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Lst>
  <p:sldIdLst>
    <p:sldId id="513" r:id="rId3"/>
    <p:sldId id="257" r:id="rId4"/>
    <p:sldId id="271" r:id="rId5"/>
    <p:sldId id="273" r:id="rId6"/>
    <p:sldId id="389" r:id="rId7"/>
    <p:sldId id="390" r:id="rId8"/>
    <p:sldId id="392" r:id="rId9"/>
    <p:sldId id="473" r:id="rId10"/>
    <p:sldId id="474" r:id="rId11"/>
    <p:sldId id="262" r:id="rId12"/>
    <p:sldId id="475" r:id="rId13"/>
    <p:sldId id="265" r:id="rId14"/>
    <p:sldId id="476" r:id="rId15"/>
    <p:sldId id="266" r:id="rId16"/>
    <p:sldId id="477" r:id="rId17"/>
    <p:sldId id="478" r:id="rId18"/>
    <p:sldId id="281" r:id="rId19"/>
    <p:sldId id="479" r:id="rId20"/>
    <p:sldId id="369" r:id="rId21"/>
    <p:sldId id="269" r:id="rId22"/>
    <p:sldId id="411" r:id="rId23"/>
    <p:sldId id="270" r:id="rId24"/>
    <p:sldId id="286" r:id="rId25"/>
    <p:sldId id="287" r:id="rId26"/>
    <p:sldId id="289" r:id="rId27"/>
    <p:sldId id="290" r:id="rId28"/>
    <p:sldId id="480" r:id="rId29"/>
    <p:sldId id="413" r:id="rId30"/>
    <p:sldId id="415" r:id="rId31"/>
    <p:sldId id="293" r:id="rId32"/>
    <p:sldId id="365" r:id="rId33"/>
    <p:sldId id="297" r:id="rId34"/>
    <p:sldId id="298" r:id="rId35"/>
    <p:sldId id="295" r:id="rId36"/>
    <p:sldId id="481" r:id="rId37"/>
    <p:sldId id="302" r:id="rId38"/>
    <p:sldId id="482" r:id="rId39"/>
    <p:sldId id="305" r:id="rId40"/>
    <p:sldId id="306" r:id="rId41"/>
    <p:sldId id="483" r:id="rId42"/>
    <p:sldId id="484" r:id="rId43"/>
    <p:sldId id="308" r:id="rId44"/>
    <p:sldId id="485" r:id="rId45"/>
    <p:sldId id="427" r:id="rId46"/>
    <p:sldId id="428" r:id="rId47"/>
    <p:sldId id="429" r:id="rId48"/>
    <p:sldId id="430" r:id="rId49"/>
    <p:sldId id="311" r:id="rId50"/>
    <p:sldId id="317" r:id="rId51"/>
    <p:sldId id="312" r:id="rId52"/>
    <p:sldId id="313" r:id="rId53"/>
    <p:sldId id="314" r:id="rId54"/>
    <p:sldId id="507" r:id="rId55"/>
    <p:sldId id="431" r:id="rId56"/>
    <p:sldId id="432" r:id="rId57"/>
    <p:sldId id="319" r:id="rId58"/>
    <p:sldId id="435" r:id="rId59"/>
    <p:sldId id="370" r:id="rId60"/>
    <p:sldId id="509" r:id="rId61"/>
    <p:sldId id="516" r:id="rId62"/>
    <p:sldId id="508" r:id="rId63"/>
    <p:sldId id="510" r:id="rId64"/>
    <p:sldId id="443" r:id="rId65"/>
    <p:sldId id="487" r:id="rId66"/>
    <p:sldId id="326" r:id="rId67"/>
    <p:sldId id="511" r:id="rId68"/>
    <p:sldId id="327" r:id="rId69"/>
    <p:sldId id="372" r:id="rId70"/>
    <p:sldId id="455" r:id="rId71"/>
    <p:sldId id="361" r:id="rId72"/>
    <p:sldId id="489" r:id="rId73"/>
    <p:sldId id="490" r:id="rId74"/>
    <p:sldId id="456" r:id="rId75"/>
    <p:sldId id="458" r:id="rId76"/>
    <p:sldId id="491" r:id="rId77"/>
    <p:sldId id="457" r:id="rId78"/>
    <p:sldId id="492" r:id="rId79"/>
    <p:sldId id="332" r:id="rId80"/>
    <p:sldId id="333" r:id="rId81"/>
    <p:sldId id="460" r:id="rId82"/>
    <p:sldId id="336" r:id="rId83"/>
    <p:sldId id="493" r:id="rId84"/>
    <p:sldId id="496" r:id="rId85"/>
    <p:sldId id="337" r:id="rId86"/>
    <p:sldId id="495" r:id="rId87"/>
    <p:sldId id="340" r:id="rId88"/>
    <p:sldId id="497" r:id="rId89"/>
    <p:sldId id="512" r:id="rId90"/>
    <p:sldId id="345" r:id="rId91"/>
    <p:sldId id="385" r:id="rId92"/>
    <p:sldId id="346" r:id="rId93"/>
    <p:sldId id="347" r:id="rId94"/>
    <p:sldId id="349" r:id="rId95"/>
    <p:sldId id="350" r:id="rId96"/>
    <p:sldId id="351" r:id="rId97"/>
    <p:sldId id="352" r:id="rId98"/>
    <p:sldId id="354" r:id="rId99"/>
    <p:sldId id="499" r:id="rId100"/>
    <p:sldId id="353" r:id="rId101"/>
    <p:sldId id="500" r:id="rId102"/>
    <p:sldId id="467" r:id="rId103"/>
    <p:sldId id="501" r:id="rId104"/>
    <p:sldId id="356" r:id="rId105"/>
    <p:sldId id="502" r:id="rId106"/>
    <p:sldId id="393" r:id="rId107"/>
    <p:sldId id="503" r:id="rId108"/>
    <p:sldId id="338" r:id="rId109"/>
    <p:sldId id="504" r:id="rId110"/>
    <p:sldId id="339" r:id="rId111"/>
    <p:sldId id="505" r:id="rId112"/>
    <p:sldId id="387" r:id="rId113"/>
    <p:sldId id="506" r:id="rId114"/>
    <p:sldId id="36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FFFFCC"/>
    <a:srgbClr val="FFE1E1"/>
    <a:srgbClr val="FFFF99"/>
    <a:srgbClr val="E3F3D1"/>
    <a:srgbClr val="E5F6FB"/>
    <a:srgbClr val="0033CC"/>
    <a:srgbClr val="75CEE8"/>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88" autoAdjust="0"/>
    <p:restoredTop sz="86356" autoAdjust="0"/>
  </p:normalViewPr>
  <p:slideViewPr>
    <p:cSldViewPr>
      <p:cViewPr varScale="1">
        <p:scale>
          <a:sx n="82" d="100"/>
          <a:sy n="82" d="100"/>
        </p:scale>
        <p:origin x="1248" y="96"/>
      </p:cViewPr>
      <p:guideLst>
        <p:guide orient="horz" pos="2160"/>
        <p:guide pos="2880"/>
      </p:guideLst>
    </p:cSldViewPr>
  </p:slideViewPr>
  <p:outlineViewPr>
    <p:cViewPr>
      <p:scale>
        <a:sx n="33" d="100"/>
        <a:sy n="33" d="100"/>
      </p:scale>
      <p:origin x="25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140806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018559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74092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3188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0184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96655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95677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22285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82035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6849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00650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DD2072-3ACA-4C5E-8F71-6D07B1754F0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46573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09AE21A-79B4-40FF-B883-24BEDD4F7F6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62545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771044-34E0-4A8C-B0D1-C84E8FAA333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32726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D2B4436-178C-49FA-99DE-76BCCAA0B38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59796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71DD0C2-7E5D-4AEB-A6C2-C012EA7FC2C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29829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60ABCC9-F275-4A34-955C-29014C0E79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24662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41E9068-4EF1-4515-A0A6-67D2353BDE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5441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FC3AD8-6CAB-4A38-82AE-B6333E847AB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48577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831B59-68B7-44D7-91D1-AA3DC76289C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14749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604520-4967-461C-BE8C-99F4BE01C4A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83361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2474F6-9A50-4044-82AD-3F6767E2056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22107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1/21/2026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504787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CEC7C749-D4D8-4A9D-8B64-5A336532B846}"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355854801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CD425-CBC9-9025-3A2D-E68578A830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550F95-5CC6-DA0C-1A98-78832733E603}"/>
              </a:ext>
            </a:extLst>
          </p:cNvPr>
          <p:cNvSpPr txBox="1"/>
          <p:nvPr/>
        </p:nvSpPr>
        <p:spPr>
          <a:xfrm>
            <a:off x="152400" y="228600"/>
            <a:ext cx="8763000" cy="6063198"/>
          </a:xfrm>
          <a:prstGeom prst="rect">
            <a:avLst/>
          </a:prstGeom>
          <a:noFill/>
        </p:spPr>
        <p:txBody>
          <a:bodyPr wrap="square" rtlCol="0">
            <a:spAutoFit/>
          </a:bodyPr>
          <a:lstStyle/>
          <a:p>
            <a:pPr algn="ctr"/>
            <a:r>
              <a:rPr lang="en-US" sz="9600" b="1" dirty="0"/>
              <a:t>GAS CHEMISTRY</a:t>
            </a:r>
          </a:p>
          <a:p>
            <a:pPr algn="ctr"/>
            <a:endParaRPr lang="en-US" sz="4000" b="1" dirty="0"/>
          </a:p>
          <a:p>
            <a:pPr algn="ctr"/>
            <a:r>
              <a:rPr lang="en-US" sz="4000" b="1" dirty="0"/>
              <a:t>Take out your reference tables </a:t>
            </a:r>
            <a:br>
              <a:rPr lang="en-US" sz="4000" b="1" dirty="0"/>
            </a:br>
            <a:r>
              <a:rPr lang="en-US" sz="4000" b="1" dirty="0"/>
              <a:t>(back page)</a:t>
            </a:r>
          </a:p>
          <a:p>
            <a:pPr algn="ctr"/>
            <a:r>
              <a:rPr lang="en-US" sz="4000" b="1" dirty="0"/>
              <a:t> </a:t>
            </a:r>
          </a:p>
          <a:p>
            <a:pPr algn="ctr"/>
            <a:r>
              <a:rPr lang="en-US" sz="6600" b="1" dirty="0">
                <a:solidFill>
                  <a:srgbClr val="FF0000"/>
                </a:solidFill>
              </a:rPr>
              <a:t>FIND THE</a:t>
            </a:r>
            <a:br>
              <a:rPr lang="en-US" sz="6600" b="1" dirty="0">
                <a:solidFill>
                  <a:srgbClr val="FF0000"/>
                </a:solidFill>
              </a:rPr>
            </a:br>
            <a:r>
              <a:rPr lang="en-US" sz="6600" b="1" dirty="0">
                <a:solidFill>
                  <a:srgbClr val="FF0000"/>
                </a:solidFill>
              </a:rPr>
              <a:t>Combined Gas Law</a:t>
            </a:r>
          </a:p>
        </p:txBody>
      </p:sp>
    </p:spTree>
    <p:extLst>
      <p:ext uri="{BB962C8B-B14F-4D97-AF65-F5344CB8AC3E}">
        <p14:creationId xmlns:p14="http://schemas.microsoft.com/office/powerpoint/2010/main" val="228843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685800" y="4572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000000"/>
                </a:solidFill>
              </a:rPr>
              <a:t>P</a:t>
            </a:r>
            <a:r>
              <a:rPr lang="en-US" altLang="en-US" sz="4000" u="sng" dirty="0">
                <a:solidFill>
                  <a:srgbClr val="000000"/>
                </a:solidFill>
              </a:rPr>
              <a:t>1</a:t>
            </a:r>
            <a:r>
              <a:rPr lang="en-US" altLang="en-US" sz="8800" u="sng" dirty="0">
                <a:solidFill>
                  <a:srgbClr val="000000"/>
                </a:solidFill>
              </a:rPr>
              <a:t>V</a:t>
            </a:r>
            <a:r>
              <a:rPr lang="en-US" altLang="en-US" sz="4000" u="sng" dirty="0">
                <a:solidFill>
                  <a:srgbClr val="000000"/>
                </a:solidFill>
              </a:rPr>
              <a:t>1</a:t>
            </a:r>
            <a:br>
              <a:rPr lang="en-US" altLang="en-US" sz="8800" u="sng" dirty="0">
                <a:solidFill>
                  <a:srgbClr val="000000"/>
                </a:solidFill>
              </a:rPr>
            </a:br>
            <a:r>
              <a:rPr lang="en-US" altLang="en-US" sz="8800" dirty="0">
                <a:solidFill>
                  <a:srgbClr val="000000"/>
                </a:solidFill>
              </a:rPr>
              <a:t>T</a:t>
            </a:r>
            <a:r>
              <a:rPr lang="en-US" altLang="en-US" sz="8800" baseline="-25000" dirty="0">
                <a:solidFill>
                  <a:srgbClr val="000000"/>
                </a:solidFill>
              </a:rPr>
              <a:t>1</a:t>
            </a:r>
          </a:p>
        </p:txBody>
      </p:sp>
      <p:sp>
        <p:nvSpPr>
          <p:cNvPr id="3" name="Text Box 5"/>
          <p:cNvSpPr txBox="1">
            <a:spLocks noChangeArrowheads="1"/>
          </p:cNvSpPr>
          <p:nvPr/>
        </p:nvSpPr>
        <p:spPr bwMode="auto">
          <a:xfrm>
            <a:off x="4038600" y="10668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000000">
                    <a:lumMod val="95000"/>
                    <a:lumOff val="5000"/>
                  </a:srgbClr>
                </a:solidFill>
              </a:rPr>
              <a:t>=</a:t>
            </a:r>
          </a:p>
        </p:txBody>
      </p:sp>
      <p:sp>
        <p:nvSpPr>
          <p:cNvPr id="4" name="Text Box 6"/>
          <p:cNvSpPr txBox="1">
            <a:spLocks noChangeArrowheads="1"/>
          </p:cNvSpPr>
          <p:nvPr/>
        </p:nvSpPr>
        <p:spPr bwMode="auto">
          <a:xfrm>
            <a:off x="5105400" y="4572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2</a:t>
            </a:r>
          </a:p>
          <a:p>
            <a:pPr eaLnBrk="1" hangingPunct="1">
              <a:spcBef>
                <a:spcPct val="50000"/>
              </a:spcBef>
              <a:buFontTx/>
              <a:buNone/>
            </a:pPr>
            <a:endParaRPr lang="en-US" altLang="en-US" sz="1800" dirty="0">
              <a:solidFill>
                <a:srgbClr val="FF0000"/>
              </a:solidFill>
            </a:endParaRPr>
          </a:p>
        </p:txBody>
      </p:sp>
      <p:sp>
        <p:nvSpPr>
          <p:cNvPr id="5" name="Text Box 7"/>
          <p:cNvSpPr txBox="1">
            <a:spLocks noChangeArrowheads="1"/>
          </p:cNvSpPr>
          <p:nvPr/>
        </p:nvSpPr>
        <p:spPr bwMode="auto">
          <a:xfrm>
            <a:off x="-38100" y="4495800"/>
            <a:ext cx="84963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dirty="0">
                <a:solidFill>
                  <a:srgbClr val="000000"/>
                </a:solidFill>
                <a:latin typeface="Comic Sans MS" pitchFamily="66" charset="0"/>
              </a:rPr>
              <a:t>  </a:t>
            </a:r>
            <a:r>
              <a:rPr lang="en-US" altLang="en-US" b="1" dirty="0">
                <a:solidFill>
                  <a:srgbClr val="000000"/>
                </a:solidFill>
                <a:latin typeface="Comic Sans MS" pitchFamily="66" charset="0"/>
              </a:rPr>
              <a:t>2.</a:t>
            </a:r>
            <a:r>
              <a:rPr lang="en-US" altLang="en-US" dirty="0">
                <a:solidFill>
                  <a:srgbClr val="000000"/>
                </a:solidFill>
                <a:latin typeface="Comic Sans MS" pitchFamily="66" charset="0"/>
              </a:rPr>
              <a:t>  Read this this way:</a:t>
            </a:r>
          </a:p>
          <a:p>
            <a:pPr algn="ctr" eaLnBrk="1" hangingPunct="1">
              <a:spcBef>
                <a:spcPct val="50000"/>
              </a:spcBef>
              <a:buNone/>
              <a:defRPr/>
            </a:pPr>
            <a:r>
              <a:rPr lang="en-US" altLang="en-US" sz="3600" b="1" dirty="0">
                <a:solidFill>
                  <a:srgbClr val="000000"/>
                </a:solidFill>
              </a:rPr>
              <a:t>P</a:t>
            </a:r>
            <a:r>
              <a:rPr lang="en-US" altLang="en-US" sz="3600" b="1" baseline="-25000" dirty="0">
                <a:solidFill>
                  <a:srgbClr val="000000"/>
                </a:solidFill>
              </a:rPr>
              <a:t>1</a:t>
            </a:r>
            <a:r>
              <a:rPr lang="en-US" altLang="en-US" sz="3600" b="1" dirty="0">
                <a:solidFill>
                  <a:srgbClr val="000000"/>
                </a:solidFill>
              </a:rPr>
              <a:t>V</a:t>
            </a:r>
            <a:r>
              <a:rPr lang="en-US" altLang="en-US" sz="3600" b="1" baseline="-25000" dirty="0">
                <a:solidFill>
                  <a:srgbClr val="000000"/>
                </a:solidFill>
              </a:rPr>
              <a:t>1</a:t>
            </a:r>
            <a:r>
              <a:rPr lang="en-US" altLang="en-US" sz="3600" b="1" dirty="0">
                <a:solidFill>
                  <a:srgbClr val="000000"/>
                </a:solidFill>
              </a:rPr>
              <a:t> over T</a:t>
            </a:r>
            <a:r>
              <a:rPr lang="en-US" altLang="en-US" sz="3600" b="1" baseline="-25000" dirty="0">
                <a:solidFill>
                  <a:srgbClr val="000000"/>
                </a:solidFill>
              </a:rPr>
              <a:t>1</a:t>
            </a:r>
            <a:r>
              <a:rPr lang="en-US" altLang="en-US" sz="3600" b="1" dirty="0">
                <a:solidFill>
                  <a:srgbClr val="000000">
                    <a:lumMod val="95000"/>
                    <a:lumOff val="5000"/>
                  </a:srgbClr>
                </a:solidFill>
                <a:latin typeface="Comic Sans MS" pitchFamily="66" charset="0"/>
              </a:rPr>
              <a:t> </a:t>
            </a:r>
            <a:r>
              <a:rPr lang="en-US" altLang="en-US" sz="4800" b="1" dirty="0">
                <a:solidFill>
                  <a:srgbClr val="0000FF"/>
                </a:solidFill>
                <a:latin typeface="Times New Roman" panose="02020603050405020304" pitchFamily="18" charset="0"/>
                <a:cs typeface="Times New Roman" panose="02020603050405020304" pitchFamily="18" charset="0"/>
              </a:rPr>
              <a:t>=</a:t>
            </a:r>
            <a:r>
              <a:rPr lang="en-US" altLang="en-US" sz="3600" dirty="0">
                <a:solidFill>
                  <a:srgbClr val="000000">
                    <a:lumMod val="95000"/>
                    <a:lumOff val="5000"/>
                  </a:srgbClr>
                </a:solidFill>
                <a:latin typeface="Comic Sans MS" pitchFamily="66" charset="0"/>
              </a:rPr>
              <a:t> </a:t>
            </a:r>
            <a:r>
              <a:rPr lang="en-US" altLang="en-US" sz="3600" b="1" dirty="0">
                <a:solidFill>
                  <a:srgbClr val="FF0000"/>
                </a:solidFill>
              </a:rPr>
              <a:t>P</a:t>
            </a:r>
            <a:r>
              <a:rPr lang="en-US" altLang="en-US" sz="3600" b="1" baseline="-25000" dirty="0">
                <a:solidFill>
                  <a:srgbClr val="FF0000"/>
                </a:solidFill>
              </a:rPr>
              <a:t>2</a:t>
            </a:r>
            <a:r>
              <a:rPr lang="en-US" altLang="en-US" sz="3600" b="1" dirty="0">
                <a:solidFill>
                  <a:srgbClr val="FF0000"/>
                </a:solidFill>
              </a:rPr>
              <a:t>V</a:t>
            </a:r>
            <a:r>
              <a:rPr lang="en-US" altLang="en-US" sz="3600" b="1" baseline="-25000" dirty="0">
                <a:solidFill>
                  <a:srgbClr val="FF0000"/>
                </a:solidFill>
              </a:rPr>
              <a:t>2</a:t>
            </a:r>
            <a:r>
              <a:rPr lang="en-US" altLang="en-US" sz="3600" b="1" dirty="0">
                <a:solidFill>
                  <a:srgbClr val="FF0000"/>
                </a:solidFill>
              </a:rPr>
              <a:t> over T</a:t>
            </a:r>
            <a:r>
              <a:rPr lang="en-US" altLang="en-US" sz="3600" b="1" baseline="-25000" dirty="0">
                <a:solidFill>
                  <a:srgbClr val="FF0000"/>
                </a:solidFill>
              </a:rPr>
              <a:t>2</a:t>
            </a:r>
            <a:r>
              <a:rPr lang="en-US" altLang="en-US" sz="3600" b="1" dirty="0">
                <a:solidFill>
                  <a:srgbClr val="FF0000"/>
                </a:solidFill>
                <a:latin typeface="Comic Sans MS" pitchFamily="66" charset="0"/>
              </a:rPr>
              <a:t> </a:t>
            </a:r>
            <a:endParaRPr lang="en-US" altLang="en-US" sz="3600" b="1" baseline="-25000" dirty="0">
              <a:solidFill>
                <a:srgbClr val="FF0000"/>
              </a:solidFill>
            </a:endParaRPr>
          </a:p>
        </p:txBody>
      </p:sp>
      <p:sp>
        <p:nvSpPr>
          <p:cNvPr id="6" name="TextBox 5"/>
          <p:cNvSpPr txBox="1"/>
          <p:nvPr/>
        </p:nvSpPr>
        <p:spPr>
          <a:xfrm>
            <a:off x="76200" y="152400"/>
            <a:ext cx="685800" cy="769441"/>
          </a:xfrm>
          <a:prstGeom prst="rect">
            <a:avLst/>
          </a:prstGeom>
          <a:noFill/>
        </p:spPr>
        <p:txBody>
          <a:bodyPr wrap="square" rtlCol="0">
            <a:spAutoFit/>
          </a:bodyPr>
          <a:lstStyle/>
          <a:p>
            <a:pPr algn="ctr"/>
            <a:r>
              <a:rPr lang="en-US" sz="4400" b="1" dirty="0"/>
              <a:t>1</a:t>
            </a:r>
          </a:p>
        </p:txBody>
      </p:sp>
    </p:spTree>
    <p:extLst>
      <p:ext uri="{BB962C8B-B14F-4D97-AF65-F5344CB8AC3E}">
        <p14:creationId xmlns:p14="http://schemas.microsoft.com/office/powerpoint/2010/main" val="249906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685800" y="4572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000000"/>
                </a:solidFill>
              </a:rPr>
              <a:t>P</a:t>
            </a:r>
            <a:r>
              <a:rPr lang="en-US" altLang="en-US" sz="4000" u="sng" dirty="0">
                <a:solidFill>
                  <a:srgbClr val="000000"/>
                </a:solidFill>
              </a:rPr>
              <a:t>1</a:t>
            </a:r>
            <a:r>
              <a:rPr lang="en-US" altLang="en-US" sz="8800" u="sng" dirty="0">
                <a:solidFill>
                  <a:srgbClr val="000000"/>
                </a:solidFill>
              </a:rPr>
              <a:t>V</a:t>
            </a:r>
            <a:r>
              <a:rPr lang="en-US" altLang="en-US" sz="4000" u="sng" dirty="0">
                <a:solidFill>
                  <a:srgbClr val="000000"/>
                </a:solidFill>
              </a:rPr>
              <a:t>1</a:t>
            </a:r>
            <a:br>
              <a:rPr lang="en-US" altLang="en-US" sz="8800" u="sng" dirty="0">
                <a:solidFill>
                  <a:srgbClr val="000000"/>
                </a:solidFill>
              </a:rPr>
            </a:br>
            <a:r>
              <a:rPr lang="en-US" altLang="en-US" sz="8800" dirty="0">
                <a:solidFill>
                  <a:srgbClr val="000000"/>
                </a:solidFill>
              </a:rPr>
              <a:t>T</a:t>
            </a:r>
            <a:r>
              <a:rPr lang="en-US" altLang="en-US" sz="8800" baseline="-25000" dirty="0">
                <a:solidFill>
                  <a:srgbClr val="000000"/>
                </a:solidFill>
              </a:rPr>
              <a:t>1</a:t>
            </a:r>
          </a:p>
        </p:txBody>
      </p:sp>
      <p:sp>
        <p:nvSpPr>
          <p:cNvPr id="3" name="Text Box 5"/>
          <p:cNvSpPr txBox="1">
            <a:spLocks noChangeArrowheads="1"/>
          </p:cNvSpPr>
          <p:nvPr/>
        </p:nvSpPr>
        <p:spPr bwMode="auto">
          <a:xfrm>
            <a:off x="4038600" y="10668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000000">
                    <a:lumMod val="95000"/>
                    <a:lumOff val="5000"/>
                  </a:srgbClr>
                </a:solidFill>
              </a:rPr>
              <a:t>=</a:t>
            </a:r>
          </a:p>
        </p:txBody>
      </p:sp>
      <p:sp>
        <p:nvSpPr>
          <p:cNvPr id="4" name="Text Box 6"/>
          <p:cNvSpPr txBox="1">
            <a:spLocks noChangeArrowheads="1"/>
          </p:cNvSpPr>
          <p:nvPr/>
        </p:nvSpPr>
        <p:spPr bwMode="auto">
          <a:xfrm>
            <a:off x="5105400" y="4572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2</a:t>
            </a:r>
          </a:p>
          <a:p>
            <a:pPr eaLnBrk="1" hangingPunct="1">
              <a:spcBef>
                <a:spcPct val="50000"/>
              </a:spcBef>
              <a:buFontTx/>
              <a:buNone/>
            </a:pPr>
            <a:endParaRPr lang="en-US" altLang="en-US" sz="1800" dirty="0">
              <a:solidFill>
                <a:srgbClr val="FF0000"/>
              </a:solidFill>
            </a:endParaRPr>
          </a:p>
        </p:txBody>
      </p:sp>
      <p:sp>
        <p:nvSpPr>
          <p:cNvPr id="5" name="Text Box 7"/>
          <p:cNvSpPr txBox="1">
            <a:spLocks noChangeArrowheads="1"/>
          </p:cNvSpPr>
          <p:nvPr/>
        </p:nvSpPr>
        <p:spPr bwMode="auto">
          <a:xfrm>
            <a:off x="0" y="4038600"/>
            <a:ext cx="91440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2400" dirty="0">
                <a:solidFill>
                  <a:srgbClr val="6600CC"/>
                </a:solidFill>
                <a:latin typeface="Comic Sans MS" pitchFamily="66" charset="0"/>
              </a:rPr>
              <a:t>  </a:t>
            </a:r>
            <a:r>
              <a:rPr lang="en-US" altLang="en-US" sz="2800" b="1" dirty="0">
                <a:solidFill>
                  <a:srgbClr val="6600CC"/>
                </a:solidFill>
                <a:latin typeface="Comic Sans MS" pitchFamily="66" charset="0"/>
              </a:rPr>
              <a:t>3.</a:t>
            </a:r>
            <a:r>
              <a:rPr lang="en-US" altLang="en-US" sz="2800" dirty="0">
                <a:solidFill>
                  <a:srgbClr val="6600CC"/>
                </a:solidFill>
                <a:latin typeface="Comic Sans MS" pitchFamily="66" charset="0"/>
              </a:rPr>
              <a:t>  What this means is that if you know the original </a:t>
            </a:r>
            <a:br>
              <a:rPr lang="en-US" altLang="en-US" sz="2800" dirty="0">
                <a:solidFill>
                  <a:srgbClr val="6600CC"/>
                </a:solidFill>
                <a:latin typeface="Comic Sans MS" pitchFamily="66" charset="0"/>
              </a:rPr>
            </a:br>
            <a:r>
              <a:rPr lang="en-US" altLang="en-US" sz="2800" dirty="0">
                <a:solidFill>
                  <a:srgbClr val="6600CC"/>
                </a:solidFill>
                <a:latin typeface="Comic Sans MS" pitchFamily="66" charset="0"/>
              </a:rPr>
              <a:t>        conditions of pressure, volume, + temperature </a:t>
            </a:r>
          </a:p>
          <a:p>
            <a:pPr algn="ctr" eaLnBrk="1" hangingPunct="1">
              <a:spcBef>
                <a:spcPct val="50000"/>
              </a:spcBef>
              <a:buFontTx/>
              <a:buNone/>
              <a:defRPr/>
            </a:pPr>
            <a:r>
              <a:rPr lang="en-US" altLang="en-US" sz="2800" dirty="0">
                <a:solidFill>
                  <a:srgbClr val="6600CC"/>
                </a:solidFill>
                <a:latin typeface="Comic Sans MS" pitchFamily="66" charset="0"/>
              </a:rPr>
              <a:t>You can determine the new conditions </a:t>
            </a:r>
            <a:br>
              <a:rPr lang="en-US" altLang="en-US" sz="2800" dirty="0">
                <a:solidFill>
                  <a:srgbClr val="6600CC"/>
                </a:solidFill>
                <a:latin typeface="Comic Sans MS" pitchFamily="66" charset="0"/>
              </a:rPr>
            </a:br>
            <a:r>
              <a:rPr lang="en-US" altLang="en-US" sz="2800" dirty="0">
                <a:solidFill>
                  <a:srgbClr val="6600CC"/>
                </a:solidFill>
                <a:latin typeface="Comic Sans MS" pitchFamily="66" charset="0"/>
              </a:rPr>
              <a:t>of pressure, volume, and temperature</a:t>
            </a:r>
          </a:p>
          <a:p>
            <a:pPr algn="ctr" eaLnBrk="1" hangingPunct="1">
              <a:spcBef>
                <a:spcPct val="50000"/>
              </a:spcBef>
              <a:buFontTx/>
              <a:buNone/>
              <a:defRPr/>
            </a:pPr>
            <a:endParaRPr lang="en-US" altLang="en-US" sz="2400" dirty="0">
              <a:solidFill>
                <a:srgbClr val="FF0000"/>
              </a:solidFill>
              <a:latin typeface="Comic Sans MS" pitchFamily="66" charset="0"/>
            </a:endParaRPr>
          </a:p>
        </p:txBody>
      </p:sp>
    </p:spTree>
    <p:extLst>
      <p:ext uri="{BB962C8B-B14F-4D97-AF65-F5344CB8AC3E}">
        <p14:creationId xmlns:p14="http://schemas.microsoft.com/office/powerpoint/2010/main" val="2040839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19878" y="152400"/>
            <a:ext cx="916387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4.  Pressure can be – kPa, psi, mm of Hg, </a:t>
            </a:r>
            <a:r>
              <a:rPr lang="en-US" altLang="en-US" b="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or</a:t>
            </a: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atm</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BUT THE SAME UNITS get used  </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ON BOTH SIDES of the equal sign</a:t>
            </a:r>
          </a:p>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p>
          <a:p>
            <a:pPr eaLnBrk="1" hangingPunct="1">
              <a:spcBef>
                <a:spcPct val="50000"/>
              </a:spcBef>
              <a:buFontTx/>
              <a:buNone/>
              <a:defRPr/>
            </a:pPr>
            <a:endPar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40518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19878" y="152400"/>
            <a:ext cx="916387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4.  Pressure can be – kPa, psi, mm of Hg, </a:t>
            </a:r>
            <a:r>
              <a:rPr lang="en-US" altLang="en-US" b="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or</a:t>
            </a: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atm</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BUT THE SAME UNITS get used  </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ON BOTH SIDES of the equal sign</a:t>
            </a:r>
          </a:p>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p>
          <a:p>
            <a:pPr eaLnBrk="1" hangingPunct="1">
              <a:spcBef>
                <a:spcPct val="50000"/>
              </a:spcBef>
              <a:buFontTx/>
              <a:buNone/>
              <a:defRPr/>
            </a:pP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5.  Volume can be – usually Liters, mL, </a:t>
            </a:r>
            <a:r>
              <a:rPr lang="en-US" altLang="en-US" b="1" u="sng"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or</a:t>
            </a: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cm</a:t>
            </a:r>
            <a: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3</a:t>
            </a:r>
            <a:b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BUT THE SAME UNITS get used</a:t>
            </a:r>
            <a:b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ON BOTH SIDES of the equal sign</a:t>
            </a:r>
            <a:b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endPar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endParaRPr>
          </a:p>
          <a:p>
            <a:pPr eaLnBrk="1" hangingPunct="1">
              <a:spcBef>
                <a:spcPct val="50000"/>
              </a:spcBef>
              <a:buFontTx/>
              <a:buNone/>
              <a:defRPr/>
            </a:pPr>
            <a:endPar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130748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19878" y="152400"/>
            <a:ext cx="916387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4.  Pressure can be – kPa, psi, mm of Hg, </a:t>
            </a:r>
            <a:r>
              <a:rPr lang="en-US" altLang="en-US" b="1" u="sng"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or</a:t>
            </a: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atm</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BUT THE SAME UNITS get used  </a:t>
            </a:r>
            <a:b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ON BOTH SIDES of the equal sign</a:t>
            </a:r>
          </a:p>
          <a:p>
            <a:pPr eaLnBrk="1" hangingPunct="1">
              <a:spcBef>
                <a:spcPct val="50000"/>
              </a:spcBef>
              <a:buFontTx/>
              <a:buNone/>
              <a:defRPr/>
            </a:pPr>
            <a:r>
              <a:rPr lang="en-US" altLang="en-US" b="1" dirty="0">
                <a:solidFill>
                  <a:srgbClr val="000000"/>
                </a:solidFill>
                <a:latin typeface="Times New Roman" panose="02020603050405020304" pitchFamily="18" charset="0"/>
                <a:ea typeface="Tahoma" panose="020B0604030504040204" pitchFamily="34" charset="0"/>
                <a:cs typeface="Times New Roman" panose="02020603050405020304" pitchFamily="18" charset="0"/>
              </a:rPr>
              <a:t>      </a:t>
            </a:r>
          </a:p>
          <a:p>
            <a:pPr eaLnBrk="1" hangingPunct="1">
              <a:spcBef>
                <a:spcPct val="50000"/>
              </a:spcBef>
              <a:buFontTx/>
              <a:buNone/>
              <a:defRPr/>
            </a:pP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5.  Volume can be – usually Liters, mL, </a:t>
            </a:r>
            <a:r>
              <a:rPr lang="en-US" altLang="en-US" b="1" u="sng"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or</a:t>
            </a: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cm</a:t>
            </a:r>
            <a: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3</a:t>
            </a:r>
            <a:b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baseline="30000"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BUT THE SAME UNITS get used</a:t>
            </a:r>
            <a:b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ON BOTH SIDES of the equal sign</a:t>
            </a:r>
            <a:b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endPar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endParaRPr>
          </a:p>
          <a:p>
            <a:pPr eaLnBrk="1" hangingPunct="1">
              <a:spcBef>
                <a:spcPct val="50000"/>
              </a:spcBef>
              <a:buFontTx/>
              <a:buNone/>
              <a:defRPr/>
            </a:pPr>
            <a:r>
              <a:rPr lang="en-US" altLang="en-US"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6.  Temperature MUST BE KELVIN, </a:t>
            </a:r>
            <a:r>
              <a:rPr lang="en-US" altLang="en-US"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OR ELSE</a:t>
            </a:r>
          </a:p>
        </p:txBody>
      </p:sp>
    </p:spTree>
    <p:extLst>
      <p:ext uri="{BB962C8B-B14F-4D97-AF65-F5344CB8AC3E}">
        <p14:creationId xmlns:p14="http://schemas.microsoft.com/office/powerpoint/2010/main" val="3886668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1569660"/>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sz="2400" dirty="0">
                <a:latin typeface="Times New Roman" panose="02020603050405020304" pitchFamily="18" charset="0"/>
                <a:cs typeface="Times New Roman" panose="02020603050405020304" pitchFamily="18" charset="0"/>
              </a:rPr>
              <a:t>7. Your balloon is filled on the ground.  It’s 45.6 liters in size, the helium</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is at a pressure of 1.20 atm, at 293 K.  The balloon rises and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drops to 278 K; the pressure drops to 1.05 atm.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What’s the new volume of the balloon?  </a:t>
            </a:r>
            <a:r>
              <a:rPr lang="en-US" sz="2400" i="1" dirty="0">
                <a:solidFill>
                  <a:srgbClr val="0000FF"/>
                </a:solidFill>
                <a:latin typeface="Times New Roman" panose="02020603050405020304" pitchFamily="18" charset="0"/>
                <a:cs typeface="Times New Roman" panose="02020603050405020304" pitchFamily="18" charset="0"/>
              </a:rPr>
              <a:t>(lots of words, but easy!)</a:t>
            </a:r>
            <a:endParaRPr lang="en-US" altLang="en-US" sz="2000" b="1" dirty="0">
              <a:solidFill>
                <a:srgbClr val="FF0000"/>
              </a:solidFill>
              <a:latin typeface="Comic Sans MS" pitchFamily="66" charset="0"/>
            </a:endParaRPr>
          </a:p>
        </p:txBody>
      </p:sp>
      <p:sp>
        <p:nvSpPr>
          <p:cNvPr id="3" name="Text Box 4">
            <a:extLst>
              <a:ext uri="{FF2B5EF4-FFF2-40B4-BE49-F238E27FC236}">
                <a16:creationId xmlns:a16="http://schemas.microsoft.com/office/drawing/2014/main" id="{00629B6E-E1F1-4DFF-9BCC-D5E47711BC65}"/>
              </a:ext>
            </a:extLst>
          </p:cNvPr>
          <p:cNvSpPr txBox="1">
            <a:spLocks noChangeArrowheads="1"/>
          </p:cNvSpPr>
          <p:nvPr/>
        </p:nvSpPr>
        <p:spPr bwMode="auto">
          <a:xfrm>
            <a:off x="2133600" y="160020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rPr>
              <a:t>P</a:t>
            </a:r>
            <a:r>
              <a:rPr lang="en-US" altLang="en-US" sz="1800" u="sng" dirty="0">
                <a:solidFill>
                  <a:srgbClr val="000000"/>
                </a:solidFill>
              </a:rPr>
              <a:t>1</a:t>
            </a:r>
            <a:r>
              <a:rPr lang="en-US" altLang="en-US" sz="4800" u="sng" dirty="0">
                <a:solidFill>
                  <a:srgbClr val="000000"/>
                </a:solidFill>
              </a:rPr>
              <a:t>V</a:t>
            </a:r>
            <a:r>
              <a:rPr lang="en-US" altLang="en-US" sz="1800" u="sng" dirty="0">
                <a:solidFill>
                  <a:srgbClr val="000000"/>
                </a:solidFill>
              </a:rPr>
              <a:t>1</a:t>
            </a:r>
            <a:br>
              <a:rPr lang="en-US" altLang="en-US" sz="4800" u="sng" dirty="0">
                <a:solidFill>
                  <a:srgbClr val="000000"/>
                </a:solidFill>
              </a:rPr>
            </a:br>
            <a:r>
              <a:rPr lang="en-US" altLang="en-US" sz="4800" dirty="0">
                <a:solidFill>
                  <a:srgbClr val="000000"/>
                </a:solidFill>
              </a:rPr>
              <a:t>T</a:t>
            </a:r>
            <a:r>
              <a:rPr lang="en-US" altLang="en-US" sz="4800" baseline="-25000" dirty="0">
                <a:solidFill>
                  <a:srgbClr val="000000"/>
                </a:solidFill>
              </a:rPr>
              <a:t>1</a:t>
            </a:r>
          </a:p>
        </p:txBody>
      </p:sp>
      <p:sp>
        <p:nvSpPr>
          <p:cNvPr id="4" name="Text Box 5">
            <a:extLst>
              <a:ext uri="{FF2B5EF4-FFF2-40B4-BE49-F238E27FC236}">
                <a16:creationId xmlns:a16="http://schemas.microsoft.com/office/drawing/2014/main" id="{3CD8917D-B507-4177-B813-500EC1AE2933}"/>
              </a:ext>
            </a:extLst>
          </p:cNvPr>
          <p:cNvSpPr txBox="1">
            <a:spLocks noChangeArrowheads="1"/>
          </p:cNvSpPr>
          <p:nvPr/>
        </p:nvSpPr>
        <p:spPr bwMode="auto">
          <a:xfrm>
            <a:off x="3851564" y="1802737"/>
            <a:ext cx="9906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6000" dirty="0">
                <a:solidFill>
                  <a:srgbClr val="000000">
                    <a:lumMod val="95000"/>
                    <a:lumOff val="5000"/>
                  </a:srgbClr>
                </a:solidFill>
              </a:rPr>
              <a:t>=</a:t>
            </a:r>
          </a:p>
        </p:txBody>
      </p:sp>
      <p:sp>
        <p:nvSpPr>
          <p:cNvPr id="5" name="Text Box 6">
            <a:extLst>
              <a:ext uri="{FF2B5EF4-FFF2-40B4-BE49-F238E27FC236}">
                <a16:creationId xmlns:a16="http://schemas.microsoft.com/office/drawing/2014/main" id="{B2BCEE1B-7601-4679-99E2-2858FA04A272}"/>
              </a:ext>
            </a:extLst>
          </p:cNvPr>
          <p:cNvSpPr txBox="1">
            <a:spLocks noChangeArrowheads="1"/>
          </p:cNvSpPr>
          <p:nvPr/>
        </p:nvSpPr>
        <p:spPr bwMode="auto">
          <a:xfrm>
            <a:off x="4620126" y="1600200"/>
            <a:ext cx="18288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400" u="sng" dirty="0">
                <a:solidFill>
                  <a:srgbClr val="FF0000"/>
                </a:solidFill>
              </a:rPr>
              <a:t>P</a:t>
            </a:r>
            <a:r>
              <a:rPr lang="en-US" altLang="en-US" sz="1600" u="sng" dirty="0">
                <a:solidFill>
                  <a:srgbClr val="FF0000"/>
                </a:solidFill>
              </a:rPr>
              <a:t>2</a:t>
            </a:r>
            <a:r>
              <a:rPr lang="en-US" altLang="en-US" sz="4400" u="sng" dirty="0">
                <a:solidFill>
                  <a:srgbClr val="FF0000"/>
                </a:solidFill>
              </a:rPr>
              <a:t>V</a:t>
            </a:r>
            <a:r>
              <a:rPr lang="en-US" altLang="en-US" sz="1600" u="sng" dirty="0">
                <a:solidFill>
                  <a:srgbClr val="FF0000"/>
                </a:solidFill>
              </a:rPr>
              <a:t>2</a:t>
            </a:r>
            <a:br>
              <a:rPr lang="en-US" altLang="en-US" sz="4400" u="sng" dirty="0">
                <a:solidFill>
                  <a:srgbClr val="FF0000"/>
                </a:solidFill>
              </a:rPr>
            </a:br>
            <a:r>
              <a:rPr lang="en-US" altLang="en-US" sz="4400" dirty="0">
                <a:solidFill>
                  <a:srgbClr val="FF0000"/>
                </a:solidFill>
              </a:rPr>
              <a:t>T</a:t>
            </a:r>
            <a:r>
              <a:rPr lang="en-US" altLang="en-US" sz="4400" baseline="-25000" dirty="0">
                <a:solidFill>
                  <a:srgbClr val="FF0000"/>
                </a:solidFill>
              </a:rPr>
              <a:t>2</a:t>
            </a:r>
          </a:p>
          <a:p>
            <a:pPr eaLnBrk="1" hangingPunct="1">
              <a:spcBef>
                <a:spcPct val="50000"/>
              </a:spcBef>
              <a:buFontTx/>
              <a:buNone/>
            </a:pPr>
            <a:endParaRPr lang="en-US" altLang="en-US" sz="1800" dirty="0">
              <a:solidFill>
                <a:srgbClr val="FF0000"/>
              </a:solidFill>
            </a:endParaRPr>
          </a:p>
        </p:txBody>
      </p:sp>
    </p:spTree>
    <p:extLst>
      <p:ext uri="{BB962C8B-B14F-4D97-AF65-F5344CB8AC3E}">
        <p14:creationId xmlns:p14="http://schemas.microsoft.com/office/powerpoint/2010/main" val="3335901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86FAA-5E55-F03C-787B-B38B6998BC3B}"/>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0568A501-5BC3-C893-9E6C-DC8659E407D8}"/>
              </a:ext>
            </a:extLst>
          </p:cNvPr>
          <p:cNvSpPr txBox="1">
            <a:spLocks noChangeArrowheads="1"/>
          </p:cNvSpPr>
          <p:nvPr/>
        </p:nvSpPr>
        <p:spPr bwMode="auto">
          <a:xfrm>
            <a:off x="0" y="0"/>
            <a:ext cx="9144000" cy="1569660"/>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sz="2400" dirty="0">
                <a:latin typeface="Times New Roman" panose="02020603050405020304" pitchFamily="18" charset="0"/>
                <a:cs typeface="Times New Roman" panose="02020603050405020304" pitchFamily="18" charset="0"/>
              </a:rPr>
              <a:t>7. Your balloon is filled on the ground.  It’s 45.6 liters in size, the helium</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is at a pressure of 1.20 atm, at 293 K.  The balloon rises and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drops to 278 K; the pressure drops to 1.05 atm.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What’s the new volume of the balloon?</a:t>
            </a:r>
            <a:endParaRPr lang="en-US" altLang="en-US" sz="2000" b="1" dirty="0">
              <a:solidFill>
                <a:srgbClr val="FF0000"/>
              </a:solidFill>
              <a:latin typeface="Comic Sans MS" pitchFamily="66" charset="0"/>
            </a:endParaRPr>
          </a:p>
        </p:txBody>
      </p:sp>
      <p:sp>
        <p:nvSpPr>
          <p:cNvPr id="3" name="Text Box 4">
            <a:extLst>
              <a:ext uri="{FF2B5EF4-FFF2-40B4-BE49-F238E27FC236}">
                <a16:creationId xmlns:a16="http://schemas.microsoft.com/office/drawing/2014/main" id="{290A26DA-BEF9-BCC3-E1FE-6A1D020889C8}"/>
              </a:ext>
            </a:extLst>
          </p:cNvPr>
          <p:cNvSpPr txBox="1">
            <a:spLocks noChangeArrowheads="1"/>
          </p:cNvSpPr>
          <p:nvPr/>
        </p:nvSpPr>
        <p:spPr bwMode="auto">
          <a:xfrm>
            <a:off x="2133600" y="160020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rPr>
              <a:t>P</a:t>
            </a:r>
            <a:r>
              <a:rPr lang="en-US" altLang="en-US" sz="1800" u="sng" dirty="0">
                <a:solidFill>
                  <a:srgbClr val="000000"/>
                </a:solidFill>
              </a:rPr>
              <a:t>1</a:t>
            </a:r>
            <a:r>
              <a:rPr lang="en-US" altLang="en-US" sz="4800" u="sng" dirty="0">
                <a:solidFill>
                  <a:srgbClr val="000000"/>
                </a:solidFill>
              </a:rPr>
              <a:t>V</a:t>
            </a:r>
            <a:r>
              <a:rPr lang="en-US" altLang="en-US" sz="1800" u="sng" dirty="0">
                <a:solidFill>
                  <a:srgbClr val="000000"/>
                </a:solidFill>
              </a:rPr>
              <a:t>1</a:t>
            </a:r>
            <a:br>
              <a:rPr lang="en-US" altLang="en-US" sz="4800" u="sng" dirty="0">
                <a:solidFill>
                  <a:srgbClr val="000000"/>
                </a:solidFill>
              </a:rPr>
            </a:br>
            <a:r>
              <a:rPr lang="en-US" altLang="en-US" sz="4800" dirty="0">
                <a:solidFill>
                  <a:srgbClr val="000000"/>
                </a:solidFill>
              </a:rPr>
              <a:t>T</a:t>
            </a:r>
            <a:r>
              <a:rPr lang="en-US" altLang="en-US" sz="4800" baseline="-25000" dirty="0">
                <a:solidFill>
                  <a:srgbClr val="000000"/>
                </a:solidFill>
              </a:rPr>
              <a:t>1</a:t>
            </a:r>
          </a:p>
        </p:txBody>
      </p:sp>
      <p:sp>
        <p:nvSpPr>
          <p:cNvPr id="4" name="Text Box 5">
            <a:extLst>
              <a:ext uri="{FF2B5EF4-FFF2-40B4-BE49-F238E27FC236}">
                <a16:creationId xmlns:a16="http://schemas.microsoft.com/office/drawing/2014/main" id="{BC3AF977-B2B1-36E6-B548-F9BE81862F9C}"/>
              </a:ext>
            </a:extLst>
          </p:cNvPr>
          <p:cNvSpPr txBox="1">
            <a:spLocks noChangeArrowheads="1"/>
          </p:cNvSpPr>
          <p:nvPr/>
        </p:nvSpPr>
        <p:spPr bwMode="auto">
          <a:xfrm>
            <a:off x="3851564" y="1802737"/>
            <a:ext cx="9906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6000" dirty="0">
                <a:solidFill>
                  <a:srgbClr val="000000">
                    <a:lumMod val="95000"/>
                    <a:lumOff val="5000"/>
                  </a:srgbClr>
                </a:solidFill>
              </a:rPr>
              <a:t>=</a:t>
            </a:r>
          </a:p>
        </p:txBody>
      </p:sp>
      <p:sp>
        <p:nvSpPr>
          <p:cNvPr id="5" name="Text Box 6">
            <a:extLst>
              <a:ext uri="{FF2B5EF4-FFF2-40B4-BE49-F238E27FC236}">
                <a16:creationId xmlns:a16="http://schemas.microsoft.com/office/drawing/2014/main" id="{3D5F974F-76C5-5E3D-1040-8537C5B5384F}"/>
              </a:ext>
            </a:extLst>
          </p:cNvPr>
          <p:cNvSpPr txBox="1">
            <a:spLocks noChangeArrowheads="1"/>
          </p:cNvSpPr>
          <p:nvPr/>
        </p:nvSpPr>
        <p:spPr bwMode="auto">
          <a:xfrm>
            <a:off x="4620126" y="1600200"/>
            <a:ext cx="18288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400" u="sng" dirty="0">
                <a:solidFill>
                  <a:srgbClr val="FF0000"/>
                </a:solidFill>
              </a:rPr>
              <a:t>P</a:t>
            </a:r>
            <a:r>
              <a:rPr lang="en-US" altLang="en-US" sz="1600" u="sng" dirty="0">
                <a:solidFill>
                  <a:srgbClr val="FF0000"/>
                </a:solidFill>
              </a:rPr>
              <a:t>2</a:t>
            </a:r>
            <a:r>
              <a:rPr lang="en-US" altLang="en-US" sz="4400" u="sng" dirty="0">
                <a:solidFill>
                  <a:srgbClr val="FF0000"/>
                </a:solidFill>
              </a:rPr>
              <a:t>V</a:t>
            </a:r>
            <a:r>
              <a:rPr lang="en-US" altLang="en-US" sz="1600" u="sng" dirty="0">
                <a:solidFill>
                  <a:srgbClr val="FF0000"/>
                </a:solidFill>
              </a:rPr>
              <a:t>2</a:t>
            </a:r>
            <a:br>
              <a:rPr lang="en-US" altLang="en-US" sz="4400" u="sng" dirty="0">
                <a:solidFill>
                  <a:srgbClr val="FF0000"/>
                </a:solidFill>
              </a:rPr>
            </a:br>
            <a:r>
              <a:rPr lang="en-US" altLang="en-US" sz="4400" dirty="0">
                <a:solidFill>
                  <a:srgbClr val="FF0000"/>
                </a:solidFill>
              </a:rPr>
              <a:t>T</a:t>
            </a:r>
            <a:r>
              <a:rPr lang="en-US" altLang="en-US" sz="4400" baseline="-25000" dirty="0">
                <a:solidFill>
                  <a:srgbClr val="FF0000"/>
                </a:solidFill>
              </a:rPr>
              <a:t>2</a:t>
            </a:r>
          </a:p>
          <a:p>
            <a:pPr eaLnBrk="1" hangingPunct="1">
              <a:spcBef>
                <a:spcPct val="50000"/>
              </a:spcBef>
              <a:buFontTx/>
              <a:buNone/>
            </a:pPr>
            <a:endParaRPr lang="en-US" altLang="en-US" sz="1800" dirty="0">
              <a:solidFill>
                <a:srgbClr val="FF0000"/>
              </a:solidFill>
            </a:endParaRPr>
          </a:p>
        </p:txBody>
      </p:sp>
      <p:sp>
        <p:nvSpPr>
          <p:cNvPr id="6" name="Text Box 5">
            <a:extLst>
              <a:ext uri="{FF2B5EF4-FFF2-40B4-BE49-F238E27FC236}">
                <a16:creationId xmlns:a16="http://schemas.microsoft.com/office/drawing/2014/main" id="{622D9031-7B79-0539-8A94-DB0DAEA01231}"/>
              </a:ext>
            </a:extLst>
          </p:cNvPr>
          <p:cNvSpPr txBox="1">
            <a:spLocks noChangeArrowheads="1"/>
          </p:cNvSpPr>
          <p:nvPr/>
        </p:nvSpPr>
        <p:spPr bwMode="auto">
          <a:xfrm>
            <a:off x="4038600" y="3360003"/>
            <a:ext cx="99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solidFill>
                  <a:srgbClr val="FF0000"/>
                </a:solidFill>
              </a:rPr>
              <a:t>=</a:t>
            </a:r>
          </a:p>
        </p:txBody>
      </p:sp>
      <p:cxnSp>
        <p:nvCxnSpPr>
          <p:cNvPr id="7" name="Straight Connector 6">
            <a:extLst>
              <a:ext uri="{FF2B5EF4-FFF2-40B4-BE49-F238E27FC236}">
                <a16:creationId xmlns:a16="http://schemas.microsoft.com/office/drawing/2014/main" id="{37584A12-FA40-7D13-8F0E-B5DDAB5C9900}"/>
              </a:ext>
            </a:extLst>
          </p:cNvPr>
          <p:cNvCxnSpPr/>
          <p:nvPr/>
        </p:nvCxnSpPr>
        <p:spPr>
          <a:xfrm>
            <a:off x="1413164" y="3775501"/>
            <a:ext cx="2438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18D9CE2-63D3-56F5-EA6D-26E807BEF49B}"/>
              </a:ext>
            </a:extLst>
          </p:cNvPr>
          <p:cNvCxnSpPr/>
          <p:nvPr/>
        </p:nvCxnSpPr>
        <p:spPr>
          <a:xfrm>
            <a:off x="4724400" y="3777810"/>
            <a:ext cx="20955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16CF623-E0F8-2B0C-A419-1D4E6E364130}"/>
              </a:ext>
            </a:extLst>
          </p:cNvPr>
          <p:cNvSpPr txBox="1"/>
          <p:nvPr/>
        </p:nvSpPr>
        <p:spPr>
          <a:xfrm>
            <a:off x="1489364" y="3360003"/>
            <a:ext cx="6705600" cy="1661993"/>
          </a:xfrm>
          <a:prstGeom prst="rect">
            <a:avLst/>
          </a:prstGeom>
          <a:noFill/>
        </p:spPr>
        <p:txBody>
          <a:bodyPr wrap="square" rtlCol="0">
            <a:spAutoFit/>
          </a:bodyPr>
          <a:lstStyle/>
          <a:p>
            <a:r>
              <a:rPr lang="en-US" altLang="en-US" sz="2000" dirty="0">
                <a:solidFill>
                  <a:srgbClr val="FF0000"/>
                </a:solidFill>
                <a:latin typeface="Comic Sans MS" pitchFamily="66" charset="0"/>
              </a:rPr>
              <a:t>(1.20 atm)(45.6 L)                 (1.05 atm)(V</a:t>
            </a:r>
            <a:r>
              <a:rPr lang="en-US" altLang="en-US" sz="2000" baseline="-25000" dirty="0">
                <a:solidFill>
                  <a:srgbClr val="FF0000"/>
                </a:solidFill>
                <a:latin typeface="Comic Sans MS" pitchFamily="66" charset="0"/>
              </a:rPr>
              <a:t>2</a:t>
            </a:r>
            <a:r>
              <a:rPr lang="en-US" altLang="en-US" sz="2000" dirty="0">
                <a:solidFill>
                  <a:srgbClr val="FF0000"/>
                </a:solidFill>
                <a:latin typeface="Comic Sans MS" pitchFamily="66" charset="0"/>
              </a:rPr>
              <a:t>) </a:t>
            </a:r>
            <a:br>
              <a:rPr lang="en-US" altLang="en-US" sz="800" dirty="0">
                <a:solidFill>
                  <a:srgbClr val="FF0000"/>
                </a:solidFill>
                <a:latin typeface="Comic Sans MS" pitchFamily="66" charset="0"/>
              </a:rPr>
            </a:br>
            <a:br>
              <a:rPr lang="en-US" altLang="en-US" sz="800" dirty="0">
                <a:solidFill>
                  <a:srgbClr val="FF0000"/>
                </a:solidFill>
                <a:latin typeface="Comic Sans MS" pitchFamily="66" charset="0"/>
              </a:rPr>
            </a:br>
            <a:r>
              <a:rPr lang="en-US" altLang="en-US" sz="2000" dirty="0">
                <a:solidFill>
                  <a:srgbClr val="FF0000"/>
                </a:solidFill>
                <a:latin typeface="Comic Sans MS" pitchFamily="66" charset="0"/>
              </a:rPr>
              <a:t>       (293 K)                              (278 K)</a:t>
            </a:r>
            <a:br>
              <a:rPr lang="en-US" altLang="en-US" sz="1800" b="1" dirty="0">
                <a:solidFill>
                  <a:srgbClr val="FF0000"/>
                </a:solidFill>
                <a:latin typeface="Comic Sans MS" pitchFamily="66" charset="0"/>
              </a:rPr>
            </a:br>
            <a:br>
              <a:rPr lang="en-US" altLang="en-US" sz="1800" b="1" dirty="0">
                <a:solidFill>
                  <a:srgbClr val="FF0000"/>
                </a:solidFill>
                <a:latin typeface="Comic Sans MS" pitchFamily="66" charset="0"/>
              </a:rPr>
            </a:br>
            <a:r>
              <a:rPr lang="en-US" altLang="en-US" sz="1800" b="1" dirty="0">
                <a:solidFill>
                  <a:srgbClr val="FF0000"/>
                </a:solidFill>
                <a:latin typeface="Comic Sans MS" pitchFamily="66" charset="0"/>
              </a:rPr>
              <a:t>   </a:t>
            </a:r>
            <a:br>
              <a:rPr lang="en-US" altLang="en-US" sz="1800" b="1" dirty="0">
                <a:solidFill>
                  <a:srgbClr val="FF0000"/>
                </a:solidFill>
                <a:latin typeface="Comic Sans MS" pitchFamily="66" charset="0"/>
              </a:rPr>
            </a:br>
            <a:r>
              <a:rPr lang="en-US" altLang="en-US" sz="1800" b="1" dirty="0">
                <a:solidFill>
                  <a:schemeClr val="tx1">
                    <a:lumMod val="85000"/>
                    <a:lumOff val="15000"/>
                  </a:schemeClr>
                </a:solidFill>
                <a:latin typeface="Comic Sans MS" pitchFamily="66" charset="0"/>
              </a:rPr>
              <a:t>(1.20 atm)(45.6 L)(278 K) = (1.05 atm)(293 K)(V</a:t>
            </a:r>
            <a:r>
              <a:rPr lang="en-US" altLang="en-US" sz="1800" b="1" baseline="-25000" dirty="0">
                <a:solidFill>
                  <a:schemeClr val="tx1">
                    <a:lumMod val="85000"/>
                    <a:lumOff val="15000"/>
                  </a:schemeClr>
                </a:solidFill>
                <a:latin typeface="Comic Sans MS" pitchFamily="66" charset="0"/>
              </a:rPr>
              <a:t>2</a:t>
            </a:r>
            <a:r>
              <a:rPr lang="en-US" altLang="en-US" sz="1800" b="1" dirty="0">
                <a:solidFill>
                  <a:schemeClr val="tx1">
                    <a:lumMod val="85000"/>
                    <a:lumOff val="15000"/>
                  </a:schemeClr>
                </a:solidFill>
                <a:latin typeface="Comic Sans MS" pitchFamily="66" charset="0"/>
              </a:rPr>
              <a:t>)</a:t>
            </a:r>
            <a:endParaRPr lang="en-US" dirty="0"/>
          </a:p>
        </p:txBody>
      </p:sp>
    </p:spTree>
    <p:extLst>
      <p:ext uri="{BB962C8B-B14F-4D97-AF65-F5344CB8AC3E}">
        <p14:creationId xmlns:p14="http://schemas.microsoft.com/office/powerpoint/2010/main" val="247196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47EAA-6256-8825-611B-246FC28D527C}"/>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1C374B99-164B-6FA9-E4F5-4A5F6497038A}"/>
              </a:ext>
            </a:extLst>
          </p:cNvPr>
          <p:cNvSpPr txBox="1">
            <a:spLocks noChangeArrowheads="1"/>
          </p:cNvSpPr>
          <p:nvPr/>
        </p:nvSpPr>
        <p:spPr bwMode="auto">
          <a:xfrm>
            <a:off x="0" y="0"/>
            <a:ext cx="9144000" cy="1569660"/>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sz="2400" dirty="0">
                <a:latin typeface="Times New Roman" panose="02020603050405020304" pitchFamily="18" charset="0"/>
                <a:cs typeface="Times New Roman" panose="02020603050405020304" pitchFamily="18" charset="0"/>
              </a:rPr>
              <a:t>7. Your balloon is filled on the ground.  It’s 45.6 liters in size, the helium</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is at a pressure of 1.20 atm, at 293 K.  The balloon rises and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drops to 278 K; the pressure drops to 1.05 atm.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What’s the new volume of the balloon?</a:t>
            </a:r>
            <a:endParaRPr lang="en-US" altLang="en-US" sz="2000" b="1" i="1" dirty="0">
              <a:solidFill>
                <a:srgbClr val="0000FF"/>
              </a:solidFill>
              <a:latin typeface="Times New Roman" panose="02020603050405020304" pitchFamily="18" charset="0"/>
              <a:cs typeface="Times New Roman" panose="02020603050405020304" pitchFamily="18" charset="0"/>
            </a:endParaRPr>
          </a:p>
        </p:txBody>
      </p:sp>
      <p:sp>
        <p:nvSpPr>
          <p:cNvPr id="9" name="Text Box 8"/>
          <p:cNvSpPr txBox="1">
            <a:spLocks noChangeArrowheads="1"/>
          </p:cNvSpPr>
          <p:nvPr/>
        </p:nvSpPr>
        <p:spPr bwMode="auto">
          <a:xfrm>
            <a:off x="759691" y="2482850"/>
            <a:ext cx="441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FF0000"/>
                </a:solidFill>
                <a:latin typeface="Comic Sans MS" pitchFamily="66" charset="0"/>
              </a:rPr>
              <a:t>(1.20 atm)(45.6 L)(278 K)</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(1.05 atm)(293 K)</a:t>
            </a:r>
          </a:p>
        </p:txBody>
      </p:sp>
      <p:sp>
        <p:nvSpPr>
          <p:cNvPr id="10" name="Text Box 9"/>
          <p:cNvSpPr txBox="1">
            <a:spLocks noChangeArrowheads="1"/>
          </p:cNvSpPr>
          <p:nvPr/>
        </p:nvSpPr>
        <p:spPr bwMode="auto">
          <a:xfrm>
            <a:off x="5407891" y="2635250"/>
            <a:ext cx="2209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dirty="0">
                <a:solidFill>
                  <a:srgbClr val="FF0000"/>
                </a:solidFill>
              </a:rPr>
              <a:t>=  V</a:t>
            </a:r>
            <a:r>
              <a:rPr lang="en-US" altLang="en-US" sz="3600" baseline="-25000" dirty="0">
                <a:solidFill>
                  <a:srgbClr val="FF0000"/>
                </a:solidFill>
              </a:rPr>
              <a:t>2</a:t>
            </a:r>
          </a:p>
        </p:txBody>
      </p:sp>
      <p:cxnSp>
        <p:nvCxnSpPr>
          <p:cNvPr id="11" name="Straight Connector 10">
            <a:extLst>
              <a:ext uri="{FF2B5EF4-FFF2-40B4-BE49-F238E27FC236}">
                <a16:creationId xmlns:a16="http://schemas.microsoft.com/office/drawing/2014/main" id="{3BCF6BDE-125E-4F24-9EE8-EC94167D7F87}"/>
              </a:ext>
            </a:extLst>
          </p:cNvPr>
          <p:cNvCxnSpPr/>
          <p:nvPr/>
        </p:nvCxnSpPr>
        <p:spPr>
          <a:xfrm flipH="1">
            <a:off x="1902691" y="2406650"/>
            <a:ext cx="533400" cy="4572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D3DD65-4A63-456F-B067-5899DCF0ED84}"/>
              </a:ext>
            </a:extLst>
          </p:cNvPr>
          <p:cNvCxnSpPr/>
          <p:nvPr/>
        </p:nvCxnSpPr>
        <p:spPr>
          <a:xfrm flipH="1">
            <a:off x="2588491" y="2971800"/>
            <a:ext cx="533400" cy="4572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566E77-BACC-40C6-AFEA-BB6A0BD45C6D}"/>
              </a:ext>
            </a:extLst>
          </p:cNvPr>
          <p:cNvCxnSpPr/>
          <p:nvPr/>
        </p:nvCxnSpPr>
        <p:spPr>
          <a:xfrm flipH="1">
            <a:off x="4611326" y="2468710"/>
            <a:ext cx="533400" cy="4572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8EF5624-EE5D-4085-A919-AD83B17804FD}"/>
              </a:ext>
            </a:extLst>
          </p:cNvPr>
          <p:cNvCxnSpPr/>
          <p:nvPr/>
        </p:nvCxnSpPr>
        <p:spPr>
          <a:xfrm flipH="1">
            <a:off x="3960091" y="2985940"/>
            <a:ext cx="533400" cy="4572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5F23804-6871-47E5-9102-269E0F1095D7}"/>
              </a:ext>
            </a:extLst>
          </p:cNvPr>
          <p:cNvSpPr txBox="1"/>
          <p:nvPr/>
        </p:nvSpPr>
        <p:spPr>
          <a:xfrm>
            <a:off x="531091" y="4087922"/>
            <a:ext cx="3276600" cy="1446550"/>
          </a:xfrm>
          <a:prstGeom prst="rect">
            <a:avLst/>
          </a:prstGeom>
          <a:noFill/>
        </p:spPr>
        <p:txBody>
          <a:bodyPr wrap="square" rtlCol="0">
            <a:spAutoFit/>
          </a:bodyPr>
          <a:lstStyle/>
          <a:p>
            <a:pPr algn="ctr"/>
            <a:r>
              <a:rPr lang="en-US" sz="4400" u="sng" dirty="0">
                <a:solidFill>
                  <a:srgbClr val="FF0000"/>
                </a:solidFill>
              </a:rPr>
              <a:t>15,212.16</a:t>
            </a:r>
            <a:br>
              <a:rPr lang="en-US" sz="4400" dirty="0">
                <a:solidFill>
                  <a:srgbClr val="FF0000"/>
                </a:solidFill>
              </a:rPr>
            </a:br>
            <a:r>
              <a:rPr lang="en-US" sz="4400" dirty="0">
                <a:solidFill>
                  <a:srgbClr val="FF0000"/>
                </a:solidFill>
              </a:rPr>
              <a:t>307.65</a:t>
            </a:r>
          </a:p>
        </p:txBody>
      </p:sp>
      <p:sp>
        <p:nvSpPr>
          <p:cNvPr id="16" name="TextBox 15">
            <a:extLst>
              <a:ext uri="{FF2B5EF4-FFF2-40B4-BE49-F238E27FC236}">
                <a16:creationId xmlns:a16="http://schemas.microsoft.com/office/drawing/2014/main" id="{FAC056D5-133D-46A3-9A3E-4451045A49A1}"/>
              </a:ext>
            </a:extLst>
          </p:cNvPr>
          <p:cNvSpPr txBox="1"/>
          <p:nvPr/>
        </p:nvSpPr>
        <p:spPr>
          <a:xfrm>
            <a:off x="3579091" y="4261123"/>
            <a:ext cx="5562600" cy="923330"/>
          </a:xfrm>
          <a:prstGeom prst="rect">
            <a:avLst/>
          </a:prstGeom>
          <a:noFill/>
        </p:spPr>
        <p:txBody>
          <a:bodyPr wrap="square" rtlCol="0">
            <a:spAutoFit/>
          </a:bodyPr>
          <a:lstStyle/>
          <a:p>
            <a:r>
              <a:rPr lang="en-US" sz="5400" dirty="0">
                <a:solidFill>
                  <a:srgbClr val="FF0000"/>
                </a:solidFill>
              </a:rPr>
              <a:t>L = 49.4  liters   </a:t>
            </a:r>
            <a:r>
              <a:rPr lang="en-US" sz="3600" i="1" dirty="0">
                <a:solidFill>
                  <a:srgbClr val="6600CC"/>
                </a:solidFill>
              </a:rPr>
              <a:t>3SF</a:t>
            </a:r>
            <a:endParaRPr lang="en-US" sz="5400" i="1" dirty="0">
              <a:solidFill>
                <a:srgbClr val="6600CC"/>
              </a:solidFill>
            </a:endParaRPr>
          </a:p>
        </p:txBody>
      </p:sp>
    </p:spTree>
    <p:extLst>
      <p:ext uri="{BB962C8B-B14F-4D97-AF65-F5344CB8AC3E}">
        <p14:creationId xmlns:p14="http://schemas.microsoft.com/office/powerpoint/2010/main" val="2274260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815882"/>
          </a:xfrm>
          <a:prstGeom prst="rect">
            <a:avLst/>
          </a:prstGeom>
          <a:solidFill>
            <a:srgbClr val="FFFFCC"/>
          </a:solidFill>
        </p:spPr>
        <p:txBody>
          <a:bodyPr wrap="square">
            <a:spAutoFit/>
          </a:bodyPr>
          <a:lstStyle/>
          <a:p>
            <a:pPr lvl="0" fontAlgn="base">
              <a:spcBef>
                <a:spcPct val="50000"/>
              </a:spcBef>
              <a:spcAft>
                <a:spcPct val="0"/>
              </a:spcAft>
              <a:defRPr/>
            </a:pPr>
            <a:r>
              <a:rPr lang="en-US" altLang="en-US" sz="2800" b="1" dirty="0">
                <a:solidFill>
                  <a:srgbClr val="FF0000"/>
                </a:solidFill>
                <a:latin typeface="Times New Roman" panose="02020603050405020304" pitchFamily="18" charset="0"/>
                <a:cs typeface="Times New Roman" panose="02020603050405020304" pitchFamily="18" charset="0"/>
              </a:rPr>
              <a:t>8.</a:t>
            </a: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  A weather balloon has been filled with helium to a volume of 65.5 liters, at 1.50 atm, temperature is 295 K.  The balloon cools to 265 K, and the volume changes to 62.0 Liters.  What is the pressure in this balloon under these new conditions?</a:t>
            </a:r>
          </a:p>
        </p:txBody>
      </p:sp>
    </p:spTree>
    <p:extLst>
      <p:ext uri="{BB962C8B-B14F-4D97-AF65-F5344CB8AC3E}">
        <p14:creationId xmlns:p14="http://schemas.microsoft.com/office/powerpoint/2010/main" val="191323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AF911-6ED2-5E63-1776-30105B289E8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A0989B-CEF2-639B-FF91-C2497CA0F5E7}"/>
              </a:ext>
            </a:extLst>
          </p:cNvPr>
          <p:cNvSpPr/>
          <p:nvPr/>
        </p:nvSpPr>
        <p:spPr>
          <a:xfrm>
            <a:off x="0" y="0"/>
            <a:ext cx="9144000" cy="1815882"/>
          </a:xfrm>
          <a:prstGeom prst="rect">
            <a:avLst/>
          </a:prstGeom>
          <a:solidFill>
            <a:srgbClr val="FFFFCC"/>
          </a:solidFill>
        </p:spPr>
        <p:txBody>
          <a:bodyPr wrap="square">
            <a:spAutoFit/>
          </a:bodyPr>
          <a:lstStyle/>
          <a:p>
            <a:pPr lvl="0" fontAlgn="base">
              <a:spcBef>
                <a:spcPct val="50000"/>
              </a:spcBef>
              <a:spcAft>
                <a:spcPct val="0"/>
              </a:spcAft>
              <a:defRPr/>
            </a:pPr>
            <a:r>
              <a:rPr lang="en-US" altLang="en-US" sz="2800" b="1" dirty="0">
                <a:solidFill>
                  <a:srgbClr val="FF0000"/>
                </a:solidFill>
                <a:latin typeface="Times New Roman" panose="02020603050405020304" pitchFamily="18" charset="0"/>
                <a:cs typeface="Times New Roman" panose="02020603050405020304" pitchFamily="18" charset="0"/>
              </a:rPr>
              <a:t>8.</a:t>
            </a: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  A weather balloon has been filled with helium to a volume of 65.5 liters, at 1.50 atm, temperature is 295 K.  The balloon cools to 265 K, and the volume changes to 72.0 Liters.  What is the pressure in this balloon under these new conditions?</a:t>
            </a:r>
          </a:p>
        </p:txBody>
      </p:sp>
      <p:sp>
        <p:nvSpPr>
          <p:cNvPr id="3" name="Text Box 3"/>
          <p:cNvSpPr txBox="1">
            <a:spLocks noChangeArrowheads="1"/>
          </p:cNvSpPr>
          <p:nvPr/>
        </p:nvSpPr>
        <p:spPr bwMode="auto">
          <a:xfrm>
            <a:off x="2590800" y="1815882"/>
            <a:ext cx="1828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3600" u="sng" dirty="0">
                <a:solidFill>
                  <a:srgbClr val="000000"/>
                </a:solidFill>
                <a:latin typeface="Comic Sans MS" pitchFamily="66" charset="0"/>
              </a:rPr>
              <a:t>P</a:t>
            </a:r>
            <a:r>
              <a:rPr lang="en-US" altLang="en-US" sz="2000" u="sng" dirty="0">
                <a:solidFill>
                  <a:srgbClr val="000000"/>
                </a:solidFill>
                <a:latin typeface="Comic Sans MS" pitchFamily="66" charset="0"/>
              </a:rPr>
              <a:t>1</a:t>
            </a:r>
            <a:r>
              <a:rPr lang="en-US" altLang="en-US" sz="3600" u="sng" dirty="0">
                <a:solidFill>
                  <a:srgbClr val="000000"/>
                </a:solidFill>
                <a:latin typeface="Comic Sans MS" pitchFamily="66" charset="0"/>
              </a:rPr>
              <a:t>V</a:t>
            </a:r>
            <a:r>
              <a:rPr lang="en-US" altLang="en-US" sz="2000" u="sng" dirty="0">
                <a:solidFill>
                  <a:srgbClr val="000000"/>
                </a:solidFill>
                <a:latin typeface="Comic Sans MS" pitchFamily="66" charset="0"/>
              </a:rPr>
              <a:t>1</a:t>
            </a:r>
            <a:br>
              <a:rPr lang="en-US" altLang="en-US" sz="3600" dirty="0">
                <a:solidFill>
                  <a:srgbClr val="000000"/>
                </a:solidFill>
                <a:latin typeface="Comic Sans MS" pitchFamily="66" charset="0"/>
              </a:rPr>
            </a:br>
            <a:r>
              <a:rPr lang="en-US" altLang="en-US" sz="3600" dirty="0">
                <a:solidFill>
                  <a:srgbClr val="000000"/>
                </a:solidFill>
                <a:latin typeface="Comic Sans MS" pitchFamily="66" charset="0"/>
              </a:rPr>
              <a:t>T</a:t>
            </a:r>
            <a:r>
              <a:rPr lang="en-US" altLang="en-US" sz="2000" dirty="0">
                <a:solidFill>
                  <a:srgbClr val="000000"/>
                </a:solidFill>
                <a:latin typeface="Comic Sans MS" pitchFamily="66" charset="0"/>
              </a:rPr>
              <a:t>1</a:t>
            </a:r>
          </a:p>
        </p:txBody>
      </p:sp>
      <p:sp>
        <p:nvSpPr>
          <p:cNvPr id="4" name="Text Box 4"/>
          <p:cNvSpPr txBox="1">
            <a:spLocks noChangeArrowheads="1"/>
          </p:cNvSpPr>
          <p:nvPr/>
        </p:nvSpPr>
        <p:spPr bwMode="auto">
          <a:xfrm>
            <a:off x="4495800" y="1815882"/>
            <a:ext cx="1143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3600" u="sng" dirty="0">
                <a:solidFill>
                  <a:srgbClr val="000000"/>
                </a:solidFill>
                <a:latin typeface="Comic Sans MS" pitchFamily="66" charset="0"/>
              </a:rPr>
              <a:t>P</a:t>
            </a:r>
            <a:r>
              <a:rPr lang="en-US" altLang="en-US" sz="2000" u="sng" dirty="0">
                <a:solidFill>
                  <a:srgbClr val="000000"/>
                </a:solidFill>
                <a:latin typeface="Comic Sans MS" pitchFamily="66" charset="0"/>
              </a:rPr>
              <a:t>2</a:t>
            </a:r>
            <a:r>
              <a:rPr lang="en-US" altLang="en-US" sz="3600" u="sng" dirty="0">
                <a:solidFill>
                  <a:srgbClr val="000000"/>
                </a:solidFill>
                <a:latin typeface="Comic Sans MS" pitchFamily="66" charset="0"/>
              </a:rPr>
              <a:t>V</a:t>
            </a:r>
            <a:r>
              <a:rPr lang="en-US" altLang="en-US" sz="2000" u="sng" dirty="0">
                <a:solidFill>
                  <a:srgbClr val="000000"/>
                </a:solidFill>
                <a:latin typeface="Comic Sans MS" pitchFamily="66" charset="0"/>
              </a:rPr>
              <a:t>2</a:t>
            </a:r>
            <a:br>
              <a:rPr lang="en-US" altLang="en-US" sz="3600" dirty="0">
                <a:solidFill>
                  <a:srgbClr val="000000"/>
                </a:solidFill>
                <a:latin typeface="Comic Sans MS" pitchFamily="66" charset="0"/>
              </a:rPr>
            </a:br>
            <a:r>
              <a:rPr lang="en-US" altLang="en-US" sz="3600" dirty="0">
                <a:solidFill>
                  <a:srgbClr val="000000"/>
                </a:solidFill>
                <a:latin typeface="Comic Sans MS" pitchFamily="66" charset="0"/>
              </a:rPr>
              <a:t>T</a:t>
            </a:r>
            <a:r>
              <a:rPr lang="en-US" altLang="en-US" sz="2000" dirty="0">
                <a:solidFill>
                  <a:srgbClr val="000000"/>
                </a:solidFill>
                <a:latin typeface="Comic Sans MS" pitchFamily="66" charset="0"/>
              </a:rPr>
              <a:t>2</a:t>
            </a:r>
          </a:p>
        </p:txBody>
      </p:sp>
      <p:sp>
        <p:nvSpPr>
          <p:cNvPr id="5" name="Text Box 5"/>
          <p:cNvSpPr txBox="1">
            <a:spLocks noChangeArrowheads="1"/>
          </p:cNvSpPr>
          <p:nvPr/>
        </p:nvSpPr>
        <p:spPr bwMode="auto">
          <a:xfrm>
            <a:off x="4000500" y="2056749"/>
            <a:ext cx="609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00"/>
                </a:solidFill>
              </a:rPr>
              <a:t>=</a:t>
            </a:r>
          </a:p>
        </p:txBody>
      </p:sp>
      <p:sp>
        <p:nvSpPr>
          <p:cNvPr id="6" name="Text Box 6"/>
          <p:cNvSpPr txBox="1">
            <a:spLocks noChangeArrowheads="1"/>
          </p:cNvSpPr>
          <p:nvPr/>
        </p:nvSpPr>
        <p:spPr bwMode="auto">
          <a:xfrm>
            <a:off x="609600" y="3006507"/>
            <a:ext cx="3276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00"/>
                </a:solidFill>
                <a:latin typeface="Comic Sans MS" pitchFamily="66" charset="0"/>
              </a:rPr>
              <a:t>(1.50 atm)(65.5 L)</a:t>
            </a:r>
            <a:br>
              <a:rPr lang="en-US" altLang="en-US" sz="2800" dirty="0">
                <a:solidFill>
                  <a:srgbClr val="000000"/>
                </a:solidFill>
                <a:latin typeface="Comic Sans MS" pitchFamily="66" charset="0"/>
              </a:rPr>
            </a:br>
            <a:r>
              <a:rPr lang="en-US" altLang="en-US" sz="2800" dirty="0">
                <a:solidFill>
                  <a:srgbClr val="000000"/>
                </a:solidFill>
                <a:latin typeface="Comic Sans MS" pitchFamily="66" charset="0"/>
              </a:rPr>
              <a:t>295 K</a:t>
            </a:r>
          </a:p>
        </p:txBody>
      </p:sp>
      <p:sp>
        <p:nvSpPr>
          <p:cNvPr id="7" name="Text Box 7"/>
          <p:cNvSpPr txBox="1">
            <a:spLocks noChangeArrowheads="1"/>
          </p:cNvSpPr>
          <p:nvPr/>
        </p:nvSpPr>
        <p:spPr bwMode="auto">
          <a:xfrm>
            <a:off x="4038600" y="3006507"/>
            <a:ext cx="335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00"/>
                </a:solidFill>
                <a:latin typeface="Comic Sans MS" pitchFamily="66" charset="0"/>
              </a:rPr>
              <a:t>(P</a:t>
            </a:r>
            <a:r>
              <a:rPr lang="en-US" altLang="en-US" sz="1800" u="sng" dirty="0">
                <a:solidFill>
                  <a:srgbClr val="000000"/>
                </a:solidFill>
                <a:latin typeface="Comic Sans MS" pitchFamily="66" charset="0"/>
              </a:rPr>
              <a:t>2</a:t>
            </a:r>
            <a:r>
              <a:rPr lang="en-US" altLang="en-US" sz="2800" u="sng" dirty="0">
                <a:solidFill>
                  <a:srgbClr val="000000"/>
                </a:solidFill>
                <a:latin typeface="Comic Sans MS" pitchFamily="66" charset="0"/>
              </a:rPr>
              <a:t>)(62.0 L)</a:t>
            </a:r>
            <a:br>
              <a:rPr lang="en-US" altLang="en-US" sz="2800" dirty="0">
                <a:solidFill>
                  <a:srgbClr val="000000"/>
                </a:solidFill>
                <a:latin typeface="Comic Sans MS" pitchFamily="66" charset="0"/>
              </a:rPr>
            </a:br>
            <a:r>
              <a:rPr lang="en-US" altLang="en-US" sz="2800" dirty="0">
                <a:solidFill>
                  <a:srgbClr val="000000"/>
                </a:solidFill>
                <a:latin typeface="Comic Sans MS" pitchFamily="66" charset="0"/>
              </a:rPr>
              <a:t>265 K</a:t>
            </a:r>
          </a:p>
        </p:txBody>
      </p:sp>
      <p:sp>
        <p:nvSpPr>
          <p:cNvPr id="9" name="Text Box 9"/>
          <p:cNvSpPr txBox="1">
            <a:spLocks noChangeArrowheads="1"/>
          </p:cNvSpPr>
          <p:nvPr/>
        </p:nvSpPr>
        <p:spPr bwMode="auto">
          <a:xfrm>
            <a:off x="0" y="4876800"/>
            <a:ext cx="9144000" cy="144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2800" b="1" dirty="0">
                <a:solidFill>
                  <a:srgbClr val="0000CC"/>
                </a:solidFill>
                <a:latin typeface="Comic Sans MS" pitchFamily="66" charset="0"/>
              </a:rPr>
              <a:t>(1.50 atm)(65.5 L)(265 K)  =  (P</a:t>
            </a:r>
            <a:r>
              <a:rPr lang="en-US" altLang="en-US" sz="2800" b="1" baseline="-25000" dirty="0">
                <a:solidFill>
                  <a:srgbClr val="0000CC"/>
                </a:solidFill>
                <a:latin typeface="Comic Sans MS" pitchFamily="66" charset="0"/>
              </a:rPr>
              <a:t>2</a:t>
            </a:r>
            <a:r>
              <a:rPr lang="en-US" altLang="en-US" sz="2800" b="1" dirty="0">
                <a:solidFill>
                  <a:srgbClr val="0000CC"/>
                </a:solidFill>
                <a:latin typeface="Comic Sans MS" pitchFamily="66" charset="0"/>
              </a:rPr>
              <a:t>)(62.0 L)(295 K)</a:t>
            </a:r>
          </a:p>
          <a:p>
            <a:pPr algn="ctr" eaLnBrk="1" hangingPunct="1">
              <a:spcBef>
                <a:spcPct val="50000"/>
              </a:spcBef>
              <a:defRPr/>
            </a:pPr>
            <a:endParaRPr lang="en-US" altLang="en-US" sz="1050" b="1" dirty="0">
              <a:solidFill>
                <a:srgbClr val="0000CC"/>
              </a:solidFill>
              <a:latin typeface="Comic Sans MS" pitchFamily="66" charset="0"/>
            </a:endParaRPr>
          </a:p>
          <a:p>
            <a:pPr algn="ctr" eaLnBrk="1" hangingPunct="1">
              <a:spcBef>
                <a:spcPct val="50000"/>
              </a:spcBef>
              <a:defRPr/>
            </a:pPr>
            <a:r>
              <a:rPr lang="en-US" altLang="en-US" sz="2800" b="1" dirty="0">
                <a:solidFill>
                  <a:srgbClr val="0000CC"/>
                </a:solidFill>
                <a:latin typeface="Comic Sans MS" pitchFamily="66" charset="0"/>
              </a:rPr>
              <a:t>1.42 atm = P</a:t>
            </a:r>
            <a:r>
              <a:rPr lang="en-US" altLang="en-US" sz="2800" b="1" baseline="-25000" dirty="0">
                <a:solidFill>
                  <a:srgbClr val="0000CC"/>
                </a:solidFill>
                <a:latin typeface="Comic Sans MS" pitchFamily="66" charset="0"/>
              </a:rPr>
              <a:t>2</a:t>
            </a:r>
          </a:p>
        </p:txBody>
      </p:sp>
      <p:cxnSp>
        <p:nvCxnSpPr>
          <p:cNvPr id="10" name="Straight Connector 9">
            <a:extLst>
              <a:ext uri="{FF2B5EF4-FFF2-40B4-BE49-F238E27FC236}">
                <a16:creationId xmlns:a16="http://schemas.microsoft.com/office/drawing/2014/main" id="{AC7A1338-3A36-485A-A829-D43E7B28AE08}"/>
              </a:ext>
            </a:extLst>
          </p:cNvPr>
          <p:cNvCxnSpPr/>
          <p:nvPr/>
        </p:nvCxnSpPr>
        <p:spPr>
          <a:xfrm>
            <a:off x="3048000" y="4876800"/>
            <a:ext cx="457200" cy="609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B6E8CD5-E589-46E2-926E-281BEA1F02C6}"/>
              </a:ext>
            </a:extLst>
          </p:cNvPr>
          <p:cNvCxnSpPr/>
          <p:nvPr/>
        </p:nvCxnSpPr>
        <p:spPr>
          <a:xfrm>
            <a:off x="7162800" y="4839093"/>
            <a:ext cx="457200" cy="609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F8A761-35A3-4FDD-AB83-BF0A2119F67B}"/>
              </a:ext>
            </a:extLst>
          </p:cNvPr>
          <p:cNvCxnSpPr/>
          <p:nvPr/>
        </p:nvCxnSpPr>
        <p:spPr>
          <a:xfrm>
            <a:off x="8486480" y="4820239"/>
            <a:ext cx="457200" cy="609600"/>
          </a:xfrm>
          <a:prstGeom prst="line">
            <a:avLst/>
          </a:prstGeom>
          <a:ln w="3810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D96CEB4-5616-4C18-A5F9-076AE761B0FF}"/>
              </a:ext>
            </a:extLst>
          </p:cNvPr>
          <p:cNvCxnSpPr/>
          <p:nvPr/>
        </p:nvCxnSpPr>
        <p:spPr>
          <a:xfrm>
            <a:off x="4305300" y="4832350"/>
            <a:ext cx="457200" cy="609600"/>
          </a:xfrm>
          <a:prstGeom prst="line">
            <a:avLst/>
          </a:prstGeom>
          <a:ln w="38100">
            <a:solidFill>
              <a:srgbClr val="6600CC"/>
            </a:solidFill>
          </a:ln>
        </p:spPr>
        <p:style>
          <a:lnRef idx="1">
            <a:schemeClr val="accent1"/>
          </a:lnRef>
          <a:fillRef idx="0">
            <a:schemeClr val="accent1"/>
          </a:fillRef>
          <a:effectRef idx="0">
            <a:schemeClr val="accent1"/>
          </a:effectRef>
          <a:fontRef idx="minor">
            <a:schemeClr val="tx1"/>
          </a:fontRef>
        </p:style>
      </p:cxnSp>
      <p:sp>
        <p:nvSpPr>
          <p:cNvPr id="14" name="Text Box 5">
            <a:extLst>
              <a:ext uri="{FF2B5EF4-FFF2-40B4-BE49-F238E27FC236}">
                <a16:creationId xmlns:a16="http://schemas.microsoft.com/office/drawing/2014/main" id="{E7CD3B9B-51FB-F173-89B4-3FDAA37C49E1}"/>
              </a:ext>
            </a:extLst>
          </p:cNvPr>
          <p:cNvSpPr txBox="1">
            <a:spLocks noChangeArrowheads="1"/>
          </p:cNvSpPr>
          <p:nvPr/>
        </p:nvSpPr>
        <p:spPr bwMode="auto">
          <a:xfrm>
            <a:off x="4010891" y="3063068"/>
            <a:ext cx="609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00"/>
                </a:solidFill>
              </a:rPr>
              <a:t>=</a:t>
            </a:r>
          </a:p>
        </p:txBody>
      </p:sp>
    </p:spTree>
    <p:extLst>
      <p:ext uri="{BB962C8B-B14F-4D97-AF65-F5344CB8AC3E}">
        <p14:creationId xmlns:p14="http://schemas.microsoft.com/office/powerpoint/2010/main" val="76144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4454" y="1383276"/>
            <a:ext cx="148954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P</a:t>
            </a:r>
            <a:r>
              <a:rPr lang="en-US" altLang="en-US" sz="1800" u="sng" dirty="0">
                <a:solidFill>
                  <a:srgbClr val="000000"/>
                </a:solidFill>
                <a:latin typeface="Times New Roman" panose="02020603050405020304" pitchFamily="18" charset="0"/>
                <a:cs typeface="Times New Roman" panose="02020603050405020304" pitchFamily="18" charset="0"/>
              </a:rPr>
              <a:t>1</a:t>
            </a:r>
            <a:r>
              <a:rPr lang="en-US" altLang="en-US" sz="4800" u="sng" dirty="0">
                <a:solidFill>
                  <a:srgbClr val="000000"/>
                </a:solidFill>
                <a:latin typeface="Times New Roman" panose="02020603050405020304" pitchFamily="18" charset="0"/>
                <a:cs typeface="Times New Roman" panose="02020603050405020304" pitchFamily="18" charset="0"/>
              </a:rPr>
              <a:t>V</a:t>
            </a:r>
            <a:r>
              <a:rPr lang="en-US" altLang="en-US" sz="1800" u="sng"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3" name="Text Box 5"/>
          <p:cNvSpPr txBox="1">
            <a:spLocks noChangeArrowheads="1"/>
          </p:cNvSpPr>
          <p:nvPr/>
        </p:nvSpPr>
        <p:spPr bwMode="auto">
          <a:xfrm>
            <a:off x="1395663" y="1676400"/>
            <a:ext cx="99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solidFill>
                  <a:srgbClr val="000000">
                    <a:lumMod val="95000"/>
                    <a:lumOff val="5000"/>
                  </a:srgbClr>
                </a:solidFill>
              </a:rPr>
              <a:t>=</a:t>
            </a:r>
          </a:p>
        </p:txBody>
      </p:sp>
      <p:sp>
        <p:nvSpPr>
          <p:cNvPr id="4" name="Text Box 6"/>
          <p:cNvSpPr txBox="1">
            <a:spLocks noChangeArrowheads="1"/>
          </p:cNvSpPr>
          <p:nvPr/>
        </p:nvSpPr>
        <p:spPr bwMode="auto">
          <a:xfrm>
            <a:off x="1918672" y="1362494"/>
            <a:ext cx="1489546"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latin typeface="Times New Roman" panose="02020603050405020304" pitchFamily="18" charset="0"/>
                <a:cs typeface="Times New Roman" panose="02020603050405020304" pitchFamily="18" charset="0"/>
              </a:rPr>
              <a:t>P</a:t>
            </a:r>
            <a:r>
              <a:rPr lang="en-US" altLang="en-US" sz="1800" u="sng" dirty="0">
                <a:latin typeface="Times New Roman" panose="02020603050405020304" pitchFamily="18" charset="0"/>
                <a:cs typeface="Times New Roman" panose="02020603050405020304" pitchFamily="18" charset="0"/>
              </a:rPr>
              <a:t>2</a:t>
            </a:r>
            <a:r>
              <a:rPr lang="en-US" altLang="en-US" sz="4800" u="sng" dirty="0">
                <a:latin typeface="Times New Roman" panose="02020603050405020304" pitchFamily="18" charset="0"/>
                <a:cs typeface="Times New Roman" panose="02020603050405020304" pitchFamily="18" charset="0"/>
              </a:rPr>
              <a:t>V</a:t>
            </a:r>
            <a:r>
              <a:rPr lang="en-US" altLang="en-US" sz="1800" u="sng" dirty="0">
                <a:latin typeface="Times New Roman" panose="02020603050405020304" pitchFamily="18" charset="0"/>
                <a:cs typeface="Times New Roman" panose="02020603050405020304" pitchFamily="18" charset="0"/>
              </a:rPr>
              <a:t>2</a:t>
            </a:r>
            <a:br>
              <a:rPr lang="en-US" altLang="en-US" sz="4800" u="sng" dirty="0">
                <a:latin typeface="Times New Roman" panose="02020603050405020304" pitchFamily="18" charset="0"/>
                <a:cs typeface="Times New Roman" panose="02020603050405020304" pitchFamily="18" charset="0"/>
              </a:rPr>
            </a:br>
            <a:r>
              <a:rPr lang="en-US" altLang="en-US" sz="4800" dirty="0">
                <a:latin typeface="Times New Roman" panose="02020603050405020304" pitchFamily="18" charset="0"/>
                <a:cs typeface="Times New Roman" panose="02020603050405020304" pitchFamily="18" charset="0"/>
              </a:rPr>
              <a:t>T</a:t>
            </a:r>
            <a:r>
              <a:rPr lang="en-US" altLang="en-US" sz="4800" baseline="-25000" dirty="0">
                <a:latin typeface="Times New Roman" panose="02020603050405020304" pitchFamily="18" charset="0"/>
                <a:cs typeface="Times New Roman" panose="02020603050405020304" pitchFamily="18" charset="0"/>
              </a:rPr>
              <a:t>2</a:t>
            </a:r>
          </a:p>
          <a:p>
            <a:pPr eaLnBrk="1" hangingPunct="1">
              <a:spcBef>
                <a:spcPct val="50000"/>
              </a:spcBef>
              <a:buFontTx/>
              <a:buNone/>
            </a:pPr>
            <a:endParaRPr lang="en-US" altLang="en-US" sz="1800" dirty="0">
              <a:solidFill>
                <a:srgbClr val="FF0000"/>
              </a:solidFill>
            </a:endParaRPr>
          </a:p>
        </p:txBody>
      </p:sp>
      <p:sp>
        <p:nvSpPr>
          <p:cNvPr id="5" name="TextBox 4"/>
          <p:cNvSpPr txBox="1"/>
          <p:nvPr/>
        </p:nvSpPr>
        <p:spPr>
          <a:xfrm>
            <a:off x="0" y="0"/>
            <a:ext cx="9144000" cy="1200329"/>
          </a:xfrm>
          <a:prstGeom prst="rect">
            <a:avLst/>
          </a:prstGeom>
          <a:solidFill>
            <a:schemeClr val="accent6">
              <a:lumMod val="20000"/>
              <a:lumOff val="80000"/>
            </a:schemeClr>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9.  </a:t>
            </a:r>
            <a:r>
              <a:rPr lang="en-US" altLang="en-US" sz="2400" dirty="0">
                <a:solidFill>
                  <a:srgbClr val="FF0000"/>
                </a:solidFill>
                <a:latin typeface="Times New Roman" panose="02020603050405020304" pitchFamily="18" charset="0"/>
                <a:cs typeface="Times New Roman" panose="02020603050405020304" pitchFamily="18" charset="0"/>
              </a:rPr>
              <a:t>At constant temperature</a:t>
            </a:r>
            <a:r>
              <a:rPr lang="en-US" altLang="en-US" sz="2400" dirty="0">
                <a:solidFill>
                  <a:srgbClr val="000000"/>
                </a:solidFill>
                <a:latin typeface="Times New Roman" panose="02020603050405020304" pitchFamily="18" charset="0"/>
                <a:cs typeface="Times New Roman" panose="02020603050405020304" pitchFamily="18" charset="0"/>
              </a:rPr>
              <a:t>, a sample of CO</a:t>
            </a:r>
            <a:r>
              <a:rPr lang="en-US" altLang="en-US" sz="2400" baseline="-25000" dirty="0">
                <a:solidFill>
                  <a:srgbClr val="000000"/>
                </a:solidFill>
                <a:latin typeface="Times New Roman" panose="02020603050405020304" pitchFamily="18" charset="0"/>
                <a:cs typeface="Times New Roman" panose="02020603050405020304" pitchFamily="18" charset="0"/>
              </a:rPr>
              <a:t>2  </a:t>
            </a:r>
            <a:r>
              <a:rPr lang="en-US" altLang="en-US" sz="2400" dirty="0">
                <a:solidFill>
                  <a:srgbClr val="000000"/>
                </a:solidFill>
                <a:latin typeface="Times New Roman" panose="02020603050405020304" pitchFamily="18" charset="0"/>
                <a:cs typeface="Times New Roman" panose="02020603050405020304" pitchFamily="18" charset="0"/>
              </a:rPr>
              <a:t>at 50.0 cm</a:t>
            </a:r>
            <a:r>
              <a:rPr lang="en-US" altLang="en-US" sz="2400" baseline="30000" dirty="0">
                <a:solidFill>
                  <a:srgbClr val="000000"/>
                </a:solidFill>
                <a:latin typeface="Times New Roman" panose="02020603050405020304" pitchFamily="18" charset="0"/>
                <a:cs typeface="Times New Roman" panose="02020603050405020304" pitchFamily="18" charset="0"/>
              </a:rPr>
              <a:t>3</a:t>
            </a:r>
            <a:r>
              <a:rPr lang="en-US" altLang="en-US" sz="2400" dirty="0">
                <a:solidFill>
                  <a:srgbClr val="000000"/>
                </a:solidFill>
                <a:latin typeface="Times New Roman" panose="02020603050405020304" pitchFamily="18" charset="0"/>
                <a:cs typeface="Times New Roman" panose="02020603050405020304" pitchFamily="18" charset="0"/>
              </a:rPr>
              <a:t> and 125 kPa is</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put into a much larger container and it expands to 595 cm</a:t>
            </a:r>
            <a:r>
              <a:rPr lang="en-US" altLang="en-US" sz="2400" baseline="30000" dirty="0">
                <a:solidFill>
                  <a:srgbClr val="000000"/>
                </a:solidFill>
                <a:latin typeface="Times New Roman" panose="02020603050405020304" pitchFamily="18" charset="0"/>
                <a:cs typeface="Times New Roman" panose="02020603050405020304" pitchFamily="18" charset="0"/>
              </a:rPr>
              <a:t>3</a:t>
            </a:r>
            <a:r>
              <a:rPr lang="en-US" altLang="en-US" sz="2400" dirty="0">
                <a:solidFill>
                  <a:srgbClr val="000000"/>
                </a:solidFill>
                <a:latin typeface="Times New Roman" panose="02020603050405020304" pitchFamily="18" charset="0"/>
                <a:cs typeface="Times New Roman" panose="02020603050405020304" pitchFamily="18" charset="0"/>
              </a:rPr>
              <a:t>.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What’s the new pressure of the gas?</a:t>
            </a:r>
          </a:p>
        </p:txBody>
      </p:sp>
      <p:sp>
        <p:nvSpPr>
          <p:cNvPr id="6" name="Arrow: Right 5">
            <a:extLst>
              <a:ext uri="{FF2B5EF4-FFF2-40B4-BE49-F238E27FC236}">
                <a16:creationId xmlns:a16="http://schemas.microsoft.com/office/drawing/2014/main" id="{5BD739C1-A80D-5528-4BFE-47AFE8860983}"/>
              </a:ext>
            </a:extLst>
          </p:cNvPr>
          <p:cNvSpPr/>
          <p:nvPr/>
        </p:nvSpPr>
        <p:spPr>
          <a:xfrm>
            <a:off x="3647209" y="1828876"/>
            <a:ext cx="914400" cy="526197"/>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F005A09-696A-DB26-4C43-8CA330E8ED18}"/>
              </a:ext>
            </a:extLst>
          </p:cNvPr>
          <p:cNvSpPr txBox="1"/>
          <p:nvPr/>
        </p:nvSpPr>
        <p:spPr>
          <a:xfrm>
            <a:off x="4800600" y="1594861"/>
            <a:ext cx="3733800" cy="1323439"/>
          </a:xfrm>
          <a:prstGeom prst="rect">
            <a:avLst/>
          </a:prstGeom>
          <a:noFill/>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P</a:t>
            </a:r>
            <a:r>
              <a:rPr lang="en-US" sz="4800" baseline="-25000" dirty="0">
                <a:latin typeface="Times New Roman" panose="02020603050405020304" pitchFamily="18" charset="0"/>
                <a:cs typeface="Times New Roman" panose="02020603050405020304" pitchFamily="18" charset="0"/>
              </a:rPr>
              <a:t>1</a:t>
            </a:r>
            <a:r>
              <a:rPr lang="en-US" sz="4800" dirty="0">
                <a:latin typeface="Times New Roman" panose="02020603050405020304" pitchFamily="18" charset="0"/>
                <a:cs typeface="Times New Roman" panose="02020603050405020304" pitchFamily="18" charset="0"/>
              </a:rPr>
              <a:t>V</a:t>
            </a:r>
            <a:r>
              <a:rPr lang="en-US" sz="4800" baseline="-25000" dirty="0">
                <a:latin typeface="Times New Roman" panose="02020603050405020304" pitchFamily="18" charset="0"/>
                <a:cs typeface="Times New Roman" panose="02020603050405020304" pitchFamily="18" charset="0"/>
              </a:rPr>
              <a:t>1</a:t>
            </a:r>
            <a:r>
              <a:rPr lang="en-US" sz="4800" dirty="0">
                <a:latin typeface="Times New Roman" panose="02020603050405020304" pitchFamily="18" charset="0"/>
                <a:cs typeface="Times New Roman" panose="02020603050405020304" pitchFamily="18" charset="0"/>
              </a:rPr>
              <a:t> = P</a:t>
            </a:r>
            <a:r>
              <a:rPr lang="en-US" sz="4800" baseline="-25000" dirty="0">
                <a:latin typeface="Times New Roman" panose="02020603050405020304" pitchFamily="18" charset="0"/>
                <a:cs typeface="Times New Roman" panose="02020603050405020304" pitchFamily="18" charset="0"/>
              </a:rPr>
              <a:t>2</a:t>
            </a:r>
            <a:r>
              <a:rPr lang="en-US" sz="4800" dirty="0">
                <a:latin typeface="Times New Roman" panose="02020603050405020304" pitchFamily="18" charset="0"/>
                <a:cs typeface="Times New Roman" panose="02020603050405020304" pitchFamily="18" charset="0"/>
              </a:rPr>
              <a:t>V</a:t>
            </a:r>
            <a:r>
              <a:rPr lang="en-US" sz="4800" baseline="-25000" dirty="0">
                <a:latin typeface="Times New Roman" panose="02020603050405020304" pitchFamily="18" charset="0"/>
                <a:cs typeface="Times New Roman" panose="02020603050405020304" pitchFamily="18" charset="0"/>
              </a:rPr>
              <a:t>2</a:t>
            </a:r>
            <a:br>
              <a:rPr lang="en-US" sz="4800" baseline="-25000" dirty="0">
                <a:latin typeface="Times New Roman" panose="02020603050405020304" pitchFamily="18" charset="0"/>
                <a:cs typeface="Times New Roman" panose="02020603050405020304" pitchFamily="18" charset="0"/>
              </a:rPr>
            </a:br>
            <a:r>
              <a:rPr lang="en-US" sz="4800" baseline="-25000" dirty="0">
                <a:solidFill>
                  <a:srgbClr val="0000FF"/>
                </a:solidFill>
                <a:latin typeface="Times New Roman" panose="02020603050405020304" pitchFamily="18" charset="0"/>
                <a:cs typeface="Times New Roman" panose="02020603050405020304" pitchFamily="18" charset="0"/>
              </a:rPr>
              <a:t>temp cancels out</a:t>
            </a:r>
          </a:p>
        </p:txBody>
      </p:sp>
    </p:spTree>
    <p:extLst>
      <p:ext uri="{BB962C8B-B14F-4D97-AF65-F5344CB8AC3E}">
        <p14:creationId xmlns:p14="http://schemas.microsoft.com/office/powerpoint/2010/main" val="203621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5E97-97AC-3C5B-CB14-B1F0694389A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B46A478-864F-E76C-F825-057D92FB8A87}"/>
              </a:ext>
            </a:extLst>
          </p:cNvPr>
          <p:cNvSpPr txBox="1"/>
          <p:nvPr/>
        </p:nvSpPr>
        <p:spPr>
          <a:xfrm>
            <a:off x="0" y="0"/>
            <a:ext cx="9144000" cy="1200329"/>
          </a:xfrm>
          <a:prstGeom prst="rect">
            <a:avLst/>
          </a:prstGeom>
          <a:solidFill>
            <a:schemeClr val="accent6">
              <a:lumMod val="20000"/>
              <a:lumOff val="80000"/>
            </a:schemeClr>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9.  </a:t>
            </a:r>
            <a:r>
              <a:rPr lang="en-US" altLang="en-US" sz="2400" dirty="0">
                <a:solidFill>
                  <a:srgbClr val="FF0000"/>
                </a:solidFill>
                <a:latin typeface="Times New Roman" panose="02020603050405020304" pitchFamily="18" charset="0"/>
                <a:cs typeface="Times New Roman" panose="02020603050405020304" pitchFamily="18" charset="0"/>
              </a:rPr>
              <a:t>At constant temperature</a:t>
            </a:r>
            <a:r>
              <a:rPr lang="en-US" altLang="en-US" sz="2400" dirty="0">
                <a:solidFill>
                  <a:srgbClr val="000000"/>
                </a:solidFill>
                <a:latin typeface="Times New Roman" panose="02020603050405020304" pitchFamily="18" charset="0"/>
                <a:cs typeface="Times New Roman" panose="02020603050405020304" pitchFamily="18" charset="0"/>
              </a:rPr>
              <a:t>, a sample of CO</a:t>
            </a:r>
            <a:r>
              <a:rPr lang="en-US" altLang="en-US" sz="2400" baseline="-25000" dirty="0">
                <a:solidFill>
                  <a:srgbClr val="000000"/>
                </a:solidFill>
                <a:latin typeface="Times New Roman" panose="02020603050405020304" pitchFamily="18" charset="0"/>
                <a:cs typeface="Times New Roman" panose="02020603050405020304" pitchFamily="18" charset="0"/>
              </a:rPr>
              <a:t>2  </a:t>
            </a:r>
            <a:r>
              <a:rPr lang="en-US" altLang="en-US" sz="2400" dirty="0">
                <a:solidFill>
                  <a:srgbClr val="000000"/>
                </a:solidFill>
                <a:latin typeface="Times New Roman" panose="02020603050405020304" pitchFamily="18" charset="0"/>
                <a:cs typeface="Times New Roman" panose="02020603050405020304" pitchFamily="18" charset="0"/>
              </a:rPr>
              <a:t>at 50.0 cm</a:t>
            </a:r>
            <a:r>
              <a:rPr lang="en-US" altLang="en-US" sz="2400" baseline="30000" dirty="0">
                <a:solidFill>
                  <a:srgbClr val="000000"/>
                </a:solidFill>
                <a:latin typeface="Times New Roman" panose="02020603050405020304" pitchFamily="18" charset="0"/>
                <a:cs typeface="Times New Roman" panose="02020603050405020304" pitchFamily="18" charset="0"/>
              </a:rPr>
              <a:t>3</a:t>
            </a:r>
            <a:r>
              <a:rPr lang="en-US" altLang="en-US" sz="2400" dirty="0">
                <a:solidFill>
                  <a:srgbClr val="000000"/>
                </a:solidFill>
                <a:latin typeface="Times New Roman" panose="02020603050405020304" pitchFamily="18" charset="0"/>
                <a:cs typeface="Times New Roman" panose="02020603050405020304" pitchFamily="18" charset="0"/>
              </a:rPr>
              <a:t> and 125 kPa is</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put into a much larger container and it expands to 595 cm</a:t>
            </a:r>
            <a:r>
              <a:rPr lang="en-US" altLang="en-US" sz="2400" baseline="30000" dirty="0">
                <a:solidFill>
                  <a:srgbClr val="000000"/>
                </a:solidFill>
                <a:latin typeface="Times New Roman" panose="02020603050405020304" pitchFamily="18" charset="0"/>
                <a:cs typeface="Times New Roman" panose="02020603050405020304" pitchFamily="18" charset="0"/>
              </a:rPr>
              <a:t>3</a:t>
            </a:r>
            <a:r>
              <a:rPr lang="en-US" altLang="en-US" sz="2400" dirty="0">
                <a:solidFill>
                  <a:srgbClr val="000000"/>
                </a:solidFill>
                <a:latin typeface="Times New Roman" panose="02020603050405020304" pitchFamily="18" charset="0"/>
                <a:cs typeface="Times New Roman" panose="02020603050405020304" pitchFamily="18" charset="0"/>
              </a:rPr>
              <a:t>.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What’s the new pressure of the gas?</a:t>
            </a:r>
          </a:p>
        </p:txBody>
      </p:sp>
      <p:sp>
        <p:nvSpPr>
          <p:cNvPr id="9" name="Text Box 4"/>
          <p:cNvSpPr txBox="1">
            <a:spLocks noChangeArrowheads="1"/>
          </p:cNvSpPr>
          <p:nvPr/>
        </p:nvSpPr>
        <p:spPr bwMode="auto">
          <a:xfrm>
            <a:off x="0" y="1295400"/>
            <a:ext cx="9144000"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6000" dirty="0">
                <a:solidFill>
                  <a:srgbClr val="000000"/>
                </a:solidFill>
                <a:latin typeface="Times New Roman" panose="02020603050405020304" pitchFamily="18" charset="0"/>
                <a:cs typeface="Times New Roman" panose="02020603050405020304" pitchFamily="18" charset="0"/>
              </a:rPr>
              <a:t>P</a:t>
            </a:r>
            <a:r>
              <a:rPr lang="en-US" altLang="en-US" sz="2400" dirty="0">
                <a:solidFill>
                  <a:srgbClr val="000000"/>
                </a:solidFill>
                <a:latin typeface="Times New Roman" panose="02020603050405020304" pitchFamily="18" charset="0"/>
                <a:cs typeface="Times New Roman" panose="02020603050405020304" pitchFamily="18" charset="0"/>
              </a:rPr>
              <a:t>1</a:t>
            </a:r>
            <a:r>
              <a:rPr lang="en-US" altLang="en-US" sz="6000" dirty="0">
                <a:solidFill>
                  <a:srgbClr val="000000"/>
                </a:solidFill>
                <a:latin typeface="Times New Roman" panose="02020603050405020304" pitchFamily="18" charset="0"/>
                <a:cs typeface="Times New Roman" panose="02020603050405020304" pitchFamily="18" charset="0"/>
              </a:rPr>
              <a:t>V</a:t>
            </a:r>
            <a:r>
              <a:rPr lang="en-US" altLang="en-US" sz="2400" dirty="0">
                <a:solidFill>
                  <a:srgbClr val="000000"/>
                </a:solidFill>
                <a:latin typeface="Times New Roman" panose="02020603050405020304" pitchFamily="18" charset="0"/>
                <a:cs typeface="Times New Roman" panose="02020603050405020304" pitchFamily="18" charset="0"/>
              </a:rPr>
              <a:t>1     </a:t>
            </a:r>
            <a:r>
              <a:rPr lang="en-US" altLang="en-US" sz="6000" dirty="0">
                <a:solidFill>
                  <a:srgbClr val="FF0000"/>
                </a:solidFill>
                <a:latin typeface="Times New Roman" panose="02020603050405020304" pitchFamily="18" charset="0"/>
                <a:cs typeface="Times New Roman" panose="02020603050405020304" pitchFamily="18" charset="0"/>
              </a:rPr>
              <a:t>= P</a:t>
            </a:r>
            <a:r>
              <a:rPr lang="en-US" altLang="en-US" sz="2400" dirty="0">
                <a:solidFill>
                  <a:srgbClr val="FF0000"/>
                </a:solidFill>
                <a:latin typeface="Times New Roman" panose="02020603050405020304" pitchFamily="18" charset="0"/>
                <a:cs typeface="Times New Roman" panose="02020603050405020304" pitchFamily="18" charset="0"/>
              </a:rPr>
              <a:t>2</a:t>
            </a:r>
            <a:r>
              <a:rPr lang="en-US" altLang="en-US" sz="6000" dirty="0">
                <a:solidFill>
                  <a:srgbClr val="FF0000"/>
                </a:solidFill>
                <a:latin typeface="Times New Roman" panose="02020603050405020304" pitchFamily="18" charset="0"/>
                <a:cs typeface="Times New Roman" panose="02020603050405020304" pitchFamily="18" charset="0"/>
              </a:rPr>
              <a:t>V</a:t>
            </a:r>
            <a:r>
              <a:rPr lang="en-US" altLang="en-US" sz="2400" dirty="0">
                <a:solidFill>
                  <a:srgbClr val="FF0000"/>
                </a:solidFill>
                <a:latin typeface="Times New Roman" panose="02020603050405020304" pitchFamily="18" charset="0"/>
                <a:cs typeface="Times New Roman" panose="02020603050405020304" pitchFamily="18" charset="0"/>
              </a:rPr>
              <a:t>2</a:t>
            </a:r>
            <a:br>
              <a:rPr lang="en-US" altLang="en-US" sz="6000"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(125 kPa)(50.0 cm</a:t>
            </a:r>
            <a:r>
              <a:rPr lang="en-US" altLang="en-US" baseline="30000" dirty="0">
                <a:solidFill>
                  <a:srgbClr val="000000"/>
                </a:solidFill>
                <a:latin typeface="Times New Roman" panose="02020603050405020304" pitchFamily="18" charset="0"/>
                <a:cs typeface="Times New Roman" panose="02020603050405020304" pitchFamily="18" charset="0"/>
              </a:rPr>
              <a:t>3</a:t>
            </a:r>
            <a:r>
              <a:rPr lang="en-US" altLang="en-US" dirty="0">
                <a:solidFill>
                  <a:srgbClr val="000000"/>
                </a:solidFill>
                <a:latin typeface="Times New Roman" panose="02020603050405020304" pitchFamily="18" charset="0"/>
                <a:cs typeface="Times New Roman" panose="02020603050405020304" pitchFamily="18" charset="0"/>
              </a:rPr>
              <a:t>)  =  </a:t>
            </a:r>
            <a:r>
              <a:rPr lang="en-US" altLang="en-US" dirty="0">
                <a:solidFill>
                  <a:srgbClr val="FF0000"/>
                </a:solidFill>
                <a:latin typeface="Times New Roman" panose="02020603050405020304" pitchFamily="18" charset="0"/>
                <a:cs typeface="Times New Roman" panose="02020603050405020304" pitchFamily="18" charset="0"/>
              </a:rPr>
              <a:t>(</a:t>
            </a:r>
            <a:r>
              <a:rPr lang="en-US" altLang="en-US">
                <a:solidFill>
                  <a:srgbClr val="FF0000"/>
                </a:solidFill>
                <a:latin typeface="Times New Roman" panose="02020603050405020304" pitchFamily="18" charset="0"/>
                <a:cs typeface="Times New Roman" panose="02020603050405020304" pitchFamily="18" charset="0"/>
              </a:rPr>
              <a:t>P</a:t>
            </a:r>
            <a:r>
              <a:rPr lang="en-US" altLang="en-US" baseline="-25000">
                <a:solidFill>
                  <a:srgbClr val="FF0000"/>
                </a:solidFill>
                <a:latin typeface="Times New Roman" panose="02020603050405020304" pitchFamily="18" charset="0"/>
                <a:cs typeface="Times New Roman" panose="02020603050405020304" pitchFamily="18" charset="0"/>
              </a:rPr>
              <a:t>2</a:t>
            </a:r>
            <a:r>
              <a:rPr lang="en-US" altLang="en-US">
                <a:solidFill>
                  <a:srgbClr val="FF0000"/>
                </a:solidFill>
                <a:latin typeface="Times New Roman" panose="02020603050405020304" pitchFamily="18" charset="0"/>
                <a:cs typeface="Times New Roman" panose="02020603050405020304" pitchFamily="18" charset="0"/>
              </a:rPr>
              <a:t>)(595cm</a:t>
            </a:r>
            <a:r>
              <a:rPr lang="en-US" altLang="en-US" baseline="30000">
                <a:solidFill>
                  <a:srgbClr val="FF0000"/>
                </a:solidFill>
                <a:latin typeface="Times New Roman" panose="02020603050405020304" pitchFamily="18" charset="0"/>
                <a:cs typeface="Times New Roman" panose="02020603050405020304" pitchFamily="18" charset="0"/>
              </a:rPr>
              <a:t>3</a:t>
            </a:r>
            <a:r>
              <a:rPr lang="en-US" altLang="en-US" dirty="0">
                <a:solidFill>
                  <a:srgbClr val="FF0000"/>
                </a:solidFill>
                <a:latin typeface="Times New Roman" panose="02020603050405020304" pitchFamily="18" charset="0"/>
                <a:cs typeface="Times New Roman" panose="02020603050405020304" pitchFamily="18" charset="0"/>
              </a:rPr>
              <a:t>)</a:t>
            </a:r>
          </a:p>
          <a:p>
            <a:pPr algn="ctr" eaLnBrk="1" hangingPunct="1">
              <a:spcBef>
                <a:spcPct val="50000"/>
              </a:spcBef>
              <a:buFontTx/>
              <a:buNone/>
            </a:pPr>
            <a:endParaRPr lang="en-US" altLang="en-US" dirty="0">
              <a:solidFill>
                <a:srgbClr val="FF0000"/>
              </a:solidFill>
              <a:latin typeface="Times New Roman" panose="02020603050405020304" pitchFamily="18" charset="0"/>
              <a:cs typeface="Times New Roman" panose="02020603050405020304" pitchFamily="18" charset="0"/>
            </a:endParaRPr>
          </a:p>
          <a:p>
            <a:pPr algn="ctr" eaLnBrk="1" hangingPunct="1">
              <a:spcBef>
                <a:spcPct val="50000"/>
              </a:spcBef>
              <a:buNone/>
            </a:pPr>
            <a:r>
              <a:rPr lang="en-US" altLang="en-US" sz="4400" u="sng" dirty="0">
                <a:solidFill>
                  <a:srgbClr val="000000"/>
                </a:solidFill>
                <a:latin typeface="Times New Roman" panose="02020603050405020304" pitchFamily="18" charset="0"/>
                <a:cs typeface="Times New Roman" panose="02020603050405020304" pitchFamily="18" charset="0"/>
              </a:rPr>
              <a:t>(125 kPa)(50.0 cm</a:t>
            </a:r>
            <a:r>
              <a:rPr lang="en-US" altLang="en-US" sz="4400" u="sng" baseline="30000" dirty="0">
                <a:solidFill>
                  <a:srgbClr val="000000"/>
                </a:solidFill>
                <a:latin typeface="Times New Roman" panose="02020603050405020304" pitchFamily="18" charset="0"/>
                <a:cs typeface="Times New Roman" panose="02020603050405020304" pitchFamily="18" charset="0"/>
              </a:rPr>
              <a:t>3</a:t>
            </a:r>
            <a:r>
              <a:rPr lang="en-US" altLang="en-US" sz="4400" u="sng" dirty="0">
                <a:solidFill>
                  <a:srgbClr val="000000"/>
                </a:solidFill>
                <a:latin typeface="Times New Roman" panose="02020603050405020304" pitchFamily="18" charset="0"/>
                <a:cs typeface="Times New Roman" panose="02020603050405020304" pitchFamily="18" charset="0"/>
              </a:rPr>
              <a:t>)</a:t>
            </a:r>
            <a:r>
              <a:rPr lang="en-US" altLang="en-US" sz="4400" dirty="0">
                <a:solidFill>
                  <a:srgbClr val="000000"/>
                </a:solidFill>
                <a:latin typeface="Times New Roman" panose="02020603050405020304" pitchFamily="18" charset="0"/>
                <a:cs typeface="Times New Roman" panose="02020603050405020304" pitchFamily="18" charset="0"/>
              </a:rPr>
              <a:t>  = </a:t>
            </a:r>
            <a:r>
              <a:rPr lang="en-US" altLang="en-US" sz="4400" dirty="0">
                <a:solidFill>
                  <a:srgbClr val="FF0000"/>
                </a:solidFill>
                <a:latin typeface="Times New Roman" panose="02020603050405020304" pitchFamily="18" charset="0"/>
                <a:cs typeface="Times New Roman" panose="02020603050405020304" pitchFamily="18" charset="0"/>
              </a:rPr>
              <a:t>P</a:t>
            </a:r>
            <a:r>
              <a:rPr lang="en-US" altLang="en-US" sz="4400" baseline="-25000" dirty="0">
                <a:solidFill>
                  <a:srgbClr val="FF0000"/>
                </a:solidFill>
                <a:latin typeface="Times New Roman" panose="02020603050405020304" pitchFamily="18" charset="0"/>
                <a:cs typeface="Times New Roman" panose="02020603050405020304" pitchFamily="18" charset="0"/>
              </a:rPr>
              <a:t>2</a:t>
            </a:r>
            <a:br>
              <a:rPr lang="en-US" altLang="en-US" sz="4400" dirty="0">
                <a:solidFill>
                  <a:srgbClr val="000000"/>
                </a:solidFill>
                <a:latin typeface="Times New Roman" panose="02020603050405020304" pitchFamily="18" charset="0"/>
                <a:cs typeface="Times New Roman" panose="02020603050405020304" pitchFamily="18" charset="0"/>
              </a:rPr>
            </a:br>
            <a:r>
              <a:rPr lang="en-US" altLang="en-US" sz="4400" dirty="0">
                <a:solidFill>
                  <a:srgbClr val="FF0000"/>
                </a:solidFill>
                <a:latin typeface="Times New Roman" panose="02020603050405020304" pitchFamily="18" charset="0"/>
                <a:cs typeface="Times New Roman" panose="02020603050405020304" pitchFamily="18" charset="0"/>
              </a:rPr>
              <a:t>(595 cm</a:t>
            </a:r>
            <a:r>
              <a:rPr lang="en-US" altLang="en-US" sz="4400" baseline="30000" dirty="0">
                <a:solidFill>
                  <a:srgbClr val="FF0000"/>
                </a:solidFill>
                <a:latin typeface="Times New Roman" panose="02020603050405020304" pitchFamily="18" charset="0"/>
                <a:cs typeface="Times New Roman" panose="02020603050405020304" pitchFamily="18" charset="0"/>
              </a:rPr>
              <a:t>3</a:t>
            </a:r>
            <a:r>
              <a:rPr lang="en-US" altLang="en-US" sz="4400" dirty="0">
                <a:solidFill>
                  <a:srgbClr val="FF0000"/>
                </a:solidFill>
                <a:latin typeface="Times New Roman" panose="02020603050405020304" pitchFamily="18" charset="0"/>
                <a:cs typeface="Times New Roman" panose="02020603050405020304" pitchFamily="18" charset="0"/>
              </a:rPr>
              <a:t>)</a:t>
            </a:r>
          </a:p>
          <a:p>
            <a:pPr algn="ctr" eaLnBrk="1" hangingPunct="1">
              <a:spcBef>
                <a:spcPct val="50000"/>
              </a:spcBef>
              <a:buNone/>
            </a:pPr>
            <a:r>
              <a:rPr lang="en-US" altLang="en-US" sz="4400" dirty="0">
                <a:solidFill>
                  <a:srgbClr val="0000FF"/>
                </a:solidFill>
                <a:latin typeface="Times New Roman" panose="02020603050405020304" pitchFamily="18" charset="0"/>
                <a:cs typeface="Times New Roman" panose="02020603050405020304" pitchFamily="18" charset="0"/>
              </a:rPr>
              <a:t>10.5 kPa = P</a:t>
            </a:r>
            <a:r>
              <a:rPr lang="en-US" altLang="en-US" sz="4400" baseline="-25000" dirty="0">
                <a:solidFill>
                  <a:srgbClr val="0000FF"/>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264139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830997"/>
          </a:xfrm>
          <a:prstGeom prst="rect">
            <a:avLst/>
          </a:prstGeom>
          <a:solidFill>
            <a:schemeClr val="bg1">
              <a:lumMod val="95000"/>
            </a:schemeClr>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10.  </a:t>
            </a:r>
            <a:r>
              <a:rPr lang="en-US" altLang="en-US" sz="2400" dirty="0">
                <a:solidFill>
                  <a:srgbClr val="0000FF"/>
                </a:solidFill>
                <a:latin typeface="Times New Roman" panose="02020603050405020304" pitchFamily="18" charset="0"/>
                <a:cs typeface="Times New Roman" panose="02020603050405020304" pitchFamily="18" charset="0"/>
              </a:rPr>
              <a:t>At constant pressure,</a:t>
            </a:r>
            <a:r>
              <a:rPr lang="en-US" altLang="en-US" sz="2400" dirty="0">
                <a:solidFill>
                  <a:srgbClr val="000000"/>
                </a:solidFill>
                <a:latin typeface="Times New Roman" panose="02020603050405020304" pitchFamily="18" charset="0"/>
                <a:cs typeface="Times New Roman" panose="02020603050405020304" pitchFamily="18" charset="0"/>
              </a:rPr>
              <a:t> 12.0 liters of CH</a:t>
            </a:r>
            <a:r>
              <a:rPr lang="en-US" altLang="en-US" sz="2400" baseline="-25000" dirty="0">
                <a:solidFill>
                  <a:srgbClr val="000000"/>
                </a:solidFill>
                <a:latin typeface="Times New Roman" panose="02020603050405020304" pitchFamily="18" charset="0"/>
                <a:cs typeface="Times New Roman" panose="02020603050405020304" pitchFamily="18" charset="0"/>
              </a:rPr>
              <a:t>4</a:t>
            </a:r>
            <a:r>
              <a:rPr lang="en-US" altLang="en-US" sz="2400" dirty="0">
                <a:solidFill>
                  <a:srgbClr val="000000"/>
                </a:solidFill>
                <a:latin typeface="Times New Roman" panose="02020603050405020304" pitchFamily="18" charset="0"/>
                <a:cs typeface="Times New Roman" panose="02020603050405020304" pitchFamily="18" charset="0"/>
              </a:rPr>
              <a:t> gas at 24.0°C is cooled down</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to -15.0°C.  What does the gas volume change to?</a:t>
            </a:r>
          </a:p>
        </p:txBody>
      </p:sp>
    </p:spTree>
    <p:extLst>
      <p:ext uri="{BB962C8B-B14F-4D97-AF65-F5344CB8AC3E}">
        <p14:creationId xmlns:p14="http://schemas.microsoft.com/office/powerpoint/2010/main" val="132461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4894E-39FF-E77F-8264-79C1537735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CF8E38-C58A-86FA-9F2A-B21967E3AE69}"/>
              </a:ext>
            </a:extLst>
          </p:cNvPr>
          <p:cNvSpPr txBox="1"/>
          <p:nvPr/>
        </p:nvSpPr>
        <p:spPr>
          <a:xfrm>
            <a:off x="0" y="0"/>
            <a:ext cx="9144000" cy="830997"/>
          </a:xfrm>
          <a:prstGeom prst="rect">
            <a:avLst/>
          </a:prstGeom>
          <a:solidFill>
            <a:schemeClr val="bg1">
              <a:lumMod val="95000"/>
            </a:schemeClr>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10.  </a:t>
            </a:r>
            <a:r>
              <a:rPr lang="en-US" altLang="en-US" sz="2400" dirty="0">
                <a:solidFill>
                  <a:srgbClr val="0000FF"/>
                </a:solidFill>
                <a:latin typeface="Times New Roman" panose="02020603050405020304" pitchFamily="18" charset="0"/>
                <a:cs typeface="Times New Roman" panose="02020603050405020304" pitchFamily="18" charset="0"/>
              </a:rPr>
              <a:t>At constant pressure,</a:t>
            </a:r>
            <a:r>
              <a:rPr lang="en-US" altLang="en-US" sz="2400" dirty="0">
                <a:solidFill>
                  <a:srgbClr val="000000"/>
                </a:solidFill>
                <a:latin typeface="Times New Roman" panose="02020603050405020304" pitchFamily="18" charset="0"/>
                <a:cs typeface="Times New Roman" panose="02020603050405020304" pitchFamily="18" charset="0"/>
              </a:rPr>
              <a:t> 12.0 liters of CH</a:t>
            </a:r>
            <a:r>
              <a:rPr lang="en-US" altLang="en-US" sz="2400" baseline="-25000" dirty="0">
                <a:solidFill>
                  <a:srgbClr val="000000"/>
                </a:solidFill>
                <a:latin typeface="Times New Roman" panose="02020603050405020304" pitchFamily="18" charset="0"/>
                <a:cs typeface="Times New Roman" panose="02020603050405020304" pitchFamily="18" charset="0"/>
              </a:rPr>
              <a:t>4</a:t>
            </a:r>
            <a:r>
              <a:rPr lang="en-US" altLang="en-US" sz="2400" dirty="0">
                <a:solidFill>
                  <a:srgbClr val="000000"/>
                </a:solidFill>
                <a:latin typeface="Times New Roman" panose="02020603050405020304" pitchFamily="18" charset="0"/>
                <a:cs typeface="Times New Roman" panose="02020603050405020304" pitchFamily="18" charset="0"/>
              </a:rPr>
              <a:t> gas at 24.0°C is cooled down</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to -15.0°C.  What does the gas volume change to?</a:t>
            </a:r>
          </a:p>
        </p:txBody>
      </p:sp>
      <p:sp>
        <p:nvSpPr>
          <p:cNvPr id="8" name="Text Box 4"/>
          <p:cNvSpPr txBox="1">
            <a:spLocks noChangeArrowheads="1"/>
          </p:cNvSpPr>
          <p:nvPr/>
        </p:nvSpPr>
        <p:spPr bwMode="auto">
          <a:xfrm>
            <a:off x="5212243" y="1251465"/>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V</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9" name="Text Box 5"/>
          <p:cNvSpPr txBox="1">
            <a:spLocks noChangeArrowheads="1"/>
          </p:cNvSpPr>
          <p:nvPr/>
        </p:nvSpPr>
        <p:spPr bwMode="auto">
          <a:xfrm>
            <a:off x="6652856" y="1574630"/>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endParaRPr lang="en-US" altLang="en-US" sz="7200" dirty="0">
              <a:solidFill>
                <a:srgbClr val="000000">
                  <a:lumMod val="95000"/>
                  <a:lumOff val="5000"/>
                </a:srgbClr>
              </a:solidFill>
              <a:latin typeface="Times New Roman" panose="02020603050405020304" pitchFamily="18" charset="0"/>
              <a:cs typeface="Times New Roman" panose="02020603050405020304" pitchFamily="18" charset="0"/>
            </a:endParaRPr>
          </a:p>
        </p:txBody>
      </p:sp>
      <p:sp>
        <p:nvSpPr>
          <p:cNvPr id="10" name="Text Box 6"/>
          <p:cNvSpPr txBox="1">
            <a:spLocks noChangeArrowheads="1"/>
          </p:cNvSpPr>
          <p:nvPr/>
        </p:nvSpPr>
        <p:spPr bwMode="auto">
          <a:xfrm>
            <a:off x="6858000" y="1295400"/>
            <a:ext cx="1828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V</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p:txBody>
      </p:sp>
      <p:sp>
        <p:nvSpPr>
          <p:cNvPr id="3" name="Text Box 4"/>
          <p:cNvSpPr txBox="1">
            <a:spLocks noChangeArrowheads="1"/>
          </p:cNvSpPr>
          <p:nvPr/>
        </p:nvSpPr>
        <p:spPr bwMode="auto">
          <a:xfrm>
            <a:off x="0" y="1295400"/>
            <a:ext cx="153092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P</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r>
              <a:rPr lang="en-US" altLang="en-US" sz="4800" u="sng" dirty="0">
                <a:solidFill>
                  <a:srgbClr val="000000"/>
                </a:solidFill>
                <a:latin typeface="Times New Roman" panose="02020603050405020304" pitchFamily="18" charset="0"/>
                <a:cs typeface="Times New Roman" panose="02020603050405020304" pitchFamily="18" charset="0"/>
              </a:rPr>
              <a:t>V</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4" name="Text Box 5"/>
          <p:cNvSpPr txBox="1">
            <a:spLocks noChangeArrowheads="1"/>
          </p:cNvSpPr>
          <p:nvPr/>
        </p:nvSpPr>
        <p:spPr bwMode="auto">
          <a:xfrm>
            <a:off x="1495926" y="1436131"/>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p>
        </p:txBody>
      </p:sp>
      <p:sp>
        <p:nvSpPr>
          <p:cNvPr id="5" name="Text Box 6"/>
          <p:cNvSpPr txBox="1">
            <a:spLocks noChangeArrowheads="1"/>
          </p:cNvSpPr>
          <p:nvPr/>
        </p:nvSpPr>
        <p:spPr bwMode="auto">
          <a:xfrm>
            <a:off x="1912092" y="1295400"/>
            <a:ext cx="18288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P</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r>
              <a:rPr lang="en-US" altLang="en-US" sz="4800" u="sng" dirty="0">
                <a:solidFill>
                  <a:srgbClr val="FF0000"/>
                </a:solidFill>
                <a:latin typeface="Times New Roman" panose="02020603050405020304" pitchFamily="18" charset="0"/>
                <a:cs typeface="Times New Roman" panose="02020603050405020304" pitchFamily="18" charset="0"/>
              </a:rPr>
              <a:t>V</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a:p>
            <a:pPr eaLnBrk="1" hangingPunct="1">
              <a:spcBef>
                <a:spcPct val="50000"/>
              </a:spcBef>
              <a:buFontTx/>
              <a:buNone/>
            </a:pP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6" name="Arrow: Right 5">
            <a:extLst>
              <a:ext uri="{FF2B5EF4-FFF2-40B4-BE49-F238E27FC236}">
                <a16:creationId xmlns:a16="http://schemas.microsoft.com/office/drawing/2014/main" id="{4757B702-6453-DA76-4EBC-EAC84EED6892}"/>
              </a:ext>
            </a:extLst>
          </p:cNvPr>
          <p:cNvSpPr/>
          <p:nvPr/>
        </p:nvSpPr>
        <p:spPr>
          <a:xfrm>
            <a:off x="3992731" y="1779892"/>
            <a:ext cx="914400" cy="526197"/>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CD129E2-E11F-F154-3DAB-5E48E29ECABB}"/>
              </a:ext>
            </a:extLst>
          </p:cNvPr>
          <p:cNvSpPr txBox="1"/>
          <p:nvPr/>
        </p:nvSpPr>
        <p:spPr>
          <a:xfrm>
            <a:off x="0" y="3733800"/>
            <a:ext cx="3048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We cannot use the centigrade temps, conversions first… </a:t>
            </a:r>
          </a:p>
        </p:txBody>
      </p:sp>
      <p:sp>
        <p:nvSpPr>
          <p:cNvPr id="11" name="TextBox 10">
            <a:extLst>
              <a:ext uri="{FF2B5EF4-FFF2-40B4-BE49-F238E27FC236}">
                <a16:creationId xmlns:a16="http://schemas.microsoft.com/office/drawing/2014/main" id="{23D8CA29-DF6B-8857-C5AF-28DE4EC4E0FA}"/>
              </a:ext>
            </a:extLst>
          </p:cNvPr>
          <p:cNvSpPr txBox="1"/>
          <p:nvPr/>
        </p:nvSpPr>
        <p:spPr>
          <a:xfrm>
            <a:off x="4495800" y="3429000"/>
            <a:ext cx="4648200" cy="2031325"/>
          </a:xfrm>
          <a:prstGeom prst="rect">
            <a:avLst/>
          </a:prstGeom>
          <a:noFill/>
        </p:spPr>
        <p:txBody>
          <a:bodyPr wrap="square" rtlCol="0">
            <a:spAutoFit/>
          </a:bodyPr>
          <a:lstStyle/>
          <a:p>
            <a:r>
              <a:rPr lang="en-US" dirty="0"/>
              <a:t>K = C + 273</a:t>
            </a:r>
          </a:p>
          <a:p>
            <a:r>
              <a:rPr lang="en-US" dirty="0"/>
              <a:t>K = 24.0 + 273 =  297K</a:t>
            </a:r>
          </a:p>
          <a:p>
            <a:endParaRPr lang="en-US" dirty="0"/>
          </a:p>
          <a:p>
            <a:endParaRPr lang="en-US" dirty="0"/>
          </a:p>
          <a:p>
            <a:r>
              <a:rPr lang="en-US" dirty="0">
                <a:solidFill>
                  <a:srgbClr val="FF0000"/>
                </a:solidFill>
              </a:rPr>
              <a:t>K = C + 273</a:t>
            </a:r>
          </a:p>
          <a:p>
            <a:r>
              <a:rPr lang="en-US" dirty="0">
                <a:solidFill>
                  <a:srgbClr val="FF0000"/>
                </a:solidFill>
              </a:rPr>
              <a:t>K = (-15.0) + 273 =  258K</a:t>
            </a:r>
          </a:p>
          <a:p>
            <a:endParaRPr lang="en-US" dirty="0"/>
          </a:p>
        </p:txBody>
      </p:sp>
    </p:spTree>
    <p:extLst>
      <p:ext uri="{BB962C8B-B14F-4D97-AF65-F5344CB8AC3E}">
        <p14:creationId xmlns:p14="http://schemas.microsoft.com/office/powerpoint/2010/main" val="630300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39115-A8CA-5D36-4F62-AFCF10EBB5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5D6BA2-842F-9135-FA6E-1160B801F4AD}"/>
              </a:ext>
            </a:extLst>
          </p:cNvPr>
          <p:cNvSpPr txBox="1"/>
          <p:nvPr/>
        </p:nvSpPr>
        <p:spPr>
          <a:xfrm>
            <a:off x="0" y="0"/>
            <a:ext cx="9144000" cy="830997"/>
          </a:xfrm>
          <a:prstGeom prst="rect">
            <a:avLst/>
          </a:prstGeom>
          <a:solidFill>
            <a:schemeClr val="bg1">
              <a:lumMod val="95000"/>
            </a:schemeClr>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10.  </a:t>
            </a:r>
            <a:r>
              <a:rPr lang="en-US" altLang="en-US" sz="2400" dirty="0">
                <a:solidFill>
                  <a:srgbClr val="0000FF"/>
                </a:solidFill>
                <a:latin typeface="Times New Roman" panose="02020603050405020304" pitchFamily="18" charset="0"/>
                <a:cs typeface="Times New Roman" panose="02020603050405020304" pitchFamily="18" charset="0"/>
              </a:rPr>
              <a:t>At constant pressure,</a:t>
            </a:r>
            <a:r>
              <a:rPr lang="en-US" altLang="en-US" sz="2400" dirty="0">
                <a:solidFill>
                  <a:srgbClr val="000000"/>
                </a:solidFill>
                <a:latin typeface="Times New Roman" panose="02020603050405020304" pitchFamily="18" charset="0"/>
                <a:cs typeface="Times New Roman" panose="02020603050405020304" pitchFamily="18" charset="0"/>
              </a:rPr>
              <a:t> 12.0 liters of CH</a:t>
            </a:r>
            <a:r>
              <a:rPr lang="en-US" altLang="en-US" sz="2400" baseline="-25000" dirty="0">
                <a:solidFill>
                  <a:srgbClr val="000000"/>
                </a:solidFill>
                <a:latin typeface="Times New Roman" panose="02020603050405020304" pitchFamily="18" charset="0"/>
                <a:cs typeface="Times New Roman" panose="02020603050405020304" pitchFamily="18" charset="0"/>
              </a:rPr>
              <a:t>4</a:t>
            </a:r>
            <a:r>
              <a:rPr lang="en-US" altLang="en-US" sz="2400" dirty="0">
                <a:solidFill>
                  <a:srgbClr val="000000"/>
                </a:solidFill>
                <a:latin typeface="Times New Roman" panose="02020603050405020304" pitchFamily="18" charset="0"/>
                <a:cs typeface="Times New Roman" panose="02020603050405020304" pitchFamily="18" charset="0"/>
              </a:rPr>
              <a:t> gas at 24.0°C is cooled down</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to -15.0°C.  What does the gas volume change to?</a:t>
            </a:r>
          </a:p>
        </p:txBody>
      </p:sp>
      <p:sp>
        <p:nvSpPr>
          <p:cNvPr id="8" name="Text Box 4">
            <a:extLst>
              <a:ext uri="{FF2B5EF4-FFF2-40B4-BE49-F238E27FC236}">
                <a16:creationId xmlns:a16="http://schemas.microsoft.com/office/drawing/2014/main" id="{5C3C26B9-01A4-5FE4-0657-3D5A7819A091}"/>
              </a:ext>
            </a:extLst>
          </p:cNvPr>
          <p:cNvSpPr txBox="1">
            <a:spLocks noChangeArrowheads="1"/>
          </p:cNvSpPr>
          <p:nvPr/>
        </p:nvSpPr>
        <p:spPr bwMode="auto">
          <a:xfrm>
            <a:off x="2286000" y="914400"/>
            <a:ext cx="1752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V</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9" name="Text Box 5">
            <a:extLst>
              <a:ext uri="{FF2B5EF4-FFF2-40B4-BE49-F238E27FC236}">
                <a16:creationId xmlns:a16="http://schemas.microsoft.com/office/drawing/2014/main" id="{7CF15805-CC46-974D-B565-ACEE82A5A996}"/>
              </a:ext>
            </a:extLst>
          </p:cNvPr>
          <p:cNvSpPr txBox="1">
            <a:spLocks noChangeArrowheads="1"/>
          </p:cNvSpPr>
          <p:nvPr/>
        </p:nvSpPr>
        <p:spPr bwMode="auto">
          <a:xfrm>
            <a:off x="3726613" y="1237565"/>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endParaRPr lang="en-US" altLang="en-US" sz="7200" dirty="0">
              <a:solidFill>
                <a:srgbClr val="000000">
                  <a:lumMod val="95000"/>
                  <a:lumOff val="5000"/>
                </a:srgbClr>
              </a:solidFill>
              <a:latin typeface="Times New Roman" panose="02020603050405020304" pitchFamily="18" charset="0"/>
              <a:cs typeface="Times New Roman" panose="02020603050405020304" pitchFamily="18" charset="0"/>
            </a:endParaRPr>
          </a:p>
        </p:txBody>
      </p:sp>
      <p:sp>
        <p:nvSpPr>
          <p:cNvPr id="10" name="Text Box 6">
            <a:extLst>
              <a:ext uri="{FF2B5EF4-FFF2-40B4-BE49-F238E27FC236}">
                <a16:creationId xmlns:a16="http://schemas.microsoft.com/office/drawing/2014/main" id="{BBB6C070-2EE6-6A7D-7CD5-C45E1C266F1F}"/>
              </a:ext>
            </a:extLst>
          </p:cNvPr>
          <p:cNvSpPr txBox="1">
            <a:spLocks noChangeArrowheads="1"/>
          </p:cNvSpPr>
          <p:nvPr/>
        </p:nvSpPr>
        <p:spPr bwMode="auto">
          <a:xfrm>
            <a:off x="3931757" y="958335"/>
            <a:ext cx="1828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V</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p:txBody>
      </p:sp>
      <p:sp>
        <p:nvSpPr>
          <p:cNvPr id="7" name="Text Box 6">
            <a:extLst>
              <a:ext uri="{FF2B5EF4-FFF2-40B4-BE49-F238E27FC236}">
                <a16:creationId xmlns:a16="http://schemas.microsoft.com/office/drawing/2014/main" id="{CEF6841A-663B-40BD-9BB3-16CF492E3B56}"/>
              </a:ext>
            </a:extLst>
          </p:cNvPr>
          <p:cNvSpPr txBox="1">
            <a:spLocks noChangeArrowheads="1"/>
          </p:cNvSpPr>
          <p:nvPr/>
        </p:nvSpPr>
        <p:spPr bwMode="auto">
          <a:xfrm>
            <a:off x="1367590" y="3124200"/>
            <a:ext cx="2701090" cy="1485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12.0 L</a:t>
            </a:r>
            <a:br>
              <a:rPr lang="en-US" altLang="en-US" sz="105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05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297 K</a:t>
            </a: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1" name="Text Box 7">
            <a:extLst>
              <a:ext uri="{FF2B5EF4-FFF2-40B4-BE49-F238E27FC236}">
                <a16:creationId xmlns:a16="http://schemas.microsoft.com/office/drawing/2014/main" id="{31A07607-CCD1-476C-9175-B669F44380BC}"/>
              </a:ext>
            </a:extLst>
          </p:cNvPr>
          <p:cNvSpPr txBox="1">
            <a:spLocks noChangeArrowheads="1"/>
          </p:cNvSpPr>
          <p:nvPr/>
        </p:nvSpPr>
        <p:spPr bwMode="auto">
          <a:xfrm>
            <a:off x="4439654" y="3124200"/>
            <a:ext cx="2023310" cy="190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4000" dirty="0">
                <a:solidFill>
                  <a:srgbClr val="FF0000"/>
                </a:solidFill>
                <a:latin typeface="Times New Roman" panose="02020603050405020304" pitchFamily="18" charset="0"/>
                <a:cs typeface="Times New Roman" panose="02020603050405020304" pitchFamily="18" charset="0"/>
              </a:rPr>
              <a:t>V</a:t>
            </a:r>
            <a:r>
              <a:rPr lang="en-US" altLang="en-US" sz="4000" baseline="-25000" dirty="0">
                <a:solidFill>
                  <a:srgbClr val="FF0000"/>
                </a:solidFill>
                <a:latin typeface="Times New Roman" panose="02020603050405020304" pitchFamily="18" charset="0"/>
                <a:cs typeface="Times New Roman" panose="02020603050405020304" pitchFamily="18" charset="0"/>
              </a:rPr>
              <a:t>2</a:t>
            </a:r>
            <a:br>
              <a:rPr lang="en-US" altLang="en-US" sz="4000" baseline="-25000" dirty="0">
                <a:solidFill>
                  <a:srgbClr val="FF0000"/>
                </a:solidFill>
                <a:latin typeface="Times New Roman" panose="02020603050405020304" pitchFamily="18" charset="0"/>
                <a:cs typeface="Times New Roman" panose="02020603050405020304" pitchFamily="18" charset="0"/>
              </a:rPr>
            </a:br>
            <a:r>
              <a:rPr lang="en-US" altLang="en-US" sz="1050" dirty="0">
                <a:solidFill>
                  <a:srgbClr val="FF0000"/>
                </a:solidFill>
                <a:latin typeface="Times New Roman" panose="02020603050405020304" pitchFamily="18" charset="0"/>
                <a:cs typeface="Times New Roman" panose="02020603050405020304" pitchFamily="18" charset="0"/>
              </a:rPr>
              <a:t> </a:t>
            </a:r>
            <a:br>
              <a:rPr lang="en-US" altLang="en-US" sz="4000">
                <a:solidFill>
                  <a:srgbClr val="FF0000"/>
                </a:solidFill>
                <a:latin typeface="Times New Roman" panose="02020603050405020304" pitchFamily="18" charset="0"/>
                <a:cs typeface="Times New Roman" panose="02020603050405020304" pitchFamily="18" charset="0"/>
              </a:rPr>
            </a:br>
            <a:r>
              <a:rPr lang="en-US" altLang="en-US" sz="4000">
                <a:solidFill>
                  <a:srgbClr val="FF0000"/>
                </a:solidFill>
                <a:latin typeface="Times New Roman" panose="02020603050405020304" pitchFamily="18" charset="0"/>
                <a:cs typeface="Times New Roman" panose="02020603050405020304" pitchFamily="18" charset="0"/>
              </a:rPr>
              <a:t>258 </a:t>
            </a:r>
            <a:r>
              <a:rPr lang="en-US" altLang="en-US" sz="4000" dirty="0">
                <a:solidFill>
                  <a:srgbClr val="FF0000"/>
                </a:solidFill>
                <a:latin typeface="Times New Roman" panose="02020603050405020304" pitchFamily="18" charset="0"/>
                <a:cs typeface="Times New Roman" panose="02020603050405020304" pitchFamily="18" charset="0"/>
              </a:rPr>
              <a:t>K</a:t>
            </a:r>
          </a:p>
          <a:p>
            <a:pPr eaLnBrk="1" hangingPunct="1">
              <a:spcBef>
                <a:spcPct val="50000"/>
              </a:spcBef>
              <a:buFontTx/>
              <a:buNone/>
            </a:pP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12" name="Text Box 8">
            <a:extLst>
              <a:ext uri="{FF2B5EF4-FFF2-40B4-BE49-F238E27FC236}">
                <a16:creationId xmlns:a16="http://schemas.microsoft.com/office/drawing/2014/main" id="{4721D992-B59F-40A2-80D8-A071DDDC1BE2}"/>
              </a:ext>
            </a:extLst>
          </p:cNvPr>
          <p:cNvSpPr txBox="1">
            <a:spLocks noChangeArrowheads="1"/>
          </p:cNvSpPr>
          <p:nvPr/>
        </p:nvSpPr>
        <p:spPr bwMode="auto">
          <a:xfrm>
            <a:off x="3848101" y="3347863"/>
            <a:ext cx="457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6000" dirty="0">
                <a:solidFill>
                  <a:srgbClr val="0000FF"/>
                </a:solidFill>
                <a:latin typeface="Times New Roman" panose="02020603050405020304" pitchFamily="18" charset="0"/>
                <a:cs typeface="Times New Roman" panose="02020603050405020304" pitchFamily="18" charset="0"/>
              </a:rPr>
              <a:t>=</a:t>
            </a:r>
          </a:p>
        </p:txBody>
      </p:sp>
      <p:cxnSp>
        <p:nvCxnSpPr>
          <p:cNvPr id="13" name="Straight Connector 12">
            <a:extLst>
              <a:ext uri="{FF2B5EF4-FFF2-40B4-BE49-F238E27FC236}">
                <a16:creationId xmlns:a16="http://schemas.microsoft.com/office/drawing/2014/main" id="{067E591C-A7AA-4FBA-8DF8-7DA1C0CD425D}"/>
              </a:ext>
            </a:extLst>
          </p:cNvPr>
          <p:cNvCxnSpPr/>
          <p:nvPr/>
        </p:nvCxnSpPr>
        <p:spPr>
          <a:xfrm>
            <a:off x="1662364" y="3855695"/>
            <a:ext cx="1981200"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E84754-0714-4965-800B-180DB1F7A3CE}"/>
              </a:ext>
            </a:extLst>
          </p:cNvPr>
          <p:cNvCxnSpPr/>
          <p:nvPr/>
        </p:nvCxnSpPr>
        <p:spPr>
          <a:xfrm>
            <a:off x="4553954" y="3855695"/>
            <a:ext cx="19812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5CE91B0-9F47-4DE8-9C14-329A2C85900B}"/>
              </a:ext>
            </a:extLst>
          </p:cNvPr>
          <p:cNvSpPr/>
          <p:nvPr/>
        </p:nvSpPr>
        <p:spPr>
          <a:xfrm>
            <a:off x="1" y="4863662"/>
            <a:ext cx="9143999" cy="1785104"/>
          </a:xfrm>
          <a:prstGeom prst="rect">
            <a:avLst/>
          </a:prstGeom>
        </p:spPr>
        <p:txBody>
          <a:bodyPr wrap="square">
            <a:spAutoFit/>
          </a:bodyPr>
          <a:lstStyle/>
          <a:p>
            <a:pPr algn="ctr">
              <a:spcBef>
                <a:spcPct val="50000"/>
              </a:spcBef>
            </a:pPr>
            <a:r>
              <a:rPr lang="en-US" altLang="en-US" sz="4400" dirty="0">
                <a:solidFill>
                  <a:srgbClr val="6600CC"/>
                </a:solidFill>
                <a:latin typeface="Times New Roman" panose="02020603050405020304" pitchFamily="18" charset="0"/>
                <a:cs typeface="Times New Roman" panose="02020603050405020304" pitchFamily="18" charset="0"/>
              </a:rPr>
              <a:t>(12.0 L)(258 K)  =  (V</a:t>
            </a:r>
            <a:r>
              <a:rPr lang="en-US" altLang="en-US" sz="4400" baseline="-25000" dirty="0">
                <a:solidFill>
                  <a:srgbClr val="6600CC"/>
                </a:solidFill>
                <a:latin typeface="Times New Roman" panose="02020603050405020304" pitchFamily="18" charset="0"/>
                <a:cs typeface="Times New Roman" panose="02020603050405020304" pitchFamily="18" charset="0"/>
              </a:rPr>
              <a:t>2</a:t>
            </a:r>
            <a:r>
              <a:rPr lang="en-US" altLang="en-US" sz="4400" dirty="0">
                <a:solidFill>
                  <a:srgbClr val="6600CC"/>
                </a:solidFill>
                <a:latin typeface="Times New Roman" panose="02020603050405020304" pitchFamily="18" charset="0"/>
                <a:cs typeface="Times New Roman" panose="02020603050405020304" pitchFamily="18" charset="0"/>
              </a:rPr>
              <a:t>)(297 K)</a:t>
            </a:r>
          </a:p>
          <a:p>
            <a:pPr algn="ctr">
              <a:spcBef>
                <a:spcPct val="50000"/>
              </a:spcBef>
            </a:pPr>
            <a:r>
              <a:rPr lang="en-US" altLang="en-US" sz="4400" dirty="0">
                <a:solidFill>
                  <a:srgbClr val="0000FF"/>
                </a:solidFill>
                <a:latin typeface="Times New Roman" panose="02020603050405020304" pitchFamily="18" charset="0"/>
                <a:cs typeface="Times New Roman" panose="02020603050405020304" pitchFamily="18" charset="0"/>
              </a:rPr>
              <a:t>10.4 L = V</a:t>
            </a:r>
            <a:r>
              <a:rPr lang="en-US" altLang="en-US" sz="4400" baseline="-25000" dirty="0">
                <a:solidFill>
                  <a:srgbClr val="0000FF"/>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4254931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solidFill>
            <a:srgbClr val="FFFFCC"/>
          </a:solidFill>
        </p:spPr>
        <p:txBody>
          <a:bodyPr wrap="square" rtlCol="0">
            <a:spAutoFit/>
          </a:bodyPr>
          <a:lstStyle/>
          <a:p>
            <a:r>
              <a:rPr lang="en-US" sz="2400" dirty="0">
                <a:solidFill>
                  <a:prstClr val="black"/>
                </a:solidFill>
                <a:latin typeface="Times New Roman" panose="02020603050405020304" pitchFamily="18" charset="0"/>
                <a:cs typeface="Times New Roman" panose="02020603050405020304" pitchFamily="18" charset="0"/>
              </a:rPr>
              <a:t>11.  </a:t>
            </a:r>
            <a:r>
              <a:rPr lang="en-US" altLang="en-US" sz="2400" dirty="0">
                <a:solidFill>
                  <a:srgbClr val="FF0000"/>
                </a:solidFill>
                <a:latin typeface="Times New Roman" panose="02020603050405020304" pitchFamily="18" charset="0"/>
                <a:cs typeface="Times New Roman" panose="02020603050405020304" pitchFamily="18" charset="0"/>
              </a:rPr>
              <a:t>At a constant volume of 450.0 mL</a:t>
            </a:r>
            <a:r>
              <a:rPr lang="en-US" altLang="en-US" sz="2400" dirty="0">
                <a:solidFill>
                  <a:srgbClr val="000000"/>
                </a:solidFill>
                <a:latin typeface="Times New Roman" panose="02020603050405020304" pitchFamily="18" charset="0"/>
                <a:cs typeface="Times New Roman" panose="02020603050405020304" pitchFamily="18" charset="0"/>
              </a:rPr>
              <a:t>, a sample of oxygen gas is</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at 165 kPa, and standard temperature.  If it is heated up to 349 K,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what is the new pressure on this gas?</a:t>
            </a:r>
          </a:p>
        </p:txBody>
      </p:sp>
      <p:sp>
        <p:nvSpPr>
          <p:cNvPr id="6" name="Text Box 4">
            <a:extLst>
              <a:ext uri="{FF2B5EF4-FFF2-40B4-BE49-F238E27FC236}">
                <a16:creationId xmlns:a16="http://schemas.microsoft.com/office/drawing/2014/main" id="{5A6309D6-8797-20D4-89CA-0D62C597B72C}"/>
              </a:ext>
            </a:extLst>
          </p:cNvPr>
          <p:cNvSpPr txBox="1">
            <a:spLocks noChangeArrowheads="1"/>
          </p:cNvSpPr>
          <p:nvPr/>
        </p:nvSpPr>
        <p:spPr bwMode="auto">
          <a:xfrm>
            <a:off x="152400" y="1676400"/>
            <a:ext cx="153092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P</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r>
              <a:rPr lang="en-US" altLang="en-US" sz="4800" u="sng" dirty="0">
                <a:solidFill>
                  <a:srgbClr val="000000"/>
                </a:solidFill>
                <a:latin typeface="Times New Roman" panose="02020603050405020304" pitchFamily="18" charset="0"/>
                <a:cs typeface="Times New Roman" panose="02020603050405020304" pitchFamily="18" charset="0"/>
              </a:rPr>
              <a:t>V</a:t>
            </a:r>
            <a:r>
              <a:rPr lang="en-US" altLang="en-US" sz="4800" u="sng" baseline="-25000"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7" name="Text Box 5">
            <a:extLst>
              <a:ext uri="{FF2B5EF4-FFF2-40B4-BE49-F238E27FC236}">
                <a16:creationId xmlns:a16="http://schemas.microsoft.com/office/drawing/2014/main" id="{F29B2665-BB2D-AB56-7BDF-07E6BC51FF51}"/>
              </a:ext>
            </a:extLst>
          </p:cNvPr>
          <p:cNvSpPr txBox="1">
            <a:spLocks noChangeArrowheads="1"/>
          </p:cNvSpPr>
          <p:nvPr/>
        </p:nvSpPr>
        <p:spPr bwMode="auto">
          <a:xfrm>
            <a:off x="1648326" y="1817131"/>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p>
        </p:txBody>
      </p:sp>
      <p:sp>
        <p:nvSpPr>
          <p:cNvPr id="8" name="Text Box 6">
            <a:extLst>
              <a:ext uri="{FF2B5EF4-FFF2-40B4-BE49-F238E27FC236}">
                <a16:creationId xmlns:a16="http://schemas.microsoft.com/office/drawing/2014/main" id="{4CB7DC7D-24D5-8E3D-6313-E3A3302A5CCA}"/>
              </a:ext>
            </a:extLst>
          </p:cNvPr>
          <p:cNvSpPr txBox="1">
            <a:spLocks noChangeArrowheads="1"/>
          </p:cNvSpPr>
          <p:nvPr/>
        </p:nvSpPr>
        <p:spPr bwMode="auto">
          <a:xfrm>
            <a:off x="2064492" y="1676400"/>
            <a:ext cx="18288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P</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r>
              <a:rPr lang="en-US" altLang="en-US" sz="4800" u="sng" dirty="0">
                <a:solidFill>
                  <a:srgbClr val="FF0000"/>
                </a:solidFill>
                <a:latin typeface="Times New Roman" panose="02020603050405020304" pitchFamily="18" charset="0"/>
                <a:cs typeface="Times New Roman" panose="02020603050405020304" pitchFamily="18" charset="0"/>
              </a:rPr>
              <a:t>V</a:t>
            </a:r>
            <a:r>
              <a:rPr lang="en-US" altLang="en-US" sz="4800" u="sng" baseline="-25000"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a:p>
            <a:pPr eaLnBrk="1" hangingPunct="1">
              <a:spcBef>
                <a:spcPct val="50000"/>
              </a:spcBef>
              <a:buFontTx/>
              <a:buNone/>
            </a:pP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10" name="Arrow: Right 9">
            <a:extLst>
              <a:ext uri="{FF2B5EF4-FFF2-40B4-BE49-F238E27FC236}">
                <a16:creationId xmlns:a16="http://schemas.microsoft.com/office/drawing/2014/main" id="{B72BBFE2-B0F0-09C3-98E7-2661CF22D18E}"/>
              </a:ext>
            </a:extLst>
          </p:cNvPr>
          <p:cNvSpPr/>
          <p:nvPr/>
        </p:nvSpPr>
        <p:spPr>
          <a:xfrm>
            <a:off x="4145131" y="2160892"/>
            <a:ext cx="914400" cy="526197"/>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Box 4"/>
          <p:cNvSpPr txBox="1">
            <a:spLocks noChangeArrowheads="1"/>
          </p:cNvSpPr>
          <p:nvPr/>
        </p:nvSpPr>
        <p:spPr bwMode="auto">
          <a:xfrm>
            <a:off x="5444289" y="1680462"/>
            <a:ext cx="11710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P</a:t>
            </a:r>
            <a:r>
              <a:rPr lang="en-US" altLang="en-US" sz="1800" u="sng"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 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12" name="Text Box 5"/>
          <p:cNvSpPr txBox="1">
            <a:spLocks noChangeArrowheads="1"/>
          </p:cNvSpPr>
          <p:nvPr/>
        </p:nvSpPr>
        <p:spPr bwMode="auto">
          <a:xfrm>
            <a:off x="6505074" y="1881455"/>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p>
        </p:txBody>
      </p:sp>
      <p:sp>
        <p:nvSpPr>
          <p:cNvPr id="13" name="Text Box 6"/>
          <p:cNvSpPr txBox="1">
            <a:spLocks noChangeArrowheads="1"/>
          </p:cNvSpPr>
          <p:nvPr/>
        </p:nvSpPr>
        <p:spPr bwMode="auto">
          <a:xfrm>
            <a:off x="6809874" y="1676399"/>
            <a:ext cx="13716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P</a:t>
            </a:r>
            <a:r>
              <a:rPr lang="en-US" altLang="en-US" sz="1800" u="sng"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a:p>
            <a:pPr eaLnBrk="1" hangingPunct="1">
              <a:spcBef>
                <a:spcPct val="50000"/>
              </a:spcBef>
              <a:buFontTx/>
              <a:buNone/>
            </a:pPr>
            <a:endParaRPr lang="en-US" altLang="en-US" sz="1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1953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62E76-579B-ACF7-EFDD-40A67D72BF70}"/>
            </a:ext>
          </a:extLst>
        </p:cNvPr>
        <p:cNvGrpSpPr/>
        <p:nvPr/>
      </p:nvGrpSpPr>
      <p:grpSpPr>
        <a:xfrm>
          <a:off x="0" y="0"/>
          <a:ext cx="0" cy="0"/>
          <a:chOff x="0" y="0"/>
          <a:chExt cx="0" cy="0"/>
        </a:xfrm>
      </p:grpSpPr>
      <p:sp>
        <p:nvSpPr>
          <p:cNvPr id="11" name="Text Box 4">
            <a:extLst>
              <a:ext uri="{FF2B5EF4-FFF2-40B4-BE49-F238E27FC236}">
                <a16:creationId xmlns:a16="http://schemas.microsoft.com/office/drawing/2014/main" id="{17958582-6FE4-C554-FB01-75617AC14119}"/>
              </a:ext>
            </a:extLst>
          </p:cNvPr>
          <p:cNvSpPr txBox="1">
            <a:spLocks noChangeArrowheads="1"/>
          </p:cNvSpPr>
          <p:nvPr/>
        </p:nvSpPr>
        <p:spPr bwMode="auto">
          <a:xfrm>
            <a:off x="2743200" y="1569660"/>
            <a:ext cx="11710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000000"/>
                </a:solidFill>
                <a:latin typeface="Times New Roman" panose="02020603050405020304" pitchFamily="18" charset="0"/>
                <a:cs typeface="Times New Roman" panose="02020603050405020304" pitchFamily="18" charset="0"/>
              </a:rPr>
              <a:t>P</a:t>
            </a:r>
            <a:r>
              <a:rPr lang="en-US" altLang="en-US" sz="1800" u="sng" dirty="0">
                <a:solidFill>
                  <a:srgbClr val="000000"/>
                </a:solidFill>
                <a:latin typeface="Times New Roman" panose="02020603050405020304" pitchFamily="18" charset="0"/>
                <a:cs typeface="Times New Roman" panose="02020603050405020304" pitchFamily="18" charset="0"/>
              </a:rPr>
              <a:t>1</a:t>
            </a:r>
            <a:br>
              <a:rPr lang="en-US" altLang="en-US" sz="4800" u="sng"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 T</a:t>
            </a:r>
            <a:r>
              <a:rPr lang="en-US" altLang="en-US" sz="4800" baseline="-25000" dirty="0">
                <a:solidFill>
                  <a:srgbClr val="000000"/>
                </a:solidFill>
                <a:latin typeface="Times New Roman" panose="02020603050405020304" pitchFamily="18" charset="0"/>
                <a:cs typeface="Times New Roman" panose="02020603050405020304" pitchFamily="18" charset="0"/>
              </a:rPr>
              <a:t>1</a:t>
            </a:r>
          </a:p>
        </p:txBody>
      </p:sp>
      <p:sp>
        <p:nvSpPr>
          <p:cNvPr id="12" name="Text Box 5">
            <a:extLst>
              <a:ext uri="{FF2B5EF4-FFF2-40B4-BE49-F238E27FC236}">
                <a16:creationId xmlns:a16="http://schemas.microsoft.com/office/drawing/2014/main" id="{8F4538D4-FD95-5526-5BED-1EEC2923D43C}"/>
              </a:ext>
            </a:extLst>
          </p:cNvPr>
          <p:cNvSpPr txBox="1">
            <a:spLocks noChangeArrowheads="1"/>
          </p:cNvSpPr>
          <p:nvPr/>
        </p:nvSpPr>
        <p:spPr bwMode="auto">
          <a:xfrm>
            <a:off x="3803985" y="1770653"/>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p>
        </p:txBody>
      </p:sp>
      <p:sp>
        <p:nvSpPr>
          <p:cNvPr id="13" name="Text Box 6">
            <a:extLst>
              <a:ext uri="{FF2B5EF4-FFF2-40B4-BE49-F238E27FC236}">
                <a16:creationId xmlns:a16="http://schemas.microsoft.com/office/drawing/2014/main" id="{F2B4AD84-0A44-12F6-2064-E68CDFC744D6}"/>
              </a:ext>
            </a:extLst>
          </p:cNvPr>
          <p:cNvSpPr txBox="1">
            <a:spLocks noChangeArrowheads="1"/>
          </p:cNvSpPr>
          <p:nvPr/>
        </p:nvSpPr>
        <p:spPr bwMode="auto">
          <a:xfrm>
            <a:off x="4108785" y="1565597"/>
            <a:ext cx="13716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latin typeface="Times New Roman" panose="02020603050405020304" pitchFamily="18" charset="0"/>
                <a:cs typeface="Times New Roman" panose="02020603050405020304" pitchFamily="18" charset="0"/>
              </a:rPr>
              <a:t>P</a:t>
            </a:r>
            <a:r>
              <a:rPr lang="en-US" altLang="en-US" sz="1800" u="sng" dirty="0">
                <a:solidFill>
                  <a:srgbClr val="FF0000"/>
                </a:solidFill>
                <a:latin typeface="Times New Roman" panose="02020603050405020304" pitchFamily="18" charset="0"/>
                <a:cs typeface="Times New Roman" panose="02020603050405020304" pitchFamily="18" charset="0"/>
              </a:rPr>
              <a:t>2</a:t>
            </a:r>
            <a:br>
              <a:rPr lang="en-US" altLang="en-US" sz="4800" u="sng"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T</a:t>
            </a:r>
            <a:r>
              <a:rPr lang="en-US" altLang="en-US" sz="4800" baseline="-25000" dirty="0">
                <a:solidFill>
                  <a:srgbClr val="FF0000"/>
                </a:solidFill>
                <a:latin typeface="Times New Roman" panose="02020603050405020304" pitchFamily="18" charset="0"/>
                <a:cs typeface="Times New Roman" panose="02020603050405020304" pitchFamily="18" charset="0"/>
              </a:rPr>
              <a:t>2</a:t>
            </a:r>
          </a:p>
          <a:p>
            <a:pPr eaLnBrk="1" hangingPunct="1">
              <a:spcBef>
                <a:spcPct val="50000"/>
              </a:spcBef>
              <a:buFontTx/>
              <a:buNone/>
            </a:pPr>
            <a:endParaRPr lang="en-US" altLang="en-US" sz="18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2914A5AD-656A-43B1-BF64-CFA4E42D8BB9}"/>
              </a:ext>
            </a:extLst>
          </p:cNvPr>
          <p:cNvSpPr txBox="1"/>
          <p:nvPr/>
        </p:nvSpPr>
        <p:spPr>
          <a:xfrm>
            <a:off x="1338514" y="3371539"/>
            <a:ext cx="2562726" cy="1461939"/>
          </a:xfrm>
          <a:prstGeom prst="rect">
            <a:avLst/>
          </a:prstGeom>
          <a:noFill/>
        </p:spPr>
        <p:txBody>
          <a:bodyPr wrap="square" rtlCol="0">
            <a:spAutoFit/>
          </a:bodyPr>
          <a:lstStyle/>
          <a:p>
            <a:pPr algn="ctr"/>
            <a:r>
              <a:rPr lang="en-US" sz="4000" dirty="0">
                <a:latin typeface="Times New Roman" panose="02020603050405020304" pitchFamily="18" charset="0"/>
                <a:cs typeface="Times New Roman" panose="02020603050405020304" pitchFamily="18" charset="0"/>
              </a:rPr>
              <a:t>165 kPa</a:t>
            </a:r>
            <a:br>
              <a:rPr lang="en-US" sz="4000" dirty="0">
                <a:latin typeface="Times New Roman" panose="02020603050405020304" pitchFamily="18" charset="0"/>
                <a:cs typeface="Times New Roman" panose="02020603050405020304" pitchFamily="18" charset="0"/>
              </a:rPr>
            </a:br>
            <a:br>
              <a:rPr lang="en-US" sz="9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273 K</a:t>
            </a:r>
          </a:p>
        </p:txBody>
      </p:sp>
      <p:sp>
        <p:nvSpPr>
          <p:cNvPr id="3" name="Text Box 5">
            <a:extLst>
              <a:ext uri="{FF2B5EF4-FFF2-40B4-BE49-F238E27FC236}">
                <a16:creationId xmlns:a16="http://schemas.microsoft.com/office/drawing/2014/main" id="{986A2177-656A-4FA9-9FF7-60AF0CE2F6B2}"/>
              </a:ext>
            </a:extLst>
          </p:cNvPr>
          <p:cNvSpPr txBox="1">
            <a:spLocks noChangeArrowheads="1"/>
          </p:cNvSpPr>
          <p:nvPr/>
        </p:nvSpPr>
        <p:spPr bwMode="auto">
          <a:xfrm>
            <a:off x="3914274" y="3584444"/>
            <a:ext cx="990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5400" dirty="0">
                <a:solidFill>
                  <a:srgbClr val="000000">
                    <a:lumMod val="95000"/>
                    <a:lumOff val="5000"/>
                  </a:srgbClr>
                </a:solidFill>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8ACE1672-A8A2-45E5-AFED-9C1975525D61}"/>
              </a:ext>
            </a:extLst>
          </p:cNvPr>
          <p:cNvSpPr txBox="1"/>
          <p:nvPr/>
        </p:nvSpPr>
        <p:spPr>
          <a:xfrm>
            <a:off x="4680284" y="3391391"/>
            <a:ext cx="1804737" cy="1461939"/>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P</a:t>
            </a:r>
            <a:r>
              <a:rPr lang="en-US" sz="4000" baseline="-25000" dirty="0">
                <a:solidFill>
                  <a:srgbClr val="FF0000"/>
                </a:solidFill>
                <a:latin typeface="Times New Roman" panose="02020603050405020304" pitchFamily="18" charset="0"/>
                <a:cs typeface="Times New Roman" panose="02020603050405020304" pitchFamily="18" charset="0"/>
              </a:rPr>
              <a:t>2</a:t>
            </a:r>
            <a:br>
              <a:rPr lang="en-US" sz="900" dirty="0">
                <a:solidFill>
                  <a:srgbClr val="FF0000"/>
                </a:solidFill>
                <a:latin typeface="Times New Roman" panose="02020603050405020304" pitchFamily="18" charset="0"/>
                <a:cs typeface="Times New Roman" panose="02020603050405020304" pitchFamily="18" charset="0"/>
              </a:rPr>
            </a:br>
            <a:br>
              <a:rPr lang="en-US" sz="9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349 K</a:t>
            </a:r>
          </a:p>
        </p:txBody>
      </p:sp>
      <p:cxnSp>
        <p:nvCxnSpPr>
          <p:cNvPr id="9" name="Straight Connector 8">
            <a:extLst>
              <a:ext uri="{FF2B5EF4-FFF2-40B4-BE49-F238E27FC236}">
                <a16:creationId xmlns:a16="http://schemas.microsoft.com/office/drawing/2014/main" id="{16C6E396-8415-484D-8DEA-6B7F79609870}"/>
              </a:ext>
            </a:extLst>
          </p:cNvPr>
          <p:cNvCxnSpPr>
            <a:cxnSpLocks/>
          </p:cNvCxnSpPr>
          <p:nvPr/>
        </p:nvCxnSpPr>
        <p:spPr>
          <a:xfrm flipV="1">
            <a:off x="1764631" y="4110999"/>
            <a:ext cx="1957138" cy="57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A7E890B-9368-494E-AB88-7F2A0C1D93EB}"/>
              </a:ext>
            </a:extLst>
          </p:cNvPr>
          <p:cNvCxnSpPr>
            <a:cxnSpLocks/>
          </p:cNvCxnSpPr>
          <p:nvPr/>
        </p:nvCxnSpPr>
        <p:spPr>
          <a:xfrm>
            <a:off x="4872789" y="4130337"/>
            <a:ext cx="145181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E10A93-212B-4EB7-BB3D-091A413F3C8F}"/>
              </a:ext>
            </a:extLst>
          </p:cNvPr>
          <p:cNvSpPr txBox="1"/>
          <p:nvPr/>
        </p:nvSpPr>
        <p:spPr>
          <a:xfrm>
            <a:off x="6626" y="5105400"/>
            <a:ext cx="9137374" cy="1508105"/>
          </a:xfrm>
          <a:prstGeom prst="rect">
            <a:avLst/>
          </a:prstGeom>
          <a:noFill/>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(P</a:t>
            </a:r>
            <a:r>
              <a:rPr lang="en-US" sz="4400" baseline="-25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)(273 K)  =  (165 kPa)(349 K)</a:t>
            </a:r>
          </a:p>
          <a:p>
            <a:pPr algn="ctr"/>
            <a:r>
              <a:rPr lang="en-US" sz="4400" dirty="0">
                <a:solidFill>
                  <a:srgbClr val="0000FF"/>
                </a:solidFill>
                <a:latin typeface="Times New Roman" panose="02020603050405020304" pitchFamily="18" charset="0"/>
                <a:cs typeface="Times New Roman" panose="02020603050405020304" pitchFamily="18" charset="0"/>
              </a:rPr>
              <a:t>        P</a:t>
            </a:r>
            <a:r>
              <a:rPr lang="en-US" sz="4400" baseline="-25000" dirty="0">
                <a:solidFill>
                  <a:srgbClr val="0000FF"/>
                </a:solidFill>
                <a:latin typeface="Times New Roman" panose="02020603050405020304" pitchFamily="18" charset="0"/>
                <a:cs typeface="Times New Roman" panose="02020603050405020304" pitchFamily="18" charset="0"/>
              </a:rPr>
              <a:t>2  </a:t>
            </a:r>
            <a:r>
              <a:rPr lang="en-US" sz="4400" dirty="0">
                <a:solidFill>
                  <a:srgbClr val="0000FF"/>
                </a:solidFill>
                <a:latin typeface="Times New Roman" panose="02020603050405020304" pitchFamily="18" charset="0"/>
                <a:cs typeface="Times New Roman" panose="02020603050405020304" pitchFamily="18" charset="0"/>
              </a:rPr>
              <a:t>= 211 kPa</a:t>
            </a:r>
          </a:p>
        </p:txBody>
      </p:sp>
      <p:sp>
        <p:nvSpPr>
          <p:cNvPr id="18" name="TextBox 17">
            <a:extLst>
              <a:ext uri="{FF2B5EF4-FFF2-40B4-BE49-F238E27FC236}">
                <a16:creationId xmlns:a16="http://schemas.microsoft.com/office/drawing/2014/main" id="{FB75D260-63A1-1089-A145-D77FD8095645}"/>
              </a:ext>
            </a:extLst>
          </p:cNvPr>
          <p:cNvSpPr txBox="1"/>
          <p:nvPr/>
        </p:nvSpPr>
        <p:spPr>
          <a:xfrm>
            <a:off x="0" y="0"/>
            <a:ext cx="9144000" cy="1200329"/>
          </a:xfrm>
          <a:prstGeom prst="rect">
            <a:avLst/>
          </a:prstGeom>
          <a:solidFill>
            <a:srgbClr val="FFFFCC"/>
          </a:solidFill>
        </p:spPr>
        <p:txBody>
          <a:bodyPr wrap="square" rtlCol="0">
            <a:spAutoFit/>
          </a:bodyPr>
          <a:lstStyle/>
          <a:p>
            <a:r>
              <a:rPr lang="en-US" sz="2400" dirty="0">
                <a:solidFill>
                  <a:prstClr val="black"/>
                </a:solidFill>
                <a:latin typeface="Times New Roman" panose="02020603050405020304" pitchFamily="18" charset="0"/>
                <a:cs typeface="Times New Roman" panose="02020603050405020304" pitchFamily="18" charset="0"/>
              </a:rPr>
              <a:t>11.  </a:t>
            </a:r>
            <a:r>
              <a:rPr lang="en-US" altLang="en-US" sz="2400" dirty="0">
                <a:solidFill>
                  <a:srgbClr val="FF0000"/>
                </a:solidFill>
                <a:latin typeface="Times New Roman" panose="02020603050405020304" pitchFamily="18" charset="0"/>
                <a:cs typeface="Times New Roman" panose="02020603050405020304" pitchFamily="18" charset="0"/>
              </a:rPr>
              <a:t>At a constant volume of 450.0 mL</a:t>
            </a:r>
            <a:r>
              <a:rPr lang="en-US" altLang="en-US" sz="2400" dirty="0">
                <a:solidFill>
                  <a:srgbClr val="000000"/>
                </a:solidFill>
                <a:latin typeface="Times New Roman" panose="02020603050405020304" pitchFamily="18" charset="0"/>
                <a:cs typeface="Times New Roman" panose="02020603050405020304" pitchFamily="18" charset="0"/>
              </a:rPr>
              <a:t>, a sample of oxygen gas is</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at 165 kPa, and standard temperature.  If it is heated up to 349 K,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what is the new pressure on this gas?</a:t>
            </a:r>
          </a:p>
        </p:txBody>
      </p:sp>
    </p:spTree>
    <p:extLst>
      <p:ext uri="{BB962C8B-B14F-4D97-AF65-F5344CB8AC3E}">
        <p14:creationId xmlns:p14="http://schemas.microsoft.com/office/powerpoint/2010/main" val="192981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12AB4D3-EE7D-4AF9-8698-00ECFADB7E1F}"/>
              </a:ext>
            </a:extLst>
          </p:cNvPr>
          <p:cNvGraphicFramePr>
            <a:graphicFrameLocks noGrp="1"/>
          </p:cNvGraphicFramePr>
          <p:nvPr>
            <p:extLst>
              <p:ext uri="{D42A27DB-BD31-4B8C-83A1-F6EECF244321}">
                <p14:modId xmlns:p14="http://schemas.microsoft.com/office/powerpoint/2010/main" val="2650753254"/>
              </p:ext>
            </p:extLst>
          </p:nvPr>
        </p:nvGraphicFramePr>
        <p:xfrm>
          <a:off x="0" y="0"/>
          <a:ext cx="9144000" cy="6858002"/>
        </p:xfrm>
        <a:graphic>
          <a:graphicData uri="http://schemas.openxmlformats.org/drawingml/2006/table">
            <a:tbl>
              <a:tblPr/>
              <a:tblGrid>
                <a:gridCol w="2367732">
                  <a:extLst>
                    <a:ext uri="{9D8B030D-6E8A-4147-A177-3AD203B41FA5}">
                      <a16:colId xmlns:a16="http://schemas.microsoft.com/office/drawing/2014/main" val="4069404201"/>
                    </a:ext>
                  </a:extLst>
                </a:gridCol>
                <a:gridCol w="2664938">
                  <a:extLst>
                    <a:ext uri="{9D8B030D-6E8A-4147-A177-3AD203B41FA5}">
                      <a16:colId xmlns:a16="http://schemas.microsoft.com/office/drawing/2014/main" val="1347046325"/>
                    </a:ext>
                  </a:extLst>
                </a:gridCol>
                <a:gridCol w="1822848">
                  <a:extLst>
                    <a:ext uri="{9D8B030D-6E8A-4147-A177-3AD203B41FA5}">
                      <a16:colId xmlns:a16="http://schemas.microsoft.com/office/drawing/2014/main" val="1670144342"/>
                    </a:ext>
                  </a:extLst>
                </a:gridCol>
                <a:gridCol w="2288482">
                  <a:extLst>
                    <a:ext uri="{9D8B030D-6E8A-4147-A177-3AD203B41FA5}">
                      <a16:colId xmlns:a16="http://schemas.microsoft.com/office/drawing/2014/main" val="503815057"/>
                    </a:ext>
                  </a:extLst>
                </a:gridCol>
              </a:tblGrid>
              <a:tr h="542629">
                <a:tc gridSpan="4">
                  <a:txBody>
                    <a:bodyPr/>
                    <a:lstStyle/>
                    <a:p>
                      <a:pPr marL="0" marR="0" lvl="0" indent="0" algn="l" defTabSz="914400" rtl="0" eaLnBrk="1" fontAlgn="auto" latinLnBrk="0" hangingPunct="1">
                        <a:lnSpc>
                          <a:spcPct val="119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12.  Fill in this chart to help you guide your way through ALL gas math problems</a:t>
                      </a: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R="0" indent="0" algn="ctr" rtl="0">
                        <a:lnSpc>
                          <a:spcPct val="119000"/>
                        </a:lnSpc>
                        <a:spcBef>
                          <a:spcPts val="0"/>
                        </a:spcBef>
                        <a:spcAft>
                          <a:spcPts val="0"/>
                        </a:spcAft>
                      </a:pP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0343166"/>
                  </a:ext>
                </a:extLst>
              </a:tr>
              <a:tr h="1250613">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For Review</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formula</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Show a simple graph of this</a:t>
                      </a:r>
                      <a:br>
                        <a:rPr lang="en-US" sz="1600" kern="1200" dirty="0">
                          <a:ln>
                            <a:noFill/>
                          </a:ln>
                          <a:solidFill>
                            <a:srgbClr val="000000"/>
                          </a:solidFill>
                          <a:effectLst/>
                          <a:latin typeface="Times New Roman" panose="02020603050405020304" pitchFamily="18" charset="0"/>
                        </a:rPr>
                      </a:br>
                      <a:r>
                        <a:rPr lang="en-US" sz="1600" kern="1200" dirty="0">
                          <a:ln>
                            <a:noFill/>
                          </a:ln>
                          <a:solidFill>
                            <a:srgbClr val="000000"/>
                          </a:solidFill>
                          <a:effectLst/>
                          <a:latin typeface="Times New Roman" panose="02020603050405020304" pitchFamily="18" charset="0"/>
                        </a:rPr>
                        <a:t>relationship</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200">
                          <a:ln>
                            <a:noFill/>
                          </a:ln>
                          <a:solidFill>
                            <a:srgbClr val="000000"/>
                          </a:solidFill>
                          <a:effectLst/>
                          <a:latin typeface="Times New Roman" panose="02020603050405020304" pitchFamily="18" charset="0"/>
                        </a:rPr>
                        <a:t>Name this relationship as </a:t>
                      </a:r>
                      <a:br>
                        <a:rPr lang="en-US" sz="1600" kern="1200">
                          <a:ln>
                            <a:noFill/>
                          </a:ln>
                          <a:solidFill>
                            <a:srgbClr val="000000"/>
                          </a:solidFill>
                          <a:effectLst/>
                          <a:latin typeface="Times New Roman" panose="02020603050405020304" pitchFamily="18" charset="0"/>
                        </a:rPr>
                      </a:br>
                      <a:r>
                        <a:rPr lang="en-US" sz="1600" b="1" i="1" kern="1200">
                          <a:ln>
                            <a:noFill/>
                          </a:ln>
                          <a:solidFill>
                            <a:srgbClr val="000000"/>
                          </a:solidFill>
                          <a:effectLst/>
                          <a:latin typeface="Times New Roman" panose="02020603050405020304" pitchFamily="18" charset="0"/>
                        </a:rPr>
                        <a:t>inversely or directly </a:t>
                      </a:r>
                      <a:br>
                        <a:rPr lang="en-US" sz="1600" b="1" i="1" kern="1200">
                          <a:ln>
                            <a:noFill/>
                          </a:ln>
                          <a:solidFill>
                            <a:srgbClr val="000000"/>
                          </a:solidFill>
                          <a:effectLst/>
                          <a:latin typeface="Times New Roman" panose="02020603050405020304" pitchFamily="18" charset="0"/>
                        </a:rPr>
                      </a:br>
                      <a:r>
                        <a:rPr lang="en-US" sz="1600" i="1" kern="1200">
                          <a:ln>
                            <a:noFill/>
                          </a:ln>
                          <a:solidFill>
                            <a:srgbClr val="000000"/>
                          </a:solidFill>
                          <a:effectLst/>
                          <a:latin typeface="Times New Roman" panose="02020603050405020304" pitchFamily="18" charset="0"/>
                        </a:rPr>
                        <a:t>proportional. Or both.</a:t>
                      </a:r>
                      <a:endParaRPr lang="en-US" sz="1600" kern="140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0577582"/>
                  </a:ext>
                </a:extLst>
              </a:tr>
              <a:tr h="1266190">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The combined gas law:</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2000" kern="1400" dirty="0">
                          <a:ln>
                            <a:noFill/>
                          </a:ln>
                          <a:solidFill>
                            <a:srgbClr val="FF0000"/>
                          </a:solidFill>
                          <a:effectLst/>
                          <a:latin typeface="Times New Roman" panose="02020603050405020304" pitchFamily="18" charset="0"/>
                        </a:rPr>
                        <a:t> both inversely </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and directly</a:t>
                      </a:r>
                      <a:endParaRPr lang="en-US" sz="2000" kern="1400" dirty="0">
                        <a:ln>
                          <a:noFill/>
                        </a:ln>
                        <a:solidFill>
                          <a:srgbClr val="FF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144323"/>
                  </a:ext>
                </a:extLst>
              </a:tr>
              <a:tr h="1266190">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The combined gas law with constant temp:</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kern="1400" dirty="0">
                          <a:ln>
                            <a:noFill/>
                          </a:ln>
                          <a:solidFill>
                            <a:srgbClr val="FF0000"/>
                          </a:solidFill>
                          <a:effectLst/>
                          <a:latin typeface="Times New Roman" panose="02020603050405020304" pitchFamily="18" charset="0"/>
                        </a:rPr>
                        <a:t> inversely</a:t>
                      </a:r>
                      <a:endParaRPr lang="en-US" sz="2000" kern="1400" dirty="0">
                        <a:ln>
                          <a:noFill/>
                        </a:ln>
                        <a:solidFill>
                          <a:srgbClr val="FF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3011537"/>
                  </a:ext>
                </a:extLst>
              </a:tr>
              <a:tr h="1266190">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The combined gas law with constant pressure:</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kern="1400" dirty="0">
                          <a:ln>
                            <a:noFill/>
                          </a:ln>
                          <a:solidFill>
                            <a:srgbClr val="FF0000"/>
                          </a:solidFill>
                          <a:effectLst/>
                          <a:latin typeface="Times New Roman" panose="02020603050405020304" pitchFamily="18" charset="0"/>
                        </a:rPr>
                        <a:t> directly</a:t>
                      </a:r>
                      <a:endParaRPr lang="en-US" sz="2000" kern="1400" dirty="0">
                        <a:ln>
                          <a:noFill/>
                        </a:ln>
                        <a:solidFill>
                          <a:srgbClr val="FF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718031"/>
                  </a:ext>
                </a:extLst>
              </a:tr>
              <a:tr h="1266190">
                <a:tc>
                  <a:txBody>
                    <a:bodyPr/>
                    <a:lstStyle/>
                    <a:p>
                      <a:pPr marR="0" indent="0" algn="ctr" rtl="0">
                        <a:lnSpc>
                          <a:spcPct val="119000"/>
                        </a:lnSpc>
                        <a:spcBef>
                          <a:spcPts val="0"/>
                        </a:spcBef>
                        <a:spcAft>
                          <a:spcPts val="0"/>
                        </a:spcAft>
                      </a:pPr>
                      <a:r>
                        <a:rPr lang="en-US" sz="1600" kern="1200" dirty="0">
                          <a:ln>
                            <a:noFill/>
                          </a:ln>
                          <a:solidFill>
                            <a:srgbClr val="000000"/>
                          </a:solidFill>
                          <a:effectLst/>
                          <a:latin typeface="Times New Roman" panose="02020603050405020304" pitchFamily="18" charset="0"/>
                        </a:rPr>
                        <a:t>The combined gas law with constant volume:</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a:ln>
                            <a:noFill/>
                          </a:ln>
                          <a:solidFill>
                            <a:srgbClr val="000000"/>
                          </a:solidFill>
                          <a:effectLst/>
                          <a:latin typeface="Times New Roman" panose="02020603050405020304" pitchFamily="18" charset="0"/>
                        </a:rPr>
                        <a:t> </a:t>
                      </a:r>
                      <a:endParaRPr lang="en-US" sz="1600" kern="140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1600" kern="1400" dirty="0">
                        <a:ln>
                          <a:noFill/>
                        </a:ln>
                        <a:solidFill>
                          <a:srgbClr val="00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kern="1400" dirty="0">
                          <a:ln>
                            <a:noFill/>
                          </a:ln>
                          <a:solidFill>
                            <a:srgbClr val="FF0000"/>
                          </a:solidFill>
                          <a:effectLst/>
                          <a:latin typeface="Times New Roman" panose="02020603050405020304" pitchFamily="18" charset="0"/>
                        </a:rPr>
                        <a:t> directly</a:t>
                      </a:r>
                      <a:endParaRPr lang="en-US" sz="2000" kern="1400" dirty="0">
                        <a:ln>
                          <a:noFill/>
                        </a:ln>
                        <a:solidFill>
                          <a:srgbClr val="FF0000"/>
                        </a:solidFill>
                        <a:effectLst/>
                        <a:latin typeface="Calibri" panose="020F0502020204030204" pitchFamily="34" charset="0"/>
                      </a:endParaRPr>
                    </a:p>
                  </a:txBody>
                  <a:tcPr marL="60890" marR="60890" marT="30445" marB="304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482858"/>
                  </a:ext>
                </a:extLst>
              </a:tr>
            </a:tbl>
          </a:graphicData>
        </a:graphic>
      </p:graphicFrame>
      <p:sp>
        <p:nvSpPr>
          <p:cNvPr id="3" name="Control 1">
            <a:extLst>
              <a:ext uri="{FF2B5EF4-FFF2-40B4-BE49-F238E27FC236}">
                <a16:creationId xmlns:a16="http://schemas.microsoft.com/office/drawing/2014/main" id="{67563783-858C-4B8E-85FC-D69781DED692}"/>
              </a:ext>
            </a:extLst>
          </p:cNvPr>
          <p:cNvSpPr>
            <a:spLocks noChangeArrowheads="1" noChangeShapeType="1"/>
          </p:cNvSpPr>
          <p:nvPr/>
        </p:nvSpPr>
        <p:spPr bwMode="auto">
          <a:xfrm rot="16200000">
            <a:off x="811213" y="3230563"/>
            <a:ext cx="9144000" cy="67976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6" name="Straight Connector 5">
            <a:extLst>
              <a:ext uri="{FF2B5EF4-FFF2-40B4-BE49-F238E27FC236}">
                <a16:creationId xmlns:a16="http://schemas.microsoft.com/office/drawing/2014/main" id="{8C14652C-CD5B-4260-A097-4C96C5D85C77}"/>
              </a:ext>
            </a:extLst>
          </p:cNvPr>
          <p:cNvCxnSpPr>
            <a:cxnSpLocks/>
          </p:cNvCxnSpPr>
          <p:nvPr/>
        </p:nvCxnSpPr>
        <p:spPr>
          <a:xfrm>
            <a:off x="5063258" y="1814760"/>
            <a:ext cx="1752600" cy="123460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32CC1A0-BDCB-4C17-8967-C8C37796858E}"/>
              </a:ext>
            </a:extLst>
          </p:cNvPr>
          <p:cNvCxnSpPr>
            <a:cxnSpLocks/>
          </p:cNvCxnSpPr>
          <p:nvPr/>
        </p:nvCxnSpPr>
        <p:spPr>
          <a:xfrm flipV="1">
            <a:off x="5031074" y="1816484"/>
            <a:ext cx="1752600" cy="12162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A07F2-052A-4B3A-A16E-75A50E46F88C}"/>
              </a:ext>
            </a:extLst>
          </p:cNvPr>
          <p:cNvCxnSpPr/>
          <p:nvPr/>
        </p:nvCxnSpPr>
        <p:spPr>
          <a:xfrm>
            <a:off x="5383213" y="3200400"/>
            <a:ext cx="0" cy="91440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B97109D-A6F8-4167-8D7B-3D86088B2B26}"/>
              </a:ext>
            </a:extLst>
          </p:cNvPr>
          <p:cNvCxnSpPr>
            <a:cxnSpLocks/>
          </p:cNvCxnSpPr>
          <p:nvPr/>
        </p:nvCxnSpPr>
        <p:spPr>
          <a:xfrm flipH="1">
            <a:off x="5383213" y="4114800"/>
            <a:ext cx="1169987"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A8D44320-943F-4EFA-A220-C3332287A594}"/>
              </a:ext>
            </a:extLst>
          </p:cNvPr>
          <p:cNvCxnSpPr/>
          <p:nvPr/>
        </p:nvCxnSpPr>
        <p:spPr>
          <a:xfrm>
            <a:off x="5410200" y="5638800"/>
            <a:ext cx="0" cy="91440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C3DD7FB6-D7FA-4288-90B2-24E8E0217E79}"/>
              </a:ext>
            </a:extLst>
          </p:cNvPr>
          <p:cNvCxnSpPr>
            <a:cxnSpLocks/>
          </p:cNvCxnSpPr>
          <p:nvPr/>
        </p:nvCxnSpPr>
        <p:spPr>
          <a:xfrm flipH="1">
            <a:off x="5410200" y="6553200"/>
            <a:ext cx="116998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D063010F-23D7-4A6D-B831-AC9173CD1CF8}"/>
              </a:ext>
            </a:extLst>
          </p:cNvPr>
          <p:cNvCxnSpPr/>
          <p:nvPr/>
        </p:nvCxnSpPr>
        <p:spPr>
          <a:xfrm>
            <a:off x="5383213" y="4419600"/>
            <a:ext cx="0" cy="91440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754CA56C-F7D4-4977-97C4-952A793FBFCB}"/>
              </a:ext>
            </a:extLst>
          </p:cNvPr>
          <p:cNvCxnSpPr>
            <a:cxnSpLocks/>
          </p:cNvCxnSpPr>
          <p:nvPr/>
        </p:nvCxnSpPr>
        <p:spPr>
          <a:xfrm flipH="1">
            <a:off x="5383212" y="5334000"/>
            <a:ext cx="1169987" cy="0"/>
          </a:xfrm>
          <a:prstGeom prst="line">
            <a:avLst/>
          </a:prstGeom>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7292D7D7-C944-46A6-95A8-5524DD11C4B9}"/>
              </a:ext>
            </a:extLst>
          </p:cNvPr>
          <p:cNvSpPr/>
          <p:nvPr/>
        </p:nvSpPr>
        <p:spPr>
          <a:xfrm>
            <a:off x="2533649" y="1894582"/>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4" name="Rectangle 13">
            <a:extLst>
              <a:ext uri="{FF2B5EF4-FFF2-40B4-BE49-F238E27FC236}">
                <a16:creationId xmlns:a16="http://schemas.microsoft.com/office/drawing/2014/main" id="{3AC469D3-AE67-4F5B-8B78-CECF38E49C79}"/>
              </a:ext>
            </a:extLst>
          </p:cNvPr>
          <p:cNvSpPr/>
          <p:nvPr/>
        </p:nvSpPr>
        <p:spPr>
          <a:xfrm>
            <a:off x="3809999" y="1894582"/>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sp>
        <p:nvSpPr>
          <p:cNvPr id="8" name="TextBox 7">
            <a:extLst>
              <a:ext uri="{FF2B5EF4-FFF2-40B4-BE49-F238E27FC236}">
                <a16:creationId xmlns:a16="http://schemas.microsoft.com/office/drawing/2014/main" id="{9F21FBE5-E470-4EF2-BF9A-AD2EAB04B3A6}"/>
              </a:ext>
            </a:extLst>
          </p:cNvPr>
          <p:cNvSpPr txBox="1"/>
          <p:nvPr/>
        </p:nvSpPr>
        <p:spPr>
          <a:xfrm>
            <a:off x="3419472" y="2120689"/>
            <a:ext cx="2095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6" name="Rectangle 15">
            <a:extLst>
              <a:ext uri="{FF2B5EF4-FFF2-40B4-BE49-F238E27FC236}">
                <a16:creationId xmlns:a16="http://schemas.microsoft.com/office/drawing/2014/main" id="{7A3AF18D-B093-4E06-9144-E16C88845303}"/>
              </a:ext>
            </a:extLst>
          </p:cNvPr>
          <p:cNvSpPr/>
          <p:nvPr/>
        </p:nvSpPr>
        <p:spPr>
          <a:xfrm>
            <a:off x="2642393" y="5628382"/>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9" name="Rectangle 18">
            <a:extLst>
              <a:ext uri="{FF2B5EF4-FFF2-40B4-BE49-F238E27FC236}">
                <a16:creationId xmlns:a16="http://schemas.microsoft.com/office/drawing/2014/main" id="{270E166C-F4C2-413A-A19C-DA42999D5990}"/>
              </a:ext>
            </a:extLst>
          </p:cNvPr>
          <p:cNvSpPr/>
          <p:nvPr/>
        </p:nvSpPr>
        <p:spPr>
          <a:xfrm>
            <a:off x="3733801" y="5617964"/>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sp>
        <p:nvSpPr>
          <p:cNvPr id="20" name="TextBox 19">
            <a:extLst>
              <a:ext uri="{FF2B5EF4-FFF2-40B4-BE49-F238E27FC236}">
                <a16:creationId xmlns:a16="http://schemas.microsoft.com/office/drawing/2014/main" id="{7D95810C-2F14-4220-802D-C08CE4534369}"/>
              </a:ext>
            </a:extLst>
          </p:cNvPr>
          <p:cNvSpPr txBox="1"/>
          <p:nvPr/>
        </p:nvSpPr>
        <p:spPr>
          <a:xfrm>
            <a:off x="3528216" y="5854489"/>
            <a:ext cx="2095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1" name="Rectangle 20">
            <a:extLst>
              <a:ext uri="{FF2B5EF4-FFF2-40B4-BE49-F238E27FC236}">
                <a16:creationId xmlns:a16="http://schemas.microsoft.com/office/drawing/2014/main" id="{DE179C24-FDE2-4A5B-90DE-BEC2D4C485E2}"/>
              </a:ext>
            </a:extLst>
          </p:cNvPr>
          <p:cNvSpPr/>
          <p:nvPr/>
        </p:nvSpPr>
        <p:spPr>
          <a:xfrm>
            <a:off x="2659060" y="4334228"/>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26" name="Rectangle 25">
            <a:extLst>
              <a:ext uri="{FF2B5EF4-FFF2-40B4-BE49-F238E27FC236}">
                <a16:creationId xmlns:a16="http://schemas.microsoft.com/office/drawing/2014/main" id="{E902989E-FF0E-4067-B758-9DB6634223BB}"/>
              </a:ext>
            </a:extLst>
          </p:cNvPr>
          <p:cNvSpPr/>
          <p:nvPr/>
        </p:nvSpPr>
        <p:spPr>
          <a:xfrm>
            <a:off x="3651240" y="4356080"/>
            <a:ext cx="990600" cy="1077218"/>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11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b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sp>
        <p:nvSpPr>
          <p:cNvPr id="27" name="TextBox 26">
            <a:extLst>
              <a:ext uri="{FF2B5EF4-FFF2-40B4-BE49-F238E27FC236}">
                <a16:creationId xmlns:a16="http://schemas.microsoft.com/office/drawing/2014/main" id="{C15E8408-B53B-4EA3-ACA9-1F5E73474533}"/>
              </a:ext>
            </a:extLst>
          </p:cNvPr>
          <p:cNvSpPr txBox="1"/>
          <p:nvPr/>
        </p:nvSpPr>
        <p:spPr>
          <a:xfrm>
            <a:off x="3505200" y="4560335"/>
            <a:ext cx="20955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8" name="Rectangle 27">
            <a:extLst>
              <a:ext uri="{FF2B5EF4-FFF2-40B4-BE49-F238E27FC236}">
                <a16:creationId xmlns:a16="http://schemas.microsoft.com/office/drawing/2014/main" id="{C1EB149A-8D38-4EE9-98D6-4BE92989A1DE}"/>
              </a:ext>
            </a:extLst>
          </p:cNvPr>
          <p:cNvSpPr/>
          <p:nvPr/>
        </p:nvSpPr>
        <p:spPr>
          <a:xfrm>
            <a:off x="2533649" y="3358393"/>
            <a:ext cx="2419352" cy="584775"/>
          </a:xfrm>
          <a:prstGeom prst="rect">
            <a:avLst/>
          </a:prstGeom>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P</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V</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8408FC63-F697-45F6-8829-74D91C0A338E}"/>
              </a:ext>
            </a:extLst>
          </p:cNvPr>
          <p:cNvCxnSpPr/>
          <p:nvPr/>
        </p:nvCxnSpPr>
        <p:spPr>
          <a:xfrm flipV="1">
            <a:off x="5383212" y="4800600"/>
            <a:ext cx="865188" cy="533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F7F6EF43-716D-4E76-9CB8-E8F1082352FC}"/>
              </a:ext>
            </a:extLst>
          </p:cNvPr>
          <p:cNvCxnSpPr>
            <a:cxnSpLocks/>
          </p:cNvCxnSpPr>
          <p:nvPr/>
        </p:nvCxnSpPr>
        <p:spPr>
          <a:xfrm flipV="1">
            <a:off x="5419725" y="5751854"/>
            <a:ext cx="746125" cy="8013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Arc 14">
            <a:extLst>
              <a:ext uri="{FF2B5EF4-FFF2-40B4-BE49-F238E27FC236}">
                <a16:creationId xmlns:a16="http://schemas.microsoft.com/office/drawing/2014/main" id="{B7FB3602-7553-4CF7-B00A-AB0A01A7997D}"/>
              </a:ext>
            </a:extLst>
          </p:cNvPr>
          <p:cNvSpPr/>
          <p:nvPr/>
        </p:nvSpPr>
        <p:spPr>
          <a:xfrm rot="10800000">
            <a:off x="5502274" y="2575402"/>
            <a:ext cx="1812925" cy="1463198"/>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7012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8" y="18473"/>
            <a:ext cx="9141691"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rgbClr val="FF0000"/>
                </a:solidFill>
                <a:latin typeface="Times New Roman" panose="02020603050405020304" pitchFamily="18" charset="0"/>
                <a:cs typeface="Times New Roman" panose="02020603050405020304" pitchFamily="18" charset="0"/>
              </a:rPr>
              <a:t>The temperature of your gas must always be done </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in KELVIN.  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You can never have a zero </a:t>
            </a: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or a negative number in </a:t>
            </a: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your denominator.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Centigrade has zero and </a:t>
            </a: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negative temperatures and</a:t>
            </a: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that wrecks the math.  </a:t>
            </a:r>
          </a:p>
        </p:txBody>
      </p:sp>
      <p:grpSp>
        <p:nvGrpSpPr>
          <p:cNvPr id="6" name="Group 5">
            <a:extLst>
              <a:ext uri="{FF2B5EF4-FFF2-40B4-BE49-F238E27FC236}">
                <a16:creationId xmlns:a16="http://schemas.microsoft.com/office/drawing/2014/main" id="{F6270BF2-D1EB-CDE0-2900-552FE5386B07}"/>
              </a:ext>
            </a:extLst>
          </p:cNvPr>
          <p:cNvGrpSpPr/>
          <p:nvPr/>
        </p:nvGrpSpPr>
        <p:grpSpPr>
          <a:xfrm>
            <a:off x="4800600" y="1447800"/>
            <a:ext cx="3886200" cy="4441371"/>
            <a:chOff x="5257800" y="2416629"/>
            <a:chExt cx="3886200" cy="4441371"/>
          </a:xfrm>
        </p:grpSpPr>
        <p:pic>
          <p:nvPicPr>
            <p:cNvPr id="1026" name="Picture 2" descr="Meme Creator - Funny Don't mess up today... We are counting on you... Meme  Generator at MemeCreator.org!">
              <a:extLst>
                <a:ext uri="{FF2B5EF4-FFF2-40B4-BE49-F238E27FC236}">
                  <a16:creationId xmlns:a16="http://schemas.microsoft.com/office/drawing/2014/main" id="{E404256C-A322-0BC1-38E0-BD97573D9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416629"/>
              <a:ext cx="3886200" cy="44413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993AC49-282E-7D12-37BE-D06DEC422C22}"/>
                </a:ext>
              </a:extLst>
            </p:cNvPr>
            <p:cNvSpPr txBox="1"/>
            <p:nvPr/>
          </p:nvSpPr>
          <p:spPr>
            <a:xfrm>
              <a:off x="5257800" y="6172200"/>
              <a:ext cx="304800" cy="685800"/>
            </a:xfrm>
            <a:prstGeom prst="rect">
              <a:avLst/>
            </a:prstGeom>
            <a:solidFill>
              <a:schemeClr val="tx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FB8E61F4-DCDD-11E1-0B7D-DD355719B566}"/>
                </a:ext>
              </a:extLst>
            </p:cNvPr>
            <p:cNvSpPr txBox="1"/>
            <p:nvPr/>
          </p:nvSpPr>
          <p:spPr>
            <a:xfrm rot="5400000">
              <a:off x="5607627" y="6362700"/>
              <a:ext cx="304800" cy="685800"/>
            </a:xfrm>
            <a:prstGeom prst="rect">
              <a:avLst/>
            </a:prstGeom>
            <a:solidFill>
              <a:schemeClr val="tx1"/>
            </a:solidFill>
          </p:spPr>
          <p:txBody>
            <a:bodyPr wrap="square" rtlCol="0">
              <a:spAutoFit/>
            </a:bodyPr>
            <a:lstStyle/>
            <a:p>
              <a:endParaRPr lang="en-US" dirty="0"/>
            </a:p>
          </p:txBody>
        </p:sp>
      </p:grpSp>
    </p:spTree>
    <p:extLst>
      <p:ext uri="{BB962C8B-B14F-4D97-AF65-F5344CB8AC3E}">
        <p14:creationId xmlns:p14="http://schemas.microsoft.com/office/powerpoint/2010/main" val="18107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A329DC-7B3F-49C9-8B1E-A02F7233B64A}"/>
              </a:ext>
            </a:extLst>
          </p:cNvPr>
          <p:cNvSpPr txBox="1"/>
          <p:nvPr/>
        </p:nvSpPr>
        <p:spPr>
          <a:xfrm>
            <a:off x="1905000" y="1752600"/>
            <a:ext cx="5715000" cy="369332"/>
          </a:xfrm>
          <a:prstGeom prst="rect">
            <a:avLst/>
          </a:prstGeom>
          <a:noFill/>
        </p:spPr>
        <p:txBody>
          <a:bodyPr wrap="square" rtlCol="0">
            <a:spAutoFit/>
          </a:bodyPr>
          <a:lstStyle/>
          <a:p>
            <a:r>
              <a:rPr lang="en-US" dirty="0"/>
              <a:t>Start gas class #2</a:t>
            </a:r>
          </a:p>
        </p:txBody>
      </p:sp>
    </p:spTree>
    <p:extLst>
      <p:ext uri="{BB962C8B-B14F-4D97-AF65-F5344CB8AC3E}">
        <p14:creationId xmlns:p14="http://schemas.microsoft.com/office/powerpoint/2010/main" val="2042377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47755"/>
          </a:xfrm>
          <a:prstGeom prst="rect">
            <a:avLst/>
          </a:prstGeom>
          <a:noFill/>
        </p:spPr>
        <p:txBody>
          <a:bodyPr wrap="square" rtlCol="0">
            <a:spAutoFit/>
          </a:bodyPr>
          <a:lstStyle/>
          <a:p>
            <a:pPr marL="914400" indent="-914400">
              <a:buAutoNum type="arabicPeriod" startAt="14"/>
            </a:pPr>
            <a:r>
              <a:rPr lang="en-US" sz="4800" dirty="0">
                <a:latin typeface="Times New Roman" panose="02020603050405020304" pitchFamily="18" charset="0"/>
                <a:cs typeface="Times New Roman" panose="02020603050405020304" pitchFamily="18" charset="0"/>
              </a:rPr>
              <a:t>Constant Temperature yields      </a:t>
            </a:r>
            <a:br>
              <a:rPr lang="en-US" sz="5400" dirty="0">
                <a:latin typeface="Times New Roman" panose="02020603050405020304" pitchFamily="18" charset="0"/>
                <a:cs typeface="Times New Roman" panose="02020603050405020304" pitchFamily="18" charset="0"/>
              </a:rPr>
            </a:br>
            <a:r>
              <a:rPr lang="en-US" sz="5400" dirty="0">
                <a:latin typeface="Times New Roman" panose="02020603050405020304" pitchFamily="18" charset="0"/>
                <a:cs typeface="Times New Roman" panose="02020603050405020304" pitchFamily="18" charset="0"/>
              </a:rPr>
              <a:t>       </a:t>
            </a:r>
            <a:r>
              <a:rPr lang="en-US" sz="6600" dirty="0">
                <a:solidFill>
                  <a:srgbClr val="00B050"/>
                </a:solidFill>
                <a:latin typeface="Times New Roman" panose="02020603050405020304" pitchFamily="18" charset="0"/>
                <a:cs typeface="Times New Roman" panose="02020603050405020304" pitchFamily="18" charset="0"/>
              </a:rPr>
              <a:t>P</a:t>
            </a:r>
            <a:r>
              <a:rPr lang="en-US" sz="6600" baseline="-25000" dirty="0">
                <a:solidFill>
                  <a:srgbClr val="00B050"/>
                </a:solidFill>
                <a:latin typeface="Times New Roman" panose="02020603050405020304" pitchFamily="18" charset="0"/>
                <a:cs typeface="Times New Roman" panose="02020603050405020304" pitchFamily="18" charset="0"/>
              </a:rPr>
              <a:t>1</a:t>
            </a:r>
            <a:r>
              <a:rPr lang="en-US" sz="6600" dirty="0">
                <a:solidFill>
                  <a:srgbClr val="00B050"/>
                </a:solidFill>
                <a:latin typeface="Times New Roman" panose="02020603050405020304" pitchFamily="18" charset="0"/>
                <a:cs typeface="Times New Roman" panose="02020603050405020304" pitchFamily="18" charset="0"/>
              </a:rPr>
              <a:t>V</a:t>
            </a:r>
            <a:r>
              <a:rPr lang="en-US" sz="6600" baseline="-25000" dirty="0">
                <a:solidFill>
                  <a:srgbClr val="00B050"/>
                </a:solidFill>
                <a:latin typeface="Times New Roman" panose="02020603050405020304" pitchFamily="18" charset="0"/>
                <a:cs typeface="Times New Roman" panose="02020603050405020304" pitchFamily="18" charset="0"/>
              </a:rPr>
              <a:t>1</a:t>
            </a:r>
            <a:r>
              <a:rPr lang="en-US" sz="6600" dirty="0">
                <a:solidFill>
                  <a:srgbClr val="00B050"/>
                </a:solidFill>
                <a:latin typeface="Times New Roman" panose="02020603050405020304" pitchFamily="18" charset="0"/>
                <a:cs typeface="Times New Roman" panose="02020603050405020304" pitchFamily="18" charset="0"/>
              </a:rPr>
              <a:t> = P</a:t>
            </a:r>
            <a:r>
              <a:rPr lang="en-US" sz="6600" baseline="-25000" dirty="0">
                <a:solidFill>
                  <a:srgbClr val="00B050"/>
                </a:solidFill>
                <a:latin typeface="Times New Roman" panose="02020603050405020304" pitchFamily="18" charset="0"/>
                <a:cs typeface="Times New Roman" panose="02020603050405020304" pitchFamily="18" charset="0"/>
              </a:rPr>
              <a:t>2</a:t>
            </a:r>
            <a:r>
              <a:rPr lang="en-US" sz="6600" dirty="0">
                <a:solidFill>
                  <a:srgbClr val="00B050"/>
                </a:solidFill>
                <a:latin typeface="Times New Roman" panose="02020603050405020304" pitchFamily="18" charset="0"/>
                <a:cs typeface="Times New Roman" panose="02020603050405020304" pitchFamily="18" charset="0"/>
              </a:rPr>
              <a:t>V</a:t>
            </a:r>
            <a:r>
              <a:rPr lang="en-US" sz="6600" baseline="-25000" dirty="0">
                <a:solidFill>
                  <a:srgbClr val="00B050"/>
                </a:solidFill>
                <a:latin typeface="Times New Roman" panose="02020603050405020304" pitchFamily="18" charset="0"/>
                <a:cs typeface="Times New Roman" panose="02020603050405020304" pitchFamily="18" charset="0"/>
              </a:rPr>
              <a:t>2</a:t>
            </a:r>
          </a:p>
          <a:p>
            <a:pPr algn="ctr"/>
            <a:br>
              <a:rPr lang="en-US" sz="6600" dirty="0">
                <a:solidFill>
                  <a:srgbClr val="00B050"/>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This is called BOYLE’S LAW,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which is part of the combined gas law.</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1" dirty="0">
                <a:solidFill>
                  <a:schemeClr val="tx1">
                    <a:lumMod val="95000"/>
                    <a:lumOff val="5000"/>
                  </a:schemeClr>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742534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815882"/>
          </a:xfrm>
          <a:prstGeom prst="rect">
            <a:avLst/>
          </a:prstGeom>
          <a:solidFill>
            <a:schemeClr val="bg1">
              <a:lumMod val="95000"/>
            </a:schemeClr>
          </a:solid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15.</a:t>
            </a:r>
            <a:r>
              <a:rPr lang="en-US" sz="2800" dirty="0">
                <a:latin typeface="Times New Roman" panose="02020603050405020304" pitchFamily="18" charset="0"/>
                <a:cs typeface="Times New Roman" panose="02020603050405020304" pitchFamily="18" charset="0"/>
              </a:rPr>
              <a:t>  Draw a picture of this balloon, which we will call the Charlie CO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Gas Balloon of Today, so that we can talk just about this unique sample of gas.  We could talk about other samples, but for now, let’s ONLY talk about this sample, Ok?</a:t>
            </a:r>
          </a:p>
        </p:txBody>
      </p:sp>
      <p:pic>
        <p:nvPicPr>
          <p:cNvPr id="1026" name="Picture 2" descr="Image result for balloon on a st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0100" y="2368220"/>
            <a:ext cx="3876675" cy="43754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0" y="3733800"/>
            <a:ext cx="3276600" cy="1569660"/>
          </a:xfrm>
          <a:prstGeom prst="rect">
            <a:avLst/>
          </a:prstGeom>
          <a:noFill/>
        </p:spPr>
        <p:txBody>
          <a:bodyPr wrap="square" rtlCol="0">
            <a:spAutoFit/>
          </a:bodyPr>
          <a:lstStyle/>
          <a:p>
            <a:pPr algn="ctr"/>
            <a:r>
              <a:rPr lang="en-US" sz="3200" dirty="0">
                <a:solidFill>
                  <a:srgbClr val="0000FF"/>
                </a:solidFill>
              </a:rPr>
              <a:t>Charlie’s CO</a:t>
            </a:r>
            <a:r>
              <a:rPr lang="en-US" sz="3200" baseline="-25000" dirty="0">
                <a:solidFill>
                  <a:srgbClr val="0000FF"/>
                </a:solidFill>
              </a:rPr>
              <a:t>2</a:t>
            </a:r>
            <a:r>
              <a:rPr lang="en-US" sz="3200" dirty="0">
                <a:solidFill>
                  <a:srgbClr val="0000FF"/>
                </a:solidFill>
              </a:rPr>
              <a:t> </a:t>
            </a:r>
            <a:br>
              <a:rPr lang="en-US" sz="3200" dirty="0">
                <a:solidFill>
                  <a:srgbClr val="0000FF"/>
                </a:solidFill>
              </a:rPr>
            </a:br>
            <a:r>
              <a:rPr lang="en-US" sz="3200" dirty="0">
                <a:solidFill>
                  <a:srgbClr val="0000FF"/>
                </a:solidFill>
              </a:rPr>
              <a:t>Gas Balloon </a:t>
            </a:r>
            <a:br>
              <a:rPr lang="en-US" sz="3200" dirty="0">
                <a:solidFill>
                  <a:srgbClr val="0000FF"/>
                </a:solidFill>
              </a:rPr>
            </a:br>
            <a:r>
              <a:rPr lang="en-US" sz="3200" dirty="0">
                <a:solidFill>
                  <a:srgbClr val="0000FF"/>
                </a:solidFill>
              </a:rPr>
              <a:t>of Today</a:t>
            </a:r>
          </a:p>
        </p:txBody>
      </p:sp>
      <p:cxnSp>
        <p:nvCxnSpPr>
          <p:cNvPr id="5" name="Straight Arrow Connector 4"/>
          <p:cNvCxnSpPr/>
          <p:nvPr/>
        </p:nvCxnSpPr>
        <p:spPr>
          <a:xfrm flipV="1">
            <a:off x="3200400" y="3733800"/>
            <a:ext cx="2819400" cy="784830"/>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191000" y="5562600"/>
            <a:ext cx="182880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23FDAFA4-8647-43EB-90E4-BE17B13862A4}"/>
              </a:ext>
            </a:extLst>
          </p:cNvPr>
          <p:cNvSpPr txBox="1"/>
          <p:nvPr/>
        </p:nvSpPr>
        <p:spPr>
          <a:xfrm>
            <a:off x="0" y="6396335"/>
            <a:ext cx="9144000" cy="461665"/>
          </a:xfrm>
          <a:prstGeom prst="rect">
            <a:avLst/>
          </a:prstGeom>
          <a:solidFill>
            <a:schemeClr val="bg1">
              <a:lumMod val="95000"/>
            </a:schemeClr>
          </a:solid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It is at pressure of 1.30 atm and has a volume of 350 </a:t>
            </a:r>
            <a:r>
              <a:rPr lang="en-US" sz="2400" dirty="0" err="1">
                <a:latin typeface="Times New Roman" panose="02020603050405020304" pitchFamily="18" charset="0"/>
                <a:cs typeface="Times New Roman" panose="02020603050405020304" pitchFamily="18" charset="0"/>
              </a:rPr>
              <a:t>mL.</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49934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954107"/>
          </a:xfrm>
          <a:prstGeom prst="rect">
            <a:avLst/>
          </a:prstGeom>
          <a:solidFill>
            <a:srgbClr val="FFFFCC"/>
          </a:solid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16.  What happens to pressure and volume of the balloon if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I squish it with my strong man arms?  </a:t>
            </a:r>
          </a:p>
        </p:txBody>
      </p:sp>
      <p:pic>
        <p:nvPicPr>
          <p:cNvPr id="1026" name="Picture 2" descr="Image result for balloon on a string"/>
          <p:cNvPicPr>
            <a:picLocks noChangeAspect="1" noChangeArrowheads="1"/>
          </p:cNvPicPr>
          <p:nvPr/>
        </p:nvPicPr>
        <p:blipFill rotWithShape="1">
          <a:blip r:embed="rId2">
            <a:extLst>
              <a:ext uri="{28A0092B-C50C-407E-A947-70E740481C1C}">
                <a14:useLocalDpi xmlns:a14="http://schemas.microsoft.com/office/drawing/2010/main" val="0"/>
              </a:ext>
            </a:extLst>
          </a:blip>
          <a:srcRect l="23341"/>
          <a:stretch/>
        </p:blipFill>
        <p:spPr bwMode="auto">
          <a:xfrm>
            <a:off x="381000" y="1066800"/>
            <a:ext cx="2971800" cy="43754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4200758"/>
            <a:ext cx="3276600" cy="1569660"/>
          </a:xfrm>
          <a:prstGeom prst="rect">
            <a:avLst/>
          </a:prstGeom>
          <a:noFill/>
        </p:spPr>
        <p:txBody>
          <a:bodyPr wrap="square" rtlCol="0">
            <a:spAutoFit/>
          </a:bodyPr>
          <a:lstStyle/>
          <a:p>
            <a:pPr algn="ctr"/>
            <a:r>
              <a:rPr lang="en-US" sz="3200" dirty="0">
                <a:solidFill>
                  <a:srgbClr val="0000FF"/>
                </a:solidFill>
              </a:rPr>
              <a:t>Charlie’s CO</a:t>
            </a:r>
            <a:r>
              <a:rPr lang="en-US" sz="3200" baseline="-25000" dirty="0">
                <a:solidFill>
                  <a:srgbClr val="0000FF"/>
                </a:solidFill>
              </a:rPr>
              <a:t>2</a:t>
            </a:r>
            <a:r>
              <a:rPr lang="en-US" sz="3200" dirty="0">
                <a:solidFill>
                  <a:srgbClr val="0000FF"/>
                </a:solidFill>
              </a:rPr>
              <a:t> </a:t>
            </a:r>
            <a:br>
              <a:rPr lang="en-US" sz="3200" dirty="0">
                <a:solidFill>
                  <a:srgbClr val="0000FF"/>
                </a:solidFill>
              </a:rPr>
            </a:br>
            <a:r>
              <a:rPr lang="en-US" sz="3200" dirty="0">
                <a:solidFill>
                  <a:srgbClr val="0000FF"/>
                </a:solidFill>
              </a:rPr>
              <a:t>Gas Balloon </a:t>
            </a:r>
            <a:br>
              <a:rPr lang="en-US" sz="3200" dirty="0">
                <a:solidFill>
                  <a:srgbClr val="0000FF"/>
                </a:solidFill>
              </a:rPr>
            </a:br>
            <a:r>
              <a:rPr lang="en-US" sz="3200" dirty="0">
                <a:solidFill>
                  <a:srgbClr val="0000FF"/>
                </a:solidFill>
              </a:rPr>
              <a:t>of Today</a:t>
            </a:r>
          </a:p>
        </p:txBody>
      </p:sp>
      <p:sp>
        <p:nvSpPr>
          <p:cNvPr id="6" name="TextBox 5"/>
          <p:cNvSpPr txBox="1"/>
          <p:nvPr/>
        </p:nvSpPr>
        <p:spPr>
          <a:xfrm>
            <a:off x="4191000" y="5562600"/>
            <a:ext cx="182880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pic>
        <p:nvPicPr>
          <p:cNvPr id="9" name="Picture 2" descr="Image result for balloon on a string">
            <a:extLst>
              <a:ext uri="{FF2B5EF4-FFF2-40B4-BE49-F238E27FC236}">
                <a16:creationId xmlns:a16="http://schemas.microsoft.com/office/drawing/2014/main" id="{6ABB0089-2866-4F68-83E1-B4D13AA82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762000"/>
            <a:ext cx="2133600" cy="24081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8868856-4E62-4713-BAF4-4C3F58C0C920}"/>
              </a:ext>
            </a:extLst>
          </p:cNvPr>
          <p:cNvSpPr txBox="1"/>
          <p:nvPr/>
        </p:nvSpPr>
        <p:spPr>
          <a:xfrm>
            <a:off x="6019800" y="3170126"/>
            <a:ext cx="3200400" cy="923330"/>
          </a:xfrm>
          <a:prstGeom prst="rect">
            <a:avLst/>
          </a:prstGeom>
          <a:noFill/>
        </p:spPr>
        <p:txBody>
          <a:bodyPr wrap="square" rtlCol="0">
            <a:spAutoFit/>
          </a:bodyPr>
          <a:lstStyle/>
          <a:p>
            <a:pPr algn="ctr"/>
            <a:r>
              <a:rPr lang="en-US" sz="5400" dirty="0">
                <a:solidFill>
                  <a:srgbClr val="FF0000"/>
                </a:solidFill>
                <a:latin typeface="Times New Roman" panose="02020603050405020304" pitchFamily="18" charset="0"/>
                <a:cs typeface="Times New Roman" panose="02020603050405020304" pitchFamily="18" charset="0"/>
              </a:rPr>
              <a:t>squished!</a:t>
            </a:r>
          </a:p>
        </p:txBody>
      </p:sp>
      <p:cxnSp>
        <p:nvCxnSpPr>
          <p:cNvPr id="7" name="Straight Arrow Connector 6">
            <a:extLst>
              <a:ext uri="{FF2B5EF4-FFF2-40B4-BE49-F238E27FC236}">
                <a16:creationId xmlns:a16="http://schemas.microsoft.com/office/drawing/2014/main" id="{DE4B5824-FDB9-4319-AAB5-D2F8039FCC76}"/>
              </a:ext>
            </a:extLst>
          </p:cNvPr>
          <p:cNvCxnSpPr>
            <a:cxnSpLocks/>
          </p:cNvCxnSpPr>
          <p:nvPr/>
        </p:nvCxnSpPr>
        <p:spPr>
          <a:xfrm flipV="1">
            <a:off x="3581400" y="1615828"/>
            <a:ext cx="3733800" cy="7545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667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16.  As the VOLUME decreased, the PRESSURE increased.</a:t>
            </a:r>
          </a:p>
        </p:txBody>
      </p:sp>
      <p:sp>
        <p:nvSpPr>
          <p:cNvPr id="3" name="TextBox 2"/>
          <p:cNvSpPr txBox="1"/>
          <p:nvPr/>
        </p:nvSpPr>
        <p:spPr>
          <a:xfrm>
            <a:off x="0" y="3429000"/>
            <a:ext cx="9144000" cy="2739211"/>
          </a:xfrm>
          <a:prstGeom prst="rect">
            <a:avLst/>
          </a:prstGeom>
          <a:noFill/>
        </p:spPr>
        <p:txBody>
          <a:bodyPr wrap="square" rtlCol="0">
            <a:spAutoFit/>
          </a:bodyPr>
          <a:lstStyle/>
          <a:p>
            <a:pPr algn="ctr"/>
            <a:r>
              <a:rPr lang="en-US" sz="3600" dirty="0">
                <a:solidFill>
                  <a:srgbClr val="0070C0"/>
                </a:solidFill>
                <a:latin typeface="Times New Roman" panose="02020603050405020304" pitchFamily="18" charset="0"/>
                <a:cs typeface="Times New Roman" panose="02020603050405020304" pitchFamily="18" charset="0"/>
              </a:rPr>
              <a:t>Pressure + Volume act opposite of each other</a:t>
            </a:r>
            <a:br>
              <a:rPr lang="en-US" sz="3600" dirty="0">
                <a:solidFill>
                  <a:srgbClr val="0070C0"/>
                </a:solidFill>
                <a:latin typeface="Times New Roman" panose="02020603050405020304" pitchFamily="18" charset="0"/>
                <a:cs typeface="Times New Roman" panose="02020603050405020304" pitchFamily="18" charset="0"/>
              </a:rPr>
            </a:br>
            <a:r>
              <a:rPr lang="en-US" sz="2400" i="1" dirty="0">
                <a:solidFill>
                  <a:srgbClr val="FF0000"/>
                </a:solidFill>
                <a:latin typeface="Times New Roman" panose="02020603050405020304" pitchFamily="18" charset="0"/>
                <a:cs typeface="Times New Roman" panose="02020603050405020304" pitchFamily="18" charset="0"/>
              </a:rPr>
              <a:t>(you knew that would happen)  </a:t>
            </a:r>
            <a:endParaRPr lang="en-US" sz="4000" i="1" dirty="0">
              <a:solidFill>
                <a:srgbClr val="FF0000"/>
              </a:solidFill>
              <a:latin typeface="Times New Roman" panose="02020603050405020304" pitchFamily="18" charset="0"/>
              <a:cs typeface="Times New Roman" panose="02020603050405020304" pitchFamily="18" charset="0"/>
            </a:endParaRPr>
          </a:p>
          <a:p>
            <a:br>
              <a:rPr lang="en-US" sz="36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17.  Pressure and volume are   </a:t>
            </a:r>
            <a:br>
              <a:rPr lang="en-US" sz="4000" dirty="0">
                <a:solidFill>
                  <a:srgbClr val="0070C0"/>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INVERSELY PROPORTIONAL</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0" name="Picture 2" descr="Image result for thumb up and thumb d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907292"/>
            <a:ext cx="43815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912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3999" cy="1384995"/>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18.  What would happen to the pressure inside the Charlie </a:t>
            </a:r>
            <a:br>
              <a:rPr lang="en-US" sz="28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       Balloon if I glued my hands to the balloon, and used my</a:t>
            </a:r>
            <a:br>
              <a:rPr lang="en-US" sz="28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       manly arms to stretch out to a larger volume?  </a:t>
            </a:r>
          </a:p>
        </p:txBody>
      </p:sp>
      <p:sp>
        <p:nvSpPr>
          <p:cNvPr id="4" name="TextBox 3"/>
          <p:cNvSpPr txBox="1"/>
          <p:nvPr/>
        </p:nvSpPr>
        <p:spPr>
          <a:xfrm>
            <a:off x="0" y="5352871"/>
            <a:ext cx="182880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5" name="Right Arrow 4"/>
          <p:cNvSpPr/>
          <p:nvPr/>
        </p:nvSpPr>
        <p:spPr>
          <a:xfrm>
            <a:off x="3385751" y="2662383"/>
            <a:ext cx="176814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20000"/>
                  <a:lumOff val="80000"/>
                </a:schemeClr>
              </a:solidFill>
            </a:endParaRPr>
          </a:p>
        </p:txBody>
      </p:sp>
      <p:pic>
        <p:nvPicPr>
          <p:cNvPr id="6" name="Picture 5" descr="Image result for balloon on a string"/>
          <p:cNvPicPr>
            <a:picLocks noChangeAspect="1" noChangeArrowheads="1"/>
          </p:cNvPicPr>
          <p:nvPr/>
        </p:nvPicPr>
        <p:blipFill rotWithShape="1">
          <a:blip r:embed="rId2">
            <a:extLst>
              <a:ext uri="{28A0092B-C50C-407E-A947-70E740481C1C}">
                <a14:useLocalDpi xmlns:a14="http://schemas.microsoft.com/office/drawing/2010/main" val="0"/>
              </a:ext>
            </a:extLst>
          </a:blip>
          <a:srcRect l="22242" b="33009"/>
          <a:stretch/>
        </p:blipFill>
        <p:spPr bwMode="auto">
          <a:xfrm>
            <a:off x="4004385" y="1721339"/>
            <a:ext cx="4648200" cy="45198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balloon on a string">
            <a:extLst>
              <a:ext uri="{FF2B5EF4-FFF2-40B4-BE49-F238E27FC236}">
                <a16:creationId xmlns:a16="http://schemas.microsoft.com/office/drawing/2014/main" id="{502840F1-875F-7F34-A0EB-7BF6C76D52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41"/>
          <a:stretch/>
        </p:blipFill>
        <p:spPr bwMode="auto">
          <a:xfrm>
            <a:off x="104634" y="2000071"/>
            <a:ext cx="2971800" cy="43754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9567B8D-0B12-129C-890D-97F865B5A589}"/>
              </a:ext>
            </a:extLst>
          </p:cNvPr>
          <p:cNvSpPr txBox="1"/>
          <p:nvPr/>
        </p:nvSpPr>
        <p:spPr>
          <a:xfrm>
            <a:off x="1223389" y="2662383"/>
            <a:ext cx="1600200" cy="646331"/>
          </a:xfrm>
          <a:prstGeom prst="rect">
            <a:avLst/>
          </a:prstGeom>
          <a:solidFill>
            <a:srgbClr val="E5F6FB"/>
          </a:solid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Original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Charlie balloon</a:t>
            </a:r>
          </a:p>
        </p:txBody>
      </p:sp>
      <p:sp>
        <p:nvSpPr>
          <p:cNvPr id="10" name="TextBox 9">
            <a:extLst>
              <a:ext uri="{FF2B5EF4-FFF2-40B4-BE49-F238E27FC236}">
                <a16:creationId xmlns:a16="http://schemas.microsoft.com/office/drawing/2014/main" id="{B2338861-075B-91C7-831A-A273F64FA96A}"/>
              </a:ext>
            </a:extLst>
          </p:cNvPr>
          <p:cNvSpPr txBox="1"/>
          <p:nvPr/>
        </p:nvSpPr>
        <p:spPr>
          <a:xfrm>
            <a:off x="6248400" y="2662383"/>
            <a:ext cx="1600201" cy="646331"/>
          </a:xfrm>
          <a:prstGeom prst="rect">
            <a:avLst/>
          </a:prstGeom>
          <a:solidFill>
            <a:srgbClr val="E5F6FB"/>
          </a:solid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EXPANDED</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Charlie balloon</a:t>
            </a:r>
          </a:p>
        </p:txBody>
      </p:sp>
    </p:spTree>
    <p:extLst>
      <p:ext uri="{BB962C8B-B14F-4D97-AF65-F5344CB8AC3E}">
        <p14:creationId xmlns:p14="http://schemas.microsoft.com/office/powerpoint/2010/main" val="301700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AAD5D-073D-4AF9-D8A4-C7C270102B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05C46C-FF28-2557-E284-812D1CB4AC1A}"/>
              </a:ext>
            </a:extLst>
          </p:cNvPr>
          <p:cNvSpPr txBox="1"/>
          <p:nvPr/>
        </p:nvSpPr>
        <p:spPr>
          <a:xfrm>
            <a:off x="0" y="1"/>
            <a:ext cx="9143999" cy="1384995"/>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18.  What would happen to the pressure inside the Charlie </a:t>
            </a:r>
            <a:br>
              <a:rPr lang="en-US" sz="28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       Balloon if I glued my hands to the balloon, and used my</a:t>
            </a:r>
            <a:br>
              <a:rPr lang="en-US" sz="2800" dirty="0">
                <a:solidFill>
                  <a:srgbClr val="002060"/>
                </a:solidFill>
                <a:latin typeface="Times New Roman" panose="02020603050405020304" pitchFamily="18" charset="0"/>
                <a:cs typeface="Times New Roman" panose="02020603050405020304" pitchFamily="18" charset="0"/>
              </a:rPr>
            </a:br>
            <a:r>
              <a:rPr lang="en-US" sz="2800" dirty="0">
                <a:solidFill>
                  <a:srgbClr val="002060"/>
                </a:solidFill>
                <a:latin typeface="Times New Roman" panose="02020603050405020304" pitchFamily="18" charset="0"/>
                <a:cs typeface="Times New Roman" panose="02020603050405020304" pitchFamily="18" charset="0"/>
              </a:rPr>
              <a:t>       manly arms to stretch out to a larger volume?  </a:t>
            </a:r>
          </a:p>
        </p:txBody>
      </p:sp>
      <p:sp>
        <p:nvSpPr>
          <p:cNvPr id="4" name="TextBox 3">
            <a:extLst>
              <a:ext uri="{FF2B5EF4-FFF2-40B4-BE49-F238E27FC236}">
                <a16:creationId xmlns:a16="http://schemas.microsoft.com/office/drawing/2014/main" id="{123C6BF5-A139-2203-04A3-0259C1704B7B}"/>
              </a:ext>
            </a:extLst>
          </p:cNvPr>
          <p:cNvSpPr txBox="1"/>
          <p:nvPr/>
        </p:nvSpPr>
        <p:spPr>
          <a:xfrm>
            <a:off x="0" y="5352871"/>
            <a:ext cx="1828800" cy="120032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p:txBody>
      </p:sp>
      <p:sp>
        <p:nvSpPr>
          <p:cNvPr id="5" name="Right Arrow 4">
            <a:extLst>
              <a:ext uri="{FF2B5EF4-FFF2-40B4-BE49-F238E27FC236}">
                <a16:creationId xmlns:a16="http://schemas.microsoft.com/office/drawing/2014/main" id="{E1A91118-A71E-86B3-F443-CF543550CABE}"/>
              </a:ext>
            </a:extLst>
          </p:cNvPr>
          <p:cNvSpPr/>
          <p:nvPr/>
        </p:nvSpPr>
        <p:spPr>
          <a:xfrm>
            <a:off x="3385751" y="2662383"/>
            <a:ext cx="176814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20000"/>
                  <a:lumOff val="80000"/>
                </a:schemeClr>
              </a:solidFill>
            </a:endParaRPr>
          </a:p>
        </p:txBody>
      </p:sp>
      <p:pic>
        <p:nvPicPr>
          <p:cNvPr id="6" name="Picture 5" descr="Image result for balloon on a string">
            <a:extLst>
              <a:ext uri="{FF2B5EF4-FFF2-40B4-BE49-F238E27FC236}">
                <a16:creationId xmlns:a16="http://schemas.microsoft.com/office/drawing/2014/main" id="{4F2CF904-1A11-9861-C9AE-B47349C8D7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42" b="33009"/>
          <a:stretch/>
        </p:blipFill>
        <p:spPr bwMode="auto">
          <a:xfrm>
            <a:off x="4004385" y="1721339"/>
            <a:ext cx="4648200" cy="45198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balloon on a string">
            <a:extLst>
              <a:ext uri="{FF2B5EF4-FFF2-40B4-BE49-F238E27FC236}">
                <a16:creationId xmlns:a16="http://schemas.microsoft.com/office/drawing/2014/main" id="{85036D16-7E66-065B-1C95-286E85BDD4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41"/>
          <a:stretch/>
        </p:blipFill>
        <p:spPr bwMode="auto">
          <a:xfrm>
            <a:off x="104634" y="2000071"/>
            <a:ext cx="2971800" cy="43754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9717C07-8D9B-43B1-6CB3-FD1C79373485}"/>
              </a:ext>
            </a:extLst>
          </p:cNvPr>
          <p:cNvSpPr txBox="1"/>
          <p:nvPr/>
        </p:nvSpPr>
        <p:spPr>
          <a:xfrm>
            <a:off x="1223389" y="2662383"/>
            <a:ext cx="1600200" cy="646331"/>
          </a:xfrm>
          <a:prstGeom prst="rect">
            <a:avLst/>
          </a:prstGeom>
          <a:solidFill>
            <a:srgbClr val="E5F6FB"/>
          </a:solid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Original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Charlie balloon</a:t>
            </a:r>
          </a:p>
        </p:txBody>
      </p:sp>
      <p:sp>
        <p:nvSpPr>
          <p:cNvPr id="10" name="TextBox 9">
            <a:extLst>
              <a:ext uri="{FF2B5EF4-FFF2-40B4-BE49-F238E27FC236}">
                <a16:creationId xmlns:a16="http://schemas.microsoft.com/office/drawing/2014/main" id="{354F77E6-C2AC-BBC0-A96D-3565B3821AF4}"/>
              </a:ext>
            </a:extLst>
          </p:cNvPr>
          <p:cNvSpPr txBox="1"/>
          <p:nvPr/>
        </p:nvSpPr>
        <p:spPr>
          <a:xfrm>
            <a:off x="6248400" y="2662383"/>
            <a:ext cx="1600201" cy="646331"/>
          </a:xfrm>
          <a:prstGeom prst="rect">
            <a:avLst/>
          </a:prstGeom>
          <a:solidFill>
            <a:srgbClr val="E5F6FB"/>
          </a:solid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EXPANDED</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Charlie balloon</a:t>
            </a:r>
          </a:p>
        </p:txBody>
      </p:sp>
      <p:sp>
        <p:nvSpPr>
          <p:cNvPr id="3" name="TextBox 2">
            <a:extLst>
              <a:ext uri="{FF2B5EF4-FFF2-40B4-BE49-F238E27FC236}">
                <a16:creationId xmlns:a16="http://schemas.microsoft.com/office/drawing/2014/main" id="{0CDAC5EA-4915-4203-FC27-F6C753843CE9}"/>
              </a:ext>
            </a:extLst>
          </p:cNvPr>
          <p:cNvSpPr txBox="1"/>
          <p:nvPr/>
        </p:nvSpPr>
        <p:spPr>
          <a:xfrm>
            <a:off x="1371601" y="4083301"/>
            <a:ext cx="4876799" cy="249299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Volume ↑ increased</a:t>
            </a:r>
            <a:br>
              <a:rPr lang="en-US" sz="2000" dirty="0">
                <a:solidFill>
                  <a:srgbClr val="FF0000"/>
                </a:solidFill>
                <a:latin typeface="Times New Roman" panose="02020603050405020304" pitchFamily="18" charset="0"/>
                <a:cs typeface="Times New Roman" panose="02020603050405020304" pitchFamily="18" charset="0"/>
              </a:rPr>
            </a:br>
            <a:endParaRPr lang="en-US" sz="2000" dirty="0">
              <a:solidFill>
                <a:srgbClr val="FF0000"/>
              </a:solidFill>
              <a:latin typeface="Times New Roman" panose="02020603050405020304" pitchFamily="18" charset="0"/>
              <a:cs typeface="Times New Roman" panose="02020603050405020304" pitchFamily="18" charset="0"/>
            </a:endParaRPr>
          </a:p>
          <a:p>
            <a:r>
              <a:rPr lang="en-US" sz="20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Pressure ↓ decreased</a:t>
            </a: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Because pressure and volume are</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inversely proportional, you probably</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already knew what would happen!</a:t>
            </a:r>
          </a:p>
        </p:txBody>
      </p:sp>
    </p:spTree>
    <p:extLst>
      <p:ext uri="{BB962C8B-B14F-4D97-AF65-F5344CB8AC3E}">
        <p14:creationId xmlns:p14="http://schemas.microsoft.com/office/powerpoint/2010/main" val="722100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3AAA1AA-89A9-456B-A1A6-461154A15621}"/>
              </a:ext>
            </a:extLst>
          </p:cNvPr>
          <p:cNvSpPr txBox="1">
            <a:spLocks noChangeArrowheads="1"/>
          </p:cNvSpPr>
          <p:nvPr/>
        </p:nvSpPr>
        <p:spPr bwMode="auto">
          <a:xfrm>
            <a:off x="3692236" y="1750423"/>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Pressure as a function of volume of a gas…</a:t>
            </a:r>
          </a:p>
        </p:txBody>
      </p:sp>
      <p:sp>
        <p:nvSpPr>
          <p:cNvPr id="3" name="Line 3">
            <a:extLst>
              <a:ext uri="{FF2B5EF4-FFF2-40B4-BE49-F238E27FC236}">
                <a16:creationId xmlns:a16="http://schemas.microsoft.com/office/drawing/2014/main" id="{EC6518F6-7F31-488A-84A1-09BFC96F4341}"/>
              </a:ext>
            </a:extLst>
          </p:cNvPr>
          <p:cNvSpPr>
            <a:spLocks noChangeShapeType="1"/>
          </p:cNvSpPr>
          <p:nvPr/>
        </p:nvSpPr>
        <p:spPr bwMode="auto">
          <a:xfrm flipV="1">
            <a:off x="3048000" y="1981200"/>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a:extLst>
              <a:ext uri="{FF2B5EF4-FFF2-40B4-BE49-F238E27FC236}">
                <a16:creationId xmlns:a16="http://schemas.microsoft.com/office/drawing/2014/main" id="{B1BC2A26-6C44-4EBD-9163-58C0F0948BFF}"/>
              </a:ext>
            </a:extLst>
          </p:cNvPr>
          <p:cNvSpPr txBox="1">
            <a:spLocks noChangeArrowheads="1"/>
          </p:cNvSpPr>
          <p:nvPr/>
        </p:nvSpPr>
        <p:spPr bwMode="auto">
          <a:xfrm>
            <a:off x="1084262" y="2558302"/>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p>
        </p:txBody>
      </p:sp>
      <p:sp>
        <p:nvSpPr>
          <p:cNvPr id="5" name="Text Box 6">
            <a:extLst>
              <a:ext uri="{FF2B5EF4-FFF2-40B4-BE49-F238E27FC236}">
                <a16:creationId xmlns:a16="http://schemas.microsoft.com/office/drawing/2014/main" id="{F786351A-6049-433A-ADD0-D9A86935BE5C}"/>
              </a:ext>
            </a:extLst>
          </p:cNvPr>
          <p:cNvSpPr txBox="1">
            <a:spLocks noChangeArrowheads="1"/>
          </p:cNvSpPr>
          <p:nvPr/>
        </p:nvSpPr>
        <p:spPr bwMode="auto">
          <a:xfrm>
            <a:off x="3962400" y="6034088"/>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a:t>
            </a:r>
          </a:p>
        </p:txBody>
      </p:sp>
      <p:sp>
        <p:nvSpPr>
          <p:cNvPr id="6" name="Oval 13">
            <a:extLst>
              <a:ext uri="{FF2B5EF4-FFF2-40B4-BE49-F238E27FC236}">
                <a16:creationId xmlns:a16="http://schemas.microsoft.com/office/drawing/2014/main" id="{11603261-0EE6-4C2E-BB49-F0531591C523}"/>
              </a:ext>
            </a:extLst>
          </p:cNvPr>
          <p:cNvSpPr>
            <a:spLocks noChangeArrowheads="1"/>
          </p:cNvSpPr>
          <p:nvPr/>
        </p:nvSpPr>
        <p:spPr bwMode="auto">
          <a:xfrm>
            <a:off x="3276600" y="2133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7" name="Oval 14">
            <a:extLst>
              <a:ext uri="{FF2B5EF4-FFF2-40B4-BE49-F238E27FC236}">
                <a16:creationId xmlns:a16="http://schemas.microsoft.com/office/drawing/2014/main" id="{70EAE206-901B-4292-BD7D-A2E9973C3BD9}"/>
              </a:ext>
            </a:extLst>
          </p:cNvPr>
          <p:cNvSpPr>
            <a:spLocks noChangeArrowheads="1"/>
          </p:cNvSpPr>
          <p:nvPr/>
        </p:nvSpPr>
        <p:spPr bwMode="auto">
          <a:xfrm>
            <a:off x="3352800" y="243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8" name="Oval 15">
            <a:extLst>
              <a:ext uri="{FF2B5EF4-FFF2-40B4-BE49-F238E27FC236}">
                <a16:creationId xmlns:a16="http://schemas.microsoft.com/office/drawing/2014/main" id="{B471CE75-AF33-4AF8-9045-BFAB068A7AD9}"/>
              </a:ext>
            </a:extLst>
          </p:cNvPr>
          <p:cNvSpPr>
            <a:spLocks noChangeArrowheads="1"/>
          </p:cNvSpPr>
          <p:nvPr/>
        </p:nvSpPr>
        <p:spPr bwMode="auto">
          <a:xfrm>
            <a:off x="3581400" y="2819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9" name="Oval 16">
            <a:extLst>
              <a:ext uri="{FF2B5EF4-FFF2-40B4-BE49-F238E27FC236}">
                <a16:creationId xmlns:a16="http://schemas.microsoft.com/office/drawing/2014/main" id="{5707E7D1-1A73-4FC8-A014-BECC8C97D8AA}"/>
              </a:ext>
            </a:extLst>
          </p:cNvPr>
          <p:cNvSpPr>
            <a:spLocks noChangeArrowheads="1"/>
          </p:cNvSpPr>
          <p:nvPr/>
        </p:nvSpPr>
        <p:spPr bwMode="auto">
          <a:xfrm>
            <a:off x="3810000" y="3124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0" name="Oval 17">
            <a:extLst>
              <a:ext uri="{FF2B5EF4-FFF2-40B4-BE49-F238E27FC236}">
                <a16:creationId xmlns:a16="http://schemas.microsoft.com/office/drawing/2014/main" id="{0B6E55E4-B98E-4AEE-916C-E3C959D98723}"/>
              </a:ext>
            </a:extLst>
          </p:cNvPr>
          <p:cNvSpPr>
            <a:spLocks noChangeArrowheads="1"/>
          </p:cNvSpPr>
          <p:nvPr/>
        </p:nvSpPr>
        <p:spPr bwMode="auto">
          <a:xfrm>
            <a:off x="4114800" y="3505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1" name="Oval 18">
            <a:extLst>
              <a:ext uri="{FF2B5EF4-FFF2-40B4-BE49-F238E27FC236}">
                <a16:creationId xmlns:a16="http://schemas.microsoft.com/office/drawing/2014/main" id="{EC006CAA-15A0-486B-9F21-80456903BDFA}"/>
              </a:ext>
            </a:extLst>
          </p:cNvPr>
          <p:cNvSpPr>
            <a:spLocks noChangeArrowheads="1"/>
          </p:cNvSpPr>
          <p:nvPr/>
        </p:nvSpPr>
        <p:spPr bwMode="auto">
          <a:xfrm>
            <a:off x="4419600" y="3810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9">
            <a:extLst>
              <a:ext uri="{FF2B5EF4-FFF2-40B4-BE49-F238E27FC236}">
                <a16:creationId xmlns:a16="http://schemas.microsoft.com/office/drawing/2014/main" id="{F70BE032-DDD6-49B6-B496-1EDBCB6F1712}"/>
              </a:ext>
            </a:extLst>
          </p:cNvPr>
          <p:cNvSpPr>
            <a:spLocks noChangeArrowheads="1"/>
          </p:cNvSpPr>
          <p:nvPr/>
        </p:nvSpPr>
        <p:spPr bwMode="auto">
          <a:xfrm>
            <a:off x="4800600" y="4114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3" name="Oval 20">
            <a:extLst>
              <a:ext uri="{FF2B5EF4-FFF2-40B4-BE49-F238E27FC236}">
                <a16:creationId xmlns:a16="http://schemas.microsoft.com/office/drawing/2014/main" id="{133522BC-38D3-40CB-BFEF-4329240E6D4A}"/>
              </a:ext>
            </a:extLst>
          </p:cNvPr>
          <p:cNvSpPr>
            <a:spLocks noChangeArrowheads="1"/>
          </p:cNvSpPr>
          <p:nvPr/>
        </p:nvSpPr>
        <p:spPr bwMode="auto">
          <a:xfrm>
            <a:off x="6019800" y="4876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4" name="Oval 21">
            <a:extLst>
              <a:ext uri="{FF2B5EF4-FFF2-40B4-BE49-F238E27FC236}">
                <a16:creationId xmlns:a16="http://schemas.microsoft.com/office/drawing/2014/main" id="{95FF1581-EC28-49D1-A930-CC54D8AD3327}"/>
              </a:ext>
            </a:extLst>
          </p:cNvPr>
          <p:cNvSpPr>
            <a:spLocks noChangeArrowheads="1"/>
          </p:cNvSpPr>
          <p:nvPr/>
        </p:nvSpPr>
        <p:spPr bwMode="auto">
          <a:xfrm>
            <a:off x="5257800" y="4419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5" name="Oval 22">
            <a:extLst>
              <a:ext uri="{FF2B5EF4-FFF2-40B4-BE49-F238E27FC236}">
                <a16:creationId xmlns:a16="http://schemas.microsoft.com/office/drawing/2014/main" id="{FF558683-6B00-4359-8B6E-B629A67599BA}"/>
              </a:ext>
            </a:extLst>
          </p:cNvPr>
          <p:cNvSpPr>
            <a:spLocks noChangeArrowheads="1"/>
          </p:cNvSpPr>
          <p:nvPr/>
        </p:nvSpPr>
        <p:spPr bwMode="auto">
          <a:xfrm>
            <a:off x="5638800" y="4648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6" name="Line 5">
            <a:extLst>
              <a:ext uri="{FF2B5EF4-FFF2-40B4-BE49-F238E27FC236}">
                <a16:creationId xmlns:a16="http://schemas.microsoft.com/office/drawing/2014/main" id="{AA71CB89-970B-453F-B2C0-11444341C680}"/>
              </a:ext>
            </a:extLst>
          </p:cNvPr>
          <p:cNvSpPr>
            <a:spLocks noChangeShapeType="1"/>
          </p:cNvSpPr>
          <p:nvPr/>
        </p:nvSpPr>
        <p:spPr bwMode="auto">
          <a:xfrm flipV="1">
            <a:off x="3048000" y="1981200"/>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17" name="Line 6">
            <a:extLst>
              <a:ext uri="{FF2B5EF4-FFF2-40B4-BE49-F238E27FC236}">
                <a16:creationId xmlns:a16="http://schemas.microsoft.com/office/drawing/2014/main" id="{9CC58526-0D6D-488A-B7AA-100F4C9DF505}"/>
              </a:ext>
            </a:extLst>
          </p:cNvPr>
          <p:cNvSpPr>
            <a:spLocks noChangeShapeType="1"/>
          </p:cNvSpPr>
          <p:nvPr/>
        </p:nvSpPr>
        <p:spPr bwMode="auto">
          <a:xfrm flipV="1">
            <a:off x="3047999" y="5790289"/>
            <a:ext cx="4986683" cy="911"/>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18" name="Oval 20">
            <a:extLst>
              <a:ext uri="{FF2B5EF4-FFF2-40B4-BE49-F238E27FC236}">
                <a16:creationId xmlns:a16="http://schemas.microsoft.com/office/drawing/2014/main" id="{967E5A8E-2F48-4DBF-82F5-C29E8FE2BB5B}"/>
              </a:ext>
            </a:extLst>
          </p:cNvPr>
          <p:cNvSpPr>
            <a:spLocks noChangeArrowheads="1"/>
          </p:cNvSpPr>
          <p:nvPr/>
        </p:nvSpPr>
        <p:spPr bwMode="auto">
          <a:xfrm>
            <a:off x="6324600" y="5029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0">
            <a:extLst>
              <a:ext uri="{FF2B5EF4-FFF2-40B4-BE49-F238E27FC236}">
                <a16:creationId xmlns:a16="http://schemas.microsoft.com/office/drawing/2014/main" id="{031A424F-6B71-4FD1-87FF-E0D1ECE08AED}"/>
              </a:ext>
            </a:extLst>
          </p:cNvPr>
          <p:cNvSpPr>
            <a:spLocks noChangeArrowheads="1"/>
          </p:cNvSpPr>
          <p:nvPr/>
        </p:nvSpPr>
        <p:spPr bwMode="auto">
          <a:xfrm>
            <a:off x="6705600" y="5181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TextBox 19">
            <a:extLst>
              <a:ext uri="{FF2B5EF4-FFF2-40B4-BE49-F238E27FC236}">
                <a16:creationId xmlns:a16="http://schemas.microsoft.com/office/drawing/2014/main" id="{0014E759-D955-429F-AF72-51F7297C7FDE}"/>
              </a:ext>
            </a:extLst>
          </p:cNvPr>
          <p:cNvSpPr txBox="1"/>
          <p:nvPr/>
        </p:nvSpPr>
        <p:spPr>
          <a:xfrm>
            <a:off x="0" y="0"/>
            <a:ext cx="9144000" cy="523220"/>
          </a:xfrm>
          <a:prstGeom prst="rect">
            <a:avLst/>
          </a:prstGeom>
          <a:solidFill>
            <a:schemeClr val="bg1">
              <a:lumMod val="95000"/>
            </a:schemeClr>
          </a:solid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20.  Title your graph pressure as a function of volume of gas.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9146A73A-831F-4156-A00E-A50D5BBC3ED0}"/>
              </a:ext>
            </a:extLst>
          </p:cNvPr>
          <p:cNvSpPr>
            <a:spLocks noChangeArrowheads="1"/>
          </p:cNvSpPr>
          <p:nvPr/>
        </p:nvSpPr>
        <p:spPr bwMode="auto">
          <a:xfrm>
            <a:off x="7202067" y="5406447"/>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cxnSp>
        <p:nvCxnSpPr>
          <p:cNvPr id="22" name="Straight Arrow Connector 21">
            <a:extLst>
              <a:ext uri="{FF2B5EF4-FFF2-40B4-BE49-F238E27FC236}">
                <a16:creationId xmlns:a16="http://schemas.microsoft.com/office/drawing/2014/main" id="{AB0C3C1C-84DE-4417-A6C3-C11C558DE923}"/>
              </a:ext>
            </a:extLst>
          </p:cNvPr>
          <p:cNvCxnSpPr>
            <a:cxnSpLocks/>
          </p:cNvCxnSpPr>
          <p:nvPr/>
        </p:nvCxnSpPr>
        <p:spPr>
          <a:xfrm flipH="1">
            <a:off x="4914901" y="3496546"/>
            <a:ext cx="1104899" cy="63977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5F7632E3-19CA-4F2A-9306-EE4DF9FBF5F8}"/>
              </a:ext>
            </a:extLst>
          </p:cNvPr>
          <p:cNvSpPr txBox="1"/>
          <p:nvPr/>
        </p:nvSpPr>
        <p:spPr>
          <a:xfrm>
            <a:off x="5017478" y="2444654"/>
            <a:ext cx="22098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Starting pressure, starting volume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1.30 atm + 350 mL</a:t>
            </a:r>
          </a:p>
        </p:txBody>
      </p:sp>
    </p:spTree>
    <p:extLst>
      <p:ext uri="{BB962C8B-B14F-4D97-AF65-F5344CB8AC3E}">
        <p14:creationId xmlns:p14="http://schemas.microsoft.com/office/powerpoint/2010/main" val="729374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3A87C668-4C6A-4902-8522-E6A77E8E1BBA}"/>
              </a:ext>
            </a:extLst>
          </p:cNvPr>
          <p:cNvSpPr txBox="1">
            <a:spLocks noChangeArrowheads="1"/>
          </p:cNvSpPr>
          <p:nvPr/>
        </p:nvSpPr>
        <p:spPr bwMode="auto">
          <a:xfrm>
            <a:off x="3505200" y="1752600"/>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Pressure as a function of volume of a gas…</a:t>
            </a:r>
          </a:p>
        </p:txBody>
      </p:sp>
      <p:sp>
        <p:nvSpPr>
          <p:cNvPr id="3" name="Line 3">
            <a:extLst>
              <a:ext uri="{FF2B5EF4-FFF2-40B4-BE49-F238E27FC236}">
                <a16:creationId xmlns:a16="http://schemas.microsoft.com/office/drawing/2014/main" id="{28E4203E-1B92-4542-9D64-E8A8D471E9F2}"/>
              </a:ext>
            </a:extLst>
          </p:cNvPr>
          <p:cNvSpPr>
            <a:spLocks noChangeShapeType="1"/>
          </p:cNvSpPr>
          <p:nvPr/>
        </p:nvSpPr>
        <p:spPr bwMode="auto">
          <a:xfrm flipV="1">
            <a:off x="3048000" y="1981200"/>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a:extLst>
              <a:ext uri="{FF2B5EF4-FFF2-40B4-BE49-F238E27FC236}">
                <a16:creationId xmlns:a16="http://schemas.microsoft.com/office/drawing/2014/main" id="{6CB487D1-977C-4707-A37A-71DD4B637744}"/>
              </a:ext>
            </a:extLst>
          </p:cNvPr>
          <p:cNvSpPr txBox="1">
            <a:spLocks noChangeArrowheads="1"/>
          </p:cNvSpPr>
          <p:nvPr/>
        </p:nvSpPr>
        <p:spPr bwMode="auto">
          <a:xfrm>
            <a:off x="1084262" y="2558302"/>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p>
        </p:txBody>
      </p:sp>
      <p:sp>
        <p:nvSpPr>
          <p:cNvPr id="5" name="Text Box 6">
            <a:extLst>
              <a:ext uri="{FF2B5EF4-FFF2-40B4-BE49-F238E27FC236}">
                <a16:creationId xmlns:a16="http://schemas.microsoft.com/office/drawing/2014/main" id="{B298850E-8AFE-49B5-822D-0E4C24002A87}"/>
              </a:ext>
            </a:extLst>
          </p:cNvPr>
          <p:cNvSpPr txBox="1">
            <a:spLocks noChangeArrowheads="1"/>
          </p:cNvSpPr>
          <p:nvPr/>
        </p:nvSpPr>
        <p:spPr bwMode="auto">
          <a:xfrm>
            <a:off x="3962400" y="6034088"/>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a:t>
            </a:r>
          </a:p>
        </p:txBody>
      </p:sp>
      <p:sp>
        <p:nvSpPr>
          <p:cNvPr id="6" name="Oval 8">
            <a:extLst>
              <a:ext uri="{FF2B5EF4-FFF2-40B4-BE49-F238E27FC236}">
                <a16:creationId xmlns:a16="http://schemas.microsoft.com/office/drawing/2014/main" id="{9E6D829A-BC52-4FD0-AF46-F4349B136FC8}"/>
              </a:ext>
            </a:extLst>
          </p:cNvPr>
          <p:cNvSpPr>
            <a:spLocks noChangeArrowheads="1"/>
          </p:cNvSpPr>
          <p:nvPr/>
        </p:nvSpPr>
        <p:spPr bwMode="auto">
          <a:xfrm>
            <a:off x="685800" y="4419600"/>
            <a:ext cx="914400" cy="1219200"/>
          </a:xfrm>
          <a:prstGeom prst="ellipse">
            <a:avLst/>
          </a:prstGeom>
          <a:solidFill>
            <a:srgbClr val="FF8F8F"/>
          </a:solidFill>
          <a:ln w="9525">
            <a:solidFill>
              <a:srgbClr val="FF8F8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7" name="Line 9">
            <a:extLst>
              <a:ext uri="{FF2B5EF4-FFF2-40B4-BE49-F238E27FC236}">
                <a16:creationId xmlns:a16="http://schemas.microsoft.com/office/drawing/2014/main" id="{9914740D-854C-4E74-8D0D-2E5037FA6502}"/>
              </a:ext>
            </a:extLst>
          </p:cNvPr>
          <p:cNvSpPr>
            <a:spLocks noChangeShapeType="1"/>
          </p:cNvSpPr>
          <p:nvPr/>
        </p:nvSpPr>
        <p:spPr bwMode="auto">
          <a:xfrm>
            <a:off x="1219199" y="5638800"/>
            <a:ext cx="199507"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8" name="Oval 10">
            <a:extLst>
              <a:ext uri="{FF2B5EF4-FFF2-40B4-BE49-F238E27FC236}">
                <a16:creationId xmlns:a16="http://schemas.microsoft.com/office/drawing/2014/main" id="{9973A005-C43F-48B6-8DFF-26C1B329048A}"/>
              </a:ext>
            </a:extLst>
          </p:cNvPr>
          <p:cNvSpPr>
            <a:spLocks noChangeArrowheads="1"/>
          </p:cNvSpPr>
          <p:nvPr/>
        </p:nvSpPr>
        <p:spPr bwMode="auto">
          <a:xfrm rot="1529854">
            <a:off x="1066800" y="5638800"/>
            <a:ext cx="1524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9" name="Oval 11">
            <a:extLst>
              <a:ext uri="{FF2B5EF4-FFF2-40B4-BE49-F238E27FC236}">
                <a16:creationId xmlns:a16="http://schemas.microsoft.com/office/drawing/2014/main" id="{99B7C6BC-A654-4A80-A5A7-253CF0B7F768}"/>
              </a:ext>
            </a:extLst>
          </p:cNvPr>
          <p:cNvSpPr>
            <a:spLocks noChangeArrowheads="1"/>
          </p:cNvSpPr>
          <p:nvPr/>
        </p:nvSpPr>
        <p:spPr bwMode="auto">
          <a:xfrm rot="-1809380">
            <a:off x="1219200" y="5638800"/>
            <a:ext cx="1524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0" name="Oval 13">
            <a:extLst>
              <a:ext uri="{FF2B5EF4-FFF2-40B4-BE49-F238E27FC236}">
                <a16:creationId xmlns:a16="http://schemas.microsoft.com/office/drawing/2014/main" id="{6770F300-9A68-462F-9EAD-DC04587C1783}"/>
              </a:ext>
            </a:extLst>
          </p:cNvPr>
          <p:cNvSpPr>
            <a:spLocks noChangeArrowheads="1"/>
          </p:cNvSpPr>
          <p:nvPr/>
        </p:nvSpPr>
        <p:spPr bwMode="auto">
          <a:xfrm>
            <a:off x="3276600" y="2133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1" name="Oval 14">
            <a:extLst>
              <a:ext uri="{FF2B5EF4-FFF2-40B4-BE49-F238E27FC236}">
                <a16:creationId xmlns:a16="http://schemas.microsoft.com/office/drawing/2014/main" id="{D1DA9D6F-B48B-4DBC-BCF5-6386C2C62216}"/>
              </a:ext>
            </a:extLst>
          </p:cNvPr>
          <p:cNvSpPr>
            <a:spLocks noChangeArrowheads="1"/>
          </p:cNvSpPr>
          <p:nvPr/>
        </p:nvSpPr>
        <p:spPr bwMode="auto">
          <a:xfrm>
            <a:off x="3352800" y="243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5">
            <a:extLst>
              <a:ext uri="{FF2B5EF4-FFF2-40B4-BE49-F238E27FC236}">
                <a16:creationId xmlns:a16="http://schemas.microsoft.com/office/drawing/2014/main" id="{C439F158-C857-4C87-9D29-7969992FBBC2}"/>
              </a:ext>
            </a:extLst>
          </p:cNvPr>
          <p:cNvSpPr>
            <a:spLocks noChangeArrowheads="1"/>
          </p:cNvSpPr>
          <p:nvPr/>
        </p:nvSpPr>
        <p:spPr bwMode="auto">
          <a:xfrm>
            <a:off x="3581400" y="2819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3" name="Oval 16">
            <a:extLst>
              <a:ext uri="{FF2B5EF4-FFF2-40B4-BE49-F238E27FC236}">
                <a16:creationId xmlns:a16="http://schemas.microsoft.com/office/drawing/2014/main" id="{6B56FAB2-4AA8-4E39-9FE8-C186700A8CC3}"/>
              </a:ext>
            </a:extLst>
          </p:cNvPr>
          <p:cNvSpPr>
            <a:spLocks noChangeArrowheads="1"/>
          </p:cNvSpPr>
          <p:nvPr/>
        </p:nvSpPr>
        <p:spPr bwMode="auto">
          <a:xfrm>
            <a:off x="3810000" y="3124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4" name="Oval 17">
            <a:extLst>
              <a:ext uri="{FF2B5EF4-FFF2-40B4-BE49-F238E27FC236}">
                <a16:creationId xmlns:a16="http://schemas.microsoft.com/office/drawing/2014/main" id="{AE57DB0D-3DDE-48C5-AAF0-86C74F1D89F8}"/>
              </a:ext>
            </a:extLst>
          </p:cNvPr>
          <p:cNvSpPr>
            <a:spLocks noChangeArrowheads="1"/>
          </p:cNvSpPr>
          <p:nvPr/>
        </p:nvSpPr>
        <p:spPr bwMode="auto">
          <a:xfrm>
            <a:off x="4114800" y="3505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5" name="Oval 18">
            <a:extLst>
              <a:ext uri="{FF2B5EF4-FFF2-40B4-BE49-F238E27FC236}">
                <a16:creationId xmlns:a16="http://schemas.microsoft.com/office/drawing/2014/main" id="{5DBBEB8E-06DD-4404-9281-A33CF402D0C1}"/>
              </a:ext>
            </a:extLst>
          </p:cNvPr>
          <p:cNvSpPr>
            <a:spLocks noChangeArrowheads="1"/>
          </p:cNvSpPr>
          <p:nvPr/>
        </p:nvSpPr>
        <p:spPr bwMode="auto">
          <a:xfrm>
            <a:off x="4419600" y="3810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6" name="Oval 19">
            <a:extLst>
              <a:ext uri="{FF2B5EF4-FFF2-40B4-BE49-F238E27FC236}">
                <a16:creationId xmlns:a16="http://schemas.microsoft.com/office/drawing/2014/main" id="{A8055298-32DF-4E5E-94A4-08FA2DC6448A}"/>
              </a:ext>
            </a:extLst>
          </p:cNvPr>
          <p:cNvSpPr>
            <a:spLocks noChangeArrowheads="1"/>
          </p:cNvSpPr>
          <p:nvPr/>
        </p:nvSpPr>
        <p:spPr bwMode="auto">
          <a:xfrm>
            <a:off x="4800600" y="4114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7" name="Oval 20">
            <a:extLst>
              <a:ext uri="{FF2B5EF4-FFF2-40B4-BE49-F238E27FC236}">
                <a16:creationId xmlns:a16="http://schemas.microsoft.com/office/drawing/2014/main" id="{E0A8243B-C9A9-48BA-BC99-30D699B6D816}"/>
              </a:ext>
            </a:extLst>
          </p:cNvPr>
          <p:cNvSpPr>
            <a:spLocks noChangeArrowheads="1"/>
          </p:cNvSpPr>
          <p:nvPr/>
        </p:nvSpPr>
        <p:spPr bwMode="auto">
          <a:xfrm>
            <a:off x="6019800" y="4876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8" name="Oval 21">
            <a:extLst>
              <a:ext uri="{FF2B5EF4-FFF2-40B4-BE49-F238E27FC236}">
                <a16:creationId xmlns:a16="http://schemas.microsoft.com/office/drawing/2014/main" id="{0A285C04-29D1-4F41-BA19-26BFAFC0D2A7}"/>
              </a:ext>
            </a:extLst>
          </p:cNvPr>
          <p:cNvSpPr>
            <a:spLocks noChangeArrowheads="1"/>
          </p:cNvSpPr>
          <p:nvPr/>
        </p:nvSpPr>
        <p:spPr bwMode="auto">
          <a:xfrm>
            <a:off x="5257800" y="4419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2">
            <a:extLst>
              <a:ext uri="{FF2B5EF4-FFF2-40B4-BE49-F238E27FC236}">
                <a16:creationId xmlns:a16="http://schemas.microsoft.com/office/drawing/2014/main" id="{E6FF669B-225A-42D4-AC3F-9C213F046448}"/>
              </a:ext>
            </a:extLst>
          </p:cNvPr>
          <p:cNvSpPr>
            <a:spLocks noChangeArrowheads="1"/>
          </p:cNvSpPr>
          <p:nvPr/>
        </p:nvSpPr>
        <p:spPr bwMode="auto">
          <a:xfrm>
            <a:off x="5638800" y="4648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Text Box 23">
            <a:extLst>
              <a:ext uri="{FF2B5EF4-FFF2-40B4-BE49-F238E27FC236}">
                <a16:creationId xmlns:a16="http://schemas.microsoft.com/office/drawing/2014/main" id="{B6519B6E-1C5F-4D9B-8F9B-8CD121AE1E93}"/>
              </a:ext>
            </a:extLst>
          </p:cNvPr>
          <p:cNvSpPr txBox="1">
            <a:spLocks noChangeArrowheads="1"/>
          </p:cNvSpPr>
          <p:nvPr/>
        </p:nvSpPr>
        <p:spPr bwMode="auto">
          <a:xfrm>
            <a:off x="689256" y="4595813"/>
            <a:ext cx="98714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400" b="1" dirty="0">
                <a:solidFill>
                  <a:srgbClr val="000000"/>
                </a:solidFill>
                <a:latin typeface="Comic Sans MS" pitchFamily="66" charset="0"/>
              </a:rPr>
              <a:t>High Pressure Low Volume</a:t>
            </a:r>
          </a:p>
        </p:txBody>
      </p:sp>
      <p:cxnSp>
        <p:nvCxnSpPr>
          <p:cNvPr id="21" name="Straight Arrow Connector 20">
            <a:extLst>
              <a:ext uri="{FF2B5EF4-FFF2-40B4-BE49-F238E27FC236}">
                <a16:creationId xmlns:a16="http://schemas.microsoft.com/office/drawing/2014/main" id="{EFC19564-0653-447C-A489-ED2D9465BD5E}"/>
              </a:ext>
            </a:extLst>
          </p:cNvPr>
          <p:cNvCxnSpPr/>
          <p:nvPr/>
        </p:nvCxnSpPr>
        <p:spPr>
          <a:xfrm>
            <a:off x="228600" y="4203700"/>
            <a:ext cx="508000" cy="495300"/>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577F5A7-4583-4622-9F3B-815DC0D42D61}"/>
              </a:ext>
            </a:extLst>
          </p:cNvPr>
          <p:cNvCxnSpPr/>
          <p:nvPr/>
        </p:nvCxnSpPr>
        <p:spPr>
          <a:xfrm flipV="1">
            <a:off x="729916" y="5543236"/>
            <a:ext cx="152400" cy="631825"/>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27A930F-4730-4398-B56D-D96B6761A048}"/>
              </a:ext>
            </a:extLst>
          </p:cNvPr>
          <p:cNvCxnSpPr/>
          <p:nvPr/>
        </p:nvCxnSpPr>
        <p:spPr>
          <a:xfrm flipH="1" flipV="1">
            <a:off x="1600200" y="5029200"/>
            <a:ext cx="609600" cy="58738"/>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B64D048-C47F-45B7-8736-2DC6D4C4418E}"/>
              </a:ext>
            </a:extLst>
          </p:cNvPr>
          <p:cNvCxnSpPr>
            <a:endCxn id="6" idx="7"/>
          </p:cNvCxnSpPr>
          <p:nvPr/>
        </p:nvCxnSpPr>
        <p:spPr>
          <a:xfrm flipH="1">
            <a:off x="1466289" y="4102100"/>
            <a:ext cx="413311" cy="496048"/>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6E93FBE-1A69-4C4D-BA96-755CD5E4A12B}"/>
              </a:ext>
            </a:extLst>
          </p:cNvPr>
          <p:cNvCxnSpPr/>
          <p:nvPr/>
        </p:nvCxnSpPr>
        <p:spPr>
          <a:xfrm flipV="1">
            <a:off x="8021" y="5201655"/>
            <a:ext cx="685800" cy="316705"/>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F171DC8-5506-4510-9C1A-3ED137515359}"/>
              </a:ext>
            </a:extLst>
          </p:cNvPr>
          <p:cNvCxnSpPr>
            <a:endCxn id="6" idx="0"/>
          </p:cNvCxnSpPr>
          <p:nvPr/>
        </p:nvCxnSpPr>
        <p:spPr>
          <a:xfrm>
            <a:off x="1025525" y="3733800"/>
            <a:ext cx="117475" cy="685800"/>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96E3B0A-A7C4-4610-985D-69E77C3125B0}"/>
              </a:ext>
            </a:extLst>
          </p:cNvPr>
          <p:cNvCxnSpPr/>
          <p:nvPr/>
        </p:nvCxnSpPr>
        <p:spPr>
          <a:xfrm flipH="1" flipV="1">
            <a:off x="1524000" y="5395913"/>
            <a:ext cx="609600" cy="357187"/>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Line 5">
            <a:extLst>
              <a:ext uri="{FF2B5EF4-FFF2-40B4-BE49-F238E27FC236}">
                <a16:creationId xmlns:a16="http://schemas.microsoft.com/office/drawing/2014/main" id="{017E380B-CB41-4D01-AB7B-EC3B8B2258CA}"/>
              </a:ext>
            </a:extLst>
          </p:cNvPr>
          <p:cNvSpPr>
            <a:spLocks noChangeShapeType="1"/>
          </p:cNvSpPr>
          <p:nvPr/>
        </p:nvSpPr>
        <p:spPr bwMode="auto">
          <a:xfrm flipV="1">
            <a:off x="3048000" y="1981200"/>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29" name="Line 6">
            <a:extLst>
              <a:ext uri="{FF2B5EF4-FFF2-40B4-BE49-F238E27FC236}">
                <a16:creationId xmlns:a16="http://schemas.microsoft.com/office/drawing/2014/main" id="{403F8804-1922-4A29-8524-0D2114B51346}"/>
              </a:ext>
            </a:extLst>
          </p:cNvPr>
          <p:cNvSpPr>
            <a:spLocks noChangeShapeType="1"/>
          </p:cNvSpPr>
          <p:nvPr/>
        </p:nvSpPr>
        <p:spPr bwMode="auto">
          <a:xfrm flipV="1">
            <a:off x="3047999" y="5790289"/>
            <a:ext cx="4986683" cy="911"/>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0" name="Oval 20">
            <a:extLst>
              <a:ext uri="{FF2B5EF4-FFF2-40B4-BE49-F238E27FC236}">
                <a16:creationId xmlns:a16="http://schemas.microsoft.com/office/drawing/2014/main" id="{D2F74D8F-04B5-4103-BA4C-CC9D969B1B79}"/>
              </a:ext>
            </a:extLst>
          </p:cNvPr>
          <p:cNvSpPr>
            <a:spLocks noChangeArrowheads="1"/>
          </p:cNvSpPr>
          <p:nvPr/>
        </p:nvSpPr>
        <p:spPr bwMode="auto">
          <a:xfrm>
            <a:off x="6324600" y="5029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1" name="Oval 20">
            <a:extLst>
              <a:ext uri="{FF2B5EF4-FFF2-40B4-BE49-F238E27FC236}">
                <a16:creationId xmlns:a16="http://schemas.microsoft.com/office/drawing/2014/main" id="{BD7F0705-7C54-4B8F-86E6-DF210D00BC01}"/>
              </a:ext>
            </a:extLst>
          </p:cNvPr>
          <p:cNvSpPr>
            <a:spLocks noChangeArrowheads="1"/>
          </p:cNvSpPr>
          <p:nvPr/>
        </p:nvSpPr>
        <p:spPr bwMode="auto">
          <a:xfrm>
            <a:off x="6705600" y="5181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2" name="TextBox 31">
            <a:extLst>
              <a:ext uri="{FF2B5EF4-FFF2-40B4-BE49-F238E27FC236}">
                <a16:creationId xmlns:a16="http://schemas.microsoft.com/office/drawing/2014/main" id="{37200F3D-94E6-4B3E-B78E-810060B5E4E1}"/>
              </a:ext>
            </a:extLst>
          </p:cNvPr>
          <p:cNvSpPr txBox="1"/>
          <p:nvPr/>
        </p:nvSpPr>
        <p:spPr>
          <a:xfrm>
            <a:off x="0" y="19766"/>
            <a:ext cx="9143999" cy="584775"/>
          </a:xfrm>
          <a:prstGeom prst="rect">
            <a:avLst/>
          </a:prstGeom>
          <a:solidFill>
            <a:srgbClr val="E5F6FB"/>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When pressure increases, volume decreases.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3" name="Oval 20">
            <a:extLst>
              <a:ext uri="{FF2B5EF4-FFF2-40B4-BE49-F238E27FC236}">
                <a16:creationId xmlns:a16="http://schemas.microsoft.com/office/drawing/2014/main" id="{3305A496-F12D-4239-827D-309D41F898D2}"/>
              </a:ext>
            </a:extLst>
          </p:cNvPr>
          <p:cNvSpPr>
            <a:spLocks noChangeArrowheads="1"/>
          </p:cNvSpPr>
          <p:nvPr/>
        </p:nvSpPr>
        <p:spPr bwMode="auto">
          <a:xfrm>
            <a:off x="7202067" y="5406447"/>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cxnSp>
        <p:nvCxnSpPr>
          <p:cNvPr id="34" name="Straight Arrow Connector 33">
            <a:extLst>
              <a:ext uri="{FF2B5EF4-FFF2-40B4-BE49-F238E27FC236}">
                <a16:creationId xmlns:a16="http://schemas.microsoft.com/office/drawing/2014/main" id="{D0439F64-2AB8-43CB-BFFF-1CB446F988AB}"/>
              </a:ext>
            </a:extLst>
          </p:cNvPr>
          <p:cNvCxnSpPr>
            <a:cxnSpLocks/>
          </p:cNvCxnSpPr>
          <p:nvPr/>
        </p:nvCxnSpPr>
        <p:spPr>
          <a:xfrm flipH="1">
            <a:off x="4914901" y="3496546"/>
            <a:ext cx="1104899" cy="63977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7210D91D-9AEF-4C35-A993-794817EDF3B2}"/>
              </a:ext>
            </a:extLst>
          </p:cNvPr>
          <p:cNvSpPr txBox="1"/>
          <p:nvPr/>
        </p:nvSpPr>
        <p:spPr>
          <a:xfrm>
            <a:off x="5017478" y="2444654"/>
            <a:ext cx="22098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Starting pressure, starting volume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1.30 atm + 350 mL</a:t>
            </a:r>
          </a:p>
        </p:txBody>
      </p:sp>
      <p:cxnSp>
        <p:nvCxnSpPr>
          <p:cNvPr id="36" name="Straight Arrow Connector 35">
            <a:extLst>
              <a:ext uri="{FF2B5EF4-FFF2-40B4-BE49-F238E27FC236}">
                <a16:creationId xmlns:a16="http://schemas.microsoft.com/office/drawing/2014/main" id="{1C9DE51F-BC4B-4D07-A6E2-6A908BD5B555}"/>
              </a:ext>
            </a:extLst>
          </p:cNvPr>
          <p:cNvCxnSpPr/>
          <p:nvPr/>
        </p:nvCxnSpPr>
        <p:spPr>
          <a:xfrm flipV="1">
            <a:off x="3352800" y="3124200"/>
            <a:ext cx="0" cy="121920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09791D0-5BBF-4DF1-B01E-49F73C2B66B8}"/>
              </a:ext>
            </a:extLst>
          </p:cNvPr>
          <p:cNvCxnSpPr>
            <a:cxnSpLocks/>
          </p:cNvCxnSpPr>
          <p:nvPr/>
        </p:nvCxnSpPr>
        <p:spPr>
          <a:xfrm flipH="1">
            <a:off x="3429000" y="3828854"/>
            <a:ext cx="457201"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12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505200" y="1752600"/>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Pressure as a function of volume of a gas…</a:t>
            </a:r>
          </a:p>
        </p:txBody>
      </p:sp>
      <p:sp>
        <p:nvSpPr>
          <p:cNvPr id="3" name="Line 3"/>
          <p:cNvSpPr>
            <a:spLocks noChangeShapeType="1"/>
          </p:cNvSpPr>
          <p:nvPr/>
        </p:nvSpPr>
        <p:spPr bwMode="auto">
          <a:xfrm flipV="1">
            <a:off x="3048000" y="1981200"/>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p:cNvSpPr txBox="1">
            <a:spLocks noChangeArrowheads="1"/>
          </p:cNvSpPr>
          <p:nvPr/>
        </p:nvSpPr>
        <p:spPr bwMode="auto">
          <a:xfrm>
            <a:off x="1084262" y="2558302"/>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p>
        </p:txBody>
      </p:sp>
      <p:sp>
        <p:nvSpPr>
          <p:cNvPr id="5" name="Text Box 6"/>
          <p:cNvSpPr txBox="1">
            <a:spLocks noChangeArrowheads="1"/>
          </p:cNvSpPr>
          <p:nvPr/>
        </p:nvSpPr>
        <p:spPr bwMode="auto">
          <a:xfrm>
            <a:off x="3962400" y="6034088"/>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a:t>
            </a:r>
          </a:p>
        </p:txBody>
      </p:sp>
      <p:sp>
        <p:nvSpPr>
          <p:cNvPr id="11" name="Oval 13"/>
          <p:cNvSpPr>
            <a:spLocks noChangeArrowheads="1"/>
          </p:cNvSpPr>
          <p:nvPr/>
        </p:nvSpPr>
        <p:spPr bwMode="auto">
          <a:xfrm>
            <a:off x="3276600" y="2133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4"/>
          <p:cNvSpPr>
            <a:spLocks noChangeArrowheads="1"/>
          </p:cNvSpPr>
          <p:nvPr/>
        </p:nvSpPr>
        <p:spPr bwMode="auto">
          <a:xfrm>
            <a:off x="3352800" y="243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3" name="Oval 15"/>
          <p:cNvSpPr>
            <a:spLocks noChangeArrowheads="1"/>
          </p:cNvSpPr>
          <p:nvPr/>
        </p:nvSpPr>
        <p:spPr bwMode="auto">
          <a:xfrm>
            <a:off x="3581400" y="2819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4" name="Oval 16"/>
          <p:cNvSpPr>
            <a:spLocks noChangeArrowheads="1"/>
          </p:cNvSpPr>
          <p:nvPr/>
        </p:nvSpPr>
        <p:spPr bwMode="auto">
          <a:xfrm>
            <a:off x="3810000" y="3124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5" name="Oval 17"/>
          <p:cNvSpPr>
            <a:spLocks noChangeArrowheads="1"/>
          </p:cNvSpPr>
          <p:nvPr/>
        </p:nvSpPr>
        <p:spPr bwMode="auto">
          <a:xfrm>
            <a:off x="4114800" y="3505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6" name="Oval 18"/>
          <p:cNvSpPr>
            <a:spLocks noChangeArrowheads="1"/>
          </p:cNvSpPr>
          <p:nvPr/>
        </p:nvSpPr>
        <p:spPr bwMode="auto">
          <a:xfrm>
            <a:off x="4419600" y="3810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7" name="Oval 19"/>
          <p:cNvSpPr>
            <a:spLocks noChangeArrowheads="1"/>
          </p:cNvSpPr>
          <p:nvPr/>
        </p:nvSpPr>
        <p:spPr bwMode="auto">
          <a:xfrm>
            <a:off x="4800600" y="4114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8" name="Oval 20"/>
          <p:cNvSpPr>
            <a:spLocks noChangeArrowheads="1"/>
          </p:cNvSpPr>
          <p:nvPr/>
        </p:nvSpPr>
        <p:spPr bwMode="auto">
          <a:xfrm>
            <a:off x="6019800" y="4876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1"/>
          <p:cNvSpPr>
            <a:spLocks noChangeArrowheads="1"/>
          </p:cNvSpPr>
          <p:nvPr/>
        </p:nvSpPr>
        <p:spPr bwMode="auto">
          <a:xfrm>
            <a:off x="5257800" y="4419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Oval 22"/>
          <p:cNvSpPr>
            <a:spLocks noChangeArrowheads="1"/>
          </p:cNvSpPr>
          <p:nvPr/>
        </p:nvSpPr>
        <p:spPr bwMode="auto">
          <a:xfrm>
            <a:off x="5638800" y="4648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3" name="Line 26"/>
          <p:cNvSpPr>
            <a:spLocks noChangeShapeType="1"/>
          </p:cNvSpPr>
          <p:nvPr/>
        </p:nvSpPr>
        <p:spPr bwMode="auto">
          <a:xfrm flipH="1">
            <a:off x="6837561" y="4582418"/>
            <a:ext cx="667101" cy="563102"/>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1" name="Oval 8"/>
          <p:cNvSpPr>
            <a:spLocks noChangeArrowheads="1"/>
          </p:cNvSpPr>
          <p:nvPr/>
        </p:nvSpPr>
        <p:spPr bwMode="auto">
          <a:xfrm rot="-223588">
            <a:off x="7099349" y="2085258"/>
            <a:ext cx="2064441" cy="2822575"/>
          </a:xfrm>
          <a:prstGeom prst="ellipse">
            <a:avLst/>
          </a:prstGeom>
          <a:solidFill>
            <a:srgbClr val="FF8F8F"/>
          </a:solidFill>
          <a:ln w="9525">
            <a:solidFill>
              <a:srgbClr val="FF8F8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32" name="Line 9"/>
          <p:cNvSpPr>
            <a:spLocks noChangeShapeType="1"/>
          </p:cNvSpPr>
          <p:nvPr/>
        </p:nvSpPr>
        <p:spPr bwMode="auto">
          <a:xfrm>
            <a:off x="8229554" y="4934631"/>
            <a:ext cx="76200" cy="1117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3" name="Oval 11"/>
          <p:cNvSpPr>
            <a:spLocks noChangeArrowheads="1"/>
          </p:cNvSpPr>
          <p:nvPr/>
        </p:nvSpPr>
        <p:spPr bwMode="auto">
          <a:xfrm rot="-1809380">
            <a:off x="8232045" y="4919662"/>
            <a:ext cx="1524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34" name="Oval 10"/>
          <p:cNvSpPr>
            <a:spLocks noChangeArrowheads="1"/>
          </p:cNvSpPr>
          <p:nvPr/>
        </p:nvSpPr>
        <p:spPr bwMode="auto">
          <a:xfrm rot="1529854">
            <a:off x="8076470" y="4918075"/>
            <a:ext cx="152400" cy="228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35" name="Text Box 23"/>
          <p:cNvSpPr txBox="1">
            <a:spLocks noChangeArrowheads="1"/>
          </p:cNvSpPr>
          <p:nvPr/>
        </p:nvSpPr>
        <p:spPr bwMode="auto">
          <a:xfrm rot="-161483">
            <a:off x="7224289" y="2145058"/>
            <a:ext cx="18415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dirty="0">
                <a:solidFill>
                  <a:srgbClr val="000000"/>
                </a:solidFill>
                <a:latin typeface="Comic Sans MS" pitchFamily="66" charset="0"/>
              </a:rPr>
              <a:t>High Volume</a:t>
            </a:r>
            <a:br>
              <a:rPr lang="en-US" altLang="en-US" dirty="0">
                <a:solidFill>
                  <a:srgbClr val="000000"/>
                </a:solidFill>
                <a:latin typeface="Comic Sans MS" pitchFamily="66" charset="0"/>
              </a:rPr>
            </a:br>
            <a:r>
              <a:rPr lang="en-US" altLang="en-US" sz="1600" dirty="0">
                <a:solidFill>
                  <a:srgbClr val="000000"/>
                </a:solidFill>
                <a:latin typeface="Comic Sans MS" pitchFamily="66" charset="0"/>
              </a:rPr>
              <a:t> </a:t>
            </a:r>
            <a:br>
              <a:rPr lang="en-US" altLang="en-US" dirty="0">
                <a:solidFill>
                  <a:srgbClr val="000000"/>
                </a:solidFill>
                <a:latin typeface="Comic Sans MS" pitchFamily="66" charset="0"/>
              </a:rPr>
            </a:br>
            <a:r>
              <a:rPr lang="en-US" altLang="en-US" dirty="0">
                <a:solidFill>
                  <a:srgbClr val="000000"/>
                </a:solidFill>
                <a:latin typeface="Comic Sans MS" pitchFamily="66" charset="0"/>
              </a:rPr>
              <a:t>Low Pressure</a:t>
            </a:r>
          </a:p>
        </p:txBody>
      </p:sp>
      <p:sp>
        <p:nvSpPr>
          <p:cNvPr id="36" name="Line 5"/>
          <p:cNvSpPr>
            <a:spLocks noChangeShapeType="1"/>
          </p:cNvSpPr>
          <p:nvPr/>
        </p:nvSpPr>
        <p:spPr bwMode="auto">
          <a:xfrm flipV="1">
            <a:off x="3048000" y="1981200"/>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7" name="Line 6"/>
          <p:cNvSpPr>
            <a:spLocks noChangeShapeType="1"/>
          </p:cNvSpPr>
          <p:nvPr/>
        </p:nvSpPr>
        <p:spPr bwMode="auto">
          <a:xfrm flipV="1">
            <a:off x="3047999" y="5790289"/>
            <a:ext cx="4986683" cy="911"/>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8" name="Oval 20"/>
          <p:cNvSpPr>
            <a:spLocks noChangeArrowheads="1"/>
          </p:cNvSpPr>
          <p:nvPr/>
        </p:nvSpPr>
        <p:spPr bwMode="auto">
          <a:xfrm>
            <a:off x="6324600" y="5029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9" name="Oval 20"/>
          <p:cNvSpPr>
            <a:spLocks noChangeArrowheads="1"/>
          </p:cNvSpPr>
          <p:nvPr/>
        </p:nvSpPr>
        <p:spPr bwMode="auto">
          <a:xfrm>
            <a:off x="6705600" y="5181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40" name="TextBox 39"/>
          <p:cNvSpPr txBox="1"/>
          <p:nvPr/>
        </p:nvSpPr>
        <p:spPr>
          <a:xfrm>
            <a:off x="0" y="0"/>
            <a:ext cx="9143999" cy="584775"/>
          </a:xfrm>
          <a:prstGeom prst="rect">
            <a:avLst/>
          </a:prstGeom>
          <a:solidFill>
            <a:srgbClr val="FFE1E1"/>
          </a:solid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As pressure decreases, volume increases.  </a:t>
            </a:r>
          </a:p>
        </p:txBody>
      </p:sp>
      <p:sp>
        <p:nvSpPr>
          <p:cNvPr id="41" name="Oval 20">
            <a:extLst>
              <a:ext uri="{FF2B5EF4-FFF2-40B4-BE49-F238E27FC236}">
                <a16:creationId xmlns:a16="http://schemas.microsoft.com/office/drawing/2014/main" id="{FB52F562-218A-48D2-AE89-092C5FCF344F}"/>
              </a:ext>
            </a:extLst>
          </p:cNvPr>
          <p:cNvSpPr>
            <a:spLocks noChangeArrowheads="1"/>
          </p:cNvSpPr>
          <p:nvPr/>
        </p:nvSpPr>
        <p:spPr bwMode="auto">
          <a:xfrm>
            <a:off x="7202067" y="5406447"/>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cxnSp>
        <p:nvCxnSpPr>
          <p:cNvPr id="43" name="Straight Arrow Connector 42">
            <a:extLst>
              <a:ext uri="{FF2B5EF4-FFF2-40B4-BE49-F238E27FC236}">
                <a16:creationId xmlns:a16="http://schemas.microsoft.com/office/drawing/2014/main" id="{3EA68916-3D04-4552-A179-1FB502E2C740}"/>
              </a:ext>
            </a:extLst>
          </p:cNvPr>
          <p:cNvCxnSpPr>
            <a:cxnSpLocks/>
          </p:cNvCxnSpPr>
          <p:nvPr/>
        </p:nvCxnSpPr>
        <p:spPr>
          <a:xfrm flipH="1">
            <a:off x="4914901" y="3496546"/>
            <a:ext cx="1104899" cy="63977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23F38DCF-1875-4973-8618-1EA5F3BA377C}"/>
              </a:ext>
            </a:extLst>
          </p:cNvPr>
          <p:cNvSpPr txBox="1"/>
          <p:nvPr/>
        </p:nvSpPr>
        <p:spPr>
          <a:xfrm>
            <a:off x="5017478" y="2444654"/>
            <a:ext cx="22098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Starting pressure, starting volume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1.30 atm + 350 mL</a:t>
            </a:r>
          </a:p>
        </p:txBody>
      </p:sp>
      <p:cxnSp>
        <p:nvCxnSpPr>
          <p:cNvPr id="45" name="Straight Arrow Connector 44">
            <a:extLst>
              <a:ext uri="{FF2B5EF4-FFF2-40B4-BE49-F238E27FC236}">
                <a16:creationId xmlns:a16="http://schemas.microsoft.com/office/drawing/2014/main" id="{14B4D8E8-4EE8-47A4-BBF8-A7811F8F9BEF}"/>
              </a:ext>
            </a:extLst>
          </p:cNvPr>
          <p:cNvCxnSpPr>
            <a:cxnSpLocks/>
          </p:cNvCxnSpPr>
          <p:nvPr/>
        </p:nvCxnSpPr>
        <p:spPr>
          <a:xfrm>
            <a:off x="4812776" y="4362337"/>
            <a:ext cx="0" cy="1219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2290439-61D5-4B46-B767-18C7EA4D1E4C}"/>
              </a:ext>
            </a:extLst>
          </p:cNvPr>
          <p:cNvCxnSpPr>
            <a:cxnSpLocks/>
          </p:cNvCxnSpPr>
          <p:nvPr/>
        </p:nvCxnSpPr>
        <p:spPr>
          <a:xfrm>
            <a:off x="4953000" y="5206445"/>
            <a:ext cx="647697" cy="1325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135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505200" y="2119312"/>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Pressure as a function of volume of a gas…</a:t>
            </a:r>
          </a:p>
        </p:txBody>
      </p:sp>
      <p:sp>
        <p:nvSpPr>
          <p:cNvPr id="3" name="Line 3"/>
          <p:cNvSpPr>
            <a:spLocks noChangeShapeType="1"/>
          </p:cNvSpPr>
          <p:nvPr/>
        </p:nvSpPr>
        <p:spPr bwMode="auto">
          <a:xfrm flipV="1">
            <a:off x="3048000" y="2347912"/>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p:cNvSpPr txBox="1">
            <a:spLocks noChangeArrowheads="1"/>
          </p:cNvSpPr>
          <p:nvPr/>
        </p:nvSpPr>
        <p:spPr bwMode="auto">
          <a:xfrm>
            <a:off x="685800" y="3071812"/>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p>
        </p:txBody>
      </p:sp>
      <p:sp>
        <p:nvSpPr>
          <p:cNvPr id="5" name="Text Box 6"/>
          <p:cNvSpPr txBox="1">
            <a:spLocks noChangeArrowheads="1"/>
          </p:cNvSpPr>
          <p:nvPr/>
        </p:nvSpPr>
        <p:spPr bwMode="auto">
          <a:xfrm>
            <a:off x="3975652" y="6296025"/>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a:t>
            </a:r>
          </a:p>
        </p:txBody>
      </p:sp>
      <p:sp>
        <p:nvSpPr>
          <p:cNvPr id="11" name="Oval 13"/>
          <p:cNvSpPr>
            <a:spLocks noChangeArrowheads="1"/>
          </p:cNvSpPr>
          <p:nvPr/>
        </p:nvSpPr>
        <p:spPr bwMode="auto">
          <a:xfrm>
            <a:off x="3276600" y="25003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4"/>
          <p:cNvSpPr>
            <a:spLocks noChangeArrowheads="1"/>
          </p:cNvSpPr>
          <p:nvPr/>
        </p:nvSpPr>
        <p:spPr bwMode="auto">
          <a:xfrm>
            <a:off x="3352800" y="2805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3" name="Oval 15"/>
          <p:cNvSpPr>
            <a:spLocks noChangeArrowheads="1"/>
          </p:cNvSpPr>
          <p:nvPr/>
        </p:nvSpPr>
        <p:spPr bwMode="auto">
          <a:xfrm>
            <a:off x="3581400" y="3186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4" name="Oval 16"/>
          <p:cNvSpPr>
            <a:spLocks noChangeArrowheads="1"/>
          </p:cNvSpPr>
          <p:nvPr/>
        </p:nvSpPr>
        <p:spPr bwMode="auto">
          <a:xfrm>
            <a:off x="3810000" y="34909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5" name="Oval 17"/>
          <p:cNvSpPr>
            <a:spLocks noChangeArrowheads="1"/>
          </p:cNvSpPr>
          <p:nvPr/>
        </p:nvSpPr>
        <p:spPr bwMode="auto">
          <a:xfrm>
            <a:off x="4114800" y="38719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6" name="Oval 18"/>
          <p:cNvSpPr>
            <a:spLocks noChangeArrowheads="1"/>
          </p:cNvSpPr>
          <p:nvPr/>
        </p:nvSpPr>
        <p:spPr bwMode="auto">
          <a:xfrm>
            <a:off x="4419600" y="41767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7" name="Oval 19"/>
          <p:cNvSpPr>
            <a:spLocks noChangeArrowheads="1"/>
          </p:cNvSpPr>
          <p:nvPr/>
        </p:nvSpPr>
        <p:spPr bwMode="auto">
          <a:xfrm>
            <a:off x="4800600" y="44815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8" name="Oval 20"/>
          <p:cNvSpPr>
            <a:spLocks noChangeArrowheads="1"/>
          </p:cNvSpPr>
          <p:nvPr/>
        </p:nvSpPr>
        <p:spPr bwMode="auto">
          <a:xfrm>
            <a:off x="6019800" y="52435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1"/>
          <p:cNvSpPr>
            <a:spLocks noChangeArrowheads="1"/>
          </p:cNvSpPr>
          <p:nvPr/>
        </p:nvSpPr>
        <p:spPr bwMode="auto">
          <a:xfrm>
            <a:off x="5257800" y="47863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Oval 22"/>
          <p:cNvSpPr>
            <a:spLocks noChangeArrowheads="1"/>
          </p:cNvSpPr>
          <p:nvPr/>
        </p:nvSpPr>
        <p:spPr bwMode="auto">
          <a:xfrm>
            <a:off x="5638800" y="50149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6" name="Line 5"/>
          <p:cNvSpPr>
            <a:spLocks noChangeShapeType="1"/>
          </p:cNvSpPr>
          <p:nvPr/>
        </p:nvSpPr>
        <p:spPr bwMode="auto">
          <a:xfrm flipV="1">
            <a:off x="3048000" y="2347912"/>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7" name="Line 6"/>
          <p:cNvSpPr>
            <a:spLocks noChangeShapeType="1"/>
          </p:cNvSpPr>
          <p:nvPr/>
        </p:nvSpPr>
        <p:spPr bwMode="auto">
          <a:xfrm>
            <a:off x="3048000" y="6157912"/>
            <a:ext cx="4648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8" name="Oval 20"/>
          <p:cNvSpPr>
            <a:spLocks noChangeArrowheads="1"/>
          </p:cNvSpPr>
          <p:nvPr/>
        </p:nvSpPr>
        <p:spPr bwMode="auto">
          <a:xfrm>
            <a:off x="6324600" y="53959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9" name="Oval 20"/>
          <p:cNvSpPr>
            <a:spLocks noChangeArrowheads="1"/>
          </p:cNvSpPr>
          <p:nvPr/>
        </p:nvSpPr>
        <p:spPr bwMode="auto">
          <a:xfrm>
            <a:off x="6705600" y="55483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40" name="TextBox 39"/>
          <p:cNvSpPr txBox="1"/>
          <p:nvPr/>
        </p:nvSpPr>
        <p:spPr>
          <a:xfrm>
            <a:off x="-13445" y="-19111"/>
            <a:ext cx="9144000" cy="1800493"/>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Because P and V change proportionally,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any P x V = any other P x V </a:t>
            </a:r>
            <a:br>
              <a:rPr lang="en-US" sz="2800" dirty="0">
                <a:solidFill>
                  <a:srgbClr val="FF0000"/>
                </a:solidFill>
                <a:latin typeface="Times New Roman" panose="02020603050405020304" pitchFamily="18" charset="0"/>
                <a:cs typeface="Times New Roman" panose="02020603050405020304" pitchFamily="18" charset="0"/>
              </a:rPr>
            </a:br>
            <a:r>
              <a:rPr lang="en-US" sz="1100" dirty="0">
                <a:solidFill>
                  <a:srgbClr val="FF0000"/>
                </a:solidFill>
                <a:latin typeface="Times New Roman" panose="02020603050405020304" pitchFamily="18" charset="0"/>
                <a:cs typeface="Times New Roman" panose="02020603050405020304" pitchFamily="18" charset="0"/>
              </a:rPr>
              <a:t> </a:t>
            </a:r>
            <a:endParaRPr lang="en-US" sz="2800" dirty="0">
              <a:solidFill>
                <a:srgbClr val="FF0000"/>
              </a:solidFill>
              <a:latin typeface="Times New Roman" panose="02020603050405020304" pitchFamily="18" charset="0"/>
              <a:cs typeface="Times New Roman" panose="02020603050405020304" pitchFamily="18" charset="0"/>
            </a:endParaRPr>
          </a:p>
          <a:p>
            <a:r>
              <a:rPr lang="en-US" sz="4400" dirty="0">
                <a:solidFill>
                  <a:srgbClr val="FF0000"/>
                </a:solidFill>
                <a:latin typeface="Times New Roman" panose="02020603050405020304" pitchFamily="18" charset="0"/>
                <a:cs typeface="Times New Roman" panose="02020603050405020304" pitchFamily="18" charset="0"/>
              </a:rPr>
              <a:t>21.  P</a:t>
            </a:r>
            <a:r>
              <a:rPr lang="en-US" sz="4400" baseline="-25000" dirty="0">
                <a:solidFill>
                  <a:srgbClr val="FF0000"/>
                </a:solidFill>
                <a:latin typeface="Times New Roman" panose="02020603050405020304" pitchFamily="18" charset="0"/>
                <a:cs typeface="Times New Roman" panose="02020603050405020304" pitchFamily="18" charset="0"/>
              </a:rPr>
              <a:t>1</a:t>
            </a:r>
            <a:r>
              <a:rPr lang="en-US" sz="4400" dirty="0">
                <a:solidFill>
                  <a:srgbClr val="FF0000"/>
                </a:solidFill>
                <a:latin typeface="Times New Roman" panose="02020603050405020304" pitchFamily="18" charset="0"/>
                <a:cs typeface="Times New Roman" panose="02020603050405020304" pitchFamily="18" charset="0"/>
              </a:rPr>
              <a:t>V</a:t>
            </a:r>
            <a:r>
              <a:rPr lang="en-US" sz="4400" baseline="-25000" dirty="0">
                <a:solidFill>
                  <a:srgbClr val="FF0000"/>
                </a:solidFill>
                <a:latin typeface="Times New Roman" panose="02020603050405020304" pitchFamily="18" charset="0"/>
                <a:cs typeface="Times New Roman" panose="02020603050405020304" pitchFamily="18" charset="0"/>
              </a:rPr>
              <a:t>1 </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a:solidFill>
                  <a:srgbClr val="0000FF"/>
                </a:solidFill>
                <a:latin typeface="Times New Roman" panose="02020603050405020304" pitchFamily="18" charset="0"/>
                <a:cs typeface="Times New Roman" panose="02020603050405020304" pitchFamily="18" charset="0"/>
              </a:rPr>
              <a:t>P</a:t>
            </a:r>
            <a:r>
              <a:rPr lang="en-US" sz="4400" baseline="-25000" dirty="0">
                <a:solidFill>
                  <a:srgbClr val="0000FF"/>
                </a:solidFill>
                <a:latin typeface="Times New Roman" panose="02020603050405020304" pitchFamily="18" charset="0"/>
                <a:cs typeface="Times New Roman" panose="02020603050405020304" pitchFamily="18" charset="0"/>
              </a:rPr>
              <a:t>2</a:t>
            </a:r>
            <a:r>
              <a:rPr lang="en-US" sz="4400" dirty="0">
                <a:solidFill>
                  <a:srgbClr val="0000FF"/>
                </a:solidFill>
                <a:latin typeface="Times New Roman" panose="02020603050405020304" pitchFamily="18" charset="0"/>
                <a:cs typeface="Times New Roman" panose="02020603050405020304" pitchFamily="18" charset="0"/>
              </a:rPr>
              <a:t>V</a:t>
            </a:r>
            <a:r>
              <a:rPr lang="en-US" sz="4400" baseline="-25000" dirty="0">
                <a:solidFill>
                  <a:srgbClr val="0000FF"/>
                </a:solidFill>
                <a:latin typeface="Times New Roman" panose="02020603050405020304" pitchFamily="18" charset="0"/>
                <a:cs typeface="Times New Roman" panose="02020603050405020304" pitchFamily="18" charset="0"/>
              </a:rPr>
              <a:t>2</a:t>
            </a:r>
            <a:r>
              <a:rPr lang="en-US" sz="4400" baseline="-25000" dirty="0">
                <a:solidFill>
                  <a:srgbClr val="FF0000"/>
                </a:solidFill>
                <a:latin typeface="Times New Roman" panose="02020603050405020304" pitchFamily="18" charset="0"/>
                <a:cs typeface="Times New Roman" panose="02020603050405020304" pitchFamily="18" charset="0"/>
              </a:rPr>
              <a:t> </a:t>
            </a:r>
            <a:r>
              <a:rPr lang="en-US" sz="4400" dirty="0">
                <a:solidFill>
                  <a:srgbClr val="FF0000"/>
                </a:solidFill>
                <a:latin typeface="Times New Roman" panose="02020603050405020304" pitchFamily="18" charset="0"/>
                <a:cs typeface="Times New Roman" panose="02020603050405020304" pitchFamily="18" charset="0"/>
              </a:rPr>
              <a:t>=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P</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V</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etc.  </a:t>
            </a:r>
          </a:p>
        </p:txBody>
      </p:sp>
      <p:cxnSp>
        <p:nvCxnSpPr>
          <p:cNvPr id="41" name="Straight Arrow Connector 40"/>
          <p:cNvCxnSpPr/>
          <p:nvPr/>
        </p:nvCxnSpPr>
        <p:spPr>
          <a:xfrm flipH="1">
            <a:off x="4953000" y="3871912"/>
            <a:ext cx="6858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715000" y="3591630"/>
            <a:ext cx="3276600" cy="461665"/>
          </a:xfrm>
          <a:prstGeom prst="rect">
            <a:avLst/>
          </a:prstGeom>
          <a:noFill/>
        </p:spPr>
        <p:txBody>
          <a:bodyPr wrap="square" rtlCol="0">
            <a:spAutoFit/>
          </a:bodyPr>
          <a:lstStyle/>
          <a:p>
            <a:r>
              <a:rPr lang="en-US" sz="2400" b="1" dirty="0">
                <a:solidFill>
                  <a:srgbClr val="FF0000"/>
                </a:solidFill>
              </a:rPr>
              <a:t>P</a:t>
            </a:r>
            <a:r>
              <a:rPr lang="en-US" sz="2400" b="1" baseline="-25000" dirty="0">
                <a:solidFill>
                  <a:srgbClr val="FF0000"/>
                </a:solidFill>
              </a:rPr>
              <a:t>1</a:t>
            </a:r>
            <a:r>
              <a:rPr lang="en-US" sz="2400" b="1" dirty="0">
                <a:solidFill>
                  <a:srgbClr val="FF0000"/>
                </a:solidFill>
              </a:rPr>
              <a:t>V</a:t>
            </a:r>
            <a:r>
              <a:rPr lang="en-US" sz="2400" b="1" baseline="-25000" dirty="0">
                <a:solidFill>
                  <a:srgbClr val="FF0000"/>
                </a:solidFill>
              </a:rPr>
              <a:t>1</a:t>
            </a:r>
            <a:r>
              <a:rPr lang="en-US" sz="2400" b="1" dirty="0">
                <a:solidFill>
                  <a:srgbClr val="FF0000"/>
                </a:solidFill>
              </a:rPr>
              <a:t> </a:t>
            </a:r>
          </a:p>
        </p:txBody>
      </p:sp>
      <p:cxnSp>
        <p:nvCxnSpPr>
          <p:cNvPr id="43" name="Straight Arrow Connector 42"/>
          <p:cNvCxnSpPr/>
          <p:nvPr/>
        </p:nvCxnSpPr>
        <p:spPr>
          <a:xfrm flipH="1">
            <a:off x="3962400" y="3071812"/>
            <a:ext cx="596155" cy="4191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558555" y="2764425"/>
            <a:ext cx="3276600" cy="461665"/>
          </a:xfrm>
          <a:prstGeom prst="rect">
            <a:avLst/>
          </a:prstGeom>
          <a:noFill/>
        </p:spPr>
        <p:txBody>
          <a:bodyPr wrap="square" rtlCol="0">
            <a:spAutoFit/>
          </a:bodyPr>
          <a:lstStyle/>
          <a:p>
            <a:r>
              <a:rPr lang="en-US" sz="2400" b="1" dirty="0">
                <a:solidFill>
                  <a:srgbClr val="0000FF"/>
                </a:solidFill>
              </a:rPr>
              <a:t>P</a:t>
            </a:r>
            <a:r>
              <a:rPr lang="en-US" sz="2400" b="1" baseline="-25000" dirty="0">
                <a:solidFill>
                  <a:srgbClr val="0000FF"/>
                </a:solidFill>
              </a:rPr>
              <a:t>2</a:t>
            </a:r>
            <a:r>
              <a:rPr lang="en-US" sz="2400" b="1" dirty="0">
                <a:solidFill>
                  <a:srgbClr val="0000FF"/>
                </a:solidFill>
              </a:rPr>
              <a:t>V</a:t>
            </a:r>
            <a:r>
              <a:rPr lang="en-US" sz="2400" b="1" baseline="-25000" dirty="0">
                <a:solidFill>
                  <a:srgbClr val="0000FF"/>
                </a:solidFill>
              </a:rPr>
              <a:t>2</a:t>
            </a:r>
            <a:r>
              <a:rPr lang="en-US" sz="2400" b="1" dirty="0">
                <a:solidFill>
                  <a:srgbClr val="FF0000"/>
                </a:solidFill>
              </a:rPr>
              <a:t> </a:t>
            </a:r>
          </a:p>
        </p:txBody>
      </p:sp>
      <p:sp>
        <p:nvSpPr>
          <p:cNvPr id="25" name="Oval 20">
            <a:extLst>
              <a:ext uri="{FF2B5EF4-FFF2-40B4-BE49-F238E27FC236}">
                <a16:creationId xmlns:a16="http://schemas.microsoft.com/office/drawing/2014/main" id="{27FC8AF0-97D1-4973-8B29-1F322F88A8C9}"/>
              </a:ext>
            </a:extLst>
          </p:cNvPr>
          <p:cNvSpPr>
            <a:spLocks noChangeArrowheads="1"/>
          </p:cNvSpPr>
          <p:nvPr/>
        </p:nvSpPr>
        <p:spPr bwMode="auto">
          <a:xfrm>
            <a:off x="7277100" y="577879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Tree>
    <p:extLst>
      <p:ext uri="{BB962C8B-B14F-4D97-AF65-F5344CB8AC3E}">
        <p14:creationId xmlns:p14="http://schemas.microsoft.com/office/powerpoint/2010/main" val="354458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505200" y="1433512"/>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Pressure as a function of volume of a gas…</a:t>
            </a:r>
          </a:p>
        </p:txBody>
      </p:sp>
      <p:sp>
        <p:nvSpPr>
          <p:cNvPr id="3" name="Line 3"/>
          <p:cNvSpPr>
            <a:spLocks noChangeShapeType="1"/>
          </p:cNvSpPr>
          <p:nvPr/>
        </p:nvSpPr>
        <p:spPr bwMode="auto">
          <a:xfrm flipV="1">
            <a:off x="3048000" y="1662112"/>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p:cNvSpPr txBox="1">
            <a:spLocks noChangeArrowheads="1"/>
          </p:cNvSpPr>
          <p:nvPr/>
        </p:nvSpPr>
        <p:spPr bwMode="auto">
          <a:xfrm>
            <a:off x="685800" y="238601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br>
              <a:rPr lang="en-US" altLang="en-US" sz="2400" dirty="0">
                <a:solidFill>
                  <a:srgbClr val="000000"/>
                </a:solidFill>
              </a:rPr>
            </a:br>
            <a:r>
              <a:rPr lang="en-US" altLang="en-US" sz="2400" dirty="0">
                <a:solidFill>
                  <a:srgbClr val="000000"/>
                </a:solidFill>
              </a:rPr>
              <a:t>atm</a:t>
            </a:r>
          </a:p>
        </p:txBody>
      </p:sp>
      <p:sp>
        <p:nvSpPr>
          <p:cNvPr id="5" name="Text Box 6"/>
          <p:cNvSpPr txBox="1">
            <a:spLocks noChangeArrowheads="1"/>
          </p:cNvSpPr>
          <p:nvPr/>
        </p:nvSpPr>
        <p:spPr bwMode="auto">
          <a:xfrm>
            <a:off x="4038600" y="5586916"/>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  mL</a:t>
            </a:r>
          </a:p>
        </p:txBody>
      </p:sp>
      <p:sp>
        <p:nvSpPr>
          <p:cNvPr id="11" name="Oval 13"/>
          <p:cNvSpPr>
            <a:spLocks noChangeArrowheads="1"/>
          </p:cNvSpPr>
          <p:nvPr/>
        </p:nvSpPr>
        <p:spPr bwMode="auto">
          <a:xfrm>
            <a:off x="3276600" y="18145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4"/>
          <p:cNvSpPr>
            <a:spLocks noChangeArrowheads="1"/>
          </p:cNvSpPr>
          <p:nvPr/>
        </p:nvSpPr>
        <p:spPr bwMode="auto">
          <a:xfrm>
            <a:off x="3352800" y="21193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3" name="Oval 15"/>
          <p:cNvSpPr>
            <a:spLocks noChangeArrowheads="1"/>
          </p:cNvSpPr>
          <p:nvPr/>
        </p:nvSpPr>
        <p:spPr bwMode="auto">
          <a:xfrm>
            <a:off x="3581400" y="25003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4" name="Oval 16"/>
          <p:cNvSpPr>
            <a:spLocks noChangeArrowheads="1"/>
          </p:cNvSpPr>
          <p:nvPr/>
        </p:nvSpPr>
        <p:spPr bwMode="auto">
          <a:xfrm>
            <a:off x="3810000" y="2805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5" name="Oval 17"/>
          <p:cNvSpPr>
            <a:spLocks noChangeArrowheads="1"/>
          </p:cNvSpPr>
          <p:nvPr/>
        </p:nvSpPr>
        <p:spPr bwMode="auto">
          <a:xfrm>
            <a:off x="4114800" y="3186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6" name="Oval 18"/>
          <p:cNvSpPr>
            <a:spLocks noChangeArrowheads="1"/>
          </p:cNvSpPr>
          <p:nvPr/>
        </p:nvSpPr>
        <p:spPr bwMode="auto">
          <a:xfrm>
            <a:off x="4419600" y="34909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7" name="Oval 19"/>
          <p:cNvSpPr>
            <a:spLocks noChangeArrowheads="1"/>
          </p:cNvSpPr>
          <p:nvPr/>
        </p:nvSpPr>
        <p:spPr bwMode="auto">
          <a:xfrm>
            <a:off x="4800600" y="37957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8" name="Oval 20"/>
          <p:cNvSpPr>
            <a:spLocks noChangeArrowheads="1"/>
          </p:cNvSpPr>
          <p:nvPr/>
        </p:nvSpPr>
        <p:spPr bwMode="auto">
          <a:xfrm>
            <a:off x="6019800" y="45577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1"/>
          <p:cNvSpPr>
            <a:spLocks noChangeArrowheads="1"/>
          </p:cNvSpPr>
          <p:nvPr/>
        </p:nvSpPr>
        <p:spPr bwMode="auto">
          <a:xfrm>
            <a:off x="5257800" y="41005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Oval 22"/>
          <p:cNvSpPr>
            <a:spLocks noChangeArrowheads="1"/>
          </p:cNvSpPr>
          <p:nvPr/>
        </p:nvSpPr>
        <p:spPr bwMode="auto">
          <a:xfrm>
            <a:off x="5638800" y="4329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6" name="Line 5"/>
          <p:cNvSpPr>
            <a:spLocks noChangeShapeType="1"/>
          </p:cNvSpPr>
          <p:nvPr/>
        </p:nvSpPr>
        <p:spPr bwMode="auto">
          <a:xfrm flipV="1">
            <a:off x="3048000" y="1662112"/>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7" name="Line 6"/>
          <p:cNvSpPr>
            <a:spLocks noChangeShapeType="1"/>
          </p:cNvSpPr>
          <p:nvPr/>
        </p:nvSpPr>
        <p:spPr bwMode="auto">
          <a:xfrm>
            <a:off x="3048000" y="5472112"/>
            <a:ext cx="4648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8" name="Oval 20"/>
          <p:cNvSpPr>
            <a:spLocks noChangeArrowheads="1"/>
          </p:cNvSpPr>
          <p:nvPr/>
        </p:nvSpPr>
        <p:spPr bwMode="auto">
          <a:xfrm>
            <a:off x="6324600" y="47101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9" name="Oval 20"/>
          <p:cNvSpPr>
            <a:spLocks noChangeArrowheads="1"/>
          </p:cNvSpPr>
          <p:nvPr/>
        </p:nvSpPr>
        <p:spPr bwMode="auto">
          <a:xfrm>
            <a:off x="6705600" y="4862512"/>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40" name="TextBox 39"/>
          <p:cNvSpPr txBox="1"/>
          <p:nvPr/>
        </p:nvSpPr>
        <p:spPr>
          <a:xfrm>
            <a:off x="0" y="-10062"/>
            <a:ext cx="9143999" cy="646331"/>
          </a:xfrm>
          <a:prstGeom prst="rect">
            <a:avLst/>
          </a:prstGeom>
          <a:solidFill>
            <a:schemeClr val="bg1">
              <a:lumMod val="95000"/>
            </a:schemeClr>
          </a:solidFill>
        </p:spPr>
        <p:txBody>
          <a:bodyPr wrap="square" rtlCol="0">
            <a:spAutoFit/>
          </a:bodyPr>
          <a:lstStyle/>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22.  P x V = THE gas constant for this gas.  </a:t>
            </a:r>
          </a:p>
        </p:txBody>
      </p:sp>
      <p:cxnSp>
        <p:nvCxnSpPr>
          <p:cNvPr id="41" name="Straight Arrow Connector 40"/>
          <p:cNvCxnSpPr>
            <a:cxnSpLocks/>
          </p:cNvCxnSpPr>
          <p:nvPr/>
        </p:nvCxnSpPr>
        <p:spPr>
          <a:xfrm flipH="1">
            <a:off x="4953000" y="2576512"/>
            <a:ext cx="1219200" cy="1219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867400" y="2881312"/>
            <a:ext cx="3276600" cy="1323439"/>
          </a:xfrm>
          <a:prstGeom prst="rect">
            <a:avLst/>
          </a:prstGeom>
          <a:noFill/>
        </p:spPr>
        <p:txBody>
          <a:bodyPr wrap="square" rtlCol="0">
            <a:spAutoFit/>
          </a:bodyPr>
          <a:lstStyle/>
          <a:p>
            <a:r>
              <a:rPr lang="en-US" sz="2400" dirty="0">
                <a:solidFill>
                  <a:srgbClr val="002060"/>
                </a:solidFill>
                <a:latin typeface="Times New Roman" panose="02020603050405020304" pitchFamily="18" charset="0"/>
                <a:cs typeface="Times New Roman" panose="02020603050405020304" pitchFamily="18" charset="0"/>
              </a:rPr>
              <a:t>1.30 atm x 350 mL =</a:t>
            </a:r>
            <a:br>
              <a:rPr lang="en-US" sz="2400" dirty="0">
                <a:solidFill>
                  <a:srgbClr val="002060"/>
                </a:solidFill>
                <a:latin typeface="Times New Roman" panose="02020603050405020304" pitchFamily="18" charset="0"/>
                <a:cs typeface="Times New Roman" panose="02020603050405020304" pitchFamily="18" charset="0"/>
              </a:rPr>
            </a:br>
            <a:br>
              <a:rPr lang="en-US" sz="2400" dirty="0">
                <a:solidFill>
                  <a:srgbClr val="002060"/>
                </a:solidFill>
                <a:latin typeface="Times New Roman" panose="02020603050405020304" pitchFamily="18" charset="0"/>
                <a:cs typeface="Times New Roman" panose="02020603050405020304" pitchFamily="18" charset="0"/>
              </a:rPr>
            </a:br>
            <a:r>
              <a:rPr lang="en-US" sz="2400" dirty="0">
                <a:solidFill>
                  <a:srgbClr val="002060"/>
                </a:solidFill>
                <a:latin typeface="Times New Roman" panose="02020603050405020304" pitchFamily="18" charset="0"/>
                <a:cs typeface="Times New Roman" panose="02020603050405020304" pitchFamily="18" charset="0"/>
              </a:rPr>
              <a:t>         </a:t>
            </a:r>
            <a:r>
              <a:rPr lang="en-US" sz="3200" b="1" dirty="0">
                <a:solidFill>
                  <a:srgbClr val="002060"/>
                </a:solidFill>
                <a:latin typeface="Times New Roman" panose="02020603050405020304" pitchFamily="18" charset="0"/>
                <a:cs typeface="Times New Roman" panose="02020603050405020304" pitchFamily="18" charset="0"/>
              </a:rPr>
              <a:t>455 </a:t>
            </a:r>
            <a:r>
              <a:rPr lang="en-US" sz="3200" b="1" dirty="0" err="1">
                <a:solidFill>
                  <a:srgbClr val="002060"/>
                </a:solidFill>
                <a:latin typeface="Times New Roman" panose="02020603050405020304" pitchFamily="18" charset="0"/>
                <a:cs typeface="Times New Roman" panose="02020603050405020304" pitchFamily="18" charset="0"/>
              </a:rPr>
              <a:t>atm·mL</a:t>
            </a:r>
            <a:endParaRPr lang="en-US" sz="2400" b="1" dirty="0">
              <a:solidFill>
                <a:srgbClr val="FF0000"/>
              </a:solidFill>
            </a:endParaRPr>
          </a:p>
        </p:txBody>
      </p:sp>
      <p:sp>
        <p:nvSpPr>
          <p:cNvPr id="43" name="TextBox 42"/>
          <p:cNvSpPr txBox="1"/>
          <p:nvPr/>
        </p:nvSpPr>
        <p:spPr>
          <a:xfrm>
            <a:off x="0" y="6410553"/>
            <a:ext cx="9139382" cy="461665"/>
          </a:xfrm>
          <a:prstGeom prst="rect">
            <a:avLst/>
          </a:prstGeom>
          <a:solidFill>
            <a:schemeClr val="bg1">
              <a:lumMod val="95000"/>
            </a:schemeClr>
          </a:solidFill>
        </p:spPr>
        <p:txBody>
          <a:bodyPr wrap="square" rtlCol="0">
            <a:spAutoFit/>
          </a:bodyPr>
          <a:lstStyle/>
          <a:p>
            <a:r>
              <a:rPr lang="en-US" sz="2400" dirty="0">
                <a:solidFill>
                  <a:srgbClr val="002060"/>
                </a:solidFill>
                <a:latin typeface="Times New Roman" panose="02020603050405020304" pitchFamily="18" charset="0"/>
                <a:cs typeface="Times New Roman" panose="02020603050405020304" pitchFamily="18" charset="0"/>
              </a:rPr>
              <a:t>P x V = C =  (1.30 atm)(350 mL) = 455 </a:t>
            </a:r>
            <a:r>
              <a:rPr lang="en-US" sz="2400" dirty="0" err="1">
                <a:solidFill>
                  <a:srgbClr val="002060"/>
                </a:solidFill>
                <a:latin typeface="Times New Roman" panose="02020603050405020304" pitchFamily="18" charset="0"/>
                <a:cs typeface="Times New Roman" panose="02020603050405020304" pitchFamily="18" charset="0"/>
              </a:rPr>
              <a:t>atm·mL</a:t>
            </a:r>
            <a:r>
              <a:rPr lang="en-US" dirty="0">
                <a:solidFill>
                  <a:srgbClr val="00206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(cool weirdo units)</a:t>
            </a:r>
          </a:p>
        </p:txBody>
      </p:sp>
      <p:sp>
        <p:nvSpPr>
          <p:cNvPr id="7" name="TextBox 6">
            <a:extLst>
              <a:ext uri="{FF2B5EF4-FFF2-40B4-BE49-F238E27FC236}">
                <a16:creationId xmlns:a16="http://schemas.microsoft.com/office/drawing/2014/main" id="{919C5DA7-B9EC-90F4-D18B-EFC8698A6E09}"/>
              </a:ext>
            </a:extLst>
          </p:cNvPr>
          <p:cNvSpPr txBox="1"/>
          <p:nvPr/>
        </p:nvSpPr>
        <p:spPr>
          <a:xfrm>
            <a:off x="5995745" y="2251114"/>
            <a:ext cx="2081454" cy="369332"/>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Original conditions</a:t>
            </a:r>
          </a:p>
        </p:txBody>
      </p:sp>
    </p:spTree>
    <p:extLst>
      <p:ext uri="{BB962C8B-B14F-4D97-AF65-F5344CB8AC3E}">
        <p14:creationId xmlns:p14="http://schemas.microsoft.com/office/powerpoint/2010/main" val="27784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505200" y="76200"/>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solidFill>
                  <a:srgbClr val="000000"/>
                </a:solidFill>
              </a:rPr>
              <a:t>Pressure as a function of volume of a gas…</a:t>
            </a:r>
          </a:p>
        </p:txBody>
      </p:sp>
      <p:sp>
        <p:nvSpPr>
          <p:cNvPr id="3" name="Line 3"/>
          <p:cNvSpPr>
            <a:spLocks noChangeShapeType="1"/>
          </p:cNvSpPr>
          <p:nvPr/>
        </p:nvSpPr>
        <p:spPr bwMode="auto">
          <a:xfrm flipV="1">
            <a:off x="3048000" y="304800"/>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4" name="Text Box 5"/>
          <p:cNvSpPr txBox="1">
            <a:spLocks noChangeArrowheads="1"/>
          </p:cNvSpPr>
          <p:nvPr/>
        </p:nvSpPr>
        <p:spPr bwMode="auto">
          <a:xfrm>
            <a:off x="685800" y="1028700"/>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50000"/>
              </a:spcBef>
              <a:buFontTx/>
              <a:buNone/>
            </a:pPr>
            <a:r>
              <a:rPr lang="en-US" altLang="en-US" sz="2400" dirty="0">
                <a:solidFill>
                  <a:srgbClr val="000000"/>
                </a:solidFill>
              </a:rPr>
              <a:t>Pressure</a:t>
            </a:r>
            <a:br>
              <a:rPr lang="en-US" altLang="en-US" sz="2400" dirty="0">
                <a:solidFill>
                  <a:srgbClr val="000000"/>
                </a:solidFill>
              </a:rPr>
            </a:br>
            <a:r>
              <a:rPr lang="en-US" altLang="en-US" sz="2400" dirty="0">
                <a:solidFill>
                  <a:srgbClr val="000000"/>
                </a:solidFill>
              </a:rPr>
              <a:t>atm</a:t>
            </a:r>
          </a:p>
        </p:txBody>
      </p:sp>
      <p:sp>
        <p:nvSpPr>
          <p:cNvPr id="5" name="Text Box 6"/>
          <p:cNvSpPr txBox="1">
            <a:spLocks noChangeArrowheads="1"/>
          </p:cNvSpPr>
          <p:nvPr/>
        </p:nvSpPr>
        <p:spPr bwMode="auto">
          <a:xfrm>
            <a:off x="3962400" y="4357688"/>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00"/>
                </a:solidFill>
              </a:rPr>
              <a:t>Volume  mL</a:t>
            </a:r>
          </a:p>
        </p:txBody>
      </p:sp>
      <p:sp>
        <p:nvSpPr>
          <p:cNvPr id="11" name="Oval 13"/>
          <p:cNvSpPr>
            <a:spLocks noChangeArrowheads="1"/>
          </p:cNvSpPr>
          <p:nvPr/>
        </p:nvSpPr>
        <p:spPr bwMode="auto">
          <a:xfrm>
            <a:off x="3276600" y="457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2" name="Oval 14"/>
          <p:cNvSpPr>
            <a:spLocks noChangeArrowheads="1"/>
          </p:cNvSpPr>
          <p:nvPr/>
        </p:nvSpPr>
        <p:spPr bwMode="auto">
          <a:xfrm>
            <a:off x="3352800" y="762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3" name="Oval 15"/>
          <p:cNvSpPr>
            <a:spLocks noChangeArrowheads="1"/>
          </p:cNvSpPr>
          <p:nvPr/>
        </p:nvSpPr>
        <p:spPr bwMode="auto">
          <a:xfrm>
            <a:off x="3581400" y="1143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4" name="Oval 16"/>
          <p:cNvSpPr>
            <a:spLocks noChangeArrowheads="1"/>
          </p:cNvSpPr>
          <p:nvPr/>
        </p:nvSpPr>
        <p:spPr bwMode="auto">
          <a:xfrm>
            <a:off x="3810000" y="1447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5" name="Oval 17"/>
          <p:cNvSpPr>
            <a:spLocks noChangeArrowheads="1"/>
          </p:cNvSpPr>
          <p:nvPr/>
        </p:nvSpPr>
        <p:spPr bwMode="auto">
          <a:xfrm>
            <a:off x="4114800" y="1828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6" name="Oval 18"/>
          <p:cNvSpPr>
            <a:spLocks noChangeArrowheads="1"/>
          </p:cNvSpPr>
          <p:nvPr/>
        </p:nvSpPr>
        <p:spPr bwMode="auto">
          <a:xfrm>
            <a:off x="4419600" y="2133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000000"/>
              </a:solidFill>
            </a:endParaRPr>
          </a:p>
        </p:txBody>
      </p:sp>
      <p:sp>
        <p:nvSpPr>
          <p:cNvPr id="17" name="Oval 19"/>
          <p:cNvSpPr>
            <a:spLocks noChangeArrowheads="1"/>
          </p:cNvSpPr>
          <p:nvPr/>
        </p:nvSpPr>
        <p:spPr bwMode="auto">
          <a:xfrm>
            <a:off x="4800600" y="243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8" name="Oval 20"/>
          <p:cNvSpPr>
            <a:spLocks noChangeArrowheads="1"/>
          </p:cNvSpPr>
          <p:nvPr/>
        </p:nvSpPr>
        <p:spPr bwMode="auto">
          <a:xfrm>
            <a:off x="6019800" y="3200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19" name="Oval 21"/>
          <p:cNvSpPr>
            <a:spLocks noChangeArrowheads="1"/>
          </p:cNvSpPr>
          <p:nvPr/>
        </p:nvSpPr>
        <p:spPr bwMode="auto">
          <a:xfrm>
            <a:off x="5257800" y="2743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20" name="Oval 22"/>
          <p:cNvSpPr>
            <a:spLocks noChangeArrowheads="1"/>
          </p:cNvSpPr>
          <p:nvPr/>
        </p:nvSpPr>
        <p:spPr bwMode="auto">
          <a:xfrm>
            <a:off x="5638800" y="2971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6" name="Line 5"/>
          <p:cNvSpPr>
            <a:spLocks noChangeShapeType="1"/>
          </p:cNvSpPr>
          <p:nvPr/>
        </p:nvSpPr>
        <p:spPr bwMode="auto">
          <a:xfrm flipV="1">
            <a:off x="3048000" y="304800"/>
            <a:ext cx="0" cy="3810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7" name="Line 6"/>
          <p:cNvSpPr>
            <a:spLocks noChangeShapeType="1"/>
          </p:cNvSpPr>
          <p:nvPr/>
        </p:nvSpPr>
        <p:spPr bwMode="auto">
          <a:xfrm>
            <a:off x="3048000" y="4114800"/>
            <a:ext cx="4648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38" name="Oval 20"/>
          <p:cNvSpPr>
            <a:spLocks noChangeArrowheads="1"/>
          </p:cNvSpPr>
          <p:nvPr/>
        </p:nvSpPr>
        <p:spPr bwMode="auto">
          <a:xfrm>
            <a:off x="6324600" y="3352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sp>
        <p:nvSpPr>
          <p:cNvPr id="39" name="Oval 20"/>
          <p:cNvSpPr>
            <a:spLocks noChangeArrowheads="1"/>
          </p:cNvSpPr>
          <p:nvPr/>
        </p:nvSpPr>
        <p:spPr bwMode="auto">
          <a:xfrm>
            <a:off x="6705600" y="35052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dirty="0">
              <a:solidFill>
                <a:srgbClr val="000000"/>
              </a:solidFill>
            </a:endParaRPr>
          </a:p>
        </p:txBody>
      </p:sp>
      <p:cxnSp>
        <p:nvCxnSpPr>
          <p:cNvPr id="41" name="Straight Arrow Connector 40"/>
          <p:cNvCxnSpPr/>
          <p:nvPr/>
        </p:nvCxnSpPr>
        <p:spPr>
          <a:xfrm flipH="1">
            <a:off x="4953000" y="1828800"/>
            <a:ext cx="6858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867400" y="1524000"/>
            <a:ext cx="3276600"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a:t>
            </a:r>
            <a:r>
              <a:rPr lang="en-US" sz="2800" baseline="-25000" dirty="0">
                <a:solidFill>
                  <a:srgbClr val="FF0000"/>
                </a:solidFill>
                <a:latin typeface="Times New Roman" panose="02020603050405020304" pitchFamily="18" charset="0"/>
                <a:cs typeface="Times New Roman" panose="02020603050405020304" pitchFamily="18" charset="0"/>
              </a:rPr>
              <a:t>1</a:t>
            </a:r>
            <a:r>
              <a:rPr lang="en-US" sz="2800" dirty="0">
                <a:solidFill>
                  <a:srgbClr val="FF0000"/>
                </a:solidFill>
                <a:latin typeface="Times New Roman" panose="02020603050405020304" pitchFamily="18" charset="0"/>
                <a:cs typeface="Times New Roman" panose="02020603050405020304" pitchFamily="18" charset="0"/>
              </a:rPr>
              <a:t>V</a:t>
            </a:r>
            <a:r>
              <a:rPr lang="en-US" sz="2800" baseline="-25000" dirty="0">
                <a:solidFill>
                  <a:srgbClr val="FF0000"/>
                </a:solidFill>
                <a:latin typeface="Times New Roman" panose="02020603050405020304" pitchFamily="18" charset="0"/>
                <a:cs typeface="Times New Roman" panose="02020603050405020304" pitchFamily="18" charset="0"/>
              </a:rPr>
              <a:t>1</a:t>
            </a:r>
            <a:r>
              <a:rPr lang="en-US" sz="2800" dirty="0">
                <a:solidFill>
                  <a:srgbClr val="FF0000"/>
                </a:solidFill>
                <a:latin typeface="Times New Roman" panose="02020603050405020304" pitchFamily="18" charset="0"/>
                <a:cs typeface="Times New Roman" panose="02020603050405020304" pitchFamily="18" charset="0"/>
              </a:rPr>
              <a:t> = 455 </a:t>
            </a:r>
            <a:r>
              <a:rPr lang="en-US" sz="2800" dirty="0" err="1">
                <a:solidFill>
                  <a:srgbClr val="FF0000"/>
                </a:solidFill>
                <a:latin typeface="Times New Roman" panose="02020603050405020304" pitchFamily="18" charset="0"/>
                <a:cs typeface="Times New Roman" panose="02020603050405020304" pitchFamily="18" charset="0"/>
              </a:rPr>
              <a:t>atm·mL</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43" name="TextBox 42"/>
          <p:cNvSpPr txBox="1"/>
          <p:nvPr/>
        </p:nvSpPr>
        <p:spPr>
          <a:xfrm>
            <a:off x="7" y="5695097"/>
            <a:ext cx="9143993" cy="1200329"/>
          </a:xfrm>
          <a:prstGeom prst="rect">
            <a:avLst/>
          </a:prstGeom>
          <a:solidFill>
            <a:srgbClr val="E5F6FB"/>
          </a:solidFill>
        </p:spPr>
        <p:txBody>
          <a:bodyPr wrap="square" rtlCol="0">
            <a:spAutoFit/>
          </a:bodyPr>
          <a:lstStyle/>
          <a:p>
            <a:r>
              <a:rPr lang="en-US" dirty="0"/>
              <a:t> </a:t>
            </a:r>
            <a:r>
              <a:rPr lang="en-US" sz="3600" dirty="0">
                <a:solidFill>
                  <a:srgbClr val="FF0000"/>
                </a:solidFill>
                <a:latin typeface="Times New Roman" panose="02020603050405020304" pitchFamily="18" charset="0"/>
                <a:cs typeface="Times New Roman" panose="02020603050405020304" pitchFamily="18" charset="0"/>
              </a:rPr>
              <a:t>23.  For every point on this graph,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P x V = the constant = 455 </a:t>
            </a:r>
            <a:r>
              <a:rPr lang="en-US" sz="3600" dirty="0" err="1">
                <a:solidFill>
                  <a:srgbClr val="FF0000"/>
                </a:solidFill>
                <a:latin typeface="Times New Roman" panose="02020603050405020304" pitchFamily="18" charset="0"/>
                <a:cs typeface="Times New Roman" panose="02020603050405020304" pitchFamily="18" charset="0"/>
              </a:rPr>
              <a:t>atm·mL</a:t>
            </a:r>
            <a:endParaRPr lang="en-US" sz="3600" dirty="0">
              <a:solidFill>
                <a:srgbClr val="FF0000"/>
              </a:solidFill>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flipH="1">
            <a:off x="3998495" y="1028700"/>
            <a:ext cx="609600" cy="381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724400" y="766011"/>
            <a:ext cx="3276600" cy="523220"/>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P</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V</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455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atm·mL</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cxnSp>
        <p:nvCxnSpPr>
          <p:cNvPr id="30" name="Straight Arrow Connector 29"/>
          <p:cNvCxnSpPr>
            <a:cxnSpLocks/>
          </p:cNvCxnSpPr>
          <p:nvPr/>
        </p:nvCxnSpPr>
        <p:spPr>
          <a:xfrm flipH="1">
            <a:off x="6150143" y="2889431"/>
            <a:ext cx="860257" cy="310969"/>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096001" y="2366211"/>
            <a:ext cx="3047998" cy="523220"/>
          </a:xfrm>
          <a:prstGeom prst="rect">
            <a:avLst/>
          </a:prstGeom>
          <a:noFill/>
        </p:spPr>
        <p:txBody>
          <a:bodyPr wrap="square" rtlCol="0">
            <a:spAutoFit/>
          </a:bodyPr>
          <a:lstStyle/>
          <a:p>
            <a:r>
              <a:rPr lang="en-US" sz="2800" dirty="0">
                <a:solidFill>
                  <a:srgbClr val="7030A0"/>
                </a:solidFill>
                <a:latin typeface="Times New Roman" panose="02020603050405020304" pitchFamily="18" charset="0"/>
                <a:cs typeface="Times New Roman" panose="02020603050405020304" pitchFamily="18" charset="0"/>
              </a:rPr>
              <a:t>P</a:t>
            </a:r>
            <a:r>
              <a:rPr lang="en-US" sz="2800" baseline="-25000" dirty="0">
                <a:solidFill>
                  <a:srgbClr val="7030A0"/>
                </a:solidFill>
                <a:latin typeface="Times New Roman" panose="02020603050405020304" pitchFamily="18" charset="0"/>
                <a:cs typeface="Times New Roman" panose="02020603050405020304" pitchFamily="18" charset="0"/>
              </a:rPr>
              <a:t>3</a:t>
            </a:r>
            <a:r>
              <a:rPr lang="en-US" sz="2800" dirty="0">
                <a:solidFill>
                  <a:srgbClr val="7030A0"/>
                </a:solidFill>
                <a:latin typeface="Times New Roman" panose="02020603050405020304" pitchFamily="18" charset="0"/>
                <a:cs typeface="Times New Roman" panose="02020603050405020304" pitchFamily="18" charset="0"/>
              </a:rPr>
              <a:t>V</a:t>
            </a:r>
            <a:r>
              <a:rPr lang="en-US" sz="2800" baseline="-25000" dirty="0">
                <a:solidFill>
                  <a:srgbClr val="7030A0"/>
                </a:solidFill>
                <a:latin typeface="Times New Roman" panose="02020603050405020304" pitchFamily="18" charset="0"/>
                <a:cs typeface="Times New Roman" panose="02020603050405020304" pitchFamily="18" charset="0"/>
              </a:rPr>
              <a:t>3</a:t>
            </a:r>
            <a:r>
              <a:rPr lang="en-US" sz="2800" dirty="0">
                <a:solidFill>
                  <a:srgbClr val="7030A0"/>
                </a:solidFill>
                <a:latin typeface="Times New Roman" panose="02020603050405020304" pitchFamily="18" charset="0"/>
                <a:cs typeface="Times New Roman" panose="02020603050405020304" pitchFamily="18" charset="0"/>
              </a:rPr>
              <a:t> = 455 </a:t>
            </a:r>
            <a:r>
              <a:rPr lang="en-US" sz="2800" dirty="0" err="1">
                <a:solidFill>
                  <a:srgbClr val="7030A0"/>
                </a:solidFill>
                <a:latin typeface="Times New Roman" panose="02020603050405020304" pitchFamily="18" charset="0"/>
                <a:cs typeface="Times New Roman" panose="02020603050405020304" pitchFamily="18" charset="0"/>
              </a:rPr>
              <a:t>atm·mL</a:t>
            </a:r>
            <a:endParaRPr lang="en-US" sz="28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509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rgbClr val="E3F3D1"/>
          </a:solidFill>
        </p:spPr>
        <p:txBody>
          <a:bodyPr wrap="square" rtlCol="0">
            <a:spAutoFit/>
          </a:bodyPr>
          <a:lstStyle/>
          <a:p>
            <a:pPr lvl="0" fontAlgn="base">
              <a:spcBef>
                <a:spcPct val="50000"/>
              </a:spcBef>
              <a:spcAft>
                <a:spcPct val="0"/>
              </a:spcAft>
            </a:pPr>
            <a:r>
              <a:rPr lang="en-US" altLang="en-US" sz="3200" dirty="0">
                <a:solidFill>
                  <a:srgbClr val="0000FF"/>
                </a:solidFill>
                <a:latin typeface="Comic Sans MS" pitchFamily="66" charset="0"/>
              </a:rPr>
              <a:t> </a:t>
            </a:r>
            <a:r>
              <a:rPr lang="en-US" altLang="en-US" sz="3200" dirty="0">
                <a:solidFill>
                  <a:srgbClr val="0000FF"/>
                </a:solidFill>
                <a:latin typeface="Times New Roman" panose="02020603050405020304" pitchFamily="18" charset="0"/>
                <a:cs typeface="Times New Roman" panose="02020603050405020304" pitchFamily="18" charset="0"/>
              </a:rPr>
              <a:t>24.  Same idea, new gas.  </a:t>
            </a:r>
            <a:r>
              <a:rPr lang="en-US" altLang="en-US" sz="3200" i="1" dirty="0">
                <a:solidFill>
                  <a:srgbClr val="000000"/>
                </a:solidFill>
                <a:latin typeface="Times New Roman" panose="02020603050405020304" pitchFamily="18" charset="0"/>
                <a:cs typeface="Times New Roman" panose="02020603050405020304" pitchFamily="18" charset="0"/>
              </a:rPr>
              <a:t>Your</a:t>
            </a:r>
            <a:r>
              <a:rPr lang="en-US" altLang="en-US" sz="3200" dirty="0">
                <a:solidFill>
                  <a:srgbClr val="000000"/>
                </a:solidFill>
                <a:latin typeface="Times New Roman" panose="02020603050405020304" pitchFamily="18" charset="0"/>
                <a:cs typeface="Times New Roman" panose="02020603050405020304" pitchFamily="18" charset="0"/>
              </a:rPr>
              <a:t> nitrogen sample has</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        volume of 3.75 Liters at pressure of 125 kPa.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        What is the gas constant for </a:t>
            </a:r>
            <a:r>
              <a:rPr lang="en-US" altLang="en-US" sz="3200" u="sng" dirty="0">
                <a:solidFill>
                  <a:srgbClr val="000000"/>
                </a:solidFill>
                <a:latin typeface="Times New Roman" panose="02020603050405020304" pitchFamily="18" charset="0"/>
                <a:cs typeface="Times New Roman" panose="02020603050405020304" pitchFamily="18" charset="0"/>
              </a:rPr>
              <a:t>your</a:t>
            </a:r>
            <a:r>
              <a:rPr lang="en-US" altLang="en-US" sz="3200" dirty="0">
                <a:solidFill>
                  <a:srgbClr val="000000"/>
                </a:solidFill>
                <a:latin typeface="Times New Roman" panose="02020603050405020304" pitchFamily="18" charset="0"/>
                <a:cs typeface="Times New Roman" panose="02020603050405020304" pitchFamily="18" charset="0"/>
              </a:rPr>
              <a:t> gas?</a:t>
            </a:r>
          </a:p>
        </p:txBody>
      </p:sp>
    </p:spTree>
    <p:extLst>
      <p:ext uri="{BB962C8B-B14F-4D97-AF65-F5344CB8AC3E}">
        <p14:creationId xmlns:p14="http://schemas.microsoft.com/office/powerpoint/2010/main" val="4236365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2F14D-C453-8E6D-54DB-9A8D158E18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14D4E4-9C6F-3C58-83FA-8E11FF0A9A10}"/>
              </a:ext>
            </a:extLst>
          </p:cNvPr>
          <p:cNvSpPr txBox="1"/>
          <p:nvPr/>
        </p:nvSpPr>
        <p:spPr>
          <a:xfrm>
            <a:off x="0" y="0"/>
            <a:ext cx="9144000" cy="1569660"/>
          </a:xfrm>
          <a:prstGeom prst="rect">
            <a:avLst/>
          </a:prstGeom>
          <a:solidFill>
            <a:srgbClr val="E3F3D1"/>
          </a:solidFill>
        </p:spPr>
        <p:txBody>
          <a:bodyPr wrap="square" rtlCol="0">
            <a:spAutoFit/>
          </a:bodyPr>
          <a:lstStyle/>
          <a:p>
            <a:pPr lvl="0" fontAlgn="base">
              <a:spcBef>
                <a:spcPct val="50000"/>
              </a:spcBef>
              <a:spcAft>
                <a:spcPct val="0"/>
              </a:spcAft>
            </a:pPr>
            <a:r>
              <a:rPr lang="en-US" altLang="en-US" sz="3200" dirty="0">
                <a:solidFill>
                  <a:srgbClr val="0000FF"/>
                </a:solidFill>
                <a:latin typeface="Comic Sans MS" pitchFamily="66" charset="0"/>
              </a:rPr>
              <a:t> </a:t>
            </a:r>
            <a:r>
              <a:rPr lang="en-US" altLang="en-US" sz="3200" dirty="0">
                <a:solidFill>
                  <a:srgbClr val="0000FF"/>
                </a:solidFill>
                <a:latin typeface="Times New Roman" panose="02020603050405020304" pitchFamily="18" charset="0"/>
                <a:cs typeface="Times New Roman" panose="02020603050405020304" pitchFamily="18" charset="0"/>
              </a:rPr>
              <a:t>24.  Same idea, new gas.  </a:t>
            </a:r>
            <a:r>
              <a:rPr lang="en-US" altLang="en-US" sz="3200" i="1" dirty="0">
                <a:solidFill>
                  <a:srgbClr val="000000"/>
                </a:solidFill>
                <a:latin typeface="Times New Roman" panose="02020603050405020304" pitchFamily="18" charset="0"/>
                <a:cs typeface="Times New Roman" panose="02020603050405020304" pitchFamily="18" charset="0"/>
              </a:rPr>
              <a:t>Your</a:t>
            </a:r>
            <a:r>
              <a:rPr lang="en-US" altLang="en-US" sz="3200" dirty="0">
                <a:solidFill>
                  <a:srgbClr val="000000"/>
                </a:solidFill>
                <a:latin typeface="Times New Roman" panose="02020603050405020304" pitchFamily="18" charset="0"/>
                <a:cs typeface="Times New Roman" panose="02020603050405020304" pitchFamily="18" charset="0"/>
              </a:rPr>
              <a:t> nitrogen sample has</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        volume of 3.75 Liters at pressure of 125 kPa.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        What is the gas constant for </a:t>
            </a:r>
            <a:r>
              <a:rPr lang="en-US" altLang="en-US" sz="3200" u="sng" dirty="0">
                <a:solidFill>
                  <a:srgbClr val="000000"/>
                </a:solidFill>
                <a:latin typeface="Times New Roman" panose="02020603050405020304" pitchFamily="18" charset="0"/>
                <a:cs typeface="Times New Roman" panose="02020603050405020304" pitchFamily="18" charset="0"/>
              </a:rPr>
              <a:t>your</a:t>
            </a:r>
            <a:r>
              <a:rPr lang="en-US" altLang="en-US" sz="3200" dirty="0">
                <a:solidFill>
                  <a:srgbClr val="000000"/>
                </a:solidFill>
                <a:latin typeface="Times New Roman" panose="02020603050405020304" pitchFamily="18" charset="0"/>
                <a:cs typeface="Times New Roman" panose="02020603050405020304" pitchFamily="18" charset="0"/>
              </a:rPr>
              <a:t> </a:t>
            </a:r>
            <a:r>
              <a:rPr lang="en-US" altLang="en-US" sz="3200">
                <a:solidFill>
                  <a:srgbClr val="000000"/>
                </a:solidFill>
                <a:latin typeface="Times New Roman" panose="02020603050405020304" pitchFamily="18" charset="0"/>
                <a:cs typeface="Times New Roman" panose="02020603050405020304" pitchFamily="18" charset="0"/>
              </a:rPr>
              <a:t>gas?</a:t>
            </a:r>
            <a:endParaRPr lang="en-US" altLang="en-US" sz="3200" dirty="0">
              <a:solidFill>
                <a:srgbClr val="0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03C98DA-105E-B3EB-9A34-F5FE21B23FC6}"/>
              </a:ext>
            </a:extLst>
          </p:cNvPr>
          <p:cNvSpPr txBox="1"/>
          <p:nvPr/>
        </p:nvSpPr>
        <p:spPr>
          <a:xfrm>
            <a:off x="0" y="2059394"/>
            <a:ext cx="9144000" cy="2739211"/>
          </a:xfrm>
          <a:prstGeom prst="rect">
            <a:avLst/>
          </a:prstGeom>
          <a:noFill/>
        </p:spPr>
        <p:txBody>
          <a:bodyPr wrap="square" rtlCol="0">
            <a:spAutoFit/>
          </a:bodyPr>
          <a:lstStyle/>
          <a:p>
            <a:pPr eaLnBrk="1" hangingPunct="1">
              <a:spcBef>
                <a:spcPct val="50000"/>
              </a:spcBef>
              <a:buFontTx/>
              <a:buNone/>
            </a:pPr>
            <a:r>
              <a:rPr lang="en-US" altLang="en-US" sz="4400" dirty="0">
                <a:solidFill>
                  <a:srgbClr val="000000"/>
                </a:solidFill>
                <a:latin typeface="Times New Roman" panose="02020603050405020304" pitchFamily="18" charset="0"/>
                <a:cs typeface="Times New Roman" panose="02020603050405020304" pitchFamily="18" charset="0"/>
              </a:rPr>
              <a:t>                        P x V = constant</a:t>
            </a:r>
          </a:p>
          <a:p>
            <a:pPr eaLnBrk="1" hangingPunct="1">
              <a:spcBef>
                <a:spcPct val="50000"/>
              </a:spcBef>
              <a:buFontTx/>
              <a:buNone/>
            </a:pPr>
            <a:r>
              <a:rPr lang="en-US" altLang="en-US" sz="4400" dirty="0">
                <a:solidFill>
                  <a:srgbClr val="000000"/>
                </a:solidFill>
                <a:latin typeface="Times New Roman" panose="02020603050405020304" pitchFamily="18" charset="0"/>
                <a:cs typeface="Times New Roman" panose="02020603050405020304" pitchFamily="18" charset="0"/>
              </a:rPr>
              <a:t>    (125 kPa)(3.75 L) = 469 </a:t>
            </a:r>
            <a:r>
              <a:rPr lang="en-US" altLang="en-US" sz="4400" dirty="0" err="1">
                <a:solidFill>
                  <a:srgbClr val="000000"/>
                </a:solidFill>
                <a:latin typeface="Times New Roman" panose="02020603050405020304" pitchFamily="18" charset="0"/>
                <a:cs typeface="Times New Roman" panose="02020603050405020304" pitchFamily="18" charset="0"/>
              </a:rPr>
              <a:t>kPa·L</a:t>
            </a:r>
            <a:br>
              <a:rPr lang="en-US" altLang="en-US" sz="4400" dirty="0">
                <a:solidFill>
                  <a:srgbClr val="000000"/>
                </a:solidFill>
                <a:latin typeface="Times New Roman" panose="02020603050405020304" pitchFamily="18" charset="0"/>
                <a:cs typeface="Times New Roman" panose="02020603050405020304" pitchFamily="18" charset="0"/>
              </a:rPr>
            </a:br>
            <a:r>
              <a:rPr lang="en-US" altLang="en-US" sz="4400"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33CC"/>
                </a:solidFill>
                <a:latin typeface="Times New Roman" panose="02020603050405020304" pitchFamily="18" charset="0"/>
                <a:cs typeface="Times New Roman" panose="02020603050405020304" pitchFamily="18" charset="0"/>
              </a:rPr>
              <a:t>more weirdo units! </a:t>
            </a:r>
            <a:endParaRPr lang="en-US" altLang="en-US" sz="4400" dirty="0">
              <a:solidFill>
                <a:srgbClr val="00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5480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0"/>
            <a:ext cx="9144000" cy="1200329"/>
          </a:xfrm>
          <a:prstGeom prst="rect">
            <a:avLst/>
          </a:prstGeom>
          <a:solidFill>
            <a:schemeClr val="bg1">
              <a:lumMod val="95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3600" dirty="0">
                <a:solidFill>
                  <a:srgbClr val="FF0000"/>
                </a:solidFill>
                <a:latin typeface="Times New Roman" panose="02020603050405020304" pitchFamily="18" charset="0"/>
                <a:cs typeface="Times New Roman" panose="02020603050405020304" pitchFamily="18" charset="0"/>
              </a:rPr>
              <a:t> 25.  Your N</a:t>
            </a:r>
            <a:r>
              <a:rPr lang="en-US" altLang="en-US" sz="3600" baseline="-25000" dirty="0">
                <a:solidFill>
                  <a:srgbClr val="FF0000"/>
                </a:solidFill>
                <a:latin typeface="Times New Roman" panose="02020603050405020304" pitchFamily="18" charset="0"/>
                <a:cs typeface="Times New Roman" panose="02020603050405020304" pitchFamily="18" charset="0"/>
              </a:rPr>
              <a:t>2(G)</a:t>
            </a:r>
            <a:r>
              <a:rPr lang="en-US" altLang="en-US" sz="3600" dirty="0">
                <a:solidFill>
                  <a:srgbClr val="FF0000"/>
                </a:solidFill>
                <a:latin typeface="Times New Roman" panose="02020603050405020304" pitchFamily="18" charset="0"/>
                <a:cs typeface="Times New Roman" panose="02020603050405020304" pitchFamily="18" charset="0"/>
              </a:rPr>
              <a:t> sample expands to 9.75 Liters.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Calculate the new pressure?  </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(your constant = 469 </a:t>
            </a:r>
            <a:r>
              <a:rPr lang="en-US" altLang="en-US" sz="1600" dirty="0" err="1">
                <a:solidFill>
                  <a:schemeClr val="tx1">
                    <a:lumMod val="95000"/>
                    <a:lumOff val="5000"/>
                  </a:schemeClr>
                </a:solidFill>
                <a:latin typeface="Times New Roman" panose="02020603050405020304" pitchFamily="18" charset="0"/>
                <a:cs typeface="Times New Roman" panose="02020603050405020304" pitchFamily="18" charset="0"/>
              </a:rPr>
              <a:t>kPa·L</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55874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A5604-98D5-29F2-8438-9CA94D1931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929D51-F02F-8F95-400E-A96201C5FA46}"/>
              </a:ext>
            </a:extLst>
          </p:cNvPr>
          <p:cNvSpPr txBox="1">
            <a:spLocks noChangeArrowheads="1"/>
          </p:cNvSpPr>
          <p:nvPr/>
        </p:nvSpPr>
        <p:spPr bwMode="auto">
          <a:xfrm>
            <a:off x="0" y="0"/>
            <a:ext cx="9144000" cy="1200329"/>
          </a:xfrm>
          <a:prstGeom prst="rect">
            <a:avLst/>
          </a:prstGeom>
          <a:solidFill>
            <a:schemeClr val="bg1">
              <a:lumMod val="95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3600" dirty="0">
                <a:solidFill>
                  <a:srgbClr val="FF0000"/>
                </a:solidFill>
                <a:latin typeface="Times New Roman" panose="02020603050405020304" pitchFamily="18" charset="0"/>
                <a:cs typeface="Times New Roman" panose="02020603050405020304" pitchFamily="18" charset="0"/>
              </a:rPr>
              <a:t> 25.  Your N</a:t>
            </a:r>
            <a:r>
              <a:rPr lang="en-US" altLang="en-US" sz="3600" baseline="-25000" dirty="0">
                <a:solidFill>
                  <a:srgbClr val="FF0000"/>
                </a:solidFill>
                <a:latin typeface="Times New Roman" panose="02020603050405020304" pitchFamily="18" charset="0"/>
                <a:cs typeface="Times New Roman" panose="02020603050405020304" pitchFamily="18" charset="0"/>
              </a:rPr>
              <a:t>2(G)</a:t>
            </a:r>
            <a:r>
              <a:rPr lang="en-US" altLang="en-US" sz="3600" dirty="0">
                <a:solidFill>
                  <a:srgbClr val="FF0000"/>
                </a:solidFill>
                <a:latin typeface="Times New Roman" panose="02020603050405020304" pitchFamily="18" charset="0"/>
                <a:cs typeface="Times New Roman" panose="02020603050405020304" pitchFamily="18" charset="0"/>
              </a:rPr>
              <a:t> sample expands to 9.75 Liters.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Calculate the new pressure?  </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(your constant = 469 </a:t>
            </a:r>
            <a:r>
              <a:rPr lang="en-US" altLang="en-US" sz="1600" dirty="0" err="1">
                <a:solidFill>
                  <a:schemeClr val="tx1">
                    <a:lumMod val="95000"/>
                    <a:lumOff val="5000"/>
                  </a:schemeClr>
                </a:solidFill>
                <a:latin typeface="Times New Roman" panose="02020603050405020304" pitchFamily="18" charset="0"/>
                <a:cs typeface="Times New Roman" panose="02020603050405020304" pitchFamily="18" charset="0"/>
              </a:rPr>
              <a:t>kPa·L</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
        <p:nvSpPr>
          <p:cNvPr id="3" name="Text Box 5"/>
          <p:cNvSpPr txBox="1">
            <a:spLocks noChangeArrowheads="1"/>
          </p:cNvSpPr>
          <p:nvPr/>
        </p:nvSpPr>
        <p:spPr bwMode="auto">
          <a:xfrm>
            <a:off x="304800" y="1600200"/>
            <a:ext cx="8534400" cy="4262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latin typeface="Times New Roman" panose="02020603050405020304" pitchFamily="18" charset="0"/>
                <a:cs typeface="Times New Roman" panose="02020603050405020304" pitchFamily="18" charset="0"/>
              </a:rPr>
              <a:t>For </a:t>
            </a:r>
            <a:r>
              <a:rPr lang="en-US" altLang="en-US" sz="2800" u="sng" dirty="0">
                <a:solidFill>
                  <a:srgbClr val="000000"/>
                </a:solidFill>
                <a:latin typeface="Times New Roman" panose="02020603050405020304" pitchFamily="18" charset="0"/>
                <a:cs typeface="Times New Roman" panose="02020603050405020304" pitchFamily="18" charset="0"/>
              </a:rPr>
              <a:t>your gas sample</a:t>
            </a:r>
            <a:r>
              <a:rPr lang="en-US" altLang="en-US" sz="2800" dirty="0">
                <a:solidFill>
                  <a:srgbClr val="000000"/>
                </a:solidFill>
                <a:latin typeface="Times New Roman" panose="02020603050405020304" pitchFamily="18" charset="0"/>
                <a:cs typeface="Times New Roman" panose="02020603050405020304" pitchFamily="18" charset="0"/>
              </a:rPr>
              <a:t> the gas constant it 469 kPa·L</a:t>
            </a:r>
          </a:p>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So,</a:t>
            </a:r>
          </a:p>
          <a:p>
            <a:pPr eaLnBrk="1" hangingPunct="1">
              <a:spcBef>
                <a:spcPct val="50000"/>
              </a:spcBef>
              <a:buFontTx/>
              <a:buNone/>
            </a:pPr>
            <a:r>
              <a:rPr lang="en-US" altLang="en-US" sz="4800" dirty="0">
                <a:solidFill>
                  <a:srgbClr val="000000"/>
                </a:solidFill>
                <a:latin typeface="Times New Roman" panose="02020603050405020304" pitchFamily="18" charset="0"/>
                <a:cs typeface="Times New Roman" panose="02020603050405020304" pitchFamily="18" charset="0"/>
              </a:rPr>
              <a:t>P x V = constant</a:t>
            </a:r>
          </a:p>
          <a:p>
            <a:pPr eaLnBrk="1" hangingPunct="1">
              <a:spcBef>
                <a:spcPct val="50000"/>
              </a:spcBef>
              <a:buFontTx/>
              <a:buNone/>
            </a:pPr>
            <a:r>
              <a:rPr lang="en-US" altLang="en-US" sz="4800" dirty="0">
                <a:solidFill>
                  <a:srgbClr val="000000"/>
                </a:solidFill>
                <a:latin typeface="Times New Roman" panose="02020603050405020304" pitchFamily="18" charset="0"/>
                <a:cs typeface="Times New Roman" panose="02020603050405020304" pitchFamily="18" charset="0"/>
              </a:rPr>
              <a:t>P x 9.75 L = 469 kPa·L</a:t>
            </a:r>
          </a:p>
          <a:p>
            <a:pPr eaLnBrk="1" hangingPunct="1">
              <a:spcBef>
                <a:spcPct val="50000"/>
              </a:spcBef>
              <a:buFontTx/>
              <a:buNone/>
            </a:pPr>
            <a:r>
              <a:rPr lang="en-US" altLang="en-US" sz="4800" dirty="0">
                <a:solidFill>
                  <a:srgbClr val="000000"/>
                </a:solidFill>
                <a:latin typeface="Times New Roman" panose="02020603050405020304" pitchFamily="18" charset="0"/>
                <a:cs typeface="Times New Roman" panose="02020603050405020304" pitchFamily="18" charset="0"/>
              </a:rPr>
              <a:t>P = 48.1 kPa</a:t>
            </a:r>
          </a:p>
        </p:txBody>
      </p:sp>
    </p:spTree>
    <p:extLst>
      <p:ext uri="{BB962C8B-B14F-4D97-AF65-F5344CB8AC3E}">
        <p14:creationId xmlns:p14="http://schemas.microsoft.com/office/powerpoint/2010/main" val="2349468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ordArt 4"/>
          <p:cNvSpPr>
            <a:spLocks noChangeArrowheads="1" noChangeShapeType="1" noTextEdit="1"/>
          </p:cNvSpPr>
          <p:nvPr/>
        </p:nvSpPr>
        <p:spPr bwMode="auto">
          <a:xfrm>
            <a:off x="673768" y="312821"/>
            <a:ext cx="8458200" cy="12192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Boyle's Law</a:t>
            </a:r>
          </a:p>
        </p:txBody>
      </p:sp>
      <p:sp>
        <p:nvSpPr>
          <p:cNvPr id="3" name="Text Box 5"/>
          <p:cNvSpPr txBox="1">
            <a:spLocks noChangeArrowheads="1"/>
          </p:cNvSpPr>
          <p:nvPr/>
        </p:nvSpPr>
        <p:spPr bwMode="auto">
          <a:xfrm>
            <a:off x="0" y="1676399"/>
            <a:ext cx="91440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dirty="0">
                <a:latin typeface="Times New Roman" panose="02020603050405020304" pitchFamily="18" charset="0"/>
                <a:cs typeface="Times New Roman" panose="02020603050405020304" pitchFamily="18" charset="0"/>
              </a:rPr>
              <a:t>26.  </a:t>
            </a:r>
            <a:r>
              <a:rPr lang="en-US" altLang="en-US" sz="2400" dirty="0">
                <a:latin typeface="Times New Roman" panose="02020603050405020304" pitchFamily="18" charset="0"/>
                <a:cs typeface="Times New Roman" panose="02020603050405020304" pitchFamily="18" charset="0"/>
              </a:rPr>
              <a:t>For any sample of gas, pressure &amp; volume are inversely proportional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and equal to a constant, so…</a:t>
            </a:r>
          </a:p>
          <a:p>
            <a:pPr algn="ctr" eaLnBrk="1" hangingPunct="1">
              <a:spcBef>
                <a:spcPct val="50000"/>
              </a:spcBef>
              <a:buFontTx/>
              <a:buNone/>
            </a:pPr>
            <a:r>
              <a:rPr lang="en-US" altLang="en-US" sz="7200" dirty="0">
                <a:latin typeface="Times New Roman" panose="02020603050405020304" pitchFamily="18" charset="0"/>
                <a:cs typeface="Times New Roman" panose="02020603050405020304" pitchFamily="18" charset="0"/>
              </a:rPr>
              <a:t>P</a:t>
            </a:r>
            <a:r>
              <a:rPr lang="en-US" altLang="en-US" sz="7200" baseline="-25000" dirty="0">
                <a:latin typeface="Times New Roman" panose="02020603050405020304" pitchFamily="18" charset="0"/>
                <a:cs typeface="Times New Roman" panose="02020603050405020304" pitchFamily="18" charset="0"/>
              </a:rPr>
              <a:t>1</a:t>
            </a:r>
            <a:r>
              <a:rPr lang="en-US" altLang="en-US" sz="7200" dirty="0">
                <a:latin typeface="Times New Roman" panose="02020603050405020304" pitchFamily="18" charset="0"/>
                <a:cs typeface="Times New Roman" panose="02020603050405020304" pitchFamily="18" charset="0"/>
              </a:rPr>
              <a:t>V</a:t>
            </a:r>
            <a:r>
              <a:rPr lang="en-US" altLang="en-US" sz="7200" baseline="-25000" dirty="0">
                <a:latin typeface="Times New Roman" panose="02020603050405020304" pitchFamily="18" charset="0"/>
                <a:cs typeface="Times New Roman" panose="02020603050405020304" pitchFamily="18" charset="0"/>
              </a:rPr>
              <a:t>1</a:t>
            </a:r>
            <a:r>
              <a:rPr lang="en-US" altLang="en-US" sz="7200" dirty="0">
                <a:latin typeface="Times New Roman" panose="02020603050405020304" pitchFamily="18" charset="0"/>
                <a:cs typeface="Times New Roman" panose="02020603050405020304" pitchFamily="18" charset="0"/>
              </a:rPr>
              <a:t> = P</a:t>
            </a:r>
            <a:r>
              <a:rPr lang="en-US" altLang="en-US" sz="7200" baseline="-25000" dirty="0">
                <a:latin typeface="Times New Roman" panose="02020603050405020304" pitchFamily="18" charset="0"/>
                <a:cs typeface="Times New Roman" panose="02020603050405020304" pitchFamily="18" charset="0"/>
              </a:rPr>
              <a:t>2</a:t>
            </a:r>
            <a:r>
              <a:rPr lang="en-US" altLang="en-US" sz="7200" dirty="0">
                <a:latin typeface="Times New Roman" panose="02020603050405020304" pitchFamily="18" charset="0"/>
                <a:cs typeface="Times New Roman" panose="02020603050405020304" pitchFamily="18" charset="0"/>
              </a:rPr>
              <a:t>V</a:t>
            </a:r>
            <a:r>
              <a:rPr lang="en-US" altLang="en-US" sz="7200" baseline="-25000" dirty="0">
                <a:latin typeface="Times New Roman" panose="02020603050405020304" pitchFamily="18" charset="0"/>
                <a:cs typeface="Times New Roman" panose="02020603050405020304" pitchFamily="18" charset="0"/>
              </a:rPr>
              <a:t>2</a:t>
            </a:r>
          </a:p>
        </p:txBody>
      </p:sp>
      <p:sp>
        <p:nvSpPr>
          <p:cNvPr id="4" name="Text Box 6"/>
          <p:cNvSpPr txBox="1">
            <a:spLocks noChangeArrowheads="1"/>
          </p:cNvSpPr>
          <p:nvPr/>
        </p:nvSpPr>
        <p:spPr bwMode="auto">
          <a:xfrm>
            <a:off x="0" y="5410200"/>
            <a:ext cx="9122029" cy="523220"/>
          </a:xfrm>
          <a:prstGeom prst="rect">
            <a:avLst/>
          </a:prstGeom>
          <a:solidFill>
            <a:srgbClr val="E5F6FB"/>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27.</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Boyle’s Law is part of THE COMBINED GAS LAW.  </a:t>
            </a:r>
            <a:endPar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9454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0" y="-729"/>
            <a:ext cx="9144000" cy="830997"/>
          </a:xfrm>
          <a:prstGeom prst="rect">
            <a:avLst/>
          </a:prstGeom>
          <a:solidFill>
            <a:srgbClr val="FFE1E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latin typeface="Times New Roman" panose="02020603050405020304" pitchFamily="18" charset="0"/>
                <a:cs typeface="Times New Roman" panose="02020603050405020304" pitchFamily="18" charset="0"/>
              </a:rPr>
              <a:t>28.  At constant temperature, a sample of neon gas is at standard pressure</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and 45.8 liters volume.  If pressure doubles, what is the new volume?</a:t>
            </a:r>
          </a:p>
        </p:txBody>
      </p:sp>
      <p:sp>
        <p:nvSpPr>
          <p:cNvPr id="15363" name="Text Box 5"/>
          <p:cNvSpPr txBox="1">
            <a:spLocks noChangeArrowheads="1"/>
          </p:cNvSpPr>
          <p:nvPr/>
        </p:nvSpPr>
        <p:spPr bwMode="auto">
          <a:xfrm>
            <a:off x="0" y="830268"/>
            <a:ext cx="9144000" cy="523220"/>
          </a:xfrm>
          <a:prstGeom prst="rect">
            <a:avLst/>
          </a:prstGeom>
          <a:solidFill>
            <a:schemeClr val="bg1">
              <a:lumMod val="9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000000"/>
                </a:solidFill>
                <a:latin typeface="Comic Sans MS" pitchFamily="66" charset="0"/>
              </a:rPr>
              <a:t> </a:t>
            </a:r>
            <a:r>
              <a:rPr lang="en-US" altLang="en-US" sz="2800" dirty="0">
                <a:solidFill>
                  <a:srgbClr val="000000"/>
                </a:solidFill>
                <a:latin typeface="Comic Sans MS" pitchFamily="66" charset="0"/>
              </a:rPr>
              <a:t>Do the math in kPa here     </a:t>
            </a:r>
            <a:r>
              <a:rPr lang="en-US" altLang="en-US" sz="2800" dirty="0">
                <a:solidFill>
                  <a:srgbClr val="FF0000"/>
                </a:solidFill>
                <a:latin typeface="Comic Sans MS" pitchFamily="66" charset="0"/>
              </a:rPr>
              <a:t>Do the math in atm here      </a:t>
            </a:r>
            <a:endParaRPr lang="en-US" altLang="en-US" sz="2000" dirty="0">
              <a:solidFill>
                <a:srgbClr val="FF0000"/>
              </a:solidFill>
              <a:latin typeface="Comic Sans MS" pitchFamily="66" charset="0"/>
            </a:endParaRPr>
          </a:p>
        </p:txBody>
      </p:sp>
    </p:spTree>
    <p:extLst>
      <p:ext uri="{BB962C8B-B14F-4D97-AF65-F5344CB8AC3E}">
        <p14:creationId xmlns:p14="http://schemas.microsoft.com/office/powerpoint/2010/main" val="19012809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B3CA7-7050-83FA-6444-6E7E7A755184}"/>
            </a:ext>
          </a:extLst>
        </p:cNvPr>
        <p:cNvGrpSpPr/>
        <p:nvPr/>
      </p:nvGrpSpPr>
      <p:grpSpPr>
        <a:xfrm>
          <a:off x="0" y="0"/>
          <a:ext cx="0" cy="0"/>
          <a:chOff x="0" y="0"/>
          <a:chExt cx="0" cy="0"/>
        </a:xfrm>
      </p:grpSpPr>
      <p:sp>
        <p:nvSpPr>
          <p:cNvPr id="15362" name="Text Box 4">
            <a:extLst>
              <a:ext uri="{FF2B5EF4-FFF2-40B4-BE49-F238E27FC236}">
                <a16:creationId xmlns:a16="http://schemas.microsoft.com/office/drawing/2014/main" id="{D7C63FCB-1E42-38DF-021C-71492AA7B73D}"/>
              </a:ext>
            </a:extLst>
          </p:cNvPr>
          <p:cNvSpPr txBox="1">
            <a:spLocks noChangeArrowheads="1"/>
          </p:cNvSpPr>
          <p:nvPr/>
        </p:nvSpPr>
        <p:spPr bwMode="auto">
          <a:xfrm>
            <a:off x="0" y="-729"/>
            <a:ext cx="9144000" cy="830997"/>
          </a:xfrm>
          <a:prstGeom prst="rect">
            <a:avLst/>
          </a:prstGeom>
          <a:solidFill>
            <a:srgbClr val="FFE1E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latin typeface="Times New Roman" panose="02020603050405020304" pitchFamily="18" charset="0"/>
                <a:cs typeface="Times New Roman" panose="02020603050405020304" pitchFamily="18" charset="0"/>
              </a:rPr>
              <a:t>28.  At constant temperature, a sample of neon gas is at standard pressure</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and 45.8 liters volume.  If pressure doubles, what is the new volume?</a:t>
            </a:r>
          </a:p>
        </p:txBody>
      </p:sp>
      <p:sp>
        <p:nvSpPr>
          <p:cNvPr id="15363" name="Text Box 5">
            <a:extLst>
              <a:ext uri="{FF2B5EF4-FFF2-40B4-BE49-F238E27FC236}">
                <a16:creationId xmlns:a16="http://schemas.microsoft.com/office/drawing/2014/main" id="{8F3A23AE-C207-E3FF-4FD8-81105B3B362D}"/>
              </a:ext>
            </a:extLst>
          </p:cNvPr>
          <p:cNvSpPr txBox="1">
            <a:spLocks noChangeArrowheads="1"/>
          </p:cNvSpPr>
          <p:nvPr/>
        </p:nvSpPr>
        <p:spPr bwMode="auto">
          <a:xfrm>
            <a:off x="0" y="830268"/>
            <a:ext cx="9144000" cy="523220"/>
          </a:xfrm>
          <a:prstGeom prst="rect">
            <a:avLst/>
          </a:prstGeom>
          <a:solidFill>
            <a:schemeClr val="bg1">
              <a:lumMod val="9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000000"/>
                </a:solidFill>
                <a:latin typeface="Comic Sans MS" pitchFamily="66" charset="0"/>
              </a:rPr>
              <a:t> </a:t>
            </a:r>
            <a:r>
              <a:rPr lang="en-US" altLang="en-US" sz="2800" dirty="0">
                <a:solidFill>
                  <a:srgbClr val="000000"/>
                </a:solidFill>
                <a:latin typeface="Comic Sans MS" pitchFamily="66" charset="0"/>
              </a:rPr>
              <a:t>Do the math in kPa here     </a:t>
            </a:r>
            <a:r>
              <a:rPr lang="en-US" altLang="en-US" sz="2800" dirty="0">
                <a:solidFill>
                  <a:srgbClr val="FF0000"/>
                </a:solidFill>
                <a:latin typeface="Comic Sans MS" pitchFamily="66" charset="0"/>
              </a:rPr>
              <a:t>Do the math in atm here      </a:t>
            </a:r>
            <a:endParaRPr lang="en-US" altLang="en-US" sz="2000" dirty="0">
              <a:solidFill>
                <a:srgbClr val="FF0000"/>
              </a:solidFill>
              <a:latin typeface="Comic Sans MS" pitchFamily="66" charset="0"/>
            </a:endParaRPr>
          </a:p>
        </p:txBody>
      </p:sp>
      <p:sp>
        <p:nvSpPr>
          <p:cNvPr id="6" name="Text Box 5">
            <a:extLst>
              <a:ext uri="{FF2B5EF4-FFF2-40B4-BE49-F238E27FC236}">
                <a16:creationId xmlns:a16="http://schemas.microsoft.com/office/drawing/2014/main" id="{4C1A04F9-03D3-40B2-B2BE-BB0E31F7FCF6}"/>
              </a:ext>
            </a:extLst>
          </p:cNvPr>
          <p:cNvSpPr txBox="1">
            <a:spLocks noChangeArrowheads="1"/>
          </p:cNvSpPr>
          <p:nvPr/>
        </p:nvSpPr>
        <p:spPr bwMode="auto">
          <a:xfrm>
            <a:off x="-15240" y="2057400"/>
            <a:ext cx="4533900" cy="15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dirty="0">
                <a:solidFill>
                  <a:srgbClr val="000000"/>
                </a:solidFill>
                <a:latin typeface="Comic Sans MS" pitchFamily="66" charset="0"/>
              </a:rPr>
              <a:t>P</a:t>
            </a:r>
            <a:r>
              <a:rPr lang="en-US" altLang="en-US" sz="2000" baseline="-25000" dirty="0">
                <a:solidFill>
                  <a:srgbClr val="000000"/>
                </a:solidFill>
                <a:latin typeface="Comic Sans MS" pitchFamily="66" charset="0"/>
              </a:rPr>
              <a:t>1</a:t>
            </a:r>
            <a:r>
              <a:rPr lang="en-US" altLang="en-US" sz="2000" dirty="0">
                <a:solidFill>
                  <a:srgbClr val="000000"/>
                </a:solidFill>
                <a:latin typeface="Comic Sans MS" pitchFamily="66" charset="0"/>
              </a:rPr>
              <a:t>V</a:t>
            </a:r>
            <a:r>
              <a:rPr lang="en-US" altLang="en-US" sz="2000" baseline="-25000" dirty="0">
                <a:solidFill>
                  <a:srgbClr val="000000"/>
                </a:solidFill>
                <a:latin typeface="Comic Sans MS" pitchFamily="66" charset="0"/>
              </a:rPr>
              <a:t>1</a:t>
            </a:r>
            <a:r>
              <a:rPr lang="en-US" altLang="en-US" sz="2000" dirty="0">
                <a:solidFill>
                  <a:srgbClr val="000000"/>
                </a:solidFill>
                <a:latin typeface="Comic Sans MS" pitchFamily="66" charset="0"/>
              </a:rPr>
              <a:t> = P</a:t>
            </a:r>
            <a:r>
              <a:rPr lang="en-US" altLang="en-US" sz="2000" baseline="-25000" dirty="0">
                <a:solidFill>
                  <a:srgbClr val="000000"/>
                </a:solidFill>
                <a:latin typeface="Comic Sans MS" pitchFamily="66" charset="0"/>
              </a:rPr>
              <a:t>2</a:t>
            </a:r>
            <a:r>
              <a:rPr lang="en-US" altLang="en-US" sz="2000" dirty="0">
                <a:solidFill>
                  <a:srgbClr val="000000"/>
                </a:solidFill>
                <a:latin typeface="Comic Sans MS" pitchFamily="66" charset="0"/>
              </a:rPr>
              <a:t>V</a:t>
            </a:r>
            <a:r>
              <a:rPr lang="en-US" altLang="en-US" sz="2000" baseline="-25000" dirty="0">
                <a:solidFill>
                  <a:srgbClr val="000000"/>
                </a:solidFill>
                <a:latin typeface="Comic Sans MS" pitchFamily="66" charset="0"/>
              </a:rPr>
              <a:t>2</a:t>
            </a:r>
          </a:p>
          <a:p>
            <a:pPr algn="ctr" eaLnBrk="1" fontAlgn="base" hangingPunct="1">
              <a:spcBef>
                <a:spcPct val="50000"/>
              </a:spcBef>
              <a:spcAft>
                <a:spcPct val="0"/>
              </a:spcAft>
              <a:buNone/>
            </a:pPr>
            <a:r>
              <a:rPr lang="en-US" altLang="en-US" sz="2000" dirty="0">
                <a:solidFill>
                  <a:srgbClr val="000000"/>
                </a:solidFill>
                <a:latin typeface="Comic Sans MS" pitchFamily="66" charset="0"/>
              </a:rPr>
              <a:t>(101.3 kPa)(45.8 L) = (202.6 kPa)(V</a:t>
            </a:r>
            <a:r>
              <a:rPr lang="en-US" altLang="en-US" sz="2000" baseline="-25000" dirty="0">
                <a:solidFill>
                  <a:srgbClr val="000000"/>
                </a:solidFill>
                <a:latin typeface="Comic Sans MS" pitchFamily="66" charset="0"/>
              </a:rPr>
              <a:t>2</a:t>
            </a:r>
            <a:r>
              <a:rPr lang="en-US" altLang="en-US" sz="2000" dirty="0">
                <a:solidFill>
                  <a:srgbClr val="000000"/>
                </a:solidFill>
                <a:latin typeface="Comic Sans MS" pitchFamily="66" charset="0"/>
              </a:rPr>
              <a:t>)</a:t>
            </a:r>
          </a:p>
          <a:p>
            <a:pPr algn="ctr" eaLnBrk="1" fontAlgn="base" hangingPunct="1">
              <a:spcBef>
                <a:spcPct val="50000"/>
              </a:spcBef>
              <a:spcAft>
                <a:spcPct val="0"/>
              </a:spcAft>
              <a:buFontTx/>
              <a:buNone/>
            </a:pPr>
            <a:endParaRPr lang="en-US" altLang="en-US" sz="2000" baseline="-25000" dirty="0">
              <a:solidFill>
                <a:srgbClr val="000000"/>
              </a:solidFill>
              <a:latin typeface="Comic Sans MS" pitchFamily="66" charset="0"/>
            </a:endParaRPr>
          </a:p>
          <a:p>
            <a:pPr algn="ctr" eaLnBrk="1" fontAlgn="base" hangingPunct="1">
              <a:spcBef>
                <a:spcPct val="50000"/>
              </a:spcBef>
              <a:spcAft>
                <a:spcPct val="0"/>
              </a:spcAft>
              <a:buFontTx/>
              <a:buNone/>
            </a:pPr>
            <a:endParaRPr lang="en-US" altLang="en-US" sz="1800" dirty="0">
              <a:solidFill>
                <a:srgbClr val="000000"/>
              </a:solidFill>
            </a:endParaRPr>
          </a:p>
        </p:txBody>
      </p:sp>
      <p:sp>
        <p:nvSpPr>
          <p:cNvPr id="7" name="Text Box 6">
            <a:extLst>
              <a:ext uri="{FF2B5EF4-FFF2-40B4-BE49-F238E27FC236}">
                <a16:creationId xmlns:a16="http://schemas.microsoft.com/office/drawing/2014/main" id="{54A33585-192B-4798-B880-225D2502264C}"/>
              </a:ext>
            </a:extLst>
          </p:cNvPr>
          <p:cNvSpPr txBox="1">
            <a:spLocks noChangeArrowheads="1"/>
          </p:cNvSpPr>
          <p:nvPr/>
        </p:nvSpPr>
        <p:spPr bwMode="auto">
          <a:xfrm>
            <a:off x="441960" y="3352800"/>
            <a:ext cx="2514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u="sng" dirty="0">
                <a:solidFill>
                  <a:srgbClr val="000000"/>
                </a:solidFill>
                <a:latin typeface="Comic Sans MS" pitchFamily="66" charset="0"/>
              </a:rPr>
              <a:t>(101.3 kPa)(45.8 L)</a:t>
            </a:r>
            <a:br>
              <a:rPr lang="en-US" altLang="en-US" sz="2000" dirty="0">
                <a:solidFill>
                  <a:srgbClr val="000000"/>
                </a:solidFill>
                <a:latin typeface="Comic Sans MS" pitchFamily="66" charset="0"/>
              </a:rPr>
            </a:br>
            <a:r>
              <a:rPr lang="en-US" altLang="en-US" sz="2000" dirty="0">
                <a:solidFill>
                  <a:srgbClr val="000000"/>
                </a:solidFill>
                <a:latin typeface="Comic Sans MS" pitchFamily="66" charset="0"/>
              </a:rPr>
              <a:t>202.6 kPa</a:t>
            </a:r>
          </a:p>
        </p:txBody>
      </p:sp>
      <p:sp>
        <p:nvSpPr>
          <p:cNvPr id="8" name="Text Box 7">
            <a:extLst>
              <a:ext uri="{FF2B5EF4-FFF2-40B4-BE49-F238E27FC236}">
                <a16:creationId xmlns:a16="http://schemas.microsoft.com/office/drawing/2014/main" id="{D34ED29C-98B6-448A-8737-CBC3FA56A6AC}"/>
              </a:ext>
            </a:extLst>
          </p:cNvPr>
          <p:cNvSpPr txBox="1">
            <a:spLocks noChangeArrowheads="1"/>
          </p:cNvSpPr>
          <p:nvPr/>
        </p:nvSpPr>
        <p:spPr bwMode="auto">
          <a:xfrm>
            <a:off x="2880360" y="3505200"/>
            <a:ext cx="762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000000"/>
                </a:solidFill>
                <a:latin typeface="Comic Sans MS" pitchFamily="66" charset="0"/>
              </a:rPr>
              <a:t>= V</a:t>
            </a:r>
            <a:r>
              <a:rPr lang="en-US" altLang="en-US" sz="2000" baseline="-25000" dirty="0">
                <a:solidFill>
                  <a:srgbClr val="000000"/>
                </a:solidFill>
                <a:latin typeface="Comic Sans MS" pitchFamily="66" charset="0"/>
              </a:rPr>
              <a:t>2</a:t>
            </a:r>
            <a:endParaRPr lang="en-US" altLang="en-US" sz="2000" dirty="0">
              <a:solidFill>
                <a:srgbClr val="000000"/>
              </a:solidFill>
              <a:latin typeface="Comic Sans MS" pitchFamily="66" charset="0"/>
            </a:endParaRPr>
          </a:p>
        </p:txBody>
      </p:sp>
      <p:sp>
        <p:nvSpPr>
          <p:cNvPr id="9" name="Text Box 8">
            <a:extLst>
              <a:ext uri="{FF2B5EF4-FFF2-40B4-BE49-F238E27FC236}">
                <a16:creationId xmlns:a16="http://schemas.microsoft.com/office/drawing/2014/main" id="{82AFAFA9-AA10-46A8-8A26-4801FAA70117}"/>
              </a:ext>
            </a:extLst>
          </p:cNvPr>
          <p:cNvSpPr txBox="1">
            <a:spLocks noChangeArrowheads="1"/>
          </p:cNvSpPr>
          <p:nvPr/>
        </p:nvSpPr>
        <p:spPr bwMode="auto">
          <a:xfrm>
            <a:off x="594360" y="4363286"/>
            <a:ext cx="3276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dirty="0">
                <a:solidFill>
                  <a:srgbClr val="0000FF"/>
                </a:solidFill>
                <a:latin typeface="Comic Sans MS" pitchFamily="66" charset="0"/>
              </a:rPr>
              <a:t>22.9 Liters = V</a:t>
            </a:r>
            <a:r>
              <a:rPr lang="en-US" altLang="en-US" baseline="-25000" dirty="0">
                <a:solidFill>
                  <a:srgbClr val="0000FF"/>
                </a:solidFill>
                <a:latin typeface="Comic Sans MS" pitchFamily="66" charset="0"/>
              </a:rPr>
              <a:t>2</a:t>
            </a:r>
            <a:endParaRPr lang="en-US" altLang="en-US" dirty="0">
              <a:solidFill>
                <a:srgbClr val="0000FF"/>
              </a:solidFill>
              <a:latin typeface="Comic Sans MS" pitchFamily="66" charset="0"/>
            </a:endParaRPr>
          </a:p>
        </p:txBody>
      </p:sp>
    </p:spTree>
    <p:extLst>
      <p:ext uri="{BB962C8B-B14F-4D97-AF65-F5344CB8AC3E}">
        <p14:creationId xmlns:p14="http://schemas.microsoft.com/office/powerpoint/2010/main" val="2656710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E2DA-473B-7DF4-5DB8-6828BFE473FE}"/>
            </a:ext>
          </a:extLst>
        </p:cNvPr>
        <p:cNvGrpSpPr/>
        <p:nvPr/>
      </p:nvGrpSpPr>
      <p:grpSpPr>
        <a:xfrm>
          <a:off x="0" y="0"/>
          <a:ext cx="0" cy="0"/>
          <a:chOff x="0" y="0"/>
          <a:chExt cx="0" cy="0"/>
        </a:xfrm>
      </p:grpSpPr>
      <p:sp>
        <p:nvSpPr>
          <p:cNvPr id="15362" name="Text Box 4">
            <a:extLst>
              <a:ext uri="{FF2B5EF4-FFF2-40B4-BE49-F238E27FC236}">
                <a16:creationId xmlns:a16="http://schemas.microsoft.com/office/drawing/2014/main" id="{B0DA83EB-3D90-BCFC-8C07-A30B4C9F33B3}"/>
              </a:ext>
            </a:extLst>
          </p:cNvPr>
          <p:cNvSpPr txBox="1">
            <a:spLocks noChangeArrowheads="1"/>
          </p:cNvSpPr>
          <p:nvPr/>
        </p:nvSpPr>
        <p:spPr bwMode="auto">
          <a:xfrm>
            <a:off x="0" y="-729"/>
            <a:ext cx="9144000" cy="830997"/>
          </a:xfrm>
          <a:prstGeom prst="rect">
            <a:avLst/>
          </a:prstGeom>
          <a:solidFill>
            <a:srgbClr val="FFE1E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latin typeface="Times New Roman" panose="02020603050405020304" pitchFamily="18" charset="0"/>
                <a:cs typeface="Times New Roman" panose="02020603050405020304" pitchFamily="18" charset="0"/>
              </a:rPr>
              <a:t>28.  At constant temperature, a sample of neon gas is at standard pressure</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and 45.8 liters volume.  If pressure doubles, what is the new volume?</a:t>
            </a:r>
          </a:p>
        </p:txBody>
      </p:sp>
      <p:sp>
        <p:nvSpPr>
          <p:cNvPr id="15363" name="Text Box 5">
            <a:extLst>
              <a:ext uri="{FF2B5EF4-FFF2-40B4-BE49-F238E27FC236}">
                <a16:creationId xmlns:a16="http://schemas.microsoft.com/office/drawing/2014/main" id="{3D43EA37-2BC6-1646-8C45-2F868C28E166}"/>
              </a:ext>
            </a:extLst>
          </p:cNvPr>
          <p:cNvSpPr txBox="1">
            <a:spLocks noChangeArrowheads="1"/>
          </p:cNvSpPr>
          <p:nvPr/>
        </p:nvSpPr>
        <p:spPr bwMode="auto">
          <a:xfrm>
            <a:off x="0" y="830268"/>
            <a:ext cx="9144000" cy="523220"/>
          </a:xfrm>
          <a:prstGeom prst="rect">
            <a:avLst/>
          </a:prstGeom>
          <a:solidFill>
            <a:schemeClr val="bg1">
              <a:lumMod val="9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000000"/>
                </a:solidFill>
                <a:latin typeface="Comic Sans MS" pitchFamily="66" charset="0"/>
              </a:rPr>
              <a:t> </a:t>
            </a:r>
            <a:r>
              <a:rPr lang="en-US" altLang="en-US" sz="2800" dirty="0">
                <a:solidFill>
                  <a:srgbClr val="000000"/>
                </a:solidFill>
                <a:latin typeface="Comic Sans MS" pitchFamily="66" charset="0"/>
              </a:rPr>
              <a:t>Do the math in kPa here     </a:t>
            </a:r>
            <a:r>
              <a:rPr lang="en-US" altLang="en-US" sz="2800" dirty="0">
                <a:solidFill>
                  <a:srgbClr val="FF0000"/>
                </a:solidFill>
                <a:latin typeface="Comic Sans MS" pitchFamily="66" charset="0"/>
              </a:rPr>
              <a:t>Do the math in atm here      </a:t>
            </a:r>
            <a:endParaRPr lang="en-US" altLang="en-US" sz="2000" dirty="0">
              <a:solidFill>
                <a:srgbClr val="FF0000"/>
              </a:solidFill>
              <a:latin typeface="Comic Sans MS" pitchFamily="66" charset="0"/>
            </a:endParaRPr>
          </a:p>
        </p:txBody>
      </p:sp>
      <p:sp>
        <p:nvSpPr>
          <p:cNvPr id="6" name="Text Box 5">
            <a:extLst>
              <a:ext uri="{FF2B5EF4-FFF2-40B4-BE49-F238E27FC236}">
                <a16:creationId xmlns:a16="http://schemas.microsoft.com/office/drawing/2014/main" id="{A53F8AA0-858F-4CDD-0551-2F600CD6FC4F}"/>
              </a:ext>
            </a:extLst>
          </p:cNvPr>
          <p:cNvSpPr txBox="1">
            <a:spLocks noChangeArrowheads="1"/>
          </p:cNvSpPr>
          <p:nvPr/>
        </p:nvSpPr>
        <p:spPr bwMode="auto">
          <a:xfrm>
            <a:off x="-15240" y="2057400"/>
            <a:ext cx="4533900" cy="15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dirty="0">
                <a:solidFill>
                  <a:srgbClr val="000000"/>
                </a:solidFill>
                <a:latin typeface="Comic Sans MS" pitchFamily="66" charset="0"/>
              </a:rPr>
              <a:t>P</a:t>
            </a:r>
            <a:r>
              <a:rPr lang="en-US" altLang="en-US" sz="2000" baseline="-25000" dirty="0">
                <a:solidFill>
                  <a:srgbClr val="000000"/>
                </a:solidFill>
                <a:latin typeface="Comic Sans MS" pitchFamily="66" charset="0"/>
              </a:rPr>
              <a:t>1</a:t>
            </a:r>
            <a:r>
              <a:rPr lang="en-US" altLang="en-US" sz="2000" dirty="0">
                <a:solidFill>
                  <a:srgbClr val="000000"/>
                </a:solidFill>
                <a:latin typeface="Comic Sans MS" pitchFamily="66" charset="0"/>
              </a:rPr>
              <a:t>V</a:t>
            </a:r>
            <a:r>
              <a:rPr lang="en-US" altLang="en-US" sz="2000" baseline="-25000" dirty="0">
                <a:solidFill>
                  <a:srgbClr val="000000"/>
                </a:solidFill>
                <a:latin typeface="Comic Sans MS" pitchFamily="66" charset="0"/>
              </a:rPr>
              <a:t>1</a:t>
            </a:r>
            <a:r>
              <a:rPr lang="en-US" altLang="en-US" sz="2000" dirty="0">
                <a:solidFill>
                  <a:srgbClr val="000000"/>
                </a:solidFill>
                <a:latin typeface="Comic Sans MS" pitchFamily="66" charset="0"/>
              </a:rPr>
              <a:t> = P</a:t>
            </a:r>
            <a:r>
              <a:rPr lang="en-US" altLang="en-US" sz="2000" baseline="-25000" dirty="0">
                <a:solidFill>
                  <a:srgbClr val="000000"/>
                </a:solidFill>
                <a:latin typeface="Comic Sans MS" pitchFamily="66" charset="0"/>
              </a:rPr>
              <a:t>2</a:t>
            </a:r>
            <a:r>
              <a:rPr lang="en-US" altLang="en-US" sz="2000" dirty="0">
                <a:solidFill>
                  <a:srgbClr val="000000"/>
                </a:solidFill>
                <a:latin typeface="Comic Sans MS" pitchFamily="66" charset="0"/>
              </a:rPr>
              <a:t>V</a:t>
            </a:r>
            <a:r>
              <a:rPr lang="en-US" altLang="en-US" sz="2000" baseline="-25000" dirty="0">
                <a:solidFill>
                  <a:srgbClr val="000000"/>
                </a:solidFill>
                <a:latin typeface="Comic Sans MS" pitchFamily="66" charset="0"/>
              </a:rPr>
              <a:t>2</a:t>
            </a:r>
          </a:p>
          <a:p>
            <a:pPr algn="ctr" eaLnBrk="1" fontAlgn="base" hangingPunct="1">
              <a:spcBef>
                <a:spcPct val="50000"/>
              </a:spcBef>
              <a:spcAft>
                <a:spcPct val="0"/>
              </a:spcAft>
              <a:buNone/>
            </a:pPr>
            <a:r>
              <a:rPr lang="en-US" altLang="en-US" sz="2000" dirty="0">
                <a:solidFill>
                  <a:srgbClr val="000000"/>
                </a:solidFill>
                <a:latin typeface="Comic Sans MS" pitchFamily="66" charset="0"/>
              </a:rPr>
              <a:t>(101.3 kPa)(45.8 L) = (202.6 kPa)(V</a:t>
            </a:r>
            <a:r>
              <a:rPr lang="en-US" altLang="en-US" sz="2000" baseline="-25000" dirty="0">
                <a:solidFill>
                  <a:srgbClr val="000000"/>
                </a:solidFill>
                <a:latin typeface="Comic Sans MS" pitchFamily="66" charset="0"/>
              </a:rPr>
              <a:t>2</a:t>
            </a:r>
            <a:r>
              <a:rPr lang="en-US" altLang="en-US" sz="2000" dirty="0">
                <a:solidFill>
                  <a:srgbClr val="000000"/>
                </a:solidFill>
                <a:latin typeface="Comic Sans MS" pitchFamily="66" charset="0"/>
              </a:rPr>
              <a:t>)</a:t>
            </a:r>
          </a:p>
          <a:p>
            <a:pPr algn="ctr" eaLnBrk="1" fontAlgn="base" hangingPunct="1">
              <a:spcBef>
                <a:spcPct val="50000"/>
              </a:spcBef>
              <a:spcAft>
                <a:spcPct val="0"/>
              </a:spcAft>
              <a:buFontTx/>
              <a:buNone/>
            </a:pPr>
            <a:endParaRPr lang="en-US" altLang="en-US" sz="2000" baseline="-25000" dirty="0">
              <a:solidFill>
                <a:srgbClr val="000000"/>
              </a:solidFill>
              <a:latin typeface="Comic Sans MS" pitchFamily="66" charset="0"/>
            </a:endParaRPr>
          </a:p>
          <a:p>
            <a:pPr algn="ctr" eaLnBrk="1" fontAlgn="base" hangingPunct="1">
              <a:spcBef>
                <a:spcPct val="50000"/>
              </a:spcBef>
              <a:spcAft>
                <a:spcPct val="0"/>
              </a:spcAft>
              <a:buFontTx/>
              <a:buNone/>
            </a:pPr>
            <a:endParaRPr lang="en-US" altLang="en-US" sz="1800" dirty="0">
              <a:solidFill>
                <a:srgbClr val="000000"/>
              </a:solidFill>
            </a:endParaRPr>
          </a:p>
        </p:txBody>
      </p:sp>
      <p:sp>
        <p:nvSpPr>
          <p:cNvPr id="7" name="Text Box 6">
            <a:extLst>
              <a:ext uri="{FF2B5EF4-FFF2-40B4-BE49-F238E27FC236}">
                <a16:creationId xmlns:a16="http://schemas.microsoft.com/office/drawing/2014/main" id="{47659720-97E2-C2EE-05B4-5FF1690BB464}"/>
              </a:ext>
            </a:extLst>
          </p:cNvPr>
          <p:cNvSpPr txBox="1">
            <a:spLocks noChangeArrowheads="1"/>
          </p:cNvSpPr>
          <p:nvPr/>
        </p:nvSpPr>
        <p:spPr bwMode="auto">
          <a:xfrm>
            <a:off x="441960" y="3352800"/>
            <a:ext cx="2514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u="sng" dirty="0">
                <a:solidFill>
                  <a:srgbClr val="000000"/>
                </a:solidFill>
                <a:latin typeface="Comic Sans MS" pitchFamily="66" charset="0"/>
              </a:rPr>
              <a:t>(101.3 kPa)(45.8 L)</a:t>
            </a:r>
            <a:br>
              <a:rPr lang="en-US" altLang="en-US" sz="2000" dirty="0">
                <a:solidFill>
                  <a:srgbClr val="000000"/>
                </a:solidFill>
                <a:latin typeface="Comic Sans MS" pitchFamily="66" charset="0"/>
              </a:rPr>
            </a:br>
            <a:r>
              <a:rPr lang="en-US" altLang="en-US" sz="2000" dirty="0">
                <a:solidFill>
                  <a:srgbClr val="000000"/>
                </a:solidFill>
                <a:latin typeface="Comic Sans MS" pitchFamily="66" charset="0"/>
              </a:rPr>
              <a:t>202.6 kPa</a:t>
            </a:r>
          </a:p>
        </p:txBody>
      </p:sp>
      <p:sp>
        <p:nvSpPr>
          <p:cNvPr id="8" name="Text Box 7">
            <a:extLst>
              <a:ext uri="{FF2B5EF4-FFF2-40B4-BE49-F238E27FC236}">
                <a16:creationId xmlns:a16="http://schemas.microsoft.com/office/drawing/2014/main" id="{30750235-F873-55BA-4373-DDC2866D9FF7}"/>
              </a:ext>
            </a:extLst>
          </p:cNvPr>
          <p:cNvSpPr txBox="1">
            <a:spLocks noChangeArrowheads="1"/>
          </p:cNvSpPr>
          <p:nvPr/>
        </p:nvSpPr>
        <p:spPr bwMode="auto">
          <a:xfrm>
            <a:off x="2880360" y="3505200"/>
            <a:ext cx="762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000000"/>
                </a:solidFill>
                <a:latin typeface="Comic Sans MS" pitchFamily="66" charset="0"/>
              </a:rPr>
              <a:t>= V</a:t>
            </a:r>
            <a:r>
              <a:rPr lang="en-US" altLang="en-US" sz="2000" baseline="-25000" dirty="0">
                <a:solidFill>
                  <a:srgbClr val="000000"/>
                </a:solidFill>
                <a:latin typeface="Comic Sans MS" pitchFamily="66" charset="0"/>
              </a:rPr>
              <a:t>2</a:t>
            </a:r>
            <a:endParaRPr lang="en-US" altLang="en-US" sz="2000" dirty="0">
              <a:solidFill>
                <a:srgbClr val="000000"/>
              </a:solidFill>
              <a:latin typeface="Comic Sans MS" pitchFamily="66" charset="0"/>
            </a:endParaRPr>
          </a:p>
        </p:txBody>
      </p:sp>
      <p:sp>
        <p:nvSpPr>
          <p:cNvPr id="9" name="Text Box 8">
            <a:extLst>
              <a:ext uri="{FF2B5EF4-FFF2-40B4-BE49-F238E27FC236}">
                <a16:creationId xmlns:a16="http://schemas.microsoft.com/office/drawing/2014/main" id="{6B609D76-FC07-56C3-358D-5A7BB67AB5D3}"/>
              </a:ext>
            </a:extLst>
          </p:cNvPr>
          <p:cNvSpPr txBox="1">
            <a:spLocks noChangeArrowheads="1"/>
          </p:cNvSpPr>
          <p:nvPr/>
        </p:nvSpPr>
        <p:spPr bwMode="auto">
          <a:xfrm>
            <a:off x="594360" y="4363286"/>
            <a:ext cx="3276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dirty="0">
                <a:latin typeface="Comic Sans MS" pitchFamily="66" charset="0"/>
              </a:rPr>
              <a:t>22.9 Liters = V</a:t>
            </a:r>
            <a:r>
              <a:rPr lang="en-US" altLang="en-US" baseline="-25000" dirty="0">
                <a:latin typeface="Comic Sans MS" pitchFamily="66" charset="0"/>
              </a:rPr>
              <a:t>2</a:t>
            </a:r>
            <a:endParaRPr lang="en-US" altLang="en-US" dirty="0">
              <a:latin typeface="Comic Sans MS" pitchFamily="66" charset="0"/>
            </a:endParaRPr>
          </a:p>
        </p:txBody>
      </p:sp>
      <p:sp>
        <p:nvSpPr>
          <p:cNvPr id="10" name="Text Box 9">
            <a:extLst>
              <a:ext uri="{FF2B5EF4-FFF2-40B4-BE49-F238E27FC236}">
                <a16:creationId xmlns:a16="http://schemas.microsoft.com/office/drawing/2014/main" id="{9C649279-F711-4A21-92CD-A38DE75C8D4C}"/>
              </a:ext>
            </a:extLst>
          </p:cNvPr>
          <p:cNvSpPr txBox="1">
            <a:spLocks noChangeArrowheads="1"/>
          </p:cNvSpPr>
          <p:nvPr/>
        </p:nvSpPr>
        <p:spPr bwMode="auto">
          <a:xfrm>
            <a:off x="4625342" y="2057400"/>
            <a:ext cx="43434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dirty="0">
                <a:solidFill>
                  <a:srgbClr val="FF0000"/>
                </a:solidFill>
                <a:latin typeface="Comic Sans MS" pitchFamily="66" charset="0"/>
              </a:rPr>
              <a:t>P</a:t>
            </a:r>
            <a:r>
              <a:rPr lang="en-US" altLang="en-US" sz="2000" baseline="-25000" dirty="0">
                <a:solidFill>
                  <a:srgbClr val="FF0000"/>
                </a:solidFill>
                <a:latin typeface="Comic Sans MS" pitchFamily="66" charset="0"/>
              </a:rPr>
              <a:t>1</a:t>
            </a:r>
            <a:r>
              <a:rPr lang="en-US" altLang="en-US" sz="2000" dirty="0">
                <a:solidFill>
                  <a:srgbClr val="FF0000"/>
                </a:solidFill>
                <a:latin typeface="Comic Sans MS" pitchFamily="66" charset="0"/>
              </a:rPr>
              <a:t>V</a:t>
            </a:r>
            <a:r>
              <a:rPr lang="en-US" altLang="en-US" sz="2000" baseline="-25000" dirty="0">
                <a:solidFill>
                  <a:srgbClr val="FF0000"/>
                </a:solidFill>
                <a:latin typeface="Comic Sans MS" pitchFamily="66" charset="0"/>
              </a:rPr>
              <a:t>1</a:t>
            </a:r>
            <a:r>
              <a:rPr lang="en-US" altLang="en-US" sz="2000" dirty="0">
                <a:solidFill>
                  <a:srgbClr val="FF0000"/>
                </a:solidFill>
                <a:latin typeface="Comic Sans MS" pitchFamily="66" charset="0"/>
              </a:rPr>
              <a:t> = P</a:t>
            </a:r>
            <a:r>
              <a:rPr lang="en-US" altLang="en-US" sz="2000" baseline="-25000" dirty="0">
                <a:solidFill>
                  <a:srgbClr val="FF0000"/>
                </a:solidFill>
                <a:latin typeface="Comic Sans MS" pitchFamily="66" charset="0"/>
              </a:rPr>
              <a:t>2</a:t>
            </a:r>
            <a:r>
              <a:rPr lang="en-US" altLang="en-US" sz="2000" dirty="0">
                <a:solidFill>
                  <a:srgbClr val="FF0000"/>
                </a:solidFill>
                <a:latin typeface="Comic Sans MS" pitchFamily="66" charset="0"/>
              </a:rPr>
              <a:t>V</a:t>
            </a:r>
            <a:r>
              <a:rPr lang="en-US" altLang="en-US" sz="2000" baseline="-25000" dirty="0">
                <a:solidFill>
                  <a:srgbClr val="FF0000"/>
                </a:solidFill>
                <a:latin typeface="Comic Sans MS" pitchFamily="66" charset="0"/>
              </a:rPr>
              <a:t>2</a:t>
            </a:r>
          </a:p>
          <a:p>
            <a:pPr algn="ctr" eaLnBrk="1" fontAlgn="base" hangingPunct="1">
              <a:spcBef>
                <a:spcPct val="50000"/>
              </a:spcBef>
              <a:spcAft>
                <a:spcPct val="0"/>
              </a:spcAft>
              <a:buFontTx/>
              <a:buNone/>
            </a:pPr>
            <a:r>
              <a:rPr lang="en-US" altLang="en-US" sz="2000" dirty="0">
                <a:solidFill>
                  <a:srgbClr val="FF0000"/>
                </a:solidFill>
                <a:latin typeface="Comic Sans MS" pitchFamily="66" charset="0"/>
              </a:rPr>
              <a:t>(1 atm)(45.8 L) = (2 atm)(V</a:t>
            </a:r>
            <a:r>
              <a:rPr lang="en-US" altLang="en-US" sz="2000" baseline="-25000" dirty="0">
                <a:solidFill>
                  <a:srgbClr val="FF0000"/>
                </a:solidFill>
                <a:latin typeface="Comic Sans MS" pitchFamily="66" charset="0"/>
              </a:rPr>
              <a:t>2</a:t>
            </a:r>
            <a:r>
              <a:rPr lang="en-US" altLang="en-US" sz="2000" dirty="0">
                <a:solidFill>
                  <a:srgbClr val="FF0000"/>
                </a:solidFill>
                <a:latin typeface="Comic Sans MS" pitchFamily="66" charset="0"/>
              </a:rPr>
              <a:t>)</a:t>
            </a:r>
          </a:p>
        </p:txBody>
      </p:sp>
      <p:sp>
        <p:nvSpPr>
          <p:cNvPr id="11" name="Text Box 10">
            <a:extLst>
              <a:ext uri="{FF2B5EF4-FFF2-40B4-BE49-F238E27FC236}">
                <a16:creationId xmlns:a16="http://schemas.microsoft.com/office/drawing/2014/main" id="{1B7D7C4E-A4F9-49F4-8FD4-E05D3094D75A}"/>
              </a:ext>
            </a:extLst>
          </p:cNvPr>
          <p:cNvSpPr txBox="1">
            <a:spLocks noChangeArrowheads="1"/>
          </p:cNvSpPr>
          <p:nvPr/>
        </p:nvSpPr>
        <p:spPr bwMode="auto">
          <a:xfrm>
            <a:off x="5387342" y="3429000"/>
            <a:ext cx="1981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000" u="sng" dirty="0">
                <a:solidFill>
                  <a:srgbClr val="FF0000"/>
                </a:solidFill>
                <a:latin typeface="Comic Sans MS" pitchFamily="66" charset="0"/>
              </a:rPr>
              <a:t>(1 atm)(45.8 L)</a:t>
            </a:r>
            <a:br>
              <a:rPr lang="en-US" altLang="en-US" sz="2000" dirty="0">
                <a:solidFill>
                  <a:srgbClr val="FF0000"/>
                </a:solidFill>
                <a:latin typeface="Comic Sans MS" pitchFamily="66" charset="0"/>
              </a:rPr>
            </a:br>
            <a:r>
              <a:rPr lang="en-US" altLang="en-US" sz="2000" dirty="0">
                <a:solidFill>
                  <a:srgbClr val="FF0000"/>
                </a:solidFill>
                <a:latin typeface="Comic Sans MS" pitchFamily="66" charset="0"/>
              </a:rPr>
              <a:t>2 atm</a:t>
            </a:r>
          </a:p>
        </p:txBody>
      </p:sp>
      <p:sp>
        <p:nvSpPr>
          <p:cNvPr id="12" name="Text Box 11">
            <a:extLst>
              <a:ext uri="{FF2B5EF4-FFF2-40B4-BE49-F238E27FC236}">
                <a16:creationId xmlns:a16="http://schemas.microsoft.com/office/drawing/2014/main" id="{FA25526E-F9B0-4069-A553-D0C53B8FABF0}"/>
              </a:ext>
            </a:extLst>
          </p:cNvPr>
          <p:cNvSpPr txBox="1">
            <a:spLocks noChangeArrowheads="1"/>
          </p:cNvSpPr>
          <p:nvPr/>
        </p:nvSpPr>
        <p:spPr bwMode="auto">
          <a:xfrm>
            <a:off x="7444742" y="3581400"/>
            <a:ext cx="114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000" dirty="0">
                <a:solidFill>
                  <a:srgbClr val="FF0000"/>
                </a:solidFill>
                <a:latin typeface="Comic Sans MS" pitchFamily="66" charset="0"/>
              </a:rPr>
              <a:t>= V</a:t>
            </a:r>
            <a:r>
              <a:rPr lang="en-US" altLang="en-US" sz="2000" baseline="-25000" dirty="0">
                <a:solidFill>
                  <a:srgbClr val="FF0000"/>
                </a:solidFill>
                <a:latin typeface="Comic Sans MS" pitchFamily="66" charset="0"/>
              </a:rPr>
              <a:t>2</a:t>
            </a:r>
            <a:endParaRPr lang="en-US" altLang="en-US" sz="2000" dirty="0">
              <a:solidFill>
                <a:srgbClr val="FF0000"/>
              </a:solidFill>
              <a:latin typeface="Comic Sans MS" pitchFamily="66" charset="0"/>
            </a:endParaRPr>
          </a:p>
        </p:txBody>
      </p:sp>
      <p:sp>
        <p:nvSpPr>
          <p:cNvPr id="15" name="Text Box 8">
            <a:extLst>
              <a:ext uri="{FF2B5EF4-FFF2-40B4-BE49-F238E27FC236}">
                <a16:creationId xmlns:a16="http://schemas.microsoft.com/office/drawing/2014/main" id="{A2D0ACF0-A5C8-4AB0-9385-B0908EE62AE7}"/>
              </a:ext>
            </a:extLst>
          </p:cNvPr>
          <p:cNvSpPr txBox="1">
            <a:spLocks noChangeArrowheads="1"/>
          </p:cNvSpPr>
          <p:nvPr/>
        </p:nvSpPr>
        <p:spPr bwMode="auto">
          <a:xfrm>
            <a:off x="5387342" y="4287086"/>
            <a:ext cx="3276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dirty="0">
                <a:solidFill>
                  <a:srgbClr val="FF0000"/>
                </a:solidFill>
                <a:latin typeface="Comic Sans MS" pitchFamily="66" charset="0"/>
              </a:rPr>
              <a:t>22.9 Liters = V</a:t>
            </a:r>
            <a:r>
              <a:rPr lang="en-US" altLang="en-US" baseline="-25000" dirty="0">
                <a:solidFill>
                  <a:srgbClr val="FF0000"/>
                </a:solidFill>
                <a:latin typeface="Comic Sans MS" pitchFamily="66" charset="0"/>
              </a:rPr>
              <a:t>2</a:t>
            </a:r>
            <a:endParaRPr lang="en-US" altLang="en-US" dirty="0">
              <a:solidFill>
                <a:srgbClr val="FF0000"/>
              </a:solidFill>
              <a:latin typeface="Comic Sans MS" pitchFamily="66" charset="0"/>
            </a:endParaRPr>
          </a:p>
        </p:txBody>
      </p:sp>
      <p:sp>
        <p:nvSpPr>
          <p:cNvPr id="2" name="TextBox 1">
            <a:extLst>
              <a:ext uri="{FF2B5EF4-FFF2-40B4-BE49-F238E27FC236}">
                <a16:creationId xmlns:a16="http://schemas.microsoft.com/office/drawing/2014/main" id="{EEFE3247-D7CE-E93C-F832-24BA8C089C37}"/>
              </a:ext>
            </a:extLst>
          </p:cNvPr>
          <p:cNvSpPr txBox="1"/>
          <p:nvPr/>
        </p:nvSpPr>
        <p:spPr>
          <a:xfrm>
            <a:off x="0" y="6273225"/>
            <a:ext cx="9144000" cy="584775"/>
          </a:xfrm>
          <a:prstGeom prst="rect">
            <a:avLst/>
          </a:prstGeom>
          <a:solidFill>
            <a:schemeClr val="bg1">
              <a:lumMod val="95000"/>
            </a:schemeClr>
          </a:solid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Of course, it’s the same answer.  </a:t>
            </a:r>
          </a:p>
        </p:txBody>
      </p:sp>
    </p:spTree>
    <p:extLst>
      <p:ext uri="{BB962C8B-B14F-4D97-AF65-F5344CB8AC3E}">
        <p14:creationId xmlns:p14="http://schemas.microsoft.com/office/powerpoint/2010/main" val="1479211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1384995"/>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latin typeface="Times New Roman" panose="02020603050405020304" pitchFamily="18" charset="0"/>
                <a:cs typeface="Times New Roman" panose="02020603050405020304" pitchFamily="18" charset="0"/>
              </a:rPr>
              <a:t>29.  A thick rubber balloon has 16.3 L of SO</a:t>
            </a:r>
            <a:r>
              <a:rPr lang="en-US" altLang="en-US" sz="2800" baseline="-25000" dirty="0">
                <a:latin typeface="Times New Roman" panose="02020603050405020304" pitchFamily="18" charset="0"/>
                <a:cs typeface="Times New Roman" panose="02020603050405020304" pitchFamily="18" charset="0"/>
              </a:rPr>
              <a:t>2(G) </a:t>
            </a:r>
            <a:r>
              <a:rPr lang="en-US" altLang="en-US" sz="2800" dirty="0">
                <a:latin typeface="Times New Roman" panose="02020603050405020304" pitchFamily="18" charset="0"/>
                <a:cs typeface="Times New Roman" panose="02020603050405020304" pitchFamily="18" charset="0"/>
              </a:rPr>
              <a:t>at 1.25 atm.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The balloon is squished when you sit on it, to 12.8 L.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a:t>
            </a:r>
            <a:r>
              <a:rPr lang="en-US" altLang="en-US" sz="2800" dirty="0">
                <a:solidFill>
                  <a:srgbClr val="0000FF"/>
                </a:solidFill>
                <a:latin typeface="Times New Roman" panose="02020603050405020304" pitchFamily="18" charset="0"/>
                <a:cs typeface="Times New Roman" panose="02020603050405020304" pitchFamily="18" charset="0"/>
              </a:rPr>
              <a:t>What’s the new balloon pressure?  </a:t>
            </a:r>
          </a:p>
        </p:txBody>
      </p:sp>
      <p:sp>
        <p:nvSpPr>
          <p:cNvPr id="17411" name="Text Box 5"/>
          <p:cNvSpPr txBox="1">
            <a:spLocks noChangeArrowheads="1"/>
          </p:cNvSpPr>
          <p:nvPr/>
        </p:nvSpPr>
        <p:spPr bwMode="auto">
          <a:xfrm>
            <a:off x="990600" y="2438400"/>
            <a:ext cx="624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 </a:t>
            </a:r>
          </a:p>
        </p:txBody>
      </p:sp>
    </p:spTree>
    <p:extLst>
      <p:ext uri="{BB962C8B-B14F-4D97-AF65-F5344CB8AC3E}">
        <p14:creationId xmlns:p14="http://schemas.microsoft.com/office/powerpoint/2010/main" val="3779642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6F0D4727-B3BF-C286-AB51-B6316949E573}"/>
            </a:ext>
          </a:extLst>
        </p:cNvPr>
        <p:cNvGrpSpPr/>
        <p:nvPr/>
      </p:nvGrpSpPr>
      <p:grpSpPr>
        <a:xfrm>
          <a:off x="0" y="0"/>
          <a:ext cx="0" cy="0"/>
          <a:chOff x="0" y="0"/>
          <a:chExt cx="0" cy="0"/>
        </a:xfrm>
      </p:grpSpPr>
      <p:sp>
        <p:nvSpPr>
          <p:cNvPr id="17410" name="Text Box 4">
            <a:extLst>
              <a:ext uri="{FF2B5EF4-FFF2-40B4-BE49-F238E27FC236}">
                <a16:creationId xmlns:a16="http://schemas.microsoft.com/office/drawing/2014/main" id="{3F25EF98-1774-5944-A435-149E3BD61E97}"/>
              </a:ext>
            </a:extLst>
          </p:cNvPr>
          <p:cNvSpPr txBox="1">
            <a:spLocks noChangeArrowheads="1"/>
          </p:cNvSpPr>
          <p:nvPr/>
        </p:nvSpPr>
        <p:spPr bwMode="auto">
          <a:xfrm>
            <a:off x="0" y="0"/>
            <a:ext cx="9144000" cy="1384995"/>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latin typeface="Times New Roman" panose="02020603050405020304" pitchFamily="18" charset="0"/>
                <a:cs typeface="Times New Roman" panose="02020603050405020304" pitchFamily="18" charset="0"/>
              </a:rPr>
              <a:t>29.  A thick rubber balloon has 16.3 L of SO</a:t>
            </a:r>
            <a:r>
              <a:rPr lang="en-US" altLang="en-US" sz="2800" baseline="-25000" dirty="0">
                <a:latin typeface="Times New Roman" panose="02020603050405020304" pitchFamily="18" charset="0"/>
                <a:cs typeface="Times New Roman" panose="02020603050405020304" pitchFamily="18" charset="0"/>
              </a:rPr>
              <a:t>2(G) </a:t>
            </a:r>
            <a:r>
              <a:rPr lang="en-US" altLang="en-US" sz="2800" dirty="0">
                <a:latin typeface="Times New Roman" panose="02020603050405020304" pitchFamily="18" charset="0"/>
                <a:cs typeface="Times New Roman" panose="02020603050405020304" pitchFamily="18" charset="0"/>
              </a:rPr>
              <a:t>at 1.25 atm.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The balloon is squished when you sit on it, to 12.8 L.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a:t>
            </a:r>
            <a:r>
              <a:rPr lang="en-US" altLang="en-US" sz="2800" dirty="0">
                <a:solidFill>
                  <a:srgbClr val="0000FF"/>
                </a:solidFill>
                <a:latin typeface="Times New Roman" panose="02020603050405020304" pitchFamily="18" charset="0"/>
                <a:cs typeface="Times New Roman" panose="02020603050405020304" pitchFamily="18" charset="0"/>
              </a:rPr>
              <a:t>What’s the new balloon pressure?  </a:t>
            </a:r>
          </a:p>
        </p:txBody>
      </p:sp>
      <p:sp>
        <p:nvSpPr>
          <p:cNvPr id="17411" name="Text Box 5">
            <a:extLst>
              <a:ext uri="{FF2B5EF4-FFF2-40B4-BE49-F238E27FC236}">
                <a16:creationId xmlns:a16="http://schemas.microsoft.com/office/drawing/2014/main" id="{FA1F4955-E18C-07B1-DD3C-76621487C0B9}"/>
              </a:ext>
            </a:extLst>
          </p:cNvPr>
          <p:cNvSpPr txBox="1">
            <a:spLocks noChangeArrowheads="1"/>
          </p:cNvSpPr>
          <p:nvPr/>
        </p:nvSpPr>
        <p:spPr bwMode="auto">
          <a:xfrm>
            <a:off x="990600" y="2438400"/>
            <a:ext cx="624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 </a:t>
            </a:r>
          </a:p>
        </p:txBody>
      </p:sp>
      <p:sp>
        <p:nvSpPr>
          <p:cNvPr id="2" name="Text Box 5"/>
          <p:cNvSpPr txBox="1">
            <a:spLocks noChangeArrowheads="1"/>
          </p:cNvSpPr>
          <p:nvPr/>
        </p:nvSpPr>
        <p:spPr bwMode="auto">
          <a:xfrm>
            <a:off x="1348606" y="1974116"/>
            <a:ext cx="6248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None/>
            </a:pPr>
            <a:r>
              <a:rPr lang="en-US" altLang="en-US" sz="1800" dirty="0">
                <a:solidFill>
                  <a:srgbClr val="000000"/>
                </a:solidFill>
              </a:rPr>
              <a:t> </a:t>
            </a:r>
            <a:r>
              <a:rPr lang="en-US" altLang="en-US" sz="4800" dirty="0">
                <a:solidFill>
                  <a:srgbClr val="000000"/>
                </a:solidFill>
                <a:latin typeface="Comic Sans MS" pitchFamily="66" charset="0"/>
              </a:rPr>
              <a:t>P</a:t>
            </a:r>
            <a:r>
              <a:rPr lang="en-US" altLang="en-US" sz="4800" baseline="-25000" dirty="0">
                <a:solidFill>
                  <a:srgbClr val="000000"/>
                </a:solidFill>
                <a:latin typeface="Comic Sans MS" pitchFamily="66" charset="0"/>
              </a:rPr>
              <a:t>1</a:t>
            </a:r>
            <a:r>
              <a:rPr lang="en-US" altLang="en-US" sz="4800" dirty="0">
                <a:solidFill>
                  <a:srgbClr val="000000"/>
                </a:solidFill>
                <a:latin typeface="Comic Sans MS" pitchFamily="66" charset="0"/>
              </a:rPr>
              <a:t>V</a:t>
            </a:r>
            <a:r>
              <a:rPr lang="en-US" altLang="en-US" sz="4800" baseline="-25000" dirty="0">
                <a:solidFill>
                  <a:srgbClr val="000000"/>
                </a:solidFill>
                <a:latin typeface="Comic Sans MS" pitchFamily="66" charset="0"/>
              </a:rPr>
              <a:t>1</a:t>
            </a:r>
            <a:r>
              <a:rPr lang="en-US" altLang="en-US" sz="4800" dirty="0">
                <a:solidFill>
                  <a:srgbClr val="000000"/>
                </a:solidFill>
                <a:latin typeface="Comic Sans MS" pitchFamily="66" charset="0"/>
              </a:rPr>
              <a:t> = P</a:t>
            </a:r>
            <a:r>
              <a:rPr lang="en-US" altLang="en-US" sz="4800" baseline="-25000" dirty="0">
                <a:solidFill>
                  <a:srgbClr val="000000"/>
                </a:solidFill>
                <a:latin typeface="Comic Sans MS" pitchFamily="66" charset="0"/>
              </a:rPr>
              <a:t>2</a:t>
            </a:r>
            <a:r>
              <a:rPr lang="en-US" altLang="en-US" sz="4800" dirty="0">
                <a:solidFill>
                  <a:srgbClr val="000000"/>
                </a:solidFill>
                <a:latin typeface="Comic Sans MS" pitchFamily="66" charset="0"/>
              </a:rPr>
              <a:t>V</a:t>
            </a:r>
            <a:r>
              <a:rPr lang="en-US" altLang="en-US" sz="4800" baseline="-25000" dirty="0">
                <a:solidFill>
                  <a:srgbClr val="000000"/>
                </a:solidFill>
                <a:latin typeface="Comic Sans MS" pitchFamily="66" charset="0"/>
              </a:rPr>
              <a:t>2</a:t>
            </a:r>
            <a:endParaRPr lang="en-US" altLang="en-US" sz="1800" baseline="-25000" dirty="0">
              <a:solidFill>
                <a:srgbClr val="000000"/>
              </a:solidFill>
              <a:latin typeface="Comic Sans MS" pitchFamily="66" charset="0"/>
            </a:endParaRPr>
          </a:p>
        </p:txBody>
      </p:sp>
      <p:sp>
        <p:nvSpPr>
          <p:cNvPr id="4" name="Text Box 6">
            <a:extLst>
              <a:ext uri="{FF2B5EF4-FFF2-40B4-BE49-F238E27FC236}">
                <a16:creationId xmlns:a16="http://schemas.microsoft.com/office/drawing/2014/main" id="{B964A30C-4F5F-4C67-A606-B7AEACC48F57}"/>
              </a:ext>
            </a:extLst>
          </p:cNvPr>
          <p:cNvSpPr txBox="1">
            <a:spLocks noChangeArrowheads="1"/>
          </p:cNvSpPr>
          <p:nvPr/>
        </p:nvSpPr>
        <p:spPr bwMode="auto">
          <a:xfrm>
            <a:off x="5080" y="2933223"/>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solidFill>
                  <a:srgbClr val="000000"/>
                </a:solidFill>
                <a:latin typeface="Comic Sans MS" pitchFamily="66" charset="0"/>
              </a:rPr>
              <a:t>            (1.25 atm)(16.3 L) = (P</a:t>
            </a:r>
            <a:r>
              <a:rPr lang="en-US" altLang="en-US" sz="2800" baseline="-25000" dirty="0">
                <a:solidFill>
                  <a:srgbClr val="000000"/>
                </a:solidFill>
                <a:latin typeface="Comic Sans MS" pitchFamily="66" charset="0"/>
              </a:rPr>
              <a:t>2</a:t>
            </a:r>
            <a:r>
              <a:rPr lang="en-US" altLang="en-US" sz="2800" dirty="0">
                <a:solidFill>
                  <a:srgbClr val="000000"/>
                </a:solidFill>
                <a:latin typeface="Comic Sans MS" pitchFamily="66" charset="0"/>
              </a:rPr>
              <a:t>)(12.8 L)</a:t>
            </a:r>
          </a:p>
        </p:txBody>
      </p:sp>
      <p:sp>
        <p:nvSpPr>
          <p:cNvPr id="5" name="Text Box 7">
            <a:extLst>
              <a:ext uri="{FF2B5EF4-FFF2-40B4-BE49-F238E27FC236}">
                <a16:creationId xmlns:a16="http://schemas.microsoft.com/office/drawing/2014/main" id="{FF3F9B4B-8F4F-4CC0-814E-789CBC3AFB35}"/>
              </a:ext>
            </a:extLst>
          </p:cNvPr>
          <p:cNvSpPr txBox="1">
            <a:spLocks noChangeArrowheads="1"/>
          </p:cNvSpPr>
          <p:nvPr/>
        </p:nvSpPr>
        <p:spPr bwMode="auto">
          <a:xfrm>
            <a:off x="952610" y="3774171"/>
            <a:ext cx="3657600"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Comic Sans MS" pitchFamily="66" charset="0"/>
              </a:rPr>
              <a:t>(1.25 atm)(16.3 L)</a:t>
            </a:r>
            <a:br>
              <a:rPr lang="en-US" altLang="en-US" sz="2800" u="sng">
                <a:solidFill>
                  <a:srgbClr val="000000"/>
                </a:solidFill>
                <a:latin typeface="Comic Sans MS" pitchFamily="66" charset="0"/>
              </a:rPr>
            </a:br>
            <a:r>
              <a:rPr lang="en-US" altLang="en-US" sz="2800">
                <a:solidFill>
                  <a:srgbClr val="000000"/>
                </a:solidFill>
                <a:latin typeface="Comic Sans MS" pitchFamily="66" charset="0"/>
              </a:rPr>
              <a:t>12.8 </a:t>
            </a:r>
            <a:r>
              <a:rPr lang="en-US" altLang="en-US" sz="2800" dirty="0">
                <a:solidFill>
                  <a:srgbClr val="000000"/>
                </a:solidFill>
                <a:latin typeface="Comic Sans MS" pitchFamily="66" charset="0"/>
              </a:rPr>
              <a:t>L</a:t>
            </a:r>
          </a:p>
          <a:p>
            <a:pPr algn="ctr" eaLnBrk="1" hangingPunct="1">
              <a:spcBef>
                <a:spcPct val="50000"/>
              </a:spcBef>
              <a:buFontTx/>
              <a:buNone/>
            </a:pPr>
            <a:endParaRPr lang="en-US" altLang="en-US" sz="2800" dirty="0">
              <a:solidFill>
                <a:srgbClr val="000000"/>
              </a:solidFill>
              <a:latin typeface="Comic Sans MS" pitchFamily="66" charset="0"/>
            </a:endParaRPr>
          </a:p>
        </p:txBody>
      </p:sp>
      <p:sp>
        <p:nvSpPr>
          <p:cNvPr id="8" name="Text Box 8">
            <a:extLst>
              <a:ext uri="{FF2B5EF4-FFF2-40B4-BE49-F238E27FC236}">
                <a16:creationId xmlns:a16="http://schemas.microsoft.com/office/drawing/2014/main" id="{9771288B-AFB4-4389-B881-DE5275472738}"/>
              </a:ext>
            </a:extLst>
          </p:cNvPr>
          <p:cNvSpPr txBox="1">
            <a:spLocks noChangeArrowheads="1"/>
          </p:cNvSpPr>
          <p:nvPr/>
        </p:nvSpPr>
        <p:spPr bwMode="auto">
          <a:xfrm>
            <a:off x="4403232" y="3927682"/>
            <a:ext cx="320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latin typeface="Comic Sans MS" pitchFamily="66" charset="0"/>
              </a:rPr>
              <a:t>=  P</a:t>
            </a:r>
            <a:r>
              <a:rPr lang="en-US" altLang="en-US" sz="2800" baseline="-25000" dirty="0">
                <a:solidFill>
                  <a:srgbClr val="000000"/>
                </a:solidFill>
                <a:latin typeface="Comic Sans MS" pitchFamily="66" charset="0"/>
              </a:rPr>
              <a:t>2</a:t>
            </a:r>
          </a:p>
        </p:txBody>
      </p:sp>
      <p:sp>
        <p:nvSpPr>
          <p:cNvPr id="7" name="Text Box 9">
            <a:extLst>
              <a:ext uri="{FF2B5EF4-FFF2-40B4-BE49-F238E27FC236}">
                <a16:creationId xmlns:a16="http://schemas.microsoft.com/office/drawing/2014/main" id="{405CBE18-55A0-4F22-BB31-F8106AAF99F9}"/>
              </a:ext>
            </a:extLst>
          </p:cNvPr>
          <p:cNvSpPr txBox="1">
            <a:spLocks noChangeArrowheads="1"/>
          </p:cNvSpPr>
          <p:nvPr/>
        </p:nvSpPr>
        <p:spPr bwMode="auto">
          <a:xfrm>
            <a:off x="939358" y="4976950"/>
            <a:ext cx="56388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400" dirty="0">
                <a:solidFill>
                  <a:srgbClr val="FF0000"/>
                </a:solidFill>
                <a:latin typeface="Comic Sans MS" pitchFamily="66" charset="0"/>
              </a:rPr>
              <a:t>1.59 atm = P</a:t>
            </a:r>
            <a:r>
              <a:rPr lang="en-US" altLang="en-US" sz="4400" baseline="-25000" dirty="0">
                <a:solidFill>
                  <a:srgbClr val="FF0000"/>
                </a:solidFill>
                <a:latin typeface="Comic Sans MS" pitchFamily="66" charset="0"/>
              </a:rPr>
              <a:t>2</a:t>
            </a:r>
            <a:endParaRPr lang="en-US" altLang="en-US" sz="4400" dirty="0">
              <a:solidFill>
                <a:srgbClr val="FF0000"/>
              </a:solidFill>
            </a:endParaRPr>
          </a:p>
        </p:txBody>
      </p:sp>
    </p:spTree>
    <p:extLst>
      <p:ext uri="{BB962C8B-B14F-4D97-AF65-F5344CB8AC3E}">
        <p14:creationId xmlns:p14="http://schemas.microsoft.com/office/powerpoint/2010/main" val="2378830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0"/>
            <a:ext cx="91440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4800" dirty="0">
                <a:solidFill>
                  <a:srgbClr val="FF0000"/>
                </a:solidFill>
                <a:latin typeface="Times New Roman" panose="02020603050405020304" pitchFamily="18" charset="0"/>
                <a:cs typeface="Times New Roman" panose="02020603050405020304" pitchFamily="18" charset="0"/>
              </a:rPr>
              <a:t>30.  Variables to measure gases…</a:t>
            </a: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pressure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you can use any units you know such as: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kilo-Pascals      kPa                                atmospheres     atm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millimeters of mercury  mm Hg             pounds per square inch    psi</a:t>
            </a:r>
            <a:br>
              <a:rPr lang="en-US" altLang="en-US" sz="2400" dirty="0">
                <a:solidFill>
                  <a:srgbClr val="000066"/>
                </a:solidFill>
                <a:latin typeface="Times New Roman" panose="02020603050405020304" pitchFamily="18" charset="0"/>
                <a:cs typeface="Times New Roman" panose="02020603050405020304" pitchFamily="18" charset="0"/>
              </a:rPr>
            </a:br>
            <a:r>
              <a:rPr lang="en-US" altLang="en-US" sz="2400" dirty="0">
                <a:solidFill>
                  <a:srgbClr val="000066"/>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51165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0"/>
            <a:ext cx="91440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4800" dirty="0">
                <a:solidFill>
                  <a:srgbClr val="FF0000"/>
                </a:solidFill>
                <a:latin typeface="Times New Roman" panose="02020603050405020304" pitchFamily="18" charset="0"/>
                <a:cs typeface="Times New Roman" panose="02020603050405020304" pitchFamily="18" charset="0"/>
              </a:rPr>
              <a:t>30.  Variables to measure gases…</a:t>
            </a: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pressure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you can use any units you know such as: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kilo-Pascals      kPa                                atmospheres     atm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millimeters of mercury  mm Hg             pounds per square inch    psi</a:t>
            </a:r>
            <a:br>
              <a:rPr lang="en-US" altLang="en-US" sz="2400" dirty="0">
                <a:solidFill>
                  <a:srgbClr val="000066"/>
                </a:solidFill>
                <a:latin typeface="Times New Roman" panose="02020603050405020304" pitchFamily="18" charset="0"/>
                <a:cs typeface="Times New Roman" panose="02020603050405020304" pitchFamily="18" charset="0"/>
              </a:rPr>
            </a:br>
            <a:r>
              <a:rPr lang="en-US" altLang="en-US" sz="2400" dirty="0">
                <a:solidFill>
                  <a:srgbClr val="000066"/>
                </a:solidFill>
                <a:latin typeface="Times New Roman" panose="02020603050405020304" pitchFamily="18" charset="0"/>
                <a:cs typeface="Times New Roman" panose="02020603050405020304" pitchFamily="18" charset="0"/>
              </a:rPr>
              <a:t> </a:t>
            </a: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volume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you can use any units you know, such as:</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Liters, milliliters, or centimeters cubed (L, mL, or cm</a:t>
            </a:r>
            <a:r>
              <a:rPr lang="en-US" altLang="en-US" sz="240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eaLnBrk="1" hangingPunct="1">
              <a:spcBef>
                <a:spcPct val="50000"/>
              </a:spcBef>
              <a:buNone/>
              <a:defRPr/>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20169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0"/>
            <a:ext cx="9144000"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4800" dirty="0">
                <a:solidFill>
                  <a:srgbClr val="FF0000"/>
                </a:solidFill>
                <a:latin typeface="Times New Roman" panose="02020603050405020304" pitchFamily="18" charset="0"/>
                <a:cs typeface="Times New Roman" panose="02020603050405020304" pitchFamily="18" charset="0"/>
              </a:rPr>
              <a:t>30.  Variables to measure gases…</a:t>
            </a: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pressure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you can use any units you know such as: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kilo-Pascals      kPa                                atmospheres     atm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millimeters of mercury  mm Hg             pounds per square inch    psi</a:t>
            </a:r>
            <a:br>
              <a:rPr lang="en-US" altLang="en-US" sz="2400" dirty="0">
                <a:solidFill>
                  <a:srgbClr val="000066"/>
                </a:solidFill>
                <a:latin typeface="Times New Roman" panose="02020603050405020304" pitchFamily="18" charset="0"/>
                <a:cs typeface="Times New Roman" panose="02020603050405020304" pitchFamily="18" charset="0"/>
              </a:rPr>
            </a:br>
            <a:r>
              <a:rPr lang="en-US" altLang="en-US" sz="2400" dirty="0">
                <a:solidFill>
                  <a:srgbClr val="000066"/>
                </a:solidFill>
                <a:latin typeface="Times New Roman" panose="02020603050405020304" pitchFamily="18" charset="0"/>
                <a:cs typeface="Times New Roman" panose="02020603050405020304" pitchFamily="18" charset="0"/>
              </a:rPr>
              <a:t> </a:t>
            </a: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volume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you can use any units you know, such as:</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Liters, milliliters, or centimeters cubed (L, mL, or cm</a:t>
            </a:r>
            <a:r>
              <a:rPr lang="en-US" altLang="en-US" sz="240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AutoNum type="arabicPlain"/>
              <a:defRPr/>
            </a:pPr>
            <a:r>
              <a:rPr lang="en-US" altLang="en-US" sz="2400" dirty="0">
                <a:solidFill>
                  <a:srgbClr val="FF0000"/>
                </a:solidFill>
                <a:latin typeface="Times New Roman" panose="02020603050405020304" pitchFamily="18" charset="0"/>
                <a:cs typeface="Times New Roman" panose="02020603050405020304" pitchFamily="18" charset="0"/>
              </a:rPr>
              <a:t>temperature</a:t>
            </a:r>
            <a:r>
              <a:rPr lang="en-US" altLang="en-US" sz="2400" dirty="0">
                <a:solidFill>
                  <a:srgbClr val="000066"/>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of a gas, in </a:t>
            </a:r>
            <a:r>
              <a:rPr lang="en-US" altLang="en-US" sz="2400" dirty="0">
                <a:solidFill>
                  <a:srgbClr val="0000FF"/>
                </a:solidFill>
                <a:latin typeface="Times New Roman" panose="02020603050405020304" pitchFamily="18" charset="0"/>
                <a:cs typeface="Times New Roman" panose="02020603050405020304" pitchFamily="18" charset="0"/>
              </a:rPr>
              <a:t>KELVIN</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gases can have centigrade temps of zero or negative numbers, but WE CAN’T put zeros or negative numbers into our math denominators or the math crashes.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rgbClr val="000066"/>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455344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321C1A-089C-29D5-985C-345153570336}"/>
              </a:ext>
            </a:extLst>
          </p:cNvPr>
          <p:cNvGraphicFramePr>
            <a:graphicFrameLocks noGrp="1"/>
          </p:cNvGraphicFramePr>
          <p:nvPr>
            <p:extLst>
              <p:ext uri="{D42A27DB-BD31-4B8C-83A1-F6EECF244321}">
                <p14:modId xmlns:p14="http://schemas.microsoft.com/office/powerpoint/2010/main" val="2580224195"/>
              </p:ext>
            </p:extLst>
          </p:nvPr>
        </p:nvGraphicFramePr>
        <p:xfrm>
          <a:off x="0" y="0"/>
          <a:ext cx="9144000" cy="6857999"/>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3181234985"/>
                    </a:ext>
                  </a:extLst>
                </a:gridCol>
                <a:gridCol w="2209800">
                  <a:extLst>
                    <a:ext uri="{9D8B030D-6E8A-4147-A177-3AD203B41FA5}">
                      <a16:colId xmlns:a16="http://schemas.microsoft.com/office/drawing/2014/main" val="3459508385"/>
                    </a:ext>
                  </a:extLst>
                </a:gridCol>
                <a:gridCol w="4724400">
                  <a:extLst>
                    <a:ext uri="{9D8B030D-6E8A-4147-A177-3AD203B41FA5}">
                      <a16:colId xmlns:a16="http://schemas.microsoft.com/office/drawing/2014/main" val="3855493880"/>
                    </a:ext>
                  </a:extLst>
                </a:gridCol>
                <a:gridCol w="1752600">
                  <a:extLst>
                    <a:ext uri="{9D8B030D-6E8A-4147-A177-3AD203B41FA5}">
                      <a16:colId xmlns:a16="http://schemas.microsoft.com/office/drawing/2014/main" val="1741179552"/>
                    </a:ext>
                  </a:extLst>
                </a:gridCol>
              </a:tblGrid>
              <a:tr h="72667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000" dirty="0">
                          <a:solidFill>
                            <a:srgbClr val="FF0000"/>
                          </a:solidFill>
                          <a:latin typeface="Times New Roman" panose="02020603050405020304" pitchFamily="18" charset="0"/>
                          <a:cs typeface="Times New Roman" panose="02020603050405020304" pitchFamily="18" charset="0"/>
                        </a:rPr>
                        <a:t>30.  Variables to </a:t>
                      </a:r>
                      <a:br>
                        <a:rPr lang="en-US" altLang="en-US" sz="2000" dirty="0">
                          <a:solidFill>
                            <a:srgbClr val="FF0000"/>
                          </a:solidFill>
                          <a:latin typeface="Times New Roman" panose="02020603050405020304" pitchFamily="18" charset="0"/>
                          <a:cs typeface="Times New Roman" panose="02020603050405020304" pitchFamily="18" charset="0"/>
                        </a:rPr>
                      </a:br>
                      <a:r>
                        <a:rPr lang="en-US" altLang="en-US" sz="2000" dirty="0">
                          <a:solidFill>
                            <a:srgbClr val="FF0000"/>
                          </a:solidFill>
                          <a:latin typeface="Times New Roman" panose="02020603050405020304" pitchFamily="18" charset="0"/>
                          <a:cs typeface="Times New Roman" panose="02020603050405020304" pitchFamily="18" charset="0"/>
                        </a:rPr>
                        <a:t>       measure gases…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gridSpan="2">
                  <a:txBody>
                    <a:bodyPr/>
                    <a:lstStyle/>
                    <a:p>
                      <a:r>
                        <a:rPr lang="en-US" sz="2000" dirty="0">
                          <a:solidFill>
                            <a:srgbClr val="FF0000"/>
                          </a:solidFill>
                          <a:latin typeface="Times New Roman" panose="02020603050405020304" pitchFamily="18" charset="0"/>
                          <a:cs typeface="Times New Roman" panose="02020603050405020304" pitchFamily="18" charset="0"/>
                        </a:rPr>
                        <a:t>Units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sz="200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5142296"/>
                  </a:ext>
                </a:extLst>
              </a:tr>
              <a:tr h="2486593">
                <a:tc>
                  <a:txBody>
                    <a:bodyPr/>
                    <a:lstStyle/>
                    <a:p>
                      <a:pPr algn="ctr"/>
                      <a:r>
                        <a:rPr lang="en-US" sz="2800" dirty="0">
                          <a:latin typeface="Times New Roman" panose="02020603050405020304" pitchFamily="18" charset="0"/>
                          <a:cs typeface="Times New Roman" panose="02020603050405020304" pitchFamily="18"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dirty="0">
                          <a:latin typeface="Times New Roman" panose="02020603050405020304" pitchFamily="18" charset="0"/>
                          <a:cs typeface="Times New Roman" panose="02020603050405020304" pitchFamily="18" charset="0"/>
                        </a:rPr>
                        <a:t>Pressure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kPa  kilo-Pascals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atm  atmospheres</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mm  Hg  millimeters of mercury</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psi  pounds per square inch</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a:r>
                        <a:rPr lang="en-US" sz="2000" dirty="0">
                          <a:solidFill>
                            <a:srgbClr val="0033CC"/>
                          </a:solidFill>
                          <a:latin typeface="Times New Roman" panose="02020603050405020304" pitchFamily="18" charset="0"/>
                          <a:cs typeface="Times New Roman" panose="02020603050405020304" pitchFamily="18" charset="0"/>
                        </a:rPr>
                        <a:t>Other units </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are okay, </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so long as </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they are </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the same on both sides </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of your</a:t>
                      </a:r>
                      <a:br>
                        <a:rPr lang="en-US" sz="2000" dirty="0">
                          <a:solidFill>
                            <a:srgbClr val="0033CC"/>
                          </a:solidFill>
                          <a:latin typeface="Times New Roman" panose="02020603050405020304" pitchFamily="18" charset="0"/>
                          <a:cs typeface="Times New Roman" panose="02020603050405020304" pitchFamily="18" charset="0"/>
                        </a:rPr>
                      </a:br>
                      <a:r>
                        <a:rPr lang="en-US" sz="2000" dirty="0">
                          <a:solidFill>
                            <a:srgbClr val="0033CC"/>
                          </a:solidFill>
                          <a:latin typeface="Times New Roman" panose="02020603050405020304" pitchFamily="18" charset="0"/>
                          <a:cs typeface="Times New Roman" panose="02020603050405020304" pitchFamily="18" charset="0"/>
                        </a:rPr>
                        <a:t>equal sign.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8707447"/>
                  </a:ext>
                </a:extLst>
              </a:tr>
              <a:tr h="1532831">
                <a:tc>
                  <a:txBody>
                    <a:bodyPr/>
                    <a:lstStyle/>
                    <a:p>
                      <a:pPr algn="ctr"/>
                      <a:r>
                        <a:rPr lang="en-US" sz="2800" dirty="0">
                          <a:latin typeface="Times New Roman" panose="02020603050405020304" pitchFamily="18" charset="0"/>
                          <a:cs typeface="Times New Roman" panose="02020603050405020304" pitchFamily="18"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dirty="0">
                          <a:latin typeface="Times New Roman" panose="02020603050405020304" pitchFamily="18" charset="0"/>
                          <a:cs typeface="Times New Roman" panose="02020603050405020304" pitchFamily="18" charset="0"/>
                        </a:rPr>
                        <a:t>Volume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L   Liters</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mL milliliters</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cm</a:t>
                      </a:r>
                      <a:r>
                        <a:rPr lang="en-US" altLang="en-US" sz="240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centimeters cubed </a:t>
                      </a:r>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l"/>
                      <a:endParaRPr lang="en-US" sz="240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2361156"/>
                  </a:ext>
                </a:extLst>
              </a:tr>
              <a:tr h="1055950">
                <a:tc>
                  <a:txBody>
                    <a:bodyPr/>
                    <a:lstStyle/>
                    <a:p>
                      <a:pPr algn="ctr"/>
                      <a:r>
                        <a:rPr lang="en-US" sz="2800" dirty="0">
                          <a:latin typeface="Times New Roman" panose="02020603050405020304" pitchFamily="18" charset="0"/>
                          <a:cs typeface="Times New Roman" panose="02020603050405020304" pitchFamily="18"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dirty="0">
                          <a:latin typeface="Times New Roman" panose="02020603050405020304" pitchFamily="18" charset="0"/>
                          <a:cs typeface="Times New Roman" panose="02020603050405020304" pitchFamily="18" charset="0"/>
                        </a:rPr>
                        <a:t>Temperature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lang="en-US" sz="2400" dirty="0">
                          <a:latin typeface="Times New Roman" panose="02020603050405020304" pitchFamily="18" charset="0"/>
                          <a:cs typeface="Times New Roman" panose="02020603050405020304" pitchFamily="18" charset="0"/>
                        </a:rPr>
                        <a:t>K   Kelvin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dirty="0">
                          <a:solidFill>
                            <a:srgbClr val="0033CC"/>
                          </a:solidFill>
                          <a:latin typeface="Times New Roman" panose="02020603050405020304" pitchFamily="18" charset="0"/>
                          <a:cs typeface="Times New Roman" panose="02020603050405020304" pitchFamily="18" charset="0"/>
                        </a:rPr>
                        <a:t>No choice, Kelvin only.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4403186"/>
                  </a:ext>
                </a:extLst>
              </a:tr>
              <a:tr h="1055950">
                <a:tc>
                  <a:txBody>
                    <a:bodyPr/>
                    <a:lstStyle/>
                    <a:p>
                      <a:pPr algn="ctr"/>
                      <a:r>
                        <a:rPr lang="en-US" sz="2800" dirty="0">
                          <a:latin typeface="Times New Roman" panose="02020603050405020304" pitchFamily="18" charset="0"/>
                          <a:cs typeface="Times New Roman" panose="02020603050405020304" pitchFamily="18"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dirty="0">
                          <a:latin typeface="Times New Roman" panose="02020603050405020304" pitchFamily="18" charset="0"/>
                          <a:cs typeface="Times New Roman" panose="02020603050405020304" pitchFamily="18" charset="0"/>
                        </a:rPr>
                        <a:t>Number of</a:t>
                      </a:r>
                    </a:p>
                    <a:p>
                      <a:pPr algn="ctr"/>
                      <a:r>
                        <a:rPr lang="en-US" sz="2800" dirty="0">
                          <a:latin typeface="Times New Roman" panose="02020603050405020304" pitchFamily="18" charset="0"/>
                          <a:cs typeface="Times New Roman" panose="02020603050405020304" pitchFamily="18" charset="0"/>
                        </a:rPr>
                        <a:t>Moles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lang="en-US" sz="2400" dirty="0">
                          <a:latin typeface="Times New Roman" panose="02020603050405020304" pitchFamily="18" charset="0"/>
                          <a:cs typeface="Times New Roman" panose="02020603050405020304" pitchFamily="18" charset="0"/>
                        </a:rPr>
                        <a:t>Moles are back!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dirty="0">
                          <a:solidFill>
                            <a:srgbClr val="0033CC"/>
                          </a:solidFill>
                          <a:latin typeface="Times New Roman" panose="02020603050405020304" pitchFamily="18" charset="0"/>
                          <a:cs typeface="Times New Roman" panose="02020603050405020304" pitchFamily="18" charset="0"/>
                        </a:rPr>
                        <a:t>Yay!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9995133"/>
                  </a:ext>
                </a:extLst>
              </a:tr>
            </a:tbl>
          </a:graphicData>
        </a:graphic>
      </p:graphicFrame>
    </p:spTree>
    <p:extLst>
      <p:ext uri="{BB962C8B-B14F-4D97-AF65-F5344CB8AC3E}">
        <p14:creationId xmlns:p14="http://schemas.microsoft.com/office/powerpoint/2010/main" val="1399305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566"/>
            <a:ext cx="9144000" cy="954107"/>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31.  IMAGINE we put balloons into hot water, and into cold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water.  </a:t>
            </a:r>
            <a:r>
              <a:rPr lang="en-US" sz="2800" dirty="0">
                <a:solidFill>
                  <a:srgbClr val="FF0000"/>
                </a:solidFill>
                <a:latin typeface="Times New Roman" panose="02020603050405020304" pitchFamily="18" charset="0"/>
                <a:cs typeface="Times New Roman" panose="02020603050405020304" pitchFamily="18" charset="0"/>
              </a:rPr>
              <a:t>What happens to the balloon sizes?</a:t>
            </a:r>
            <a:endParaRPr lang="en-US" sz="2800" dirty="0">
              <a:latin typeface="Times New Roman" panose="02020603050405020304" pitchFamily="18" charset="0"/>
              <a:cs typeface="Times New Roman" panose="02020603050405020304" pitchFamily="18" charset="0"/>
            </a:endParaRPr>
          </a:p>
        </p:txBody>
      </p:sp>
      <p:pic>
        <p:nvPicPr>
          <p:cNvPr id="3" name="Picture 2" descr="Image result for balloon on a string"/>
          <p:cNvPicPr>
            <a:picLocks noChangeAspect="1" noChangeArrowheads="1"/>
          </p:cNvPicPr>
          <p:nvPr/>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18515" b="30007"/>
          <a:stretch/>
        </p:blipFill>
        <p:spPr bwMode="auto">
          <a:xfrm>
            <a:off x="381000" y="1371600"/>
            <a:ext cx="2382754" cy="23100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result for balloon on a string"/>
          <p:cNvPicPr>
            <a:picLocks noChangeAspect="1" noChangeArrowheads="1"/>
          </p:cNvPicPr>
          <p:nvPr/>
        </p:nvPicPr>
        <p:blipFill rotWithShape="1">
          <a:blip r:embed="rId2">
            <a:duotone>
              <a:prstClr val="black"/>
              <a:srgbClr val="C00000">
                <a:tint val="45000"/>
                <a:satMod val="400000"/>
              </a:srgbClr>
            </a:duotone>
            <a:extLst>
              <a:ext uri="{28A0092B-C50C-407E-A947-70E740481C1C}">
                <a14:useLocalDpi xmlns:a14="http://schemas.microsoft.com/office/drawing/2010/main" val="0"/>
              </a:ext>
            </a:extLst>
          </a:blip>
          <a:srcRect l="18515" b="30007"/>
          <a:stretch/>
        </p:blipFill>
        <p:spPr bwMode="auto">
          <a:xfrm>
            <a:off x="152400" y="4267200"/>
            <a:ext cx="2382754" cy="23100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0" y="2198132"/>
            <a:ext cx="1828800" cy="369332"/>
          </a:xfrm>
          <a:prstGeom prst="rect">
            <a:avLst/>
          </a:prstGeom>
          <a:noFill/>
        </p:spPr>
        <p:txBody>
          <a:bodyPr wrap="square" rtlCol="0">
            <a:spAutoFit/>
          </a:bodyPr>
          <a:lstStyle/>
          <a:p>
            <a:r>
              <a:rPr lang="en-US" dirty="0"/>
              <a:t>Into HOT water</a:t>
            </a:r>
          </a:p>
        </p:txBody>
      </p:sp>
      <p:sp>
        <p:nvSpPr>
          <p:cNvPr id="6" name="TextBox 5"/>
          <p:cNvSpPr txBox="1"/>
          <p:nvPr/>
        </p:nvSpPr>
        <p:spPr>
          <a:xfrm>
            <a:off x="2763754" y="5061830"/>
            <a:ext cx="1981200" cy="369332"/>
          </a:xfrm>
          <a:prstGeom prst="rect">
            <a:avLst/>
          </a:prstGeom>
          <a:noFill/>
        </p:spPr>
        <p:txBody>
          <a:bodyPr wrap="square" rtlCol="0">
            <a:spAutoFit/>
          </a:bodyPr>
          <a:lstStyle/>
          <a:p>
            <a:r>
              <a:rPr lang="en-US" dirty="0"/>
              <a:t>Into COLD water</a:t>
            </a:r>
          </a:p>
        </p:txBody>
      </p:sp>
    </p:spTree>
    <p:extLst>
      <p:ext uri="{BB962C8B-B14F-4D97-AF65-F5344CB8AC3E}">
        <p14:creationId xmlns:p14="http://schemas.microsoft.com/office/powerpoint/2010/main" val="6213438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balloon on a string"/>
          <p:cNvPicPr>
            <a:picLocks noChangeAspect="1" noChangeArrowheads="1"/>
          </p:cNvPicPr>
          <p:nvPr/>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18515" b="30007"/>
          <a:stretch/>
        </p:blipFill>
        <p:spPr bwMode="auto">
          <a:xfrm>
            <a:off x="381000" y="1371600"/>
            <a:ext cx="2382754" cy="23100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result for balloon on a string"/>
          <p:cNvPicPr>
            <a:picLocks noChangeAspect="1" noChangeArrowheads="1"/>
          </p:cNvPicPr>
          <p:nvPr/>
        </p:nvPicPr>
        <p:blipFill rotWithShape="1">
          <a:blip r:embed="rId2">
            <a:duotone>
              <a:prstClr val="black"/>
              <a:srgbClr val="C00000">
                <a:tint val="45000"/>
                <a:satMod val="400000"/>
              </a:srgbClr>
            </a:duotone>
            <a:extLst>
              <a:ext uri="{28A0092B-C50C-407E-A947-70E740481C1C}">
                <a14:useLocalDpi xmlns:a14="http://schemas.microsoft.com/office/drawing/2010/main" val="0"/>
              </a:ext>
            </a:extLst>
          </a:blip>
          <a:srcRect l="18515" b="30007"/>
          <a:stretch/>
        </p:blipFill>
        <p:spPr bwMode="auto">
          <a:xfrm>
            <a:off x="152400" y="4267200"/>
            <a:ext cx="2382754" cy="23100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0" y="2198132"/>
            <a:ext cx="1828800" cy="369332"/>
          </a:xfrm>
          <a:prstGeom prst="rect">
            <a:avLst/>
          </a:prstGeom>
          <a:noFill/>
        </p:spPr>
        <p:txBody>
          <a:bodyPr wrap="square" rtlCol="0">
            <a:spAutoFit/>
          </a:bodyPr>
          <a:lstStyle/>
          <a:p>
            <a:r>
              <a:rPr lang="en-US" dirty="0"/>
              <a:t>Into HOT water</a:t>
            </a:r>
          </a:p>
        </p:txBody>
      </p:sp>
      <p:sp>
        <p:nvSpPr>
          <p:cNvPr id="6" name="TextBox 5"/>
          <p:cNvSpPr txBox="1"/>
          <p:nvPr/>
        </p:nvSpPr>
        <p:spPr>
          <a:xfrm>
            <a:off x="2763754" y="5061830"/>
            <a:ext cx="1981200" cy="369332"/>
          </a:xfrm>
          <a:prstGeom prst="rect">
            <a:avLst/>
          </a:prstGeom>
          <a:noFill/>
        </p:spPr>
        <p:txBody>
          <a:bodyPr wrap="square" rtlCol="0">
            <a:spAutoFit/>
          </a:bodyPr>
          <a:lstStyle/>
          <a:p>
            <a:r>
              <a:rPr lang="en-US" dirty="0"/>
              <a:t>Into COLD water</a:t>
            </a:r>
          </a:p>
        </p:txBody>
      </p:sp>
      <p:pic>
        <p:nvPicPr>
          <p:cNvPr id="8" name="Picture 7" descr="Image result for balloon on a string"/>
          <p:cNvPicPr>
            <a:picLocks noChangeAspect="1" noChangeArrowheads="1"/>
          </p:cNvPicPr>
          <p:nvPr/>
        </p:nvPicPr>
        <p:blipFill rotWithShape="1">
          <a:blip r:embed="rId2">
            <a:duotone>
              <a:prstClr val="black"/>
              <a:schemeClr val="accent2">
                <a:tint val="45000"/>
                <a:satMod val="400000"/>
              </a:schemeClr>
            </a:duotone>
            <a:extLst>
              <a:ext uri="{28A0092B-C50C-407E-A947-70E740481C1C}">
                <a14:useLocalDpi xmlns:a14="http://schemas.microsoft.com/office/drawing/2010/main" val="0"/>
              </a:ext>
            </a:extLst>
          </a:blip>
          <a:srcRect l="18515" b="30007"/>
          <a:stretch/>
        </p:blipFill>
        <p:spPr bwMode="auto">
          <a:xfrm>
            <a:off x="5334000" y="1828800"/>
            <a:ext cx="3581400" cy="327044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a:off x="2763754" y="2743200"/>
            <a:ext cx="3332246" cy="381000"/>
          </a:xfrm>
          <a:prstGeom prst="straightConnector1">
            <a:avLst/>
          </a:prstGeom>
          <a:ln w="571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21008706">
            <a:off x="6934200" y="2290833"/>
            <a:ext cx="1600200" cy="1200329"/>
          </a:xfrm>
          <a:prstGeom prst="rect">
            <a:avLst/>
          </a:prstGeom>
          <a:noFill/>
        </p:spPr>
        <p:txBody>
          <a:bodyPr wrap="square" rtlCol="0">
            <a:spAutoFit/>
          </a:bodyPr>
          <a:lstStyle/>
          <a:p>
            <a:pPr algn="ctr"/>
            <a:r>
              <a:rPr lang="en-US" sz="2400" dirty="0">
                <a:solidFill>
                  <a:schemeClr val="bg1"/>
                </a:solidFill>
                <a:latin typeface="Comic Sans MS" panose="030F0702030302020204" pitchFamily="66" charset="0"/>
              </a:rPr>
              <a:t>Hotter</a:t>
            </a:r>
            <a:br>
              <a:rPr lang="en-US" sz="2400" dirty="0">
                <a:solidFill>
                  <a:schemeClr val="bg1"/>
                </a:solidFill>
                <a:latin typeface="Comic Sans MS" panose="030F0702030302020204" pitchFamily="66" charset="0"/>
              </a:rPr>
            </a:br>
            <a:r>
              <a:rPr lang="en-US" sz="2400" dirty="0">
                <a:solidFill>
                  <a:schemeClr val="bg1"/>
                </a:solidFill>
                <a:latin typeface="Comic Sans MS" panose="030F0702030302020204" pitchFamily="66" charset="0"/>
              </a:rPr>
              <a:t>Gets</a:t>
            </a:r>
            <a:br>
              <a:rPr lang="en-US" sz="2400" dirty="0">
                <a:solidFill>
                  <a:schemeClr val="bg1"/>
                </a:solidFill>
                <a:latin typeface="Comic Sans MS" panose="030F0702030302020204" pitchFamily="66" charset="0"/>
              </a:rPr>
            </a:br>
            <a:r>
              <a:rPr lang="en-US" sz="2400" dirty="0">
                <a:solidFill>
                  <a:schemeClr val="bg1"/>
                </a:solidFill>
                <a:latin typeface="Comic Sans MS" panose="030F0702030302020204" pitchFamily="66" charset="0"/>
              </a:rPr>
              <a:t>BIGGER</a:t>
            </a:r>
          </a:p>
        </p:txBody>
      </p:sp>
      <p:pic>
        <p:nvPicPr>
          <p:cNvPr id="12" name="Picture 11" descr="Image result for balloon on a string"/>
          <p:cNvPicPr>
            <a:picLocks noChangeAspect="1" noChangeArrowheads="1"/>
          </p:cNvPicPr>
          <p:nvPr/>
        </p:nvPicPr>
        <p:blipFill rotWithShape="1">
          <a:blip r:embed="rId2">
            <a:duotone>
              <a:prstClr val="black"/>
              <a:srgbClr val="C00000">
                <a:tint val="45000"/>
                <a:satMod val="400000"/>
              </a:srgbClr>
            </a:duotone>
            <a:extLst>
              <a:ext uri="{28A0092B-C50C-407E-A947-70E740481C1C}">
                <a14:useLocalDpi xmlns:a14="http://schemas.microsoft.com/office/drawing/2010/main" val="0"/>
              </a:ext>
            </a:extLst>
          </a:blip>
          <a:srcRect l="18515" b="30007"/>
          <a:stretch/>
        </p:blipFill>
        <p:spPr bwMode="auto">
          <a:xfrm>
            <a:off x="6705600" y="5061830"/>
            <a:ext cx="1687784" cy="163629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a:endCxn id="12" idx="1"/>
          </p:cNvCxnSpPr>
          <p:nvPr/>
        </p:nvCxnSpPr>
        <p:spPr>
          <a:xfrm>
            <a:off x="2661736" y="5562600"/>
            <a:ext cx="4043864" cy="317378"/>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088240">
            <a:off x="7220846" y="5085501"/>
            <a:ext cx="1196243" cy="923330"/>
          </a:xfrm>
          <a:prstGeom prst="rect">
            <a:avLst/>
          </a:prstGeom>
          <a:noFill/>
        </p:spPr>
        <p:txBody>
          <a:bodyPr wrap="square" rtlCol="0">
            <a:spAutoFit/>
          </a:bodyPr>
          <a:lstStyle/>
          <a:p>
            <a:pPr algn="ctr"/>
            <a:r>
              <a:rPr lang="en-US" dirty="0"/>
              <a:t>  </a:t>
            </a:r>
            <a:r>
              <a:rPr lang="en-US" dirty="0">
                <a:solidFill>
                  <a:schemeClr val="bg1"/>
                </a:solidFill>
              </a:rPr>
              <a:t>colder</a:t>
            </a:r>
            <a:br>
              <a:rPr lang="en-US" dirty="0">
                <a:solidFill>
                  <a:schemeClr val="bg1"/>
                </a:solidFill>
              </a:rPr>
            </a:br>
            <a:r>
              <a:rPr lang="en-US" dirty="0">
                <a:solidFill>
                  <a:schemeClr val="bg1"/>
                </a:solidFill>
              </a:rPr>
              <a:t>gets</a:t>
            </a:r>
            <a:br>
              <a:rPr lang="en-US" dirty="0">
                <a:solidFill>
                  <a:schemeClr val="bg1"/>
                </a:solidFill>
              </a:rPr>
            </a:br>
            <a:r>
              <a:rPr lang="en-US" dirty="0">
                <a:solidFill>
                  <a:schemeClr val="bg1"/>
                </a:solidFill>
              </a:rPr>
              <a:t>smaller</a:t>
            </a:r>
          </a:p>
        </p:txBody>
      </p:sp>
      <p:sp>
        <p:nvSpPr>
          <p:cNvPr id="9" name="TextBox 8">
            <a:extLst>
              <a:ext uri="{FF2B5EF4-FFF2-40B4-BE49-F238E27FC236}">
                <a16:creationId xmlns:a16="http://schemas.microsoft.com/office/drawing/2014/main" id="{17579094-6AE7-6F20-152B-99E420133C6F}"/>
              </a:ext>
            </a:extLst>
          </p:cNvPr>
          <p:cNvSpPr txBox="1"/>
          <p:nvPr/>
        </p:nvSpPr>
        <p:spPr>
          <a:xfrm>
            <a:off x="0" y="-8566"/>
            <a:ext cx="9144000" cy="954107"/>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31.  IMAGINE we put balloons into hot water, and into cold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water.  </a:t>
            </a:r>
            <a:r>
              <a:rPr lang="en-US" sz="2800" dirty="0">
                <a:solidFill>
                  <a:srgbClr val="FF0000"/>
                </a:solidFill>
                <a:latin typeface="Times New Roman" panose="02020603050405020304" pitchFamily="18" charset="0"/>
                <a:cs typeface="Times New Roman" panose="02020603050405020304" pitchFamily="18" charset="0"/>
              </a:rPr>
              <a:t>What happens to the balloon sizes?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7035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369331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32.  When BOTH variables move in the same direction, at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same time, It’s called </a:t>
            </a:r>
            <a:r>
              <a:rPr lang="en-US" sz="2800" u="sng" dirty="0">
                <a:solidFill>
                  <a:srgbClr val="FF0000"/>
                </a:solidFill>
                <a:latin typeface="Times New Roman" panose="02020603050405020304" pitchFamily="18" charset="0"/>
                <a:cs typeface="Times New Roman" panose="02020603050405020304" pitchFamily="18" charset="0"/>
              </a:rPr>
              <a:t>DIRECTLY PROPORTIONAL</a:t>
            </a:r>
            <a:r>
              <a:rPr lang="en-US" sz="2800"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2000" dirty="0">
                <a:highlight>
                  <a:srgbClr val="FFFF00"/>
                </a:highlight>
                <a:latin typeface="Times New Roman" panose="02020603050405020304" pitchFamily="18" charset="0"/>
                <a:cs typeface="Times New Roman" panose="02020603050405020304" pitchFamily="18" charset="0"/>
              </a:rPr>
              <a:t>Temperature and Volume Are Directly Proportional, any straight line will be directly proportional, the two variables do not have to change in a 1:1 ratio</a:t>
            </a:r>
          </a:p>
        </p:txBody>
      </p:sp>
      <p:sp>
        <p:nvSpPr>
          <p:cNvPr id="3" name="Line 4"/>
          <p:cNvSpPr>
            <a:spLocks noChangeShapeType="1"/>
          </p:cNvSpPr>
          <p:nvPr/>
        </p:nvSpPr>
        <p:spPr bwMode="auto">
          <a:xfrm flipV="1">
            <a:off x="868681" y="4343398"/>
            <a:ext cx="0" cy="190500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 name="Line 5"/>
          <p:cNvSpPr>
            <a:spLocks noChangeShapeType="1"/>
          </p:cNvSpPr>
          <p:nvPr/>
        </p:nvSpPr>
        <p:spPr bwMode="auto">
          <a:xfrm flipV="1">
            <a:off x="868681" y="6248399"/>
            <a:ext cx="2179318" cy="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 name="Text Box 7"/>
          <p:cNvSpPr txBox="1">
            <a:spLocks noChangeArrowheads="1"/>
          </p:cNvSpPr>
          <p:nvPr/>
        </p:nvSpPr>
        <p:spPr bwMode="auto">
          <a:xfrm>
            <a:off x="30480" y="4755417"/>
            <a:ext cx="167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a:t>
            </a:r>
          </a:p>
        </p:txBody>
      </p:sp>
      <p:sp>
        <p:nvSpPr>
          <p:cNvPr id="6" name="Text Box 8"/>
          <p:cNvSpPr txBox="1">
            <a:spLocks noChangeArrowheads="1"/>
          </p:cNvSpPr>
          <p:nvPr/>
        </p:nvSpPr>
        <p:spPr bwMode="auto">
          <a:xfrm>
            <a:off x="1371600" y="6276420"/>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Volume</a:t>
            </a:r>
          </a:p>
        </p:txBody>
      </p:sp>
      <p:sp>
        <p:nvSpPr>
          <p:cNvPr id="7" name="Line 9"/>
          <p:cNvSpPr>
            <a:spLocks noChangeShapeType="1"/>
          </p:cNvSpPr>
          <p:nvPr/>
        </p:nvSpPr>
        <p:spPr bwMode="auto">
          <a:xfrm flipV="1">
            <a:off x="868681" y="5124749"/>
            <a:ext cx="1523987" cy="112365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 name="Line 4">
            <a:extLst>
              <a:ext uri="{FF2B5EF4-FFF2-40B4-BE49-F238E27FC236}">
                <a16:creationId xmlns:a16="http://schemas.microsoft.com/office/drawing/2014/main" id="{1F4FA53A-2812-9182-7971-D6E6DA7F37F7}"/>
              </a:ext>
            </a:extLst>
          </p:cNvPr>
          <p:cNvSpPr>
            <a:spLocks noChangeShapeType="1"/>
          </p:cNvSpPr>
          <p:nvPr/>
        </p:nvSpPr>
        <p:spPr bwMode="auto">
          <a:xfrm flipV="1">
            <a:off x="3926840" y="4315377"/>
            <a:ext cx="0" cy="190500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 name="Line 5">
            <a:extLst>
              <a:ext uri="{FF2B5EF4-FFF2-40B4-BE49-F238E27FC236}">
                <a16:creationId xmlns:a16="http://schemas.microsoft.com/office/drawing/2014/main" id="{FB3F56D4-EF1E-A7BF-5567-610623C9B4D3}"/>
              </a:ext>
            </a:extLst>
          </p:cNvPr>
          <p:cNvSpPr>
            <a:spLocks noChangeShapeType="1"/>
          </p:cNvSpPr>
          <p:nvPr/>
        </p:nvSpPr>
        <p:spPr bwMode="auto">
          <a:xfrm flipV="1">
            <a:off x="3926840" y="6220378"/>
            <a:ext cx="2179318" cy="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 name="Text Box 7">
            <a:extLst>
              <a:ext uri="{FF2B5EF4-FFF2-40B4-BE49-F238E27FC236}">
                <a16:creationId xmlns:a16="http://schemas.microsoft.com/office/drawing/2014/main" id="{93B60AA7-CEE9-4CED-E3A1-B013902D1C18}"/>
              </a:ext>
            </a:extLst>
          </p:cNvPr>
          <p:cNvSpPr txBox="1">
            <a:spLocks noChangeArrowheads="1"/>
          </p:cNvSpPr>
          <p:nvPr/>
        </p:nvSpPr>
        <p:spPr bwMode="auto">
          <a:xfrm>
            <a:off x="3088639" y="4727396"/>
            <a:ext cx="167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a:t>
            </a:r>
          </a:p>
        </p:txBody>
      </p:sp>
      <p:sp>
        <p:nvSpPr>
          <p:cNvPr id="11" name="Text Box 8">
            <a:extLst>
              <a:ext uri="{FF2B5EF4-FFF2-40B4-BE49-F238E27FC236}">
                <a16:creationId xmlns:a16="http://schemas.microsoft.com/office/drawing/2014/main" id="{B8D0D25F-9DEE-A53A-3034-DFF4215BC68B}"/>
              </a:ext>
            </a:extLst>
          </p:cNvPr>
          <p:cNvSpPr txBox="1">
            <a:spLocks noChangeArrowheads="1"/>
          </p:cNvSpPr>
          <p:nvPr/>
        </p:nvSpPr>
        <p:spPr bwMode="auto">
          <a:xfrm>
            <a:off x="4429759" y="6248399"/>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Volume</a:t>
            </a:r>
          </a:p>
        </p:txBody>
      </p:sp>
      <p:sp>
        <p:nvSpPr>
          <p:cNvPr id="12" name="Line 9">
            <a:extLst>
              <a:ext uri="{FF2B5EF4-FFF2-40B4-BE49-F238E27FC236}">
                <a16:creationId xmlns:a16="http://schemas.microsoft.com/office/drawing/2014/main" id="{933129F0-1EC7-6400-16E7-41BE8A893394}"/>
              </a:ext>
            </a:extLst>
          </p:cNvPr>
          <p:cNvSpPr>
            <a:spLocks noChangeShapeType="1"/>
          </p:cNvSpPr>
          <p:nvPr/>
        </p:nvSpPr>
        <p:spPr bwMode="auto">
          <a:xfrm flipV="1">
            <a:off x="3926840" y="5851048"/>
            <a:ext cx="1676394" cy="369332"/>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 name="Line 4">
            <a:extLst>
              <a:ext uri="{FF2B5EF4-FFF2-40B4-BE49-F238E27FC236}">
                <a16:creationId xmlns:a16="http://schemas.microsoft.com/office/drawing/2014/main" id="{83A1D30E-B05D-4911-D1A5-7D7D4BED6C75}"/>
              </a:ext>
            </a:extLst>
          </p:cNvPr>
          <p:cNvSpPr>
            <a:spLocks noChangeShapeType="1"/>
          </p:cNvSpPr>
          <p:nvPr/>
        </p:nvSpPr>
        <p:spPr bwMode="auto">
          <a:xfrm flipV="1">
            <a:off x="6837693" y="4343398"/>
            <a:ext cx="0" cy="190500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 name="Line 5">
            <a:extLst>
              <a:ext uri="{FF2B5EF4-FFF2-40B4-BE49-F238E27FC236}">
                <a16:creationId xmlns:a16="http://schemas.microsoft.com/office/drawing/2014/main" id="{9181D3E3-37DC-B401-A650-87D5E172A6E7}"/>
              </a:ext>
            </a:extLst>
          </p:cNvPr>
          <p:cNvSpPr>
            <a:spLocks noChangeShapeType="1"/>
          </p:cNvSpPr>
          <p:nvPr/>
        </p:nvSpPr>
        <p:spPr bwMode="auto">
          <a:xfrm flipV="1">
            <a:off x="6837693" y="6248399"/>
            <a:ext cx="2179318" cy="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 name="Text Box 7">
            <a:extLst>
              <a:ext uri="{FF2B5EF4-FFF2-40B4-BE49-F238E27FC236}">
                <a16:creationId xmlns:a16="http://schemas.microsoft.com/office/drawing/2014/main" id="{988421DF-72AE-98F2-D748-9AEF6260A790}"/>
              </a:ext>
            </a:extLst>
          </p:cNvPr>
          <p:cNvSpPr txBox="1">
            <a:spLocks noChangeArrowheads="1"/>
          </p:cNvSpPr>
          <p:nvPr/>
        </p:nvSpPr>
        <p:spPr bwMode="auto">
          <a:xfrm>
            <a:off x="5999492" y="4755417"/>
            <a:ext cx="167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a:t>
            </a:r>
          </a:p>
        </p:txBody>
      </p:sp>
      <p:sp>
        <p:nvSpPr>
          <p:cNvPr id="16" name="Text Box 8">
            <a:extLst>
              <a:ext uri="{FF2B5EF4-FFF2-40B4-BE49-F238E27FC236}">
                <a16:creationId xmlns:a16="http://schemas.microsoft.com/office/drawing/2014/main" id="{3FF55B3E-DBEB-F5DC-7D72-6E0FAF71F2EE}"/>
              </a:ext>
            </a:extLst>
          </p:cNvPr>
          <p:cNvSpPr txBox="1">
            <a:spLocks noChangeArrowheads="1"/>
          </p:cNvSpPr>
          <p:nvPr/>
        </p:nvSpPr>
        <p:spPr bwMode="auto">
          <a:xfrm>
            <a:off x="7340612" y="6276420"/>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Volume</a:t>
            </a:r>
          </a:p>
        </p:txBody>
      </p:sp>
      <p:sp>
        <p:nvSpPr>
          <p:cNvPr id="17" name="Line 9">
            <a:extLst>
              <a:ext uri="{FF2B5EF4-FFF2-40B4-BE49-F238E27FC236}">
                <a16:creationId xmlns:a16="http://schemas.microsoft.com/office/drawing/2014/main" id="{A8846049-8128-3A01-DC6F-7787B1732AD2}"/>
              </a:ext>
            </a:extLst>
          </p:cNvPr>
          <p:cNvSpPr>
            <a:spLocks noChangeShapeType="1"/>
          </p:cNvSpPr>
          <p:nvPr/>
        </p:nvSpPr>
        <p:spPr bwMode="auto">
          <a:xfrm flipV="1">
            <a:off x="6837693" y="4666560"/>
            <a:ext cx="911845" cy="158184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 name="TextBox 17">
            <a:extLst>
              <a:ext uri="{FF2B5EF4-FFF2-40B4-BE49-F238E27FC236}">
                <a16:creationId xmlns:a16="http://schemas.microsoft.com/office/drawing/2014/main" id="{D4766490-93DF-8D0B-7DF5-4ABA4B31FD31}"/>
              </a:ext>
            </a:extLst>
          </p:cNvPr>
          <p:cNvSpPr txBox="1"/>
          <p:nvPr/>
        </p:nvSpPr>
        <p:spPr>
          <a:xfrm>
            <a:off x="1064261" y="4119781"/>
            <a:ext cx="2666997"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Temp as a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function of Vol</a:t>
            </a:r>
          </a:p>
        </p:txBody>
      </p:sp>
      <p:sp>
        <p:nvSpPr>
          <p:cNvPr id="19" name="TextBox 18">
            <a:extLst>
              <a:ext uri="{FF2B5EF4-FFF2-40B4-BE49-F238E27FC236}">
                <a16:creationId xmlns:a16="http://schemas.microsoft.com/office/drawing/2014/main" id="{64F3D035-392D-BA06-1061-D5D49631F216}"/>
              </a:ext>
            </a:extLst>
          </p:cNvPr>
          <p:cNvSpPr txBox="1"/>
          <p:nvPr/>
        </p:nvSpPr>
        <p:spPr>
          <a:xfrm>
            <a:off x="4201175" y="4081064"/>
            <a:ext cx="2666997" cy="646331"/>
          </a:xfrm>
          <a:prstGeom prst="rect">
            <a:avLst/>
          </a:prstGeom>
          <a:noFill/>
        </p:spPr>
        <p:txBody>
          <a:bodyPr wrap="square" rtlCol="0">
            <a:spAutoFit/>
          </a:bodyPr>
          <a:lstStyle/>
          <a:p>
            <a:r>
              <a:rPr lang="en-US" dirty="0">
                <a:solidFill>
                  <a:srgbClr val="0000FF"/>
                </a:solidFill>
                <a:latin typeface="Times New Roman" panose="02020603050405020304" pitchFamily="18" charset="0"/>
                <a:cs typeface="Times New Roman" panose="02020603050405020304" pitchFamily="18" charset="0"/>
              </a:rPr>
              <a:t>Temp as a </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function of Vol</a:t>
            </a:r>
          </a:p>
        </p:txBody>
      </p:sp>
      <p:sp>
        <p:nvSpPr>
          <p:cNvPr id="20" name="TextBox 19">
            <a:extLst>
              <a:ext uri="{FF2B5EF4-FFF2-40B4-BE49-F238E27FC236}">
                <a16:creationId xmlns:a16="http://schemas.microsoft.com/office/drawing/2014/main" id="{8DB676AA-DCB6-D14F-5272-C718E294D4BA}"/>
              </a:ext>
            </a:extLst>
          </p:cNvPr>
          <p:cNvSpPr txBox="1"/>
          <p:nvPr/>
        </p:nvSpPr>
        <p:spPr>
          <a:xfrm>
            <a:off x="6941820" y="3992211"/>
            <a:ext cx="2666997"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Temp as a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function of Vol</a:t>
            </a:r>
          </a:p>
        </p:txBody>
      </p:sp>
    </p:spTree>
    <p:extLst>
      <p:ext uri="{BB962C8B-B14F-4D97-AF65-F5344CB8AC3E}">
        <p14:creationId xmlns:p14="http://schemas.microsoft.com/office/powerpoint/2010/main" val="2481417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s-media-cache-ak0.pinimg.com/236x/9d/37/1d/9d371da206cb908b15ea381955d70c8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
            <a:ext cx="457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
            <a:ext cx="4648200" cy="1200329"/>
          </a:xfrm>
          <a:prstGeom prst="rect">
            <a:avLst/>
          </a:prstGeom>
          <a:noFill/>
        </p:spPr>
        <p:txBody>
          <a:bodyPr wrap="square" rtlCol="0">
            <a:spAutoFit/>
          </a:bodyPr>
          <a:lstStyle/>
          <a:p>
            <a:r>
              <a:rPr lang="en-US" sz="2400" dirty="0">
                <a:solidFill>
                  <a:srgbClr val="000000"/>
                </a:solidFill>
                <a:latin typeface="Comic Sans MS" panose="030F0702030302020204" pitchFamily="66" charset="0"/>
              </a:rPr>
              <a:t>Let go before this happens.  </a:t>
            </a:r>
          </a:p>
          <a:p>
            <a:br>
              <a:rPr lang="en-US" sz="2400" dirty="0">
                <a:solidFill>
                  <a:srgbClr val="000000"/>
                </a:solidFill>
                <a:latin typeface="Comic Sans MS" panose="030F0702030302020204" pitchFamily="66" charset="0"/>
              </a:rPr>
            </a:br>
            <a:endParaRPr lang="en-US" sz="2400" dirty="0">
              <a:solidFill>
                <a:srgbClr val="000000"/>
              </a:solidFill>
              <a:latin typeface="Comic Sans MS" panose="030F0702030302020204" pitchFamily="66" charset="0"/>
            </a:endParaRPr>
          </a:p>
        </p:txBody>
      </p:sp>
      <p:cxnSp>
        <p:nvCxnSpPr>
          <p:cNvPr id="5" name="Straight Arrow Connector 4"/>
          <p:cNvCxnSpPr>
            <a:cxnSpLocks/>
          </p:cNvCxnSpPr>
          <p:nvPr/>
        </p:nvCxnSpPr>
        <p:spPr>
          <a:xfrm>
            <a:off x="3886200" y="457200"/>
            <a:ext cx="1143000" cy="1219200"/>
          </a:xfrm>
          <a:prstGeom prst="straightConnector1">
            <a:avLst/>
          </a:prstGeom>
          <a:ln w="57150">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6526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b="1" dirty="0">
                <a:solidFill>
                  <a:srgbClr val="002060"/>
                </a:solidFill>
                <a:latin typeface="Times New Roman" panose="02020603050405020304" pitchFamily="18" charset="0"/>
                <a:cs typeface="Times New Roman" panose="02020603050405020304" pitchFamily="18" charset="0"/>
              </a:rPr>
              <a:t>33.  Volume + Temperature of a gas are </a:t>
            </a:r>
            <a:br>
              <a:rPr lang="en-US" altLang="en-US" b="1" dirty="0">
                <a:solidFill>
                  <a:srgbClr val="002060"/>
                </a:solidFill>
                <a:latin typeface="Times New Roman" panose="02020603050405020304" pitchFamily="18" charset="0"/>
                <a:cs typeface="Times New Roman" panose="02020603050405020304" pitchFamily="18" charset="0"/>
              </a:rPr>
            </a:br>
            <a:r>
              <a:rPr lang="en-US" altLang="en-US" b="1" dirty="0">
                <a:solidFill>
                  <a:srgbClr val="002060"/>
                </a:solidFill>
                <a:latin typeface="Times New Roman" panose="02020603050405020304" pitchFamily="18" charset="0"/>
                <a:cs typeface="Times New Roman" panose="02020603050405020304" pitchFamily="18" charset="0"/>
              </a:rPr>
              <a:t>                 </a:t>
            </a:r>
            <a:r>
              <a:rPr lang="en-US" altLang="en-US" b="1" u="sng" dirty="0">
                <a:solidFill>
                  <a:srgbClr val="FF0000"/>
                </a:solidFill>
                <a:latin typeface="Times New Roman" panose="02020603050405020304" pitchFamily="18" charset="0"/>
                <a:cs typeface="Times New Roman" panose="02020603050405020304" pitchFamily="18" charset="0"/>
              </a:rPr>
              <a:t>DIRECTLY PROPORTIONAL</a:t>
            </a:r>
          </a:p>
        </p:txBody>
      </p:sp>
    </p:spTree>
    <p:extLst>
      <p:ext uri="{BB962C8B-B14F-4D97-AF65-F5344CB8AC3E}">
        <p14:creationId xmlns:p14="http://schemas.microsoft.com/office/powerpoint/2010/main" val="2209721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97100-37A3-B431-2C43-B2EFE053A472}"/>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ECBFFF09-A89F-5B73-14F9-B108023D1AC6}"/>
              </a:ext>
            </a:extLst>
          </p:cNvPr>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FF0000"/>
                </a:solidFill>
              </a:rPr>
              <a:t>34.  DRAW these two graphs carefully*</a:t>
            </a:r>
          </a:p>
        </p:txBody>
      </p:sp>
      <p:sp>
        <p:nvSpPr>
          <p:cNvPr id="3" name="Text Box 5">
            <a:extLst>
              <a:ext uri="{FF2B5EF4-FFF2-40B4-BE49-F238E27FC236}">
                <a16:creationId xmlns:a16="http://schemas.microsoft.com/office/drawing/2014/main" id="{86253A82-E511-82AE-A7DD-CE75D938B5A3}"/>
              </a:ext>
            </a:extLst>
          </p:cNvPr>
          <p:cNvSpPr txBox="1">
            <a:spLocks noChangeArrowheads="1"/>
          </p:cNvSpPr>
          <p:nvPr/>
        </p:nvSpPr>
        <p:spPr bwMode="auto">
          <a:xfrm>
            <a:off x="228600" y="990600"/>
            <a:ext cx="861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 as a Function of Volume                                  Volume as a Function of Temp</a:t>
            </a:r>
          </a:p>
        </p:txBody>
      </p:sp>
      <p:sp>
        <p:nvSpPr>
          <p:cNvPr id="4" name="Line 6">
            <a:extLst>
              <a:ext uri="{FF2B5EF4-FFF2-40B4-BE49-F238E27FC236}">
                <a16:creationId xmlns:a16="http://schemas.microsoft.com/office/drawing/2014/main" id="{F65AB25D-2F9A-2554-9FDE-CAA4EDDCD949}"/>
              </a:ext>
            </a:extLst>
          </p:cNvPr>
          <p:cNvSpPr>
            <a:spLocks noChangeShapeType="1"/>
          </p:cNvSpPr>
          <p:nvPr/>
        </p:nvSpPr>
        <p:spPr bwMode="auto">
          <a:xfrm flipV="1">
            <a:off x="990600" y="1625099"/>
            <a:ext cx="0" cy="1905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 name="Line 7">
            <a:extLst>
              <a:ext uri="{FF2B5EF4-FFF2-40B4-BE49-F238E27FC236}">
                <a16:creationId xmlns:a16="http://schemas.microsoft.com/office/drawing/2014/main" id="{47923B88-5307-9B22-F52F-BD17039F0951}"/>
              </a:ext>
            </a:extLst>
          </p:cNvPr>
          <p:cNvSpPr>
            <a:spLocks noChangeShapeType="1"/>
          </p:cNvSpPr>
          <p:nvPr/>
        </p:nvSpPr>
        <p:spPr bwMode="auto">
          <a:xfrm>
            <a:off x="990600" y="3530099"/>
            <a:ext cx="2590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 name="Text Box 8">
            <a:extLst>
              <a:ext uri="{FF2B5EF4-FFF2-40B4-BE49-F238E27FC236}">
                <a16:creationId xmlns:a16="http://schemas.microsoft.com/office/drawing/2014/main" id="{5EDDB889-3B91-1BB4-1A1B-E87AC188C865}"/>
              </a:ext>
            </a:extLst>
          </p:cNvPr>
          <p:cNvSpPr txBox="1">
            <a:spLocks noChangeArrowheads="1"/>
          </p:cNvSpPr>
          <p:nvPr/>
        </p:nvSpPr>
        <p:spPr bwMode="auto">
          <a:xfrm>
            <a:off x="1447800" y="3758699"/>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volume</a:t>
            </a:r>
          </a:p>
        </p:txBody>
      </p:sp>
      <p:sp>
        <p:nvSpPr>
          <p:cNvPr id="7" name="Text Box 9">
            <a:extLst>
              <a:ext uri="{FF2B5EF4-FFF2-40B4-BE49-F238E27FC236}">
                <a16:creationId xmlns:a16="http://schemas.microsoft.com/office/drawing/2014/main" id="{79491C0F-0CC1-1C8D-4EFB-6EA25DAF9484}"/>
              </a:ext>
            </a:extLst>
          </p:cNvPr>
          <p:cNvSpPr txBox="1">
            <a:spLocks noChangeArrowheads="1"/>
          </p:cNvSpPr>
          <p:nvPr/>
        </p:nvSpPr>
        <p:spPr bwMode="auto">
          <a:xfrm>
            <a:off x="304800" y="1929899"/>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a:t>
            </a:r>
          </a:p>
        </p:txBody>
      </p:sp>
      <p:sp>
        <p:nvSpPr>
          <p:cNvPr id="9" name="Line 12">
            <a:extLst>
              <a:ext uri="{FF2B5EF4-FFF2-40B4-BE49-F238E27FC236}">
                <a16:creationId xmlns:a16="http://schemas.microsoft.com/office/drawing/2014/main" id="{02F964AB-56E5-64FC-5F9F-1E6885A6A226}"/>
              </a:ext>
            </a:extLst>
          </p:cNvPr>
          <p:cNvSpPr>
            <a:spLocks noChangeShapeType="1"/>
          </p:cNvSpPr>
          <p:nvPr/>
        </p:nvSpPr>
        <p:spPr bwMode="auto">
          <a:xfrm flipV="1">
            <a:off x="6019800" y="1548899"/>
            <a:ext cx="0" cy="1981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 name="Line 13">
            <a:extLst>
              <a:ext uri="{FF2B5EF4-FFF2-40B4-BE49-F238E27FC236}">
                <a16:creationId xmlns:a16="http://schemas.microsoft.com/office/drawing/2014/main" id="{475D1B42-E72C-4643-9C4B-A7051D23F64F}"/>
              </a:ext>
            </a:extLst>
          </p:cNvPr>
          <p:cNvSpPr>
            <a:spLocks noChangeShapeType="1"/>
          </p:cNvSpPr>
          <p:nvPr/>
        </p:nvSpPr>
        <p:spPr bwMode="auto">
          <a:xfrm>
            <a:off x="6019800" y="3530099"/>
            <a:ext cx="2590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 name="Text Box 14">
            <a:extLst>
              <a:ext uri="{FF2B5EF4-FFF2-40B4-BE49-F238E27FC236}">
                <a16:creationId xmlns:a16="http://schemas.microsoft.com/office/drawing/2014/main" id="{406ADD17-FA62-3022-2719-4016AA088FD4}"/>
              </a:ext>
            </a:extLst>
          </p:cNvPr>
          <p:cNvSpPr txBox="1">
            <a:spLocks noChangeArrowheads="1"/>
          </p:cNvSpPr>
          <p:nvPr/>
        </p:nvSpPr>
        <p:spPr bwMode="auto">
          <a:xfrm>
            <a:off x="6477000" y="3758699"/>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temp</a:t>
            </a:r>
          </a:p>
        </p:txBody>
      </p:sp>
      <p:sp>
        <p:nvSpPr>
          <p:cNvPr id="12" name="Text Box 15">
            <a:extLst>
              <a:ext uri="{FF2B5EF4-FFF2-40B4-BE49-F238E27FC236}">
                <a16:creationId xmlns:a16="http://schemas.microsoft.com/office/drawing/2014/main" id="{6AF9A0D2-E062-C9FE-874E-161D6383658A}"/>
              </a:ext>
            </a:extLst>
          </p:cNvPr>
          <p:cNvSpPr txBox="1">
            <a:spLocks noChangeArrowheads="1"/>
          </p:cNvSpPr>
          <p:nvPr/>
        </p:nvSpPr>
        <p:spPr bwMode="auto">
          <a:xfrm>
            <a:off x="5029200" y="1929899"/>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volume</a:t>
            </a:r>
          </a:p>
        </p:txBody>
      </p:sp>
      <p:sp>
        <p:nvSpPr>
          <p:cNvPr id="15" name="TextBox 14">
            <a:extLst>
              <a:ext uri="{FF2B5EF4-FFF2-40B4-BE49-F238E27FC236}">
                <a16:creationId xmlns:a16="http://schemas.microsoft.com/office/drawing/2014/main" id="{ABF19BF3-A395-79DC-E894-7CDFB02DFC01}"/>
              </a:ext>
            </a:extLst>
          </p:cNvPr>
          <p:cNvSpPr txBox="1"/>
          <p:nvPr/>
        </p:nvSpPr>
        <p:spPr>
          <a:xfrm>
            <a:off x="228600" y="5676581"/>
            <a:ext cx="8610600" cy="830997"/>
          </a:xfrm>
          <a:prstGeom prst="rect">
            <a:avLst/>
          </a:prstGeom>
          <a:noFill/>
        </p:spPr>
        <p:txBody>
          <a:bodyPr wrap="square" rtlCol="0">
            <a:spAutoFit/>
          </a:bodyPr>
          <a:lstStyle/>
          <a:p>
            <a:r>
              <a:rPr lang="en-US" sz="2400" dirty="0">
                <a:solidFill>
                  <a:srgbClr val="FF0000"/>
                </a:solidFill>
              </a:rPr>
              <a:t>*</a:t>
            </a:r>
            <a:r>
              <a:rPr lang="en-US" sz="2400" dirty="0"/>
              <a:t>Note graph title difference, and the placement of the Y and X  </a:t>
            </a:r>
            <a:br>
              <a:rPr lang="en-US" sz="2400" dirty="0"/>
            </a:br>
            <a:r>
              <a:rPr lang="en-US" sz="2400" dirty="0"/>
              <a:t>   axis labels.     </a:t>
            </a:r>
            <a:r>
              <a:rPr lang="en-US" sz="2400" b="1" dirty="0">
                <a:solidFill>
                  <a:srgbClr val="FF0000"/>
                </a:solidFill>
              </a:rPr>
              <a:t>This is important. </a:t>
            </a:r>
          </a:p>
        </p:txBody>
      </p:sp>
    </p:spTree>
    <p:extLst>
      <p:ext uri="{BB962C8B-B14F-4D97-AF65-F5344CB8AC3E}">
        <p14:creationId xmlns:p14="http://schemas.microsoft.com/office/powerpoint/2010/main" val="2167900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1077218"/>
          </a:xfrm>
          <a:prstGeom prst="rect">
            <a:avLst/>
          </a:prstGeom>
          <a:solidFill>
            <a:srgbClr val="FFFFCC"/>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b="1" dirty="0">
                <a:solidFill>
                  <a:srgbClr val="0000FF"/>
                </a:solidFill>
                <a:latin typeface="Times New Roman" panose="02020603050405020304" pitchFamily="18" charset="0"/>
                <a:cs typeface="Times New Roman" panose="02020603050405020304" pitchFamily="18" charset="0"/>
              </a:rPr>
              <a:t>35. All of these are directly proportional.  </a:t>
            </a:r>
            <a:br>
              <a:rPr lang="en-US" altLang="en-US" b="1" dirty="0">
                <a:solidFill>
                  <a:srgbClr val="0000FF"/>
                </a:solidFill>
                <a:latin typeface="Times New Roman" panose="02020603050405020304" pitchFamily="18" charset="0"/>
                <a:cs typeface="Times New Roman" panose="02020603050405020304" pitchFamily="18" charset="0"/>
              </a:rPr>
            </a:br>
            <a:r>
              <a:rPr lang="en-US" altLang="en-US" b="1" dirty="0">
                <a:solidFill>
                  <a:srgbClr val="0000FF"/>
                </a:solidFill>
                <a:latin typeface="Times New Roman" panose="02020603050405020304" pitchFamily="18" charset="0"/>
                <a:cs typeface="Times New Roman" panose="02020603050405020304" pitchFamily="18" charset="0"/>
              </a:rPr>
              <a:t>      As one variable increases, so does the other.   </a:t>
            </a:r>
            <a:endParaRPr lang="en-US" altLang="en-US" sz="2800" b="1" dirty="0">
              <a:solidFill>
                <a:srgbClr val="0000FF"/>
              </a:solidFill>
            </a:endParaRPr>
          </a:p>
        </p:txBody>
      </p:sp>
      <p:graphicFrame>
        <p:nvGraphicFramePr>
          <p:cNvPr id="14" name="Table 13">
            <a:extLst>
              <a:ext uri="{FF2B5EF4-FFF2-40B4-BE49-F238E27FC236}">
                <a16:creationId xmlns:a16="http://schemas.microsoft.com/office/drawing/2014/main" id="{E447316D-D393-FAFE-C0CC-AFC62031DD58}"/>
              </a:ext>
            </a:extLst>
          </p:cNvPr>
          <p:cNvGraphicFramePr>
            <a:graphicFrameLocks noGrp="1"/>
          </p:cNvGraphicFramePr>
          <p:nvPr>
            <p:extLst>
              <p:ext uri="{D42A27DB-BD31-4B8C-83A1-F6EECF244321}">
                <p14:modId xmlns:p14="http://schemas.microsoft.com/office/powerpoint/2010/main" val="3152541501"/>
              </p:ext>
            </p:extLst>
          </p:nvPr>
        </p:nvGraphicFramePr>
        <p:xfrm>
          <a:off x="0" y="1397000"/>
          <a:ext cx="9144000" cy="38608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460208152"/>
                    </a:ext>
                  </a:extLst>
                </a:gridCol>
                <a:gridCol w="3048000">
                  <a:extLst>
                    <a:ext uri="{9D8B030D-6E8A-4147-A177-3AD203B41FA5}">
                      <a16:colId xmlns:a16="http://schemas.microsoft.com/office/drawing/2014/main" val="1941851667"/>
                    </a:ext>
                  </a:extLst>
                </a:gridCol>
                <a:gridCol w="3048000">
                  <a:extLst>
                    <a:ext uri="{9D8B030D-6E8A-4147-A177-3AD203B41FA5}">
                      <a16:colId xmlns:a16="http://schemas.microsoft.com/office/drawing/2014/main" val="2238893735"/>
                    </a:ext>
                  </a:extLst>
                </a:gridCol>
              </a:tblGrid>
              <a:tr h="3860800">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2927090748"/>
                  </a:ext>
                </a:extLst>
              </a:tr>
            </a:tbl>
          </a:graphicData>
        </a:graphic>
      </p:graphicFrame>
      <p:cxnSp>
        <p:nvCxnSpPr>
          <p:cNvPr id="17" name="Straight Connector 16">
            <a:extLst>
              <a:ext uri="{FF2B5EF4-FFF2-40B4-BE49-F238E27FC236}">
                <a16:creationId xmlns:a16="http://schemas.microsoft.com/office/drawing/2014/main" id="{66D5141A-8F0A-8CA5-E815-D4D1ECE2B048}"/>
              </a:ext>
            </a:extLst>
          </p:cNvPr>
          <p:cNvCxnSpPr/>
          <p:nvPr/>
        </p:nvCxnSpPr>
        <p:spPr>
          <a:xfrm>
            <a:off x="609600" y="2286000"/>
            <a:ext cx="0" cy="2133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18" name="Straight Connector 17">
            <a:extLst>
              <a:ext uri="{FF2B5EF4-FFF2-40B4-BE49-F238E27FC236}">
                <a16:creationId xmlns:a16="http://schemas.microsoft.com/office/drawing/2014/main" id="{ACDB19BF-55DA-C393-FC9D-B655527B71F2}"/>
              </a:ext>
            </a:extLst>
          </p:cNvPr>
          <p:cNvCxnSpPr/>
          <p:nvPr/>
        </p:nvCxnSpPr>
        <p:spPr>
          <a:xfrm>
            <a:off x="3733800" y="2286000"/>
            <a:ext cx="0" cy="2133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19" name="Straight Connector 18">
            <a:extLst>
              <a:ext uri="{FF2B5EF4-FFF2-40B4-BE49-F238E27FC236}">
                <a16:creationId xmlns:a16="http://schemas.microsoft.com/office/drawing/2014/main" id="{96AC7B7F-9DA5-9D20-DA75-02FC0967912A}"/>
              </a:ext>
            </a:extLst>
          </p:cNvPr>
          <p:cNvCxnSpPr/>
          <p:nvPr/>
        </p:nvCxnSpPr>
        <p:spPr>
          <a:xfrm>
            <a:off x="6858000" y="2286000"/>
            <a:ext cx="0" cy="2133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20" name="Straight Connector 19">
            <a:extLst>
              <a:ext uri="{FF2B5EF4-FFF2-40B4-BE49-F238E27FC236}">
                <a16:creationId xmlns:a16="http://schemas.microsoft.com/office/drawing/2014/main" id="{8C27E4DF-24A4-2FF4-BCF5-C515155A0591}"/>
              </a:ext>
            </a:extLst>
          </p:cNvPr>
          <p:cNvCxnSpPr>
            <a:cxnSpLocks/>
          </p:cNvCxnSpPr>
          <p:nvPr/>
        </p:nvCxnSpPr>
        <p:spPr>
          <a:xfrm rot="5400000">
            <a:off x="1676400" y="3352800"/>
            <a:ext cx="0" cy="2133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21" name="Straight Connector 20">
            <a:extLst>
              <a:ext uri="{FF2B5EF4-FFF2-40B4-BE49-F238E27FC236}">
                <a16:creationId xmlns:a16="http://schemas.microsoft.com/office/drawing/2014/main" id="{7C81CFD4-B511-C03A-1010-80D4B396580E}"/>
              </a:ext>
            </a:extLst>
          </p:cNvPr>
          <p:cNvCxnSpPr>
            <a:cxnSpLocks/>
          </p:cNvCxnSpPr>
          <p:nvPr/>
        </p:nvCxnSpPr>
        <p:spPr>
          <a:xfrm rot="5400000">
            <a:off x="4800600" y="3352800"/>
            <a:ext cx="0" cy="2133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22" name="Straight Connector 21">
            <a:extLst>
              <a:ext uri="{FF2B5EF4-FFF2-40B4-BE49-F238E27FC236}">
                <a16:creationId xmlns:a16="http://schemas.microsoft.com/office/drawing/2014/main" id="{BD33A1B9-79A0-7EF7-FE6E-FD6C08EFDD42}"/>
              </a:ext>
            </a:extLst>
          </p:cNvPr>
          <p:cNvCxnSpPr>
            <a:cxnSpLocks/>
          </p:cNvCxnSpPr>
          <p:nvPr/>
        </p:nvCxnSpPr>
        <p:spPr>
          <a:xfrm rot="5400000">
            <a:off x="7924800" y="3352800"/>
            <a:ext cx="0" cy="2133600"/>
          </a:xfrm>
          <a:prstGeom prst="line">
            <a:avLst/>
          </a:prstGeom>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967EF53C-6DB5-13B2-1DFA-8639BD4A061F}"/>
              </a:ext>
            </a:extLst>
          </p:cNvPr>
          <p:cNvSpPr txBox="1"/>
          <p:nvPr/>
        </p:nvSpPr>
        <p:spPr>
          <a:xfrm>
            <a:off x="76200" y="3200400"/>
            <a:ext cx="380999" cy="369332"/>
          </a:xfrm>
          <a:prstGeom prst="rect">
            <a:avLst/>
          </a:prstGeom>
          <a:noFill/>
        </p:spPr>
        <p:txBody>
          <a:bodyPr wrap="square" rtlCol="0">
            <a:spAutoFit/>
          </a:bodyPr>
          <a:lstStyle/>
          <a:p>
            <a:r>
              <a:rPr lang="en-US" dirty="0"/>
              <a:t>T</a:t>
            </a:r>
          </a:p>
        </p:txBody>
      </p:sp>
      <p:sp>
        <p:nvSpPr>
          <p:cNvPr id="24" name="TextBox 23">
            <a:extLst>
              <a:ext uri="{FF2B5EF4-FFF2-40B4-BE49-F238E27FC236}">
                <a16:creationId xmlns:a16="http://schemas.microsoft.com/office/drawing/2014/main" id="{6BCF9B10-9CEA-4721-8C8B-D1FD732CE160}"/>
              </a:ext>
            </a:extLst>
          </p:cNvPr>
          <p:cNvSpPr txBox="1"/>
          <p:nvPr/>
        </p:nvSpPr>
        <p:spPr>
          <a:xfrm>
            <a:off x="3276600" y="3142734"/>
            <a:ext cx="380999" cy="369332"/>
          </a:xfrm>
          <a:prstGeom prst="rect">
            <a:avLst/>
          </a:prstGeom>
          <a:noFill/>
        </p:spPr>
        <p:txBody>
          <a:bodyPr wrap="square" rtlCol="0">
            <a:spAutoFit/>
          </a:bodyPr>
          <a:lstStyle/>
          <a:p>
            <a:r>
              <a:rPr lang="en-US" dirty="0"/>
              <a:t>T</a:t>
            </a:r>
          </a:p>
        </p:txBody>
      </p:sp>
      <p:sp>
        <p:nvSpPr>
          <p:cNvPr id="25" name="TextBox 24">
            <a:extLst>
              <a:ext uri="{FF2B5EF4-FFF2-40B4-BE49-F238E27FC236}">
                <a16:creationId xmlns:a16="http://schemas.microsoft.com/office/drawing/2014/main" id="{732FE746-7042-DB80-1F9B-FBC52F971522}"/>
              </a:ext>
            </a:extLst>
          </p:cNvPr>
          <p:cNvSpPr txBox="1"/>
          <p:nvPr/>
        </p:nvSpPr>
        <p:spPr>
          <a:xfrm>
            <a:off x="6424523" y="3175802"/>
            <a:ext cx="380999" cy="369332"/>
          </a:xfrm>
          <a:prstGeom prst="rect">
            <a:avLst/>
          </a:prstGeom>
          <a:noFill/>
        </p:spPr>
        <p:txBody>
          <a:bodyPr wrap="square" rtlCol="0">
            <a:spAutoFit/>
          </a:bodyPr>
          <a:lstStyle/>
          <a:p>
            <a:r>
              <a:rPr lang="en-US" dirty="0"/>
              <a:t>T</a:t>
            </a:r>
          </a:p>
        </p:txBody>
      </p:sp>
      <p:sp>
        <p:nvSpPr>
          <p:cNvPr id="27" name="TextBox 26">
            <a:extLst>
              <a:ext uri="{FF2B5EF4-FFF2-40B4-BE49-F238E27FC236}">
                <a16:creationId xmlns:a16="http://schemas.microsoft.com/office/drawing/2014/main" id="{2219D888-6883-B5AC-20D0-20BB081CECB8}"/>
              </a:ext>
            </a:extLst>
          </p:cNvPr>
          <p:cNvSpPr txBox="1"/>
          <p:nvPr/>
        </p:nvSpPr>
        <p:spPr>
          <a:xfrm>
            <a:off x="1333502" y="4545568"/>
            <a:ext cx="685796" cy="369332"/>
          </a:xfrm>
          <a:prstGeom prst="rect">
            <a:avLst/>
          </a:prstGeom>
          <a:noFill/>
        </p:spPr>
        <p:txBody>
          <a:bodyPr wrap="square" rtlCol="0">
            <a:spAutoFit/>
          </a:bodyPr>
          <a:lstStyle/>
          <a:p>
            <a:r>
              <a:rPr lang="en-US" dirty="0"/>
              <a:t>Vol</a:t>
            </a:r>
          </a:p>
        </p:txBody>
      </p:sp>
      <p:sp>
        <p:nvSpPr>
          <p:cNvPr id="28" name="TextBox 27">
            <a:extLst>
              <a:ext uri="{FF2B5EF4-FFF2-40B4-BE49-F238E27FC236}">
                <a16:creationId xmlns:a16="http://schemas.microsoft.com/office/drawing/2014/main" id="{1AD4DB42-22EA-2194-17C4-6758DC59B620}"/>
              </a:ext>
            </a:extLst>
          </p:cNvPr>
          <p:cNvSpPr txBox="1"/>
          <p:nvPr/>
        </p:nvSpPr>
        <p:spPr>
          <a:xfrm>
            <a:off x="4457702" y="4572000"/>
            <a:ext cx="685796" cy="369332"/>
          </a:xfrm>
          <a:prstGeom prst="rect">
            <a:avLst/>
          </a:prstGeom>
          <a:noFill/>
        </p:spPr>
        <p:txBody>
          <a:bodyPr wrap="square" rtlCol="0">
            <a:spAutoFit/>
          </a:bodyPr>
          <a:lstStyle/>
          <a:p>
            <a:r>
              <a:rPr lang="en-US" dirty="0"/>
              <a:t>Vol</a:t>
            </a:r>
          </a:p>
        </p:txBody>
      </p:sp>
      <p:sp>
        <p:nvSpPr>
          <p:cNvPr id="29" name="TextBox 28">
            <a:extLst>
              <a:ext uri="{FF2B5EF4-FFF2-40B4-BE49-F238E27FC236}">
                <a16:creationId xmlns:a16="http://schemas.microsoft.com/office/drawing/2014/main" id="{8294F470-2164-D2E0-803C-5DE3F5F5EB18}"/>
              </a:ext>
            </a:extLst>
          </p:cNvPr>
          <p:cNvSpPr txBox="1"/>
          <p:nvPr/>
        </p:nvSpPr>
        <p:spPr>
          <a:xfrm>
            <a:off x="7581902" y="4572000"/>
            <a:ext cx="685796" cy="369332"/>
          </a:xfrm>
          <a:prstGeom prst="rect">
            <a:avLst/>
          </a:prstGeom>
          <a:noFill/>
        </p:spPr>
        <p:txBody>
          <a:bodyPr wrap="square" rtlCol="0">
            <a:spAutoFit/>
          </a:bodyPr>
          <a:lstStyle/>
          <a:p>
            <a:r>
              <a:rPr lang="en-US" dirty="0"/>
              <a:t>Vol</a:t>
            </a:r>
          </a:p>
        </p:txBody>
      </p:sp>
      <p:cxnSp>
        <p:nvCxnSpPr>
          <p:cNvPr id="31" name="Straight Arrow Connector 30">
            <a:extLst>
              <a:ext uri="{FF2B5EF4-FFF2-40B4-BE49-F238E27FC236}">
                <a16:creationId xmlns:a16="http://schemas.microsoft.com/office/drawing/2014/main" id="{EF277FB2-9E08-D3A4-C563-74A462D4745B}"/>
              </a:ext>
            </a:extLst>
          </p:cNvPr>
          <p:cNvCxnSpPr/>
          <p:nvPr/>
        </p:nvCxnSpPr>
        <p:spPr>
          <a:xfrm flipV="1">
            <a:off x="609600" y="4038600"/>
            <a:ext cx="1752600" cy="381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469FB228-E63E-356C-8F01-F384F54B02FD}"/>
              </a:ext>
            </a:extLst>
          </p:cNvPr>
          <p:cNvCxnSpPr>
            <a:cxnSpLocks/>
          </p:cNvCxnSpPr>
          <p:nvPr/>
        </p:nvCxnSpPr>
        <p:spPr>
          <a:xfrm flipV="1">
            <a:off x="3735237" y="2285999"/>
            <a:ext cx="836763" cy="21336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7C15D7EA-BE7A-FF9D-27EF-DE399DD91A78}"/>
              </a:ext>
            </a:extLst>
          </p:cNvPr>
          <p:cNvCxnSpPr>
            <a:cxnSpLocks/>
          </p:cNvCxnSpPr>
          <p:nvPr/>
        </p:nvCxnSpPr>
        <p:spPr>
          <a:xfrm flipV="1">
            <a:off x="6858000" y="2972087"/>
            <a:ext cx="1524000" cy="1447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2181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8B9DE-5C73-4634-A580-42A4CA305AF7}"/>
              </a:ext>
            </a:extLst>
          </p:cNvPr>
          <p:cNvSpPr txBox="1"/>
          <p:nvPr/>
        </p:nvSpPr>
        <p:spPr>
          <a:xfrm>
            <a:off x="990600" y="2362200"/>
            <a:ext cx="7162800" cy="369332"/>
          </a:xfrm>
          <a:prstGeom prst="rect">
            <a:avLst/>
          </a:prstGeom>
          <a:noFill/>
        </p:spPr>
        <p:txBody>
          <a:bodyPr wrap="square" rtlCol="0">
            <a:spAutoFit/>
          </a:bodyPr>
          <a:lstStyle/>
          <a:p>
            <a:r>
              <a:rPr lang="en-US" dirty="0"/>
              <a:t>Gas Class #3 starts next</a:t>
            </a:r>
          </a:p>
        </p:txBody>
      </p:sp>
    </p:spTree>
    <p:extLst>
      <p:ext uri="{BB962C8B-B14F-4D97-AF65-F5344CB8AC3E}">
        <p14:creationId xmlns:p14="http://schemas.microsoft.com/office/powerpoint/2010/main" val="371142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762000"/>
            <a:ext cx="5450457" cy="6124754"/>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Chemists use the idea of  “ideal gases”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to help you grasp how real gases work.  Ideal gases are not real.  They are perfect.   </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There are NO examples of ideal gases,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any more than there is a Superman or Wonder Woman.  We understand them,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but we know they are fake.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2800" dirty="0">
                <a:solidFill>
                  <a:srgbClr val="FF0000"/>
                </a:solidFill>
                <a:latin typeface="Times New Roman" panose="02020603050405020304" pitchFamily="18" charset="0"/>
                <a:cs typeface="Times New Roman" panose="02020603050405020304" pitchFamily="18" charset="0"/>
              </a:rPr>
              <a:t>Ideal gases are used to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help kids learn about real gases.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There are many examples of real gases:  oxygen, nitrogen, carbon dioxide, helium, and methane (etc.).    </a:t>
            </a:r>
          </a:p>
          <a:p>
            <a:endParaRPr lang="en-US" sz="2400" b="1" dirty="0">
              <a:solidFill>
                <a:srgbClr val="FF0000"/>
              </a:solidFill>
              <a:latin typeface="Comic Sans MS" panose="030F0702030302020204" pitchFamily="66" charset="0"/>
            </a:endParaRPr>
          </a:p>
        </p:txBody>
      </p:sp>
      <p:pic>
        <p:nvPicPr>
          <p:cNvPr id="4" name="Picture 3">
            <a:extLst>
              <a:ext uri="{FF2B5EF4-FFF2-40B4-BE49-F238E27FC236}">
                <a16:creationId xmlns:a16="http://schemas.microsoft.com/office/drawing/2014/main" id="{C1108F76-006A-DB3C-9D4D-D02A5E9F7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521" y="762000"/>
            <a:ext cx="3610479" cy="3258005"/>
          </a:xfrm>
          <a:prstGeom prst="rect">
            <a:avLst/>
          </a:prstGeom>
        </p:spPr>
      </p:pic>
      <p:sp>
        <p:nvSpPr>
          <p:cNvPr id="5" name="TextBox 4">
            <a:extLst>
              <a:ext uri="{FF2B5EF4-FFF2-40B4-BE49-F238E27FC236}">
                <a16:creationId xmlns:a16="http://schemas.microsoft.com/office/drawing/2014/main" id="{CF961082-BD3D-211F-C99C-8ED440B43EAC}"/>
              </a:ext>
            </a:extLst>
          </p:cNvPr>
          <p:cNvSpPr txBox="1"/>
          <p:nvPr/>
        </p:nvSpPr>
        <p:spPr>
          <a:xfrm>
            <a:off x="0" y="0"/>
            <a:ext cx="9144000" cy="769441"/>
          </a:xfrm>
          <a:prstGeom prst="rect">
            <a:avLst/>
          </a:prstGeom>
          <a:solidFill>
            <a:srgbClr val="FFFF00"/>
          </a:solidFill>
        </p:spPr>
        <p:txBody>
          <a:bodyPr wrap="square" rtlCol="0">
            <a:sp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Real vs. Ideal Gases</a:t>
            </a:r>
          </a:p>
        </p:txBody>
      </p:sp>
    </p:spTree>
    <p:extLst>
      <p:ext uri="{BB962C8B-B14F-4D97-AF65-F5344CB8AC3E}">
        <p14:creationId xmlns:p14="http://schemas.microsoft.com/office/powerpoint/2010/main" val="15223575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40" y="-6626"/>
            <a:ext cx="9144001" cy="6801862"/>
          </a:xfrm>
          <a:prstGeom prst="rect">
            <a:avLst/>
          </a:prstGeom>
          <a:noFill/>
        </p:spPr>
        <p:txBody>
          <a:bodyPr wrap="square" rtlCol="0">
            <a:spAutoFit/>
          </a:bodyPr>
          <a:lstStyle/>
          <a:p>
            <a:pPr fontAlgn="auto">
              <a:spcBef>
                <a:spcPts val="0"/>
              </a:spcBef>
              <a:spcAft>
                <a:spcPts val="0"/>
              </a:spcAft>
            </a:pPr>
            <a:r>
              <a:rPr lang="en-US" sz="4400" dirty="0">
                <a:solidFill>
                  <a:srgbClr val="FF0000"/>
                </a:solidFill>
                <a:latin typeface="Times New Roman" panose="02020603050405020304" pitchFamily="18" charset="0"/>
                <a:cs typeface="Times New Roman" panose="02020603050405020304" pitchFamily="18" charset="0"/>
              </a:rPr>
              <a:t>35.  Ideal Gases vs. Real Gases</a:t>
            </a:r>
          </a:p>
          <a:p>
            <a:pPr fontAlgn="auto">
              <a:spcBef>
                <a:spcPts val="0"/>
              </a:spcBef>
              <a:spcAft>
                <a:spcPts val="0"/>
              </a:spcAft>
            </a:pPr>
            <a:endParaRPr lang="en-US" sz="2800"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2800" dirty="0">
                <a:solidFill>
                  <a:srgbClr val="0000FF"/>
                </a:solidFill>
                <a:latin typeface="Times New Roman" panose="02020603050405020304" pitchFamily="18" charset="0"/>
                <a:cs typeface="Times New Roman" panose="02020603050405020304" pitchFamily="18" charset="0"/>
              </a:rPr>
              <a:t>A.  Ideal gases do not exist.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E</a:t>
            </a:r>
            <a:r>
              <a:rPr lang="en-US" sz="2800" dirty="0">
                <a:solidFill>
                  <a:prstClr val="black"/>
                </a:solidFill>
                <a:latin typeface="Times New Roman" panose="02020603050405020304" pitchFamily="18" charset="0"/>
                <a:cs typeface="Times New Roman" panose="02020603050405020304" pitchFamily="18" charset="0"/>
              </a:rPr>
              <a:t>xcept as the idea of a “perfect”</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gas.  Like Wonder Woman; she’s not real, but she’s perfect.  </a:t>
            </a:r>
          </a:p>
          <a:p>
            <a:pPr fontAlgn="auto">
              <a:spcBef>
                <a:spcPts val="0"/>
              </a:spcBef>
              <a:spcAft>
                <a:spcPts val="0"/>
              </a:spcAft>
            </a:pPr>
            <a:endParaRPr lang="en-US" sz="2800"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2800" dirty="0">
                <a:solidFill>
                  <a:srgbClr val="0000FF"/>
                </a:solidFill>
                <a:latin typeface="Times New Roman" panose="02020603050405020304" pitchFamily="18" charset="0"/>
                <a:cs typeface="Times New Roman" panose="02020603050405020304" pitchFamily="18" charset="0"/>
              </a:rPr>
              <a:t>B.  Real gases are real.  </a:t>
            </a:r>
            <a:r>
              <a:rPr lang="en-US" sz="2800" dirty="0">
                <a:solidFill>
                  <a:prstClr val="black"/>
                </a:solidFill>
                <a:latin typeface="Times New Roman" panose="02020603050405020304" pitchFamily="18" charset="0"/>
                <a:cs typeface="Times New Roman" panose="02020603050405020304" pitchFamily="18" charset="0"/>
              </a:rPr>
              <a:t>They are the ones you know, like N</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CO</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 O</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 NH</a:t>
            </a:r>
            <a:r>
              <a:rPr lang="en-US" sz="2800" baseline="-25000" dirty="0">
                <a:solidFill>
                  <a:prstClr val="black"/>
                </a:solidFill>
                <a:latin typeface="Times New Roman" panose="02020603050405020304" pitchFamily="18" charset="0"/>
                <a:cs typeface="Times New Roman" panose="02020603050405020304" pitchFamily="18" charset="0"/>
              </a:rPr>
              <a:t>3</a:t>
            </a:r>
            <a:r>
              <a:rPr lang="en-US" sz="2800" dirty="0">
                <a:solidFill>
                  <a:prstClr val="black"/>
                </a:solidFill>
                <a:latin typeface="Times New Roman" panose="02020603050405020304" pitchFamily="18" charset="0"/>
                <a:cs typeface="Times New Roman" panose="02020603050405020304" pitchFamily="18" charset="0"/>
              </a:rPr>
              <a:t>, He, etc.  </a:t>
            </a:r>
          </a:p>
          <a:p>
            <a:pPr fontAlgn="auto">
              <a:spcBef>
                <a:spcPts val="0"/>
              </a:spcBef>
              <a:spcAft>
                <a:spcPts val="0"/>
              </a:spcAft>
            </a:pPr>
            <a:endParaRPr lang="en-US" sz="2800"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2800" dirty="0">
                <a:solidFill>
                  <a:srgbClr val="0000FF"/>
                </a:solidFill>
                <a:latin typeface="Times New Roman" panose="02020603050405020304" pitchFamily="18" charset="0"/>
                <a:cs typeface="Times New Roman" panose="02020603050405020304" pitchFamily="18" charset="0"/>
              </a:rPr>
              <a:t>C.  Gases remain gases </a:t>
            </a:r>
            <a:r>
              <a:rPr lang="en-US" sz="2800" dirty="0">
                <a:solidFill>
                  <a:prstClr val="black"/>
                </a:solidFill>
                <a:latin typeface="Times New Roman" panose="02020603050405020304" pitchFamily="18" charset="0"/>
                <a:cs typeface="Times New Roman" panose="02020603050405020304" pitchFamily="18" charset="0"/>
              </a:rPr>
              <a:t>because they follow the kinetic</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molecular theory of gases.  (the KMT)</a:t>
            </a:r>
          </a:p>
          <a:p>
            <a:pPr fontAlgn="auto">
              <a:spcBef>
                <a:spcPts val="0"/>
              </a:spcBef>
              <a:spcAft>
                <a:spcPts val="0"/>
              </a:spcAft>
            </a:pPr>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D.  Ideal gases can never become liquid</a:t>
            </a:r>
            <a:r>
              <a:rPr lang="en-US" sz="2800" dirty="0">
                <a:solidFill>
                  <a:prstClr val="black"/>
                </a:solidFill>
                <a:latin typeface="Times New Roman" panose="02020603050405020304" pitchFamily="18" charset="0"/>
                <a:cs typeface="Times New Roman" panose="02020603050405020304" pitchFamily="18" charset="0"/>
              </a:rPr>
              <a:t>, no matter how cold</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they get, or how much you squish them, they’re FAKE. </a:t>
            </a: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E.  Real gases can become liquid or solid.  </a:t>
            </a:r>
          </a:p>
        </p:txBody>
      </p:sp>
    </p:spTree>
    <p:extLst>
      <p:ext uri="{BB962C8B-B14F-4D97-AF65-F5344CB8AC3E}">
        <p14:creationId xmlns:p14="http://schemas.microsoft.com/office/powerpoint/2010/main" val="10869335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9144000" cy="1477328"/>
          </a:xfrm>
          <a:prstGeom prst="rect">
            <a:avLst/>
          </a:prstGeom>
          <a:solidFill>
            <a:srgbClr val="FFFFCC"/>
          </a:solidFill>
        </p:spPr>
        <p:txBody>
          <a:bodyPr wrap="square" rtlCol="0">
            <a:spAutoFit/>
          </a:bodyPr>
          <a:lstStyle/>
          <a:p>
            <a:pPr fontAlgn="auto">
              <a:spcBef>
                <a:spcPts val="0"/>
              </a:spcBef>
              <a:spcAft>
                <a:spcPts val="0"/>
              </a:spcAft>
            </a:pP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36.  Real gases act </a:t>
            </a:r>
            <a:r>
              <a:rPr lang="en-US" sz="3200" dirty="0">
                <a:solidFill>
                  <a:srgbClr val="0000FF"/>
                </a:solidFill>
                <a:latin typeface="Times New Roman" panose="02020603050405020304" pitchFamily="18" charset="0"/>
                <a:cs typeface="Times New Roman" panose="02020603050405020304" pitchFamily="18" charset="0"/>
              </a:rPr>
              <a:t>more ideally</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with these conditions</a:t>
            </a:r>
          </a:p>
          <a:p>
            <a:pPr fontAlgn="auto">
              <a:spcBef>
                <a:spcPts val="0"/>
              </a:spcBef>
              <a:spcAft>
                <a:spcPts val="0"/>
              </a:spcAft>
            </a:pP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40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1" i="1" dirty="0">
                <a:solidFill>
                  <a:srgbClr val="0000FF"/>
                </a:solidFill>
                <a:latin typeface="Times New Roman" panose="02020603050405020304" pitchFamily="18" charset="0"/>
                <a:cs typeface="Times New Roman" panose="02020603050405020304" pitchFamily="18" charset="0"/>
              </a:rPr>
              <a:t>High temperature and low pressure.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2DF1163-7758-980B-7A1D-04BE0CED1C06}"/>
              </a:ext>
            </a:extLst>
          </p:cNvPr>
          <p:cNvSpPr txBox="1"/>
          <p:nvPr/>
        </p:nvSpPr>
        <p:spPr>
          <a:xfrm>
            <a:off x="0" y="1828800"/>
            <a:ext cx="9144000" cy="403187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High temperature means higher kinetic energy and stronger collisions between particles.  The harder they collide, the less likely it is that they will tangle up into a liquid.</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Low pressure means that the particles have less collisions, which gives less chance to tangle up into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 liquid.  </a:t>
            </a:r>
          </a:p>
        </p:txBody>
      </p:sp>
    </p:spTree>
    <p:extLst>
      <p:ext uri="{BB962C8B-B14F-4D97-AF65-F5344CB8AC3E}">
        <p14:creationId xmlns:p14="http://schemas.microsoft.com/office/powerpoint/2010/main" val="3789138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C9A8D-5BD9-7C35-D57E-E635E0325F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58031B-46EA-AAB0-A8B4-211A551C579F}"/>
              </a:ext>
            </a:extLst>
          </p:cNvPr>
          <p:cNvSpPr txBox="1"/>
          <p:nvPr/>
        </p:nvSpPr>
        <p:spPr>
          <a:xfrm>
            <a:off x="1" y="0"/>
            <a:ext cx="9144000" cy="523220"/>
          </a:xfrm>
          <a:prstGeom prst="rect">
            <a:avLst/>
          </a:prstGeom>
          <a:solidFill>
            <a:srgbClr val="FFFF00"/>
          </a:solid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37.  Fill in this chart about these gases.     </a:t>
            </a:r>
            <a:endParaRPr lang="en-US" sz="2000" dirty="0">
              <a:solidFill>
                <a:prstClr val="black"/>
              </a:solidFill>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B3F5ABCB-5920-C705-54FA-0812AC8E8B22}"/>
              </a:ext>
            </a:extLst>
          </p:cNvPr>
          <p:cNvGraphicFramePr>
            <a:graphicFrameLocks noGrp="1"/>
          </p:cNvGraphicFramePr>
          <p:nvPr>
            <p:extLst>
              <p:ext uri="{D42A27DB-BD31-4B8C-83A1-F6EECF244321}">
                <p14:modId xmlns:p14="http://schemas.microsoft.com/office/powerpoint/2010/main" val="3185236638"/>
              </p:ext>
            </p:extLst>
          </p:nvPr>
        </p:nvGraphicFramePr>
        <p:xfrm>
          <a:off x="-1" y="523220"/>
          <a:ext cx="9144000" cy="637613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578734">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 of atoms</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per particle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“ideal”</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ranking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5744888"/>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carbon</a:t>
                      </a:r>
                      <a:r>
                        <a:rPr lang="en-US" sz="3200" b="0" baseline="0" dirty="0">
                          <a:solidFill>
                            <a:schemeClr val="tx1"/>
                          </a:solidFill>
                          <a:latin typeface="Times New Roman" panose="02020603050405020304" pitchFamily="18" charset="0"/>
                          <a:cs typeface="Times New Roman" panose="02020603050405020304" pitchFamily="18" charset="0"/>
                        </a:rPr>
                        <a:t> dioxide</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baseline="0" dirty="0">
                          <a:solidFill>
                            <a:schemeClr val="tx1"/>
                          </a:solidFill>
                          <a:latin typeface="Times New Roman" panose="02020603050405020304" pitchFamily="18" charset="0"/>
                          <a:cs typeface="Times New Roman" panose="02020603050405020304" pitchFamily="18" charset="0"/>
                        </a:rPr>
                        <a:t>CO</a:t>
                      </a:r>
                      <a:r>
                        <a:rPr lang="en-US" sz="32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propane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C</a:t>
                      </a:r>
                      <a:r>
                        <a:rPr lang="en-US" sz="3200" b="0" baseline="-25000" dirty="0">
                          <a:solidFill>
                            <a:schemeClr val="tx1"/>
                          </a:solidFill>
                          <a:latin typeface="Times New Roman" panose="02020603050405020304" pitchFamily="18" charset="0"/>
                          <a:cs typeface="Times New Roman" panose="02020603050405020304" pitchFamily="18" charset="0"/>
                        </a:rPr>
                        <a:t>3</a:t>
                      </a:r>
                      <a:r>
                        <a:rPr lang="en-US" sz="3200" b="0" dirty="0">
                          <a:solidFill>
                            <a:schemeClr val="tx1"/>
                          </a:solidFill>
                          <a:latin typeface="Times New Roman" panose="02020603050405020304" pitchFamily="18" charset="0"/>
                          <a:cs typeface="Times New Roman" panose="02020603050405020304" pitchFamily="18" charset="0"/>
                        </a:rPr>
                        <a:t>H</a:t>
                      </a:r>
                      <a:r>
                        <a:rPr lang="en-US" sz="3200" b="0" baseline="-25000" dirty="0">
                          <a:solidFill>
                            <a:schemeClr val="tx1"/>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76680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FDD3F-6CA0-1D1B-42D9-4ED1F3FF54F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9A4D280-D146-2F9A-5A53-664FF8874C74}"/>
              </a:ext>
            </a:extLst>
          </p:cNvPr>
          <p:cNvGraphicFramePr>
            <a:graphicFrameLocks noGrp="1"/>
          </p:cNvGraphicFramePr>
          <p:nvPr>
            <p:extLst>
              <p:ext uri="{D42A27DB-BD31-4B8C-83A1-F6EECF244321}">
                <p14:modId xmlns:p14="http://schemas.microsoft.com/office/powerpoint/2010/main" val="791982794"/>
              </p:ext>
            </p:extLst>
          </p:nvPr>
        </p:nvGraphicFramePr>
        <p:xfrm>
          <a:off x="-1" y="523220"/>
          <a:ext cx="9144000" cy="637613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578734">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 of atoms</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per particle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“ideal”</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ranking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5744888"/>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Most </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ideal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Carbon</a:t>
                      </a:r>
                      <a:r>
                        <a:rPr lang="en-US" sz="3200" b="0" baseline="0" dirty="0">
                          <a:solidFill>
                            <a:schemeClr val="tx1"/>
                          </a:solidFill>
                          <a:latin typeface="Times New Roman" panose="02020603050405020304" pitchFamily="18" charset="0"/>
                          <a:cs typeface="Times New Roman" panose="02020603050405020304" pitchFamily="18" charset="0"/>
                        </a:rPr>
                        <a:t> Dioxide</a:t>
                      </a:r>
                      <a:endParaRPr lang="en-US" sz="32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baseline="0" dirty="0">
                          <a:solidFill>
                            <a:schemeClr val="tx1"/>
                          </a:solidFill>
                          <a:latin typeface="Times New Roman" panose="02020603050405020304" pitchFamily="18" charset="0"/>
                          <a:cs typeface="Times New Roman" panose="02020603050405020304" pitchFamily="18" charset="0"/>
                        </a:rPr>
                        <a:t>CO</a:t>
                      </a:r>
                      <a:r>
                        <a:rPr lang="en-US" sz="3200" b="0" baseline="-2500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99132">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Propane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C</a:t>
                      </a:r>
                      <a:r>
                        <a:rPr lang="en-US" sz="3200" b="0" baseline="-25000" dirty="0">
                          <a:solidFill>
                            <a:schemeClr val="tx1"/>
                          </a:solidFill>
                          <a:latin typeface="Times New Roman" panose="02020603050405020304" pitchFamily="18" charset="0"/>
                          <a:cs typeface="Times New Roman" panose="02020603050405020304" pitchFamily="18" charset="0"/>
                        </a:rPr>
                        <a:t>3</a:t>
                      </a:r>
                      <a:r>
                        <a:rPr lang="en-US" sz="3200" b="0" dirty="0">
                          <a:solidFill>
                            <a:schemeClr val="tx1"/>
                          </a:solidFill>
                          <a:latin typeface="Times New Roman" panose="02020603050405020304" pitchFamily="18" charset="0"/>
                          <a:cs typeface="Times New Roman" panose="02020603050405020304" pitchFamily="18" charset="0"/>
                        </a:rPr>
                        <a:t>H</a:t>
                      </a:r>
                      <a:r>
                        <a:rPr lang="en-US" sz="3200" b="0" baseline="-25000" dirty="0">
                          <a:solidFill>
                            <a:schemeClr val="tx1"/>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Least</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ideal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B76FE812-7ECD-FAC2-9DA3-7EAA759BB997}"/>
              </a:ext>
            </a:extLst>
          </p:cNvPr>
          <p:cNvSpPr txBox="1"/>
          <p:nvPr/>
        </p:nvSpPr>
        <p:spPr>
          <a:xfrm>
            <a:off x="1" y="0"/>
            <a:ext cx="9144000" cy="523220"/>
          </a:xfrm>
          <a:prstGeom prst="rect">
            <a:avLst/>
          </a:prstGeom>
          <a:solidFill>
            <a:srgbClr val="FFFF00"/>
          </a:solid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37.  Fill in this chart about these gases.     </a:t>
            </a:r>
            <a:endParaRPr lang="en-US" sz="2000" dirty="0">
              <a:solidFill>
                <a:prstClr val="black"/>
              </a:solidFill>
              <a:latin typeface="Comic Sans MS" panose="030F0702030302020204" pitchFamily="66" charset="0"/>
            </a:endParaRPr>
          </a:p>
        </p:txBody>
      </p:sp>
    </p:spTree>
    <p:extLst>
      <p:ext uri="{BB962C8B-B14F-4D97-AF65-F5344CB8AC3E}">
        <p14:creationId xmlns:p14="http://schemas.microsoft.com/office/powerpoint/2010/main" val="1276586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953C3-BA5C-FD19-5299-A940801CEE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98695F-18CD-630B-EE1A-52918E8F8CB5}"/>
              </a:ext>
            </a:extLst>
          </p:cNvPr>
          <p:cNvSpPr txBox="1"/>
          <p:nvPr/>
        </p:nvSpPr>
        <p:spPr>
          <a:xfrm>
            <a:off x="1" y="0"/>
            <a:ext cx="9144000" cy="954107"/>
          </a:xfrm>
          <a:prstGeom prst="rect">
            <a:avLst/>
          </a:prstGeom>
          <a:solidFill>
            <a:srgbClr val="FF0000"/>
          </a:solidFill>
        </p:spPr>
        <p:txBody>
          <a:bodyPr wrap="square" rtlCol="0">
            <a:spAutoFit/>
          </a:bodyPr>
          <a:lstStyle/>
          <a:p>
            <a:r>
              <a:rPr lang="en-US" sz="2800" dirty="0">
                <a:solidFill>
                  <a:schemeClr val="bg1"/>
                </a:solidFill>
                <a:latin typeface="Times New Roman" panose="02020603050405020304" pitchFamily="18" charset="0"/>
                <a:cs typeface="Times New Roman" panose="02020603050405020304" pitchFamily="18" charset="0"/>
              </a:rPr>
              <a:t>38.  If you had 2.45 liters of CH</a:t>
            </a:r>
            <a:r>
              <a:rPr lang="en-US" sz="2800" baseline="-25000" dirty="0">
                <a:solidFill>
                  <a:schemeClr val="bg1"/>
                </a:solidFill>
                <a:latin typeface="Times New Roman" panose="02020603050405020304" pitchFamily="18" charset="0"/>
                <a:cs typeface="Times New Roman" panose="02020603050405020304" pitchFamily="18" charset="0"/>
              </a:rPr>
              <a:t>4(G)</a:t>
            </a:r>
            <a:r>
              <a:rPr lang="en-US" sz="2800" dirty="0">
                <a:solidFill>
                  <a:schemeClr val="bg1"/>
                </a:solidFill>
                <a:latin typeface="Times New Roman" panose="02020603050405020304" pitchFamily="18" charset="0"/>
                <a:cs typeface="Times New Roman" panose="02020603050405020304" pitchFamily="18" charset="0"/>
              </a:rPr>
              <a:t>, NH</a:t>
            </a:r>
            <a:r>
              <a:rPr lang="en-US" sz="2800" baseline="-25000" dirty="0">
                <a:solidFill>
                  <a:schemeClr val="bg1"/>
                </a:solidFill>
                <a:latin typeface="Times New Roman" panose="02020603050405020304" pitchFamily="18" charset="0"/>
                <a:cs typeface="Times New Roman" panose="02020603050405020304" pitchFamily="18" charset="0"/>
              </a:rPr>
              <a:t>3(G)</a:t>
            </a:r>
            <a:r>
              <a:rPr lang="en-US" sz="2800" dirty="0">
                <a:solidFill>
                  <a:schemeClr val="bg1"/>
                </a:solidFill>
                <a:latin typeface="Times New Roman" panose="02020603050405020304" pitchFamily="18" charset="0"/>
                <a:cs typeface="Times New Roman" panose="02020603050405020304" pitchFamily="18" charset="0"/>
              </a:rPr>
              <a:t> and </a:t>
            </a:r>
            <a:r>
              <a:rPr lang="en-US" sz="2800" dirty="0" err="1">
                <a:solidFill>
                  <a:schemeClr val="bg1"/>
                </a:solidFill>
                <a:latin typeface="Times New Roman" panose="02020603050405020304" pitchFamily="18" charset="0"/>
                <a:cs typeface="Times New Roman" panose="02020603050405020304" pitchFamily="18" charset="0"/>
              </a:rPr>
              <a:t>Ar</a:t>
            </a:r>
            <a:r>
              <a:rPr lang="en-US" sz="2800" baseline="-25000" dirty="0">
                <a:solidFill>
                  <a:schemeClr val="bg1"/>
                </a:solidFill>
                <a:latin typeface="Times New Roman" panose="02020603050405020304" pitchFamily="18" charset="0"/>
                <a:cs typeface="Times New Roman" panose="02020603050405020304" pitchFamily="18" charset="0"/>
              </a:rPr>
              <a:t>(G) </a:t>
            </a:r>
            <a:r>
              <a:rPr lang="en-US" sz="2800" dirty="0">
                <a:solidFill>
                  <a:schemeClr val="bg1"/>
                </a:solidFill>
                <a:latin typeface="Times New Roman" panose="02020603050405020304" pitchFamily="18" charset="0"/>
                <a:cs typeface="Times New Roman" panose="02020603050405020304" pitchFamily="18" charset="0"/>
              </a:rPr>
              <a:t>at the </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       same temp + pressure, which would be MOST IDEAL?   </a:t>
            </a:r>
            <a:endParaRPr lang="en-US" sz="20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68794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2F08-A396-F2EE-FFE4-C05707893E0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C52F78-C2C1-A00C-2655-15F78B556610}"/>
              </a:ext>
            </a:extLst>
          </p:cNvPr>
          <p:cNvSpPr txBox="1"/>
          <p:nvPr/>
        </p:nvSpPr>
        <p:spPr>
          <a:xfrm>
            <a:off x="1" y="0"/>
            <a:ext cx="9144000" cy="954107"/>
          </a:xfrm>
          <a:prstGeom prst="rect">
            <a:avLst/>
          </a:prstGeom>
          <a:solidFill>
            <a:srgbClr val="FF0000"/>
          </a:solidFill>
        </p:spPr>
        <p:txBody>
          <a:bodyPr wrap="square" rtlCol="0">
            <a:spAutoFit/>
          </a:bodyPr>
          <a:lstStyle/>
          <a:p>
            <a:r>
              <a:rPr lang="en-US" sz="2800" dirty="0">
                <a:solidFill>
                  <a:schemeClr val="bg1"/>
                </a:solidFill>
                <a:latin typeface="Times New Roman" panose="02020603050405020304" pitchFamily="18" charset="0"/>
                <a:cs typeface="Times New Roman" panose="02020603050405020304" pitchFamily="18" charset="0"/>
              </a:rPr>
              <a:t>38.  If you had 2.45 liters of CH</a:t>
            </a:r>
            <a:r>
              <a:rPr lang="en-US" sz="2800" baseline="-25000" dirty="0">
                <a:solidFill>
                  <a:schemeClr val="bg1"/>
                </a:solidFill>
                <a:latin typeface="Times New Roman" panose="02020603050405020304" pitchFamily="18" charset="0"/>
                <a:cs typeface="Times New Roman" panose="02020603050405020304" pitchFamily="18" charset="0"/>
              </a:rPr>
              <a:t>4(G)</a:t>
            </a:r>
            <a:r>
              <a:rPr lang="en-US" sz="2800" dirty="0">
                <a:solidFill>
                  <a:schemeClr val="bg1"/>
                </a:solidFill>
                <a:latin typeface="Times New Roman" panose="02020603050405020304" pitchFamily="18" charset="0"/>
                <a:cs typeface="Times New Roman" panose="02020603050405020304" pitchFamily="18" charset="0"/>
              </a:rPr>
              <a:t>, NH</a:t>
            </a:r>
            <a:r>
              <a:rPr lang="en-US" sz="2800" baseline="-25000" dirty="0">
                <a:solidFill>
                  <a:schemeClr val="bg1"/>
                </a:solidFill>
                <a:latin typeface="Times New Roman" panose="02020603050405020304" pitchFamily="18" charset="0"/>
                <a:cs typeface="Times New Roman" panose="02020603050405020304" pitchFamily="18" charset="0"/>
              </a:rPr>
              <a:t>3(G)</a:t>
            </a:r>
            <a:r>
              <a:rPr lang="en-US" sz="2800" dirty="0">
                <a:solidFill>
                  <a:schemeClr val="bg1"/>
                </a:solidFill>
                <a:latin typeface="Times New Roman" panose="02020603050405020304" pitchFamily="18" charset="0"/>
                <a:cs typeface="Times New Roman" panose="02020603050405020304" pitchFamily="18" charset="0"/>
              </a:rPr>
              <a:t> and </a:t>
            </a:r>
            <a:r>
              <a:rPr lang="en-US" sz="2800" dirty="0" err="1">
                <a:solidFill>
                  <a:schemeClr val="bg1"/>
                </a:solidFill>
                <a:latin typeface="Times New Roman" panose="02020603050405020304" pitchFamily="18" charset="0"/>
                <a:cs typeface="Times New Roman" panose="02020603050405020304" pitchFamily="18" charset="0"/>
              </a:rPr>
              <a:t>Ar</a:t>
            </a:r>
            <a:r>
              <a:rPr lang="en-US" sz="2800" baseline="-25000" dirty="0">
                <a:solidFill>
                  <a:schemeClr val="bg1"/>
                </a:solidFill>
                <a:latin typeface="Times New Roman" panose="02020603050405020304" pitchFamily="18" charset="0"/>
                <a:cs typeface="Times New Roman" panose="02020603050405020304" pitchFamily="18" charset="0"/>
              </a:rPr>
              <a:t>(G) </a:t>
            </a:r>
            <a:r>
              <a:rPr lang="en-US" sz="2800" dirty="0">
                <a:solidFill>
                  <a:schemeClr val="bg1"/>
                </a:solidFill>
                <a:latin typeface="Times New Roman" panose="02020603050405020304" pitchFamily="18" charset="0"/>
                <a:cs typeface="Times New Roman" panose="02020603050405020304" pitchFamily="18" charset="0"/>
              </a:rPr>
              <a:t>at the </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       same temp + pressure, which would be MOST IDEAL?   </a:t>
            </a:r>
            <a:endParaRPr lang="en-US" sz="2000" dirty="0">
              <a:solidFill>
                <a:schemeClr val="bg1"/>
              </a:solidFill>
              <a:latin typeface="Comic Sans MS" panose="030F0702030302020204" pitchFamily="66" charset="0"/>
            </a:endParaRPr>
          </a:p>
        </p:txBody>
      </p:sp>
      <p:sp>
        <p:nvSpPr>
          <p:cNvPr id="3" name="TextBox 2">
            <a:extLst>
              <a:ext uri="{FF2B5EF4-FFF2-40B4-BE49-F238E27FC236}">
                <a16:creationId xmlns:a16="http://schemas.microsoft.com/office/drawing/2014/main" id="{6D6DA22C-8B95-3A57-90C2-CDB6CABAC528}"/>
              </a:ext>
            </a:extLst>
          </p:cNvPr>
          <p:cNvSpPr txBox="1"/>
          <p:nvPr/>
        </p:nvSpPr>
        <p:spPr>
          <a:xfrm>
            <a:off x="0" y="1524000"/>
            <a:ext cx="9144000" cy="5047536"/>
          </a:xfrm>
          <a:prstGeom prst="rect">
            <a:avLst/>
          </a:prstGeom>
          <a:noFill/>
        </p:spPr>
        <p:txBody>
          <a:bodyPr wrap="square" rtlCol="0">
            <a:spAutoFit/>
          </a:bodyPr>
          <a:lstStyle/>
          <a:p>
            <a:r>
              <a:rPr lang="en-US" sz="3200" dirty="0">
                <a:latin typeface="Congenial" panose="02000503040000020004" pitchFamily="2" charset="0"/>
              </a:rPr>
              <a:t>Argon would be the most ideal gas of these.  </a:t>
            </a:r>
            <a:br>
              <a:rPr lang="en-US" sz="3200" dirty="0">
                <a:latin typeface="Congenial" panose="02000503040000020004" pitchFamily="2" charset="0"/>
              </a:rPr>
            </a:br>
            <a:r>
              <a:rPr lang="en-US" sz="3200" dirty="0" err="1">
                <a:latin typeface="Congenial" panose="02000503040000020004" pitchFamily="2" charset="0"/>
              </a:rPr>
              <a:t>Ar</a:t>
            </a:r>
            <a:r>
              <a:rPr lang="en-US" sz="3200" dirty="0">
                <a:latin typeface="Congenial" panose="02000503040000020004" pitchFamily="2" charset="0"/>
              </a:rPr>
              <a:t> particles are atoms, the smallest ones here. </a:t>
            </a:r>
            <a:r>
              <a:rPr lang="en-US" sz="3200" dirty="0">
                <a:latin typeface="Congenial" panose="02000503040000020004" pitchFamily="2" charset="0"/>
                <a:cs typeface="Times New Roman" panose="02020603050405020304" pitchFamily="18" charset="0"/>
              </a:rPr>
              <a:t>CH</a:t>
            </a:r>
            <a:r>
              <a:rPr lang="en-US" sz="3200" baseline="-25000" dirty="0">
                <a:latin typeface="Congenial" panose="02000503040000020004" pitchFamily="2" charset="0"/>
                <a:cs typeface="Times New Roman" panose="02020603050405020304" pitchFamily="18" charset="0"/>
              </a:rPr>
              <a:t>4</a:t>
            </a:r>
            <a:r>
              <a:rPr lang="en-US" sz="3200" dirty="0">
                <a:latin typeface="Congenial" panose="02000503040000020004" pitchFamily="2" charset="0"/>
              </a:rPr>
              <a:t> is least ideal – it has the largest molecules.  </a:t>
            </a:r>
          </a:p>
          <a:p>
            <a:endParaRPr lang="en-US" sz="3200" dirty="0">
              <a:latin typeface="Congenial" panose="02000503040000020004" pitchFamily="2" charset="0"/>
            </a:endParaRPr>
          </a:p>
          <a:p>
            <a:pPr algn="ctr"/>
            <a:r>
              <a:rPr lang="en-US" sz="4400" dirty="0">
                <a:solidFill>
                  <a:srgbClr val="FF0000"/>
                </a:solidFill>
                <a:latin typeface="Congenial" panose="02000503040000020004" pitchFamily="2" charset="0"/>
              </a:rPr>
              <a:t>Smaller particles are less likely </a:t>
            </a:r>
            <a:br>
              <a:rPr lang="en-US" sz="4400" dirty="0">
                <a:solidFill>
                  <a:srgbClr val="FF0000"/>
                </a:solidFill>
                <a:latin typeface="Congenial" panose="02000503040000020004" pitchFamily="2" charset="0"/>
              </a:rPr>
            </a:br>
            <a:r>
              <a:rPr lang="en-US" sz="4400" dirty="0">
                <a:solidFill>
                  <a:srgbClr val="FF0000"/>
                </a:solidFill>
                <a:latin typeface="Congenial" panose="02000503040000020004" pitchFamily="2" charset="0"/>
              </a:rPr>
              <a:t>to get </a:t>
            </a:r>
            <a:br>
              <a:rPr lang="en-US" sz="4400" dirty="0">
                <a:solidFill>
                  <a:srgbClr val="FF0000"/>
                </a:solidFill>
                <a:latin typeface="Congenial" panose="02000503040000020004" pitchFamily="2" charset="0"/>
              </a:rPr>
            </a:br>
            <a:r>
              <a:rPr lang="en-US" sz="4400" dirty="0">
                <a:solidFill>
                  <a:srgbClr val="FF0000"/>
                </a:solidFill>
                <a:latin typeface="Congenial" panose="02000503040000020004" pitchFamily="2" charset="0"/>
              </a:rPr>
              <a:t>“tangled up” into a liquid. </a:t>
            </a:r>
          </a:p>
          <a:p>
            <a:endParaRPr lang="en-US" sz="4400" dirty="0">
              <a:solidFill>
                <a:srgbClr val="FF0000"/>
              </a:solidFill>
              <a:latin typeface="Congenial" panose="02000503040000020004" pitchFamily="2" charset="0"/>
            </a:endParaRPr>
          </a:p>
          <a:p>
            <a:endParaRPr lang="en-US" dirty="0"/>
          </a:p>
        </p:txBody>
      </p:sp>
    </p:spTree>
    <p:extLst>
      <p:ext uri="{BB962C8B-B14F-4D97-AF65-F5344CB8AC3E}">
        <p14:creationId xmlns:p14="http://schemas.microsoft.com/office/powerpoint/2010/main" val="14814973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9143661" cy="4493538"/>
          </a:xfrm>
          <a:prstGeom prst="rect">
            <a:avLst/>
          </a:prstGeom>
          <a:noFill/>
        </p:spPr>
        <p:txBody>
          <a:bodyPr wrap="square" rtlCol="0">
            <a:spAutoFit/>
          </a:bodyPr>
          <a:lstStyle/>
          <a:p>
            <a:pPr fontAlgn="auto">
              <a:spcBef>
                <a:spcPts val="0"/>
              </a:spcBef>
              <a:spcAft>
                <a:spcPts val="0"/>
              </a:spcAft>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 quick reminder of pressure unit conversions..</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solidFill>
                  <a:srgbClr val="FF0000"/>
                </a:solidFill>
                <a:latin typeface="Times New Roman" panose="02020603050405020304" pitchFamily="18" charset="0"/>
                <a:cs typeface="Times New Roman" panose="02020603050405020304" pitchFamily="18" charset="0"/>
              </a:rPr>
              <a:t>39.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Convert 1.06 atm into millimeters of mercury</a:t>
            </a: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br>
              <a:rPr lang="en-US" sz="2400" dirty="0">
                <a:solidFill>
                  <a:srgbClr val="FF3300"/>
                </a:solidFill>
                <a:latin typeface="Times New Roman" panose="02020603050405020304" pitchFamily="18" charset="0"/>
                <a:cs typeface="Times New Roman" panose="02020603050405020304" pitchFamily="18" charset="0"/>
              </a:rPr>
            </a:b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2400" b="1" dirty="0">
                <a:solidFill>
                  <a:srgbClr val="FF0000"/>
                </a:solidFill>
                <a:latin typeface="Times New Roman" panose="02020603050405020304" pitchFamily="18" charset="0"/>
                <a:cs typeface="Times New Roman" panose="02020603050405020304" pitchFamily="18" charset="0"/>
              </a:rPr>
              <a:t>40.</a:t>
            </a:r>
            <a:r>
              <a:rPr lang="en-US" sz="2400" dirty="0">
                <a:solidFill>
                  <a:srgbClr val="33CC33"/>
                </a:solidFill>
                <a:latin typeface="Times New Roman" panose="02020603050405020304" pitchFamily="18" charset="0"/>
                <a:cs typeface="Times New Roman" panose="02020603050405020304" pitchFamily="18" charset="0"/>
              </a:rPr>
              <a:t>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Change 844 mm of Hg into kilopascals</a:t>
            </a:r>
          </a:p>
          <a:p>
            <a:r>
              <a:rPr lang="en-US" dirty="0"/>
              <a:t> </a:t>
            </a:r>
          </a:p>
        </p:txBody>
      </p:sp>
    </p:spTree>
    <p:extLst>
      <p:ext uri="{BB962C8B-B14F-4D97-AF65-F5344CB8AC3E}">
        <p14:creationId xmlns:p14="http://schemas.microsoft.com/office/powerpoint/2010/main" val="1495400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0C1F7-9ED1-2037-F2DC-1A73725E867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1D7C77-FF54-53AD-BA0A-D633097F90F7}"/>
              </a:ext>
            </a:extLst>
          </p:cNvPr>
          <p:cNvSpPr txBox="1"/>
          <p:nvPr/>
        </p:nvSpPr>
        <p:spPr>
          <a:xfrm>
            <a:off x="-1" y="0"/>
            <a:ext cx="9143661" cy="4493538"/>
          </a:xfrm>
          <a:prstGeom prst="rect">
            <a:avLst/>
          </a:prstGeom>
          <a:noFill/>
        </p:spPr>
        <p:txBody>
          <a:bodyPr wrap="square" rtlCol="0">
            <a:spAutoFit/>
          </a:bodyPr>
          <a:lstStyle/>
          <a:p>
            <a:pPr fontAlgn="auto">
              <a:spcBef>
                <a:spcPts val="0"/>
              </a:spcBef>
              <a:spcAft>
                <a:spcPts val="0"/>
              </a:spcAft>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 quick reminder of pressure unit conversions..</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solidFill>
                  <a:srgbClr val="FF0000"/>
                </a:solidFill>
                <a:latin typeface="Times New Roman" panose="02020603050405020304" pitchFamily="18" charset="0"/>
                <a:cs typeface="Times New Roman" panose="02020603050405020304" pitchFamily="18" charset="0"/>
              </a:rPr>
              <a:t>39.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Convert 1.06 atm into millimeters of mercury</a:t>
            </a: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br>
              <a:rPr lang="en-US" sz="2400" dirty="0">
                <a:solidFill>
                  <a:srgbClr val="FF3300"/>
                </a:solidFill>
                <a:latin typeface="Times New Roman" panose="02020603050405020304" pitchFamily="18" charset="0"/>
                <a:cs typeface="Times New Roman" panose="02020603050405020304" pitchFamily="18" charset="0"/>
              </a:rPr>
            </a:br>
            <a:endParaRPr lang="en-US" sz="2400" dirty="0">
              <a:solidFill>
                <a:srgbClr val="FF3300"/>
              </a:solidFill>
              <a:latin typeface="Times New Roman" panose="02020603050405020304" pitchFamily="18" charset="0"/>
              <a:cs typeface="Times New Roman" panose="02020603050405020304" pitchFamily="18" charset="0"/>
            </a:endParaRPr>
          </a:p>
          <a:p>
            <a:pPr fontAlgn="auto">
              <a:spcBef>
                <a:spcPts val="0"/>
              </a:spcBef>
              <a:spcAft>
                <a:spcPts val="0"/>
              </a:spcAft>
            </a:pPr>
            <a:r>
              <a:rPr lang="en-US" sz="2400" b="1" dirty="0">
                <a:solidFill>
                  <a:srgbClr val="FF0000"/>
                </a:solidFill>
                <a:latin typeface="Times New Roman" panose="02020603050405020304" pitchFamily="18" charset="0"/>
                <a:cs typeface="Times New Roman" panose="02020603050405020304" pitchFamily="18" charset="0"/>
              </a:rPr>
              <a:t>40.</a:t>
            </a:r>
            <a:r>
              <a:rPr lang="en-US" sz="2400" dirty="0">
                <a:solidFill>
                  <a:srgbClr val="33CC33"/>
                </a:solidFill>
                <a:latin typeface="Times New Roman" panose="02020603050405020304" pitchFamily="18" charset="0"/>
                <a:cs typeface="Times New Roman" panose="02020603050405020304" pitchFamily="18" charset="0"/>
              </a:rPr>
              <a:t>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Change 844 mm of Hg into kilopascals</a:t>
            </a:r>
          </a:p>
          <a:p>
            <a:r>
              <a:rPr lang="en-US" dirty="0"/>
              <a:t> </a:t>
            </a:r>
          </a:p>
        </p:txBody>
      </p:sp>
      <p:sp>
        <p:nvSpPr>
          <p:cNvPr id="4" name="TextBox 3">
            <a:extLst>
              <a:ext uri="{FF2B5EF4-FFF2-40B4-BE49-F238E27FC236}">
                <a16:creationId xmlns:a16="http://schemas.microsoft.com/office/drawing/2014/main" id="{1ADABB4D-6CB0-9504-61C4-7020F6B4700C}"/>
              </a:ext>
            </a:extLst>
          </p:cNvPr>
          <p:cNvSpPr txBox="1"/>
          <p:nvPr/>
        </p:nvSpPr>
        <p:spPr>
          <a:xfrm>
            <a:off x="284408" y="1789890"/>
            <a:ext cx="1676400" cy="830997"/>
          </a:xfrm>
          <a:prstGeom prst="rect">
            <a:avLst/>
          </a:prstGeom>
          <a:noFill/>
        </p:spPr>
        <p:txBody>
          <a:bodyPr wrap="square" rtlCol="0">
            <a:spAutoFit/>
          </a:bodyPr>
          <a:lstStyle/>
          <a:p>
            <a:pPr algn="ctr" fontAlgn="auto">
              <a:spcBef>
                <a:spcPts val="0"/>
              </a:spcBef>
              <a:spcAft>
                <a:spcPts val="0"/>
              </a:spcAft>
            </a:pPr>
            <a:r>
              <a:rPr lang="en-US" sz="2400" u="sng" dirty="0">
                <a:solidFill>
                  <a:srgbClr val="0000FF"/>
                </a:solidFill>
                <a:latin typeface="Comic Sans MS" panose="030F0702030302020204" pitchFamily="66" charset="0"/>
              </a:rPr>
              <a:t>1.06 atm</a:t>
            </a:r>
            <a:br>
              <a:rPr lang="en-US" sz="2400" u="sng" dirty="0">
                <a:solidFill>
                  <a:srgbClr val="0000FF"/>
                </a:solidFill>
                <a:latin typeface="Comic Sans MS" panose="030F0702030302020204" pitchFamily="66" charset="0"/>
              </a:rPr>
            </a:br>
            <a:r>
              <a:rPr lang="en-US" sz="2400" dirty="0">
                <a:solidFill>
                  <a:srgbClr val="0000FF"/>
                </a:solidFill>
                <a:latin typeface="Comic Sans MS" panose="030F0702030302020204" pitchFamily="66" charset="0"/>
              </a:rPr>
              <a:t>1</a:t>
            </a:r>
          </a:p>
        </p:txBody>
      </p:sp>
      <p:sp>
        <p:nvSpPr>
          <p:cNvPr id="5" name="TextBox 4">
            <a:extLst>
              <a:ext uri="{FF2B5EF4-FFF2-40B4-BE49-F238E27FC236}">
                <a16:creationId xmlns:a16="http://schemas.microsoft.com/office/drawing/2014/main" id="{7A7A7EB4-D3A8-28F2-132F-26DC4BCA448C}"/>
              </a:ext>
            </a:extLst>
          </p:cNvPr>
          <p:cNvSpPr txBox="1"/>
          <p:nvPr/>
        </p:nvSpPr>
        <p:spPr>
          <a:xfrm>
            <a:off x="1960808" y="1789890"/>
            <a:ext cx="609600" cy="646331"/>
          </a:xfrm>
          <a:prstGeom prst="rect">
            <a:avLst/>
          </a:prstGeom>
          <a:noFill/>
        </p:spPr>
        <p:txBody>
          <a:bodyPr wrap="square" rtlCol="0">
            <a:spAutoFit/>
          </a:bodyPr>
          <a:lstStyle/>
          <a:p>
            <a:pPr fontAlgn="auto">
              <a:spcBef>
                <a:spcPts val="0"/>
              </a:spcBef>
              <a:spcAft>
                <a:spcPts val="0"/>
              </a:spcAft>
            </a:pPr>
            <a:r>
              <a:rPr lang="en-US" sz="3600" dirty="0">
                <a:solidFill>
                  <a:srgbClr val="0000FF"/>
                </a:solidFill>
                <a:latin typeface="Comic Sans MS" panose="030F0702030302020204" pitchFamily="66" charset="0"/>
              </a:rPr>
              <a:t>X</a:t>
            </a:r>
          </a:p>
        </p:txBody>
      </p:sp>
      <p:sp>
        <p:nvSpPr>
          <p:cNvPr id="6" name="Rectangle 5">
            <a:extLst>
              <a:ext uri="{FF2B5EF4-FFF2-40B4-BE49-F238E27FC236}">
                <a16:creationId xmlns:a16="http://schemas.microsoft.com/office/drawing/2014/main" id="{167D406D-DB69-FA79-0B56-3FC357BE7878}"/>
              </a:ext>
            </a:extLst>
          </p:cNvPr>
          <p:cNvSpPr/>
          <p:nvPr/>
        </p:nvSpPr>
        <p:spPr>
          <a:xfrm>
            <a:off x="2570408" y="1789889"/>
            <a:ext cx="2057400" cy="830997"/>
          </a:xfrm>
          <a:prstGeom prst="rect">
            <a:avLst/>
          </a:prstGeom>
        </p:spPr>
        <p:txBody>
          <a:bodyPr wrap="square">
            <a:spAutoFit/>
          </a:bodyPr>
          <a:lstStyle/>
          <a:p>
            <a:pPr algn="ctr" fontAlgn="auto">
              <a:spcBef>
                <a:spcPts val="0"/>
              </a:spcBef>
              <a:spcAft>
                <a:spcPts val="0"/>
              </a:spcAft>
            </a:pPr>
            <a:r>
              <a:rPr lang="en-US" sz="2400" u="sng" dirty="0">
                <a:solidFill>
                  <a:srgbClr val="0000FF"/>
                </a:solidFill>
                <a:latin typeface="Comic Sans MS" panose="030F0702030302020204" pitchFamily="66" charset="0"/>
              </a:rPr>
              <a:t>760 mm Hg</a:t>
            </a:r>
            <a:br>
              <a:rPr lang="en-US" sz="2400" u="sng" dirty="0">
                <a:solidFill>
                  <a:srgbClr val="0000FF"/>
                </a:solidFill>
                <a:latin typeface="Comic Sans MS" panose="030F0702030302020204" pitchFamily="66" charset="0"/>
              </a:rPr>
            </a:br>
            <a:r>
              <a:rPr lang="en-US" sz="2400" dirty="0">
                <a:solidFill>
                  <a:srgbClr val="0000FF"/>
                </a:solidFill>
                <a:latin typeface="Comic Sans MS" panose="030F0702030302020204" pitchFamily="66" charset="0"/>
              </a:rPr>
              <a:t>1.0 atm</a:t>
            </a:r>
          </a:p>
        </p:txBody>
      </p:sp>
      <p:sp>
        <p:nvSpPr>
          <p:cNvPr id="7" name="Rectangle 6">
            <a:extLst>
              <a:ext uri="{FF2B5EF4-FFF2-40B4-BE49-F238E27FC236}">
                <a16:creationId xmlns:a16="http://schemas.microsoft.com/office/drawing/2014/main" id="{71FFCD77-D943-BB2A-43FA-3A51CDDB5572}"/>
              </a:ext>
            </a:extLst>
          </p:cNvPr>
          <p:cNvSpPr/>
          <p:nvPr/>
        </p:nvSpPr>
        <p:spPr>
          <a:xfrm>
            <a:off x="4648200" y="1828800"/>
            <a:ext cx="4191000" cy="646331"/>
          </a:xfrm>
          <a:prstGeom prst="rect">
            <a:avLst/>
          </a:prstGeom>
        </p:spPr>
        <p:txBody>
          <a:bodyPr wrap="square">
            <a:spAutoFit/>
          </a:bodyPr>
          <a:lstStyle/>
          <a:p>
            <a:pPr fontAlgn="auto">
              <a:spcBef>
                <a:spcPts val="0"/>
              </a:spcBef>
              <a:spcAft>
                <a:spcPts val="0"/>
              </a:spcAft>
            </a:pPr>
            <a:r>
              <a:rPr lang="en-US" sz="3600" dirty="0">
                <a:solidFill>
                  <a:srgbClr val="0000FF"/>
                </a:solidFill>
                <a:latin typeface="Comic Sans MS" panose="030F0702030302020204" pitchFamily="66" charset="0"/>
              </a:rPr>
              <a:t>= 806 mm Hg </a:t>
            </a:r>
            <a:r>
              <a:rPr lang="en-US" sz="2400" i="1" dirty="0">
                <a:solidFill>
                  <a:srgbClr val="FF0000"/>
                </a:solidFill>
                <a:latin typeface="Comic Sans MS" panose="030F0702030302020204" pitchFamily="66" charset="0"/>
              </a:rPr>
              <a:t>(3SF)</a:t>
            </a:r>
          </a:p>
        </p:txBody>
      </p:sp>
      <p:cxnSp>
        <p:nvCxnSpPr>
          <p:cNvPr id="8" name="Straight Connector 7">
            <a:extLst>
              <a:ext uri="{FF2B5EF4-FFF2-40B4-BE49-F238E27FC236}">
                <a16:creationId xmlns:a16="http://schemas.microsoft.com/office/drawing/2014/main" id="{C0D913F7-C5BA-B6FE-E184-6B1111F61C13}"/>
              </a:ext>
            </a:extLst>
          </p:cNvPr>
          <p:cNvCxnSpPr/>
          <p:nvPr/>
        </p:nvCxnSpPr>
        <p:spPr>
          <a:xfrm>
            <a:off x="1122608" y="1789889"/>
            <a:ext cx="609939" cy="3620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6B6372-027E-E68C-CF3C-E9B936A99BA9}"/>
              </a:ext>
            </a:extLst>
          </p:cNvPr>
          <p:cNvCxnSpPr/>
          <p:nvPr/>
        </p:nvCxnSpPr>
        <p:spPr>
          <a:xfrm>
            <a:off x="3587076" y="2216428"/>
            <a:ext cx="609939" cy="3620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B2D9911-4B92-4561-5000-69EBECA87C15}"/>
              </a:ext>
            </a:extLst>
          </p:cNvPr>
          <p:cNvSpPr txBox="1"/>
          <p:nvPr/>
        </p:nvSpPr>
        <p:spPr>
          <a:xfrm>
            <a:off x="457200" y="4671745"/>
            <a:ext cx="1905000" cy="830997"/>
          </a:xfrm>
          <a:prstGeom prst="rect">
            <a:avLst/>
          </a:prstGeom>
          <a:noFill/>
        </p:spPr>
        <p:txBody>
          <a:bodyPr wrap="square" rtlCol="0">
            <a:spAutoFit/>
          </a:bodyPr>
          <a:lstStyle/>
          <a:p>
            <a:pPr algn="ctr" fontAlgn="auto">
              <a:spcBef>
                <a:spcPts val="0"/>
              </a:spcBef>
              <a:spcAft>
                <a:spcPts val="0"/>
              </a:spcAft>
            </a:pPr>
            <a:r>
              <a:rPr lang="en-US" sz="2400" u="sng" dirty="0">
                <a:solidFill>
                  <a:schemeClr val="tx1">
                    <a:lumMod val="95000"/>
                    <a:lumOff val="5000"/>
                  </a:schemeClr>
                </a:solidFill>
                <a:latin typeface="Comic Sans MS" panose="030F0702030302020204" pitchFamily="66" charset="0"/>
              </a:rPr>
              <a:t>844 mm Hg</a:t>
            </a:r>
            <a:br>
              <a:rPr lang="en-US" sz="2400" u="sng" dirty="0">
                <a:solidFill>
                  <a:schemeClr val="tx1">
                    <a:lumMod val="95000"/>
                    <a:lumOff val="5000"/>
                  </a:schemeClr>
                </a:solidFill>
                <a:latin typeface="Comic Sans MS" panose="030F0702030302020204" pitchFamily="66" charset="0"/>
              </a:rPr>
            </a:br>
            <a:r>
              <a:rPr lang="en-US" sz="2400" dirty="0">
                <a:solidFill>
                  <a:schemeClr val="tx1">
                    <a:lumMod val="95000"/>
                    <a:lumOff val="5000"/>
                  </a:schemeClr>
                </a:solidFill>
                <a:latin typeface="Comic Sans MS" panose="030F0702030302020204" pitchFamily="66" charset="0"/>
              </a:rPr>
              <a:t>1</a:t>
            </a:r>
          </a:p>
        </p:txBody>
      </p:sp>
      <p:sp>
        <p:nvSpPr>
          <p:cNvPr id="11" name="TextBox 10">
            <a:extLst>
              <a:ext uri="{FF2B5EF4-FFF2-40B4-BE49-F238E27FC236}">
                <a16:creationId xmlns:a16="http://schemas.microsoft.com/office/drawing/2014/main" id="{354218CD-CAE7-2BDC-ECED-8578C5A53421}"/>
              </a:ext>
            </a:extLst>
          </p:cNvPr>
          <p:cNvSpPr txBox="1"/>
          <p:nvPr/>
        </p:nvSpPr>
        <p:spPr>
          <a:xfrm>
            <a:off x="2362200" y="4671745"/>
            <a:ext cx="609600" cy="646331"/>
          </a:xfrm>
          <a:prstGeom prst="rect">
            <a:avLst/>
          </a:prstGeom>
          <a:noFill/>
        </p:spPr>
        <p:txBody>
          <a:bodyPr wrap="square" rtlCol="0">
            <a:spAutoFit/>
          </a:bodyPr>
          <a:lstStyle/>
          <a:p>
            <a:pPr fontAlgn="auto">
              <a:spcBef>
                <a:spcPts val="0"/>
              </a:spcBef>
              <a:spcAft>
                <a:spcPts val="0"/>
              </a:spcAft>
            </a:pPr>
            <a:r>
              <a:rPr lang="en-US" sz="3600" dirty="0">
                <a:solidFill>
                  <a:schemeClr val="tx1">
                    <a:lumMod val="95000"/>
                    <a:lumOff val="5000"/>
                  </a:schemeClr>
                </a:solidFill>
                <a:latin typeface="Comic Sans MS" panose="030F0702030302020204" pitchFamily="66" charset="0"/>
              </a:rPr>
              <a:t>X</a:t>
            </a:r>
          </a:p>
        </p:txBody>
      </p:sp>
      <p:sp>
        <p:nvSpPr>
          <p:cNvPr id="12" name="Rectangle 11">
            <a:extLst>
              <a:ext uri="{FF2B5EF4-FFF2-40B4-BE49-F238E27FC236}">
                <a16:creationId xmlns:a16="http://schemas.microsoft.com/office/drawing/2014/main" id="{1671CA0F-7066-E109-7CD4-E16F00FE9A74}"/>
              </a:ext>
            </a:extLst>
          </p:cNvPr>
          <p:cNvSpPr/>
          <p:nvPr/>
        </p:nvSpPr>
        <p:spPr>
          <a:xfrm>
            <a:off x="2971800" y="4671744"/>
            <a:ext cx="1790700" cy="830997"/>
          </a:xfrm>
          <a:prstGeom prst="rect">
            <a:avLst/>
          </a:prstGeom>
        </p:spPr>
        <p:txBody>
          <a:bodyPr wrap="square">
            <a:spAutoFit/>
          </a:bodyPr>
          <a:lstStyle/>
          <a:p>
            <a:pPr algn="ctr" fontAlgn="auto">
              <a:spcBef>
                <a:spcPts val="0"/>
              </a:spcBef>
              <a:spcAft>
                <a:spcPts val="0"/>
              </a:spcAft>
            </a:pPr>
            <a:r>
              <a:rPr lang="en-US" sz="2400" u="sng" dirty="0">
                <a:solidFill>
                  <a:schemeClr val="tx1">
                    <a:lumMod val="95000"/>
                    <a:lumOff val="5000"/>
                  </a:schemeClr>
                </a:solidFill>
                <a:latin typeface="Comic Sans MS" panose="030F0702030302020204" pitchFamily="66" charset="0"/>
              </a:rPr>
              <a:t>101.3 kPa</a:t>
            </a:r>
            <a:br>
              <a:rPr lang="en-US" sz="2400" u="sng" dirty="0">
                <a:solidFill>
                  <a:schemeClr val="tx1">
                    <a:lumMod val="95000"/>
                    <a:lumOff val="5000"/>
                  </a:schemeClr>
                </a:solidFill>
                <a:latin typeface="Comic Sans MS" panose="030F0702030302020204" pitchFamily="66" charset="0"/>
              </a:rPr>
            </a:br>
            <a:r>
              <a:rPr lang="en-US" sz="2400" dirty="0">
                <a:solidFill>
                  <a:schemeClr val="tx1">
                    <a:lumMod val="95000"/>
                    <a:lumOff val="5000"/>
                  </a:schemeClr>
                </a:solidFill>
                <a:latin typeface="Comic Sans MS" panose="030F0702030302020204" pitchFamily="66" charset="0"/>
              </a:rPr>
              <a:t>760 mm Hg</a:t>
            </a:r>
          </a:p>
        </p:txBody>
      </p:sp>
      <p:sp>
        <p:nvSpPr>
          <p:cNvPr id="13" name="Rectangle 12">
            <a:extLst>
              <a:ext uri="{FF2B5EF4-FFF2-40B4-BE49-F238E27FC236}">
                <a16:creationId xmlns:a16="http://schemas.microsoft.com/office/drawing/2014/main" id="{AB68755F-1ECA-8A0C-1063-B772A316C360}"/>
              </a:ext>
            </a:extLst>
          </p:cNvPr>
          <p:cNvSpPr/>
          <p:nvPr/>
        </p:nvSpPr>
        <p:spPr>
          <a:xfrm>
            <a:off x="4724400" y="4764076"/>
            <a:ext cx="4191000" cy="646331"/>
          </a:xfrm>
          <a:prstGeom prst="rect">
            <a:avLst/>
          </a:prstGeom>
        </p:spPr>
        <p:txBody>
          <a:bodyPr wrap="square">
            <a:spAutoFit/>
          </a:bodyPr>
          <a:lstStyle/>
          <a:p>
            <a:pPr fontAlgn="auto">
              <a:spcBef>
                <a:spcPts val="0"/>
              </a:spcBef>
              <a:spcAft>
                <a:spcPts val="0"/>
              </a:spcAft>
            </a:pPr>
            <a:r>
              <a:rPr lang="en-US" sz="3600" dirty="0">
                <a:solidFill>
                  <a:schemeClr val="tx1">
                    <a:lumMod val="95000"/>
                    <a:lumOff val="5000"/>
                  </a:schemeClr>
                </a:solidFill>
                <a:latin typeface="Comic Sans MS" panose="030F0702030302020204" pitchFamily="66" charset="0"/>
              </a:rPr>
              <a:t>=  112 kPa    </a:t>
            </a:r>
            <a:r>
              <a:rPr lang="en-US" sz="2400" i="1" dirty="0">
                <a:solidFill>
                  <a:srgbClr val="FF0000"/>
                </a:solidFill>
                <a:latin typeface="Comic Sans MS" panose="030F0702030302020204" pitchFamily="66" charset="0"/>
              </a:rPr>
              <a:t>(3SF)</a:t>
            </a:r>
          </a:p>
        </p:txBody>
      </p:sp>
      <p:cxnSp>
        <p:nvCxnSpPr>
          <p:cNvPr id="14" name="Straight Connector 13">
            <a:extLst>
              <a:ext uri="{FF2B5EF4-FFF2-40B4-BE49-F238E27FC236}">
                <a16:creationId xmlns:a16="http://schemas.microsoft.com/office/drawing/2014/main" id="{B6484B0C-FABE-597E-2BFE-48E270FAE4BF}"/>
              </a:ext>
            </a:extLst>
          </p:cNvPr>
          <p:cNvCxnSpPr/>
          <p:nvPr/>
        </p:nvCxnSpPr>
        <p:spPr>
          <a:xfrm>
            <a:off x="1257384" y="4795750"/>
            <a:ext cx="838031" cy="2308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52C760-A982-F21C-234A-757DB1ECC299}"/>
              </a:ext>
            </a:extLst>
          </p:cNvPr>
          <p:cNvCxnSpPr/>
          <p:nvPr/>
        </p:nvCxnSpPr>
        <p:spPr>
          <a:xfrm>
            <a:off x="3778000" y="5178984"/>
            <a:ext cx="838031" cy="2308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6929C78-9797-2814-FDD1-297DE323C65D}"/>
              </a:ext>
            </a:extLst>
          </p:cNvPr>
          <p:cNvSpPr txBox="1"/>
          <p:nvPr/>
        </p:nvSpPr>
        <p:spPr>
          <a:xfrm>
            <a:off x="-1" y="6019799"/>
            <a:ext cx="9143661" cy="822960"/>
          </a:xfrm>
          <a:prstGeom prst="rect">
            <a:avLst/>
          </a:prstGeom>
          <a:solidFill>
            <a:srgbClr val="0000FF"/>
          </a:solidFill>
        </p:spPr>
        <p:txBody>
          <a:bodyPr wrap="square" rtlCol="0">
            <a:spAutoFit/>
          </a:bodyPr>
          <a:lstStyle/>
          <a:p>
            <a:pPr algn="ctr"/>
            <a:r>
              <a:rPr lang="en-US" b="1" dirty="0">
                <a:solidFill>
                  <a:schemeClr val="bg1"/>
                </a:solidFill>
              </a:rPr>
              <a:t>In the BASICS there are 7 conversion factors + 7 practice problems to make sure </a:t>
            </a:r>
            <a:br>
              <a:rPr lang="en-US" b="1" dirty="0">
                <a:solidFill>
                  <a:schemeClr val="bg1"/>
                </a:solidFill>
              </a:rPr>
            </a:br>
            <a:r>
              <a:rPr lang="en-US" b="1" dirty="0">
                <a:solidFill>
                  <a:schemeClr val="bg1"/>
                </a:solidFill>
              </a:rPr>
              <a:t>you can switch from one unit to ANY OTHER pressure unit.  </a:t>
            </a:r>
          </a:p>
        </p:txBody>
      </p:sp>
    </p:spTree>
    <p:extLst>
      <p:ext uri="{BB962C8B-B14F-4D97-AF65-F5344CB8AC3E}">
        <p14:creationId xmlns:p14="http://schemas.microsoft.com/office/powerpoint/2010/main" val="39765359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solidFill>
            <a:srgbClr val="FFFFCC"/>
          </a:solid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41. </a:t>
            </a:r>
            <a:r>
              <a:rPr lang="en-US" sz="3200" dirty="0">
                <a:latin typeface="Times New Roman" panose="02020603050405020304" pitchFamily="18" charset="0"/>
                <a:cs typeface="Times New Roman" panose="02020603050405020304" pitchFamily="18" charset="0"/>
              </a:rPr>
              <a:t>A gas in a </a:t>
            </a:r>
            <a:r>
              <a:rPr lang="en-US" sz="3200" i="1" dirty="0">
                <a:latin typeface="Times New Roman" panose="02020603050405020304" pitchFamily="18" charset="0"/>
                <a:cs typeface="Times New Roman" panose="02020603050405020304" pitchFamily="18" charset="0"/>
              </a:rPr>
              <a:t>rigid cylinder </a:t>
            </a:r>
            <a:r>
              <a:rPr lang="en-US" sz="3200" dirty="0">
                <a:latin typeface="Times New Roman" panose="02020603050405020304" pitchFamily="18" charset="0"/>
                <a:cs typeface="Times New Roman" panose="02020603050405020304" pitchFamily="18" charset="0"/>
              </a:rPr>
              <a:t>contains methane gas 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273 K and 125 kPa is warmed to 295 K.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What is the new pressure of this gas?    </a:t>
            </a:r>
            <a:r>
              <a:rPr lang="en-US" sz="3200" i="1"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i="1" dirty="0">
                <a:solidFill>
                  <a:srgbClr val="FF0000"/>
                </a:solidFill>
                <a:latin typeface="Times New Roman" panose="02020603050405020304" pitchFamily="18" charset="0"/>
                <a:cs typeface="Times New Roman" panose="02020603050405020304" pitchFamily="18" charset="0"/>
              </a:rPr>
              <a:t>What does a rigid cylinder imply?</a:t>
            </a:r>
          </a:p>
        </p:txBody>
      </p:sp>
    </p:spTree>
    <p:extLst>
      <p:ext uri="{BB962C8B-B14F-4D97-AF65-F5344CB8AC3E}">
        <p14:creationId xmlns:p14="http://schemas.microsoft.com/office/powerpoint/2010/main" val="12426913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F16E3-2063-6122-5975-C8351CA13170}"/>
            </a:ext>
          </a:extLst>
        </p:cNvPr>
        <p:cNvGrpSpPr/>
        <p:nvPr/>
      </p:nvGrpSpPr>
      <p:grpSpPr>
        <a:xfrm>
          <a:off x="0" y="0"/>
          <a:ext cx="0" cy="0"/>
          <a:chOff x="0" y="0"/>
          <a:chExt cx="0" cy="0"/>
        </a:xfrm>
      </p:grpSpPr>
      <p:sp>
        <p:nvSpPr>
          <p:cNvPr id="3" name="Text Box 4">
            <a:extLst>
              <a:ext uri="{FF2B5EF4-FFF2-40B4-BE49-F238E27FC236}">
                <a16:creationId xmlns:a16="http://schemas.microsoft.com/office/drawing/2014/main" id="{4457FF18-A735-056D-D20D-5F014C8369DE}"/>
              </a:ext>
            </a:extLst>
          </p:cNvPr>
          <p:cNvSpPr txBox="1">
            <a:spLocks noChangeArrowheads="1"/>
          </p:cNvSpPr>
          <p:nvPr/>
        </p:nvSpPr>
        <p:spPr bwMode="auto">
          <a:xfrm>
            <a:off x="105527" y="2508560"/>
            <a:ext cx="117107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rPr>
              <a:t>P</a:t>
            </a:r>
            <a:r>
              <a:rPr lang="en-US" altLang="en-US" sz="1800" u="sng" dirty="0">
                <a:solidFill>
                  <a:srgbClr val="FF0000"/>
                </a:solidFill>
              </a:rPr>
              <a:t>1</a:t>
            </a:r>
            <a:br>
              <a:rPr lang="en-US" altLang="en-US" sz="4800" u="sng" dirty="0">
                <a:solidFill>
                  <a:srgbClr val="FF0000"/>
                </a:solidFill>
              </a:rPr>
            </a:br>
            <a:r>
              <a:rPr lang="en-US" altLang="en-US" sz="4800" dirty="0">
                <a:solidFill>
                  <a:srgbClr val="FF0000"/>
                </a:solidFill>
              </a:rPr>
              <a:t> T</a:t>
            </a:r>
            <a:r>
              <a:rPr lang="en-US" altLang="en-US" sz="4800" baseline="-25000" dirty="0">
                <a:solidFill>
                  <a:srgbClr val="FF0000"/>
                </a:solidFill>
              </a:rPr>
              <a:t>1</a:t>
            </a:r>
          </a:p>
        </p:txBody>
      </p:sp>
      <p:sp>
        <p:nvSpPr>
          <p:cNvPr id="4" name="Text Box 5">
            <a:extLst>
              <a:ext uri="{FF2B5EF4-FFF2-40B4-BE49-F238E27FC236}">
                <a16:creationId xmlns:a16="http://schemas.microsoft.com/office/drawing/2014/main" id="{DE8259E6-25B2-54B5-16AF-3272F19520F1}"/>
              </a:ext>
            </a:extLst>
          </p:cNvPr>
          <p:cNvSpPr txBox="1">
            <a:spLocks noChangeArrowheads="1"/>
          </p:cNvSpPr>
          <p:nvPr/>
        </p:nvSpPr>
        <p:spPr bwMode="auto">
          <a:xfrm>
            <a:off x="1162301" y="2606502"/>
            <a:ext cx="9906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6600" dirty="0">
                <a:solidFill>
                  <a:srgbClr val="FF0000"/>
                </a:solidFill>
              </a:rPr>
              <a:t>=</a:t>
            </a:r>
          </a:p>
        </p:txBody>
      </p:sp>
      <p:sp>
        <p:nvSpPr>
          <p:cNvPr id="5" name="Text Box 6">
            <a:extLst>
              <a:ext uri="{FF2B5EF4-FFF2-40B4-BE49-F238E27FC236}">
                <a16:creationId xmlns:a16="http://schemas.microsoft.com/office/drawing/2014/main" id="{02B8EBF5-FBB6-DE83-06DF-FDAEB8E4A307}"/>
              </a:ext>
            </a:extLst>
          </p:cNvPr>
          <p:cNvSpPr txBox="1">
            <a:spLocks noChangeArrowheads="1"/>
          </p:cNvSpPr>
          <p:nvPr/>
        </p:nvSpPr>
        <p:spPr bwMode="auto">
          <a:xfrm>
            <a:off x="1595438" y="2504498"/>
            <a:ext cx="18288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rgbClr val="FF0000"/>
                </a:solidFill>
              </a:rPr>
              <a:t>P</a:t>
            </a:r>
            <a:r>
              <a:rPr lang="en-US" altLang="en-US" sz="1800" u="sng" dirty="0">
                <a:solidFill>
                  <a:srgbClr val="FF0000"/>
                </a:solidFill>
              </a:rPr>
              <a:t>2</a:t>
            </a:r>
            <a:br>
              <a:rPr lang="en-US" altLang="en-US" sz="4800" u="sng" dirty="0">
                <a:solidFill>
                  <a:srgbClr val="FF0000"/>
                </a:solidFill>
              </a:rPr>
            </a:br>
            <a:r>
              <a:rPr lang="en-US" altLang="en-US" sz="4800" dirty="0">
                <a:solidFill>
                  <a:srgbClr val="FF0000"/>
                </a:solidFill>
              </a:rPr>
              <a:t> T</a:t>
            </a:r>
            <a:r>
              <a:rPr lang="en-US" altLang="en-US" sz="4800" baseline="-25000" dirty="0">
                <a:solidFill>
                  <a:srgbClr val="FF0000"/>
                </a:solidFill>
              </a:rPr>
              <a:t>2</a:t>
            </a:r>
          </a:p>
          <a:p>
            <a:pPr eaLnBrk="1" hangingPunct="1">
              <a:spcBef>
                <a:spcPct val="50000"/>
              </a:spcBef>
              <a:buFontTx/>
              <a:buNone/>
            </a:pPr>
            <a:endParaRPr lang="en-US" altLang="en-US" sz="1800" dirty="0">
              <a:solidFill>
                <a:srgbClr val="FF0000"/>
              </a:solidFill>
            </a:endParaRPr>
          </a:p>
        </p:txBody>
      </p:sp>
      <p:sp>
        <p:nvSpPr>
          <p:cNvPr id="6" name="Text Box 4">
            <a:extLst>
              <a:ext uri="{FF2B5EF4-FFF2-40B4-BE49-F238E27FC236}">
                <a16:creationId xmlns:a16="http://schemas.microsoft.com/office/drawing/2014/main" id="{B7573D10-1F95-8AD4-92AA-3BDA8425F117}"/>
              </a:ext>
            </a:extLst>
          </p:cNvPr>
          <p:cNvSpPr txBox="1">
            <a:spLocks noChangeArrowheads="1"/>
          </p:cNvSpPr>
          <p:nvPr/>
        </p:nvSpPr>
        <p:spPr bwMode="auto">
          <a:xfrm>
            <a:off x="4953000" y="2442462"/>
            <a:ext cx="143376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chemeClr val="tx1">
                    <a:lumMod val="95000"/>
                    <a:lumOff val="5000"/>
                  </a:schemeClr>
                </a:solidFill>
              </a:rPr>
              <a:t>P</a:t>
            </a:r>
            <a:r>
              <a:rPr lang="en-US" altLang="en-US" sz="1800" u="sng" dirty="0">
                <a:solidFill>
                  <a:srgbClr val="000000">
                    <a:lumMod val="95000"/>
                    <a:lumOff val="5000"/>
                  </a:srgbClr>
                </a:solidFill>
                <a:latin typeface="Arial"/>
              </a:rPr>
              <a:t>1</a:t>
            </a:r>
            <a:r>
              <a:rPr lang="en-US" altLang="en-US" sz="4800" u="sng" dirty="0">
                <a:solidFill>
                  <a:schemeClr val="tx1">
                    <a:lumMod val="95000"/>
                    <a:lumOff val="5000"/>
                  </a:schemeClr>
                </a:solidFill>
              </a:rPr>
              <a:t>V</a:t>
            </a:r>
            <a:r>
              <a:rPr lang="en-US" altLang="en-US" sz="1800" u="sng" dirty="0">
                <a:solidFill>
                  <a:schemeClr val="tx1">
                    <a:lumMod val="95000"/>
                    <a:lumOff val="5000"/>
                  </a:schemeClr>
                </a:solidFill>
              </a:rPr>
              <a:t>1</a:t>
            </a:r>
            <a:br>
              <a:rPr lang="en-US" altLang="en-US" sz="4800" u="sng" dirty="0">
                <a:solidFill>
                  <a:schemeClr val="tx1">
                    <a:lumMod val="95000"/>
                    <a:lumOff val="5000"/>
                  </a:schemeClr>
                </a:solidFill>
              </a:rPr>
            </a:br>
            <a:r>
              <a:rPr lang="en-US" altLang="en-US" sz="4800" dirty="0">
                <a:solidFill>
                  <a:schemeClr val="tx1">
                    <a:lumMod val="95000"/>
                    <a:lumOff val="5000"/>
                  </a:schemeClr>
                </a:solidFill>
              </a:rPr>
              <a:t> T</a:t>
            </a:r>
            <a:r>
              <a:rPr lang="en-US" altLang="en-US" sz="4800" baseline="-25000" dirty="0">
                <a:solidFill>
                  <a:schemeClr val="tx1">
                    <a:lumMod val="95000"/>
                    <a:lumOff val="5000"/>
                  </a:schemeClr>
                </a:solidFill>
              </a:rPr>
              <a:t>1</a:t>
            </a:r>
          </a:p>
        </p:txBody>
      </p:sp>
      <p:sp>
        <p:nvSpPr>
          <p:cNvPr id="7" name="Text Box 5">
            <a:extLst>
              <a:ext uri="{FF2B5EF4-FFF2-40B4-BE49-F238E27FC236}">
                <a16:creationId xmlns:a16="http://schemas.microsoft.com/office/drawing/2014/main" id="{CA72DED0-4357-E37B-B4C0-12457AC86DDE}"/>
              </a:ext>
            </a:extLst>
          </p:cNvPr>
          <p:cNvSpPr txBox="1">
            <a:spLocks noChangeArrowheads="1"/>
          </p:cNvSpPr>
          <p:nvPr/>
        </p:nvSpPr>
        <p:spPr bwMode="auto">
          <a:xfrm>
            <a:off x="6266447" y="2513487"/>
            <a:ext cx="9906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6600" dirty="0">
                <a:solidFill>
                  <a:schemeClr val="tx1">
                    <a:lumMod val="95000"/>
                    <a:lumOff val="5000"/>
                  </a:schemeClr>
                </a:solidFill>
              </a:rPr>
              <a:t>=</a:t>
            </a:r>
          </a:p>
        </p:txBody>
      </p:sp>
      <p:sp>
        <p:nvSpPr>
          <p:cNvPr id="8" name="Text Box 6">
            <a:extLst>
              <a:ext uri="{FF2B5EF4-FFF2-40B4-BE49-F238E27FC236}">
                <a16:creationId xmlns:a16="http://schemas.microsoft.com/office/drawing/2014/main" id="{43C348E4-46D3-8C78-B9BC-928E36F4F51B}"/>
              </a:ext>
            </a:extLst>
          </p:cNvPr>
          <p:cNvSpPr txBox="1">
            <a:spLocks noChangeArrowheads="1"/>
          </p:cNvSpPr>
          <p:nvPr/>
        </p:nvSpPr>
        <p:spPr bwMode="auto">
          <a:xfrm>
            <a:off x="6705600" y="2438400"/>
            <a:ext cx="18288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chemeClr val="tx1">
                    <a:lumMod val="95000"/>
                    <a:lumOff val="5000"/>
                  </a:schemeClr>
                </a:solidFill>
              </a:rPr>
              <a:t>P</a:t>
            </a:r>
            <a:r>
              <a:rPr lang="en-US" altLang="en-US" sz="1800" u="sng" dirty="0">
                <a:solidFill>
                  <a:srgbClr val="000000">
                    <a:lumMod val="95000"/>
                    <a:lumOff val="5000"/>
                  </a:srgbClr>
                </a:solidFill>
                <a:latin typeface="Arial"/>
              </a:rPr>
              <a:t>2</a:t>
            </a:r>
            <a:r>
              <a:rPr lang="en-US" altLang="en-US" sz="4800" u="sng" dirty="0">
                <a:solidFill>
                  <a:schemeClr val="tx1">
                    <a:lumMod val="95000"/>
                    <a:lumOff val="5000"/>
                  </a:schemeClr>
                </a:solidFill>
              </a:rPr>
              <a:t>V</a:t>
            </a:r>
            <a:r>
              <a:rPr lang="en-US" altLang="en-US" sz="1800" u="sng" dirty="0">
                <a:solidFill>
                  <a:schemeClr val="tx1">
                    <a:lumMod val="95000"/>
                    <a:lumOff val="5000"/>
                  </a:schemeClr>
                </a:solidFill>
              </a:rPr>
              <a:t>2</a:t>
            </a:r>
            <a:br>
              <a:rPr lang="en-US" altLang="en-US" sz="4800" u="sng" dirty="0">
                <a:solidFill>
                  <a:schemeClr val="tx1">
                    <a:lumMod val="95000"/>
                    <a:lumOff val="5000"/>
                  </a:schemeClr>
                </a:solidFill>
              </a:rPr>
            </a:br>
            <a:r>
              <a:rPr lang="en-US" altLang="en-US" sz="4800" dirty="0">
                <a:solidFill>
                  <a:schemeClr val="tx1">
                    <a:lumMod val="95000"/>
                    <a:lumOff val="5000"/>
                  </a:schemeClr>
                </a:solidFill>
              </a:rPr>
              <a:t> T</a:t>
            </a:r>
            <a:r>
              <a:rPr lang="en-US" altLang="en-US" sz="4800" baseline="-25000" dirty="0">
                <a:solidFill>
                  <a:schemeClr val="tx1">
                    <a:lumMod val="95000"/>
                    <a:lumOff val="5000"/>
                  </a:schemeClr>
                </a:solidFill>
              </a:rPr>
              <a:t>2</a:t>
            </a:r>
          </a:p>
          <a:p>
            <a:pPr eaLnBrk="1" hangingPunct="1">
              <a:spcBef>
                <a:spcPct val="50000"/>
              </a:spcBef>
              <a:buFontTx/>
              <a:buNone/>
            </a:pPr>
            <a:endParaRPr lang="en-US" altLang="en-US" sz="1800" dirty="0">
              <a:solidFill>
                <a:schemeClr val="tx1">
                  <a:lumMod val="95000"/>
                  <a:lumOff val="5000"/>
                </a:schemeClr>
              </a:solidFill>
            </a:endParaRPr>
          </a:p>
        </p:txBody>
      </p:sp>
      <p:sp>
        <p:nvSpPr>
          <p:cNvPr id="9" name="TextBox 8">
            <a:extLst>
              <a:ext uri="{FF2B5EF4-FFF2-40B4-BE49-F238E27FC236}">
                <a16:creationId xmlns:a16="http://schemas.microsoft.com/office/drawing/2014/main" id="{AB0A6784-4E96-6EB1-FFA6-B673BF90A6C0}"/>
              </a:ext>
            </a:extLst>
          </p:cNvPr>
          <p:cNvSpPr txBox="1"/>
          <p:nvPr/>
        </p:nvSpPr>
        <p:spPr>
          <a:xfrm>
            <a:off x="105527" y="4420882"/>
            <a:ext cx="1489911" cy="954107"/>
          </a:xfrm>
          <a:prstGeom prst="rect">
            <a:avLst/>
          </a:prstGeom>
          <a:noFill/>
        </p:spPr>
        <p:txBody>
          <a:bodyPr wrap="square" rtlCol="0">
            <a:spAutoFit/>
          </a:bodyPr>
          <a:lstStyle/>
          <a:p>
            <a:pPr algn="ctr"/>
            <a:r>
              <a:rPr lang="en-US" sz="2800" dirty="0">
                <a:solidFill>
                  <a:srgbClr val="FF0000"/>
                </a:solidFill>
              </a:rPr>
              <a:t>125 kPa</a:t>
            </a:r>
            <a:br>
              <a:rPr lang="en-US" sz="2800" dirty="0">
                <a:solidFill>
                  <a:srgbClr val="FF0000"/>
                </a:solidFill>
              </a:rPr>
            </a:br>
            <a:r>
              <a:rPr lang="en-US" sz="2800" dirty="0">
                <a:solidFill>
                  <a:srgbClr val="FF0000"/>
                </a:solidFill>
              </a:rPr>
              <a:t>273 K</a:t>
            </a:r>
          </a:p>
        </p:txBody>
      </p:sp>
      <p:sp>
        <p:nvSpPr>
          <p:cNvPr id="10" name="TextBox 9">
            <a:extLst>
              <a:ext uri="{FF2B5EF4-FFF2-40B4-BE49-F238E27FC236}">
                <a16:creationId xmlns:a16="http://schemas.microsoft.com/office/drawing/2014/main" id="{76B084E3-01D4-544B-2463-F6618D3B537D}"/>
              </a:ext>
            </a:extLst>
          </p:cNvPr>
          <p:cNvSpPr txBox="1"/>
          <p:nvPr/>
        </p:nvSpPr>
        <p:spPr>
          <a:xfrm>
            <a:off x="1934326" y="4420881"/>
            <a:ext cx="1489911" cy="954107"/>
          </a:xfrm>
          <a:prstGeom prst="rect">
            <a:avLst/>
          </a:prstGeom>
          <a:noFill/>
        </p:spPr>
        <p:txBody>
          <a:bodyPr wrap="square" rtlCol="0">
            <a:spAutoFit/>
          </a:bodyPr>
          <a:lstStyle/>
          <a:p>
            <a:pPr algn="ctr"/>
            <a:r>
              <a:rPr lang="en-US" sz="2800" dirty="0">
                <a:solidFill>
                  <a:srgbClr val="FF0000"/>
                </a:solidFill>
              </a:rPr>
              <a:t>P</a:t>
            </a:r>
            <a:r>
              <a:rPr lang="en-US" sz="2800" baseline="-25000" dirty="0">
                <a:solidFill>
                  <a:srgbClr val="FF0000"/>
                </a:solidFill>
              </a:rPr>
              <a:t>2</a:t>
            </a:r>
            <a:br>
              <a:rPr lang="en-US" sz="2800" dirty="0">
                <a:solidFill>
                  <a:srgbClr val="FF0000"/>
                </a:solidFill>
              </a:rPr>
            </a:br>
            <a:r>
              <a:rPr lang="en-US" sz="2800" dirty="0">
                <a:solidFill>
                  <a:srgbClr val="FF0000"/>
                </a:solidFill>
              </a:rPr>
              <a:t>295 K</a:t>
            </a:r>
          </a:p>
        </p:txBody>
      </p:sp>
      <p:cxnSp>
        <p:nvCxnSpPr>
          <p:cNvPr id="12" name="Straight Connector 11">
            <a:extLst>
              <a:ext uri="{FF2B5EF4-FFF2-40B4-BE49-F238E27FC236}">
                <a16:creationId xmlns:a16="http://schemas.microsoft.com/office/drawing/2014/main" id="{3B96C3DF-FC3C-E215-962C-2BCC8DF1FD28}"/>
              </a:ext>
            </a:extLst>
          </p:cNvPr>
          <p:cNvCxnSpPr/>
          <p:nvPr/>
        </p:nvCxnSpPr>
        <p:spPr>
          <a:xfrm>
            <a:off x="105527" y="4878082"/>
            <a:ext cx="148991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C24963-B8A2-D072-8D4C-DA15EA97A462}"/>
              </a:ext>
            </a:extLst>
          </p:cNvPr>
          <p:cNvCxnSpPr/>
          <p:nvPr/>
        </p:nvCxnSpPr>
        <p:spPr>
          <a:xfrm>
            <a:off x="2162927" y="4917029"/>
            <a:ext cx="1219200"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 Box 5">
            <a:extLst>
              <a:ext uri="{FF2B5EF4-FFF2-40B4-BE49-F238E27FC236}">
                <a16:creationId xmlns:a16="http://schemas.microsoft.com/office/drawing/2014/main" id="{28F3E25E-A0B0-A788-40C2-A29A79321800}"/>
              </a:ext>
            </a:extLst>
          </p:cNvPr>
          <p:cNvSpPr txBox="1">
            <a:spLocks noChangeArrowheads="1"/>
          </p:cNvSpPr>
          <p:nvPr/>
        </p:nvSpPr>
        <p:spPr bwMode="auto">
          <a:xfrm>
            <a:off x="1629527" y="4539781"/>
            <a:ext cx="990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000" dirty="0">
                <a:solidFill>
                  <a:srgbClr val="FF0000"/>
                </a:solidFill>
              </a:rPr>
              <a:t>=</a:t>
            </a:r>
          </a:p>
        </p:txBody>
      </p:sp>
      <p:sp>
        <p:nvSpPr>
          <p:cNvPr id="17" name="TextBox 16">
            <a:extLst>
              <a:ext uri="{FF2B5EF4-FFF2-40B4-BE49-F238E27FC236}">
                <a16:creationId xmlns:a16="http://schemas.microsoft.com/office/drawing/2014/main" id="{E5055FC0-C75B-3EF3-DC2F-2BEDF0AF894E}"/>
              </a:ext>
            </a:extLst>
          </p:cNvPr>
          <p:cNvSpPr txBox="1"/>
          <p:nvPr/>
        </p:nvSpPr>
        <p:spPr>
          <a:xfrm>
            <a:off x="105527" y="5868682"/>
            <a:ext cx="3276600" cy="646331"/>
          </a:xfrm>
          <a:prstGeom prst="rect">
            <a:avLst/>
          </a:prstGeom>
          <a:noFill/>
        </p:spPr>
        <p:txBody>
          <a:bodyPr wrap="square" rtlCol="0">
            <a:spAutoFit/>
          </a:bodyPr>
          <a:lstStyle/>
          <a:p>
            <a:pPr algn="ctr"/>
            <a:r>
              <a:rPr lang="en-US" sz="3600" dirty="0">
                <a:solidFill>
                  <a:srgbClr val="FF0000"/>
                </a:solidFill>
              </a:rPr>
              <a:t>135 kPa  = P</a:t>
            </a:r>
            <a:r>
              <a:rPr lang="en-US" sz="3600" baseline="-25000" dirty="0">
                <a:solidFill>
                  <a:srgbClr val="FF0000"/>
                </a:solidFill>
              </a:rPr>
              <a:t>2</a:t>
            </a:r>
          </a:p>
        </p:txBody>
      </p:sp>
      <p:sp>
        <p:nvSpPr>
          <p:cNvPr id="18" name="TextBox 17">
            <a:extLst>
              <a:ext uri="{FF2B5EF4-FFF2-40B4-BE49-F238E27FC236}">
                <a16:creationId xmlns:a16="http://schemas.microsoft.com/office/drawing/2014/main" id="{5C8FC216-2508-78C7-4952-92B78CE64846}"/>
              </a:ext>
            </a:extLst>
          </p:cNvPr>
          <p:cNvSpPr txBox="1"/>
          <p:nvPr/>
        </p:nvSpPr>
        <p:spPr>
          <a:xfrm>
            <a:off x="4006516" y="4472352"/>
            <a:ext cx="2969793" cy="954107"/>
          </a:xfrm>
          <a:prstGeom prst="rect">
            <a:avLst/>
          </a:prstGeom>
          <a:noFill/>
        </p:spPr>
        <p:txBody>
          <a:bodyPr wrap="square" rtlCol="0">
            <a:spAutoFit/>
          </a:bodyPr>
          <a:lstStyle/>
          <a:p>
            <a:pPr algn="ctr"/>
            <a:r>
              <a:rPr lang="en-US" sz="2800" dirty="0">
                <a:solidFill>
                  <a:schemeClr val="tx1">
                    <a:lumMod val="95000"/>
                    <a:lumOff val="5000"/>
                  </a:schemeClr>
                </a:solidFill>
              </a:rPr>
              <a:t>(125 kPa)(22.4 L)</a:t>
            </a:r>
            <a:br>
              <a:rPr lang="en-US" sz="2800" dirty="0">
                <a:solidFill>
                  <a:schemeClr val="tx1">
                    <a:lumMod val="95000"/>
                    <a:lumOff val="5000"/>
                  </a:schemeClr>
                </a:solidFill>
              </a:rPr>
            </a:br>
            <a:r>
              <a:rPr lang="en-US" sz="2800" dirty="0">
                <a:solidFill>
                  <a:schemeClr val="tx1">
                    <a:lumMod val="95000"/>
                    <a:lumOff val="5000"/>
                  </a:schemeClr>
                </a:solidFill>
              </a:rPr>
              <a:t>273 K</a:t>
            </a:r>
          </a:p>
        </p:txBody>
      </p:sp>
      <p:sp>
        <p:nvSpPr>
          <p:cNvPr id="19" name="TextBox 18">
            <a:extLst>
              <a:ext uri="{FF2B5EF4-FFF2-40B4-BE49-F238E27FC236}">
                <a16:creationId xmlns:a16="http://schemas.microsoft.com/office/drawing/2014/main" id="{A27E57DC-4FFD-250F-4086-2CAE0CE7AC1B}"/>
              </a:ext>
            </a:extLst>
          </p:cNvPr>
          <p:cNvSpPr txBox="1"/>
          <p:nvPr/>
        </p:nvSpPr>
        <p:spPr>
          <a:xfrm>
            <a:off x="7239751" y="4472351"/>
            <a:ext cx="1907006" cy="954107"/>
          </a:xfrm>
          <a:prstGeom prst="rect">
            <a:avLst/>
          </a:prstGeom>
          <a:noFill/>
        </p:spPr>
        <p:txBody>
          <a:bodyPr wrap="square" rtlCol="0">
            <a:spAutoFit/>
          </a:bodyPr>
          <a:lstStyle/>
          <a:p>
            <a:pPr algn="ctr"/>
            <a:r>
              <a:rPr lang="en-US" sz="2800" dirty="0">
                <a:solidFill>
                  <a:schemeClr val="tx1">
                    <a:lumMod val="95000"/>
                    <a:lumOff val="5000"/>
                  </a:schemeClr>
                </a:solidFill>
              </a:rPr>
              <a:t>P</a:t>
            </a:r>
            <a:r>
              <a:rPr lang="en-US" sz="2800" baseline="-25000" dirty="0">
                <a:solidFill>
                  <a:schemeClr val="tx1">
                    <a:lumMod val="95000"/>
                    <a:lumOff val="5000"/>
                  </a:schemeClr>
                </a:solidFill>
              </a:rPr>
              <a:t>2</a:t>
            </a:r>
            <a:r>
              <a:rPr lang="en-US" sz="2800" dirty="0">
                <a:solidFill>
                  <a:schemeClr val="tx1">
                    <a:lumMod val="95000"/>
                    <a:lumOff val="5000"/>
                  </a:schemeClr>
                </a:solidFill>
              </a:rPr>
              <a:t>(22.4 L)</a:t>
            </a:r>
            <a:br>
              <a:rPr lang="en-US" sz="2800" dirty="0">
                <a:solidFill>
                  <a:schemeClr val="tx1">
                    <a:lumMod val="95000"/>
                    <a:lumOff val="5000"/>
                  </a:schemeClr>
                </a:solidFill>
              </a:rPr>
            </a:br>
            <a:r>
              <a:rPr lang="en-US" sz="2800" dirty="0">
                <a:solidFill>
                  <a:schemeClr val="tx1">
                    <a:lumMod val="95000"/>
                    <a:lumOff val="5000"/>
                  </a:schemeClr>
                </a:solidFill>
              </a:rPr>
              <a:t>295 K</a:t>
            </a:r>
          </a:p>
        </p:txBody>
      </p:sp>
      <p:cxnSp>
        <p:nvCxnSpPr>
          <p:cNvPr id="20" name="Straight Connector 19">
            <a:extLst>
              <a:ext uri="{FF2B5EF4-FFF2-40B4-BE49-F238E27FC236}">
                <a16:creationId xmlns:a16="http://schemas.microsoft.com/office/drawing/2014/main" id="{6C520A1F-63C9-E30D-D5D6-0FE4A280AA63}"/>
              </a:ext>
            </a:extLst>
          </p:cNvPr>
          <p:cNvCxnSpPr>
            <a:cxnSpLocks/>
            <a:stCxn id="18" idx="1"/>
          </p:cNvCxnSpPr>
          <p:nvPr/>
        </p:nvCxnSpPr>
        <p:spPr>
          <a:xfrm>
            <a:off x="4006516" y="4949406"/>
            <a:ext cx="2849477"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A64E0A0-6335-D272-723E-2DC1EFA91595}"/>
              </a:ext>
            </a:extLst>
          </p:cNvPr>
          <p:cNvCxnSpPr/>
          <p:nvPr/>
        </p:nvCxnSpPr>
        <p:spPr>
          <a:xfrm>
            <a:off x="7348035" y="4984741"/>
            <a:ext cx="1690438"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2" name="Text Box 5">
            <a:extLst>
              <a:ext uri="{FF2B5EF4-FFF2-40B4-BE49-F238E27FC236}">
                <a16:creationId xmlns:a16="http://schemas.microsoft.com/office/drawing/2014/main" id="{5F6C069C-69DA-CA80-9AA5-7D679DFECCD5}"/>
              </a:ext>
            </a:extLst>
          </p:cNvPr>
          <p:cNvSpPr txBox="1">
            <a:spLocks noChangeArrowheads="1"/>
          </p:cNvSpPr>
          <p:nvPr/>
        </p:nvSpPr>
        <p:spPr bwMode="auto">
          <a:xfrm>
            <a:off x="6858000" y="4659991"/>
            <a:ext cx="990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000" dirty="0">
                <a:solidFill>
                  <a:schemeClr val="tx1">
                    <a:lumMod val="95000"/>
                    <a:lumOff val="5000"/>
                  </a:schemeClr>
                </a:solidFill>
              </a:rPr>
              <a:t>=</a:t>
            </a:r>
          </a:p>
        </p:txBody>
      </p:sp>
      <p:sp>
        <p:nvSpPr>
          <p:cNvPr id="32" name="TextBox 31">
            <a:extLst>
              <a:ext uri="{FF2B5EF4-FFF2-40B4-BE49-F238E27FC236}">
                <a16:creationId xmlns:a16="http://schemas.microsoft.com/office/drawing/2014/main" id="{703D5B4E-B57A-CEC2-7B36-D5379D51ECD6}"/>
              </a:ext>
            </a:extLst>
          </p:cNvPr>
          <p:cNvSpPr txBox="1"/>
          <p:nvPr/>
        </p:nvSpPr>
        <p:spPr>
          <a:xfrm>
            <a:off x="5257800" y="5867400"/>
            <a:ext cx="3276600" cy="646331"/>
          </a:xfrm>
          <a:prstGeom prst="rect">
            <a:avLst/>
          </a:prstGeom>
          <a:noFill/>
        </p:spPr>
        <p:txBody>
          <a:bodyPr wrap="square" rtlCol="0">
            <a:spAutoFit/>
          </a:bodyPr>
          <a:lstStyle/>
          <a:p>
            <a:pPr algn="ctr"/>
            <a:r>
              <a:rPr lang="en-US" sz="3600" dirty="0">
                <a:solidFill>
                  <a:schemeClr val="tx1">
                    <a:lumMod val="95000"/>
                    <a:lumOff val="5000"/>
                  </a:schemeClr>
                </a:solidFill>
              </a:rPr>
              <a:t>135 kPa  = P</a:t>
            </a:r>
            <a:r>
              <a:rPr lang="en-US" sz="3600" baseline="-25000" dirty="0">
                <a:solidFill>
                  <a:schemeClr val="tx1">
                    <a:lumMod val="95000"/>
                    <a:lumOff val="5000"/>
                  </a:schemeClr>
                </a:solidFill>
              </a:rPr>
              <a:t>2</a:t>
            </a:r>
          </a:p>
        </p:txBody>
      </p:sp>
      <p:sp>
        <p:nvSpPr>
          <p:cNvPr id="11" name="TextBox 10">
            <a:extLst>
              <a:ext uri="{FF2B5EF4-FFF2-40B4-BE49-F238E27FC236}">
                <a16:creationId xmlns:a16="http://schemas.microsoft.com/office/drawing/2014/main" id="{94918169-A418-4795-5B0D-A03B064AFDFD}"/>
              </a:ext>
            </a:extLst>
          </p:cNvPr>
          <p:cNvSpPr txBox="1"/>
          <p:nvPr/>
        </p:nvSpPr>
        <p:spPr>
          <a:xfrm>
            <a:off x="0" y="0"/>
            <a:ext cx="9144000" cy="2062103"/>
          </a:xfrm>
          <a:prstGeom prst="rect">
            <a:avLst/>
          </a:prstGeom>
          <a:solidFill>
            <a:srgbClr val="FFFFCC"/>
          </a:solid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41. </a:t>
            </a:r>
            <a:r>
              <a:rPr lang="en-US" sz="3200" dirty="0">
                <a:latin typeface="Times New Roman" panose="02020603050405020304" pitchFamily="18" charset="0"/>
                <a:cs typeface="Times New Roman" panose="02020603050405020304" pitchFamily="18" charset="0"/>
              </a:rPr>
              <a:t>A gas in a </a:t>
            </a:r>
            <a:r>
              <a:rPr lang="en-US" sz="3200" i="1" dirty="0">
                <a:latin typeface="Times New Roman" panose="02020603050405020304" pitchFamily="18" charset="0"/>
                <a:cs typeface="Times New Roman" panose="02020603050405020304" pitchFamily="18" charset="0"/>
              </a:rPr>
              <a:t>rigid cylinder </a:t>
            </a:r>
            <a:r>
              <a:rPr lang="en-US" sz="3200" dirty="0">
                <a:latin typeface="Times New Roman" panose="02020603050405020304" pitchFamily="18" charset="0"/>
                <a:cs typeface="Times New Roman" panose="02020603050405020304" pitchFamily="18" charset="0"/>
              </a:rPr>
              <a:t>contains methane gas 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273 K and 125 kPa is warmed to 295 K.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What is the new pressure of this gas?    </a:t>
            </a:r>
            <a:r>
              <a:rPr lang="en-US" sz="3200" i="1"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i="1" dirty="0">
                <a:solidFill>
                  <a:srgbClr val="FF0000"/>
                </a:solidFill>
                <a:latin typeface="Times New Roman" panose="02020603050405020304" pitchFamily="18" charset="0"/>
                <a:cs typeface="Times New Roman" panose="02020603050405020304" pitchFamily="18" charset="0"/>
              </a:rPr>
              <a:t>What does a rigid cylinder imply?</a:t>
            </a:r>
          </a:p>
        </p:txBody>
      </p:sp>
    </p:spTree>
    <p:extLst>
      <p:ext uri="{BB962C8B-B14F-4D97-AF65-F5344CB8AC3E}">
        <p14:creationId xmlns:p14="http://schemas.microsoft.com/office/powerpoint/2010/main" val="3914101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rgbClr val="FFFF00"/>
          </a:solidFill>
        </p:spPr>
        <p:txBody>
          <a:bodyPr wrap="square" rtlCol="0">
            <a:spAutoFit/>
          </a:bodyPr>
          <a:lstStyle/>
          <a:p>
            <a:r>
              <a:rPr lang="en-US" sz="4800" dirty="0">
                <a:solidFill>
                  <a:srgbClr val="FF0000"/>
                </a:solidFill>
                <a:latin typeface="Times New Roman" panose="02020603050405020304" pitchFamily="18" charset="0"/>
                <a:cs typeface="Times New Roman" panose="02020603050405020304" pitchFamily="18" charset="0"/>
              </a:rPr>
              <a:t>42.  Avogadro’s Hypothesis</a:t>
            </a:r>
          </a:p>
          <a:p>
            <a:pPr algn="ctr"/>
            <a:r>
              <a:rPr lang="en-US" sz="2400" i="1" dirty="0">
                <a:latin typeface="Times New Roman" panose="02020603050405020304" pitchFamily="18" charset="0"/>
                <a:cs typeface="Times New Roman" panose="02020603050405020304" pitchFamily="18" charset="0"/>
              </a:rPr>
              <a:t>This is so important, consider putting this statement in a frame and hanging it in your bathroom, forever.</a:t>
            </a:r>
            <a:endParaRPr lang="en-US" dirty="0">
              <a:solidFill>
                <a:prstClr val="black"/>
              </a:solidFill>
            </a:endParaRPr>
          </a:p>
        </p:txBody>
      </p:sp>
      <p:sp>
        <p:nvSpPr>
          <p:cNvPr id="3" name="TextBox 2"/>
          <p:cNvSpPr txBox="1"/>
          <p:nvPr/>
        </p:nvSpPr>
        <p:spPr>
          <a:xfrm>
            <a:off x="0" y="2209800"/>
            <a:ext cx="9144000" cy="2800767"/>
          </a:xfrm>
          <a:prstGeom prst="rect">
            <a:avLst/>
          </a:prstGeom>
          <a:noFill/>
        </p:spPr>
        <p:txBody>
          <a:bodyPr wrap="square" rtlCol="0">
            <a:spAutoFit/>
          </a:bodyPr>
          <a:lstStyle/>
          <a:p>
            <a:r>
              <a:rPr lang="en-US" sz="4400" dirty="0">
                <a:solidFill>
                  <a:prstClr val="black"/>
                </a:solidFill>
                <a:latin typeface="Times New Roman" panose="02020603050405020304" pitchFamily="18" charset="0"/>
                <a:cs typeface="Times New Roman" panose="02020603050405020304" pitchFamily="18" charset="0"/>
              </a:rPr>
              <a:t>“Equal volumes of DIFFERENT gases, at THE SAME temperature &amp; pressure</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have the SAME number of moles, and </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the SAME number of particles.”</a:t>
            </a:r>
          </a:p>
        </p:txBody>
      </p:sp>
    </p:spTree>
    <p:extLst>
      <p:ext uri="{BB962C8B-B14F-4D97-AF65-F5344CB8AC3E}">
        <p14:creationId xmlns:p14="http://schemas.microsoft.com/office/powerpoint/2010/main" val="27924572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Avogadro’s Hypothesis</a:t>
            </a:r>
          </a:p>
          <a:p>
            <a:pPr algn="ctr"/>
            <a:br>
              <a:rPr lang="en-US" sz="2000" dirty="0">
                <a:solidFill>
                  <a:prstClr val="black"/>
                </a:solidFill>
                <a:latin typeface="Times New Roman" panose="02020603050405020304" pitchFamily="18" charset="0"/>
                <a:cs typeface="Times New Roman" panose="02020603050405020304" pitchFamily="18" charset="0"/>
              </a:rPr>
            </a:br>
            <a:r>
              <a:rPr lang="en-US" sz="2000" dirty="0">
                <a:solidFill>
                  <a:prstClr val="black"/>
                </a:solidFill>
                <a:latin typeface="Times New Roman" panose="02020603050405020304" pitchFamily="18" charset="0"/>
                <a:cs typeface="Times New Roman" panose="02020603050405020304" pitchFamily="18" charset="0"/>
              </a:rPr>
              <a:t>“Equal volumes of DIFFERENT gases, at THE SAME temperature and pressure have the SAME number of moles, and the SAME number of particles.”</a:t>
            </a:r>
            <a:endParaRPr lang="en-US" sz="20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97495161"/>
              </p:ext>
            </p:extLst>
          </p:nvPr>
        </p:nvGraphicFramePr>
        <p:xfrm>
          <a:off x="0" y="1815882"/>
          <a:ext cx="9144000" cy="5042116"/>
        </p:xfrm>
        <a:graphic>
          <a:graphicData uri="http://schemas.openxmlformats.org/drawingml/2006/table">
            <a:tbl>
              <a:tblPr firstRow="1" bandRow="1">
                <a:tableStyleId>{5C22544A-7EE6-4342-B048-85BDC9FD1C3A}</a:tableStyleId>
              </a:tblPr>
              <a:tblGrid>
                <a:gridCol w="1592036">
                  <a:extLst>
                    <a:ext uri="{9D8B030D-6E8A-4147-A177-3AD203B41FA5}">
                      <a16:colId xmlns:a16="http://schemas.microsoft.com/office/drawing/2014/main" val="20000"/>
                    </a:ext>
                  </a:extLst>
                </a:gridCol>
                <a:gridCol w="1918606">
                  <a:extLst>
                    <a:ext uri="{9D8B030D-6E8A-4147-A177-3AD203B41FA5}">
                      <a16:colId xmlns:a16="http://schemas.microsoft.com/office/drawing/2014/main" val="20001"/>
                    </a:ext>
                  </a:extLst>
                </a:gridCol>
                <a:gridCol w="1877786">
                  <a:extLst>
                    <a:ext uri="{9D8B030D-6E8A-4147-A177-3AD203B41FA5}">
                      <a16:colId xmlns:a16="http://schemas.microsoft.com/office/drawing/2014/main" val="20002"/>
                    </a:ext>
                  </a:extLst>
                </a:gridCol>
                <a:gridCol w="1877786">
                  <a:extLst>
                    <a:ext uri="{9D8B030D-6E8A-4147-A177-3AD203B41FA5}">
                      <a16:colId xmlns:a16="http://schemas.microsoft.com/office/drawing/2014/main" val="20003"/>
                    </a:ext>
                  </a:extLst>
                </a:gridCol>
                <a:gridCol w="1877786">
                  <a:extLst>
                    <a:ext uri="{9D8B030D-6E8A-4147-A177-3AD203B41FA5}">
                      <a16:colId xmlns:a16="http://schemas.microsoft.com/office/drawing/2014/main" val="20004"/>
                    </a:ext>
                  </a:extLst>
                </a:gridCol>
              </a:tblGrid>
              <a:tr h="803693">
                <a:tc>
                  <a:txBody>
                    <a:bodyPr/>
                    <a:lstStyle/>
                    <a:p>
                      <a:pPr algn="ctr"/>
                      <a:r>
                        <a:rPr lang="en-US" sz="2400" b="0" dirty="0">
                          <a:solidFill>
                            <a:schemeClr val="bg1"/>
                          </a:solidFill>
                          <a:latin typeface="Comic Sans MS" panose="030F0702030302020204" pitchFamily="66" charset="0"/>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2400" b="0" dirty="0">
                          <a:solidFill>
                            <a:srgbClr val="FF0000"/>
                          </a:solidFill>
                          <a:latin typeface="Comic Sans MS" panose="030F0702030302020204" pitchFamily="66"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B050"/>
                          </a:solidFill>
                          <a:latin typeface="Comic Sans MS" panose="030F0702030302020204" pitchFamily="66" charset="0"/>
                        </a:rPr>
                        <a:t>CO</a:t>
                      </a:r>
                      <a:r>
                        <a:rPr lang="en-US" sz="2400" b="0" baseline="-25000" dirty="0">
                          <a:solidFill>
                            <a:srgbClr val="00B05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NH</a:t>
                      </a:r>
                      <a:r>
                        <a:rPr lang="en-US" sz="2400" b="0" baseline="-25000" dirty="0">
                          <a:solidFill>
                            <a:schemeClr val="tx1">
                              <a:lumMod val="95000"/>
                              <a:lumOff val="5000"/>
                            </a:schemeClr>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baseline="0" dirty="0">
                          <a:solidFill>
                            <a:schemeClr val="tx1">
                              <a:lumMod val="95000"/>
                              <a:lumOff val="5000"/>
                            </a:schemeClr>
                          </a:solidFill>
                          <a:latin typeface="Comic Sans MS" panose="030F0702030302020204" pitchFamily="66" charset="0"/>
                        </a:rPr>
                        <a:t>ANY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803693">
                <a:tc>
                  <a:txBody>
                    <a:bodyPr/>
                    <a:lstStyle/>
                    <a:p>
                      <a:pPr algn="ctr"/>
                      <a:r>
                        <a:rPr lang="en-US" sz="2400" dirty="0">
                          <a:solidFill>
                            <a:srgbClr val="0000FF"/>
                          </a:solidFill>
                          <a:latin typeface="Comic Sans MS" panose="030F0702030302020204" pitchFamily="66" charset="0"/>
                        </a:rPr>
                        <a:t>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803693">
                <a:tc>
                  <a:txBody>
                    <a:bodyPr/>
                    <a:lstStyle/>
                    <a:p>
                      <a:pPr algn="ctr"/>
                      <a:r>
                        <a:rPr lang="en-US" sz="2400" dirty="0">
                          <a:solidFill>
                            <a:srgbClr val="0000FF"/>
                          </a:solidFill>
                          <a:latin typeface="Comic Sans MS" panose="030F0702030302020204" pitchFamily="66" charset="0"/>
                        </a:rPr>
                        <a:t>Temp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913672">
                <a:tc>
                  <a:txBody>
                    <a:bodyPr/>
                    <a:lstStyle/>
                    <a:p>
                      <a:pPr algn="ctr"/>
                      <a:r>
                        <a:rPr lang="en-US" sz="2400" dirty="0">
                          <a:solidFill>
                            <a:srgbClr val="0000FF"/>
                          </a:solidFill>
                          <a:latin typeface="Comic Sans MS" panose="030F0702030302020204" pitchFamily="66"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803693">
                <a:tc>
                  <a:txBody>
                    <a:bodyPr/>
                    <a:lstStyle/>
                    <a:p>
                      <a:pPr algn="ctr"/>
                      <a:r>
                        <a:rPr lang="en-US" sz="2400" dirty="0">
                          <a:solidFill>
                            <a:srgbClr val="0000FF"/>
                          </a:solidFill>
                          <a:latin typeface="Comic Sans MS" panose="030F0702030302020204" pitchFamily="66" charset="0"/>
                        </a:rPr>
                        <a:t>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913672">
                <a:tc>
                  <a:txBody>
                    <a:bodyPr/>
                    <a:lstStyle/>
                    <a:p>
                      <a:pPr algn="ctr"/>
                      <a:r>
                        <a:rPr lang="en-US" sz="2400" dirty="0">
                          <a:solidFill>
                            <a:srgbClr val="0000FF"/>
                          </a:solidFill>
                          <a:latin typeface="Comic Sans MS" panose="030F0702030302020204" pitchFamily="66" charset="0"/>
                        </a:rPr>
                        <a:t>particles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aseline="300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aseline="300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aseline="300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baseline="300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821713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Avogadro’s Hypothesis</a:t>
            </a:r>
          </a:p>
          <a:p>
            <a:pPr algn="ctr"/>
            <a:br>
              <a:rPr lang="en-US" sz="2000" dirty="0">
                <a:solidFill>
                  <a:prstClr val="black"/>
                </a:solidFill>
                <a:latin typeface="Times New Roman" panose="02020603050405020304" pitchFamily="18" charset="0"/>
                <a:cs typeface="Times New Roman" panose="02020603050405020304" pitchFamily="18" charset="0"/>
              </a:rPr>
            </a:br>
            <a:r>
              <a:rPr lang="en-US" sz="2000" dirty="0">
                <a:solidFill>
                  <a:prstClr val="black"/>
                </a:solidFill>
                <a:latin typeface="Times New Roman" panose="02020603050405020304" pitchFamily="18" charset="0"/>
                <a:cs typeface="Times New Roman" panose="02020603050405020304" pitchFamily="18" charset="0"/>
              </a:rPr>
              <a:t>“Equal volumes of DIFFERENT gases, at THE SAME temperature and pressure have the SAME number of moles, and the SAME number of particles.”</a:t>
            </a:r>
            <a:endParaRPr lang="en-US" sz="20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604438414"/>
              </p:ext>
            </p:extLst>
          </p:nvPr>
        </p:nvGraphicFramePr>
        <p:xfrm>
          <a:off x="0" y="1815882"/>
          <a:ext cx="9144000" cy="5042116"/>
        </p:xfrm>
        <a:graphic>
          <a:graphicData uri="http://schemas.openxmlformats.org/drawingml/2006/table">
            <a:tbl>
              <a:tblPr firstRow="1" bandRow="1">
                <a:tableStyleId>{5C22544A-7EE6-4342-B048-85BDC9FD1C3A}</a:tableStyleId>
              </a:tblPr>
              <a:tblGrid>
                <a:gridCol w="1592036">
                  <a:extLst>
                    <a:ext uri="{9D8B030D-6E8A-4147-A177-3AD203B41FA5}">
                      <a16:colId xmlns:a16="http://schemas.microsoft.com/office/drawing/2014/main" val="20000"/>
                    </a:ext>
                  </a:extLst>
                </a:gridCol>
                <a:gridCol w="1918606">
                  <a:extLst>
                    <a:ext uri="{9D8B030D-6E8A-4147-A177-3AD203B41FA5}">
                      <a16:colId xmlns:a16="http://schemas.microsoft.com/office/drawing/2014/main" val="20001"/>
                    </a:ext>
                  </a:extLst>
                </a:gridCol>
                <a:gridCol w="1877786">
                  <a:extLst>
                    <a:ext uri="{9D8B030D-6E8A-4147-A177-3AD203B41FA5}">
                      <a16:colId xmlns:a16="http://schemas.microsoft.com/office/drawing/2014/main" val="20002"/>
                    </a:ext>
                  </a:extLst>
                </a:gridCol>
                <a:gridCol w="1877786">
                  <a:extLst>
                    <a:ext uri="{9D8B030D-6E8A-4147-A177-3AD203B41FA5}">
                      <a16:colId xmlns:a16="http://schemas.microsoft.com/office/drawing/2014/main" val="20003"/>
                    </a:ext>
                  </a:extLst>
                </a:gridCol>
                <a:gridCol w="1877786">
                  <a:extLst>
                    <a:ext uri="{9D8B030D-6E8A-4147-A177-3AD203B41FA5}">
                      <a16:colId xmlns:a16="http://schemas.microsoft.com/office/drawing/2014/main" val="20004"/>
                    </a:ext>
                  </a:extLst>
                </a:gridCol>
              </a:tblGrid>
              <a:tr h="803693">
                <a:tc>
                  <a:txBody>
                    <a:bodyPr/>
                    <a:lstStyle/>
                    <a:p>
                      <a:pPr algn="ctr"/>
                      <a:r>
                        <a:rPr lang="en-US" sz="2400" b="0" dirty="0">
                          <a:solidFill>
                            <a:schemeClr val="bg1"/>
                          </a:solidFill>
                          <a:latin typeface="Comic Sans MS" panose="030F0702030302020204" pitchFamily="66" charset="0"/>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2400" b="0" dirty="0">
                          <a:solidFill>
                            <a:srgbClr val="FF0000"/>
                          </a:solidFill>
                          <a:latin typeface="Comic Sans MS" panose="030F0702030302020204" pitchFamily="66"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B050"/>
                          </a:solidFill>
                          <a:latin typeface="Comic Sans MS" panose="030F0702030302020204" pitchFamily="66" charset="0"/>
                        </a:rPr>
                        <a:t>CO</a:t>
                      </a:r>
                      <a:r>
                        <a:rPr lang="en-US" sz="2400" b="0" baseline="-25000" dirty="0">
                          <a:solidFill>
                            <a:srgbClr val="00B05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NH</a:t>
                      </a:r>
                      <a:r>
                        <a:rPr lang="en-US" sz="2400" b="0" baseline="-25000" dirty="0">
                          <a:solidFill>
                            <a:schemeClr val="tx1">
                              <a:lumMod val="95000"/>
                              <a:lumOff val="5000"/>
                            </a:schemeClr>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baseline="0" dirty="0">
                          <a:solidFill>
                            <a:schemeClr val="tx1">
                              <a:lumMod val="95000"/>
                              <a:lumOff val="5000"/>
                            </a:schemeClr>
                          </a:solidFill>
                          <a:latin typeface="Comic Sans MS" panose="030F0702030302020204" pitchFamily="66" charset="0"/>
                        </a:rPr>
                        <a:t>ANY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803693">
                <a:tc>
                  <a:txBody>
                    <a:bodyPr/>
                    <a:lstStyle/>
                    <a:p>
                      <a:pPr algn="ctr"/>
                      <a:r>
                        <a:rPr lang="en-US" sz="2400" dirty="0">
                          <a:solidFill>
                            <a:srgbClr val="0000FF"/>
                          </a:solidFill>
                          <a:latin typeface="Comic Sans MS" panose="030F0702030302020204" pitchFamily="66" charset="0"/>
                        </a:rPr>
                        <a:t>volume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latin typeface="Comic Sans MS" panose="030F0702030302020204" pitchFamily="66" charset="0"/>
                        </a:rPr>
                        <a:t>22.4 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B050"/>
                          </a:solidFill>
                          <a:latin typeface="Comic Sans MS" panose="030F0702030302020204" pitchFamily="66" charset="0"/>
                        </a:rPr>
                        <a:t>22.4 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Comic Sans MS" panose="030F0702030302020204" pitchFamily="66" charset="0"/>
                        </a:rPr>
                        <a:t>22.4 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FF"/>
                          </a:solidFill>
                          <a:latin typeface="Comic Sans MS" panose="030F0702030302020204" pitchFamily="66" charset="0"/>
                        </a:rPr>
                        <a:t>22.4 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803693">
                <a:tc>
                  <a:txBody>
                    <a:bodyPr/>
                    <a:lstStyle/>
                    <a:p>
                      <a:pPr algn="ctr"/>
                      <a:r>
                        <a:rPr lang="en-US" sz="2400" dirty="0">
                          <a:solidFill>
                            <a:srgbClr val="0000FF"/>
                          </a:solidFill>
                          <a:latin typeface="Comic Sans MS" panose="030F0702030302020204" pitchFamily="66" charset="0"/>
                        </a:rPr>
                        <a:t>Temp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latin typeface="Comic Sans MS" panose="030F0702030302020204" pitchFamily="66" charset="0"/>
                        </a:rPr>
                        <a:t>273 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B050"/>
                          </a:solidFill>
                          <a:latin typeface="Comic Sans MS" panose="030F0702030302020204" pitchFamily="66" charset="0"/>
                        </a:rPr>
                        <a:t>273 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Comic Sans MS" panose="030F0702030302020204" pitchFamily="66" charset="0"/>
                        </a:rPr>
                        <a:t>273 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FF"/>
                          </a:solidFill>
                          <a:latin typeface="Comic Sans MS" panose="030F0702030302020204" pitchFamily="66" charset="0"/>
                        </a:rPr>
                        <a:t>273 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913672">
                <a:tc>
                  <a:txBody>
                    <a:bodyPr/>
                    <a:lstStyle/>
                    <a:p>
                      <a:pPr algn="ctr"/>
                      <a:r>
                        <a:rPr lang="en-US" sz="2400" dirty="0">
                          <a:solidFill>
                            <a:srgbClr val="0000FF"/>
                          </a:solidFill>
                          <a:latin typeface="Comic Sans MS" panose="030F0702030302020204" pitchFamily="66" charset="0"/>
                        </a:rPr>
                        <a:t>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latin typeface="Comic Sans MS" panose="030F0702030302020204" pitchFamily="66"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B050"/>
                          </a:solidFill>
                          <a:latin typeface="Comic Sans MS" panose="030F0702030302020204" pitchFamily="66"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Comic Sans MS" panose="030F0702030302020204" pitchFamily="66"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FF"/>
                          </a:solidFill>
                          <a:latin typeface="Comic Sans MS" panose="030F0702030302020204" pitchFamily="66" charset="0"/>
                        </a:rPr>
                        <a:t>101.3 kPa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803693">
                <a:tc>
                  <a:txBody>
                    <a:bodyPr/>
                    <a:lstStyle/>
                    <a:p>
                      <a:pPr algn="ctr"/>
                      <a:r>
                        <a:rPr lang="en-US" sz="2400" dirty="0">
                          <a:solidFill>
                            <a:srgbClr val="0000FF"/>
                          </a:solidFill>
                          <a:latin typeface="Comic Sans MS" panose="030F0702030302020204" pitchFamily="66" charset="0"/>
                        </a:rPr>
                        <a:t>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latin typeface="Comic Sans MS" panose="030F0702030302020204" pitchFamily="66" charset="0"/>
                        </a:rPr>
                        <a:t>1.0</a:t>
                      </a:r>
                      <a:r>
                        <a:rPr lang="en-US" sz="2400" baseline="0" dirty="0">
                          <a:solidFill>
                            <a:srgbClr val="FF0000"/>
                          </a:solidFill>
                          <a:latin typeface="Comic Sans MS" panose="030F0702030302020204" pitchFamily="66" charset="0"/>
                        </a:rPr>
                        <a:t> mole</a:t>
                      </a:r>
                      <a:endParaRPr lang="en-US" sz="24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B050"/>
                          </a:solidFill>
                          <a:latin typeface="Comic Sans MS" panose="030F0702030302020204" pitchFamily="66" charset="0"/>
                        </a:rPr>
                        <a:t>1.0</a:t>
                      </a:r>
                      <a:r>
                        <a:rPr lang="en-US" sz="2400" baseline="0" dirty="0">
                          <a:solidFill>
                            <a:srgbClr val="00B050"/>
                          </a:solidFill>
                          <a:latin typeface="Comic Sans MS" panose="030F0702030302020204" pitchFamily="66" charset="0"/>
                        </a:rPr>
                        <a:t> mole</a:t>
                      </a:r>
                      <a:endParaRPr lang="en-US" sz="24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Comic Sans MS" panose="030F0702030302020204" pitchFamily="66" charset="0"/>
                        </a:rPr>
                        <a:t>1.0</a:t>
                      </a:r>
                      <a:r>
                        <a:rPr lang="en-US" sz="2400" baseline="0" dirty="0">
                          <a:solidFill>
                            <a:schemeClr val="tx1">
                              <a:lumMod val="95000"/>
                              <a:lumOff val="5000"/>
                            </a:schemeClr>
                          </a:solidFill>
                          <a:latin typeface="Comic Sans MS" panose="030F0702030302020204" pitchFamily="66" charset="0"/>
                        </a:rPr>
                        <a:t> mole</a:t>
                      </a:r>
                      <a:endParaRPr lang="en-US" sz="24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FF"/>
                          </a:solidFill>
                          <a:latin typeface="Comic Sans MS" panose="030F0702030302020204" pitchFamily="66" charset="0"/>
                        </a:rPr>
                        <a:t>1.0</a:t>
                      </a:r>
                      <a:r>
                        <a:rPr lang="en-US" sz="2400" baseline="0" dirty="0">
                          <a:solidFill>
                            <a:srgbClr val="0000FF"/>
                          </a:solidFill>
                          <a:latin typeface="Comic Sans MS" panose="030F0702030302020204" pitchFamily="66" charset="0"/>
                        </a:rPr>
                        <a:t> mole</a:t>
                      </a:r>
                      <a:endParaRPr lang="en-US" sz="2400" dirty="0">
                        <a:solidFill>
                          <a:srgbClr val="0000FF"/>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913672">
                <a:tc>
                  <a:txBody>
                    <a:bodyPr/>
                    <a:lstStyle/>
                    <a:p>
                      <a:pPr algn="ctr"/>
                      <a:r>
                        <a:rPr lang="en-US" sz="2400" dirty="0">
                          <a:solidFill>
                            <a:srgbClr val="0000FF"/>
                          </a:solidFill>
                          <a:latin typeface="Comic Sans MS" panose="030F0702030302020204" pitchFamily="66" charset="0"/>
                        </a:rPr>
                        <a:t>particles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FF0000"/>
                          </a:solidFill>
                          <a:latin typeface="Comic Sans MS" panose="030F0702030302020204" pitchFamily="66" charset="0"/>
                        </a:rPr>
                        <a:t>6.02 x 10</a:t>
                      </a:r>
                      <a:r>
                        <a:rPr lang="en-US" sz="2400" baseline="30000" dirty="0">
                          <a:solidFill>
                            <a:srgbClr val="FF0000"/>
                          </a:solidFill>
                          <a:latin typeface="Comic Sans MS" panose="030F0702030302020204" pitchFamily="66" charset="0"/>
                        </a:rPr>
                        <a:t>23</a:t>
                      </a:r>
                      <a:br>
                        <a:rPr lang="en-US" sz="2400" baseline="30000" dirty="0">
                          <a:solidFill>
                            <a:srgbClr val="FF0000"/>
                          </a:solidFill>
                          <a:latin typeface="Comic Sans MS" panose="030F0702030302020204" pitchFamily="66" charset="0"/>
                        </a:rPr>
                      </a:br>
                      <a:r>
                        <a:rPr lang="en-US" sz="2400" baseline="0" dirty="0">
                          <a:solidFill>
                            <a:srgbClr val="FF0000"/>
                          </a:solidFill>
                          <a:latin typeface="Comic Sans MS" panose="030F0702030302020204" pitchFamily="66"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B050"/>
                          </a:solidFill>
                          <a:latin typeface="Comic Sans MS" panose="030F0702030302020204" pitchFamily="66" charset="0"/>
                        </a:rPr>
                        <a:t>6.02 x 10</a:t>
                      </a:r>
                      <a:r>
                        <a:rPr lang="en-US" sz="2400" baseline="30000" dirty="0">
                          <a:solidFill>
                            <a:srgbClr val="00B050"/>
                          </a:solidFill>
                          <a:latin typeface="Comic Sans MS" panose="030F0702030302020204" pitchFamily="66" charset="0"/>
                        </a:rPr>
                        <a:t>23</a:t>
                      </a:r>
                      <a:br>
                        <a:rPr lang="en-US" sz="2400" baseline="30000">
                          <a:solidFill>
                            <a:srgbClr val="00B050"/>
                          </a:solidFill>
                          <a:latin typeface="Comic Sans MS" panose="030F0702030302020204" pitchFamily="66" charset="0"/>
                        </a:rPr>
                      </a:br>
                      <a:r>
                        <a:rPr lang="en-US" sz="2400" baseline="0">
                          <a:solidFill>
                            <a:srgbClr val="00B050"/>
                          </a:solidFill>
                          <a:latin typeface="Comic Sans MS" panose="030F0702030302020204" pitchFamily="66" charset="0"/>
                        </a:rPr>
                        <a:t>molecules</a:t>
                      </a:r>
                      <a:endParaRPr lang="en-US" sz="2400" baseline="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Comic Sans MS" panose="030F0702030302020204" pitchFamily="66" charset="0"/>
                        </a:rPr>
                        <a:t>6.02 x 10</a:t>
                      </a:r>
                      <a:r>
                        <a:rPr lang="en-US" sz="2400" baseline="30000" dirty="0">
                          <a:solidFill>
                            <a:schemeClr val="tx1">
                              <a:lumMod val="95000"/>
                              <a:lumOff val="5000"/>
                            </a:schemeClr>
                          </a:solidFill>
                          <a:latin typeface="Comic Sans MS" panose="030F0702030302020204" pitchFamily="66" charset="0"/>
                        </a:rPr>
                        <a:t>23</a:t>
                      </a:r>
                      <a:br>
                        <a:rPr lang="en-US" sz="2400" baseline="30000" dirty="0">
                          <a:solidFill>
                            <a:schemeClr val="tx1">
                              <a:lumMod val="95000"/>
                              <a:lumOff val="5000"/>
                            </a:schemeClr>
                          </a:solidFill>
                          <a:latin typeface="Comic Sans MS" panose="030F0702030302020204" pitchFamily="66" charset="0"/>
                        </a:rPr>
                      </a:br>
                      <a:r>
                        <a:rPr lang="en-US" sz="2400" baseline="0" dirty="0">
                          <a:solidFill>
                            <a:schemeClr val="tx1">
                              <a:lumMod val="95000"/>
                              <a:lumOff val="5000"/>
                            </a:schemeClr>
                          </a:solidFill>
                          <a:latin typeface="Comic Sans MS" panose="030F0702030302020204" pitchFamily="66" charset="0"/>
                        </a:rPr>
                        <a:t>molecules</a:t>
                      </a:r>
                      <a:endParaRPr lang="en-US" sz="2400" baseline="30000" dirty="0">
                        <a:solidFill>
                          <a:schemeClr val="tx1">
                            <a:lumMod val="95000"/>
                            <a:lumOff val="5000"/>
                          </a:schemeClr>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FF"/>
                          </a:solidFill>
                          <a:latin typeface="Comic Sans MS" panose="030F0702030302020204" pitchFamily="66" charset="0"/>
                        </a:rPr>
                        <a:t>6.02 x 10</a:t>
                      </a:r>
                      <a:r>
                        <a:rPr lang="en-US" sz="2400" baseline="30000" dirty="0">
                          <a:solidFill>
                            <a:srgbClr val="0000FF"/>
                          </a:solidFill>
                          <a:latin typeface="Comic Sans MS" panose="030F0702030302020204" pitchFamily="66" charset="0"/>
                        </a:rPr>
                        <a:t>23</a:t>
                      </a:r>
                      <a:br>
                        <a:rPr lang="en-US" sz="2400" baseline="30000" dirty="0">
                          <a:solidFill>
                            <a:srgbClr val="0000FF"/>
                          </a:solidFill>
                          <a:latin typeface="Comic Sans MS" panose="030F0702030302020204" pitchFamily="66" charset="0"/>
                        </a:rPr>
                      </a:br>
                      <a:r>
                        <a:rPr lang="en-US" sz="2400" baseline="0" dirty="0">
                          <a:solidFill>
                            <a:srgbClr val="0000FF"/>
                          </a:solidFill>
                          <a:latin typeface="Comic Sans MS" panose="030F0702030302020204" pitchFamily="66" charset="0"/>
                        </a:rPr>
                        <a:t>particles</a:t>
                      </a:r>
                      <a:endParaRPr lang="en-US" sz="2400" baseline="30000" dirty="0">
                        <a:solidFill>
                          <a:srgbClr val="0000FF"/>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031296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rgbClr val="E5F6FB"/>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44.  If you have 5.48 liters of He</a:t>
            </a:r>
            <a:r>
              <a:rPr lang="en-US" sz="2800" baseline="-25000" dirty="0">
                <a:latin typeface="Times New Roman" panose="02020603050405020304" pitchFamily="18" charset="0"/>
                <a:cs typeface="Times New Roman" panose="02020603050405020304" pitchFamily="18" charset="0"/>
              </a:rPr>
              <a:t>(G)</a:t>
            </a:r>
            <a:r>
              <a:rPr lang="en-US" sz="2800" dirty="0">
                <a:latin typeface="Times New Roman" panose="02020603050405020304" pitchFamily="18" charset="0"/>
                <a:cs typeface="Times New Roman" panose="02020603050405020304" pitchFamily="18" charset="0"/>
              </a:rPr>
              <a:t> and CO</a:t>
            </a:r>
            <a:r>
              <a:rPr lang="en-US" sz="2800" baseline="-25000" dirty="0">
                <a:latin typeface="Times New Roman" panose="02020603050405020304" pitchFamily="18" charset="0"/>
                <a:cs typeface="Times New Roman" panose="02020603050405020304" pitchFamily="18" charset="0"/>
              </a:rPr>
              <a:t>2(G)</a:t>
            </a:r>
            <a:r>
              <a:rPr lang="en-US" sz="2800" dirty="0">
                <a:latin typeface="Times New Roman" panose="02020603050405020304" pitchFamily="18" charset="0"/>
                <a:cs typeface="Times New Roman" panose="02020603050405020304" pitchFamily="18" charset="0"/>
              </a:rPr>
              <a:t> and NH</a:t>
            </a:r>
            <a:r>
              <a:rPr lang="en-US" sz="2800" baseline="-25000" dirty="0">
                <a:latin typeface="Times New Roman" panose="02020603050405020304" pitchFamily="18" charset="0"/>
                <a:cs typeface="Times New Roman" panose="02020603050405020304" pitchFamily="18" charset="0"/>
              </a:rPr>
              <a:t>3(G)</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all at STP, how many moles of each gas, and how many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particles of each gas are present?</a:t>
            </a:r>
          </a:p>
        </p:txBody>
      </p:sp>
    </p:spTree>
    <p:extLst>
      <p:ext uri="{BB962C8B-B14F-4D97-AF65-F5344CB8AC3E}">
        <p14:creationId xmlns:p14="http://schemas.microsoft.com/office/powerpoint/2010/main" val="31771591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5261A-308C-B5F5-604C-DECE251490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9B44E0-4FB3-B7B1-713A-7FB850D85124}"/>
              </a:ext>
            </a:extLst>
          </p:cNvPr>
          <p:cNvSpPr txBox="1"/>
          <p:nvPr/>
        </p:nvSpPr>
        <p:spPr>
          <a:xfrm>
            <a:off x="0" y="0"/>
            <a:ext cx="9144000" cy="1384995"/>
          </a:xfrm>
          <a:prstGeom prst="rect">
            <a:avLst/>
          </a:prstGeom>
          <a:solidFill>
            <a:srgbClr val="E5F6FB"/>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44.  If you have 5.48 liters of He</a:t>
            </a:r>
            <a:r>
              <a:rPr lang="en-US" sz="2800" baseline="-25000" dirty="0">
                <a:latin typeface="Times New Roman" panose="02020603050405020304" pitchFamily="18" charset="0"/>
                <a:cs typeface="Times New Roman" panose="02020603050405020304" pitchFamily="18" charset="0"/>
              </a:rPr>
              <a:t>(G), </a:t>
            </a:r>
            <a:r>
              <a:rPr lang="en-US" sz="2800" dirty="0">
                <a:latin typeface="Times New Roman" panose="02020603050405020304" pitchFamily="18" charset="0"/>
                <a:cs typeface="Times New Roman" panose="02020603050405020304" pitchFamily="18" charset="0"/>
              </a:rPr>
              <a:t>CO</a:t>
            </a:r>
            <a:r>
              <a:rPr lang="en-US" sz="2800" baseline="-25000" dirty="0">
                <a:latin typeface="Times New Roman" panose="02020603050405020304" pitchFamily="18" charset="0"/>
                <a:cs typeface="Times New Roman" panose="02020603050405020304" pitchFamily="18" charset="0"/>
              </a:rPr>
              <a:t>2(G)</a:t>
            </a:r>
            <a:r>
              <a:rPr lang="en-US" sz="2800" dirty="0">
                <a:latin typeface="Times New Roman" panose="02020603050405020304" pitchFamily="18" charset="0"/>
                <a:cs typeface="Times New Roman" panose="02020603050405020304" pitchFamily="18" charset="0"/>
              </a:rPr>
              <a:t> and NH</a:t>
            </a:r>
            <a:r>
              <a:rPr lang="en-US" sz="2800" baseline="-25000" dirty="0">
                <a:latin typeface="Times New Roman" panose="02020603050405020304" pitchFamily="18" charset="0"/>
                <a:cs typeface="Times New Roman" panose="02020603050405020304" pitchFamily="18" charset="0"/>
              </a:rPr>
              <a:t>3(G)</a:t>
            </a:r>
            <a:r>
              <a:rPr lang="en-US" sz="2800" dirty="0">
                <a:latin typeface="Times New Roman" panose="02020603050405020304" pitchFamily="18" charset="0"/>
                <a:cs typeface="Times New Roman" panose="02020603050405020304" pitchFamily="18" charset="0"/>
              </a:rPr>
              <a:t> – all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STP, how many moles and how many particles of each</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gas are present?</a:t>
            </a:r>
          </a:p>
        </p:txBody>
      </p:sp>
      <p:sp>
        <p:nvSpPr>
          <p:cNvPr id="4" name="TextBox 3"/>
          <p:cNvSpPr txBox="1"/>
          <p:nvPr/>
        </p:nvSpPr>
        <p:spPr>
          <a:xfrm>
            <a:off x="228600" y="1981200"/>
            <a:ext cx="1676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5.48 L He</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a:t>
            </a:r>
          </a:p>
        </p:txBody>
      </p:sp>
      <p:sp>
        <p:nvSpPr>
          <p:cNvPr id="5" name="TextBox 4"/>
          <p:cNvSpPr txBox="1"/>
          <p:nvPr/>
        </p:nvSpPr>
        <p:spPr>
          <a:xfrm>
            <a:off x="1937084" y="2135087"/>
            <a:ext cx="609600" cy="646331"/>
          </a:xfrm>
          <a:prstGeom prst="rect">
            <a:avLst/>
          </a:prstGeom>
          <a:noFill/>
        </p:spPr>
        <p:txBody>
          <a:bodyPr wrap="square" rtlCol="0">
            <a:spAutoFit/>
          </a:bodyPr>
          <a:lstStyle/>
          <a:p>
            <a:r>
              <a:rPr lang="en-US" sz="3600" dirty="0"/>
              <a:t>X</a:t>
            </a:r>
          </a:p>
        </p:txBody>
      </p:sp>
      <p:sp>
        <p:nvSpPr>
          <p:cNvPr id="6" name="TextBox 5"/>
          <p:cNvSpPr txBox="1"/>
          <p:nvPr/>
        </p:nvSpPr>
        <p:spPr>
          <a:xfrm>
            <a:off x="2454442" y="1996446"/>
            <a:ext cx="1676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1 mole He</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22.4 L He</a:t>
            </a:r>
          </a:p>
        </p:txBody>
      </p:sp>
      <p:sp>
        <p:nvSpPr>
          <p:cNvPr id="7" name="TextBox 6"/>
          <p:cNvSpPr txBox="1"/>
          <p:nvPr/>
        </p:nvSpPr>
        <p:spPr>
          <a:xfrm>
            <a:off x="4305300" y="2135086"/>
            <a:ext cx="4381500" cy="646331"/>
          </a:xfrm>
          <a:prstGeom prst="rect">
            <a:avLst/>
          </a:prstGeom>
          <a:noFill/>
        </p:spPr>
        <p:txBody>
          <a:bodyPr wrap="square" rtlCol="0">
            <a:spAutoFit/>
          </a:bodyPr>
          <a:lstStyle/>
          <a:p>
            <a:r>
              <a:rPr lang="en-US" sz="3600" dirty="0"/>
              <a:t>=  0.245 moles He  </a:t>
            </a:r>
            <a:r>
              <a:rPr lang="en-US" sz="2000" b="1" dirty="0">
                <a:solidFill>
                  <a:srgbClr val="0000FF"/>
                </a:solidFill>
              </a:rPr>
              <a:t>(3 SF)</a:t>
            </a:r>
          </a:p>
        </p:txBody>
      </p:sp>
      <p:sp>
        <p:nvSpPr>
          <p:cNvPr id="8" name="TextBox 7"/>
          <p:cNvSpPr txBox="1"/>
          <p:nvPr/>
        </p:nvSpPr>
        <p:spPr>
          <a:xfrm>
            <a:off x="228600" y="3733800"/>
            <a:ext cx="2438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0.245 moles He</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a:t>
            </a:r>
          </a:p>
        </p:txBody>
      </p:sp>
      <p:sp>
        <p:nvSpPr>
          <p:cNvPr id="9" name="TextBox 8"/>
          <p:cNvSpPr txBox="1"/>
          <p:nvPr/>
        </p:nvSpPr>
        <p:spPr>
          <a:xfrm>
            <a:off x="2755231" y="3887687"/>
            <a:ext cx="609600" cy="646331"/>
          </a:xfrm>
          <a:prstGeom prst="rect">
            <a:avLst/>
          </a:prstGeom>
          <a:noFill/>
        </p:spPr>
        <p:txBody>
          <a:bodyPr wrap="square" rtlCol="0">
            <a:spAutoFit/>
          </a:bodyPr>
          <a:lstStyle/>
          <a:p>
            <a:r>
              <a:rPr lang="en-US" sz="3600" dirty="0"/>
              <a:t>X</a:t>
            </a:r>
          </a:p>
        </p:txBody>
      </p:sp>
      <p:sp>
        <p:nvSpPr>
          <p:cNvPr id="10" name="TextBox 9"/>
          <p:cNvSpPr txBox="1"/>
          <p:nvPr/>
        </p:nvSpPr>
        <p:spPr>
          <a:xfrm>
            <a:off x="3200400" y="3733800"/>
            <a:ext cx="329565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6.02 x 10</a:t>
            </a:r>
            <a:r>
              <a:rPr lang="en-US" sz="2800" u="sng" baseline="30000" dirty="0">
                <a:latin typeface="Times New Roman" panose="02020603050405020304" pitchFamily="18" charset="0"/>
                <a:cs typeface="Times New Roman" panose="02020603050405020304" pitchFamily="18" charset="0"/>
              </a:rPr>
              <a:t>23</a:t>
            </a:r>
            <a:r>
              <a:rPr lang="en-US" sz="2800" u="sng" dirty="0">
                <a:latin typeface="Times New Roman" panose="02020603050405020304" pitchFamily="18" charset="0"/>
                <a:cs typeface="Times New Roman" panose="02020603050405020304" pitchFamily="18" charset="0"/>
              </a:rPr>
              <a:t> atoms He</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 mole He</a:t>
            </a:r>
          </a:p>
        </p:txBody>
      </p:sp>
      <p:sp>
        <p:nvSpPr>
          <p:cNvPr id="11" name="TextBox 10"/>
          <p:cNvSpPr txBox="1"/>
          <p:nvPr/>
        </p:nvSpPr>
        <p:spPr>
          <a:xfrm>
            <a:off x="2895601" y="5181600"/>
            <a:ext cx="5971674" cy="646331"/>
          </a:xfrm>
          <a:prstGeom prst="rect">
            <a:avLst/>
          </a:prstGeom>
          <a:noFill/>
        </p:spPr>
        <p:txBody>
          <a:bodyPr wrap="square" rtlCol="0">
            <a:spAutoFit/>
          </a:bodyPr>
          <a:lstStyle/>
          <a:p>
            <a:r>
              <a:rPr lang="en-US" sz="3600" dirty="0"/>
              <a:t>1.47 x 10</a:t>
            </a:r>
            <a:r>
              <a:rPr lang="en-US" sz="3600" baseline="30000" dirty="0"/>
              <a:t>23</a:t>
            </a:r>
            <a:r>
              <a:rPr lang="en-US" sz="3600" dirty="0"/>
              <a:t> molecules He  </a:t>
            </a:r>
            <a:r>
              <a:rPr lang="en-US" sz="2000" b="1" dirty="0">
                <a:solidFill>
                  <a:srgbClr val="0000FF"/>
                </a:solidFill>
              </a:rPr>
              <a:t>(3 SF)</a:t>
            </a:r>
          </a:p>
        </p:txBody>
      </p:sp>
      <p:sp>
        <p:nvSpPr>
          <p:cNvPr id="3" name="Multiply 2"/>
          <p:cNvSpPr/>
          <p:nvPr/>
        </p:nvSpPr>
        <p:spPr>
          <a:xfrm>
            <a:off x="1403684" y="1996446"/>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2" name="Multiply 11"/>
          <p:cNvSpPr/>
          <p:nvPr/>
        </p:nvSpPr>
        <p:spPr>
          <a:xfrm>
            <a:off x="3457074" y="2493994"/>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4" name="Multiply 13"/>
          <p:cNvSpPr/>
          <p:nvPr/>
        </p:nvSpPr>
        <p:spPr>
          <a:xfrm>
            <a:off x="2057400" y="3682396"/>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6" name="Multiply 15"/>
          <p:cNvSpPr/>
          <p:nvPr/>
        </p:nvSpPr>
        <p:spPr>
          <a:xfrm>
            <a:off x="5181600" y="4260217"/>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7" name="TextBox 16">
            <a:extLst>
              <a:ext uri="{FF2B5EF4-FFF2-40B4-BE49-F238E27FC236}">
                <a16:creationId xmlns:a16="http://schemas.microsoft.com/office/drawing/2014/main" id="{74D64587-FEF4-50EE-0146-A87216D4DB28}"/>
              </a:ext>
            </a:extLst>
          </p:cNvPr>
          <p:cNvSpPr txBox="1"/>
          <p:nvPr/>
        </p:nvSpPr>
        <p:spPr>
          <a:xfrm>
            <a:off x="6477000" y="3785178"/>
            <a:ext cx="609600"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41680067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FE137-08AE-0FF6-7AA4-8F0E5331A2E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AE7F8C7-3CFE-4BBA-7B87-5E248F8BD207}"/>
              </a:ext>
            </a:extLst>
          </p:cNvPr>
          <p:cNvSpPr txBox="1"/>
          <p:nvPr/>
        </p:nvSpPr>
        <p:spPr>
          <a:xfrm>
            <a:off x="228600" y="1981200"/>
            <a:ext cx="1676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5.48 L X</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a:t>
            </a:r>
          </a:p>
        </p:txBody>
      </p:sp>
      <p:sp>
        <p:nvSpPr>
          <p:cNvPr id="5" name="TextBox 4">
            <a:extLst>
              <a:ext uri="{FF2B5EF4-FFF2-40B4-BE49-F238E27FC236}">
                <a16:creationId xmlns:a16="http://schemas.microsoft.com/office/drawing/2014/main" id="{25A5CBBE-080C-B4DC-9ACF-38D6552C7AFA}"/>
              </a:ext>
            </a:extLst>
          </p:cNvPr>
          <p:cNvSpPr txBox="1"/>
          <p:nvPr/>
        </p:nvSpPr>
        <p:spPr>
          <a:xfrm>
            <a:off x="1937084" y="2135087"/>
            <a:ext cx="609600" cy="646331"/>
          </a:xfrm>
          <a:prstGeom prst="rect">
            <a:avLst/>
          </a:prstGeom>
          <a:noFill/>
        </p:spPr>
        <p:txBody>
          <a:bodyPr wrap="square" rtlCol="0">
            <a:spAutoFit/>
          </a:bodyPr>
          <a:lstStyle/>
          <a:p>
            <a:r>
              <a:rPr lang="en-US" sz="3600" dirty="0"/>
              <a:t>X</a:t>
            </a:r>
          </a:p>
        </p:txBody>
      </p:sp>
      <p:sp>
        <p:nvSpPr>
          <p:cNvPr id="6" name="TextBox 5">
            <a:extLst>
              <a:ext uri="{FF2B5EF4-FFF2-40B4-BE49-F238E27FC236}">
                <a16:creationId xmlns:a16="http://schemas.microsoft.com/office/drawing/2014/main" id="{A657FDFC-83A9-0573-F488-59D3FF8E7376}"/>
              </a:ext>
            </a:extLst>
          </p:cNvPr>
          <p:cNvSpPr txBox="1"/>
          <p:nvPr/>
        </p:nvSpPr>
        <p:spPr>
          <a:xfrm>
            <a:off x="2454442" y="1996446"/>
            <a:ext cx="1676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1 mole X</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22.4 L X</a:t>
            </a:r>
          </a:p>
        </p:txBody>
      </p:sp>
      <p:sp>
        <p:nvSpPr>
          <p:cNvPr id="7" name="TextBox 6">
            <a:extLst>
              <a:ext uri="{FF2B5EF4-FFF2-40B4-BE49-F238E27FC236}">
                <a16:creationId xmlns:a16="http://schemas.microsoft.com/office/drawing/2014/main" id="{8B77E63F-8478-463F-8297-B3BB3E8C887B}"/>
              </a:ext>
            </a:extLst>
          </p:cNvPr>
          <p:cNvSpPr txBox="1"/>
          <p:nvPr/>
        </p:nvSpPr>
        <p:spPr>
          <a:xfrm>
            <a:off x="4305300" y="2135086"/>
            <a:ext cx="4381500" cy="646331"/>
          </a:xfrm>
          <a:prstGeom prst="rect">
            <a:avLst/>
          </a:prstGeom>
          <a:noFill/>
        </p:spPr>
        <p:txBody>
          <a:bodyPr wrap="square" rtlCol="0">
            <a:spAutoFit/>
          </a:bodyPr>
          <a:lstStyle/>
          <a:p>
            <a:r>
              <a:rPr lang="en-US" sz="3600" dirty="0"/>
              <a:t>=  0.245 moles X  </a:t>
            </a:r>
            <a:r>
              <a:rPr lang="en-US" sz="2000" b="1" dirty="0">
                <a:solidFill>
                  <a:srgbClr val="0000FF"/>
                </a:solidFill>
              </a:rPr>
              <a:t>(3 SF)</a:t>
            </a:r>
          </a:p>
        </p:txBody>
      </p:sp>
      <p:sp>
        <p:nvSpPr>
          <p:cNvPr id="8" name="TextBox 7">
            <a:extLst>
              <a:ext uri="{FF2B5EF4-FFF2-40B4-BE49-F238E27FC236}">
                <a16:creationId xmlns:a16="http://schemas.microsoft.com/office/drawing/2014/main" id="{F9E665C4-0408-A318-4AFD-80D017EAB548}"/>
              </a:ext>
            </a:extLst>
          </p:cNvPr>
          <p:cNvSpPr txBox="1"/>
          <p:nvPr/>
        </p:nvSpPr>
        <p:spPr>
          <a:xfrm>
            <a:off x="228600" y="3733800"/>
            <a:ext cx="243840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0.245 moles X</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a:t>
            </a:r>
          </a:p>
        </p:txBody>
      </p:sp>
      <p:sp>
        <p:nvSpPr>
          <p:cNvPr id="9" name="TextBox 8">
            <a:extLst>
              <a:ext uri="{FF2B5EF4-FFF2-40B4-BE49-F238E27FC236}">
                <a16:creationId xmlns:a16="http://schemas.microsoft.com/office/drawing/2014/main" id="{E7E40EB8-EBA7-0753-4E72-0123A2D77395}"/>
              </a:ext>
            </a:extLst>
          </p:cNvPr>
          <p:cNvSpPr txBox="1"/>
          <p:nvPr/>
        </p:nvSpPr>
        <p:spPr>
          <a:xfrm>
            <a:off x="2755231" y="3887687"/>
            <a:ext cx="609600" cy="646331"/>
          </a:xfrm>
          <a:prstGeom prst="rect">
            <a:avLst/>
          </a:prstGeom>
          <a:noFill/>
        </p:spPr>
        <p:txBody>
          <a:bodyPr wrap="square" rtlCol="0">
            <a:spAutoFit/>
          </a:bodyPr>
          <a:lstStyle/>
          <a:p>
            <a:r>
              <a:rPr lang="en-US" sz="3600" dirty="0"/>
              <a:t>X</a:t>
            </a:r>
          </a:p>
        </p:txBody>
      </p:sp>
      <p:sp>
        <p:nvSpPr>
          <p:cNvPr id="10" name="TextBox 9">
            <a:extLst>
              <a:ext uri="{FF2B5EF4-FFF2-40B4-BE49-F238E27FC236}">
                <a16:creationId xmlns:a16="http://schemas.microsoft.com/office/drawing/2014/main" id="{5F31F918-6ED5-B526-2123-0382909F8FFE}"/>
              </a:ext>
            </a:extLst>
          </p:cNvPr>
          <p:cNvSpPr txBox="1"/>
          <p:nvPr/>
        </p:nvSpPr>
        <p:spPr>
          <a:xfrm>
            <a:off x="3200400" y="3733800"/>
            <a:ext cx="3295650"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6.02 x 10</a:t>
            </a:r>
            <a:r>
              <a:rPr lang="en-US" sz="2800" u="sng" baseline="30000" dirty="0">
                <a:latin typeface="Times New Roman" panose="02020603050405020304" pitchFamily="18" charset="0"/>
                <a:cs typeface="Times New Roman" panose="02020603050405020304" pitchFamily="18" charset="0"/>
              </a:rPr>
              <a:t>23</a:t>
            </a:r>
            <a:r>
              <a:rPr lang="en-US" sz="2800" u="sng" dirty="0">
                <a:latin typeface="Times New Roman" panose="02020603050405020304" pitchFamily="18" charset="0"/>
                <a:cs typeface="Times New Roman" panose="02020603050405020304" pitchFamily="18" charset="0"/>
              </a:rPr>
              <a:t> atoms X</a:t>
            </a:r>
            <a:br>
              <a:rPr lang="en-US" sz="2800" u="sng"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 mole X</a:t>
            </a:r>
          </a:p>
        </p:txBody>
      </p:sp>
      <p:sp>
        <p:nvSpPr>
          <p:cNvPr id="11" name="TextBox 10">
            <a:extLst>
              <a:ext uri="{FF2B5EF4-FFF2-40B4-BE49-F238E27FC236}">
                <a16:creationId xmlns:a16="http://schemas.microsoft.com/office/drawing/2014/main" id="{E70FB8BF-AFF4-3776-2442-2FDE48296B52}"/>
              </a:ext>
            </a:extLst>
          </p:cNvPr>
          <p:cNvSpPr txBox="1"/>
          <p:nvPr/>
        </p:nvSpPr>
        <p:spPr>
          <a:xfrm>
            <a:off x="2895601" y="5181600"/>
            <a:ext cx="5971674" cy="646331"/>
          </a:xfrm>
          <a:prstGeom prst="rect">
            <a:avLst/>
          </a:prstGeom>
          <a:noFill/>
        </p:spPr>
        <p:txBody>
          <a:bodyPr wrap="square" rtlCol="0">
            <a:spAutoFit/>
          </a:bodyPr>
          <a:lstStyle/>
          <a:p>
            <a:r>
              <a:rPr lang="en-US" sz="3600" dirty="0"/>
              <a:t>1.47 x 10</a:t>
            </a:r>
            <a:r>
              <a:rPr lang="en-US" sz="3600" baseline="30000" dirty="0"/>
              <a:t>23</a:t>
            </a:r>
            <a:r>
              <a:rPr lang="en-US" sz="3600" dirty="0"/>
              <a:t> molecules X  </a:t>
            </a:r>
            <a:r>
              <a:rPr lang="en-US" sz="2000" b="1" dirty="0">
                <a:solidFill>
                  <a:srgbClr val="0000FF"/>
                </a:solidFill>
              </a:rPr>
              <a:t>(3 SF)</a:t>
            </a:r>
          </a:p>
        </p:txBody>
      </p:sp>
      <p:sp>
        <p:nvSpPr>
          <p:cNvPr id="3" name="Multiply 2">
            <a:extLst>
              <a:ext uri="{FF2B5EF4-FFF2-40B4-BE49-F238E27FC236}">
                <a16:creationId xmlns:a16="http://schemas.microsoft.com/office/drawing/2014/main" id="{FD87BBB9-526D-8254-1DB1-0E29821193F2}"/>
              </a:ext>
            </a:extLst>
          </p:cNvPr>
          <p:cNvSpPr/>
          <p:nvPr/>
        </p:nvSpPr>
        <p:spPr>
          <a:xfrm>
            <a:off x="1323474" y="1996446"/>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2" name="Multiply 11">
            <a:extLst>
              <a:ext uri="{FF2B5EF4-FFF2-40B4-BE49-F238E27FC236}">
                <a16:creationId xmlns:a16="http://schemas.microsoft.com/office/drawing/2014/main" id="{008E2763-9F12-CC18-7D8C-9B59D4B71E24}"/>
              </a:ext>
            </a:extLst>
          </p:cNvPr>
          <p:cNvSpPr/>
          <p:nvPr/>
        </p:nvSpPr>
        <p:spPr>
          <a:xfrm>
            <a:off x="3535279" y="2459738"/>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4" name="Multiply 13">
            <a:extLst>
              <a:ext uri="{FF2B5EF4-FFF2-40B4-BE49-F238E27FC236}">
                <a16:creationId xmlns:a16="http://schemas.microsoft.com/office/drawing/2014/main" id="{159BC410-1B63-511B-BD1A-E3E921CF91BC}"/>
              </a:ext>
            </a:extLst>
          </p:cNvPr>
          <p:cNvSpPr/>
          <p:nvPr/>
        </p:nvSpPr>
        <p:spPr>
          <a:xfrm>
            <a:off x="2150644" y="3700645"/>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6" name="Multiply 15">
            <a:extLst>
              <a:ext uri="{FF2B5EF4-FFF2-40B4-BE49-F238E27FC236}">
                <a16:creationId xmlns:a16="http://schemas.microsoft.com/office/drawing/2014/main" id="{49AD626E-ED8B-7FD0-95EF-F07179194F21}"/>
              </a:ext>
            </a:extLst>
          </p:cNvPr>
          <p:cNvSpPr/>
          <p:nvPr/>
        </p:nvSpPr>
        <p:spPr>
          <a:xfrm>
            <a:off x="5181600" y="4260217"/>
            <a:ext cx="489284" cy="531914"/>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7" name="TextBox 16">
            <a:extLst>
              <a:ext uri="{FF2B5EF4-FFF2-40B4-BE49-F238E27FC236}">
                <a16:creationId xmlns:a16="http://schemas.microsoft.com/office/drawing/2014/main" id="{F822D1D0-02B4-5620-63D1-366DDC4174B0}"/>
              </a:ext>
            </a:extLst>
          </p:cNvPr>
          <p:cNvSpPr txBox="1"/>
          <p:nvPr/>
        </p:nvSpPr>
        <p:spPr>
          <a:xfrm>
            <a:off x="5901490" y="6081122"/>
            <a:ext cx="3124200" cy="584775"/>
          </a:xfrm>
          <a:prstGeom prst="rect">
            <a:avLst/>
          </a:prstGeom>
          <a:solidFill>
            <a:schemeClr val="tx1"/>
          </a:solidFill>
        </p:spPr>
        <p:txBody>
          <a:bodyPr wrap="square" rtlCol="0">
            <a:spAutoFit/>
          </a:bodyPr>
          <a:lstStyle/>
          <a:p>
            <a:pPr algn="ctr"/>
            <a:r>
              <a:rPr lang="en-US" sz="3200" dirty="0">
                <a:solidFill>
                  <a:schemeClr val="bg1"/>
                </a:solidFill>
                <a:latin typeface="Times New Roman" panose="02020603050405020304" pitchFamily="18" charset="0"/>
                <a:cs typeface="Times New Roman" panose="02020603050405020304" pitchFamily="18" charset="0"/>
              </a:rPr>
              <a:t>X is ANY GAS</a:t>
            </a:r>
          </a:p>
        </p:txBody>
      </p:sp>
      <p:sp>
        <p:nvSpPr>
          <p:cNvPr id="18" name="TextBox 17">
            <a:extLst>
              <a:ext uri="{FF2B5EF4-FFF2-40B4-BE49-F238E27FC236}">
                <a16:creationId xmlns:a16="http://schemas.microsoft.com/office/drawing/2014/main" id="{74E69FA0-08A0-C1B4-7242-2F029391E564}"/>
              </a:ext>
            </a:extLst>
          </p:cNvPr>
          <p:cNvSpPr txBox="1"/>
          <p:nvPr/>
        </p:nvSpPr>
        <p:spPr>
          <a:xfrm>
            <a:off x="0" y="0"/>
            <a:ext cx="9144000" cy="1384995"/>
          </a:xfrm>
          <a:prstGeom prst="rect">
            <a:avLst/>
          </a:prstGeom>
          <a:solidFill>
            <a:srgbClr val="E5F6FB"/>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44.  If you have 5.48 liters of He</a:t>
            </a:r>
            <a:r>
              <a:rPr lang="en-US" sz="2800" baseline="-25000" dirty="0">
                <a:latin typeface="Times New Roman" panose="02020603050405020304" pitchFamily="18" charset="0"/>
                <a:cs typeface="Times New Roman" panose="02020603050405020304" pitchFamily="18" charset="0"/>
              </a:rPr>
              <a:t>(G), </a:t>
            </a:r>
            <a:r>
              <a:rPr lang="en-US" sz="2800" dirty="0">
                <a:latin typeface="Times New Roman" panose="02020603050405020304" pitchFamily="18" charset="0"/>
                <a:cs typeface="Times New Roman" panose="02020603050405020304" pitchFamily="18" charset="0"/>
              </a:rPr>
              <a:t>CO</a:t>
            </a:r>
            <a:r>
              <a:rPr lang="en-US" sz="2800" baseline="-25000" dirty="0">
                <a:latin typeface="Times New Roman" panose="02020603050405020304" pitchFamily="18" charset="0"/>
                <a:cs typeface="Times New Roman" panose="02020603050405020304" pitchFamily="18" charset="0"/>
              </a:rPr>
              <a:t>2(G)</a:t>
            </a:r>
            <a:r>
              <a:rPr lang="en-US" sz="2800" dirty="0">
                <a:latin typeface="Times New Roman" panose="02020603050405020304" pitchFamily="18" charset="0"/>
                <a:cs typeface="Times New Roman" panose="02020603050405020304" pitchFamily="18" charset="0"/>
              </a:rPr>
              <a:t> and NH</a:t>
            </a:r>
            <a:r>
              <a:rPr lang="en-US" sz="2800" baseline="-25000" dirty="0">
                <a:latin typeface="Times New Roman" panose="02020603050405020304" pitchFamily="18" charset="0"/>
                <a:cs typeface="Times New Roman" panose="02020603050405020304" pitchFamily="18" charset="0"/>
              </a:rPr>
              <a:t>3(G)</a:t>
            </a:r>
            <a:r>
              <a:rPr lang="en-US" sz="2800" dirty="0">
                <a:latin typeface="Times New Roman" panose="02020603050405020304" pitchFamily="18" charset="0"/>
                <a:cs typeface="Times New Roman" panose="02020603050405020304" pitchFamily="18" charset="0"/>
              </a:rPr>
              <a:t> – all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STP, how many moles and how many particles of each</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gas are present?</a:t>
            </a:r>
          </a:p>
        </p:txBody>
      </p:sp>
      <p:sp>
        <p:nvSpPr>
          <p:cNvPr id="19" name="TextBox 18">
            <a:extLst>
              <a:ext uri="{FF2B5EF4-FFF2-40B4-BE49-F238E27FC236}">
                <a16:creationId xmlns:a16="http://schemas.microsoft.com/office/drawing/2014/main" id="{DAFA6730-8096-BF0E-409A-CB46868280D3}"/>
              </a:ext>
            </a:extLst>
          </p:cNvPr>
          <p:cNvSpPr txBox="1"/>
          <p:nvPr/>
        </p:nvSpPr>
        <p:spPr>
          <a:xfrm>
            <a:off x="6477000" y="3785178"/>
            <a:ext cx="609600"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10483775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14BC30-3A72-4B2B-875F-539A79C980CF}"/>
              </a:ext>
            </a:extLst>
          </p:cNvPr>
          <p:cNvSpPr txBox="1"/>
          <p:nvPr/>
        </p:nvSpPr>
        <p:spPr>
          <a:xfrm>
            <a:off x="914400" y="1752600"/>
            <a:ext cx="7620000" cy="1477328"/>
          </a:xfrm>
          <a:prstGeom prst="rect">
            <a:avLst/>
          </a:prstGeom>
          <a:noFill/>
        </p:spPr>
        <p:txBody>
          <a:bodyPr wrap="square" rtlCol="0">
            <a:spAutoFit/>
          </a:bodyPr>
          <a:lstStyle/>
          <a:p>
            <a:r>
              <a:rPr lang="en-US" dirty="0"/>
              <a:t>Gas Class #4 is next</a:t>
            </a:r>
          </a:p>
          <a:p>
            <a:endParaRPr lang="en-US" dirty="0"/>
          </a:p>
          <a:p>
            <a:r>
              <a:rPr lang="en-US" dirty="0"/>
              <a:t>Mostly review already!</a:t>
            </a:r>
          </a:p>
          <a:p>
            <a:endParaRPr lang="en-US" dirty="0"/>
          </a:p>
          <a:p>
            <a:endParaRPr lang="en-US" dirty="0"/>
          </a:p>
        </p:txBody>
      </p:sp>
    </p:spTree>
    <p:extLst>
      <p:ext uri="{BB962C8B-B14F-4D97-AF65-F5344CB8AC3E}">
        <p14:creationId xmlns:p14="http://schemas.microsoft.com/office/powerpoint/2010/main" val="5547521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7048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Old Regents Exam questions… </a:t>
            </a:r>
          </a:p>
          <a:p>
            <a:pPr eaLnBrk="1" hangingPunct="1">
              <a:spcBef>
                <a:spcPct val="5000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rPr>
              <a:t>47</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Under which conditions of temperature and pressure does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carbon dioxide gas behave most like an ideal gas?</a:t>
            </a:r>
          </a:p>
          <a:p>
            <a:pPr eaLnBrk="1" hangingPunct="1">
              <a:spcBef>
                <a:spcPct val="5000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(1) low temperature + low pressure          </a:t>
            </a:r>
          </a:p>
          <a:p>
            <a:pPr eaLnBrk="1" hangingPunct="1">
              <a:spcBef>
                <a:spcPct val="5000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(2) low </a:t>
            </a:r>
            <a:r>
              <a:rPr lang="en-US" altLang="en-US" sz="2400" dirty="0">
                <a:latin typeface="Times New Roman" panose="02020603050405020304" pitchFamily="18" charset="0"/>
                <a:cs typeface="Times New Roman" panose="02020603050405020304" pitchFamily="18" charset="0"/>
              </a:rPr>
              <a:t>temperature + high pressure</a:t>
            </a:r>
          </a:p>
          <a:p>
            <a:pPr eaLnBrk="1" hangingPunct="1">
              <a:spcBef>
                <a:spcPct val="50000"/>
              </a:spcBef>
              <a:buNone/>
            </a:pPr>
            <a:r>
              <a:rPr lang="en-US" altLang="en-US" sz="2400" dirty="0">
                <a:latin typeface="Times New Roman" panose="02020603050405020304" pitchFamily="18" charset="0"/>
                <a:cs typeface="Times New Roman" panose="02020603050405020304" pitchFamily="18" charset="0"/>
              </a:rPr>
              <a:t>     (3) high temperature + low pressure         </a:t>
            </a:r>
          </a:p>
          <a:p>
            <a:pPr eaLnBrk="1" hangingPunct="1">
              <a:spcBef>
                <a:spcPct val="50000"/>
              </a:spcBef>
              <a:buNone/>
            </a:pPr>
            <a:r>
              <a:rPr lang="en-US" altLang="en-US" sz="2400" dirty="0">
                <a:latin typeface="Times New Roman" panose="02020603050405020304" pitchFamily="18" charset="0"/>
                <a:cs typeface="Times New Roman" panose="02020603050405020304" pitchFamily="18" charset="0"/>
              </a:rPr>
              <a:t>     (4) high temperature + high pressure</a:t>
            </a:r>
            <a:br>
              <a:rPr lang="en-US" altLang="en-US" sz="2000" dirty="0">
                <a:latin typeface="Times New Roman" panose="02020603050405020304" pitchFamily="18" charset="0"/>
                <a:cs typeface="Times New Roman" panose="02020603050405020304" pitchFamily="18" charset="0"/>
              </a:rPr>
            </a:br>
            <a:br>
              <a:rPr lang="en-US" altLang="en-US" sz="2000" dirty="0">
                <a:latin typeface="Times New Roman" panose="02020603050405020304" pitchFamily="18" charset="0"/>
                <a:cs typeface="Times New Roman" panose="02020603050405020304" pitchFamily="18" charset="0"/>
              </a:rPr>
            </a:br>
            <a:b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i="1" dirty="0">
                <a:solidFill>
                  <a:srgbClr val="FF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7032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0C84A-FE04-E25B-4829-30FE6BE012C0}"/>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5A17A9EE-95B1-EC1D-F229-301EEE764F54}"/>
              </a:ext>
            </a:extLst>
          </p:cNvPr>
          <p:cNvSpPr txBox="1">
            <a:spLocks noChangeArrowheads="1"/>
          </p:cNvSpPr>
          <p:nvPr/>
        </p:nvSpPr>
        <p:spPr bwMode="auto">
          <a:xfrm>
            <a:off x="0" y="0"/>
            <a:ext cx="9144000" cy="7048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Old Regents Exam questions… </a:t>
            </a:r>
          </a:p>
          <a:p>
            <a:pPr eaLnBrk="1" hangingPunct="1">
              <a:spcBef>
                <a:spcPct val="5000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rPr>
              <a:t>47</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Under which conditions of temperature and pressure does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carbon dioxide gas behave most like an ideal gas?</a:t>
            </a:r>
          </a:p>
          <a:p>
            <a:pPr eaLnBrk="1" hangingPunct="1">
              <a:spcBef>
                <a:spcPct val="5000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(1) low temperature + low pressure          </a:t>
            </a:r>
          </a:p>
          <a:p>
            <a:pPr eaLnBrk="1" hangingPunct="1">
              <a:spcBef>
                <a:spcPct val="5000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(2) low temperature + high pressure</a:t>
            </a:r>
          </a:p>
          <a:p>
            <a:pPr eaLnBrk="1" hangingPunct="1">
              <a:spcBef>
                <a:spcPct val="50000"/>
              </a:spcBef>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(3) high temperature + low pressure         </a:t>
            </a:r>
          </a:p>
          <a:p>
            <a:pPr eaLnBrk="1" hangingPunct="1">
              <a:spcBef>
                <a:spcPct val="50000"/>
              </a:spcBef>
              <a:buNone/>
            </a:pP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(4) high temperature + high pressure</a:t>
            </a:r>
            <a:b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i="1" dirty="0">
                <a:solidFill>
                  <a:srgbClr val="FF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21C7510-6814-BE48-3854-6813025BB18A}"/>
              </a:ext>
            </a:extLst>
          </p:cNvPr>
          <p:cNvSpPr txBox="1"/>
          <p:nvPr/>
        </p:nvSpPr>
        <p:spPr>
          <a:xfrm>
            <a:off x="6248400" y="2151727"/>
            <a:ext cx="2743200" cy="2554545"/>
          </a:xfrm>
          <a:prstGeom prst="rect">
            <a:avLst/>
          </a:prstGeom>
          <a:noFill/>
          <a:ln w="57150">
            <a:solidFill>
              <a:srgbClr val="FF0000"/>
            </a:solidFill>
          </a:ln>
        </p:spPr>
        <p:txBody>
          <a:bodyPr wrap="square" rtlCol="0">
            <a:spAutoFit/>
          </a:bodyPr>
          <a:lstStyle/>
          <a:p>
            <a:pPr algn="ctr"/>
            <a:r>
              <a:rPr lang="en-US" sz="3200" dirty="0">
                <a:solidFill>
                  <a:srgbClr val="FF0000"/>
                </a:solidFill>
              </a:rPr>
              <a:t>Least likely to get stuck together and turn into </a:t>
            </a:r>
            <a:br>
              <a:rPr lang="en-US" sz="3200" dirty="0">
                <a:solidFill>
                  <a:srgbClr val="FF0000"/>
                </a:solidFill>
              </a:rPr>
            </a:br>
            <a:r>
              <a:rPr lang="en-US" sz="3200" dirty="0">
                <a:solidFill>
                  <a:srgbClr val="FF0000"/>
                </a:solidFill>
              </a:rPr>
              <a:t>a liquid.  </a:t>
            </a:r>
          </a:p>
        </p:txBody>
      </p:sp>
      <p:cxnSp>
        <p:nvCxnSpPr>
          <p:cNvPr id="5" name="Straight Connector 4">
            <a:extLst>
              <a:ext uri="{FF2B5EF4-FFF2-40B4-BE49-F238E27FC236}">
                <a16:creationId xmlns:a16="http://schemas.microsoft.com/office/drawing/2014/main" id="{05849ED0-BF7A-BDC7-6A2A-42451E2C06DB}"/>
              </a:ext>
            </a:extLst>
          </p:cNvPr>
          <p:cNvCxnSpPr>
            <a:cxnSpLocks/>
          </p:cNvCxnSpPr>
          <p:nvPr/>
        </p:nvCxnSpPr>
        <p:spPr>
          <a:xfrm flipH="1" flipV="1">
            <a:off x="5029200" y="3352800"/>
            <a:ext cx="1219200" cy="228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4280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Old Regents Exam questions… </a:t>
            </a:r>
          </a:p>
          <a:p>
            <a:pPr eaLnBrk="1" hangingPunct="1">
              <a:spcBef>
                <a:spcPct val="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rPr>
              <a:t>48</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Which gas sample at STP has the same total number of molecules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as 2.0 liters of CO</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STP?</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(1) 5.0 </a:t>
            </a:r>
            <a:r>
              <a:rPr lang="en-US" altLang="en-US" sz="2400" dirty="0">
                <a:latin typeface="Times New Roman" panose="02020603050405020304" pitchFamily="18" charset="0"/>
                <a:cs typeface="Times New Roman" panose="02020603050405020304" pitchFamily="18" charset="0"/>
              </a:rPr>
              <a:t>L of CO</a:t>
            </a:r>
            <a:r>
              <a:rPr lang="en-US" altLang="en-US" sz="2400" baseline="-25000" dirty="0">
                <a:latin typeface="Times New Roman" panose="02020603050405020304" pitchFamily="18" charset="0"/>
                <a:cs typeface="Times New Roman" panose="02020603050405020304" pitchFamily="18" charset="0"/>
              </a:rPr>
              <a:t>2(G)</a:t>
            </a:r>
            <a:br>
              <a:rPr lang="en-US" altLang="en-US" sz="2400" baseline="-250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(2) 2.0 L of Cl</a:t>
            </a:r>
            <a:r>
              <a:rPr lang="en-US" altLang="en-US" sz="2400" baseline="-25000" dirty="0">
                <a:latin typeface="Times New Roman" panose="02020603050405020304" pitchFamily="18" charset="0"/>
                <a:cs typeface="Times New Roman" panose="02020603050405020304" pitchFamily="18" charset="0"/>
              </a:rPr>
              <a:t>2(G)</a:t>
            </a:r>
            <a:br>
              <a:rPr lang="en-US" altLang="en-US" sz="2400" baseline="-250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a:t>
            </a:r>
          </a:p>
          <a:p>
            <a:pPr eaLnBrk="1" hangingPunct="1">
              <a:spcBef>
                <a:spcPct val="0"/>
              </a:spcBef>
              <a:buNone/>
            </a:pPr>
            <a:r>
              <a:rPr lang="en-US" altLang="en-US" sz="2400" dirty="0">
                <a:latin typeface="Times New Roman" panose="02020603050405020304" pitchFamily="18" charset="0"/>
                <a:cs typeface="Times New Roman" panose="02020603050405020304" pitchFamily="18" charset="0"/>
              </a:rPr>
              <a:t>     (3) 3.0 L o</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f H</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b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(4) 6.0 L of He</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p>
        </p:txBody>
      </p:sp>
    </p:spTree>
    <p:extLst>
      <p:ext uri="{BB962C8B-B14F-4D97-AF65-F5344CB8AC3E}">
        <p14:creationId xmlns:p14="http://schemas.microsoft.com/office/powerpoint/2010/main" val="3245343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571F6-3CB6-FB04-EB79-1C5CA4549315}"/>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42595EF4-A4E3-DD68-CC20-835A6A6B6D2E}"/>
              </a:ext>
            </a:extLst>
          </p:cNvPr>
          <p:cNvSpPr txBox="1">
            <a:spLocks noChangeArrowheads="1"/>
          </p:cNvSpPr>
          <p:nvPr/>
        </p:nvSpPr>
        <p:spPr bwMode="auto">
          <a:xfrm>
            <a:off x="0" y="0"/>
            <a:ext cx="91440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dirty="0">
                <a:solidFill>
                  <a:srgbClr val="FF0000"/>
                </a:solidFill>
                <a:latin typeface="Times New Roman" panose="02020603050405020304" pitchFamily="18" charset="0"/>
                <a:cs typeface="Times New Roman" panose="02020603050405020304" pitchFamily="18" charset="0"/>
              </a:rPr>
              <a:t>Old Regents Exam questions… </a:t>
            </a:r>
          </a:p>
          <a:p>
            <a:pPr eaLnBrk="1" hangingPunct="1">
              <a:spcBef>
                <a:spcPct val="0"/>
              </a:spcBef>
              <a:buFontTx/>
              <a:buNone/>
            </a:pP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solidFill>
                  <a:schemeClr val="tx1">
                    <a:lumMod val="95000"/>
                    <a:lumOff val="5000"/>
                  </a:schemeClr>
                </a:solidFill>
                <a:latin typeface="Times New Roman" panose="02020603050405020304" pitchFamily="18" charset="0"/>
                <a:cs typeface="Times New Roman" panose="02020603050405020304" pitchFamily="18" charset="0"/>
              </a:rPr>
              <a:t>48</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Which gas sample at STP has the same total number of molecules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as 2.0 liters of CO</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STP?</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(1) 5.0 L of CO</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2(G)</a:t>
            </a:r>
            <a:b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(2) 2.0 L of Cl</a:t>
            </a:r>
            <a:r>
              <a:rPr lang="en-US" altLang="en-US" sz="2400" baseline="-25000" dirty="0">
                <a:solidFill>
                  <a:srgbClr val="FF0000"/>
                </a:solidFill>
                <a:latin typeface="Times New Roman" panose="02020603050405020304" pitchFamily="18" charset="0"/>
                <a:cs typeface="Times New Roman" panose="02020603050405020304" pitchFamily="18" charset="0"/>
              </a:rPr>
              <a:t>2(G)</a:t>
            </a:r>
            <a:br>
              <a:rPr lang="en-US" altLang="en-US" sz="2400" baseline="-25000" dirty="0">
                <a:solidFill>
                  <a:srgbClr val="FF0000"/>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0"/>
              </a:spcBef>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(3) 3.0 L of H</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b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(4) 6.0 L of He</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(G)</a:t>
            </a:r>
          </a:p>
        </p:txBody>
      </p:sp>
      <p:sp>
        <p:nvSpPr>
          <p:cNvPr id="3" name="TextBox 2">
            <a:extLst>
              <a:ext uri="{FF2B5EF4-FFF2-40B4-BE49-F238E27FC236}">
                <a16:creationId xmlns:a16="http://schemas.microsoft.com/office/drawing/2014/main" id="{5CBB5660-B2FD-6CED-A671-749CD1DD0F9B}"/>
              </a:ext>
            </a:extLst>
          </p:cNvPr>
          <p:cNvSpPr txBox="1"/>
          <p:nvPr/>
        </p:nvSpPr>
        <p:spPr>
          <a:xfrm>
            <a:off x="5257800" y="2151727"/>
            <a:ext cx="3733800" cy="4031873"/>
          </a:xfrm>
          <a:prstGeom prst="rect">
            <a:avLst/>
          </a:prstGeom>
          <a:noFill/>
          <a:ln w="57150">
            <a:solidFill>
              <a:srgbClr val="FF0000"/>
            </a:solidFill>
          </a:ln>
        </p:spPr>
        <p:txBody>
          <a:bodyPr wrap="square" rtlCol="0">
            <a:spAutoFit/>
          </a:bodyPr>
          <a:lstStyle/>
          <a:p>
            <a:pPr algn="ctr"/>
            <a:r>
              <a:rPr lang="en-US" sz="3200" dirty="0" err="1">
                <a:solidFill>
                  <a:srgbClr val="FF0000"/>
                </a:solidFill>
              </a:rPr>
              <a:t>Avodagro’s</a:t>
            </a:r>
            <a:r>
              <a:rPr lang="en-US" sz="3200" dirty="0">
                <a:solidFill>
                  <a:srgbClr val="FF0000"/>
                </a:solidFill>
              </a:rPr>
              <a:t> Hypothesis</a:t>
            </a:r>
            <a:br>
              <a:rPr lang="en-US" sz="3200" dirty="0">
                <a:solidFill>
                  <a:srgbClr val="FF0000"/>
                </a:solidFill>
              </a:rPr>
            </a:br>
            <a:r>
              <a:rPr lang="en-US" sz="3200" dirty="0">
                <a:solidFill>
                  <a:srgbClr val="FF0000"/>
                </a:solidFill>
              </a:rPr>
              <a:t>equal volumes of different gases have the same number of particles and the same number of moles. </a:t>
            </a:r>
          </a:p>
        </p:txBody>
      </p:sp>
      <p:cxnSp>
        <p:nvCxnSpPr>
          <p:cNvPr id="4" name="Straight Connector 3">
            <a:extLst>
              <a:ext uri="{FF2B5EF4-FFF2-40B4-BE49-F238E27FC236}">
                <a16:creationId xmlns:a16="http://schemas.microsoft.com/office/drawing/2014/main" id="{5DE6A481-A08A-B431-033F-6D3445527FE5}"/>
              </a:ext>
            </a:extLst>
          </p:cNvPr>
          <p:cNvCxnSpPr>
            <a:cxnSpLocks/>
          </p:cNvCxnSpPr>
          <p:nvPr/>
        </p:nvCxnSpPr>
        <p:spPr>
          <a:xfrm flipH="1" flipV="1">
            <a:off x="2743200" y="2743200"/>
            <a:ext cx="251460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1996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1590" y="0"/>
            <a:ext cx="9142410" cy="769441"/>
          </a:xfrm>
          <a:prstGeom prst="rect">
            <a:avLst/>
          </a:prstGeom>
          <a:solidFill>
            <a:schemeClr val="bg1">
              <a:lumMod val="95000"/>
            </a:schemeClr>
          </a:solidFill>
          <a:ln>
            <a:noFill/>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auto" hangingPunct="1">
              <a:spcBef>
                <a:spcPct val="0"/>
              </a:spcBef>
              <a:spcAft>
                <a:spcPts val="0"/>
              </a:spcAft>
              <a:buFontTx/>
              <a:buNone/>
            </a:pPr>
            <a:r>
              <a:rPr lang="en-US" altLang="en-US" sz="4400" dirty="0">
                <a:solidFill>
                  <a:prstClr val="black"/>
                </a:solidFill>
              </a:rPr>
              <a:t>              </a:t>
            </a:r>
            <a:r>
              <a:rPr lang="en-US" altLang="en-US" sz="4400" dirty="0">
                <a:solidFill>
                  <a:prstClr val="black"/>
                </a:solidFill>
                <a:latin typeface="Times New Roman" panose="02020603050405020304" pitchFamily="18" charset="0"/>
                <a:cs typeface="Times New Roman" panose="02020603050405020304" pitchFamily="18" charset="0"/>
              </a:rPr>
              <a:t>The Can Crush Demo</a:t>
            </a:r>
            <a:endParaRPr lang="en-US" altLang="en-US" sz="2400" dirty="0">
              <a:solidFill>
                <a:prstClr val="black"/>
              </a:solidFill>
              <a:latin typeface="Times New Roman" panose="02020603050405020304" pitchFamily="18" charset="0"/>
              <a:cs typeface="Times New Roman" panose="02020603050405020304" pitchFamily="18" charset="0"/>
            </a:endParaRPr>
          </a:p>
        </p:txBody>
      </p:sp>
      <p:sp>
        <p:nvSpPr>
          <p:cNvPr id="9" name="TextBox 10"/>
          <p:cNvSpPr txBox="1">
            <a:spLocks noChangeArrowheads="1"/>
          </p:cNvSpPr>
          <p:nvPr/>
        </p:nvSpPr>
        <p:spPr bwMode="auto">
          <a:xfrm>
            <a:off x="4114800" y="5214462"/>
            <a:ext cx="4114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fontAlgn="auto" hangingPunct="1">
              <a:spcBef>
                <a:spcPct val="0"/>
              </a:spcBef>
              <a:spcAft>
                <a:spcPts val="0"/>
              </a:spcAft>
              <a:buFontTx/>
              <a:buNone/>
            </a:pPr>
            <a:r>
              <a:rPr lang="en-US" altLang="en-US" sz="2400" dirty="0">
                <a:solidFill>
                  <a:prstClr val="black"/>
                </a:solidFill>
                <a:latin typeface="Times New Roman" panose="02020603050405020304" pitchFamily="18" charset="0"/>
                <a:cs typeface="Times New Roman" panose="02020603050405020304" pitchFamily="18" charset="0"/>
              </a:rPr>
              <a:t>Heat up a can with some water in it on a hot plate</a:t>
            </a:r>
          </a:p>
        </p:txBody>
      </p:sp>
      <p:pic>
        <p:nvPicPr>
          <p:cNvPr id="2050" name="Picture 2" descr="Electric Hot Plate Stock Illustrations – 1,805 Electric Hot Plate Stock  Illustrations, Vectors &amp; Clipart - Dreamstime">
            <a:extLst>
              <a:ext uri="{FF2B5EF4-FFF2-40B4-BE49-F238E27FC236}">
                <a16:creationId xmlns:a16="http://schemas.microsoft.com/office/drawing/2014/main" id="{7799FE59-7BD6-EFAC-172B-C3B7160E55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805" r="54043"/>
          <a:stretch/>
        </p:blipFill>
        <p:spPr bwMode="auto">
          <a:xfrm>
            <a:off x="1628" y="4831259"/>
            <a:ext cx="3501943" cy="202674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Ultimate Wegmans Sparkling Water Review – Daughter of Seitan">
            <a:extLst>
              <a:ext uri="{FF2B5EF4-FFF2-40B4-BE49-F238E27FC236}">
                <a16:creationId xmlns:a16="http://schemas.microsoft.com/office/drawing/2014/main" id="{3F2923B4-8653-B730-9CA8-44BE1946F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833" t="6532" r="35833" b="11368"/>
          <a:stretch/>
        </p:blipFill>
        <p:spPr bwMode="auto">
          <a:xfrm>
            <a:off x="1219200" y="2031359"/>
            <a:ext cx="1464786" cy="283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2505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7392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Temperature drops, steam condenses, pressure in the can decreases dramatically.  Now the air pressure is easily able to crush the can.  </a:t>
            </a:r>
          </a:p>
          <a:p>
            <a:endParaRPr lang="en-US" sz="2400" dirty="0">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The can does NOT SUCK in, chem never sucks.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49.</a:t>
            </a:r>
            <a:r>
              <a:rPr lang="en-US" dirty="0">
                <a:latin typeface="Times New Roman" panose="02020603050405020304" pitchFamily="18" charset="0"/>
                <a:cs typeface="Times New Roman" panose="02020603050405020304" pitchFamily="18" charset="0"/>
              </a:rPr>
              <a:t>  Let’s draw a graph to show this relationship</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Temperature as a function of Pressure</a:t>
            </a:r>
          </a:p>
        </p:txBody>
      </p:sp>
      <p:pic>
        <p:nvPicPr>
          <p:cNvPr id="3074" name="Picture 2" descr="Image result for can crus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48989" y="2209800"/>
            <a:ext cx="4042611" cy="43434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1066800" y="3200400"/>
            <a:ext cx="0" cy="29718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6200000">
            <a:off x="2552700" y="4686300"/>
            <a:ext cx="0" cy="29718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4800" y="4121821"/>
            <a:ext cx="609600" cy="1015663"/>
          </a:xfrm>
          <a:prstGeom prst="rect">
            <a:avLst/>
          </a:prstGeom>
          <a:noFill/>
        </p:spPr>
        <p:txBody>
          <a:bodyPr wrap="square" rtlCol="0">
            <a:spAutoFit/>
          </a:bodyPr>
          <a:lstStyle/>
          <a:p>
            <a:r>
              <a:rPr lang="en-US" sz="6000" dirty="0"/>
              <a:t>T</a:t>
            </a:r>
          </a:p>
        </p:txBody>
      </p:sp>
      <p:sp>
        <p:nvSpPr>
          <p:cNvPr id="7" name="TextBox 6"/>
          <p:cNvSpPr txBox="1"/>
          <p:nvPr/>
        </p:nvSpPr>
        <p:spPr>
          <a:xfrm>
            <a:off x="2057400" y="5994737"/>
            <a:ext cx="609600" cy="1015663"/>
          </a:xfrm>
          <a:prstGeom prst="rect">
            <a:avLst/>
          </a:prstGeom>
          <a:noFill/>
        </p:spPr>
        <p:txBody>
          <a:bodyPr wrap="square" rtlCol="0">
            <a:spAutoFit/>
          </a:bodyPr>
          <a:lstStyle/>
          <a:p>
            <a:r>
              <a:rPr lang="en-US" sz="6000" dirty="0"/>
              <a:t>P</a:t>
            </a:r>
          </a:p>
        </p:txBody>
      </p:sp>
      <p:cxnSp>
        <p:nvCxnSpPr>
          <p:cNvPr id="8" name="Straight Arrow Connector 7">
            <a:extLst>
              <a:ext uri="{FF2B5EF4-FFF2-40B4-BE49-F238E27FC236}">
                <a16:creationId xmlns:a16="http://schemas.microsoft.com/office/drawing/2014/main" id="{481ADA5E-1B70-3ED8-4AFA-BFFA88EFF4D2}"/>
              </a:ext>
            </a:extLst>
          </p:cNvPr>
          <p:cNvCxnSpPr>
            <a:cxnSpLocks/>
          </p:cNvCxnSpPr>
          <p:nvPr/>
        </p:nvCxnSpPr>
        <p:spPr>
          <a:xfrm flipV="1">
            <a:off x="1066800" y="3733800"/>
            <a:ext cx="1219200" cy="244542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7168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21988"/>
            <a:ext cx="9143998" cy="2369880"/>
          </a:xfrm>
          <a:prstGeom prst="rect">
            <a:avLst/>
          </a:prstGeom>
          <a:noFill/>
        </p:spPr>
        <p:txBody>
          <a:bodyPr wrap="square" rtlCol="0">
            <a:spAutoFit/>
          </a:bodyPr>
          <a:lstStyle/>
          <a:p>
            <a:r>
              <a:rPr lang="en-US" dirty="0"/>
              <a:t> </a:t>
            </a:r>
            <a:r>
              <a:rPr lang="en-US" sz="2800" dirty="0">
                <a:solidFill>
                  <a:srgbClr val="0000FF"/>
                </a:solidFill>
                <a:latin typeface="Times New Roman" panose="02020603050405020304" pitchFamily="18" charset="0"/>
                <a:cs typeface="Times New Roman" panose="02020603050405020304" pitchFamily="18" charset="0"/>
              </a:rPr>
              <a:t>49. Temperature decreases, pressure decreases too.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Temperature + pressure are DIRECTLY PROPORTIONAL.</a:t>
            </a:r>
            <a:br>
              <a:rPr lang="en-US" sz="2800"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b="1" dirty="0">
                <a:solidFill>
                  <a:srgbClr val="FF0000"/>
                </a:solidFill>
                <a:latin typeface="Times New Roman" panose="02020603050405020304" pitchFamily="18" charset="0"/>
                <a:cs typeface="Times New Roman" panose="02020603050405020304" pitchFamily="18" charset="0"/>
              </a:rPr>
              <a:t>49.  </a:t>
            </a:r>
            <a:r>
              <a:rPr lang="en-US" dirty="0">
                <a:latin typeface="Times New Roman" panose="02020603050405020304" pitchFamily="18" charset="0"/>
                <a:cs typeface="Times New Roman" panose="02020603050405020304" pitchFamily="18" charset="0"/>
              </a:rPr>
              <a:t>Let’s draw a graph to show this relationship, Temperature as a function of Pressure</a:t>
            </a:r>
          </a:p>
        </p:txBody>
      </p:sp>
      <p:cxnSp>
        <p:nvCxnSpPr>
          <p:cNvPr id="4" name="Straight Connector 3"/>
          <p:cNvCxnSpPr/>
          <p:nvPr/>
        </p:nvCxnSpPr>
        <p:spPr>
          <a:xfrm>
            <a:off x="1066800" y="3207421"/>
            <a:ext cx="0" cy="29718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6200000">
            <a:off x="2552700" y="4693321"/>
            <a:ext cx="0" cy="29718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4800" y="4121821"/>
            <a:ext cx="609600" cy="1015663"/>
          </a:xfrm>
          <a:prstGeom prst="rect">
            <a:avLst/>
          </a:prstGeom>
          <a:noFill/>
        </p:spPr>
        <p:txBody>
          <a:bodyPr wrap="square" rtlCol="0">
            <a:spAutoFit/>
          </a:bodyPr>
          <a:lstStyle/>
          <a:p>
            <a:r>
              <a:rPr lang="en-US" sz="6000" dirty="0"/>
              <a:t>T</a:t>
            </a:r>
          </a:p>
        </p:txBody>
      </p:sp>
      <p:sp>
        <p:nvSpPr>
          <p:cNvPr id="7" name="TextBox 6"/>
          <p:cNvSpPr txBox="1"/>
          <p:nvPr/>
        </p:nvSpPr>
        <p:spPr>
          <a:xfrm>
            <a:off x="2057400" y="5994737"/>
            <a:ext cx="609600" cy="1015663"/>
          </a:xfrm>
          <a:prstGeom prst="rect">
            <a:avLst/>
          </a:prstGeom>
          <a:noFill/>
        </p:spPr>
        <p:txBody>
          <a:bodyPr wrap="square" rtlCol="0">
            <a:spAutoFit/>
          </a:bodyPr>
          <a:lstStyle/>
          <a:p>
            <a:r>
              <a:rPr lang="en-US" sz="6000" dirty="0"/>
              <a:t>P</a:t>
            </a:r>
          </a:p>
        </p:txBody>
      </p:sp>
      <p:cxnSp>
        <p:nvCxnSpPr>
          <p:cNvPr id="8" name="Straight Arrow Connector 7"/>
          <p:cNvCxnSpPr/>
          <p:nvPr/>
        </p:nvCxnSpPr>
        <p:spPr>
          <a:xfrm flipV="1">
            <a:off x="1066800" y="4807621"/>
            <a:ext cx="2286000" cy="1371599"/>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6061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8839200" cy="646331"/>
          </a:xfrm>
          <a:prstGeom prst="rect">
            <a:avLst/>
          </a:prstGeom>
          <a:solidFill>
            <a:schemeClr val="bg1">
              <a:lumMod val="95000"/>
            </a:schemeClr>
          </a:solidFill>
        </p:spPr>
        <p:txBody>
          <a:bodyPr wrap="square" rtlCol="0">
            <a:spAutoFit/>
          </a:bodyPr>
          <a:lstStyle/>
          <a:p>
            <a:r>
              <a:rPr lang="en-US" sz="3600" dirty="0"/>
              <a:t>50.  Write the </a:t>
            </a:r>
            <a:r>
              <a:rPr lang="en-US" sz="3600" b="1" dirty="0">
                <a:solidFill>
                  <a:srgbClr val="FF0000"/>
                </a:solidFill>
              </a:rPr>
              <a:t>combined gas law</a:t>
            </a:r>
          </a:p>
        </p:txBody>
      </p:sp>
    </p:spTree>
    <p:extLst>
      <p:ext uri="{BB962C8B-B14F-4D97-AF65-F5344CB8AC3E}">
        <p14:creationId xmlns:p14="http://schemas.microsoft.com/office/powerpoint/2010/main" val="22721516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3339-C131-BF09-2C1F-2C6EFB3A2F82}"/>
            </a:ext>
          </a:extLst>
        </p:cNvPr>
        <p:cNvGrpSpPr/>
        <p:nvPr/>
      </p:nvGrpSpPr>
      <p:grpSpPr>
        <a:xfrm>
          <a:off x="0" y="0"/>
          <a:ext cx="0" cy="0"/>
          <a:chOff x="0" y="0"/>
          <a:chExt cx="0" cy="0"/>
        </a:xfrm>
      </p:grpSpPr>
      <p:sp>
        <p:nvSpPr>
          <p:cNvPr id="3" name="Text Box 4">
            <a:extLst>
              <a:ext uri="{FF2B5EF4-FFF2-40B4-BE49-F238E27FC236}">
                <a16:creationId xmlns:a16="http://schemas.microsoft.com/office/drawing/2014/main" id="{46F63DEA-680F-DAE7-0EAB-6EB84EE49FD6}"/>
              </a:ext>
            </a:extLst>
          </p:cNvPr>
          <p:cNvSpPr txBox="1">
            <a:spLocks noChangeArrowheads="1"/>
          </p:cNvSpPr>
          <p:nvPr/>
        </p:nvSpPr>
        <p:spPr bwMode="auto">
          <a:xfrm>
            <a:off x="1028700" y="6985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4" name="Text Box 5">
            <a:extLst>
              <a:ext uri="{FF2B5EF4-FFF2-40B4-BE49-F238E27FC236}">
                <a16:creationId xmlns:a16="http://schemas.microsoft.com/office/drawing/2014/main" id="{D474B6D3-3191-D5A2-537B-EC3C9A229559}"/>
              </a:ext>
            </a:extLst>
          </p:cNvPr>
          <p:cNvSpPr txBox="1">
            <a:spLocks noChangeArrowheads="1"/>
          </p:cNvSpPr>
          <p:nvPr/>
        </p:nvSpPr>
        <p:spPr bwMode="auto">
          <a:xfrm>
            <a:off x="4381500" y="13081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5" name="Text Box 6">
            <a:extLst>
              <a:ext uri="{FF2B5EF4-FFF2-40B4-BE49-F238E27FC236}">
                <a16:creationId xmlns:a16="http://schemas.microsoft.com/office/drawing/2014/main" id="{3C1298E7-2311-F52F-A249-192F8DF49FFC}"/>
              </a:ext>
            </a:extLst>
          </p:cNvPr>
          <p:cNvSpPr txBox="1">
            <a:spLocks noChangeArrowheads="1"/>
          </p:cNvSpPr>
          <p:nvPr/>
        </p:nvSpPr>
        <p:spPr bwMode="auto">
          <a:xfrm>
            <a:off x="5448300" y="6985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sp>
        <p:nvSpPr>
          <p:cNvPr id="7" name="TextBox 6">
            <a:extLst>
              <a:ext uri="{FF2B5EF4-FFF2-40B4-BE49-F238E27FC236}">
                <a16:creationId xmlns:a16="http://schemas.microsoft.com/office/drawing/2014/main" id="{AE2611BA-B4C3-27B4-935E-948D4B9CD37B}"/>
              </a:ext>
            </a:extLst>
          </p:cNvPr>
          <p:cNvSpPr txBox="1"/>
          <p:nvPr/>
        </p:nvSpPr>
        <p:spPr>
          <a:xfrm>
            <a:off x="0" y="3810000"/>
            <a:ext cx="9144000"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51. State the relationship between pressure and volume?</a:t>
            </a:r>
          </a:p>
          <a:p>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  directly proportional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  indirectly proportional</a:t>
            </a:r>
          </a:p>
          <a:p>
            <a:r>
              <a:rPr lang="en-US" sz="2800" dirty="0">
                <a:latin typeface="Times New Roman" panose="02020603050405020304" pitchFamily="18" charset="0"/>
                <a:cs typeface="Times New Roman" panose="02020603050405020304" pitchFamily="18" charset="0"/>
              </a:rPr>
              <a:t>        (3)  reversely proportional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(4)  inversely proportional</a:t>
            </a:r>
          </a:p>
          <a:p>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CD8DDA8-78BA-08B9-3D0C-61373B0A2F35}"/>
              </a:ext>
            </a:extLst>
          </p:cNvPr>
          <p:cNvSpPr txBox="1"/>
          <p:nvPr/>
        </p:nvSpPr>
        <p:spPr>
          <a:xfrm>
            <a:off x="0" y="0"/>
            <a:ext cx="8839200" cy="646331"/>
          </a:xfrm>
          <a:prstGeom prst="rect">
            <a:avLst/>
          </a:prstGeom>
          <a:solidFill>
            <a:schemeClr val="bg1">
              <a:lumMod val="95000"/>
            </a:schemeClr>
          </a:solidFill>
        </p:spPr>
        <p:txBody>
          <a:bodyPr wrap="square" rtlCol="0">
            <a:spAutoFit/>
          </a:bodyPr>
          <a:lstStyle/>
          <a:p>
            <a:r>
              <a:rPr lang="en-US" sz="3600" dirty="0"/>
              <a:t>50.  Write the </a:t>
            </a:r>
            <a:r>
              <a:rPr lang="en-US" sz="3600" b="1" dirty="0">
                <a:solidFill>
                  <a:srgbClr val="FF0000"/>
                </a:solidFill>
              </a:rPr>
              <a:t>combined gas law</a:t>
            </a:r>
          </a:p>
        </p:txBody>
      </p:sp>
    </p:spTree>
    <p:extLst>
      <p:ext uri="{BB962C8B-B14F-4D97-AF65-F5344CB8AC3E}">
        <p14:creationId xmlns:p14="http://schemas.microsoft.com/office/powerpoint/2010/main" val="9758506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53EAB-4715-1F80-0574-147CD41B2372}"/>
            </a:ext>
          </a:extLst>
        </p:cNvPr>
        <p:cNvGrpSpPr/>
        <p:nvPr/>
      </p:nvGrpSpPr>
      <p:grpSpPr>
        <a:xfrm>
          <a:off x="0" y="0"/>
          <a:ext cx="0" cy="0"/>
          <a:chOff x="0" y="0"/>
          <a:chExt cx="0" cy="0"/>
        </a:xfrm>
      </p:grpSpPr>
      <p:sp>
        <p:nvSpPr>
          <p:cNvPr id="3" name="Text Box 4">
            <a:extLst>
              <a:ext uri="{FF2B5EF4-FFF2-40B4-BE49-F238E27FC236}">
                <a16:creationId xmlns:a16="http://schemas.microsoft.com/office/drawing/2014/main" id="{F7835D71-6D42-1CB7-C5EE-E584737E6201}"/>
              </a:ext>
            </a:extLst>
          </p:cNvPr>
          <p:cNvSpPr txBox="1">
            <a:spLocks noChangeArrowheads="1"/>
          </p:cNvSpPr>
          <p:nvPr/>
        </p:nvSpPr>
        <p:spPr bwMode="auto">
          <a:xfrm>
            <a:off x="1028700" y="6985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4" name="Text Box 5">
            <a:extLst>
              <a:ext uri="{FF2B5EF4-FFF2-40B4-BE49-F238E27FC236}">
                <a16:creationId xmlns:a16="http://schemas.microsoft.com/office/drawing/2014/main" id="{C870EBCA-A2B4-94FF-BBDC-E7802874C490}"/>
              </a:ext>
            </a:extLst>
          </p:cNvPr>
          <p:cNvSpPr txBox="1">
            <a:spLocks noChangeArrowheads="1"/>
          </p:cNvSpPr>
          <p:nvPr/>
        </p:nvSpPr>
        <p:spPr bwMode="auto">
          <a:xfrm>
            <a:off x="4381500" y="13081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5" name="Text Box 6">
            <a:extLst>
              <a:ext uri="{FF2B5EF4-FFF2-40B4-BE49-F238E27FC236}">
                <a16:creationId xmlns:a16="http://schemas.microsoft.com/office/drawing/2014/main" id="{9C2C806C-FD5B-A9B9-09A7-C0D2C41EA534}"/>
              </a:ext>
            </a:extLst>
          </p:cNvPr>
          <p:cNvSpPr txBox="1">
            <a:spLocks noChangeArrowheads="1"/>
          </p:cNvSpPr>
          <p:nvPr/>
        </p:nvSpPr>
        <p:spPr bwMode="auto">
          <a:xfrm>
            <a:off x="5448300" y="6985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sp>
        <p:nvSpPr>
          <p:cNvPr id="7" name="TextBox 6">
            <a:extLst>
              <a:ext uri="{FF2B5EF4-FFF2-40B4-BE49-F238E27FC236}">
                <a16:creationId xmlns:a16="http://schemas.microsoft.com/office/drawing/2014/main" id="{995795B4-1972-DEB4-F6B3-ED42A561A1F6}"/>
              </a:ext>
            </a:extLst>
          </p:cNvPr>
          <p:cNvSpPr txBox="1"/>
          <p:nvPr/>
        </p:nvSpPr>
        <p:spPr>
          <a:xfrm>
            <a:off x="0" y="3810000"/>
            <a:ext cx="9144000"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51.  State the relationship between pressure and volume?</a:t>
            </a:r>
          </a:p>
          <a:p>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  directly proportional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  indirectly proportional</a:t>
            </a:r>
          </a:p>
          <a:p>
            <a:r>
              <a:rPr lang="en-US" sz="2800" dirty="0">
                <a:latin typeface="Times New Roman" panose="02020603050405020304" pitchFamily="18" charset="0"/>
                <a:cs typeface="Times New Roman" panose="02020603050405020304" pitchFamily="18" charset="0"/>
              </a:rPr>
              <a:t>        (3)  reversely proportional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(4)  inversely proportional</a:t>
            </a:r>
          </a:p>
          <a:p>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56A8A11-BC29-D5A0-0FD0-746AF082F8F7}"/>
              </a:ext>
            </a:extLst>
          </p:cNvPr>
          <p:cNvSpPr txBox="1"/>
          <p:nvPr/>
        </p:nvSpPr>
        <p:spPr>
          <a:xfrm>
            <a:off x="0" y="0"/>
            <a:ext cx="8839200" cy="646331"/>
          </a:xfrm>
          <a:prstGeom prst="rect">
            <a:avLst/>
          </a:prstGeom>
          <a:solidFill>
            <a:schemeClr val="bg1">
              <a:lumMod val="95000"/>
            </a:schemeClr>
          </a:solidFill>
        </p:spPr>
        <p:txBody>
          <a:bodyPr wrap="square" rtlCol="0">
            <a:spAutoFit/>
          </a:bodyPr>
          <a:lstStyle/>
          <a:p>
            <a:r>
              <a:rPr lang="en-US" sz="3600" dirty="0"/>
              <a:t>50.  Write the </a:t>
            </a:r>
            <a:r>
              <a:rPr lang="en-US" sz="3600" b="1" dirty="0">
                <a:solidFill>
                  <a:srgbClr val="FF0000"/>
                </a:solidFill>
              </a:rPr>
              <a:t>combined gas law</a:t>
            </a:r>
          </a:p>
        </p:txBody>
      </p:sp>
      <p:sp>
        <p:nvSpPr>
          <p:cNvPr id="2" name="TextBox 1">
            <a:extLst>
              <a:ext uri="{FF2B5EF4-FFF2-40B4-BE49-F238E27FC236}">
                <a16:creationId xmlns:a16="http://schemas.microsoft.com/office/drawing/2014/main" id="{A7C09894-628E-0146-DF22-0573A6472570}"/>
              </a:ext>
            </a:extLst>
          </p:cNvPr>
          <p:cNvSpPr txBox="1"/>
          <p:nvPr/>
        </p:nvSpPr>
        <p:spPr>
          <a:xfrm>
            <a:off x="5562600" y="4343400"/>
            <a:ext cx="3048000" cy="1569660"/>
          </a:xfrm>
          <a:prstGeom prst="rect">
            <a:avLst/>
          </a:prstGeom>
          <a:noFill/>
          <a:ln w="57150">
            <a:solidFill>
              <a:srgbClr val="0000FF"/>
            </a:solidFill>
          </a:ln>
        </p:spPr>
        <p:txBody>
          <a:bodyPr wrap="square" rtlCol="0">
            <a:spAutoFit/>
          </a:bodyPr>
          <a:lstStyle/>
          <a:p>
            <a:pPr algn="ctr"/>
            <a:r>
              <a:rPr lang="en-US" sz="3200" dirty="0">
                <a:solidFill>
                  <a:srgbClr val="0000FF"/>
                </a:solidFill>
              </a:rPr>
              <a:t>These variables move in opposite directions.  </a:t>
            </a:r>
          </a:p>
        </p:txBody>
      </p:sp>
      <p:pic>
        <p:nvPicPr>
          <p:cNvPr id="3074" name="Picture 2" descr="One Hand With A Thumbs Up And One With A Thumbs Down Stock Photo - Download  Image Now - iStock">
            <a:extLst>
              <a:ext uri="{FF2B5EF4-FFF2-40B4-BE49-F238E27FC236}">
                <a16:creationId xmlns:a16="http://schemas.microsoft.com/office/drawing/2014/main" id="{512E9E2B-6ED3-777E-E1FC-17DA9D7532A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313" b="10258"/>
          <a:stretch/>
        </p:blipFill>
        <p:spPr bwMode="auto">
          <a:xfrm>
            <a:off x="6236493" y="5951160"/>
            <a:ext cx="1700213" cy="838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1B6F022B-1201-619D-0C23-E08B5ED66F3C}"/>
              </a:ext>
            </a:extLst>
          </p:cNvPr>
          <p:cNvCxnSpPr/>
          <p:nvPr/>
        </p:nvCxnSpPr>
        <p:spPr>
          <a:xfrm flipH="1">
            <a:off x="4648200" y="5489823"/>
            <a:ext cx="914400" cy="294858"/>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2371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523220"/>
          </a:xfrm>
          <a:prstGeom prst="rect">
            <a:avLst/>
          </a:prstGeom>
          <a:solidFill>
            <a:srgbClr val="E3F3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52.  State the relationship between pressure and temperature.</a:t>
            </a:r>
            <a:endParaRPr lang="en-US" sz="4000" dirty="0">
              <a:solidFill>
                <a:srgbClr val="0000FF"/>
              </a:solidFill>
              <a:latin typeface="Times New Roman" panose="02020603050405020304" pitchFamily="18" charset="0"/>
              <a:cs typeface="Times New Roman" panose="02020603050405020304" pitchFamily="18" charset="0"/>
            </a:endParaRPr>
          </a:p>
        </p:txBody>
      </p:sp>
      <p:sp>
        <p:nvSpPr>
          <p:cNvPr id="7" name="Text Box 4">
            <a:extLst>
              <a:ext uri="{FF2B5EF4-FFF2-40B4-BE49-F238E27FC236}">
                <a16:creationId xmlns:a16="http://schemas.microsoft.com/office/drawing/2014/main" id="{B7A8C60F-3DDB-D403-0EBA-1337145D37E4}"/>
              </a:ext>
            </a:extLst>
          </p:cNvPr>
          <p:cNvSpPr txBox="1">
            <a:spLocks noChangeArrowheads="1"/>
          </p:cNvSpPr>
          <p:nvPr/>
        </p:nvSpPr>
        <p:spPr bwMode="auto">
          <a:xfrm>
            <a:off x="1028700" y="6985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11" name="Text Box 5">
            <a:extLst>
              <a:ext uri="{FF2B5EF4-FFF2-40B4-BE49-F238E27FC236}">
                <a16:creationId xmlns:a16="http://schemas.microsoft.com/office/drawing/2014/main" id="{F81FDD21-0231-B8A8-AA18-3F7861FA884E}"/>
              </a:ext>
            </a:extLst>
          </p:cNvPr>
          <p:cNvSpPr txBox="1">
            <a:spLocks noChangeArrowheads="1"/>
          </p:cNvSpPr>
          <p:nvPr/>
        </p:nvSpPr>
        <p:spPr bwMode="auto">
          <a:xfrm>
            <a:off x="4381500" y="13081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12" name="Text Box 6">
            <a:extLst>
              <a:ext uri="{FF2B5EF4-FFF2-40B4-BE49-F238E27FC236}">
                <a16:creationId xmlns:a16="http://schemas.microsoft.com/office/drawing/2014/main" id="{C302861B-01FB-7B5E-543B-E2C2ECA28558}"/>
              </a:ext>
            </a:extLst>
          </p:cNvPr>
          <p:cNvSpPr txBox="1">
            <a:spLocks noChangeArrowheads="1"/>
          </p:cNvSpPr>
          <p:nvPr/>
        </p:nvSpPr>
        <p:spPr bwMode="auto">
          <a:xfrm>
            <a:off x="5448300" y="6985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spTree>
    <p:extLst>
      <p:ext uri="{BB962C8B-B14F-4D97-AF65-F5344CB8AC3E}">
        <p14:creationId xmlns:p14="http://schemas.microsoft.com/office/powerpoint/2010/main" val="38394369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316-09F0-0D7D-3EF4-B8C8C671D8E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44FA79A-9770-41BB-7B71-880DC75FE020}"/>
              </a:ext>
            </a:extLst>
          </p:cNvPr>
          <p:cNvSpPr txBox="1"/>
          <p:nvPr/>
        </p:nvSpPr>
        <p:spPr>
          <a:xfrm>
            <a:off x="0" y="-33337"/>
            <a:ext cx="9144000" cy="523220"/>
          </a:xfrm>
          <a:prstGeom prst="rect">
            <a:avLst/>
          </a:prstGeom>
          <a:solidFill>
            <a:srgbClr val="E3F3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52.  State the relationship between pressure and temperature.</a:t>
            </a:r>
            <a:endParaRPr lang="en-US" sz="4000" dirty="0">
              <a:solidFill>
                <a:srgbClr val="0000FF"/>
              </a:solidFill>
              <a:latin typeface="Times New Roman" panose="02020603050405020304" pitchFamily="18" charset="0"/>
              <a:cs typeface="Times New Roman" panose="02020603050405020304" pitchFamily="18" charset="0"/>
            </a:endParaRPr>
          </a:p>
        </p:txBody>
      </p:sp>
      <p:sp>
        <p:nvSpPr>
          <p:cNvPr id="7" name="Text Box 4">
            <a:extLst>
              <a:ext uri="{FF2B5EF4-FFF2-40B4-BE49-F238E27FC236}">
                <a16:creationId xmlns:a16="http://schemas.microsoft.com/office/drawing/2014/main" id="{CBD59111-BCC2-ADE7-1E06-F596A9728DCE}"/>
              </a:ext>
            </a:extLst>
          </p:cNvPr>
          <p:cNvSpPr txBox="1">
            <a:spLocks noChangeArrowheads="1"/>
          </p:cNvSpPr>
          <p:nvPr/>
        </p:nvSpPr>
        <p:spPr bwMode="auto">
          <a:xfrm>
            <a:off x="1028700" y="69850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11" name="Text Box 5">
            <a:extLst>
              <a:ext uri="{FF2B5EF4-FFF2-40B4-BE49-F238E27FC236}">
                <a16:creationId xmlns:a16="http://schemas.microsoft.com/office/drawing/2014/main" id="{C5E59305-822E-9991-3396-CEF18381A535}"/>
              </a:ext>
            </a:extLst>
          </p:cNvPr>
          <p:cNvSpPr txBox="1">
            <a:spLocks noChangeArrowheads="1"/>
          </p:cNvSpPr>
          <p:nvPr/>
        </p:nvSpPr>
        <p:spPr bwMode="auto">
          <a:xfrm>
            <a:off x="4381500" y="130810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12" name="Text Box 6">
            <a:extLst>
              <a:ext uri="{FF2B5EF4-FFF2-40B4-BE49-F238E27FC236}">
                <a16:creationId xmlns:a16="http://schemas.microsoft.com/office/drawing/2014/main" id="{F352C088-FF5C-B3DE-8797-AEB137A1426A}"/>
              </a:ext>
            </a:extLst>
          </p:cNvPr>
          <p:cNvSpPr txBox="1">
            <a:spLocks noChangeArrowheads="1"/>
          </p:cNvSpPr>
          <p:nvPr/>
        </p:nvSpPr>
        <p:spPr bwMode="auto">
          <a:xfrm>
            <a:off x="5448300" y="69850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sp>
        <p:nvSpPr>
          <p:cNvPr id="2" name="TextBox 1">
            <a:extLst>
              <a:ext uri="{FF2B5EF4-FFF2-40B4-BE49-F238E27FC236}">
                <a16:creationId xmlns:a16="http://schemas.microsoft.com/office/drawing/2014/main" id="{2BBBF321-D112-0CF7-6201-7747331F56EE}"/>
              </a:ext>
            </a:extLst>
          </p:cNvPr>
          <p:cNvSpPr txBox="1"/>
          <p:nvPr/>
        </p:nvSpPr>
        <p:spPr>
          <a:xfrm>
            <a:off x="0" y="4130996"/>
            <a:ext cx="5448300" cy="1200329"/>
          </a:xfrm>
          <a:prstGeom prst="rect">
            <a:avLst/>
          </a:prstGeom>
          <a:noFill/>
        </p:spPr>
        <p:txBody>
          <a:bodyPr wrap="square" rtlCol="0">
            <a:spAutoFit/>
          </a:bodyPr>
          <a:lstStyle/>
          <a:p>
            <a:r>
              <a:rPr kumimoji="0" lang="en-US" sz="28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a:ln>
                  <a:noFill/>
                </a:ln>
                <a:solidFill>
                  <a:prstClr val="black"/>
                </a:solidFill>
                <a:effectLst/>
                <a:uLnTx/>
                <a:uFillTx/>
                <a:latin typeface="Calibri"/>
                <a:ea typeface="+mn-ea"/>
                <a:cs typeface="+mn-cs"/>
              </a:rPr>
              <a:t>Pressure and Temp </a:t>
            </a:r>
            <a:br>
              <a:rPr kumimoji="0" lang="en-US" sz="3600" b="0" i="0" u="none" strike="noStrike" kern="1200" cap="none" spc="0" normalizeH="0" baseline="0" noProof="0" dirty="0">
                <a:ln>
                  <a:noFill/>
                </a:ln>
                <a:solidFill>
                  <a:prstClr val="black"/>
                </a:solidFill>
                <a:effectLst/>
                <a:uLnTx/>
                <a:uFillTx/>
                <a:latin typeface="Calibri"/>
                <a:ea typeface="+mn-ea"/>
                <a:cs typeface="+mn-cs"/>
              </a:rPr>
            </a:br>
            <a:r>
              <a:rPr kumimoji="0" lang="en-US" sz="3600" b="0" i="0" u="none" strike="noStrike" kern="1200" cap="none" spc="0" normalizeH="0" baseline="0" noProof="0" dirty="0">
                <a:ln>
                  <a:noFill/>
                </a:ln>
                <a:solidFill>
                  <a:prstClr val="black"/>
                </a:solidFill>
                <a:effectLst/>
                <a:uLnTx/>
                <a:uFillTx/>
                <a:latin typeface="Calibri"/>
                <a:ea typeface="+mn-ea"/>
                <a:cs typeface="+mn-cs"/>
              </a:rPr>
              <a:t>       are directly proportional</a:t>
            </a:r>
            <a:endParaRPr lang="en-US" dirty="0"/>
          </a:p>
        </p:txBody>
      </p:sp>
      <p:grpSp>
        <p:nvGrpSpPr>
          <p:cNvPr id="3" name="Group 2">
            <a:extLst>
              <a:ext uri="{FF2B5EF4-FFF2-40B4-BE49-F238E27FC236}">
                <a16:creationId xmlns:a16="http://schemas.microsoft.com/office/drawing/2014/main" id="{0D301954-A0FB-ED9F-4D23-0B542E20511A}"/>
              </a:ext>
            </a:extLst>
          </p:cNvPr>
          <p:cNvGrpSpPr/>
          <p:nvPr/>
        </p:nvGrpSpPr>
        <p:grpSpPr>
          <a:xfrm>
            <a:off x="5355936" y="4768527"/>
            <a:ext cx="3123328" cy="1775904"/>
            <a:chOff x="5143500" y="4892965"/>
            <a:chExt cx="3123328" cy="1775904"/>
          </a:xfrm>
        </p:grpSpPr>
        <p:sp>
          <p:nvSpPr>
            <p:cNvPr id="8" name="Rectangle 7">
              <a:extLst>
                <a:ext uri="{FF2B5EF4-FFF2-40B4-BE49-F238E27FC236}">
                  <a16:creationId xmlns:a16="http://schemas.microsoft.com/office/drawing/2014/main" id="{90FD3227-6EF4-4D9A-40A3-229E76B6CF32}"/>
                </a:ext>
              </a:extLst>
            </p:cNvPr>
            <p:cNvSpPr/>
            <p:nvPr/>
          </p:nvSpPr>
          <p:spPr>
            <a:xfrm>
              <a:off x="5143500" y="4914543"/>
              <a:ext cx="1600200" cy="1754326"/>
            </a:xfrm>
            <a:prstGeom prst="rect">
              <a:avLst/>
            </a:prstGeom>
          </p:spPr>
          <p:txBody>
            <a:bodyPr wrap="square">
              <a:spAutoFit/>
            </a:bodyPr>
            <a:lstStyle/>
            <a:p>
              <a:pPr algn="ctr">
                <a:spcBef>
                  <a:spcPct val="50000"/>
                </a:spcBef>
              </a:pPr>
              <a:r>
                <a:rPr lang="en-US" altLang="en-US" sz="5400" u="sng" dirty="0">
                  <a:latin typeface="Times New Roman" panose="02020603050405020304" pitchFamily="18" charset="0"/>
                  <a:cs typeface="Times New Roman" panose="02020603050405020304" pitchFamily="18" charset="0"/>
                </a:rPr>
                <a:t>P</a:t>
              </a:r>
              <a:r>
                <a:rPr lang="en-US" altLang="en-US" sz="5400" baseline="-25000" dirty="0">
                  <a:latin typeface="Times New Roman" panose="02020603050405020304" pitchFamily="18" charset="0"/>
                  <a:cs typeface="Times New Roman" panose="02020603050405020304" pitchFamily="18" charset="0"/>
                </a:rPr>
                <a:t>1</a:t>
              </a:r>
              <a:br>
                <a:rPr lang="en-US" altLang="en-US" sz="5400" u="sng" dirty="0">
                  <a:latin typeface="Times New Roman" panose="02020603050405020304" pitchFamily="18" charset="0"/>
                  <a:cs typeface="Times New Roman" panose="02020603050405020304" pitchFamily="18" charset="0"/>
                </a:rPr>
              </a:br>
              <a:r>
                <a:rPr lang="en-US" altLang="en-US" sz="5400" dirty="0">
                  <a:latin typeface="Times New Roman" panose="02020603050405020304" pitchFamily="18" charset="0"/>
                  <a:cs typeface="Times New Roman" panose="02020603050405020304" pitchFamily="18" charset="0"/>
                </a:rPr>
                <a:t>T</a:t>
              </a:r>
              <a:r>
                <a:rPr lang="en-US" altLang="en-US" sz="5400" baseline="-25000" dirty="0">
                  <a:latin typeface="Times New Roman" panose="02020603050405020304" pitchFamily="18" charset="0"/>
                  <a:cs typeface="Times New Roman" panose="02020603050405020304" pitchFamily="18" charset="0"/>
                </a:rPr>
                <a:t>1</a:t>
              </a:r>
            </a:p>
          </p:txBody>
        </p:sp>
        <p:sp>
          <p:nvSpPr>
            <p:cNvPr id="9" name="Text Box 5">
              <a:extLst>
                <a:ext uri="{FF2B5EF4-FFF2-40B4-BE49-F238E27FC236}">
                  <a16:creationId xmlns:a16="http://schemas.microsoft.com/office/drawing/2014/main" id="{C8B5D5E7-A887-75B7-2DC4-F20D63451CB4}"/>
                </a:ext>
              </a:extLst>
            </p:cNvPr>
            <p:cNvSpPr txBox="1">
              <a:spLocks noChangeArrowheads="1"/>
            </p:cNvSpPr>
            <p:nvPr/>
          </p:nvSpPr>
          <p:spPr bwMode="auto">
            <a:xfrm>
              <a:off x="6428874" y="5338465"/>
              <a:ext cx="99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latin typeface="Times New Roman" panose="02020603050405020304" pitchFamily="18" charset="0"/>
                  <a:cs typeface="Times New Roman" panose="02020603050405020304" pitchFamily="18" charset="0"/>
                </a:rPr>
                <a:t>=</a:t>
              </a:r>
            </a:p>
          </p:txBody>
        </p:sp>
        <p:sp>
          <p:nvSpPr>
            <p:cNvPr id="10" name="Rectangle 9">
              <a:extLst>
                <a:ext uri="{FF2B5EF4-FFF2-40B4-BE49-F238E27FC236}">
                  <a16:creationId xmlns:a16="http://schemas.microsoft.com/office/drawing/2014/main" id="{479F1599-48FE-A6D0-B391-74D38402CDF4}"/>
                </a:ext>
              </a:extLst>
            </p:cNvPr>
            <p:cNvSpPr/>
            <p:nvPr/>
          </p:nvSpPr>
          <p:spPr>
            <a:xfrm>
              <a:off x="6666628" y="4892965"/>
              <a:ext cx="1600200" cy="1754326"/>
            </a:xfrm>
            <a:prstGeom prst="rect">
              <a:avLst/>
            </a:prstGeom>
          </p:spPr>
          <p:txBody>
            <a:bodyPr wrap="square">
              <a:spAutoFit/>
            </a:bodyPr>
            <a:lstStyle/>
            <a:p>
              <a:pPr algn="ctr">
                <a:spcBef>
                  <a:spcPct val="50000"/>
                </a:spcBef>
              </a:pPr>
              <a:r>
                <a:rPr lang="en-US" altLang="en-US" sz="5400" u="sng" dirty="0">
                  <a:latin typeface="Times New Roman" panose="02020603050405020304" pitchFamily="18" charset="0"/>
                  <a:cs typeface="Times New Roman" panose="02020603050405020304" pitchFamily="18" charset="0"/>
                </a:rPr>
                <a:t>P</a:t>
              </a:r>
              <a:r>
                <a:rPr lang="en-US" altLang="en-US" sz="5400" baseline="-25000" dirty="0">
                  <a:latin typeface="Times New Roman" panose="02020603050405020304" pitchFamily="18" charset="0"/>
                  <a:cs typeface="Times New Roman" panose="02020603050405020304" pitchFamily="18" charset="0"/>
                </a:rPr>
                <a:t>2</a:t>
              </a:r>
              <a:br>
                <a:rPr lang="en-US" altLang="en-US" sz="5400" u="sng" dirty="0">
                  <a:latin typeface="Times New Roman" panose="02020603050405020304" pitchFamily="18" charset="0"/>
                  <a:cs typeface="Times New Roman" panose="02020603050405020304" pitchFamily="18" charset="0"/>
                </a:rPr>
              </a:br>
              <a:r>
                <a:rPr lang="en-US" altLang="en-US" sz="5400" dirty="0">
                  <a:latin typeface="Times New Roman" panose="02020603050405020304" pitchFamily="18" charset="0"/>
                  <a:cs typeface="Times New Roman" panose="02020603050405020304" pitchFamily="18" charset="0"/>
                </a:rPr>
                <a:t>T</a:t>
              </a:r>
              <a:r>
                <a:rPr lang="en-US" altLang="en-US" sz="5400" baseline="-25000" dirty="0">
                  <a:latin typeface="Times New Roman" panose="02020603050405020304" pitchFamily="18" charset="0"/>
                  <a:cs typeface="Times New Roman" panose="02020603050405020304" pitchFamily="18" charset="0"/>
                </a:rPr>
                <a:t>2</a:t>
              </a:r>
            </a:p>
          </p:txBody>
        </p:sp>
      </p:grpSp>
    </p:spTree>
    <p:extLst>
      <p:ext uri="{BB962C8B-B14F-4D97-AF65-F5344CB8AC3E}">
        <p14:creationId xmlns:p14="http://schemas.microsoft.com/office/powerpoint/2010/main" val="15206963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828DB87-5E84-86E2-FEEB-F9CF4A37DAB7}"/>
              </a:ext>
            </a:extLst>
          </p:cNvPr>
          <p:cNvSpPr txBox="1"/>
          <p:nvPr/>
        </p:nvSpPr>
        <p:spPr>
          <a:xfrm>
            <a:off x="0" y="-33337"/>
            <a:ext cx="9144000" cy="523220"/>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53.  State the relationship between volume and temperature.</a:t>
            </a:r>
            <a:endParaRPr lang="en-US" sz="4000" dirty="0">
              <a:solidFill>
                <a:srgbClr val="0000FF"/>
              </a:solidFill>
              <a:latin typeface="Times New Roman" panose="02020603050405020304" pitchFamily="18" charset="0"/>
              <a:cs typeface="Times New Roman" panose="02020603050405020304" pitchFamily="18" charset="0"/>
            </a:endParaRPr>
          </a:p>
        </p:txBody>
      </p:sp>
      <p:sp>
        <p:nvSpPr>
          <p:cNvPr id="11" name="Text Box 4">
            <a:extLst>
              <a:ext uri="{FF2B5EF4-FFF2-40B4-BE49-F238E27FC236}">
                <a16:creationId xmlns:a16="http://schemas.microsoft.com/office/drawing/2014/main" id="{7751E669-B7A5-AA8C-0341-12F8CF3F1079}"/>
              </a:ext>
            </a:extLst>
          </p:cNvPr>
          <p:cNvSpPr txBox="1">
            <a:spLocks noChangeArrowheads="1"/>
          </p:cNvSpPr>
          <p:nvPr/>
        </p:nvSpPr>
        <p:spPr bwMode="auto">
          <a:xfrm>
            <a:off x="838200" y="65405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12" name="Text Box 5">
            <a:extLst>
              <a:ext uri="{FF2B5EF4-FFF2-40B4-BE49-F238E27FC236}">
                <a16:creationId xmlns:a16="http://schemas.microsoft.com/office/drawing/2014/main" id="{505DC9FD-81DD-EA83-B5B7-C4F625B79088}"/>
              </a:ext>
            </a:extLst>
          </p:cNvPr>
          <p:cNvSpPr txBox="1">
            <a:spLocks noChangeArrowheads="1"/>
          </p:cNvSpPr>
          <p:nvPr/>
        </p:nvSpPr>
        <p:spPr bwMode="auto">
          <a:xfrm>
            <a:off x="4191000" y="126365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13" name="Text Box 6">
            <a:extLst>
              <a:ext uri="{FF2B5EF4-FFF2-40B4-BE49-F238E27FC236}">
                <a16:creationId xmlns:a16="http://schemas.microsoft.com/office/drawing/2014/main" id="{637FC321-3D35-9354-C998-627EE825C225}"/>
              </a:ext>
            </a:extLst>
          </p:cNvPr>
          <p:cNvSpPr txBox="1">
            <a:spLocks noChangeArrowheads="1"/>
          </p:cNvSpPr>
          <p:nvPr/>
        </p:nvSpPr>
        <p:spPr bwMode="auto">
          <a:xfrm>
            <a:off x="5257800" y="65405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spTree>
    <p:extLst>
      <p:ext uri="{BB962C8B-B14F-4D97-AF65-F5344CB8AC3E}">
        <p14:creationId xmlns:p14="http://schemas.microsoft.com/office/powerpoint/2010/main" val="35515171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92390-44A6-C6AF-3687-26AD62349A4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824829B-1A34-341C-94C1-D7201158C2C0}"/>
              </a:ext>
            </a:extLst>
          </p:cNvPr>
          <p:cNvSpPr txBox="1"/>
          <p:nvPr/>
        </p:nvSpPr>
        <p:spPr>
          <a:xfrm>
            <a:off x="0" y="-33337"/>
            <a:ext cx="9144000" cy="523220"/>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53.  State the relationship between volume and temperature.</a:t>
            </a:r>
            <a:endParaRPr lang="en-US" sz="4000" dirty="0">
              <a:solidFill>
                <a:srgbClr val="0000FF"/>
              </a:solidFill>
              <a:latin typeface="Times New Roman" panose="02020603050405020304" pitchFamily="18" charset="0"/>
              <a:cs typeface="Times New Roman" panose="02020603050405020304" pitchFamily="18" charset="0"/>
            </a:endParaRPr>
          </a:p>
        </p:txBody>
      </p:sp>
      <p:sp>
        <p:nvSpPr>
          <p:cNvPr id="11" name="Text Box 4">
            <a:extLst>
              <a:ext uri="{FF2B5EF4-FFF2-40B4-BE49-F238E27FC236}">
                <a16:creationId xmlns:a16="http://schemas.microsoft.com/office/drawing/2014/main" id="{08BD905B-F034-5EA7-B01B-B2DB02CED714}"/>
              </a:ext>
            </a:extLst>
          </p:cNvPr>
          <p:cNvSpPr txBox="1">
            <a:spLocks noChangeArrowheads="1"/>
          </p:cNvSpPr>
          <p:nvPr/>
        </p:nvSpPr>
        <p:spPr bwMode="auto">
          <a:xfrm>
            <a:off x="838200" y="654050"/>
            <a:ext cx="35052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1</a:t>
            </a:r>
            <a:r>
              <a:rPr lang="en-US" altLang="en-US" sz="8800" u="sng" dirty="0">
                <a:solidFill>
                  <a:srgbClr val="FF0000"/>
                </a:solidFill>
              </a:rPr>
              <a:t>V</a:t>
            </a:r>
            <a:r>
              <a:rPr lang="en-US" altLang="en-US" sz="4000" u="sng" dirty="0">
                <a:solidFill>
                  <a:srgbClr val="FF0000"/>
                </a:solidFill>
              </a:rPr>
              <a:t>1</a:t>
            </a:r>
            <a:br>
              <a:rPr lang="en-US" altLang="en-US" sz="8800" u="sng" dirty="0">
                <a:solidFill>
                  <a:srgbClr val="FF0000"/>
                </a:solidFill>
              </a:rPr>
            </a:br>
            <a:r>
              <a:rPr lang="en-US" altLang="en-US" sz="8800" dirty="0">
                <a:solidFill>
                  <a:srgbClr val="FF0000"/>
                </a:solidFill>
              </a:rPr>
              <a:t>T</a:t>
            </a:r>
            <a:r>
              <a:rPr lang="en-US" altLang="en-US" sz="8800" baseline="-25000" dirty="0">
                <a:solidFill>
                  <a:srgbClr val="FF0000"/>
                </a:solidFill>
              </a:rPr>
              <a:t>1</a:t>
            </a:r>
          </a:p>
        </p:txBody>
      </p:sp>
      <p:sp>
        <p:nvSpPr>
          <p:cNvPr id="12" name="Text Box 5">
            <a:extLst>
              <a:ext uri="{FF2B5EF4-FFF2-40B4-BE49-F238E27FC236}">
                <a16:creationId xmlns:a16="http://schemas.microsoft.com/office/drawing/2014/main" id="{161232F6-16EE-7960-254C-9A091BB4978A}"/>
              </a:ext>
            </a:extLst>
          </p:cNvPr>
          <p:cNvSpPr txBox="1">
            <a:spLocks noChangeArrowheads="1"/>
          </p:cNvSpPr>
          <p:nvPr/>
        </p:nvSpPr>
        <p:spPr bwMode="auto">
          <a:xfrm>
            <a:off x="4191000" y="1263650"/>
            <a:ext cx="990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8800" dirty="0">
                <a:solidFill>
                  <a:srgbClr val="FF0000"/>
                </a:solidFill>
              </a:rPr>
              <a:t>=</a:t>
            </a:r>
          </a:p>
        </p:txBody>
      </p:sp>
      <p:sp>
        <p:nvSpPr>
          <p:cNvPr id="13" name="Text Box 6">
            <a:extLst>
              <a:ext uri="{FF2B5EF4-FFF2-40B4-BE49-F238E27FC236}">
                <a16:creationId xmlns:a16="http://schemas.microsoft.com/office/drawing/2014/main" id="{930230C9-48A1-5CE3-8F75-B201F5B367D3}"/>
              </a:ext>
            </a:extLst>
          </p:cNvPr>
          <p:cNvSpPr txBox="1">
            <a:spLocks noChangeArrowheads="1"/>
          </p:cNvSpPr>
          <p:nvPr/>
        </p:nvSpPr>
        <p:spPr bwMode="auto">
          <a:xfrm>
            <a:off x="5257800" y="654050"/>
            <a:ext cx="2590800" cy="318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8800" u="sng" dirty="0">
                <a:solidFill>
                  <a:srgbClr val="FF0000"/>
                </a:solidFill>
              </a:rPr>
              <a:t>P</a:t>
            </a:r>
            <a:r>
              <a:rPr lang="en-US" altLang="en-US" sz="4000" u="sng" dirty="0">
                <a:solidFill>
                  <a:srgbClr val="FF0000"/>
                </a:solidFill>
              </a:rPr>
              <a:t>2</a:t>
            </a:r>
            <a:r>
              <a:rPr lang="en-US" altLang="en-US" sz="8800" u="sng" dirty="0">
                <a:solidFill>
                  <a:srgbClr val="FF0000"/>
                </a:solidFill>
              </a:rPr>
              <a:t>V</a:t>
            </a:r>
            <a:r>
              <a:rPr lang="en-US" altLang="en-US" sz="4000" u="sng" dirty="0">
                <a:solidFill>
                  <a:srgbClr val="FF0000"/>
                </a:solidFill>
              </a:rPr>
              <a:t>2</a:t>
            </a:r>
            <a:br>
              <a:rPr lang="en-US" altLang="en-US" sz="8800" u="sng" dirty="0">
                <a:solidFill>
                  <a:srgbClr val="FF0000"/>
                </a:solidFill>
              </a:rPr>
            </a:br>
            <a:r>
              <a:rPr lang="en-US" altLang="en-US" sz="8800" dirty="0">
                <a:solidFill>
                  <a:srgbClr val="FF0000"/>
                </a:solidFill>
              </a:rPr>
              <a:t> T</a:t>
            </a:r>
            <a:r>
              <a:rPr lang="en-US" altLang="en-US" sz="8800" baseline="-25000" dirty="0">
                <a:solidFill>
                  <a:srgbClr val="FF0000"/>
                </a:solidFill>
              </a:rPr>
              <a:t>2</a:t>
            </a:r>
          </a:p>
          <a:p>
            <a:pPr eaLnBrk="1" hangingPunct="1">
              <a:spcBef>
                <a:spcPct val="50000"/>
              </a:spcBef>
              <a:buFontTx/>
              <a:buNone/>
            </a:pPr>
            <a:endParaRPr lang="en-US" altLang="en-US" sz="1800" dirty="0">
              <a:solidFill>
                <a:srgbClr val="002060"/>
              </a:solidFill>
            </a:endParaRPr>
          </a:p>
        </p:txBody>
      </p:sp>
      <p:grpSp>
        <p:nvGrpSpPr>
          <p:cNvPr id="14" name="Group 13">
            <a:extLst>
              <a:ext uri="{FF2B5EF4-FFF2-40B4-BE49-F238E27FC236}">
                <a16:creationId xmlns:a16="http://schemas.microsoft.com/office/drawing/2014/main" id="{7593B32E-8CD7-BDA9-D4B1-88EEF2DF56BA}"/>
              </a:ext>
            </a:extLst>
          </p:cNvPr>
          <p:cNvGrpSpPr/>
          <p:nvPr/>
        </p:nvGrpSpPr>
        <p:grpSpPr>
          <a:xfrm>
            <a:off x="5638800" y="4572000"/>
            <a:ext cx="3095367" cy="1781459"/>
            <a:chOff x="5440279" y="4876799"/>
            <a:chExt cx="3095367" cy="1781459"/>
          </a:xfrm>
        </p:grpSpPr>
        <p:sp>
          <p:nvSpPr>
            <p:cNvPr id="8" name="Rectangle 7"/>
            <p:cNvSpPr/>
            <p:nvPr/>
          </p:nvSpPr>
          <p:spPr>
            <a:xfrm>
              <a:off x="5440279" y="4903932"/>
              <a:ext cx="1600200" cy="1754326"/>
            </a:xfrm>
            <a:prstGeom prst="rect">
              <a:avLst/>
            </a:prstGeom>
          </p:spPr>
          <p:txBody>
            <a:bodyPr wrap="square">
              <a:spAutoFit/>
            </a:bodyPr>
            <a:lstStyle/>
            <a:p>
              <a:pPr algn="ctr">
                <a:spcBef>
                  <a:spcPct val="50000"/>
                </a:spcBef>
              </a:pPr>
              <a:r>
                <a:rPr lang="en-US" altLang="en-US" sz="5400" u="sng" dirty="0">
                  <a:solidFill>
                    <a:srgbClr val="0000FF"/>
                  </a:solidFill>
                  <a:latin typeface="Times New Roman" panose="02020603050405020304" pitchFamily="18" charset="0"/>
                  <a:cs typeface="Times New Roman" panose="02020603050405020304" pitchFamily="18" charset="0"/>
                </a:rPr>
                <a:t>V</a:t>
              </a:r>
              <a:r>
                <a:rPr lang="en-US" altLang="en-US" sz="5400" baseline="-25000" dirty="0">
                  <a:solidFill>
                    <a:srgbClr val="0000FF"/>
                  </a:solidFill>
                  <a:latin typeface="Times New Roman" panose="02020603050405020304" pitchFamily="18" charset="0"/>
                  <a:cs typeface="Times New Roman" panose="02020603050405020304" pitchFamily="18" charset="0"/>
                </a:rPr>
                <a:t>1</a:t>
              </a:r>
              <a:br>
                <a:rPr lang="en-US" altLang="en-US" sz="5400" u="sng" dirty="0">
                  <a:solidFill>
                    <a:srgbClr val="0000FF"/>
                  </a:solidFill>
                  <a:latin typeface="Times New Roman" panose="02020603050405020304" pitchFamily="18" charset="0"/>
                  <a:cs typeface="Times New Roman" panose="02020603050405020304" pitchFamily="18" charset="0"/>
                </a:rPr>
              </a:br>
              <a:r>
                <a:rPr lang="en-US" altLang="en-US" sz="5400" dirty="0">
                  <a:solidFill>
                    <a:srgbClr val="0000FF"/>
                  </a:solidFill>
                  <a:latin typeface="Times New Roman" panose="02020603050405020304" pitchFamily="18" charset="0"/>
                  <a:cs typeface="Times New Roman" panose="02020603050405020304" pitchFamily="18" charset="0"/>
                </a:rPr>
                <a:t>T</a:t>
              </a:r>
              <a:r>
                <a:rPr lang="en-US" altLang="en-US" sz="5400" baseline="-25000" dirty="0">
                  <a:solidFill>
                    <a:srgbClr val="0000FF"/>
                  </a:solidFill>
                  <a:latin typeface="Times New Roman" panose="02020603050405020304" pitchFamily="18" charset="0"/>
                  <a:cs typeface="Times New Roman" panose="02020603050405020304" pitchFamily="18" charset="0"/>
                </a:rPr>
                <a:t>1</a:t>
              </a:r>
            </a:p>
          </p:txBody>
        </p:sp>
        <p:sp>
          <p:nvSpPr>
            <p:cNvPr id="9" name="Text Box 5"/>
            <p:cNvSpPr txBox="1">
              <a:spLocks noChangeArrowheads="1"/>
            </p:cNvSpPr>
            <p:nvPr/>
          </p:nvSpPr>
          <p:spPr bwMode="auto">
            <a:xfrm>
              <a:off x="6738171" y="5338464"/>
              <a:ext cx="99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solidFill>
                    <a:srgbClr val="0000FF"/>
                  </a:solidFill>
                </a:rPr>
                <a:t>=</a:t>
              </a:r>
            </a:p>
          </p:txBody>
        </p:sp>
        <p:sp>
          <p:nvSpPr>
            <p:cNvPr id="10" name="Rectangle 9"/>
            <p:cNvSpPr/>
            <p:nvPr/>
          </p:nvSpPr>
          <p:spPr>
            <a:xfrm>
              <a:off x="6935446" y="4876799"/>
              <a:ext cx="1600200" cy="1754326"/>
            </a:xfrm>
            <a:prstGeom prst="rect">
              <a:avLst/>
            </a:prstGeom>
          </p:spPr>
          <p:txBody>
            <a:bodyPr wrap="square">
              <a:spAutoFit/>
            </a:bodyPr>
            <a:lstStyle/>
            <a:p>
              <a:pPr algn="ctr">
                <a:spcBef>
                  <a:spcPct val="50000"/>
                </a:spcBef>
              </a:pPr>
              <a:r>
                <a:rPr lang="en-US" altLang="en-US" sz="5400" u="sng" dirty="0">
                  <a:solidFill>
                    <a:srgbClr val="0000FF"/>
                  </a:solidFill>
                  <a:latin typeface="Times New Roman" panose="02020603050405020304" pitchFamily="18" charset="0"/>
                  <a:cs typeface="Times New Roman" panose="02020603050405020304" pitchFamily="18" charset="0"/>
                </a:rPr>
                <a:t>V</a:t>
              </a:r>
              <a:r>
                <a:rPr lang="en-US" altLang="en-US" sz="5400" baseline="-25000" dirty="0">
                  <a:solidFill>
                    <a:srgbClr val="0000FF"/>
                  </a:solidFill>
                  <a:latin typeface="Times New Roman" panose="02020603050405020304" pitchFamily="18" charset="0"/>
                  <a:cs typeface="Times New Roman" panose="02020603050405020304" pitchFamily="18" charset="0"/>
                </a:rPr>
                <a:t>2</a:t>
              </a:r>
              <a:br>
                <a:rPr lang="en-US" altLang="en-US" sz="5400" u="sng" dirty="0">
                  <a:solidFill>
                    <a:srgbClr val="0000FF"/>
                  </a:solidFill>
                  <a:latin typeface="Times New Roman" panose="02020603050405020304" pitchFamily="18" charset="0"/>
                  <a:cs typeface="Times New Roman" panose="02020603050405020304" pitchFamily="18" charset="0"/>
                </a:rPr>
              </a:br>
              <a:r>
                <a:rPr lang="en-US" altLang="en-US" sz="5400" dirty="0">
                  <a:solidFill>
                    <a:srgbClr val="0000FF"/>
                  </a:solidFill>
                  <a:latin typeface="Times New Roman" panose="02020603050405020304" pitchFamily="18" charset="0"/>
                  <a:cs typeface="Times New Roman" panose="02020603050405020304" pitchFamily="18" charset="0"/>
                </a:rPr>
                <a:t>T</a:t>
              </a:r>
              <a:r>
                <a:rPr lang="en-US" altLang="en-US" sz="5400" baseline="-25000" dirty="0">
                  <a:solidFill>
                    <a:srgbClr val="0000FF"/>
                  </a:solidFill>
                  <a:latin typeface="Times New Roman" panose="02020603050405020304" pitchFamily="18" charset="0"/>
                  <a:cs typeface="Times New Roman" panose="02020603050405020304" pitchFamily="18" charset="0"/>
                </a:rPr>
                <a:t>2</a:t>
              </a:r>
            </a:p>
          </p:txBody>
        </p:sp>
      </p:grpSp>
      <p:sp>
        <p:nvSpPr>
          <p:cNvPr id="2" name="TextBox 1">
            <a:extLst>
              <a:ext uri="{FF2B5EF4-FFF2-40B4-BE49-F238E27FC236}">
                <a16:creationId xmlns:a16="http://schemas.microsoft.com/office/drawing/2014/main" id="{030A6550-ADEE-DE9B-D20C-89249DC249F1}"/>
              </a:ext>
            </a:extLst>
          </p:cNvPr>
          <p:cNvSpPr txBox="1"/>
          <p:nvPr/>
        </p:nvSpPr>
        <p:spPr>
          <a:xfrm>
            <a:off x="0" y="4130996"/>
            <a:ext cx="5448300" cy="1200329"/>
          </a:xfrm>
          <a:prstGeom prst="rect">
            <a:avLst/>
          </a:prstGeom>
          <a:noFill/>
        </p:spPr>
        <p:txBody>
          <a:bodyPr wrap="square" rtlCol="0">
            <a:spAutoFit/>
          </a:bodyPr>
          <a:lstStyle/>
          <a:p>
            <a:r>
              <a:rPr kumimoji="0" lang="en-US" sz="2800" b="0" i="0" u="none" strike="noStrike" kern="1200" cap="none" spc="0" normalizeH="0" baseline="0" noProof="0" dirty="0">
                <a:ln>
                  <a:noFill/>
                </a:ln>
                <a:solidFill>
                  <a:prstClr val="black"/>
                </a:solidFill>
                <a:effectLst/>
                <a:uLnTx/>
                <a:uFillTx/>
                <a:latin typeface="Calibri"/>
                <a:ea typeface="+mn-ea"/>
                <a:cs typeface="+mn-cs"/>
              </a:rPr>
              <a:t>        </a:t>
            </a:r>
            <a:r>
              <a:rPr kumimoji="0" lang="en-US" sz="3600" b="0" i="0" u="none" strike="noStrike" kern="1200" cap="none" spc="0" normalizeH="0" baseline="0" noProof="0" dirty="0">
                <a:ln>
                  <a:noFill/>
                </a:ln>
                <a:solidFill>
                  <a:prstClr val="black"/>
                </a:solidFill>
                <a:effectLst/>
                <a:uLnTx/>
                <a:uFillTx/>
                <a:latin typeface="Calibri"/>
                <a:ea typeface="+mn-ea"/>
                <a:cs typeface="+mn-cs"/>
              </a:rPr>
              <a:t>Volume and Temp </a:t>
            </a:r>
            <a:br>
              <a:rPr kumimoji="0" lang="en-US" sz="3600" b="0" i="0" u="none" strike="noStrike" kern="1200" cap="none" spc="0" normalizeH="0" baseline="0" noProof="0" dirty="0">
                <a:ln>
                  <a:noFill/>
                </a:ln>
                <a:solidFill>
                  <a:prstClr val="black"/>
                </a:solidFill>
                <a:effectLst/>
                <a:uLnTx/>
                <a:uFillTx/>
                <a:latin typeface="Calibri"/>
                <a:ea typeface="+mn-ea"/>
                <a:cs typeface="+mn-cs"/>
              </a:rPr>
            </a:br>
            <a:r>
              <a:rPr kumimoji="0" lang="en-US" sz="3600" b="0" i="0" u="none" strike="noStrike" kern="1200" cap="none" spc="0" normalizeH="0" baseline="0" noProof="0" dirty="0">
                <a:ln>
                  <a:noFill/>
                </a:ln>
                <a:solidFill>
                  <a:prstClr val="black"/>
                </a:solidFill>
                <a:effectLst/>
                <a:uLnTx/>
                <a:uFillTx/>
                <a:latin typeface="Calibri"/>
                <a:ea typeface="+mn-ea"/>
                <a:cs typeface="+mn-cs"/>
              </a:rPr>
              <a:t>       are directly proportional</a:t>
            </a:r>
            <a:endParaRPr lang="en-US" dirty="0"/>
          </a:p>
        </p:txBody>
      </p:sp>
    </p:spTree>
    <p:extLst>
      <p:ext uri="{BB962C8B-B14F-4D97-AF65-F5344CB8AC3E}">
        <p14:creationId xmlns:p14="http://schemas.microsoft.com/office/powerpoint/2010/main" val="3975698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23EDD7-4698-D90B-9B80-72707D14E0A6}"/>
              </a:ext>
            </a:extLst>
          </p:cNvPr>
          <p:cNvSpPr txBox="1"/>
          <p:nvPr/>
        </p:nvSpPr>
        <p:spPr>
          <a:xfrm>
            <a:off x="1143000" y="2209800"/>
            <a:ext cx="6400800" cy="923330"/>
          </a:xfrm>
          <a:prstGeom prst="rect">
            <a:avLst/>
          </a:prstGeom>
          <a:noFill/>
        </p:spPr>
        <p:txBody>
          <a:bodyPr wrap="square" rtlCol="0">
            <a:spAutoFit/>
          </a:bodyPr>
          <a:lstStyle/>
          <a:p>
            <a:r>
              <a:rPr lang="en-US" dirty="0"/>
              <a:t>Skip the two boxes on the bottom left side of this page.</a:t>
            </a:r>
          </a:p>
          <a:p>
            <a:endParaRPr lang="en-US" dirty="0"/>
          </a:p>
          <a:p>
            <a:r>
              <a:rPr lang="en-US" dirty="0"/>
              <a:t>54 – 56 and 57 – 59.</a:t>
            </a:r>
          </a:p>
        </p:txBody>
      </p:sp>
    </p:spTree>
    <p:extLst>
      <p:ext uri="{BB962C8B-B14F-4D97-AF65-F5344CB8AC3E}">
        <p14:creationId xmlns:p14="http://schemas.microsoft.com/office/powerpoint/2010/main" val="20472362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chemeClr val="bg1">
              <a:lumMod val="95000"/>
            </a:schemeClr>
          </a:solidFill>
        </p:spPr>
        <p:txBody>
          <a:bodyPr wrap="square" rtlCol="0">
            <a:spAutoFit/>
          </a:bodyPr>
          <a:lstStyle/>
          <a:p>
            <a:r>
              <a:rPr lang="en-US" sz="3200" b="1" dirty="0">
                <a:latin typeface="Times New Roman" panose="02020603050405020304" pitchFamily="18" charset="0"/>
                <a:cs typeface="Times New Roman" panose="02020603050405020304" pitchFamily="18" charset="0"/>
              </a:rPr>
              <a:t>60.  </a:t>
            </a:r>
            <a:r>
              <a:rPr lang="en-US" sz="3200" dirty="0">
                <a:latin typeface="Times New Roman" panose="02020603050405020304" pitchFamily="18" charset="0"/>
                <a:cs typeface="Times New Roman" panose="02020603050405020304" pitchFamily="18" charset="0"/>
              </a:rPr>
              <a:t>Kinetic Molecular Theory of Gases.  Be familiar</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with these 7 points.  Make flashcards and learn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them well, the truth and the “fibs”.  </a:t>
            </a:r>
          </a:p>
        </p:txBody>
      </p:sp>
    </p:spTree>
    <p:extLst>
      <p:ext uri="{BB962C8B-B14F-4D97-AF65-F5344CB8AC3E}">
        <p14:creationId xmlns:p14="http://schemas.microsoft.com/office/powerpoint/2010/main" val="6901083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95400"/>
            <a:ext cx="9144000" cy="3539430"/>
          </a:xfrm>
          <a:prstGeom prst="rect">
            <a:avLst/>
          </a:prstGeom>
          <a:noFill/>
        </p:spPr>
        <p:txBody>
          <a:bodyPr wrap="square" rtlCol="0">
            <a:spAutoFit/>
          </a:bodyPr>
          <a:lstStyle/>
          <a:p>
            <a:pPr>
              <a:spcBef>
                <a:spcPct val="50000"/>
              </a:spcBef>
              <a:defRPr/>
            </a:pPr>
            <a:r>
              <a:rPr lang="en-US" altLang="en-US" sz="3200" dirty="0">
                <a:solidFill>
                  <a:srgbClr val="0000FF"/>
                </a:solidFill>
                <a:latin typeface="Times New Roman" panose="02020603050405020304" pitchFamily="18" charset="0"/>
                <a:cs typeface="Times New Roman" panose="02020603050405020304" pitchFamily="18" charset="0"/>
              </a:rPr>
              <a:t>This is TRUE, particles (atoms or molecules) only move in straight lines.  </a:t>
            </a:r>
          </a:p>
          <a:p>
            <a:pPr>
              <a:spcBef>
                <a:spcPct val="50000"/>
              </a:spcBef>
              <a:defRPr/>
            </a:pPr>
            <a:r>
              <a:rPr lang="en-US" altLang="en-US" sz="3200" dirty="0">
                <a:solidFill>
                  <a:srgbClr val="0000FF"/>
                </a:solidFill>
                <a:latin typeface="Times New Roman" panose="02020603050405020304" pitchFamily="18" charset="0"/>
                <a:cs typeface="Times New Roman" panose="02020603050405020304" pitchFamily="18" charset="0"/>
              </a:rPr>
              <a:t>No curves or loops allowed.   If gases slowed down, they’d clump up into liquids, which is not allowed if you want to be a gas.  </a:t>
            </a:r>
          </a:p>
          <a:p>
            <a:pPr>
              <a:spcBef>
                <a:spcPct val="50000"/>
              </a:spcBef>
              <a:defRPr/>
            </a:pP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Both ideal and real gases follow this exactly.</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507B821-FB14-2228-1E21-78F253F36863}"/>
              </a:ext>
            </a:extLst>
          </p:cNvPr>
          <p:cNvSpPr txBox="1"/>
          <p:nvPr/>
        </p:nvSpPr>
        <p:spPr>
          <a:xfrm>
            <a:off x="0" y="0"/>
            <a:ext cx="9144000" cy="1200329"/>
          </a:xfrm>
          <a:prstGeom prst="rect">
            <a:avLst/>
          </a:prstGeom>
          <a:solidFill>
            <a:schemeClr val="bg1">
              <a:lumMod val="95000"/>
            </a:schemeClr>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A.  A</a:t>
            </a:r>
            <a:r>
              <a:rPr lang="en-US" sz="3600" kern="1200" dirty="0">
                <a:ln>
                  <a:noFill/>
                </a:ln>
                <a:solidFill>
                  <a:srgbClr val="000000"/>
                </a:solidFill>
                <a:effectLst/>
                <a:latin typeface="Times New Roman" panose="02020603050405020304" pitchFamily="18" charset="0"/>
              </a:rPr>
              <a:t>ll gas particles are in random, constant,</a:t>
            </a:r>
            <a:br>
              <a:rPr lang="en-US" sz="3600" kern="1200" dirty="0">
                <a:ln>
                  <a:noFill/>
                </a:ln>
                <a:solidFill>
                  <a:srgbClr val="000000"/>
                </a:solidFill>
                <a:effectLst/>
                <a:latin typeface="Times New Roman" panose="02020603050405020304" pitchFamily="18" charset="0"/>
              </a:rPr>
            </a:br>
            <a:r>
              <a:rPr lang="en-US" sz="3600" kern="1200" dirty="0">
                <a:ln>
                  <a:noFill/>
                </a:ln>
                <a:solidFill>
                  <a:srgbClr val="000000"/>
                </a:solidFill>
                <a:effectLst/>
                <a:latin typeface="Times New Roman" panose="02020603050405020304" pitchFamily="18" charset="0"/>
              </a:rPr>
              <a:t>      straight-line motion. </a:t>
            </a: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3212313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32951"/>
            <a:ext cx="9144000" cy="1077218"/>
          </a:xfrm>
          <a:prstGeom prst="rect">
            <a:avLst/>
          </a:prstGeom>
          <a:noFill/>
        </p:spPr>
        <p:txBody>
          <a:bodyPr wrap="square" rtlCol="0">
            <a:spAutoFit/>
          </a:bodyPr>
          <a:lstStyle/>
          <a:p>
            <a:pPr>
              <a:spcBef>
                <a:spcPct val="50000"/>
              </a:spcBef>
              <a:defRPr/>
            </a:pPr>
            <a:r>
              <a:rPr lang="en-US" sz="2400" kern="1200" dirty="0">
                <a:ln>
                  <a:noFill/>
                </a:ln>
                <a:solidFill>
                  <a:srgbClr val="000000"/>
                </a:solidFill>
                <a:effectLst/>
                <a:latin typeface="Times New Roman" panose="02020603050405020304" pitchFamily="18" charset="0"/>
                <a:cs typeface="Times New Roman" panose="02020603050405020304" pitchFamily="18" charset="0"/>
              </a:rPr>
              <a:t>The particles are separated by great distances relative to their size.  </a:t>
            </a:r>
            <a:r>
              <a:rPr lang="en-US" altLang="en-US" sz="2000" dirty="0">
                <a:solidFill>
                  <a:srgbClr val="0000FF"/>
                </a:solidFill>
                <a:latin typeface="Times New Roman" panose="02020603050405020304" pitchFamily="18" charset="0"/>
                <a:cs typeface="Times New Roman" panose="02020603050405020304" pitchFamily="18" charset="0"/>
              </a:rPr>
              <a:t>Particles take up MUCH LESS space of a gas compared to the “empty” volume the particles move in.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Real gases and ideal gases follow this exactly.</a:t>
            </a:r>
            <a:r>
              <a:rPr lang="en-US" altLang="en-US" sz="2000" dirty="0">
                <a:solidFill>
                  <a:srgbClr val="0000FF"/>
                </a:solidFill>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p:txBody>
      </p:sp>
      <p:pic>
        <p:nvPicPr>
          <p:cNvPr id="1026" name="Picture 2" descr="Image result for gas molecules">
            <a:extLst>
              <a:ext uri="{FF2B5EF4-FFF2-40B4-BE49-F238E27FC236}">
                <a16:creationId xmlns:a16="http://schemas.microsoft.com/office/drawing/2014/main" id="{5BD01646-6C76-41B4-B502-450798B49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0169"/>
            <a:ext cx="9144000" cy="51385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0FC2F31-2FBB-4220-A263-32263B0A2732}"/>
              </a:ext>
            </a:extLst>
          </p:cNvPr>
          <p:cNvSpPr txBox="1"/>
          <p:nvPr/>
        </p:nvSpPr>
        <p:spPr>
          <a:xfrm>
            <a:off x="-11545" y="9236"/>
            <a:ext cx="9144000" cy="523220"/>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B. </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The volume of the gas particles is considered negligible.</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19118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23600"/>
            <a:ext cx="9144000" cy="1569660"/>
          </a:xfrm>
          <a:prstGeom prst="rect">
            <a:avLst/>
          </a:prstGeom>
          <a:noFill/>
        </p:spPr>
        <p:txBody>
          <a:bodyPr wrap="square" rtlCol="0">
            <a:spAutoFit/>
          </a:bodyPr>
          <a:lstStyle/>
          <a:p>
            <a:r>
              <a:rPr lang="en-US" altLang="en-US" sz="2400" dirty="0">
                <a:solidFill>
                  <a:srgbClr val="0000FF"/>
                </a:solidFill>
                <a:latin typeface="Times New Roman" panose="02020603050405020304" pitchFamily="18" charset="0"/>
                <a:cs typeface="Times New Roman" panose="02020603050405020304" pitchFamily="18" charset="0"/>
              </a:rPr>
              <a:t>They are not hard spheres.  The nuclei are just surrounded by electrons, which are “mostly not there”.  In fact, particles do have shapes, and there are attractive and, repulsive forces between particles </a:t>
            </a:r>
            <a:br>
              <a:rPr lang="en-US" altLang="en-US" sz="2400" dirty="0">
                <a:solidFill>
                  <a:srgbClr val="0000FF"/>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(which is overcome by heat from the Sun or Earth, or the heat!)</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3" name="AutoShape 2" descr="Image result for gas particles are like spher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gas particles are like spher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4" name="Picture 6" descr="Related imag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0" y="2782301"/>
            <a:ext cx="5429250" cy="40677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E3E476-265C-90C9-A638-1D21AEC0FAD6}"/>
              </a:ext>
            </a:extLst>
          </p:cNvPr>
          <p:cNvSpPr txBox="1"/>
          <p:nvPr/>
        </p:nvSpPr>
        <p:spPr>
          <a:xfrm>
            <a:off x="0" y="0"/>
            <a:ext cx="9144000" cy="1015663"/>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C. Gas particles </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have no attractive forces between them</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p>
            <a:r>
              <a:rPr lang="en-US" altLang="en-US" sz="2800" dirty="0">
                <a:latin typeface="Times New Roman" panose="02020603050405020304" pitchFamily="18" charset="0"/>
                <a:cs typeface="Times New Roman" panose="02020603050405020304" pitchFamily="18" charset="0"/>
              </a:rPr>
              <a:t>     The particles of gas act like small hard spheres.</a:t>
            </a:r>
            <a:r>
              <a:rPr lang="en-US" sz="28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18881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13573"/>
            <a:ext cx="9144000" cy="4524315"/>
          </a:xfrm>
          <a:prstGeom prst="rect">
            <a:avLst/>
          </a:prstGeom>
          <a:noFill/>
        </p:spPr>
        <p:txBody>
          <a:bodyPr wrap="square" rtlCol="0">
            <a:spAutoFit/>
          </a:bodyPr>
          <a:lstStyle/>
          <a:p>
            <a:pPr>
              <a:spcBef>
                <a:spcPct val="50000"/>
              </a:spcBef>
              <a:defRPr/>
            </a:pPr>
            <a:r>
              <a:rPr lang="en-US" altLang="en-US" sz="2000" dirty="0">
                <a:solidFill>
                  <a:srgbClr val="FF0000"/>
                </a:solidFill>
                <a:latin typeface="Times New Roman" panose="02020603050405020304" pitchFamily="18" charset="0"/>
                <a:cs typeface="Times New Roman" panose="02020603050405020304" pitchFamily="18" charset="0"/>
              </a:rPr>
              <a:t>This is not quite true, but it seems like it is.  Gas particles do transfer their energy from particle to particle when they collide, but they also LOSE some energy too. This small loss of energy (heat loss) is offset by the energy provided by the Sun or Earth each day.  </a:t>
            </a:r>
            <a:br>
              <a:rPr lang="en-US" altLang="en-US" sz="2000" dirty="0">
                <a:solidFill>
                  <a:srgbClr val="0000FF"/>
                </a:solidFill>
                <a:latin typeface="Times New Roman" panose="02020603050405020304" pitchFamily="18" charset="0"/>
                <a:cs typeface="Times New Roman" panose="02020603050405020304" pitchFamily="18" charset="0"/>
              </a:rPr>
            </a:br>
            <a:br>
              <a:rPr lang="en-US" altLang="en-US" sz="2000" dirty="0">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All the gases I know stay gases.  </a:t>
            </a: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If there was a loss of energy</a:t>
            </a: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 due to the collisions creating heat, </a:t>
            </a: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then the gas particles would slow down </a:t>
            </a: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and ultimately liquify.  </a:t>
            </a: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Gases don’t </a:t>
            </a:r>
            <a:r>
              <a:rPr lang="en-US" altLang="en-US" sz="1600" dirty="0">
                <a:latin typeface="Times New Roman" panose="02020603050405020304" pitchFamily="18" charset="0"/>
                <a:cs typeface="Times New Roman" panose="02020603050405020304" pitchFamily="18" charset="0"/>
              </a:rPr>
              <a:t>turn into liquids</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unless super chilled..</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  </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They do give off some heat when colliding</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but it is a slight loss of energy made up</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easily by our environment.  </a:t>
            </a:r>
            <a:br>
              <a:rPr lang="en-US" altLang="en-US" sz="1600" dirty="0">
                <a:latin typeface="Times New Roman" panose="02020603050405020304" pitchFamily="18" charset="0"/>
                <a:cs typeface="Times New Roman" panose="02020603050405020304" pitchFamily="18" charset="0"/>
              </a:rPr>
            </a:br>
            <a:endParaRPr lang="en-US" altLang="en-US" sz="1600" dirty="0">
              <a:latin typeface="Times New Roman" panose="02020603050405020304" pitchFamily="18" charset="0"/>
              <a:cs typeface="Times New Roman" panose="02020603050405020304" pitchFamily="18" charset="0"/>
            </a:endParaRPr>
          </a:p>
        </p:txBody>
      </p:sp>
      <p:pic>
        <p:nvPicPr>
          <p:cNvPr id="9218" name="Picture 2" descr="Image result for particles bouncing around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167688"/>
            <a:ext cx="5334000" cy="37041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DD55917-99D8-A33E-22AF-98DA30C3B790}"/>
              </a:ext>
            </a:extLst>
          </p:cNvPr>
          <p:cNvSpPr txBox="1"/>
          <p:nvPr/>
        </p:nvSpPr>
        <p:spPr>
          <a:xfrm>
            <a:off x="0" y="0"/>
            <a:ext cx="9144000" cy="1815882"/>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D.  Gas particles </a:t>
            </a:r>
            <a:r>
              <a:rPr lang="en-US" sz="2800" kern="1200" dirty="0">
                <a:ln>
                  <a:noFill/>
                </a:ln>
                <a:solidFill>
                  <a:srgbClr val="000000"/>
                </a:solidFill>
                <a:effectLst/>
                <a:latin typeface="Times New Roman" panose="02020603050405020304" pitchFamily="18" charset="0"/>
              </a:rPr>
              <a:t>have collisions that may result in a transfer </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of energy between gas particles, but the total energy of the</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system remains constant.  </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a:t>
            </a:r>
            <a:r>
              <a:rPr lang="en-US" sz="2800" b="1" kern="1200" dirty="0">
                <a:ln>
                  <a:noFill/>
                </a:ln>
                <a:solidFill>
                  <a:srgbClr val="FF0000"/>
                </a:solidFill>
                <a:effectLst/>
                <a:latin typeface="Times New Roman" panose="02020603050405020304" pitchFamily="18" charset="0"/>
              </a:rPr>
              <a:t>That means the </a:t>
            </a:r>
            <a:r>
              <a:rPr lang="en-US" altLang="en-US" sz="2800" b="1" dirty="0">
                <a:solidFill>
                  <a:srgbClr val="FF0000"/>
                </a:solidFill>
                <a:latin typeface="Times New Roman" panose="02020603050405020304" pitchFamily="18" charset="0"/>
                <a:cs typeface="Times New Roman" panose="02020603050405020304" pitchFamily="18" charset="0"/>
              </a:rPr>
              <a:t>collisions are ELASTIC.  </a:t>
            </a:r>
            <a:endParaRPr lang="en-US"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6269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chemeClr val="bg1">
              <a:lumMod val="95000"/>
            </a:schemeClr>
          </a:solidFill>
        </p:spPr>
        <p:txBody>
          <a:bodyPr wrap="square" rtlCol="0">
            <a:spAutoFit/>
          </a:bodyPr>
          <a:lstStyle/>
          <a:p>
            <a:pPr>
              <a:spcBef>
                <a:spcPct val="50000"/>
              </a:spcBef>
              <a:defRPr/>
            </a:pPr>
            <a:r>
              <a:rPr lang="en-US" altLang="en-US" sz="2800" dirty="0">
                <a:latin typeface="Times New Roman" panose="02020603050405020304" pitchFamily="18" charset="0"/>
                <a:cs typeface="Times New Roman" panose="02020603050405020304" pitchFamily="18" charset="0"/>
              </a:rPr>
              <a:t>E.  Gas particles </a:t>
            </a:r>
            <a:r>
              <a:rPr lang="en-US" sz="2800" kern="1200" dirty="0">
                <a:ln>
                  <a:noFill/>
                </a:ln>
                <a:solidFill>
                  <a:srgbClr val="000000"/>
                </a:solidFill>
                <a:effectLst/>
                <a:latin typeface="Times New Roman" panose="02020603050405020304" pitchFamily="18" charset="0"/>
              </a:rPr>
              <a:t>are separated by great distances </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relative to their size</a:t>
            </a:r>
            <a:endParaRPr lang="en-US" sz="2800" kern="1400" dirty="0">
              <a:ln>
                <a:noFill/>
              </a:ln>
              <a:solidFill>
                <a:srgbClr val="000000"/>
              </a:solidFill>
              <a:effectLst/>
              <a:latin typeface="Calibri" panose="020F0502020204030204" pitchFamily="34" charset="0"/>
            </a:endParaRPr>
          </a:p>
        </p:txBody>
      </p:sp>
      <p:pic>
        <p:nvPicPr>
          <p:cNvPr id="10242" name="Picture 2" descr="Image result for particles of gas being compresse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0264" y="2590800"/>
            <a:ext cx="7243472" cy="41188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0F9FCC-DE3A-93AC-7AE5-F7CF854893B6}"/>
              </a:ext>
            </a:extLst>
          </p:cNvPr>
          <p:cNvSpPr txBox="1"/>
          <p:nvPr/>
        </p:nvSpPr>
        <p:spPr>
          <a:xfrm>
            <a:off x="-2309" y="954107"/>
            <a:ext cx="9144000" cy="707886"/>
          </a:xfrm>
          <a:prstGeom prst="rect">
            <a:avLst/>
          </a:prstGeom>
          <a:noFill/>
        </p:spPr>
        <p:txBody>
          <a:bodyPr wrap="square" rtlCol="0">
            <a:spAutoFit/>
          </a:bodyPr>
          <a:lstStyle/>
          <a:p>
            <a:pPr>
              <a:spcBef>
                <a:spcPct val="50000"/>
              </a:spcBef>
              <a:defRPr/>
            </a:pPr>
            <a:r>
              <a:rPr lang="en-US" altLang="en-US" sz="2000" dirty="0">
                <a:latin typeface="Times New Roman" panose="02020603050405020304" pitchFamily="18" charset="0"/>
                <a:cs typeface="Times New Roman" panose="02020603050405020304" pitchFamily="18" charset="0"/>
              </a:rPr>
              <a:t>Ideal gases can be compressed indefinitely but they remain gases.  Real gases can be compressed a lot, but NOT indefinitely.  Compressed gases liquify or even solidify.  </a:t>
            </a:r>
            <a:endParaRPr lang="en-US" sz="2000" dirty="0"/>
          </a:p>
        </p:txBody>
      </p:sp>
    </p:spTree>
    <p:extLst>
      <p:ext uri="{BB962C8B-B14F-4D97-AF65-F5344CB8AC3E}">
        <p14:creationId xmlns:p14="http://schemas.microsoft.com/office/powerpoint/2010/main" val="761876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7218"/>
            <a:ext cx="9144000" cy="1200329"/>
          </a:xfrm>
          <a:prstGeom prst="rect">
            <a:avLst/>
          </a:prstGeom>
          <a:noFill/>
        </p:spPr>
        <p:txBody>
          <a:bodyPr wrap="square" rtlCol="0">
            <a:spAutoFit/>
          </a:bodyPr>
          <a:lstStyle/>
          <a:p>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Kinetic energy and temperature always move together.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If the KE increases, Temperature increases too.</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If KE decreases, then temperature decreases too.</a:t>
            </a: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0" name="Picture 2" descr="Image result for deflated cold balloon">
            <a:extLst>
              <a:ext uri="{FF2B5EF4-FFF2-40B4-BE49-F238E27FC236}">
                <a16:creationId xmlns:a16="http://schemas.microsoft.com/office/drawing/2014/main" id="{21D8B64D-1FB4-498C-BE00-B48D388FEF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52" r="4459"/>
          <a:stretch/>
        </p:blipFill>
        <p:spPr bwMode="auto">
          <a:xfrm>
            <a:off x="2015159" y="2667000"/>
            <a:ext cx="3197607" cy="26868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smiley balloon">
            <a:extLst>
              <a:ext uri="{FF2B5EF4-FFF2-40B4-BE49-F238E27FC236}">
                <a16:creationId xmlns:a16="http://schemas.microsoft.com/office/drawing/2014/main" id="{39D82C84-C795-4AEA-A509-1372AD16FB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720" y="2286000"/>
            <a:ext cx="3105150" cy="37882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388949-4BB1-419D-A732-DF9AE3A94798}"/>
              </a:ext>
            </a:extLst>
          </p:cNvPr>
          <p:cNvSpPr txBox="1"/>
          <p:nvPr/>
        </p:nvSpPr>
        <p:spPr>
          <a:xfrm>
            <a:off x="-16164" y="5743331"/>
            <a:ext cx="8918169" cy="1015663"/>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Cold balloons, with low Kinetic Energy, have weaker and less collisions.</a:t>
            </a:r>
          </a:p>
          <a:p>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solidFill>
                  <a:srgbClr val="0000FF"/>
                </a:solidFill>
                <a:latin typeface="Times New Roman" panose="02020603050405020304" pitchFamily="18" charset="0"/>
                <a:cs typeface="Times New Roman" panose="02020603050405020304" pitchFamily="18" charset="0"/>
              </a:rPr>
              <a:t>Hot balloons, with high Kinetic Energy, have greater and more frequent collisions.   </a:t>
            </a:r>
          </a:p>
        </p:txBody>
      </p:sp>
      <p:sp>
        <p:nvSpPr>
          <p:cNvPr id="3" name="TextBox 2">
            <a:extLst>
              <a:ext uri="{FF2B5EF4-FFF2-40B4-BE49-F238E27FC236}">
                <a16:creationId xmlns:a16="http://schemas.microsoft.com/office/drawing/2014/main" id="{53AC31FE-495B-AD13-3A82-E1A63AEC6025}"/>
              </a:ext>
            </a:extLst>
          </p:cNvPr>
          <p:cNvSpPr txBox="1"/>
          <p:nvPr/>
        </p:nvSpPr>
        <p:spPr>
          <a:xfrm>
            <a:off x="0" y="0"/>
            <a:ext cx="9144000" cy="1077218"/>
          </a:xfrm>
          <a:prstGeom prst="rect">
            <a:avLst/>
          </a:prstGeom>
          <a:solidFill>
            <a:schemeClr val="bg1">
              <a:lumMod val="95000"/>
            </a:schemeClr>
          </a:solidFill>
        </p:spPr>
        <p:txBody>
          <a:bodyPr wrap="square" rtlCol="0">
            <a:spAutoFit/>
          </a:bodyPr>
          <a:lstStyle/>
          <a:p>
            <a:r>
              <a:rPr lang="en-US" altLang="en-US" sz="3200" dirty="0">
                <a:latin typeface="Times New Roman" panose="02020603050405020304" pitchFamily="18" charset="0"/>
                <a:cs typeface="Times New Roman" panose="02020603050405020304" pitchFamily="18" charset="0"/>
              </a:rPr>
              <a:t>F.  The average kinetic energy is directly proportional</a:t>
            </a:r>
            <a:br>
              <a:rPr lang="en-US" altLang="en-US" sz="3200" dirty="0">
                <a:latin typeface="Times New Roman" panose="02020603050405020304" pitchFamily="18" charset="0"/>
                <a:cs typeface="Times New Roman" panose="02020603050405020304" pitchFamily="18" charset="0"/>
              </a:rPr>
            </a:br>
            <a:r>
              <a:rPr lang="en-US" altLang="en-US" sz="3200" dirty="0">
                <a:latin typeface="Times New Roman" panose="02020603050405020304" pitchFamily="18" charset="0"/>
                <a:cs typeface="Times New Roman" panose="02020603050405020304" pitchFamily="18" charset="0"/>
              </a:rPr>
              <a:t>      to the Kelvin temperature of a gas.</a:t>
            </a:r>
          </a:p>
        </p:txBody>
      </p:sp>
    </p:spTree>
    <p:extLst>
      <p:ext uri="{BB962C8B-B14F-4D97-AF65-F5344CB8AC3E}">
        <p14:creationId xmlns:p14="http://schemas.microsoft.com/office/powerpoint/2010/main" val="830228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143000"/>
            <a:ext cx="7772400" cy="1569660"/>
          </a:xfrm>
          <a:prstGeom prst="rect">
            <a:avLst/>
          </a:prstGeom>
          <a:noFill/>
        </p:spPr>
        <p:txBody>
          <a:bodyPr wrap="square" rtlCol="0">
            <a:spAutoFit/>
          </a:bodyPr>
          <a:lstStyle/>
          <a:p>
            <a:pPr algn="ctr"/>
            <a:r>
              <a:rPr lang="en-US" sz="9600" dirty="0"/>
              <a:t>Review</a:t>
            </a:r>
          </a:p>
        </p:txBody>
      </p:sp>
    </p:spTree>
    <p:extLst>
      <p:ext uri="{BB962C8B-B14F-4D97-AF65-F5344CB8AC3E}">
        <p14:creationId xmlns:p14="http://schemas.microsoft.com/office/powerpoint/2010/main" val="1498290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solidFill>
            <a:srgbClr val="FFFFCC"/>
          </a:solidFill>
          <a:ln>
            <a:solidFill>
              <a:srgbClr val="FFFFCC"/>
            </a:solidFill>
          </a:ln>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61.  Draw these three graphs, casually, but correctly.    Use P, V, and T for axis labels.  </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Draw proper lines.  Indicate if each graph is directly or inversely proportional.</a:t>
            </a:r>
          </a:p>
        </p:txBody>
      </p:sp>
      <p:sp>
        <p:nvSpPr>
          <p:cNvPr id="3" name="TextBox 2"/>
          <p:cNvSpPr txBox="1"/>
          <p:nvPr/>
        </p:nvSpPr>
        <p:spPr>
          <a:xfrm>
            <a:off x="3124200" y="1752599"/>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Pressure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Volume.</a:t>
            </a:r>
          </a:p>
        </p:txBody>
      </p:sp>
      <p:sp>
        <p:nvSpPr>
          <p:cNvPr id="4" name="TextBox 3"/>
          <p:cNvSpPr txBox="1"/>
          <p:nvPr/>
        </p:nvSpPr>
        <p:spPr>
          <a:xfrm>
            <a:off x="212501" y="1676400"/>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Volume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Temperature.</a:t>
            </a:r>
          </a:p>
        </p:txBody>
      </p:sp>
      <p:sp>
        <p:nvSpPr>
          <p:cNvPr id="5" name="TextBox 4"/>
          <p:cNvSpPr txBox="1"/>
          <p:nvPr/>
        </p:nvSpPr>
        <p:spPr>
          <a:xfrm>
            <a:off x="6477000" y="1752600"/>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Pressure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Temperature.</a:t>
            </a:r>
          </a:p>
        </p:txBody>
      </p:sp>
      <p:cxnSp>
        <p:nvCxnSpPr>
          <p:cNvPr id="7" name="Straight Connector 6"/>
          <p:cNvCxnSpPr/>
          <p:nvPr/>
        </p:nvCxnSpPr>
        <p:spPr>
          <a:xfrm>
            <a:off x="685800" y="3276600"/>
            <a:ext cx="0" cy="228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685800" y="5562600"/>
            <a:ext cx="1888901"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749899" y="3276600"/>
            <a:ext cx="0" cy="228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749899" y="5562600"/>
            <a:ext cx="1888901"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950299" y="3221865"/>
            <a:ext cx="0" cy="22860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950299" y="5507865"/>
            <a:ext cx="1888901"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8323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10518-DD3A-EC61-04C5-1ECFF9FCB3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A152C1-85D4-1A80-B550-BF108C224DF0}"/>
              </a:ext>
            </a:extLst>
          </p:cNvPr>
          <p:cNvSpPr txBox="1"/>
          <p:nvPr/>
        </p:nvSpPr>
        <p:spPr>
          <a:xfrm>
            <a:off x="0" y="0"/>
            <a:ext cx="9144000" cy="707886"/>
          </a:xfrm>
          <a:prstGeom prst="rect">
            <a:avLst/>
          </a:prstGeom>
          <a:solidFill>
            <a:srgbClr val="FFFFCC"/>
          </a:solidFill>
          <a:ln>
            <a:solidFill>
              <a:srgbClr val="FFFFCC"/>
            </a:solidFill>
          </a:ln>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61.  Draw these three graphs, casually, but correctly.    Use P, V, and T for axis labels.  </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Draw proper lines.  Indicate if each graph is directly or inversely proportional.</a:t>
            </a:r>
          </a:p>
        </p:txBody>
      </p:sp>
      <p:sp>
        <p:nvSpPr>
          <p:cNvPr id="3" name="TextBox 2">
            <a:extLst>
              <a:ext uri="{FF2B5EF4-FFF2-40B4-BE49-F238E27FC236}">
                <a16:creationId xmlns:a16="http://schemas.microsoft.com/office/drawing/2014/main" id="{A66AD9CF-ECD1-3BB2-F0B2-BE7AF9CEC3F4}"/>
              </a:ext>
            </a:extLst>
          </p:cNvPr>
          <p:cNvSpPr txBox="1"/>
          <p:nvPr/>
        </p:nvSpPr>
        <p:spPr>
          <a:xfrm>
            <a:off x="3124200" y="1752599"/>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Pressure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Volume.</a:t>
            </a:r>
          </a:p>
        </p:txBody>
      </p:sp>
      <p:sp>
        <p:nvSpPr>
          <p:cNvPr id="4" name="TextBox 3">
            <a:extLst>
              <a:ext uri="{FF2B5EF4-FFF2-40B4-BE49-F238E27FC236}">
                <a16:creationId xmlns:a16="http://schemas.microsoft.com/office/drawing/2014/main" id="{6F9500D5-F246-728F-9A99-0D77054A0E5C}"/>
              </a:ext>
            </a:extLst>
          </p:cNvPr>
          <p:cNvSpPr txBox="1"/>
          <p:nvPr/>
        </p:nvSpPr>
        <p:spPr>
          <a:xfrm>
            <a:off x="212501" y="1676400"/>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Volume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Temperature.</a:t>
            </a:r>
          </a:p>
        </p:txBody>
      </p:sp>
      <p:sp>
        <p:nvSpPr>
          <p:cNvPr id="5" name="TextBox 4">
            <a:extLst>
              <a:ext uri="{FF2B5EF4-FFF2-40B4-BE49-F238E27FC236}">
                <a16:creationId xmlns:a16="http://schemas.microsoft.com/office/drawing/2014/main" id="{F7718E9D-B6EF-FF73-BA83-C9D5B0F34DB9}"/>
              </a:ext>
            </a:extLst>
          </p:cNvPr>
          <p:cNvSpPr txBox="1"/>
          <p:nvPr/>
        </p:nvSpPr>
        <p:spPr>
          <a:xfrm>
            <a:off x="6477000" y="1752600"/>
            <a:ext cx="2514600" cy="646331"/>
          </a:xfrm>
          <a:prstGeom prst="rect">
            <a:avLst/>
          </a:prstGeom>
          <a:noFill/>
        </p:spPr>
        <p:txBody>
          <a:bodyPr wrap="square" rtlCol="0">
            <a:spAutoFit/>
          </a:bodyPr>
          <a:lstStyle/>
          <a:p>
            <a:pPr algn="ctr"/>
            <a:r>
              <a:rPr lang="en-US" dirty="0">
                <a:solidFill>
                  <a:prstClr val="black"/>
                </a:solidFill>
                <a:latin typeface="Times New Roman" panose="02020603050405020304" pitchFamily="18" charset="0"/>
                <a:cs typeface="Times New Roman" panose="02020603050405020304" pitchFamily="18" charset="0"/>
              </a:rPr>
              <a:t>Pressure as a function </a:t>
            </a:r>
            <a:br>
              <a:rPr lang="en-US" dirty="0">
                <a:solidFill>
                  <a:prstClr val="black"/>
                </a:solidFill>
                <a:latin typeface="Times New Roman" panose="02020603050405020304" pitchFamily="18" charset="0"/>
                <a:cs typeface="Times New Roman" panose="02020603050405020304" pitchFamily="18" charset="0"/>
              </a:rPr>
            </a:br>
            <a:r>
              <a:rPr lang="en-US" dirty="0">
                <a:solidFill>
                  <a:prstClr val="black"/>
                </a:solidFill>
                <a:latin typeface="Times New Roman" panose="02020603050405020304" pitchFamily="18" charset="0"/>
                <a:cs typeface="Times New Roman" panose="02020603050405020304" pitchFamily="18" charset="0"/>
              </a:rPr>
              <a:t>of Temperature.</a:t>
            </a:r>
          </a:p>
        </p:txBody>
      </p:sp>
      <p:cxnSp>
        <p:nvCxnSpPr>
          <p:cNvPr id="6" name="Straight Connector 5">
            <a:extLst>
              <a:ext uri="{FF2B5EF4-FFF2-40B4-BE49-F238E27FC236}">
                <a16:creationId xmlns:a16="http://schemas.microsoft.com/office/drawing/2014/main" id="{81E71D15-274A-4D87-A422-0D74B24ADA6A}"/>
              </a:ext>
            </a:extLst>
          </p:cNvPr>
          <p:cNvCxnSpPr/>
          <p:nvPr/>
        </p:nvCxnSpPr>
        <p:spPr>
          <a:xfrm>
            <a:off x="685800" y="2590800"/>
            <a:ext cx="0" cy="228600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75AB952-AC34-D31B-C7E6-C1C8CC19FA1D}"/>
              </a:ext>
            </a:extLst>
          </p:cNvPr>
          <p:cNvCxnSpPr/>
          <p:nvPr/>
        </p:nvCxnSpPr>
        <p:spPr>
          <a:xfrm flipH="1">
            <a:off x="685800" y="4876800"/>
            <a:ext cx="1888901"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529932-F474-3DD4-260F-CA34A7AE64D6}"/>
              </a:ext>
            </a:extLst>
          </p:cNvPr>
          <p:cNvCxnSpPr/>
          <p:nvPr/>
        </p:nvCxnSpPr>
        <p:spPr>
          <a:xfrm>
            <a:off x="3749899" y="2590800"/>
            <a:ext cx="0" cy="228600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53DE51-A1C0-6167-8653-2BBA536971FE}"/>
              </a:ext>
            </a:extLst>
          </p:cNvPr>
          <p:cNvCxnSpPr/>
          <p:nvPr/>
        </p:nvCxnSpPr>
        <p:spPr>
          <a:xfrm flipH="1">
            <a:off x="3749899" y="4876800"/>
            <a:ext cx="1888901"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05D7334-F3EF-DE3F-5BEB-4501E61FA003}"/>
              </a:ext>
            </a:extLst>
          </p:cNvPr>
          <p:cNvSpPr txBox="1"/>
          <p:nvPr/>
        </p:nvSpPr>
        <p:spPr>
          <a:xfrm>
            <a:off x="212501" y="3200400"/>
            <a:ext cx="397099" cy="646331"/>
          </a:xfrm>
          <a:prstGeom prst="rect">
            <a:avLst/>
          </a:prstGeom>
          <a:noFill/>
        </p:spPr>
        <p:txBody>
          <a:bodyPr wrap="square" rtlCol="0">
            <a:spAutoFit/>
          </a:bodyPr>
          <a:lstStyle/>
          <a:p>
            <a:r>
              <a:rPr lang="en-US" sz="3600" dirty="0">
                <a:solidFill>
                  <a:srgbClr val="FF3300"/>
                </a:solidFill>
              </a:rPr>
              <a:t>V</a:t>
            </a:r>
          </a:p>
        </p:txBody>
      </p:sp>
      <p:sp>
        <p:nvSpPr>
          <p:cNvPr id="17" name="Rectangle 16">
            <a:extLst>
              <a:ext uri="{FF2B5EF4-FFF2-40B4-BE49-F238E27FC236}">
                <a16:creationId xmlns:a16="http://schemas.microsoft.com/office/drawing/2014/main" id="{C6831DFE-EC00-91DD-05A6-9EE887D82517}"/>
              </a:ext>
            </a:extLst>
          </p:cNvPr>
          <p:cNvSpPr/>
          <p:nvPr/>
        </p:nvSpPr>
        <p:spPr>
          <a:xfrm>
            <a:off x="1407272" y="4800600"/>
            <a:ext cx="409086" cy="646331"/>
          </a:xfrm>
          <a:prstGeom prst="rect">
            <a:avLst/>
          </a:prstGeom>
        </p:spPr>
        <p:txBody>
          <a:bodyPr wrap="none">
            <a:spAutoFit/>
          </a:bodyPr>
          <a:lstStyle/>
          <a:p>
            <a:r>
              <a:rPr lang="en-US" sz="3600" dirty="0">
                <a:solidFill>
                  <a:srgbClr val="FF3300"/>
                </a:solidFill>
              </a:rPr>
              <a:t>T</a:t>
            </a:r>
          </a:p>
        </p:txBody>
      </p:sp>
      <p:cxnSp>
        <p:nvCxnSpPr>
          <p:cNvPr id="18" name="Straight Arrow Connector 17">
            <a:extLst>
              <a:ext uri="{FF2B5EF4-FFF2-40B4-BE49-F238E27FC236}">
                <a16:creationId xmlns:a16="http://schemas.microsoft.com/office/drawing/2014/main" id="{537328E4-6C4A-BD6C-798D-3A238FD348EB}"/>
              </a:ext>
            </a:extLst>
          </p:cNvPr>
          <p:cNvCxnSpPr/>
          <p:nvPr/>
        </p:nvCxnSpPr>
        <p:spPr>
          <a:xfrm flipV="1">
            <a:off x="685800" y="3733800"/>
            <a:ext cx="944450" cy="1143000"/>
          </a:xfrm>
          <a:prstGeom prst="straightConnector1">
            <a:avLst/>
          </a:prstGeom>
          <a:ln w="28575">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D50413-5BCF-B8CE-736D-EFEADA69AA6A}"/>
              </a:ext>
            </a:extLst>
          </p:cNvPr>
          <p:cNvCxnSpPr/>
          <p:nvPr/>
        </p:nvCxnSpPr>
        <p:spPr>
          <a:xfrm>
            <a:off x="6992410" y="2590800"/>
            <a:ext cx="0" cy="228600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2F07FDF-C42C-17C8-280E-55BC71E4480F}"/>
              </a:ext>
            </a:extLst>
          </p:cNvPr>
          <p:cNvCxnSpPr/>
          <p:nvPr/>
        </p:nvCxnSpPr>
        <p:spPr>
          <a:xfrm flipH="1">
            <a:off x="6992410" y="4876800"/>
            <a:ext cx="1888901"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229C4AE-83A7-DD22-BDB3-8FD82DCEEA0A}"/>
              </a:ext>
            </a:extLst>
          </p:cNvPr>
          <p:cNvSpPr txBox="1"/>
          <p:nvPr/>
        </p:nvSpPr>
        <p:spPr>
          <a:xfrm>
            <a:off x="6519111" y="3200400"/>
            <a:ext cx="397099" cy="646331"/>
          </a:xfrm>
          <a:prstGeom prst="rect">
            <a:avLst/>
          </a:prstGeom>
          <a:noFill/>
        </p:spPr>
        <p:txBody>
          <a:bodyPr wrap="square" rtlCol="0">
            <a:spAutoFit/>
          </a:bodyPr>
          <a:lstStyle/>
          <a:p>
            <a:r>
              <a:rPr lang="en-US" sz="3600" dirty="0">
                <a:solidFill>
                  <a:srgbClr val="0000FF"/>
                </a:solidFill>
              </a:rPr>
              <a:t>P</a:t>
            </a:r>
          </a:p>
        </p:txBody>
      </p:sp>
      <p:sp>
        <p:nvSpPr>
          <p:cNvPr id="22" name="Rectangle 21">
            <a:extLst>
              <a:ext uri="{FF2B5EF4-FFF2-40B4-BE49-F238E27FC236}">
                <a16:creationId xmlns:a16="http://schemas.microsoft.com/office/drawing/2014/main" id="{47C99AD2-7704-7580-CD4D-254AF1B02221}"/>
              </a:ext>
            </a:extLst>
          </p:cNvPr>
          <p:cNvSpPr/>
          <p:nvPr/>
        </p:nvSpPr>
        <p:spPr>
          <a:xfrm>
            <a:off x="7713882" y="4800600"/>
            <a:ext cx="409086" cy="646331"/>
          </a:xfrm>
          <a:prstGeom prst="rect">
            <a:avLst/>
          </a:prstGeom>
        </p:spPr>
        <p:txBody>
          <a:bodyPr wrap="none">
            <a:spAutoFit/>
          </a:bodyPr>
          <a:lstStyle/>
          <a:p>
            <a:r>
              <a:rPr lang="en-US" sz="3600" dirty="0">
                <a:solidFill>
                  <a:srgbClr val="0000FF"/>
                </a:solidFill>
              </a:rPr>
              <a:t>T</a:t>
            </a:r>
          </a:p>
        </p:txBody>
      </p:sp>
      <p:cxnSp>
        <p:nvCxnSpPr>
          <p:cNvPr id="23" name="Straight Arrow Connector 22">
            <a:extLst>
              <a:ext uri="{FF2B5EF4-FFF2-40B4-BE49-F238E27FC236}">
                <a16:creationId xmlns:a16="http://schemas.microsoft.com/office/drawing/2014/main" id="{6E415EA8-9033-6C4A-E7C4-C019540B8AB4}"/>
              </a:ext>
            </a:extLst>
          </p:cNvPr>
          <p:cNvCxnSpPr/>
          <p:nvPr/>
        </p:nvCxnSpPr>
        <p:spPr>
          <a:xfrm flipV="1">
            <a:off x="6992410" y="3733800"/>
            <a:ext cx="944450" cy="114300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8C75C79-7144-C536-B516-5606DD5475DA}"/>
              </a:ext>
            </a:extLst>
          </p:cNvPr>
          <p:cNvSpPr txBox="1"/>
          <p:nvPr/>
        </p:nvSpPr>
        <p:spPr>
          <a:xfrm>
            <a:off x="3276600" y="3200400"/>
            <a:ext cx="397099" cy="646331"/>
          </a:xfrm>
          <a:prstGeom prst="rect">
            <a:avLst/>
          </a:prstGeom>
          <a:noFill/>
        </p:spPr>
        <p:txBody>
          <a:bodyPr wrap="square" rtlCol="0">
            <a:spAutoFit/>
          </a:bodyPr>
          <a:lstStyle/>
          <a:p>
            <a:r>
              <a:rPr lang="en-US" sz="3600" dirty="0">
                <a:solidFill>
                  <a:prstClr val="black">
                    <a:lumMod val="95000"/>
                    <a:lumOff val="5000"/>
                  </a:prstClr>
                </a:solidFill>
              </a:rPr>
              <a:t>P</a:t>
            </a:r>
          </a:p>
        </p:txBody>
      </p:sp>
      <p:sp>
        <p:nvSpPr>
          <p:cNvPr id="25" name="Rectangle 24">
            <a:extLst>
              <a:ext uri="{FF2B5EF4-FFF2-40B4-BE49-F238E27FC236}">
                <a16:creationId xmlns:a16="http://schemas.microsoft.com/office/drawing/2014/main" id="{CBA36C08-7B8A-FDB5-0DB7-8C080A30A9EA}"/>
              </a:ext>
            </a:extLst>
          </p:cNvPr>
          <p:cNvSpPr/>
          <p:nvPr/>
        </p:nvSpPr>
        <p:spPr>
          <a:xfrm>
            <a:off x="4471371" y="4800600"/>
            <a:ext cx="445956" cy="646331"/>
          </a:xfrm>
          <a:prstGeom prst="rect">
            <a:avLst/>
          </a:prstGeom>
        </p:spPr>
        <p:txBody>
          <a:bodyPr wrap="none">
            <a:spAutoFit/>
          </a:bodyPr>
          <a:lstStyle/>
          <a:p>
            <a:r>
              <a:rPr lang="en-US" sz="3600" dirty="0">
                <a:solidFill>
                  <a:prstClr val="black">
                    <a:lumMod val="95000"/>
                    <a:lumOff val="5000"/>
                  </a:prstClr>
                </a:solidFill>
              </a:rPr>
              <a:t>V</a:t>
            </a:r>
          </a:p>
        </p:txBody>
      </p:sp>
      <p:sp>
        <p:nvSpPr>
          <p:cNvPr id="28" name="TextBox 27">
            <a:extLst>
              <a:ext uri="{FF2B5EF4-FFF2-40B4-BE49-F238E27FC236}">
                <a16:creationId xmlns:a16="http://schemas.microsoft.com/office/drawing/2014/main" id="{89B22BFA-C300-996A-640C-A471F5B46C5C}"/>
              </a:ext>
            </a:extLst>
          </p:cNvPr>
          <p:cNvSpPr txBox="1"/>
          <p:nvPr/>
        </p:nvSpPr>
        <p:spPr>
          <a:xfrm>
            <a:off x="0" y="5530317"/>
            <a:ext cx="9144000" cy="1323439"/>
          </a:xfrm>
          <a:prstGeom prst="rect">
            <a:avLst/>
          </a:prstGeom>
          <a:noFill/>
        </p:spPr>
        <p:txBody>
          <a:bodyPr wrap="square" rtlCol="0">
            <a:spAutoFit/>
          </a:bodyPr>
          <a:lstStyle/>
          <a:p>
            <a:pPr algn="ctr"/>
            <a:r>
              <a:rPr lang="en-US" sz="2000" b="1" dirty="0">
                <a:solidFill>
                  <a:srgbClr val="7030A0"/>
                </a:solidFill>
              </a:rPr>
              <a:t>  </a:t>
            </a:r>
            <a:r>
              <a:rPr lang="en-US" sz="2000" b="1" dirty="0">
                <a:solidFill>
                  <a:srgbClr val="FF0000"/>
                </a:solidFill>
              </a:rPr>
              <a:t>DIRECTLY Proportional              </a:t>
            </a:r>
            <a:r>
              <a:rPr lang="en-US" sz="2000" b="1" dirty="0">
                <a:solidFill>
                  <a:prstClr val="black">
                    <a:lumMod val="95000"/>
                    <a:lumOff val="5000"/>
                  </a:prstClr>
                </a:solidFill>
              </a:rPr>
              <a:t>INVERSELY Proportional  </a:t>
            </a:r>
            <a:r>
              <a:rPr lang="en-US" sz="2000" b="1" dirty="0">
                <a:solidFill>
                  <a:srgbClr val="7030A0"/>
                </a:solidFill>
              </a:rPr>
              <a:t>          </a:t>
            </a:r>
            <a:r>
              <a:rPr lang="en-US" sz="2000" b="1" dirty="0">
                <a:solidFill>
                  <a:srgbClr val="0000FF"/>
                </a:solidFill>
              </a:rPr>
              <a:t>DIRECTLY Proportional</a:t>
            </a:r>
          </a:p>
          <a:p>
            <a:pPr algn="ctr"/>
            <a:endParaRPr lang="en-US" sz="2000" b="1" dirty="0">
              <a:solidFill>
                <a:srgbClr val="0000FF"/>
              </a:solidFill>
            </a:endParaRPr>
          </a:p>
          <a:p>
            <a:pPr algn="ctr"/>
            <a:r>
              <a:rPr lang="en-US" sz="2000" b="1" dirty="0">
                <a:solidFill>
                  <a:prstClr val="black">
                    <a:lumMod val="95000"/>
                    <a:lumOff val="5000"/>
                  </a:prstClr>
                </a:solidFill>
              </a:rPr>
              <a:t>This middle graph is hard to draw, </a:t>
            </a:r>
            <a:br>
              <a:rPr lang="en-US" sz="2000" b="1" dirty="0">
                <a:solidFill>
                  <a:prstClr val="black">
                    <a:lumMod val="95000"/>
                    <a:lumOff val="5000"/>
                  </a:prstClr>
                </a:solidFill>
              </a:rPr>
            </a:br>
            <a:r>
              <a:rPr lang="en-US" sz="2000" b="1" dirty="0">
                <a:solidFill>
                  <a:prstClr val="black">
                    <a:lumMod val="95000"/>
                    <a:lumOff val="5000"/>
                  </a:prstClr>
                </a:solidFill>
              </a:rPr>
              <a:t>but it’s a smooth curve-alicious curve</a:t>
            </a:r>
          </a:p>
        </p:txBody>
      </p:sp>
      <p:sp>
        <p:nvSpPr>
          <p:cNvPr id="31" name="TextBox 30">
            <a:extLst>
              <a:ext uri="{FF2B5EF4-FFF2-40B4-BE49-F238E27FC236}">
                <a16:creationId xmlns:a16="http://schemas.microsoft.com/office/drawing/2014/main" id="{4190FC3D-56BF-446D-FBA0-F219BD4BE9AC}"/>
              </a:ext>
            </a:extLst>
          </p:cNvPr>
          <p:cNvSpPr txBox="1"/>
          <p:nvPr/>
        </p:nvSpPr>
        <p:spPr>
          <a:xfrm>
            <a:off x="5562600" y="4305300"/>
            <a:ext cx="533400" cy="369332"/>
          </a:xfrm>
          <a:prstGeom prst="rect">
            <a:avLst/>
          </a:prstGeom>
          <a:solidFill>
            <a:schemeClr val="bg1"/>
          </a:solidFill>
        </p:spPr>
        <p:txBody>
          <a:bodyPr wrap="square" rtlCol="0">
            <a:spAutoFit/>
          </a:bodyPr>
          <a:lstStyle/>
          <a:p>
            <a:endParaRPr lang="en-US" dirty="0">
              <a:solidFill>
                <a:prstClr val="black"/>
              </a:solidFill>
            </a:endParaRPr>
          </a:p>
        </p:txBody>
      </p:sp>
      <p:sp>
        <p:nvSpPr>
          <p:cNvPr id="26" name="Arc 25">
            <a:extLst>
              <a:ext uri="{FF2B5EF4-FFF2-40B4-BE49-F238E27FC236}">
                <a16:creationId xmlns:a16="http://schemas.microsoft.com/office/drawing/2014/main" id="{7F6EF414-E1A9-491A-B3C2-26ED49A557A0}"/>
              </a:ext>
            </a:extLst>
          </p:cNvPr>
          <p:cNvSpPr/>
          <p:nvPr/>
        </p:nvSpPr>
        <p:spPr>
          <a:xfrm rot="10800000">
            <a:off x="3934191" y="890938"/>
            <a:ext cx="2982015" cy="3659104"/>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813105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1077218"/>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sz="2800" dirty="0">
                <a:latin typeface="Times New Roman" panose="02020603050405020304" pitchFamily="18" charset="0"/>
                <a:cs typeface="Times New Roman" panose="02020603050405020304" pitchFamily="18" charset="0"/>
              </a:rPr>
              <a:t>1.  have no potential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  are separated by great distances, compared to their size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  have strong intermolecular forces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are arranged in a regular, repeated geometric pattern </a:t>
            </a:r>
          </a:p>
          <a:p>
            <a:pPr eaLnBrk="1" hangingPunct="1">
              <a:spcBef>
                <a:spcPct val="50000"/>
              </a:spcBef>
              <a:buFontTx/>
              <a:buNone/>
            </a:pPr>
            <a:br>
              <a:rPr lang="en-US" altLang="en-US" sz="2400" dirty="0">
                <a:solidFill>
                  <a:srgbClr val="000066"/>
                </a:solidFill>
                <a:latin typeface="Times New Roman" panose="02020603050405020304" pitchFamily="18" charset="0"/>
                <a:cs typeface="Times New Roman" panose="02020603050405020304" pitchFamily="18" charset="0"/>
              </a:rPr>
            </a:br>
            <a:endParaRPr lang="en-US" altLang="en-US" sz="2400" dirty="0">
              <a:solidFill>
                <a:srgbClr val="000066"/>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A3F4CCF-CD4E-BD7C-59EA-135EB78A82EC}"/>
              </a:ext>
            </a:extLst>
          </p:cNvPr>
          <p:cNvSpPr txBox="1"/>
          <p:nvPr/>
        </p:nvSpPr>
        <p:spPr>
          <a:xfrm>
            <a:off x="0" y="0"/>
            <a:ext cx="9144000" cy="1077218"/>
          </a:xfrm>
          <a:prstGeom prst="rect">
            <a:avLst/>
          </a:prstGeom>
          <a:solidFill>
            <a:schemeClr val="tx2">
              <a:lumMod val="20000"/>
              <a:lumOff val="80000"/>
            </a:schemeClr>
          </a:solidFill>
        </p:spPr>
        <p:txBody>
          <a:bodyPr wrap="square" rtlCol="0">
            <a:spAutoFit/>
          </a:bodyPr>
          <a:lstStyle/>
          <a:p>
            <a:r>
              <a:rPr lang="en-US" altLang="en-US" sz="3200" dirty="0">
                <a:latin typeface="Times New Roman" panose="02020603050405020304" pitchFamily="18" charset="0"/>
                <a:cs typeface="Times New Roman" panose="02020603050405020304" pitchFamily="18" charset="0"/>
              </a:rPr>
              <a:t>62.  </a:t>
            </a:r>
            <a:r>
              <a:rPr lang="en-US" sz="3200" dirty="0">
                <a:latin typeface="Times New Roman" panose="02020603050405020304" pitchFamily="18" charset="0"/>
                <a:cs typeface="Times New Roman" panose="02020603050405020304" pitchFamily="18" charset="0"/>
              </a:rPr>
              <a:t>According to the kinetic molecular theory,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 particles of an ideal gas</a:t>
            </a:r>
            <a:endParaRPr lang="en-US" sz="3200" dirty="0"/>
          </a:p>
        </p:txBody>
      </p:sp>
    </p:spTree>
    <p:extLst>
      <p:ext uri="{BB962C8B-B14F-4D97-AF65-F5344CB8AC3E}">
        <p14:creationId xmlns:p14="http://schemas.microsoft.com/office/powerpoint/2010/main" val="21171015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CCDE6-6B60-8718-8721-EB401EAC3A3C}"/>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CD47E684-15AC-5B50-9978-34A9AC64C2BE}"/>
              </a:ext>
            </a:extLst>
          </p:cNvPr>
          <p:cNvSpPr txBox="1">
            <a:spLocks noChangeArrowheads="1"/>
          </p:cNvSpPr>
          <p:nvPr/>
        </p:nvSpPr>
        <p:spPr bwMode="auto">
          <a:xfrm>
            <a:off x="0" y="1077218"/>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sz="2800" dirty="0">
                <a:latin typeface="Times New Roman" panose="02020603050405020304" pitchFamily="18" charset="0"/>
                <a:cs typeface="Times New Roman" panose="02020603050405020304" pitchFamily="18" charset="0"/>
              </a:rPr>
              <a:t>1.  have no potential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2.  are separated by great distances, compared to their size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  have strong intermolecular forces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are arranged in a regular, repeated geometric pattern </a:t>
            </a:r>
          </a:p>
          <a:p>
            <a:pPr eaLnBrk="1" hangingPunct="1">
              <a:spcBef>
                <a:spcPct val="50000"/>
              </a:spcBef>
              <a:buFontTx/>
              <a:buNone/>
            </a:pPr>
            <a:br>
              <a:rPr lang="en-US" altLang="en-US" sz="2400" dirty="0">
                <a:solidFill>
                  <a:srgbClr val="000066"/>
                </a:solidFill>
                <a:latin typeface="Times New Roman" panose="02020603050405020304" pitchFamily="18" charset="0"/>
                <a:cs typeface="Times New Roman" panose="02020603050405020304" pitchFamily="18" charset="0"/>
              </a:rPr>
            </a:br>
            <a:endParaRPr lang="en-US" altLang="en-US" sz="2400" dirty="0">
              <a:solidFill>
                <a:srgbClr val="000066"/>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835BA53-4672-FE1C-8AA5-0C997092681F}"/>
              </a:ext>
            </a:extLst>
          </p:cNvPr>
          <p:cNvSpPr txBox="1"/>
          <p:nvPr/>
        </p:nvSpPr>
        <p:spPr>
          <a:xfrm>
            <a:off x="0" y="0"/>
            <a:ext cx="9144000" cy="1077218"/>
          </a:xfrm>
          <a:prstGeom prst="rect">
            <a:avLst/>
          </a:prstGeom>
          <a:solidFill>
            <a:schemeClr val="tx2">
              <a:lumMod val="20000"/>
              <a:lumOff val="80000"/>
            </a:schemeClr>
          </a:solidFill>
        </p:spPr>
        <p:txBody>
          <a:bodyPr wrap="square" rtlCol="0">
            <a:spAutoFit/>
          </a:bodyPr>
          <a:lstStyle/>
          <a:p>
            <a:r>
              <a:rPr lang="en-US" altLang="en-US" sz="3200" dirty="0">
                <a:latin typeface="Times New Roman" panose="02020603050405020304" pitchFamily="18" charset="0"/>
                <a:cs typeface="Times New Roman" panose="02020603050405020304" pitchFamily="18" charset="0"/>
              </a:rPr>
              <a:t>62.  </a:t>
            </a:r>
            <a:r>
              <a:rPr lang="en-US" sz="3200" dirty="0">
                <a:latin typeface="Times New Roman" panose="02020603050405020304" pitchFamily="18" charset="0"/>
                <a:cs typeface="Times New Roman" panose="02020603050405020304" pitchFamily="18" charset="0"/>
              </a:rPr>
              <a:t>According to the kinetic molecular theory,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 particles of an ideal gas</a:t>
            </a:r>
            <a:endParaRPr lang="en-US" sz="3200" dirty="0"/>
          </a:p>
        </p:txBody>
      </p:sp>
    </p:spTree>
    <p:extLst>
      <p:ext uri="{BB962C8B-B14F-4D97-AF65-F5344CB8AC3E}">
        <p14:creationId xmlns:p14="http://schemas.microsoft.com/office/powerpoint/2010/main" val="12629756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AF95C9-1387-44BF-81AA-45FB4D7DE8FA}"/>
              </a:ext>
            </a:extLst>
          </p:cNvPr>
          <p:cNvSpPr txBox="1"/>
          <p:nvPr/>
        </p:nvSpPr>
        <p:spPr>
          <a:xfrm>
            <a:off x="6927" y="1384995"/>
            <a:ext cx="9144000" cy="4031873"/>
          </a:xfrm>
          <a:prstGeom prst="rect">
            <a:avLst/>
          </a:prstGeom>
          <a:noFill/>
        </p:spPr>
        <p:txBody>
          <a:bodyPr wrap="square" rtlCol="0">
            <a:spAutoFit/>
          </a:bodyPr>
          <a:lstStyle/>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(1) from 400. K to 200. K</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(2) from 200. K to 400. K</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(3) from 400.°C to 200.°C</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 from 200.°C to 400.°C</a:t>
            </a:r>
          </a:p>
          <a:p>
            <a:endParaRPr lang="en-US" dirty="0"/>
          </a:p>
        </p:txBody>
      </p:sp>
      <p:sp>
        <p:nvSpPr>
          <p:cNvPr id="3" name="TextBox 2">
            <a:extLst>
              <a:ext uri="{FF2B5EF4-FFF2-40B4-BE49-F238E27FC236}">
                <a16:creationId xmlns:a16="http://schemas.microsoft.com/office/drawing/2014/main" id="{FFE69C5A-1B66-A670-5238-8CE27CEC242E}"/>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63. </a:t>
            </a:r>
            <a:r>
              <a:rPr lang="en-US" altLang="en-US" sz="2800" dirty="0">
                <a:latin typeface="Times New Roman" panose="02020603050405020304" pitchFamily="18" charset="0"/>
                <a:cs typeface="Times New Roman" panose="02020603050405020304" pitchFamily="18" charset="0"/>
              </a:rPr>
              <a:t>Which temperature change would cause a sample of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 to double in volume while the pressure is held</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constant?</a:t>
            </a:r>
          </a:p>
        </p:txBody>
      </p:sp>
    </p:spTree>
    <p:extLst>
      <p:ext uri="{BB962C8B-B14F-4D97-AF65-F5344CB8AC3E}">
        <p14:creationId xmlns:p14="http://schemas.microsoft.com/office/powerpoint/2010/main" val="19100023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90534-5538-A1F0-C874-DC7D42C3AB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3C1C4E-200B-57EE-AD2C-637D2499A532}"/>
              </a:ext>
            </a:extLst>
          </p:cNvPr>
          <p:cNvSpPr txBox="1"/>
          <p:nvPr/>
        </p:nvSpPr>
        <p:spPr>
          <a:xfrm>
            <a:off x="6927" y="1384995"/>
            <a:ext cx="9144000" cy="4031873"/>
          </a:xfrm>
          <a:prstGeom prst="rect">
            <a:avLst/>
          </a:prstGeom>
          <a:noFill/>
        </p:spPr>
        <p:txBody>
          <a:bodyPr wrap="square" rtlCol="0">
            <a:spAutoFit/>
          </a:bodyPr>
          <a:lstStyle/>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(1) from 400. K to 200. K</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sz="2800" b="1" dirty="0">
                <a:solidFill>
                  <a:srgbClr val="FF0000"/>
                </a:solidFill>
                <a:latin typeface="Times New Roman" panose="02020603050405020304" pitchFamily="18" charset="0"/>
                <a:cs typeface="Times New Roman" panose="02020603050405020304" pitchFamily="18" charset="0"/>
              </a:rPr>
              <a:t>(2) from 200. K to 400. K</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(3) from 400.°C to 200.°C</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 from 200.°C to 400.°C</a:t>
            </a:r>
          </a:p>
          <a:p>
            <a:endParaRPr lang="en-US" dirty="0"/>
          </a:p>
        </p:txBody>
      </p:sp>
      <p:sp>
        <p:nvSpPr>
          <p:cNvPr id="3" name="TextBox 2">
            <a:extLst>
              <a:ext uri="{FF2B5EF4-FFF2-40B4-BE49-F238E27FC236}">
                <a16:creationId xmlns:a16="http://schemas.microsoft.com/office/drawing/2014/main" id="{99B25E3E-93B3-0745-3110-37EAECE7AE5E}"/>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63. </a:t>
            </a:r>
            <a:r>
              <a:rPr lang="en-US" altLang="en-US" sz="2800" dirty="0">
                <a:latin typeface="Times New Roman" panose="02020603050405020304" pitchFamily="18" charset="0"/>
                <a:cs typeface="Times New Roman" panose="02020603050405020304" pitchFamily="18" charset="0"/>
              </a:rPr>
              <a:t>Which temperature change would cause a sample of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 to double in volume while the pressure is held</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constant?</a:t>
            </a:r>
          </a:p>
        </p:txBody>
      </p:sp>
    </p:spTree>
    <p:extLst>
      <p:ext uri="{BB962C8B-B14F-4D97-AF65-F5344CB8AC3E}">
        <p14:creationId xmlns:p14="http://schemas.microsoft.com/office/powerpoint/2010/main" val="40654304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1408086"/>
            <a:ext cx="9144000"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400. K to 200. K</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                         </a:t>
            </a:r>
          </a:p>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200. K to 400. K</a:t>
            </a:r>
            <a:br>
              <a:rPr lang="en-US" altLang="en-US" dirty="0">
                <a:solidFill>
                  <a:srgbClr val="000000"/>
                </a:solidFill>
                <a:latin typeface="Times New Roman" panose="02020603050405020304" pitchFamily="18" charset="0"/>
                <a:cs typeface="Times New Roman" panose="02020603050405020304" pitchFamily="18" charset="0"/>
              </a:rPr>
            </a:br>
            <a:endParaRPr lang="en-US" altLang="en-US" dirty="0">
              <a:solidFill>
                <a:srgbClr val="000000"/>
              </a:solidFill>
              <a:latin typeface="Times New Roman" panose="02020603050405020304" pitchFamily="18" charset="0"/>
              <a:cs typeface="Times New Roman" panose="02020603050405020304" pitchFamily="18" charset="0"/>
            </a:endParaRPr>
          </a:p>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200.°C to 400.°C</a:t>
            </a:r>
            <a:br>
              <a:rPr lang="en-US" altLang="en-US" dirty="0">
                <a:solidFill>
                  <a:srgbClr val="000000"/>
                </a:solidFill>
                <a:latin typeface="Times New Roman" panose="02020603050405020304" pitchFamily="18" charset="0"/>
                <a:cs typeface="Times New Roman" panose="02020603050405020304" pitchFamily="18" charset="0"/>
              </a:rPr>
            </a:br>
            <a:endParaRPr lang="en-US" altLang="en-US" dirty="0">
              <a:solidFill>
                <a:srgbClr val="000000"/>
              </a:solidFill>
              <a:latin typeface="Times New Roman" panose="02020603050405020304" pitchFamily="18" charset="0"/>
              <a:cs typeface="Times New Roman" panose="02020603050405020304" pitchFamily="18" charset="0"/>
            </a:endParaRPr>
          </a:p>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400.°C to 200.°C</a:t>
            </a:r>
            <a:br>
              <a:rPr lang="en-US" altLang="en-US" sz="1800" dirty="0">
                <a:solidFill>
                  <a:srgbClr val="000000"/>
                </a:solidFill>
                <a:latin typeface="Times New Roman" panose="02020603050405020304" pitchFamily="18" charset="0"/>
                <a:cs typeface="Times New Roman" panose="02020603050405020304" pitchFamily="18" charset="0"/>
              </a:rPr>
            </a:br>
            <a:endParaRPr lang="en-US" altLang="en-US" sz="1800" dirty="0">
              <a:solidFill>
                <a:srgbClr val="0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8BDDF53-5E28-F2A4-0781-742C2863A203}"/>
              </a:ext>
            </a:extLst>
          </p:cNvPr>
          <p:cNvSpPr txBox="1"/>
          <p:nvPr/>
        </p:nvSpPr>
        <p:spPr>
          <a:xfrm>
            <a:off x="0" y="0"/>
            <a:ext cx="9144000" cy="1384995"/>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64.  </a:t>
            </a:r>
            <a:r>
              <a:rPr lang="en-US" altLang="en-US" sz="2800" dirty="0">
                <a:solidFill>
                  <a:srgbClr val="000000"/>
                </a:solidFill>
                <a:latin typeface="Times New Roman" panose="02020603050405020304" pitchFamily="18" charset="0"/>
                <a:cs typeface="Times New Roman" panose="02020603050405020304" pitchFamily="18" charset="0"/>
              </a:rPr>
              <a:t>A sample of gas confined in a cylinder with a movable</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piston is kept at constant pressure. The volume of the gas</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doubles when the temperature of the gas is changed from</a:t>
            </a:r>
          </a:p>
        </p:txBody>
      </p:sp>
    </p:spTree>
    <p:extLst>
      <p:ext uri="{BB962C8B-B14F-4D97-AF65-F5344CB8AC3E}">
        <p14:creationId xmlns:p14="http://schemas.microsoft.com/office/powerpoint/2010/main" val="7787205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1943D-E406-ABD3-DA7C-E95871CC3BCE}"/>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CF56A780-9713-F58A-5B0F-EDC2744135ED}"/>
              </a:ext>
            </a:extLst>
          </p:cNvPr>
          <p:cNvSpPr txBox="1">
            <a:spLocks noChangeArrowheads="1"/>
          </p:cNvSpPr>
          <p:nvPr/>
        </p:nvSpPr>
        <p:spPr bwMode="auto">
          <a:xfrm>
            <a:off x="0" y="1408086"/>
            <a:ext cx="9144000"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400. K to 200. K</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                         </a:t>
            </a:r>
          </a:p>
          <a:p>
            <a:pPr marL="457200" indent="-457200" eaLnBrk="1" hangingPunct="1">
              <a:spcBef>
                <a:spcPct val="50000"/>
              </a:spcBef>
              <a:buFontTx/>
              <a:buAutoNum type="arabicParenBoth"/>
            </a:pPr>
            <a:r>
              <a:rPr lang="en-US" altLang="en-US" b="1" dirty="0">
                <a:solidFill>
                  <a:srgbClr val="FF0000"/>
                </a:solidFill>
                <a:latin typeface="Times New Roman" panose="02020603050405020304" pitchFamily="18" charset="0"/>
                <a:cs typeface="Times New Roman" panose="02020603050405020304" pitchFamily="18" charset="0"/>
              </a:rPr>
              <a:t>  200. K to 400. K</a:t>
            </a:r>
            <a:br>
              <a:rPr lang="en-US" altLang="en-US" dirty="0">
                <a:solidFill>
                  <a:srgbClr val="000000"/>
                </a:solidFill>
                <a:latin typeface="Times New Roman" panose="02020603050405020304" pitchFamily="18" charset="0"/>
                <a:cs typeface="Times New Roman" panose="02020603050405020304" pitchFamily="18" charset="0"/>
              </a:rPr>
            </a:br>
            <a:endParaRPr lang="en-US" altLang="en-US" dirty="0">
              <a:solidFill>
                <a:srgbClr val="000000"/>
              </a:solidFill>
              <a:latin typeface="Times New Roman" panose="02020603050405020304" pitchFamily="18" charset="0"/>
              <a:cs typeface="Times New Roman" panose="02020603050405020304" pitchFamily="18" charset="0"/>
            </a:endParaRPr>
          </a:p>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200.°C to 400.°C</a:t>
            </a:r>
            <a:br>
              <a:rPr lang="en-US" altLang="en-US" dirty="0">
                <a:solidFill>
                  <a:srgbClr val="000000"/>
                </a:solidFill>
                <a:latin typeface="Times New Roman" panose="02020603050405020304" pitchFamily="18" charset="0"/>
                <a:cs typeface="Times New Roman" panose="02020603050405020304" pitchFamily="18" charset="0"/>
              </a:rPr>
            </a:br>
            <a:endParaRPr lang="en-US" altLang="en-US" dirty="0">
              <a:solidFill>
                <a:srgbClr val="000000"/>
              </a:solidFill>
              <a:latin typeface="Times New Roman" panose="02020603050405020304" pitchFamily="18" charset="0"/>
              <a:cs typeface="Times New Roman" panose="02020603050405020304" pitchFamily="18" charset="0"/>
            </a:endParaRPr>
          </a:p>
          <a:p>
            <a:pPr marL="457200" indent="-457200" eaLnBrk="1" hangingPunct="1">
              <a:spcBef>
                <a:spcPct val="50000"/>
              </a:spcBef>
              <a:buFontTx/>
              <a:buAutoNum type="arabicParenBoth"/>
            </a:pPr>
            <a:r>
              <a:rPr lang="en-US" altLang="en-US" dirty="0">
                <a:solidFill>
                  <a:srgbClr val="000000"/>
                </a:solidFill>
                <a:latin typeface="Times New Roman" panose="02020603050405020304" pitchFamily="18" charset="0"/>
                <a:cs typeface="Times New Roman" panose="02020603050405020304" pitchFamily="18" charset="0"/>
              </a:rPr>
              <a:t>  400.°C to 200.°C</a:t>
            </a:r>
            <a:br>
              <a:rPr lang="en-US" altLang="en-US" sz="1800" dirty="0">
                <a:solidFill>
                  <a:srgbClr val="000000"/>
                </a:solidFill>
                <a:latin typeface="Times New Roman" panose="02020603050405020304" pitchFamily="18" charset="0"/>
                <a:cs typeface="Times New Roman" panose="02020603050405020304" pitchFamily="18" charset="0"/>
              </a:rPr>
            </a:br>
            <a:endParaRPr lang="en-US" altLang="en-US" sz="1800" dirty="0">
              <a:solidFill>
                <a:srgbClr val="0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EFD00A7-6888-54AB-76DC-0CC2A7C966A1}"/>
              </a:ext>
            </a:extLst>
          </p:cNvPr>
          <p:cNvSpPr txBox="1"/>
          <p:nvPr/>
        </p:nvSpPr>
        <p:spPr>
          <a:xfrm>
            <a:off x="0" y="0"/>
            <a:ext cx="9144000" cy="1384995"/>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64.  </a:t>
            </a:r>
            <a:r>
              <a:rPr lang="en-US" altLang="en-US" sz="2800" dirty="0">
                <a:solidFill>
                  <a:srgbClr val="000000"/>
                </a:solidFill>
                <a:latin typeface="Times New Roman" panose="02020603050405020304" pitchFamily="18" charset="0"/>
                <a:cs typeface="Times New Roman" panose="02020603050405020304" pitchFamily="18" charset="0"/>
              </a:rPr>
              <a:t>A sample of gas confined in a cylinder with a movable</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piston is kept at constant pressure. The volume of the gas</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doubles when the temperature of the gas is changed from</a:t>
            </a:r>
          </a:p>
        </p:txBody>
      </p:sp>
    </p:spTree>
    <p:extLst>
      <p:ext uri="{BB962C8B-B14F-4D97-AF65-F5344CB8AC3E}">
        <p14:creationId xmlns:p14="http://schemas.microsoft.com/office/powerpoint/2010/main" val="23940678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DB507F-C282-4172-98C3-6E637C43DA11}"/>
              </a:ext>
            </a:extLst>
          </p:cNvPr>
          <p:cNvSpPr txBox="1"/>
          <p:nvPr/>
        </p:nvSpPr>
        <p:spPr>
          <a:xfrm>
            <a:off x="9236" y="1408086"/>
            <a:ext cx="9144000" cy="4247317"/>
          </a:xfrm>
          <a:prstGeom prst="rect">
            <a:avLst/>
          </a:prstGeom>
          <a:noFill/>
        </p:spPr>
        <p:txBody>
          <a:bodyPr wrap="square" rtlCol="0">
            <a:spAutoFit/>
          </a:bodyPr>
          <a:lstStyle/>
          <a:p>
            <a:pPr eaLnBrk="1" hangingPunct="1">
              <a:spcBef>
                <a:spcPct val="50000"/>
              </a:spcBef>
              <a:buFontTx/>
              <a:buNone/>
            </a:pPr>
            <a:r>
              <a:rPr lang="en-US" altLang="en-US" sz="3600" dirty="0">
                <a:latin typeface="Times New Roman" panose="02020603050405020304" pitchFamily="18" charset="0"/>
                <a:cs typeface="Times New Roman" panose="02020603050405020304" pitchFamily="18" charset="0"/>
              </a:rPr>
              <a:t>(1) 100 K and 0.1 atm             </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(2) 100 K and 10 atm</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(3) 500 K and 0.1 atm</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(4) 500 K and 10 atm</a:t>
            </a:r>
            <a:endParaRPr lang="en-US" altLang="en-US" sz="5400" dirty="0">
              <a:solidFill>
                <a:srgbClr val="0000CC"/>
              </a:solidFill>
              <a:latin typeface="Times New Roman" panose="02020603050405020304" pitchFamily="18"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570EC8A8-E36E-D0E6-08FC-0E0694E348A2}"/>
              </a:ext>
            </a:extLst>
          </p:cNvPr>
          <p:cNvSpPr txBox="1"/>
          <p:nvPr/>
        </p:nvSpPr>
        <p:spPr>
          <a:xfrm>
            <a:off x="0" y="0"/>
            <a:ext cx="9144000" cy="1384995"/>
          </a:xfrm>
          <a:prstGeom prst="rect">
            <a:avLst/>
          </a:prstGeom>
          <a:solidFill>
            <a:srgbClr val="E3F3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65. </a:t>
            </a:r>
            <a:r>
              <a:rPr lang="en-US" altLang="en-US" sz="2800" dirty="0">
                <a:latin typeface="Times New Roman" panose="02020603050405020304" pitchFamily="18" charset="0"/>
                <a:cs typeface="Times New Roman" panose="02020603050405020304" pitchFamily="18" charset="0"/>
              </a:rPr>
              <a:t>Under which conditions of temperature and pressure</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would a 1-liter sample of a real gas behave most like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a:t>
            </a:r>
          </a:p>
        </p:txBody>
      </p:sp>
    </p:spTree>
    <p:extLst>
      <p:ext uri="{BB962C8B-B14F-4D97-AF65-F5344CB8AC3E}">
        <p14:creationId xmlns:p14="http://schemas.microsoft.com/office/powerpoint/2010/main" val="2517325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FD4DB-30E6-554D-80A6-E972043DDD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99361E-5925-B5D7-A143-ECC4ABE846EE}"/>
              </a:ext>
            </a:extLst>
          </p:cNvPr>
          <p:cNvSpPr txBox="1"/>
          <p:nvPr/>
        </p:nvSpPr>
        <p:spPr>
          <a:xfrm>
            <a:off x="9236" y="1408086"/>
            <a:ext cx="9144000" cy="4247317"/>
          </a:xfrm>
          <a:prstGeom prst="rect">
            <a:avLst/>
          </a:prstGeom>
          <a:noFill/>
        </p:spPr>
        <p:txBody>
          <a:bodyPr wrap="square" rtlCol="0">
            <a:spAutoFit/>
          </a:bodyPr>
          <a:lstStyle/>
          <a:p>
            <a:pPr eaLnBrk="1" hangingPunct="1">
              <a:spcBef>
                <a:spcPct val="50000"/>
              </a:spcBef>
              <a:buFontTx/>
              <a:buNone/>
            </a:pPr>
            <a:r>
              <a:rPr lang="en-US" altLang="en-US" sz="3600" dirty="0">
                <a:latin typeface="Times New Roman" panose="02020603050405020304" pitchFamily="18" charset="0"/>
                <a:cs typeface="Times New Roman" panose="02020603050405020304" pitchFamily="18" charset="0"/>
              </a:rPr>
              <a:t>(1) 100 K and 0.1 atm             </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(2) 100 K and 10 atm</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b="1" dirty="0">
                <a:solidFill>
                  <a:srgbClr val="FF0000"/>
                </a:solidFill>
                <a:latin typeface="Times New Roman" panose="02020603050405020304" pitchFamily="18" charset="0"/>
                <a:cs typeface="Times New Roman" panose="02020603050405020304" pitchFamily="18" charset="0"/>
              </a:rPr>
              <a:t>(3) 500 K and 0.1 atm</a:t>
            </a:r>
            <a:br>
              <a:rPr lang="en-US" altLang="en-US" sz="3600" dirty="0">
                <a:latin typeface="Times New Roman" panose="02020603050405020304" pitchFamily="18" charset="0"/>
                <a:cs typeface="Times New Roman" panose="02020603050405020304" pitchFamily="18" charset="0"/>
              </a:rPr>
            </a:b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(4) 500 K and 10 atm</a:t>
            </a:r>
            <a:endParaRPr lang="en-US" altLang="en-US" sz="5400" dirty="0">
              <a:solidFill>
                <a:srgbClr val="0000CC"/>
              </a:solidFill>
              <a:latin typeface="Times New Roman" panose="02020603050405020304" pitchFamily="18"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EBD258EC-4BAB-279B-9C3F-8C35B2C9B9D7}"/>
              </a:ext>
            </a:extLst>
          </p:cNvPr>
          <p:cNvSpPr txBox="1"/>
          <p:nvPr/>
        </p:nvSpPr>
        <p:spPr>
          <a:xfrm>
            <a:off x="0" y="0"/>
            <a:ext cx="9144000" cy="1384995"/>
          </a:xfrm>
          <a:prstGeom prst="rect">
            <a:avLst/>
          </a:prstGeom>
          <a:solidFill>
            <a:srgbClr val="E3F3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65. </a:t>
            </a:r>
            <a:r>
              <a:rPr lang="en-US" altLang="en-US" sz="2800" dirty="0">
                <a:latin typeface="Times New Roman" panose="02020603050405020304" pitchFamily="18" charset="0"/>
                <a:cs typeface="Times New Roman" panose="02020603050405020304" pitchFamily="18" charset="0"/>
              </a:rPr>
              <a:t>Under which conditions of temperature and pressure</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would a 1-liter sample of a real gas behave most like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a:t>
            </a:r>
          </a:p>
        </p:txBody>
      </p:sp>
    </p:spTree>
    <p:extLst>
      <p:ext uri="{BB962C8B-B14F-4D97-AF65-F5344CB8AC3E}">
        <p14:creationId xmlns:p14="http://schemas.microsoft.com/office/powerpoint/2010/main" val="18944676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rot="5400000" flipH="1" flipV="1">
            <a:off x="3009901" y="1638300"/>
            <a:ext cx="3124200" cy="31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 name="Straight Arrow Connector 2"/>
          <p:cNvCxnSpPr/>
          <p:nvPr/>
        </p:nvCxnSpPr>
        <p:spPr>
          <a:xfrm>
            <a:off x="4572000" y="3200400"/>
            <a:ext cx="4419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Freeform 6"/>
          <p:cNvSpPr/>
          <p:nvPr/>
        </p:nvSpPr>
        <p:spPr>
          <a:xfrm>
            <a:off x="4953000" y="228600"/>
            <a:ext cx="3840163" cy="2681288"/>
          </a:xfrm>
          <a:custGeom>
            <a:avLst/>
            <a:gdLst>
              <a:gd name="connsiteX0" fmla="*/ 0 w 4136136"/>
              <a:gd name="connsiteY0" fmla="*/ 0 h 2406396"/>
              <a:gd name="connsiteX1" fmla="*/ 100584 w 4136136"/>
              <a:gd name="connsiteY1" fmla="*/ 658368 h 2406396"/>
              <a:gd name="connsiteX2" fmla="*/ 100584 w 4136136"/>
              <a:gd name="connsiteY2" fmla="*/ 658368 h 2406396"/>
              <a:gd name="connsiteX3" fmla="*/ 283464 w 4136136"/>
              <a:gd name="connsiteY3" fmla="*/ 1481328 h 2406396"/>
              <a:gd name="connsiteX4" fmla="*/ 658368 w 4136136"/>
              <a:gd name="connsiteY4" fmla="*/ 1929384 h 2406396"/>
              <a:gd name="connsiteX5" fmla="*/ 1618488 w 4136136"/>
              <a:gd name="connsiteY5" fmla="*/ 2121408 h 2406396"/>
              <a:gd name="connsiteX6" fmla="*/ 2770632 w 4136136"/>
              <a:gd name="connsiteY6" fmla="*/ 2267712 h 2406396"/>
              <a:gd name="connsiteX7" fmla="*/ 3922776 w 4136136"/>
              <a:gd name="connsiteY7" fmla="*/ 2386584 h 2406396"/>
              <a:gd name="connsiteX8" fmla="*/ 4050792 w 4136136"/>
              <a:gd name="connsiteY8" fmla="*/ 2386584 h 240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6136" h="2406396">
                <a:moveTo>
                  <a:pt x="0" y="0"/>
                </a:moveTo>
                <a:lnTo>
                  <a:pt x="100584" y="658368"/>
                </a:lnTo>
                <a:lnTo>
                  <a:pt x="100584" y="658368"/>
                </a:lnTo>
                <a:cubicBezTo>
                  <a:pt x="131064" y="795528"/>
                  <a:pt x="190500" y="1269492"/>
                  <a:pt x="283464" y="1481328"/>
                </a:cubicBezTo>
                <a:cubicBezTo>
                  <a:pt x="376428" y="1693164"/>
                  <a:pt x="435864" y="1822704"/>
                  <a:pt x="658368" y="1929384"/>
                </a:cubicBezTo>
                <a:cubicBezTo>
                  <a:pt x="880872" y="2036064"/>
                  <a:pt x="1266444" y="2065020"/>
                  <a:pt x="1618488" y="2121408"/>
                </a:cubicBezTo>
                <a:cubicBezTo>
                  <a:pt x="1970532" y="2177796"/>
                  <a:pt x="2386584" y="2223516"/>
                  <a:pt x="2770632" y="2267712"/>
                </a:cubicBezTo>
                <a:cubicBezTo>
                  <a:pt x="3154680" y="2311908"/>
                  <a:pt x="3709416" y="2366772"/>
                  <a:pt x="3922776" y="2386584"/>
                </a:cubicBezTo>
                <a:cubicBezTo>
                  <a:pt x="4136136" y="2406396"/>
                  <a:pt x="4093464" y="2396490"/>
                  <a:pt x="4050792" y="2386584"/>
                </a:cubicBezTo>
              </a:path>
            </a:pathLst>
          </a:custGeom>
        </p:spPr>
        <p:style>
          <a:lnRef idx="2">
            <a:schemeClr val="accent2"/>
          </a:lnRef>
          <a:fillRef idx="0">
            <a:schemeClr val="accent2"/>
          </a:fillRef>
          <a:effectRef idx="1">
            <a:schemeClr val="accent2"/>
          </a:effectRef>
          <a:fontRef idx="minor">
            <a:schemeClr val="tx1"/>
          </a:fontRef>
        </p:style>
        <p:txBody>
          <a:bodyPr anchor="ctr"/>
          <a:lstStyle/>
          <a:p>
            <a:pPr algn="ctr" fontAlgn="auto">
              <a:spcBef>
                <a:spcPts val="0"/>
              </a:spcBef>
              <a:spcAft>
                <a:spcPts val="0"/>
              </a:spcAft>
              <a:defRPr/>
            </a:pPr>
            <a:endParaRPr lang="en-US" dirty="0">
              <a:solidFill>
                <a:prstClr val="black"/>
              </a:solidFill>
            </a:endParaRPr>
          </a:p>
        </p:txBody>
      </p:sp>
      <p:sp>
        <p:nvSpPr>
          <p:cNvPr id="10" name="TextBox 9"/>
          <p:cNvSpPr txBox="1"/>
          <p:nvPr/>
        </p:nvSpPr>
        <p:spPr>
          <a:xfrm>
            <a:off x="0" y="3746718"/>
            <a:ext cx="9153236" cy="310854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  Pressure as a function of Volume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  Pressure as a function of Temperature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  Volume as a function of Temperature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Temperature as a function of Kinetic Energy          </a:t>
            </a:r>
          </a:p>
        </p:txBody>
      </p:sp>
      <p:sp>
        <p:nvSpPr>
          <p:cNvPr id="4" name="TextBox 3">
            <a:extLst>
              <a:ext uri="{FF2B5EF4-FFF2-40B4-BE49-F238E27FC236}">
                <a16:creationId xmlns:a16="http://schemas.microsoft.com/office/drawing/2014/main" id="{76A12F11-D071-4698-8143-9B5201BDA566}"/>
              </a:ext>
            </a:extLst>
          </p:cNvPr>
          <p:cNvSpPr txBox="1"/>
          <p:nvPr/>
        </p:nvSpPr>
        <p:spPr>
          <a:xfrm>
            <a:off x="3947562" y="1295400"/>
            <a:ext cx="577294" cy="769441"/>
          </a:xfrm>
          <a:prstGeom prst="rect">
            <a:avLst/>
          </a:prstGeom>
          <a:noFill/>
        </p:spPr>
        <p:txBody>
          <a:bodyPr wrap="square" rtlCol="0">
            <a:spAutoFit/>
          </a:bodyPr>
          <a:lstStyle/>
          <a:p>
            <a:r>
              <a:rPr lang="en-US" sz="4400" dirty="0"/>
              <a:t>A</a:t>
            </a:r>
          </a:p>
        </p:txBody>
      </p:sp>
      <p:sp>
        <p:nvSpPr>
          <p:cNvPr id="8" name="TextBox 7">
            <a:extLst>
              <a:ext uri="{FF2B5EF4-FFF2-40B4-BE49-F238E27FC236}">
                <a16:creationId xmlns:a16="http://schemas.microsoft.com/office/drawing/2014/main" id="{1189CF57-8853-4318-B3E0-407FC9DA194F}"/>
              </a:ext>
            </a:extLst>
          </p:cNvPr>
          <p:cNvSpPr txBox="1"/>
          <p:nvPr/>
        </p:nvSpPr>
        <p:spPr>
          <a:xfrm>
            <a:off x="6493947" y="3200400"/>
            <a:ext cx="577294" cy="769441"/>
          </a:xfrm>
          <a:prstGeom prst="rect">
            <a:avLst/>
          </a:prstGeom>
          <a:noFill/>
        </p:spPr>
        <p:txBody>
          <a:bodyPr wrap="square" rtlCol="0">
            <a:spAutoFit/>
          </a:bodyPr>
          <a:lstStyle/>
          <a:p>
            <a:r>
              <a:rPr lang="en-US" sz="4400" dirty="0"/>
              <a:t>B</a:t>
            </a:r>
          </a:p>
        </p:txBody>
      </p:sp>
      <p:sp>
        <p:nvSpPr>
          <p:cNvPr id="5" name="TextBox 4">
            <a:extLst>
              <a:ext uri="{FF2B5EF4-FFF2-40B4-BE49-F238E27FC236}">
                <a16:creationId xmlns:a16="http://schemas.microsoft.com/office/drawing/2014/main" id="{D11584D6-9B4E-BBC2-1AD1-7DFBAD7294A3}"/>
              </a:ext>
            </a:extLst>
          </p:cNvPr>
          <p:cNvSpPr txBox="1"/>
          <p:nvPr/>
        </p:nvSpPr>
        <p:spPr>
          <a:xfrm>
            <a:off x="0" y="-85318"/>
            <a:ext cx="4038600" cy="1200329"/>
          </a:xfrm>
          <a:prstGeom prst="rect">
            <a:avLst/>
          </a:prstGeom>
          <a:solidFill>
            <a:srgbClr val="FFFF99"/>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66.  What relationship from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gas chemistry does this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graph best represent?</a:t>
            </a:r>
            <a:endParaRPr lang="en-US" sz="2400" dirty="0"/>
          </a:p>
        </p:txBody>
      </p:sp>
    </p:spTree>
    <p:extLst>
      <p:ext uri="{BB962C8B-B14F-4D97-AF65-F5344CB8AC3E}">
        <p14:creationId xmlns:p14="http://schemas.microsoft.com/office/powerpoint/2010/main" val="15789315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9C749-6E1A-4A35-9567-3000EB402178}"/>
            </a:ext>
          </a:extLst>
        </p:cNvPr>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E27DC566-B054-7DB6-5EB9-926FB8D381A5}"/>
              </a:ext>
            </a:extLst>
          </p:cNvPr>
          <p:cNvCxnSpPr/>
          <p:nvPr/>
        </p:nvCxnSpPr>
        <p:spPr>
          <a:xfrm rot="5400000" flipH="1" flipV="1">
            <a:off x="3009901" y="1638300"/>
            <a:ext cx="3124200" cy="31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CADABDAE-86B1-CF25-83BA-8B7097B02723}"/>
              </a:ext>
            </a:extLst>
          </p:cNvPr>
          <p:cNvCxnSpPr/>
          <p:nvPr/>
        </p:nvCxnSpPr>
        <p:spPr>
          <a:xfrm>
            <a:off x="4572000" y="3200400"/>
            <a:ext cx="44196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Freeform 6">
            <a:extLst>
              <a:ext uri="{FF2B5EF4-FFF2-40B4-BE49-F238E27FC236}">
                <a16:creationId xmlns:a16="http://schemas.microsoft.com/office/drawing/2014/main" id="{68E2BE5A-6B1B-47B9-3DE4-B5CBDAC81DB7}"/>
              </a:ext>
            </a:extLst>
          </p:cNvPr>
          <p:cNvSpPr/>
          <p:nvPr/>
        </p:nvSpPr>
        <p:spPr>
          <a:xfrm>
            <a:off x="4953000" y="228600"/>
            <a:ext cx="3840163" cy="2681288"/>
          </a:xfrm>
          <a:custGeom>
            <a:avLst/>
            <a:gdLst>
              <a:gd name="connsiteX0" fmla="*/ 0 w 4136136"/>
              <a:gd name="connsiteY0" fmla="*/ 0 h 2406396"/>
              <a:gd name="connsiteX1" fmla="*/ 100584 w 4136136"/>
              <a:gd name="connsiteY1" fmla="*/ 658368 h 2406396"/>
              <a:gd name="connsiteX2" fmla="*/ 100584 w 4136136"/>
              <a:gd name="connsiteY2" fmla="*/ 658368 h 2406396"/>
              <a:gd name="connsiteX3" fmla="*/ 283464 w 4136136"/>
              <a:gd name="connsiteY3" fmla="*/ 1481328 h 2406396"/>
              <a:gd name="connsiteX4" fmla="*/ 658368 w 4136136"/>
              <a:gd name="connsiteY4" fmla="*/ 1929384 h 2406396"/>
              <a:gd name="connsiteX5" fmla="*/ 1618488 w 4136136"/>
              <a:gd name="connsiteY5" fmla="*/ 2121408 h 2406396"/>
              <a:gd name="connsiteX6" fmla="*/ 2770632 w 4136136"/>
              <a:gd name="connsiteY6" fmla="*/ 2267712 h 2406396"/>
              <a:gd name="connsiteX7" fmla="*/ 3922776 w 4136136"/>
              <a:gd name="connsiteY7" fmla="*/ 2386584 h 2406396"/>
              <a:gd name="connsiteX8" fmla="*/ 4050792 w 4136136"/>
              <a:gd name="connsiteY8" fmla="*/ 2386584 h 240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6136" h="2406396">
                <a:moveTo>
                  <a:pt x="0" y="0"/>
                </a:moveTo>
                <a:lnTo>
                  <a:pt x="100584" y="658368"/>
                </a:lnTo>
                <a:lnTo>
                  <a:pt x="100584" y="658368"/>
                </a:lnTo>
                <a:cubicBezTo>
                  <a:pt x="131064" y="795528"/>
                  <a:pt x="190500" y="1269492"/>
                  <a:pt x="283464" y="1481328"/>
                </a:cubicBezTo>
                <a:cubicBezTo>
                  <a:pt x="376428" y="1693164"/>
                  <a:pt x="435864" y="1822704"/>
                  <a:pt x="658368" y="1929384"/>
                </a:cubicBezTo>
                <a:cubicBezTo>
                  <a:pt x="880872" y="2036064"/>
                  <a:pt x="1266444" y="2065020"/>
                  <a:pt x="1618488" y="2121408"/>
                </a:cubicBezTo>
                <a:cubicBezTo>
                  <a:pt x="1970532" y="2177796"/>
                  <a:pt x="2386584" y="2223516"/>
                  <a:pt x="2770632" y="2267712"/>
                </a:cubicBezTo>
                <a:cubicBezTo>
                  <a:pt x="3154680" y="2311908"/>
                  <a:pt x="3709416" y="2366772"/>
                  <a:pt x="3922776" y="2386584"/>
                </a:cubicBezTo>
                <a:cubicBezTo>
                  <a:pt x="4136136" y="2406396"/>
                  <a:pt x="4093464" y="2396490"/>
                  <a:pt x="4050792" y="2386584"/>
                </a:cubicBezTo>
              </a:path>
            </a:pathLst>
          </a:custGeom>
        </p:spPr>
        <p:style>
          <a:lnRef idx="2">
            <a:schemeClr val="accent2"/>
          </a:lnRef>
          <a:fillRef idx="0">
            <a:schemeClr val="accent2"/>
          </a:fillRef>
          <a:effectRef idx="1">
            <a:schemeClr val="accent2"/>
          </a:effectRef>
          <a:fontRef idx="minor">
            <a:schemeClr val="tx1"/>
          </a:fontRef>
        </p:style>
        <p:txBody>
          <a:bodyPr anchor="ctr"/>
          <a:lstStyle/>
          <a:p>
            <a:pPr algn="ctr" fontAlgn="auto">
              <a:spcBef>
                <a:spcPts val="0"/>
              </a:spcBef>
              <a:spcAft>
                <a:spcPts val="0"/>
              </a:spcAft>
              <a:defRPr/>
            </a:pPr>
            <a:endParaRPr lang="en-US" dirty="0">
              <a:solidFill>
                <a:prstClr val="black"/>
              </a:solidFill>
            </a:endParaRPr>
          </a:p>
        </p:txBody>
      </p:sp>
      <p:sp>
        <p:nvSpPr>
          <p:cNvPr id="10" name="TextBox 9">
            <a:extLst>
              <a:ext uri="{FF2B5EF4-FFF2-40B4-BE49-F238E27FC236}">
                <a16:creationId xmlns:a16="http://schemas.microsoft.com/office/drawing/2014/main" id="{FD084DE6-B4E2-9A67-284E-32612A0FCCD4}"/>
              </a:ext>
            </a:extLst>
          </p:cNvPr>
          <p:cNvSpPr txBox="1"/>
          <p:nvPr/>
        </p:nvSpPr>
        <p:spPr>
          <a:xfrm>
            <a:off x="0" y="3746718"/>
            <a:ext cx="9153236" cy="3108543"/>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(1)  Pressure as a function of Volume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  Pressure as a function of Temperature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  Volume as a function of Temperature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Temperature as a function of Kinetic Energy          </a:t>
            </a:r>
          </a:p>
        </p:txBody>
      </p:sp>
      <p:sp>
        <p:nvSpPr>
          <p:cNvPr id="4" name="TextBox 3">
            <a:extLst>
              <a:ext uri="{FF2B5EF4-FFF2-40B4-BE49-F238E27FC236}">
                <a16:creationId xmlns:a16="http://schemas.microsoft.com/office/drawing/2014/main" id="{B7FD0940-51EC-6D2A-BEFD-0FD0E1DE37C8}"/>
              </a:ext>
            </a:extLst>
          </p:cNvPr>
          <p:cNvSpPr txBox="1"/>
          <p:nvPr/>
        </p:nvSpPr>
        <p:spPr>
          <a:xfrm>
            <a:off x="3947562" y="1295400"/>
            <a:ext cx="577294" cy="769441"/>
          </a:xfrm>
          <a:prstGeom prst="rect">
            <a:avLst/>
          </a:prstGeom>
          <a:noFill/>
        </p:spPr>
        <p:txBody>
          <a:bodyPr wrap="square" rtlCol="0">
            <a:spAutoFit/>
          </a:bodyPr>
          <a:lstStyle/>
          <a:p>
            <a:r>
              <a:rPr lang="en-US" sz="4400" dirty="0"/>
              <a:t>A</a:t>
            </a:r>
          </a:p>
        </p:txBody>
      </p:sp>
      <p:sp>
        <p:nvSpPr>
          <p:cNvPr id="8" name="TextBox 7">
            <a:extLst>
              <a:ext uri="{FF2B5EF4-FFF2-40B4-BE49-F238E27FC236}">
                <a16:creationId xmlns:a16="http://schemas.microsoft.com/office/drawing/2014/main" id="{65C7CF66-BFCC-7254-13EB-482A158897C2}"/>
              </a:ext>
            </a:extLst>
          </p:cNvPr>
          <p:cNvSpPr txBox="1"/>
          <p:nvPr/>
        </p:nvSpPr>
        <p:spPr>
          <a:xfrm>
            <a:off x="6493947" y="3200400"/>
            <a:ext cx="577294" cy="769441"/>
          </a:xfrm>
          <a:prstGeom prst="rect">
            <a:avLst/>
          </a:prstGeom>
          <a:noFill/>
        </p:spPr>
        <p:txBody>
          <a:bodyPr wrap="square" rtlCol="0">
            <a:spAutoFit/>
          </a:bodyPr>
          <a:lstStyle/>
          <a:p>
            <a:r>
              <a:rPr lang="en-US" sz="4400" dirty="0"/>
              <a:t>B</a:t>
            </a:r>
          </a:p>
        </p:txBody>
      </p:sp>
      <p:sp>
        <p:nvSpPr>
          <p:cNvPr id="5" name="TextBox 4">
            <a:extLst>
              <a:ext uri="{FF2B5EF4-FFF2-40B4-BE49-F238E27FC236}">
                <a16:creationId xmlns:a16="http://schemas.microsoft.com/office/drawing/2014/main" id="{3DEBCBEE-7496-95F6-7206-430310DFD2AE}"/>
              </a:ext>
            </a:extLst>
          </p:cNvPr>
          <p:cNvSpPr txBox="1"/>
          <p:nvPr/>
        </p:nvSpPr>
        <p:spPr>
          <a:xfrm>
            <a:off x="0" y="-85318"/>
            <a:ext cx="4038600" cy="1200329"/>
          </a:xfrm>
          <a:prstGeom prst="rect">
            <a:avLst/>
          </a:prstGeom>
          <a:solidFill>
            <a:srgbClr val="FFFF99"/>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66.  What relationship from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gas chemistry does this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graph best represent?</a:t>
            </a:r>
            <a:endParaRPr lang="en-US" sz="2400" dirty="0"/>
          </a:p>
        </p:txBody>
      </p:sp>
    </p:spTree>
    <p:extLst>
      <p:ext uri="{BB962C8B-B14F-4D97-AF65-F5344CB8AC3E}">
        <p14:creationId xmlns:p14="http://schemas.microsoft.com/office/powerpoint/2010/main" val="7654636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44091E-65B9-640D-E1F2-A02DD350F326}"/>
              </a:ext>
            </a:extLst>
          </p:cNvPr>
          <p:cNvSpPr txBox="1"/>
          <p:nvPr/>
        </p:nvSpPr>
        <p:spPr>
          <a:xfrm>
            <a:off x="0" y="0"/>
            <a:ext cx="9144000" cy="954107"/>
          </a:xfrm>
          <a:prstGeom prst="rect">
            <a:avLst/>
          </a:prstGeom>
          <a:solidFill>
            <a:srgbClr val="FFE1E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67. </a:t>
            </a:r>
            <a:r>
              <a:rPr lang="en-US" altLang="en-US" sz="2800" dirty="0">
                <a:latin typeface="Times New Roman" panose="02020603050405020304" pitchFamily="18" charset="0"/>
                <a:cs typeface="Times New Roman" panose="02020603050405020304" pitchFamily="18" charset="0"/>
              </a:rPr>
              <a:t>What is the volume of a gas at 2.00 atm and 360. K, if it’s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original volume was 307 Liters at 385 K and 0.250 atm?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61080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9501D-CF09-BDF8-57C2-0C9F19B44A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388507-BD8B-E044-6D1F-96E5AC1C46AD}"/>
              </a:ext>
            </a:extLst>
          </p:cNvPr>
          <p:cNvSpPr txBox="1"/>
          <p:nvPr/>
        </p:nvSpPr>
        <p:spPr>
          <a:xfrm>
            <a:off x="0" y="0"/>
            <a:ext cx="9144000" cy="954107"/>
          </a:xfrm>
          <a:prstGeom prst="rect">
            <a:avLst/>
          </a:prstGeom>
          <a:solidFill>
            <a:srgbClr val="FFE1E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67. </a:t>
            </a:r>
            <a:r>
              <a:rPr lang="en-US" altLang="en-US" sz="2800" dirty="0">
                <a:latin typeface="Times New Roman" panose="02020603050405020304" pitchFamily="18" charset="0"/>
                <a:cs typeface="Times New Roman" panose="02020603050405020304" pitchFamily="18" charset="0"/>
              </a:rPr>
              <a:t>What is the volume of a gas at 2.00 atm and 360. K, if it’s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original volume was 307 Liters at 385 K and 0.250 atm? </a:t>
            </a:r>
            <a:endParaRPr lang="en-US" sz="2800" dirty="0">
              <a:latin typeface="Times New Roman" panose="02020603050405020304" pitchFamily="18" charset="0"/>
              <a:cs typeface="Times New Roman" panose="02020603050405020304" pitchFamily="18" charset="0"/>
            </a:endParaRPr>
          </a:p>
        </p:txBody>
      </p:sp>
      <p:sp>
        <p:nvSpPr>
          <p:cNvPr id="2" name="Text Box 4">
            <a:extLst>
              <a:ext uri="{FF2B5EF4-FFF2-40B4-BE49-F238E27FC236}">
                <a16:creationId xmlns:a16="http://schemas.microsoft.com/office/drawing/2014/main" id="{67B5C6FA-1FE8-4AA7-9267-5CDBD5C3F226}"/>
              </a:ext>
            </a:extLst>
          </p:cNvPr>
          <p:cNvSpPr txBox="1">
            <a:spLocks noChangeArrowheads="1"/>
          </p:cNvSpPr>
          <p:nvPr/>
        </p:nvSpPr>
        <p:spPr bwMode="auto">
          <a:xfrm>
            <a:off x="1981200" y="1524000"/>
            <a:ext cx="143376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chemeClr val="tx1">
                    <a:lumMod val="95000"/>
                    <a:lumOff val="5000"/>
                  </a:schemeClr>
                </a:solidFill>
              </a:rPr>
              <a:t>P</a:t>
            </a:r>
            <a:r>
              <a:rPr lang="en-US" altLang="en-US" sz="1800" u="sng" dirty="0">
                <a:solidFill>
                  <a:srgbClr val="000000">
                    <a:lumMod val="95000"/>
                    <a:lumOff val="5000"/>
                  </a:srgbClr>
                </a:solidFill>
                <a:latin typeface="Arial"/>
              </a:rPr>
              <a:t>1</a:t>
            </a:r>
            <a:r>
              <a:rPr lang="en-US" altLang="en-US" sz="4800" u="sng" dirty="0">
                <a:solidFill>
                  <a:schemeClr val="tx1">
                    <a:lumMod val="95000"/>
                    <a:lumOff val="5000"/>
                  </a:schemeClr>
                </a:solidFill>
              </a:rPr>
              <a:t>V</a:t>
            </a:r>
            <a:r>
              <a:rPr lang="en-US" altLang="en-US" sz="1800" u="sng" dirty="0">
                <a:solidFill>
                  <a:schemeClr val="tx1">
                    <a:lumMod val="95000"/>
                    <a:lumOff val="5000"/>
                  </a:schemeClr>
                </a:solidFill>
              </a:rPr>
              <a:t>1</a:t>
            </a:r>
            <a:br>
              <a:rPr lang="en-US" altLang="en-US" sz="4800" u="sng" dirty="0">
                <a:solidFill>
                  <a:schemeClr val="tx1">
                    <a:lumMod val="95000"/>
                    <a:lumOff val="5000"/>
                  </a:schemeClr>
                </a:solidFill>
              </a:rPr>
            </a:br>
            <a:r>
              <a:rPr lang="en-US" altLang="en-US" sz="4800" dirty="0">
                <a:solidFill>
                  <a:schemeClr val="tx1">
                    <a:lumMod val="95000"/>
                    <a:lumOff val="5000"/>
                  </a:schemeClr>
                </a:solidFill>
              </a:rPr>
              <a:t> T</a:t>
            </a:r>
            <a:r>
              <a:rPr lang="en-US" altLang="en-US" sz="4800" baseline="-25000" dirty="0">
                <a:solidFill>
                  <a:schemeClr val="tx1">
                    <a:lumMod val="95000"/>
                    <a:lumOff val="5000"/>
                  </a:schemeClr>
                </a:solidFill>
              </a:rPr>
              <a:t>1</a:t>
            </a:r>
          </a:p>
        </p:txBody>
      </p:sp>
      <p:sp>
        <p:nvSpPr>
          <p:cNvPr id="4" name="Text Box 5">
            <a:extLst>
              <a:ext uri="{FF2B5EF4-FFF2-40B4-BE49-F238E27FC236}">
                <a16:creationId xmlns:a16="http://schemas.microsoft.com/office/drawing/2014/main" id="{8BB55A0C-9E26-4D99-BCC6-6323507AAC54}"/>
              </a:ext>
            </a:extLst>
          </p:cNvPr>
          <p:cNvSpPr txBox="1">
            <a:spLocks noChangeArrowheads="1"/>
          </p:cNvSpPr>
          <p:nvPr/>
        </p:nvSpPr>
        <p:spPr bwMode="auto">
          <a:xfrm>
            <a:off x="3294647" y="1595025"/>
            <a:ext cx="9906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6600" dirty="0">
                <a:solidFill>
                  <a:schemeClr val="tx1">
                    <a:lumMod val="95000"/>
                    <a:lumOff val="5000"/>
                  </a:schemeClr>
                </a:solidFill>
              </a:rPr>
              <a:t>=</a:t>
            </a:r>
          </a:p>
        </p:txBody>
      </p:sp>
      <p:sp>
        <p:nvSpPr>
          <p:cNvPr id="5" name="Text Box 6">
            <a:extLst>
              <a:ext uri="{FF2B5EF4-FFF2-40B4-BE49-F238E27FC236}">
                <a16:creationId xmlns:a16="http://schemas.microsoft.com/office/drawing/2014/main" id="{7A86CFDF-AC8D-42B1-B0BE-9DDEC5C53376}"/>
              </a:ext>
            </a:extLst>
          </p:cNvPr>
          <p:cNvSpPr txBox="1">
            <a:spLocks noChangeArrowheads="1"/>
          </p:cNvSpPr>
          <p:nvPr/>
        </p:nvSpPr>
        <p:spPr bwMode="auto">
          <a:xfrm>
            <a:off x="3733800" y="1519938"/>
            <a:ext cx="1828800"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4800" u="sng" dirty="0">
                <a:solidFill>
                  <a:schemeClr val="tx1">
                    <a:lumMod val="95000"/>
                    <a:lumOff val="5000"/>
                  </a:schemeClr>
                </a:solidFill>
              </a:rPr>
              <a:t>P</a:t>
            </a:r>
            <a:r>
              <a:rPr lang="en-US" altLang="en-US" sz="1800" u="sng" dirty="0">
                <a:solidFill>
                  <a:srgbClr val="000000">
                    <a:lumMod val="95000"/>
                    <a:lumOff val="5000"/>
                  </a:srgbClr>
                </a:solidFill>
                <a:latin typeface="Arial"/>
              </a:rPr>
              <a:t>2</a:t>
            </a:r>
            <a:r>
              <a:rPr lang="en-US" altLang="en-US" sz="4800" u="sng" dirty="0">
                <a:solidFill>
                  <a:schemeClr val="tx1">
                    <a:lumMod val="95000"/>
                    <a:lumOff val="5000"/>
                  </a:schemeClr>
                </a:solidFill>
              </a:rPr>
              <a:t>V</a:t>
            </a:r>
            <a:r>
              <a:rPr lang="en-US" altLang="en-US" sz="1800" u="sng" dirty="0">
                <a:solidFill>
                  <a:schemeClr val="tx1">
                    <a:lumMod val="95000"/>
                    <a:lumOff val="5000"/>
                  </a:schemeClr>
                </a:solidFill>
              </a:rPr>
              <a:t>2</a:t>
            </a:r>
            <a:br>
              <a:rPr lang="en-US" altLang="en-US" sz="4800" u="sng" dirty="0">
                <a:solidFill>
                  <a:schemeClr val="tx1">
                    <a:lumMod val="95000"/>
                    <a:lumOff val="5000"/>
                  </a:schemeClr>
                </a:solidFill>
              </a:rPr>
            </a:br>
            <a:r>
              <a:rPr lang="en-US" altLang="en-US" sz="4800" dirty="0">
                <a:solidFill>
                  <a:schemeClr val="tx1">
                    <a:lumMod val="95000"/>
                    <a:lumOff val="5000"/>
                  </a:schemeClr>
                </a:solidFill>
              </a:rPr>
              <a:t> T</a:t>
            </a:r>
            <a:r>
              <a:rPr lang="en-US" altLang="en-US" sz="4800" baseline="-25000" dirty="0">
                <a:solidFill>
                  <a:schemeClr val="tx1">
                    <a:lumMod val="95000"/>
                    <a:lumOff val="5000"/>
                  </a:schemeClr>
                </a:solidFill>
              </a:rPr>
              <a:t>2</a:t>
            </a:r>
          </a:p>
          <a:p>
            <a:pPr eaLnBrk="1" hangingPunct="1">
              <a:spcBef>
                <a:spcPct val="50000"/>
              </a:spcBef>
              <a:buFontTx/>
              <a:buNone/>
            </a:pPr>
            <a:endParaRPr lang="en-US" altLang="en-US" sz="1800" dirty="0">
              <a:solidFill>
                <a:schemeClr val="tx1">
                  <a:lumMod val="95000"/>
                  <a:lumOff val="5000"/>
                </a:schemeClr>
              </a:solidFill>
            </a:endParaRPr>
          </a:p>
        </p:txBody>
      </p:sp>
      <p:sp>
        <p:nvSpPr>
          <p:cNvPr id="6" name="TextBox 5">
            <a:extLst>
              <a:ext uri="{FF2B5EF4-FFF2-40B4-BE49-F238E27FC236}">
                <a16:creationId xmlns:a16="http://schemas.microsoft.com/office/drawing/2014/main" id="{4AA3F897-37CE-476A-97B8-C39DE4479261}"/>
              </a:ext>
            </a:extLst>
          </p:cNvPr>
          <p:cNvSpPr txBox="1"/>
          <p:nvPr/>
        </p:nvSpPr>
        <p:spPr>
          <a:xfrm>
            <a:off x="1034716" y="3553890"/>
            <a:ext cx="2969793" cy="954107"/>
          </a:xfrm>
          <a:prstGeom prst="rect">
            <a:avLst/>
          </a:prstGeom>
          <a:noFill/>
        </p:spPr>
        <p:txBody>
          <a:bodyPr wrap="square" rtlCol="0">
            <a:spAutoFit/>
          </a:bodyPr>
          <a:lstStyle/>
          <a:p>
            <a:pPr algn="ctr"/>
            <a:r>
              <a:rPr lang="en-US" sz="2800" dirty="0">
                <a:solidFill>
                  <a:schemeClr val="tx1">
                    <a:lumMod val="95000"/>
                    <a:lumOff val="5000"/>
                  </a:schemeClr>
                </a:solidFill>
              </a:rPr>
              <a:t>(0.250 atm)(307 L)</a:t>
            </a:r>
            <a:br>
              <a:rPr lang="en-US" sz="2800" dirty="0">
                <a:solidFill>
                  <a:schemeClr val="tx1">
                    <a:lumMod val="95000"/>
                    <a:lumOff val="5000"/>
                  </a:schemeClr>
                </a:solidFill>
              </a:rPr>
            </a:br>
            <a:r>
              <a:rPr lang="en-US" sz="2800" dirty="0">
                <a:solidFill>
                  <a:schemeClr val="tx1">
                    <a:lumMod val="95000"/>
                    <a:lumOff val="5000"/>
                  </a:schemeClr>
                </a:solidFill>
              </a:rPr>
              <a:t>385 K</a:t>
            </a:r>
          </a:p>
        </p:txBody>
      </p:sp>
      <p:sp>
        <p:nvSpPr>
          <p:cNvPr id="7" name="TextBox 6">
            <a:extLst>
              <a:ext uri="{FF2B5EF4-FFF2-40B4-BE49-F238E27FC236}">
                <a16:creationId xmlns:a16="http://schemas.microsoft.com/office/drawing/2014/main" id="{8456AA74-E5E9-48BB-992D-EF24B636E613}"/>
              </a:ext>
            </a:extLst>
          </p:cNvPr>
          <p:cNvSpPr txBox="1"/>
          <p:nvPr/>
        </p:nvSpPr>
        <p:spPr>
          <a:xfrm>
            <a:off x="4267950" y="3553889"/>
            <a:ext cx="3047249" cy="954107"/>
          </a:xfrm>
          <a:prstGeom prst="rect">
            <a:avLst/>
          </a:prstGeom>
          <a:noFill/>
        </p:spPr>
        <p:txBody>
          <a:bodyPr wrap="square" rtlCol="0">
            <a:spAutoFit/>
          </a:bodyPr>
          <a:lstStyle/>
          <a:p>
            <a:pPr algn="ctr"/>
            <a:r>
              <a:rPr lang="en-US" sz="2800" dirty="0">
                <a:solidFill>
                  <a:schemeClr val="tx1">
                    <a:lumMod val="95000"/>
                    <a:lumOff val="5000"/>
                  </a:schemeClr>
                </a:solidFill>
              </a:rPr>
              <a:t>(2.00 atm)(V</a:t>
            </a:r>
            <a:r>
              <a:rPr lang="en-US" sz="2800" baseline="-25000" dirty="0">
                <a:solidFill>
                  <a:schemeClr val="tx1">
                    <a:lumMod val="95000"/>
                    <a:lumOff val="5000"/>
                  </a:schemeClr>
                </a:solidFill>
              </a:rPr>
              <a:t>2</a:t>
            </a:r>
            <a:r>
              <a:rPr lang="en-US" sz="2800" dirty="0">
                <a:solidFill>
                  <a:schemeClr val="tx1">
                    <a:lumMod val="95000"/>
                    <a:lumOff val="5000"/>
                  </a:schemeClr>
                </a:solidFill>
              </a:rPr>
              <a:t>)</a:t>
            </a:r>
            <a:br>
              <a:rPr lang="en-US" sz="2800" dirty="0">
                <a:solidFill>
                  <a:schemeClr val="tx1">
                    <a:lumMod val="95000"/>
                    <a:lumOff val="5000"/>
                  </a:schemeClr>
                </a:solidFill>
              </a:rPr>
            </a:br>
            <a:r>
              <a:rPr lang="en-US" sz="2800" dirty="0">
                <a:solidFill>
                  <a:schemeClr val="tx1">
                    <a:lumMod val="95000"/>
                    <a:lumOff val="5000"/>
                  </a:schemeClr>
                </a:solidFill>
              </a:rPr>
              <a:t>360 K</a:t>
            </a:r>
          </a:p>
        </p:txBody>
      </p:sp>
      <p:cxnSp>
        <p:nvCxnSpPr>
          <p:cNvPr id="8" name="Straight Connector 7">
            <a:extLst>
              <a:ext uri="{FF2B5EF4-FFF2-40B4-BE49-F238E27FC236}">
                <a16:creationId xmlns:a16="http://schemas.microsoft.com/office/drawing/2014/main" id="{3CEF9D36-B90F-407C-ABA5-C3EE7D95F1F7}"/>
              </a:ext>
            </a:extLst>
          </p:cNvPr>
          <p:cNvCxnSpPr>
            <a:stCxn id="6" idx="1"/>
          </p:cNvCxnSpPr>
          <p:nvPr/>
        </p:nvCxnSpPr>
        <p:spPr>
          <a:xfrm>
            <a:off x="1034716" y="4030944"/>
            <a:ext cx="2849477"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B008621-4ECA-474D-8F73-9939051B9AF1}"/>
              </a:ext>
            </a:extLst>
          </p:cNvPr>
          <p:cNvCxnSpPr>
            <a:cxnSpLocks/>
          </p:cNvCxnSpPr>
          <p:nvPr/>
        </p:nvCxnSpPr>
        <p:spPr>
          <a:xfrm>
            <a:off x="4572000" y="4066279"/>
            <a:ext cx="23622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 name="Text Box 5">
            <a:extLst>
              <a:ext uri="{FF2B5EF4-FFF2-40B4-BE49-F238E27FC236}">
                <a16:creationId xmlns:a16="http://schemas.microsoft.com/office/drawing/2014/main" id="{D254F78A-9F8D-4756-96F4-C49F64833F96}"/>
              </a:ext>
            </a:extLst>
          </p:cNvPr>
          <p:cNvSpPr txBox="1">
            <a:spLocks noChangeArrowheads="1"/>
          </p:cNvSpPr>
          <p:nvPr/>
        </p:nvSpPr>
        <p:spPr bwMode="auto">
          <a:xfrm>
            <a:off x="3886200" y="3741529"/>
            <a:ext cx="990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000" dirty="0">
                <a:solidFill>
                  <a:schemeClr val="tx1">
                    <a:lumMod val="95000"/>
                    <a:lumOff val="5000"/>
                  </a:schemeClr>
                </a:solidFill>
              </a:rPr>
              <a:t>=</a:t>
            </a:r>
          </a:p>
        </p:txBody>
      </p:sp>
      <p:sp>
        <p:nvSpPr>
          <p:cNvPr id="11" name="TextBox 10">
            <a:extLst>
              <a:ext uri="{FF2B5EF4-FFF2-40B4-BE49-F238E27FC236}">
                <a16:creationId xmlns:a16="http://schemas.microsoft.com/office/drawing/2014/main" id="{D2977DAA-F84A-45FE-91E5-B91FAC4CDDDD}"/>
              </a:ext>
            </a:extLst>
          </p:cNvPr>
          <p:cNvSpPr txBox="1"/>
          <p:nvPr/>
        </p:nvSpPr>
        <p:spPr>
          <a:xfrm>
            <a:off x="2743200" y="4832746"/>
            <a:ext cx="6172200" cy="646331"/>
          </a:xfrm>
          <a:prstGeom prst="rect">
            <a:avLst/>
          </a:prstGeom>
          <a:noFill/>
        </p:spPr>
        <p:txBody>
          <a:bodyPr wrap="square" rtlCol="0">
            <a:spAutoFit/>
          </a:bodyPr>
          <a:lstStyle/>
          <a:p>
            <a:r>
              <a:rPr lang="en-US" sz="3600" dirty="0">
                <a:solidFill>
                  <a:schemeClr val="tx1">
                    <a:lumMod val="95000"/>
                    <a:lumOff val="5000"/>
                  </a:schemeClr>
                </a:solidFill>
              </a:rPr>
              <a:t>            = V</a:t>
            </a:r>
            <a:r>
              <a:rPr lang="en-US" sz="3600" baseline="-25000" dirty="0">
                <a:solidFill>
                  <a:schemeClr val="tx1">
                    <a:lumMod val="95000"/>
                    <a:lumOff val="5000"/>
                  </a:schemeClr>
                </a:solidFill>
              </a:rPr>
              <a:t>2    </a:t>
            </a:r>
            <a:r>
              <a:rPr lang="en-US" sz="3600" dirty="0">
                <a:solidFill>
                  <a:srgbClr val="FF0000"/>
                </a:solidFill>
              </a:rPr>
              <a:t> = 35.9 Liters</a:t>
            </a:r>
            <a:endParaRPr lang="en-US" sz="3600" baseline="-25000" dirty="0">
              <a:solidFill>
                <a:schemeClr val="tx1">
                  <a:lumMod val="95000"/>
                  <a:lumOff val="5000"/>
                </a:schemeClr>
              </a:solidFill>
            </a:endParaRPr>
          </a:p>
        </p:txBody>
      </p:sp>
      <p:sp>
        <p:nvSpPr>
          <p:cNvPr id="13" name="TextBox 12">
            <a:extLst>
              <a:ext uri="{FF2B5EF4-FFF2-40B4-BE49-F238E27FC236}">
                <a16:creationId xmlns:a16="http://schemas.microsoft.com/office/drawing/2014/main" id="{81A0147C-111C-4505-ACAA-D3D3DCE73732}"/>
              </a:ext>
            </a:extLst>
          </p:cNvPr>
          <p:cNvSpPr txBox="1"/>
          <p:nvPr/>
        </p:nvSpPr>
        <p:spPr>
          <a:xfrm>
            <a:off x="1334251" y="4695635"/>
            <a:ext cx="3047249" cy="954107"/>
          </a:xfrm>
          <a:prstGeom prst="rect">
            <a:avLst/>
          </a:prstGeom>
          <a:noFill/>
        </p:spPr>
        <p:txBody>
          <a:bodyPr wrap="square" rtlCol="0">
            <a:spAutoFit/>
          </a:bodyPr>
          <a:lstStyle/>
          <a:p>
            <a:pPr algn="ctr"/>
            <a:r>
              <a:rPr lang="en-US" sz="2800" dirty="0">
                <a:solidFill>
                  <a:schemeClr val="tx1">
                    <a:lumMod val="95000"/>
                    <a:lumOff val="5000"/>
                  </a:schemeClr>
                </a:solidFill>
              </a:rPr>
              <a:t>27630</a:t>
            </a:r>
            <a:br>
              <a:rPr lang="en-US" sz="2800" dirty="0">
                <a:solidFill>
                  <a:schemeClr val="tx1">
                    <a:lumMod val="95000"/>
                    <a:lumOff val="5000"/>
                  </a:schemeClr>
                </a:solidFill>
              </a:rPr>
            </a:br>
            <a:r>
              <a:rPr lang="en-US" sz="2800" dirty="0">
                <a:solidFill>
                  <a:schemeClr val="tx1">
                    <a:lumMod val="95000"/>
                    <a:lumOff val="5000"/>
                  </a:schemeClr>
                </a:solidFill>
              </a:rPr>
              <a:t>770</a:t>
            </a:r>
          </a:p>
        </p:txBody>
      </p:sp>
      <p:cxnSp>
        <p:nvCxnSpPr>
          <p:cNvPr id="14" name="Straight Connector 13">
            <a:extLst>
              <a:ext uri="{FF2B5EF4-FFF2-40B4-BE49-F238E27FC236}">
                <a16:creationId xmlns:a16="http://schemas.microsoft.com/office/drawing/2014/main" id="{278D2949-4550-454A-84C6-6D7E0EA6ED27}"/>
              </a:ext>
            </a:extLst>
          </p:cNvPr>
          <p:cNvCxnSpPr>
            <a:cxnSpLocks/>
          </p:cNvCxnSpPr>
          <p:nvPr/>
        </p:nvCxnSpPr>
        <p:spPr>
          <a:xfrm>
            <a:off x="2233863" y="5181600"/>
            <a:ext cx="137235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0392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236" y="1384995"/>
            <a:ext cx="9144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dirty="0">
                <a:solidFill>
                  <a:srgbClr val="0000CC"/>
                </a:solidFill>
                <a:latin typeface="Times New Roman" panose="02020603050405020304" pitchFamily="18" charset="0"/>
                <a:cs typeface="Times New Roman" panose="02020603050405020304" pitchFamily="18" charset="0"/>
              </a:rPr>
              <a:t>(1) 356 K and 1.2 atm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(2) 356 K and 4.0 atm</a:t>
            </a:r>
            <a:br>
              <a:rPr lang="en-US" altLang="en-US" sz="2800" dirty="0">
                <a:solidFill>
                  <a:srgbClr val="0000CC"/>
                </a:solidFill>
                <a:latin typeface="Times New Roman" panose="02020603050405020304" pitchFamily="18" charset="0"/>
                <a:cs typeface="Times New Roman" panose="02020603050405020304" pitchFamily="18" charset="0"/>
              </a:rPr>
            </a:b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(3) 459 K and 1.2 atm</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(4) 500 K and 4.0 atm</a:t>
            </a:r>
          </a:p>
        </p:txBody>
      </p:sp>
      <p:sp>
        <p:nvSpPr>
          <p:cNvPr id="3" name="TextBox 2">
            <a:extLst>
              <a:ext uri="{FF2B5EF4-FFF2-40B4-BE49-F238E27FC236}">
                <a16:creationId xmlns:a16="http://schemas.microsoft.com/office/drawing/2014/main" id="{B01F21F6-8307-23D9-218E-D379F4517D4B}"/>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68. </a:t>
            </a:r>
            <a:r>
              <a:rPr lang="en-US" altLang="en-US" sz="2800" dirty="0">
                <a:latin typeface="Times New Roman" panose="02020603050405020304" pitchFamily="18" charset="0"/>
                <a:cs typeface="Times New Roman" panose="02020603050405020304" pitchFamily="18" charset="0"/>
              </a:rPr>
              <a:t>Under which conditions of temperature and pressure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would a 1-liter sample of a real gas behave </a:t>
            </a:r>
            <a:r>
              <a:rPr lang="en-US" altLang="en-US" sz="2800" i="1" dirty="0">
                <a:latin typeface="Times New Roman" panose="02020603050405020304" pitchFamily="18" charset="0"/>
                <a:cs typeface="Times New Roman" panose="02020603050405020304" pitchFamily="18" charset="0"/>
              </a:rPr>
              <a:t>LEAST </a:t>
            </a:r>
            <a:r>
              <a:rPr lang="en-US" altLang="en-US" sz="2800" dirty="0">
                <a:latin typeface="Times New Roman" panose="02020603050405020304" pitchFamily="18" charset="0"/>
                <a:cs typeface="Times New Roman" panose="02020603050405020304" pitchFamily="18" charset="0"/>
              </a:rPr>
              <a:t>like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957956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F30E4-F70D-7157-B299-7F57E1B25B1B}"/>
            </a:ext>
          </a:extLst>
        </p:cNvPr>
        <p:cNvGrpSpPr/>
        <p:nvPr/>
      </p:nvGrpSpPr>
      <p:grpSpPr>
        <a:xfrm>
          <a:off x="0" y="0"/>
          <a:ext cx="0" cy="0"/>
          <a:chOff x="0" y="0"/>
          <a:chExt cx="0" cy="0"/>
        </a:xfrm>
      </p:grpSpPr>
      <p:sp>
        <p:nvSpPr>
          <p:cNvPr id="2" name="Text Box 4">
            <a:extLst>
              <a:ext uri="{FF2B5EF4-FFF2-40B4-BE49-F238E27FC236}">
                <a16:creationId xmlns:a16="http://schemas.microsoft.com/office/drawing/2014/main" id="{9535CBAD-FF45-D6EC-2784-26012B45D4C7}"/>
              </a:ext>
            </a:extLst>
          </p:cNvPr>
          <p:cNvSpPr txBox="1">
            <a:spLocks noChangeArrowheads="1"/>
          </p:cNvSpPr>
          <p:nvPr/>
        </p:nvSpPr>
        <p:spPr bwMode="auto">
          <a:xfrm>
            <a:off x="-9236" y="1384995"/>
            <a:ext cx="9144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dirty="0">
                <a:solidFill>
                  <a:srgbClr val="0000CC"/>
                </a:solidFill>
                <a:latin typeface="Times New Roman" panose="02020603050405020304" pitchFamily="18" charset="0"/>
                <a:cs typeface="Times New Roman" panose="02020603050405020304" pitchFamily="18" charset="0"/>
              </a:rPr>
              <a:t>(1) 356 K and 1.2 atm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b="1" dirty="0">
                <a:solidFill>
                  <a:srgbClr val="FF0000"/>
                </a:solidFill>
                <a:latin typeface="Times New Roman" panose="02020603050405020304" pitchFamily="18" charset="0"/>
                <a:cs typeface="Times New Roman" panose="02020603050405020304" pitchFamily="18" charset="0"/>
              </a:rPr>
              <a:t>(2) 356 K and 4.0 atm</a:t>
            </a:r>
            <a:br>
              <a:rPr lang="en-US" altLang="en-US" sz="2800" dirty="0">
                <a:solidFill>
                  <a:srgbClr val="0000CC"/>
                </a:solidFill>
                <a:latin typeface="Times New Roman" panose="02020603050405020304" pitchFamily="18" charset="0"/>
                <a:cs typeface="Times New Roman" panose="02020603050405020304" pitchFamily="18" charset="0"/>
              </a:rPr>
            </a:b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(3) 459 K and 1.2 atm</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(4) 500 K and 4.0 atm</a:t>
            </a:r>
          </a:p>
        </p:txBody>
      </p:sp>
      <p:sp>
        <p:nvSpPr>
          <p:cNvPr id="3" name="TextBox 2">
            <a:extLst>
              <a:ext uri="{FF2B5EF4-FFF2-40B4-BE49-F238E27FC236}">
                <a16:creationId xmlns:a16="http://schemas.microsoft.com/office/drawing/2014/main" id="{F95155F7-57B5-27E6-D73A-E15F6C3B04A9}"/>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68. </a:t>
            </a:r>
            <a:r>
              <a:rPr lang="en-US" altLang="en-US" sz="2800" dirty="0">
                <a:latin typeface="Times New Roman" panose="02020603050405020304" pitchFamily="18" charset="0"/>
                <a:cs typeface="Times New Roman" panose="02020603050405020304" pitchFamily="18" charset="0"/>
              </a:rPr>
              <a:t>Under which conditions of temperature and pressure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would a 1-liter sample of a real gas behave </a:t>
            </a:r>
            <a:r>
              <a:rPr lang="en-US" altLang="en-US" sz="2800" i="1" dirty="0">
                <a:latin typeface="Times New Roman" panose="02020603050405020304" pitchFamily="18" charset="0"/>
                <a:cs typeface="Times New Roman" panose="02020603050405020304" pitchFamily="18" charset="0"/>
              </a:rPr>
              <a:t>LEAST </a:t>
            </a:r>
            <a:r>
              <a:rPr lang="en-US" altLang="en-US" sz="2800" dirty="0">
                <a:latin typeface="Times New Roman" panose="02020603050405020304" pitchFamily="18" charset="0"/>
                <a:cs typeface="Times New Roman" panose="02020603050405020304" pitchFamily="18" charset="0"/>
              </a:rPr>
              <a:t>like an</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ideal gas?</a:t>
            </a:r>
            <a:r>
              <a:rPr lang="en-US" sz="28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0F26B5DA-2F4E-09B5-DB22-6F8FC44B9ABA}"/>
              </a:ext>
            </a:extLst>
          </p:cNvPr>
          <p:cNvSpPr txBox="1"/>
          <p:nvPr/>
        </p:nvSpPr>
        <p:spPr>
          <a:xfrm>
            <a:off x="5181600" y="1535814"/>
            <a:ext cx="3276600" cy="2862322"/>
          </a:xfrm>
          <a:prstGeom prst="rect">
            <a:avLst/>
          </a:prstGeom>
          <a:solidFill>
            <a:srgbClr val="FFFFCC"/>
          </a:solidFill>
          <a:ln w="57150">
            <a:solidFill>
              <a:srgbClr val="FF0000"/>
            </a:solidFill>
          </a:ln>
        </p:spPr>
        <p:txBody>
          <a:bodyPr wrap="square" rtlCol="0">
            <a:spAutoFit/>
          </a:bodyPr>
          <a:lstStyle/>
          <a:p>
            <a:pPr algn="ctr"/>
            <a:r>
              <a:rPr lang="en-US" altLang="en-US" sz="2800" i="1" dirty="0">
                <a:solidFill>
                  <a:srgbClr val="FF0000"/>
                </a:solidFill>
                <a:latin typeface="Times New Roman" panose="02020603050405020304" pitchFamily="18" charset="0"/>
                <a:cs typeface="Times New Roman" panose="02020603050405020304" pitchFamily="18" charset="0"/>
              </a:rPr>
              <a:t>COLDEST &amp; </a:t>
            </a:r>
            <a:br>
              <a:rPr lang="en-US" altLang="en-US" sz="2800" i="1" dirty="0">
                <a:solidFill>
                  <a:srgbClr val="FF0000"/>
                </a:solidFill>
                <a:latin typeface="Times New Roman" panose="02020603050405020304" pitchFamily="18" charset="0"/>
                <a:cs typeface="Times New Roman" panose="02020603050405020304" pitchFamily="18" charset="0"/>
              </a:rPr>
            </a:br>
            <a:r>
              <a:rPr lang="en-US" altLang="en-US" sz="2800" i="1" dirty="0">
                <a:solidFill>
                  <a:srgbClr val="FF0000"/>
                </a:solidFill>
                <a:latin typeface="Times New Roman" panose="02020603050405020304" pitchFamily="18" charset="0"/>
                <a:cs typeface="Times New Roman" panose="02020603050405020304" pitchFamily="18" charset="0"/>
              </a:rPr>
              <a:t>HIGHEST PRESSURE</a:t>
            </a:r>
            <a:br>
              <a:rPr lang="en-US" altLang="en-US" sz="2800" i="1" dirty="0">
                <a:solidFill>
                  <a:srgbClr val="FF0000"/>
                </a:solidFill>
                <a:latin typeface="Times New Roman" panose="02020603050405020304" pitchFamily="18" charset="0"/>
                <a:cs typeface="Times New Roman" panose="02020603050405020304" pitchFamily="18" charset="0"/>
              </a:rPr>
            </a:br>
            <a:r>
              <a:rPr lang="en-US" altLang="en-US" sz="2800" i="1" dirty="0">
                <a:solidFill>
                  <a:srgbClr val="FF0000"/>
                </a:solidFill>
                <a:latin typeface="Times New Roman" panose="02020603050405020304" pitchFamily="18" charset="0"/>
                <a:cs typeface="Times New Roman" panose="02020603050405020304" pitchFamily="18" charset="0"/>
              </a:rPr>
              <a:t>is the least ideal.</a:t>
            </a:r>
          </a:p>
          <a:p>
            <a:pPr algn="ctr"/>
            <a:br>
              <a:rPr lang="en-US" altLang="en-US" sz="2800" i="1" dirty="0">
                <a:solidFill>
                  <a:srgbClr val="FF0000"/>
                </a:solidFill>
                <a:latin typeface="Times New Roman" panose="02020603050405020304" pitchFamily="18" charset="0"/>
                <a:cs typeface="Times New Roman" panose="02020603050405020304" pitchFamily="18" charset="0"/>
              </a:rPr>
            </a:br>
            <a:r>
              <a:rPr lang="en-US" altLang="en-US" sz="2000" dirty="0">
                <a:solidFill>
                  <a:srgbClr val="FF0000"/>
                </a:solidFill>
                <a:latin typeface="Times New Roman" panose="02020603050405020304" pitchFamily="18" charset="0"/>
                <a:cs typeface="Times New Roman" panose="02020603050405020304" pitchFamily="18" charset="0"/>
              </a:rPr>
              <a:t>(most likely </a:t>
            </a:r>
            <a:br>
              <a:rPr lang="en-US" altLang="en-US" sz="2000" dirty="0">
                <a:solidFill>
                  <a:srgbClr val="FF0000"/>
                </a:solidFill>
                <a:latin typeface="Times New Roman" panose="02020603050405020304" pitchFamily="18" charset="0"/>
                <a:cs typeface="Times New Roman" panose="02020603050405020304" pitchFamily="18" charset="0"/>
              </a:rPr>
            </a:br>
            <a:r>
              <a:rPr lang="en-US" altLang="en-US" sz="2000" dirty="0">
                <a:solidFill>
                  <a:srgbClr val="FF0000"/>
                </a:solidFill>
                <a:latin typeface="Times New Roman" panose="02020603050405020304" pitchFamily="18" charset="0"/>
                <a:cs typeface="Times New Roman" panose="02020603050405020304" pitchFamily="18" charset="0"/>
              </a:rPr>
              <a:t>to turn into a liquid)</a:t>
            </a:r>
            <a:endParaRPr lang="en-US" sz="2800" dirty="0"/>
          </a:p>
        </p:txBody>
      </p:sp>
      <p:cxnSp>
        <p:nvCxnSpPr>
          <p:cNvPr id="6" name="Straight Connector 5">
            <a:extLst>
              <a:ext uri="{FF2B5EF4-FFF2-40B4-BE49-F238E27FC236}">
                <a16:creationId xmlns:a16="http://schemas.microsoft.com/office/drawing/2014/main" id="{CEE3C1BA-ECC3-95E5-43F6-FD58F5C2B953}"/>
              </a:ext>
            </a:extLst>
          </p:cNvPr>
          <p:cNvCxnSpPr/>
          <p:nvPr/>
        </p:nvCxnSpPr>
        <p:spPr>
          <a:xfrm flipH="1">
            <a:off x="3657600" y="2133600"/>
            <a:ext cx="1524000"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2732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0"/>
            <a:ext cx="9144000" cy="661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When we celebrate gases.  Here’s how to do well:</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1  You will be able to write out the KMT and explain each of the parts.</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2  You will be able to draw 3 graphs, showing the relationships between:</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         Pressure + Volume, pressure + temperature, volume + temperature.</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3  You will be able to state and explain Avogadro’s Hypothesis</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4  You will be able to calculate any pressure conversions</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5  You will be able to calculate any type of combined gas law problems</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6  You will describe the difference between real and ideal gases</a:t>
            </a:r>
          </a:p>
          <a:p>
            <a:pPr eaLnBrk="1" hangingPunct="1">
              <a:spcBef>
                <a:spcPct val="50000"/>
              </a:spcBef>
              <a:buFontTx/>
              <a:buNone/>
            </a:pPr>
            <a:r>
              <a:rPr lang="en-US" altLang="en-US" sz="2400" dirty="0">
                <a:solidFill>
                  <a:srgbClr val="000000"/>
                </a:solidFill>
                <a:latin typeface="Times New Roman" panose="02020603050405020304" pitchFamily="18" charset="0"/>
                <a:cs typeface="Times New Roman" panose="02020603050405020304" pitchFamily="18" charset="0"/>
              </a:rPr>
              <a:t>7   You will have read the BASICS twice. </a:t>
            </a:r>
          </a:p>
          <a:p>
            <a:pPr eaLnBrk="1" hangingPunct="1">
              <a:spcBef>
                <a:spcPct val="50000"/>
              </a:spcBef>
              <a:buFontTx/>
              <a:buNone/>
            </a:pPr>
            <a:endParaRPr lang="en-US" altLang="en-US" sz="2400" dirty="0">
              <a:solidFill>
                <a:srgbClr val="000000"/>
              </a:solidFill>
              <a:latin typeface="Times New Roman" panose="02020603050405020304" pitchFamily="18" charset="0"/>
              <a:cs typeface="Times New Roman" panose="02020603050405020304" pitchFamily="18" charset="0"/>
            </a:endParaRPr>
          </a:p>
          <a:p>
            <a:pPr algn="ctr" eaLnBrk="1" hangingPunct="1">
              <a:spcBef>
                <a:spcPct val="50000"/>
              </a:spcBef>
              <a:buFontTx/>
              <a:buNone/>
            </a:pPr>
            <a:r>
              <a:rPr lang="en-US" altLang="en-US" dirty="0">
                <a:solidFill>
                  <a:srgbClr val="0000CC"/>
                </a:solidFill>
                <a:latin typeface="Times New Roman" panose="02020603050405020304" pitchFamily="18" charset="0"/>
                <a:cs typeface="Times New Roman" panose="02020603050405020304" pitchFamily="18" charset="0"/>
              </a:rPr>
              <a:t>The celebration will be short, sweet, and hopefully</a:t>
            </a:r>
            <a:br>
              <a:rPr lang="en-US" altLang="en-US" dirty="0">
                <a:solidFill>
                  <a:srgbClr val="0000CC"/>
                </a:solidFill>
                <a:latin typeface="Times New Roman" panose="02020603050405020304" pitchFamily="18" charset="0"/>
                <a:cs typeface="Times New Roman" panose="02020603050405020304" pitchFamily="18" charset="0"/>
              </a:rPr>
            </a:br>
            <a:r>
              <a:rPr lang="en-US" altLang="en-US" dirty="0">
                <a:solidFill>
                  <a:srgbClr val="0000CC"/>
                </a:solidFill>
                <a:latin typeface="Times New Roman" panose="02020603050405020304" pitchFamily="18" charset="0"/>
                <a:cs typeface="Times New Roman" panose="02020603050405020304" pitchFamily="18" charset="0"/>
              </a:rPr>
              <a:t>for you, a fairly low-pressure event   </a:t>
            </a:r>
            <a:r>
              <a:rPr lang="en-US" altLang="en-US" dirty="0">
                <a:solidFill>
                  <a:srgbClr val="FF0000"/>
                </a:solidFill>
                <a:latin typeface="Times New Roman" panose="02020603050405020304" pitchFamily="18" charset="0"/>
                <a:cs typeface="Times New Roman" panose="02020603050405020304" pitchFamily="18" charset="0"/>
              </a:rPr>
              <a:t>(haha)</a:t>
            </a:r>
            <a:endParaRPr lang="en-US" altLang="en-US"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1583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2164</TotalTime>
  <Words>6708</Words>
  <Application>Microsoft Office PowerPoint</Application>
  <PresentationFormat>On-screen Show (4:3)</PresentationFormat>
  <Paragraphs>671</Paragraphs>
  <Slides>113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113</vt:i4>
      </vt:variant>
    </vt:vector>
  </HeadingPairs>
  <TitlesOfParts>
    <vt:vector size="121" baseType="lpstr">
      <vt:lpstr>Arial</vt:lpstr>
      <vt:lpstr>Arial Black</vt:lpstr>
      <vt:lpstr>Calibri</vt:lpstr>
      <vt:lpstr>Comic Sans MS</vt:lpstr>
      <vt:lpstr>Congenial</vt:lpstr>
      <vt:lpstr>Times New Roman</vt:lpstr>
      <vt:lpstr>Office Theme</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307</cp:revision>
  <cp:lastPrinted>2015-06-05T23:17:47Z</cp:lastPrinted>
  <dcterms:created xsi:type="dcterms:W3CDTF">2012-11-04T18:37:25Z</dcterms:created>
  <dcterms:modified xsi:type="dcterms:W3CDTF">2026-01-21T21:48:19Z</dcterms:modified>
</cp:coreProperties>
</file>