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0.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11.xml" ContentType="application/vnd.openxmlformats-officedocument.theme+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theme/theme12.xml" ContentType="application/vnd.openxmlformats-officedocument.theme+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theme/theme13.xml" ContentType="application/vnd.openxmlformats-officedocument.theme+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theme/theme14.xml" ContentType="application/vnd.openxmlformats-officedocument.theme+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theme/theme15.xml" ContentType="application/vnd.openxmlformats-officedocument.theme+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theme/theme16.xml" ContentType="application/vnd.openxmlformats-officedocument.theme+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theme/theme17.xml" ContentType="application/vnd.openxmlformats-officedocument.theme+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theme/theme18.xml" ContentType="application/vnd.openxmlformats-officedocument.theme+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theme/theme19.xml" ContentType="application/vnd.openxmlformats-officedocument.theme+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theme/theme20.xml" ContentType="application/vnd.openxmlformats-officedocument.theme+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theme/theme21.xml" ContentType="application/vnd.openxmlformats-officedocument.theme+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theme/theme22.xml" ContentType="application/vnd.openxmlformats-officedocument.theme+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theme/theme23.xml" ContentType="application/vnd.openxmlformats-officedocument.theme+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theme/theme24.xml" ContentType="application/vnd.openxmlformats-officedocument.theme+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theme/theme25.xml" ContentType="application/vnd.openxmlformats-officedocument.theme+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theme/theme26.xml" ContentType="application/vnd.openxmlformats-officedocument.theme+xml"/>
  <Override PartName="/ppt/theme/theme2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696" r:id="rId5"/>
    <p:sldMasterId id="2147483720" r:id="rId6"/>
    <p:sldMasterId id="2147483732" r:id="rId7"/>
    <p:sldMasterId id="2147483744" r:id="rId8"/>
    <p:sldMasterId id="2147483756" r:id="rId9"/>
    <p:sldMasterId id="2147483768" r:id="rId10"/>
    <p:sldMasterId id="2147483780" r:id="rId11"/>
    <p:sldMasterId id="2147483840" r:id="rId12"/>
    <p:sldMasterId id="2147483864" r:id="rId13"/>
    <p:sldMasterId id="2147483888" r:id="rId14"/>
    <p:sldMasterId id="2147483900" r:id="rId15"/>
    <p:sldMasterId id="2147483924" r:id="rId16"/>
    <p:sldMasterId id="2147483960" r:id="rId17"/>
    <p:sldMasterId id="2147483996" r:id="rId18"/>
    <p:sldMasterId id="2147484020" r:id="rId19"/>
    <p:sldMasterId id="2147484032" r:id="rId20"/>
    <p:sldMasterId id="2147484044" r:id="rId21"/>
    <p:sldMasterId id="2147484068" r:id="rId22"/>
    <p:sldMasterId id="2147484092" r:id="rId23"/>
    <p:sldMasterId id="2147484104" r:id="rId24"/>
    <p:sldMasterId id="2147484128" r:id="rId25"/>
    <p:sldMasterId id="2147484140" r:id="rId26"/>
  </p:sldMasterIdLst>
  <p:notesMasterIdLst>
    <p:notesMasterId r:id="rId194"/>
  </p:notesMasterIdLst>
  <p:sldIdLst>
    <p:sldId id="390" r:id="rId27"/>
    <p:sldId id="528" r:id="rId28"/>
    <p:sldId id="613" r:id="rId29"/>
    <p:sldId id="453" r:id="rId30"/>
    <p:sldId id="529" r:id="rId31"/>
    <p:sldId id="530" r:id="rId32"/>
    <p:sldId id="531" r:id="rId33"/>
    <p:sldId id="533" r:id="rId34"/>
    <p:sldId id="652" r:id="rId35"/>
    <p:sldId id="614" r:id="rId36"/>
    <p:sldId id="621" r:id="rId37"/>
    <p:sldId id="534" r:id="rId38"/>
    <p:sldId id="395" r:id="rId39"/>
    <p:sldId id="535" r:id="rId40"/>
    <p:sldId id="536" r:id="rId41"/>
    <p:sldId id="654" r:id="rId42"/>
    <p:sldId id="382" r:id="rId43"/>
    <p:sldId id="653" r:id="rId44"/>
    <p:sldId id="537" r:id="rId45"/>
    <p:sldId id="538" r:id="rId46"/>
    <p:sldId id="622" r:id="rId47"/>
    <p:sldId id="540" r:id="rId48"/>
    <p:sldId id="425" r:id="rId49"/>
    <p:sldId id="632" r:id="rId50"/>
    <p:sldId id="633" r:id="rId51"/>
    <p:sldId id="634" r:id="rId52"/>
    <p:sldId id="635" r:id="rId53"/>
    <p:sldId id="636" r:id="rId54"/>
    <p:sldId id="637" r:id="rId55"/>
    <p:sldId id="638" r:id="rId56"/>
    <p:sldId id="639" r:id="rId57"/>
    <p:sldId id="640" r:id="rId58"/>
    <p:sldId id="620" r:id="rId59"/>
    <p:sldId id="548" r:id="rId60"/>
    <p:sldId id="545" r:id="rId61"/>
    <p:sldId id="546" r:id="rId62"/>
    <p:sldId id="479" r:id="rId63"/>
    <p:sldId id="617" r:id="rId64"/>
    <p:sldId id="480" r:id="rId65"/>
    <p:sldId id="549" r:id="rId66"/>
    <p:sldId id="481" r:id="rId67"/>
    <p:sldId id="384" r:id="rId68"/>
    <p:sldId id="551" r:id="rId69"/>
    <p:sldId id="550" r:id="rId70"/>
    <p:sldId id="301" r:id="rId71"/>
    <p:sldId id="302" r:id="rId72"/>
    <p:sldId id="303" r:id="rId73"/>
    <p:sldId id="304" r:id="rId74"/>
    <p:sldId id="305" r:id="rId75"/>
    <p:sldId id="306" r:id="rId76"/>
    <p:sldId id="307" r:id="rId77"/>
    <p:sldId id="308" r:id="rId78"/>
    <p:sldId id="491" r:id="rId79"/>
    <p:sldId id="552" r:id="rId80"/>
    <p:sldId id="426" r:id="rId81"/>
    <p:sldId id="553" r:id="rId82"/>
    <p:sldId id="314" r:id="rId83"/>
    <p:sldId id="554" r:id="rId84"/>
    <p:sldId id="427" r:id="rId85"/>
    <p:sldId id="315" r:id="rId86"/>
    <p:sldId id="428" r:id="rId87"/>
    <p:sldId id="555" r:id="rId88"/>
    <p:sldId id="318" r:id="rId89"/>
    <p:sldId id="319" r:id="rId90"/>
    <p:sldId id="421" r:id="rId91"/>
    <p:sldId id="493" r:id="rId92"/>
    <p:sldId id="557" r:id="rId93"/>
    <p:sldId id="322" r:id="rId94"/>
    <p:sldId id="330" r:id="rId95"/>
    <p:sldId id="331" r:id="rId96"/>
    <p:sldId id="429" r:id="rId97"/>
    <p:sldId id="495" r:id="rId98"/>
    <p:sldId id="496" r:id="rId99"/>
    <p:sldId id="558" r:id="rId100"/>
    <p:sldId id="332" r:id="rId101"/>
    <p:sldId id="498" r:id="rId102"/>
    <p:sldId id="334" r:id="rId103"/>
    <p:sldId id="618" r:id="rId104"/>
    <p:sldId id="336" r:id="rId105"/>
    <p:sldId id="500" r:id="rId106"/>
    <p:sldId id="337" r:id="rId107"/>
    <p:sldId id="442" r:id="rId108"/>
    <p:sldId id="447" r:id="rId109"/>
    <p:sldId id="445" r:id="rId110"/>
    <p:sldId id="446" r:id="rId111"/>
    <p:sldId id="443" r:id="rId112"/>
    <p:sldId id="444" r:id="rId113"/>
    <p:sldId id="338" r:id="rId114"/>
    <p:sldId id="339" r:id="rId115"/>
    <p:sldId id="560" r:id="rId116"/>
    <p:sldId id="563" r:id="rId117"/>
    <p:sldId id="375" r:id="rId118"/>
    <p:sldId id="341" r:id="rId119"/>
    <p:sldId id="561" r:id="rId120"/>
    <p:sldId id="562" r:id="rId121"/>
    <p:sldId id="346" r:id="rId122"/>
    <p:sldId id="564" r:id="rId123"/>
    <p:sldId id="565" r:id="rId124"/>
    <p:sldId id="567" r:id="rId125"/>
    <p:sldId id="568" r:id="rId126"/>
    <p:sldId id="569" r:id="rId127"/>
    <p:sldId id="570" r:id="rId128"/>
    <p:sldId id="571" r:id="rId129"/>
    <p:sldId id="572" r:id="rId130"/>
    <p:sldId id="573" r:id="rId131"/>
    <p:sldId id="574" r:id="rId132"/>
    <p:sldId id="575" r:id="rId133"/>
    <p:sldId id="348" r:id="rId134"/>
    <p:sldId id="257" r:id="rId135"/>
    <p:sldId id="259" r:id="rId136"/>
    <p:sldId id="641" r:id="rId137"/>
    <p:sldId id="262" r:id="rId138"/>
    <p:sldId id="261" r:id="rId139"/>
    <p:sldId id="264" r:id="rId140"/>
    <p:sldId id="265" r:id="rId141"/>
    <p:sldId id="260" r:id="rId142"/>
    <p:sldId id="626" r:id="rId143"/>
    <p:sldId id="589" r:id="rId144"/>
    <p:sldId id="588" r:id="rId145"/>
    <p:sldId id="642" r:id="rId146"/>
    <p:sldId id="449" r:id="rId147"/>
    <p:sldId id="351" r:id="rId148"/>
    <p:sldId id="644" r:id="rId149"/>
    <p:sldId id="645" r:id="rId150"/>
    <p:sldId id="646" r:id="rId151"/>
    <p:sldId id="353" r:id="rId152"/>
    <p:sldId id="356" r:id="rId153"/>
    <p:sldId id="647" r:id="rId154"/>
    <p:sldId id="522" r:id="rId155"/>
    <p:sldId id="648" r:id="rId156"/>
    <p:sldId id="361" r:id="rId157"/>
    <p:sldId id="649" r:id="rId158"/>
    <p:sldId id="600" r:id="rId159"/>
    <p:sldId id="362" r:id="rId160"/>
    <p:sldId id="363" r:id="rId161"/>
    <p:sldId id="365" r:id="rId162"/>
    <p:sldId id="650" r:id="rId163"/>
    <p:sldId id="377" r:id="rId164"/>
    <p:sldId id="524" r:id="rId165"/>
    <p:sldId id="602" r:id="rId166"/>
    <p:sldId id="619" r:id="rId167"/>
    <p:sldId id="420" r:id="rId168"/>
    <p:sldId id="603" r:id="rId169"/>
    <p:sldId id="370" r:id="rId170"/>
    <p:sldId id="371" r:id="rId171"/>
    <p:sldId id="398" r:id="rId172"/>
    <p:sldId id="604" r:id="rId173"/>
    <p:sldId id="402" r:id="rId174"/>
    <p:sldId id="431" r:id="rId175"/>
    <p:sldId id="651" r:id="rId176"/>
    <p:sldId id="404" r:id="rId177"/>
    <p:sldId id="607" r:id="rId178"/>
    <p:sldId id="410" r:id="rId179"/>
    <p:sldId id="411" r:id="rId180"/>
    <p:sldId id="412" r:id="rId181"/>
    <p:sldId id="608" r:id="rId182"/>
    <p:sldId id="414" r:id="rId183"/>
    <p:sldId id="609" r:id="rId184"/>
    <p:sldId id="416" r:id="rId185"/>
    <p:sldId id="610" r:id="rId186"/>
    <p:sldId id="611" r:id="rId187"/>
    <p:sldId id="612" r:id="rId188"/>
    <p:sldId id="419" r:id="rId189"/>
    <p:sldId id="440" r:id="rId190"/>
    <p:sldId id="627" r:id="rId191"/>
    <p:sldId id="631" r:id="rId192"/>
    <p:sldId id="630" r:id="rId193"/>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FF"/>
    <a:srgbClr val="C8E4D2"/>
    <a:srgbClr val="FF0000"/>
    <a:srgbClr val="222268"/>
    <a:srgbClr val="FEE6FB"/>
    <a:srgbClr val="FFFFCC"/>
    <a:srgbClr val="EEF7F8"/>
    <a:srgbClr val="003399"/>
    <a:srgbClr val="FFFF66"/>
    <a:srgbClr val="FFABA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14" autoAdjust="0"/>
    <p:restoredTop sz="93342" autoAdjust="0"/>
  </p:normalViewPr>
  <p:slideViewPr>
    <p:cSldViewPr>
      <p:cViewPr varScale="1">
        <p:scale>
          <a:sx n="77" d="100"/>
          <a:sy n="77" d="100"/>
        </p:scale>
        <p:origin x="1603" y="77"/>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91.xml"/><Relationship Id="rId21" Type="http://schemas.openxmlformats.org/officeDocument/2006/relationships/slideMaster" Target="slideMasters/slideMaster21.xml"/><Relationship Id="rId42" Type="http://schemas.openxmlformats.org/officeDocument/2006/relationships/slide" Target="slides/slide16.xml"/><Relationship Id="rId63" Type="http://schemas.openxmlformats.org/officeDocument/2006/relationships/slide" Target="slides/slide37.xml"/><Relationship Id="rId84" Type="http://schemas.openxmlformats.org/officeDocument/2006/relationships/slide" Target="slides/slide58.xml"/><Relationship Id="rId138" Type="http://schemas.openxmlformats.org/officeDocument/2006/relationships/slide" Target="slides/slide112.xml"/><Relationship Id="rId159" Type="http://schemas.openxmlformats.org/officeDocument/2006/relationships/slide" Target="slides/slide133.xml"/><Relationship Id="rId170" Type="http://schemas.openxmlformats.org/officeDocument/2006/relationships/slide" Target="slides/slide144.xml"/><Relationship Id="rId191" Type="http://schemas.openxmlformats.org/officeDocument/2006/relationships/slide" Target="slides/slide165.xml"/><Relationship Id="rId107" Type="http://schemas.openxmlformats.org/officeDocument/2006/relationships/slide" Target="slides/slide81.xml"/><Relationship Id="rId11" Type="http://schemas.openxmlformats.org/officeDocument/2006/relationships/slideMaster" Target="slideMasters/slideMaster11.xml"/><Relationship Id="rId32" Type="http://schemas.openxmlformats.org/officeDocument/2006/relationships/slide" Target="slides/slide6.xml"/><Relationship Id="rId53" Type="http://schemas.openxmlformats.org/officeDocument/2006/relationships/slide" Target="slides/slide27.xml"/><Relationship Id="rId74" Type="http://schemas.openxmlformats.org/officeDocument/2006/relationships/slide" Target="slides/slide48.xml"/><Relationship Id="rId128" Type="http://schemas.openxmlformats.org/officeDocument/2006/relationships/slide" Target="slides/slide102.xml"/><Relationship Id="rId149" Type="http://schemas.openxmlformats.org/officeDocument/2006/relationships/slide" Target="slides/slide123.xml"/><Relationship Id="rId5" Type="http://schemas.openxmlformats.org/officeDocument/2006/relationships/slideMaster" Target="slideMasters/slideMaster5.xml"/><Relationship Id="rId95" Type="http://schemas.openxmlformats.org/officeDocument/2006/relationships/slide" Target="slides/slide69.xml"/><Relationship Id="rId160" Type="http://schemas.openxmlformats.org/officeDocument/2006/relationships/slide" Target="slides/slide134.xml"/><Relationship Id="rId181" Type="http://schemas.openxmlformats.org/officeDocument/2006/relationships/slide" Target="slides/slide155.xml"/><Relationship Id="rId22" Type="http://schemas.openxmlformats.org/officeDocument/2006/relationships/slideMaster" Target="slideMasters/slideMaster22.xml"/><Relationship Id="rId43" Type="http://schemas.openxmlformats.org/officeDocument/2006/relationships/slide" Target="slides/slide17.xml"/><Relationship Id="rId64" Type="http://schemas.openxmlformats.org/officeDocument/2006/relationships/slide" Target="slides/slide38.xml"/><Relationship Id="rId118" Type="http://schemas.openxmlformats.org/officeDocument/2006/relationships/slide" Target="slides/slide92.xml"/><Relationship Id="rId139" Type="http://schemas.openxmlformats.org/officeDocument/2006/relationships/slide" Target="slides/slide113.xml"/><Relationship Id="rId85" Type="http://schemas.openxmlformats.org/officeDocument/2006/relationships/slide" Target="slides/slide59.xml"/><Relationship Id="rId150" Type="http://schemas.openxmlformats.org/officeDocument/2006/relationships/slide" Target="slides/slide124.xml"/><Relationship Id="rId171" Type="http://schemas.openxmlformats.org/officeDocument/2006/relationships/slide" Target="slides/slide145.xml"/><Relationship Id="rId192" Type="http://schemas.openxmlformats.org/officeDocument/2006/relationships/slide" Target="slides/slide166.xml"/><Relationship Id="rId12" Type="http://schemas.openxmlformats.org/officeDocument/2006/relationships/slideMaster" Target="slideMasters/slideMaster12.xml"/><Relationship Id="rId33" Type="http://schemas.openxmlformats.org/officeDocument/2006/relationships/slide" Target="slides/slide7.xml"/><Relationship Id="rId108" Type="http://schemas.openxmlformats.org/officeDocument/2006/relationships/slide" Target="slides/slide82.xml"/><Relationship Id="rId129" Type="http://schemas.openxmlformats.org/officeDocument/2006/relationships/slide" Target="slides/slide103.xml"/><Relationship Id="rId54" Type="http://schemas.openxmlformats.org/officeDocument/2006/relationships/slide" Target="slides/slide28.xml"/><Relationship Id="rId75" Type="http://schemas.openxmlformats.org/officeDocument/2006/relationships/slide" Target="slides/slide49.xml"/><Relationship Id="rId96" Type="http://schemas.openxmlformats.org/officeDocument/2006/relationships/slide" Target="slides/slide70.xml"/><Relationship Id="rId140" Type="http://schemas.openxmlformats.org/officeDocument/2006/relationships/slide" Target="slides/slide114.xml"/><Relationship Id="rId161" Type="http://schemas.openxmlformats.org/officeDocument/2006/relationships/slide" Target="slides/slide135.xml"/><Relationship Id="rId182" Type="http://schemas.openxmlformats.org/officeDocument/2006/relationships/slide" Target="slides/slide156.xml"/><Relationship Id="rId6" Type="http://schemas.openxmlformats.org/officeDocument/2006/relationships/slideMaster" Target="slideMasters/slideMaster6.xml"/><Relationship Id="rId23" Type="http://schemas.openxmlformats.org/officeDocument/2006/relationships/slideMaster" Target="slideMasters/slideMaster23.xml"/><Relationship Id="rId119" Type="http://schemas.openxmlformats.org/officeDocument/2006/relationships/slide" Target="slides/slide93.xml"/><Relationship Id="rId44" Type="http://schemas.openxmlformats.org/officeDocument/2006/relationships/slide" Target="slides/slide18.xml"/><Relationship Id="rId65" Type="http://schemas.openxmlformats.org/officeDocument/2006/relationships/slide" Target="slides/slide39.xml"/><Relationship Id="rId86" Type="http://schemas.openxmlformats.org/officeDocument/2006/relationships/slide" Target="slides/slide60.xml"/><Relationship Id="rId130" Type="http://schemas.openxmlformats.org/officeDocument/2006/relationships/slide" Target="slides/slide104.xml"/><Relationship Id="rId151" Type="http://schemas.openxmlformats.org/officeDocument/2006/relationships/slide" Target="slides/slide125.xml"/><Relationship Id="rId172" Type="http://schemas.openxmlformats.org/officeDocument/2006/relationships/slide" Target="slides/slide146.xml"/><Relationship Id="rId193" Type="http://schemas.openxmlformats.org/officeDocument/2006/relationships/slide" Target="slides/slide167.xml"/><Relationship Id="rId13" Type="http://schemas.openxmlformats.org/officeDocument/2006/relationships/slideMaster" Target="slideMasters/slideMaster13.xml"/><Relationship Id="rId109" Type="http://schemas.openxmlformats.org/officeDocument/2006/relationships/slide" Target="slides/slide83.xml"/><Relationship Id="rId34" Type="http://schemas.openxmlformats.org/officeDocument/2006/relationships/slide" Target="slides/slide8.xml"/><Relationship Id="rId55" Type="http://schemas.openxmlformats.org/officeDocument/2006/relationships/slide" Target="slides/slide29.xml"/><Relationship Id="rId76" Type="http://schemas.openxmlformats.org/officeDocument/2006/relationships/slide" Target="slides/slide50.xml"/><Relationship Id="rId97" Type="http://schemas.openxmlformats.org/officeDocument/2006/relationships/slide" Target="slides/slide71.xml"/><Relationship Id="rId120" Type="http://schemas.openxmlformats.org/officeDocument/2006/relationships/slide" Target="slides/slide94.xml"/><Relationship Id="rId141" Type="http://schemas.openxmlformats.org/officeDocument/2006/relationships/slide" Target="slides/slide115.xml"/><Relationship Id="rId7" Type="http://schemas.openxmlformats.org/officeDocument/2006/relationships/slideMaster" Target="slideMasters/slideMaster7.xml"/><Relationship Id="rId71" Type="http://schemas.openxmlformats.org/officeDocument/2006/relationships/slide" Target="slides/slide45.xml"/><Relationship Id="rId92" Type="http://schemas.openxmlformats.org/officeDocument/2006/relationships/slide" Target="slides/slide66.xml"/><Relationship Id="rId162" Type="http://schemas.openxmlformats.org/officeDocument/2006/relationships/slide" Target="slides/slide136.xml"/><Relationship Id="rId183" Type="http://schemas.openxmlformats.org/officeDocument/2006/relationships/slide" Target="slides/slide157.xml"/><Relationship Id="rId2" Type="http://schemas.openxmlformats.org/officeDocument/2006/relationships/slideMaster" Target="slideMasters/slideMaster2.xml"/><Relationship Id="rId29" Type="http://schemas.openxmlformats.org/officeDocument/2006/relationships/slide" Target="slides/slide3.xml"/><Relationship Id="rId24" Type="http://schemas.openxmlformats.org/officeDocument/2006/relationships/slideMaster" Target="slideMasters/slideMaster24.xml"/><Relationship Id="rId40" Type="http://schemas.openxmlformats.org/officeDocument/2006/relationships/slide" Target="slides/slide14.xml"/><Relationship Id="rId45" Type="http://schemas.openxmlformats.org/officeDocument/2006/relationships/slide" Target="slides/slide19.xml"/><Relationship Id="rId66" Type="http://schemas.openxmlformats.org/officeDocument/2006/relationships/slide" Target="slides/slide40.xml"/><Relationship Id="rId87" Type="http://schemas.openxmlformats.org/officeDocument/2006/relationships/slide" Target="slides/slide61.xml"/><Relationship Id="rId110" Type="http://schemas.openxmlformats.org/officeDocument/2006/relationships/slide" Target="slides/slide84.xml"/><Relationship Id="rId115" Type="http://schemas.openxmlformats.org/officeDocument/2006/relationships/slide" Target="slides/slide89.xml"/><Relationship Id="rId131" Type="http://schemas.openxmlformats.org/officeDocument/2006/relationships/slide" Target="slides/slide105.xml"/><Relationship Id="rId136" Type="http://schemas.openxmlformats.org/officeDocument/2006/relationships/slide" Target="slides/slide110.xml"/><Relationship Id="rId157" Type="http://schemas.openxmlformats.org/officeDocument/2006/relationships/slide" Target="slides/slide131.xml"/><Relationship Id="rId178" Type="http://schemas.openxmlformats.org/officeDocument/2006/relationships/slide" Target="slides/slide152.xml"/><Relationship Id="rId61" Type="http://schemas.openxmlformats.org/officeDocument/2006/relationships/slide" Target="slides/slide35.xml"/><Relationship Id="rId82" Type="http://schemas.openxmlformats.org/officeDocument/2006/relationships/slide" Target="slides/slide56.xml"/><Relationship Id="rId152" Type="http://schemas.openxmlformats.org/officeDocument/2006/relationships/slide" Target="slides/slide126.xml"/><Relationship Id="rId173" Type="http://schemas.openxmlformats.org/officeDocument/2006/relationships/slide" Target="slides/slide147.xml"/><Relationship Id="rId194" Type="http://schemas.openxmlformats.org/officeDocument/2006/relationships/notesMaster" Target="notesMasters/notesMaster1.xml"/><Relationship Id="rId19" Type="http://schemas.openxmlformats.org/officeDocument/2006/relationships/slideMaster" Target="slideMasters/slideMaster19.xml"/><Relationship Id="rId14" Type="http://schemas.openxmlformats.org/officeDocument/2006/relationships/slideMaster" Target="slideMasters/slideMaster14.xml"/><Relationship Id="rId30" Type="http://schemas.openxmlformats.org/officeDocument/2006/relationships/slide" Target="slides/slide4.xml"/><Relationship Id="rId35" Type="http://schemas.openxmlformats.org/officeDocument/2006/relationships/slide" Target="slides/slide9.xml"/><Relationship Id="rId56" Type="http://schemas.openxmlformats.org/officeDocument/2006/relationships/slide" Target="slides/slide30.xml"/><Relationship Id="rId77" Type="http://schemas.openxmlformats.org/officeDocument/2006/relationships/slide" Target="slides/slide51.xml"/><Relationship Id="rId100" Type="http://schemas.openxmlformats.org/officeDocument/2006/relationships/slide" Target="slides/slide74.xml"/><Relationship Id="rId105" Type="http://schemas.openxmlformats.org/officeDocument/2006/relationships/slide" Target="slides/slide79.xml"/><Relationship Id="rId126" Type="http://schemas.openxmlformats.org/officeDocument/2006/relationships/slide" Target="slides/slide100.xml"/><Relationship Id="rId147" Type="http://schemas.openxmlformats.org/officeDocument/2006/relationships/slide" Target="slides/slide121.xml"/><Relationship Id="rId168" Type="http://schemas.openxmlformats.org/officeDocument/2006/relationships/slide" Target="slides/slide142.xml"/><Relationship Id="rId8" Type="http://schemas.openxmlformats.org/officeDocument/2006/relationships/slideMaster" Target="slideMasters/slideMaster8.xml"/><Relationship Id="rId51" Type="http://schemas.openxmlformats.org/officeDocument/2006/relationships/slide" Target="slides/slide25.xml"/><Relationship Id="rId72" Type="http://schemas.openxmlformats.org/officeDocument/2006/relationships/slide" Target="slides/slide46.xml"/><Relationship Id="rId93" Type="http://schemas.openxmlformats.org/officeDocument/2006/relationships/slide" Target="slides/slide67.xml"/><Relationship Id="rId98" Type="http://schemas.openxmlformats.org/officeDocument/2006/relationships/slide" Target="slides/slide72.xml"/><Relationship Id="rId121" Type="http://schemas.openxmlformats.org/officeDocument/2006/relationships/slide" Target="slides/slide95.xml"/><Relationship Id="rId142" Type="http://schemas.openxmlformats.org/officeDocument/2006/relationships/slide" Target="slides/slide116.xml"/><Relationship Id="rId163" Type="http://schemas.openxmlformats.org/officeDocument/2006/relationships/slide" Target="slides/slide137.xml"/><Relationship Id="rId184" Type="http://schemas.openxmlformats.org/officeDocument/2006/relationships/slide" Target="slides/slide158.xml"/><Relationship Id="rId189" Type="http://schemas.openxmlformats.org/officeDocument/2006/relationships/slide" Target="slides/slide163.xml"/><Relationship Id="rId3" Type="http://schemas.openxmlformats.org/officeDocument/2006/relationships/slideMaster" Target="slideMasters/slideMaster3.xml"/><Relationship Id="rId25" Type="http://schemas.openxmlformats.org/officeDocument/2006/relationships/slideMaster" Target="slideMasters/slideMaster25.xml"/><Relationship Id="rId46" Type="http://schemas.openxmlformats.org/officeDocument/2006/relationships/slide" Target="slides/slide20.xml"/><Relationship Id="rId67" Type="http://schemas.openxmlformats.org/officeDocument/2006/relationships/slide" Target="slides/slide41.xml"/><Relationship Id="rId116" Type="http://schemas.openxmlformats.org/officeDocument/2006/relationships/slide" Target="slides/slide90.xml"/><Relationship Id="rId137" Type="http://schemas.openxmlformats.org/officeDocument/2006/relationships/slide" Target="slides/slide111.xml"/><Relationship Id="rId158" Type="http://schemas.openxmlformats.org/officeDocument/2006/relationships/slide" Target="slides/slide132.xml"/><Relationship Id="rId20" Type="http://schemas.openxmlformats.org/officeDocument/2006/relationships/slideMaster" Target="slideMasters/slideMaster20.xml"/><Relationship Id="rId41" Type="http://schemas.openxmlformats.org/officeDocument/2006/relationships/slide" Target="slides/slide15.xml"/><Relationship Id="rId62" Type="http://schemas.openxmlformats.org/officeDocument/2006/relationships/slide" Target="slides/slide36.xml"/><Relationship Id="rId83" Type="http://schemas.openxmlformats.org/officeDocument/2006/relationships/slide" Target="slides/slide57.xml"/><Relationship Id="rId88" Type="http://schemas.openxmlformats.org/officeDocument/2006/relationships/slide" Target="slides/slide62.xml"/><Relationship Id="rId111" Type="http://schemas.openxmlformats.org/officeDocument/2006/relationships/slide" Target="slides/slide85.xml"/><Relationship Id="rId132" Type="http://schemas.openxmlformats.org/officeDocument/2006/relationships/slide" Target="slides/slide106.xml"/><Relationship Id="rId153" Type="http://schemas.openxmlformats.org/officeDocument/2006/relationships/slide" Target="slides/slide127.xml"/><Relationship Id="rId174" Type="http://schemas.openxmlformats.org/officeDocument/2006/relationships/slide" Target="slides/slide148.xml"/><Relationship Id="rId179" Type="http://schemas.openxmlformats.org/officeDocument/2006/relationships/slide" Target="slides/slide153.xml"/><Relationship Id="rId195" Type="http://schemas.openxmlformats.org/officeDocument/2006/relationships/presProps" Target="presProps.xml"/><Relationship Id="rId190" Type="http://schemas.openxmlformats.org/officeDocument/2006/relationships/slide" Target="slides/slide164.xml"/><Relationship Id="rId15" Type="http://schemas.openxmlformats.org/officeDocument/2006/relationships/slideMaster" Target="slideMasters/slideMaster15.xml"/><Relationship Id="rId36" Type="http://schemas.openxmlformats.org/officeDocument/2006/relationships/slide" Target="slides/slide10.xml"/><Relationship Id="rId57" Type="http://schemas.openxmlformats.org/officeDocument/2006/relationships/slide" Target="slides/slide31.xml"/><Relationship Id="rId106" Type="http://schemas.openxmlformats.org/officeDocument/2006/relationships/slide" Target="slides/slide80.xml"/><Relationship Id="rId127" Type="http://schemas.openxmlformats.org/officeDocument/2006/relationships/slide" Target="slides/slide101.xml"/><Relationship Id="rId10" Type="http://schemas.openxmlformats.org/officeDocument/2006/relationships/slideMaster" Target="slideMasters/slideMaster10.xml"/><Relationship Id="rId31" Type="http://schemas.openxmlformats.org/officeDocument/2006/relationships/slide" Target="slides/slide5.xml"/><Relationship Id="rId52" Type="http://schemas.openxmlformats.org/officeDocument/2006/relationships/slide" Target="slides/slide26.xml"/><Relationship Id="rId73" Type="http://schemas.openxmlformats.org/officeDocument/2006/relationships/slide" Target="slides/slide47.xml"/><Relationship Id="rId78" Type="http://schemas.openxmlformats.org/officeDocument/2006/relationships/slide" Target="slides/slide52.xml"/><Relationship Id="rId94" Type="http://schemas.openxmlformats.org/officeDocument/2006/relationships/slide" Target="slides/slide68.xml"/><Relationship Id="rId99" Type="http://schemas.openxmlformats.org/officeDocument/2006/relationships/slide" Target="slides/slide73.xml"/><Relationship Id="rId101" Type="http://schemas.openxmlformats.org/officeDocument/2006/relationships/slide" Target="slides/slide75.xml"/><Relationship Id="rId122" Type="http://schemas.openxmlformats.org/officeDocument/2006/relationships/slide" Target="slides/slide96.xml"/><Relationship Id="rId143" Type="http://schemas.openxmlformats.org/officeDocument/2006/relationships/slide" Target="slides/slide117.xml"/><Relationship Id="rId148" Type="http://schemas.openxmlformats.org/officeDocument/2006/relationships/slide" Target="slides/slide122.xml"/><Relationship Id="rId164" Type="http://schemas.openxmlformats.org/officeDocument/2006/relationships/slide" Target="slides/slide138.xml"/><Relationship Id="rId169" Type="http://schemas.openxmlformats.org/officeDocument/2006/relationships/slide" Target="slides/slide143.xml"/><Relationship Id="rId185" Type="http://schemas.openxmlformats.org/officeDocument/2006/relationships/slide" Target="slides/slide159.xml"/><Relationship Id="rId4" Type="http://schemas.openxmlformats.org/officeDocument/2006/relationships/slideMaster" Target="slideMasters/slideMaster4.xml"/><Relationship Id="rId9" Type="http://schemas.openxmlformats.org/officeDocument/2006/relationships/slideMaster" Target="slideMasters/slideMaster9.xml"/><Relationship Id="rId180" Type="http://schemas.openxmlformats.org/officeDocument/2006/relationships/slide" Target="slides/slide154.xml"/><Relationship Id="rId26" Type="http://schemas.openxmlformats.org/officeDocument/2006/relationships/slideMaster" Target="slideMasters/slideMaster26.xml"/><Relationship Id="rId47" Type="http://schemas.openxmlformats.org/officeDocument/2006/relationships/slide" Target="slides/slide21.xml"/><Relationship Id="rId68" Type="http://schemas.openxmlformats.org/officeDocument/2006/relationships/slide" Target="slides/slide42.xml"/><Relationship Id="rId89" Type="http://schemas.openxmlformats.org/officeDocument/2006/relationships/slide" Target="slides/slide63.xml"/><Relationship Id="rId112" Type="http://schemas.openxmlformats.org/officeDocument/2006/relationships/slide" Target="slides/slide86.xml"/><Relationship Id="rId133" Type="http://schemas.openxmlformats.org/officeDocument/2006/relationships/slide" Target="slides/slide107.xml"/><Relationship Id="rId154" Type="http://schemas.openxmlformats.org/officeDocument/2006/relationships/slide" Target="slides/slide128.xml"/><Relationship Id="rId175" Type="http://schemas.openxmlformats.org/officeDocument/2006/relationships/slide" Target="slides/slide149.xml"/><Relationship Id="rId196" Type="http://schemas.openxmlformats.org/officeDocument/2006/relationships/viewProps" Target="viewProps.xml"/><Relationship Id="rId16" Type="http://schemas.openxmlformats.org/officeDocument/2006/relationships/slideMaster" Target="slideMasters/slideMaster16.xml"/><Relationship Id="rId37" Type="http://schemas.openxmlformats.org/officeDocument/2006/relationships/slide" Target="slides/slide11.xml"/><Relationship Id="rId58" Type="http://schemas.openxmlformats.org/officeDocument/2006/relationships/slide" Target="slides/slide32.xml"/><Relationship Id="rId79" Type="http://schemas.openxmlformats.org/officeDocument/2006/relationships/slide" Target="slides/slide53.xml"/><Relationship Id="rId102" Type="http://schemas.openxmlformats.org/officeDocument/2006/relationships/slide" Target="slides/slide76.xml"/><Relationship Id="rId123" Type="http://schemas.openxmlformats.org/officeDocument/2006/relationships/slide" Target="slides/slide97.xml"/><Relationship Id="rId144" Type="http://schemas.openxmlformats.org/officeDocument/2006/relationships/slide" Target="slides/slide118.xml"/><Relationship Id="rId90" Type="http://schemas.openxmlformats.org/officeDocument/2006/relationships/slide" Target="slides/slide64.xml"/><Relationship Id="rId165" Type="http://schemas.openxmlformats.org/officeDocument/2006/relationships/slide" Target="slides/slide139.xml"/><Relationship Id="rId186" Type="http://schemas.openxmlformats.org/officeDocument/2006/relationships/slide" Target="slides/slide160.xml"/><Relationship Id="rId27" Type="http://schemas.openxmlformats.org/officeDocument/2006/relationships/slide" Target="slides/slide1.xml"/><Relationship Id="rId48" Type="http://schemas.openxmlformats.org/officeDocument/2006/relationships/slide" Target="slides/slide22.xml"/><Relationship Id="rId69" Type="http://schemas.openxmlformats.org/officeDocument/2006/relationships/slide" Target="slides/slide43.xml"/><Relationship Id="rId113" Type="http://schemas.openxmlformats.org/officeDocument/2006/relationships/slide" Target="slides/slide87.xml"/><Relationship Id="rId134" Type="http://schemas.openxmlformats.org/officeDocument/2006/relationships/slide" Target="slides/slide108.xml"/><Relationship Id="rId80" Type="http://schemas.openxmlformats.org/officeDocument/2006/relationships/slide" Target="slides/slide54.xml"/><Relationship Id="rId155" Type="http://schemas.openxmlformats.org/officeDocument/2006/relationships/slide" Target="slides/slide129.xml"/><Relationship Id="rId176" Type="http://schemas.openxmlformats.org/officeDocument/2006/relationships/slide" Target="slides/slide150.xml"/><Relationship Id="rId197" Type="http://schemas.openxmlformats.org/officeDocument/2006/relationships/theme" Target="theme/theme1.xml"/><Relationship Id="rId17" Type="http://schemas.openxmlformats.org/officeDocument/2006/relationships/slideMaster" Target="slideMasters/slideMaster17.xml"/><Relationship Id="rId38" Type="http://schemas.openxmlformats.org/officeDocument/2006/relationships/slide" Target="slides/slide12.xml"/><Relationship Id="rId59" Type="http://schemas.openxmlformats.org/officeDocument/2006/relationships/slide" Target="slides/slide33.xml"/><Relationship Id="rId103" Type="http://schemas.openxmlformats.org/officeDocument/2006/relationships/slide" Target="slides/slide77.xml"/><Relationship Id="rId124" Type="http://schemas.openxmlformats.org/officeDocument/2006/relationships/slide" Target="slides/slide98.xml"/><Relationship Id="rId70" Type="http://schemas.openxmlformats.org/officeDocument/2006/relationships/slide" Target="slides/slide44.xml"/><Relationship Id="rId91" Type="http://schemas.openxmlformats.org/officeDocument/2006/relationships/slide" Target="slides/slide65.xml"/><Relationship Id="rId145" Type="http://schemas.openxmlformats.org/officeDocument/2006/relationships/slide" Target="slides/slide119.xml"/><Relationship Id="rId166" Type="http://schemas.openxmlformats.org/officeDocument/2006/relationships/slide" Target="slides/slide140.xml"/><Relationship Id="rId187" Type="http://schemas.openxmlformats.org/officeDocument/2006/relationships/slide" Target="slides/slide161.xml"/><Relationship Id="rId1" Type="http://schemas.openxmlformats.org/officeDocument/2006/relationships/slideMaster" Target="slideMasters/slideMaster1.xml"/><Relationship Id="rId28" Type="http://schemas.openxmlformats.org/officeDocument/2006/relationships/slide" Target="slides/slide2.xml"/><Relationship Id="rId49" Type="http://schemas.openxmlformats.org/officeDocument/2006/relationships/slide" Target="slides/slide23.xml"/><Relationship Id="rId114" Type="http://schemas.openxmlformats.org/officeDocument/2006/relationships/slide" Target="slides/slide88.xml"/><Relationship Id="rId60" Type="http://schemas.openxmlformats.org/officeDocument/2006/relationships/slide" Target="slides/slide34.xml"/><Relationship Id="rId81" Type="http://schemas.openxmlformats.org/officeDocument/2006/relationships/slide" Target="slides/slide55.xml"/><Relationship Id="rId135" Type="http://schemas.openxmlformats.org/officeDocument/2006/relationships/slide" Target="slides/slide109.xml"/><Relationship Id="rId156" Type="http://schemas.openxmlformats.org/officeDocument/2006/relationships/slide" Target="slides/slide130.xml"/><Relationship Id="rId177" Type="http://schemas.openxmlformats.org/officeDocument/2006/relationships/slide" Target="slides/slide151.xml"/><Relationship Id="rId198" Type="http://schemas.openxmlformats.org/officeDocument/2006/relationships/tableStyles" Target="tableStyles.xml"/><Relationship Id="rId18" Type="http://schemas.openxmlformats.org/officeDocument/2006/relationships/slideMaster" Target="slideMasters/slideMaster18.xml"/><Relationship Id="rId39" Type="http://schemas.openxmlformats.org/officeDocument/2006/relationships/slide" Target="slides/slide13.xml"/><Relationship Id="rId50" Type="http://schemas.openxmlformats.org/officeDocument/2006/relationships/slide" Target="slides/slide24.xml"/><Relationship Id="rId104" Type="http://schemas.openxmlformats.org/officeDocument/2006/relationships/slide" Target="slides/slide78.xml"/><Relationship Id="rId125" Type="http://schemas.openxmlformats.org/officeDocument/2006/relationships/slide" Target="slides/slide99.xml"/><Relationship Id="rId146" Type="http://schemas.openxmlformats.org/officeDocument/2006/relationships/slide" Target="slides/slide120.xml"/><Relationship Id="rId167" Type="http://schemas.openxmlformats.org/officeDocument/2006/relationships/slide" Target="slides/slide141.xml"/><Relationship Id="rId188" Type="http://schemas.openxmlformats.org/officeDocument/2006/relationships/slide" Target="slides/slide16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262D2AC-7CEB-49B3-8FFB-667BE6FDA55E}" type="datetimeFigureOut">
              <a:rPr lang="en-US" smtClean="0"/>
              <a:t>3/20/2026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2A650A9-B8BE-4400-B12E-21E450937FF4}" type="slidenum">
              <a:rPr lang="en-US" smtClean="0"/>
              <a:t>‹#›</a:t>
            </a:fld>
            <a:endParaRPr lang="en-US"/>
          </a:p>
        </p:txBody>
      </p:sp>
    </p:spTree>
    <p:extLst>
      <p:ext uri="{BB962C8B-B14F-4D97-AF65-F5344CB8AC3E}">
        <p14:creationId xmlns:p14="http://schemas.microsoft.com/office/powerpoint/2010/main" val="37182193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2A650A9-B8BE-4400-B12E-21E450937FF4}" type="slidenum">
              <a:rPr lang="en-US" smtClean="0"/>
              <a:t>122</a:t>
            </a:fld>
            <a:endParaRPr lang="en-US"/>
          </a:p>
        </p:txBody>
      </p:sp>
    </p:spTree>
    <p:extLst>
      <p:ext uri="{BB962C8B-B14F-4D97-AF65-F5344CB8AC3E}">
        <p14:creationId xmlns:p14="http://schemas.microsoft.com/office/powerpoint/2010/main" val="24342302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C3830A-D19F-F639-CC73-99F8926CE4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75973A-F13B-B798-772F-323F5EEA7DF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EDDFBB4-F472-B980-E509-84BB7D7172A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86DA988-3772-90D8-AF1B-8A6DE61B4380}"/>
              </a:ext>
            </a:extLst>
          </p:cNvPr>
          <p:cNvSpPr>
            <a:spLocks noGrp="1"/>
          </p:cNvSpPr>
          <p:nvPr>
            <p:ph type="sldNum" sz="quarter" idx="5"/>
          </p:nvPr>
        </p:nvSpPr>
        <p:spPr/>
        <p:txBody>
          <a:bodyPr/>
          <a:lstStyle/>
          <a:p>
            <a:fld id="{92A650A9-B8BE-4400-B12E-21E450937FF4}" type="slidenum">
              <a:rPr lang="en-US" smtClean="0"/>
              <a:t>123</a:t>
            </a:fld>
            <a:endParaRPr lang="en-US"/>
          </a:p>
        </p:txBody>
      </p:sp>
    </p:spTree>
    <p:extLst>
      <p:ext uri="{BB962C8B-B14F-4D97-AF65-F5344CB8AC3E}">
        <p14:creationId xmlns:p14="http://schemas.microsoft.com/office/powerpoint/2010/main" val="9839480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BAA3F7-477E-74CC-6DB4-418E69587B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31D316-B931-2EAF-E29C-50022B5CA07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425013E-86DA-6D04-0705-AFEFD50ACAC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DFB78FF-3BFF-C6CE-783A-C222E71B07A5}"/>
              </a:ext>
            </a:extLst>
          </p:cNvPr>
          <p:cNvSpPr>
            <a:spLocks noGrp="1"/>
          </p:cNvSpPr>
          <p:nvPr>
            <p:ph type="sldNum" sz="quarter" idx="5"/>
          </p:nvPr>
        </p:nvSpPr>
        <p:spPr/>
        <p:txBody>
          <a:bodyPr/>
          <a:lstStyle/>
          <a:p>
            <a:fld id="{92A650A9-B8BE-4400-B12E-21E450937FF4}" type="slidenum">
              <a:rPr lang="en-US" smtClean="0"/>
              <a:t>124</a:t>
            </a:fld>
            <a:endParaRPr lang="en-US"/>
          </a:p>
        </p:txBody>
      </p:sp>
    </p:spTree>
    <p:extLst>
      <p:ext uri="{BB962C8B-B14F-4D97-AF65-F5344CB8AC3E}">
        <p14:creationId xmlns:p14="http://schemas.microsoft.com/office/powerpoint/2010/main" val="31494413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F3D53A-EEE7-720F-A8FE-8C72FE51D3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0F649F-C938-778E-D57E-56EDEC14B61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32D40AF-24FB-820E-C6B5-4A81311D50B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276999F-B099-ECC3-EE43-21C1FDD2630B}"/>
              </a:ext>
            </a:extLst>
          </p:cNvPr>
          <p:cNvSpPr>
            <a:spLocks noGrp="1"/>
          </p:cNvSpPr>
          <p:nvPr>
            <p:ph type="sldNum" sz="quarter" idx="5"/>
          </p:nvPr>
        </p:nvSpPr>
        <p:spPr/>
        <p:txBody>
          <a:bodyPr/>
          <a:lstStyle/>
          <a:p>
            <a:fld id="{92A650A9-B8BE-4400-B12E-21E450937FF4}" type="slidenum">
              <a:rPr lang="en-US" smtClean="0"/>
              <a:t>125</a:t>
            </a:fld>
            <a:endParaRPr lang="en-US"/>
          </a:p>
        </p:txBody>
      </p:sp>
    </p:spTree>
    <p:extLst>
      <p:ext uri="{BB962C8B-B14F-4D97-AF65-F5344CB8AC3E}">
        <p14:creationId xmlns:p14="http://schemas.microsoft.com/office/powerpoint/2010/main" val="21846440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fld id="{6C7AD564-12A8-4455-8AB0-1B702EF1221A}" type="slidenum">
              <a:rPr lang="en-US" altLang="en-US"/>
              <a:pPr/>
              <a:t>‹#›</a:t>
            </a:fld>
            <a:endParaRPr lang="en-US" altLang="en-US"/>
          </a:p>
        </p:txBody>
      </p:sp>
    </p:spTree>
    <p:extLst>
      <p:ext uri="{BB962C8B-B14F-4D97-AF65-F5344CB8AC3E}">
        <p14:creationId xmlns:p14="http://schemas.microsoft.com/office/powerpoint/2010/main" val="12256499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fld id="{62B8049A-5A5E-4548-B1C0-ACCA1F545E97}" type="slidenum">
              <a:rPr lang="en-US" altLang="en-US"/>
              <a:pPr/>
              <a:t>‹#›</a:t>
            </a:fld>
            <a:endParaRPr lang="en-US" altLang="en-US"/>
          </a:p>
        </p:txBody>
      </p:sp>
    </p:spTree>
    <p:extLst>
      <p:ext uri="{BB962C8B-B14F-4D97-AF65-F5344CB8AC3E}">
        <p14:creationId xmlns:p14="http://schemas.microsoft.com/office/powerpoint/2010/main" val="3648310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fld id="{AC46D0F8-1F82-466E-BD5C-76F63D859BCD}" type="slidenum">
              <a:rPr lang="en-US" altLang="en-US"/>
              <a:pPr/>
              <a:t>‹#›</a:t>
            </a:fld>
            <a:endParaRPr lang="en-US" altLang="en-US"/>
          </a:p>
        </p:txBody>
      </p:sp>
    </p:spTree>
    <p:extLst>
      <p:ext uri="{BB962C8B-B14F-4D97-AF65-F5344CB8AC3E}">
        <p14:creationId xmlns:p14="http://schemas.microsoft.com/office/powerpoint/2010/main" val="21292303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fld id="{7D495E41-12C7-48F9-8A33-34A69CD967C4}" type="slidenum">
              <a:rPr lang="en-US" altLang="en-US"/>
              <a:pPr/>
              <a:t>‹#›</a:t>
            </a:fld>
            <a:endParaRPr lang="en-US" altLang="en-US"/>
          </a:p>
        </p:txBody>
      </p:sp>
    </p:spTree>
    <p:extLst>
      <p:ext uri="{BB962C8B-B14F-4D97-AF65-F5344CB8AC3E}">
        <p14:creationId xmlns:p14="http://schemas.microsoft.com/office/powerpoint/2010/main" val="25490739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a:ln/>
        </p:spPr>
        <p:txBody>
          <a:bodyPr/>
          <a:lstStyle>
            <a:lvl1pPr>
              <a:defRPr/>
            </a:lvl1pPr>
          </a:lstStyle>
          <a:p>
            <a:fld id="{5071B05F-1543-48EC-B1FE-964542EE33B3}" type="slidenum">
              <a:rPr lang="en-US" altLang="en-US"/>
              <a:pPr/>
              <a:t>‹#›</a:t>
            </a:fld>
            <a:endParaRPr lang="en-US" altLang="en-US"/>
          </a:p>
        </p:txBody>
      </p:sp>
    </p:spTree>
    <p:extLst>
      <p:ext uri="{BB962C8B-B14F-4D97-AF65-F5344CB8AC3E}">
        <p14:creationId xmlns:p14="http://schemas.microsoft.com/office/powerpoint/2010/main" val="33567489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6"/>
          <p:cNvSpPr>
            <a:spLocks noGrp="1" noChangeArrowheads="1"/>
          </p:cNvSpPr>
          <p:nvPr>
            <p:ph type="sldNum" sz="quarter" idx="12"/>
          </p:nvPr>
        </p:nvSpPr>
        <p:spPr>
          <a:ln/>
        </p:spPr>
        <p:txBody>
          <a:bodyPr/>
          <a:lstStyle>
            <a:lvl1pPr>
              <a:defRPr/>
            </a:lvl1pPr>
          </a:lstStyle>
          <a:p>
            <a:fld id="{401C87E4-A1B4-4886-92E8-DEE2CB2FA0E5}" type="slidenum">
              <a:rPr lang="en-US" altLang="en-US"/>
              <a:pPr/>
              <a:t>‹#›</a:t>
            </a:fld>
            <a:endParaRPr lang="en-US" altLang="en-US"/>
          </a:p>
        </p:txBody>
      </p:sp>
    </p:spTree>
    <p:extLst>
      <p:ext uri="{BB962C8B-B14F-4D97-AF65-F5344CB8AC3E}">
        <p14:creationId xmlns:p14="http://schemas.microsoft.com/office/powerpoint/2010/main" val="19136093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6"/>
          <p:cNvSpPr>
            <a:spLocks noGrp="1" noChangeArrowheads="1"/>
          </p:cNvSpPr>
          <p:nvPr>
            <p:ph type="sldNum" sz="quarter" idx="12"/>
          </p:nvPr>
        </p:nvSpPr>
        <p:spPr>
          <a:ln/>
        </p:spPr>
        <p:txBody>
          <a:bodyPr/>
          <a:lstStyle>
            <a:lvl1pPr>
              <a:defRPr/>
            </a:lvl1pPr>
          </a:lstStyle>
          <a:p>
            <a:fld id="{D033A839-7A83-478B-A0B5-C2D74D3208ED}" type="slidenum">
              <a:rPr lang="en-US" altLang="en-US"/>
              <a:pPr/>
              <a:t>‹#›</a:t>
            </a:fld>
            <a:endParaRPr lang="en-US" altLang="en-US"/>
          </a:p>
        </p:txBody>
      </p:sp>
    </p:spTree>
    <p:extLst>
      <p:ext uri="{BB962C8B-B14F-4D97-AF65-F5344CB8AC3E}">
        <p14:creationId xmlns:p14="http://schemas.microsoft.com/office/powerpoint/2010/main" val="29955151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fld id="{2D09429D-88C8-4BE5-8F0D-5840BE9FB7E5}" type="slidenum">
              <a:rPr lang="en-US" altLang="en-US"/>
              <a:pPr/>
              <a:t>‹#›</a:t>
            </a:fld>
            <a:endParaRPr lang="en-US" altLang="en-US"/>
          </a:p>
        </p:txBody>
      </p:sp>
    </p:spTree>
    <p:extLst>
      <p:ext uri="{BB962C8B-B14F-4D97-AF65-F5344CB8AC3E}">
        <p14:creationId xmlns:p14="http://schemas.microsoft.com/office/powerpoint/2010/main" val="6751403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fld id="{DE680AFB-EFCD-44AD-B083-C1A67D841CD0}" type="slidenum">
              <a:rPr lang="en-US" altLang="en-US"/>
              <a:pPr/>
              <a:t>‹#›</a:t>
            </a:fld>
            <a:endParaRPr lang="en-US" altLang="en-US"/>
          </a:p>
        </p:txBody>
      </p:sp>
    </p:spTree>
    <p:extLst>
      <p:ext uri="{BB962C8B-B14F-4D97-AF65-F5344CB8AC3E}">
        <p14:creationId xmlns:p14="http://schemas.microsoft.com/office/powerpoint/2010/main" val="4158299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fld id="{DF40E588-B1D2-4500-8EA4-EBF782F1186F}" type="slidenum">
              <a:rPr lang="en-US" altLang="en-US"/>
              <a:pPr/>
              <a:t>‹#›</a:t>
            </a:fld>
            <a:endParaRPr lang="en-US" altLang="en-US"/>
          </a:p>
        </p:txBody>
      </p:sp>
    </p:spTree>
    <p:extLst>
      <p:ext uri="{BB962C8B-B14F-4D97-AF65-F5344CB8AC3E}">
        <p14:creationId xmlns:p14="http://schemas.microsoft.com/office/powerpoint/2010/main" val="15568886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fld id="{C7661926-3188-4DB8-8DD9-177D6B385CCA}" type="slidenum">
              <a:rPr lang="en-US" altLang="en-US"/>
              <a:pPr/>
              <a:t>‹#›</a:t>
            </a:fld>
            <a:endParaRPr lang="en-US" altLang="en-US"/>
          </a:p>
        </p:txBody>
      </p:sp>
    </p:spTree>
    <p:extLst>
      <p:ext uri="{BB962C8B-B14F-4D97-AF65-F5344CB8AC3E}">
        <p14:creationId xmlns:p14="http://schemas.microsoft.com/office/powerpoint/2010/main" val="39685064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55DAB301-8822-45F9-8747-B25E1ED5607F}" type="datetimeFigureOut">
              <a:rPr lang="en-US"/>
              <a:pPr>
                <a:defRPr/>
              </a:pPr>
              <a:t>3/20/2026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0136873C-DF6F-4BC2-8001-967B51B95593}" type="slidenum">
              <a:rPr lang="en-US" altLang="en-US"/>
              <a:pPr/>
              <a:t>‹#›</a:t>
            </a:fld>
            <a:endParaRPr lang="en-US" altLang="en-US"/>
          </a:p>
        </p:txBody>
      </p:sp>
    </p:spTree>
    <p:extLst>
      <p:ext uri="{BB962C8B-B14F-4D97-AF65-F5344CB8AC3E}">
        <p14:creationId xmlns:p14="http://schemas.microsoft.com/office/powerpoint/2010/main" val="26392582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878A2E43-DF90-4784-819C-4FF42C3AA272}" type="datetimeFigureOut">
              <a:rPr lang="en-US"/>
              <a:pPr>
                <a:defRPr/>
              </a:pPr>
              <a:t>3/20/2026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085140D6-02A7-4228-9DE7-0C435FC5876C}" type="slidenum">
              <a:rPr lang="en-US" altLang="en-US"/>
              <a:pPr/>
              <a:t>‹#›</a:t>
            </a:fld>
            <a:endParaRPr lang="en-US" altLang="en-US"/>
          </a:p>
        </p:txBody>
      </p:sp>
    </p:spTree>
    <p:extLst>
      <p:ext uri="{BB962C8B-B14F-4D97-AF65-F5344CB8AC3E}">
        <p14:creationId xmlns:p14="http://schemas.microsoft.com/office/powerpoint/2010/main" val="4817083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A3307707-11EC-4701-8A7B-F8B17FAEBF9F}" type="datetimeFigureOut">
              <a:rPr lang="en-US"/>
              <a:pPr>
                <a:defRPr/>
              </a:pPr>
              <a:t>3/20/2026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66A5FDF1-43DB-4B72-9661-10F7EC28A9C4}" type="slidenum">
              <a:rPr lang="en-US" altLang="en-US"/>
              <a:pPr/>
              <a:t>‹#›</a:t>
            </a:fld>
            <a:endParaRPr lang="en-US" altLang="en-US"/>
          </a:p>
        </p:txBody>
      </p:sp>
    </p:spTree>
    <p:extLst>
      <p:ext uri="{BB962C8B-B14F-4D97-AF65-F5344CB8AC3E}">
        <p14:creationId xmlns:p14="http://schemas.microsoft.com/office/powerpoint/2010/main" val="24610696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C9EBA451-C810-4E01-9AAA-9D1ACD1B836A}" type="datetimeFigureOut">
              <a:rPr lang="en-US"/>
              <a:pPr>
                <a:defRPr/>
              </a:pPr>
              <a:t>3/20/2026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CDD9D0C5-AE00-4342-8D51-60C6DDF990E2}" type="slidenum">
              <a:rPr lang="en-US" altLang="en-US"/>
              <a:pPr/>
              <a:t>‹#›</a:t>
            </a:fld>
            <a:endParaRPr lang="en-US" altLang="en-US"/>
          </a:p>
        </p:txBody>
      </p:sp>
    </p:spTree>
    <p:extLst>
      <p:ext uri="{BB962C8B-B14F-4D97-AF65-F5344CB8AC3E}">
        <p14:creationId xmlns:p14="http://schemas.microsoft.com/office/powerpoint/2010/main" val="35760838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90451567-951D-4C6D-827D-84AF1F69DE1F}" type="datetimeFigureOut">
              <a:rPr lang="en-US"/>
              <a:pPr>
                <a:defRPr/>
              </a:pPr>
              <a:t>3/20/2026</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fld id="{D40EA828-8971-47D9-BA52-CD28E43F3681}" type="slidenum">
              <a:rPr lang="en-US" altLang="en-US"/>
              <a:pPr/>
              <a:t>‹#›</a:t>
            </a:fld>
            <a:endParaRPr lang="en-US" altLang="en-US"/>
          </a:p>
        </p:txBody>
      </p:sp>
    </p:spTree>
    <p:extLst>
      <p:ext uri="{BB962C8B-B14F-4D97-AF65-F5344CB8AC3E}">
        <p14:creationId xmlns:p14="http://schemas.microsoft.com/office/powerpoint/2010/main" val="106411116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CECD7117-DE66-487F-A299-43CD0A09E199}" type="datetimeFigureOut">
              <a:rPr lang="en-US"/>
              <a:pPr>
                <a:defRPr/>
              </a:pPr>
              <a:t>3/20/2026</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fld id="{0BE4E370-A5AC-4CBF-B899-8AE536AFDA49}" type="slidenum">
              <a:rPr lang="en-US" altLang="en-US"/>
              <a:pPr/>
              <a:t>‹#›</a:t>
            </a:fld>
            <a:endParaRPr lang="en-US" altLang="en-US"/>
          </a:p>
        </p:txBody>
      </p:sp>
    </p:spTree>
    <p:extLst>
      <p:ext uri="{BB962C8B-B14F-4D97-AF65-F5344CB8AC3E}">
        <p14:creationId xmlns:p14="http://schemas.microsoft.com/office/powerpoint/2010/main" val="286388230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06453A3F-51B2-4435-85C9-5B06ECADE875}" type="datetimeFigureOut">
              <a:rPr lang="en-US"/>
              <a:pPr>
                <a:defRPr/>
              </a:pPr>
              <a:t>3/20/2026</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fld id="{3EFE046E-5FF1-4448-8B14-24D928CAF526}" type="slidenum">
              <a:rPr lang="en-US" altLang="en-US"/>
              <a:pPr/>
              <a:t>‹#›</a:t>
            </a:fld>
            <a:endParaRPr lang="en-US" altLang="en-US"/>
          </a:p>
        </p:txBody>
      </p:sp>
    </p:spTree>
    <p:extLst>
      <p:ext uri="{BB962C8B-B14F-4D97-AF65-F5344CB8AC3E}">
        <p14:creationId xmlns:p14="http://schemas.microsoft.com/office/powerpoint/2010/main" val="249603014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EC04662B-4F48-4944-929E-6D837CE935F0}" type="datetimeFigureOut">
              <a:rPr lang="en-US"/>
              <a:pPr>
                <a:defRPr/>
              </a:pPr>
              <a:t>3/20/2026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366FB063-097C-4712-8341-437115F65E78}" type="slidenum">
              <a:rPr lang="en-US" altLang="en-US"/>
              <a:pPr/>
              <a:t>‹#›</a:t>
            </a:fld>
            <a:endParaRPr lang="en-US" altLang="en-US"/>
          </a:p>
        </p:txBody>
      </p:sp>
    </p:spTree>
    <p:extLst>
      <p:ext uri="{BB962C8B-B14F-4D97-AF65-F5344CB8AC3E}">
        <p14:creationId xmlns:p14="http://schemas.microsoft.com/office/powerpoint/2010/main" val="338712160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9413B45E-4464-45AB-A2D2-B6FE0B43D304}" type="datetimeFigureOut">
              <a:rPr lang="en-US"/>
              <a:pPr>
                <a:defRPr/>
              </a:pPr>
              <a:t>3/20/2026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942C06C5-A639-43A5-9D13-3BA43FFFCE91}" type="slidenum">
              <a:rPr lang="en-US" altLang="en-US"/>
              <a:pPr/>
              <a:t>‹#›</a:t>
            </a:fld>
            <a:endParaRPr lang="en-US" altLang="en-US"/>
          </a:p>
        </p:txBody>
      </p:sp>
    </p:spTree>
    <p:extLst>
      <p:ext uri="{BB962C8B-B14F-4D97-AF65-F5344CB8AC3E}">
        <p14:creationId xmlns:p14="http://schemas.microsoft.com/office/powerpoint/2010/main" val="69565536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27E8D4C1-B721-4CA6-8B86-C8DEBF0B1A71}" type="datetimeFigureOut">
              <a:rPr lang="en-US"/>
              <a:pPr>
                <a:defRPr/>
              </a:pPr>
              <a:t>3/20/2026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3889CAA0-D7AA-4E05-A94B-FF94A48BE404}" type="slidenum">
              <a:rPr lang="en-US" altLang="en-US"/>
              <a:pPr/>
              <a:t>‹#›</a:t>
            </a:fld>
            <a:endParaRPr lang="en-US" altLang="en-US"/>
          </a:p>
        </p:txBody>
      </p:sp>
    </p:spTree>
    <p:extLst>
      <p:ext uri="{BB962C8B-B14F-4D97-AF65-F5344CB8AC3E}">
        <p14:creationId xmlns:p14="http://schemas.microsoft.com/office/powerpoint/2010/main" val="361695850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53025CF4-B82D-4FD9-81F3-6973C77CCB2F}" type="datetimeFigureOut">
              <a:rPr lang="en-US"/>
              <a:pPr>
                <a:defRPr/>
              </a:pPr>
              <a:t>3/20/2026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CDCD4FF4-E541-4156-A216-8E5DB1AF4DCB}" type="slidenum">
              <a:rPr lang="en-US" altLang="en-US"/>
              <a:pPr/>
              <a:t>‹#›</a:t>
            </a:fld>
            <a:endParaRPr lang="en-US" altLang="en-US"/>
          </a:p>
        </p:txBody>
      </p:sp>
    </p:spTree>
    <p:extLst>
      <p:ext uri="{BB962C8B-B14F-4D97-AF65-F5344CB8AC3E}">
        <p14:creationId xmlns:p14="http://schemas.microsoft.com/office/powerpoint/2010/main" val="379647911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2BCB215D-874D-4089-AE16-30B6FC2FF43C}" type="datetimeFigureOut">
              <a:rPr lang="en-US"/>
              <a:pPr>
                <a:defRPr/>
              </a:pPr>
              <a:t>3/20/2026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75EF872B-3000-416C-B238-7E92C68E7531}" type="slidenum">
              <a:rPr lang="en-US" altLang="en-US"/>
              <a:pPr/>
              <a:t>‹#›</a:t>
            </a:fld>
            <a:endParaRPr lang="en-US" altLang="en-US"/>
          </a:p>
        </p:txBody>
      </p:sp>
    </p:spTree>
    <p:extLst>
      <p:ext uri="{BB962C8B-B14F-4D97-AF65-F5344CB8AC3E}">
        <p14:creationId xmlns:p14="http://schemas.microsoft.com/office/powerpoint/2010/main" val="411620436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F31C6427-1021-45DC-A4FE-533452321713}" type="datetimeFigureOut">
              <a:rPr lang="en-US"/>
              <a:pPr>
                <a:defRPr/>
              </a:pPr>
              <a:t>3/20/2026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C38A3EB4-9ED6-4F2B-8BD2-935945652464}" type="slidenum">
              <a:rPr lang="en-US" altLang="en-US"/>
              <a:pPr/>
              <a:t>‹#›</a:t>
            </a:fld>
            <a:endParaRPr lang="en-US" altLang="en-US"/>
          </a:p>
        </p:txBody>
      </p:sp>
    </p:spTree>
    <p:extLst>
      <p:ext uri="{BB962C8B-B14F-4D97-AF65-F5344CB8AC3E}">
        <p14:creationId xmlns:p14="http://schemas.microsoft.com/office/powerpoint/2010/main" val="198524027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37776D1D-0B17-4FE9-B7B3-362941830676}" type="datetimeFigureOut">
              <a:rPr lang="en-US"/>
              <a:pPr>
                <a:defRPr/>
              </a:pPr>
              <a:t>3/20/2026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12718487-A055-488E-9390-756D444B9C4D}" type="slidenum">
              <a:rPr lang="en-US" altLang="en-US"/>
              <a:pPr/>
              <a:t>‹#›</a:t>
            </a:fld>
            <a:endParaRPr lang="en-US" altLang="en-US"/>
          </a:p>
        </p:txBody>
      </p:sp>
    </p:spTree>
    <p:extLst>
      <p:ext uri="{BB962C8B-B14F-4D97-AF65-F5344CB8AC3E}">
        <p14:creationId xmlns:p14="http://schemas.microsoft.com/office/powerpoint/2010/main" val="293222702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E6AB1FDB-460E-4D18-90EA-9796FD258095}" type="datetimeFigureOut">
              <a:rPr lang="en-US"/>
              <a:pPr>
                <a:defRPr/>
              </a:pPr>
              <a:t>3/20/2026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E2CC53EB-001B-4A25-91DD-2C1830CFE748}" type="slidenum">
              <a:rPr lang="en-US" altLang="en-US"/>
              <a:pPr/>
              <a:t>‹#›</a:t>
            </a:fld>
            <a:endParaRPr lang="en-US" altLang="en-US"/>
          </a:p>
        </p:txBody>
      </p:sp>
    </p:spTree>
    <p:extLst>
      <p:ext uri="{BB962C8B-B14F-4D97-AF65-F5344CB8AC3E}">
        <p14:creationId xmlns:p14="http://schemas.microsoft.com/office/powerpoint/2010/main" val="261670540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E50CB196-5CA9-4399-9D07-02122EDDA808}" type="datetimeFigureOut">
              <a:rPr lang="en-US"/>
              <a:pPr>
                <a:defRPr/>
              </a:pPr>
              <a:t>3/20/2026</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fld id="{73C42D2F-6662-4E04-AEC1-9F76D679B67E}" type="slidenum">
              <a:rPr lang="en-US" altLang="en-US"/>
              <a:pPr/>
              <a:t>‹#›</a:t>
            </a:fld>
            <a:endParaRPr lang="en-US" altLang="en-US"/>
          </a:p>
        </p:txBody>
      </p:sp>
    </p:spTree>
    <p:extLst>
      <p:ext uri="{BB962C8B-B14F-4D97-AF65-F5344CB8AC3E}">
        <p14:creationId xmlns:p14="http://schemas.microsoft.com/office/powerpoint/2010/main" val="359660318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9944CB8A-9B7A-4119-A654-97AE0E4F0634}" type="datetimeFigureOut">
              <a:rPr lang="en-US"/>
              <a:pPr>
                <a:defRPr/>
              </a:pPr>
              <a:t>3/20/2026</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fld id="{B771F9CB-82B9-4FF8-9201-9AC974CAB6FC}" type="slidenum">
              <a:rPr lang="en-US" altLang="en-US"/>
              <a:pPr/>
              <a:t>‹#›</a:t>
            </a:fld>
            <a:endParaRPr lang="en-US" altLang="en-US"/>
          </a:p>
        </p:txBody>
      </p:sp>
    </p:spTree>
    <p:extLst>
      <p:ext uri="{BB962C8B-B14F-4D97-AF65-F5344CB8AC3E}">
        <p14:creationId xmlns:p14="http://schemas.microsoft.com/office/powerpoint/2010/main" val="274030781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9526C296-2243-4F47-B0E0-1E4B3DF2A172}" type="datetimeFigureOut">
              <a:rPr lang="en-US"/>
              <a:pPr>
                <a:defRPr/>
              </a:pPr>
              <a:t>3/20/2026</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fld id="{D0E9D633-BDF1-4D2C-BB3F-468C694B7D34}" type="slidenum">
              <a:rPr lang="en-US" altLang="en-US"/>
              <a:pPr/>
              <a:t>‹#›</a:t>
            </a:fld>
            <a:endParaRPr lang="en-US" altLang="en-US"/>
          </a:p>
        </p:txBody>
      </p:sp>
    </p:spTree>
    <p:extLst>
      <p:ext uri="{BB962C8B-B14F-4D97-AF65-F5344CB8AC3E}">
        <p14:creationId xmlns:p14="http://schemas.microsoft.com/office/powerpoint/2010/main" val="287222381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47EADBAB-DA1B-476B-A7F5-D78AE652D341}" type="datetimeFigureOut">
              <a:rPr lang="en-US"/>
              <a:pPr>
                <a:defRPr/>
              </a:pPr>
              <a:t>3/20/2026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83943CB8-AE42-413C-84B9-2682EC3E9FA6}" type="slidenum">
              <a:rPr lang="en-US" altLang="en-US"/>
              <a:pPr/>
              <a:t>‹#›</a:t>
            </a:fld>
            <a:endParaRPr lang="en-US" altLang="en-US"/>
          </a:p>
        </p:txBody>
      </p:sp>
    </p:spTree>
    <p:extLst>
      <p:ext uri="{BB962C8B-B14F-4D97-AF65-F5344CB8AC3E}">
        <p14:creationId xmlns:p14="http://schemas.microsoft.com/office/powerpoint/2010/main" val="409819209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E49B920C-6794-4165-93BD-845173457CBD}" type="datetimeFigureOut">
              <a:rPr lang="en-US"/>
              <a:pPr>
                <a:defRPr/>
              </a:pPr>
              <a:t>3/20/2026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E69A601E-754E-4B00-B49F-54C5F62E27BF}" type="slidenum">
              <a:rPr lang="en-US" altLang="en-US"/>
              <a:pPr/>
              <a:t>‹#›</a:t>
            </a:fld>
            <a:endParaRPr lang="en-US" altLang="en-US"/>
          </a:p>
        </p:txBody>
      </p:sp>
    </p:spTree>
    <p:extLst>
      <p:ext uri="{BB962C8B-B14F-4D97-AF65-F5344CB8AC3E}">
        <p14:creationId xmlns:p14="http://schemas.microsoft.com/office/powerpoint/2010/main" val="43434455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0ED7FD66-9EF2-4798-8274-24A0BB531A9B}" type="datetimeFigureOut">
              <a:rPr lang="en-US"/>
              <a:pPr>
                <a:defRPr/>
              </a:pPr>
              <a:t>3/20/2026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727914D1-F04A-4A3D-B930-E74FEA03A8EB}" type="slidenum">
              <a:rPr lang="en-US" altLang="en-US"/>
              <a:pPr/>
              <a:t>‹#›</a:t>
            </a:fld>
            <a:endParaRPr lang="en-US" altLang="en-US"/>
          </a:p>
        </p:txBody>
      </p:sp>
    </p:spTree>
    <p:extLst>
      <p:ext uri="{BB962C8B-B14F-4D97-AF65-F5344CB8AC3E}">
        <p14:creationId xmlns:p14="http://schemas.microsoft.com/office/powerpoint/2010/main" val="404361257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727B3720-4A76-4C2C-A644-9D5351588D0B}" type="datetimeFigureOut">
              <a:rPr lang="en-US"/>
              <a:pPr>
                <a:defRPr/>
              </a:pPr>
              <a:t>3/20/2026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717C8AC2-38DD-4E91-8C4B-2B12F12E2DE0}" type="slidenum">
              <a:rPr lang="en-US" altLang="en-US"/>
              <a:pPr/>
              <a:t>‹#›</a:t>
            </a:fld>
            <a:endParaRPr lang="en-US" altLang="en-US"/>
          </a:p>
        </p:txBody>
      </p:sp>
    </p:spTree>
    <p:extLst>
      <p:ext uri="{BB962C8B-B14F-4D97-AF65-F5344CB8AC3E}">
        <p14:creationId xmlns:p14="http://schemas.microsoft.com/office/powerpoint/2010/main" val="171628396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7A60B421-339F-456C-88AF-8B07423138BC}" type="datetimeFigureOut">
              <a:rPr lang="en-US"/>
              <a:pPr>
                <a:defRPr/>
              </a:pPr>
              <a:t>3/20/2026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D3B971B3-0A74-4ACD-BA8B-9D012BF0B2E5}" type="slidenum">
              <a:rPr lang="en-US" altLang="en-US"/>
              <a:pPr/>
              <a:t>‹#›</a:t>
            </a:fld>
            <a:endParaRPr lang="en-US" altLang="en-US"/>
          </a:p>
        </p:txBody>
      </p:sp>
    </p:spTree>
    <p:extLst>
      <p:ext uri="{BB962C8B-B14F-4D97-AF65-F5344CB8AC3E}">
        <p14:creationId xmlns:p14="http://schemas.microsoft.com/office/powerpoint/2010/main" val="384625944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1CBCBF45-9563-488F-A14D-3F623AD1464D}" type="datetimeFigureOut">
              <a:rPr lang="en-US"/>
              <a:pPr>
                <a:defRPr/>
              </a:pPr>
              <a:t>3/20/2026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CDF9191D-70FE-4431-99F2-AA4DF7BF1F45}" type="slidenum">
              <a:rPr lang="en-US" altLang="en-US"/>
              <a:pPr/>
              <a:t>‹#›</a:t>
            </a:fld>
            <a:endParaRPr lang="en-US" altLang="en-US"/>
          </a:p>
        </p:txBody>
      </p:sp>
    </p:spTree>
    <p:extLst>
      <p:ext uri="{BB962C8B-B14F-4D97-AF65-F5344CB8AC3E}">
        <p14:creationId xmlns:p14="http://schemas.microsoft.com/office/powerpoint/2010/main" val="119453177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7F5D2D94-6624-4051-A372-CF9066D4772B}" type="datetimeFigureOut">
              <a:rPr lang="en-US"/>
              <a:pPr>
                <a:defRPr/>
              </a:pPr>
              <a:t>3/20/2026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0E6FEE8D-C5BF-4201-972C-DA417FCD9854}" type="slidenum">
              <a:rPr lang="en-US" altLang="en-US"/>
              <a:pPr/>
              <a:t>‹#›</a:t>
            </a:fld>
            <a:endParaRPr lang="en-US" altLang="en-US"/>
          </a:p>
        </p:txBody>
      </p:sp>
    </p:spTree>
    <p:extLst>
      <p:ext uri="{BB962C8B-B14F-4D97-AF65-F5344CB8AC3E}">
        <p14:creationId xmlns:p14="http://schemas.microsoft.com/office/powerpoint/2010/main" val="262325933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86BFDA98-A1C3-4E4A-9B71-027A4426C861}" type="datetimeFigureOut">
              <a:rPr lang="en-US"/>
              <a:pPr>
                <a:defRPr/>
              </a:pPr>
              <a:t>3/20/2026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18DDE46C-A442-47FB-826F-05FBB74C37FC}" type="slidenum">
              <a:rPr lang="en-US" altLang="en-US"/>
              <a:pPr/>
              <a:t>‹#›</a:t>
            </a:fld>
            <a:endParaRPr lang="en-US" altLang="en-US"/>
          </a:p>
        </p:txBody>
      </p:sp>
    </p:spTree>
    <p:extLst>
      <p:ext uri="{BB962C8B-B14F-4D97-AF65-F5344CB8AC3E}">
        <p14:creationId xmlns:p14="http://schemas.microsoft.com/office/powerpoint/2010/main" val="241836491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C9BF5BDC-707F-41C9-A2B7-5A1139F63A2E}" type="datetimeFigureOut">
              <a:rPr lang="en-US"/>
              <a:pPr>
                <a:defRPr/>
              </a:pPr>
              <a:t>3/20/2026</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fld id="{4E277AA4-962B-4E54-AEFE-352787590FF5}" type="slidenum">
              <a:rPr lang="en-US" altLang="en-US"/>
              <a:pPr/>
              <a:t>‹#›</a:t>
            </a:fld>
            <a:endParaRPr lang="en-US" altLang="en-US"/>
          </a:p>
        </p:txBody>
      </p:sp>
    </p:spTree>
    <p:extLst>
      <p:ext uri="{BB962C8B-B14F-4D97-AF65-F5344CB8AC3E}">
        <p14:creationId xmlns:p14="http://schemas.microsoft.com/office/powerpoint/2010/main" val="114969243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5375DD7A-069E-4886-B191-8F836E770E03}" type="datetimeFigureOut">
              <a:rPr lang="en-US"/>
              <a:pPr>
                <a:defRPr/>
              </a:pPr>
              <a:t>3/20/2026</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fld id="{B472F9D8-3F81-4B21-B2BD-EA1C6C769853}" type="slidenum">
              <a:rPr lang="en-US" altLang="en-US"/>
              <a:pPr/>
              <a:t>‹#›</a:t>
            </a:fld>
            <a:endParaRPr lang="en-US" altLang="en-US"/>
          </a:p>
        </p:txBody>
      </p:sp>
    </p:spTree>
    <p:extLst>
      <p:ext uri="{BB962C8B-B14F-4D97-AF65-F5344CB8AC3E}">
        <p14:creationId xmlns:p14="http://schemas.microsoft.com/office/powerpoint/2010/main" val="8244006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574A2A22-B86F-43A5-A423-3B7070ACEEA0}" type="datetimeFigureOut">
              <a:rPr lang="en-US"/>
              <a:pPr>
                <a:defRPr/>
              </a:pPr>
              <a:t>3/20/2026</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fld id="{AB00F546-4E78-4BBB-B9E4-8DCEA3FD1B92}" type="slidenum">
              <a:rPr lang="en-US" altLang="en-US"/>
              <a:pPr/>
              <a:t>‹#›</a:t>
            </a:fld>
            <a:endParaRPr lang="en-US" altLang="en-US"/>
          </a:p>
        </p:txBody>
      </p:sp>
    </p:spTree>
    <p:extLst>
      <p:ext uri="{BB962C8B-B14F-4D97-AF65-F5344CB8AC3E}">
        <p14:creationId xmlns:p14="http://schemas.microsoft.com/office/powerpoint/2010/main" val="87138897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BD3A7A11-27E1-42D1-B6FF-A54502571372}" type="datetimeFigureOut">
              <a:rPr lang="en-US"/>
              <a:pPr>
                <a:defRPr/>
              </a:pPr>
              <a:t>3/20/2026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74DF8FA5-212A-4CDA-95F9-0B577D5AB8EF}" type="slidenum">
              <a:rPr lang="en-US" altLang="en-US"/>
              <a:pPr/>
              <a:t>‹#›</a:t>
            </a:fld>
            <a:endParaRPr lang="en-US" altLang="en-US"/>
          </a:p>
        </p:txBody>
      </p:sp>
    </p:spTree>
    <p:extLst>
      <p:ext uri="{BB962C8B-B14F-4D97-AF65-F5344CB8AC3E}">
        <p14:creationId xmlns:p14="http://schemas.microsoft.com/office/powerpoint/2010/main" val="198418470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DFD9A75B-28B9-410B-8BC1-08A475796374}" type="datetimeFigureOut">
              <a:rPr lang="en-US"/>
              <a:pPr>
                <a:defRPr/>
              </a:pPr>
              <a:t>3/20/2026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5079B131-AAE7-43B0-A528-5FDE3CEC9981}" type="slidenum">
              <a:rPr lang="en-US" altLang="en-US"/>
              <a:pPr/>
              <a:t>‹#›</a:t>
            </a:fld>
            <a:endParaRPr lang="en-US" altLang="en-US"/>
          </a:p>
        </p:txBody>
      </p:sp>
    </p:spTree>
    <p:extLst>
      <p:ext uri="{BB962C8B-B14F-4D97-AF65-F5344CB8AC3E}">
        <p14:creationId xmlns:p14="http://schemas.microsoft.com/office/powerpoint/2010/main" val="251735714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2146B1F2-FBAF-4308-B42F-A6C7229FCC7F}" type="datetimeFigureOut">
              <a:rPr lang="en-US"/>
              <a:pPr>
                <a:defRPr/>
              </a:pPr>
              <a:t>3/20/2026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59F27520-A34B-4037-876E-FBCDF4397131}" type="slidenum">
              <a:rPr lang="en-US" altLang="en-US"/>
              <a:pPr/>
              <a:t>‹#›</a:t>
            </a:fld>
            <a:endParaRPr lang="en-US" altLang="en-US"/>
          </a:p>
        </p:txBody>
      </p:sp>
    </p:spTree>
    <p:extLst>
      <p:ext uri="{BB962C8B-B14F-4D97-AF65-F5344CB8AC3E}">
        <p14:creationId xmlns:p14="http://schemas.microsoft.com/office/powerpoint/2010/main" val="126830848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39B9495E-4656-4273-AB3C-794ECDC25DC5}" type="datetimeFigureOut">
              <a:rPr lang="en-US"/>
              <a:pPr>
                <a:defRPr/>
              </a:pPr>
              <a:t>3/20/2026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FA2C5EE3-200A-4819-A467-B6E9D63D0D0E}" type="slidenum">
              <a:rPr lang="en-US" altLang="en-US"/>
              <a:pPr/>
              <a:t>‹#›</a:t>
            </a:fld>
            <a:endParaRPr lang="en-US" altLang="en-US"/>
          </a:p>
        </p:txBody>
      </p:sp>
    </p:spTree>
    <p:extLst>
      <p:ext uri="{BB962C8B-B14F-4D97-AF65-F5344CB8AC3E}">
        <p14:creationId xmlns:p14="http://schemas.microsoft.com/office/powerpoint/2010/main" val="13684670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152163C1-00DB-4B53-9778-BC9890834265}" type="datetimeFigureOut">
              <a:rPr lang="en-US"/>
              <a:pPr>
                <a:defRPr/>
              </a:pPr>
              <a:t>3/20/2026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248FD938-C0AD-4A6B-B1A3-C221B7CFBB4D}" type="slidenum">
              <a:rPr lang="en-US" altLang="en-US"/>
              <a:pPr/>
              <a:t>‹#›</a:t>
            </a:fld>
            <a:endParaRPr lang="en-US" altLang="en-US"/>
          </a:p>
        </p:txBody>
      </p:sp>
    </p:spTree>
    <p:extLst>
      <p:ext uri="{BB962C8B-B14F-4D97-AF65-F5344CB8AC3E}">
        <p14:creationId xmlns:p14="http://schemas.microsoft.com/office/powerpoint/2010/main" val="391639000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C370D813-4891-4029-98B2-9C9A07EF4D81}" type="datetimeFigureOut">
              <a:rPr lang="en-US"/>
              <a:pPr>
                <a:defRPr/>
              </a:pPr>
              <a:t>3/20/2026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BE102727-BC9E-41E4-9BD6-441119147102}" type="slidenum">
              <a:rPr lang="en-US" altLang="en-US"/>
              <a:pPr/>
              <a:t>‹#›</a:t>
            </a:fld>
            <a:endParaRPr lang="en-US" altLang="en-US"/>
          </a:p>
        </p:txBody>
      </p:sp>
    </p:spTree>
    <p:extLst>
      <p:ext uri="{BB962C8B-B14F-4D97-AF65-F5344CB8AC3E}">
        <p14:creationId xmlns:p14="http://schemas.microsoft.com/office/powerpoint/2010/main" val="118716113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B8400266-91F8-4039-B9C4-9038938BF772}" type="datetimeFigureOut">
              <a:rPr lang="en-US"/>
              <a:pPr>
                <a:defRPr/>
              </a:pPr>
              <a:t>3/20/2026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7A96ED62-46C5-484F-9932-125B64712DE4}" type="slidenum">
              <a:rPr lang="en-US" altLang="en-US"/>
              <a:pPr/>
              <a:t>‹#›</a:t>
            </a:fld>
            <a:endParaRPr lang="en-US" altLang="en-US"/>
          </a:p>
        </p:txBody>
      </p:sp>
    </p:spTree>
    <p:extLst>
      <p:ext uri="{BB962C8B-B14F-4D97-AF65-F5344CB8AC3E}">
        <p14:creationId xmlns:p14="http://schemas.microsoft.com/office/powerpoint/2010/main" val="328445961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7B326A3A-E13A-4ADC-9331-1A5FC8F27CD6}" type="datetimeFigureOut">
              <a:rPr lang="en-US"/>
              <a:pPr>
                <a:defRPr/>
              </a:pPr>
              <a:t>3/20/2026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DE56BAD0-C66A-4350-844F-928C61D1A563}" type="slidenum">
              <a:rPr lang="en-US" altLang="en-US"/>
              <a:pPr/>
              <a:t>‹#›</a:t>
            </a:fld>
            <a:endParaRPr lang="en-US" altLang="en-US"/>
          </a:p>
        </p:txBody>
      </p:sp>
    </p:spTree>
    <p:extLst>
      <p:ext uri="{BB962C8B-B14F-4D97-AF65-F5344CB8AC3E}">
        <p14:creationId xmlns:p14="http://schemas.microsoft.com/office/powerpoint/2010/main" val="116560795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4649DB43-E5A9-4C1E-B696-DE97A9270EE4}" type="datetimeFigureOut">
              <a:rPr lang="en-US"/>
              <a:pPr>
                <a:defRPr/>
              </a:pPr>
              <a:t>3/20/2026</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fld id="{4D8EED3D-AA8C-4954-AA6A-61AAAD7B68A2}" type="slidenum">
              <a:rPr lang="en-US" altLang="en-US"/>
              <a:pPr/>
              <a:t>‹#›</a:t>
            </a:fld>
            <a:endParaRPr lang="en-US" altLang="en-US"/>
          </a:p>
        </p:txBody>
      </p:sp>
    </p:spTree>
    <p:extLst>
      <p:ext uri="{BB962C8B-B14F-4D97-AF65-F5344CB8AC3E}">
        <p14:creationId xmlns:p14="http://schemas.microsoft.com/office/powerpoint/2010/main" val="196591956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2124C1D7-ABFC-4EDC-9021-AD184B98FCE4}" type="datetimeFigureOut">
              <a:rPr lang="en-US"/>
              <a:pPr>
                <a:defRPr/>
              </a:pPr>
              <a:t>3/20/2026</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fld id="{ACE58178-96AB-4D15-8203-411843988B6F}" type="slidenum">
              <a:rPr lang="en-US" altLang="en-US"/>
              <a:pPr/>
              <a:t>‹#›</a:t>
            </a:fld>
            <a:endParaRPr lang="en-US" altLang="en-US"/>
          </a:p>
        </p:txBody>
      </p:sp>
    </p:spTree>
    <p:extLst>
      <p:ext uri="{BB962C8B-B14F-4D97-AF65-F5344CB8AC3E}">
        <p14:creationId xmlns:p14="http://schemas.microsoft.com/office/powerpoint/2010/main" val="314927897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68998B8C-F53D-4F99-8856-0A7D99E5AFD2}" type="datetimeFigureOut">
              <a:rPr lang="en-US"/>
              <a:pPr>
                <a:defRPr/>
              </a:pPr>
              <a:t>3/20/2026</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fld id="{1952BD98-77B4-4159-8628-5303894B4A4B}" type="slidenum">
              <a:rPr lang="en-US" altLang="en-US"/>
              <a:pPr/>
              <a:t>‹#›</a:t>
            </a:fld>
            <a:endParaRPr lang="en-US" altLang="en-US"/>
          </a:p>
        </p:txBody>
      </p:sp>
    </p:spTree>
    <p:extLst>
      <p:ext uri="{BB962C8B-B14F-4D97-AF65-F5344CB8AC3E}">
        <p14:creationId xmlns:p14="http://schemas.microsoft.com/office/powerpoint/2010/main" val="143617830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A56BD7FC-8CAC-471E-BFAA-0DEAB1030C46}" type="datetimeFigureOut">
              <a:rPr lang="en-US"/>
              <a:pPr>
                <a:defRPr/>
              </a:pPr>
              <a:t>3/20/2026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7E64E2E9-B551-4ED2-AA66-650ACEDE5EA0}" type="slidenum">
              <a:rPr lang="en-US" altLang="en-US"/>
              <a:pPr/>
              <a:t>‹#›</a:t>
            </a:fld>
            <a:endParaRPr lang="en-US" altLang="en-US"/>
          </a:p>
        </p:txBody>
      </p:sp>
    </p:spTree>
    <p:extLst>
      <p:ext uri="{BB962C8B-B14F-4D97-AF65-F5344CB8AC3E}">
        <p14:creationId xmlns:p14="http://schemas.microsoft.com/office/powerpoint/2010/main" val="144483055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3B298CA3-0A96-4DE2-B08A-C4F156A26899}" type="datetimeFigureOut">
              <a:rPr lang="en-US"/>
              <a:pPr>
                <a:defRPr/>
              </a:pPr>
              <a:t>3/20/2026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7FFB7B6A-B5C7-4819-AB7E-5C272A192945}" type="slidenum">
              <a:rPr lang="en-US" altLang="en-US"/>
              <a:pPr/>
              <a:t>‹#›</a:t>
            </a:fld>
            <a:endParaRPr lang="en-US" altLang="en-US"/>
          </a:p>
        </p:txBody>
      </p:sp>
    </p:spTree>
    <p:extLst>
      <p:ext uri="{BB962C8B-B14F-4D97-AF65-F5344CB8AC3E}">
        <p14:creationId xmlns:p14="http://schemas.microsoft.com/office/powerpoint/2010/main" val="287737445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53A5E3AF-9F56-4612-94B0-987D49C79806}" type="datetimeFigureOut">
              <a:rPr lang="en-US"/>
              <a:pPr>
                <a:defRPr/>
              </a:pPr>
              <a:t>3/20/2026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DF91A266-1445-4651-99AD-9E7A12DA06F2}" type="slidenum">
              <a:rPr lang="en-US" altLang="en-US"/>
              <a:pPr/>
              <a:t>‹#›</a:t>
            </a:fld>
            <a:endParaRPr lang="en-US" altLang="en-US"/>
          </a:p>
        </p:txBody>
      </p:sp>
    </p:spTree>
    <p:extLst>
      <p:ext uri="{BB962C8B-B14F-4D97-AF65-F5344CB8AC3E}">
        <p14:creationId xmlns:p14="http://schemas.microsoft.com/office/powerpoint/2010/main" val="259878820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DFCC3E2A-D96F-4D4B-A7BA-A4A41975A2A9}" type="datetimeFigureOut">
              <a:rPr lang="en-US"/>
              <a:pPr>
                <a:defRPr/>
              </a:pPr>
              <a:t>3/20/2026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EA9B368A-2680-405C-9993-F97406AA24FD}" type="slidenum">
              <a:rPr lang="en-US" altLang="en-US"/>
              <a:pPr/>
              <a:t>‹#›</a:t>
            </a:fld>
            <a:endParaRPr lang="en-US" altLang="en-US"/>
          </a:p>
        </p:txBody>
      </p:sp>
    </p:spTree>
    <p:extLst>
      <p:ext uri="{BB962C8B-B14F-4D97-AF65-F5344CB8AC3E}">
        <p14:creationId xmlns:p14="http://schemas.microsoft.com/office/powerpoint/2010/main" val="136442748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85F51381-E357-4A6C-94CB-1F7FF3D3672C}" type="datetimeFigureOut">
              <a:rPr lang="en-US"/>
              <a:pPr>
                <a:defRPr/>
              </a:pPr>
              <a:t>3/20/2026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BF9ACBF7-70AD-429F-9FE1-64BF9650A8A7}" type="slidenum">
              <a:rPr lang="en-US" altLang="en-US"/>
              <a:pPr/>
              <a:t>‹#›</a:t>
            </a:fld>
            <a:endParaRPr lang="en-US" altLang="en-US"/>
          </a:p>
        </p:txBody>
      </p:sp>
    </p:spTree>
    <p:extLst>
      <p:ext uri="{BB962C8B-B14F-4D97-AF65-F5344CB8AC3E}">
        <p14:creationId xmlns:p14="http://schemas.microsoft.com/office/powerpoint/2010/main" val="219186079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2A9F44BB-7D95-4399-8573-25B1FB6923FC}" type="datetimeFigureOut">
              <a:rPr lang="en-US"/>
              <a:pPr>
                <a:defRPr/>
              </a:pPr>
              <a:t>3/20/2026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39E341A4-1479-4538-A280-7E76F0C2E996}" type="slidenum">
              <a:rPr lang="en-US" altLang="en-US"/>
              <a:pPr/>
              <a:t>‹#›</a:t>
            </a:fld>
            <a:endParaRPr lang="en-US" altLang="en-US"/>
          </a:p>
        </p:txBody>
      </p:sp>
    </p:spTree>
    <p:extLst>
      <p:ext uri="{BB962C8B-B14F-4D97-AF65-F5344CB8AC3E}">
        <p14:creationId xmlns:p14="http://schemas.microsoft.com/office/powerpoint/2010/main" val="54140366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CAA44BB7-E9BF-415B-B599-D4A46A32AD01}" type="datetimeFigureOut">
              <a:rPr lang="en-US"/>
              <a:pPr>
                <a:defRPr/>
              </a:pPr>
              <a:t>3/20/2026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E59C9832-07A0-4899-AFAE-A72C331B6088}" type="slidenum">
              <a:rPr lang="en-US" altLang="en-US"/>
              <a:pPr/>
              <a:t>‹#›</a:t>
            </a:fld>
            <a:endParaRPr lang="en-US" altLang="en-US"/>
          </a:p>
        </p:txBody>
      </p:sp>
    </p:spTree>
    <p:extLst>
      <p:ext uri="{BB962C8B-B14F-4D97-AF65-F5344CB8AC3E}">
        <p14:creationId xmlns:p14="http://schemas.microsoft.com/office/powerpoint/2010/main" val="4151657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C340AC3E-0ACD-4EFE-B653-1E3275CC34BD}" type="datetimeFigureOut">
              <a:rPr lang="en-US"/>
              <a:pPr>
                <a:defRPr/>
              </a:pPr>
              <a:t>3/20/2026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C4A6FF1F-24A2-4932-864B-5CB951EEE418}" type="slidenum">
              <a:rPr lang="en-US" altLang="en-US"/>
              <a:pPr/>
              <a:t>‹#›</a:t>
            </a:fld>
            <a:endParaRPr lang="en-US" altLang="en-US"/>
          </a:p>
        </p:txBody>
      </p:sp>
    </p:spTree>
    <p:extLst>
      <p:ext uri="{BB962C8B-B14F-4D97-AF65-F5344CB8AC3E}">
        <p14:creationId xmlns:p14="http://schemas.microsoft.com/office/powerpoint/2010/main" val="218887526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00E6EE82-EA98-4792-8B7E-2563CA9707B4}" type="datetimeFigureOut">
              <a:rPr lang="en-US"/>
              <a:pPr>
                <a:defRPr/>
              </a:pPr>
              <a:t>3/20/2026</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fld id="{56A63F06-9BAA-46D3-BF3F-A64E7C8A4037}" type="slidenum">
              <a:rPr lang="en-US" altLang="en-US"/>
              <a:pPr/>
              <a:t>‹#›</a:t>
            </a:fld>
            <a:endParaRPr lang="en-US" altLang="en-US"/>
          </a:p>
        </p:txBody>
      </p:sp>
    </p:spTree>
    <p:extLst>
      <p:ext uri="{BB962C8B-B14F-4D97-AF65-F5344CB8AC3E}">
        <p14:creationId xmlns:p14="http://schemas.microsoft.com/office/powerpoint/2010/main" val="250947697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E71B075D-AD90-4585-B03F-C94017D208C0}" type="datetimeFigureOut">
              <a:rPr lang="en-US"/>
              <a:pPr>
                <a:defRPr/>
              </a:pPr>
              <a:t>3/20/2026</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fld id="{DE867EA9-DD86-4CA1-9E7B-C956E199AB81}" type="slidenum">
              <a:rPr lang="en-US" altLang="en-US"/>
              <a:pPr/>
              <a:t>‹#›</a:t>
            </a:fld>
            <a:endParaRPr lang="en-US" altLang="en-US"/>
          </a:p>
        </p:txBody>
      </p:sp>
    </p:spTree>
    <p:extLst>
      <p:ext uri="{BB962C8B-B14F-4D97-AF65-F5344CB8AC3E}">
        <p14:creationId xmlns:p14="http://schemas.microsoft.com/office/powerpoint/2010/main" val="138929569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6D497F54-771C-432E-B7CC-C3F18750E504}" type="datetimeFigureOut">
              <a:rPr lang="en-US"/>
              <a:pPr>
                <a:defRPr/>
              </a:pPr>
              <a:t>3/20/2026</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fld id="{E4FF5A9B-738F-4FD5-A128-C90F1F66D019}" type="slidenum">
              <a:rPr lang="en-US" altLang="en-US"/>
              <a:pPr/>
              <a:t>‹#›</a:t>
            </a:fld>
            <a:endParaRPr lang="en-US" altLang="en-US"/>
          </a:p>
        </p:txBody>
      </p:sp>
    </p:spTree>
    <p:extLst>
      <p:ext uri="{BB962C8B-B14F-4D97-AF65-F5344CB8AC3E}">
        <p14:creationId xmlns:p14="http://schemas.microsoft.com/office/powerpoint/2010/main" val="213381110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13D2A913-8CFF-4BD9-8F75-36A516DA2DA1}" type="datetimeFigureOut">
              <a:rPr lang="en-US"/>
              <a:pPr>
                <a:defRPr/>
              </a:pPr>
              <a:t>3/20/2026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6F58DE3D-8157-4269-8A9F-0902F413C90F}" type="slidenum">
              <a:rPr lang="en-US" altLang="en-US"/>
              <a:pPr/>
              <a:t>‹#›</a:t>
            </a:fld>
            <a:endParaRPr lang="en-US" altLang="en-US"/>
          </a:p>
        </p:txBody>
      </p:sp>
    </p:spTree>
    <p:extLst>
      <p:ext uri="{BB962C8B-B14F-4D97-AF65-F5344CB8AC3E}">
        <p14:creationId xmlns:p14="http://schemas.microsoft.com/office/powerpoint/2010/main" val="275955263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35952DF9-9F86-478E-803A-4A05B729A77E}" type="datetimeFigureOut">
              <a:rPr lang="en-US"/>
              <a:pPr>
                <a:defRPr/>
              </a:pPr>
              <a:t>3/20/2026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F59CC1E8-A072-48A6-A634-583C4250E13D}" type="slidenum">
              <a:rPr lang="en-US" altLang="en-US"/>
              <a:pPr/>
              <a:t>‹#›</a:t>
            </a:fld>
            <a:endParaRPr lang="en-US" altLang="en-US"/>
          </a:p>
        </p:txBody>
      </p:sp>
    </p:spTree>
    <p:extLst>
      <p:ext uri="{BB962C8B-B14F-4D97-AF65-F5344CB8AC3E}">
        <p14:creationId xmlns:p14="http://schemas.microsoft.com/office/powerpoint/2010/main" val="55982528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BE2E3408-2F13-47EF-8B19-786BB8896BE0}" type="datetimeFigureOut">
              <a:rPr lang="en-US"/>
              <a:pPr>
                <a:defRPr/>
              </a:pPr>
              <a:t>3/20/2026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D8EA2E7D-418E-4AF4-8782-B34929123812}" type="slidenum">
              <a:rPr lang="en-US" altLang="en-US"/>
              <a:pPr/>
              <a:t>‹#›</a:t>
            </a:fld>
            <a:endParaRPr lang="en-US" altLang="en-US"/>
          </a:p>
        </p:txBody>
      </p:sp>
    </p:spTree>
    <p:extLst>
      <p:ext uri="{BB962C8B-B14F-4D97-AF65-F5344CB8AC3E}">
        <p14:creationId xmlns:p14="http://schemas.microsoft.com/office/powerpoint/2010/main" val="261633586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14D0D99E-BB5D-4534-B4CC-9CA8107C5590}" type="datetimeFigureOut">
              <a:rPr lang="en-US"/>
              <a:pPr>
                <a:defRPr/>
              </a:pPr>
              <a:t>3/20/2026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790B91C2-6B35-42B2-A896-5E7E65618B71}" type="slidenum">
              <a:rPr lang="en-US" altLang="en-US"/>
              <a:pPr/>
              <a:t>‹#›</a:t>
            </a:fld>
            <a:endParaRPr lang="en-US" altLang="en-US"/>
          </a:p>
        </p:txBody>
      </p:sp>
    </p:spTree>
    <p:extLst>
      <p:ext uri="{BB962C8B-B14F-4D97-AF65-F5344CB8AC3E}">
        <p14:creationId xmlns:p14="http://schemas.microsoft.com/office/powerpoint/2010/main" val="316797172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fld id="{12A0019E-7A01-4CBF-9770-2A5C1CBF9D3E}" type="slidenum">
              <a:rPr lang="en-US" altLang="en-US"/>
              <a:pPr/>
              <a:t>‹#›</a:t>
            </a:fld>
            <a:endParaRPr lang="en-US" altLang="en-US"/>
          </a:p>
        </p:txBody>
      </p:sp>
    </p:spTree>
    <p:extLst>
      <p:ext uri="{BB962C8B-B14F-4D97-AF65-F5344CB8AC3E}">
        <p14:creationId xmlns:p14="http://schemas.microsoft.com/office/powerpoint/2010/main" val="238079152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fld id="{F868858A-CF82-4EC3-8960-9BB5088E44AF}" type="slidenum">
              <a:rPr lang="en-US" altLang="en-US"/>
              <a:pPr/>
              <a:t>‹#›</a:t>
            </a:fld>
            <a:endParaRPr lang="en-US" altLang="en-US"/>
          </a:p>
        </p:txBody>
      </p:sp>
    </p:spTree>
    <p:extLst>
      <p:ext uri="{BB962C8B-B14F-4D97-AF65-F5344CB8AC3E}">
        <p14:creationId xmlns:p14="http://schemas.microsoft.com/office/powerpoint/2010/main" val="380844457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fld id="{587D9763-3C43-4CF7-AB47-45EDF4EB3C74}" type="slidenum">
              <a:rPr lang="en-US" altLang="en-US"/>
              <a:pPr/>
              <a:t>‹#›</a:t>
            </a:fld>
            <a:endParaRPr lang="en-US" altLang="en-US"/>
          </a:p>
        </p:txBody>
      </p:sp>
    </p:spTree>
    <p:extLst>
      <p:ext uri="{BB962C8B-B14F-4D97-AF65-F5344CB8AC3E}">
        <p14:creationId xmlns:p14="http://schemas.microsoft.com/office/powerpoint/2010/main" val="1702413591"/>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fld id="{557436B0-3DB0-41D2-95B7-F877C83F1F1A}" type="slidenum">
              <a:rPr lang="en-US" altLang="en-US"/>
              <a:pPr/>
              <a:t>‹#›</a:t>
            </a:fld>
            <a:endParaRPr lang="en-US" altLang="en-US"/>
          </a:p>
        </p:txBody>
      </p:sp>
    </p:spTree>
    <p:extLst>
      <p:ext uri="{BB962C8B-B14F-4D97-AF65-F5344CB8AC3E}">
        <p14:creationId xmlns:p14="http://schemas.microsoft.com/office/powerpoint/2010/main" val="234346654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a:ln/>
        </p:spPr>
        <p:txBody>
          <a:bodyPr/>
          <a:lstStyle>
            <a:lvl1pPr>
              <a:defRPr/>
            </a:lvl1pPr>
          </a:lstStyle>
          <a:p>
            <a:fld id="{930D7682-033E-4BA9-811F-2F5E01C1ACFE}" type="slidenum">
              <a:rPr lang="en-US" altLang="en-US"/>
              <a:pPr/>
              <a:t>‹#›</a:t>
            </a:fld>
            <a:endParaRPr lang="en-US" altLang="en-US"/>
          </a:p>
        </p:txBody>
      </p:sp>
    </p:spTree>
    <p:extLst>
      <p:ext uri="{BB962C8B-B14F-4D97-AF65-F5344CB8AC3E}">
        <p14:creationId xmlns:p14="http://schemas.microsoft.com/office/powerpoint/2010/main" val="259490365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6"/>
          <p:cNvSpPr>
            <a:spLocks noGrp="1" noChangeArrowheads="1"/>
          </p:cNvSpPr>
          <p:nvPr>
            <p:ph type="sldNum" sz="quarter" idx="12"/>
          </p:nvPr>
        </p:nvSpPr>
        <p:spPr>
          <a:ln/>
        </p:spPr>
        <p:txBody>
          <a:bodyPr/>
          <a:lstStyle>
            <a:lvl1pPr>
              <a:defRPr/>
            </a:lvl1pPr>
          </a:lstStyle>
          <a:p>
            <a:fld id="{D2F43B5D-9CA9-49E8-B5FE-5D2101A8DDF3}" type="slidenum">
              <a:rPr lang="en-US" altLang="en-US"/>
              <a:pPr/>
              <a:t>‹#›</a:t>
            </a:fld>
            <a:endParaRPr lang="en-US" altLang="en-US"/>
          </a:p>
        </p:txBody>
      </p:sp>
    </p:spTree>
    <p:extLst>
      <p:ext uri="{BB962C8B-B14F-4D97-AF65-F5344CB8AC3E}">
        <p14:creationId xmlns:p14="http://schemas.microsoft.com/office/powerpoint/2010/main" val="298745447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6"/>
          <p:cNvSpPr>
            <a:spLocks noGrp="1" noChangeArrowheads="1"/>
          </p:cNvSpPr>
          <p:nvPr>
            <p:ph type="sldNum" sz="quarter" idx="12"/>
          </p:nvPr>
        </p:nvSpPr>
        <p:spPr>
          <a:ln/>
        </p:spPr>
        <p:txBody>
          <a:bodyPr/>
          <a:lstStyle>
            <a:lvl1pPr>
              <a:defRPr/>
            </a:lvl1pPr>
          </a:lstStyle>
          <a:p>
            <a:fld id="{ECC27E4A-B98E-4370-AC3A-12823FDAB9F4}" type="slidenum">
              <a:rPr lang="en-US" altLang="en-US"/>
              <a:pPr/>
              <a:t>‹#›</a:t>
            </a:fld>
            <a:endParaRPr lang="en-US" altLang="en-US"/>
          </a:p>
        </p:txBody>
      </p:sp>
    </p:spTree>
    <p:extLst>
      <p:ext uri="{BB962C8B-B14F-4D97-AF65-F5344CB8AC3E}">
        <p14:creationId xmlns:p14="http://schemas.microsoft.com/office/powerpoint/2010/main" val="377648249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fld id="{6777CCCF-15F3-47F8-86F5-24D66DF65842}" type="slidenum">
              <a:rPr lang="en-US" altLang="en-US"/>
              <a:pPr/>
              <a:t>‹#›</a:t>
            </a:fld>
            <a:endParaRPr lang="en-US" altLang="en-US"/>
          </a:p>
        </p:txBody>
      </p:sp>
    </p:spTree>
    <p:extLst>
      <p:ext uri="{BB962C8B-B14F-4D97-AF65-F5344CB8AC3E}">
        <p14:creationId xmlns:p14="http://schemas.microsoft.com/office/powerpoint/2010/main" val="347133684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fld id="{79330045-7ECB-4F46-B53D-B978A5D74D6E}" type="slidenum">
              <a:rPr lang="en-US" altLang="en-US"/>
              <a:pPr/>
              <a:t>‹#›</a:t>
            </a:fld>
            <a:endParaRPr lang="en-US" altLang="en-US"/>
          </a:p>
        </p:txBody>
      </p:sp>
    </p:spTree>
    <p:extLst>
      <p:ext uri="{BB962C8B-B14F-4D97-AF65-F5344CB8AC3E}">
        <p14:creationId xmlns:p14="http://schemas.microsoft.com/office/powerpoint/2010/main" val="113785796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fld id="{95EEC50E-087F-49B7-AFE1-B1B773FEC289}" type="slidenum">
              <a:rPr lang="en-US" altLang="en-US"/>
              <a:pPr/>
              <a:t>‹#›</a:t>
            </a:fld>
            <a:endParaRPr lang="en-US" altLang="en-US"/>
          </a:p>
        </p:txBody>
      </p:sp>
    </p:spTree>
    <p:extLst>
      <p:ext uri="{BB962C8B-B14F-4D97-AF65-F5344CB8AC3E}">
        <p14:creationId xmlns:p14="http://schemas.microsoft.com/office/powerpoint/2010/main" val="141481819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fld id="{7E5C979A-B9D0-4AE6-8168-AF468F678427}" type="slidenum">
              <a:rPr lang="en-US" altLang="en-US"/>
              <a:pPr/>
              <a:t>‹#›</a:t>
            </a:fld>
            <a:endParaRPr lang="en-US" altLang="en-US"/>
          </a:p>
        </p:txBody>
      </p:sp>
    </p:spTree>
    <p:extLst>
      <p:ext uri="{BB962C8B-B14F-4D97-AF65-F5344CB8AC3E}">
        <p14:creationId xmlns:p14="http://schemas.microsoft.com/office/powerpoint/2010/main" val="1438933506"/>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fld id="{87C677FD-0257-4888-A051-E5767203DD81}" type="slidenum">
              <a:rPr lang="en-US" altLang="en-US"/>
              <a:pPr/>
              <a:t>‹#›</a:t>
            </a:fld>
            <a:endParaRPr lang="en-US" altLang="en-US"/>
          </a:p>
        </p:txBody>
      </p:sp>
    </p:spTree>
    <p:extLst>
      <p:ext uri="{BB962C8B-B14F-4D97-AF65-F5344CB8AC3E}">
        <p14:creationId xmlns:p14="http://schemas.microsoft.com/office/powerpoint/2010/main" val="2805537244"/>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fld id="{FB57F0FB-B1EB-4CF3-9536-CDDDF10287AA}" type="slidenum">
              <a:rPr lang="en-US" altLang="en-US"/>
              <a:pPr/>
              <a:t>‹#›</a:t>
            </a:fld>
            <a:endParaRPr lang="en-US" altLang="en-US"/>
          </a:p>
        </p:txBody>
      </p:sp>
    </p:spTree>
    <p:extLst>
      <p:ext uri="{BB962C8B-B14F-4D97-AF65-F5344CB8AC3E}">
        <p14:creationId xmlns:p14="http://schemas.microsoft.com/office/powerpoint/2010/main" val="2444097107"/>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fld id="{342C66E1-070B-4B80-A51A-792F08302F10}" type="slidenum">
              <a:rPr lang="en-US" altLang="en-US"/>
              <a:pPr/>
              <a:t>‹#›</a:t>
            </a:fld>
            <a:endParaRPr lang="en-US" altLang="en-US"/>
          </a:p>
        </p:txBody>
      </p:sp>
    </p:spTree>
    <p:extLst>
      <p:ext uri="{BB962C8B-B14F-4D97-AF65-F5344CB8AC3E}">
        <p14:creationId xmlns:p14="http://schemas.microsoft.com/office/powerpoint/2010/main" val="3652011289"/>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fld id="{8C044D50-045A-4A10-A064-3D1191EAE789}" type="slidenum">
              <a:rPr lang="en-US" altLang="en-US"/>
              <a:pPr/>
              <a:t>‹#›</a:t>
            </a:fld>
            <a:endParaRPr lang="en-US" altLang="en-US"/>
          </a:p>
        </p:txBody>
      </p:sp>
    </p:spTree>
    <p:extLst>
      <p:ext uri="{BB962C8B-B14F-4D97-AF65-F5344CB8AC3E}">
        <p14:creationId xmlns:p14="http://schemas.microsoft.com/office/powerpoint/2010/main" val="578892517"/>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a:ln/>
        </p:spPr>
        <p:txBody>
          <a:bodyPr/>
          <a:lstStyle>
            <a:lvl1pPr>
              <a:defRPr/>
            </a:lvl1pPr>
          </a:lstStyle>
          <a:p>
            <a:fld id="{C14B2841-2919-48AE-B199-1BAD176CC1B0}" type="slidenum">
              <a:rPr lang="en-US" altLang="en-US"/>
              <a:pPr/>
              <a:t>‹#›</a:t>
            </a:fld>
            <a:endParaRPr lang="en-US" altLang="en-US"/>
          </a:p>
        </p:txBody>
      </p:sp>
    </p:spTree>
    <p:extLst>
      <p:ext uri="{BB962C8B-B14F-4D97-AF65-F5344CB8AC3E}">
        <p14:creationId xmlns:p14="http://schemas.microsoft.com/office/powerpoint/2010/main" val="3821341852"/>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6"/>
          <p:cNvSpPr>
            <a:spLocks noGrp="1" noChangeArrowheads="1"/>
          </p:cNvSpPr>
          <p:nvPr>
            <p:ph type="sldNum" sz="quarter" idx="12"/>
          </p:nvPr>
        </p:nvSpPr>
        <p:spPr>
          <a:ln/>
        </p:spPr>
        <p:txBody>
          <a:bodyPr/>
          <a:lstStyle>
            <a:lvl1pPr>
              <a:defRPr/>
            </a:lvl1pPr>
          </a:lstStyle>
          <a:p>
            <a:fld id="{F57F44B9-7A63-4494-B02E-7CD8219B3A4C}" type="slidenum">
              <a:rPr lang="en-US" altLang="en-US"/>
              <a:pPr/>
              <a:t>‹#›</a:t>
            </a:fld>
            <a:endParaRPr lang="en-US" altLang="en-US"/>
          </a:p>
        </p:txBody>
      </p:sp>
    </p:spTree>
    <p:extLst>
      <p:ext uri="{BB962C8B-B14F-4D97-AF65-F5344CB8AC3E}">
        <p14:creationId xmlns:p14="http://schemas.microsoft.com/office/powerpoint/2010/main" val="72397778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6"/>
          <p:cNvSpPr>
            <a:spLocks noGrp="1" noChangeArrowheads="1"/>
          </p:cNvSpPr>
          <p:nvPr>
            <p:ph type="sldNum" sz="quarter" idx="12"/>
          </p:nvPr>
        </p:nvSpPr>
        <p:spPr>
          <a:ln/>
        </p:spPr>
        <p:txBody>
          <a:bodyPr/>
          <a:lstStyle>
            <a:lvl1pPr>
              <a:defRPr/>
            </a:lvl1pPr>
          </a:lstStyle>
          <a:p>
            <a:fld id="{CC36982E-E2D6-47EA-A2A3-DD7377E542BC}" type="slidenum">
              <a:rPr lang="en-US" altLang="en-US"/>
              <a:pPr/>
              <a:t>‹#›</a:t>
            </a:fld>
            <a:endParaRPr lang="en-US" altLang="en-US"/>
          </a:p>
        </p:txBody>
      </p:sp>
    </p:spTree>
    <p:extLst>
      <p:ext uri="{BB962C8B-B14F-4D97-AF65-F5344CB8AC3E}">
        <p14:creationId xmlns:p14="http://schemas.microsoft.com/office/powerpoint/2010/main" val="1218740170"/>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fld id="{E65EC524-DAD7-46E9-89A2-019856BA7CC6}" type="slidenum">
              <a:rPr lang="en-US" altLang="en-US"/>
              <a:pPr/>
              <a:t>‹#›</a:t>
            </a:fld>
            <a:endParaRPr lang="en-US" altLang="en-US"/>
          </a:p>
        </p:txBody>
      </p:sp>
    </p:spTree>
    <p:extLst>
      <p:ext uri="{BB962C8B-B14F-4D97-AF65-F5344CB8AC3E}">
        <p14:creationId xmlns:p14="http://schemas.microsoft.com/office/powerpoint/2010/main" val="3261660706"/>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fld id="{348A613F-86F0-4C85-8C90-B46BABDFADC9}" type="slidenum">
              <a:rPr lang="en-US" altLang="en-US"/>
              <a:pPr/>
              <a:t>‹#›</a:t>
            </a:fld>
            <a:endParaRPr lang="en-US" altLang="en-US"/>
          </a:p>
        </p:txBody>
      </p:sp>
    </p:spTree>
    <p:extLst>
      <p:ext uri="{BB962C8B-B14F-4D97-AF65-F5344CB8AC3E}">
        <p14:creationId xmlns:p14="http://schemas.microsoft.com/office/powerpoint/2010/main" val="66096173"/>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fld id="{53F40AF5-24E6-420F-9741-FEBE95C5F64F}" type="slidenum">
              <a:rPr lang="en-US" altLang="en-US"/>
              <a:pPr/>
              <a:t>‹#›</a:t>
            </a:fld>
            <a:endParaRPr lang="en-US" altLang="en-US"/>
          </a:p>
        </p:txBody>
      </p:sp>
    </p:spTree>
    <p:extLst>
      <p:ext uri="{BB962C8B-B14F-4D97-AF65-F5344CB8AC3E}">
        <p14:creationId xmlns:p14="http://schemas.microsoft.com/office/powerpoint/2010/main" val="1532405452"/>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fld id="{FEEDB023-307E-4779-BE07-65933411E45C}" type="slidenum">
              <a:rPr lang="en-US" altLang="en-US"/>
              <a:pPr/>
              <a:t>‹#›</a:t>
            </a:fld>
            <a:endParaRPr lang="en-US" altLang="en-US"/>
          </a:p>
        </p:txBody>
      </p:sp>
    </p:spTree>
    <p:extLst>
      <p:ext uri="{BB962C8B-B14F-4D97-AF65-F5344CB8AC3E}">
        <p14:creationId xmlns:p14="http://schemas.microsoft.com/office/powerpoint/2010/main" val="84851946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fld id="{F16D901A-71BE-47D9-AF3B-B7EE70AAA01D}" type="slidenum">
              <a:rPr lang="en-US" altLang="en-US"/>
              <a:pPr/>
              <a:t>‹#›</a:t>
            </a:fld>
            <a:endParaRPr lang="en-US" altLang="en-US"/>
          </a:p>
        </p:txBody>
      </p:sp>
    </p:spTree>
    <p:extLst>
      <p:ext uri="{BB962C8B-B14F-4D97-AF65-F5344CB8AC3E}">
        <p14:creationId xmlns:p14="http://schemas.microsoft.com/office/powerpoint/2010/main" val="161310849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fld id="{62F4EC85-637D-49F4-BB3D-CC30F812FBCA}" type="slidenum">
              <a:rPr lang="en-US" altLang="en-US"/>
              <a:pPr/>
              <a:t>‹#›</a:t>
            </a:fld>
            <a:endParaRPr lang="en-US" altLang="en-US"/>
          </a:p>
        </p:txBody>
      </p:sp>
    </p:spTree>
    <p:extLst>
      <p:ext uri="{BB962C8B-B14F-4D97-AF65-F5344CB8AC3E}">
        <p14:creationId xmlns:p14="http://schemas.microsoft.com/office/powerpoint/2010/main" val="3701893341"/>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fld id="{99A7431B-446F-4709-B71C-B39308E6525D}" type="slidenum">
              <a:rPr lang="en-US" altLang="en-US"/>
              <a:pPr/>
              <a:t>‹#›</a:t>
            </a:fld>
            <a:endParaRPr lang="en-US" altLang="en-US"/>
          </a:p>
        </p:txBody>
      </p:sp>
    </p:spTree>
    <p:extLst>
      <p:ext uri="{BB962C8B-B14F-4D97-AF65-F5344CB8AC3E}">
        <p14:creationId xmlns:p14="http://schemas.microsoft.com/office/powerpoint/2010/main" val="940336089"/>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fld id="{B93185FF-94D3-4F61-8792-4EB306B2426C}" type="slidenum">
              <a:rPr lang="en-US" altLang="en-US"/>
              <a:pPr/>
              <a:t>‹#›</a:t>
            </a:fld>
            <a:endParaRPr lang="en-US" altLang="en-US"/>
          </a:p>
        </p:txBody>
      </p:sp>
    </p:spTree>
    <p:extLst>
      <p:ext uri="{BB962C8B-B14F-4D97-AF65-F5344CB8AC3E}">
        <p14:creationId xmlns:p14="http://schemas.microsoft.com/office/powerpoint/2010/main" val="2315626049"/>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a:ln/>
        </p:spPr>
        <p:txBody>
          <a:bodyPr/>
          <a:lstStyle>
            <a:lvl1pPr>
              <a:defRPr/>
            </a:lvl1pPr>
          </a:lstStyle>
          <a:p>
            <a:fld id="{EBCBAC5B-0C2E-416D-91E1-666EF629DE4E}" type="slidenum">
              <a:rPr lang="en-US" altLang="en-US"/>
              <a:pPr/>
              <a:t>‹#›</a:t>
            </a:fld>
            <a:endParaRPr lang="en-US" altLang="en-US"/>
          </a:p>
        </p:txBody>
      </p:sp>
    </p:spTree>
    <p:extLst>
      <p:ext uri="{BB962C8B-B14F-4D97-AF65-F5344CB8AC3E}">
        <p14:creationId xmlns:p14="http://schemas.microsoft.com/office/powerpoint/2010/main" val="1760734763"/>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6"/>
          <p:cNvSpPr>
            <a:spLocks noGrp="1" noChangeArrowheads="1"/>
          </p:cNvSpPr>
          <p:nvPr>
            <p:ph type="sldNum" sz="quarter" idx="12"/>
          </p:nvPr>
        </p:nvSpPr>
        <p:spPr>
          <a:ln/>
        </p:spPr>
        <p:txBody>
          <a:bodyPr/>
          <a:lstStyle>
            <a:lvl1pPr>
              <a:defRPr/>
            </a:lvl1pPr>
          </a:lstStyle>
          <a:p>
            <a:fld id="{47C9D3A1-3076-45B5-8496-DD71794D13E3}" type="slidenum">
              <a:rPr lang="en-US" altLang="en-US"/>
              <a:pPr/>
              <a:t>‹#›</a:t>
            </a:fld>
            <a:endParaRPr lang="en-US" altLang="en-US"/>
          </a:p>
        </p:txBody>
      </p:sp>
    </p:spTree>
    <p:extLst>
      <p:ext uri="{BB962C8B-B14F-4D97-AF65-F5344CB8AC3E}">
        <p14:creationId xmlns:p14="http://schemas.microsoft.com/office/powerpoint/2010/main" val="1539981800"/>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6"/>
          <p:cNvSpPr>
            <a:spLocks noGrp="1" noChangeArrowheads="1"/>
          </p:cNvSpPr>
          <p:nvPr>
            <p:ph type="sldNum" sz="quarter" idx="12"/>
          </p:nvPr>
        </p:nvSpPr>
        <p:spPr>
          <a:ln/>
        </p:spPr>
        <p:txBody>
          <a:bodyPr/>
          <a:lstStyle>
            <a:lvl1pPr>
              <a:defRPr/>
            </a:lvl1pPr>
          </a:lstStyle>
          <a:p>
            <a:fld id="{40F2073D-7CFE-4752-8A57-B6649DE4327C}" type="slidenum">
              <a:rPr lang="en-US" altLang="en-US"/>
              <a:pPr/>
              <a:t>‹#›</a:t>
            </a:fld>
            <a:endParaRPr lang="en-US" altLang="en-US"/>
          </a:p>
        </p:txBody>
      </p:sp>
    </p:spTree>
    <p:extLst>
      <p:ext uri="{BB962C8B-B14F-4D97-AF65-F5344CB8AC3E}">
        <p14:creationId xmlns:p14="http://schemas.microsoft.com/office/powerpoint/2010/main" val="870535607"/>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fld id="{1A8365E9-9793-4ED2-AF66-C40A59FB047F}" type="slidenum">
              <a:rPr lang="en-US" altLang="en-US"/>
              <a:pPr/>
              <a:t>‹#›</a:t>
            </a:fld>
            <a:endParaRPr lang="en-US" altLang="en-US"/>
          </a:p>
        </p:txBody>
      </p:sp>
    </p:spTree>
    <p:extLst>
      <p:ext uri="{BB962C8B-B14F-4D97-AF65-F5344CB8AC3E}">
        <p14:creationId xmlns:p14="http://schemas.microsoft.com/office/powerpoint/2010/main" val="1600098927"/>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fld id="{EE045DFD-4CBE-4752-8D64-E78C9CF20F1F}" type="slidenum">
              <a:rPr lang="en-US" altLang="en-US"/>
              <a:pPr/>
              <a:t>‹#›</a:t>
            </a:fld>
            <a:endParaRPr lang="en-US" altLang="en-US"/>
          </a:p>
        </p:txBody>
      </p:sp>
    </p:spTree>
    <p:extLst>
      <p:ext uri="{BB962C8B-B14F-4D97-AF65-F5344CB8AC3E}">
        <p14:creationId xmlns:p14="http://schemas.microsoft.com/office/powerpoint/2010/main" val="3857913491"/>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fld id="{0E3C170D-3E4B-448F-83DD-2F52C00E1BB4}" type="slidenum">
              <a:rPr lang="en-US" altLang="en-US"/>
              <a:pPr/>
              <a:t>‹#›</a:t>
            </a:fld>
            <a:endParaRPr lang="en-US" altLang="en-US"/>
          </a:p>
        </p:txBody>
      </p:sp>
    </p:spTree>
    <p:extLst>
      <p:ext uri="{BB962C8B-B14F-4D97-AF65-F5344CB8AC3E}">
        <p14:creationId xmlns:p14="http://schemas.microsoft.com/office/powerpoint/2010/main" val="3218618922"/>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fld id="{2661D620-53EB-44A8-95AE-84405DBD2C25}" type="slidenum">
              <a:rPr lang="en-US" altLang="en-US"/>
              <a:pPr/>
              <a:t>‹#›</a:t>
            </a:fld>
            <a:endParaRPr lang="en-US" altLang="en-US"/>
          </a:p>
        </p:txBody>
      </p:sp>
    </p:spTree>
    <p:extLst>
      <p:ext uri="{BB962C8B-B14F-4D97-AF65-F5344CB8AC3E}">
        <p14:creationId xmlns:p14="http://schemas.microsoft.com/office/powerpoint/2010/main" val="2869829292"/>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fld id="{6A43EF09-CD27-4F4B-A569-B9A8F11655DD}" type="slidenum">
              <a:rPr lang="en-US" altLang="en-US"/>
              <a:pPr/>
              <a:t>‹#›</a:t>
            </a:fld>
            <a:endParaRPr lang="en-US" altLang="en-US"/>
          </a:p>
        </p:txBody>
      </p:sp>
    </p:spTree>
    <p:extLst>
      <p:ext uri="{BB962C8B-B14F-4D97-AF65-F5344CB8AC3E}">
        <p14:creationId xmlns:p14="http://schemas.microsoft.com/office/powerpoint/2010/main" val="3609904294"/>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fld id="{255694A9-7C0F-466C-A0CE-9D09DB1250B8}" type="slidenum">
              <a:rPr lang="en-US" altLang="en-US"/>
              <a:pPr/>
              <a:t>‹#›</a:t>
            </a:fld>
            <a:endParaRPr lang="en-US" altLang="en-US"/>
          </a:p>
        </p:txBody>
      </p:sp>
    </p:spTree>
    <p:extLst>
      <p:ext uri="{BB962C8B-B14F-4D97-AF65-F5344CB8AC3E}">
        <p14:creationId xmlns:p14="http://schemas.microsoft.com/office/powerpoint/2010/main" val="3147590639"/>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fld id="{B2666699-4054-4160-9F13-0D34F5D65984}" type="slidenum">
              <a:rPr lang="en-US" altLang="en-US"/>
              <a:pPr/>
              <a:t>‹#›</a:t>
            </a:fld>
            <a:endParaRPr lang="en-US" altLang="en-US"/>
          </a:p>
        </p:txBody>
      </p:sp>
    </p:spTree>
    <p:extLst>
      <p:ext uri="{BB962C8B-B14F-4D97-AF65-F5344CB8AC3E}">
        <p14:creationId xmlns:p14="http://schemas.microsoft.com/office/powerpoint/2010/main" val="2439524580"/>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fld id="{75A6907D-6E4D-4B3C-B063-FCB8AE7324BD}" type="slidenum">
              <a:rPr lang="en-US" altLang="en-US"/>
              <a:pPr/>
              <a:t>‹#›</a:t>
            </a:fld>
            <a:endParaRPr lang="en-US" altLang="en-US"/>
          </a:p>
        </p:txBody>
      </p:sp>
    </p:spTree>
    <p:extLst>
      <p:ext uri="{BB962C8B-B14F-4D97-AF65-F5344CB8AC3E}">
        <p14:creationId xmlns:p14="http://schemas.microsoft.com/office/powerpoint/2010/main" val="1540424195"/>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a:ln/>
        </p:spPr>
        <p:txBody>
          <a:bodyPr/>
          <a:lstStyle>
            <a:lvl1pPr>
              <a:defRPr/>
            </a:lvl1pPr>
          </a:lstStyle>
          <a:p>
            <a:fld id="{B1384DFF-710A-4F4D-BA26-8F69CF2EEF95}" type="slidenum">
              <a:rPr lang="en-US" altLang="en-US"/>
              <a:pPr/>
              <a:t>‹#›</a:t>
            </a:fld>
            <a:endParaRPr lang="en-US" altLang="en-US"/>
          </a:p>
        </p:txBody>
      </p:sp>
    </p:spTree>
    <p:extLst>
      <p:ext uri="{BB962C8B-B14F-4D97-AF65-F5344CB8AC3E}">
        <p14:creationId xmlns:p14="http://schemas.microsoft.com/office/powerpoint/2010/main" val="3958334354"/>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6"/>
          <p:cNvSpPr>
            <a:spLocks noGrp="1" noChangeArrowheads="1"/>
          </p:cNvSpPr>
          <p:nvPr>
            <p:ph type="sldNum" sz="quarter" idx="12"/>
          </p:nvPr>
        </p:nvSpPr>
        <p:spPr>
          <a:ln/>
        </p:spPr>
        <p:txBody>
          <a:bodyPr/>
          <a:lstStyle>
            <a:lvl1pPr>
              <a:defRPr/>
            </a:lvl1pPr>
          </a:lstStyle>
          <a:p>
            <a:fld id="{4FB37A7E-B092-488A-9C46-A81671FCD151}" type="slidenum">
              <a:rPr lang="en-US" altLang="en-US"/>
              <a:pPr/>
              <a:t>‹#›</a:t>
            </a:fld>
            <a:endParaRPr lang="en-US" altLang="en-US"/>
          </a:p>
        </p:txBody>
      </p:sp>
    </p:spTree>
    <p:extLst>
      <p:ext uri="{BB962C8B-B14F-4D97-AF65-F5344CB8AC3E}">
        <p14:creationId xmlns:p14="http://schemas.microsoft.com/office/powerpoint/2010/main" val="582848790"/>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6"/>
          <p:cNvSpPr>
            <a:spLocks noGrp="1" noChangeArrowheads="1"/>
          </p:cNvSpPr>
          <p:nvPr>
            <p:ph type="sldNum" sz="quarter" idx="12"/>
          </p:nvPr>
        </p:nvSpPr>
        <p:spPr>
          <a:ln/>
        </p:spPr>
        <p:txBody>
          <a:bodyPr/>
          <a:lstStyle>
            <a:lvl1pPr>
              <a:defRPr/>
            </a:lvl1pPr>
          </a:lstStyle>
          <a:p>
            <a:fld id="{214E87C6-6985-45BF-AC61-4C64218E0AC4}" type="slidenum">
              <a:rPr lang="en-US" altLang="en-US"/>
              <a:pPr/>
              <a:t>‹#›</a:t>
            </a:fld>
            <a:endParaRPr lang="en-US" altLang="en-US"/>
          </a:p>
        </p:txBody>
      </p:sp>
    </p:spTree>
    <p:extLst>
      <p:ext uri="{BB962C8B-B14F-4D97-AF65-F5344CB8AC3E}">
        <p14:creationId xmlns:p14="http://schemas.microsoft.com/office/powerpoint/2010/main" val="335927564"/>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fld id="{60386455-C363-4EBE-A33A-AA4FA58417E2}" type="slidenum">
              <a:rPr lang="en-US" altLang="en-US"/>
              <a:pPr/>
              <a:t>‹#›</a:t>
            </a:fld>
            <a:endParaRPr lang="en-US" altLang="en-US"/>
          </a:p>
        </p:txBody>
      </p:sp>
    </p:spTree>
    <p:extLst>
      <p:ext uri="{BB962C8B-B14F-4D97-AF65-F5344CB8AC3E}">
        <p14:creationId xmlns:p14="http://schemas.microsoft.com/office/powerpoint/2010/main" val="2806035582"/>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fld id="{DD355616-6B3E-4461-B801-9D133AEE78BC}" type="slidenum">
              <a:rPr lang="en-US" altLang="en-US"/>
              <a:pPr/>
              <a:t>‹#›</a:t>
            </a:fld>
            <a:endParaRPr lang="en-US" altLang="en-US"/>
          </a:p>
        </p:txBody>
      </p:sp>
    </p:spTree>
    <p:extLst>
      <p:ext uri="{BB962C8B-B14F-4D97-AF65-F5344CB8AC3E}">
        <p14:creationId xmlns:p14="http://schemas.microsoft.com/office/powerpoint/2010/main" val="3917947332"/>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fld id="{EE06D837-DB82-41B4-9C71-510EB6C1D861}" type="slidenum">
              <a:rPr lang="en-US" altLang="en-US"/>
              <a:pPr/>
              <a:t>‹#›</a:t>
            </a:fld>
            <a:endParaRPr lang="en-US" altLang="en-US"/>
          </a:p>
        </p:txBody>
      </p:sp>
    </p:spTree>
    <p:extLst>
      <p:ext uri="{BB962C8B-B14F-4D97-AF65-F5344CB8AC3E}">
        <p14:creationId xmlns:p14="http://schemas.microsoft.com/office/powerpoint/2010/main" val="1267716528"/>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fld id="{BD8C3F07-55B2-4538-B95E-7BADC6F89BB9}" type="slidenum">
              <a:rPr lang="en-US" altLang="en-US"/>
              <a:pPr/>
              <a:t>‹#›</a:t>
            </a:fld>
            <a:endParaRPr lang="en-US" altLang="en-US"/>
          </a:p>
        </p:txBody>
      </p:sp>
    </p:spTree>
    <p:extLst>
      <p:ext uri="{BB962C8B-B14F-4D97-AF65-F5344CB8AC3E}">
        <p14:creationId xmlns:p14="http://schemas.microsoft.com/office/powerpoint/2010/main" val="875610329"/>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fld id="{D3D2A0B9-F4A9-4D7F-92E5-F558BF5EB69E}" type="slidenum">
              <a:rPr lang="en-US" altLang="en-US"/>
              <a:pPr/>
              <a:t>‹#›</a:t>
            </a:fld>
            <a:endParaRPr lang="en-US" altLang="en-US"/>
          </a:p>
        </p:txBody>
      </p:sp>
    </p:spTree>
    <p:extLst>
      <p:ext uri="{BB962C8B-B14F-4D97-AF65-F5344CB8AC3E}">
        <p14:creationId xmlns:p14="http://schemas.microsoft.com/office/powerpoint/2010/main" val="3078539133"/>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fld id="{C5147DEF-A47B-49EB-9628-4A24CCC73198}" type="slidenum">
              <a:rPr lang="en-US" altLang="en-US"/>
              <a:pPr/>
              <a:t>‹#›</a:t>
            </a:fld>
            <a:endParaRPr lang="en-US" altLang="en-US"/>
          </a:p>
        </p:txBody>
      </p:sp>
    </p:spTree>
    <p:extLst>
      <p:ext uri="{BB962C8B-B14F-4D97-AF65-F5344CB8AC3E}">
        <p14:creationId xmlns:p14="http://schemas.microsoft.com/office/powerpoint/2010/main" val="2217653363"/>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fld id="{A7407748-A6D9-4939-A8DF-D9173A78169E}" type="slidenum">
              <a:rPr lang="en-US" altLang="en-US"/>
              <a:pPr/>
              <a:t>‹#›</a:t>
            </a:fld>
            <a:endParaRPr lang="en-US" altLang="en-US"/>
          </a:p>
        </p:txBody>
      </p:sp>
    </p:spTree>
    <p:extLst>
      <p:ext uri="{BB962C8B-B14F-4D97-AF65-F5344CB8AC3E}">
        <p14:creationId xmlns:p14="http://schemas.microsoft.com/office/powerpoint/2010/main" val="902669459"/>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fld id="{554236E0-ACEE-4A19-80EB-8CB9096085AD}" type="slidenum">
              <a:rPr lang="en-US" altLang="en-US"/>
              <a:pPr/>
              <a:t>‹#›</a:t>
            </a:fld>
            <a:endParaRPr lang="en-US" altLang="en-US"/>
          </a:p>
        </p:txBody>
      </p:sp>
    </p:spTree>
    <p:extLst>
      <p:ext uri="{BB962C8B-B14F-4D97-AF65-F5344CB8AC3E}">
        <p14:creationId xmlns:p14="http://schemas.microsoft.com/office/powerpoint/2010/main" val="165261566"/>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a:ln/>
        </p:spPr>
        <p:txBody>
          <a:bodyPr/>
          <a:lstStyle>
            <a:lvl1pPr>
              <a:defRPr/>
            </a:lvl1pPr>
          </a:lstStyle>
          <a:p>
            <a:fld id="{D44238E3-3DE2-4FF5-871A-7DDCB5413404}" type="slidenum">
              <a:rPr lang="en-US" altLang="en-US"/>
              <a:pPr/>
              <a:t>‹#›</a:t>
            </a:fld>
            <a:endParaRPr lang="en-US" altLang="en-US"/>
          </a:p>
        </p:txBody>
      </p:sp>
    </p:spTree>
    <p:extLst>
      <p:ext uri="{BB962C8B-B14F-4D97-AF65-F5344CB8AC3E}">
        <p14:creationId xmlns:p14="http://schemas.microsoft.com/office/powerpoint/2010/main" val="290730933"/>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6"/>
          <p:cNvSpPr>
            <a:spLocks noGrp="1" noChangeArrowheads="1"/>
          </p:cNvSpPr>
          <p:nvPr>
            <p:ph type="sldNum" sz="quarter" idx="12"/>
          </p:nvPr>
        </p:nvSpPr>
        <p:spPr>
          <a:ln/>
        </p:spPr>
        <p:txBody>
          <a:bodyPr/>
          <a:lstStyle>
            <a:lvl1pPr>
              <a:defRPr/>
            </a:lvl1pPr>
          </a:lstStyle>
          <a:p>
            <a:fld id="{77324D10-0564-4895-976F-A65B7AB33C3E}" type="slidenum">
              <a:rPr lang="en-US" altLang="en-US"/>
              <a:pPr/>
              <a:t>‹#›</a:t>
            </a:fld>
            <a:endParaRPr lang="en-US" altLang="en-US"/>
          </a:p>
        </p:txBody>
      </p:sp>
    </p:spTree>
    <p:extLst>
      <p:ext uri="{BB962C8B-B14F-4D97-AF65-F5344CB8AC3E}">
        <p14:creationId xmlns:p14="http://schemas.microsoft.com/office/powerpoint/2010/main" val="3199549868"/>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6"/>
          <p:cNvSpPr>
            <a:spLocks noGrp="1" noChangeArrowheads="1"/>
          </p:cNvSpPr>
          <p:nvPr>
            <p:ph type="sldNum" sz="quarter" idx="12"/>
          </p:nvPr>
        </p:nvSpPr>
        <p:spPr>
          <a:ln/>
        </p:spPr>
        <p:txBody>
          <a:bodyPr/>
          <a:lstStyle>
            <a:lvl1pPr>
              <a:defRPr/>
            </a:lvl1pPr>
          </a:lstStyle>
          <a:p>
            <a:fld id="{542C3429-1742-4890-81B4-44ED5E2A6EA7}" type="slidenum">
              <a:rPr lang="en-US" altLang="en-US"/>
              <a:pPr/>
              <a:t>‹#›</a:t>
            </a:fld>
            <a:endParaRPr lang="en-US" altLang="en-US"/>
          </a:p>
        </p:txBody>
      </p:sp>
    </p:spTree>
    <p:extLst>
      <p:ext uri="{BB962C8B-B14F-4D97-AF65-F5344CB8AC3E}">
        <p14:creationId xmlns:p14="http://schemas.microsoft.com/office/powerpoint/2010/main" val="2160769243"/>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fld id="{7E5AF4C6-804C-497C-ADA8-48526A6C0F46}" type="slidenum">
              <a:rPr lang="en-US" altLang="en-US"/>
              <a:pPr/>
              <a:t>‹#›</a:t>
            </a:fld>
            <a:endParaRPr lang="en-US" altLang="en-US"/>
          </a:p>
        </p:txBody>
      </p:sp>
    </p:spTree>
    <p:extLst>
      <p:ext uri="{BB962C8B-B14F-4D97-AF65-F5344CB8AC3E}">
        <p14:creationId xmlns:p14="http://schemas.microsoft.com/office/powerpoint/2010/main" val="395852794"/>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fld id="{28C41444-5B23-47F4-BEF7-4ED3E0CDD4B5}" type="slidenum">
              <a:rPr lang="en-US" altLang="en-US"/>
              <a:pPr/>
              <a:t>‹#›</a:t>
            </a:fld>
            <a:endParaRPr lang="en-US" altLang="en-US"/>
          </a:p>
        </p:txBody>
      </p:sp>
    </p:spTree>
    <p:extLst>
      <p:ext uri="{BB962C8B-B14F-4D97-AF65-F5344CB8AC3E}">
        <p14:creationId xmlns:p14="http://schemas.microsoft.com/office/powerpoint/2010/main" val="2315609076"/>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fld id="{3F1F1B1B-5887-40E2-A754-73C277BAB973}" type="slidenum">
              <a:rPr lang="en-US" altLang="en-US"/>
              <a:pPr/>
              <a:t>‹#›</a:t>
            </a:fld>
            <a:endParaRPr lang="en-US" altLang="en-US"/>
          </a:p>
        </p:txBody>
      </p:sp>
    </p:spTree>
    <p:extLst>
      <p:ext uri="{BB962C8B-B14F-4D97-AF65-F5344CB8AC3E}">
        <p14:creationId xmlns:p14="http://schemas.microsoft.com/office/powerpoint/2010/main" val="263745205"/>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fld id="{793E9EF0-FDE1-45A3-B2FE-4633AB298E72}" type="slidenum">
              <a:rPr lang="en-US" altLang="en-US"/>
              <a:pPr/>
              <a:t>‹#›</a:t>
            </a:fld>
            <a:endParaRPr lang="en-US" altLang="en-US"/>
          </a:p>
        </p:txBody>
      </p:sp>
    </p:spTree>
    <p:extLst>
      <p:ext uri="{BB962C8B-B14F-4D97-AF65-F5344CB8AC3E}">
        <p14:creationId xmlns:p14="http://schemas.microsoft.com/office/powerpoint/2010/main" val="160536448"/>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fld id="{60619421-293B-4C63-9C51-085B456957E4}" type="slidenum">
              <a:rPr lang="en-US" altLang="en-US"/>
              <a:pPr/>
              <a:t>‹#›</a:t>
            </a:fld>
            <a:endParaRPr lang="en-US" altLang="en-US"/>
          </a:p>
        </p:txBody>
      </p:sp>
    </p:spTree>
    <p:extLst>
      <p:ext uri="{BB962C8B-B14F-4D97-AF65-F5344CB8AC3E}">
        <p14:creationId xmlns:p14="http://schemas.microsoft.com/office/powerpoint/2010/main" val="502048940"/>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fld id="{64C7D9E1-3D3C-4D5C-B118-3268255DB368}" type="slidenum">
              <a:rPr lang="en-US" altLang="en-US"/>
              <a:pPr/>
              <a:t>‹#›</a:t>
            </a:fld>
            <a:endParaRPr lang="en-US" altLang="en-US"/>
          </a:p>
        </p:txBody>
      </p:sp>
    </p:spTree>
    <p:extLst>
      <p:ext uri="{BB962C8B-B14F-4D97-AF65-F5344CB8AC3E}">
        <p14:creationId xmlns:p14="http://schemas.microsoft.com/office/powerpoint/2010/main" val="655959617"/>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fld id="{12673A53-7979-4AEE-88DF-2F131E7E469E}" type="slidenum">
              <a:rPr lang="en-US" altLang="en-US"/>
              <a:pPr/>
              <a:t>‹#›</a:t>
            </a:fld>
            <a:endParaRPr lang="en-US" altLang="en-US"/>
          </a:p>
        </p:txBody>
      </p:sp>
    </p:spTree>
    <p:extLst>
      <p:ext uri="{BB962C8B-B14F-4D97-AF65-F5344CB8AC3E}">
        <p14:creationId xmlns:p14="http://schemas.microsoft.com/office/powerpoint/2010/main" val="183351539"/>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fld id="{56FFCE0A-BC49-4AF5-8083-3A9C1E189BE0}" type="slidenum">
              <a:rPr lang="en-US" altLang="en-US"/>
              <a:pPr/>
              <a:t>‹#›</a:t>
            </a:fld>
            <a:endParaRPr lang="en-US" altLang="en-US"/>
          </a:p>
        </p:txBody>
      </p:sp>
    </p:spTree>
    <p:extLst>
      <p:ext uri="{BB962C8B-B14F-4D97-AF65-F5344CB8AC3E}">
        <p14:creationId xmlns:p14="http://schemas.microsoft.com/office/powerpoint/2010/main" val="1846465810"/>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a:ln/>
        </p:spPr>
        <p:txBody>
          <a:bodyPr/>
          <a:lstStyle>
            <a:lvl1pPr>
              <a:defRPr/>
            </a:lvl1pPr>
          </a:lstStyle>
          <a:p>
            <a:fld id="{05EDC418-1573-4C47-8112-3B4B685BC03D}" type="slidenum">
              <a:rPr lang="en-US" altLang="en-US"/>
              <a:pPr/>
              <a:t>‹#›</a:t>
            </a:fld>
            <a:endParaRPr lang="en-US" altLang="en-US"/>
          </a:p>
        </p:txBody>
      </p:sp>
    </p:spTree>
    <p:extLst>
      <p:ext uri="{BB962C8B-B14F-4D97-AF65-F5344CB8AC3E}">
        <p14:creationId xmlns:p14="http://schemas.microsoft.com/office/powerpoint/2010/main" val="1479515693"/>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6"/>
          <p:cNvSpPr>
            <a:spLocks noGrp="1" noChangeArrowheads="1"/>
          </p:cNvSpPr>
          <p:nvPr>
            <p:ph type="sldNum" sz="quarter" idx="12"/>
          </p:nvPr>
        </p:nvSpPr>
        <p:spPr>
          <a:ln/>
        </p:spPr>
        <p:txBody>
          <a:bodyPr/>
          <a:lstStyle>
            <a:lvl1pPr>
              <a:defRPr/>
            </a:lvl1pPr>
          </a:lstStyle>
          <a:p>
            <a:fld id="{5694A2DB-9E50-42A9-AA38-F4FA04271D7C}" type="slidenum">
              <a:rPr lang="en-US" altLang="en-US"/>
              <a:pPr/>
              <a:t>‹#›</a:t>
            </a:fld>
            <a:endParaRPr lang="en-US" altLang="en-US"/>
          </a:p>
        </p:txBody>
      </p:sp>
    </p:spTree>
    <p:extLst>
      <p:ext uri="{BB962C8B-B14F-4D97-AF65-F5344CB8AC3E}">
        <p14:creationId xmlns:p14="http://schemas.microsoft.com/office/powerpoint/2010/main" val="638859112"/>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6"/>
          <p:cNvSpPr>
            <a:spLocks noGrp="1" noChangeArrowheads="1"/>
          </p:cNvSpPr>
          <p:nvPr>
            <p:ph type="sldNum" sz="quarter" idx="12"/>
          </p:nvPr>
        </p:nvSpPr>
        <p:spPr>
          <a:ln/>
        </p:spPr>
        <p:txBody>
          <a:bodyPr/>
          <a:lstStyle>
            <a:lvl1pPr>
              <a:defRPr/>
            </a:lvl1pPr>
          </a:lstStyle>
          <a:p>
            <a:fld id="{C1E1109B-10EB-45B1-ADE2-5A290D530614}" type="slidenum">
              <a:rPr lang="en-US" altLang="en-US"/>
              <a:pPr/>
              <a:t>‹#›</a:t>
            </a:fld>
            <a:endParaRPr lang="en-US" altLang="en-US"/>
          </a:p>
        </p:txBody>
      </p:sp>
    </p:spTree>
    <p:extLst>
      <p:ext uri="{BB962C8B-B14F-4D97-AF65-F5344CB8AC3E}">
        <p14:creationId xmlns:p14="http://schemas.microsoft.com/office/powerpoint/2010/main" val="2621975929"/>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fld id="{166311B0-66E1-4259-8596-25AC76D2A8A0}" type="slidenum">
              <a:rPr lang="en-US" altLang="en-US"/>
              <a:pPr/>
              <a:t>‹#›</a:t>
            </a:fld>
            <a:endParaRPr lang="en-US" altLang="en-US"/>
          </a:p>
        </p:txBody>
      </p:sp>
    </p:spTree>
    <p:extLst>
      <p:ext uri="{BB962C8B-B14F-4D97-AF65-F5344CB8AC3E}">
        <p14:creationId xmlns:p14="http://schemas.microsoft.com/office/powerpoint/2010/main" val="3211902084"/>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fld id="{7E328554-A32D-460C-98DE-C3125F306549}" type="slidenum">
              <a:rPr lang="en-US" altLang="en-US"/>
              <a:pPr/>
              <a:t>‹#›</a:t>
            </a:fld>
            <a:endParaRPr lang="en-US" altLang="en-US"/>
          </a:p>
        </p:txBody>
      </p:sp>
    </p:spTree>
    <p:extLst>
      <p:ext uri="{BB962C8B-B14F-4D97-AF65-F5344CB8AC3E}">
        <p14:creationId xmlns:p14="http://schemas.microsoft.com/office/powerpoint/2010/main" val="3816500402"/>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fld id="{772FB706-55EA-4481-8E58-91D78E1D13F5}" type="slidenum">
              <a:rPr lang="en-US" altLang="en-US"/>
              <a:pPr/>
              <a:t>‹#›</a:t>
            </a:fld>
            <a:endParaRPr lang="en-US" altLang="en-US"/>
          </a:p>
        </p:txBody>
      </p:sp>
    </p:spTree>
    <p:extLst>
      <p:ext uri="{BB962C8B-B14F-4D97-AF65-F5344CB8AC3E}">
        <p14:creationId xmlns:p14="http://schemas.microsoft.com/office/powerpoint/2010/main" val="2441392519"/>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fld id="{7761F3D7-8412-46BF-96A9-3CCA7B2F2A43}" type="slidenum">
              <a:rPr lang="en-US" altLang="en-US"/>
              <a:pPr/>
              <a:t>‹#›</a:t>
            </a:fld>
            <a:endParaRPr lang="en-US" altLang="en-US"/>
          </a:p>
        </p:txBody>
      </p:sp>
    </p:spTree>
    <p:extLst>
      <p:ext uri="{BB962C8B-B14F-4D97-AF65-F5344CB8AC3E}">
        <p14:creationId xmlns:p14="http://schemas.microsoft.com/office/powerpoint/2010/main" val="511336640"/>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fld id="{C554B42E-F440-414A-A160-9D4DC2FECF14}" type="slidenum">
              <a:rPr lang="en-US" altLang="en-US"/>
              <a:pPr/>
              <a:t>‹#›</a:t>
            </a:fld>
            <a:endParaRPr lang="en-US" altLang="en-US"/>
          </a:p>
        </p:txBody>
      </p:sp>
    </p:spTree>
    <p:extLst>
      <p:ext uri="{BB962C8B-B14F-4D97-AF65-F5344CB8AC3E}">
        <p14:creationId xmlns:p14="http://schemas.microsoft.com/office/powerpoint/2010/main" val="1541859700"/>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fld id="{CF57BB0A-8ED3-4392-8194-64D8A813F601}" type="slidenum">
              <a:rPr lang="en-US" altLang="en-US"/>
              <a:pPr/>
              <a:t>‹#›</a:t>
            </a:fld>
            <a:endParaRPr lang="en-US" altLang="en-US"/>
          </a:p>
        </p:txBody>
      </p:sp>
    </p:spTree>
    <p:extLst>
      <p:ext uri="{BB962C8B-B14F-4D97-AF65-F5344CB8AC3E}">
        <p14:creationId xmlns:p14="http://schemas.microsoft.com/office/powerpoint/2010/main" val="3367583426"/>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fld id="{A0767013-A0A4-478F-B89D-71535EA5C815}" type="slidenum">
              <a:rPr lang="en-US" altLang="en-US"/>
              <a:pPr/>
              <a:t>‹#›</a:t>
            </a:fld>
            <a:endParaRPr lang="en-US" altLang="en-US"/>
          </a:p>
        </p:txBody>
      </p:sp>
    </p:spTree>
    <p:extLst>
      <p:ext uri="{BB962C8B-B14F-4D97-AF65-F5344CB8AC3E}">
        <p14:creationId xmlns:p14="http://schemas.microsoft.com/office/powerpoint/2010/main" val="356477849"/>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fld id="{C190480A-BC3F-4A80-9E8B-CCAC5A717956}" type="slidenum">
              <a:rPr lang="en-US" altLang="en-US"/>
              <a:pPr/>
              <a:t>‹#›</a:t>
            </a:fld>
            <a:endParaRPr lang="en-US" altLang="en-US"/>
          </a:p>
        </p:txBody>
      </p:sp>
    </p:spTree>
    <p:extLst>
      <p:ext uri="{BB962C8B-B14F-4D97-AF65-F5344CB8AC3E}">
        <p14:creationId xmlns:p14="http://schemas.microsoft.com/office/powerpoint/2010/main" val="1758478002"/>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a:ln/>
        </p:spPr>
        <p:txBody>
          <a:bodyPr/>
          <a:lstStyle>
            <a:lvl1pPr>
              <a:defRPr/>
            </a:lvl1pPr>
          </a:lstStyle>
          <a:p>
            <a:fld id="{C973C1C0-7C5F-431F-BD03-BF3602DE310C}" type="slidenum">
              <a:rPr lang="en-US" altLang="en-US"/>
              <a:pPr/>
              <a:t>‹#›</a:t>
            </a:fld>
            <a:endParaRPr lang="en-US" altLang="en-US"/>
          </a:p>
        </p:txBody>
      </p:sp>
    </p:spTree>
    <p:extLst>
      <p:ext uri="{BB962C8B-B14F-4D97-AF65-F5344CB8AC3E}">
        <p14:creationId xmlns:p14="http://schemas.microsoft.com/office/powerpoint/2010/main" val="2396942386"/>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6"/>
          <p:cNvSpPr>
            <a:spLocks noGrp="1" noChangeArrowheads="1"/>
          </p:cNvSpPr>
          <p:nvPr>
            <p:ph type="sldNum" sz="quarter" idx="12"/>
          </p:nvPr>
        </p:nvSpPr>
        <p:spPr>
          <a:ln/>
        </p:spPr>
        <p:txBody>
          <a:bodyPr/>
          <a:lstStyle>
            <a:lvl1pPr>
              <a:defRPr/>
            </a:lvl1pPr>
          </a:lstStyle>
          <a:p>
            <a:fld id="{B819477E-4A3A-476A-90A2-788C1424F919}" type="slidenum">
              <a:rPr lang="en-US" altLang="en-US"/>
              <a:pPr/>
              <a:t>‹#›</a:t>
            </a:fld>
            <a:endParaRPr lang="en-US" altLang="en-US"/>
          </a:p>
        </p:txBody>
      </p:sp>
    </p:spTree>
    <p:extLst>
      <p:ext uri="{BB962C8B-B14F-4D97-AF65-F5344CB8AC3E}">
        <p14:creationId xmlns:p14="http://schemas.microsoft.com/office/powerpoint/2010/main" val="1438497106"/>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6"/>
          <p:cNvSpPr>
            <a:spLocks noGrp="1" noChangeArrowheads="1"/>
          </p:cNvSpPr>
          <p:nvPr>
            <p:ph type="sldNum" sz="quarter" idx="12"/>
          </p:nvPr>
        </p:nvSpPr>
        <p:spPr>
          <a:ln/>
        </p:spPr>
        <p:txBody>
          <a:bodyPr/>
          <a:lstStyle>
            <a:lvl1pPr>
              <a:defRPr/>
            </a:lvl1pPr>
          </a:lstStyle>
          <a:p>
            <a:fld id="{AB243AF4-BB0C-4488-817D-8FF81D8EAE4E}" type="slidenum">
              <a:rPr lang="en-US" altLang="en-US"/>
              <a:pPr/>
              <a:t>‹#›</a:t>
            </a:fld>
            <a:endParaRPr lang="en-US" altLang="en-US"/>
          </a:p>
        </p:txBody>
      </p:sp>
    </p:spTree>
    <p:extLst>
      <p:ext uri="{BB962C8B-B14F-4D97-AF65-F5344CB8AC3E}">
        <p14:creationId xmlns:p14="http://schemas.microsoft.com/office/powerpoint/2010/main" val="3722568278"/>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fld id="{4797C33E-3ACC-47A2-8F78-3D95236B8AA0}" type="slidenum">
              <a:rPr lang="en-US" altLang="en-US"/>
              <a:pPr/>
              <a:t>‹#›</a:t>
            </a:fld>
            <a:endParaRPr lang="en-US" altLang="en-US"/>
          </a:p>
        </p:txBody>
      </p:sp>
    </p:spTree>
    <p:extLst>
      <p:ext uri="{BB962C8B-B14F-4D97-AF65-F5344CB8AC3E}">
        <p14:creationId xmlns:p14="http://schemas.microsoft.com/office/powerpoint/2010/main" val="3009027287"/>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fld id="{3A6A0C54-F0C3-4A21-8E1D-5B2CA0E19AE8}" type="slidenum">
              <a:rPr lang="en-US" altLang="en-US"/>
              <a:pPr/>
              <a:t>‹#›</a:t>
            </a:fld>
            <a:endParaRPr lang="en-US" altLang="en-US"/>
          </a:p>
        </p:txBody>
      </p:sp>
    </p:spTree>
    <p:extLst>
      <p:ext uri="{BB962C8B-B14F-4D97-AF65-F5344CB8AC3E}">
        <p14:creationId xmlns:p14="http://schemas.microsoft.com/office/powerpoint/2010/main" val="243613492"/>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fld id="{9BD75600-B1FE-4955-9FFA-F14F01ABFAA6}" type="slidenum">
              <a:rPr lang="en-US" altLang="en-US"/>
              <a:pPr/>
              <a:t>‹#›</a:t>
            </a:fld>
            <a:endParaRPr lang="en-US" altLang="en-US"/>
          </a:p>
        </p:txBody>
      </p:sp>
    </p:spTree>
    <p:extLst>
      <p:ext uri="{BB962C8B-B14F-4D97-AF65-F5344CB8AC3E}">
        <p14:creationId xmlns:p14="http://schemas.microsoft.com/office/powerpoint/2010/main" val="199639782"/>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fld id="{D4457199-010C-4757-8097-273C29234734}" type="slidenum">
              <a:rPr lang="en-US" altLang="en-US"/>
              <a:pPr/>
              <a:t>‹#›</a:t>
            </a:fld>
            <a:endParaRPr lang="en-US" altLang="en-US"/>
          </a:p>
        </p:txBody>
      </p:sp>
    </p:spTree>
    <p:extLst>
      <p:ext uri="{BB962C8B-B14F-4D97-AF65-F5344CB8AC3E}">
        <p14:creationId xmlns:p14="http://schemas.microsoft.com/office/powerpoint/2010/main" val="3873984338"/>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fld id="{B3452A52-1624-493F-9B5E-C6D4D347795E}" type="slidenum">
              <a:rPr lang="en-US" altLang="en-US"/>
              <a:pPr/>
              <a:t>‹#›</a:t>
            </a:fld>
            <a:endParaRPr lang="en-US" altLang="en-US"/>
          </a:p>
        </p:txBody>
      </p:sp>
    </p:spTree>
    <p:extLst>
      <p:ext uri="{BB962C8B-B14F-4D97-AF65-F5344CB8AC3E}">
        <p14:creationId xmlns:p14="http://schemas.microsoft.com/office/powerpoint/2010/main" val="3450821415"/>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fld id="{CA29DA4E-F059-424C-9CB2-373AA406A731}" type="slidenum">
              <a:rPr lang="en-US" altLang="en-US"/>
              <a:pPr/>
              <a:t>‹#›</a:t>
            </a:fld>
            <a:endParaRPr lang="en-US" altLang="en-US"/>
          </a:p>
        </p:txBody>
      </p:sp>
    </p:spTree>
    <p:extLst>
      <p:ext uri="{BB962C8B-B14F-4D97-AF65-F5344CB8AC3E}">
        <p14:creationId xmlns:p14="http://schemas.microsoft.com/office/powerpoint/2010/main" val="3734277212"/>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fld id="{21C3EEB7-1C4E-44AD-9A32-DA09A0DB6DC9}" type="slidenum">
              <a:rPr lang="en-US" altLang="en-US"/>
              <a:pPr/>
              <a:t>‹#›</a:t>
            </a:fld>
            <a:endParaRPr lang="en-US" altLang="en-US"/>
          </a:p>
        </p:txBody>
      </p:sp>
    </p:spTree>
    <p:extLst>
      <p:ext uri="{BB962C8B-B14F-4D97-AF65-F5344CB8AC3E}">
        <p14:creationId xmlns:p14="http://schemas.microsoft.com/office/powerpoint/2010/main" val="456159559"/>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fld id="{BEEFB45B-895A-4F63-98E2-CD255271B6E7}" type="slidenum">
              <a:rPr lang="en-US" altLang="en-US"/>
              <a:pPr/>
              <a:t>‹#›</a:t>
            </a:fld>
            <a:endParaRPr lang="en-US" altLang="en-US"/>
          </a:p>
        </p:txBody>
      </p:sp>
    </p:spTree>
    <p:extLst>
      <p:ext uri="{BB962C8B-B14F-4D97-AF65-F5344CB8AC3E}">
        <p14:creationId xmlns:p14="http://schemas.microsoft.com/office/powerpoint/2010/main" val="1729874902"/>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a:ln/>
        </p:spPr>
        <p:txBody>
          <a:bodyPr/>
          <a:lstStyle>
            <a:lvl1pPr>
              <a:defRPr/>
            </a:lvl1pPr>
          </a:lstStyle>
          <a:p>
            <a:fld id="{F77F1B63-92DE-462F-A987-D312832D6AF1}" type="slidenum">
              <a:rPr lang="en-US" altLang="en-US"/>
              <a:pPr/>
              <a:t>‹#›</a:t>
            </a:fld>
            <a:endParaRPr lang="en-US" altLang="en-US"/>
          </a:p>
        </p:txBody>
      </p:sp>
    </p:spTree>
    <p:extLst>
      <p:ext uri="{BB962C8B-B14F-4D97-AF65-F5344CB8AC3E}">
        <p14:creationId xmlns:p14="http://schemas.microsoft.com/office/powerpoint/2010/main" val="672364314"/>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6"/>
          <p:cNvSpPr>
            <a:spLocks noGrp="1" noChangeArrowheads="1"/>
          </p:cNvSpPr>
          <p:nvPr>
            <p:ph type="sldNum" sz="quarter" idx="12"/>
          </p:nvPr>
        </p:nvSpPr>
        <p:spPr>
          <a:ln/>
        </p:spPr>
        <p:txBody>
          <a:bodyPr/>
          <a:lstStyle>
            <a:lvl1pPr>
              <a:defRPr/>
            </a:lvl1pPr>
          </a:lstStyle>
          <a:p>
            <a:fld id="{AE23A001-F203-49B9-AFAB-3067612B4B09}" type="slidenum">
              <a:rPr lang="en-US" altLang="en-US"/>
              <a:pPr/>
              <a:t>‹#›</a:t>
            </a:fld>
            <a:endParaRPr lang="en-US" altLang="en-US"/>
          </a:p>
        </p:txBody>
      </p:sp>
    </p:spTree>
    <p:extLst>
      <p:ext uri="{BB962C8B-B14F-4D97-AF65-F5344CB8AC3E}">
        <p14:creationId xmlns:p14="http://schemas.microsoft.com/office/powerpoint/2010/main" val="2557989663"/>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6"/>
          <p:cNvSpPr>
            <a:spLocks noGrp="1" noChangeArrowheads="1"/>
          </p:cNvSpPr>
          <p:nvPr>
            <p:ph type="sldNum" sz="quarter" idx="12"/>
          </p:nvPr>
        </p:nvSpPr>
        <p:spPr>
          <a:ln/>
        </p:spPr>
        <p:txBody>
          <a:bodyPr/>
          <a:lstStyle>
            <a:lvl1pPr>
              <a:defRPr/>
            </a:lvl1pPr>
          </a:lstStyle>
          <a:p>
            <a:fld id="{009B9572-AE48-4B9F-9348-E4EED0142543}" type="slidenum">
              <a:rPr lang="en-US" altLang="en-US"/>
              <a:pPr/>
              <a:t>‹#›</a:t>
            </a:fld>
            <a:endParaRPr lang="en-US" altLang="en-US"/>
          </a:p>
        </p:txBody>
      </p:sp>
    </p:spTree>
    <p:extLst>
      <p:ext uri="{BB962C8B-B14F-4D97-AF65-F5344CB8AC3E}">
        <p14:creationId xmlns:p14="http://schemas.microsoft.com/office/powerpoint/2010/main" val="46450218"/>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fld id="{452E796B-E5F2-4D40-B223-97403060F1EA}" type="slidenum">
              <a:rPr lang="en-US" altLang="en-US"/>
              <a:pPr/>
              <a:t>‹#›</a:t>
            </a:fld>
            <a:endParaRPr lang="en-US" altLang="en-US"/>
          </a:p>
        </p:txBody>
      </p:sp>
    </p:spTree>
    <p:extLst>
      <p:ext uri="{BB962C8B-B14F-4D97-AF65-F5344CB8AC3E}">
        <p14:creationId xmlns:p14="http://schemas.microsoft.com/office/powerpoint/2010/main" val="3924376187"/>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fld id="{A921755E-3E10-4630-BB2E-00145904EB97}" type="slidenum">
              <a:rPr lang="en-US" altLang="en-US"/>
              <a:pPr/>
              <a:t>‹#›</a:t>
            </a:fld>
            <a:endParaRPr lang="en-US" altLang="en-US"/>
          </a:p>
        </p:txBody>
      </p:sp>
    </p:spTree>
    <p:extLst>
      <p:ext uri="{BB962C8B-B14F-4D97-AF65-F5344CB8AC3E}">
        <p14:creationId xmlns:p14="http://schemas.microsoft.com/office/powerpoint/2010/main" val="2601644493"/>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fld id="{64F86887-B803-4D89-A33E-DF4C0539AF1A}" type="slidenum">
              <a:rPr lang="en-US" altLang="en-US"/>
              <a:pPr/>
              <a:t>‹#›</a:t>
            </a:fld>
            <a:endParaRPr lang="en-US" altLang="en-US"/>
          </a:p>
        </p:txBody>
      </p:sp>
    </p:spTree>
    <p:extLst>
      <p:ext uri="{BB962C8B-B14F-4D97-AF65-F5344CB8AC3E}">
        <p14:creationId xmlns:p14="http://schemas.microsoft.com/office/powerpoint/2010/main" val="1411408663"/>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fld id="{D258E117-8D6E-4131-B8AA-5A991692229A}" type="slidenum">
              <a:rPr lang="en-US" altLang="en-US"/>
              <a:pPr/>
              <a:t>‹#›</a:t>
            </a:fld>
            <a:endParaRPr lang="en-US" altLang="en-US"/>
          </a:p>
        </p:txBody>
      </p:sp>
    </p:spTree>
    <p:extLst>
      <p:ext uri="{BB962C8B-B14F-4D97-AF65-F5344CB8AC3E}">
        <p14:creationId xmlns:p14="http://schemas.microsoft.com/office/powerpoint/2010/main" val="736013585"/>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fld id="{2A5436A1-E078-4CFC-8B75-CCB424A8283A}" type="slidenum">
              <a:rPr lang="en-US" altLang="en-US"/>
              <a:pPr/>
              <a:t>‹#›</a:t>
            </a:fld>
            <a:endParaRPr lang="en-US" altLang="en-US"/>
          </a:p>
        </p:txBody>
      </p:sp>
    </p:spTree>
    <p:extLst>
      <p:ext uri="{BB962C8B-B14F-4D97-AF65-F5344CB8AC3E}">
        <p14:creationId xmlns:p14="http://schemas.microsoft.com/office/powerpoint/2010/main" val="2450138066"/>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fld id="{126762E8-6873-4490-987A-0E5383182B2E}" type="slidenum">
              <a:rPr lang="en-US" altLang="en-US"/>
              <a:pPr/>
              <a:t>‹#›</a:t>
            </a:fld>
            <a:endParaRPr lang="en-US" altLang="en-US"/>
          </a:p>
        </p:txBody>
      </p:sp>
    </p:spTree>
    <p:extLst>
      <p:ext uri="{BB962C8B-B14F-4D97-AF65-F5344CB8AC3E}">
        <p14:creationId xmlns:p14="http://schemas.microsoft.com/office/powerpoint/2010/main" val="1474123798"/>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fld id="{E0FE1163-1706-4923-9424-D05F80F356F4}" type="slidenum">
              <a:rPr lang="en-US" altLang="en-US"/>
              <a:pPr/>
              <a:t>‹#›</a:t>
            </a:fld>
            <a:endParaRPr lang="en-US" altLang="en-US"/>
          </a:p>
        </p:txBody>
      </p:sp>
    </p:spTree>
    <p:extLst>
      <p:ext uri="{BB962C8B-B14F-4D97-AF65-F5344CB8AC3E}">
        <p14:creationId xmlns:p14="http://schemas.microsoft.com/office/powerpoint/2010/main" val="2448330502"/>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fld id="{011FD574-0C8D-4EA5-80F6-EED948D42DA5}" type="slidenum">
              <a:rPr lang="en-US" altLang="en-US"/>
              <a:pPr/>
              <a:t>‹#›</a:t>
            </a:fld>
            <a:endParaRPr lang="en-US" altLang="en-US"/>
          </a:p>
        </p:txBody>
      </p:sp>
    </p:spTree>
    <p:extLst>
      <p:ext uri="{BB962C8B-B14F-4D97-AF65-F5344CB8AC3E}">
        <p14:creationId xmlns:p14="http://schemas.microsoft.com/office/powerpoint/2010/main" val="1950194754"/>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a:ln/>
        </p:spPr>
        <p:txBody>
          <a:bodyPr/>
          <a:lstStyle>
            <a:lvl1pPr>
              <a:defRPr/>
            </a:lvl1pPr>
          </a:lstStyle>
          <a:p>
            <a:fld id="{3025A20D-0A14-428E-A374-34F9CC3C7951}" type="slidenum">
              <a:rPr lang="en-US" altLang="en-US"/>
              <a:pPr/>
              <a:t>‹#›</a:t>
            </a:fld>
            <a:endParaRPr lang="en-US" altLang="en-US"/>
          </a:p>
        </p:txBody>
      </p:sp>
    </p:spTree>
    <p:extLst>
      <p:ext uri="{BB962C8B-B14F-4D97-AF65-F5344CB8AC3E}">
        <p14:creationId xmlns:p14="http://schemas.microsoft.com/office/powerpoint/2010/main" val="2591351253"/>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6"/>
          <p:cNvSpPr>
            <a:spLocks noGrp="1" noChangeArrowheads="1"/>
          </p:cNvSpPr>
          <p:nvPr>
            <p:ph type="sldNum" sz="quarter" idx="12"/>
          </p:nvPr>
        </p:nvSpPr>
        <p:spPr>
          <a:ln/>
        </p:spPr>
        <p:txBody>
          <a:bodyPr/>
          <a:lstStyle>
            <a:lvl1pPr>
              <a:defRPr/>
            </a:lvl1pPr>
          </a:lstStyle>
          <a:p>
            <a:fld id="{8FC47887-0F4B-4F34-9E91-92D3F4908D1D}" type="slidenum">
              <a:rPr lang="en-US" altLang="en-US"/>
              <a:pPr/>
              <a:t>‹#›</a:t>
            </a:fld>
            <a:endParaRPr lang="en-US" altLang="en-US"/>
          </a:p>
        </p:txBody>
      </p:sp>
    </p:spTree>
    <p:extLst>
      <p:ext uri="{BB962C8B-B14F-4D97-AF65-F5344CB8AC3E}">
        <p14:creationId xmlns:p14="http://schemas.microsoft.com/office/powerpoint/2010/main" val="2356957676"/>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6"/>
          <p:cNvSpPr>
            <a:spLocks noGrp="1" noChangeArrowheads="1"/>
          </p:cNvSpPr>
          <p:nvPr>
            <p:ph type="sldNum" sz="quarter" idx="12"/>
          </p:nvPr>
        </p:nvSpPr>
        <p:spPr>
          <a:ln/>
        </p:spPr>
        <p:txBody>
          <a:bodyPr/>
          <a:lstStyle>
            <a:lvl1pPr>
              <a:defRPr/>
            </a:lvl1pPr>
          </a:lstStyle>
          <a:p>
            <a:fld id="{9DA27E6F-44BB-4231-95F9-AAD935EFD300}" type="slidenum">
              <a:rPr lang="en-US" altLang="en-US"/>
              <a:pPr/>
              <a:t>‹#›</a:t>
            </a:fld>
            <a:endParaRPr lang="en-US" altLang="en-US"/>
          </a:p>
        </p:txBody>
      </p:sp>
    </p:spTree>
    <p:extLst>
      <p:ext uri="{BB962C8B-B14F-4D97-AF65-F5344CB8AC3E}">
        <p14:creationId xmlns:p14="http://schemas.microsoft.com/office/powerpoint/2010/main" val="2390486179"/>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fld id="{4A20D14D-543E-4EDC-BD34-E504537C56D5}" type="slidenum">
              <a:rPr lang="en-US" altLang="en-US"/>
              <a:pPr/>
              <a:t>‹#›</a:t>
            </a:fld>
            <a:endParaRPr lang="en-US" altLang="en-US"/>
          </a:p>
        </p:txBody>
      </p:sp>
    </p:spTree>
    <p:extLst>
      <p:ext uri="{BB962C8B-B14F-4D97-AF65-F5344CB8AC3E}">
        <p14:creationId xmlns:p14="http://schemas.microsoft.com/office/powerpoint/2010/main" val="515830852"/>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fld id="{6193ABFE-8DDF-4CE0-8027-95563DCF18FC}" type="slidenum">
              <a:rPr lang="en-US" altLang="en-US"/>
              <a:pPr/>
              <a:t>‹#›</a:t>
            </a:fld>
            <a:endParaRPr lang="en-US" altLang="en-US"/>
          </a:p>
        </p:txBody>
      </p:sp>
    </p:spTree>
    <p:extLst>
      <p:ext uri="{BB962C8B-B14F-4D97-AF65-F5344CB8AC3E}">
        <p14:creationId xmlns:p14="http://schemas.microsoft.com/office/powerpoint/2010/main" val="2968762496"/>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fld id="{1CEB6AD9-8417-4DAD-BB5D-AFE87B90FFD4}" type="slidenum">
              <a:rPr lang="en-US" altLang="en-US"/>
              <a:pPr/>
              <a:t>‹#›</a:t>
            </a:fld>
            <a:endParaRPr lang="en-US" altLang="en-US"/>
          </a:p>
        </p:txBody>
      </p:sp>
    </p:spTree>
    <p:extLst>
      <p:ext uri="{BB962C8B-B14F-4D97-AF65-F5344CB8AC3E}">
        <p14:creationId xmlns:p14="http://schemas.microsoft.com/office/powerpoint/2010/main" val="1363840896"/>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fld id="{AB3973A0-CAEA-470A-99B2-F793729DB6E9}" type="slidenum">
              <a:rPr lang="en-US" altLang="en-US"/>
              <a:pPr/>
              <a:t>‹#›</a:t>
            </a:fld>
            <a:endParaRPr lang="en-US" altLang="en-US"/>
          </a:p>
        </p:txBody>
      </p:sp>
    </p:spTree>
    <p:extLst>
      <p:ext uri="{BB962C8B-B14F-4D97-AF65-F5344CB8AC3E}">
        <p14:creationId xmlns:p14="http://schemas.microsoft.com/office/powerpoint/2010/main" val="1470043669"/>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01A5E2D5-61F2-4C9E-ACBE-2E0C16F4AA44}" type="datetimeFigureOut">
              <a:rPr lang="en-US"/>
              <a:pPr>
                <a:defRPr/>
              </a:pPr>
              <a:t>3/20/2026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E67A1534-E283-4DF7-AE50-E99A1A9C8B00}" type="slidenum">
              <a:rPr lang="en-US" altLang="en-US"/>
              <a:pPr/>
              <a:t>‹#›</a:t>
            </a:fld>
            <a:endParaRPr lang="en-US" altLang="en-US"/>
          </a:p>
        </p:txBody>
      </p:sp>
    </p:spTree>
    <p:extLst>
      <p:ext uri="{BB962C8B-B14F-4D97-AF65-F5344CB8AC3E}">
        <p14:creationId xmlns:p14="http://schemas.microsoft.com/office/powerpoint/2010/main" val="2863247301"/>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28A5F1BA-202C-433E-9420-04B98E666100}" type="datetimeFigureOut">
              <a:rPr lang="en-US"/>
              <a:pPr>
                <a:defRPr/>
              </a:pPr>
              <a:t>3/20/2026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23D24250-FE6E-4896-9DD1-28DA9D29438C}" type="slidenum">
              <a:rPr lang="en-US" altLang="en-US"/>
              <a:pPr/>
              <a:t>‹#›</a:t>
            </a:fld>
            <a:endParaRPr lang="en-US" altLang="en-US"/>
          </a:p>
        </p:txBody>
      </p:sp>
    </p:spTree>
    <p:extLst>
      <p:ext uri="{BB962C8B-B14F-4D97-AF65-F5344CB8AC3E}">
        <p14:creationId xmlns:p14="http://schemas.microsoft.com/office/powerpoint/2010/main" val="4007278394"/>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8C29F2FC-71EC-40B6-AD91-D9CCA559AD4E}" type="datetimeFigureOut">
              <a:rPr lang="en-US"/>
              <a:pPr>
                <a:defRPr/>
              </a:pPr>
              <a:t>3/20/2026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667692FC-C8EF-4E08-B95D-C8D76572E520}" type="slidenum">
              <a:rPr lang="en-US" altLang="en-US"/>
              <a:pPr/>
              <a:t>‹#›</a:t>
            </a:fld>
            <a:endParaRPr lang="en-US" altLang="en-US"/>
          </a:p>
        </p:txBody>
      </p:sp>
    </p:spTree>
    <p:extLst>
      <p:ext uri="{BB962C8B-B14F-4D97-AF65-F5344CB8AC3E}">
        <p14:creationId xmlns:p14="http://schemas.microsoft.com/office/powerpoint/2010/main" val="4193508998"/>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A6E942EA-3D91-44B2-B3E3-CE57E7FF400B}" type="datetimeFigureOut">
              <a:rPr lang="en-US"/>
              <a:pPr>
                <a:defRPr/>
              </a:pPr>
              <a:t>3/20/2026</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70DD6649-6907-4A0D-8114-CE7BBFA8BA6F}" type="slidenum">
              <a:rPr lang="en-US" altLang="en-US"/>
              <a:pPr/>
              <a:t>‹#›</a:t>
            </a:fld>
            <a:endParaRPr lang="en-US" altLang="en-US"/>
          </a:p>
        </p:txBody>
      </p:sp>
    </p:spTree>
    <p:extLst>
      <p:ext uri="{BB962C8B-B14F-4D97-AF65-F5344CB8AC3E}">
        <p14:creationId xmlns:p14="http://schemas.microsoft.com/office/powerpoint/2010/main" val="1445630868"/>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3C000BD8-6DD6-4E07-8BF9-29EAFDD3B1B1}" type="datetimeFigureOut">
              <a:rPr lang="en-US"/>
              <a:pPr>
                <a:defRPr/>
              </a:pPr>
              <a:t>3/20/2026</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fld id="{EB0C96FC-E510-4DD9-9AD8-5CEA56331264}" type="slidenum">
              <a:rPr lang="en-US" altLang="en-US"/>
              <a:pPr/>
              <a:t>‹#›</a:t>
            </a:fld>
            <a:endParaRPr lang="en-US" altLang="en-US"/>
          </a:p>
        </p:txBody>
      </p:sp>
    </p:spTree>
    <p:extLst>
      <p:ext uri="{BB962C8B-B14F-4D97-AF65-F5344CB8AC3E}">
        <p14:creationId xmlns:p14="http://schemas.microsoft.com/office/powerpoint/2010/main" val="2333734740"/>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A44BE44D-672E-4607-A0B1-E1D31D0601A5}" type="datetimeFigureOut">
              <a:rPr lang="en-US"/>
              <a:pPr>
                <a:defRPr/>
              </a:pPr>
              <a:t>3/20/2026</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fld id="{49B1A1B7-0547-422D-A8BA-90744C62E12E}" type="slidenum">
              <a:rPr lang="en-US" altLang="en-US"/>
              <a:pPr/>
              <a:t>‹#›</a:t>
            </a:fld>
            <a:endParaRPr lang="en-US" altLang="en-US"/>
          </a:p>
        </p:txBody>
      </p:sp>
    </p:spTree>
    <p:extLst>
      <p:ext uri="{BB962C8B-B14F-4D97-AF65-F5344CB8AC3E}">
        <p14:creationId xmlns:p14="http://schemas.microsoft.com/office/powerpoint/2010/main" val="3674376923"/>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6EB06C14-2C8F-4FDA-B0C2-CC4A8AA487C3}" type="datetimeFigureOut">
              <a:rPr lang="en-US"/>
              <a:pPr>
                <a:defRPr/>
              </a:pPr>
              <a:t>3/20/2026</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fld id="{43897444-4FA3-4B74-877E-965A7691A3CB}" type="slidenum">
              <a:rPr lang="en-US" altLang="en-US"/>
              <a:pPr/>
              <a:t>‹#›</a:t>
            </a:fld>
            <a:endParaRPr lang="en-US" altLang="en-US"/>
          </a:p>
        </p:txBody>
      </p:sp>
    </p:spTree>
    <p:extLst>
      <p:ext uri="{BB962C8B-B14F-4D97-AF65-F5344CB8AC3E}">
        <p14:creationId xmlns:p14="http://schemas.microsoft.com/office/powerpoint/2010/main" val="275334182"/>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AD8F3B9D-97F1-488C-8E72-684E7BD5F498}" type="datetimeFigureOut">
              <a:rPr lang="en-US"/>
              <a:pPr>
                <a:defRPr/>
              </a:pPr>
              <a:t>3/20/2026</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AA2DB3B7-B541-4793-BC12-1C84642AC87D}" type="slidenum">
              <a:rPr lang="en-US" altLang="en-US"/>
              <a:pPr/>
              <a:t>‹#›</a:t>
            </a:fld>
            <a:endParaRPr lang="en-US" altLang="en-US"/>
          </a:p>
        </p:txBody>
      </p:sp>
    </p:spTree>
    <p:extLst>
      <p:ext uri="{BB962C8B-B14F-4D97-AF65-F5344CB8AC3E}">
        <p14:creationId xmlns:p14="http://schemas.microsoft.com/office/powerpoint/2010/main" val="3871720767"/>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DF2E6EB6-A3BE-4037-92AD-42EB2DDDBCA4}" type="datetimeFigureOut">
              <a:rPr lang="en-US"/>
              <a:pPr>
                <a:defRPr/>
              </a:pPr>
              <a:t>3/20/2026</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530A3A29-0DB4-44EA-9B4E-8E061D297C33}" type="slidenum">
              <a:rPr lang="en-US" altLang="en-US"/>
              <a:pPr/>
              <a:t>‹#›</a:t>
            </a:fld>
            <a:endParaRPr lang="en-US" altLang="en-US"/>
          </a:p>
        </p:txBody>
      </p:sp>
    </p:spTree>
    <p:extLst>
      <p:ext uri="{BB962C8B-B14F-4D97-AF65-F5344CB8AC3E}">
        <p14:creationId xmlns:p14="http://schemas.microsoft.com/office/powerpoint/2010/main" val="146850348"/>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90B40AF0-AEA2-42CA-9991-BBBCAAF192B0}" type="datetimeFigureOut">
              <a:rPr lang="en-US"/>
              <a:pPr>
                <a:defRPr/>
              </a:pPr>
              <a:t>3/20/2026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53E37D0F-CD81-4CA7-A16A-68EF1B587BF8}" type="slidenum">
              <a:rPr lang="en-US" altLang="en-US"/>
              <a:pPr/>
              <a:t>‹#›</a:t>
            </a:fld>
            <a:endParaRPr lang="en-US" altLang="en-US"/>
          </a:p>
        </p:txBody>
      </p:sp>
    </p:spTree>
    <p:extLst>
      <p:ext uri="{BB962C8B-B14F-4D97-AF65-F5344CB8AC3E}">
        <p14:creationId xmlns:p14="http://schemas.microsoft.com/office/powerpoint/2010/main" val="2339607210"/>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94A72A78-4C8F-4649-AB83-6924D08099C9}" type="datetimeFigureOut">
              <a:rPr lang="en-US"/>
              <a:pPr>
                <a:defRPr/>
              </a:pPr>
              <a:t>3/20/2026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B8FDD15E-80C6-4FF1-8830-FD69581F6FF8}" type="slidenum">
              <a:rPr lang="en-US" altLang="en-US"/>
              <a:pPr/>
              <a:t>‹#›</a:t>
            </a:fld>
            <a:endParaRPr lang="en-US" altLang="en-US"/>
          </a:p>
        </p:txBody>
      </p:sp>
    </p:spTree>
    <p:extLst>
      <p:ext uri="{BB962C8B-B14F-4D97-AF65-F5344CB8AC3E}">
        <p14:creationId xmlns:p14="http://schemas.microsoft.com/office/powerpoint/2010/main" val="2289025141"/>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E9EF0BF7-2401-47B1-881D-30DA43D5F3D0}" type="datetimeFigureOut">
              <a:rPr lang="en-US"/>
              <a:pPr>
                <a:defRPr/>
              </a:pPr>
              <a:t>3/20/2026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BF969DC2-4E9F-4352-9986-FECE827900BE}" type="slidenum">
              <a:rPr lang="en-US" altLang="en-US"/>
              <a:pPr/>
              <a:t>‹#›</a:t>
            </a:fld>
            <a:endParaRPr lang="en-US" altLang="en-US"/>
          </a:p>
        </p:txBody>
      </p:sp>
    </p:spTree>
    <p:extLst>
      <p:ext uri="{BB962C8B-B14F-4D97-AF65-F5344CB8AC3E}">
        <p14:creationId xmlns:p14="http://schemas.microsoft.com/office/powerpoint/2010/main" val="3024049523"/>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1B0AB4FF-B262-431B-8082-EB8331426A40}" type="datetimeFigureOut">
              <a:rPr lang="en-US"/>
              <a:pPr>
                <a:defRPr/>
              </a:pPr>
              <a:t>3/20/2026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2E11F776-43C8-4346-AEB1-634C532AFCF8}" type="slidenum">
              <a:rPr lang="en-US" altLang="en-US"/>
              <a:pPr/>
              <a:t>‹#›</a:t>
            </a:fld>
            <a:endParaRPr lang="en-US" altLang="en-US"/>
          </a:p>
        </p:txBody>
      </p:sp>
    </p:spTree>
    <p:extLst>
      <p:ext uri="{BB962C8B-B14F-4D97-AF65-F5344CB8AC3E}">
        <p14:creationId xmlns:p14="http://schemas.microsoft.com/office/powerpoint/2010/main" val="1168702469"/>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4A6C5A9E-B15D-4F79-99E9-C4CFA1E69ABA}" type="datetimeFigureOut">
              <a:rPr lang="en-US"/>
              <a:pPr>
                <a:defRPr/>
              </a:pPr>
              <a:t>3/20/2026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20E8CF17-AC1E-4718-BF0F-36554045AC9F}" type="slidenum">
              <a:rPr lang="en-US" altLang="en-US"/>
              <a:pPr/>
              <a:t>‹#›</a:t>
            </a:fld>
            <a:endParaRPr lang="en-US" altLang="en-US"/>
          </a:p>
        </p:txBody>
      </p:sp>
    </p:spTree>
    <p:extLst>
      <p:ext uri="{BB962C8B-B14F-4D97-AF65-F5344CB8AC3E}">
        <p14:creationId xmlns:p14="http://schemas.microsoft.com/office/powerpoint/2010/main" val="2746162397"/>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FACBD923-CC9C-4A16-92A4-75236D0CC5E8}" type="datetimeFigureOut">
              <a:rPr lang="en-US"/>
              <a:pPr>
                <a:defRPr/>
              </a:pPr>
              <a:t>3/20/2026</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F70F2704-115E-481C-A603-62B4377950C6}" type="slidenum">
              <a:rPr lang="en-US" altLang="en-US"/>
              <a:pPr/>
              <a:t>‹#›</a:t>
            </a:fld>
            <a:endParaRPr lang="en-US" altLang="en-US"/>
          </a:p>
        </p:txBody>
      </p:sp>
    </p:spTree>
    <p:extLst>
      <p:ext uri="{BB962C8B-B14F-4D97-AF65-F5344CB8AC3E}">
        <p14:creationId xmlns:p14="http://schemas.microsoft.com/office/powerpoint/2010/main" val="1440383493"/>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AE44B4B8-0353-4E4D-A7F5-D307D1B4CA66}" type="datetimeFigureOut">
              <a:rPr lang="en-US"/>
              <a:pPr>
                <a:defRPr/>
              </a:pPr>
              <a:t>3/20/2026</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fld id="{667E087D-00A8-4DE2-A025-B94C11184D77}" type="slidenum">
              <a:rPr lang="en-US" altLang="en-US"/>
              <a:pPr/>
              <a:t>‹#›</a:t>
            </a:fld>
            <a:endParaRPr lang="en-US" altLang="en-US"/>
          </a:p>
        </p:txBody>
      </p:sp>
    </p:spTree>
    <p:extLst>
      <p:ext uri="{BB962C8B-B14F-4D97-AF65-F5344CB8AC3E}">
        <p14:creationId xmlns:p14="http://schemas.microsoft.com/office/powerpoint/2010/main" val="513469469"/>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1C4F01A5-FC38-41FC-B210-B91EE4BB9177}" type="datetimeFigureOut">
              <a:rPr lang="en-US"/>
              <a:pPr>
                <a:defRPr/>
              </a:pPr>
              <a:t>3/20/2026</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fld id="{6C06134E-D98E-4134-9AD4-5255E61ACA18}" type="slidenum">
              <a:rPr lang="en-US" altLang="en-US"/>
              <a:pPr/>
              <a:t>‹#›</a:t>
            </a:fld>
            <a:endParaRPr lang="en-US" altLang="en-US"/>
          </a:p>
        </p:txBody>
      </p:sp>
    </p:spTree>
    <p:extLst>
      <p:ext uri="{BB962C8B-B14F-4D97-AF65-F5344CB8AC3E}">
        <p14:creationId xmlns:p14="http://schemas.microsoft.com/office/powerpoint/2010/main" val="3890082839"/>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9470540A-A5CB-4F94-A3EF-02837BFF9426}" type="datetimeFigureOut">
              <a:rPr lang="en-US"/>
              <a:pPr>
                <a:defRPr/>
              </a:pPr>
              <a:t>3/20/2026</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fld id="{5BEB46E6-2244-48FE-87DB-7D56587B6E7A}" type="slidenum">
              <a:rPr lang="en-US" altLang="en-US"/>
              <a:pPr/>
              <a:t>‹#›</a:t>
            </a:fld>
            <a:endParaRPr lang="en-US" altLang="en-US"/>
          </a:p>
        </p:txBody>
      </p:sp>
    </p:spTree>
    <p:extLst>
      <p:ext uri="{BB962C8B-B14F-4D97-AF65-F5344CB8AC3E}">
        <p14:creationId xmlns:p14="http://schemas.microsoft.com/office/powerpoint/2010/main" val="2780963695"/>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1B7E615D-5C5B-462C-B4C4-9C2C549EE647}" type="datetimeFigureOut">
              <a:rPr lang="en-US"/>
              <a:pPr>
                <a:defRPr/>
              </a:pPr>
              <a:t>3/20/2026</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1A5E2376-5E5F-488B-A7D1-40B2CCC1600E}" type="slidenum">
              <a:rPr lang="en-US" altLang="en-US"/>
              <a:pPr/>
              <a:t>‹#›</a:t>
            </a:fld>
            <a:endParaRPr lang="en-US" altLang="en-US"/>
          </a:p>
        </p:txBody>
      </p:sp>
    </p:spTree>
    <p:extLst>
      <p:ext uri="{BB962C8B-B14F-4D97-AF65-F5344CB8AC3E}">
        <p14:creationId xmlns:p14="http://schemas.microsoft.com/office/powerpoint/2010/main" val="3853090520"/>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3699D30F-4399-406E-B7C2-E0C5F4E131BA}" type="datetimeFigureOut">
              <a:rPr lang="en-US"/>
              <a:pPr>
                <a:defRPr/>
              </a:pPr>
              <a:t>3/20/2026</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F3E70F02-E310-4773-BF46-FB8ACEF54174}" type="slidenum">
              <a:rPr lang="en-US" altLang="en-US"/>
              <a:pPr/>
              <a:t>‹#›</a:t>
            </a:fld>
            <a:endParaRPr lang="en-US" altLang="en-US"/>
          </a:p>
        </p:txBody>
      </p:sp>
    </p:spTree>
    <p:extLst>
      <p:ext uri="{BB962C8B-B14F-4D97-AF65-F5344CB8AC3E}">
        <p14:creationId xmlns:p14="http://schemas.microsoft.com/office/powerpoint/2010/main" val="3607362585"/>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96290CC8-70A4-4E43-B577-7B06B6521684}" type="datetimeFigureOut">
              <a:rPr lang="en-US"/>
              <a:pPr>
                <a:defRPr/>
              </a:pPr>
              <a:t>3/20/2026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A4C6F449-2111-4513-A1B4-D038832970FA}" type="slidenum">
              <a:rPr lang="en-US" altLang="en-US"/>
              <a:pPr/>
              <a:t>‹#›</a:t>
            </a:fld>
            <a:endParaRPr lang="en-US" altLang="en-US"/>
          </a:p>
        </p:txBody>
      </p:sp>
    </p:spTree>
    <p:extLst>
      <p:ext uri="{BB962C8B-B14F-4D97-AF65-F5344CB8AC3E}">
        <p14:creationId xmlns:p14="http://schemas.microsoft.com/office/powerpoint/2010/main" val="3348308258"/>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E431E785-2D7F-4429-B523-4428B9C56559}" type="datetimeFigureOut">
              <a:rPr lang="en-US"/>
              <a:pPr>
                <a:defRPr/>
              </a:pPr>
              <a:t>3/20/2026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E3D1BFEA-4D3D-4D62-AAB5-4065E79FEC6F}" type="slidenum">
              <a:rPr lang="en-US" altLang="en-US"/>
              <a:pPr/>
              <a:t>‹#›</a:t>
            </a:fld>
            <a:endParaRPr lang="en-US" altLang="en-US"/>
          </a:p>
        </p:txBody>
      </p:sp>
    </p:spTree>
    <p:extLst>
      <p:ext uri="{BB962C8B-B14F-4D97-AF65-F5344CB8AC3E}">
        <p14:creationId xmlns:p14="http://schemas.microsoft.com/office/powerpoint/2010/main" val="2010689261"/>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FEB55A2D-5A44-45BD-A8EC-BE2F10F3AC17}" type="datetimeFigureOut">
              <a:rPr lang="en-US"/>
              <a:pPr>
                <a:defRPr/>
              </a:pPr>
              <a:t>3/20/2026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6C6E064C-458C-431E-9A5C-75D94406AFA1}" type="slidenum">
              <a:rPr lang="en-US" altLang="en-US"/>
              <a:pPr/>
              <a:t>‹#›</a:t>
            </a:fld>
            <a:endParaRPr lang="en-US" altLang="en-US"/>
          </a:p>
        </p:txBody>
      </p:sp>
    </p:spTree>
    <p:extLst>
      <p:ext uri="{BB962C8B-B14F-4D97-AF65-F5344CB8AC3E}">
        <p14:creationId xmlns:p14="http://schemas.microsoft.com/office/powerpoint/2010/main" val="92733948"/>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D7F6DDCB-1083-4367-AA04-8374A59C2959}" type="datetimeFigureOut">
              <a:rPr lang="en-US"/>
              <a:pPr>
                <a:defRPr/>
              </a:pPr>
              <a:t>3/20/2026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70F9318D-10D1-4C90-A345-1597C905C95B}" type="slidenum">
              <a:rPr lang="en-US" altLang="en-US"/>
              <a:pPr/>
              <a:t>‹#›</a:t>
            </a:fld>
            <a:endParaRPr lang="en-US" altLang="en-US"/>
          </a:p>
        </p:txBody>
      </p:sp>
    </p:spTree>
    <p:extLst>
      <p:ext uri="{BB962C8B-B14F-4D97-AF65-F5344CB8AC3E}">
        <p14:creationId xmlns:p14="http://schemas.microsoft.com/office/powerpoint/2010/main" val="1703682081"/>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12785453-913B-4C7B-B05C-A6C14A3F7F49}" type="datetimeFigureOut">
              <a:rPr lang="en-US"/>
              <a:pPr>
                <a:defRPr/>
              </a:pPr>
              <a:t>3/20/2026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FDE56977-5904-4E32-A3E1-70DA4B064D00}" type="slidenum">
              <a:rPr lang="en-US" altLang="en-US"/>
              <a:pPr/>
              <a:t>‹#›</a:t>
            </a:fld>
            <a:endParaRPr lang="en-US" altLang="en-US"/>
          </a:p>
        </p:txBody>
      </p:sp>
    </p:spTree>
    <p:extLst>
      <p:ext uri="{BB962C8B-B14F-4D97-AF65-F5344CB8AC3E}">
        <p14:creationId xmlns:p14="http://schemas.microsoft.com/office/powerpoint/2010/main" val="1596599913"/>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2F5490E1-04D7-4D51-B803-1329D0EDDB79}" type="datetimeFigureOut">
              <a:rPr lang="en-US"/>
              <a:pPr>
                <a:defRPr/>
              </a:pPr>
              <a:t>3/20/2026</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BAB59EA1-C680-4D28-8169-BF70D0A7E8D3}" type="slidenum">
              <a:rPr lang="en-US" altLang="en-US"/>
              <a:pPr/>
              <a:t>‹#›</a:t>
            </a:fld>
            <a:endParaRPr lang="en-US" altLang="en-US"/>
          </a:p>
        </p:txBody>
      </p:sp>
    </p:spTree>
    <p:extLst>
      <p:ext uri="{BB962C8B-B14F-4D97-AF65-F5344CB8AC3E}">
        <p14:creationId xmlns:p14="http://schemas.microsoft.com/office/powerpoint/2010/main" val="2549628204"/>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BB702460-AF34-4F78-BE1E-0B1320184637}" type="datetimeFigureOut">
              <a:rPr lang="en-US"/>
              <a:pPr>
                <a:defRPr/>
              </a:pPr>
              <a:t>3/20/2026</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fld id="{0602C521-A22F-43C8-B51F-1EAD30215B23}" type="slidenum">
              <a:rPr lang="en-US" altLang="en-US"/>
              <a:pPr/>
              <a:t>‹#›</a:t>
            </a:fld>
            <a:endParaRPr lang="en-US" altLang="en-US"/>
          </a:p>
        </p:txBody>
      </p:sp>
    </p:spTree>
    <p:extLst>
      <p:ext uri="{BB962C8B-B14F-4D97-AF65-F5344CB8AC3E}">
        <p14:creationId xmlns:p14="http://schemas.microsoft.com/office/powerpoint/2010/main" val="1790677584"/>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BCFBC9DE-CCC9-405C-9806-60CE4CD6C7D7}" type="datetimeFigureOut">
              <a:rPr lang="en-US"/>
              <a:pPr>
                <a:defRPr/>
              </a:pPr>
              <a:t>3/20/2026</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fld id="{7847B5BB-45D8-4F86-B0D1-BC619890F30D}" type="slidenum">
              <a:rPr lang="en-US" altLang="en-US"/>
              <a:pPr/>
              <a:t>‹#›</a:t>
            </a:fld>
            <a:endParaRPr lang="en-US" altLang="en-US"/>
          </a:p>
        </p:txBody>
      </p:sp>
    </p:spTree>
    <p:extLst>
      <p:ext uri="{BB962C8B-B14F-4D97-AF65-F5344CB8AC3E}">
        <p14:creationId xmlns:p14="http://schemas.microsoft.com/office/powerpoint/2010/main" val="348329000"/>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4164549C-D953-453B-AD95-AFF91DE45F39}" type="datetimeFigureOut">
              <a:rPr lang="en-US"/>
              <a:pPr>
                <a:defRPr/>
              </a:pPr>
              <a:t>3/20/2026</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fld id="{5CD02281-F65C-44D4-B445-C1576F73600C}" type="slidenum">
              <a:rPr lang="en-US" altLang="en-US"/>
              <a:pPr/>
              <a:t>‹#›</a:t>
            </a:fld>
            <a:endParaRPr lang="en-US" altLang="en-US"/>
          </a:p>
        </p:txBody>
      </p:sp>
    </p:spTree>
    <p:extLst>
      <p:ext uri="{BB962C8B-B14F-4D97-AF65-F5344CB8AC3E}">
        <p14:creationId xmlns:p14="http://schemas.microsoft.com/office/powerpoint/2010/main" val="3569825163"/>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A2307846-176B-4888-8DAB-07651F6E0034}" type="datetimeFigureOut">
              <a:rPr lang="en-US"/>
              <a:pPr>
                <a:defRPr/>
              </a:pPr>
              <a:t>3/20/2026</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A51828F2-A209-4C89-B9D8-502EEE63C079}" type="slidenum">
              <a:rPr lang="en-US" altLang="en-US"/>
              <a:pPr/>
              <a:t>‹#›</a:t>
            </a:fld>
            <a:endParaRPr lang="en-US" altLang="en-US"/>
          </a:p>
        </p:txBody>
      </p:sp>
    </p:spTree>
    <p:extLst>
      <p:ext uri="{BB962C8B-B14F-4D97-AF65-F5344CB8AC3E}">
        <p14:creationId xmlns:p14="http://schemas.microsoft.com/office/powerpoint/2010/main" val="1989399459"/>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848FE66C-EED8-4503-A05F-CCEB79DC94DB}" type="datetimeFigureOut">
              <a:rPr lang="en-US"/>
              <a:pPr>
                <a:defRPr/>
              </a:pPr>
              <a:t>3/20/2026</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6EAA692A-B302-48CD-82D0-B7159CC79290}" type="slidenum">
              <a:rPr lang="en-US" altLang="en-US"/>
              <a:pPr/>
              <a:t>‹#›</a:t>
            </a:fld>
            <a:endParaRPr lang="en-US" altLang="en-US"/>
          </a:p>
        </p:txBody>
      </p:sp>
    </p:spTree>
    <p:extLst>
      <p:ext uri="{BB962C8B-B14F-4D97-AF65-F5344CB8AC3E}">
        <p14:creationId xmlns:p14="http://schemas.microsoft.com/office/powerpoint/2010/main" val="1226729147"/>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0C1A1F39-6AD3-4C04-9F9E-CFEA99186B22}" type="datetimeFigureOut">
              <a:rPr lang="en-US"/>
              <a:pPr>
                <a:defRPr/>
              </a:pPr>
              <a:t>3/20/2026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BABF8BC5-14B9-445D-8696-B5E297702970}" type="slidenum">
              <a:rPr lang="en-US" altLang="en-US"/>
              <a:pPr/>
              <a:t>‹#›</a:t>
            </a:fld>
            <a:endParaRPr lang="en-US" altLang="en-US"/>
          </a:p>
        </p:txBody>
      </p:sp>
    </p:spTree>
    <p:extLst>
      <p:ext uri="{BB962C8B-B14F-4D97-AF65-F5344CB8AC3E}">
        <p14:creationId xmlns:p14="http://schemas.microsoft.com/office/powerpoint/2010/main" val="2629277668"/>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A74BC3FA-F382-4424-9CFD-2043804608A0}" type="datetimeFigureOut">
              <a:rPr lang="en-US"/>
              <a:pPr>
                <a:defRPr/>
              </a:pPr>
              <a:t>3/20/2026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E3C3BC8F-E281-4AB1-AD12-5150695A4F99}" type="slidenum">
              <a:rPr lang="en-US" altLang="en-US"/>
              <a:pPr/>
              <a:t>‹#›</a:t>
            </a:fld>
            <a:endParaRPr lang="en-US" altLang="en-US"/>
          </a:p>
        </p:txBody>
      </p:sp>
    </p:spTree>
    <p:extLst>
      <p:ext uri="{BB962C8B-B14F-4D97-AF65-F5344CB8AC3E}">
        <p14:creationId xmlns:p14="http://schemas.microsoft.com/office/powerpoint/2010/main" val="2053902439"/>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01AC7A4B-7563-4DEF-9B64-B7E9DC2BE802}" type="datetimeFigureOut">
              <a:rPr lang="en-US"/>
              <a:pPr>
                <a:defRPr/>
              </a:pPr>
              <a:t>3/20/2026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82BD6861-03C1-4039-91EE-6BCDA0954E18}" type="slidenum">
              <a:rPr lang="en-US" altLang="en-US"/>
              <a:pPr/>
              <a:t>‹#›</a:t>
            </a:fld>
            <a:endParaRPr lang="en-US" altLang="en-US"/>
          </a:p>
        </p:txBody>
      </p:sp>
    </p:spTree>
    <p:extLst>
      <p:ext uri="{BB962C8B-B14F-4D97-AF65-F5344CB8AC3E}">
        <p14:creationId xmlns:p14="http://schemas.microsoft.com/office/powerpoint/2010/main" val="3727119444"/>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D4370AB5-0922-4570-AD91-40DC8CF867A6}" type="datetimeFigureOut">
              <a:rPr lang="en-US"/>
              <a:pPr>
                <a:defRPr/>
              </a:pPr>
              <a:t>3/20/2026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7BA38DF6-6121-467D-BCD2-79B36185AA0A}" type="slidenum">
              <a:rPr lang="en-US" altLang="en-US"/>
              <a:pPr/>
              <a:t>‹#›</a:t>
            </a:fld>
            <a:endParaRPr lang="en-US" altLang="en-US"/>
          </a:p>
        </p:txBody>
      </p:sp>
    </p:spTree>
    <p:extLst>
      <p:ext uri="{BB962C8B-B14F-4D97-AF65-F5344CB8AC3E}">
        <p14:creationId xmlns:p14="http://schemas.microsoft.com/office/powerpoint/2010/main" val="3857063577"/>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3C51EF1D-86B8-4170-B761-3AAD5B444396}" type="datetimeFigureOut">
              <a:rPr lang="en-US"/>
              <a:pPr>
                <a:defRPr/>
              </a:pPr>
              <a:t>3/20/2026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1A68316C-7E4F-45BD-883E-03896B1A8E68}" type="slidenum">
              <a:rPr lang="en-US" altLang="en-US"/>
              <a:pPr/>
              <a:t>‹#›</a:t>
            </a:fld>
            <a:endParaRPr lang="en-US" altLang="en-US"/>
          </a:p>
        </p:txBody>
      </p:sp>
    </p:spTree>
    <p:extLst>
      <p:ext uri="{BB962C8B-B14F-4D97-AF65-F5344CB8AC3E}">
        <p14:creationId xmlns:p14="http://schemas.microsoft.com/office/powerpoint/2010/main" val="194099701"/>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4CC48FC3-03B2-45AB-88D0-D381A7E33FCD}" type="datetimeFigureOut">
              <a:rPr lang="en-US"/>
              <a:pPr>
                <a:defRPr/>
              </a:pPr>
              <a:t>3/20/2026</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E5B0229E-96B3-4992-85BE-0C7D986CA81A}" type="slidenum">
              <a:rPr lang="en-US" altLang="en-US"/>
              <a:pPr/>
              <a:t>‹#›</a:t>
            </a:fld>
            <a:endParaRPr lang="en-US" altLang="en-US"/>
          </a:p>
        </p:txBody>
      </p:sp>
    </p:spTree>
    <p:extLst>
      <p:ext uri="{BB962C8B-B14F-4D97-AF65-F5344CB8AC3E}">
        <p14:creationId xmlns:p14="http://schemas.microsoft.com/office/powerpoint/2010/main" val="1284805430"/>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54C2FD81-83C2-404F-BFBF-F1493CE8E16A}" type="datetimeFigureOut">
              <a:rPr lang="en-US"/>
              <a:pPr>
                <a:defRPr/>
              </a:pPr>
              <a:t>3/20/2026</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fld id="{1E3FA278-90AF-418C-A79C-809EE60E814E}" type="slidenum">
              <a:rPr lang="en-US" altLang="en-US"/>
              <a:pPr/>
              <a:t>‹#›</a:t>
            </a:fld>
            <a:endParaRPr lang="en-US" altLang="en-US"/>
          </a:p>
        </p:txBody>
      </p:sp>
    </p:spTree>
    <p:extLst>
      <p:ext uri="{BB962C8B-B14F-4D97-AF65-F5344CB8AC3E}">
        <p14:creationId xmlns:p14="http://schemas.microsoft.com/office/powerpoint/2010/main" val="3913909701"/>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06E7580B-8C42-4C8F-8136-F5C8DFA5A59F}" type="datetimeFigureOut">
              <a:rPr lang="en-US"/>
              <a:pPr>
                <a:defRPr/>
              </a:pPr>
              <a:t>3/20/2026</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fld id="{6321BAF1-B1EE-475C-BE01-3FB1A0A8A9CF}" type="slidenum">
              <a:rPr lang="en-US" altLang="en-US"/>
              <a:pPr/>
              <a:t>‹#›</a:t>
            </a:fld>
            <a:endParaRPr lang="en-US" altLang="en-US"/>
          </a:p>
        </p:txBody>
      </p:sp>
    </p:spTree>
    <p:extLst>
      <p:ext uri="{BB962C8B-B14F-4D97-AF65-F5344CB8AC3E}">
        <p14:creationId xmlns:p14="http://schemas.microsoft.com/office/powerpoint/2010/main" val="3260574775"/>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E56855E6-817D-4A8E-A579-A3E966081652}" type="datetimeFigureOut">
              <a:rPr lang="en-US"/>
              <a:pPr>
                <a:defRPr/>
              </a:pPr>
              <a:t>3/20/2026</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fld id="{68E6A1F3-E228-4D4E-92B9-235355652024}" type="slidenum">
              <a:rPr lang="en-US" altLang="en-US"/>
              <a:pPr/>
              <a:t>‹#›</a:t>
            </a:fld>
            <a:endParaRPr lang="en-US" altLang="en-US"/>
          </a:p>
        </p:txBody>
      </p:sp>
    </p:spTree>
    <p:extLst>
      <p:ext uri="{BB962C8B-B14F-4D97-AF65-F5344CB8AC3E}">
        <p14:creationId xmlns:p14="http://schemas.microsoft.com/office/powerpoint/2010/main" val="3301964487"/>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20A7F0E5-3061-4362-9579-8D98DE34BC8C}" type="datetimeFigureOut">
              <a:rPr lang="en-US"/>
              <a:pPr>
                <a:defRPr/>
              </a:pPr>
              <a:t>3/20/2026</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1E98C78F-A522-42F9-9C3E-BC0D4BB53CEC}" type="slidenum">
              <a:rPr lang="en-US" altLang="en-US"/>
              <a:pPr/>
              <a:t>‹#›</a:t>
            </a:fld>
            <a:endParaRPr lang="en-US" altLang="en-US"/>
          </a:p>
        </p:txBody>
      </p:sp>
    </p:spTree>
    <p:extLst>
      <p:ext uri="{BB962C8B-B14F-4D97-AF65-F5344CB8AC3E}">
        <p14:creationId xmlns:p14="http://schemas.microsoft.com/office/powerpoint/2010/main" val="3455164986"/>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0DE2078E-D7E5-42B0-BAA7-BA3A5A34F9F9}" type="datetimeFigureOut">
              <a:rPr lang="en-US"/>
              <a:pPr>
                <a:defRPr/>
              </a:pPr>
              <a:t>3/20/2026</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9FB9DF6A-1152-414A-8AAC-8FD464D0773B}" type="slidenum">
              <a:rPr lang="en-US" altLang="en-US"/>
              <a:pPr/>
              <a:t>‹#›</a:t>
            </a:fld>
            <a:endParaRPr lang="en-US" altLang="en-US"/>
          </a:p>
        </p:txBody>
      </p:sp>
    </p:spTree>
    <p:extLst>
      <p:ext uri="{BB962C8B-B14F-4D97-AF65-F5344CB8AC3E}">
        <p14:creationId xmlns:p14="http://schemas.microsoft.com/office/powerpoint/2010/main" val="3388813540"/>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7F7A9BA6-43BE-413E-9EB7-81105EA1BFEE}" type="datetimeFigureOut">
              <a:rPr lang="en-US"/>
              <a:pPr>
                <a:defRPr/>
              </a:pPr>
              <a:t>3/20/2026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F3185475-BA24-4862-A58B-791658C5EFDE}" type="slidenum">
              <a:rPr lang="en-US" altLang="en-US"/>
              <a:pPr/>
              <a:t>‹#›</a:t>
            </a:fld>
            <a:endParaRPr lang="en-US" altLang="en-US"/>
          </a:p>
        </p:txBody>
      </p:sp>
    </p:spTree>
    <p:extLst>
      <p:ext uri="{BB962C8B-B14F-4D97-AF65-F5344CB8AC3E}">
        <p14:creationId xmlns:p14="http://schemas.microsoft.com/office/powerpoint/2010/main" val="2934441757"/>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EAD7C5BD-CA46-43A1-AB10-22061023185B}" type="datetimeFigureOut">
              <a:rPr lang="en-US"/>
              <a:pPr>
                <a:defRPr/>
              </a:pPr>
              <a:t>3/20/2026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7A39B198-433D-4BDF-8DD5-04610C10687D}" type="slidenum">
              <a:rPr lang="en-US" altLang="en-US"/>
              <a:pPr/>
              <a:t>‹#›</a:t>
            </a:fld>
            <a:endParaRPr lang="en-US" altLang="en-US"/>
          </a:p>
        </p:txBody>
      </p:sp>
    </p:spTree>
    <p:extLst>
      <p:ext uri="{BB962C8B-B14F-4D97-AF65-F5344CB8AC3E}">
        <p14:creationId xmlns:p14="http://schemas.microsoft.com/office/powerpoint/2010/main" val="449676621"/>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9F225829-E823-47B7-B18A-ABCE45307A77}" type="datetimeFigureOut">
              <a:rPr lang="en-US"/>
              <a:pPr>
                <a:defRPr/>
              </a:pPr>
              <a:t>3/20/2026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96CD2126-4F46-4D4B-BE65-CF395D64BAE4}" type="slidenum">
              <a:rPr lang="en-US" altLang="en-US"/>
              <a:pPr/>
              <a:t>‹#›</a:t>
            </a:fld>
            <a:endParaRPr lang="en-US" altLang="en-US"/>
          </a:p>
        </p:txBody>
      </p:sp>
    </p:spTree>
    <p:extLst>
      <p:ext uri="{BB962C8B-B14F-4D97-AF65-F5344CB8AC3E}">
        <p14:creationId xmlns:p14="http://schemas.microsoft.com/office/powerpoint/2010/main" val="3000201165"/>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23708F30-BB6A-4D4F-8F8A-5130EABD73A2}" type="datetimeFigureOut">
              <a:rPr lang="en-US"/>
              <a:pPr>
                <a:defRPr/>
              </a:pPr>
              <a:t>3/20/2026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C5FD8018-33D7-4B5F-B834-B838D7D19781}" type="slidenum">
              <a:rPr lang="en-US" altLang="en-US"/>
              <a:pPr/>
              <a:t>‹#›</a:t>
            </a:fld>
            <a:endParaRPr lang="en-US" altLang="en-US"/>
          </a:p>
        </p:txBody>
      </p:sp>
    </p:spTree>
    <p:extLst>
      <p:ext uri="{BB962C8B-B14F-4D97-AF65-F5344CB8AC3E}">
        <p14:creationId xmlns:p14="http://schemas.microsoft.com/office/powerpoint/2010/main" val="3864264729"/>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E9C7FC6F-7BDD-4E87-94BB-86AD7094605E}" type="datetimeFigureOut">
              <a:rPr lang="en-US"/>
              <a:pPr>
                <a:defRPr/>
              </a:pPr>
              <a:t>3/20/2026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5B1BA3A8-D34E-42DB-98DD-B36657882E46}" type="slidenum">
              <a:rPr lang="en-US" altLang="en-US"/>
              <a:pPr/>
              <a:t>‹#›</a:t>
            </a:fld>
            <a:endParaRPr lang="en-US" altLang="en-US"/>
          </a:p>
        </p:txBody>
      </p:sp>
    </p:spTree>
    <p:extLst>
      <p:ext uri="{BB962C8B-B14F-4D97-AF65-F5344CB8AC3E}">
        <p14:creationId xmlns:p14="http://schemas.microsoft.com/office/powerpoint/2010/main" val="1213810934"/>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328846AB-9ABE-4573-AF84-12FEE93B44B4}" type="datetimeFigureOut">
              <a:rPr lang="en-US"/>
              <a:pPr>
                <a:defRPr/>
              </a:pPr>
              <a:t>3/20/2026</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3F3EC351-8F1A-4235-969D-0F68A87567FE}" type="slidenum">
              <a:rPr lang="en-US" altLang="en-US"/>
              <a:pPr/>
              <a:t>‹#›</a:t>
            </a:fld>
            <a:endParaRPr lang="en-US" altLang="en-US"/>
          </a:p>
        </p:txBody>
      </p:sp>
    </p:spTree>
    <p:extLst>
      <p:ext uri="{BB962C8B-B14F-4D97-AF65-F5344CB8AC3E}">
        <p14:creationId xmlns:p14="http://schemas.microsoft.com/office/powerpoint/2010/main" val="1984319724"/>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C0B47DBA-E1B9-4748-862B-7F9B5DE4CE1F}" type="datetimeFigureOut">
              <a:rPr lang="en-US"/>
              <a:pPr>
                <a:defRPr/>
              </a:pPr>
              <a:t>3/20/2026</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fld id="{2BDD1A71-1CC0-4EA8-8F12-CFB8BD086346}" type="slidenum">
              <a:rPr lang="en-US" altLang="en-US"/>
              <a:pPr/>
              <a:t>‹#›</a:t>
            </a:fld>
            <a:endParaRPr lang="en-US" altLang="en-US"/>
          </a:p>
        </p:txBody>
      </p:sp>
    </p:spTree>
    <p:extLst>
      <p:ext uri="{BB962C8B-B14F-4D97-AF65-F5344CB8AC3E}">
        <p14:creationId xmlns:p14="http://schemas.microsoft.com/office/powerpoint/2010/main" val="61806501"/>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618BDB7E-5630-4291-A4D5-DB5E8477E2A7}" type="datetimeFigureOut">
              <a:rPr lang="en-US"/>
              <a:pPr>
                <a:defRPr/>
              </a:pPr>
              <a:t>3/20/2026</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fld id="{13C3CA78-1495-4935-B828-ACC10FE0EA37}" type="slidenum">
              <a:rPr lang="en-US" altLang="en-US"/>
              <a:pPr/>
              <a:t>‹#›</a:t>
            </a:fld>
            <a:endParaRPr lang="en-US" altLang="en-US"/>
          </a:p>
        </p:txBody>
      </p:sp>
    </p:spTree>
    <p:extLst>
      <p:ext uri="{BB962C8B-B14F-4D97-AF65-F5344CB8AC3E}">
        <p14:creationId xmlns:p14="http://schemas.microsoft.com/office/powerpoint/2010/main" val="3955819795"/>
      </p:ext>
    </p:extLst>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86852B02-9EFB-47CA-831D-4EF56000D4EB}" type="datetimeFigureOut">
              <a:rPr lang="en-US"/>
              <a:pPr>
                <a:defRPr/>
              </a:pPr>
              <a:t>3/20/2026</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fld id="{CBA24B39-F5F0-4C6A-8180-D34521615A1A}" type="slidenum">
              <a:rPr lang="en-US" altLang="en-US"/>
              <a:pPr/>
              <a:t>‹#›</a:t>
            </a:fld>
            <a:endParaRPr lang="en-US" altLang="en-US"/>
          </a:p>
        </p:txBody>
      </p:sp>
    </p:spTree>
    <p:extLst>
      <p:ext uri="{BB962C8B-B14F-4D97-AF65-F5344CB8AC3E}">
        <p14:creationId xmlns:p14="http://schemas.microsoft.com/office/powerpoint/2010/main" val="868763870"/>
      </p:ext>
    </p:extLst>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06E11A9A-D478-4393-89D4-ACE3064B4667}" type="datetimeFigureOut">
              <a:rPr lang="en-US"/>
              <a:pPr>
                <a:defRPr/>
              </a:pPr>
              <a:t>3/20/2026</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1AFE605C-22C9-4CB9-96BA-7607111EC244}" type="slidenum">
              <a:rPr lang="en-US" altLang="en-US"/>
              <a:pPr/>
              <a:t>‹#›</a:t>
            </a:fld>
            <a:endParaRPr lang="en-US" altLang="en-US"/>
          </a:p>
        </p:txBody>
      </p:sp>
    </p:spTree>
    <p:extLst>
      <p:ext uri="{BB962C8B-B14F-4D97-AF65-F5344CB8AC3E}">
        <p14:creationId xmlns:p14="http://schemas.microsoft.com/office/powerpoint/2010/main" val="3882131638"/>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0A5DC6F1-8947-4749-90CE-E043073F7BE5}" type="datetimeFigureOut">
              <a:rPr lang="en-US"/>
              <a:pPr>
                <a:defRPr/>
              </a:pPr>
              <a:t>3/20/2026</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18530986-0A3C-47D3-B56F-B837A119F490}" type="slidenum">
              <a:rPr lang="en-US" altLang="en-US"/>
              <a:pPr/>
              <a:t>‹#›</a:t>
            </a:fld>
            <a:endParaRPr lang="en-US" altLang="en-US"/>
          </a:p>
        </p:txBody>
      </p:sp>
    </p:spTree>
    <p:extLst>
      <p:ext uri="{BB962C8B-B14F-4D97-AF65-F5344CB8AC3E}">
        <p14:creationId xmlns:p14="http://schemas.microsoft.com/office/powerpoint/2010/main" val="1785180550"/>
      </p:ext>
    </p:extLst>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6B5E1CFD-0841-4859-A117-B357EA874EE5}" type="datetimeFigureOut">
              <a:rPr lang="en-US"/>
              <a:pPr>
                <a:defRPr/>
              </a:pPr>
              <a:t>3/20/2026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0602859F-664C-47A7-B748-EA8DB815A015}" type="slidenum">
              <a:rPr lang="en-US" altLang="en-US"/>
              <a:pPr/>
              <a:t>‹#›</a:t>
            </a:fld>
            <a:endParaRPr lang="en-US" altLang="en-US"/>
          </a:p>
        </p:txBody>
      </p:sp>
    </p:spTree>
    <p:extLst>
      <p:ext uri="{BB962C8B-B14F-4D97-AF65-F5344CB8AC3E}">
        <p14:creationId xmlns:p14="http://schemas.microsoft.com/office/powerpoint/2010/main" val="4173177332"/>
      </p:ext>
    </p:extLst>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18F7BA20-1351-43F9-B94E-DD87F7B13255}" type="datetimeFigureOut">
              <a:rPr lang="en-US"/>
              <a:pPr>
                <a:defRPr/>
              </a:pPr>
              <a:t>3/20/2026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02A5ADFD-E4A0-4AAA-936A-7878F4C540D2}" type="slidenum">
              <a:rPr lang="en-US" altLang="en-US"/>
              <a:pPr/>
              <a:t>‹#›</a:t>
            </a:fld>
            <a:endParaRPr lang="en-US" altLang="en-US"/>
          </a:p>
        </p:txBody>
      </p:sp>
    </p:spTree>
    <p:extLst>
      <p:ext uri="{BB962C8B-B14F-4D97-AF65-F5344CB8AC3E}">
        <p14:creationId xmlns:p14="http://schemas.microsoft.com/office/powerpoint/2010/main" val="2735693950"/>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E385395A-BF53-4D21-A31D-63A56128DA66}" type="datetimeFigureOut">
              <a:rPr lang="en-US"/>
              <a:pPr>
                <a:defRPr/>
              </a:pPr>
              <a:t>3/20/2026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B77F74B2-521F-4122-9E2B-FCB3ACAB80CA}" type="slidenum">
              <a:rPr lang="en-US" altLang="en-US"/>
              <a:pPr/>
              <a:t>‹#›</a:t>
            </a:fld>
            <a:endParaRPr lang="en-US" altLang="en-US"/>
          </a:p>
        </p:txBody>
      </p:sp>
    </p:spTree>
    <p:extLst>
      <p:ext uri="{BB962C8B-B14F-4D97-AF65-F5344CB8AC3E}">
        <p14:creationId xmlns:p14="http://schemas.microsoft.com/office/powerpoint/2010/main" val="268283830"/>
      </p:ext>
    </p:extLst>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909FDD07-44F6-4218-A8BF-BABB98ED536B}" type="datetimeFigureOut">
              <a:rPr lang="en-US"/>
              <a:pPr>
                <a:defRPr/>
              </a:pPr>
              <a:t>3/20/2026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135BFA78-8CA9-4A79-AF1B-B7F388404D7E}" type="slidenum">
              <a:rPr lang="en-US" altLang="en-US"/>
              <a:pPr/>
              <a:t>‹#›</a:t>
            </a:fld>
            <a:endParaRPr lang="en-US" altLang="en-US"/>
          </a:p>
        </p:txBody>
      </p:sp>
    </p:spTree>
    <p:extLst>
      <p:ext uri="{BB962C8B-B14F-4D97-AF65-F5344CB8AC3E}">
        <p14:creationId xmlns:p14="http://schemas.microsoft.com/office/powerpoint/2010/main" val="1509512675"/>
      </p:ext>
    </p:extLst>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DB54E3B7-41BB-42FE-80C9-243757DA80A0}" type="datetimeFigureOut">
              <a:rPr lang="en-US"/>
              <a:pPr>
                <a:defRPr/>
              </a:pPr>
              <a:t>3/20/2026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76074DBC-7280-486B-99D8-A5F89A6D207B}" type="slidenum">
              <a:rPr lang="en-US" altLang="en-US"/>
              <a:pPr/>
              <a:t>‹#›</a:t>
            </a:fld>
            <a:endParaRPr lang="en-US" altLang="en-US"/>
          </a:p>
        </p:txBody>
      </p:sp>
    </p:spTree>
    <p:extLst>
      <p:ext uri="{BB962C8B-B14F-4D97-AF65-F5344CB8AC3E}">
        <p14:creationId xmlns:p14="http://schemas.microsoft.com/office/powerpoint/2010/main" val="3379636693"/>
      </p:ext>
    </p:extLst>
  </p:cSld>
  <p:clrMapOvr>
    <a:masterClrMapping/>
  </p:clrMapOvr>
</p:sldLayout>
</file>

<file path=ppt/slideLayouts/slideLayout2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A40ABAD0-5F09-4500-AFC6-BB63252DDA43}" type="datetimeFigureOut">
              <a:rPr lang="en-US"/>
              <a:pPr>
                <a:defRPr/>
              </a:pPr>
              <a:t>3/20/2026</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5301AC44-FD79-45CA-A463-7D42827DD783}" type="slidenum">
              <a:rPr lang="en-US" altLang="en-US"/>
              <a:pPr/>
              <a:t>‹#›</a:t>
            </a:fld>
            <a:endParaRPr lang="en-US" altLang="en-US"/>
          </a:p>
        </p:txBody>
      </p:sp>
    </p:spTree>
    <p:extLst>
      <p:ext uri="{BB962C8B-B14F-4D97-AF65-F5344CB8AC3E}">
        <p14:creationId xmlns:p14="http://schemas.microsoft.com/office/powerpoint/2010/main" val="2870184479"/>
      </p:ext>
    </p:extLst>
  </p:cSld>
  <p:clrMapOvr>
    <a:masterClrMapping/>
  </p:clrMapOvr>
</p:sldLayout>
</file>

<file path=ppt/slideLayouts/slideLayout2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73568172-CB82-4A84-86F0-001CBE27FC7A}" type="datetimeFigureOut">
              <a:rPr lang="en-US"/>
              <a:pPr>
                <a:defRPr/>
              </a:pPr>
              <a:t>3/20/2026</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fld id="{898C5520-41F2-479E-8760-FAC2E59E2964}" type="slidenum">
              <a:rPr lang="en-US" altLang="en-US"/>
              <a:pPr/>
              <a:t>‹#›</a:t>
            </a:fld>
            <a:endParaRPr lang="en-US" altLang="en-US"/>
          </a:p>
        </p:txBody>
      </p:sp>
    </p:spTree>
    <p:extLst>
      <p:ext uri="{BB962C8B-B14F-4D97-AF65-F5344CB8AC3E}">
        <p14:creationId xmlns:p14="http://schemas.microsoft.com/office/powerpoint/2010/main" val="2780444103"/>
      </p:ext>
    </p:extLst>
  </p:cSld>
  <p:clrMapOvr>
    <a:masterClrMapping/>
  </p:clrMapOvr>
</p:sldLayout>
</file>

<file path=ppt/slideLayouts/slideLayout2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BE8D65E0-6D2A-48C9-A345-30601D7FA17F}" type="datetimeFigureOut">
              <a:rPr lang="en-US"/>
              <a:pPr>
                <a:defRPr/>
              </a:pPr>
              <a:t>3/20/2026</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fld id="{D4BEEB50-0DEB-4EB3-8EB9-CAB0F2FF811F}" type="slidenum">
              <a:rPr lang="en-US" altLang="en-US"/>
              <a:pPr/>
              <a:t>‹#›</a:t>
            </a:fld>
            <a:endParaRPr lang="en-US" altLang="en-US"/>
          </a:p>
        </p:txBody>
      </p:sp>
    </p:spTree>
    <p:extLst>
      <p:ext uri="{BB962C8B-B14F-4D97-AF65-F5344CB8AC3E}">
        <p14:creationId xmlns:p14="http://schemas.microsoft.com/office/powerpoint/2010/main" val="2667643448"/>
      </p:ext>
    </p:extLst>
  </p:cSld>
  <p:clrMapOvr>
    <a:masterClrMapping/>
  </p:clrMapOvr>
</p:sldLayout>
</file>

<file path=ppt/slideLayouts/slideLayout2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358AD22E-A692-47AE-9453-C669F1D6FC01}" type="datetimeFigureOut">
              <a:rPr lang="en-US"/>
              <a:pPr>
                <a:defRPr/>
              </a:pPr>
              <a:t>3/20/2026</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fld id="{CF01A002-CF55-47C2-A681-34305EA155CB}" type="slidenum">
              <a:rPr lang="en-US" altLang="en-US"/>
              <a:pPr/>
              <a:t>‹#›</a:t>
            </a:fld>
            <a:endParaRPr lang="en-US" altLang="en-US"/>
          </a:p>
        </p:txBody>
      </p:sp>
    </p:spTree>
    <p:extLst>
      <p:ext uri="{BB962C8B-B14F-4D97-AF65-F5344CB8AC3E}">
        <p14:creationId xmlns:p14="http://schemas.microsoft.com/office/powerpoint/2010/main" val="3089652980"/>
      </p:ext>
    </p:extLst>
  </p:cSld>
  <p:clrMapOvr>
    <a:masterClrMapping/>
  </p:clrMapOvr>
</p:sldLayout>
</file>

<file path=ppt/slideLayouts/slideLayout2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1D54A10F-311B-4139-873B-957D0F77B62A}" type="datetimeFigureOut">
              <a:rPr lang="en-US"/>
              <a:pPr>
                <a:defRPr/>
              </a:pPr>
              <a:t>3/20/2026</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9B4F552E-0C2E-4FE0-ADEC-1905307B2578}" type="slidenum">
              <a:rPr lang="en-US" altLang="en-US"/>
              <a:pPr/>
              <a:t>‹#›</a:t>
            </a:fld>
            <a:endParaRPr lang="en-US" altLang="en-US"/>
          </a:p>
        </p:txBody>
      </p:sp>
    </p:spTree>
    <p:extLst>
      <p:ext uri="{BB962C8B-B14F-4D97-AF65-F5344CB8AC3E}">
        <p14:creationId xmlns:p14="http://schemas.microsoft.com/office/powerpoint/2010/main" val="1327189860"/>
      </p:ext>
    </p:extLst>
  </p:cSld>
  <p:clrMapOvr>
    <a:masterClrMapping/>
  </p:clrMapOvr>
</p:sldLayout>
</file>

<file path=ppt/slideLayouts/slideLayout2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6C673EBB-8DAB-422F-AAAC-16BF413C79BD}" type="datetimeFigureOut">
              <a:rPr lang="en-US"/>
              <a:pPr>
                <a:defRPr/>
              </a:pPr>
              <a:t>3/20/2026</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B247D5DE-80D7-48EE-8BCE-40B77F72F25E}" type="slidenum">
              <a:rPr lang="en-US" altLang="en-US"/>
              <a:pPr/>
              <a:t>‹#›</a:t>
            </a:fld>
            <a:endParaRPr lang="en-US" altLang="en-US"/>
          </a:p>
        </p:txBody>
      </p:sp>
    </p:spTree>
    <p:extLst>
      <p:ext uri="{BB962C8B-B14F-4D97-AF65-F5344CB8AC3E}">
        <p14:creationId xmlns:p14="http://schemas.microsoft.com/office/powerpoint/2010/main" val="4147039419"/>
      </p:ext>
    </p:extLst>
  </p:cSld>
  <p:clrMapOvr>
    <a:masterClrMapping/>
  </p:clrMapOvr>
</p:sldLayout>
</file>

<file path=ppt/slideLayouts/slideLayout2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C79352C2-4EF6-4918-B5DA-5F4442ABC42A}" type="datetimeFigureOut">
              <a:rPr lang="en-US"/>
              <a:pPr>
                <a:defRPr/>
              </a:pPr>
              <a:t>3/20/2026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91EBA0FA-A904-47F9-88E5-469472EB6072}" type="slidenum">
              <a:rPr lang="en-US" altLang="en-US"/>
              <a:pPr/>
              <a:t>‹#›</a:t>
            </a:fld>
            <a:endParaRPr lang="en-US" altLang="en-US"/>
          </a:p>
        </p:txBody>
      </p:sp>
    </p:spTree>
    <p:extLst>
      <p:ext uri="{BB962C8B-B14F-4D97-AF65-F5344CB8AC3E}">
        <p14:creationId xmlns:p14="http://schemas.microsoft.com/office/powerpoint/2010/main" val="1973074288"/>
      </p:ext>
    </p:extLst>
  </p:cSld>
  <p:clrMapOvr>
    <a:masterClrMapping/>
  </p:clrMapOvr>
</p:sldLayout>
</file>

<file path=ppt/slideLayouts/slideLayout2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14B8A0C0-2F24-41D6-A92B-57B1E3276F35}" type="datetimeFigureOut">
              <a:rPr lang="en-US"/>
              <a:pPr>
                <a:defRPr/>
              </a:pPr>
              <a:t>3/20/2026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A2D05393-E4A8-4B65-9E06-975A52D922F0}" type="slidenum">
              <a:rPr lang="en-US" altLang="en-US"/>
              <a:pPr/>
              <a:t>‹#›</a:t>
            </a:fld>
            <a:endParaRPr lang="en-US" altLang="en-US"/>
          </a:p>
        </p:txBody>
      </p:sp>
    </p:spTree>
    <p:extLst>
      <p:ext uri="{BB962C8B-B14F-4D97-AF65-F5344CB8AC3E}">
        <p14:creationId xmlns:p14="http://schemas.microsoft.com/office/powerpoint/2010/main" val="2298504462"/>
      </p:ext>
    </p:extLst>
  </p:cSld>
  <p:clrMapOvr>
    <a:masterClrMapping/>
  </p:clrMapOvr>
</p:sldLayout>
</file>

<file path=ppt/slideLayouts/slideLayout23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D9E888C9-42EF-4284-8A67-C7D10D8BE394}" type="datetimeFigureOut">
              <a:rPr lang="en-US"/>
              <a:pPr>
                <a:defRPr/>
              </a:pPr>
              <a:t>3/20/2026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34B12FFA-9BE1-48AA-BC5F-0A478141E200}" type="slidenum">
              <a:rPr lang="en-US" altLang="en-US"/>
              <a:pPr/>
              <a:t>‹#›</a:t>
            </a:fld>
            <a:endParaRPr lang="en-US" altLang="en-US"/>
          </a:p>
        </p:txBody>
      </p:sp>
    </p:spTree>
    <p:extLst>
      <p:ext uri="{BB962C8B-B14F-4D97-AF65-F5344CB8AC3E}">
        <p14:creationId xmlns:p14="http://schemas.microsoft.com/office/powerpoint/2010/main" val="3171817880"/>
      </p:ext>
    </p:extLst>
  </p:cSld>
  <p:clrMapOvr>
    <a:masterClrMapping/>
  </p:clrMapOvr>
</p:sldLayout>
</file>

<file path=ppt/slideLayouts/slideLayout23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89CFF37B-369A-4719-940E-80237A97B593}" type="datetimeFigureOut">
              <a:rPr lang="en-US"/>
              <a:pPr>
                <a:defRPr/>
              </a:pPr>
              <a:t>3/20/2026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29E40073-E6A0-4753-8E14-54C8AC9C601D}" type="slidenum">
              <a:rPr lang="en-US" altLang="en-US"/>
              <a:pPr/>
              <a:t>‹#›</a:t>
            </a:fld>
            <a:endParaRPr lang="en-US" altLang="en-US"/>
          </a:p>
        </p:txBody>
      </p:sp>
    </p:spTree>
    <p:extLst>
      <p:ext uri="{BB962C8B-B14F-4D97-AF65-F5344CB8AC3E}">
        <p14:creationId xmlns:p14="http://schemas.microsoft.com/office/powerpoint/2010/main" val="2415590007"/>
      </p:ext>
    </p:extLst>
  </p:cSld>
  <p:clrMapOvr>
    <a:masterClrMapping/>
  </p:clrMapOvr>
</p:sldLayout>
</file>

<file path=ppt/slideLayouts/slideLayout23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719A5887-EB5A-4876-B3DE-8B754E2C66AF}" type="datetimeFigureOut">
              <a:rPr lang="en-US"/>
              <a:pPr>
                <a:defRPr/>
              </a:pPr>
              <a:t>3/20/2026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5A762467-37F7-427D-A0E8-5C187482144C}" type="slidenum">
              <a:rPr lang="en-US" altLang="en-US"/>
              <a:pPr/>
              <a:t>‹#›</a:t>
            </a:fld>
            <a:endParaRPr lang="en-US" altLang="en-US"/>
          </a:p>
        </p:txBody>
      </p:sp>
    </p:spTree>
    <p:extLst>
      <p:ext uri="{BB962C8B-B14F-4D97-AF65-F5344CB8AC3E}">
        <p14:creationId xmlns:p14="http://schemas.microsoft.com/office/powerpoint/2010/main" val="609368055"/>
      </p:ext>
    </p:extLst>
  </p:cSld>
  <p:clrMapOvr>
    <a:masterClrMapping/>
  </p:clrMapOvr>
</p:sldLayout>
</file>

<file path=ppt/slideLayouts/slideLayout23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C77FB7EB-0600-4F65-AEC7-A7FE7C01D866}" type="datetimeFigureOut">
              <a:rPr lang="en-US"/>
              <a:pPr>
                <a:defRPr/>
              </a:pPr>
              <a:t>3/20/2026</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7FFFFDCB-D792-46C4-AA08-8A8157A3EE45}" type="slidenum">
              <a:rPr lang="en-US" altLang="en-US"/>
              <a:pPr/>
              <a:t>‹#›</a:t>
            </a:fld>
            <a:endParaRPr lang="en-US" altLang="en-US"/>
          </a:p>
        </p:txBody>
      </p:sp>
    </p:spTree>
    <p:extLst>
      <p:ext uri="{BB962C8B-B14F-4D97-AF65-F5344CB8AC3E}">
        <p14:creationId xmlns:p14="http://schemas.microsoft.com/office/powerpoint/2010/main" val="2028430350"/>
      </p:ext>
    </p:extLst>
  </p:cSld>
  <p:clrMapOvr>
    <a:masterClrMapping/>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2A36787C-2170-4C9A-A323-6B27B996A4F9}" type="datetimeFigureOut">
              <a:rPr lang="en-US"/>
              <a:pPr>
                <a:defRPr/>
              </a:pPr>
              <a:t>3/20/2026</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fld id="{E0B0150E-98EE-49F2-989E-D3ADC755D81C}" type="slidenum">
              <a:rPr lang="en-US" altLang="en-US"/>
              <a:pPr/>
              <a:t>‹#›</a:t>
            </a:fld>
            <a:endParaRPr lang="en-US" altLang="en-US"/>
          </a:p>
        </p:txBody>
      </p:sp>
    </p:spTree>
    <p:extLst>
      <p:ext uri="{BB962C8B-B14F-4D97-AF65-F5344CB8AC3E}">
        <p14:creationId xmlns:p14="http://schemas.microsoft.com/office/powerpoint/2010/main" val="1367616958"/>
      </p:ext>
    </p:extLst>
  </p:cSld>
  <p:clrMapOvr>
    <a:masterClrMapping/>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6C1FF87B-B71C-42C5-9D99-944547186A64}" type="datetimeFigureOut">
              <a:rPr lang="en-US"/>
              <a:pPr>
                <a:defRPr/>
              </a:pPr>
              <a:t>3/20/2026</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fld id="{A664ACB8-8791-4266-820D-16F62492BF1D}" type="slidenum">
              <a:rPr lang="en-US" altLang="en-US"/>
              <a:pPr/>
              <a:t>‹#›</a:t>
            </a:fld>
            <a:endParaRPr lang="en-US" altLang="en-US"/>
          </a:p>
        </p:txBody>
      </p:sp>
    </p:spTree>
    <p:extLst>
      <p:ext uri="{BB962C8B-B14F-4D97-AF65-F5344CB8AC3E}">
        <p14:creationId xmlns:p14="http://schemas.microsoft.com/office/powerpoint/2010/main" val="419629629"/>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AA382EDA-0E65-44DF-93FD-EED04106F6FE}" type="datetimeFigureOut">
              <a:rPr lang="en-US"/>
              <a:pPr>
                <a:defRPr/>
              </a:pPr>
              <a:t>3/20/2026</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fld id="{247541B5-5C40-4764-AD65-7A209129BD11}" type="slidenum">
              <a:rPr lang="en-US" altLang="en-US"/>
              <a:pPr/>
              <a:t>‹#›</a:t>
            </a:fld>
            <a:endParaRPr lang="en-US" altLang="en-US"/>
          </a:p>
        </p:txBody>
      </p:sp>
    </p:spTree>
    <p:extLst>
      <p:ext uri="{BB962C8B-B14F-4D97-AF65-F5344CB8AC3E}">
        <p14:creationId xmlns:p14="http://schemas.microsoft.com/office/powerpoint/2010/main" val="1266343963"/>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9F2766A3-5822-4EBC-9FF4-AE5C2EAF0A18}" type="datetimeFigureOut">
              <a:rPr lang="en-US"/>
              <a:pPr>
                <a:defRPr/>
              </a:pPr>
              <a:t>3/20/2026</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85FE61F8-4830-47A7-A1D8-D0C355B7E1F9}" type="slidenum">
              <a:rPr lang="en-US" altLang="en-US"/>
              <a:pPr/>
              <a:t>‹#›</a:t>
            </a:fld>
            <a:endParaRPr lang="en-US" altLang="en-US"/>
          </a:p>
        </p:txBody>
      </p:sp>
    </p:spTree>
    <p:extLst>
      <p:ext uri="{BB962C8B-B14F-4D97-AF65-F5344CB8AC3E}">
        <p14:creationId xmlns:p14="http://schemas.microsoft.com/office/powerpoint/2010/main" val="4201135200"/>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AD0E291B-45A6-49C9-AB86-8B8A5ABF0ECB}" type="datetimeFigureOut">
              <a:rPr lang="en-US"/>
              <a:pPr>
                <a:defRPr/>
              </a:pPr>
              <a:t>3/20/2026</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6DE1B5F6-08A8-4295-B9CF-F0C90C3C0D4D}" type="slidenum">
              <a:rPr lang="en-US" altLang="en-US"/>
              <a:pPr/>
              <a:t>‹#›</a:t>
            </a:fld>
            <a:endParaRPr lang="en-US" altLang="en-US"/>
          </a:p>
        </p:txBody>
      </p:sp>
    </p:spTree>
    <p:extLst>
      <p:ext uri="{BB962C8B-B14F-4D97-AF65-F5344CB8AC3E}">
        <p14:creationId xmlns:p14="http://schemas.microsoft.com/office/powerpoint/2010/main" val="506968311"/>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F11D51B4-C19B-49FE-9801-E19C22CCAA8E}" type="datetimeFigureOut">
              <a:rPr lang="en-US"/>
              <a:pPr>
                <a:defRPr/>
              </a:pPr>
              <a:t>3/20/2026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F1283057-42C0-4BC4-9FA6-6110BF7BAE65}" type="slidenum">
              <a:rPr lang="en-US" altLang="en-US"/>
              <a:pPr/>
              <a:t>‹#›</a:t>
            </a:fld>
            <a:endParaRPr lang="en-US" altLang="en-US"/>
          </a:p>
        </p:txBody>
      </p:sp>
    </p:spTree>
    <p:extLst>
      <p:ext uri="{BB962C8B-B14F-4D97-AF65-F5344CB8AC3E}">
        <p14:creationId xmlns:p14="http://schemas.microsoft.com/office/powerpoint/2010/main" val="4113122225"/>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04CE76B0-D59A-4FAF-9D99-DFC646CADDF7}" type="datetimeFigureOut">
              <a:rPr lang="en-US"/>
              <a:pPr>
                <a:defRPr/>
              </a:pPr>
              <a:t>3/20/2026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A63C5982-FFC1-4B68-A618-7689483F4ABC}" type="slidenum">
              <a:rPr lang="en-US" altLang="en-US"/>
              <a:pPr/>
              <a:t>‹#›</a:t>
            </a:fld>
            <a:endParaRPr lang="en-US" altLang="en-US"/>
          </a:p>
        </p:txBody>
      </p:sp>
    </p:spTree>
    <p:extLst>
      <p:ext uri="{BB962C8B-B14F-4D97-AF65-F5344CB8AC3E}">
        <p14:creationId xmlns:p14="http://schemas.microsoft.com/office/powerpoint/2010/main" val="4050726802"/>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7DB3F30C-DEC7-4E15-A7FE-FFC1C934F560}" type="datetimeFigureOut">
              <a:rPr lang="en-US"/>
              <a:pPr>
                <a:defRPr/>
              </a:pPr>
              <a:t>3/20/2026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300DD268-0156-46EE-BECD-CF01097F31AD}" type="slidenum">
              <a:rPr lang="en-US" altLang="en-US"/>
              <a:pPr/>
              <a:t>‹#›</a:t>
            </a:fld>
            <a:endParaRPr lang="en-US" altLang="en-US"/>
          </a:p>
        </p:txBody>
      </p:sp>
    </p:spTree>
    <p:extLst>
      <p:ext uri="{BB962C8B-B14F-4D97-AF65-F5344CB8AC3E}">
        <p14:creationId xmlns:p14="http://schemas.microsoft.com/office/powerpoint/2010/main" val="264315763"/>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15210C41-D97C-40A0-8F43-CB33BAA49848}" type="datetimeFigureOut">
              <a:rPr lang="en-US"/>
              <a:pPr>
                <a:defRPr/>
              </a:pPr>
              <a:t>3/20/2026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25031655-DC42-4D57-9B4B-B50FE76F249F}" type="slidenum">
              <a:rPr lang="en-US" altLang="en-US"/>
              <a:pPr/>
              <a:t>‹#›</a:t>
            </a:fld>
            <a:endParaRPr lang="en-US" altLang="en-US"/>
          </a:p>
        </p:txBody>
      </p:sp>
    </p:spTree>
    <p:extLst>
      <p:ext uri="{BB962C8B-B14F-4D97-AF65-F5344CB8AC3E}">
        <p14:creationId xmlns:p14="http://schemas.microsoft.com/office/powerpoint/2010/main" val="2740774510"/>
      </p:ext>
    </p:extLst>
  </p:cSld>
  <p:clrMapOvr>
    <a:masterClrMapping/>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71AF9ACA-AD4B-4E88-B28A-DAB64D98CEB8}" type="datetimeFigureOut">
              <a:rPr lang="en-US"/>
              <a:pPr>
                <a:defRPr/>
              </a:pPr>
              <a:t>3/20/2026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A390B7CA-7196-492B-AAB3-7BDE85765636}" type="slidenum">
              <a:rPr lang="en-US" altLang="en-US"/>
              <a:pPr/>
              <a:t>‹#›</a:t>
            </a:fld>
            <a:endParaRPr lang="en-US" altLang="en-US"/>
          </a:p>
        </p:txBody>
      </p:sp>
    </p:spTree>
    <p:extLst>
      <p:ext uri="{BB962C8B-B14F-4D97-AF65-F5344CB8AC3E}">
        <p14:creationId xmlns:p14="http://schemas.microsoft.com/office/powerpoint/2010/main" val="1139476018"/>
      </p:ext>
    </p:extLst>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524C9877-59DA-47C2-94D4-B034623FB96F}" type="datetimeFigureOut">
              <a:rPr lang="en-US"/>
              <a:pPr>
                <a:defRPr/>
              </a:pPr>
              <a:t>3/20/2026</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8FEDE57E-1303-4F6B-AFEF-FCF493439865}" type="slidenum">
              <a:rPr lang="en-US" altLang="en-US"/>
              <a:pPr/>
              <a:t>‹#›</a:t>
            </a:fld>
            <a:endParaRPr lang="en-US" altLang="en-US"/>
          </a:p>
        </p:txBody>
      </p:sp>
    </p:spTree>
    <p:extLst>
      <p:ext uri="{BB962C8B-B14F-4D97-AF65-F5344CB8AC3E}">
        <p14:creationId xmlns:p14="http://schemas.microsoft.com/office/powerpoint/2010/main" val="4100769225"/>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AD4066EC-6337-431B-83EA-0BF79FE77703}" type="datetimeFigureOut">
              <a:rPr lang="en-US"/>
              <a:pPr>
                <a:defRPr/>
              </a:pPr>
              <a:t>3/20/2026</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fld id="{CBBC6F9F-A0DB-4C19-A408-041BC0CE0BD3}" type="slidenum">
              <a:rPr lang="en-US" altLang="en-US"/>
              <a:pPr/>
              <a:t>‹#›</a:t>
            </a:fld>
            <a:endParaRPr lang="en-US" altLang="en-US"/>
          </a:p>
        </p:txBody>
      </p:sp>
    </p:spTree>
    <p:extLst>
      <p:ext uri="{BB962C8B-B14F-4D97-AF65-F5344CB8AC3E}">
        <p14:creationId xmlns:p14="http://schemas.microsoft.com/office/powerpoint/2010/main" val="859111946"/>
      </p:ext>
    </p:extLst>
  </p:cSld>
  <p:clrMapOvr>
    <a:masterClrMapping/>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7AABC84B-28E3-4C70-9E6D-F939659536D0}" type="datetimeFigureOut">
              <a:rPr lang="en-US"/>
              <a:pPr>
                <a:defRPr/>
              </a:pPr>
              <a:t>3/20/2026</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fld id="{2F8F56F9-8742-4F7A-B5D0-50B85254D505}" type="slidenum">
              <a:rPr lang="en-US" altLang="en-US"/>
              <a:pPr/>
              <a:t>‹#›</a:t>
            </a:fld>
            <a:endParaRPr lang="en-US" altLang="en-US"/>
          </a:p>
        </p:txBody>
      </p:sp>
    </p:spTree>
    <p:extLst>
      <p:ext uri="{BB962C8B-B14F-4D97-AF65-F5344CB8AC3E}">
        <p14:creationId xmlns:p14="http://schemas.microsoft.com/office/powerpoint/2010/main" val="362557262"/>
      </p:ext>
    </p:extLst>
  </p:cSld>
  <p:clrMapOvr>
    <a:masterClrMapping/>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40A00E1D-6A4A-4910-BC79-C6A68EE65E83}" type="datetimeFigureOut">
              <a:rPr lang="en-US"/>
              <a:pPr>
                <a:defRPr/>
              </a:pPr>
              <a:t>3/20/2026</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fld id="{073FD78F-6874-40BF-BD91-DA662187D8AD}" type="slidenum">
              <a:rPr lang="en-US" altLang="en-US"/>
              <a:pPr/>
              <a:t>‹#›</a:t>
            </a:fld>
            <a:endParaRPr lang="en-US" altLang="en-US"/>
          </a:p>
        </p:txBody>
      </p:sp>
    </p:spTree>
    <p:extLst>
      <p:ext uri="{BB962C8B-B14F-4D97-AF65-F5344CB8AC3E}">
        <p14:creationId xmlns:p14="http://schemas.microsoft.com/office/powerpoint/2010/main" val="1136449008"/>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680C04D5-386D-4ECA-BCD5-943469DDCB39}" type="datetimeFigureOut">
              <a:rPr lang="en-US"/>
              <a:pPr>
                <a:defRPr/>
              </a:pPr>
              <a:t>3/20/2026</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70CDBE7C-357A-4404-9B0E-CF8C74A4946D}" type="slidenum">
              <a:rPr lang="en-US" altLang="en-US"/>
              <a:pPr/>
              <a:t>‹#›</a:t>
            </a:fld>
            <a:endParaRPr lang="en-US" altLang="en-US"/>
          </a:p>
        </p:txBody>
      </p:sp>
    </p:spTree>
    <p:extLst>
      <p:ext uri="{BB962C8B-B14F-4D97-AF65-F5344CB8AC3E}">
        <p14:creationId xmlns:p14="http://schemas.microsoft.com/office/powerpoint/2010/main" val="254764560"/>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701C4850-6A4C-42DB-B0FE-01B23A2EC2BF}" type="datetimeFigureOut">
              <a:rPr lang="en-US"/>
              <a:pPr>
                <a:defRPr/>
              </a:pPr>
              <a:t>3/20/2026</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3BF7705D-601D-4A9E-AE40-78648811EACA}" type="slidenum">
              <a:rPr lang="en-US" altLang="en-US"/>
              <a:pPr/>
              <a:t>‹#›</a:t>
            </a:fld>
            <a:endParaRPr lang="en-US" altLang="en-US"/>
          </a:p>
        </p:txBody>
      </p:sp>
    </p:spTree>
    <p:extLst>
      <p:ext uri="{BB962C8B-B14F-4D97-AF65-F5344CB8AC3E}">
        <p14:creationId xmlns:p14="http://schemas.microsoft.com/office/powerpoint/2010/main" val="1359416222"/>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118784A6-AC70-4CE4-8717-42CC8DDB6361}" type="datetimeFigureOut">
              <a:rPr lang="en-US"/>
              <a:pPr>
                <a:defRPr/>
              </a:pPr>
              <a:t>3/20/2026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E9193A63-5DAE-4201-A27F-9B54C68666E8}" type="slidenum">
              <a:rPr lang="en-US" altLang="en-US"/>
              <a:pPr/>
              <a:t>‹#›</a:t>
            </a:fld>
            <a:endParaRPr lang="en-US" altLang="en-US"/>
          </a:p>
        </p:txBody>
      </p:sp>
    </p:spTree>
    <p:extLst>
      <p:ext uri="{BB962C8B-B14F-4D97-AF65-F5344CB8AC3E}">
        <p14:creationId xmlns:p14="http://schemas.microsoft.com/office/powerpoint/2010/main" val="2036701076"/>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4D5247EF-4479-4FEB-A5D1-0160481D789A}" type="datetimeFigureOut">
              <a:rPr lang="en-US"/>
              <a:pPr>
                <a:defRPr/>
              </a:pPr>
              <a:t>3/20/2026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910CCB70-0034-4CD3-BB4D-9E0A315D06E3}" type="slidenum">
              <a:rPr lang="en-US" altLang="en-US"/>
              <a:pPr/>
              <a:t>‹#›</a:t>
            </a:fld>
            <a:endParaRPr lang="en-US" altLang="en-US"/>
          </a:p>
        </p:txBody>
      </p:sp>
    </p:spTree>
    <p:extLst>
      <p:ext uri="{BB962C8B-B14F-4D97-AF65-F5344CB8AC3E}">
        <p14:creationId xmlns:p14="http://schemas.microsoft.com/office/powerpoint/2010/main" val="1357424070"/>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09C411E8-9197-45EB-83A8-07FDD0523521}" type="datetimeFigureOut">
              <a:rPr lang="en-US"/>
              <a:pPr>
                <a:defRPr/>
              </a:pPr>
              <a:t>3/20/2026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C5F128EB-CB8B-4AAA-9201-859D6AA6FFC6}" type="slidenum">
              <a:rPr lang="en-US" altLang="en-US"/>
              <a:pPr/>
              <a:t>‹#›</a:t>
            </a:fld>
            <a:endParaRPr lang="en-US" altLang="en-US"/>
          </a:p>
        </p:txBody>
      </p:sp>
    </p:spTree>
    <p:extLst>
      <p:ext uri="{BB962C8B-B14F-4D97-AF65-F5344CB8AC3E}">
        <p14:creationId xmlns:p14="http://schemas.microsoft.com/office/powerpoint/2010/main" val="2798021024"/>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52C97675-F2CF-491F-A1ED-E5116FAFDD1A}" type="datetimeFigureOut">
              <a:rPr lang="en-US"/>
              <a:pPr>
                <a:defRPr/>
              </a:pPr>
              <a:t>3/20/2026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EF8E0967-C166-4EDE-A251-E0E643E5E154}" type="slidenum">
              <a:rPr lang="en-US" altLang="en-US"/>
              <a:pPr/>
              <a:t>‹#›</a:t>
            </a:fld>
            <a:endParaRPr lang="en-US" altLang="en-US"/>
          </a:p>
        </p:txBody>
      </p:sp>
    </p:spTree>
    <p:extLst>
      <p:ext uri="{BB962C8B-B14F-4D97-AF65-F5344CB8AC3E}">
        <p14:creationId xmlns:p14="http://schemas.microsoft.com/office/powerpoint/2010/main" val="1976302142"/>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3709B7B7-55FF-495A-A5F1-CF9DAD7A86D4}" type="datetimeFigureOut">
              <a:rPr lang="en-US"/>
              <a:pPr>
                <a:defRPr/>
              </a:pPr>
              <a:t>3/20/2026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3098F7F7-2D6C-456A-B0FA-EB47BB03B1DF}" type="slidenum">
              <a:rPr lang="en-US" altLang="en-US"/>
              <a:pPr/>
              <a:t>‹#›</a:t>
            </a:fld>
            <a:endParaRPr lang="en-US" altLang="en-US"/>
          </a:p>
        </p:txBody>
      </p:sp>
    </p:spTree>
    <p:extLst>
      <p:ext uri="{BB962C8B-B14F-4D97-AF65-F5344CB8AC3E}">
        <p14:creationId xmlns:p14="http://schemas.microsoft.com/office/powerpoint/2010/main" val="3320048058"/>
      </p:ext>
    </p:extLst>
  </p:cSld>
  <p:clrMapOvr>
    <a:masterClrMapping/>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C2F5A6E9-980F-4BCD-A162-8E2321DD106E}" type="datetimeFigureOut">
              <a:rPr lang="en-US"/>
              <a:pPr>
                <a:defRPr/>
              </a:pPr>
              <a:t>3/20/2026</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27845B8E-F9EB-4953-939F-489A46038A9A}" type="slidenum">
              <a:rPr lang="en-US" altLang="en-US"/>
              <a:pPr/>
              <a:t>‹#›</a:t>
            </a:fld>
            <a:endParaRPr lang="en-US" altLang="en-US"/>
          </a:p>
        </p:txBody>
      </p:sp>
    </p:spTree>
    <p:extLst>
      <p:ext uri="{BB962C8B-B14F-4D97-AF65-F5344CB8AC3E}">
        <p14:creationId xmlns:p14="http://schemas.microsoft.com/office/powerpoint/2010/main" val="3363389096"/>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07E1B209-084D-4D6B-BE24-78EA2799A9B6}" type="datetimeFigureOut">
              <a:rPr lang="en-US"/>
              <a:pPr>
                <a:defRPr/>
              </a:pPr>
              <a:t>3/20/2026</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fld id="{F6C097B5-D2A8-4D72-9D6E-AC7B2E6F3511}" type="slidenum">
              <a:rPr lang="en-US" altLang="en-US"/>
              <a:pPr/>
              <a:t>‹#›</a:t>
            </a:fld>
            <a:endParaRPr lang="en-US" altLang="en-US"/>
          </a:p>
        </p:txBody>
      </p:sp>
    </p:spTree>
    <p:extLst>
      <p:ext uri="{BB962C8B-B14F-4D97-AF65-F5344CB8AC3E}">
        <p14:creationId xmlns:p14="http://schemas.microsoft.com/office/powerpoint/2010/main" val="2689468562"/>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E2F3B712-095B-4B4D-858E-2E8D72C261FA}" type="datetimeFigureOut">
              <a:rPr lang="en-US"/>
              <a:pPr>
                <a:defRPr/>
              </a:pPr>
              <a:t>3/20/2026</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fld id="{85C13246-9408-40B8-8A2E-BF1F9F31144D}" type="slidenum">
              <a:rPr lang="en-US" altLang="en-US"/>
              <a:pPr/>
              <a:t>‹#›</a:t>
            </a:fld>
            <a:endParaRPr lang="en-US" altLang="en-US"/>
          </a:p>
        </p:txBody>
      </p:sp>
    </p:spTree>
    <p:extLst>
      <p:ext uri="{BB962C8B-B14F-4D97-AF65-F5344CB8AC3E}">
        <p14:creationId xmlns:p14="http://schemas.microsoft.com/office/powerpoint/2010/main" val="1768818528"/>
      </p:ext>
    </p:extLst>
  </p:cSld>
  <p:clrMapOvr>
    <a:masterClrMapping/>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20E17E63-F955-4AA6-86D5-1C1F1F95DE08}" type="datetimeFigureOut">
              <a:rPr lang="en-US"/>
              <a:pPr>
                <a:defRPr/>
              </a:pPr>
              <a:t>3/20/2026</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fld id="{8E2CF615-1959-44B9-8AE7-08AFFEBA90F6}" type="slidenum">
              <a:rPr lang="en-US" altLang="en-US"/>
              <a:pPr/>
              <a:t>‹#›</a:t>
            </a:fld>
            <a:endParaRPr lang="en-US" altLang="en-US"/>
          </a:p>
        </p:txBody>
      </p:sp>
    </p:spTree>
    <p:extLst>
      <p:ext uri="{BB962C8B-B14F-4D97-AF65-F5344CB8AC3E}">
        <p14:creationId xmlns:p14="http://schemas.microsoft.com/office/powerpoint/2010/main" val="1993538"/>
      </p:ext>
    </p:extLst>
  </p:cSld>
  <p:clrMapOvr>
    <a:masterClrMapping/>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4BC25AA3-2562-4556-960C-27928E36452F}" type="datetimeFigureOut">
              <a:rPr lang="en-US"/>
              <a:pPr>
                <a:defRPr/>
              </a:pPr>
              <a:t>3/20/2026</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59C0675E-C798-4409-98BD-2D990FDEBF40}" type="slidenum">
              <a:rPr lang="en-US" altLang="en-US"/>
              <a:pPr/>
              <a:t>‹#›</a:t>
            </a:fld>
            <a:endParaRPr lang="en-US" altLang="en-US"/>
          </a:p>
        </p:txBody>
      </p:sp>
    </p:spTree>
    <p:extLst>
      <p:ext uri="{BB962C8B-B14F-4D97-AF65-F5344CB8AC3E}">
        <p14:creationId xmlns:p14="http://schemas.microsoft.com/office/powerpoint/2010/main" val="3536548465"/>
      </p:ext>
    </p:extLst>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88C115AD-684F-4799-BC60-77FBB9C3E0C6}" type="datetimeFigureOut">
              <a:rPr lang="en-US"/>
              <a:pPr>
                <a:defRPr/>
              </a:pPr>
              <a:t>3/20/2026</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62B8B9EC-0B12-4330-9570-8EB28F94C35A}" type="slidenum">
              <a:rPr lang="en-US" altLang="en-US"/>
              <a:pPr/>
              <a:t>‹#›</a:t>
            </a:fld>
            <a:endParaRPr lang="en-US" altLang="en-US"/>
          </a:p>
        </p:txBody>
      </p:sp>
    </p:spTree>
    <p:extLst>
      <p:ext uri="{BB962C8B-B14F-4D97-AF65-F5344CB8AC3E}">
        <p14:creationId xmlns:p14="http://schemas.microsoft.com/office/powerpoint/2010/main" val="3921418983"/>
      </p:ext>
    </p:extLst>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95973968-6956-42AC-AD3D-83DCE274FA44}" type="datetimeFigureOut">
              <a:rPr lang="en-US"/>
              <a:pPr>
                <a:defRPr/>
              </a:pPr>
              <a:t>3/20/2026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38D6343D-D692-41F6-BFC0-B806FF4C0035}" type="slidenum">
              <a:rPr lang="en-US" altLang="en-US"/>
              <a:pPr/>
              <a:t>‹#›</a:t>
            </a:fld>
            <a:endParaRPr lang="en-US" altLang="en-US"/>
          </a:p>
        </p:txBody>
      </p:sp>
    </p:spTree>
    <p:extLst>
      <p:ext uri="{BB962C8B-B14F-4D97-AF65-F5344CB8AC3E}">
        <p14:creationId xmlns:p14="http://schemas.microsoft.com/office/powerpoint/2010/main" val="1500420404"/>
      </p:ext>
    </p:extLst>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F9E295EB-043D-4DEE-A125-F5C0F1C54555}" type="datetimeFigureOut">
              <a:rPr lang="en-US"/>
              <a:pPr>
                <a:defRPr/>
              </a:pPr>
              <a:t>3/20/2026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C7B063F1-3757-4099-9CEC-EEC302171E80}" type="slidenum">
              <a:rPr lang="en-US" altLang="en-US"/>
              <a:pPr/>
              <a:t>‹#›</a:t>
            </a:fld>
            <a:endParaRPr lang="en-US" altLang="en-US"/>
          </a:p>
        </p:txBody>
      </p:sp>
    </p:spTree>
    <p:extLst>
      <p:ext uri="{BB962C8B-B14F-4D97-AF65-F5344CB8AC3E}">
        <p14:creationId xmlns:p14="http://schemas.microsoft.com/office/powerpoint/2010/main" val="51044511"/>
      </p:ext>
    </p:extLst>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252FD1A7-8249-416D-BA91-85B754DB9F47}" type="datetimeFigureOut">
              <a:rPr lang="en-US"/>
              <a:pPr>
                <a:defRPr/>
              </a:pPr>
              <a:t>3/20/2026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A038CC8C-9F5C-4DFF-95BE-1436A1A5E709}" type="slidenum">
              <a:rPr lang="en-US" altLang="en-US"/>
              <a:pPr/>
              <a:t>‹#›</a:t>
            </a:fld>
            <a:endParaRPr lang="en-US" altLang="en-US"/>
          </a:p>
        </p:txBody>
      </p:sp>
    </p:spTree>
    <p:extLst>
      <p:ext uri="{BB962C8B-B14F-4D97-AF65-F5344CB8AC3E}">
        <p14:creationId xmlns:p14="http://schemas.microsoft.com/office/powerpoint/2010/main" val="1940529850"/>
      </p:ext>
    </p:extLst>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C94B3647-78CC-48E6-AE9E-D266AD04C182}" type="datetimeFigureOut">
              <a:rPr lang="en-US"/>
              <a:pPr>
                <a:defRPr/>
              </a:pPr>
              <a:t>3/20/2026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CA9CC8F8-51D7-4838-A40D-199E0C620F31}" type="slidenum">
              <a:rPr lang="en-US" altLang="en-US"/>
              <a:pPr/>
              <a:t>‹#›</a:t>
            </a:fld>
            <a:endParaRPr lang="en-US" altLang="en-US"/>
          </a:p>
        </p:txBody>
      </p:sp>
    </p:spTree>
    <p:extLst>
      <p:ext uri="{BB962C8B-B14F-4D97-AF65-F5344CB8AC3E}">
        <p14:creationId xmlns:p14="http://schemas.microsoft.com/office/powerpoint/2010/main" val="2741627005"/>
      </p:ext>
    </p:extLst>
  </p:cSld>
  <p:clrMapOvr>
    <a:masterClrMapping/>
  </p:clrMapOvr>
</p:sldLayout>
</file>

<file path=ppt/slideLayouts/slideLayout26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77039A7B-3DB3-4379-AC3B-57A0A8DA8869}" type="datetimeFigureOut">
              <a:rPr lang="en-US"/>
              <a:pPr>
                <a:defRPr/>
              </a:pPr>
              <a:t>3/20/2026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0974493D-8CEA-4239-9F55-38E2286416B7}" type="slidenum">
              <a:rPr lang="en-US" altLang="en-US"/>
              <a:pPr/>
              <a:t>‹#›</a:t>
            </a:fld>
            <a:endParaRPr lang="en-US" altLang="en-US"/>
          </a:p>
        </p:txBody>
      </p:sp>
    </p:spTree>
    <p:extLst>
      <p:ext uri="{BB962C8B-B14F-4D97-AF65-F5344CB8AC3E}">
        <p14:creationId xmlns:p14="http://schemas.microsoft.com/office/powerpoint/2010/main" val="2443204299"/>
      </p:ext>
    </p:extLst>
  </p:cSld>
  <p:clrMapOvr>
    <a:masterClrMapping/>
  </p:clrMapOvr>
</p:sldLayout>
</file>

<file path=ppt/slideLayouts/slideLayout26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D784CA9D-8213-406C-90DB-B440CC0B06D9}" type="datetimeFigureOut">
              <a:rPr lang="en-US"/>
              <a:pPr>
                <a:defRPr/>
              </a:pPr>
              <a:t>3/20/2026</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44950EA9-86B8-445E-BB78-A07E1CB5EDA0}" type="slidenum">
              <a:rPr lang="en-US" altLang="en-US"/>
              <a:pPr/>
              <a:t>‹#›</a:t>
            </a:fld>
            <a:endParaRPr lang="en-US" altLang="en-US"/>
          </a:p>
        </p:txBody>
      </p:sp>
    </p:spTree>
    <p:extLst>
      <p:ext uri="{BB962C8B-B14F-4D97-AF65-F5344CB8AC3E}">
        <p14:creationId xmlns:p14="http://schemas.microsoft.com/office/powerpoint/2010/main" val="1914023063"/>
      </p:ext>
    </p:extLst>
  </p:cSld>
  <p:clrMapOvr>
    <a:masterClrMapping/>
  </p:clrMapOvr>
</p:sldLayout>
</file>

<file path=ppt/slideLayouts/slideLayout26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FEF1D91D-CC32-475C-9109-242E00A8C870}" type="datetimeFigureOut">
              <a:rPr lang="en-US"/>
              <a:pPr>
                <a:defRPr/>
              </a:pPr>
              <a:t>3/20/2026</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fld id="{DC08A56B-6E6B-4A09-9DD6-DA01EFB5D1A1}" type="slidenum">
              <a:rPr lang="en-US" altLang="en-US"/>
              <a:pPr/>
              <a:t>‹#›</a:t>
            </a:fld>
            <a:endParaRPr lang="en-US" altLang="en-US"/>
          </a:p>
        </p:txBody>
      </p:sp>
    </p:spTree>
    <p:extLst>
      <p:ext uri="{BB962C8B-B14F-4D97-AF65-F5344CB8AC3E}">
        <p14:creationId xmlns:p14="http://schemas.microsoft.com/office/powerpoint/2010/main" val="884979535"/>
      </p:ext>
    </p:extLst>
  </p:cSld>
  <p:clrMapOvr>
    <a:masterClrMapping/>
  </p:clrMapOvr>
</p:sldLayout>
</file>

<file path=ppt/slideLayouts/slideLayout27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BBB6FFF2-1E07-41A1-BC68-411C4975ED26}" type="datetimeFigureOut">
              <a:rPr lang="en-US"/>
              <a:pPr>
                <a:defRPr/>
              </a:pPr>
              <a:t>3/20/2026</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fld id="{CF1A7BBC-BDAC-471B-B3C5-1D0597E6D1FD}" type="slidenum">
              <a:rPr lang="en-US" altLang="en-US"/>
              <a:pPr/>
              <a:t>‹#›</a:t>
            </a:fld>
            <a:endParaRPr lang="en-US" altLang="en-US"/>
          </a:p>
        </p:txBody>
      </p:sp>
    </p:spTree>
    <p:extLst>
      <p:ext uri="{BB962C8B-B14F-4D97-AF65-F5344CB8AC3E}">
        <p14:creationId xmlns:p14="http://schemas.microsoft.com/office/powerpoint/2010/main" val="2000466122"/>
      </p:ext>
    </p:extLst>
  </p:cSld>
  <p:clrMapOvr>
    <a:masterClrMapping/>
  </p:clrMapOvr>
</p:sldLayout>
</file>

<file path=ppt/slideLayouts/slideLayout27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2CF84B1D-B1AC-478B-9207-B7EA6D25E2A0}" type="datetimeFigureOut">
              <a:rPr lang="en-US"/>
              <a:pPr>
                <a:defRPr/>
              </a:pPr>
              <a:t>3/20/2026</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fld id="{5807D52B-5B4E-4844-AD1F-6FD59164675E}" type="slidenum">
              <a:rPr lang="en-US" altLang="en-US"/>
              <a:pPr/>
              <a:t>‹#›</a:t>
            </a:fld>
            <a:endParaRPr lang="en-US" altLang="en-US"/>
          </a:p>
        </p:txBody>
      </p:sp>
    </p:spTree>
    <p:extLst>
      <p:ext uri="{BB962C8B-B14F-4D97-AF65-F5344CB8AC3E}">
        <p14:creationId xmlns:p14="http://schemas.microsoft.com/office/powerpoint/2010/main" val="1364136561"/>
      </p:ext>
    </p:extLst>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8CDF1241-BCA8-472C-9E9A-B5FEE5E45B77}" type="datetimeFigureOut">
              <a:rPr lang="en-US"/>
              <a:pPr>
                <a:defRPr/>
              </a:pPr>
              <a:t>3/20/2026</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8C7F8935-BE3A-4E98-AA0E-86D4095D1937}" type="slidenum">
              <a:rPr lang="en-US" altLang="en-US"/>
              <a:pPr/>
              <a:t>‹#›</a:t>
            </a:fld>
            <a:endParaRPr lang="en-US" altLang="en-US"/>
          </a:p>
        </p:txBody>
      </p:sp>
    </p:spTree>
    <p:extLst>
      <p:ext uri="{BB962C8B-B14F-4D97-AF65-F5344CB8AC3E}">
        <p14:creationId xmlns:p14="http://schemas.microsoft.com/office/powerpoint/2010/main" val="3388535689"/>
      </p:ext>
    </p:extLst>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B396BFFB-78E4-4D7A-8B70-2FEE0DAA2FBA}" type="datetimeFigureOut">
              <a:rPr lang="en-US"/>
              <a:pPr>
                <a:defRPr/>
              </a:pPr>
              <a:t>3/20/2026</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D7D91265-6F1A-48FC-A51C-FFB0DE4EA0CF}" type="slidenum">
              <a:rPr lang="en-US" altLang="en-US"/>
              <a:pPr/>
              <a:t>‹#›</a:t>
            </a:fld>
            <a:endParaRPr lang="en-US" altLang="en-US"/>
          </a:p>
        </p:txBody>
      </p:sp>
    </p:spTree>
    <p:extLst>
      <p:ext uri="{BB962C8B-B14F-4D97-AF65-F5344CB8AC3E}">
        <p14:creationId xmlns:p14="http://schemas.microsoft.com/office/powerpoint/2010/main" val="814704779"/>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4AA7AA6B-A1C4-4396-B3F5-23001EBA4E51}" type="datetimeFigureOut">
              <a:rPr lang="en-US"/>
              <a:pPr>
                <a:defRPr/>
              </a:pPr>
              <a:t>3/20/2026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739F49CF-68B4-4F6D-A869-76B5760072EA}" type="slidenum">
              <a:rPr lang="en-US" altLang="en-US"/>
              <a:pPr/>
              <a:t>‹#›</a:t>
            </a:fld>
            <a:endParaRPr lang="en-US" altLang="en-US"/>
          </a:p>
        </p:txBody>
      </p:sp>
    </p:spTree>
    <p:extLst>
      <p:ext uri="{BB962C8B-B14F-4D97-AF65-F5344CB8AC3E}">
        <p14:creationId xmlns:p14="http://schemas.microsoft.com/office/powerpoint/2010/main" val="3678258759"/>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2BBEADFE-6A56-431A-B8C4-AD9548B3AEBF}" type="datetimeFigureOut">
              <a:rPr lang="en-US"/>
              <a:pPr>
                <a:defRPr/>
              </a:pPr>
              <a:t>3/20/2026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0CC5CFA2-43D6-4D32-B3DF-498516490E0A}" type="slidenum">
              <a:rPr lang="en-US" altLang="en-US"/>
              <a:pPr/>
              <a:t>‹#›</a:t>
            </a:fld>
            <a:endParaRPr lang="en-US" altLang="en-US"/>
          </a:p>
        </p:txBody>
      </p:sp>
    </p:spTree>
    <p:extLst>
      <p:ext uri="{BB962C8B-B14F-4D97-AF65-F5344CB8AC3E}">
        <p14:creationId xmlns:p14="http://schemas.microsoft.com/office/powerpoint/2010/main" val="2236162315"/>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132BF959-9BEB-4C2F-8401-B9CD1BF0EAF4}" type="datetimeFigureOut">
              <a:rPr lang="en-US"/>
              <a:pPr>
                <a:defRPr/>
              </a:pPr>
              <a:t>3/20/2026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06CDE716-3F61-411A-8236-79859AFCC4DE}" type="slidenum">
              <a:rPr lang="en-US" altLang="en-US"/>
              <a:pPr/>
              <a:t>‹#›</a:t>
            </a:fld>
            <a:endParaRPr lang="en-US" altLang="en-US"/>
          </a:p>
        </p:txBody>
      </p:sp>
    </p:spTree>
    <p:extLst>
      <p:ext uri="{BB962C8B-B14F-4D97-AF65-F5344CB8AC3E}">
        <p14:creationId xmlns:p14="http://schemas.microsoft.com/office/powerpoint/2010/main" val="3856338249"/>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98949C74-AF95-4839-9C3C-C88241A9630F}" type="datetimeFigureOut">
              <a:rPr lang="en-US"/>
              <a:pPr>
                <a:defRPr/>
              </a:pPr>
              <a:t>3/20/2026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770BD045-F581-43BE-BA99-AC97BF0DEB6C}" type="slidenum">
              <a:rPr lang="en-US" altLang="en-US"/>
              <a:pPr/>
              <a:t>‹#›</a:t>
            </a:fld>
            <a:endParaRPr lang="en-US" altLang="en-US"/>
          </a:p>
        </p:txBody>
      </p:sp>
    </p:spTree>
    <p:extLst>
      <p:ext uri="{BB962C8B-B14F-4D97-AF65-F5344CB8AC3E}">
        <p14:creationId xmlns:p14="http://schemas.microsoft.com/office/powerpoint/2010/main" val="3132385352"/>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0A811E87-0060-4968-AA95-D40165F3C238}" type="datetimeFigureOut">
              <a:rPr lang="en-US"/>
              <a:pPr>
                <a:defRPr/>
              </a:pPr>
              <a:t>3/20/2026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C414DBBF-4D6C-485C-8CD0-B20DFFB189BA}" type="slidenum">
              <a:rPr lang="en-US" altLang="en-US"/>
              <a:pPr/>
              <a:t>‹#›</a:t>
            </a:fld>
            <a:endParaRPr lang="en-US" altLang="en-US"/>
          </a:p>
        </p:txBody>
      </p:sp>
    </p:spTree>
    <p:extLst>
      <p:ext uri="{BB962C8B-B14F-4D97-AF65-F5344CB8AC3E}">
        <p14:creationId xmlns:p14="http://schemas.microsoft.com/office/powerpoint/2010/main" val="2991451410"/>
      </p:ext>
    </p:extLst>
  </p:cSld>
  <p:clrMapOvr>
    <a:masterClrMapping/>
  </p:clrMapOvr>
</p:sldLayout>
</file>

<file path=ppt/slideLayouts/slideLayout27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A1B051AA-F1E0-4F0C-85D7-5548F90B8F79}" type="datetimeFigureOut">
              <a:rPr lang="en-US"/>
              <a:pPr>
                <a:defRPr/>
              </a:pPr>
              <a:t>3/20/2026</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CE6546AC-F84B-4C78-B98D-17901BFD3897}" type="slidenum">
              <a:rPr lang="en-US" altLang="en-US"/>
              <a:pPr/>
              <a:t>‹#›</a:t>
            </a:fld>
            <a:endParaRPr lang="en-US" altLang="en-US"/>
          </a:p>
        </p:txBody>
      </p:sp>
    </p:spTree>
    <p:extLst>
      <p:ext uri="{BB962C8B-B14F-4D97-AF65-F5344CB8AC3E}">
        <p14:creationId xmlns:p14="http://schemas.microsoft.com/office/powerpoint/2010/main" val="1087802207"/>
      </p:ext>
    </p:extLst>
  </p:cSld>
  <p:clrMapOvr>
    <a:masterClrMapping/>
  </p:clrMapOvr>
</p:sldLayout>
</file>

<file path=ppt/slideLayouts/slideLayout28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2B5B07A2-BF21-47E1-B551-12BF80C5B142}" type="datetimeFigureOut">
              <a:rPr lang="en-US"/>
              <a:pPr>
                <a:defRPr/>
              </a:pPr>
              <a:t>3/20/2026</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fld id="{B641A12B-0260-4D5C-AEFA-6C7F15ACC83A}" type="slidenum">
              <a:rPr lang="en-US" altLang="en-US"/>
              <a:pPr/>
              <a:t>‹#›</a:t>
            </a:fld>
            <a:endParaRPr lang="en-US" altLang="en-US"/>
          </a:p>
        </p:txBody>
      </p:sp>
    </p:spTree>
    <p:extLst>
      <p:ext uri="{BB962C8B-B14F-4D97-AF65-F5344CB8AC3E}">
        <p14:creationId xmlns:p14="http://schemas.microsoft.com/office/powerpoint/2010/main" val="995741144"/>
      </p:ext>
    </p:extLst>
  </p:cSld>
  <p:clrMapOvr>
    <a:masterClrMapping/>
  </p:clrMapOvr>
</p:sldLayout>
</file>

<file path=ppt/slideLayouts/slideLayout28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805A8235-35F3-4510-8799-D2430E9AFC40}" type="datetimeFigureOut">
              <a:rPr lang="en-US"/>
              <a:pPr>
                <a:defRPr/>
              </a:pPr>
              <a:t>3/20/2026</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fld id="{EF9EAC03-FFCB-42C0-AD32-E725BC1EE8A0}" type="slidenum">
              <a:rPr lang="en-US" altLang="en-US"/>
              <a:pPr/>
              <a:t>‹#›</a:t>
            </a:fld>
            <a:endParaRPr lang="en-US" altLang="en-US"/>
          </a:p>
        </p:txBody>
      </p:sp>
    </p:spTree>
    <p:extLst>
      <p:ext uri="{BB962C8B-B14F-4D97-AF65-F5344CB8AC3E}">
        <p14:creationId xmlns:p14="http://schemas.microsoft.com/office/powerpoint/2010/main" val="644586982"/>
      </p:ext>
    </p:extLst>
  </p:cSld>
  <p:clrMapOvr>
    <a:masterClrMapping/>
  </p:clrMapOvr>
</p:sldLayout>
</file>

<file path=ppt/slideLayouts/slideLayout28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219CAA22-0BF7-4DBB-B57E-CA181BAF96B5}" type="datetimeFigureOut">
              <a:rPr lang="en-US"/>
              <a:pPr>
                <a:defRPr/>
              </a:pPr>
              <a:t>3/20/2026</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fld id="{7820CD89-A7E5-499B-BDC9-5583E425EFFA}" type="slidenum">
              <a:rPr lang="en-US" altLang="en-US"/>
              <a:pPr/>
              <a:t>‹#›</a:t>
            </a:fld>
            <a:endParaRPr lang="en-US" altLang="en-US"/>
          </a:p>
        </p:txBody>
      </p:sp>
    </p:spTree>
    <p:extLst>
      <p:ext uri="{BB962C8B-B14F-4D97-AF65-F5344CB8AC3E}">
        <p14:creationId xmlns:p14="http://schemas.microsoft.com/office/powerpoint/2010/main" val="668662777"/>
      </p:ext>
    </p:extLst>
  </p:cSld>
  <p:clrMapOvr>
    <a:masterClrMapping/>
  </p:clrMapOvr>
</p:sldLayout>
</file>

<file path=ppt/slideLayouts/slideLayout28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F7D3C859-62F5-461B-B4B8-4B46995FC1A1}" type="datetimeFigureOut">
              <a:rPr lang="en-US"/>
              <a:pPr>
                <a:defRPr/>
              </a:pPr>
              <a:t>3/20/2026</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D1E053AF-7A79-405A-92E6-F619E5266CA8}" type="slidenum">
              <a:rPr lang="en-US" altLang="en-US"/>
              <a:pPr/>
              <a:t>‹#›</a:t>
            </a:fld>
            <a:endParaRPr lang="en-US" altLang="en-US"/>
          </a:p>
        </p:txBody>
      </p:sp>
    </p:spTree>
    <p:extLst>
      <p:ext uri="{BB962C8B-B14F-4D97-AF65-F5344CB8AC3E}">
        <p14:creationId xmlns:p14="http://schemas.microsoft.com/office/powerpoint/2010/main" val="3346581883"/>
      </p:ext>
    </p:extLst>
  </p:cSld>
  <p:clrMapOvr>
    <a:masterClrMapping/>
  </p:clrMapOvr>
</p:sldLayout>
</file>

<file path=ppt/slideLayouts/slideLayout28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ADE65760-557E-4429-91CD-8EB504B150BB}" type="datetimeFigureOut">
              <a:rPr lang="en-US"/>
              <a:pPr>
                <a:defRPr/>
              </a:pPr>
              <a:t>3/20/2026</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83BE52A2-D3CD-48A5-8DDB-ED87471DF410}" type="slidenum">
              <a:rPr lang="en-US" altLang="en-US"/>
              <a:pPr/>
              <a:t>‹#›</a:t>
            </a:fld>
            <a:endParaRPr lang="en-US" altLang="en-US"/>
          </a:p>
        </p:txBody>
      </p:sp>
    </p:spTree>
    <p:extLst>
      <p:ext uri="{BB962C8B-B14F-4D97-AF65-F5344CB8AC3E}">
        <p14:creationId xmlns:p14="http://schemas.microsoft.com/office/powerpoint/2010/main" val="2222396730"/>
      </p:ext>
    </p:extLst>
  </p:cSld>
  <p:clrMapOvr>
    <a:masterClrMapping/>
  </p:clrMapOvr>
</p:sldLayout>
</file>

<file path=ppt/slideLayouts/slideLayout28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EC5B568A-A5F6-4447-A30D-57452D26A0AA}" type="datetimeFigureOut">
              <a:rPr lang="en-US"/>
              <a:pPr>
                <a:defRPr/>
              </a:pPr>
              <a:t>3/20/2026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397FC920-6987-40BF-9737-D9BD21602D05}" type="slidenum">
              <a:rPr lang="en-US" altLang="en-US"/>
              <a:pPr/>
              <a:t>‹#›</a:t>
            </a:fld>
            <a:endParaRPr lang="en-US" altLang="en-US"/>
          </a:p>
        </p:txBody>
      </p:sp>
    </p:spTree>
    <p:extLst>
      <p:ext uri="{BB962C8B-B14F-4D97-AF65-F5344CB8AC3E}">
        <p14:creationId xmlns:p14="http://schemas.microsoft.com/office/powerpoint/2010/main" val="2451694280"/>
      </p:ext>
    </p:extLst>
  </p:cSld>
  <p:clrMapOvr>
    <a:masterClrMapping/>
  </p:clrMapOvr>
</p:sldLayout>
</file>

<file path=ppt/slideLayouts/slideLayout28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B01FD4E2-67DB-49B0-9C3A-5543467E3E16}" type="datetimeFigureOut">
              <a:rPr lang="en-US"/>
              <a:pPr>
                <a:defRPr/>
              </a:pPr>
              <a:t>3/20/2026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85A8B560-AC4E-413B-8F62-087D7F755844}" type="slidenum">
              <a:rPr lang="en-US" altLang="en-US"/>
              <a:pPr/>
              <a:t>‹#›</a:t>
            </a:fld>
            <a:endParaRPr lang="en-US" altLang="en-US"/>
          </a:p>
        </p:txBody>
      </p:sp>
    </p:spTree>
    <p:extLst>
      <p:ext uri="{BB962C8B-B14F-4D97-AF65-F5344CB8AC3E}">
        <p14:creationId xmlns:p14="http://schemas.microsoft.com/office/powerpoint/2010/main" val="27821126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8.xml"/><Relationship Id="rId3" Type="http://schemas.openxmlformats.org/officeDocument/2006/relationships/slideLayout" Target="../slideLayouts/slideLayout113.xml"/><Relationship Id="rId7" Type="http://schemas.openxmlformats.org/officeDocument/2006/relationships/slideLayout" Target="../slideLayouts/slideLayout117.xml"/><Relationship Id="rId12" Type="http://schemas.openxmlformats.org/officeDocument/2006/relationships/theme" Target="../theme/theme11.xml"/><Relationship Id="rId2" Type="http://schemas.openxmlformats.org/officeDocument/2006/relationships/slideLayout" Target="../slideLayouts/slideLayout112.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5" Type="http://schemas.openxmlformats.org/officeDocument/2006/relationships/slideLayout" Target="../slideLayouts/slideLayout115.xml"/><Relationship Id="rId10" Type="http://schemas.openxmlformats.org/officeDocument/2006/relationships/slideLayout" Target="../slideLayouts/slideLayout120.xml"/><Relationship Id="rId4" Type="http://schemas.openxmlformats.org/officeDocument/2006/relationships/slideLayout" Target="../slideLayouts/slideLayout114.xml"/><Relationship Id="rId9" Type="http://schemas.openxmlformats.org/officeDocument/2006/relationships/slideLayout" Target="../slideLayouts/slideLayout119.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9.xml"/><Relationship Id="rId3" Type="http://schemas.openxmlformats.org/officeDocument/2006/relationships/slideLayout" Target="../slideLayouts/slideLayout124.xml"/><Relationship Id="rId7" Type="http://schemas.openxmlformats.org/officeDocument/2006/relationships/slideLayout" Target="../slideLayouts/slideLayout128.xml"/><Relationship Id="rId12" Type="http://schemas.openxmlformats.org/officeDocument/2006/relationships/theme" Target="../theme/theme12.xml"/><Relationship Id="rId2" Type="http://schemas.openxmlformats.org/officeDocument/2006/relationships/slideLayout" Target="../slideLayouts/slideLayout123.xml"/><Relationship Id="rId1" Type="http://schemas.openxmlformats.org/officeDocument/2006/relationships/slideLayout" Target="../slideLayouts/slideLayout122.xml"/><Relationship Id="rId6" Type="http://schemas.openxmlformats.org/officeDocument/2006/relationships/slideLayout" Target="../slideLayouts/slideLayout127.xml"/><Relationship Id="rId11" Type="http://schemas.openxmlformats.org/officeDocument/2006/relationships/slideLayout" Target="../slideLayouts/slideLayout132.xml"/><Relationship Id="rId5" Type="http://schemas.openxmlformats.org/officeDocument/2006/relationships/slideLayout" Target="../slideLayouts/slideLayout126.xml"/><Relationship Id="rId10" Type="http://schemas.openxmlformats.org/officeDocument/2006/relationships/slideLayout" Target="../slideLayouts/slideLayout131.xml"/><Relationship Id="rId4" Type="http://schemas.openxmlformats.org/officeDocument/2006/relationships/slideLayout" Target="../slideLayouts/slideLayout125.xml"/><Relationship Id="rId9" Type="http://schemas.openxmlformats.org/officeDocument/2006/relationships/slideLayout" Target="../slideLayouts/slideLayout130.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40.xml"/><Relationship Id="rId3" Type="http://schemas.openxmlformats.org/officeDocument/2006/relationships/slideLayout" Target="../slideLayouts/slideLayout135.xml"/><Relationship Id="rId7" Type="http://schemas.openxmlformats.org/officeDocument/2006/relationships/slideLayout" Target="../slideLayouts/slideLayout139.xml"/><Relationship Id="rId12" Type="http://schemas.openxmlformats.org/officeDocument/2006/relationships/theme" Target="../theme/theme13.xml"/><Relationship Id="rId2" Type="http://schemas.openxmlformats.org/officeDocument/2006/relationships/slideLayout" Target="../slideLayouts/slideLayout134.xml"/><Relationship Id="rId1" Type="http://schemas.openxmlformats.org/officeDocument/2006/relationships/slideLayout" Target="../slideLayouts/slideLayout133.xml"/><Relationship Id="rId6" Type="http://schemas.openxmlformats.org/officeDocument/2006/relationships/slideLayout" Target="../slideLayouts/slideLayout138.xml"/><Relationship Id="rId11" Type="http://schemas.openxmlformats.org/officeDocument/2006/relationships/slideLayout" Target="../slideLayouts/slideLayout143.xml"/><Relationship Id="rId5" Type="http://schemas.openxmlformats.org/officeDocument/2006/relationships/slideLayout" Target="../slideLayouts/slideLayout137.xml"/><Relationship Id="rId10" Type="http://schemas.openxmlformats.org/officeDocument/2006/relationships/slideLayout" Target="../slideLayouts/slideLayout142.xml"/><Relationship Id="rId4" Type="http://schemas.openxmlformats.org/officeDocument/2006/relationships/slideLayout" Target="../slideLayouts/slideLayout136.xml"/><Relationship Id="rId9" Type="http://schemas.openxmlformats.org/officeDocument/2006/relationships/slideLayout" Target="../slideLayouts/slideLayout141.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51.xml"/><Relationship Id="rId3" Type="http://schemas.openxmlformats.org/officeDocument/2006/relationships/slideLayout" Target="../slideLayouts/slideLayout146.xml"/><Relationship Id="rId7" Type="http://schemas.openxmlformats.org/officeDocument/2006/relationships/slideLayout" Target="../slideLayouts/slideLayout150.xml"/><Relationship Id="rId12" Type="http://schemas.openxmlformats.org/officeDocument/2006/relationships/theme" Target="../theme/theme14.xml"/><Relationship Id="rId2" Type="http://schemas.openxmlformats.org/officeDocument/2006/relationships/slideLayout" Target="../slideLayouts/slideLayout145.xml"/><Relationship Id="rId1" Type="http://schemas.openxmlformats.org/officeDocument/2006/relationships/slideLayout" Target="../slideLayouts/slideLayout144.xml"/><Relationship Id="rId6" Type="http://schemas.openxmlformats.org/officeDocument/2006/relationships/slideLayout" Target="../slideLayouts/slideLayout149.xml"/><Relationship Id="rId11" Type="http://schemas.openxmlformats.org/officeDocument/2006/relationships/slideLayout" Target="../slideLayouts/slideLayout154.xml"/><Relationship Id="rId5" Type="http://schemas.openxmlformats.org/officeDocument/2006/relationships/slideLayout" Target="../slideLayouts/slideLayout148.xml"/><Relationship Id="rId10" Type="http://schemas.openxmlformats.org/officeDocument/2006/relationships/slideLayout" Target="../slideLayouts/slideLayout153.xml"/><Relationship Id="rId4" Type="http://schemas.openxmlformats.org/officeDocument/2006/relationships/slideLayout" Target="../slideLayouts/slideLayout147.xml"/><Relationship Id="rId9" Type="http://schemas.openxmlformats.org/officeDocument/2006/relationships/slideLayout" Target="../slideLayouts/slideLayout152.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62.xml"/><Relationship Id="rId3" Type="http://schemas.openxmlformats.org/officeDocument/2006/relationships/slideLayout" Target="../slideLayouts/slideLayout157.xml"/><Relationship Id="rId7" Type="http://schemas.openxmlformats.org/officeDocument/2006/relationships/slideLayout" Target="../slideLayouts/slideLayout161.xml"/><Relationship Id="rId12" Type="http://schemas.openxmlformats.org/officeDocument/2006/relationships/theme" Target="../theme/theme15.xml"/><Relationship Id="rId2" Type="http://schemas.openxmlformats.org/officeDocument/2006/relationships/slideLayout" Target="../slideLayouts/slideLayout156.xml"/><Relationship Id="rId1" Type="http://schemas.openxmlformats.org/officeDocument/2006/relationships/slideLayout" Target="../slideLayouts/slideLayout155.xml"/><Relationship Id="rId6" Type="http://schemas.openxmlformats.org/officeDocument/2006/relationships/slideLayout" Target="../slideLayouts/slideLayout160.xml"/><Relationship Id="rId11" Type="http://schemas.openxmlformats.org/officeDocument/2006/relationships/slideLayout" Target="../slideLayouts/slideLayout165.xml"/><Relationship Id="rId5" Type="http://schemas.openxmlformats.org/officeDocument/2006/relationships/slideLayout" Target="../slideLayouts/slideLayout159.xml"/><Relationship Id="rId10" Type="http://schemas.openxmlformats.org/officeDocument/2006/relationships/slideLayout" Target="../slideLayouts/slideLayout164.xml"/><Relationship Id="rId4" Type="http://schemas.openxmlformats.org/officeDocument/2006/relationships/slideLayout" Target="../slideLayouts/slideLayout158.xml"/><Relationship Id="rId9" Type="http://schemas.openxmlformats.org/officeDocument/2006/relationships/slideLayout" Target="../slideLayouts/slideLayout163.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73.xml"/><Relationship Id="rId3" Type="http://schemas.openxmlformats.org/officeDocument/2006/relationships/slideLayout" Target="../slideLayouts/slideLayout168.xml"/><Relationship Id="rId7" Type="http://schemas.openxmlformats.org/officeDocument/2006/relationships/slideLayout" Target="../slideLayouts/slideLayout172.xml"/><Relationship Id="rId12" Type="http://schemas.openxmlformats.org/officeDocument/2006/relationships/theme" Target="../theme/theme16.xml"/><Relationship Id="rId2" Type="http://schemas.openxmlformats.org/officeDocument/2006/relationships/slideLayout" Target="../slideLayouts/slideLayout167.xml"/><Relationship Id="rId1" Type="http://schemas.openxmlformats.org/officeDocument/2006/relationships/slideLayout" Target="../slideLayouts/slideLayout166.xml"/><Relationship Id="rId6" Type="http://schemas.openxmlformats.org/officeDocument/2006/relationships/slideLayout" Target="../slideLayouts/slideLayout171.xml"/><Relationship Id="rId11" Type="http://schemas.openxmlformats.org/officeDocument/2006/relationships/slideLayout" Target="../slideLayouts/slideLayout176.xml"/><Relationship Id="rId5" Type="http://schemas.openxmlformats.org/officeDocument/2006/relationships/slideLayout" Target="../slideLayouts/slideLayout170.xml"/><Relationship Id="rId10" Type="http://schemas.openxmlformats.org/officeDocument/2006/relationships/slideLayout" Target="../slideLayouts/slideLayout175.xml"/><Relationship Id="rId4" Type="http://schemas.openxmlformats.org/officeDocument/2006/relationships/slideLayout" Target="../slideLayouts/slideLayout169.xml"/><Relationship Id="rId9" Type="http://schemas.openxmlformats.org/officeDocument/2006/relationships/slideLayout" Target="../slideLayouts/slideLayout174.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84.xml"/><Relationship Id="rId3" Type="http://schemas.openxmlformats.org/officeDocument/2006/relationships/slideLayout" Target="../slideLayouts/slideLayout179.xml"/><Relationship Id="rId7" Type="http://schemas.openxmlformats.org/officeDocument/2006/relationships/slideLayout" Target="../slideLayouts/slideLayout183.xml"/><Relationship Id="rId12" Type="http://schemas.openxmlformats.org/officeDocument/2006/relationships/theme" Target="../theme/theme17.xml"/><Relationship Id="rId2" Type="http://schemas.openxmlformats.org/officeDocument/2006/relationships/slideLayout" Target="../slideLayouts/slideLayout178.xml"/><Relationship Id="rId1" Type="http://schemas.openxmlformats.org/officeDocument/2006/relationships/slideLayout" Target="../slideLayouts/slideLayout177.xml"/><Relationship Id="rId6" Type="http://schemas.openxmlformats.org/officeDocument/2006/relationships/slideLayout" Target="../slideLayouts/slideLayout182.xml"/><Relationship Id="rId11" Type="http://schemas.openxmlformats.org/officeDocument/2006/relationships/slideLayout" Target="../slideLayouts/slideLayout187.xml"/><Relationship Id="rId5" Type="http://schemas.openxmlformats.org/officeDocument/2006/relationships/slideLayout" Target="../slideLayouts/slideLayout181.xml"/><Relationship Id="rId10" Type="http://schemas.openxmlformats.org/officeDocument/2006/relationships/slideLayout" Target="../slideLayouts/slideLayout186.xml"/><Relationship Id="rId4" Type="http://schemas.openxmlformats.org/officeDocument/2006/relationships/slideLayout" Target="../slideLayouts/slideLayout180.xml"/><Relationship Id="rId9" Type="http://schemas.openxmlformats.org/officeDocument/2006/relationships/slideLayout" Target="../slideLayouts/slideLayout185.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95.xml"/><Relationship Id="rId3" Type="http://schemas.openxmlformats.org/officeDocument/2006/relationships/slideLayout" Target="../slideLayouts/slideLayout190.xml"/><Relationship Id="rId7" Type="http://schemas.openxmlformats.org/officeDocument/2006/relationships/slideLayout" Target="../slideLayouts/slideLayout194.xml"/><Relationship Id="rId12" Type="http://schemas.openxmlformats.org/officeDocument/2006/relationships/theme" Target="../theme/theme18.xml"/><Relationship Id="rId2" Type="http://schemas.openxmlformats.org/officeDocument/2006/relationships/slideLayout" Target="../slideLayouts/slideLayout189.xml"/><Relationship Id="rId1" Type="http://schemas.openxmlformats.org/officeDocument/2006/relationships/slideLayout" Target="../slideLayouts/slideLayout188.xml"/><Relationship Id="rId6" Type="http://schemas.openxmlformats.org/officeDocument/2006/relationships/slideLayout" Target="../slideLayouts/slideLayout193.xml"/><Relationship Id="rId11" Type="http://schemas.openxmlformats.org/officeDocument/2006/relationships/slideLayout" Target="../slideLayouts/slideLayout198.xml"/><Relationship Id="rId5" Type="http://schemas.openxmlformats.org/officeDocument/2006/relationships/slideLayout" Target="../slideLayouts/slideLayout192.xml"/><Relationship Id="rId10" Type="http://schemas.openxmlformats.org/officeDocument/2006/relationships/slideLayout" Target="../slideLayouts/slideLayout197.xml"/><Relationship Id="rId4" Type="http://schemas.openxmlformats.org/officeDocument/2006/relationships/slideLayout" Target="../slideLayouts/slideLayout191.xml"/><Relationship Id="rId9" Type="http://schemas.openxmlformats.org/officeDocument/2006/relationships/slideLayout" Target="../slideLayouts/slideLayout196.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206.xml"/><Relationship Id="rId3" Type="http://schemas.openxmlformats.org/officeDocument/2006/relationships/slideLayout" Target="../slideLayouts/slideLayout201.xml"/><Relationship Id="rId7" Type="http://schemas.openxmlformats.org/officeDocument/2006/relationships/slideLayout" Target="../slideLayouts/slideLayout205.xml"/><Relationship Id="rId12" Type="http://schemas.openxmlformats.org/officeDocument/2006/relationships/theme" Target="../theme/theme19.xml"/><Relationship Id="rId2" Type="http://schemas.openxmlformats.org/officeDocument/2006/relationships/slideLayout" Target="../slideLayouts/slideLayout200.xml"/><Relationship Id="rId1" Type="http://schemas.openxmlformats.org/officeDocument/2006/relationships/slideLayout" Target="../slideLayouts/slideLayout199.xml"/><Relationship Id="rId6" Type="http://schemas.openxmlformats.org/officeDocument/2006/relationships/slideLayout" Target="../slideLayouts/slideLayout204.xml"/><Relationship Id="rId11" Type="http://schemas.openxmlformats.org/officeDocument/2006/relationships/slideLayout" Target="../slideLayouts/slideLayout209.xml"/><Relationship Id="rId5" Type="http://schemas.openxmlformats.org/officeDocument/2006/relationships/slideLayout" Target="../slideLayouts/slideLayout203.xml"/><Relationship Id="rId10" Type="http://schemas.openxmlformats.org/officeDocument/2006/relationships/slideLayout" Target="../slideLayouts/slideLayout208.xml"/><Relationship Id="rId4" Type="http://schemas.openxmlformats.org/officeDocument/2006/relationships/slideLayout" Target="../slideLayouts/slideLayout202.xml"/><Relationship Id="rId9" Type="http://schemas.openxmlformats.org/officeDocument/2006/relationships/slideLayout" Target="../slideLayouts/slideLayout207.xml"/></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17.xml"/><Relationship Id="rId3" Type="http://schemas.openxmlformats.org/officeDocument/2006/relationships/slideLayout" Target="../slideLayouts/slideLayout212.xml"/><Relationship Id="rId7" Type="http://schemas.openxmlformats.org/officeDocument/2006/relationships/slideLayout" Target="../slideLayouts/slideLayout216.xml"/><Relationship Id="rId12" Type="http://schemas.openxmlformats.org/officeDocument/2006/relationships/theme" Target="../theme/theme20.xml"/><Relationship Id="rId2" Type="http://schemas.openxmlformats.org/officeDocument/2006/relationships/slideLayout" Target="../slideLayouts/slideLayout211.xml"/><Relationship Id="rId1" Type="http://schemas.openxmlformats.org/officeDocument/2006/relationships/slideLayout" Target="../slideLayouts/slideLayout210.xml"/><Relationship Id="rId6" Type="http://schemas.openxmlformats.org/officeDocument/2006/relationships/slideLayout" Target="../slideLayouts/slideLayout215.xml"/><Relationship Id="rId11" Type="http://schemas.openxmlformats.org/officeDocument/2006/relationships/slideLayout" Target="../slideLayouts/slideLayout220.xml"/><Relationship Id="rId5" Type="http://schemas.openxmlformats.org/officeDocument/2006/relationships/slideLayout" Target="../slideLayouts/slideLayout214.xml"/><Relationship Id="rId10" Type="http://schemas.openxmlformats.org/officeDocument/2006/relationships/slideLayout" Target="../slideLayouts/slideLayout219.xml"/><Relationship Id="rId4" Type="http://schemas.openxmlformats.org/officeDocument/2006/relationships/slideLayout" Target="../slideLayouts/slideLayout213.xml"/><Relationship Id="rId9" Type="http://schemas.openxmlformats.org/officeDocument/2006/relationships/slideLayout" Target="../slideLayouts/slideLayout218.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28.xml"/><Relationship Id="rId3" Type="http://schemas.openxmlformats.org/officeDocument/2006/relationships/slideLayout" Target="../slideLayouts/slideLayout223.xml"/><Relationship Id="rId7" Type="http://schemas.openxmlformats.org/officeDocument/2006/relationships/slideLayout" Target="../slideLayouts/slideLayout227.xml"/><Relationship Id="rId12" Type="http://schemas.openxmlformats.org/officeDocument/2006/relationships/theme" Target="../theme/theme21.xml"/><Relationship Id="rId2" Type="http://schemas.openxmlformats.org/officeDocument/2006/relationships/slideLayout" Target="../slideLayouts/slideLayout222.xml"/><Relationship Id="rId1" Type="http://schemas.openxmlformats.org/officeDocument/2006/relationships/slideLayout" Target="../slideLayouts/slideLayout221.xml"/><Relationship Id="rId6" Type="http://schemas.openxmlformats.org/officeDocument/2006/relationships/slideLayout" Target="../slideLayouts/slideLayout226.xml"/><Relationship Id="rId11" Type="http://schemas.openxmlformats.org/officeDocument/2006/relationships/slideLayout" Target="../slideLayouts/slideLayout231.xml"/><Relationship Id="rId5" Type="http://schemas.openxmlformats.org/officeDocument/2006/relationships/slideLayout" Target="../slideLayouts/slideLayout225.xml"/><Relationship Id="rId10" Type="http://schemas.openxmlformats.org/officeDocument/2006/relationships/slideLayout" Target="../slideLayouts/slideLayout230.xml"/><Relationship Id="rId4" Type="http://schemas.openxmlformats.org/officeDocument/2006/relationships/slideLayout" Target="../slideLayouts/slideLayout224.xml"/><Relationship Id="rId9" Type="http://schemas.openxmlformats.org/officeDocument/2006/relationships/slideLayout" Target="../slideLayouts/slideLayout229.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39.xml"/><Relationship Id="rId3" Type="http://schemas.openxmlformats.org/officeDocument/2006/relationships/slideLayout" Target="../slideLayouts/slideLayout234.xml"/><Relationship Id="rId7" Type="http://schemas.openxmlformats.org/officeDocument/2006/relationships/slideLayout" Target="../slideLayouts/slideLayout238.xml"/><Relationship Id="rId12" Type="http://schemas.openxmlformats.org/officeDocument/2006/relationships/theme" Target="../theme/theme22.xml"/><Relationship Id="rId2" Type="http://schemas.openxmlformats.org/officeDocument/2006/relationships/slideLayout" Target="../slideLayouts/slideLayout233.xml"/><Relationship Id="rId1" Type="http://schemas.openxmlformats.org/officeDocument/2006/relationships/slideLayout" Target="../slideLayouts/slideLayout232.xml"/><Relationship Id="rId6" Type="http://schemas.openxmlformats.org/officeDocument/2006/relationships/slideLayout" Target="../slideLayouts/slideLayout237.xml"/><Relationship Id="rId11" Type="http://schemas.openxmlformats.org/officeDocument/2006/relationships/slideLayout" Target="../slideLayouts/slideLayout242.xml"/><Relationship Id="rId5" Type="http://schemas.openxmlformats.org/officeDocument/2006/relationships/slideLayout" Target="../slideLayouts/slideLayout236.xml"/><Relationship Id="rId10" Type="http://schemas.openxmlformats.org/officeDocument/2006/relationships/slideLayout" Target="../slideLayouts/slideLayout241.xml"/><Relationship Id="rId4" Type="http://schemas.openxmlformats.org/officeDocument/2006/relationships/slideLayout" Target="../slideLayouts/slideLayout235.xml"/><Relationship Id="rId9" Type="http://schemas.openxmlformats.org/officeDocument/2006/relationships/slideLayout" Target="../slideLayouts/slideLayout240.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50.xml"/><Relationship Id="rId3" Type="http://schemas.openxmlformats.org/officeDocument/2006/relationships/slideLayout" Target="../slideLayouts/slideLayout245.xml"/><Relationship Id="rId7" Type="http://schemas.openxmlformats.org/officeDocument/2006/relationships/slideLayout" Target="../slideLayouts/slideLayout249.xml"/><Relationship Id="rId12" Type="http://schemas.openxmlformats.org/officeDocument/2006/relationships/theme" Target="../theme/theme23.xml"/><Relationship Id="rId2" Type="http://schemas.openxmlformats.org/officeDocument/2006/relationships/slideLayout" Target="../slideLayouts/slideLayout244.xml"/><Relationship Id="rId1" Type="http://schemas.openxmlformats.org/officeDocument/2006/relationships/slideLayout" Target="../slideLayouts/slideLayout243.xml"/><Relationship Id="rId6" Type="http://schemas.openxmlformats.org/officeDocument/2006/relationships/slideLayout" Target="../slideLayouts/slideLayout248.xml"/><Relationship Id="rId11" Type="http://schemas.openxmlformats.org/officeDocument/2006/relationships/slideLayout" Target="../slideLayouts/slideLayout253.xml"/><Relationship Id="rId5" Type="http://schemas.openxmlformats.org/officeDocument/2006/relationships/slideLayout" Target="../slideLayouts/slideLayout247.xml"/><Relationship Id="rId10" Type="http://schemas.openxmlformats.org/officeDocument/2006/relationships/slideLayout" Target="../slideLayouts/slideLayout252.xml"/><Relationship Id="rId4" Type="http://schemas.openxmlformats.org/officeDocument/2006/relationships/slideLayout" Target="../slideLayouts/slideLayout246.xml"/><Relationship Id="rId9" Type="http://schemas.openxmlformats.org/officeDocument/2006/relationships/slideLayout" Target="../slideLayouts/slideLayout251.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61.xml"/><Relationship Id="rId3" Type="http://schemas.openxmlformats.org/officeDocument/2006/relationships/slideLayout" Target="../slideLayouts/slideLayout256.xml"/><Relationship Id="rId7" Type="http://schemas.openxmlformats.org/officeDocument/2006/relationships/slideLayout" Target="../slideLayouts/slideLayout260.xml"/><Relationship Id="rId12" Type="http://schemas.openxmlformats.org/officeDocument/2006/relationships/theme" Target="../theme/theme24.xml"/><Relationship Id="rId2" Type="http://schemas.openxmlformats.org/officeDocument/2006/relationships/slideLayout" Target="../slideLayouts/slideLayout255.xml"/><Relationship Id="rId1" Type="http://schemas.openxmlformats.org/officeDocument/2006/relationships/slideLayout" Target="../slideLayouts/slideLayout254.xml"/><Relationship Id="rId6" Type="http://schemas.openxmlformats.org/officeDocument/2006/relationships/slideLayout" Target="../slideLayouts/slideLayout259.xml"/><Relationship Id="rId11" Type="http://schemas.openxmlformats.org/officeDocument/2006/relationships/slideLayout" Target="../slideLayouts/slideLayout264.xml"/><Relationship Id="rId5" Type="http://schemas.openxmlformats.org/officeDocument/2006/relationships/slideLayout" Target="../slideLayouts/slideLayout258.xml"/><Relationship Id="rId10" Type="http://schemas.openxmlformats.org/officeDocument/2006/relationships/slideLayout" Target="../slideLayouts/slideLayout263.xml"/><Relationship Id="rId4" Type="http://schemas.openxmlformats.org/officeDocument/2006/relationships/slideLayout" Target="../slideLayouts/slideLayout257.xml"/><Relationship Id="rId9" Type="http://schemas.openxmlformats.org/officeDocument/2006/relationships/slideLayout" Target="../slideLayouts/slideLayout262.xml"/></Relationships>
</file>

<file path=ppt/slideMasters/_rels/slideMaster25.xml.rels><?xml version="1.0" encoding="UTF-8" standalone="yes"?>
<Relationships xmlns="http://schemas.openxmlformats.org/package/2006/relationships"><Relationship Id="rId8" Type="http://schemas.openxmlformats.org/officeDocument/2006/relationships/slideLayout" Target="../slideLayouts/slideLayout272.xml"/><Relationship Id="rId3" Type="http://schemas.openxmlformats.org/officeDocument/2006/relationships/slideLayout" Target="../slideLayouts/slideLayout267.xml"/><Relationship Id="rId7" Type="http://schemas.openxmlformats.org/officeDocument/2006/relationships/slideLayout" Target="../slideLayouts/slideLayout271.xml"/><Relationship Id="rId12" Type="http://schemas.openxmlformats.org/officeDocument/2006/relationships/theme" Target="../theme/theme25.xml"/><Relationship Id="rId2" Type="http://schemas.openxmlformats.org/officeDocument/2006/relationships/slideLayout" Target="../slideLayouts/slideLayout266.xml"/><Relationship Id="rId1" Type="http://schemas.openxmlformats.org/officeDocument/2006/relationships/slideLayout" Target="../slideLayouts/slideLayout265.xml"/><Relationship Id="rId6" Type="http://schemas.openxmlformats.org/officeDocument/2006/relationships/slideLayout" Target="../slideLayouts/slideLayout270.xml"/><Relationship Id="rId11" Type="http://schemas.openxmlformats.org/officeDocument/2006/relationships/slideLayout" Target="../slideLayouts/slideLayout275.xml"/><Relationship Id="rId5" Type="http://schemas.openxmlformats.org/officeDocument/2006/relationships/slideLayout" Target="../slideLayouts/slideLayout269.xml"/><Relationship Id="rId10" Type="http://schemas.openxmlformats.org/officeDocument/2006/relationships/slideLayout" Target="../slideLayouts/slideLayout274.xml"/><Relationship Id="rId4" Type="http://schemas.openxmlformats.org/officeDocument/2006/relationships/slideLayout" Target="../slideLayouts/slideLayout268.xml"/><Relationship Id="rId9" Type="http://schemas.openxmlformats.org/officeDocument/2006/relationships/slideLayout" Target="../slideLayouts/slideLayout273.xml"/></Relationships>
</file>

<file path=ppt/slideMasters/_rels/slideMaster26.xml.rels><?xml version="1.0" encoding="UTF-8" standalone="yes"?>
<Relationships xmlns="http://schemas.openxmlformats.org/package/2006/relationships"><Relationship Id="rId8" Type="http://schemas.openxmlformats.org/officeDocument/2006/relationships/slideLayout" Target="../slideLayouts/slideLayout283.xml"/><Relationship Id="rId3" Type="http://schemas.openxmlformats.org/officeDocument/2006/relationships/slideLayout" Target="../slideLayouts/slideLayout278.xml"/><Relationship Id="rId7" Type="http://schemas.openxmlformats.org/officeDocument/2006/relationships/slideLayout" Target="../slideLayouts/slideLayout282.xml"/><Relationship Id="rId12" Type="http://schemas.openxmlformats.org/officeDocument/2006/relationships/theme" Target="../theme/theme26.xml"/><Relationship Id="rId2" Type="http://schemas.openxmlformats.org/officeDocument/2006/relationships/slideLayout" Target="../slideLayouts/slideLayout277.xml"/><Relationship Id="rId1" Type="http://schemas.openxmlformats.org/officeDocument/2006/relationships/slideLayout" Target="../slideLayouts/slideLayout276.xml"/><Relationship Id="rId6" Type="http://schemas.openxmlformats.org/officeDocument/2006/relationships/slideLayout" Target="../slideLayouts/slideLayout281.xml"/><Relationship Id="rId11" Type="http://schemas.openxmlformats.org/officeDocument/2006/relationships/slideLayout" Target="../slideLayouts/slideLayout286.xml"/><Relationship Id="rId5" Type="http://schemas.openxmlformats.org/officeDocument/2006/relationships/slideLayout" Target="../slideLayouts/slideLayout280.xml"/><Relationship Id="rId10" Type="http://schemas.openxmlformats.org/officeDocument/2006/relationships/slideLayout" Target="../slideLayouts/slideLayout285.xml"/><Relationship Id="rId4" Type="http://schemas.openxmlformats.org/officeDocument/2006/relationships/slideLayout" Target="../slideLayouts/slideLayout279.xml"/><Relationship Id="rId9" Type="http://schemas.openxmlformats.org/officeDocument/2006/relationships/slideLayout" Target="../slideLayouts/slideLayout28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atin typeface="Arial" charset="0"/>
              </a:defRPr>
            </a:lvl1pPr>
          </a:lstStyle>
          <a:p>
            <a:pPr>
              <a:defRPr/>
            </a:pPr>
            <a:endParaRPr lang="en-US" alt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atin typeface="Arial" charset="0"/>
              </a:defRPr>
            </a:lvl1pPr>
          </a:lstStyle>
          <a:p>
            <a:pPr>
              <a:defRPr/>
            </a:pPr>
            <a:endParaRPr lang="en-US" alt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lvl1pPr>
          </a:lstStyle>
          <a:p>
            <a:fld id="{F60E5364-A29B-44AC-AB39-0266243CF920}"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4141" r:id="rId1"/>
    <p:sldLayoutId id="2147484142" r:id="rId2"/>
    <p:sldLayoutId id="2147484143" r:id="rId3"/>
    <p:sldLayoutId id="2147484144" r:id="rId4"/>
    <p:sldLayoutId id="2147484145" r:id="rId5"/>
    <p:sldLayoutId id="2147484146" r:id="rId6"/>
    <p:sldLayoutId id="2147484147" r:id="rId7"/>
    <p:sldLayoutId id="2147484148" r:id="rId8"/>
    <p:sldLayoutId id="2147484149" r:id="rId9"/>
    <p:sldLayoutId id="2147484150" r:id="rId10"/>
    <p:sldLayoutId id="2147484151"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051"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prstClr val="black">
                    <a:tint val="75000"/>
                  </a:prstClr>
                </a:solidFill>
                <a:latin typeface="+mn-lt"/>
              </a:defRPr>
            </a:lvl1pPr>
          </a:lstStyle>
          <a:p>
            <a:pPr>
              <a:defRPr/>
            </a:pPr>
            <a:fld id="{153B6F58-50DF-45BA-A385-63FE66A46497}" type="datetimeFigureOut">
              <a:rPr lang="en-US"/>
              <a:pPr>
                <a:defRPr/>
              </a:pPr>
              <a:t>3/20/2026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prstClr val="black">
                    <a:tint val="75000"/>
                  </a:prst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itchFamily="34" charset="0"/>
              </a:defRPr>
            </a:lvl1pPr>
          </a:lstStyle>
          <a:p>
            <a:fld id="{090D02AD-BE0D-4D4A-83E6-15B5F23C9DB3}"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4152" r:id="rId1"/>
    <p:sldLayoutId id="2147484153" r:id="rId2"/>
    <p:sldLayoutId id="2147484154" r:id="rId3"/>
    <p:sldLayoutId id="2147484155" r:id="rId4"/>
    <p:sldLayoutId id="2147484156" r:id="rId5"/>
    <p:sldLayoutId id="2147484157" r:id="rId6"/>
    <p:sldLayoutId id="2147484158" r:id="rId7"/>
    <p:sldLayoutId id="2147484159" r:id="rId8"/>
    <p:sldLayoutId id="2147484160" r:id="rId9"/>
    <p:sldLayoutId id="2147484161" r:id="rId10"/>
    <p:sldLayoutId id="2147484162"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3075"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prstClr val="black">
                    <a:tint val="75000"/>
                  </a:prstClr>
                </a:solidFill>
                <a:latin typeface="+mn-lt"/>
              </a:defRPr>
            </a:lvl1pPr>
          </a:lstStyle>
          <a:p>
            <a:pPr>
              <a:defRPr/>
            </a:pPr>
            <a:fld id="{97880A4E-2A9C-46DA-81F3-4062C585A0BF}" type="datetimeFigureOut">
              <a:rPr lang="en-US"/>
              <a:pPr>
                <a:defRPr/>
              </a:pPr>
              <a:t>3/20/2026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prstClr val="black">
                    <a:tint val="75000"/>
                  </a:prst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itchFamily="34" charset="0"/>
              </a:defRPr>
            </a:lvl1pPr>
          </a:lstStyle>
          <a:p>
            <a:fld id="{86FAE48B-E990-4925-976D-D8AF3B82ABED}"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4163" r:id="rId1"/>
    <p:sldLayoutId id="2147484164" r:id="rId2"/>
    <p:sldLayoutId id="2147484165" r:id="rId3"/>
    <p:sldLayoutId id="2147484166" r:id="rId4"/>
    <p:sldLayoutId id="2147484167" r:id="rId5"/>
    <p:sldLayoutId id="2147484168" r:id="rId6"/>
    <p:sldLayoutId id="2147484169" r:id="rId7"/>
    <p:sldLayoutId id="2147484170" r:id="rId8"/>
    <p:sldLayoutId id="2147484171" r:id="rId9"/>
    <p:sldLayoutId id="2147484172" r:id="rId10"/>
    <p:sldLayoutId id="2147484173"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4099"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prstClr val="black">
                    <a:tint val="75000"/>
                  </a:prstClr>
                </a:solidFill>
                <a:latin typeface="+mn-lt"/>
              </a:defRPr>
            </a:lvl1pPr>
          </a:lstStyle>
          <a:p>
            <a:pPr>
              <a:defRPr/>
            </a:pPr>
            <a:fld id="{424F9DE2-8D4C-41EC-9C86-CDE4A50A4356}" type="datetimeFigureOut">
              <a:rPr lang="en-US"/>
              <a:pPr>
                <a:defRPr/>
              </a:pPr>
              <a:t>3/20/2026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prstClr val="black">
                    <a:tint val="75000"/>
                  </a:prst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itchFamily="34" charset="0"/>
              </a:defRPr>
            </a:lvl1pPr>
          </a:lstStyle>
          <a:p>
            <a:fld id="{75420063-A4FF-45AF-8D87-8B09D7F3AC81}"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4174" r:id="rId1"/>
    <p:sldLayoutId id="2147484175" r:id="rId2"/>
    <p:sldLayoutId id="2147484176" r:id="rId3"/>
    <p:sldLayoutId id="2147484177" r:id="rId4"/>
    <p:sldLayoutId id="2147484178" r:id="rId5"/>
    <p:sldLayoutId id="2147484179" r:id="rId6"/>
    <p:sldLayoutId id="2147484180" r:id="rId7"/>
    <p:sldLayoutId id="2147484181" r:id="rId8"/>
    <p:sldLayoutId id="2147484182" r:id="rId9"/>
    <p:sldLayoutId id="2147484183" r:id="rId10"/>
    <p:sldLayoutId id="2147484184"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5123"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prstClr val="black">
                    <a:tint val="75000"/>
                  </a:prstClr>
                </a:solidFill>
                <a:latin typeface="+mn-lt"/>
              </a:defRPr>
            </a:lvl1pPr>
          </a:lstStyle>
          <a:p>
            <a:pPr>
              <a:defRPr/>
            </a:pPr>
            <a:fld id="{B6E41DA7-0E77-4C73-AFB6-631DB4B0B1D1}" type="datetimeFigureOut">
              <a:rPr lang="en-US"/>
              <a:pPr>
                <a:defRPr/>
              </a:pPr>
              <a:t>3/20/2026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prstClr val="black">
                    <a:tint val="75000"/>
                  </a:prst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itchFamily="34" charset="0"/>
              </a:defRPr>
            </a:lvl1pPr>
          </a:lstStyle>
          <a:p>
            <a:fld id="{6BE7215C-D9D1-493E-9809-19A7177CE372}"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4185" r:id="rId1"/>
    <p:sldLayoutId id="2147484186" r:id="rId2"/>
    <p:sldLayoutId id="2147484187" r:id="rId3"/>
    <p:sldLayoutId id="2147484188" r:id="rId4"/>
    <p:sldLayoutId id="2147484189" r:id="rId5"/>
    <p:sldLayoutId id="2147484190" r:id="rId6"/>
    <p:sldLayoutId id="2147484191" r:id="rId7"/>
    <p:sldLayoutId id="2147484192" r:id="rId8"/>
    <p:sldLayoutId id="2147484193" r:id="rId9"/>
    <p:sldLayoutId id="2147484194" r:id="rId10"/>
    <p:sldLayoutId id="2147484195"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7171"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prstClr val="black">
                    <a:tint val="75000"/>
                  </a:prstClr>
                </a:solidFill>
                <a:latin typeface="+mn-lt"/>
              </a:defRPr>
            </a:lvl1pPr>
          </a:lstStyle>
          <a:p>
            <a:pPr>
              <a:defRPr/>
            </a:pPr>
            <a:fld id="{82F3F939-CDFE-410B-A496-BEDE3410D36C}" type="datetimeFigureOut">
              <a:rPr lang="en-US"/>
              <a:pPr>
                <a:defRPr/>
              </a:pPr>
              <a:t>3/20/2026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prstClr val="black">
                    <a:tint val="75000"/>
                  </a:prst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itchFamily="34" charset="0"/>
              </a:defRPr>
            </a:lvl1pPr>
          </a:lstStyle>
          <a:p>
            <a:fld id="{563C48B3-A811-4A3F-9854-4CB4D6CF43E5}"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4207" r:id="rId1"/>
    <p:sldLayoutId id="2147484208" r:id="rId2"/>
    <p:sldLayoutId id="2147484209" r:id="rId3"/>
    <p:sldLayoutId id="2147484210" r:id="rId4"/>
    <p:sldLayoutId id="2147484211" r:id="rId5"/>
    <p:sldLayoutId id="2147484212" r:id="rId6"/>
    <p:sldLayoutId id="2147484213" r:id="rId7"/>
    <p:sldLayoutId id="2147484214" r:id="rId8"/>
    <p:sldLayoutId id="2147484215" r:id="rId9"/>
    <p:sldLayoutId id="2147484216" r:id="rId10"/>
    <p:sldLayoutId id="2147484217"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8195"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solidFill>
                  <a:srgbClr val="000000"/>
                </a:solidFill>
                <a:latin typeface="Arial" charset="0"/>
              </a:defRPr>
            </a:lvl1pPr>
          </a:lstStyle>
          <a:p>
            <a:pPr>
              <a:defRPr/>
            </a:pPr>
            <a:endParaRPr lang="en-US" alt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solidFill>
                  <a:srgbClr val="000000"/>
                </a:solidFill>
                <a:latin typeface="Arial" charset="0"/>
              </a:defRPr>
            </a:lvl1pPr>
          </a:lstStyle>
          <a:p>
            <a:pPr>
              <a:defRPr/>
            </a:pPr>
            <a:endParaRPr lang="en-US" alt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solidFill>
                  <a:srgbClr val="000000"/>
                </a:solidFill>
              </a:defRPr>
            </a:lvl1pPr>
          </a:lstStyle>
          <a:p>
            <a:fld id="{1504ECCE-C2B5-420E-BB82-00A3973DAFD7}"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4218" r:id="rId1"/>
    <p:sldLayoutId id="2147484219" r:id="rId2"/>
    <p:sldLayoutId id="2147484220" r:id="rId3"/>
    <p:sldLayoutId id="2147484221" r:id="rId4"/>
    <p:sldLayoutId id="2147484222" r:id="rId5"/>
    <p:sldLayoutId id="2147484223" r:id="rId6"/>
    <p:sldLayoutId id="2147484224" r:id="rId7"/>
    <p:sldLayoutId id="2147484225" r:id="rId8"/>
    <p:sldLayoutId id="2147484226" r:id="rId9"/>
    <p:sldLayoutId id="2147484227" r:id="rId10"/>
    <p:sldLayoutId id="2147484228"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9219"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solidFill>
                  <a:srgbClr val="000000"/>
                </a:solidFill>
                <a:latin typeface="Arial" charset="0"/>
              </a:defRPr>
            </a:lvl1pPr>
          </a:lstStyle>
          <a:p>
            <a:pPr>
              <a:defRPr/>
            </a:pPr>
            <a:endParaRPr lang="en-US" alt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solidFill>
                  <a:srgbClr val="000000"/>
                </a:solidFill>
                <a:latin typeface="Arial" charset="0"/>
              </a:defRPr>
            </a:lvl1pPr>
          </a:lstStyle>
          <a:p>
            <a:pPr>
              <a:defRPr/>
            </a:pPr>
            <a:endParaRPr lang="en-US" alt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solidFill>
                  <a:srgbClr val="000000"/>
                </a:solidFill>
              </a:defRPr>
            </a:lvl1pPr>
          </a:lstStyle>
          <a:p>
            <a:fld id="{0FB334A9-828F-4B2A-AB0D-133AB73BABE8}"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4229" r:id="rId1"/>
    <p:sldLayoutId id="2147484230" r:id="rId2"/>
    <p:sldLayoutId id="2147484231" r:id="rId3"/>
    <p:sldLayoutId id="2147484232" r:id="rId4"/>
    <p:sldLayoutId id="2147484233" r:id="rId5"/>
    <p:sldLayoutId id="2147484234" r:id="rId6"/>
    <p:sldLayoutId id="2147484235" r:id="rId7"/>
    <p:sldLayoutId id="2147484236" r:id="rId8"/>
    <p:sldLayoutId id="2147484237" r:id="rId9"/>
    <p:sldLayoutId id="2147484238" r:id="rId10"/>
    <p:sldLayoutId id="214748423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43"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solidFill>
                  <a:srgbClr val="000000"/>
                </a:solidFill>
                <a:latin typeface="Arial" charset="0"/>
              </a:defRPr>
            </a:lvl1pPr>
          </a:lstStyle>
          <a:p>
            <a:pPr>
              <a:defRPr/>
            </a:pPr>
            <a:endParaRPr lang="en-US" alt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solidFill>
                  <a:srgbClr val="000000"/>
                </a:solidFill>
                <a:latin typeface="Arial" charset="0"/>
              </a:defRPr>
            </a:lvl1pPr>
          </a:lstStyle>
          <a:p>
            <a:pPr>
              <a:defRPr/>
            </a:pPr>
            <a:endParaRPr lang="en-US" alt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solidFill>
                  <a:srgbClr val="000000"/>
                </a:solidFill>
              </a:defRPr>
            </a:lvl1pPr>
          </a:lstStyle>
          <a:p>
            <a:fld id="{8A19D09E-2C6D-48AE-9253-F153DFD2B87B}"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4240" r:id="rId1"/>
    <p:sldLayoutId id="2147484241" r:id="rId2"/>
    <p:sldLayoutId id="2147484242" r:id="rId3"/>
    <p:sldLayoutId id="2147484243" r:id="rId4"/>
    <p:sldLayoutId id="2147484244" r:id="rId5"/>
    <p:sldLayoutId id="2147484245" r:id="rId6"/>
    <p:sldLayoutId id="2147484246" r:id="rId7"/>
    <p:sldLayoutId id="2147484247" r:id="rId8"/>
    <p:sldLayoutId id="2147484248" r:id="rId9"/>
    <p:sldLayoutId id="2147484249" r:id="rId10"/>
    <p:sldLayoutId id="2147484250"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126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solidFill>
                  <a:srgbClr val="000000"/>
                </a:solidFill>
                <a:latin typeface="Arial" charset="0"/>
              </a:defRPr>
            </a:lvl1pPr>
          </a:lstStyle>
          <a:p>
            <a:pPr>
              <a:defRPr/>
            </a:pPr>
            <a:endParaRPr lang="en-US" alt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solidFill>
                  <a:srgbClr val="000000"/>
                </a:solidFill>
                <a:latin typeface="Arial" charset="0"/>
              </a:defRPr>
            </a:lvl1pPr>
          </a:lstStyle>
          <a:p>
            <a:pPr>
              <a:defRPr/>
            </a:pPr>
            <a:endParaRPr lang="en-US" alt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solidFill>
                  <a:srgbClr val="000000"/>
                </a:solidFill>
              </a:defRPr>
            </a:lvl1pPr>
          </a:lstStyle>
          <a:p>
            <a:fld id="{55300B61-7D22-4F06-8029-23F448E1AE6B}"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4251" r:id="rId1"/>
    <p:sldLayoutId id="2147484252" r:id="rId2"/>
    <p:sldLayoutId id="2147484253" r:id="rId3"/>
    <p:sldLayoutId id="2147484254" r:id="rId4"/>
    <p:sldLayoutId id="2147484255" r:id="rId5"/>
    <p:sldLayoutId id="2147484256" r:id="rId6"/>
    <p:sldLayoutId id="2147484257" r:id="rId7"/>
    <p:sldLayoutId id="2147484258" r:id="rId8"/>
    <p:sldLayoutId id="2147484259" r:id="rId9"/>
    <p:sldLayoutId id="2147484260" r:id="rId10"/>
    <p:sldLayoutId id="2147484261"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2291"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solidFill>
                  <a:srgbClr val="000000"/>
                </a:solidFill>
                <a:latin typeface="Arial" charset="0"/>
              </a:defRPr>
            </a:lvl1pPr>
          </a:lstStyle>
          <a:p>
            <a:pPr>
              <a:defRPr/>
            </a:pPr>
            <a:endParaRPr lang="en-US" alt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solidFill>
                  <a:srgbClr val="000000"/>
                </a:solidFill>
                <a:latin typeface="Arial" charset="0"/>
              </a:defRPr>
            </a:lvl1pPr>
          </a:lstStyle>
          <a:p>
            <a:pPr>
              <a:defRPr/>
            </a:pPr>
            <a:endParaRPr lang="en-US" alt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solidFill>
                  <a:srgbClr val="000000"/>
                </a:solidFill>
              </a:defRPr>
            </a:lvl1pPr>
          </a:lstStyle>
          <a:p>
            <a:fld id="{DAA9B6DF-285B-47E5-8123-D0DB668AD330}"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4262" r:id="rId1"/>
    <p:sldLayoutId id="2147484263" r:id="rId2"/>
    <p:sldLayoutId id="2147484264" r:id="rId3"/>
    <p:sldLayoutId id="2147484265" r:id="rId4"/>
    <p:sldLayoutId id="2147484266" r:id="rId5"/>
    <p:sldLayoutId id="2147484267" r:id="rId6"/>
    <p:sldLayoutId id="2147484268" r:id="rId7"/>
    <p:sldLayoutId id="2147484269" r:id="rId8"/>
    <p:sldLayoutId id="2147484270" r:id="rId9"/>
    <p:sldLayoutId id="2147484271" r:id="rId10"/>
    <p:sldLayoutId id="2147484272"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7411"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solidFill>
                  <a:srgbClr val="000000"/>
                </a:solidFill>
                <a:latin typeface="Arial" charset="0"/>
              </a:defRPr>
            </a:lvl1pPr>
          </a:lstStyle>
          <a:p>
            <a:pPr>
              <a:defRPr/>
            </a:pPr>
            <a:endParaRPr lang="en-US" alt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solidFill>
                  <a:srgbClr val="000000"/>
                </a:solidFill>
                <a:latin typeface="Arial" charset="0"/>
              </a:defRPr>
            </a:lvl1pPr>
          </a:lstStyle>
          <a:p>
            <a:pPr>
              <a:defRPr/>
            </a:pPr>
            <a:endParaRPr lang="en-US" alt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solidFill>
                  <a:srgbClr val="000000"/>
                </a:solidFill>
              </a:defRPr>
            </a:lvl1pPr>
          </a:lstStyle>
          <a:p>
            <a:fld id="{F518F974-9352-4C8F-A432-7FCBB5EE03D2}"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4317" r:id="rId1"/>
    <p:sldLayoutId id="2147484318" r:id="rId2"/>
    <p:sldLayoutId id="2147484319" r:id="rId3"/>
    <p:sldLayoutId id="2147484320" r:id="rId4"/>
    <p:sldLayoutId id="2147484321" r:id="rId5"/>
    <p:sldLayoutId id="2147484322" r:id="rId6"/>
    <p:sldLayoutId id="2147484323" r:id="rId7"/>
    <p:sldLayoutId id="2147484324" r:id="rId8"/>
    <p:sldLayoutId id="2147484325" r:id="rId9"/>
    <p:sldLayoutId id="2147484326" r:id="rId10"/>
    <p:sldLayoutId id="2147484327"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9459"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solidFill>
                  <a:srgbClr val="000000"/>
                </a:solidFill>
                <a:latin typeface="Arial" charset="0"/>
              </a:defRPr>
            </a:lvl1pPr>
          </a:lstStyle>
          <a:p>
            <a:pPr>
              <a:defRPr/>
            </a:pPr>
            <a:endParaRPr lang="en-US" alt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solidFill>
                  <a:srgbClr val="000000"/>
                </a:solidFill>
                <a:latin typeface="Arial" charset="0"/>
              </a:defRPr>
            </a:lvl1pPr>
          </a:lstStyle>
          <a:p>
            <a:pPr>
              <a:defRPr/>
            </a:pPr>
            <a:endParaRPr lang="en-US" alt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solidFill>
                  <a:srgbClr val="000000"/>
                </a:solidFill>
              </a:defRPr>
            </a:lvl1pPr>
          </a:lstStyle>
          <a:p>
            <a:fld id="{30664EE2-F7DD-424A-ABDB-F2926A2455BC}"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4339" r:id="rId1"/>
    <p:sldLayoutId id="2147484340" r:id="rId2"/>
    <p:sldLayoutId id="2147484341" r:id="rId3"/>
    <p:sldLayoutId id="2147484342" r:id="rId4"/>
    <p:sldLayoutId id="2147484343" r:id="rId5"/>
    <p:sldLayoutId id="2147484344" r:id="rId6"/>
    <p:sldLayoutId id="2147484345" r:id="rId7"/>
    <p:sldLayoutId id="2147484346" r:id="rId8"/>
    <p:sldLayoutId id="2147484347" r:id="rId9"/>
    <p:sldLayoutId id="2147484348" r:id="rId10"/>
    <p:sldLayoutId id="214748434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150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solidFill>
                  <a:srgbClr val="000000"/>
                </a:solidFill>
                <a:latin typeface="Arial" charset="0"/>
              </a:defRPr>
            </a:lvl1pPr>
          </a:lstStyle>
          <a:p>
            <a:pPr>
              <a:defRPr/>
            </a:pPr>
            <a:endParaRPr lang="en-US" alt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solidFill>
                  <a:srgbClr val="000000"/>
                </a:solidFill>
                <a:latin typeface="Arial" charset="0"/>
              </a:defRPr>
            </a:lvl1pPr>
          </a:lstStyle>
          <a:p>
            <a:pPr>
              <a:defRPr/>
            </a:pPr>
            <a:endParaRPr lang="en-US" alt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solidFill>
                  <a:srgbClr val="000000"/>
                </a:solidFill>
              </a:defRPr>
            </a:lvl1pPr>
          </a:lstStyle>
          <a:p>
            <a:fld id="{CF9F7121-726B-4C79-9C0B-6EDBCD8CB54B}"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4361" r:id="rId1"/>
    <p:sldLayoutId id="2147484362" r:id="rId2"/>
    <p:sldLayoutId id="2147484363" r:id="rId3"/>
    <p:sldLayoutId id="2147484364" r:id="rId4"/>
    <p:sldLayoutId id="2147484365" r:id="rId5"/>
    <p:sldLayoutId id="2147484366" r:id="rId6"/>
    <p:sldLayoutId id="2147484367" r:id="rId7"/>
    <p:sldLayoutId id="2147484368" r:id="rId8"/>
    <p:sldLayoutId id="2147484369" r:id="rId9"/>
    <p:sldLayoutId id="2147484370" r:id="rId10"/>
    <p:sldLayoutId id="2147484371"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2531"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solidFill>
                  <a:srgbClr val="000000"/>
                </a:solidFill>
                <a:latin typeface="Arial" charset="0"/>
              </a:defRPr>
            </a:lvl1pPr>
          </a:lstStyle>
          <a:p>
            <a:pPr>
              <a:defRPr/>
            </a:pPr>
            <a:endParaRPr lang="en-US" alt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solidFill>
                  <a:srgbClr val="000000"/>
                </a:solidFill>
                <a:latin typeface="Arial" charset="0"/>
              </a:defRPr>
            </a:lvl1pPr>
          </a:lstStyle>
          <a:p>
            <a:pPr>
              <a:defRPr/>
            </a:pPr>
            <a:endParaRPr lang="en-US" alt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solidFill>
                  <a:srgbClr val="000000"/>
                </a:solidFill>
              </a:defRPr>
            </a:lvl1pPr>
          </a:lstStyle>
          <a:p>
            <a:fld id="{A0B0CFCC-A122-4E59-8B49-A0ACE8489535}"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4372" r:id="rId1"/>
    <p:sldLayoutId id="2147484373" r:id="rId2"/>
    <p:sldLayoutId id="2147484374" r:id="rId3"/>
    <p:sldLayoutId id="2147484375" r:id="rId4"/>
    <p:sldLayoutId id="2147484376" r:id="rId5"/>
    <p:sldLayoutId id="2147484377" r:id="rId6"/>
    <p:sldLayoutId id="2147484378" r:id="rId7"/>
    <p:sldLayoutId id="2147484379" r:id="rId8"/>
    <p:sldLayoutId id="2147484380" r:id="rId9"/>
    <p:sldLayoutId id="2147484381" r:id="rId10"/>
    <p:sldLayoutId id="2147484382"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4579"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prstClr val="black">
                    <a:tint val="75000"/>
                  </a:prstClr>
                </a:solidFill>
                <a:latin typeface="+mn-lt"/>
              </a:defRPr>
            </a:lvl1pPr>
          </a:lstStyle>
          <a:p>
            <a:pPr>
              <a:defRPr/>
            </a:pPr>
            <a:fld id="{1A5DCC85-08CA-4F6F-B107-30EF8D31153B}" type="datetimeFigureOut">
              <a:rPr lang="en-US"/>
              <a:pPr>
                <a:defRPr/>
              </a:pPr>
              <a:t>3/20/2026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prstClr val="black">
                    <a:tint val="75000"/>
                  </a:prst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itchFamily="34" charset="0"/>
              </a:defRPr>
            </a:lvl1pPr>
          </a:lstStyle>
          <a:p>
            <a:fld id="{9D18F20A-1BC3-439A-AC4F-6B0E9F31B135}"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4394" r:id="rId1"/>
    <p:sldLayoutId id="2147484395" r:id="rId2"/>
    <p:sldLayoutId id="2147484396" r:id="rId3"/>
    <p:sldLayoutId id="2147484397" r:id="rId4"/>
    <p:sldLayoutId id="2147484398" r:id="rId5"/>
    <p:sldLayoutId id="2147484399" r:id="rId6"/>
    <p:sldLayoutId id="2147484400" r:id="rId7"/>
    <p:sldLayoutId id="2147484401" r:id="rId8"/>
    <p:sldLayoutId id="2147484402" r:id="rId9"/>
    <p:sldLayoutId id="2147484403" r:id="rId10"/>
    <p:sldLayoutId id="2147484404"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66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prstClr val="black">
                    <a:tint val="75000"/>
                  </a:prstClr>
                </a:solidFill>
                <a:latin typeface="+mn-lt"/>
              </a:defRPr>
            </a:lvl1pPr>
          </a:lstStyle>
          <a:p>
            <a:pPr>
              <a:defRPr/>
            </a:pPr>
            <a:fld id="{EB0C5842-0997-4FFA-899D-74E997F8B632}" type="datetimeFigureOut">
              <a:rPr lang="en-US"/>
              <a:pPr>
                <a:defRPr/>
              </a:pPr>
              <a:t>3/20/2026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prstClr val="black">
                    <a:tint val="75000"/>
                  </a:prst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itchFamily="34" charset="0"/>
              </a:defRPr>
            </a:lvl1pPr>
          </a:lstStyle>
          <a:p>
            <a:fld id="{01467DD0-2C7B-4959-9D2A-77EC93A9A409}"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4416" r:id="rId1"/>
    <p:sldLayoutId id="2147484417" r:id="rId2"/>
    <p:sldLayoutId id="2147484418" r:id="rId3"/>
    <p:sldLayoutId id="2147484419" r:id="rId4"/>
    <p:sldLayoutId id="2147484420" r:id="rId5"/>
    <p:sldLayoutId id="2147484421" r:id="rId6"/>
    <p:sldLayoutId id="2147484422" r:id="rId7"/>
    <p:sldLayoutId id="2147484423" r:id="rId8"/>
    <p:sldLayoutId id="2147484424" r:id="rId9"/>
    <p:sldLayoutId id="2147484425" r:id="rId10"/>
    <p:sldLayoutId id="2147484426"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698"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9699"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prstClr val="black">
                    <a:tint val="75000"/>
                  </a:prstClr>
                </a:solidFill>
                <a:latin typeface="+mn-lt"/>
              </a:defRPr>
            </a:lvl1pPr>
          </a:lstStyle>
          <a:p>
            <a:pPr>
              <a:defRPr/>
            </a:pPr>
            <a:fld id="{34B8B6C1-ADFA-4B92-A0FD-04D3751D689D}" type="datetimeFigureOut">
              <a:rPr lang="en-US"/>
              <a:pPr>
                <a:defRPr/>
              </a:pPr>
              <a:t>3/20/2026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prstClr val="black">
                    <a:tint val="75000"/>
                  </a:prst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itchFamily="34" charset="0"/>
              </a:defRPr>
            </a:lvl1pPr>
          </a:lstStyle>
          <a:p>
            <a:fld id="{0C9332F2-AAE2-407A-82F3-98AFB0C7EB45}"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4449" r:id="rId1"/>
    <p:sldLayoutId id="2147484450" r:id="rId2"/>
    <p:sldLayoutId id="2147484451" r:id="rId3"/>
    <p:sldLayoutId id="2147484452" r:id="rId4"/>
    <p:sldLayoutId id="2147484453" r:id="rId5"/>
    <p:sldLayoutId id="2147484454" r:id="rId6"/>
    <p:sldLayoutId id="2147484455" r:id="rId7"/>
    <p:sldLayoutId id="2147484456" r:id="rId8"/>
    <p:sldLayoutId id="2147484457" r:id="rId9"/>
    <p:sldLayoutId id="2147484458" r:id="rId10"/>
    <p:sldLayoutId id="21474844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74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3174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prstClr val="black">
                    <a:tint val="75000"/>
                  </a:prstClr>
                </a:solidFill>
                <a:latin typeface="+mn-lt"/>
              </a:defRPr>
            </a:lvl1pPr>
          </a:lstStyle>
          <a:p>
            <a:pPr>
              <a:defRPr/>
            </a:pPr>
            <a:fld id="{19BD936E-24F1-43AC-9B8A-0032D39DC166}" type="datetimeFigureOut">
              <a:rPr lang="en-US"/>
              <a:pPr>
                <a:defRPr/>
              </a:pPr>
              <a:t>3/20/2026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prstClr val="black">
                    <a:tint val="75000"/>
                  </a:prst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itchFamily="34" charset="0"/>
              </a:defRPr>
            </a:lvl1pPr>
          </a:lstStyle>
          <a:p>
            <a:fld id="{F869891C-E90D-4A5F-8F0C-F91A8F953253}"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4471" r:id="rId1"/>
    <p:sldLayoutId id="2147484472" r:id="rId2"/>
    <p:sldLayoutId id="2147484473" r:id="rId3"/>
    <p:sldLayoutId id="2147484474" r:id="rId4"/>
    <p:sldLayoutId id="2147484475" r:id="rId5"/>
    <p:sldLayoutId id="2147484476" r:id="rId6"/>
    <p:sldLayoutId id="2147484477" r:id="rId7"/>
    <p:sldLayoutId id="2147484478" r:id="rId8"/>
    <p:sldLayoutId id="2147484479" r:id="rId9"/>
    <p:sldLayoutId id="2147484480" r:id="rId10"/>
    <p:sldLayoutId id="2147484481"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770"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32771"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prstClr val="black">
                    <a:tint val="75000"/>
                  </a:prstClr>
                </a:solidFill>
                <a:latin typeface="+mn-lt"/>
              </a:defRPr>
            </a:lvl1pPr>
          </a:lstStyle>
          <a:p>
            <a:pPr>
              <a:defRPr/>
            </a:pPr>
            <a:fld id="{F096FC97-D1C3-4000-B325-18CE867588D8}" type="datetimeFigureOut">
              <a:rPr lang="en-US"/>
              <a:pPr>
                <a:defRPr/>
              </a:pPr>
              <a:t>3/20/2026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prstClr val="black">
                    <a:tint val="75000"/>
                  </a:prst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itchFamily="34" charset="0"/>
              </a:defRPr>
            </a:lvl1pPr>
          </a:lstStyle>
          <a:p>
            <a:fld id="{52804D33-9683-44B0-94EF-D73F9AF3D021}"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4482" r:id="rId1"/>
    <p:sldLayoutId id="2147484483" r:id="rId2"/>
    <p:sldLayoutId id="2147484484" r:id="rId3"/>
    <p:sldLayoutId id="2147484485" r:id="rId4"/>
    <p:sldLayoutId id="2147484486" r:id="rId5"/>
    <p:sldLayoutId id="2147484487" r:id="rId6"/>
    <p:sldLayoutId id="2147484488" r:id="rId7"/>
    <p:sldLayoutId id="2147484489" r:id="rId8"/>
    <p:sldLayoutId id="2147484490" r:id="rId9"/>
    <p:sldLayoutId id="2147484491" r:id="rId10"/>
    <p:sldLayoutId id="2147484492"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794"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33795"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prstClr val="black">
                    <a:tint val="75000"/>
                  </a:prstClr>
                </a:solidFill>
                <a:latin typeface="+mn-lt"/>
              </a:defRPr>
            </a:lvl1pPr>
          </a:lstStyle>
          <a:p>
            <a:pPr>
              <a:defRPr/>
            </a:pPr>
            <a:fld id="{F281DBB7-B4C0-45FE-86FA-58EB3F294539}" type="datetimeFigureOut">
              <a:rPr lang="en-US"/>
              <a:pPr>
                <a:defRPr/>
              </a:pPr>
              <a:t>3/20/2026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prstClr val="black">
                    <a:tint val="75000"/>
                  </a:prst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itchFamily="34" charset="0"/>
              </a:defRPr>
            </a:lvl1pPr>
          </a:lstStyle>
          <a:p>
            <a:fld id="{F221494D-3ED7-4B85-AAAA-E6AFEBE20CC1}"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4493" r:id="rId1"/>
    <p:sldLayoutId id="2147484494" r:id="rId2"/>
    <p:sldLayoutId id="2147484495" r:id="rId3"/>
    <p:sldLayoutId id="2147484496" r:id="rId4"/>
    <p:sldLayoutId id="2147484497" r:id="rId5"/>
    <p:sldLayoutId id="2147484498" r:id="rId6"/>
    <p:sldLayoutId id="2147484499" r:id="rId7"/>
    <p:sldLayoutId id="2147484500" r:id="rId8"/>
    <p:sldLayoutId id="2147484501" r:id="rId9"/>
    <p:sldLayoutId id="2147484502" r:id="rId10"/>
    <p:sldLayoutId id="2147484503"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842"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35843"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prstClr val="black">
                    <a:tint val="75000"/>
                  </a:prstClr>
                </a:solidFill>
                <a:latin typeface="+mn-lt"/>
              </a:defRPr>
            </a:lvl1pPr>
          </a:lstStyle>
          <a:p>
            <a:pPr>
              <a:defRPr/>
            </a:pPr>
            <a:fld id="{E14D577C-E233-45A6-BBF5-2E04E4F515F0}" type="datetimeFigureOut">
              <a:rPr lang="en-US"/>
              <a:pPr>
                <a:defRPr/>
              </a:pPr>
              <a:t>3/20/2026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prstClr val="black">
                    <a:tint val="75000"/>
                  </a:prst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itchFamily="34" charset="0"/>
              </a:defRPr>
            </a:lvl1pPr>
          </a:lstStyle>
          <a:p>
            <a:fld id="{76798FF6-32EC-4647-818D-386E22FE2635}"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4515" r:id="rId1"/>
    <p:sldLayoutId id="2147484516" r:id="rId2"/>
    <p:sldLayoutId id="2147484517" r:id="rId3"/>
    <p:sldLayoutId id="2147484518" r:id="rId4"/>
    <p:sldLayoutId id="2147484519" r:id="rId5"/>
    <p:sldLayoutId id="2147484520" r:id="rId6"/>
    <p:sldLayoutId id="2147484521" r:id="rId7"/>
    <p:sldLayoutId id="2147484522" r:id="rId8"/>
    <p:sldLayoutId id="2147484523" r:id="rId9"/>
    <p:sldLayoutId id="2147484524" r:id="rId10"/>
    <p:sldLayoutId id="2147484525"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890"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37891"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prstClr val="black">
                    <a:tint val="75000"/>
                  </a:prstClr>
                </a:solidFill>
                <a:latin typeface="+mn-lt"/>
              </a:defRPr>
            </a:lvl1pPr>
          </a:lstStyle>
          <a:p>
            <a:pPr>
              <a:defRPr/>
            </a:pPr>
            <a:fld id="{1E3043DF-277D-45E2-8E69-008110B16BBD}" type="datetimeFigureOut">
              <a:rPr lang="en-US"/>
              <a:pPr>
                <a:defRPr/>
              </a:pPr>
              <a:t>3/20/2026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prstClr val="black">
                    <a:tint val="75000"/>
                  </a:prst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itchFamily="34" charset="0"/>
              </a:defRPr>
            </a:lvl1pPr>
          </a:lstStyle>
          <a:p>
            <a:fld id="{81F838B9-94B7-48FC-AACE-0FDEB630B8C3}"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4537" r:id="rId1"/>
    <p:sldLayoutId id="2147484538" r:id="rId2"/>
    <p:sldLayoutId id="2147484539" r:id="rId3"/>
    <p:sldLayoutId id="2147484540" r:id="rId4"/>
    <p:sldLayoutId id="2147484541" r:id="rId5"/>
    <p:sldLayoutId id="2147484542" r:id="rId6"/>
    <p:sldLayoutId id="2147484543" r:id="rId7"/>
    <p:sldLayoutId id="2147484544" r:id="rId8"/>
    <p:sldLayoutId id="2147484545" r:id="rId9"/>
    <p:sldLayoutId id="2147484546" r:id="rId10"/>
    <p:sldLayoutId id="2147484547"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914"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38915"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prstClr val="black">
                    <a:tint val="75000"/>
                  </a:prstClr>
                </a:solidFill>
                <a:latin typeface="+mn-lt"/>
              </a:defRPr>
            </a:lvl1pPr>
          </a:lstStyle>
          <a:p>
            <a:pPr>
              <a:defRPr/>
            </a:pPr>
            <a:fld id="{B279B6BB-9BDA-414B-B71A-649964B29006}" type="datetimeFigureOut">
              <a:rPr lang="en-US"/>
              <a:pPr>
                <a:defRPr/>
              </a:pPr>
              <a:t>3/20/2026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prstClr val="black">
                    <a:tint val="75000"/>
                  </a:prst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itchFamily="34" charset="0"/>
              </a:defRPr>
            </a:lvl1pPr>
          </a:lstStyle>
          <a:p>
            <a:fld id="{B0B9474C-7363-42A3-B8EE-806C56EA64C4}"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4548" r:id="rId1"/>
    <p:sldLayoutId id="2147484549" r:id="rId2"/>
    <p:sldLayoutId id="2147484550" r:id="rId3"/>
    <p:sldLayoutId id="2147484551" r:id="rId4"/>
    <p:sldLayoutId id="2147484552" r:id="rId5"/>
    <p:sldLayoutId id="2147484553" r:id="rId6"/>
    <p:sldLayoutId id="2147484554" r:id="rId7"/>
    <p:sldLayoutId id="2147484555" r:id="rId8"/>
    <p:sldLayoutId id="2147484556" r:id="rId9"/>
    <p:sldLayoutId id="2147484557" r:id="rId10"/>
    <p:sldLayoutId id="2147484558"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40963"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prstClr val="black">
                    <a:tint val="75000"/>
                  </a:prstClr>
                </a:solidFill>
                <a:latin typeface="+mn-lt"/>
              </a:defRPr>
            </a:lvl1pPr>
          </a:lstStyle>
          <a:p>
            <a:pPr>
              <a:defRPr/>
            </a:pPr>
            <a:fld id="{577B2F45-30BB-4181-B8AE-555AD633241C}" type="datetimeFigureOut">
              <a:rPr lang="en-US"/>
              <a:pPr>
                <a:defRPr/>
              </a:pPr>
              <a:t>3/20/2026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prstClr val="black">
                    <a:tint val="75000"/>
                  </a:prst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itchFamily="34" charset="0"/>
              </a:defRPr>
            </a:lvl1pPr>
          </a:lstStyle>
          <a:p>
            <a:fld id="{0937BFDB-8EE6-4BCC-B789-38886A58C756}"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4570" r:id="rId1"/>
    <p:sldLayoutId id="2147484571" r:id="rId2"/>
    <p:sldLayoutId id="2147484572" r:id="rId3"/>
    <p:sldLayoutId id="2147484573" r:id="rId4"/>
    <p:sldLayoutId id="2147484574" r:id="rId5"/>
    <p:sldLayoutId id="2147484575" r:id="rId6"/>
    <p:sldLayoutId id="2147484576" r:id="rId7"/>
    <p:sldLayoutId id="2147484577" r:id="rId8"/>
    <p:sldLayoutId id="2147484578" r:id="rId9"/>
    <p:sldLayoutId id="2147484579" r:id="rId10"/>
    <p:sldLayoutId id="2147484580"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98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4198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prstClr val="black">
                    <a:tint val="75000"/>
                  </a:prstClr>
                </a:solidFill>
                <a:latin typeface="+mn-lt"/>
              </a:defRPr>
            </a:lvl1pPr>
          </a:lstStyle>
          <a:p>
            <a:pPr>
              <a:defRPr/>
            </a:pPr>
            <a:fld id="{2ECB0357-EBAA-4F41-B9CE-25D0438940BD}" type="datetimeFigureOut">
              <a:rPr lang="en-US"/>
              <a:pPr>
                <a:defRPr/>
              </a:pPr>
              <a:t>3/20/2026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prstClr val="black">
                    <a:tint val="75000"/>
                  </a:prst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itchFamily="34" charset="0"/>
              </a:defRPr>
            </a:lvl1pPr>
          </a:lstStyle>
          <a:p>
            <a:fld id="{A60F0DFF-5B31-4B56-8CFD-9980DDAE1807}"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4581" r:id="rId1"/>
    <p:sldLayoutId id="2147484582" r:id="rId2"/>
    <p:sldLayoutId id="2147484583" r:id="rId3"/>
    <p:sldLayoutId id="2147484584" r:id="rId4"/>
    <p:sldLayoutId id="2147484585" r:id="rId5"/>
    <p:sldLayoutId id="2147484586" r:id="rId6"/>
    <p:sldLayoutId id="2147484587" r:id="rId7"/>
    <p:sldLayoutId id="2147484588" r:id="rId8"/>
    <p:sldLayoutId id="2147484589" r:id="rId9"/>
    <p:sldLayoutId id="2147484590" r:id="rId10"/>
    <p:sldLayoutId id="2147484591"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67.xml"/></Relationships>
</file>

<file path=ppt/slides/_rels/slide8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3.xml"/></Relationships>
</file>

<file path=ppt/slides/_rels/slide8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3.xml"/></Relationships>
</file>

<file path=ppt/slides/_rels/slide8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3.xml"/></Relationships>
</file>

<file path=ppt/slides/_rels/slide8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3.xml"/></Relationships>
</file>

<file path=ppt/slides/_rels/slide8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3.xml"/></Relationships>
</file>

<file path=ppt/slides/_rels/slide8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3.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84.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95.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06.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1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1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1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28.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28.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28.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28.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28.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28.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28.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28.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28.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28.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28.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28.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39.xml"/></Relationships>
</file>

<file path=ppt/slides/_rels/slide10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39.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39.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39.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39.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39.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39.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39.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39.xml"/></Relationships>
</file>

<file path=ppt/slides/_rels/slide11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39.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39.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39.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139.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50.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61.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61.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61.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61.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166.xml"/></Relationships>
</file>

<file path=ppt/slides/_rels/slide12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83.xml"/></Relationships>
</file>

<file path=ppt/slides/_rels/slide12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83.xml"/></Relationships>
</file>

<file path=ppt/slides/_rels/slide12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94.xml"/></Relationships>
</file>

<file path=ppt/slides/_rels/slide13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94.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05.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05.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05.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16.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27.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38.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38.xml"/></Relationships>
</file>

<file path=ppt/slides/_rels/slide13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38.xml"/></Relationships>
</file>

<file path=ppt/slides/_rels/slide13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38.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49.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49.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60.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60.xml"/></Relationships>
</file>

<file path=ppt/slides/_rels/slide14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71.xml"/></Relationships>
</file>

<file path=ppt/slides/_rels/slide14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8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8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8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82.xml"/></Relationships>
</file>

<file path=ppt/slides/_rels/slide14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82.xml"/></Relationships>
</file>

<file path=ppt/slides/_rels/slide15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8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8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82.xml"/></Relationships>
</file>

<file path=ppt/slides/_rels/slide153.xml.rels><?xml version="1.0" encoding="UTF-8" standalone="yes"?>
<Relationships xmlns="http://schemas.openxmlformats.org/package/2006/relationships"><Relationship Id="rId2" Type="http://schemas.openxmlformats.org/officeDocument/2006/relationships/image" Target="../media/image25.gif"/><Relationship Id="rId1" Type="http://schemas.openxmlformats.org/officeDocument/2006/relationships/slideLayout" Target="../slideLayouts/slideLayout282.xml"/></Relationships>
</file>

<file path=ppt/slides/_rels/slide154.xml.rels><?xml version="1.0" encoding="UTF-8" standalone="yes"?>
<Relationships xmlns="http://schemas.openxmlformats.org/package/2006/relationships"><Relationship Id="rId2" Type="http://schemas.openxmlformats.org/officeDocument/2006/relationships/image" Target="../media/image25.gif"/><Relationship Id="rId1" Type="http://schemas.openxmlformats.org/officeDocument/2006/relationships/slideLayout" Target="../slideLayouts/slideLayout28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8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8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8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82.xml"/></Relationships>
</file>

<file path=ppt/slides/_rels/slide159.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82.xml"/></Relationships>
</file>

<file path=ppt/slides/_rels/slide160.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82.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82.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82.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82.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82.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82.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82.xml"/></Relationships>
</file>

<file path=ppt/slides/_rels/slide16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8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Rectangle 3"/>
          <p:cNvSpPr>
            <a:spLocks noGrp="1" noChangeArrowheads="1"/>
          </p:cNvSpPr>
          <p:nvPr>
            <p:ph type="subTitle" idx="1"/>
          </p:nvPr>
        </p:nvSpPr>
        <p:spPr>
          <a:xfrm>
            <a:off x="0" y="0"/>
            <a:ext cx="9144000" cy="6858000"/>
          </a:xfrm>
        </p:spPr>
        <p:txBody>
          <a:bodyPr/>
          <a:lstStyle/>
          <a:p>
            <a:pPr algn="l" eaLnBrk="1" hangingPunct="1"/>
            <a:r>
              <a:rPr lang="en-US" altLang="en-US" sz="5400" dirty="0">
                <a:solidFill>
                  <a:srgbClr val="3333FF"/>
                </a:solidFill>
              </a:rPr>
              <a:t>Kinetics Class #1</a:t>
            </a:r>
          </a:p>
          <a:p>
            <a:pPr algn="l" eaLnBrk="1" hangingPunct="1"/>
            <a:r>
              <a:rPr lang="en-US" altLang="en-US" sz="4000" dirty="0"/>
              <a:t>Objective:  Introduction to kinetics and equilibrium chemistry.  Four factors that affect the rate of chemical reactions.  </a:t>
            </a:r>
          </a:p>
          <a:p>
            <a:pPr algn="l" eaLnBrk="1" hangingPunct="1"/>
            <a:endParaRPr lang="en-US" altLang="en-US" sz="4000" dirty="0"/>
          </a:p>
          <a:p>
            <a:pPr algn="l" eaLnBrk="1" hangingPunct="1"/>
            <a:r>
              <a:rPr lang="en-US" altLang="en-US" sz="4000" b="1" i="1" dirty="0">
                <a:solidFill>
                  <a:srgbClr val="FF0000"/>
                </a:solidFill>
              </a:rPr>
              <a:t>Take out reference tables please. </a:t>
            </a:r>
          </a:p>
        </p:txBody>
      </p:sp>
    </p:spTree>
    <p:extLst>
      <p:ext uri="{BB962C8B-B14F-4D97-AF65-F5344CB8AC3E}">
        <p14:creationId xmlns:p14="http://schemas.microsoft.com/office/powerpoint/2010/main" val="6291397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ext Box 4"/>
          <p:cNvSpPr txBox="1">
            <a:spLocks noChangeArrowheads="1"/>
          </p:cNvSpPr>
          <p:nvPr/>
        </p:nvSpPr>
        <p:spPr bwMode="auto">
          <a:xfrm>
            <a:off x="0" y="0"/>
            <a:ext cx="9144000" cy="3231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dirty="0"/>
              <a:t>Some reactions are fast, like the very first one you saw on the first day.  </a:t>
            </a:r>
            <a:br>
              <a:rPr lang="en-US" altLang="en-US" sz="1800" dirty="0"/>
            </a:br>
            <a:br>
              <a:rPr lang="en-US" altLang="en-US" sz="1800" dirty="0"/>
            </a:br>
            <a:r>
              <a:rPr lang="en-US" altLang="en-US" sz="2800" dirty="0">
                <a:solidFill>
                  <a:srgbClr val="FF0000"/>
                </a:solidFill>
                <a:latin typeface="Times New Roman" panose="02020603050405020304" pitchFamily="18" charset="0"/>
                <a:cs typeface="Times New Roman" panose="02020603050405020304" pitchFamily="18" charset="0"/>
              </a:rPr>
              <a:t>Some are really fast, remember the synthesis of water?</a:t>
            </a:r>
            <a:br>
              <a:rPr lang="en-US" altLang="en-US" sz="2800" dirty="0">
                <a:solidFill>
                  <a:srgbClr val="FF0000"/>
                </a:solidFill>
                <a:latin typeface="Times New Roman" panose="02020603050405020304" pitchFamily="18" charset="0"/>
                <a:cs typeface="Times New Roman" panose="02020603050405020304" pitchFamily="18" charset="0"/>
              </a:rPr>
            </a:br>
            <a:br>
              <a:rPr lang="en-US" altLang="en-US" sz="2800" dirty="0">
                <a:solidFill>
                  <a:srgbClr val="FF0000"/>
                </a:solidFill>
                <a:latin typeface="Times New Roman" panose="02020603050405020304" pitchFamily="18" charset="0"/>
                <a:cs typeface="Times New Roman" panose="02020603050405020304" pitchFamily="18" charset="0"/>
              </a:rPr>
            </a:br>
            <a:endParaRPr lang="en-US" altLang="en-US" sz="2800" dirty="0">
              <a:solidFill>
                <a:srgbClr val="FF0000"/>
              </a:solidFill>
              <a:latin typeface="Times New Roman" panose="02020603050405020304" pitchFamily="18" charset="0"/>
              <a:cs typeface="Times New Roman" panose="02020603050405020304" pitchFamily="18" charset="0"/>
            </a:endParaRPr>
          </a:p>
          <a:p>
            <a:pPr marL="514350" indent="-514350" eaLnBrk="1" hangingPunct="1">
              <a:spcBef>
                <a:spcPct val="0"/>
              </a:spcBef>
              <a:buFontTx/>
              <a:buAutoNum type="arabicPeriod"/>
            </a:pPr>
            <a:r>
              <a:rPr lang="en-US" altLang="en-US" sz="2800" b="1" dirty="0">
                <a:solidFill>
                  <a:srgbClr val="FF0000"/>
                </a:solidFill>
                <a:latin typeface="Times New Roman" panose="02020603050405020304" pitchFamily="18" charset="0"/>
                <a:cs typeface="Times New Roman" panose="02020603050405020304" pitchFamily="18" charset="0"/>
              </a:rPr>
              <a:t>hydrogen gas  +  oxygen gas   →   </a:t>
            </a:r>
            <a:r>
              <a:rPr lang="en-US" altLang="en-US" sz="2800" b="1" u="sng" dirty="0">
                <a:solidFill>
                  <a:srgbClr val="FF0000"/>
                </a:solidFill>
                <a:latin typeface="Times New Roman" panose="02020603050405020304" pitchFamily="18" charset="0"/>
                <a:cs typeface="Times New Roman" panose="02020603050405020304" pitchFamily="18" charset="0"/>
              </a:rPr>
              <a:t>water</a:t>
            </a:r>
            <a:r>
              <a:rPr lang="en-US" altLang="en-US" sz="2800" b="1" dirty="0">
                <a:solidFill>
                  <a:srgbClr val="FF0000"/>
                </a:solidFill>
                <a:latin typeface="Times New Roman" panose="02020603050405020304" pitchFamily="18" charset="0"/>
                <a:cs typeface="Times New Roman" panose="02020603050405020304" pitchFamily="18" charset="0"/>
              </a:rPr>
              <a:t>  +  </a:t>
            </a:r>
            <a:r>
              <a:rPr lang="en-US" altLang="en-US" sz="2800" b="1" u="sng" dirty="0">
                <a:solidFill>
                  <a:srgbClr val="FF0000"/>
                </a:solidFill>
                <a:latin typeface="Times New Roman" panose="02020603050405020304" pitchFamily="18" charset="0"/>
                <a:cs typeface="Times New Roman" panose="02020603050405020304" pitchFamily="18" charset="0"/>
              </a:rPr>
              <a:t>energy</a:t>
            </a:r>
            <a:br>
              <a:rPr lang="en-US" altLang="en-US" sz="2800" b="1" dirty="0">
                <a:solidFill>
                  <a:srgbClr val="FF0000"/>
                </a:solidFill>
                <a:latin typeface="Times New Roman" panose="02020603050405020304" pitchFamily="18" charset="0"/>
                <a:cs typeface="Times New Roman" panose="02020603050405020304" pitchFamily="18" charset="0"/>
              </a:rPr>
            </a:br>
            <a:br>
              <a:rPr lang="en-US" altLang="en-US" sz="2800" b="1" dirty="0">
                <a:solidFill>
                  <a:srgbClr val="FF0000"/>
                </a:solidFill>
                <a:latin typeface="Times New Roman" panose="02020603050405020304" pitchFamily="18" charset="0"/>
                <a:cs typeface="Times New Roman" panose="02020603050405020304" pitchFamily="18" charset="0"/>
              </a:rPr>
            </a:br>
            <a:endParaRPr lang="en-US" altLang="en-US" sz="2800" b="1"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780339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ext Box 4"/>
          <p:cNvSpPr txBox="1">
            <a:spLocks noChangeArrowheads="1"/>
          </p:cNvSpPr>
          <p:nvPr/>
        </p:nvSpPr>
        <p:spPr bwMode="auto">
          <a:xfrm>
            <a:off x="0" y="0"/>
            <a:ext cx="9144000" cy="58169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dirty="0"/>
              <a:t>Some reactions are fast, like the very first one you saw on the first day.  </a:t>
            </a:r>
            <a:br>
              <a:rPr lang="en-US" altLang="en-US" sz="1800" dirty="0"/>
            </a:br>
            <a:br>
              <a:rPr lang="en-US" altLang="en-US" sz="1800" dirty="0"/>
            </a:br>
            <a:r>
              <a:rPr lang="en-US" altLang="en-US" sz="2800" dirty="0">
                <a:solidFill>
                  <a:srgbClr val="FF0000"/>
                </a:solidFill>
                <a:latin typeface="Times New Roman" panose="02020603050405020304" pitchFamily="18" charset="0"/>
                <a:cs typeface="Times New Roman" panose="02020603050405020304" pitchFamily="18" charset="0"/>
              </a:rPr>
              <a:t>Some are really fast, remember the synthesis of water?</a:t>
            </a:r>
            <a:br>
              <a:rPr lang="en-US" altLang="en-US" sz="2800" dirty="0">
                <a:solidFill>
                  <a:srgbClr val="FF0000"/>
                </a:solidFill>
                <a:latin typeface="Times New Roman" panose="02020603050405020304" pitchFamily="18" charset="0"/>
                <a:cs typeface="Times New Roman" panose="02020603050405020304" pitchFamily="18" charset="0"/>
              </a:rPr>
            </a:br>
            <a:br>
              <a:rPr lang="en-US" altLang="en-US" sz="2800" dirty="0">
                <a:solidFill>
                  <a:srgbClr val="FF0000"/>
                </a:solidFill>
                <a:latin typeface="Times New Roman" panose="02020603050405020304" pitchFamily="18" charset="0"/>
                <a:cs typeface="Times New Roman" panose="02020603050405020304" pitchFamily="18" charset="0"/>
              </a:rPr>
            </a:br>
            <a:endParaRPr lang="en-US" altLang="en-US" sz="2800" dirty="0">
              <a:solidFill>
                <a:srgbClr val="FF0000"/>
              </a:solidFill>
              <a:latin typeface="Times New Roman" panose="02020603050405020304" pitchFamily="18" charset="0"/>
              <a:cs typeface="Times New Roman" panose="02020603050405020304" pitchFamily="18" charset="0"/>
            </a:endParaRPr>
          </a:p>
          <a:p>
            <a:pPr marL="514350" indent="-514350" eaLnBrk="1" hangingPunct="1">
              <a:spcBef>
                <a:spcPct val="0"/>
              </a:spcBef>
              <a:buFontTx/>
              <a:buAutoNum type="arabicPeriod"/>
            </a:pPr>
            <a:r>
              <a:rPr lang="en-US" altLang="en-US" sz="2800" b="1" dirty="0">
                <a:solidFill>
                  <a:srgbClr val="FF0000"/>
                </a:solidFill>
                <a:latin typeface="Times New Roman" panose="02020603050405020304" pitchFamily="18" charset="0"/>
                <a:cs typeface="Times New Roman" panose="02020603050405020304" pitchFamily="18" charset="0"/>
              </a:rPr>
              <a:t>hydrogen gas  +  oxygen gas   →   </a:t>
            </a:r>
            <a:r>
              <a:rPr lang="en-US" altLang="en-US" sz="2800" b="1" u="sng" dirty="0">
                <a:solidFill>
                  <a:srgbClr val="FF0000"/>
                </a:solidFill>
                <a:latin typeface="Times New Roman" panose="02020603050405020304" pitchFamily="18" charset="0"/>
                <a:cs typeface="Times New Roman" panose="02020603050405020304" pitchFamily="18" charset="0"/>
              </a:rPr>
              <a:t>water</a:t>
            </a:r>
            <a:r>
              <a:rPr lang="en-US" altLang="en-US" sz="2800" b="1" dirty="0">
                <a:solidFill>
                  <a:srgbClr val="FF0000"/>
                </a:solidFill>
                <a:latin typeface="Times New Roman" panose="02020603050405020304" pitchFamily="18" charset="0"/>
                <a:cs typeface="Times New Roman" panose="02020603050405020304" pitchFamily="18" charset="0"/>
              </a:rPr>
              <a:t>  +  </a:t>
            </a:r>
            <a:r>
              <a:rPr lang="en-US" altLang="en-US" sz="2800" b="1" u="sng" dirty="0">
                <a:solidFill>
                  <a:srgbClr val="FF0000"/>
                </a:solidFill>
                <a:latin typeface="Times New Roman" panose="02020603050405020304" pitchFamily="18" charset="0"/>
                <a:cs typeface="Times New Roman" panose="02020603050405020304" pitchFamily="18" charset="0"/>
              </a:rPr>
              <a:t>energy</a:t>
            </a:r>
            <a:br>
              <a:rPr lang="en-US" altLang="en-US" sz="2800" dirty="0">
                <a:solidFill>
                  <a:srgbClr val="FF0000"/>
                </a:solidFill>
                <a:latin typeface="Times New Roman" panose="02020603050405020304" pitchFamily="18" charset="0"/>
                <a:cs typeface="Times New Roman" panose="02020603050405020304" pitchFamily="18" charset="0"/>
              </a:rPr>
            </a:br>
            <a:br>
              <a:rPr lang="en-US" altLang="en-US" sz="2800" dirty="0">
                <a:solidFill>
                  <a:srgbClr val="FF0000"/>
                </a:solidFill>
                <a:latin typeface="Times New Roman" panose="02020603050405020304" pitchFamily="18" charset="0"/>
                <a:cs typeface="Times New Roman" panose="02020603050405020304" pitchFamily="18" charset="0"/>
              </a:rPr>
            </a:br>
            <a:endParaRPr lang="en-US" altLang="en-US" sz="2800" dirty="0">
              <a:solidFill>
                <a:srgbClr val="FF0000"/>
              </a:solidFill>
              <a:latin typeface="Times New Roman" panose="02020603050405020304" pitchFamily="18" charset="0"/>
              <a:cs typeface="Times New Roman" panose="02020603050405020304" pitchFamily="18" charset="0"/>
            </a:endParaRPr>
          </a:p>
          <a:p>
            <a:pPr eaLnBrk="1" hangingPunct="1">
              <a:spcBef>
                <a:spcPct val="0"/>
              </a:spcBef>
              <a:buFontTx/>
              <a:buNone/>
            </a:pPr>
            <a: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t>Some are slow, remember the decomposition of H</a:t>
            </a:r>
            <a:r>
              <a:rPr lang="en-US" altLang="en-US" sz="2800" baseline="-25000" dirty="0">
                <a:solidFill>
                  <a:schemeClr val="tx1">
                    <a:lumMod val="95000"/>
                    <a:lumOff val="5000"/>
                  </a:schemeClr>
                </a:solidFill>
                <a:latin typeface="Times New Roman" panose="02020603050405020304" pitchFamily="18" charset="0"/>
                <a:cs typeface="Times New Roman" panose="02020603050405020304" pitchFamily="18" charset="0"/>
              </a:rPr>
              <a:t>2</a:t>
            </a:r>
            <a: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t>O</a:t>
            </a:r>
            <a:r>
              <a:rPr lang="en-US" altLang="en-US" sz="2800" baseline="-25000" dirty="0">
                <a:solidFill>
                  <a:schemeClr val="tx1">
                    <a:lumMod val="95000"/>
                    <a:lumOff val="5000"/>
                  </a:schemeClr>
                </a:solidFill>
                <a:latin typeface="Times New Roman" panose="02020603050405020304" pitchFamily="18" charset="0"/>
                <a:cs typeface="Times New Roman" panose="02020603050405020304" pitchFamily="18" charset="0"/>
              </a:rPr>
              <a:t>2</a:t>
            </a:r>
            <a: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t>?  </a:t>
            </a:r>
            <a:b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br>
            <a:b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br>
            <a:endPar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endParaRPr>
          </a:p>
          <a:p>
            <a:pPr eaLnBrk="1" hangingPunct="1">
              <a:spcBef>
                <a:spcPct val="0"/>
              </a:spcBef>
              <a:buFontTx/>
              <a:buNone/>
            </a:pPr>
            <a:r>
              <a:rPr lang="en-US" altLang="en-US" sz="2800" b="1" dirty="0">
                <a:solidFill>
                  <a:schemeClr val="tx1">
                    <a:lumMod val="95000"/>
                    <a:lumOff val="5000"/>
                  </a:schemeClr>
                </a:solidFill>
                <a:latin typeface="Times New Roman" panose="02020603050405020304" pitchFamily="18" charset="0"/>
                <a:cs typeface="Times New Roman" panose="02020603050405020304" pitchFamily="18" charset="0"/>
              </a:rPr>
              <a:t>2.  hydrogen peroxide   →  </a:t>
            </a:r>
            <a:r>
              <a:rPr lang="en-US" altLang="en-US" sz="2800" b="1" u="sng" dirty="0">
                <a:solidFill>
                  <a:schemeClr val="tx1">
                    <a:lumMod val="95000"/>
                    <a:lumOff val="5000"/>
                  </a:schemeClr>
                </a:solidFill>
                <a:latin typeface="Times New Roman" panose="02020603050405020304" pitchFamily="18" charset="0"/>
                <a:cs typeface="Times New Roman" panose="02020603050405020304" pitchFamily="18" charset="0"/>
              </a:rPr>
              <a:t>water</a:t>
            </a:r>
            <a:r>
              <a:rPr lang="en-US" altLang="en-US" sz="2800" b="1" dirty="0">
                <a:solidFill>
                  <a:schemeClr val="tx1">
                    <a:lumMod val="95000"/>
                    <a:lumOff val="5000"/>
                  </a:schemeClr>
                </a:solidFill>
                <a:latin typeface="Times New Roman" panose="02020603050405020304" pitchFamily="18" charset="0"/>
                <a:cs typeface="Times New Roman" panose="02020603050405020304" pitchFamily="18" charset="0"/>
              </a:rPr>
              <a:t>  +  </a:t>
            </a:r>
            <a:r>
              <a:rPr lang="en-US" altLang="en-US" sz="2800" b="1" u="sng" dirty="0">
                <a:solidFill>
                  <a:schemeClr val="tx1">
                    <a:lumMod val="95000"/>
                    <a:lumOff val="5000"/>
                  </a:schemeClr>
                </a:solidFill>
                <a:latin typeface="Times New Roman" panose="02020603050405020304" pitchFamily="18" charset="0"/>
                <a:cs typeface="Times New Roman" panose="02020603050405020304" pitchFamily="18" charset="0"/>
              </a:rPr>
              <a:t>oxygen gas</a:t>
            </a:r>
            <a:r>
              <a:rPr lang="en-US" altLang="en-US" sz="2800" b="1" dirty="0">
                <a:solidFill>
                  <a:schemeClr val="tx1">
                    <a:lumMod val="95000"/>
                    <a:lumOff val="5000"/>
                  </a:schemeClr>
                </a:solidFill>
                <a:latin typeface="Times New Roman" panose="02020603050405020304" pitchFamily="18" charset="0"/>
                <a:cs typeface="Times New Roman" panose="02020603050405020304" pitchFamily="18" charset="0"/>
              </a:rPr>
              <a:t>  +  </a:t>
            </a:r>
            <a:r>
              <a:rPr lang="en-US" altLang="en-US" sz="2800" b="1" u="sng" dirty="0">
                <a:solidFill>
                  <a:schemeClr val="tx1">
                    <a:lumMod val="95000"/>
                    <a:lumOff val="5000"/>
                  </a:schemeClr>
                </a:solidFill>
                <a:latin typeface="Times New Roman" panose="02020603050405020304" pitchFamily="18" charset="0"/>
                <a:cs typeface="Times New Roman" panose="02020603050405020304" pitchFamily="18" charset="0"/>
              </a:rPr>
              <a:t>energy</a:t>
            </a:r>
            <a:br>
              <a:rPr lang="en-US" altLang="en-US" sz="2800" dirty="0">
                <a:solidFill>
                  <a:srgbClr val="FF0000"/>
                </a:solidFill>
                <a:latin typeface="Times New Roman" panose="02020603050405020304" pitchFamily="18" charset="0"/>
                <a:cs typeface="Times New Roman" panose="02020603050405020304" pitchFamily="18" charset="0"/>
              </a:rPr>
            </a:br>
            <a:br>
              <a:rPr lang="en-US" altLang="en-US" sz="2800" dirty="0">
                <a:solidFill>
                  <a:srgbClr val="FF0000"/>
                </a:solidFill>
                <a:latin typeface="Times New Roman" panose="02020603050405020304" pitchFamily="18" charset="0"/>
                <a:cs typeface="Times New Roman" panose="02020603050405020304" pitchFamily="18" charset="0"/>
              </a:rPr>
            </a:br>
            <a:endParaRPr lang="en-US" altLang="en-US" sz="2800"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286004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ext Box 4"/>
          <p:cNvSpPr txBox="1">
            <a:spLocks noChangeArrowheads="1"/>
          </p:cNvSpPr>
          <p:nvPr/>
        </p:nvSpPr>
        <p:spPr bwMode="auto">
          <a:xfrm>
            <a:off x="0" y="-158"/>
            <a:ext cx="9144000" cy="5940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dirty="0">
                <a:solidFill>
                  <a:srgbClr val="006600"/>
                </a:solidFill>
              </a:rPr>
              <a:t>That second one was SO SLOW that it took </a:t>
            </a:r>
            <a:br>
              <a:rPr lang="en-US" altLang="en-US" dirty="0">
                <a:solidFill>
                  <a:srgbClr val="006600"/>
                </a:solidFill>
              </a:rPr>
            </a:br>
            <a:r>
              <a:rPr lang="en-US" altLang="en-US" dirty="0">
                <a:solidFill>
                  <a:srgbClr val="006600"/>
                </a:solidFill>
              </a:rPr>
              <a:t>a </a:t>
            </a:r>
            <a:r>
              <a:rPr lang="en-US" altLang="en-US" b="1" u="sng" dirty="0">
                <a:solidFill>
                  <a:srgbClr val="006600"/>
                </a:solidFill>
              </a:rPr>
              <a:t>catalyst</a:t>
            </a:r>
            <a:r>
              <a:rPr lang="en-US" altLang="en-US" dirty="0">
                <a:solidFill>
                  <a:srgbClr val="006600"/>
                </a:solidFill>
              </a:rPr>
              <a:t> so we could watch it!</a:t>
            </a:r>
            <a:br>
              <a:rPr lang="en-US" altLang="en-US" dirty="0">
                <a:solidFill>
                  <a:srgbClr val="006600"/>
                </a:solidFill>
              </a:rPr>
            </a:br>
            <a:br>
              <a:rPr lang="en-US" altLang="en-US" dirty="0">
                <a:solidFill>
                  <a:srgbClr val="006600"/>
                </a:solidFill>
              </a:rPr>
            </a:br>
            <a:br>
              <a:rPr lang="en-US" altLang="en-US" dirty="0">
                <a:solidFill>
                  <a:srgbClr val="006600"/>
                </a:solidFill>
              </a:rPr>
            </a:br>
            <a:r>
              <a:rPr lang="en-US" altLang="en-US" dirty="0">
                <a:solidFill>
                  <a:srgbClr val="006600"/>
                </a:solidFill>
              </a:rPr>
              <a:t>3.  The catalyst was </a:t>
            </a:r>
            <a:r>
              <a:rPr lang="en-US" altLang="en-US" dirty="0">
                <a:solidFill>
                  <a:srgbClr val="FF0000"/>
                </a:solidFill>
              </a:rPr>
              <a:t>potassium iodide</a:t>
            </a:r>
            <a:r>
              <a:rPr lang="en-US" altLang="en-US" dirty="0">
                <a:solidFill>
                  <a:srgbClr val="006600"/>
                </a:solidFill>
              </a:rPr>
              <a:t>.  </a:t>
            </a:r>
            <a:br>
              <a:rPr lang="en-US" altLang="en-US" dirty="0">
                <a:solidFill>
                  <a:srgbClr val="006600"/>
                </a:solidFill>
              </a:rPr>
            </a:br>
            <a:r>
              <a:rPr lang="en-US" altLang="en-US" dirty="0">
                <a:solidFill>
                  <a:srgbClr val="006600"/>
                </a:solidFill>
              </a:rPr>
              <a:t>     Write it in the equation where it belongs… </a:t>
            </a:r>
            <a:br>
              <a:rPr lang="en-US" altLang="en-US" dirty="0">
                <a:solidFill>
                  <a:srgbClr val="006600"/>
                </a:solidFill>
              </a:rPr>
            </a:br>
            <a:br>
              <a:rPr lang="en-US" altLang="en-US" dirty="0">
                <a:solidFill>
                  <a:srgbClr val="006600"/>
                </a:solidFill>
              </a:rPr>
            </a:br>
            <a:r>
              <a:rPr lang="en-US" altLang="en-US" sz="2800" b="1" dirty="0">
                <a:solidFill>
                  <a:srgbClr val="006600"/>
                </a:solidFill>
              </a:rPr>
              <a:t>Hydrogen peroxide                water + oxygen gas + E!</a:t>
            </a:r>
            <a:br>
              <a:rPr lang="en-US" altLang="en-US" sz="3200" b="1" dirty="0">
                <a:solidFill>
                  <a:srgbClr val="006600"/>
                </a:solidFill>
              </a:rPr>
            </a:br>
            <a:r>
              <a:rPr lang="en-US" altLang="en-US" sz="3200" dirty="0">
                <a:solidFill>
                  <a:srgbClr val="006600"/>
                </a:solidFill>
              </a:rPr>
              <a:t> </a:t>
            </a:r>
            <a:br>
              <a:rPr lang="en-US" altLang="en-US" sz="3200" dirty="0">
                <a:solidFill>
                  <a:srgbClr val="006600"/>
                </a:solidFill>
              </a:rPr>
            </a:br>
            <a:endParaRPr lang="en-US" altLang="en-US" dirty="0">
              <a:solidFill>
                <a:srgbClr val="006600"/>
              </a:solidFill>
            </a:endParaRPr>
          </a:p>
          <a:p>
            <a:pPr eaLnBrk="1" hangingPunct="1">
              <a:spcBef>
                <a:spcPct val="0"/>
              </a:spcBef>
              <a:buFontTx/>
              <a:buNone/>
            </a:pPr>
            <a:r>
              <a:rPr lang="en-US" altLang="en-US" dirty="0">
                <a:solidFill>
                  <a:srgbClr val="3333FF"/>
                </a:solidFill>
                <a:latin typeface="Times New Roman" panose="02020603050405020304" pitchFamily="18" charset="0"/>
                <a:cs typeface="Times New Roman" panose="02020603050405020304" pitchFamily="18" charset="0"/>
              </a:rPr>
              <a:t>4.  The CATALYST is not a </a:t>
            </a:r>
            <a:r>
              <a:rPr lang="en-US" altLang="en-US" u="sng" dirty="0">
                <a:solidFill>
                  <a:srgbClr val="3333FF"/>
                </a:solidFill>
                <a:latin typeface="Times New Roman" panose="02020603050405020304" pitchFamily="18" charset="0"/>
                <a:cs typeface="Times New Roman" panose="02020603050405020304" pitchFamily="18" charset="0"/>
              </a:rPr>
              <a:t>reactant</a:t>
            </a:r>
            <a:r>
              <a:rPr lang="en-US" altLang="en-US" dirty="0">
                <a:solidFill>
                  <a:srgbClr val="3333FF"/>
                </a:solidFill>
                <a:latin typeface="Times New Roman" panose="02020603050405020304" pitchFamily="18" charset="0"/>
                <a:cs typeface="Times New Roman" panose="02020603050405020304" pitchFamily="18" charset="0"/>
              </a:rPr>
              <a:t> or </a:t>
            </a:r>
            <a:r>
              <a:rPr lang="en-US" altLang="en-US" u="sng" dirty="0">
                <a:solidFill>
                  <a:srgbClr val="3333FF"/>
                </a:solidFill>
                <a:latin typeface="Times New Roman" panose="02020603050405020304" pitchFamily="18" charset="0"/>
                <a:cs typeface="Times New Roman" panose="02020603050405020304" pitchFamily="18" charset="0"/>
              </a:rPr>
              <a:t>product</a:t>
            </a:r>
            <a:r>
              <a:rPr lang="en-US" altLang="en-US" dirty="0">
                <a:solidFill>
                  <a:srgbClr val="3333FF"/>
                </a:solidFill>
                <a:latin typeface="Times New Roman" panose="02020603050405020304" pitchFamily="18" charset="0"/>
                <a:cs typeface="Times New Roman" panose="02020603050405020304" pitchFamily="18" charset="0"/>
              </a:rPr>
              <a:t>.  </a:t>
            </a:r>
            <a:br>
              <a:rPr lang="en-US" altLang="en-US" dirty="0">
                <a:solidFill>
                  <a:srgbClr val="006600"/>
                </a:solidFill>
              </a:rPr>
            </a:br>
            <a:endParaRPr lang="en-US" altLang="en-US" dirty="0">
              <a:solidFill>
                <a:srgbClr val="006600"/>
              </a:solidFill>
            </a:endParaRPr>
          </a:p>
        </p:txBody>
      </p:sp>
      <p:sp>
        <p:nvSpPr>
          <p:cNvPr id="5" name="Line 6">
            <a:extLst>
              <a:ext uri="{FF2B5EF4-FFF2-40B4-BE49-F238E27FC236}">
                <a16:creationId xmlns:a16="http://schemas.microsoft.com/office/drawing/2014/main" id="{AAD45435-4B92-42BE-BD43-136FF8FD42D6}"/>
              </a:ext>
            </a:extLst>
          </p:cNvPr>
          <p:cNvSpPr>
            <a:spLocks noChangeShapeType="1"/>
          </p:cNvSpPr>
          <p:nvPr/>
        </p:nvSpPr>
        <p:spPr bwMode="auto">
          <a:xfrm>
            <a:off x="3505200" y="3729038"/>
            <a:ext cx="1275080" cy="0"/>
          </a:xfrm>
          <a:prstGeom prst="line">
            <a:avLst/>
          </a:prstGeom>
          <a:noFill/>
          <a:ln w="38100">
            <a:solidFill>
              <a:srgbClr val="0066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defRPr/>
            </a:pPr>
            <a:endParaRPr lang="en-US" dirty="0">
              <a:ln>
                <a:solidFill>
                  <a:srgbClr val="006600"/>
                </a:solidFill>
              </a:ln>
              <a:latin typeface="Arial" panose="020B0604020202020204" pitchFamily="34" charset="0"/>
            </a:endParaRPr>
          </a:p>
        </p:txBody>
      </p:sp>
      <p:sp>
        <p:nvSpPr>
          <p:cNvPr id="6" name="TextBox 1">
            <a:extLst>
              <a:ext uri="{FF2B5EF4-FFF2-40B4-BE49-F238E27FC236}">
                <a16:creationId xmlns:a16="http://schemas.microsoft.com/office/drawing/2014/main" id="{3AA96D3D-AF73-4FFC-A663-BAE6386C9518}"/>
              </a:ext>
            </a:extLst>
          </p:cNvPr>
          <p:cNvSpPr txBox="1">
            <a:spLocks noChangeArrowheads="1"/>
          </p:cNvSpPr>
          <p:nvPr/>
        </p:nvSpPr>
        <p:spPr bwMode="auto">
          <a:xfrm>
            <a:off x="3657600" y="3271838"/>
            <a:ext cx="9144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2400" b="1" dirty="0">
                <a:solidFill>
                  <a:srgbClr val="FF0000"/>
                </a:solidFill>
                <a:latin typeface="Times New Roman" pitchFamily="18" charset="0"/>
                <a:cs typeface="Times New Roman" pitchFamily="18" charset="0"/>
              </a:rPr>
              <a:t>KI</a:t>
            </a:r>
          </a:p>
        </p:txBody>
      </p:sp>
    </p:spTree>
    <p:extLst>
      <p:ext uri="{BB962C8B-B14F-4D97-AF65-F5344CB8AC3E}">
        <p14:creationId xmlns:p14="http://schemas.microsoft.com/office/powerpoint/2010/main" val="39164125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extBox 1"/>
          <p:cNvSpPr txBox="1">
            <a:spLocks noChangeArrowheads="1"/>
          </p:cNvSpPr>
          <p:nvPr/>
        </p:nvSpPr>
        <p:spPr bwMode="auto">
          <a:xfrm>
            <a:off x="0" y="0"/>
            <a:ext cx="914400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800" dirty="0">
                <a:latin typeface="Times New Roman" panose="02020603050405020304" pitchFamily="18" charset="0"/>
                <a:cs typeface="Times New Roman" panose="02020603050405020304" pitchFamily="18" charset="0"/>
              </a:rPr>
              <a:t>5</a:t>
            </a:r>
            <a: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t>.  Kinetics is the part of chemistry that studies the </a:t>
            </a:r>
            <a:b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br>
            <a: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altLang="en-US" sz="3600" b="1" dirty="0">
                <a:solidFill>
                  <a:schemeClr val="tx1">
                    <a:lumMod val="95000"/>
                    <a:lumOff val="5000"/>
                  </a:schemeClr>
                </a:solidFill>
                <a:latin typeface="Times New Roman" panose="02020603050405020304" pitchFamily="18" charset="0"/>
                <a:cs typeface="Times New Roman" panose="02020603050405020304" pitchFamily="18" charset="0"/>
              </a:rPr>
              <a:t>RATES of REACTION</a:t>
            </a:r>
            <a:br>
              <a:rPr lang="en-US" altLang="en-US" sz="3600" b="1" dirty="0">
                <a:solidFill>
                  <a:schemeClr val="tx1">
                    <a:lumMod val="95000"/>
                    <a:lumOff val="5000"/>
                  </a:schemeClr>
                </a:solidFill>
                <a:latin typeface="Times New Roman" panose="02020603050405020304" pitchFamily="18" charset="0"/>
                <a:cs typeface="Times New Roman" panose="02020603050405020304" pitchFamily="18" charset="0"/>
              </a:rPr>
            </a:br>
            <a:endParaRPr lang="en-US" altLang="en-US" sz="2800" b="1" dirty="0">
              <a:solidFill>
                <a:schemeClr val="tx1">
                  <a:lumMod val="95000"/>
                  <a:lumOff val="5000"/>
                </a:schemeClr>
              </a:solidFill>
              <a:latin typeface="Times New Roman" panose="02020603050405020304" pitchFamily="18" charset="0"/>
              <a:cs typeface="Times New Roman" panose="02020603050405020304" pitchFamily="18" charset="0"/>
            </a:endParaRPr>
          </a:p>
          <a:p>
            <a:pPr eaLnBrk="1" hangingPunct="1">
              <a:spcBef>
                <a:spcPct val="0"/>
              </a:spcBef>
              <a:buFontTx/>
              <a:buNone/>
            </a:pPr>
            <a: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36195279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extBox 1"/>
          <p:cNvSpPr txBox="1">
            <a:spLocks noChangeArrowheads="1"/>
          </p:cNvSpPr>
          <p:nvPr/>
        </p:nvSpPr>
        <p:spPr bwMode="auto">
          <a:xfrm>
            <a:off x="0" y="0"/>
            <a:ext cx="9144000" cy="433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800" dirty="0">
                <a:latin typeface="Times New Roman" panose="02020603050405020304" pitchFamily="18" charset="0"/>
                <a:cs typeface="Times New Roman" panose="02020603050405020304" pitchFamily="18" charset="0"/>
              </a:rPr>
              <a:t>5</a:t>
            </a:r>
            <a: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t>.  Kinetics is the part of chemistry that studies the </a:t>
            </a:r>
            <a:b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br>
            <a: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altLang="en-US" sz="3600" b="1" dirty="0">
                <a:solidFill>
                  <a:schemeClr val="tx1">
                    <a:lumMod val="95000"/>
                    <a:lumOff val="5000"/>
                  </a:schemeClr>
                </a:solidFill>
                <a:latin typeface="Times New Roman" panose="02020603050405020304" pitchFamily="18" charset="0"/>
                <a:cs typeface="Times New Roman" panose="02020603050405020304" pitchFamily="18" charset="0"/>
              </a:rPr>
              <a:t>RATES of REACTION</a:t>
            </a:r>
            <a:br>
              <a:rPr lang="en-US" altLang="en-US" sz="3600" b="1" dirty="0">
                <a:solidFill>
                  <a:schemeClr val="tx1">
                    <a:lumMod val="95000"/>
                    <a:lumOff val="5000"/>
                  </a:schemeClr>
                </a:solidFill>
                <a:latin typeface="Times New Roman" panose="02020603050405020304" pitchFamily="18" charset="0"/>
                <a:cs typeface="Times New Roman" panose="02020603050405020304" pitchFamily="18" charset="0"/>
              </a:rPr>
            </a:br>
            <a:endParaRPr lang="en-US" altLang="en-US" sz="2800" b="1" dirty="0">
              <a:solidFill>
                <a:schemeClr val="tx1">
                  <a:lumMod val="95000"/>
                  <a:lumOff val="5000"/>
                </a:schemeClr>
              </a:solidFill>
              <a:latin typeface="Times New Roman" panose="02020603050405020304" pitchFamily="18" charset="0"/>
              <a:cs typeface="Times New Roman" panose="02020603050405020304" pitchFamily="18" charset="0"/>
            </a:endParaRPr>
          </a:p>
          <a:p>
            <a:pPr eaLnBrk="1" hangingPunct="1">
              <a:spcBef>
                <a:spcPct val="0"/>
              </a:spcBef>
              <a:buFontTx/>
              <a:buNone/>
            </a:pPr>
            <a: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t> </a:t>
            </a:r>
          </a:p>
          <a:p>
            <a:pPr eaLnBrk="1" hangingPunct="1">
              <a:spcBef>
                <a:spcPct val="0"/>
              </a:spcBef>
              <a:buFontTx/>
              <a:buNone/>
            </a:pPr>
            <a:r>
              <a:rPr lang="en-US" altLang="en-US" sz="2800" dirty="0">
                <a:solidFill>
                  <a:srgbClr val="3333FF"/>
                </a:solidFill>
                <a:latin typeface="Times New Roman" panose="02020603050405020304" pitchFamily="18" charset="0"/>
                <a:cs typeface="Times New Roman" panose="02020603050405020304" pitchFamily="18" charset="0"/>
              </a:rPr>
              <a:t>6. We will again examine reactions that absorb energy</a:t>
            </a:r>
            <a:br>
              <a:rPr lang="en-US" altLang="en-US" sz="2800" dirty="0">
                <a:solidFill>
                  <a:srgbClr val="3333FF"/>
                </a:solidFill>
                <a:latin typeface="Times New Roman" panose="02020603050405020304" pitchFamily="18" charset="0"/>
                <a:cs typeface="Times New Roman" panose="02020603050405020304" pitchFamily="18" charset="0"/>
              </a:rPr>
            </a:br>
            <a:r>
              <a:rPr lang="en-US" altLang="en-US" sz="2800" dirty="0">
                <a:solidFill>
                  <a:srgbClr val="3333FF"/>
                </a:solidFill>
                <a:latin typeface="Times New Roman" panose="02020603050405020304" pitchFamily="18" charset="0"/>
                <a:cs typeface="Times New Roman" panose="02020603050405020304" pitchFamily="18" charset="0"/>
              </a:rPr>
              <a:t>    when they occur, called:</a:t>
            </a:r>
            <a:br>
              <a:rPr lang="en-US" altLang="en-US" sz="2800" dirty="0">
                <a:solidFill>
                  <a:srgbClr val="3333FF"/>
                </a:solidFill>
                <a:latin typeface="Times New Roman" panose="02020603050405020304" pitchFamily="18" charset="0"/>
                <a:cs typeface="Times New Roman" panose="02020603050405020304" pitchFamily="18" charset="0"/>
              </a:rPr>
            </a:br>
            <a:r>
              <a:rPr lang="en-US" altLang="en-US" sz="2800" dirty="0">
                <a:solidFill>
                  <a:srgbClr val="3333FF"/>
                </a:solidFill>
                <a:latin typeface="Times New Roman" panose="02020603050405020304" pitchFamily="18" charset="0"/>
                <a:cs typeface="Times New Roman" panose="02020603050405020304" pitchFamily="18" charset="0"/>
              </a:rPr>
              <a:t>    </a:t>
            </a:r>
            <a:r>
              <a:rPr lang="en-US" altLang="en-US" sz="3600" b="1" dirty="0">
                <a:solidFill>
                  <a:srgbClr val="3333FF"/>
                </a:solidFill>
                <a:latin typeface="Times New Roman" panose="02020603050405020304" pitchFamily="18" charset="0"/>
                <a:cs typeface="Times New Roman" panose="02020603050405020304" pitchFamily="18" charset="0"/>
              </a:rPr>
              <a:t>ENDOTHERMIC REACTIONS</a:t>
            </a:r>
            <a:br>
              <a:rPr lang="en-US" altLang="en-US" sz="3600" b="1" dirty="0">
                <a:solidFill>
                  <a:srgbClr val="3333FF"/>
                </a:solidFill>
                <a:latin typeface="Times New Roman" panose="02020603050405020304" pitchFamily="18" charset="0"/>
                <a:cs typeface="Times New Roman" panose="02020603050405020304" pitchFamily="18" charset="0"/>
              </a:rPr>
            </a:br>
            <a:br>
              <a:rPr lang="en-US" altLang="en-US" sz="3600" dirty="0">
                <a:solidFill>
                  <a:srgbClr val="3333FF"/>
                </a:solidFill>
                <a:latin typeface="Times New Roman" panose="02020603050405020304" pitchFamily="18" charset="0"/>
                <a:cs typeface="Times New Roman" panose="02020603050405020304" pitchFamily="18" charset="0"/>
              </a:rPr>
            </a:br>
            <a:endParaRPr lang="en-US" altLang="en-US" sz="2800" dirty="0">
              <a:solidFill>
                <a:srgbClr val="3333FF"/>
              </a:solidFill>
            </a:endParaRPr>
          </a:p>
        </p:txBody>
      </p:sp>
    </p:spTree>
    <p:extLst>
      <p:ext uri="{BB962C8B-B14F-4D97-AF65-F5344CB8AC3E}">
        <p14:creationId xmlns:p14="http://schemas.microsoft.com/office/powerpoint/2010/main" val="14196514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extBox 1"/>
          <p:cNvSpPr txBox="1">
            <a:spLocks noChangeArrowheads="1"/>
          </p:cNvSpPr>
          <p:nvPr/>
        </p:nvSpPr>
        <p:spPr bwMode="auto">
          <a:xfrm>
            <a:off x="0" y="0"/>
            <a:ext cx="9144000" cy="6247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800" dirty="0">
                <a:latin typeface="Times New Roman" panose="02020603050405020304" pitchFamily="18" charset="0"/>
                <a:cs typeface="Times New Roman" panose="02020603050405020304" pitchFamily="18" charset="0"/>
              </a:rPr>
              <a:t>5</a:t>
            </a:r>
            <a: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t>.  Kinetics is the part of chemistry that studies the </a:t>
            </a:r>
            <a:b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br>
            <a: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altLang="en-US" sz="3600" b="1" dirty="0">
                <a:solidFill>
                  <a:schemeClr val="tx1">
                    <a:lumMod val="95000"/>
                    <a:lumOff val="5000"/>
                  </a:schemeClr>
                </a:solidFill>
                <a:latin typeface="Times New Roman" panose="02020603050405020304" pitchFamily="18" charset="0"/>
                <a:cs typeface="Times New Roman" panose="02020603050405020304" pitchFamily="18" charset="0"/>
              </a:rPr>
              <a:t>RATES of REACTION</a:t>
            </a:r>
            <a:br>
              <a:rPr lang="en-US" altLang="en-US" sz="3600" b="1" dirty="0">
                <a:solidFill>
                  <a:schemeClr val="tx1">
                    <a:lumMod val="95000"/>
                    <a:lumOff val="5000"/>
                  </a:schemeClr>
                </a:solidFill>
                <a:latin typeface="Times New Roman" panose="02020603050405020304" pitchFamily="18" charset="0"/>
                <a:cs typeface="Times New Roman" panose="02020603050405020304" pitchFamily="18" charset="0"/>
              </a:rPr>
            </a:br>
            <a:endParaRPr lang="en-US" altLang="en-US" sz="2800" b="1" dirty="0">
              <a:solidFill>
                <a:schemeClr val="tx1">
                  <a:lumMod val="95000"/>
                  <a:lumOff val="5000"/>
                </a:schemeClr>
              </a:solidFill>
              <a:latin typeface="Times New Roman" panose="02020603050405020304" pitchFamily="18" charset="0"/>
              <a:cs typeface="Times New Roman" panose="02020603050405020304" pitchFamily="18" charset="0"/>
            </a:endParaRPr>
          </a:p>
          <a:p>
            <a:pPr eaLnBrk="1" hangingPunct="1">
              <a:spcBef>
                <a:spcPct val="0"/>
              </a:spcBef>
              <a:buFontTx/>
              <a:buNone/>
            </a:pPr>
            <a: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t> </a:t>
            </a:r>
          </a:p>
          <a:p>
            <a:pPr eaLnBrk="1" hangingPunct="1">
              <a:spcBef>
                <a:spcPct val="0"/>
              </a:spcBef>
              <a:buFontTx/>
              <a:buNone/>
            </a:pPr>
            <a:r>
              <a:rPr lang="en-US" altLang="en-US" sz="2800" dirty="0">
                <a:solidFill>
                  <a:srgbClr val="3333FF"/>
                </a:solidFill>
                <a:latin typeface="Times New Roman" panose="02020603050405020304" pitchFamily="18" charset="0"/>
                <a:cs typeface="Times New Roman" panose="02020603050405020304" pitchFamily="18" charset="0"/>
              </a:rPr>
              <a:t>6. We will again examine reactions that absorb energy</a:t>
            </a:r>
            <a:br>
              <a:rPr lang="en-US" altLang="en-US" sz="2800" dirty="0">
                <a:solidFill>
                  <a:srgbClr val="3333FF"/>
                </a:solidFill>
                <a:latin typeface="Times New Roman" panose="02020603050405020304" pitchFamily="18" charset="0"/>
                <a:cs typeface="Times New Roman" panose="02020603050405020304" pitchFamily="18" charset="0"/>
              </a:rPr>
            </a:br>
            <a:r>
              <a:rPr lang="en-US" altLang="en-US" sz="2800" dirty="0">
                <a:solidFill>
                  <a:srgbClr val="3333FF"/>
                </a:solidFill>
                <a:latin typeface="Times New Roman" panose="02020603050405020304" pitchFamily="18" charset="0"/>
                <a:cs typeface="Times New Roman" panose="02020603050405020304" pitchFamily="18" charset="0"/>
              </a:rPr>
              <a:t>    when they occur, the</a:t>
            </a:r>
            <a:br>
              <a:rPr lang="en-US" altLang="en-US" sz="2800" dirty="0">
                <a:solidFill>
                  <a:srgbClr val="3333FF"/>
                </a:solidFill>
                <a:latin typeface="Times New Roman" panose="02020603050405020304" pitchFamily="18" charset="0"/>
                <a:cs typeface="Times New Roman" panose="02020603050405020304" pitchFamily="18" charset="0"/>
              </a:rPr>
            </a:br>
            <a:r>
              <a:rPr lang="en-US" altLang="en-US" sz="2800" dirty="0">
                <a:solidFill>
                  <a:srgbClr val="3333FF"/>
                </a:solidFill>
                <a:latin typeface="Times New Roman" panose="02020603050405020304" pitchFamily="18" charset="0"/>
                <a:cs typeface="Times New Roman" panose="02020603050405020304" pitchFamily="18" charset="0"/>
              </a:rPr>
              <a:t>    </a:t>
            </a:r>
            <a:r>
              <a:rPr lang="en-US" altLang="en-US" sz="3600" b="1" dirty="0">
                <a:solidFill>
                  <a:srgbClr val="3333FF"/>
                </a:solidFill>
                <a:latin typeface="Times New Roman" panose="02020603050405020304" pitchFamily="18" charset="0"/>
                <a:cs typeface="Times New Roman" panose="02020603050405020304" pitchFamily="18" charset="0"/>
              </a:rPr>
              <a:t>ENDOTHERMIC REACTIONS</a:t>
            </a:r>
            <a:br>
              <a:rPr lang="en-US" altLang="en-US" sz="3600" b="1" dirty="0">
                <a:solidFill>
                  <a:srgbClr val="3333FF"/>
                </a:solidFill>
                <a:latin typeface="Times New Roman" panose="02020603050405020304" pitchFamily="18" charset="0"/>
                <a:cs typeface="Times New Roman" panose="02020603050405020304" pitchFamily="18" charset="0"/>
              </a:rPr>
            </a:br>
            <a:br>
              <a:rPr lang="en-US" altLang="en-US" sz="3600" dirty="0">
                <a:solidFill>
                  <a:srgbClr val="3333FF"/>
                </a:solidFill>
                <a:latin typeface="Times New Roman" panose="02020603050405020304" pitchFamily="18" charset="0"/>
                <a:cs typeface="Times New Roman" panose="02020603050405020304" pitchFamily="18" charset="0"/>
              </a:rPr>
            </a:br>
            <a:br>
              <a:rPr lang="en-US" altLang="en-US" sz="3600" dirty="0">
                <a:solidFill>
                  <a:srgbClr val="3333FF"/>
                </a:solidFill>
                <a:latin typeface="Times New Roman" panose="02020603050405020304" pitchFamily="18" charset="0"/>
                <a:cs typeface="Times New Roman" panose="02020603050405020304" pitchFamily="18" charset="0"/>
              </a:rPr>
            </a:br>
            <a:r>
              <a:rPr lang="en-US" altLang="en-US" sz="3600" dirty="0">
                <a:solidFill>
                  <a:schemeClr val="tx1">
                    <a:lumMod val="95000"/>
                    <a:lumOff val="5000"/>
                  </a:schemeClr>
                </a:solidFill>
                <a:latin typeface="Times New Roman" panose="02020603050405020304" pitchFamily="18" charset="0"/>
                <a:cs typeface="Times New Roman" panose="02020603050405020304" pitchFamily="18" charset="0"/>
              </a:rPr>
              <a:t>7. And their opposites, reactions that emit</a:t>
            </a:r>
            <a:br>
              <a:rPr lang="en-US" altLang="en-US" sz="3600" dirty="0">
                <a:solidFill>
                  <a:schemeClr val="tx1">
                    <a:lumMod val="95000"/>
                    <a:lumOff val="5000"/>
                  </a:schemeClr>
                </a:solidFill>
                <a:latin typeface="Times New Roman" panose="02020603050405020304" pitchFamily="18" charset="0"/>
                <a:cs typeface="Times New Roman" panose="02020603050405020304" pitchFamily="18" charset="0"/>
              </a:rPr>
            </a:br>
            <a:r>
              <a:rPr lang="en-US" altLang="en-US" sz="3600" dirty="0">
                <a:solidFill>
                  <a:schemeClr val="tx1">
                    <a:lumMod val="95000"/>
                    <a:lumOff val="5000"/>
                  </a:schemeClr>
                </a:solidFill>
                <a:latin typeface="Times New Roman" panose="02020603050405020304" pitchFamily="18" charset="0"/>
                <a:cs typeface="Times New Roman" panose="02020603050405020304" pitchFamily="18" charset="0"/>
              </a:rPr>
              <a:t>    energy as a product, called </a:t>
            </a:r>
            <a:br>
              <a:rPr lang="en-US" altLang="en-US" sz="3600" dirty="0">
                <a:solidFill>
                  <a:schemeClr val="tx1">
                    <a:lumMod val="95000"/>
                    <a:lumOff val="5000"/>
                  </a:schemeClr>
                </a:solidFill>
                <a:latin typeface="Times New Roman" panose="02020603050405020304" pitchFamily="18" charset="0"/>
                <a:cs typeface="Times New Roman" panose="02020603050405020304" pitchFamily="18" charset="0"/>
              </a:rPr>
            </a:br>
            <a:r>
              <a:rPr lang="en-US" altLang="en-US" sz="36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altLang="en-US" sz="4400" b="1" dirty="0">
                <a:solidFill>
                  <a:schemeClr val="tx1">
                    <a:lumMod val="95000"/>
                    <a:lumOff val="5000"/>
                  </a:schemeClr>
                </a:solidFill>
                <a:latin typeface="Times New Roman" panose="02020603050405020304" pitchFamily="18" charset="0"/>
                <a:cs typeface="Times New Roman" panose="02020603050405020304" pitchFamily="18" charset="0"/>
              </a:rPr>
              <a:t>EXOTHERMIC REACTIONS</a:t>
            </a:r>
            <a:endParaRPr lang="en-US" altLang="en-US" sz="2800" dirty="0">
              <a:solidFill>
                <a:srgbClr val="3333FF"/>
              </a:solidFill>
            </a:endParaRPr>
          </a:p>
        </p:txBody>
      </p:sp>
    </p:spTree>
    <p:extLst>
      <p:ext uri="{BB962C8B-B14F-4D97-AF65-F5344CB8AC3E}">
        <p14:creationId xmlns:p14="http://schemas.microsoft.com/office/powerpoint/2010/main" val="23630807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extBox 1"/>
          <p:cNvSpPr txBox="1">
            <a:spLocks noChangeArrowheads="1"/>
          </p:cNvSpPr>
          <p:nvPr/>
        </p:nvSpPr>
        <p:spPr bwMode="auto">
          <a:xfrm>
            <a:off x="0" y="0"/>
            <a:ext cx="9144000" cy="4462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dirty="0"/>
              <a:t>One of the simplest reactions we know is the combustion of methane.  </a:t>
            </a:r>
          </a:p>
          <a:p>
            <a:pPr eaLnBrk="1" hangingPunct="1">
              <a:spcBef>
                <a:spcPct val="0"/>
              </a:spcBef>
              <a:buFontTx/>
              <a:buNone/>
            </a:pPr>
            <a:endParaRPr lang="en-US" altLang="en-US" sz="1800" dirty="0"/>
          </a:p>
          <a:p>
            <a:pPr algn="ctr" eaLnBrk="1" hangingPunct="1">
              <a:spcBef>
                <a:spcPct val="0"/>
              </a:spcBef>
              <a:buFontTx/>
              <a:buNone/>
            </a:pPr>
            <a:r>
              <a:rPr lang="en-US" altLang="en-US" sz="3600" dirty="0">
                <a:latin typeface="Times New Roman" pitchFamily="18" charset="0"/>
                <a:cs typeface="Times New Roman" pitchFamily="18" charset="0"/>
              </a:rPr>
              <a:t>CH</a:t>
            </a:r>
            <a:r>
              <a:rPr lang="en-US" altLang="en-US" sz="3600" baseline="-25000" dirty="0">
                <a:latin typeface="Times New Roman" pitchFamily="18" charset="0"/>
                <a:cs typeface="Times New Roman" pitchFamily="18" charset="0"/>
              </a:rPr>
              <a:t>4(G)</a:t>
            </a:r>
            <a:r>
              <a:rPr lang="en-US" altLang="en-US" sz="3600" dirty="0">
                <a:latin typeface="Times New Roman" pitchFamily="18" charset="0"/>
                <a:cs typeface="Times New Roman" pitchFamily="18" charset="0"/>
              </a:rPr>
              <a:t> + 2O</a:t>
            </a:r>
            <a:r>
              <a:rPr lang="en-US" altLang="en-US" sz="3600" baseline="-25000" dirty="0">
                <a:latin typeface="Times New Roman" pitchFamily="18" charset="0"/>
                <a:cs typeface="Times New Roman" pitchFamily="18" charset="0"/>
              </a:rPr>
              <a:t>2(G)</a:t>
            </a:r>
            <a:r>
              <a:rPr lang="en-US" altLang="en-US" sz="3600" dirty="0">
                <a:latin typeface="Times New Roman" pitchFamily="18" charset="0"/>
                <a:cs typeface="Times New Roman" pitchFamily="18" charset="0"/>
              </a:rPr>
              <a:t>  →  2H</a:t>
            </a:r>
            <a:r>
              <a:rPr lang="en-US" altLang="en-US" sz="3600" baseline="-25000" dirty="0">
                <a:latin typeface="Times New Roman" pitchFamily="18" charset="0"/>
                <a:cs typeface="Times New Roman" pitchFamily="18" charset="0"/>
              </a:rPr>
              <a:t>2</a:t>
            </a:r>
            <a:r>
              <a:rPr lang="en-US" altLang="en-US" sz="3600" dirty="0">
                <a:latin typeface="Times New Roman" pitchFamily="18" charset="0"/>
                <a:cs typeface="Times New Roman" pitchFamily="18" charset="0"/>
              </a:rPr>
              <a:t>O</a:t>
            </a:r>
            <a:r>
              <a:rPr lang="en-US" altLang="en-US" sz="3600" baseline="-25000" dirty="0">
                <a:latin typeface="Times New Roman" pitchFamily="18" charset="0"/>
                <a:cs typeface="Times New Roman" pitchFamily="18" charset="0"/>
              </a:rPr>
              <a:t>(G)</a:t>
            </a:r>
            <a:r>
              <a:rPr lang="en-US" altLang="en-US" sz="3600" dirty="0">
                <a:latin typeface="Times New Roman" pitchFamily="18" charset="0"/>
                <a:cs typeface="Times New Roman" pitchFamily="18" charset="0"/>
              </a:rPr>
              <a:t> + CO</a:t>
            </a:r>
            <a:r>
              <a:rPr lang="en-US" altLang="en-US" sz="3600" baseline="-25000" dirty="0">
                <a:latin typeface="Times New Roman" pitchFamily="18" charset="0"/>
                <a:cs typeface="Times New Roman" pitchFamily="18" charset="0"/>
              </a:rPr>
              <a:t>2(G)</a:t>
            </a:r>
            <a:r>
              <a:rPr lang="en-US" altLang="en-US" sz="3600" dirty="0">
                <a:latin typeface="Times New Roman" pitchFamily="18" charset="0"/>
                <a:cs typeface="Times New Roman" pitchFamily="18" charset="0"/>
              </a:rPr>
              <a:t>  + energy</a:t>
            </a:r>
          </a:p>
          <a:p>
            <a:pPr algn="ctr" eaLnBrk="1" hangingPunct="1">
              <a:spcBef>
                <a:spcPct val="0"/>
              </a:spcBef>
              <a:buFontTx/>
              <a:buNone/>
            </a:pPr>
            <a:endParaRPr lang="en-US" altLang="en-US" sz="3600" dirty="0">
              <a:latin typeface="Times New Roman" pitchFamily="18" charset="0"/>
              <a:cs typeface="Times New Roman" pitchFamily="18" charset="0"/>
            </a:endParaRPr>
          </a:p>
          <a:p>
            <a:pPr algn="ctr" eaLnBrk="1" hangingPunct="1">
              <a:spcBef>
                <a:spcPct val="0"/>
              </a:spcBef>
              <a:buFontTx/>
              <a:buNone/>
            </a:pPr>
            <a:r>
              <a:rPr lang="en-US" altLang="en-US" sz="2400" dirty="0">
                <a:latin typeface="Times New Roman" pitchFamily="18" charset="0"/>
                <a:cs typeface="Times New Roman" pitchFamily="18" charset="0"/>
              </a:rPr>
              <a:t>We know a lot about this reaction, let’s start naming things:</a:t>
            </a:r>
          </a:p>
          <a:p>
            <a:pPr algn="ctr" eaLnBrk="1" hangingPunct="1">
              <a:spcBef>
                <a:spcPct val="0"/>
              </a:spcBef>
              <a:buFontTx/>
              <a:buNone/>
            </a:pPr>
            <a:endParaRPr lang="en-US" altLang="en-US" sz="2800" dirty="0">
              <a:latin typeface="Times New Roman" pitchFamily="18" charset="0"/>
              <a:cs typeface="Times New Roman" pitchFamily="18" charset="0"/>
            </a:endParaRPr>
          </a:p>
          <a:p>
            <a:pPr marL="514350" indent="-514350" eaLnBrk="1" hangingPunct="1">
              <a:spcBef>
                <a:spcPct val="0"/>
              </a:spcBef>
              <a:buAutoNum type="arabicPeriod" startAt="8"/>
            </a:pPr>
            <a:r>
              <a:rPr lang="en-US" altLang="en-US" dirty="0">
                <a:solidFill>
                  <a:srgbClr val="3333FF"/>
                </a:solidFill>
                <a:latin typeface="Times New Roman" pitchFamily="18" charset="0"/>
                <a:cs typeface="Times New Roman" pitchFamily="18" charset="0"/>
              </a:rPr>
              <a:t>This reaction is </a:t>
            </a:r>
            <a:r>
              <a:rPr lang="en-US" altLang="en-US" u="sng" dirty="0">
                <a:solidFill>
                  <a:schemeClr val="bg1"/>
                </a:solidFill>
                <a:latin typeface="Times New Roman" pitchFamily="18" charset="0"/>
                <a:cs typeface="Times New Roman" pitchFamily="18" charset="0"/>
              </a:rPr>
              <a:t>COMBUSTION</a:t>
            </a:r>
            <a:br>
              <a:rPr lang="en-US" altLang="en-US" dirty="0">
                <a:solidFill>
                  <a:schemeClr val="bg1"/>
                </a:solidFill>
                <a:latin typeface="Times New Roman" pitchFamily="18" charset="0"/>
                <a:cs typeface="Times New Roman" pitchFamily="18" charset="0"/>
              </a:rPr>
            </a:br>
            <a:br>
              <a:rPr lang="en-US" altLang="en-US" dirty="0">
                <a:solidFill>
                  <a:schemeClr val="bg1"/>
                </a:solidFill>
                <a:latin typeface="Times New Roman" pitchFamily="18" charset="0"/>
                <a:cs typeface="Times New Roman" pitchFamily="18" charset="0"/>
              </a:rPr>
            </a:br>
            <a:r>
              <a:rPr lang="en-US" altLang="en-US" dirty="0">
                <a:solidFill>
                  <a:schemeClr val="bg1"/>
                </a:solidFill>
                <a:latin typeface="Times New Roman" pitchFamily="18" charset="0"/>
                <a:cs typeface="Times New Roman" pitchFamily="18" charset="0"/>
              </a:rPr>
              <a:t> It’s </a:t>
            </a:r>
            <a:r>
              <a:rPr lang="en-US" altLang="en-US" u="sng" dirty="0">
                <a:solidFill>
                  <a:schemeClr val="bg1"/>
                </a:solidFill>
                <a:latin typeface="Times New Roman" pitchFamily="18" charset="0"/>
                <a:cs typeface="Times New Roman" pitchFamily="18" charset="0"/>
              </a:rPr>
              <a:t>EXOTHERMIC</a:t>
            </a:r>
            <a:r>
              <a:rPr lang="en-US" altLang="en-US" dirty="0">
                <a:solidFill>
                  <a:schemeClr val="bg1"/>
                </a:solidFill>
                <a:latin typeface="Times New Roman" pitchFamily="18" charset="0"/>
                <a:cs typeface="Times New Roman" pitchFamily="18" charset="0"/>
              </a:rPr>
              <a:t>, because heat is a </a:t>
            </a:r>
            <a:r>
              <a:rPr lang="en-US" altLang="en-US" u="sng" dirty="0">
                <a:solidFill>
                  <a:schemeClr val="bg1"/>
                </a:solidFill>
                <a:latin typeface="Times New Roman" pitchFamily="18" charset="0"/>
                <a:cs typeface="Times New Roman" pitchFamily="18" charset="0"/>
              </a:rPr>
              <a:t>PRODUCT</a:t>
            </a:r>
            <a:br>
              <a:rPr lang="en-US" altLang="en-US" sz="2800" dirty="0">
                <a:solidFill>
                  <a:schemeClr val="bg1"/>
                </a:solidFill>
                <a:latin typeface="Times New Roman" pitchFamily="18" charset="0"/>
                <a:cs typeface="Times New Roman" pitchFamily="18" charset="0"/>
              </a:rPr>
            </a:br>
            <a:endParaRPr lang="en-US" altLang="en-US" sz="2800" dirty="0">
              <a:solidFill>
                <a:schemeClr val="bg1"/>
              </a:solidFill>
              <a:latin typeface="Times New Roman" pitchFamily="18" charset="0"/>
              <a:cs typeface="Times New Roman" pitchFamily="18" charset="0"/>
            </a:endParaRPr>
          </a:p>
        </p:txBody>
      </p:sp>
    </p:spTree>
    <p:extLst>
      <p:ext uri="{BB962C8B-B14F-4D97-AF65-F5344CB8AC3E}">
        <p14:creationId xmlns:p14="http://schemas.microsoft.com/office/powerpoint/2010/main" val="36820984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CA840F-2EBF-621E-367F-12D2DA2B3127}"/>
            </a:ext>
          </a:extLst>
        </p:cNvPr>
        <p:cNvGrpSpPr/>
        <p:nvPr/>
      </p:nvGrpSpPr>
      <p:grpSpPr>
        <a:xfrm>
          <a:off x="0" y="0"/>
          <a:ext cx="0" cy="0"/>
          <a:chOff x="0" y="0"/>
          <a:chExt cx="0" cy="0"/>
        </a:xfrm>
      </p:grpSpPr>
      <p:sp>
        <p:nvSpPr>
          <p:cNvPr id="48130" name="TextBox 1">
            <a:extLst>
              <a:ext uri="{FF2B5EF4-FFF2-40B4-BE49-F238E27FC236}">
                <a16:creationId xmlns:a16="http://schemas.microsoft.com/office/drawing/2014/main" id="{6DE33C61-7750-5F36-10AE-695786E1A29B}"/>
              </a:ext>
            </a:extLst>
          </p:cNvPr>
          <p:cNvSpPr txBox="1">
            <a:spLocks noChangeArrowheads="1"/>
          </p:cNvSpPr>
          <p:nvPr/>
        </p:nvSpPr>
        <p:spPr bwMode="auto">
          <a:xfrm>
            <a:off x="0" y="0"/>
            <a:ext cx="9144000" cy="4462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dirty="0"/>
              <a:t>One of the simplest reactions we know is the combustion of methane.  </a:t>
            </a:r>
          </a:p>
          <a:p>
            <a:pPr eaLnBrk="1" hangingPunct="1">
              <a:spcBef>
                <a:spcPct val="0"/>
              </a:spcBef>
              <a:buFontTx/>
              <a:buNone/>
            </a:pPr>
            <a:endParaRPr lang="en-US" altLang="en-US" sz="1800" dirty="0"/>
          </a:p>
          <a:p>
            <a:pPr algn="ctr" eaLnBrk="1" hangingPunct="1">
              <a:spcBef>
                <a:spcPct val="0"/>
              </a:spcBef>
              <a:buFontTx/>
              <a:buNone/>
            </a:pPr>
            <a:r>
              <a:rPr lang="en-US" altLang="en-US" sz="3600" dirty="0">
                <a:latin typeface="Times New Roman" pitchFamily="18" charset="0"/>
                <a:cs typeface="Times New Roman" pitchFamily="18" charset="0"/>
              </a:rPr>
              <a:t>CH</a:t>
            </a:r>
            <a:r>
              <a:rPr lang="en-US" altLang="en-US" sz="3600" baseline="-25000" dirty="0">
                <a:latin typeface="Times New Roman" pitchFamily="18" charset="0"/>
                <a:cs typeface="Times New Roman" pitchFamily="18" charset="0"/>
              </a:rPr>
              <a:t>4(G)</a:t>
            </a:r>
            <a:r>
              <a:rPr lang="en-US" altLang="en-US" sz="3600" dirty="0">
                <a:latin typeface="Times New Roman" pitchFamily="18" charset="0"/>
                <a:cs typeface="Times New Roman" pitchFamily="18" charset="0"/>
              </a:rPr>
              <a:t> + 2O</a:t>
            </a:r>
            <a:r>
              <a:rPr lang="en-US" altLang="en-US" sz="3600" baseline="-25000" dirty="0">
                <a:latin typeface="Times New Roman" pitchFamily="18" charset="0"/>
                <a:cs typeface="Times New Roman" pitchFamily="18" charset="0"/>
              </a:rPr>
              <a:t>2(G)</a:t>
            </a:r>
            <a:r>
              <a:rPr lang="en-US" altLang="en-US" sz="3600" dirty="0">
                <a:latin typeface="Times New Roman" pitchFamily="18" charset="0"/>
                <a:cs typeface="Times New Roman" pitchFamily="18" charset="0"/>
              </a:rPr>
              <a:t>  →  2H</a:t>
            </a:r>
            <a:r>
              <a:rPr lang="en-US" altLang="en-US" sz="3600" baseline="-25000" dirty="0">
                <a:latin typeface="Times New Roman" pitchFamily="18" charset="0"/>
                <a:cs typeface="Times New Roman" pitchFamily="18" charset="0"/>
              </a:rPr>
              <a:t>2</a:t>
            </a:r>
            <a:r>
              <a:rPr lang="en-US" altLang="en-US" sz="3600" dirty="0">
                <a:latin typeface="Times New Roman" pitchFamily="18" charset="0"/>
                <a:cs typeface="Times New Roman" pitchFamily="18" charset="0"/>
              </a:rPr>
              <a:t>O</a:t>
            </a:r>
            <a:r>
              <a:rPr lang="en-US" altLang="en-US" sz="3600" baseline="-25000" dirty="0">
                <a:latin typeface="Times New Roman" pitchFamily="18" charset="0"/>
                <a:cs typeface="Times New Roman" pitchFamily="18" charset="0"/>
              </a:rPr>
              <a:t>(G)</a:t>
            </a:r>
            <a:r>
              <a:rPr lang="en-US" altLang="en-US" sz="3600" dirty="0">
                <a:latin typeface="Times New Roman" pitchFamily="18" charset="0"/>
                <a:cs typeface="Times New Roman" pitchFamily="18" charset="0"/>
              </a:rPr>
              <a:t> + CO</a:t>
            </a:r>
            <a:r>
              <a:rPr lang="en-US" altLang="en-US" sz="3600" baseline="-25000" dirty="0">
                <a:latin typeface="Times New Roman" pitchFamily="18" charset="0"/>
                <a:cs typeface="Times New Roman" pitchFamily="18" charset="0"/>
              </a:rPr>
              <a:t>2(G)</a:t>
            </a:r>
            <a:r>
              <a:rPr lang="en-US" altLang="en-US" sz="3600" dirty="0">
                <a:latin typeface="Times New Roman" pitchFamily="18" charset="0"/>
                <a:cs typeface="Times New Roman" pitchFamily="18" charset="0"/>
              </a:rPr>
              <a:t>  + energy</a:t>
            </a:r>
          </a:p>
          <a:p>
            <a:pPr algn="ctr" eaLnBrk="1" hangingPunct="1">
              <a:spcBef>
                <a:spcPct val="0"/>
              </a:spcBef>
              <a:buFontTx/>
              <a:buNone/>
            </a:pPr>
            <a:endParaRPr lang="en-US" altLang="en-US" sz="3600" dirty="0">
              <a:latin typeface="Times New Roman" pitchFamily="18" charset="0"/>
              <a:cs typeface="Times New Roman" pitchFamily="18" charset="0"/>
            </a:endParaRPr>
          </a:p>
          <a:p>
            <a:pPr algn="ctr" eaLnBrk="1" hangingPunct="1">
              <a:spcBef>
                <a:spcPct val="0"/>
              </a:spcBef>
              <a:buFontTx/>
              <a:buNone/>
            </a:pPr>
            <a:r>
              <a:rPr lang="en-US" altLang="en-US" sz="2400" dirty="0">
                <a:latin typeface="Times New Roman" pitchFamily="18" charset="0"/>
                <a:cs typeface="Times New Roman" pitchFamily="18" charset="0"/>
              </a:rPr>
              <a:t>We know a lot about this reaction, let’s start naming things:</a:t>
            </a:r>
          </a:p>
          <a:p>
            <a:pPr algn="ctr" eaLnBrk="1" hangingPunct="1">
              <a:spcBef>
                <a:spcPct val="0"/>
              </a:spcBef>
              <a:buFontTx/>
              <a:buNone/>
            </a:pPr>
            <a:endParaRPr lang="en-US" altLang="en-US" sz="2800" dirty="0">
              <a:latin typeface="Times New Roman" pitchFamily="18" charset="0"/>
              <a:cs typeface="Times New Roman" pitchFamily="18" charset="0"/>
            </a:endParaRPr>
          </a:p>
          <a:p>
            <a:pPr marL="514350" indent="-514350" eaLnBrk="1" hangingPunct="1">
              <a:spcBef>
                <a:spcPct val="0"/>
              </a:spcBef>
              <a:buAutoNum type="arabicPeriod" startAt="8"/>
            </a:pPr>
            <a:r>
              <a:rPr lang="en-US" altLang="en-US" dirty="0">
                <a:solidFill>
                  <a:srgbClr val="3333FF"/>
                </a:solidFill>
                <a:latin typeface="Times New Roman" pitchFamily="18" charset="0"/>
                <a:cs typeface="Times New Roman" pitchFamily="18" charset="0"/>
              </a:rPr>
              <a:t>This reaction is </a:t>
            </a:r>
            <a:r>
              <a:rPr lang="en-US" altLang="en-US" u="sng" dirty="0">
                <a:solidFill>
                  <a:srgbClr val="3333FF"/>
                </a:solidFill>
                <a:latin typeface="Times New Roman" pitchFamily="18" charset="0"/>
                <a:cs typeface="Times New Roman" pitchFamily="18" charset="0"/>
              </a:rPr>
              <a:t>COMBUSTION</a:t>
            </a:r>
            <a:br>
              <a:rPr lang="en-US" altLang="en-US" dirty="0">
                <a:solidFill>
                  <a:srgbClr val="3333FF"/>
                </a:solidFill>
                <a:latin typeface="Times New Roman" pitchFamily="18" charset="0"/>
                <a:cs typeface="Times New Roman" pitchFamily="18" charset="0"/>
              </a:rPr>
            </a:br>
            <a:br>
              <a:rPr lang="en-US" altLang="en-US" dirty="0">
                <a:solidFill>
                  <a:srgbClr val="3333FF"/>
                </a:solidFill>
                <a:latin typeface="Times New Roman" pitchFamily="18" charset="0"/>
                <a:cs typeface="Times New Roman" pitchFamily="18" charset="0"/>
              </a:rPr>
            </a:br>
            <a:r>
              <a:rPr lang="en-US" altLang="en-US" dirty="0">
                <a:solidFill>
                  <a:srgbClr val="3333FF"/>
                </a:solidFill>
                <a:latin typeface="Times New Roman" pitchFamily="18" charset="0"/>
                <a:cs typeface="Times New Roman" pitchFamily="18" charset="0"/>
              </a:rPr>
              <a:t> </a:t>
            </a:r>
            <a:r>
              <a:rPr lang="en-US" altLang="en-US" dirty="0">
                <a:solidFill>
                  <a:srgbClr val="FF0000"/>
                </a:solidFill>
                <a:latin typeface="Times New Roman" pitchFamily="18" charset="0"/>
                <a:cs typeface="Times New Roman" pitchFamily="18" charset="0"/>
              </a:rPr>
              <a:t>It’s </a:t>
            </a:r>
            <a:r>
              <a:rPr lang="en-US" altLang="en-US" u="sng" dirty="0">
                <a:solidFill>
                  <a:srgbClr val="FF0000"/>
                </a:solidFill>
                <a:latin typeface="Times New Roman" pitchFamily="18" charset="0"/>
                <a:cs typeface="Times New Roman" pitchFamily="18" charset="0"/>
              </a:rPr>
              <a:t>EXOTHERMIC</a:t>
            </a:r>
            <a:r>
              <a:rPr lang="en-US" altLang="en-US" dirty="0">
                <a:solidFill>
                  <a:srgbClr val="FF0000"/>
                </a:solidFill>
                <a:latin typeface="Times New Roman" pitchFamily="18" charset="0"/>
                <a:cs typeface="Times New Roman" pitchFamily="18" charset="0"/>
              </a:rPr>
              <a:t>, heat is a </a:t>
            </a:r>
            <a:r>
              <a:rPr lang="en-US" altLang="en-US" u="sng" dirty="0">
                <a:solidFill>
                  <a:srgbClr val="FF0000"/>
                </a:solidFill>
                <a:latin typeface="Times New Roman" pitchFamily="18" charset="0"/>
                <a:cs typeface="Times New Roman" pitchFamily="18" charset="0"/>
              </a:rPr>
              <a:t>PRODUCT.</a:t>
            </a:r>
            <a:br>
              <a:rPr lang="en-US" altLang="en-US" sz="2800" dirty="0">
                <a:solidFill>
                  <a:srgbClr val="FF0000"/>
                </a:solidFill>
                <a:latin typeface="Times New Roman" pitchFamily="18" charset="0"/>
                <a:cs typeface="Times New Roman" pitchFamily="18" charset="0"/>
              </a:rPr>
            </a:br>
            <a:endParaRPr lang="en-US" altLang="en-US" sz="2800"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751488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extBox 1"/>
          <p:cNvSpPr txBox="1">
            <a:spLocks noChangeArrowheads="1"/>
          </p:cNvSpPr>
          <p:nvPr/>
        </p:nvSpPr>
        <p:spPr bwMode="auto">
          <a:xfrm>
            <a:off x="0" y="0"/>
            <a:ext cx="9144000" cy="5447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dirty="0"/>
              <a:t>One of the simplest reactions we know is the combustion of methane.  </a:t>
            </a:r>
          </a:p>
          <a:p>
            <a:pPr eaLnBrk="1" hangingPunct="1">
              <a:spcBef>
                <a:spcPct val="0"/>
              </a:spcBef>
              <a:buFontTx/>
              <a:buNone/>
            </a:pPr>
            <a:endParaRPr lang="en-US" altLang="en-US" sz="1800" dirty="0"/>
          </a:p>
          <a:p>
            <a:pPr algn="ctr" eaLnBrk="1" hangingPunct="1">
              <a:spcBef>
                <a:spcPct val="0"/>
              </a:spcBef>
              <a:buFontTx/>
              <a:buNone/>
            </a:pPr>
            <a:r>
              <a:rPr lang="en-US" altLang="en-US" sz="3600" dirty="0">
                <a:latin typeface="Times New Roman" pitchFamily="18" charset="0"/>
                <a:cs typeface="Times New Roman" pitchFamily="18" charset="0"/>
              </a:rPr>
              <a:t>CH</a:t>
            </a:r>
            <a:r>
              <a:rPr lang="en-US" altLang="en-US" sz="3600" baseline="-25000" dirty="0">
                <a:latin typeface="Times New Roman" pitchFamily="18" charset="0"/>
                <a:cs typeface="Times New Roman" pitchFamily="18" charset="0"/>
              </a:rPr>
              <a:t>4(G)</a:t>
            </a:r>
            <a:r>
              <a:rPr lang="en-US" altLang="en-US" sz="3600" dirty="0">
                <a:latin typeface="Times New Roman" pitchFamily="18" charset="0"/>
                <a:cs typeface="Times New Roman" pitchFamily="18" charset="0"/>
              </a:rPr>
              <a:t> + 2O</a:t>
            </a:r>
            <a:r>
              <a:rPr lang="en-US" altLang="en-US" sz="3600" baseline="-25000" dirty="0">
                <a:latin typeface="Times New Roman" pitchFamily="18" charset="0"/>
                <a:cs typeface="Times New Roman" pitchFamily="18" charset="0"/>
              </a:rPr>
              <a:t>2(G)</a:t>
            </a:r>
            <a:r>
              <a:rPr lang="en-US" altLang="en-US" sz="3600" dirty="0">
                <a:latin typeface="Times New Roman" pitchFamily="18" charset="0"/>
                <a:cs typeface="Times New Roman" pitchFamily="18" charset="0"/>
              </a:rPr>
              <a:t>  →  2H</a:t>
            </a:r>
            <a:r>
              <a:rPr lang="en-US" altLang="en-US" sz="3600" baseline="-25000" dirty="0">
                <a:latin typeface="Times New Roman" pitchFamily="18" charset="0"/>
                <a:cs typeface="Times New Roman" pitchFamily="18" charset="0"/>
              </a:rPr>
              <a:t>2</a:t>
            </a:r>
            <a:r>
              <a:rPr lang="en-US" altLang="en-US" sz="3600" dirty="0">
                <a:latin typeface="Times New Roman" pitchFamily="18" charset="0"/>
                <a:cs typeface="Times New Roman" pitchFamily="18" charset="0"/>
              </a:rPr>
              <a:t>O</a:t>
            </a:r>
            <a:r>
              <a:rPr lang="en-US" altLang="en-US" sz="3600" baseline="-25000" dirty="0">
                <a:latin typeface="Times New Roman" pitchFamily="18" charset="0"/>
                <a:cs typeface="Times New Roman" pitchFamily="18" charset="0"/>
              </a:rPr>
              <a:t>(G)</a:t>
            </a:r>
            <a:r>
              <a:rPr lang="en-US" altLang="en-US" sz="3600" dirty="0">
                <a:latin typeface="Times New Roman" pitchFamily="18" charset="0"/>
                <a:cs typeface="Times New Roman" pitchFamily="18" charset="0"/>
              </a:rPr>
              <a:t> + CO</a:t>
            </a:r>
            <a:r>
              <a:rPr lang="en-US" altLang="en-US" sz="3600" baseline="-25000" dirty="0">
                <a:latin typeface="Times New Roman" pitchFamily="18" charset="0"/>
                <a:cs typeface="Times New Roman" pitchFamily="18" charset="0"/>
              </a:rPr>
              <a:t>2(G)</a:t>
            </a:r>
            <a:r>
              <a:rPr lang="en-US" altLang="en-US" sz="3600" dirty="0">
                <a:latin typeface="Times New Roman" pitchFamily="18" charset="0"/>
                <a:cs typeface="Times New Roman" pitchFamily="18" charset="0"/>
              </a:rPr>
              <a:t>  + energy</a:t>
            </a:r>
          </a:p>
          <a:p>
            <a:pPr algn="ctr" eaLnBrk="1" hangingPunct="1">
              <a:spcBef>
                <a:spcPct val="0"/>
              </a:spcBef>
              <a:buFontTx/>
              <a:buNone/>
            </a:pPr>
            <a:endParaRPr lang="en-US" altLang="en-US" sz="3600" dirty="0">
              <a:latin typeface="Times New Roman" pitchFamily="18" charset="0"/>
              <a:cs typeface="Times New Roman" pitchFamily="18" charset="0"/>
            </a:endParaRPr>
          </a:p>
          <a:p>
            <a:pPr algn="ctr" eaLnBrk="1" hangingPunct="1">
              <a:spcBef>
                <a:spcPct val="0"/>
              </a:spcBef>
              <a:buFontTx/>
              <a:buNone/>
            </a:pPr>
            <a:r>
              <a:rPr lang="en-US" altLang="en-US" sz="2400" dirty="0">
                <a:latin typeface="Times New Roman" pitchFamily="18" charset="0"/>
                <a:cs typeface="Times New Roman" pitchFamily="18" charset="0"/>
              </a:rPr>
              <a:t>We know a lot about this reaction, let’s start naming things:</a:t>
            </a:r>
          </a:p>
          <a:p>
            <a:pPr algn="ctr" eaLnBrk="1" hangingPunct="1">
              <a:spcBef>
                <a:spcPct val="0"/>
              </a:spcBef>
              <a:buFontTx/>
              <a:buNone/>
            </a:pPr>
            <a:endParaRPr lang="en-US" altLang="en-US" sz="2800" dirty="0">
              <a:latin typeface="Times New Roman" pitchFamily="18" charset="0"/>
              <a:cs typeface="Times New Roman" pitchFamily="18" charset="0"/>
            </a:endParaRPr>
          </a:p>
          <a:p>
            <a:pPr marL="514350" indent="-514350" eaLnBrk="1" hangingPunct="1">
              <a:spcBef>
                <a:spcPct val="0"/>
              </a:spcBef>
              <a:buAutoNum type="arabicPeriod" startAt="8"/>
            </a:pPr>
            <a:r>
              <a:rPr lang="en-US" altLang="en-US" dirty="0">
                <a:solidFill>
                  <a:srgbClr val="3333FF"/>
                </a:solidFill>
                <a:latin typeface="Times New Roman" pitchFamily="18" charset="0"/>
                <a:cs typeface="Times New Roman" pitchFamily="18" charset="0"/>
              </a:rPr>
              <a:t>This reaction is </a:t>
            </a:r>
            <a:r>
              <a:rPr lang="en-US" altLang="en-US" u="sng" dirty="0">
                <a:solidFill>
                  <a:srgbClr val="3333FF"/>
                </a:solidFill>
                <a:latin typeface="Times New Roman" pitchFamily="18" charset="0"/>
                <a:cs typeface="Times New Roman" pitchFamily="18" charset="0"/>
              </a:rPr>
              <a:t>COMBUSTION</a:t>
            </a:r>
            <a:br>
              <a:rPr lang="en-US" altLang="en-US" dirty="0">
                <a:solidFill>
                  <a:srgbClr val="3333FF"/>
                </a:solidFill>
                <a:latin typeface="Times New Roman" pitchFamily="18" charset="0"/>
                <a:cs typeface="Times New Roman" pitchFamily="18" charset="0"/>
              </a:rPr>
            </a:br>
            <a:br>
              <a:rPr lang="en-US" altLang="en-US" dirty="0">
                <a:solidFill>
                  <a:srgbClr val="3333FF"/>
                </a:solidFill>
                <a:latin typeface="Times New Roman" pitchFamily="18" charset="0"/>
                <a:cs typeface="Times New Roman" pitchFamily="18" charset="0"/>
              </a:rPr>
            </a:br>
            <a:r>
              <a:rPr lang="en-US" altLang="en-US" dirty="0">
                <a:solidFill>
                  <a:srgbClr val="3333FF"/>
                </a:solidFill>
                <a:latin typeface="Times New Roman" pitchFamily="18" charset="0"/>
                <a:cs typeface="Times New Roman" pitchFamily="18" charset="0"/>
              </a:rPr>
              <a:t> </a:t>
            </a:r>
            <a:r>
              <a:rPr lang="en-US" altLang="en-US" dirty="0">
                <a:solidFill>
                  <a:srgbClr val="FF0000"/>
                </a:solidFill>
                <a:latin typeface="Times New Roman" pitchFamily="18" charset="0"/>
                <a:cs typeface="Times New Roman" pitchFamily="18" charset="0"/>
              </a:rPr>
              <a:t>It’s </a:t>
            </a:r>
            <a:r>
              <a:rPr lang="en-US" altLang="en-US" u="sng" dirty="0">
                <a:solidFill>
                  <a:srgbClr val="FF0000"/>
                </a:solidFill>
                <a:latin typeface="Times New Roman" pitchFamily="18" charset="0"/>
                <a:cs typeface="Times New Roman" pitchFamily="18" charset="0"/>
              </a:rPr>
              <a:t>EXOTHERMIC</a:t>
            </a:r>
            <a:r>
              <a:rPr lang="en-US" altLang="en-US" dirty="0">
                <a:solidFill>
                  <a:srgbClr val="FF0000"/>
                </a:solidFill>
                <a:latin typeface="Times New Roman" pitchFamily="18" charset="0"/>
                <a:cs typeface="Times New Roman" pitchFamily="18" charset="0"/>
              </a:rPr>
              <a:t>, heat is a </a:t>
            </a:r>
            <a:r>
              <a:rPr lang="en-US" altLang="en-US" u="sng" dirty="0">
                <a:solidFill>
                  <a:srgbClr val="FF0000"/>
                </a:solidFill>
                <a:latin typeface="Times New Roman" pitchFamily="18" charset="0"/>
                <a:cs typeface="Times New Roman" pitchFamily="18" charset="0"/>
              </a:rPr>
              <a:t>PRODUCT</a:t>
            </a:r>
            <a:br>
              <a:rPr lang="en-US" altLang="en-US" u="sng" dirty="0">
                <a:solidFill>
                  <a:srgbClr val="FF0000"/>
                </a:solidFill>
                <a:latin typeface="Times New Roman" pitchFamily="18" charset="0"/>
                <a:cs typeface="Times New Roman" pitchFamily="18" charset="0"/>
              </a:rPr>
            </a:br>
            <a:br>
              <a:rPr lang="en-US" altLang="en-US" u="sng" dirty="0">
                <a:solidFill>
                  <a:srgbClr val="FF0000"/>
                </a:solidFill>
                <a:latin typeface="Times New Roman" pitchFamily="18" charset="0"/>
                <a:cs typeface="Times New Roman" pitchFamily="18" charset="0"/>
              </a:rPr>
            </a:br>
            <a:r>
              <a:rPr lang="en-US" altLang="en-US" dirty="0">
                <a:solidFill>
                  <a:srgbClr val="FF0000"/>
                </a:solidFill>
                <a:latin typeface="Times New Roman" pitchFamily="18" charset="0"/>
                <a:cs typeface="Times New Roman" pitchFamily="18" charset="0"/>
              </a:rPr>
              <a:t> </a:t>
            </a:r>
            <a:r>
              <a:rPr lang="en-US" altLang="en-US" sz="2800" dirty="0">
                <a:solidFill>
                  <a:schemeClr val="tx1">
                    <a:lumMod val="95000"/>
                    <a:lumOff val="5000"/>
                  </a:schemeClr>
                </a:solidFill>
                <a:latin typeface="Times New Roman" pitchFamily="18" charset="0"/>
                <a:cs typeface="Times New Roman" pitchFamily="18" charset="0"/>
              </a:rPr>
              <a:t>The </a:t>
            </a:r>
            <a:r>
              <a:rPr lang="en-US" altLang="en-US" sz="2800" u="sng" dirty="0">
                <a:solidFill>
                  <a:schemeClr val="tx1">
                    <a:lumMod val="95000"/>
                    <a:lumOff val="5000"/>
                  </a:schemeClr>
                </a:solidFill>
                <a:latin typeface="Times New Roman" pitchFamily="18" charset="0"/>
                <a:cs typeface="Times New Roman" pitchFamily="18" charset="0"/>
              </a:rPr>
              <a:t>heat of reaction</a:t>
            </a:r>
            <a:r>
              <a:rPr lang="en-US" altLang="en-US" sz="2800" dirty="0">
                <a:solidFill>
                  <a:schemeClr val="tx1">
                    <a:lumMod val="95000"/>
                    <a:lumOff val="5000"/>
                  </a:schemeClr>
                </a:solidFill>
                <a:latin typeface="Times New Roman" pitchFamily="18" charset="0"/>
                <a:cs typeface="Times New Roman" pitchFamily="18" charset="0"/>
              </a:rPr>
              <a:t> (</a:t>
            </a:r>
            <a:r>
              <a:rPr lang="el-GR" altLang="en-US" sz="2800" u="sng" dirty="0">
                <a:solidFill>
                  <a:schemeClr val="tx1">
                    <a:lumMod val="95000"/>
                    <a:lumOff val="5000"/>
                  </a:schemeClr>
                </a:solidFill>
                <a:latin typeface="Times New Roman" pitchFamily="18" charset="0"/>
                <a:cs typeface="Times New Roman" pitchFamily="18" charset="0"/>
              </a:rPr>
              <a:t>Δ</a:t>
            </a:r>
            <a:r>
              <a:rPr lang="en-US" altLang="en-US" sz="2800" u="sng" dirty="0">
                <a:solidFill>
                  <a:schemeClr val="tx1">
                    <a:lumMod val="95000"/>
                    <a:lumOff val="5000"/>
                  </a:schemeClr>
                </a:solidFill>
                <a:latin typeface="Times New Roman" pitchFamily="18" charset="0"/>
                <a:cs typeface="Times New Roman" pitchFamily="18" charset="0"/>
              </a:rPr>
              <a:t>H</a:t>
            </a:r>
            <a:r>
              <a:rPr lang="en-US" altLang="en-US" sz="2800" dirty="0">
                <a:solidFill>
                  <a:schemeClr val="tx1">
                    <a:lumMod val="95000"/>
                    <a:lumOff val="5000"/>
                  </a:schemeClr>
                </a:solidFill>
                <a:latin typeface="Times New Roman" pitchFamily="18" charset="0"/>
                <a:cs typeface="Times New Roman" pitchFamily="18" charset="0"/>
              </a:rPr>
              <a:t> table I) =   </a:t>
            </a:r>
            <a:r>
              <a:rPr lang="en-US" altLang="en-US" sz="2800" u="sng" dirty="0">
                <a:solidFill>
                  <a:schemeClr val="tx1">
                    <a:lumMod val="95000"/>
                    <a:lumOff val="5000"/>
                  </a:schemeClr>
                </a:solidFill>
                <a:latin typeface="Times New Roman" pitchFamily="18" charset="0"/>
                <a:cs typeface="Times New Roman" pitchFamily="18" charset="0"/>
              </a:rPr>
              <a:t>–890.4 kJ/mole</a:t>
            </a:r>
            <a:br>
              <a:rPr lang="en-US" altLang="en-US" sz="2800" dirty="0">
                <a:solidFill>
                  <a:srgbClr val="FF0000"/>
                </a:solidFill>
                <a:latin typeface="Times New Roman" pitchFamily="18" charset="0"/>
                <a:cs typeface="Times New Roman" pitchFamily="18" charset="0"/>
              </a:rPr>
            </a:br>
            <a:endParaRPr lang="en-US" altLang="en-US" sz="2800"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41328404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00595D-C3BF-C2C7-8FE8-B8A10752B3A9}"/>
            </a:ext>
          </a:extLst>
        </p:cNvPr>
        <p:cNvGrpSpPr/>
        <p:nvPr/>
      </p:nvGrpSpPr>
      <p:grpSpPr>
        <a:xfrm>
          <a:off x="0" y="0"/>
          <a:ext cx="0" cy="0"/>
          <a:chOff x="0" y="0"/>
          <a:chExt cx="0" cy="0"/>
        </a:xfrm>
      </p:grpSpPr>
      <p:sp>
        <p:nvSpPr>
          <p:cNvPr id="48130" name="TextBox 1">
            <a:extLst>
              <a:ext uri="{FF2B5EF4-FFF2-40B4-BE49-F238E27FC236}">
                <a16:creationId xmlns:a16="http://schemas.microsoft.com/office/drawing/2014/main" id="{59F94F68-755D-1B77-0216-52DF00633151}"/>
              </a:ext>
            </a:extLst>
          </p:cNvPr>
          <p:cNvSpPr txBox="1">
            <a:spLocks noChangeArrowheads="1"/>
          </p:cNvSpPr>
          <p:nvPr/>
        </p:nvSpPr>
        <p:spPr bwMode="auto">
          <a:xfrm>
            <a:off x="0" y="0"/>
            <a:ext cx="9144000" cy="6555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dirty="0"/>
              <a:t>One of the simplest reactions we know is the combustion of methane.  </a:t>
            </a:r>
          </a:p>
          <a:p>
            <a:pPr eaLnBrk="1" hangingPunct="1">
              <a:spcBef>
                <a:spcPct val="0"/>
              </a:spcBef>
              <a:buFontTx/>
              <a:buNone/>
            </a:pPr>
            <a:endParaRPr lang="en-US" altLang="en-US" sz="1800" dirty="0"/>
          </a:p>
          <a:p>
            <a:pPr algn="ctr" eaLnBrk="1" hangingPunct="1">
              <a:spcBef>
                <a:spcPct val="0"/>
              </a:spcBef>
              <a:buFontTx/>
              <a:buNone/>
            </a:pPr>
            <a:r>
              <a:rPr lang="en-US" altLang="en-US" sz="3600" dirty="0">
                <a:latin typeface="Times New Roman" pitchFamily="18" charset="0"/>
                <a:cs typeface="Times New Roman" pitchFamily="18" charset="0"/>
              </a:rPr>
              <a:t>CH</a:t>
            </a:r>
            <a:r>
              <a:rPr lang="en-US" altLang="en-US" sz="3600" baseline="-25000" dirty="0">
                <a:latin typeface="Times New Roman" pitchFamily="18" charset="0"/>
                <a:cs typeface="Times New Roman" pitchFamily="18" charset="0"/>
              </a:rPr>
              <a:t>4(G)</a:t>
            </a:r>
            <a:r>
              <a:rPr lang="en-US" altLang="en-US" sz="3600" dirty="0">
                <a:latin typeface="Times New Roman" pitchFamily="18" charset="0"/>
                <a:cs typeface="Times New Roman" pitchFamily="18" charset="0"/>
              </a:rPr>
              <a:t> + 2O</a:t>
            </a:r>
            <a:r>
              <a:rPr lang="en-US" altLang="en-US" sz="3600" baseline="-25000" dirty="0">
                <a:latin typeface="Times New Roman" pitchFamily="18" charset="0"/>
                <a:cs typeface="Times New Roman" pitchFamily="18" charset="0"/>
              </a:rPr>
              <a:t>2(G)</a:t>
            </a:r>
            <a:r>
              <a:rPr lang="en-US" altLang="en-US" sz="3600" dirty="0">
                <a:latin typeface="Times New Roman" pitchFamily="18" charset="0"/>
                <a:cs typeface="Times New Roman" pitchFamily="18" charset="0"/>
              </a:rPr>
              <a:t>  →  2H</a:t>
            </a:r>
            <a:r>
              <a:rPr lang="en-US" altLang="en-US" sz="3600" baseline="-25000" dirty="0">
                <a:latin typeface="Times New Roman" pitchFamily="18" charset="0"/>
                <a:cs typeface="Times New Roman" pitchFamily="18" charset="0"/>
              </a:rPr>
              <a:t>2</a:t>
            </a:r>
            <a:r>
              <a:rPr lang="en-US" altLang="en-US" sz="3600" dirty="0">
                <a:latin typeface="Times New Roman" pitchFamily="18" charset="0"/>
                <a:cs typeface="Times New Roman" pitchFamily="18" charset="0"/>
              </a:rPr>
              <a:t>O</a:t>
            </a:r>
            <a:r>
              <a:rPr lang="en-US" altLang="en-US" sz="3600" baseline="-25000" dirty="0">
                <a:latin typeface="Times New Roman" pitchFamily="18" charset="0"/>
                <a:cs typeface="Times New Roman" pitchFamily="18" charset="0"/>
              </a:rPr>
              <a:t>(G)</a:t>
            </a:r>
            <a:r>
              <a:rPr lang="en-US" altLang="en-US" sz="3600" dirty="0">
                <a:latin typeface="Times New Roman" pitchFamily="18" charset="0"/>
                <a:cs typeface="Times New Roman" pitchFamily="18" charset="0"/>
              </a:rPr>
              <a:t> + CO</a:t>
            </a:r>
            <a:r>
              <a:rPr lang="en-US" altLang="en-US" sz="3600" baseline="-25000" dirty="0">
                <a:latin typeface="Times New Roman" pitchFamily="18" charset="0"/>
                <a:cs typeface="Times New Roman" pitchFamily="18" charset="0"/>
              </a:rPr>
              <a:t>2(G)</a:t>
            </a:r>
            <a:r>
              <a:rPr lang="en-US" altLang="en-US" sz="3600" dirty="0">
                <a:latin typeface="Times New Roman" pitchFamily="18" charset="0"/>
                <a:cs typeface="Times New Roman" pitchFamily="18" charset="0"/>
              </a:rPr>
              <a:t>  + energy</a:t>
            </a:r>
          </a:p>
          <a:p>
            <a:pPr algn="ctr" eaLnBrk="1" hangingPunct="1">
              <a:spcBef>
                <a:spcPct val="0"/>
              </a:spcBef>
              <a:buFontTx/>
              <a:buNone/>
            </a:pPr>
            <a:endParaRPr lang="en-US" altLang="en-US" sz="3600" dirty="0">
              <a:latin typeface="Times New Roman" pitchFamily="18" charset="0"/>
              <a:cs typeface="Times New Roman" pitchFamily="18" charset="0"/>
            </a:endParaRPr>
          </a:p>
          <a:p>
            <a:pPr algn="ctr" eaLnBrk="1" hangingPunct="1">
              <a:spcBef>
                <a:spcPct val="0"/>
              </a:spcBef>
              <a:buFontTx/>
              <a:buNone/>
            </a:pPr>
            <a:r>
              <a:rPr lang="en-US" altLang="en-US" sz="2400" dirty="0">
                <a:latin typeface="Times New Roman" pitchFamily="18" charset="0"/>
                <a:cs typeface="Times New Roman" pitchFamily="18" charset="0"/>
              </a:rPr>
              <a:t>We know a lot about this reaction, let’s start naming things:</a:t>
            </a:r>
          </a:p>
          <a:p>
            <a:pPr algn="ctr" eaLnBrk="1" hangingPunct="1">
              <a:spcBef>
                <a:spcPct val="0"/>
              </a:spcBef>
              <a:buFontTx/>
              <a:buNone/>
            </a:pPr>
            <a:endParaRPr lang="en-US" altLang="en-US" sz="2800" dirty="0">
              <a:latin typeface="Times New Roman" pitchFamily="18" charset="0"/>
              <a:cs typeface="Times New Roman" pitchFamily="18" charset="0"/>
            </a:endParaRPr>
          </a:p>
          <a:p>
            <a:pPr marL="514350" indent="-514350" eaLnBrk="1" hangingPunct="1">
              <a:spcBef>
                <a:spcPct val="0"/>
              </a:spcBef>
              <a:buAutoNum type="arabicPeriod" startAt="8"/>
            </a:pPr>
            <a:r>
              <a:rPr lang="en-US" altLang="en-US" dirty="0">
                <a:solidFill>
                  <a:srgbClr val="3333FF"/>
                </a:solidFill>
                <a:latin typeface="Times New Roman" pitchFamily="18" charset="0"/>
                <a:cs typeface="Times New Roman" pitchFamily="18" charset="0"/>
              </a:rPr>
              <a:t>This reaction is </a:t>
            </a:r>
            <a:r>
              <a:rPr lang="en-US" altLang="en-US" u="sng" dirty="0">
                <a:solidFill>
                  <a:srgbClr val="3333FF"/>
                </a:solidFill>
                <a:latin typeface="Times New Roman" pitchFamily="18" charset="0"/>
                <a:cs typeface="Times New Roman" pitchFamily="18" charset="0"/>
              </a:rPr>
              <a:t>COMBUSTION</a:t>
            </a:r>
            <a:br>
              <a:rPr lang="en-US" altLang="en-US" dirty="0">
                <a:solidFill>
                  <a:srgbClr val="3333FF"/>
                </a:solidFill>
                <a:latin typeface="Times New Roman" pitchFamily="18" charset="0"/>
                <a:cs typeface="Times New Roman" pitchFamily="18" charset="0"/>
              </a:rPr>
            </a:br>
            <a:br>
              <a:rPr lang="en-US" altLang="en-US" dirty="0">
                <a:solidFill>
                  <a:srgbClr val="3333FF"/>
                </a:solidFill>
                <a:latin typeface="Times New Roman" pitchFamily="18" charset="0"/>
                <a:cs typeface="Times New Roman" pitchFamily="18" charset="0"/>
              </a:rPr>
            </a:br>
            <a:r>
              <a:rPr lang="en-US" altLang="en-US" dirty="0">
                <a:solidFill>
                  <a:srgbClr val="3333FF"/>
                </a:solidFill>
                <a:latin typeface="Times New Roman" pitchFamily="18" charset="0"/>
                <a:cs typeface="Times New Roman" pitchFamily="18" charset="0"/>
              </a:rPr>
              <a:t> </a:t>
            </a:r>
            <a:r>
              <a:rPr lang="en-US" altLang="en-US" dirty="0">
                <a:solidFill>
                  <a:srgbClr val="FF0000"/>
                </a:solidFill>
                <a:latin typeface="Times New Roman" pitchFamily="18" charset="0"/>
                <a:cs typeface="Times New Roman" pitchFamily="18" charset="0"/>
              </a:rPr>
              <a:t>It’s </a:t>
            </a:r>
            <a:r>
              <a:rPr lang="en-US" altLang="en-US" u="sng" dirty="0">
                <a:solidFill>
                  <a:srgbClr val="FF0000"/>
                </a:solidFill>
                <a:latin typeface="Times New Roman" pitchFamily="18" charset="0"/>
                <a:cs typeface="Times New Roman" pitchFamily="18" charset="0"/>
              </a:rPr>
              <a:t>EXOTHERMIC</a:t>
            </a:r>
            <a:r>
              <a:rPr lang="en-US" altLang="en-US" dirty="0">
                <a:solidFill>
                  <a:srgbClr val="FF0000"/>
                </a:solidFill>
                <a:latin typeface="Times New Roman" pitchFamily="18" charset="0"/>
                <a:cs typeface="Times New Roman" pitchFamily="18" charset="0"/>
              </a:rPr>
              <a:t>, heat is a </a:t>
            </a:r>
            <a:r>
              <a:rPr lang="en-US" altLang="en-US" u="sng" dirty="0">
                <a:solidFill>
                  <a:srgbClr val="FF0000"/>
                </a:solidFill>
                <a:latin typeface="Times New Roman" pitchFamily="18" charset="0"/>
                <a:cs typeface="Times New Roman" pitchFamily="18" charset="0"/>
              </a:rPr>
              <a:t>PRODUCT</a:t>
            </a:r>
            <a:br>
              <a:rPr lang="en-US" altLang="en-US" u="sng" dirty="0">
                <a:solidFill>
                  <a:srgbClr val="FF0000"/>
                </a:solidFill>
                <a:latin typeface="Times New Roman" pitchFamily="18" charset="0"/>
                <a:cs typeface="Times New Roman" pitchFamily="18" charset="0"/>
              </a:rPr>
            </a:br>
            <a:br>
              <a:rPr lang="en-US" altLang="en-US" u="sng" dirty="0">
                <a:solidFill>
                  <a:srgbClr val="FF0000"/>
                </a:solidFill>
                <a:latin typeface="Times New Roman" pitchFamily="18" charset="0"/>
                <a:cs typeface="Times New Roman" pitchFamily="18" charset="0"/>
              </a:rPr>
            </a:br>
            <a:r>
              <a:rPr lang="en-US" altLang="en-US" dirty="0">
                <a:solidFill>
                  <a:srgbClr val="FF0000"/>
                </a:solidFill>
                <a:latin typeface="Times New Roman" pitchFamily="18" charset="0"/>
                <a:cs typeface="Times New Roman" pitchFamily="18" charset="0"/>
              </a:rPr>
              <a:t> </a:t>
            </a:r>
            <a:r>
              <a:rPr lang="en-US" altLang="en-US" sz="2800" dirty="0">
                <a:solidFill>
                  <a:schemeClr val="tx1">
                    <a:lumMod val="95000"/>
                    <a:lumOff val="5000"/>
                  </a:schemeClr>
                </a:solidFill>
                <a:latin typeface="Times New Roman" pitchFamily="18" charset="0"/>
                <a:cs typeface="Times New Roman" pitchFamily="18" charset="0"/>
              </a:rPr>
              <a:t>The </a:t>
            </a:r>
            <a:r>
              <a:rPr lang="en-US" altLang="en-US" sz="2800" u="sng" dirty="0">
                <a:solidFill>
                  <a:schemeClr val="tx1">
                    <a:lumMod val="95000"/>
                    <a:lumOff val="5000"/>
                  </a:schemeClr>
                </a:solidFill>
                <a:latin typeface="Times New Roman" pitchFamily="18" charset="0"/>
                <a:cs typeface="Times New Roman" pitchFamily="18" charset="0"/>
              </a:rPr>
              <a:t>heat of reaction</a:t>
            </a:r>
            <a:r>
              <a:rPr lang="en-US" altLang="en-US" sz="2800" dirty="0">
                <a:solidFill>
                  <a:schemeClr val="tx1">
                    <a:lumMod val="95000"/>
                    <a:lumOff val="5000"/>
                  </a:schemeClr>
                </a:solidFill>
                <a:latin typeface="Times New Roman" pitchFamily="18" charset="0"/>
                <a:cs typeface="Times New Roman" pitchFamily="18" charset="0"/>
              </a:rPr>
              <a:t> (</a:t>
            </a:r>
            <a:r>
              <a:rPr lang="el-GR" altLang="en-US" sz="2800" u="sng" dirty="0">
                <a:solidFill>
                  <a:schemeClr val="tx1">
                    <a:lumMod val="95000"/>
                    <a:lumOff val="5000"/>
                  </a:schemeClr>
                </a:solidFill>
                <a:latin typeface="Times New Roman" pitchFamily="18" charset="0"/>
                <a:cs typeface="Times New Roman" pitchFamily="18" charset="0"/>
              </a:rPr>
              <a:t>Δ</a:t>
            </a:r>
            <a:r>
              <a:rPr lang="en-US" altLang="en-US" sz="2800" u="sng" dirty="0">
                <a:solidFill>
                  <a:schemeClr val="tx1">
                    <a:lumMod val="95000"/>
                    <a:lumOff val="5000"/>
                  </a:schemeClr>
                </a:solidFill>
                <a:latin typeface="Times New Roman" pitchFamily="18" charset="0"/>
                <a:cs typeface="Times New Roman" pitchFamily="18" charset="0"/>
              </a:rPr>
              <a:t>H</a:t>
            </a:r>
            <a:r>
              <a:rPr lang="en-US" altLang="en-US" sz="2800" dirty="0">
                <a:solidFill>
                  <a:schemeClr val="tx1">
                    <a:lumMod val="95000"/>
                    <a:lumOff val="5000"/>
                  </a:schemeClr>
                </a:solidFill>
                <a:latin typeface="Times New Roman" pitchFamily="18" charset="0"/>
                <a:cs typeface="Times New Roman" pitchFamily="18" charset="0"/>
              </a:rPr>
              <a:t> table I) =   </a:t>
            </a:r>
            <a:r>
              <a:rPr lang="en-US" altLang="en-US" sz="2800" u="sng" dirty="0">
                <a:solidFill>
                  <a:schemeClr val="tx1">
                    <a:lumMod val="95000"/>
                    <a:lumOff val="5000"/>
                  </a:schemeClr>
                </a:solidFill>
                <a:latin typeface="Times New Roman" pitchFamily="18" charset="0"/>
                <a:cs typeface="Times New Roman" pitchFamily="18" charset="0"/>
              </a:rPr>
              <a:t>–890.4 kJ/mole</a:t>
            </a:r>
            <a:br>
              <a:rPr lang="en-US" altLang="en-US" sz="2800" dirty="0">
                <a:solidFill>
                  <a:srgbClr val="FF0000"/>
                </a:solidFill>
                <a:latin typeface="Times New Roman" pitchFamily="18" charset="0"/>
                <a:cs typeface="Times New Roman" pitchFamily="18" charset="0"/>
              </a:rPr>
            </a:br>
            <a:endParaRPr lang="en-US" altLang="en-US" sz="2800" dirty="0">
              <a:solidFill>
                <a:srgbClr val="FF0000"/>
              </a:solidFill>
              <a:latin typeface="Times New Roman" pitchFamily="18" charset="0"/>
              <a:cs typeface="Times New Roman" pitchFamily="18" charset="0"/>
            </a:endParaRPr>
          </a:p>
          <a:p>
            <a:pPr marL="514350" indent="-514350" eaLnBrk="1" hangingPunct="1">
              <a:spcBef>
                <a:spcPct val="0"/>
              </a:spcBef>
              <a:buAutoNum type="arabicPeriod" startAt="8"/>
            </a:pPr>
            <a:r>
              <a:rPr lang="en-US" sz="3600" i="1" kern="1200" dirty="0">
                <a:ln>
                  <a:noFill/>
                </a:ln>
                <a:effectLst/>
                <a:latin typeface="Times New Roman" panose="02020603050405020304" pitchFamily="18" charset="0"/>
              </a:rPr>
              <a:t>The forward reaction is </a:t>
            </a:r>
            <a:r>
              <a:rPr lang="en-US" sz="3600" b="1" i="1" u="sng" kern="1200" dirty="0">
                <a:ln>
                  <a:noFill/>
                </a:ln>
                <a:effectLst/>
                <a:latin typeface="Times New Roman" panose="02020603050405020304" pitchFamily="18" charset="0"/>
              </a:rPr>
              <a:t>EXOTHERMIC</a:t>
            </a:r>
            <a:r>
              <a:rPr lang="en-US" sz="3600" i="1" kern="1200" dirty="0">
                <a:ln>
                  <a:noFill/>
                </a:ln>
                <a:effectLst/>
                <a:latin typeface="Times New Roman" panose="02020603050405020304" pitchFamily="18" charset="0"/>
              </a:rPr>
              <a:t> </a:t>
            </a:r>
            <a:br>
              <a:rPr lang="en-US" sz="3600" i="1" kern="1200" dirty="0">
                <a:ln>
                  <a:noFill/>
                </a:ln>
                <a:effectLst/>
                <a:latin typeface="Times New Roman" panose="02020603050405020304" pitchFamily="18" charset="0"/>
              </a:rPr>
            </a:br>
            <a:r>
              <a:rPr lang="en-US" sz="3600" i="1" kern="1200" dirty="0">
                <a:ln>
                  <a:noFill/>
                </a:ln>
                <a:effectLst/>
                <a:latin typeface="Times New Roman" panose="02020603050405020304" pitchFamily="18" charset="0"/>
              </a:rPr>
              <a:t>because energy is a </a:t>
            </a:r>
            <a:r>
              <a:rPr lang="en-US" sz="3600" b="1" i="1" u="sng" kern="1200" dirty="0">
                <a:ln>
                  <a:noFill/>
                </a:ln>
                <a:effectLst/>
                <a:latin typeface="Times New Roman" panose="02020603050405020304" pitchFamily="18" charset="0"/>
              </a:rPr>
              <a:t>PRODUCT.</a:t>
            </a:r>
            <a:endParaRPr lang="en-US" altLang="en-US" i="1" dirty="0">
              <a:latin typeface="Times New Roman" pitchFamily="18" charset="0"/>
              <a:cs typeface="Times New Roman" pitchFamily="18" charset="0"/>
            </a:endParaRPr>
          </a:p>
        </p:txBody>
      </p:sp>
    </p:spTree>
    <p:extLst>
      <p:ext uri="{BB962C8B-B14F-4D97-AF65-F5344CB8AC3E}">
        <p14:creationId xmlns:p14="http://schemas.microsoft.com/office/powerpoint/2010/main" val="13578109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extBox 1"/>
          <p:cNvSpPr txBox="1">
            <a:spLocks noChangeArrowheads="1"/>
          </p:cNvSpPr>
          <p:nvPr/>
        </p:nvSpPr>
        <p:spPr bwMode="auto">
          <a:xfrm>
            <a:off x="0" y="0"/>
            <a:ext cx="9144000"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800" dirty="0">
                <a:solidFill>
                  <a:srgbClr val="FF0000"/>
                </a:solidFill>
                <a:latin typeface="Times New Roman" pitchFamily="18" charset="0"/>
                <a:cs typeface="Times New Roman" pitchFamily="18" charset="0"/>
              </a:rPr>
              <a:t>10.  At the bottom of Table I it says that  </a:t>
            </a:r>
            <a:br>
              <a:rPr lang="en-US" altLang="en-US" sz="2800" dirty="0">
                <a:solidFill>
                  <a:srgbClr val="FF0000"/>
                </a:solidFill>
                <a:latin typeface="Times New Roman" pitchFamily="18" charset="0"/>
                <a:cs typeface="Times New Roman" pitchFamily="18" charset="0"/>
              </a:rPr>
            </a:br>
            <a:br>
              <a:rPr lang="en-US" altLang="en-US" sz="2800" dirty="0">
                <a:solidFill>
                  <a:srgbClr val="FF0000"/>
                </a:solidFill>
                <a:latin typeface="Times New Roman" pitchFamily="18" charset="0"/>
                <a:cs typeface="Times New Roman" pitchFamily="18" charset="0"/>
              </a:rPr>
            </a:br>
            <a:r>
              <a:rPr lang="en-US" altLang="en-US" sz="2800" dirty="0">
                <a:solidFill>
                  <a:srgbClr val="FF0000"/>
                </a:solidFill>
                <a:latin typeface="Times New Roman" pitchFamily="18" charset="0"/>
                <a:cs typeface="Times New Roman" pitchFamily="18" charset="0"/>
              </a:rPr>
              <a:t>   “</a:t>
            </a:r>
            <a:r>
              <a:rPr lang="en-US" altLang="en-US" sz="2800" u="sng" dirty="0">
                <a:solidFill>
                  <a:srgbClr val="FF0000"/>
                </a:solidFill>
                <a:latin typeface="Times New Roman" pitchFamily="18" charset="0"/>
                <a:cs typeface="Times New Roman" pitchFamily="18" charset="0"/>
              </a:rPr>
              <a:t>A minus sign </a:t>
            </a:r>
            <a:r>
              <a:rPr lang="en-US" altLang="en-US" sz="2800" u="sng" dirty="0">
                <a:solidFill>
                  <a:srgbClr val="3333FF"/>
                </a:solidFill>
                <a:latin typeface="Times New Roman" pitchFamily="18" charset="0"/>
                <a:cs typeface="Times New Roman" pitchFamily="18" charset="0"/>
              </a:rPr>
              <a:t>(for </a:t>
            </a:r>
            <a:r>
              <a:rPr lang="el-GR" altLang="en-US" sz="2800" u="sng" dirty="0">
                <a:solidFill>
                  <a:srgbClr val="3333FF"/>
                </a:solidFill>
                <a:latin typeface="Times New Roman" panose="02020603050405020304" pitchFamily="18" charset="0"/>
                <a:cs typeface="Times New Roman" pitchFamily="18" charset="0"/>
              </a:rPr>
              <a:t>Δ</a:t>
            </a:r>
            <a:r>
              <a:rPr lang="en-US" altLang="en-US" sz="2800" u="sng" dirty="0">
                <a:solidFill>
                  <a:srgbClr val="3333FF"/>
                </a:solidFill>
                <a:latin typeface="Times New Roman" pitchFamily="18" charset="0"/>
                <a:cs typeface="Times New Roman" pitchFamily="18" charset="0"/>
              </a:rPr>
              <a:t>H)</a:t>
            </a:r>
            <a:r>
              <a:rPr lang="en-US" altLang="en-US" sz="2800" u="sng" dirty="0">
                <a:solidFill>
                  <a:srgbClr val="FF0000"/>
                </a:solidFill>
                <a:latin typeface="Times New Roman" pitchFamily="18" charset="0"/>
                <a:cs typeface="Times New Roman" pitchFamily="18" charset="0"/>
              </a:rPr>
              <a:t> indicates an exothermic reaction</a:t>
            </a:r>
            <a:r>
              <a:rPr lang="en-US" altLang="en-US" sz="2800" dirty="0">
                <a:solidFill>
                  <a:srgbClr val="FF0000"/>
                </a:solidFill>
                <a:latin typeface="Times New Roman" pitchFamily="18" charset="0"/>
                <a:cs typeface="Times New Roman" pitchFamily="18" charset="0"/>
              </a:rPr>
              <a:t>.”</a:t>
            </a:r>
          </a:p>
        </p:txBody>
      </p:sp>
    </p:spTree>
    <p:extLst>
      <p:ext uri="{BB962C8B-B14F-4D97-AF65-F5344CB8AC3E}">
        <p14:creationId xmlns:p14="http://schemas.microsoft.com/office/powerpoint/2010/main" val="42936151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2541017"/>
          </a:xfrm>
          <a:prstGeom prst="rect">
            <a:avLst/>
          </a:prstGeom>
          <a:noFill/>
        </p:spPr>
        <p:txBody>
          <a:bodyPr>
            <a:spAutoFit/>
          </a:bodyPr>
          <a:lstStyle/>
          <a:p>
            <a:pPr eaLnBrk="1" hangingPunct="1">
              <a:defRPr/>
            </a:pPr>
            <a:r>
              <a:rPr lang="en-US" sz="3600" dirty="0">
                <a:latin typeface="Times New Roman" panose="02020603050405020304" pitchFamily="18" charset="0"/>
                <a:cs typeface="Times New Roman" panose="02020603050405020304" pitchFamily="18" charset="0"/>
              </a:rPr>
              <a:t>CH</a:t>
            </a:r>
            <a:r>
              <a:rPr lang="en-US" sz="3600" baseline="-25000" dirty="0">
                <a:latin typeface="Times New Roman" panose="02020603050405020304" pitchFamily="18" charset="0"/>
                <a:cs typeface="Times New Roman" panose="02020603050405020304" pitchFamily="18" charset="0"/>
              </a:rPr>
              <a:t>4(G)</a:t>
            </a:r>
            <a:r>
              <a:rPr lang="en-US" sz="3600" dirty="0">
                <a:latin typeface="Times New Roman" panose="02020603050405020304" pitchFamily="18" charset="0"/>
                <a:cs typeface="Times New Roman" panose="02020603050405020304" pitchFamily="18" charset="0"/>
              </a:rPr>
              <a:t> + 2O</a:t>
            </a:r>
            <a:r>
              <a:rPr lang="en-US" sz="3600" baseline="-25000" dirty="0">
                <a:latin typeface="Times New Roman" panose="02020603050405020304" pitchFamily="18" charset="0"/>
                <a:cs typeface="Times New Roman" panose="02020603050405020304" pitchFamily="18" charset="0"/>
              </a:rPr>
              <a:t>2(G)</a:t>
            </a:r>
            <a:r>
              <a:rPr lang="en-US" sz="3600" dirty="0">
                <a:latin typeface="Times New Roman" panose="02020603050405020304" pitchFamily="18" charset="0"/>
                <a:cs typeface="Times New Roman" panose="02020603050405020304" pitchFamily="18" charset="0"/>
              </a:rPr>
              <a:t>  →  2H</a:t>
            </a:r>
            <a:r>
              <a:rPr lang="en-US" sz="3600" baseline="-25000" dirty="0">
                <a:latin typeface="Times New Roman" panose="02020603050405020304" pitchFamily="18" charset="0"/>
                <a:cs typeface="Times New Roman" panose="02020603050405020304" pitchFamily="18" charset="0"/>
              </a:rPr>
              <a:t>2</a:t>
            </a:r>
            <a:r>
              <a:rPr lang="en-US" sz="3600" dirty="0">
                <a:latin typeface="Times New Roman" panose="02020603050405020304" pitchFamily="18" charset="0"/>
                <a:cs typeface="Times New Roman" panose="02020603050405020304" pitchFamily="18" charset="0"/>
              </a:rPr>
              <a:t>O</a:t>
            </a:r>
            <a:r>
              <a:rPr lang="en-US" sz="3600" baseline="-25000" dirty="0">
                <a:latin typeface="Times New Roman" panose="02020603050405020304" pitchFamily="18" charset="0"/>
                <a:cs typeface="Times New Roman" panose="02020603050405020304" pitchFamily="18" charset="0"/>
              </a:rPr>
              <a:t>(G)</a:t>
            </a:r>
            <a:r>
              <a:rPr lang="en-US" sz="3600" dirty="0">
                <a:latin typeface="Times New Roman" panose="02020603050405020304" pitchFamily="18" charset="0"/>
                <a:cs typeface="Times New Roman" panose="02020603050405020304" pitchFamily="18" charset="0"/>
              </a:rPr>
              <a:t> + CO</a:t>
            </a:r>
            <a:r>
              <a:rPr lang="en-US" sz="3600" baseline="-25000" dirty="0">
                <a:latin typeface="Times New Roman" panose="02020603050405020304" pitchFamily="18" charset="0"/>
                <a:cs typeface="Times New Roman" panose="02020603050405020304" pitchFamily="18" charset="0"/>
              </a:rPr>
              <a:t>2(G)</a:t>
            </a:r>
            <a:r>
              <a:rPr lang="en-US" sz="3600" dirty="0">
                <a:latin typeface="Times New Roman" panose="02020603050405020304" pitchFamily="18" charset="0"/>
                <a:cs typeface="Times New Roman" panose="02020603050405020304" pitchFamily="18" charset="0"/>
              </a:rPr>
              <a:t> + energy</a:t>
            </a:r>
          </a:p>
          <a:p>
            <a:pPr eaLnBrk="1" hangingPunct="1">
              <a:lnSpc>
                <a:spcPct val="119000"/>
              </a:lnSpc>
              <a:spcBef>
                <a:spcPts val="0"/>
              </a:spcBef>
              <a:spcAft>
                <a:spcPts val="600"/>
              </a:spcAft>
              <a:defRPr/>
            </a:pPr>
            <a:endParaRPr lang="en-US" sz="2000" dirty="0">
              <a:latin typeface="Tahoma" panose="020B0604030504040204" pitchFamily="34" charset="0"/>
              <a:cs typeface="Tahoma" panose="020B0604030504040204" pitchFamily="34" charset="0"/>
            </a:endParaRPr>
          </a:p>
          <a:p>
            <a:pPr eaLnBrk="1" hangingPunct="1">
              <a:lnSpc>
                <a:spcPct val="119000"/>
              </a:lnSpc>
              <a:spcBef>
                <a:spcPts val="0"/>
              </a:spcBef>
              <a:spcAft>
                <a:spcPts val="600"/>
              </a:spcAft>
              <a:defRPr/>
            </a:pPr>
            <a:r>
              <a:rPr lang="en-US" sz="2800" b="1" dirty="0">
                <a:solidFill>
                  <a:schemeClr val="tx1">
                    <a:lumMod val="95000"/>
                    <a:lumOff val="5000"/>
                  </a:schemeClr>
                </a:solidFill>
                <a:latin typeface="Times New Roman" panose="02020603050405020304" pitchFamily="18" charset="0"/>
                <a:cs typeface="Times New Roman" panose="02020603050405020304" pitchFamily="18" charset="0"/>
              </a:rPr>
              <a:t>11.  The mole ratio of this equation would be: </a:t>
            </a:r>
            <a:r>
              <a:rPr lang="en-US" sz="2800" b="1" u="sng" dirty="0">
                <a:solidFill>
                  <a:schemeClr val="tx1">
                    <a:lumMod val="95000"/>
                    <a:lumOff val="5000"/>
                  </a:schemeClr>
                </a:solidFill>
                <a:latin typeface="Times New Roman" panose="02020603050405020304" pitchFamily="18" charset="0"/>
                <a:cs typeface="Times New Roman" panose="02020603050405020304" pitchFamily="18" charset="0"/>
              </a:rPr>
              <a:t>1 : 2 : 2 : 1</a:t>
            </a:r>
            <a:endParaRPr lang="en-US" sz="2800" b="1" u="sng" kern="1400" dirty="0">
              <a:solidFill>
                <a:schemeClr val="tx1">
                  <a:lumMod val="95000"/>
                  <a:lumOff val="5000"/>
                </a:schemeClr>
              </a:solidFill>
              <a:latin typeface="Times New Roman" panose="02020603050405020304" pitchFamily="18" charset="0"/>
              <a:cs typeface="Times New Roman" panose="02020603050405020304" pitchFamily="18" charset="0"/>
            </a:endParaRPr>
          </a:p>
          <a:p>
            <a:pPr eaLnBrk="1" hangingPunct="1">
              <a:defRPr/>
            </a:pP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424171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3649012"/>
          </a:xfrm>
          <a:prstGeom prst="rect">
            <a:avLst/>
          </a:prstGeom>
          <a:noFill/>
        </p:spPr>
        <p:txBody>
          <a:bodyPr>
            <a:spAutoFit/>
          </a:bodyPr>
          <a:lstStyle/>
          <a:p>
            <a:pPr eaLnBrk="1" hangingPunct="1">
              <a:defRPr/>
            </a:pPr>
            <a:r>
              <a:rPr lang="en-US" sz="3600" dirty="0">
                <a:latin typeface="Times New Roman" panose="02020603050405020304" pitchFamily="18" charset="0"/>
                <a:cs typeface="Times New Roman" panose="02020603050405020304" pitchFamily="18" charset="0"/>
              </a:rPr>
              <a:t>CH</a:t>
            </a:r>
            <a:r>
              <a:rPr lang="en-US" sz="3600" baseline="-25000" dirty="0">
                <a:latin typeface="Times New Roman" panose="02020603050405020304" pitchFamily="18" charset="0"/>
                <a:cs typeface="Times New Roman" panose="02020603050405020304" pitchFamily="18" charset="0"/>
              </a:rPr>
              <a:t>4(G)</a:t>
            </a:r>
            <a:r>
              <a:rPr lang="en-US" sz="3600" dirty="0">
                <a:latin typeface="Times New Roman" panose="02020603050405020304" pitchFamily="18" charset="0"/>
                <a:cs typeface="Times New Roman" panose="02020603050405020304" pitchFamily="18" charset="0"/>
              </a:rPr>
              <a:t> + 2O</a:t>
            </a:r>
            <a:r>
              <a:rPr lang="en-US" sz="3600" baseline="-25000" dirty="0">
                <a:latin typeface="Times New Roman" panose="02020603050405020304" pitchFamily="18" charset="0"/>
                <a:cs typeface="Times New Roman" panose="02020603050405020304" pitchFamily="18" charset="0"/>
              </a:rPr>
              <a:t>2(G)</a:t>
            </a:r>
            <a:r>
              <a:rPr lang="en-US" sz="3600" dirty="0">
                <a:latin typeface="Times New Roman" panose="02020603050405020304" pitchFamily="18" charset="0"/>
                <a:cs typeface="Times New Roman" panose="02020603050405020304" pitchFamily="18" charset="0"/>
              </a:rPr>
              <a:t>  →  2H</a:t>
            </a:r>
            <a:r>
              <a:rPr lang="en-US" sz="3600" baseline="-25000" dirty="0">
                <a:latin typeface="Times New Roman" panose="02020603050405020304" pitchFamily="18" charset="0"/>
                <a:cs typeface="Times New Roman" panose="02020603050405020304" pitchFamily="18" charset="0"/>
              </a:rPr>
              <a:t>2</a:t>
            </a:r>
            <a:r>
              <a:rPr lang="en-US" sz="3600" dirty="0">
                <a:latin typeface="Times New Roman" panose="02020603050405020304" pitchFamily="18" charset="0"/>
                <a:cs typeface="Times New Roman" panose="02020603050405020304" pitchFamily="18" charset="0"/>
              </a:rPr>
              <a:t>O</a:t>
            </a:r>
            <a:r>
              <a:rPr lang="en-US" sz="3600" baseline="-25000" dirty="0">
                <a:latin typeface="Times New Roman" panose="02020603050405020304" pitchFamily="18" charset="0"/>
                <a:cs typeface="Times New Roman" panose="02020603050405020304" pitchFamily="18" charset="0"/>
              </a:rPr>
              <a:t>(G)</a:t>
            </a:r>
            <a:r>
              <a:rPr lang="en-US" sz="3600" dirty="0">
                <a:latin typeface="Times New Roman" panose="02020603050405020304" pitchFamily="18" charset="0"/>
                <a:cs typeface="Times New Roman" panose="02020603050405020304" pitchFamily="18" charset="0"/>
              </a:rPr>
              <a:t> + CO</a:t>
            </a:r>
            <a:r>
              <a:rPr lang="en-US" sz="3600" baseline="-25000" dirty="0">
                <a:latin typeface="Times New Roman" panose="02020603050405020304" pitchFamily="18" charset="0"/>
                <a:cs typeface="Times New Roman" panose="02020603050405020304" pitchFamily="18" charset="0"/>
              </a:rPr>
              <a:t>2(G)</a:t>
            </a:r>
            <a:r>
              <a:rPr lang="en-US" sz="3600" dirty="0">
                <a:latin typeface="Times New Roman" panose="02020603050405020304" pitchFamily="18" charset="0"/>
                <a:cs typeface="Times New Roman" panose="02020603050405020304" pitchFamily="18" charset="0"/>
              </a:rPr>
              <a:t> + </a:t>
            </a:r>
            <a:r>
              <a:rPr lang="en-US" sz="3600" dirty="0">
                <a:solidFill>
                  <a:srgbClr val="FF0000"/>
                </a:solidFill>
                <a:latin typeface="Times New Roman" panose="02020603050405020304" pitchFamily="18" charset="0"/>
                <a:cs typeface="Times New Roman" panose="02020603050405020304" pitchFamily="18" charset="0"/>
              </a:rPr>
              <a:t>890.4 kJ</a:t>
            </a:r>
          </a:p>
          <a:p>
            <a:pPr eaLnBrk="1" hangingPunct="1">
              <a:lnSpc>
                <a:spcPct val="119000"/>
              </a:lnSpc>
              <a:spcBef>
                <a:spcPts val="0"/>
              </a:spcBef>
              <a:spcAft>
                <a:spcPts val="600"/>
              </a:spcAft>
              <a:defRPr/>
            </a:pPr>
            <a:endParaRPr lang="en-US" sz="2000" dirty="0">
              <a:latin typeface="Tahoma" panose="020B0604030504040204" pitchFamily="34" charset="0"/>
              <a:cs typeface="Tahoma" panose="020B0604030504040204" pitchFamily="34" charset="0"/>
            </a:endParaRPr>
          </a:p>
          <a:p>
            <a:pPr eaLnBrk="1" hangingPunct="1">
              <a:lnSpc>
                <a:spcPct val="119000"/>
              </a:lnSpc>
              <a:spcBef>
                <a:spcPts val="0"/>
              </a:spcBef>
              <a:spcAft>
                <a:spcPts val="600"/>
              </a:spcAft>
              <a:defRPr/>
            </a:pPr>
            <a:r>
              <a:rPr lang="en-US" sz="2800" b="1" dirty="0">
                <a:solidFill>
                  <a:schemeClr val="tx1">
                    <a:lumMod val="95000"/>
                    <a:lumOff val="5000"/>
                  </a:schemeClr>
                </a:solidFill>
                <a:latin typeface="Times New Roman" panose="02020603050405020304" pitchFamily="18" charset="0"/>
                <a:cs typeface="Times New Roman" panose="02020603050405020304" pitchFamily="18" charset="0"/>
              </a:rPr>
              <a:t>11.  The mole ratio of this equation would be: </a:t>
            </a:r>
            <a:r>
              <a:rPr lang="en-US" sz="2800" b="1" u="sng" dirty="0">
                <a:solidFill>
                  <a:schemeClr val="tx1">
                    <a:lumMod val="95000"/>
                    <a:lumOff val="5000"/>
                  </a:schemeClr>
                </a:solidFill>
                <a:latin typeface="Times New Roman" panose="02020603050405020304" pitchFamily="18" charset="0"/>
                <a:cs typeface="Times New Roman" panose="02020603050405020304" pitchFamily="18" charset="0"/>
              </a:rPr>
              <a:t>1 : 2 : 2 : 1</a:t>
            </a:r>
            <a:endParaRPr lang="en-US" sz="2800" b="1" u="sng" kern="1400" dirty="0">
              <a:solidFill>
                <a:schemeClr val="tx1">
                  <a:lumMod val="95000"/>
                  <a:lumOff val="5000"/>
                </a:schemeClr>
              </a:solidFill>
              <a:latin typeface="Times New Roman" panose="02020603050405020304" pitchFamily="18" charset="0"/>
              <a:cs typeface="Times New Roman" panose="02020603050405020304" pitchFamily="18" charset="0"/>
            </a:endParaRPr>
          </a:p>
          <a:p>
            <a:pPr eaLnBrk="1" hangingPunct="1">
              <a:defRPr/>
            </a:pPr>
            <a:endParaRPr lang="en-US" sz="2800" dirty="0">
              <a:latin typeface="Times New Roman" panose="02020603050405020304" pitchFamily="18" charset="0"/>
              <a:cs typeface="Times New Roman" panose="02020603050405020304" pitchFamily="18" charset="0"/>
            </a:endParaRPr>
          </a:p>
          <a:p>
            <a:pPr eaLnBrk="1" hangingPunct="1">
              <a:defRPr/>
            </a:pPr>
            <a:r>
              <a:rPr lang="en-US" sz="3600" dirty="0">
                <a:solidFill>
                  <a:srgbClr val="3333FF"/>
                </a:solidFill>
                <a:latin typeface="Times New Roman" panose="02020603050405020304" pitchFamily="18" charset="0"/>
                <a:cs typeface="Times New Roman" panose="02020603050405020304" pitchFamily="18" charset="0"/>
              </a:rPr>
              <a:t>     The </a:t>
            </a:r>
            <a:r>
              <a:rPr lang="en-US" sz="3600" u="sng" dirty="0">
                <a:solidFill>
                  <a:srgbClr val="3333FF"/>
                </a:solidFill>
                <a:latin typeface="Times New Roman" panose="02020603050405020304" pitchFamily="18" charset="0"/>
                <a:cs typeface="Times New Roman" panose="02020603050405020304" pitchFamily="18" charset="0"/>
              </a:rPr>
              <a:t>thermochemical</a:t>
            </a:r>
            <a:r>
              <a:rPr lang="en-US" sz="3600" dirty="0">
                <a:solidFill>
                  <a:srgbClr val="3333FF"/>
                </a:solidFill>
                <a:latin typeface="Times New Roman" panose="02020603050405020304" pitchFamily="18" charset="0"/>
                <a:cs typeface="Times New Roman" panose="02020603050405020304" pitchFamily="18" charset="0"/>
              </a:rPr>
              <a:t> mole ratio would be </a:t>
            </a:r>
            <a:br>
              <a:rPr lang="en-US" sz="3600" dirty="0">
                <a:solidFill>
                  <a:srgbClr val="3333FF"/>
                </a:solidFill>
                <a:latin typeface="Times New Roman" panose="02020603050405020304" pitchFamily="18" charset="0"/>
                <a:cs typeface="Times New Roman" panose="02020603050405020304" pitchFamily="18" charset="0"/>
              </a:rPr>
            </a:br>
            <a:r>
              <a:rPr lang="en-US" sz="3600" dirty="0">
                <a:solidFill>
                  <a:srgbClr val="3333FF"/>
                </a:solidFill>
                <a:latin typeface="Times New Roman" panose="02020603050405020304" pitchFamily="18" charset="0"/>
                <a:cs typeface="Times New Roman" panose="02020603050405020304" pitchFamily="18" charset="0"/>
              </a:rPr>
              <a:t>                 </a:t>
            </a:r>
            <a:r>
              <a:rPr lang="en-US" sz="3600" b="1" u="sng" dirty="0">
                <a:solidFill>
                  <a:srgbClr val="3333FF"/>
                </a:solidFill>
                <a:latin typeface="Times New Roman" panose="02020603050405020304" pitchFamily="18" charset="0"/>
                <a:cs typeface="Times New Roman" panose="02020603050405020304" pitchFamily="18" charset="0"/>
              </a:rPr>
              <a:t>1 : 2 : 2 : 1 : 890.4 kJ</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037287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4870692"/>
          </a:xfrm>
          <a:prstGeom prst="rect">
            <a:avLst/>
          </a:prstGeom>
          <a:noFill/>
        </p:spPr>
        <p:txBody>
          <a:bodyPr>
            <a:spAutoFit/>
          </a:bodyPr>
          <a:lstStyle/>
          <a:p>
            <a:pPr eaLnBrk="1" hangingPunct="1">
              <a:defRPr/>
            </a:pPr>
            <a:r>
              <a:rPr lang="en-US" sz="3600" dirty="0">
                <a:latin typeface="Times New Roman" panose="02020603050405020304" pitchFamily="18" charset="0"/>
                <a:cs typeface="Times New Roman" panose="02020603050405020304" pitchFamily="18" charset="0"/>
              </a:rPr>
              <a:t>CH</a:t>
            </a:r>
            <a:r>
              <a:rPr lang="en-US" sz="3600" baseline="-25000" dirty="0">
                <a:latin typeface="Times New Roman" panose="02020603050405020304" pitchFamily="18" charset="0"/>
                <a:cs typeface="Times New Roman" panose="02020603050405020304" pitchFamily="18" charset="0"/>
              </a:rPr>
              <a:t>4(G)</a:t>
            </a:r>
            <a:r>
              <a:rPr lang="en-US" sz="3600" dirty="0">
                <a:latin typeface="Times New Roman" panose="02020603050405020304" pitchFamily="18" charset="0"/>
                <a:cs typeface="Times New Roman" panose="02020603050405020304" pitchFamily="18" charset="0"/>
              </a:rPr>
              <a:t> + 2O</a:t>
            </a:r>
            <a:r>
              <a:rPr lang="en-US" sz="3600" baseline="-25000" dirty="0">
                <a:latin typeface="Times New Roman" panose="02020603050405020304" pitchFamily="18" charset="0"/>
                <a:cs typeface="Times New Roman" panose="02020603050405020304" pitchFamily="18" charset="0"/>
              </a:rPr>
              <a:t>2(G)</a:t>
            </a:r>
            <a:r>
              <a:rPr lang="en-US" sz="3600" dirty="0">
                <a:latin typeface="Times New Roman" panose="02020603050405020304" pitchFamily="18" charset="0"/>
                <a:cs typeface="Times New Roman" panose="02020603050405020304" pitchFamily="18" charset="0"/>
              </a:rPr>
              <a:t>  →  2H</a:t>
            </a:r>
            <a:r>
              <a:rPr lang="en-US" sz="3600" baseline="-25000" dirty="0">
                <a:latin typeface="Times New Roman" panose="02020603050405020304" pitchFamily="18" charset="0"/>
                <a:cs typeface="Times New Roman" panose="02020603050405020304" pitchFamily="18" charset="0"/>
              </a:rPr>
              <a:t>2</a:t>
            </a:r>
            <a:r>
              <a:rPr lang="en-US" sz="3600" dirty="0">
                <a:latin typeface="Times New Roman" panose="02020603050405020304" pitchFamily="18" charset="0"/>
                <a:cs typeface="Times New Roman" panose="02020603050405020304" pitchFamily="18" charset="0"/>
              </a:rPr>
              <a:t>O</a:t>
            </a:r>
            <a:r>
              <a:rPr lang="en-US" sz="3600" baseline="-25000" dirty="0">
                <a:latin typeface="Times New Roman" panose="02020603050405020304" pitchFamily="18" charset="0"/>
                <a:cs typeface="Times New Roman" panose="02020603050405020304" pitchFamily="18" charset="0"/>
              </a:rPr>
              <a:t>(G)</a:t>
            </a:r>
            <a:r>
              <a:rPr lang="en-US" sz="3600" dirty="0">
                <a:latin typeface="Times New Roman" panose="02020603050405020304" pitchFamily="18" charset="0"/>
                <a:cs typeface="Times New Roman" panose="02020603050405020304" pitchFamily="18" charset="0"/>
              </a:rPr>
              <a:t> + CO</a:t>
            </a:r>
            <a:r>
              <a:rPr lang="en-US" sz="3600" baseline="-25000" dirty="0">
                <a:latin typeface="Times New Roman" panose="02020603050405020304" pitchFamily="18" charset="0"/>
                <a:cs typeface="Times New Roman" panose="02020603050405020304" pitchFamily="18" charset="0"/>
              </a:rPr>
              <a:t>2(G)</a:t>
            </a:r>
            <a:r>
              <a:rPr lang="en-US" sz="3600" dirty="0">
                <a:latin typeface="Times New Roman" panose="02020603050405020304" pitchFamily="18" charset="0"/>
                <a:cs typeface="Times New Roman" panose="02020603050405020304" pitchFamily="18" charset="0"/>
              </a:rPr>
              <a:t> + energy</a:t>
            </a:r>
          </a:p>
          <a:p>
            <a:pPr eaLnBrk="1" hangingPunct="1">
              <a:lnSpc>
                <a:spcPct val="119000"/>
              </a:lnSpc>
              <a:spcBef>
                <a:spcPts val="0"/>
              </a:spcBef>
              <a:spcAft>
                <a:spcPts val="600"/>
              </a:spcAft>
              <a:defRPr/>
            </a:pPr>
            <a:endParaRPr lang="en-US" sz="2000" dirty="0">
              <a:latin typeface="Tahoma" panose="020B0604030504040204" pitchFamily="34" charset="0"/>
              <a:cs typeface="Tahoma" panose="020B0604030504040204" pitchFamily="34" charset="0"/>
            </a:endParaRPr>
          </a:p>
          <a:p>
            <a:pPr eaLnBrk="1" hangingPunct="1">
              <a:lnSpc>
                <a:spcPct val="119000"/>
              </a:lnSpc>
              <a:spcBef>
                <a:spcPts val="0"/>
              </a:spcBef>
              <a:spcAft>
                <a:spcPts val="600"/>
              </a:spcAft>
              <a:defRPr/>
            </a:pPr>
            <a:r>
              <a:rPr lang="en-US" sz="3200" b="1" dirty="0">
                <a:solidFill>
                  <a:srgbClr val="FF0000"/>
                </a:solidFill>
                <a:latin typeface="Times New Roman" panose="02020603050405020304" pitchFamily="18" charset="0"/>
                <a:cs typeface="Times New Roman" panose="02020603050405020304" pitchFamily="18" charset="0"/>
              </a:rPr>
              <a:t>12.  Indicators of a chemical reaction, TOPIC-B,</a:t>
            </a:r>
            <a:br>
              <a:rPr lang="en-US" sz="3200" b="1" dirty="0">
                <a:solidFill>
                  <a:srgbClr val="FF0000"/>
                </a:solidFill>
                <a:latin typeface="Times New Roman" panose="02020603050405020304" pitchFamily="18" charset="0"/>
                <a:cs typeface="Times New Roman" panose="02020603050405020304" pitchFamily="18" charset="0"/>
              </a:rPr>
            </a:br>
            <a:r>
              <a:rPr lang="en-US" sz="3200" b="1" dirty="0">
                <a:solidFill>
                  <a:srgbClr val="FF0000"/>
                </a:solidFill>
                <a:latin typeface="Times New Roman" panose="02020603050405020304" pitchFamily="18" charset="0"/>
                <a:cs typeface="Times New Roman" panose="02020603050405020304" pitchFamily="18" charset="0"/>
              </a:rPr>
              <a:t>       the I stands for Irreversible?   </a:t>
            </a:r>
            <a:br>
              <a:rPr lang="en-US" sz="3200" b="1" dirty="0">
                <a:solidFill>
                  <a:srgbClr val="FF0000"/>
                </a:solidFill>
                <a:latin typeface="Times New Roman" panose="02020603050405020304" pitchFamily="18" charset="0"/>
                <a:cs typeface="Times New Roman" panose="02020603050405020304" pitchFamily="18" charset="0"/>
              </a:rPr>
            </a:br>
            <a:br>
              <a:rPr lang="en-US" sz="3200" b="1" dirty="0">
                <a:solidFill>
                  <a:srgbClr val="FF0000"/>
                </a:solidFill>
                <a:latin typeface="Times New Roman" panose="02020603050405020304" pitchFamily="18" charset="0"/>
                <a:cs typeface="Times New Roman" panose="02020603050405020304" pitchFamily="18" charset="0"/>
              </a:rPr>
            </a:br>
            <a:r>
              <a:rPr lang="en-US" sz="3200" b="1" dirty="0">
                <a:solidFill>
                  <a:srgbClr val="FF0000"/>
                </a:solidFill>
                <a:latin typeface="Times New Roman" panose="02020603050405020304" pitchFamily="18" charset="0"/>
                <a:cs typeface="Times New Roman" panose="02020603050405020304" pitchFamily="18" charset="0"/>
              </a:rPr>
              <a:t>       Is this reaction reversible or not?</a:t>
            </a:r>
            <a:br>
              <a:rPr lang="en-US" sz="3200" b="1" dirty="0">
                <a:solidFill>
                  <a:srgbClr val="7030A0"/>
                </a:solidFill>
                <a:latin typeface="Times New Roman" panose="02020603050405020304" pitchFamily="18" charset="0"/>
                <a:cs typeface="Times New Roman" panose="02020603050405020304" pitchFamily="18" charset="0"/>
              </a:rPr>
            </a:br>
            <a:r>
              <a:rPr lang="en-US" sz="2400" b="1" dirty="0">
                <a:solidFill>
                  <a:srgbClr val="7030A0"/>
                </a:solidFill>
                <a:latin typeface="Times New Roman" panose="02020603050405020304" pitchFamily="18" charset="0"/>
                <a:cs typeface="Times New Roman" panose="02020603050405020304" pitchFamily="18" charset="0"/>
              </a:rPr>
              <a:t> </a:t>
            </a:r>
          </a:p>
          <a:p>
            <a:pPr eaLnBrk="1" hangingPunct="1">
              <a:lnSpc>
                <a:spcPct val="119000"/>
              </a:lnSpc>
              <a:spcBef>
                <a:spcPts val="0"/>
              </a:spcBef>
              <a:spcAft>
                <a:spcPts val="600"/>
              </a:spcAft>
              <a:defRPr/>
            </a:pPr>
            <a:br>
              <a:rPr lang="en-US" sz="3200" b="1" dirty="0">
                <a:solidFill>
                  <a:srgbClr val="7030A0"/>
                </a:solidFill>
                <a:latin typeface="Times New Roman" panose="02020603050405020304" pitchFamily="18" charset="0"/>
                <a:cs typeface="Times New Roman" panose="02020603050405020304" pitchFamily="18" charset="0"/>
              </a:rPr>
            </a:br>
            <a:endParaRPr lang="en-US" sz="2000" dirty="0">
              <a:solidFill>
                <a:srgbClr val="7030A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246943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A9CC9F-A809-4266-D646-544774CF4200}"/>
            </a:ext>
          </a:extLst>
        </p:cNvPr>
        <p:cNvGrpSpPr/>
        <p:nvPr/>
      </p:nvGrpSpPr>
      <p:grpSpPr>
        <a:xfrm>
          <a:off x="0" y="0"/>
          <a:ext cx="0" cy="0"/>
          <a:chOff x="0" y="0"/>
          <a:chExt cx="0" cy="0"/>
        </a:xfrm>
      </p:grpSpPr>
      <p:pic>
        <p:nvPicPr>
          <p:cNvPr id="4" name="Picture 3" descr="A person standing on a rock&#10;&#10;AI-generated content may be incorrect.">
            <a:extLst>
              <a:ext uri="{FF2B5EF4-FFF2-40B4-BE49-F238E27FC236}">
                <a16:creationId xmlns:a16="http://schemas.microsoft.com/office/drawing/2014/main" id="{FDDBDD7E-D049-D94D-B86F-9294DCFF1DB9}"/>
              </a:ext>
            </a:extLst>
          </p:cNvPr>
          <p:cNvPicPr>
            <a:picLocks noChangeAspect="1"/>
          </p:cNvPicPr>
          <p:nvPr/>
        </p:nvPicPr>
        <p:blipFill>
          <a:blip r:embed="rId2">
            <a:extLst>
              <a:ext uri="{28A0092B-C50C-407E-A947-70E740481C1C}">
                <a14:useLocalDpi xmlns:a14="http://schemas.microsoft.com/office/drawing/2010/main" val="0"/>
              </a:ext>
            </a:extLst>
          </a:blip>
          <a:srcRect b="4445"/>
          <a:stretch/>
        </p:blipFill>
        <p:spPr>
          <a:xfrm>
            <a:off x="0" y="282677"/>
            <a:ext cx="9144000" cy="6553200"/>
          </a:xfrm>
          <a:prstGeom prst="rect">
            <a:avLst/>
          </a:prstGeom>
        </p:spPr>
      </p:pic>
      <p:sp>
        <p:nvSpPr>
          <p:cNvPr id="3" name="TextBox 2">
            <a:extLst>
              <a:ext uri="{FF2B5EF4-FFF2-40B4-BE49-F238E27FC236}">
                <a16:creationId xmlns:a16="http://schemas.microsoft.com/office/drawing/2014/main" id="{7F344143-B290-C1A5-CC5D-26BE998D3693}"/>
              </a:ext>
            </a:extLst>
          </p:cNvPr>
          <p:cNvSpPr txBox="1"/>
          <p:nvPr/>
        </p:nvSpPr>
        <p:spPr>
          <a:xfrm>
            <a:off x="0" y="0"/>
            <a:ext cx="9144000" cy="892552"/>
          </a:xfrm>
          <a:prstGeom prst="rect">
            <a:avLst/>
          </a:prstGeom>
          <a:solidFill>
            <a:schemeClr val="bg1"/>
          </a:solidFill>
        </p:spPr>
        <p:txBody>
          <a:bodyPr>
            <a:spAutoFit/>
          </a:bodyPr>
          <a:lstStyle/>
          <a:p>
            <a:pPr algn="ctr" eaLnBrk="1" hangingPunct="1">
              <a:defRPr/>
            </a:pPr>
            <a:r>
              <a:rPr lang="en-US" sz="2400" dirty="0">
                <a:latin typeface="Times New Roman" panose="02020603050405020304" pitchFamily="18" charset="0"/>
                <a:cs typeface="Times New Roman" panose="02020603050405020304" pitchFamily="18" charset="0"/>
              </a:rPr>
              <a:t>CH</a:t>
            </a:r>
            <a:r>
              <a:rPr lang="en-US" sz="2400" baseline="-25000" dirty="0">
                <a:latin typeface="Times New Roman" panose="02020603050405020304" pitchFamily="18" charset="0"/>
                <a:cs typeface="Times New Roman" panose="02020603050405020304" pitchFamily="18" charset="0"/>
              </a:rPr>
              <a:t>4(G)</a:t>
            </a:r>
            <a:r>
              <a:rPr lang="en-US" sz="2400" dirty="0">
                <a:latin typeface="Times New Roman" panose="02020603050405020304" pitchFamily="18" charset="0"/>
                <a:cs typeface="Times New Roman" panose="02020603050405020304" pitchFamily="18" charset="0"/>
              </a:rPr>
              <a:t> + 2O</a:t>
            </a:r>
            <a:r>
              <a:rPr lang="en-US" sz="2400" baseline="-25000" dirty="0">
                <a:latin typeface="Times New Roman" panose="02020603050405020304" pitchFamily="18" charset="0"/>
                <a:cs typeface="Times New Roman" panose="02020603050405020304" pitchFamily="18" charset="0"/>
              </a:rPr>
              <a:t>2(G)</a:t>
            </a:r>
            <a:r>
              <a:rPr lang="en-US" sz="2400" dirty="0">
                <a:latin typeface="Times New Roman" panose="02020603050405020304" pitchFamily="18" charset="0"/>
                <a:cs typeface="Times New Roman" panose="02020603050405020304" pitchFamily="18" charset="0"/>
              </a:rPr>
              <a:t>  →  2H</a:t>
            </a:r>
            <a:r>
              <a:rPr lang="en-US" sz="2400" baseline="-25000" dirty="0">
                <a:latin typeface="Times New Roman" panose="02020603050405020304" pitchFamily="18" charset="0"/>
                <a:cs typeface="Times New Roman" panose="02020603050405020304" pitchFamily="18" charset="0"/>
              </a:rPr>
              <a:t>2</a:t>
            </a:r>
            <a:r>
              <a:rPr lang="en-US" sz="2400" dirty="0">
                <a:latin typeface="Times New Roman" panose="02020603050405020304" pitchFamily="18" charset="0"/>
                <a:cs typeface="Times New Roman" panose="02020603050405020304" pitchFamily="18" charset="0"/>
              </a:rPr>
              <a:t>O</a:t>
            </a:r>
            <a:r>
              <a:rPr lang="en-US" sz="2400" baseline="-25000" dirty="0">
                <a:latin typeface="Times New Roman" panose="02020603050405020304" pitchFamily="18" charset="0"/>
                <a:cs typeface="Times New Roman" panose="02020603050405020304" pitchFamily="18" charset="0"/>
              </a:rPr>
              <a:t>(G)</a:t>
            </a:r>
            <a:r>
              <a:rPr lang="en-US" sz="2400" dirty="0">
                <a:latin typeface="Times New Roman" panose="02020603050405020304" pitchFamily="18" charset="0"/>
                <a:cs typeface="Times New Roman" panose="02020603050405020304" pitchFamily="18" charset="0"/>
              </a:rPr>
              <a:t> + CO</a:t>
            </a:r>
            <a:r>
              <a:rPr lang="en-US" sz="2400" baseline="-25000" dirty="0">
                <a:latin typeface="Times New Roman" panose="02020603050405020304" pitchFamily="18" charset="0"/>
                <a:cs typeface="Times New Roman" panose="02020603050405020304" pitchFamily="18" charset="0"/>
              </a:rPr>
              <a:t>2(G)</a:t>
            </a:r>
            <a:r>
              <a:rPr lang="en-US" sz="2400" dirty="0">
                <a:latin typeface="Times New Roman" panose="02020603050405020304" pitchFamily="18" charset="0"/>
                <a:cs typeface="Times New Roman" panose="02020603050405020304" pitchFamily="18" charset="0"/>
              </a:rPr>
              <a:t> + energy</a:t>
            </a:r>
            <a:br>
              <a:rPr lang="en-US" sz="1400" dirty="0">
                <a:latin typeface="Tahoma" panose="020B0604030504040204" pitchFamily="34" charset="0"/>
                <a:cs typeface="Tahoma" panose="020B0604030504040204" pitchFamily="34" charset="0"/>
              </a:rPr>
            </a:br>
            <a:r>
              <a:rPr lang="en-US" u="sng" dirty="0">
                <a:solidFill>
                  <a:srgbClr val="FF0000"/>
                </a:solidFill>
                <a:latin typeface="Times New Roman" panose="02020603050405020304" pitchFamily="18" charset="0"/>
                <a:cs typeface="Times New Roman" panose="02020603050405020304" pitchFamily="18" charset="0"/>
              </a:rPr>
              <a:t>It is reversible, but it’s not SPONTANEOUSLY reversible.  </a:t>
            </a:r>
            <a:endParaRPr lang="en-US" sz="2800" u="sng"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923003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extBox 1"/>
          <p:cNvSpPr txBox="1">
            <a:spLocks noChangeArrowheads="1"/>
          </p:cNvSpPr>
          <p:nvPr/>
        </p:nvSpPr>
        <p:spPr bwMode="auto">
          <a:xfrm>
            <a:off x="0" y="25400"/>
            <a:ext cx="9144000" cy="4871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lnSpc>
                <a:spcPct val="119000"/>
              </a:lnSpc>
              <a:spcBef>
                <a:spcPct val="0"/>
              </a:spcBef>
              <a:spcAft>
                <a:spcPts val="600"/>
              </a:spcAft>
              <a:buNone/>
            </a:pPr>
            <a:r>
              <a:rPr lang="en-US" sz="2400" b="1" dirty="0">
                <a:solidFill>
                  <a:srgbClr val="FF0000"/>
                </a:solidFill>
                <a:latin typeface="Times New Roman" panose="02020603050405020304" pitchFamily="18" charset="0"/>
                <a:cs typeface="Times New Roman" panose="02020603050405020304" pitchFamily="18" charset="0"/>
              </a:rPr>
              <a:t>What is different here compared to the combustion of methane?  </a:t>
            </a:r>
          </a:p>
          <a:p>
            <a:pPr algn="ctr" eaLnBrk="1" hangingPunct="1">
              <a:lnSpc>
                <a:spcPct val="119000"/>
              </a:lnSpc>
              <a:spcBef>
                <a:spcPct val="0"/>
              </a:spcBef>
              <a:spcAft>
                <a:spcPts val="600"/>
              </a:spcAft>
              <a:buNone/>
            </a:pPr>
            <a:r>
              <a:rPr lang="en-US" altLang="en-US" sz="4400" dirty="0">
                <a:solidFill>
                  <a:srgbClr val="FF0000"/>
                </a:solidFill>
                <a:latin typeface="Times New Roman" panose="02020603050405020304" pitchFamily="18" charset="0"/>
                <a:cs typeface="Times New Roman" pitchFamily="18" charset="0"/>
              </a:rPr>
              <a:t>2H</a:t>
            </a:r>
            <a:r>
              <a:rPr lang="en-US" altLang="en-US" sz="4400" baseline="-25000" dirty="0">
                <a:solidFill>
                  <a:srgbClr val="FF0000"/>
                </a:solidFill>
                <a:latin typeface="Times New Roman" panose="02020603050405020304" pitchFamily="18" charset="0"/>
                <a:cs typeface="Times New Roman" pitchFamily="18" charset="0"/>
              </a:rPr>
              <a:t>2</a:t>
            </a:r>
            <a:r>
              <a:rPr lang="en-US" altLang="en-US" sz="4400" dirty="0">
                <a:solidFill>
                  <a:srgbClr val="FF0000"/>
                </a:solidFill>
                <a:latin typeface="Times New Roman" panose="02020603050405020304" pitchFamily="18" charset="0"/>
                <a:cs typeface="Times New Roman" pitchFamily="18" charset="0"/>
              </a:rPr>
              <a:t>O</a:t>
            </a:r>
            <a:r>
              <a:rPr lang="en-US" altLang="en-US" sz="4400" baseline="-25000" dirty="0">
                <a:solidFill>
                  <a:srgbClr val="FF0000"/>
                </a:solidFill>
                <a:latin typeface="Times New Roman" panose="02020603050405020304" pitchFamily="18" charset="0"/>
                <a:cs typeface="Times New Roman" pitchFamily="18" charset="0"/>
              </a:rPr>
              <a:t>(L)  </a:t>
            </a:r>
            <a:r>
              <a:rPr lang="en-US" altLang="en-US" sz="4400" dirty="0">
                <a:solidFill>
                  <a:srgbClr val="FF0000"/>
                </a:solidFill>
                <a:latin typeface="Times New Roman" panose="02020603050405020304" pitchFamily="18" charset="0"/>
                <a:cs typeface="Times New Roman" pitchFamily="18" charset="0"/>
              </a:rPr>
              <a:t>+  energy </a:t>
            </a:r>
            <a:r>
              <a:rPr lang="en-US" altLang="en-US" sz="4400" baseline="-25000" dirty="0">
                <a:solidFill>
                  <a:srgbClr val="FF0000"/>
                </a:solidFill>
                <a:latin typeface="Times New Roman" panose="02020603050405020304" pitchFamily="18" charset="0"/>
                <a:cs typeface="Times New Roman" pitchFamily="18" charset="0"/>
              </a:rPr>
              <a:t> </a:t>
            </a:r>
            <a:r>
              <a:rPr lang="en-US" altLang="en-US" sz="4400" dirty="0">
                <a:solidFill>
                  <a:srgbClr val="FF0000"/>
                </a:solidFill>
                <a:latin typeface="Times New Roman" panose="02020603050405020304" pitchFamily="18" charset="0"/>
                <a:cs typeface="Times New Roman" pitchFamily="18" charset="0"/>
              </a:rPr>
              <a:t>→  O</a:t>
            </a:r>
            <a:r>
              <a:rPr lang="en-US" altLang="en-US" sz="4400" baseline="-25000" dirty="0">
                <a:solidFill>
                  <a:srgbClr val="FF0000"/>
                </a:solidFill>
                <a:latin typeface="Times New Roman" panose="02020603050405020304" pitchFamily="18" charset="0"/>
                <a:cs typeface="Times New Roman" pitchFamily="18" charset="0"/>
              </a:rPr>
              <a:t>2(G)  </a:t>
            </a:r>
            <a:r>
              <a:rPr lang="en-US" altLang="en-US" sz="4400" dirty="0">
                <a:solidFill>
                  <a:srgbClr val="FF0000"/>
                </a:solidFill>
                <a:latin typeface="Times New Roman" panose="02020603050405020304" pitchFamily="18" charset="0"/>
                <a:cs typeface="Times New Roman" pitchFamily="18" charset="0"/>
              </a:rPr>
              <a:t>+</a:t>
            </a:r>
            <a:r>
              <a:rPr lang="en-US" altLang="en-US" sz="4400" baseline="-25000" dirty="0">
                <a:solidFill>
                  <a:srgbClr val="FF0000"/>
                </a:solidFill>
                <a:latin typeface="Times New Roman" panose="02020603050405020304" pitchFamily="18" charset="0"/>
                <a:cs typeface="Times New Roman" pitchFamily="18" charset="0"/>
              </a:rPr>
              <a:t>  </a:t>
            </a:r>
            <a:r>
              <a:rPr lang="en-US" altLang="en-US" sz="4400" dirty="0">
                <a:solidFill>
                  <a:srgbClr val="FF0000"/>
                </a:solidFill>
                <a:latin typeface="Times New Roman" panose="02020603050405020304" pitchFamily="18" charset="0"/>
                <a:cs typeface="Times New Roman" pitchFamily="18" charset="0"/>
              </a:rPr>
              <a:t>2H</a:t>
            </a:r>
            <a:r>
              <a:rPr lang="en-US" altLang="en-US" sz="4400" baseline="-25000" dirty="0">
                <a:solidFill>
                  <a:srgbClr val="FF0000"/>
                </a:solidFill>
                <a:latin typeface="Times New Roman" panose="02020603050405020304" pitchFamily="18" charset="0"/>
                <a:cs typeface="Times New Roman" pitchFamily="18" charset="0"/>
              </a:rPr>
              <a:t>2(G)</a:t>
            </a:r>
            <a:br>
              <a:rPr lang="en-US" altLang="en-US" sz="4400" baseline="-25000" dirty="0">
                <a:solidFill>
                  <a:srgbClr val="FF0000"/>
                </a:solidFill>
                <a:latin typeface="Times New Roman" panose="02020603050405020304" pitchFamily="18" charset="0"/>
                <a:cs typeface="Times New Roman" pitchFamily="18" charset="0"/>
              </a:rPr>
            </a:br>
            <a:endParaRPr lang="en-US" altLang="en-US" sz="4400" baseline="-25000" dirty="0">
              <a:solidFill>
                <a:srgbClr val="FF0000"/>
              </a:solidFill>
              <a:latin typeface="Times New Roman" panose="02020603050405020304" pitchFamily="18" charset="0"/>
              <a:cs typeface="Times New Roman" pitchFamily="18" charset="0"/>
            </a:endParaRPr>
          </a:p>
          <a:p>
            <a:pPr eaLnBrk="1" hangingPunct="1">
              <a:lnSpc>
                <a:spcPct val="119000"/>
              </a:lnSpc>
              <a:spcBef>
                <a:spcPct val="0"/>
              </a:spcBef>
              <a:spcAft>
                <a:spcPts val="600"/>
              </a:spcAft>
              <a:buNone/>
            </a:pPr>
            <a:r>
              <a:rPr lang="en-US" altLang="en-US" sz="4400" dirty="0">
                <a:solidFill>
                  <a:srgbClr val="000000"/>
                </a:solidFill>
                <a:latin typeface="Times New Roman" panose="02020603050405020304" pitchFamily="18" charset="0"/>
                <a:cs typeface="Times New Roman" panose="02020603050405020304" pitchFamily="18" charset="0"/>
              </a:rPr>
              <a:t> </a:t>
            </a:r>
            <a:br>
              <a:rPr lang="en-US" altLang="en-US" sz="4400" dirty="0">
                <a:solidFill>
                  <a:srgbClr val="000000"/>
                </a:solidFill>
                <a:latin typeface="Times New Roman" panose="02020603050405020304" pitchFamily="18" charset="0"/>
                <a:cs typeface="Times New Roman" panose="02020603050405020304" pitchFamily="18" charset="0"/>
              </a:rPr>
            </a:br>
            <a:r>
              <a:rPr lang="en-US" altLang="en-US" sz="4400" dirty="0">
                <a:solidFill>
                  <a:srgbClr val="000000"/>
                </a:solidFill>
                <a:latin typeface="Times New Roman" panose="02020603050405020304" pitchFamily="18" charset="0"/>
                <a:cs typeface="Times New Roman" panose="02020603050405020304" pitchFamily="18" charset="0"/>
              </a:rPr>
              <a:t>        </a:t>
            </a:r>
            <a:endParaRPr lang="en-US" altLang="en-US" sz="4400" u="sng" dirty="0">
              <a:solidFill>
                <a:srgbClr val="FF0000"/>
              </a:solidFill>
              <a:latin typeface="Times New Roman" panose="02020603050405020304" pitchFamily="18" charset="0"/>
              <a:cs typeface="Times New Roman" pitchFamily="18" charset="0"/>
            </a:endParaRPr>
          </a:p>
          <a:p>
            <a:pPr eaLnBrk="1" hangingPunct="1">
              <a:lnSpc>
                <a:spcPct val="119000"/>
              </a:lnSpc>
              <a:spcBef>
                <a:spcPct val="0"/>
              </a:spcBef>
              <a:spcAft>
                <a:spcPts val="600"/>
              </a:spcAft>
              <a:buFontTx/>
              <a:buNone/>
            </a:pPr>
            <a:endParaRPr lang="en-US" altLang="en-US" sz="2800" baseline="-25000" dirty="0">
              <a:solidFill>
                <a:srgbClr val="000000"/>
              </a:solidFill>
              <a:latin typeface="Times New Roman" panose="02020603050405020304" pitchFamily="18" charset="0"/>
              <a:cs typeface="Times New Roman" panose="02020603050405020304" pitchFamily="18" charset="0"/>
            </a:endParaRPr>
          </a:p>
          <a:p>
            <a:pPr eaLnBrk="1" hangingPunct="1">
              <a:lnSpc>
                <a:spcPct val="119000"/>
              </a:lnSpc>
              <a:spcBef>
                <a:spcPct val="0"/>
              </a:spcBef>
              <a:spcAft>
                <a:spcPts val="600"/>
              </a:spcAft>
              <a:buFontTx/>
              <a:buNone/>
            </a:pPr>
            <a:endParaRPr lang="en-US" altLang="en-US" sz="3600" dirty="0">
              <a:latin typeface="Tahoma" pitchFamily="34" charset="0"/>
              <a:cs typeface="Tahoma"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ADEB1E-E91A-80D3-98AD-1993A4B24DB8}"/>
            </a:ext>
          </a:extLst>
        </p:cNvPr>
        <p:cNvGrpSpPr/>
        <p:nvPr/>
      </p:nvGrpSpPr>
      <p:grpSpPr>
        <a:xfrm>
          <a:off x="0" y="0"/>
          <a:ext cx="0" cy="0"/>
          <a:chOff x="0" y="0"/>
          <a:chExt cx="0" cy="0"/>
        </a:xfrm>
      </p:grpSpPr>
      <p:sp>
        <p:nvSpPr>
          <p:cNvPr id="53250" name="TextBox 1">
            <a:extLst>
              <a:ext uri="{FF2B5EF4-FFF2-40B4-BE49-F238E27FC236}">
                <a16:creationId xmlns:a16="http://schemas.microsoft.com/office/drawing/2014/main" id="{AFA96FDC-0D3C-476F-CDA1-6FCBB58A4247}"/>
              </a:ext>
            </a:extLst>
          </p:cNvPr>
          <p:cNvSpPr txBox="1">
            <a:spLocks noChangeArrowheads="1"/>
          </p:cNvSpPr>
          <p:nvPr/>
        </p:nvSpPr>
        <p:spPr bwMode="auto">
          <a:xfrm>
            <a:off x="0" y="25400"/>
            <a:ext cx="9144000" cy="4871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lnSpc>
                <a:spcPct val="119000"/>
              </a:lnSpc>
              <a:spcBef>
                <a:spcPct val="0"/>
              </a:spcBef>
              <a:spcAft>
                <a:spcPts val="600"/>
              </a:spcAft>
              <a:buNone/>
            </a:pPr>
            <a:r>
              <a:rPr lang="en-US" sz="2400" b="1" dirty="0">
                <a:solidFill>
                  <a:srgbClr val="FF0000"/>
                </a:solidFill>
                <a:latin typeface="Times New Roman" panose="02020603050405020304" pitchFamily="18" charset="0"/>
                <a:cs typeface="Times New Roman" panose="02020603050405020304" pitchFamily="18" charset="0"/>
              </a:rPr>
              <a:t>What is different here compared to the combustion of methane?  </a:t>
            </a:r>
          </a:p>
          <a:p>
            <a:pPr algn="ctr" eaLnBrk="1" hangingPunct="1">
              <a:lnSpc>
                <a:spcPct val="119000"/>
              </a:lnSpc>
              <a:spcBef>
                <a:spcPct val="0"/>
              </a:spcBef>
              <a:spcAft>
                <a:spcPts val="600"/>
              </a:spcAft>
              <a:buNone/>
            </a:pPr>
            <a:r>
              <a:rPr lang="en-US" altLang="en-US" sz="4400" dirty="0">
                <a:solidFill>
                  <a:srgbClr val="FF0000"/>
                </a:solidFill>
                <a:latin typeface="Times New Roman" panose="02020603050405020304" pitchFamily="18" charset="0"/>
                <a:cs typeface="Times New Roman" pitchFamily="18" charset="0"/>
              </a:rPr>
              <a:t>2H</a:t>
            </a:r>
            <a:r>
              <a:rPr lang="en-US" altLang="en-US" sz="4400" baseline="-25000" dirty="0">
                <a:solidFill>
                  <a:srgbClr val="FF0000"/>
                </a:solidFill>
                <a:latin typeface="Times New Roman" panose="02020603050405020304" pitchFamily="18" charset="0"/>
                <a:cs typeface="Times New Roman" pitchFamily="18" charset="0"/>
              </a:rPr>
              <a:t>2</a:t>
            </a:r>
            <a:r>
              <a:rPr lang="en-US" altLang="en-US" sz="4400" dirty="0">
                <a:solidFill>
                  <a:srgbClr val="FF0000"/>
                </a:solidFill>
                <a:latin typeface="Times New Roman" panose="02020603050405020304" pitchFamily="18" charset="0"/>
                <a:cs typeface="Times New Roman" pitchFamily="18" charset="0"/>
              </a:rPr>
              <a:t>O</a:t>
            </a:r>
            <a:r>
              <a:rPr lang="en-US" altLang="en-US" sz="4400" baseline="-25000" dirty="0">
                <a:solidFill>
                  <a:srgbClr val="FF0000"/>
                </a:solidFill>
                <a:latin typeface="Times New Roman" panose="02020603050405020304" pitchFamily="18" charset="0"/>
                <a:cs typeface="Times New Roman" pitchFamily="18" charset="0"/>
              </a:rPr>
              <a:t>(L)  </a:t>
            </a:r>
            <a:r>
              <a:rPr lang="en-US" altLang="en-US" sz="4400" dirty="0">
                <a:solidFill>
                  <a:srgbClr val="FF0000"/>
                </a:solidFill>
                <a:latin typeface="Times New Roman" panose="02020603050405020304" pitchFamily="18" charset="0"/>
                <a:cs typeface="Times New Roman" pitchFamily="18" charset="0"/>
              </a:rPr>
              <a:t>+  energy </a:t>
            </a:r>
            <a:r>
              <a:rPr lang="en-US" altLang="en-US" sz="4400" baseline="-25000" dirty="0">
                <a:solidFill>
                  <a:srgbClr val="FF0000"/>
                </a:solidFill>
                <a:latin typeface="Times New Roman" panose="02020603050405020304" pitchFamily="18" charset="0"/>
                <a:cs typeface="Times New Roman" pitchFamily="18" charset="0"/>
              </a:rPr>
              <a:t> </a:t>
            </a:r>
            <a:r>
              <a:rPr lang="en-US" altLang="en-US" sz="4400" dirty="0">
                <a:solidFill>
                  <a:srgbClr val="FF0000"/>
                </a:solidFill>
                <a:latin typeface="Times New Roman" panose="02020603050405020304" pitchFamily="18" charset="0"/>
                <a:cs typeface="Times New Roman" pitchFamily="18" charset="0"/>
              </a:rPr>
              <a:t>→  O</a:t>
            </a:r>
            <a:r>
              <a:rPr lang="en-US" altLang="en-US" sz="4400" baseline="-25000" dirty="0">
                <a:solidFill>
                  <a:srgbClr val="FF0000"/>
                </a:solidFill>
                <a:latin typeface="Times New Roman" panose="02020603050405020304" pitchFamily="18" charset="0"/>
                <a:cs typeface="Times New Roman" pitchFamily="18" charset="0"/>
              </a:rPr>
              <a:t>2(G)  </a:t>
            </a:r>
            <a:r>
              <a:rPr lang="en-US" altLang="en-US" sz="4400" dirty="0">
                <a:solidFill>
                  <a:srgbClr val="FF0000"/>
                </a:solidFill>
                <a:latin typeface="Times New Roman" panose="02020603050405020304" pitchFamily="18" charset="0"/>
                <a:cs typeface="Times New Roman" pitchFamily="18" charset="0"/>
              </a:rPr>
              <a:t>+</a:t>
            </a:r>
            <a:r>
              <a:rPr lang="en-US" altLang="en-US" sz="4400" baseline="-25000" dirty="0">
                <a:solidFill>
                  <a:srgbClr val="FF0000"/>
                </a:solidFill>
                <a:latin typeface="Times New Roman" panose="02020603050405020304" pitchFamily="18" charset="0"/>
                <a:cs typeface="Times New Roman" pitchFamily="18" charset="0"/>
              </a:rPr>
              <a:t>  </a:t>
            </a:r>
            <a:r>
              <a:rPr lang="en-US" altLang="en-US" sz="4400" dirty="0">
                <a:solidFill>
                  <a:srgbClr val="FF0000"/>
                </a:solidFill>
                <a:latin typeface="Times New Roman" panose="02020603050405020304" pitchFamily="18" charset="0"/>
                <a:cs typeface="Times New Roman" pitchFamily="18" charset="0"/>
              </a:rPr>
              <a:t>2H</a:t>
            </a:r>
            <a:r>
              <a:rPr lang="en-US" altLang="en-US" sz="4400" baseline="-25000" dirty="0">
                <a:solidFill>
                  <a:srgbClr val="FF0000"/>
                </a:solidFill>
                <a:latin typeface="Times New Roman" panose="02020603050405020304" pitchFamily="18" charset="0"/>
                <a:cs typeface="Times New Roman" pitchFamily="18" charset="0"/>
              </a:rPr>
              <a:t>2(G)</a:t>
            </a:r>
            <a:br>
              <a:rPr lang="en-US" altLang="en-US" sz="4400" baseline="-25000" dirty="0">
                <a:solidFill>
                  <a:srgbClr val="FF0000"/>
                </a:solidFill>
                <a:latin typeface="Times New Roman" panose="02020603050405020304" pitchFamily="18" charset="0"/>
                <a:cs typeface="Times New Roman" pitchFamily="18" charset="0"/>
              </a:rPr>
            </a:br>
            <a:endParaRPr lang="en-US" altLang="en-US" sz="4400" baseline="-25000" dirty="0">
              <a:solidFill>
                <a:srgbClr val="FF0000"/>
              </a:solidFill>
              <a:latin typeface="Times New Roman" panose="02020603050405020304" pitchFamily="18" charset="0"/>
              <a:cs typeface="Times New Roman" pitchFamily="18" charset="0"/>
            </a:endParaRPr>
          </a:p>
          <a:p>
            <a:pPr eaLnBrk="1" hangingPunct="1">
              <a:lnSpc>
                <a:spcPct val="119000"/>
              </a:lnSpc>
              <a:spcBef>
                <a:spcPct val="0"/>
              </a:spcBef>
              <a:spcAft>
                <a:spcPts val="600"/>
              </a:spcAft>
              <a:buNone/>
            </a:pPr>
            <a:r>
              <a:rPr lang="en-US" altLang="en-US" sz="4400" dirty="0">
                <a:solidFill>
                  <a:srgbClr val="000000"/>
                </a:solidFill>
                <a:latin typeface="Times New Roman" panose="02020603050405020304" pitchFamily="18" charset="0"/>
                <a:cs typeface="Times New Roman" panose="02020603050405020304" pitchFamily="18" charset="0"/>
              </a:rPr>
              <a:t>14. Here, energy is a </a:t>
            </a:r>
            <a:r>
              <a:rPr lang="en-US" altLang="en-US" sz="4400" u="sng" dirty="0">
                <a:solidFill>
                  <a:srgbClr val="000000"/>
                </a:solidFill>
                <a:latin typeface="Times New Roman" panose="02020603050405020304" pitchFamily="18" charset="0"/>
                <a:cs typeface="Times New Roman" panose="02020603050405020304" pitchFamily="18" charset="0"/>
              </a:rPr>
              <a:t>reactant</a:t>
            </a:r>
            <a:r>
              <a:rPr lang="en-US" altLang="en-US" sz="4400" dirty="0">
                <a:solidFill>
                  <a:srgbClr val="000000"/>
                </a:solidFill>
                <a:latin typeface="Times New Roman" panose="02020603050405020304" pitchFamily="18" charset="0"/>
                <a:cs typeface="Times New Roman" panose="02020603050405020304" pitchFamily="18" charset="0"/>
              </a:rPr>
              <a:t>, </a:t>
            </a:r>
            <a:br>
              <a:rPr lang="en-US" altLang="en-US" sz="4400" dirty="0">
                <a:solidFill>
                  <a:srgbClr val="000000"/>
                </a:solidFill>
                <a:latin typeface="Times New Roman" panose="02020603050405020304" pitchFamily="18" charset="0"/>
                <a:cs typeface="Times New Roman" panose="02020603050405020304" pitchFamily="18" charset="0"/>
              </a:rPr>
            </a:br>
            <a:r>
              <a:rPr lang="en-US" altLang="en-US" sz="4400" dirty="0">
                <a:solidFill>
                  <a:srgbClr val="000000"/>
                </a:solidFill>
                <a:latin typeface="Times New Roman" panose="02020603050405020304" pitchFamily="18" charset="0"/>
                <a:cs typeface="Times New Roman" panose="02020603050405020304" pitchFamily="18" charset="0"/>
              </a:rPr>
              <a:t>        </a:t>
            </a:r>
            <a:endParaRPr lang="en-US" altLang="en-US" sz="4400" u="sng" dirty="0">
              <a:solidFill>
                <a:srgbClr val="FF0000"/>
              </a:solidFill>
              <a:latin typeface="Times New Roman" panose="02020603050405020304" pitchFamily="18" charset="0"/>
              <a:cs typeface="Times New Roman" pitchFamily="18" charset="0"/>
            </a:endParaRPr>
          </a:p>
          <a:p>
            <a:pPr eaLnBrk="1" hangingPunct="1">
              <a:lnSpc>
                <a:spcPct val="119000"/>
              </a:lnSpc>
              <a:spcBef>
                <a:spcPct val="0"/>
              </a:spcBef>
              <a:spcAft>
                <a:spcPts val="600"/>
              </a:spcAft>
              <a:buFontTx/>
              <a:buNone/>
            </a:pPr>
            <a:endParaRPr lang="en-US" altLang="en-US" sz="2800" baseline="-25000" dirty="0">
              <a:solidFill>
                <a:srgbClr val="000000"/>
              </a:solidFill>
              <a:latin typeface="Times New Roman" panose="02020603050405020304" pitchFamily="18" charset="0"/>
              <a:cs typeface="Times New Roman" panose="02020603050405020304" pitchFamily="18" charset="0"/>
            </a:endParaRPr>
          </a:p>
          <a:p>
            <a:pPr eaLnBrk="1" hangingPunct="1">
              <a:lnSpc>
                <a:spcPct val="119000"/>
              </a:lnSpc>
              <a:spcBef>
                <a:spcPct val="0"/>
              </a:spcBef>
              <a:spcAft>
                <a:spcPts val="600"/>
              </a:spcAft>
              <a:buFontTx/>
              <a:buNone/>
            </a:pPr>
            <a:endParaRPr lang="en-US" altLang="en-US" sz="3600" dirty="0">
              <a:latin typeface="Tahoma" pitchFamily="34" charset="0"/>
              <a:cs typeface="Tahoma" pitchFamily="34" charset="0"/>
            </a:endParaRPr>
          </a:p>
        </p:txBody>
      </p:sp>
    </p:spTree>
    <p:extLst>
      <p:ext uri="{BB962C8B-B14F-4D97-AF65-F5344CB8AC3E}">
        <p14:creationId xmlns:p14="http://schemas.microsoft.com/office/powerpoint/2010/main" val="9708682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extBox 1"/>
          <p:cNvSpPr txBox="1">
            <a:spLocks noChangeArrowheads="1"/>
          </p:cNvSpPr>
          <p:nvPr/>
        </p:nvSpPr>
        <p:spPr bwMode="auto">
          <a:xfrm>
            <a:off x="0" y="25400"/>
            <a:ext cx="9144000" cy="6336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lnSpc>
                <a:spcPct val="119000"/>
              </a:lnSpc>
              <a:spcBef>
                <a:spcPct val="0"/>
              </a:spcBef>
              <a:spcAft>
                <a:spcPts val="600"/>
              </a:spcAft>
              <a:buNone/>
            </a:pPr>
            <a:r>
              <a:rPr lang="en-US" sz="2400" b="1" dirty="0">
                <a:solidFill>
                  <a:srgbClr val="FF0000"/>
                </a:solidFill>
                <a:latin typeface="Times New Roman" panose="02020603050405020304" pitchFamily="18" charset="0"/>
                <a:cs typeface="Times New Roman" panose="02020603050405020304" pitchFamily="18" charset="0"/>
              </a:rPr>
              <a:t>What is different here compared to the combustion of methane?  </a:t>
            </a:r>
          </a:p>
          <a:p>
            <a:pPr algn="ctr" eaLnBrk="1" hangingPunct="1">
              <a:lnSpc>
                <a:spcPct val="119000"/>
              </a:lnSpc>
              <a:spcBef>
                <a:spcPct val="0"/>
              </a:spcBef>
              <a:spcAft>
                <a:spcPts val="600"/>
              </a:spcAft>
              <a:buNone/>
            </a:pPr>
            <a:r>
              <a:rPr lang="en-US" altLang="en-US" sz="4400" dirty="0">
                <a:solidFill>
                  <a:srgbClr val="FF0000"/>
                </a:solidFill>
                <a:latin typeface="Times New Roman" panose="02020603050405020304" pitchFamily="18" charset="0"/>
                <a:cs typeface="Times New Roman" pitchFamily="18" charset="0"/>
              </a:rPr>
              <a:t>2H</a:t>
            </a:r>
            <a:r>
              <a:rPr lang="en-US" altLang="en-US" sz="4400" baseline="-25000" dirty="0">
                <a:solidFill>
                  <a:srgbClr val="FF0000"/>
                </a:solidFill>
                <a:latin typeface="Times New Roman" panose="02020603050405020304" pitchFamily="18" charset="0"/>
                <a:cs typeface="Times New Roman" pitchFamily="18" charset="0"/>
              </a:rPr>
              <a:t>2</a:t>
            </a:r>
            <a:r>
              <a:rPr lang="en-US" altLang="en-US" sz="4400" dirty="0">
                <a:solidFill>
                  <a:srgbClr val="FF0000"/>
                </a:solidFill>
                <a:latin typeface="Times New Roman" panose="02020603050405020304" pitchFamily="18" charset="0"/>
                <a:cs typeface="Times New Roman" pitchFamily="18" charset="0"/>
              </a:rPr>
              <a:t>O</a:t>
            </a:r>
            <a:r>
              <a:rPr lang="en-US" altLang="en-US" sz="4400" baseline="-25000" dirty="0">
                <a:solidFill>
                  <a:srgbClr val="FF0000"/>
                </a:solidFill>
                <a:latin typeface="Times New Roman" panose="02020603050405020304" pitchFamily="18" charset="0"/>
                <a:cs typeface="Times New Roman" pitchFamily="18" charset="0"/>
              </a:rPr>
              <a:t>(L)  </a:t>
            </a:r>
            <a:r>
              <a:rPr lang="en-US" altLang="en-US" sz="4400" dirty="0">
                <a:solidFill>
                  <a:srgbClr val="FF0000"/>
                </a:solidFill>
                <a:latin typeface="Times New Roman" panose="02020603050405020304" pitchFamily="18" charset="0"/>
                <a:cs typeface="Times New Roman" pitchFamily="18" charset="0"/>
              </a:rPr>
              <a:t>+  energy </a:t>
            </a:r>
            <a:r>
              <a:rPr lang="en-US" altLang="en-US" sz="4400" baseline="-25000" dirty="0">
                <a:solidFill>
                  <a:srgbClr val="FF0000"/>
                </a:solidFill>
                <a:latin typeface="Times New Roman" panose="02020603050405020304" pitchFamily="18" charset="0"/>
                <a:cs typeface="Times New Roman" pitchFamily="18" charset="0"/>
              </a:rPr>
              <a:t> </a:t>
            </a:r>
            <a:r>
              <a:rPr lang="en-US" altLang="en-US" sz="4400" dirty="0">
                <a:solidFill>
                  <a:srgbClr val="FF0000"/>
                </a:solidFill>
                <a:latin typeface="Times New Roman" panose="02020603050405020304" pitchFamily="18" charset="0"/>
                <a:cs typeface="Times New Roman" pitchFamily="18" charset="0"/>
              </a:rPr>
              <a:t>→  O</a:t>
            </a:r>
            <a:r>
              <a:rPr lang="en-US" altLang="en-US" sz="4400" baseline="-25000" dirty="0">
                <a:solidFill>
                  <a:srgbClr val="FF0000"/>
                </a:solidFill>
                <a:latin typeface="Times New Roman" panose="02020603050405020304" pitchFamily="18" charset="0"/>
                <a:cs typeface="Times New Roman" pitchFamily="18" charset="0"/>
              </a:rPr>
              <a:t>2(G)  </a:t>
            </a:r>
            <a:r>
              <a:rPr lang="en-US" altLang="en-US" sz="4400" dirty="0">
                <a:solidFill>
                  <a:srgbClr val="FF0000"/>
                </a:solidFill>
                <a:latin typeface="Times New Roman" panose="02020603050405020304" pitchFamily="18" charset="0"/>
                <a:cs typeface="Times New Roman" pitchFamily="18" charset="0"/>
              </a:rPr>
              <a:t>+</a:t>
            </a:r>
            <a:r>
              <a:rPr lang="en-US" altLang="en-US" sz="4400" baseline="-25000" dirty="0">
                <a:solidFill>
                  <a:srgbClr val="FF0000"/>
                </a:solidFill>
                <a:latin typeface="Times New Roman" panose="02020603050405020304" pitchFamily="18" charset="0"/>
                <a:cs typeface="Times New Roman" pitchFamily="18" charset="0"/>
              </a:rPr>
              <a:t>  </a:t>
            </a:r>
            <a:r>
              <a:rPr lang="en-US" altLang="en-US" sz="4400" dirty="0">
                <a:solidFill>
                  <a:srgbClr val="FF0000"/>
                </a:solidFill>
                <a:latin typeface="Times New Roman" panose="02020603050405020304" pitchFamily="18" charset="0"/>
                <a:cs typeface="Times New Roman" pitchFamily="18" charset="0"/>
              </a:rPr>
              <a:t>2H</a:t>
            </a:r>
            <a:r>
              <a:rPr lang="en-US" altLang="en-US" sz="4400" baseline="-25000" dirty="0">
                <a:solidFill>
                  <a:srgbClr val="FF0000"/>
                </a:solidFill>
                <a:latin typeface="Times New Roman" panose="02020603050405020304" pitchFamily="18" charset="0"/>
                <a:cs typeface="Times New Roman" pitchFamily="18" charset="0"/>
              </a:rPr>
              <a:t>2(G)</a:t>
            </a:r>
            <a:br>
              <a:rPr lang="en-US" altLang="en-US" sz="4400" baseline="-25000" dirty="0">
                <a:solidFill>
                  <a:srgbClr val="FF0000"/>
                </a:solidFill>
                <a:latin typeface="Times New Roman" panose="02020603050405020304" pitchFamily="18" charset="0"/>
                <a:cs typeface="Times New Roman" pitchFamily="18" charset="0"/>
              </a:rPr>
            </a:br>
            <a:endParaRPr lang="en-US" altLang="en-US" sz="4400" baseline="-25000" dirty="0">
              <a:solidFill>
                <a:srgbClr val="FF0000"/>
              </a:solidFill>
              <a:latin typeface="Times New Roman" panose="02020603050405020304" pitchFamily="18" charset="0"/>
              <a:cs typeface="Times New Roman" pitchFamily="18" charset="0"/>
            </a:endParaRPr>
          </a:p>
          <a:p>
            <a:pPr eaLnBrk="1" hangingPunct="1">
              <a:lnSpc>
                <a:spcPct val="119000"/>
              </a:lnSpc>
              <a:spcBef>
                <a:spcPct val="0"/>
              </a:spcBef>
              <a:spcAft>
                <a:spcPts val="600"/>
              </a:spcAft>
              <a:buNone/>
            </a:pPr>
            <a:r>
              <a:rPr lang="en-US" altLang="en-US" sz="4400" dirty="0">
                <a:solidFill>
                  <a:srgbClr val="000000"/>
                </a:solidFill>
                <a:latin typeface="Times New Roman" panose="02020603050405020304" pitchFamily="18" charset="0"/>
                <a:cs typeface="Times New Roman" panose="02020603050405020304" pitchFamily="18" charset="0"/>
              </a:rPr>
              <a:t>14. Here, energy is a </a:t>
            </a:r>
            <a:r>
              <a:rPr lang="en-US" altLang="en-US" sz="4400" u="sng" dirty="0">
                <a:solidFill>
                  <a:srgbClr val="000000"/>
                </a:solidFill>
                <a:latin typeface="Times New Roman" panose="02020603050405020304" pitchFamily="18" charset="0"/>
                <a:cs typeface="Times New Roman" panose="02020603050405020304" pitchFamily="18" charset="0"/>
              </a:rPr>
              <a:t>reactant</a:t>
            </a:r>
            <a:r>
              <a:rPr lang="en-US" altLang="en-US" sz="4400" dirty="0">
                <a:solidFill>
                  <a:srgbClr val="000000"/>
                </a:solidFill>
                <a:latin typeface="Times New Roman" panose="02020603050405020304" pitchFamily="18" charset="0"/>
                <a:cs typeface="Times New Roman" panose="02020603050405020304" pitchFamily="18" charset="0"/>
              </a:rPr>
              <a:t>, </a:t>
            </a:r>
            <a:br>
              <a:rPr lang="en-US" altLang="en-US" sz="4400" dirty="0">
                <a:solidFill>
                  <a:srgbClr val="000000"/>
                </a:solidFill>
                <a:latin typeface="Times New Roman" panose="02020603050405020304" pitchFamily="18" charset="0"/>
                <a:cs typeface="Times New Roman" panose="02020603050405020304" pitchFamily="18" charset="0"/>
              </a:rPr>
            </a:br>
            <a:r>
              <a:rPr lang="en-US" altLang="en-US" sz="4400" dirty="0">
                <a:solidFill>
                  <a:srgbClr val="000000"/>
                </a:solidFill>
                <a:latin typeface="Times New Roman" panose="02020603050405020304" pitchFamily="18" charset="0"/>
                <a:cs typeface="Times New Roman" panose="02020603050405020304" pitchFamily="18" charset="0"/>
              </a:rPr>
              <a:t>      </a:t>
            </a:r>
            <a:r>
              <a:rPr lang="en-US" altLang="en-US" sz="4400" dirty="0">
                <a:solidFill>
                  <a:srgbClr val="003399"/>
                </a:solidFill>
                <a:latin typeface="Times New Roman" panose="02020603050405020304" pitchFamily="18" charset="0"/>
                <a:cs typeface="Times New Roman" panose="02020603050405020304" pitchFamily="18" charset="0"/>
              </a:rPr>
              <a:t>the reaction is </a:t>
            </a:r>
            <a:r>
              <a:rPr lang="en-US" altLang="en-US" sz="4400" u="sng" dirty="0">
                <a:solidFill>
                  <a:srgbClr val="003399"/>
                </a:solidFill>
                <a:latin typeface="Times New Roman" panose="02020603050405020304" pitchFamily="18" charset="0"/>
                <a:cs typeface="Times New Roman" panose="02020603050405020304" pitchFamily="18" charset="0"/>
              </a:rPr>
              <a:t>endothermic</a:t>
            </a:r>
            <a:r>
              <a:rPr lang="en-US" altLang="en-US" sz="4400" dirty="0">
                <a:solidFill>
                  <a:srgbClr val="003399"/>
                </a:solidFill>
                <a:latin typeface="Times New Roman" panose="02020603050405020304" pitchFamily="18" charset="0"/>
                <a:cs typeface="Times New Roman" panose="02020603050405020304" pitchFamily="18" charset="0"/>
              </a:rPr>
              <a:t>    </a:t>
            </a:r>
            <a:r>
              <a:rPr lang="en-US" altLang="en-US" sz="4400" u="sng" dirty="0">
                <a:solidFill>
                  <a:srgbClr val="000099"/>
                </a:solidFill>
                <a:latin typeface="Times New Roman" panose="02020603050405020304" pitchFamily="18" charset="0"/>
                <a:cs typeface="Times New Roman" panose="02020603050405020304" pitchFamily="18" charset="0"/>
              </a:rPr>
              <a:t>+ΔH</a:t>
            </a:r>
            <a:br>
              <a:rPr lang="en-US" altLang="en-US" sz="4400" u="sng" dirty="0">
                <a:solidFill>
                  <a:srgbClr val="000099"/>
                </a:solidFill>
                <a:latin typeface="Times New Roman" panose="02020603050405020304" pitchFamily="18" charset="0"/>
                <a:cs typeface="Times New Roman" panose="02020603050405020304" pitchFamily="18" charset="0"/>
              </a:rPr>
            </a:br>
            <a:br>
              <a:rPr lang="en-US" altLang="en-US" sz="4400" dirty="0">
                <a:solidFill>
                  <a:srgbClr val="000099"/>
                </a:solidFill>
                <a:latin typeface="Times New Roman" panose="02020603050405020304" pitchFamily="18" charset="0"/>
                <a:cs typeface="Times New Roman" panose="02020603050405020304" pitchFamily="18" charset="0"/>
              </a:rPr>
            </a:br>
            <a:r>
              <a:rPr lang="en-US" altLang="en-US" sz="4400" dirty="0">
                <a:solidFill>
                  <a:srgbClr val="000099"/>
                </a:solidFill>
                <a:latin typeface="Times New Roman" panose="02020603050405020304" pitchFamily="18" charset="0"/>
                <a:cs typeface="Times New Roman" panose="02020603050405020304" pitchFamily="18" charset="0"/>
              </a:rPr>
              <a:t>           </a:t>
            </a:r>
            <a:r>
              <a:rPr lang="en-US" altLang="en-US" sz="4400" i="1" dirty="0">
                <a:solidFill>
                  <a:srgbClr val="000099"/>
                </a:solidFill>
                <a:latin typeface="Times New Roman" panose="02020603050405020304" pitchFamily="18" charset="0"/>
                <a:cs typeface="Times New Roman" panose="02020603050405020304" pitchFamily="18" charset="0"/>
              </a:rPr>
              <a:t>find it on table I now… </a:t>
            </a:r>
            <a:endParaRPr lang="en-US" altLang="en-US" sz="4400" i="1" dirty="0">
              <a:solidFill>
                <a:srgbClr val="FF0000"/>
              </a:solidFill>
              <a:latin typeface="Times New Roman" panose="02020603050405020304" pitchFamily="18" charset="0"/>
              <a:cs typeface="Times New Roman" pitchFamily="18" charset="0"/>
            </a:endParaRPr>
          </a:p>
          <a:p>
            <a:pPr eaLnBrk="1" hangingPunct="1">
              <a:lnSpc>
                <a:spcPct val="119000"/>
              </a:lnSpc>
              <a:spcBef>
                <a:spcPct val="0"/>
              </a:spcBef>
              <a:spcAft>
                <a:spcPts val="600"/>
              </a:spcAft>
              <a:buFontTx/>
              <a:buNone/>
            </a:pPr>
            <a:endParaRPr lang="en-US" altLang="en-US" sz="2800" baseline="-25000" dirty="0">
              <a:solidFill>
                <a:srgbClr val="000000"/>
              </a:solidFill>
              <a:latin typeface="Times New Roman" panose="02020603050405020304" pitchFamily="18" charset="0"/>
              <a:cs typeface="Times New Roman" panose="02020603050405020304" pitchFamily="18" charset="0"/>
            </a:endParaRPr>
          </a:p>
          <a:p>
            <a:pPr eaLnBrk="1" hangingPunct="1">
              <a:lnSpc>
                <a:spcPct val="119000"/>
              </a:lnSpc>
              <a:spcBef>
                <a:spcPct val="0"/>
              </a:spcBef>
              <a:spcAft>
                <a:spcPts val="600"/>
              </a:spcAft>
              <a:buFontTx/>
              <a:buNone/>
            </a:pPr>
            <a:endParaRPr lang="en-US" altLang="en-US" sz="3600" dirty="0">
              <a:latin typeface="Tahoma" pitchFamily="34" charset="0"/>
              <a:cs typeface="Tahoma" pitchFamily="34" charset="0"/>
            </a:endParaRPr>
          </a:p>
        </p:txBody>
      </p:sp>
    </p:spTree>
    <p:extLst>
      <p:ext uri="{BB962C8B-B14F-4D97-AF65-F5344CB8AC3E}">
        <p14:creationId xmlns:p14="http://schemas.microsoft.com/office/powerpoint/2010/main" val="16505278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extBox 1"/>
          <p:cNvSpPr txBox="1">
            <a:spLocks noChangeArrowheads="1"/>
          </p:cNvSpPr>
          <p:nvPr/>
        </p:nvSpPr>
        <p:spPr bwMode="auto">
          <a:xfrm>
            <a:off x="0" y="25400"/>
            <a:ext cx="9144000" cy="3023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lnSpc>
                <a:spcPct val="119000"/>
              </a:lnSpc>
              <a:spcBef>
                <a:spcPct val="0"/>
              </a:spcBef>
              <a:spcAft>
                <a:spcPts val="600"/>
              </a:spcAft>
              <a:buNone/>
            </a:pPr>
            <a:r>
              <a:rPr lang="en-US" altLang="en-US" u="sng" dirty="0">
                <a:solidFill>
                  <a:srgbClr val="000099"/>
                </a:solidFill>
                <a:latin typeface="Times New Roman" panose="02020603050405020304" pitchFamily="18" charset="0"/>
                <a:cs typeface="Times New Roman" panose="02020603050405020304" pitchFamily="18" charset="0"/>
              </a:rPr>
              <a:t> </a:t>
            </a:r>
            <a:br>
              <a:rPr lang="en-US" altLang="en-US" sz="4400" u="sng" dirty="0">
                <a:solidFill>
                  <a:srgbClr val="000099"/>
                </a:solidFill>
                <a:latin typeface="Times New Roman" panose="02020603050405020304" pitchFamily="18" charset="0"/>
                <a:cs typeface="Times New Roman" panose="02020603050405020304" pitchFamily="18" charset="0"/>
              </a:rPr>
            </a:br>
            <a:br>
              <a:rPr lang="en-US" altLang="en-US" sz="4400" dirty="0">
                <a:solidFill>
                  <a:srgbClr val="000099"/>
                </a:solidFill>
                <a:latin typeface="Times New Roman" panose="02020603050405020304" pitchFamily="18" charset="0"/>
                <a:cs typeface="Times New Roman" panose="02020603050405020304" pitchFamily="18" charset="0"/>
              </a:rPr>
            </a:br>
            <a:r>
              <a:rPr lang="en-US" altLang="en-US" sz="4400" dirty="0">
                <a:solidFill>
                  <a:srgbClr val="FF0000"/>
                </a:solidFill>
                <a:latin typeface="Times New Roman" panose="02020603050405020304" pitchFamily="18" charset="0"/>
                <a:cs typeface="Times New Roman" panose="02020603050405020304" pitchFamily="18" charset="0"/>
              </a:rPr>
              <a:t>Wait… is it on table I?  </a:t>
            </a:r>
            <a:br>
              <a:rPr lang="en-US" altLang="en-US" sz="4400" dirty="0">
                <a:solidFill>
                  <a:srgbClr val="FF0000"/>
                </a:solidFill>
                <a:latin typeface="Times New Roman" panose="02020603050405020304" pitchFamily="18" charset="0"/>
                <a:cs typeface="Times New Roman" panose="02020603050405020304" pitchFamily="18" charset="0"/>
              </a:rPr>
            </a:br>
            <a:r>
              <a:rPr lang="en-US" altLang="en-US" sz="4400" dirty="0">
                <a:solidFill>
                  <a:srgbClr val="FF0000"/>
                </a:solidFill>
                <a:latin typeface="Times New Roman" panose="02020603050405020304" pitchFamily="18" charset="0"/>
                <a:cs typeface="Times New Roman" panose="02020603050405020304" pitchFamily="18" charset="0"/>
              </a:rPr>
              <a:t>What is happening here??? </a:t>
            </a:r>
            <a:endParaRPr lang="en-US" altLang="en-US" sz="3600" dirty="0">
              <a:solidFill>
                <a:srgbClr val="FF0000"/>
              </a:solidFill>
              <a:latin typeface="Tahoma" pitchFamily="34" charset="0"/>
              <a:cs typeface="Tahoma" pitchFamily="34" charset="0"/>
            </a:endParaRPr>
          </a:p>
        </p:txBody>
      </p:sp>
    </p:spTree>
    <p:extLst>
      <p:ext uri="{BB962C8B-B14F-4D97-AF65-F5344CB8AC3E}">
        <p14:creationId xmlns:p14="http://schemas.microsoft.com/office/powerpoint/2010/main" val="27101004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384B8B-5E17-4A73-9A15-C5ACA6B5AC71}"/>
            </a:ext>
          </a:extLst>
        </p:cNvPr>
        <p:cNvGrpSpPr/>
        <p:nvPr/>
      </p:nvGrpSpPr>
      <p:grpSpPr>
        <a:xfrm>
          <a:off x="0" y="0"/>
          <a:ext cx="0" cy="0"/>
          <a:chOff x="0" y="0"/>
          <a:chExt cx="0" cy="0"/>
        </a:xfrm>
      </p:grpSpPr>
      <p:sp>
        <p:nvSpPr>
          <p:cNvPr id="53250" name="TextBox 1">
            <a:extLst>
              <a:ext uri="{FF2B5EF4-FFF2-40B4-BE49-F238E27FC236}">
                <a16:creationId xmlns:a16="http://schemas.microsoft.com/office/drawing/2014/main" id="{CE693213-825A-2DA6-931C-EEAB4FA6CD5E}"/>
              </a:ext>
            </a:extLst>
          </p:cNvPr>
          <p:cNvSpPr txBox="1">
            <a:spLocks noChangeArrowheads="1"/>
          </p:cNvSpPr>
          <p:nvPr/>
        </p:nvSpPr>
        <p:spPr bwMode="auto">
          <a:xfrm>
            <a:off x="0" y="25400"/>
            <a:ext cx="9144000" cy="5764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742950" indent="-742950" eaLnBrk="1" hangingPunct="1">
              <a:lnSpc>
                <a:spcPct val="119000"/>
              </a:lnSpc>
              <a:spcBef>
                <a:spcPct val="0"/>
              </a:spcBef>
              <a:spcAft>
                <a:spcPts val="600"/>
              </a:spcAft>
              <a:buAutoNum type="arabicPeriod" startAt="15"/>
            </a:pPr>
            <a:r>
              <a:rPr lang="en-US" altLang="en-US" sz="3600" dirty="0">
                <a:solidFill>
                  <a:srgbClr val="3333FF"/>
                </a:solidFill>
                <a:latin typeface="Times New Roman" panose="02020603050405020304" pitchFamily="18" charset="0"/>
                <a:cs typeface="Times New Roman" panose="02020603050405020304" pitchFamily="18" charset="0"/>
              </a:rPr>
              <a:t>Table I shows this… </a:t>
            </a:r>
            <a:br>
              <a:rPr lang="en-US" altLang="en-US" sz="3600" dirty="0">
                <a:solidFill>
                  <a:srgbClr val="3333FF"/>
                </a:solidFill>
                <a:latin typeface="Times New Roman" panose="02020603050405020304" pitchFamily="18" charset="0"/>
                <a:cs typeface="Times New Roman" panose="02020603050405020304" pitchFamily="18" charset="0"/>
              </a:rPr>
            </a:br>
            <a:r>
              <a:rPr lang="en-US" altLang="en-US" sz="3600" dirty="0">
                <a:solidFill>
                  <a:srgbClr val="3333FF"/>
                </a:solidFill>
                <a:latin typeface="Times New Roman" panose="02020603050405020304" pitchFamily="18" charset="0"/>
                <a:cs typeface="Times New Roman" panose="02020603050405020304" pitchFamily="18" charset="0"/>
              </a:rPr>
              <a:t>       </a:t>
            </a:r>
            <a:br>
              <a:rPr lang="en-US" altLang="en-US" sz="3600" dirty="0">
                <a:solidFill>
                  <a:srgbClr val="3333FF"/>
                </a:solidFill>
                <a:latin typeface="Times New Roman" panose="02020603050405020304" pitchFamily="18" charset="0"/>
                <a:cs typeface="Times New Roman" panose="02020603050405020304" pitchFamily="18" charset="0"/>
              </a:rPr>
            </a:br>
            <a:r>
              <a:rPr lang="en-US" altLang="en-US" sz="3600" dirty="0">
                <a:solidFill>
                  <a:srgbClr val="3333FF"/>
                </a:solidFill>
                <a:latin typeface="Times New Roman" panose="02020603050405020304" pitchFamily="18" charset="0"/>
                <a:cs typeface="Times New Roman" panose="02020603050405020304" pitchFamily="18" charset="0"/>
              </a:rPr>
              <a:t>2H</a:t>
            </a:r>
            <a:r>
              <a:rPr lang="en-US" altLang="en-US" sz="3600" baseline="-25000" dirty="0">
                <a:solidFill>
                  <a:srgbClr val="3333FF"/>
                </a:solidFill>
                <a:latin typeface="Times New Roman" panose="02020603050405020304" pitchFamily="18" charset="0"/>
                <a:cs typeface="Times New Roman" panose="02020603050405020304" pitchFamily="18" charset="0"/>
              </a:rPr>
              <a:t>2(G)  </a:t>
            </a:r>
            <a:r>
              <a:rPr lang="en-US" altLang="en-US" sz="3600" dirty="0">
                <a:solidFill>
                  <a:srgbClr val="3333FF"/>
                </a:solidFill>
                <a:latin typeface="Times New Roman" panose="02020603050405020304" pitchFamily="18" charset="0"/>
                <a:cs typeface="Times New Roman" panose="02020603050405020304" pitchFamily="18" charset="0"/>
              </a:rPr>
              <a:t>+  </a:t>
            </a:r>
            <a:r>
              <a:rPr lang="en-US" altLang="en-US" sz="3600" baseline="-25000" dirty="0">
                <a:solidFill>
                  <a:srgbClr val="3333FF"/>
                </a:solidFill>
                <a:latin typeface="Times New Roman" panose="02020603050405020304" pitchFamily="18" charset="0"/>
                <a:cs typeface="Times New Roman" panose="02020603050405020304" pitchFamily="18" charset="0"/>
              </a:rPr>
              <a:t> </a:t>
            </a:r>
            <a:r>
              <a:rPr lang="en-US" altLang="en-US" sz="3600" dirty="0">
                <a:solidFill>
                  <a:srgbClr val="3333FF"/>
                </a:solidFill>
                <a:latin typeface="Times New Roman" panose="02020603050405020304" pitchFamily="18" charset="0"/>
                <a:cs typeface="Times New Roman" panose="02020603050405020304" pitchFamily="18" charset="0"/>
              </a:rPr>
              <a:t>O</a:t>
            </a:r>
            <a:r>
              <a:rPr lang="en-US" altLang="en-US" sz="3600" baseline="-25000" dirty="0">
                <a:solidFill>
                  <a:srgbClr val="3333FF"/>
                </a:solidFill>
                <a:latin typeface="Times New Roman" panose="02020603050405020304" pitchFamily="18" charset="0"/>
                <a:cs typeface="Times New Roman" panose="02020603050405020304" pitchFamily="18" charset="0"/>
              </a:rPr>
              <a:t>2(G)   </a:t>
            </a:r>
            <a:r>
              <a:rPr lang="en-US" altLang="en-US" sz="3600" dirty="0">
                <a:solidFill>
                  <a:srgbClr val="3333FF"/>
                </a:solidFill>
                <a:latin typeface="Times New Roman" panose="02020603050405020304" pitchFamily="18" charset="0"/>
                <a:cs typeface="Times New Roman" panose="02020603050405020304" pitchFamily="18" charset="0"/>
              </a:rPr>
              <a:t>→  2H</a:t>
            </a:r>
            <a:r>
              <a:rPr lang="en-US" altLang="en-US" sz="3600" baseline="-25000" dirty="0">
                <a:solidFill>
                  <a:srgbClr val="3333FF"/>
                </a:solidFill>
                <a:latin typeface="Times New Roman" panose="02020603050405020304" pitchFamily="18" charset="0"/>
                <a:cs typeface="Times New Roman" panose="02020603050405020304" pitchFamily="18" charset="0"/>
              </a:rPr>
              <a:t>2</a:t>
            </a:r>
            <a:r>
              <a:rPr lang="en-US" altLang="en-US" sz="3600" dirty="0">
                <a:solidFill>
                  <a:srgbClr val="3333FF"/>
                </a:solidFill>
                <a:latin typeface="Times New Roman" panose="02020603050405020304" pitchFamily="18" charset="0"/>
                <a:cs typeface="Times New Roman" panose="02020603050405020304" pitchFamily="18" charset="0"/>
              </a:rPr>
              <a:t>O</a:t>
            </a:r>
            <a:r>
              <a:rPr lang="en-US" altLang="en-US" sz="3600" baseline="-25000" dirty="0">
                <a:solidFill>
                  <a:srgbClr val="3333FF"/>
                </a:solidFill>
                <a:latin typeface="Times New Roman" panose="02020603050405020304" pitchFamily="18" charset="0"/>
                <a:cs typeface="Times New Roman" panose="02020603050405020304" pitchFamily="18" charset="0"/>
              </a:rPr>
              <a:t>(L)  </a:t>
            </a:r>
            <a:r>
              <a:rPr lang="en-US" altLang="en-US" sz="3600" dirty="0">
                <a:solidFill>
                  <a:srgbClr val="3333FF"/>
                </a:solidFill>
                <a:latin typeface="Times New Roman" panose="02020603050405020304" pitchFamily="18" charset="0"/>
                <a:cs typeface="Times New Roman" panose="02020603050405020304" pitchFamily="18" charset="0"/>
              </a:rPr>
              <a:t>+  571.6 kJ</a:t>
            </a:r>
            <a:br>
              <a:rPr lang="en-US" altLang="en-US" sz="3600" dirty="0">
                <a:solidFill>
                  <a:srgbClr val="3333FF"/>
                </a:solidFill>
                <a:latin typeface="Times New Roman" panose="02020603050405020304" pitchFamily="18" charset="0"/>
                <a:cs typeface="Times New Roman" panose="02020603050405020304" pitchFamily="18" charset="0"/>
              </a:rPr>
            </a:br>
            <a:r>
              <a:rPr lang="en-US" altLang="en-US" sz="2000" dirty="0">
                <a:solidFill>
                  <a:srgbClr val="3333FF"/>
                </a:solidFill>
                <a:latin typeface="Times New Roman" panose="02020603050405020304" pitchFamily="18" charset="0"/>
                <a:cs typeface="Times New Roman" panose="02020603050405020304" pitchFamily="18" charset="0"/>
              </a:rPr>
              <a:t>                          </a:t>
            </a:r>
            <a:r>
              <a:rPr lang="en-US" altLang="en-US" sz="1000" dirty="0">
                <a:solidFill>
                  <a:srgbClr val="3333FF"/>
                </a:solidFill>
                <a:latin typeface="Times New Roman" panose="02020603050405020304" pitchFamily="18" charset="0"/>
                <a:cs typeface="Times New Roman" panose="02020603050405020304" pitchFamily="18" charset="0"/>
              </a:rPr>
              <a:t> </a:t>
            </a:r>
            <a:br>
              <a:rPr lang="en-US" altLang="en-US" sz="3600" dirty="0">
                <a:solidFill>
                  <a:srgbClr val="3333FF"/>
                </a:solidFill>
                <a:latin typeface="Times New Roman" panose="02020603050405020304" pitchFamily="18" charset="0"/>
                <a:cs typeface="Times New Roman" panose="02020603050405020304" pitchFamily="18" charset="0"/>
              </a:rPr>
            </a:br>
            <a:r>
              <a:rPr lang="en-US" altLang="en-US" sz="3600" dirty="0">
                <a:solidFill>
                  <a:srgbClr val="3333FF"/>
                </a:solidFill>
                <a:latin typeface="Times New Roman" panose="02020603050405020304" pitchFamily="18" charset="0"/>
                <a:cs typeface="Times New Roman" panose="02020603050405020304" pitchFamily="18" charset="0"/>
              </a:rPr>
              <a:t>This is EXOTHERMIC SYNTHESIS!   </a:t>
            </a:r>
          </a:p>
          <a:p>
            <a:pPr marL="742950" indent="-742950" eaLnBrk="1" hangingPunct="1">
              <a:lnSpc>
                <a:spcPct val="119000"/>
              </a:lnSpc>
              <a:spcBef>
                <a:spcPct val="0"/>
              </a:spcBef>
              <a:spcAft>
                <a:spcPts val="600"/>
              </a:spcAft>
              <a:buAutoNum type="arabicPeriod" startAt="15"/>
            </a:pPr>
            <a:endParaRPr lang="en-US" altLang="en-US" sz="3600" dirty="0">
              <a:solidFill>
                <a:srgbClr val="3333FF"/>
              </a:solidFill>
              <a:latin typeface="Times New Roman" panose="02020603050405020304" pitchFamily="18" charset="0"/>
              <a:cs typeface="Times New Roman" panose="02020603050405020304" pitchFamily="18" charset="0"/>
            </a:endParaRPr>
          </a:p>
          <a:p>
            <a:pPr algn="ctr" eaLnBrk="1" hangingPunct="1">
              <a:lnSpc>
                <a:spcPct val="119000"/>
              </a:lnSpc>
              <a:spcBef>
                <a:spcPct val="0"/>
              </a:spcBef>
              <a:spcAft>
                <a:spcPts val="600"/>
              </a:spcAft>
              <a:buNone/>
            </a:pPr>
            <a:r>
              <a:rPr lang="en-US" altLang="en-US" sz="3600" dirty="0">
                <a:solidFill>
                  <a:srgbClr val="FF0000"/>
                </a:solidFill>
                <a:latin typeface="Times New Roman" panose="02020603050405020304" pitchFamily="18" charset="0"/>
                <a:cs typeface="Times New Roman" panose="02020603050405020304" pitchFamily="18" charset="0"/>
              </a:rPr>
              <a:t>2H</a:t>
            </a:r>
            <a:r>
              <a:rPr lang="en-US" altLang="en-US" sz="3600" baseline="-25000" dirty="0">
                <a:solidFill>
                  <a:srgbClr val="FF0000"/>
                </a:solidFill>
                <a:latin typeface="Times New Roman" panose="02020603050405020304" pitchFamily="18" charset="0"/>
                <a:cs typeface="Times New Roman" pitchFamily="18" charset="0"/>
              </a:rPr>
              <a:t>2</a:t>
            </a:r>
            <a:r>
              <a:rPr lang="en-US" altLang="en-US" sz="3600" dirty="0">
                <a:solidFill>
                  <a:srgbClr val="FF0000"/>
                </a:solidFill>
                <a:latin typeface="Times New Roman" panose="02020603050405020304" pitchFamily="18" charset="0"/>
                <a:cs typeface="Times New Roman" pitchFamily="18" charset="0"/>
              </a:rPr>
              <a:t>O</a:t>
            </a:r>
            <a:r>
              <a:rPr lang="en-US" altLang="en-US" sz="3600" baseline="-25000" dirty="0">
                <a:solidFill>
                  <a:srgbClr val="FF0000"/>
                </a:solidFill>
                <a:latin typeface="Times New Roman" panose="02020603050405020304" pitchFamily="18" charset="0"/>
                <a:cs typeface="Times New Roman" pitchFamily="18" charset="0"/>
              </a:rPr>
              <a:t>(L)  </a:t>
            </a:r>
            <a:r>
              <a:rPr lang="en-US" altLang="en-US" sz="3600" dirty="0">
                <a:solidFill>
                  <a:srgbClr val="FF0000"/>
                </a:solidFill>
                <a:latin typeface="Times New Roman" panose="02020603050405020304" pitchFamily="18" charset="0"/>
                <a:cs typeface="Times New Roman" pitchFamily="18" charset="0"/>
              </a:rPr>
              <a:t>+  571.6 kJ </a:t>
            </a:r>
            <a:r>
              <a:rPr lang="en-US" altLang="en-US" sz="3600" baseline="-25000" dirty="0">
                <a:solidFill>
                  <a:srgbClr val="FF0000"/>
                </a:solidFill>
                <a:latin typeface="Times New Roman" panose="02020603050405020304" pitchFamily="18" charset="0"/>
                <a:cs typeface="Times New Roman" pitchFamily="18" charset="0"/>
              </a:rPr>
              <a:t> </a:t>
            </a:r>
            <a:r>
              <a:rPr lang="en-US" altLang="en-US" sz="3600" dirty="0">
                <a:solidFill>
                  <a:srgbClr val="FF0000"/>
                </a:solidFill>
                <a:latin typeface="Times New Roman" panose="02020603050405020304" pitchFamily="18" charset="0"/>
                <a:cs typeface="Times New Roman" pitchFamily="18" charset="0"/>
              </a:rPr>
              <a:t>→  O</a:t>
            </a:r>
            <a:r>
              <a:rPr lang="en-US" altLang="en-US" sz="3600" baseline="-25000" dirty="0">
                <a:solidFill>
                  <a:srgbClr val="FF0000"/>
                </a:solidFill>
                <a:latin typeface="Times New Roman" panose="02020603050405020304" pitchFamily="18" charset="0"/>
                <a:cs typeface="Times New Roman" pitchFamily="18" charset="0"/>
              </a:rPr>
              <a:t>2(G)  </a:t>
            </a:r>
            <a:r>
              <a:rPr lang="en-US" altLang="en-US" sz="3600" dirty="0">
                <a:solidFill>
                  <a:srgbClr val="FF0000"/>
                </a:solidFill>
                <a:latin typeface="Times New Roman" panose="02020603050405020304" pitchFamily="18" charset="0"/>
                <a:cs typeface="Times New Roman" pitchFamily="18" charset="0"/>
              </a:rPr>
              <a:t>+</a:t>
            </a:r>
            <a:r>
              <a:rPr lang="en-US" altLang="en-US" sz="3600" baseline="-25000" dirty="0">
                <a:solidFill>
                  <a:srgbClr val="FF0000"/>
                </a:solidFill>
                <a:latin typeface="Times New Roman" panose="02020603050405020304" pitchFamily="18" charset="0"/>
                <a:cs typeface="Times New Roman" pitchFamily="18" charset="0"/>
              </a:rPr>
              <a:t>  </a:t>
            </a:r>
            <a:r>
              <a:rPr lang="en-US" altLang="en-US" sz="3600" dirty="0">
                <a:solidFill>
                  <a:srgbClr val="FF0000"/>
                </a:solidFill>
                <a:latin typeface="Times New Roman" panose="02020603050405020304" pitchFamily="18" charset="0"/>
                <a:cs typeface="Times New Roman" pitchFamily="18" charset="0"/>
              </a:rPr>
              <a:t>2H</a:t>
            </a:r>
            <a:r>
              <a:rPr lang="en-US" altLang="en-US" sz="3600" baseline="-25000" dirty="0">
                <a:solidFill>
                  <a:srgbClr val="FF0000"/>
                </a:solidFill>
                <a:latin typeface="Times New Roman" panose="02020603050405020304" pitchFamily="18" charset="0"/>
                <a:cs typeface="Times New Roman" pitchFamily="18" charset="0"/>
              </a:rPr>
              <a:t>2(G)</a:t>
            </a:r>
          </a:p>
          <a:p>
            <a:pPr algn="ctr" eaLnBrk="1" hangingPunct="1">
              <a:lnSpc>
                <a:spcPct val="119000"/>
              </a:lnSpc>
              <a:spcBef>
                <a:spcPct val="0"/>
              </a:spcBef>
              <a:spcAft>
                <a:spcPts val="600"/>
              </a:spcAft>
              <a:buNone/>
            </a:pPr>
            <a:endParaRPr lang="en-US" altLang="en-US" sz="3600" baseline="-25000" dirty="0">
              <a:solidFill>
                <a:srgbClr val="FF0000"/>
              </a:solidFill>
              <a:latin typeface="Times New Roman" panose="02020603050405020304" pitchFamily="18" charset="0"/>
              <a:cs typeface="Times New Roman" pitchFamily="18" charset="0"/>
            </a:endParaRPr>
          </a:p>
          <a:p>
            <a:pPr algn="ctr" eaLnBrk="1" hangingPunct="1">
              <a:lnSpc>
                <a:spcPct val="119000"/>
              </a:lnSpc>
              <a:spcBef>
                <a:spcPct val="0"/>
              </a:spcBef>
              <a:spcAft>
                <a:spcPts val="600"/>
              </a:spcAft>
              <a:buNone/>
            </a:pPr>
            <a:r>
              <a:rPr lang="en-US" altLang="en-US" sz="3600" dirty="0">
                <a:solidFill>
                  <a:srgbClr val="FF0000"/>
                </a:solidFill>
                <a:latin typeface="Times New Roman" panose="02020603050405020304" pitchFamily="18" charset="0"/>
                <a:cs typeface="Times New Roman" panose="02020603050405020304" pitchFamily="18" charset="0"/>
              </a:rPr>
              <a:t>This is ENDOTHERMIC Decomposition!</a:t>
            </a:r>
          </a:p>
        </p:txBody>
      </p:sp>
    </p:spTree>
    <p:extLst>
      <p:ext uri="{BB962C8B-B14F-4D97-AF65-F5344CB8AC3E}">
        <p14:creationId xmlns:p14="http://schemas.microsoft.com/office/powerpoint/2010/main" val="38860216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extBox 1"/>
          <p:cNvSpPr txBox="1">
            <a:spLocks noChangeArrowheads="1"/>
          </p:cNvSpPr>
          <p:nvPr/>
        </p:nvSpPr>
        <p:spPr bwMode="auto">
          <a:xfrm>
            <a:off x="0" y="25400"/>
            <a:ext cx="9144000" cy="3332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742950" indent="-742950" eaLnBrk="1" hangingPunct="1">
              <a:lnSpc>
                <a:spcPct val="119000"/>
              </a:lnSpc>
              <a:spcBef>
                <a:spcPct val="0"/>
              </a:spcBef>
              <a:spcAft>
                <a:spcPts val="600"/>
              </a:spcAft>
              <a:buAutoNum type="arabicPeriod" startAt="16"/>
            </a:pPr>
            <a:r>
              <a:rPr lang="en-US" altLang="en-US" sz="3600" dirty="0">
                <a:latin typeface="Times New Roman" panose="02020603050405020304" pitchFamily="18" charset="0"/>
                <a:cs typeface="Times New Roman" pitchFamily="18" charset="0"/>
              </a:rPr>
              <a:t>This decomposition reaction is </a:t>
            </a:r>
            <a:r>
              <a:rPr lang="en-US" altLang="en-US" sz="3600" u="sng" dirty="0">
                <a:latin typeface="Times New Roman" panose="02020603050405020304" pitchFamily="18" charset="0"/>
                <a:cs typeface="Times New Roman" pitchFamily="18" charset="0"/>
              </a:rPr>
              <a:t>OPPOSITE</a:t>
            </a:r>
            <a:r>
              <a:rPr lang="en-US" altLang="en-US" sz="3600" dirty="0">
                <a:latin typeface="Times New Roman" panose="02020603050405020304" pitchFamily="18" charset="0"/>
                <a:cs typeface="Times New Roman" pitchFamily="18" charset="0"/>
              </a:rPr>
              <a:t>, of what’s shown on table I.  </a:t>
            </a:r>
            <a:br>
              <a:rPr lang="en-US" altLang="en-US" sz="3600" dirty="0">
                <a:latin typeface="Times New Roman" panose="02020603050405020304" pitchFamily="18" charset="0"/>
                <a:cs typeface="Times New Roman" pitchFamily="18" charset="0"/>
              </a:rPr>
            </a:br>
            <a:br>
              <a:rPr lang="en-US" altLang="en-US" sz="3600" dirty="0">
                <a:latin typeface="Times New Roman" panose="02020603050405020304" pitchFamily="18" charset="0"/>
                <a:cs typeface="Times New Roman" pitchFamily="18" charset="0"/>
              </a:rPr>
            </a:br>
            <a:r>
              <a:rPr lang="en-US" altLang="en-US" sz="3600" dirty="0">
                <a:latin typeface="Times New Roman" panose="02020603050405020304" pitchFamily="18" charset="0"/>
                <a:cs typeface="Times New Roman" pitchFamily="18" charset="0"/>
              </a:rPr>
              <a:t>You are allowed to reverse a reaction, but if you do, you must reverse the sign for </a:t>
            </a:r>
            <a:r>
              <a:rPr lang="el-GR" altLang="en-US" sz="3600" dirty="0">
                <a:latin typeface="Times New Roman" panose="02020603050405020304" pitchFamily="18" charset="0"/>
                <a:cs typeface="Times New Roman" pitchFamily="18" charset="0"/>
              </a:rPr>
              <a:t>Δ</a:t>
            </a:r>
            <a:r>
              <a:rPr lang="en-US" altLang="en-US" sz="3600" dirty="0">
                <a:latin typeface="Times New Roman" panose="02020603050405020304" pitchFamily="18" charset="0"/>
                <a:cs typeface="Times New Roman" pitchFamily="18" charset="0"/>
              </a:rPr>
              <a:t>H.  </a:t>
            </a:r>
          </a:p>
        </p:txBody>
      </p:sp>
      <p:pic>
        <p:nvPicPr>
          <p:cNvPr id="1026" name="Picture 2">
            <a:extLst>
              <a:ext uri="{FF2B5EF4-FFF2-40B4-BE49-F238E27FC236}">
                <a16:creationId xmlns:a16="http://schemas.microsoft.com/office/drawing/2014/main" id="{CA64A9D9-CE45-36C3-D0C4-5E8D772DCCDB}"/>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572000" y="3428999"/>
            <a:ext cx="4572000" cy="34147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92470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2187902162"/>
              </p:ext>
            </p:extLst>
          </p:nvPr>
        </p:nvGraphicFramePr>
        <p:xfrm>
          <a:off x="1" y="0"/>
          <a:ext cx="9144000" cy="6857999"/>
        </p:xfrm>
        <a:graphic>
          <a:graphicData uri="http://schemas.openxmlformats.org/drawingml/2006/table">
            <a:tbl>
              <a:tblPr firstRow="1" bandRow="1">
                <a:tableStyleId>{5C22544A-7EE6-4342-B048-85BDC9FD1C3A}</a:tableStyleId>
              </a:tblPr>
              <a:tblGrid>
                <a:gridCol w="6492535">
                  <a:extLst>
                    <a:ext uri="{9D8B030D-6E8A-4147-A177-3AD203B41FA5}">
                      <a16:colId xmlns:a16="http://schemas.microsoft.com/office/drawing/2014/main" val="20001"/>
                    </a:ext>
                  </a:extLst>
                </a:gridCol>
                <a:gridCol w="1491449">
                  <a:extLst>
                    <a:ext uri="{9D8B030D-6E8A-4147-A177-3AD203B41FA5}">
                      <a16:colId xmlns:a16="http://schemas.microsoft.com/office/drawing/2014/main" val="20002"/>
                    </a:ext>
                  </a:extLst>
                </a:gridCol>
                <a:gridCol w="1160016">
                  <a:extLst>
                    <a:ext uri="{9D8B030D-6E8A-4147-A177-3AD203B41FA5}">
                      <a16:colId xmlns:a16="http://schemas.microsoft.com/office/drawing/2014/main" val="20003"/>
                    </a:ext>
                  </a:extLst>
                </a:gridCol>
              </a:tblGrid>
              <a:tr h="1222439">
                <a:tc>
                  <a:txBody>
                    <a:bodyPr/>
                    <a:lstStyle/>
                    <a:p>
                      <a:pPr algn="l"/>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17.  Reaction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EF7F8"/>
                    </a:solidFill>
                  </a:tcPr>
                </a:tc>
                <a:tc>
                  <a:txBody>
                    <a:bodyPr/>
                    <a:lstStyle/>
                    <a:p>
                      <a:pPr algn="ctr"/>
                      <a:r>
                        <a:rPr lang="el-GR" sz="2400" dirty="0">
                          <a:solidFill>
                            <a:schemeClr val="tx1">
                              <a:lumMod val="95000"/>
                              <a:lumOff val="5000"/>
                            </a:schemeClr>
                          </a:solidFill>
                          <a:latin typeface="Times New Roman" panose="02020603050405020304" pitchFamily="18" charset="0"/>
                          <a:cs typeface="Times New Roman" panose="02020603050405020304" pitchFamily="18" charset="0"/>
                        </a:rPr>
                        <a:t>Δ</a:t>
                      </a: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EF7F8"/>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Exo </a:t>
                      </a:r>
                      <a:br>
                        <a:rPr lang="en-US" sz="24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or</a:t>
                      </a:r>
                      <a:br>
                        <a:rPr lang="en-US" sz="24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endo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EF7F8"/>
                    </a:solidFill>
                  </a:tcPr>
                </a:tc>
                <a:extLst>
                  <a:ext uri="{0D108BD9-81ED-4DB2-BD59-A6C34878D82A}">
                    <a16:rowId xmlns:a16="http://schemas.microsoft.com/office/drawing/2014/main" val="10000"/>
                  </a:ext>
                </a:extLst>
              </a:tr>
              <a:tr h="1639041">
                <a:tc>
                  <a:txBody>
                    <a:bodyPr/>
                    <a:lstStyle/>
                    <a:p>
                      <a:r>
                        <a:rPr lang="pt-BR" sz="2400" dirty="0">
                          <a:latin typeface="Times New Roman" panose="02020603050405020304" pitchFamily="18" charset="0"/>
                          <a:cs typeface="Times New Roman" panose="02020603050405020304" pitchFamily="18" charset="0"/>
                        </a:rPr>
                        <a:t>Example</a:t>
                      </a:r>
                    </a:p>
                    <a:p>
                      <a:br>
                        <a:rPr lang="pt-BR" sz="2400" dirty="0">
                          <a:latin typeface="Times New Roman" panose="02020603050405020304" pitchFamily="18" charset="0"/>
                          <a:cs typeface="Times New Roman" panose="02020603050405020304" pitchFamily="18" charset="0"/>
                        </a:rPr>
                      </a:br>
                      <a:r>
                        <a:rPr lang="pt-BR" sz="2400" dirty="0">
                          <a:latin typeface="Times New Roman" panose="02020603050405020304" pitchFamily="18" charset="0"/>
                          <a:cs typeface="Times New Roman" panose="02020603050405020304" pitchFamily="18" charset="0"/>
                        </a:rPr>
                        <a:t>2C</a:t>
                      </a:r>
                      <a:r>
                        <a:rPr lang="pt-BR" sz="2400" baseline="-25000" dirty="0">
                          <a:latin typeface="Times New Roman" panose="02020603050405020304" pitchFamily="18" charset="0"/>
                          <a:cs typeface="Times New Roman" panose="02020603050405020304" pitchFamily="18" charset="0"/>
                        </a:rPr>
                        <a:t>8</a:t>
                      </a:r>
                      <a:r>
                        <a:rPr lang="pt-BR" sz="2400" dirty="0">
                          <a:latin typeface="Times New Roman" panose="02020603050405020304" pitchFamily="18" charset="0"/>
                          <a:cs typeface="Times New Roman" panose="02020603050405020304" pitchFamily="18" charset="0"/>
                        </a:rPr>
                        <a:t>H</a:t>
                      </a:r>
                      <a:r>
                        <a:rPr lang="pt-BR" sz="2400" baseline="-25000" dirty="0">
                          <a:latin typeface="Times New Roman" panose="02020603050405020304" pitchFamily="18" charset="0"/>
                          <a:cs typeface="Times New Roman" panose="02020603050405020304" pitchFamily="18" charset="0"/>
                        </a:rPr>
                        <a:t>18(L) </a:t>
                      </a:r>
                      <a:r>
                        <a:rPr lang="pt-BR" sz="2400" dirty="0">
                          <a:latin typeface="Times New Roman" panose="02020603050405020304" pitchFamily="18" charset="0"/>
                          <a:cs typeface="Times New Roman" panose="02020603050405020304" pitchFamily="18" charset="0"/>
                        </a:rPr>
                        <a:t> + 25O</a:t>
                      </a:r>
                      <a:r>
                        <a:rPr lang="pt-BR" sz="2400" baseline="-25000" dirty="0">
                          <a:latin typeface="Times New Roman" panose="02020603050405020304" pitchFamily="18" charset="0"/>
                          <a:cs typeface="Times New Roman" panose="02020603050405020304" pitchFamily="18" charset="0"/>
                        </a:rPr>
                        <a:t>2(G) </a:t>
                      </a:r>
                      <a:r>
                        <a:rPr lang="pt-BR" sz="2400" dirty="0">
                          <a:latin typeface="Times New Roman" panose="02020603050405020304" pitchFamily="18" charset="0"/>
                          <a:cs typeface="Times New Roman" panose="02020603050405020304" pitchFamily="18" charset="0"/>
                        </a:rPr>
                        <a:t>  →  16CO</a:t>
                      </a:r>
                      <a:r>
                        <a:rPr lang="pt-BR" sz="2400" baseline="-25000" dirty="0">
                          <a:latin typeface="Times New Roman" panose="02020603050405020304" pitchFamily="18" charset="0"/>
                          <a:cs typeface="Times New Roman" panose="02020603050405020304" pitchFamily="18" charset="0"/>
                        </a:rPr>
                        <a:t>2(G) </a:t>
                      </a:r>
                      <a:r>
                        <a:rPr lang="pt-BR" sz="2400" dirty="0">
                          <a:latin typeface="Times New Roman" panose="02020603050405020304" pitchFamily="18" charset="0"/>
                          <a:cs typeface="Times New Roman" panose="02020603050405020304" pitchFamily="18" charset="0"/>
                        </a:rPr>
                        <a:t> + 18H</a:t>
                      </a:r>
                      <a:r>
                        <a:rPr lang="pt-BR" sz="2400" baseline="-25000" dirty="0">
                          <a:latin typeface="Times New Roman" panose="02020603050405020304" pitchFamily="18" charset="0"/>
                          <a:cs typeface="Times New Roman" panose="02020603050405020304" pitchFamily="18" charset="0"/>
                        </a:rPr>
                        <a:t>2</a:t>
                      </a:r>
                      <a:r>
                        <a:rPr lang="pt-BR" sz="2400" dirty="0">
                          <a:latin typeface="Times New Roman" panose="02020603050405020304" pitchFamily="18" charset="0"/>
                          <a:cs typeface="Times New Roman" panose="02020603050405020304" pitchFamily="18" charset="0"/>
                        </a:rPr>
                        <a:t>O</a:t>
                      </a:r>
                      <a:r>
                        <a:rPr lang="pt-BR" sz="2400" baseline="-25000" dirty="0">
                          <a:latin typeface="Times New Roman" panose="02020603050405020304" pitchFamily="18" charset="0"/>
                          <a:cs typeface="Times New Roman" panose="02020603050405020304" pitchFamily="18" charset="0"/>
                        </a:rPr>
                        <a:t>(G)  </a:t>
                      </a:r>
                      <a:endParaRPr lang="en-US" sz="2400" baseline="-25000"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EF7F8"/>
                    </a:solidFill>
                  </a:tcPr>
                </a:tc>
                <a:tc>
                  <a:txBody>
                    <a:bodyPr/>
                    <a:lstStyle/>
                    <a:p>
                      <a:pPr algn="ctr"/>
                      <a:r>
                        <a:rPr lang="en-US" sz="1800" dirty="0">
                          <a:latin typeface="Times New Roman" panose="02020603050405020304" pitchFamily="18" charset="0"/>
                          <a:cs typeface="Times New Roman" panose="02020603050405020304" pitchFamily="18" charset="0"/>
                        </a:rPr>
                        <a:t>-10943 kJ/mole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EF7F8"/>
                    </a:solidFill>
                  </a:tcPr>
                </a:tc>
                <a:tc>
                  <a:txBody>
                    <a:bodyPr/>
                    <a:lstStyle/>
                    <a:p>
                      <a:pPr algn="ctr"/>
                      <a:r>
                        <a:rPr lang="en-US" sz="1800" dirty="0" err="1">
                          <a:latin typeface="Times New Roman" panose="02020603050405020304" pitchFamily="18" charset="0"/>
                          <a:cs typeface="Times New Roman" panose="02020603050405020304" pitchFamily="18" charset="0"/>
                        </a:rPr>
                        <a:t>exo</a:t>
                      </a:r>
                      <a:endParaRPr lang="en-US" sz="1800" dirty="0">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EF7F8"/>
                    </a:solidFill>
                  </a:tcPr>
                </a:tc>
                <a:extLst>
                  <a:ext uri="{0D108BD9-81ED-4DB2-BD59-A6C34878D82A}">
                    <a16:rowId xmlns:a16="http://schemas.microsoft.com/office/drawing/2014/main" val="10001"/>
                  </a:ext>
                </a:extLst>
              </a:tr>
              <a:tr h="1332173">
                <a:tc>
                  <a:txBody>
                    <a:bodyPr/>
                    <a:lstStyle/>
                    <a:p>
                      <a:r>
                        <a:rPr lang="en-US" sz="3200" dirty="0">
                          <a:latin typeface="Times New Roman" panose="02020603050405020304" pitchFamily="18" charset="0"/>
                          <a:cs typeface="Times New Roman" panose="02020603050405020304" pitchFamily="18" charset="0"/>
                        </a:rPr>
                        <a:t>N</a:t>
                      </a:r>
                      <a:r>
                        <a:rPr lang="pt-BR" sz="3200" baseline="-25000" dirty="0">
                          <a:latin typeface="Times New Roman" panose="02020603050405020304" pitchFamily="18" charset="0"/>
                          <a:cs typeface="Times New Roman" panose="02020603050405020304" pitchFamily="18" charset="0"/>
                        </a:rPr>
                        <a:t>2(G)  </a:t>
                      </a:r>
                      <a:r>
                        <a:rPr lang="en-US" sz="3200" dirty="0">
                          <a:latin typeface="Times New Roman" panose="02020603050405020304" pitchFamily="18" charset="0"/>
                          <a:cs typeface="Times New Roman" panose="02020603050405020304" pitchFamily="18" charset="0"/>
                        </a:rPr>
                        <a:t>+ O</a:t>
                      </a:r>
                      <a:r>
                        <a:rPr lang="pt-BR" sz="3200" baseline="-25000" dirty="0">
                          <a:latin typeface="Times New Roman" panose="02020603050405020304" pitchFamily="18" charset="0"/>
                          <a:cs typeface="Times New Roman" panose="02020603050405020304" pitchFamily="18" charset="0"/>
                        </a:rPr>
                        <a:t>2(G) </a:t>
                      </a:r>
                      <a:r>
                        <a:rPr lang="en-US" sz="3200" dirty="0">
                          <a:latin typeface="Times New Roman" panose="02020603050405020304" pitchFamily="18" charset="0"/>
                          <a:cs typeface="Times New Roman" panose="02020603050405020304" pitchFamily="18" charset="0"/>
                        </a:rPr>
                        <a:t>   </a:t>
                      </a:r>
                      <a:r>
                        <a:rPr lang="pt-BR" sz="3200" dirty="0">
                          <a:latin typeface="Times New Roman" panose="02020603050405020304" pitchFamily="18" charset="0"/>
                          <a:cs typeface="Times New Roman" panose="02020603050405020304" pitchFamily="18" charset="0"/>
                        </a:rPr>
                        <a:t>→</a:t>
                      </a:r>
                      <a:r>
                        <a:rPr lang="en-US" sz="3200" dirty="0">
                          <a:latin typeface="Times New Roman" panose="02020603050405020304" pitchFamily="18" charset="0"/>
                          <a:cs typeface="Times New Roman" panose="02020603050405020304" pitchFamily="18" charset="0"/>
                        </a:rPr>
                        <a:t>   2NO</a:t>
                      </a:r>
                      <a:r>
                        <a:rPr lang="pt-BR" sz="3200" baseline="-25000" dirty="0">
                          <a:latin typeface="Times New Roman" panose="02020603050405020304" pitchFamily="18" charset="0"/>
                          <a:cs typeface="Times New Roman" panose="02020603050405020304" pitchFamily="18" charset="0"/>
                        </a:rPr>
                        <a:t>(G) </a:t>
                      </a:r>
                      <a:endParaRPr lang="en-US" sz="3200" dirty="0">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800" dirty="0">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800" dirty="0">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1332173">
                <a:tc>
                  <a:txBody>
                    <a:bodyPr/>
                    <a:lstStyle/>
                    <a:p>
                      <a:r>
                        <a:rPr lang="en-US" sz="3200" dirty="0">
                          <a:solidFill>
                            <a:schemeClr val="tx1">
                              <a:lumMod val="95000"/>
                              <a:lumOff val="5000"/>
                            </a:schemeClr>
                          </a:solidFill>
                          <a:latin typeface="Times New Roman" panose="02020603050405020304" pitchFamily="18" charset="0"/>
                          <a:cs typeface="Times New Roman" panose="02020603050405020304" pitchFamily="18" charset="0"/>
                        </a:rPr>
                        <a:t>C</a:t>
                      </a:r>
                      <a:r>
                        <a:rPr lang="pt-BR" sz="3200" baseline="-25000" dirty="0">
                          <a:solidFill>
                            <a:schemeClr val="tx1">
                              <a:lumMod val="95000"/>
                              <a:lumOff val="5000"/>
                            </a:schemeClr>
                          </a:solidFill>
                          <a:latin typeface="Times New Roman" panose="02020603050405020304" pitchFamily="18" charset="0"/>
                          <a:cs typeface="Times New Roman" panose="02020603050405020304" pitchFamily="18" charset="0"/>
                        </a:rPr>
                        <a:t>2</a:t>
                      </a:r>
                      <a:r>
                        <a:rPr lang="en-US" sz="3200" dirty="0">
                          <a:solidFill>
                            <a:schemeClr val="tx1">
                              <a:lumMod val="95000"/>
                              <a:lumOff val="5000"/>
                            </a:schemeClr>
                          </a:solidFill>
                          <a:latin typeface="Times New Roman" panose="02020603050405020304" pitchFamily="18" charset="0"/>
                          <a:cs typeface="Times New Roman" panose="02020603050405020304" pitchFamily="18" charset="0"/>
                        </a:rPr>
                        <a:t>H</a:t>
                      </a:r>
                      <a:r>
                        <a:rPr lang="pt-BR" sz="3200" baseline="-25000" dirty="0">
                          <a:solidFill>
                            <a:schemeClr val="tx1">
                              <a:lumMod val="95000"/>
                              <a:lumOff val="5000"/>
                            </a:schemeClr>
                          </a:solidFill>
                          <a:latin typeface="Times New Roman" panose="02020603050405020304" pitchFamily="18" charset="0"/>
                          <a:cs typeface="Times New Roman" panose="02020603050405020304" pitchFamily="18" charset="0"/>
                        </a:rPr>
                        <a:t>2(G)  </a:t>
                      </a:r>
                      <a:r>
                        <a:rPr lang="pt-BR" sz="32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3200" dirty="0">
                          <a:solidFill>
                            <a:schemeClr val="tx1">
                              <a:lumMod val="95000"/>
                              <a:lumOff val="5000"/>
                            </a:schemeClr>
                          </a:solidFill>
                          <a:latin typeface="Times New Roman" panose="02020603050405020304" pitchFamily="18" charset="0"/>
                          <a:cs typeface="Times New Roman" panose="02020603050405020304" pitchFamily="18" charset="0"/>
                        </a:rPr>
                        <a:t>2C</a:t>
                      </a:r>
                      <a:r>
                        <a:rPr lang="pt-BR" sz="3200" baseline="-25000" dirty="0">
                          <a:solidFill>
                            <a:schemeClr val="tx1">
                              <a:lumMod val="95000"/>
                              <a:lumOff val="5000"/>
                            </a:schemeClr>
                          </a:solidFill>
                          <a:latin typeface="Times New Roman" panose="02020603050405020304" pitchFamily="18" charset="0"/>
                          <a:cs typeface="Times New Roman" panose="02020603050405020304" pitchFamily="18" charset="0"/>
                        </a:rPr>
                        <a:t>(S)</a:t>
                      </a:r>
                      <a:r>
                        <a:rPr lang="pt-BR" sz="3200" baseline="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3200" dirty="0">
                          <a:solidFill>
                            <a:schemeClr val="tx1">
                              <a:lumMod val="95000"/>
                              <a:lumOff val="5000"/>
                            </a:schemeClr>
                          </a:solidFill>
                          <a:latin typeface="Times New Roman" panose="02020603050405020304" pitchFamily="18" charset="0"/>
                          <a:cs typeface="Times New Roman" panose="02020603050405020304" pitchFamily="18" charset="0"/>
                        </a:rPr>
                        <a:t> + H</a:t>
                      </a:r>
                      <a:r>
                        <a:rPr lang="pt-BR" sz="3200" baseline="-25000" dirty="0">
                          <a:solidFill>
                            <a:schemeClr val="tx1">
                              <a:lumMod val="95000"/>
                              <a:lumOff val="5000"/>
                            </a:schemeClr>
                          </a:solidFill>
                          <a:latin typeface="Times New Roman" panose="02020603050405020304" pitchFamily="18" charset="0"/>
                          <a:cs typeface="Times New Roman" panose="02020603050405020304" pitchFamily="18" charset="0"/>
                        </a:rPr>
                        <a:t>2(G) </a:t>
                      </a:r>
                      <a:endParaRPr lang="en-US" sz="32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80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80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1332173">
                <a:tc>
                  <a:txBody>
                    <a:bodyPr/>
                    <a:lstStyle/>
                    <a:p>
                      <a:r>
                        <a:rPr lang="en-US" sz="3200" dirty="0">
                          <a:latin typeface="Times New Roman" panose="02020603050405020304" pitchFamily="18" charset="0"/>
                          <a:cs typeface="Times New Roman" panose="02020603050405020304" pitchFamily="18" charset="0"/>
                        </a:rPr>
                        <a:t>4Al</a:t>
                      </a:r>
                      <a:r>
                        <a:rPr lang="pt-BR" sz="3200" baseline="-25000" dirty="0">
                          <a:latin typeface="Times New Roman" panose="02020603050405020304" pitchFamily="18" charset="0"/>
                          <a:cs typeface="Times New Roman" panose="02020603050405020304" pitchFamily="18" charset="0"/>
                        </a:rPr>
                        <a:t>(S) </a:t>
                      </a:r>
                      <a:r>
                        <a:rPr lang="en-US" sz="3200" dirty="0">
                          <a:latin typeface="Times New Roman" panose="02020603050405020304" pitchFamily="18" charset="0"/>
                          <a:cs typeface="Times New Roman" panose="02020603050405020304" pitchFamily="18" charset="0"/>
                        </a:rPr>
                        <a:t> + 3O</a:t>
                      </a:r>
                      <a:r>
                        <a:rPr lang="pt-BR" sz="3200" baseline="-25000" dirty="0">
                          <a:latin typeface="Times New Roman" panose="02020603050405020304" pitchFamily="18" charset="0"/>
                          <a:cs typeface="Times New Roman" panose="02020603050405020304" pitchFamily="18" charset="0"/>
                        </a:rPr>
                        <a:t>2(G) </a:t>
                      </a:r>
                      <a:r>
                        <a:rPr lang="en-US" sz="3200" dirty="0">
                          <a:latin typeface="Times New Roman" panose="02020603050405020304" pitchFamily="18" charset="0"/>
                          <a:cs typeface="Times New Roman" panose="02020603050405020304" pitchFamily="18" charset="0"/>
                        </a:rPr>
                        <a:t>  </a:t>
                      </a:r>
                      <a:r>
                        <a:rPr lang="pt-BR" sz="3200" dirty="0">
                          <a:latin typeface="Times New Roman" panose="02020603050405020304" pitchFamily="18" charset="0"/>
                          <a:cs typeface="Times New Roman" panose="02020603050405020304" pitchFamily="18" charset="0"/>
                        </a:rPr>
                        <a:t>→  </a:t>
                      </a:r>
                      <a:r>
                        <a:rPr lang="en-US" sz="3200" dirty="0">
                          <a:latin typeface="Times New Roman" panose="02020603050405020304" pitchFamily="18" charset="0"/>
                          <a:cs typeface="Times New Roman" panose="02020603050405020304" pitchFamily="18" charset="0"/>
                        </a:rPr>
                        <a:t>2Al</a:t>
                      </a:r>
                      <a:r>
                        <a:rPr lang="pt-BR" sz="3200" baseline="-25000" dirty="0">
                          <a:latin typeface="Times New Roman" panose="02020603050405020304" pitchFamily="18" charset="0"/>
                          <a:cs typeface="Times New Roman" panose="02020603050405020304" pitchFamily="18" charset="0"/>
                        </a:rPr>
                        <a:t>2</a:t>
                      </a:r>
                      <a:r>
                        <a:rPr lang="en-US" sz="3200" dirty="0">
                          <a:latin typeface="Times New Roman" panose="02020603050405020304" pitchFamily="18" charset="0"/>
                          <a:cs typeface="Times New Roman" panose="02020603050405020304" pitchFamily="18" charset="0"/>
                        </a:rPr>
                        <a:t>O</a:t>
                      </a:r>
                      <a:r>
                        <a:rPr lang="pt-BR" sz="3200" baseline="-25000" dirty="0">
                          <a:latin typeface="Times New Roman" panose="02020603050405020304" pitchFamily="18" charset="0"/>
                          <a:cs typeface="Times New Roman" panose="02020603050405020304" pitchFamily="18" charset="0"/>
                        </a:rPr>
                        <a:t>3(S) </a:t>
                      </a:r>
                      <a:endParaRPr lang="en-US" sz="3200" dirty="0">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800" dirty="0">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800" dirty="0">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bl>
          </a:graphicData>
        </a:graphic>
      </p:graphicFrame>
      <p:sp>
        <p:nvSpPr>
          <p:cNvPr id="3" name="TextBox 2">
            <a:extLst>
              <a:ext uri="{FF2B5EF4-FFF2-40B4-BE49-F238E27FC236}">
                <a16:creationId xmlns:a16="http://schemas.microsoft.com/office/drawing/2014/main" id="{15C1C2B5-77EA-A136-A16F-4942D113C015}"/>
              </a:ext>
            </a:extLst>
          </p:cNvPr>
          <p:cNvSpPr txBox="1"/>
          <p:nvPr/>
        </p:nvSpPr>
        <p:spPr>
          <a:xfrm rot="21252716">
            <a:off x="6365137" y="2783759"/>
            <a:ext cx="2362200" cy="923330"/>
          </a:xfrm>
          <a:prstGeom prst="rect">
            <a:avLst/>
          </a:prstGeom>
          <a:solidFill>
            <a:schemeClr val="bg1"/>
          </a:solidFill>
          <a:ln w="38100">
            <a:solidFill>
              <a:srgbClr val="FF0000"/>
            </a:solidFill>
          </a:ln>
        </p:spPr>
        <p:txBody>
          <a:bodyPr wrap="square" rtlCol="0">
            <a:spAutoFit/>
          </a:bodyPr>
          <a:lstStyle/>
          <a:p>
            <a:pPr algn="ctr"/>
            <a:r>
              <a:rPr lang="en-US" dirty="0">
                <a:solidFill>
                  <a:srgbClr val="3333FF"/>
                </a:solidFill>
                <a:latin typeface="Times New Roman" panose="02020603050405020304" pitchFamily="18" charset="0"/>
                <a:cs typeface="Times New Roman" panose="02020603050405020304" pitchFamily="18" charset="0"/>
              </a:rPr>
              <a:t>From table I, </a:t>
            </a:r>
            <a:r>
              <a:rPr lang="en-US" dirty="0" err="1">
                <a:solidFill>
                  <a:srgbClr val="3333FF"/>
                </a:solidFill>
                <a:latin typeface="Times New Roman" panose="02020603050405020304" pitchFamily="18" charset="0"/>
                <a:cs typeface="Times New Roman" panose="02020603050405020304" pitchFamily="18" charset="0"/>
              </a:rPr>
              <a:t>exo</a:t>
            </a:r>
            <a:r>
              <a:rPr lang="en-US" dirty="0">
                <a:solidFill>
                  <a:srgbClr val="3333FF"/>
                </a:solidFill>
                <a:latin typeface="Times New Roman" panose="02020603050405020304" pitchFamily="18" charset="0"/>
                <a:cs typeface="Times New Roman" panose="02020603050405020304" pitchFamily="18" charset="0"/>
              </a:rPr>
              <a:t>, written here </a:t>
            </a:r>
            <a:br>
              <a:rPr lang="en-US" dirty="0">
                <a:solidFill>
                  <a:srgbClr val="3333FF"/>
                </a:solidFill>
                <a:latin typeface="Times New Roman" panose="02020603050405020304" pitchFamily="18" charset="0"/>
                <a:cs typeface="Times New Roman" panose="02020603050405020304" pitchFamily="18" charset="0"/>
              </a:rPr>
            </a:br>
            <a:r>
              <a:rPr lang="en-US" dirty="0">
                <a:solidFill>
                  <a:srgbClr val="3333FF"/>
                </a:solidFill>
                <a:latin typeface="Times New Roman" panose="02020603050405020304" pitchFamily="18" charset="0"/>
                <a:cs typeface="Times New Roman" panose="02020603050405020304" pitchFamily="18" charset="0"/>
              </a:rPr>
              <a:t>exactly as on table I</a:t>
            </a:r>
          </a:p>
        </p:txBody>
      </p:sp>
      <p:cxnSp>
        <p:nvCxnSpPr>
          <p:cNvPr id="5" name="Straight Arrow Connector 4">
            <a:extLst>
              <a:ext uri="{FF2B5EF4-FFF2-40B4-BE49-F238E27FC236}">
                <a16:creationId xmlns:a16="http://schemas.microsoft.com/office/drawing/2014/main" id="{0E0212F7-53F9-984E-CE92-708650C7E1AC}"/>
              </a:ext>
            </a:extLst>
          </p:cNvPr>
          <p:cNvCxnSpPr/>
          <p:nvPr/>
        </p:nvCxnSpPr>
        <p:spPr>
          <a:xfrm flipV="1">
            <a:off x="6553200" y="2362200"/>
            <a:ext cx="533400" cy="60960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033826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B2A478-7539-09E9-5B16-37EFE8DD87BD}"/>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DC6EAA64-B955-3233-446F-2ABA1433965F}"/>
              </a:ext>
            </a:extLst>
          </p:cNvPr>
          <p:cNvGraphicFramePr>
            <a:graphicFrameLocks noGrp="1"/>
          </p:cNvGraphicFramePr>
          <p:nvPr>
            <p:extLst>
              <p:ext uri="{D42A27DB-BD31-4B8C-83A1-F6EECF244321}">
                <p14:modId xmlns:p14="http://schemas.microsoft.com/office/powerpoint/2010/main" val="2080133621"/>
              </p:ext>
            </p:extLst>
          </p:nvPr>
        </p:nvGraphicFramePr>
        <p:xfrm>
          <a:off x="1" y="0"/>
          <a:ext cx="9144000" cy="6857999"/>
        </p:xfrm>
        <a:graphic>
          <a:graphicData uri="http://schemas.openxmlformats.org/drawingml/2006/table">
            <a:tbl>
              <a:tblPr firstRow="1" bandRow="1">
                <a:tableStyleId>{5C22544A-7EE6-4342-B048-85BDC9FD1C3A}</a:tableStyleId>
              </a:tblPr>
              <a:tblGrid>
                <a:gridCol w="6492535">
                  <a:extLst>
                    <a:ext uri="{9D8B030D-6E8A-4147-A177-3AD203B41FA5}">
                      <a16:colId xmlns:a16="http://schemas.microsoft.com/office/drawing/2014/main" val="20001"/>
                    </a:ext>
                  </a:extLst>
                </a:gridCol>
                <a:gridCol w="1491449">
                  <a:extLst>
                    <a:ext uri="{9D8B030D-6E8A-4147-A177-3AD203B41FA5}">
                      <a16:colId xmlns:a16="http://schemas.microsoft.com/office/drawing/2014/main" val="20002"/>
                    </a:ext>
                  </a:extLst>
                </a:gridCol>
                <a:gridCol w="1160016">
                  <a:extLst>
                    <a:ext uri="{9D8B030D-6E8A-4147-A177-3AD203B41FA5}">
                      <a16:colId xmlns:a16="http://schemas.microsoft.com/office/drawing/2014/main" val="20003"/>
                    </a:ext>
                  </a:extLst>
                </a:gridCol>
              </a:tblGrid>
              <a:tr h="1222439">
                <a:tc>
                  <a:txBody>
                    <a:bodyPr/>
                    <a:lstStyle/>
                    <a:p>
                      <a:pPr algn="l"/>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17.  Reaction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EF7F8"/>
                    </a:solidFill>
                  </a:tcPr>
                </a:tc>
                <a:tc>
                  <a:txBody>
                    <a:bodyPr/>
                    <a:lstStyle/>
                    <a:p>
                      <a:pPr algn="ctr"/>
                      <a:r>
                        <a:rPr lang="el-GR" sz="2400" dirty="0">
                          <a:solidFill>
                            <a:schemeClr val="tx1">
                              <a:lumMod val="95000"/>
                              <a:lumOff val="5000"/>
                            </a:schemeClr>
                          </a:solidFill>
                          <a:latin typeface="Times New Roman" panose="02020603050405020304" pitchFamily="18" charset="0"/>
                          <a:cs typeface="Times New Roman" panose="02020603050405020304" pitchFamily="18" charset="0"/>
                        </a:rPr>
                        <a:t>Δ</a:t>
                      </a: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EF7F8"/>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Exo </a:t>
                      </a:r>
                      <a:br>
                        <a:rPr lang="en-US" sz="24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or</a:t>
                      </a:r>
                      <a:br>
                        <a:rPr lang="en-US" sz="24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endo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EF7F8"/>
                    </a:solidFill>
                  </a:tcPr>
                </a:tc>
                <a:extLst>
                  <a:ext uri="{0D108BD9-81ED-4DB2-BD59-A6C34878D82A}">
                    <a16:rowId xmlns:a16="http://schemas.microsoft.com/office/drawing/2014/main" val="10000"/>
                  </a:ext>
                </a:extLst>
              </a:tr>
              <a:tr h="1639041">
                <a:tc>
                  <a:txBody>
                    <a:bodyPr/>
                    <a:lstStyle/>
                    <a:p>
                      <a:r>
                        <a:rPr lang="pt-BR" sz="2400" dirty="0">
                          <a:latin typeface="Times New Roman" panose="02020603050405020304" pitchFamily="18" charset="0"/>
                          <a:cs typeface="Times New Roman" panose="02020603050405020304" pitchFamily="18" charset="0"/>
                        </a:rPr>
                        <a:t>Example</a:t>
                      </a:r>
                    </a:p>
                    <a:p>
                      <a:br>
                        <a:rPr lang="pt-BR" sz="2400" dirty="0">
                          <a:latin typeface="Times New Roman" panose="02020603050405020304" pitchFamily="18" charset="0"/>
                          <a:cs typeface="Times New Roman" panose="02020603050405020304" pitchFamily="18" charset="0"/>
                        </a:rPr>
                      </a:br>
                      <a:r>
                        <a:rPr lang="pt-BR" sz="2400" dirty="0">
                          <a:latin typeface="Times New Roman" panose="02020603050405020304" pitchFamily="18" charset="0"/>
                          <a:cs typeface="Times New Roman" panose="02020603050405020304" pitchFamily="18" charset="0"/>
                        </a:rPr>
                        <a:t>2C</a:t>
                      </a:r>
                      <a:r>
                        <a:rPr lang="pt-BR" sz="2400" baseline="-25000" dirty="0">
                          <a:latin typeface="Times New Roman" panose="02020603050405020304" pitchFamily="18" charset="0"/>
                          <a:cs typeface="Times New Roman" panose="02020603050405020304" pitchFamily="18" charset="0"/>
                        </a:rPr>
                        <a:t>8</a:t>
                      </a:r>
                      <a:r>
                        <a:rPr lang="pt-BR" sz="2400" dirty="0">
                          <a:latin typeface="Times New Roman" panose="02020603050405020304" pitchFamily="18" charset="0"/>
                          <a:cs typeface="Times New Roman" panose="02020603050405020304" pitchFamily="18" charset="0"/>
                        </a:rPr>
                        <a:t>H</a:t>
                      </a:r>
                      <a:r>
                        <a:rPr lang="pt-BR" sz="2400" baseline="-25000" dirty="0">
                          <a:latin typeface="Times New Roman" panose="02020603050405020304" pitchFamily="18" charset="0"/>
                          <a:cs typeface="Times New Roman" panose="02020603050405020304" pitchFamily="18" charset="0"/>
                        </a:rPr>
                        <a:t>18(L) </a:t>
                      </a:r>
                      <a:r>
                        <a:rPr lang="pt-BR" sz="2400" dirty="0">
                          <a:latin typeface="Times New Roman" panose="02020603050405020304" pitchFamily="18" charset="0"/>
                          <a:cs typeface="Times New Roman" panose="02020603050405020304" pitchFamily="18" charset="0"/>
                        </a:rPr>
                        <a:t> + 25O</a:t>
                      </a:r>
                      <a:r>
                        <a:rPr lang="pt-BR" sz="2400" baseline="-25000" dirty="0">
                          <a:latin typeface="Times New Roman" panose="02020603050405020304" pitchFamily="18" charset="0"/>
                          <a:cs typeface="Times New Roman" panose="02020603050405020304" pitchFamily="18" charset="0"/>
                        </a:rPr>
                        <a:t>2(G) </a:t>
                      </a:r>
                      <a:r>
                        <a:rPr lang="pt-BR" sz="2400" dirty="0">
                          <a:latin typeface="Times New Roman" panose="02020603050405020304" pitchFamily="18" charset="0"/>
                          <a:cs typeface="Times New Roman" panose="02020603050405020304" pitchFamily="18" charset="0"/>
                        </a:rPr>
                        <a:t>  →  16CO</a:t>
                      </a:r>
                      <a:r>
                        <a:rPr lang="pt-BR" sz="2400" baseline="-25000" dirty="0">
                          <a:latin typeface="Times New Roman" panose="02020603050405020304" pitchFamily="18" charset="0"/>
                          <a:cs typeface="Times New Roman" panose="02020603050405020304" pitchFamily="18" charset="0"/>
                        </a:rPr>
                        <a:t>2(G) </a:t>
                      </a:r>
                      <a:r>
                        <a:rPr lang="pt-BR" sz="2400" dirty="0">
                          <a:latin typeface="Times New Roman" panose="02020603050405020304" pitchFamily="18" charset="0"/>
                          <a:cs typeface="Times New Roman" panose="02020603050405020304" pitchFamily="18" charset="0"/>
                        </a:rPr>
                        <a:t> + 18H</a:t>
                      </a:r>
                      <a:r>
                        <a:rPr lang="pt-BR" sz="2400" baseline="-25000" dirty="0">
                          <a:latin typeface="Times New Roman" panose="02020603050405020304" pitchFamily="18" charset="0"/>
                          <a:cs typeface="Times New Roman" panose="02020603050405020304" pitchFamily="18" charset="0"/>
                        </a:rPr>
                        <a:t>2</a:t>
                      </a:r>
                      <a:r>
                        <a:rPr lang="pt-BR" sz="2400" dirty="0">
                          <a:latin typeface="Times New Roman" panose="02020603050405020304" pitchFamily="18" charset="0"/>
                          <a:cs typeface="Times New Roman" panose="02020603050405020304" pitchFamily="18" charset="0"/>
                        </a:rPr>
                        <a:t>O</a:t>
                      </a:r>
                      <a:r>
                        <a:rPr lang="pt-BR" sz="2400" baseline="-25000" dirty="0">
                          <a:latin typeface="Times New Roman" panose="02020603050405020304" pitchFamily="18" charset="0"/>
                          <a:cs typeface="Times New Roman" panose="02020603050405020304" pitchFamily="18" charset="0"/>
                        </a:rPr>
                        <a:t>(G)  </a:t>
                      </a:r>
                      <a:endParaRPr lang="en-US" sz="2400" baseline="-25000"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EF7F8"/>
                    </a:solidFill>
                  </a:tcPr>
                </a:tc>
                <a:tc>
                  <a:txBody>
                    <a:bodyPr/>
                    <a:lstStyle/>
                    <a:p>
                      <a:pPr algn="ctr"/>
                      <a:r>
                        <a:rPr lang="en-US" sz="2800" dirty="0">
                          <a:latin typeface="Times New Roman" panose="02020603050405020304" pitchFamily="18" charset="0"/>
                          <a:cs typeface="Times New Roman" panose="02020603050405020304" pitchFamily="18" charset="0"/>
                        </a:rPr>
                        <a:t>-10943 kJ/mole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EF7F8"/>
                    </a:solidFill>
                  </a:tcPr>
                </a:tc>
                <a:tc>
                  <a:txBody>
                    <a:bodyPr/>
                    <a:lstStyle/>
                    <a:p>
                      <a:pPr algn="ctr"/>
                      <a:r>
                        <a:rPr lang="en-US" sz="2800" dirty="0" err="1">
                          <a:latin typeface="Times New Roman" panose="02020603050405020304" pitchFamily="18" charset="0"/>
                          <a:cs typeface="Times New Roman" panose="02020603050405020304" pitchFamily="18" charset="0"/>
                        </a:rPr>
                        <a:t>exo</a:t>
                      </a:r>
                      <a:endParaRPr lang="en-US" sz="2800" dirty="0">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EF7F8"/>
                    </a:solidFill>
                  </a:tcPr>
                </a:tc>
                <a:extLst>
                  <a:ext uri="{0D108BD9-81ED-4DB2-BD59-A6C34878D82A}">
                    <a16:rowId xmlns:a16="http://schemas.microsoft.com/office/drawing/2014/main" val="10001"/>
                  </a:ext>
                </a:extLst>
              </a:tr>
              <a:tr h="1332173">
                <a:tc>
                  <a:txBody>
                    <a:bodyPr/>
                    <a:lstStyle/>
                    <a:p>
                      <a:r>
                        <a:rPr lang="en-US" sz="3200" dirty="0">
                          <a:latin typeface="Times New Roman" panose="02020603050405020304" pitchFamily="18" charset="0"/>
                          <a:cs typeface="Times New Roman" panose="02020603050405020304" pitchFamily="18" charset="0"/>
                        </a:rPr>
                        <a:t>N</a:t>
                      </a:r>
                      <a:r>
                        <a:rPr lang="pt-BR" sz="3200" baseline="-25000" dirty="0">
                          <a:latin typeface="Times New Roman" panose="02020603050405020304" pitchFamily="18" charset="0"/>
                          <a:cs typeface="Times New Roman" panose="02020603050405020304" pitchFamily="18" charset="0"/>
                        </a:rPr>
                        <a:t>2(G)  </a:t>
                      </a:r>
                      <a:r>
                        <a:rPr lang="en-US" sz="3200" dirty="0">
                          <a:latin typeface="Times New Roman" panose="02020603050405020304" pitchFamily="18" charset="0"/>
                          <a:cs typeface="Times New Roman" panose="02020603050405020304" pitchFamily="18" charset="0"/>
                        </a:rPr>
                        <a:t>+ O</a:t>
                      </a:r>
                      <a:r>
                        <a:rPr lang="pt-BR" sz="3200" baseline="-25000" dirty="0">
                          <a:latin typeface="Times New Roman" panose="02020603050405020304" pitchFamily="18" charset="0"/>
                          <a:cs typeface="Times New Roman" panose="02020603050405020304" pitchFamily="18" charset="0"/>
                        </a:rPr>
                        <a:t>2(G) </a:t>
                      </a:r>
                      <a:r>
                        <a:rPr lang="en-US" sz="3200" dirty="0">
                          <a:latin typeface="Times New Roman" panose="02020603050405020304" pitchFamily="18" charset="0"/>
                          <a:cs typeface="Times New Roman" panose="02020603050405020304" pitchFamily="18" charset="0"/>
                        </a:rPr>
                        <a:t>   </a:t>
                      </a:r>
                      <a:r>
                        <a:rPr lang="pt-BR" sz="3200" dirty="0">
                          <a:latin typeface="Times New Roman" panose="02020603050405020304" pitchFamily="18" charset="0"/>
                          <a:cs typeface="Times New Roman" panose="02020603050405020304" pitchFamily="18" charset="0"/>
                        </a:rPr>
                        <a:t>→</a:t>
                      </a:r>
                      <a:r>
                        <a:rPr lang="en-US" sz="3200" dirty="0">
                          <a:latin typeface="Times New Roman" panose="02020603050405020304" pitchFamily="18" charset="0"/>
                          <a:cs typeface="Times New Roman" panose="02020603050405020304" pitchFamily="18" charset="0"/>
                        </a:rPr>
                        <a:t>   2NO</a:t>
                      </a:r>
                      <a:r>
                        <a:rPr lang="pt-BR" sz="3200" baseline="-25000" dirty="0">
                          <a:latin typeface="Times New Roman" panose="02020603050405020304" pitchFamily="18" charset="0"/>
                          <a:cs typeface="Times New Roman" panose="02020603050405020304" pitchFamily="18" charset="0"/>
                        </a:rPr>
                        <a:t>(G) </a:t>
                      </a:r>
                      <a:endParaRPr lang="en-US" sz="3200" dirty="0">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800" dirty="0">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800" dirty="0">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1332173">
                <a:tc>
                  <a:txBody>
                    <a:bodyPr/>
                    <a:lstStyle/>
                    <a:p>
                      <a:r>
                        <a:rPr lang="en-US" sz="3200" dirty="0">
                          <a:solidFill>
                            <a:schemeClr val="tx1">
                              <a:lumMod val="95000"/>
                              <a:lumOff val="5000"/>
                            </a:schemeClr>
                          </a:solidFill>
                          <a:latin typeface="Times New Roman" panose="02020603050405020304" pitchFamily="18" charset="0"/>
                          <a:cs typeface="Times New Roman" panose="02020603050405020304" pitchFamily="18" charset="0"/>
                        </a:rPr>
                        <a:t>C</a:t>
                      </a:r>
                      <a:r>
                        <a:rPr lang="pt-BR" sz="3200" baseline="-25000" dirty="0">
                          <a:solidFill>
                            <a:schemeClr val="tx1">
                              <a:lumMod val="95000"/>
                              <a:lumOff val="5000"/>
                            </a:schemeClr>
                          </a:solidFill>
                          <a:latin typeface="Times New Roman" panose="02020603050405020304" pitchFamily="18" charset="0"/>
                          <a:cs typeface="Times New Roman" panose="02020603050405020304" pitchFamily="18" charset="0"/>
                        </a:rPr>
                        <a:t>2</a:t>
                      </a:r>
                      <a:r>
                        <a:rPr lang="en-US" sz="3200" dirty="0">
                          <a:solidFill>
                            <a:schemeClr val="tx1">
                              <a:lumMod val="95000"/>
                              <a:lumOff val="5000"/>
                            </a:schemeClr>
                          </a:solidFill>
                          <a:latin typeface="Times New Roman" panose="02020603050405020304" pitchFamily="18" charset="0"/>
                          <a:cs typeface="Times New Roman" panose="02020603050405020304" pitchFamily="18" charset="0"/>
                        </a:rPr>
                        <a:t>H</a:t>
                      </a:r>
                      <a:r>
                        <a:rPr lang="pt-BR" sz="3200" baseline="-25000" dirty="0">
                          <a:solidFill>
                            <a:schemeClr val="tx1">
                              <a:lumMod val="95000"/>
                              <a:lumOff val="5000"/>
                            </a:schemeClr>
                          </a:solidFill>
                          <a:latin typeface="Times New Roman" panose="02020603050405020304" pitchFamily="18" charset="0"/>
                          <a:cs typeface="Times New Roman" panose="02020603050405020304" pitchFamily="18" charset="0"/>
                        </a:rPr>
                        <a:t>2(G)  </a:t>
                      </a:r>
                      <a:r>
                        <a:rPr lang="pt-BR" sz="32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3200" dirty="0">
                          <a:solidFill>
                            <a:schemeClr val="tx1">
                              <a:lumMod val="95000"/>
                              <a:lumOff val="5000"/>
                            </a:schemeClr>
                          </a:solidFill>
                          <a:latin typeface="Times New Roman" panose="02020603050405020304" pitchFamily="18" charset="0"/>
                          <a:cs typeface="Times New Roman" panose="02020603050405020304" pitchFamily="18" charset="0"/>
                        </a:rPr>
                        <a:t>2C</a:t>
                      </a:r>
                      <a:r>
                        <a:rPr lang="pt-BR" sz="3200" baseline="-25000" dirty="0">
                          <a:solidFill>
                            <a:schemeClr val="tx1">
                              <a:lumMod val="95000"/>
                              <a:lumOff val="5000"/>
                            </a:schemeClr>
                          </a:solidFill>
                          <a:latin typeface="Times New Roman" panose="02020603050405020304" pitchFamily="18" charset="0"/>
                          <a:cs typeface="Times New Roman" panose="02020603050405020304" pitchFamily="18" charset="0"/>
                        </a:rPr>
                        <a:t>(S)</a:t>
                      </a:r>
                      <a:r>
                        <a:rPr lang="pt-BR" sz="3200" baseline="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3200" dirty="0">
                          <a:solidFill>
                            <a:schemeClr val="tx1">
                              <a:lumMod val="95000"/>
                              <a:lumOff val="5000"/>
                            </a:schemeClr>
                          </a:solidFill>
                          <a:latin typeface="Times New Roman" panose="02020603050405020304" pitchFamily="18" charset="0"/>
                          <a:cs typeface="Times New Roman" panose="02020603050405020304" pitchFamily="18" charset="0"/>
                        </a:rPr>
                        <a:t> + H</a:t>
                      </a:r>
                      <a:r>
                        <a:rPr lang="pt-BR" sz="3200" baseline="-25000" dirty="0">
                          <a:solidFill>
                            <a:schemeClr val="tx1">
                              <a:lumMod val="95000"/>
                              <a:lumOff val="5000"/>
                            </a:schemeClr>
                          </a:solidFill>
                          <a:latin typeface="Times New Roman" panose="02020603050405020304" pitchFamily="18" charset="0"/>
                          <a:cs typeface="Times New Roman" panose="02020603050405020304" pitchFamily="18" charset="0"/>
                        </a:rPr>
                        <a:t>2(G) </a:t>
                      </a:r>
                      <a:endParaRPr lang="en-US" sz="32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80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80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1332173">
                <a:tc>
                  <a:txBody>
                    <a:bodyPr/>
                    <a:lstStyle/>
                    <a:p>
                      <a:r>
                        <a:rPr lang="en-US" sz="3200" dirty="0">
                          <a:latin typeface="Times New Roman" panose="02020603050405020304" pitchFamily="18" charset="0"/>
                          <a:cs typeface="Times New Roman" panose="02020603050405020304" pitchFamily="18" charset="0"/>
                        </a:rPr>
                        <a:t>4Al</a:t>
                      </a:r>
                      <a:r>
                        <a:rPr lang="pt-BR" sz="3200" baseline="-25000" dirty="0">
                          <a:latin typeface="Times New Roman" panose="02020603050405020304" pitchFamily="18" charset="0"/>
                          <a:cs typeface="Times New Roman" panose="02020603050405020304" pitchFamily="18" charset="0"/>
                        </a:rPr>
                        <a:t>(S) </a:t>
                      </a:r>
                      <a:r>
                        <a:rPr lang="en-US" sz="3200" dirty="0">
                          <a:latin typeface="Times New Roman" panose="02020603050405020304" pitchFamily="18" charset="0"/>
                          <a:cs typeface="Times New Roman" panose="02020603050405020304" pitchFamily="18" charset="0"/>
                        </a:rPr>
                        <a:t> + 3O</a:t>
                      </a:r>
                      <a:r>
                        <a:rPr lang="pt-BR" sz="3200" baseline="-25000" dirty="0">
                          <a:latin typeface="Times New Roman" panose="02020603050405020304" pitchFamily="18" charset="0"/>
                          <a:cs typeface="Times New Roman" panose="02020603050405020304" pitchFamily="18" charset="0"/>
                        </a:rPr>
                        <a:t>2(G) </a:t>
                      </a:r>
                      <a:r>
                        <a:rPr lang="en-US" sz="3200" dirty="0">
                          <a:latin typeface="Times New Roman" panose="02020603050405020304" pitchFamily="18" charset="0"/>
                          <a:cs typeface="Times New Roman" panose="02020603050405020304" pitchFamily="18" charset="0"/>
                        </a:rPr>
                        <a:t>  </a:t>
                      </a:r>
                      <a:r>
                        <a:rPr lang="pt-BR" sz="3200" dirty="0">
                          <a:latin typeface="Times New Roman" panose="02020603050405020304" pitchFamily="18" charset="0"/>
                          <a:cs typeface="Times New Roman" panose="02020603050405020304" pitchFamily="18" charset="0"/>
                        </a:rPr>
                        <a:t>→  </a:t>
                      </a:r>
                      <a:r>
                        <a:rPr lang="en-US" sz="3200" dirty="0">
                          <a:latin typeface="Times New Roman" panose="02020603050405020304" pitchFamily="18" charset="0"/>
                          <a:cs typeface="Times New Roman" panose="02020603050405020304" pitchFamily="18" charset="0"/>
                        </a:rPr>
                        <a:t>2Al</a:t>
                      </a:r>
                      <a:r>
                        <a:rPr lang="pt-BR" sz="3200" baseline="-25000" dirty="0">
                          <a:latin typeface="Times New Roman" panose="02020603050405020304" pitchFamily="18" charset="0"/>
                          <a:cs typeface="Times New Roman" panose="02020603050405020304" pitchFamily="18" charset="0"/>
                        </a:rPr>
                        <a:t>2</a:t>
                      </a:r>
                      <a:r>
                        <a:rPr lang="en-US" sz="3200" dirty="0">
                          <a:latin typeface="Times New Roman" panose="02020603050405020304" pitchFamily="18" charset="0"/>
                          <a:cs typeface="Times New Roman" panose="02020603050405020304" pitchFamily="18" charset="0"/>
                        </a:rPr>
                        <a:t>O</a:t>
                      </a:r>
                      <a:r>
                        <a:rPr lang="pt-BR" sz="3200" baseline="-25000" dirty="0">
                          <a:latin typeface="Times New Roman" panose="02020603050405020304" pitchFamily="18" charset="0"/>
                          <a:cs typeface="Times New Roman" panose="02020603050405020304" pitchFamily="18" charset="0"/>
                        </a:rPr>
                        <a:t>3(S) </a:t>
                      </a:r>
                      <a:endParaRPr lang="en-US" sz="3200" dirty="0">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800" dirty="0">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800" dirty="0">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5442984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4044F4-4CEF-4FA6-0C07-7A4C0EEE4D9C}"/>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B46B1D3A-E2B0-073C-C909-52422949EE02}"/>
              </a:ext>
            </a:extLst>
          </p:cNvPr>
          <p:cNvGraphicFramePr>
            <a:graphicFrameLocks noGrp="1"/>
          </p:cNvGraphicFramePr>
          <p:nvPr>
            <p:extLst>
              <p:ext uri="{D42A27DB-BD31-4B8C-83A1-F6EECF244321}">
                <p14:modId xmlns:p14="http://schemas.microsoft.com/office/powerpoint/2010/main" val="1964317084"/>
              </p:ext>
            </p:extLst>
          </p:nvPr>
        </p:nvGraphicFramePr>
        <p:xfrm>
          <a:off x="1" y="0"/>
          <a:ext cx="9144000" cy="6857999"/>
        </p:xfrm>
        <a:graphic>
          <a:graphicData uri="http://schemas.openxmlformats.org/drawingml/2006/table">
            <a:tbl>
              <a:tblPr firstRow="1" bandRow="1">
                <a:tableStyleId>{5C22544A-7EE6-4342-B048-85BDC9FD1C3A}</a:tableStyleId>
              </a:tblPr>
              <a:tblGrid>
                <a:gridCol w="6492535">
                  <a:extLst>
                    <a:ext uri="{9D8B030D-6E8A-4147-A177-3AD203B41FA5}">
                      <a16:colId xmlns:a16="http://schemas.microsoft.com/office/drawing/2014/main" val="20001"/>
                    </a:ext>
                  </a:extLst>
                </a:gridCol>
                <a:gridCol w="1491449">
                  <a:extLst>
                    <a:ext uri="{9D8B030D-6E8A-4147-A177-3AD203B41FA5}">
                      <a16:colId xmlns:a16="http://schemas.microsoft.com/office/drawing/2014/main" val="20002"/>
                    </a:ext>
                  </a:extLst>
                </a:gridCol>
                <a:gridCol w="1160016">
                  <a:extLst>
                    <a:ext uri="{9D8B030D-6E8A-4147-A177-3AD203B41FA5}">
                      <a16:colId xmlns:a16="http://schemas.microsoft.com/office/drawing/2014/main" val="20003"/>
                    </a:ext>
                  </a:extLst>
                </a:gridCol>
              </a:tblGrid>
              <a:tr h="1222439">
                <a:tc>
                  <a:txBody>
                    <a:bodyPr/>
                    <a:lstStyle/>
                    <a:p>
                      <a:pPr algn="l"/>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17.  Reaction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EF7F8"/>
                    </a:solidFill>
                  </a:tcPr>
                </a:tc>
                <a:tc>
                  <a:txBody>
                    <a:bodyPr/>
                    <a:lstStyle/>
                    <a:p>
                      <a:pPr algn="ctr"/>
                      <a:r>
                        <a:rPr lang="el-GR" sz="2400" dirty="0">
                          <a:solidFill>
                            <a:schemeClr val="tx1">
                              <a:lumMod val="95000"/>
                              <a:lumOff val="5000"/>
                            </a:schemeClr>
                          </a:solidFill>
                          <a:latin typeface="Times New Roman" panose="02020603050405020304" pitchFamily="18" charset="0"/>
                          <a:cs typeface="Times New Roman" panose="02020603050405020304" pitchFamily="18" charset="0"/>
                        </a:rPr>
                        <a:t>Δ</a:t>
                      </a: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EF7F8"/>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Exo </a:t>
                      </a:r>
                      <a:br>
                        <a:rPr lang="en-US" sz="24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or</a:t>
                      </a:r>
                      <a:br>
                        <a:rPr lang="en-US" sz="24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endo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EF7F8"/>
                    </a:solidFill>
                  </a:tcPr>
                </a:tc>
                <a:extLst>
                  <a:ext uri="{0D108BD9-81ED-4DB2-BD59-A6C34878D82A}">
                    <a16:rowId xmlns:a16="http://schemas.microsoft.com/office/drawing/2014/main" val="10000"/>
                  </a:ext>
                </a:extLst>
              </a:tr>
              <a:tr h="1639041">
                <a:tc>
                  <a:txBody>
                    <a:bodyPr/>
                    <a:lstStyle/>
                    <a:p>
                      <a:r>
                        <a:rPr lang="pt-BR" sz="2400" dirty="0">
                          <a:latin typeface="Times New Roman" panose="02020603050405020304" pitchFamily="18" charset="0"/>
                          <a:cs typeface="Times New Roman" panose="02020603050405020304" pitchFamily="18" charset="0"/>
                        </a:rPr>
                        <a:t>Example</a:t>
                      </a:r>
                    </a:p>
                    <a:p>
                      <a:br>
                        <a:rPr lang="pt-BR" sz="2400" dirty="0">
                          <a:latin typeface="Times New Roman" panose="02020603050405020304" pitchFamily="18" charset="0"/>
                          <a:cs typeface="Times New Roman" panose="02020603050405020304" pitchFamily="18" charset="0"/>
                        </a:rPr>
                      </a:br>
                      <a:r>
                        <a:rPr lang="pt-BR" sz="2400" dirty="0">
                          <a:latin typeface="Times New Roman" panose="02020603050405020304" pitchFamily="18" charset="0"/>
                          <a:cs typeface="Times New Roman" panose="02020603050405020304" pitchFamily="18" charset="0"/>
                        </a:rPr>
                        <a:t>2C</a:t>
                      </a:r>
                      <a:r>
                        <a:rPr lang="pt-BR" sz="2400" baseline="-25000" dirty="0">
                          <a:latin typeface="Times New Roman" panose="02020603050405020304" pitchFamily="18" charset="0"/>
                          <a:cs typeface="Times New Roman" panose="02020603050405020304" pitchFamily="18" charset="0"/>
                        </a:rPr>
                        <a:t>8</a:t>
                      </a:r>
                      <a:r>
                        <a:rPr lang="pt-BR" sz="2400" dirty="0">
                          <a:latin typeface="Times New Roman" panose="02020603050405020304" pitchFamily="18" charset="0"/>
                          <a:cs typeface="Times New Roman" panose="02020603050405020304" pitchFamily="18" charset="0"/>
                        </a:rPr>
                        <a:t>H</a:t>
                      </a:r>
                      <a:r>
                        <a:rPr lang="pt-BR" sz="2400" baseline="-25000" dirty="0">
                          <a:latin typeface="Times New Roman" panose="02020603050405020304" pitchFamily="18" charset="0"/>
                          <a:cs typeface="Times New Roman" panose="02020603050405020304" pitchFamily="18" charset="0"/>
                        </a:rPr>
                        <a:t>18(L) </a:t>
                      </a:r>
                      <a:r>
                        <a:rPr lang="pt-BR" sz="2400" dirty="0">
                          <a:latin typeface="Times New Roman" panose="02020603050405020304" pitchFamily="18" charset="0"/>
                          <a:cs typeface="Times New Roman" panose="02020603050405020304" pitchFamily="18" charset="0"/>
                        </a:rPr>
                        <a:t> + 25O</a:t>
                      </a:r>
                      <a:r>
                        <a:rPr lang="pt-BR" sz="2400" baseline="-25000" dirty="0">
                          <a:latin typeface="Times New Roman" panose="02020603050405020304" pitchFamily="18" charset="0"/>
                          <a:cs typeface="Times New Roman" panose="02020603050405020304" pitchFamily="18" charset="0"/>
                        </a:rPr>
                        <a:t>2(G) </a:t>
                      </a:r>
                      <a:r>
                        <a:rPr lang="pt-BR" sz="2400" dirty="0">
                          <a:latin typeface="Times New Roman" panose="02020603050405020304" pitchFamily="18" charset="0"/>
                          <a:cs typeface="Times New Roman" panose="02020603050405020304" pitchFamily="18" charset="0"/>
                        </a:rPr>
                        <a:t>  →  16CO</a:t>
                      </a:r>
                      <a:r>
                        <a:rPr lang="pt-BR" sz="2400" baseline="-25000" dirty="0">
                          <a:latin typeface="Times New Roman" panose="02020603050405020304" pitchFamily="18" charset="0"/>
                          <a:cs typeface="Times New Roman" panose="02020603050405020304" pitchFamily="18" charset="0"/>
                        </a:rPr>
                        <a:t>2(G) </a:t>
                      </a:r>
                      <a:r>
                        <a:rPr lang="pt-BR" sz="2400" dirty="0">
                          <a:latin typeface="Times New Roman" panose="02020603050405020304" pitchFamily="18" charset="0"/>
                          <a:cs typeface="Times New Roman" panose="02020603050405020304" pitchFamily="18" charset="0"/>
                        </a:rPr>
                        <a:t> + 18H</a:t>
                      </a:r>
                      <a:r>
                        <a:rPr lang="pt-BR" sz="2400" baseline="-25000" dirty="0">
                          <a:latin typeface="Times New Roman" panose="02020603050405020304" pitchFamily="18" charset="0"/>
                          <a:cs typeface="Times New Roman" panose="02020603050405020304" pitchFamily="18" charset="0"/>
                        </a:rPr>
                        <a:t>2</a:t>
                      </a:r>
                      <a:r>
                        <a:rPr lang="pt-BR" sz="2400" dirty="0">
                          <a:latin typeface="Times New Roman" panose="02020603050405020304" pitchFamily="18" charset="0"/>
                          <a:cs typeface="Times New Roman" panose="02020603050405020304" pitchFamily="18" charset="0"/>
                        </a:rPr>
                        <a:t>O</a:t>
                      </a:r>
                      <a:r>
                        <a:rPr lang="pt-BR" sz="2400" baseline="-25000" dirty="0">
                          <a:latin typeface="Times New Roman" panose="02020603050405020304" pitchFamily="18" charset="0"/>
                          <a:cs typeface="Times New Roman" panose="02020603050405020304" pitchFamily="18" charset="0"/>
                        </a:rPr>
                        <a:t>(G)  </a:t>
                      </a:r>
                      <a:endParaRPr lang="en-US" sz="2400" baseline="-25000"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EF7F8"/>
                    </a:solidFill>
                  </a:tcPr>
                </a:tc>
                <a:tc>
                  <a:txBody>
                    <a:bodyPr/>
                    <a:lstStyle/>
                    <a:p>
                      <a:pPr algn="ctr"/>
                      <a:r>
                        <a:rPr lang="en-US" sz="2800" dirty="0">
                          <a:latin typeface="Times New Roman" panose="02020603050405020304" pitchFamily="18" charset="0"/>
                          <a:cs typeface="Times New Roman" panose="02020603050405020304" pitchFamily="18" charset="0"/>
                        </a:rPr>
                        <a:t>-10943 kJ/mole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EF7F8"/>
                    </a:solidFill>
                  </a:tcPr>
                </a:tc>
                <a:tc>
                  <a:txBody>
                    <a:bodyPr/>
                    <a:lstStyle/>
                    <a:p>
                      <a:pPr algn="ctr"/>
                      <a:r>
                        <a:rPr lang="en-US" sz="2800" dirty="0" err="1">
                          <a:latin typeface="Times New Roman" panose="02020603050405020304" pitchFamily="18" charset="0"/>
                          <a:cs typeface="Times New Roman" panose="02020603050405020304" pitchFamily="18" charset="0"/>
                        </a:rPr>
                        <a:t>exo</a:t>
                      </a:r>
                      <a:endParaRPr lang="en-US" sz="2800" dirty="0">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EF7F8"/>
                    </a:solidFill>
                  </a:tcPr>
                </a:tc>
                <a:extLst>
                  <a:ext uri="{0D108BD9-81ED-4DB2-BD59-A6C34878D82A}">
                    <a16:rowId xmlns:a16="http://schemas.microsoft.com/office/drawing/2014/main" val="10001"/>
                  </a:ext>
                </a:extLst>
              </a:tr>
              <a:tr h="1332173">
                <a:tc>
                  <a:txBody>
                    <a:bodyPr/>
                    <a:lstStyle/>
                    <a:p>
                      <a:r>
                        <a:rPr lang="en-US" sz="3200" dirty="0">
                          <a:latin typeface="Times New Roman" panose="02020603050405020304" pitchFamily="18" charset="0"/>
                          <a:cs typeface="Times New Roman" panose="02020603050405020304" pitchFamily="18" charset="0"/>
                        </a:rPr>
                        <a:t>N</a:t>
                      </a:r>
                      <a:r>
                        <a:rPr lang="pt-BR" sz="3200" baseline="-25000" dirty="0">
                          <a:latin typeface="Times New Roman" panose="02020603050405020304" pitchFamily="18" charset="0"/>
                          <a:cs typeface="Times New Roman" panose="02020603050405020304" pitchFamily="18" charset="0"/>
                        </a:rPr>
                        <a:t>2(G)  </a:t>
                      </a:r>
                      <a:r>
                        <a:rPr lang="en-US" sz="3200" dirty="0">
                          <a:latin typeface="Times New Roman" panose="02020603050405020304" pitchFamily="18" charset="0"/>
                          <a:cs typeface="Times New Roman" panose="02020603050405020304" pitchFamily="18" charset="0"/>
                        </a:rPr>
                        <a:t>+ O</a:t>
                      </a:r>
                      <a:r>
                        <a:rPr lang="pt-BR" sz="3200" baseline="-25000" dirty="0">
                          <a:latin typeface="Times New Roman" panose="02020603050405020304" pitchFamily="18" charset="0"/>
                          <a:cs typeface="Times New Roman" panose="02020603050405020304" pitchFamily="18" charset="0"/>
                        </a:rPr>
                        <a:t>2(G) </a:t>
                      </a:r>
                      <a:r>
                        <a:rPr lang="en-US" sz="3200" dirty="0">
                          <a:latin typeface="Times New Roman" panose="02020603050405020304" pitchFamily="18" charset="0"/>
                          <a:cs typeface="Times New Roman" panose="02020603050405020304" pitchFamily="18" charset="0"/>
                        </a:rPr>
                        <a:t>   </a:t>
                      </a:r>
                      <a:r>
                        <a:rPr lang="pt-BR" sz="3200" dirty="0">
                          <a:latin typeface="Times New Roman" panose="02020603050405020304" pitchFamily="18" charset="0"/>
                          <a:cs typeface="Times New Roman" panose="02020603050405020304" pitchFamily="18" charset="0"/>
                        </a:rPr>
                        <a:t>→</a:t>
                      </a:r>
                      <a:r>
                        <a:rPr lang="en-US" sz="3200" dirty="0">
                          <a:latin typeface="Times New Roman" panose="02020603050405020304" pitchFamily="18" charset="0"/>
                          <a:cs typeface="Times New Roman" panose="02020603050405020304" pitchFamily="18" charset="0"/>
                        </a:rPr>
                        <a:t>   2NO</a:t>
                      </a:r>
                      <a:r>
                        <a:rPr lang="pt-BR" sz="3200" baseline="-25000" dirty="0">
                          <a:latin typeface="Times New Roman" panose="02020603050405020304" pitchFamily="18" charset="0"/>
                          <a:cs typeface="Times New Roman" panose="02020603050405020304" pitchFamily="18" charset="0"/>
                        </a:rPr>
                        <a:t>(G) </a:t>
                      </a:r>
                      <a:endParaRPr lang="en-US" sz="3200" dirty="0">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400" dirty="0">
                          <a:latin typeface="Times New Roman" panose="02020603050405020304" pitchFamily="18" charset="0"/>
                          <a:cs typeface="Times New Roman" panose="02020603050405020304" pitchFamily="18" charset="0"/>
                        </a:rPr>
                        <a:t>+182.6</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kJ/mole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400" dirty="0" err="1">
                          <a:latin typeface="Times New Roman" panose="02020603050405020304" pitchFamily="18" charset="0"/>
                          <a:cs typeface="Times New Roman" panose="02020603050405020304" pitchFamily="18" charset="0"/>
                        </a:rPr>
                        <a:t>endo</a:t>
                      </a:r>
                      <a:endParaRPr lang="en-US" sz="2400" dirty="0">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1332173">
                <a:tc>
                  <a:txBody>
                    <a:bodyPr/>
                    <a:lstStyle/>
                    <a:p>
                      <a:r>
                        <a:rPr lang="en-US" sz="3200" dirty="0">
                          <a:solidFill>
                            <a:schemeClr val="tx1">
                              <a:lumMod val="95000"/>
                              <a:lumOff val="5000"/>
                            </a:schemeClr>
                          </a:solidFill>
                          <a:latin typeface="Times New Roman" panose="02020603050405020304" pitchFamily="18" charset="0"/>
                          <a:cs typeface="Times New Roman" panose="02020603050405020304" pitchFamily="18" charset="0"/>
                        </a:rPr>
                        <a:t>C</a:t>
                      </a:r>
                      <a:r>
                        <a:rPr lang="pt-BR" sz="3200" baseline="-25000" dirty="0">
                          <a:solidFill>
                            <a:schemeClr val="tx1">
                              <a:lumMod val="95000"/>
                              <a:lumOff val="5000"/>
                            </a:schemeClr>
                          </a:solidFill>
                          <a:latin typeface="Times New Roman" panose="02020603050405020304" pitchFamily="18" charset="0"/>
                          <a:cs typeface="Times New Roman" panose="02020603050405020304" pitchFamily="18" charset="0"/>
                        </a:rPr>
                        <a:t>2</a:t>
                      </a:r>
                      <a:r>
                        <a:rPr lang="en-US" sz="3200" dirty="0">
                          <a:solidFill>
                            <a:schemeClr val="tx1">
                              <a:lumMod val="95000"/>
                              <a:lumOff val="5000"/>
                            </a:schemeClr>
                          </a:solidFill>
                          <a:latin typeface="Times New Roman" panose="02020603050405020304" pitchFamily="18" charset="0"/>
                          <a:cs typeface="Times New Roman" panose="02020603050405020304" pitchFamily="18" charset="0"/>
                        </a:rPr>
                        <a:t>H</a:t>
                      </a:r>
                      <a:r>
                        <a:rPr lang="pt-BR" sz="3200" baseline="-25000" dirty="0">
                          <a:solidFill>
                            <a:schemeClr val="tx1">
                              <a:lumMod val="95000"/>
                              <a:lumOff val="5000"/>
                            </a:schemeClr>
                          </a:solidFill>
                          <a:latin typeface="Times New Roman" panose="02020603050405020304" pitchFamily="18" charset="0"/>
                          <a:cs typeface="Times New Roman" panose="02020603050405020304" pitchFamily="18" charset="0"/>
                        </a:rPr>
                        <a:t>2(G)  </a:t>
                      </a:r>
                      <a:r>
                        <a:rPr lang="pt-BR" sz="32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3200" dirty="0">
                          <a:solidFill>
                            <a:schemeClr val="tx1">
                              <a:lumMod val="95000"/>
                              <a:lumOff val="5000"/>
                            </a:schemeClr>
                          </a:solidFill>
                          <a:latin typeface="Times New Roman" panose="02020603050405020304" pitchFamily="18" charset="0"/>
                          <a:cs typeface="Times New Roman" panose="02020603050405020304" pitchFamily="18" charset="0"/>
                        </a:rPr>
                        <a:t>2C</a:t>
                      </a:r>
                      <a:r>
                        <a:rPr lang="pt-BR" sz="3200" baseline="-25000" dirty="0">
                          <a:solidFill>
                            <a:schemeClr val="tx1">
                              <a:lumMod val="95000"/>
                              <a:lumOff val="5000"/>
                            </a:schemeClr>
                          </a:solidFill>
                          <a:latin typeface="Times New Roman" panose="02020603050405020304" pitchFamily="18" charset="0"/>
                          <a:cs typeface="Times New Roman" panose="02020603050405020304" pitchFamily="18" charset="0"/>
                        </a:rPr>
                        <a:t>(S)</a:t>
                      </a:r>
                      <a:r>
                        <a:rPr lang="pt-BR" sz="3200" baseline="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3200" dirty="0">
                          <a:solidFill>
                            <a:schemeClr val="tx1">
                              <a:lumMod val="95000"/>
                              <a:lumOff val="5000"/>
                            </a:schemeClr>
                          </a:solidFill>
                          <a:latin typeface="Times New Roman" panose="02020603050405020304" pitchFamily="18" charset="0"/>
                          <a:cs typeface="Times New Roman" panose="02020603050405020304" pitchFamily="18" charset="0"/>
                        </a:rPr>
                        <a:t> + H</a:t>
                      </a:r>
                      <a:r>
                        <a:rPr lang="pt-BR" sz="3200" baseline="-25000" dirty="0">
                          <a:solidFill>
                            <a:schemeClr val="tx1">
                              <a:lumMod val="95000"/>
                              <a:lumOff val="5000"/>
                            </a:schemeClr>
                          </a:solidFill>
                          <a:latin typeface="Times New Roman" panose="02020603050405020304" pitchFamily="18" charset="0"/>
                          <a:cs typeface="Times New Roman" panose="02020603050405020304" pitchFamily="18" charset="0"/>
                        </a:rPr>
                        <a:t>2(G) </a:t>
                      </a:r>
                      <a:endParaRPr lang="en-US" sz="32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80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80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1332173">
                <a:tc>
                  <a:txBody>
                    <a:bodyPr/>
                    <a:lstStyle/>
                    <a:p>
                      <a:r>
                        <a:rPr lang="en-US" sz="3200" dirty="0">
                          <a:latin typeface="Times New Roman" panose="02020603050405020304" pitchFamily="18" charset="0"/>
                          <a:cs typeface="Times New Roman" panose="02020603050405020304" pitchFamily="18" charset="0"/>
                        </a:rPr>
                        <a:t>4Al</a:t>
                      </a:r>
                      <a:r>
                        <a:rPr lang="pt-BR" sz="3200" baseline="-25000" dirty="0">
                          <a:latin typeface="Times New Roman" panose="02020603050405020304" pitchFamily="18" charset="0"/>
                          <a:cs typeface="Times New Roman" panose="02020603050405020304" pitchFamily="18" charset="0"/>
                        </a:rPr>
                        <a:t>(S) </a:t>
                      </a:r>
                      <a:r>
                        <a:rPr lang="en-US" sz="3200" dirty="0">
                          <a:latin typeface="Times New Roman" panose="02020603050405020304" pitchFamily="18" charset="0"/>
                          <a:cs typeface="Times New Roman" panose="02020603050405020304" pitchFamily="18" charset="0"/>
                        </a:rPr>
                        <a:t> + 3O</a:t>
                      </a:r>
                      <a:r>
                        <a:rPr lang="pt-BR" sz="3200" baseline="-25000" dirty="0">
                          <a:latin typeface="Times New Roman" panose="02020603050405020304" pitchFamily="18" charset="0"/>
                          <a:cs typeface="Times New Roman" panose="02020603050405020304" pitchFamily="18" charset="0"/>
                        </a:rPr>
                        <a:t>2(G) </a:t>
                      </a:r>
                      <a:r>
                        <a:rPr lang="en-US" sz="3200" dirty="0">
                          <a:latin typeface="Times New Roman" panose="02020603050405020304" pitchFamily="18" charset="0"/>
                          <a:cs typeface="Times New Roman" panose="02020603050405020304" pitchFamily="18" charset="0"/>
                        </a:rPr>
                        <a:t>  </a:t>
                      </a:r>
                      <a:r>
                        <a:rPr lang="pt-BR" sz="3200" dirty="0">
                          <a:latin typeface="Times New Roman" panose="02020603050405020304" pitchFamily="18" charset="0"/>
                          <a:cs typeface="Times New Roman" panose="02020603050405020304" pitchFamily="18" charset="0"/>
                        </a:rPr>
                        <a:t>→  </a:t>
                      </a:r>
                      <a:r>
                        <a:rPr lang="en-US" sz="3200" dirty="0">
                          <a:latin typeface="Times New Roman" panose="02020603050405020304" pitchFamily="18" charset="0"/>
                          <a:cs typeface="Times New Roman" panose="02020603050405020304" pitchFamily="18" charset="0"/>
                        </a:rPr>
                        <a:t>2Al</a:t>
                      </a:r>
                      <a:r>
                        <a:rPr lang="pt-BR" sz="3200" baseline="-25000" dirty="0">
                          <a:latin typeface="Times New Roman" panose="02020603050405020304" pitchFamily="18" charset="0"/>
                          <a:cs typeface="Times New Roman" panose="02020603050405020304" pitchFamily="18" charset="0"/>
                        </a:rPr>
                        <a:t>2</a:t>
                      </a:r>
                      <a:r>
                        <a:rPr lang="en-US" sz="3200" dirty="0">
                          <a:latin typeface="Times New Roman" panose="02020603050405020304" pitchFamily="18" charset="0"/>
                          <a:cs typeface="Times New Roman" panose="02020603050405020304" pitchFamily="18" charset="0"/>
                        </a:rPr>
                        <a:t>O</a:t>
                      </a:r>
                      <a:r>
                        <a:rPr lang="pt-BR" sz="3200" baseline="-25000" dirty="0">
                          <a:latin typeface="Times New Roman" panose="02020603050405020304" pitchFamily="18" charset="0"/>
                          <a:cs typeface="Times New Roman" panose="02020603050405020304" pitchFamily="18" charset="0"/>
                        </a:rPr>
                        <a:t>3(S) </a:t>
                      </a:r>
                      <a:endParaRPr lang="en-US" sz="3200" dirty="0">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800" dirty="0">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800" dirty="0">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6828758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D99F3C-CC68-C322-47FF-AD2371FD99EC}"/>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AA957773-77D5-7BBE-4532-33A6646721E0}"/>
              </a:ext>
            </a:extLst>
          </p:cNvPr>
          <p:cNvGraphicFramePr>
            <a:graphicFrameLocks noGrp="1"/>
          </p:cNvGraphicFramePr>
          <p:nvPr>
            <p:extLst>
              <p:ext uri="{D42A27DB-BD31-4B8C-83A1-F6EECF244321}">
                <p14:modId xmlns:p14="http://schemas.microsoft.com/office/powerpoint/2010/main" val="2739989291"/>
              </p:ext>
            </p:extLst>
          </p:nvPr>
        </p:nvGraphicFramePr>
        <p:xfrm>
          <a:off x="1" y="0"/>
          <a:ext cx="9144000" cy="6857999"/>
        </p:xfrm>
        <a:graphic>
          <a:graphicData uri="http://schemas.openxmlformats.org/drawingml/2006/table">
            <a:tbl>
              <a:tblPr firstRow="1" bandRow="1">
                <a:tableStyleId>{5C22544A-7EE6-4342-B048-85BDC9FD1C3A}</a:tableStyleId>
              </a:tblPr>
              <a:tblGrid>
                <a:gridCol w="6492535">
                  <a:extLst>
                    <a:ext uri="{9D8B030D-6E8A-4147-A177-3AD203B41FA5}">
                      <a16:colId xmlns:a16="http://schemas.microsoft.com/office/drawing/2014/main" val="20001"/>
                    </a:ext>
                  </a:extLst>
                </a:gridCol>
                <a:gridCol w="1491449">
                  <a:extLst>
                    <a:ext uri="{9D8B030D-6E8A-4147-A177-3AD203B41FA5}">
                      <a16:colId xmlns:a16="http://schemas.microsoft.com/office/drawing/2014/main" val="20002"/>
                    </a:ext>
                  </a:extLst>
                </a:gridCol>
                <a:gridCol w="1160016">
                  <a:extLst>
                    <a:ext uri="{9D8B030D-6E8A-4147-A177-3AD203B41FA5}">
                      <a16:colId xmlns:a16="http://schemas.microsoft.com/office/drawing/2014/main" val="20003"/>
                    </a:ext>
                  </a:extLst>
                </a:gridCol>
              </a:tblGrid>
              <a:tr h="1222439">
                <a:tc>
                  <a:txBody>
                    <a:bodyPr/>
                    <a:lstStyle/>
                    <a:p>
                      <a:pPr algn="l"/>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17.  Reaction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EF7F8"/>
                    </a:solidFill>
                  </a:tcPr>
                </a:tc>
                <a:tc>
                  <a:txBody>
                    <a:bodyPr/>
                    <a:lstStyle/>
                    <a:p>
                      <a:pPr algn="ctr"/>
                      <a:r>
                        <a:rPr lang="el-GR" sz="2400" dirty="0">
                          <a:solidFill>
                            <a:schemeClr val="tx1">
                              <a:lumMod val="95000"/>
                              <a:lumOff val="5000"/>
                            </a:schemeClr>
                          </a:solidFill>
                          <a:latin typeface="Times New Roman" panose="02020603050405020304" pitchFamily="18" charset="0"/>
                          <a:cs typeface="Times New Roman" panose="02020603050405020304" pitchFamily="18" charset="0"/>
                        </a:rPr>
                        <a:t>Δ</a:t>
                      </a: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EF7F8"/>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Exo </a:t>
                      </a:r>
                      <a:br>
                        <a:rPr lang="en-US" sz="24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or</a:t>
                      </a:r>
                      <a:br>
                        <a:rPr lang="en-US" sz="24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endo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EF7F8"/>
                    </a:solidFill>
                  </a:tcPr>
                </a:tc>
                <a:extLst>
                  <a:ext uri="{0D108BD9-81ED-4DB2-BD59-A6C34878D82A}">
                    <a16:rowId xmlns:a16="http://schemas.microsoft.com/office/drawing/2014/main" val="10000"/>
                  </a:ext>
                </a:extLst>
              </a:tr>
              <a:tr h="1639041">
                <a:tc>
                  <a:txBody>
                    <a:bodyPr/>
                    <a:lstStyle/>
                    <a:p>
                      <a:r>
                        <a:rPr lang="pt-BR" sz="2400" dirty="0">
                          <a:latin typeface="Times New Roman" panose="02020603050405020304" pitchFamily="18" charset="0"/>
                          <a:cs typeface="Times New Roman" panose="02020603050405020304" pitchFamily="18" charset="0"/>
                        </a:rPr>
                        <a:t>Example</a:t>
                      </a:r>
                    </a:p>
                    <a:p>
                      <a:br>
                        <a:rPr lang="pt-BR" sz="2400" dirty="0">
                          <a:latin typeface="Times New Roman" panose="02020603050405020304" pitchFamily="18" charset="0"/>
                          <a:cs typeface="Times New Roman" panose="02020603050405020304" pitchFamily="18" charset="0"/>
                        </a:rPr>
                      </a:br>
                      <a:r>
                        <a:rPr lang="pt-BR" sz="2400" dirty="0">
                          <a:latin typeface="Times New Roman" panose="02020603050405020304" pitchFamily="18" charset="0"/>
                          <a:cs typeface="Times New Roman" panose="02020603050405020304" pitchFamily="18" charset="0"/>
                        </a:rPr>
                        <a:t>2C</a:t>
                      </a:r>
                      <a:r>
                        <a:rPr lang="pt-BR" sz="2400" baseline="-25000" dirty="0">
                          <a:latin typeface="Times New Roman" panose="02020603050405020304" pitchFamily="18" charset="0"/>
                          <a:cs typeface="Times New Roman" panose="02020603050405020304" pitchFamily="18" charset="0"/>
                        </a:rPr>
                        <a:t>8</a:t>
                      </a:r>
                      <a:r>
                        <a:rPr lang="pt-BR" sz="2400" dirty="0">
                          <a:latin typeface="Times New Roman" panose="02020603050405020304" pitchFamily="18" charset="0"/>
                          <a:cs typeface="Times New Roman" panose="02020603050405020304" pitchFamily="18" charset="0"/>
                        </a:rPr>
                        <a:t>H</a:t>
                      </a:r>
                      <a:r>
                        <a:rPr lang="pt-BR" sz="2400" baseline="-25000" dirty="0">
                          <a:latin typeface="Times New Roman" panose="02020603050405020304" pitchFamily="18" charset="0"/>
                          <a:cs typeface="Times New Roman" panose="02020603050405020304" pitchFamily="18" charset="0"/>
                        </a:rPr>
                        <a:t>18(L) </a:t>
                      </a:r>
                      <a:r>
                        <a:rPr lang="pt-BR" sz="2400" dirty="0">
                          <a:latin typeface="Times New Roman" panose="02020603050405020304" pitchFamily="18" charset="0"/>
                          <a:cs typeface="Times New Roman" panose="02020603050405020304" pitchFamily="18" charset="0"/>
                        </a:rPr>
                        <a:t> + 25O</a:t>
                      </a:r>
                      <a:r>
                        <a:rPr lang="pt-BR" sz="2400" baseline="-25000" dirty="0">
                          <a:latin typeface="Times New Roman" panose="02020603050405020304" pitchFamily="18" charset="0"/>
                          <a:cs typeface="Times New Roman" panose="02020603050405020304" pitchFamily="18" charset="0"/>
                        </a:rPr>
                        <a:t>2(G) </a:t>
                      </a:r>
                      <a:r>
                        <a:rPr lang="pt-BR" sz="2400" dirty="0">
                          <a:latin typeface="Times New Roman" panose="02020603050405020304" pitchFamily="18" charset="0"/>
                          <a:cs typeface="Times New Roman" panose="02020603050405020304" pitchFamily="18" charset="0"/>
                        </a:rPr>
                        <a:t>  →  16CO</a:t>
                      </a:r>
                      <a:r>
                        <a:rPr lang="pt-BR" sz="2400" baseline="-25000" dirty="0">
                          <a:latin typeface="Times New Roman" panose="02020603050405020304" pitchFamily="18" charset="0"/>
                          <a:cs typeface="Times New Roman" panose="02020603050405020304" pitchFamily="18" charset="0"/>
                        </a:rPr>
                        <a:t>2(G) </a:t>
                      </a:r>
                      <a:r>
                        <a:rPr lang="pt-BR" sz="2400" dirty="0">
                          <a:latin typeface="Times New Roman" panose="02020603050405020304" pitchFamily="18" charset="0"/>
                          <a:cs typeface="Times New Roman" panose="02020603050405020304" pitchFamily="18" charset="0"/>
                        </a:rPr>
                        <a:t> + 18H</a:t>
                      </a:r>
                      <a:r>
                        <a:rPr lang="pt-BR" sz="2400" baseline="-25000" dirty="0">
                          <a:latin typeface="Times New Roman" panose="02020603050405020304" pitchFamily="18" charset="0"/>
                          <a:cs typeface="Times New Roman" panose="02020603050405020304" pitchFamily="18" charset="0"/>
                        </a:rPr>
                        <a:t>2</a:t>
                      </a:r>
                      <a:r>
                        <a:rPr lang="pt-BR" sz="2400" dirty="0">
                          <a:latin typeface="Times New Roman" panose="02020603050405020304" pitchFamily="18" charset="0"/>
                          <a:cs typeface="Times New Roman" panose="02020603050405020304" pitchFamily="18" charset="0"/>
                        </a:rPr>
                        <a:t>O</a:t>
                      </a:r>
                      <a:r>
                        <a:rPr lang="pt-BR" sz="2400" baseline="-25000" dirty="0">
                          <a:latin typeface="Times New Roman" panose="02020603050405020304" pitchFamily="18" charset="0"/>
                          <a:cs typeface="Times New Roman" panose="02020603050405020304" pitchFamily="18" charset="0"/>
                        </a:rPr>
                        <a:t>(G)  </a:t>
                      </a:r>
                      <a:endParaRPr lang="en-US" sz="2400" baseline="-25000"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EF7F8"/>
                    </a:solidFill>
                  </a:tcPr>
                </a:tc>
                <a:tc>
                  <a:txBody>
                    <a:bodyPr/>
                    <a:lstStyle/>
                    <a:p>
                      <a:pPr algn="ctr"/>
                      <a:r>
                        <a:rPr lang="en-US" sz="2800" dirty="0">
                          <a:latin typeface="Times New Roman" panose="02020603050405020304" pitchFamily="18" charset="0"/>
                          <a:cs typeface="Times New Roman" panose="02020603050405020304" pitchFamily="18" charset="0"/>
                        </a:rPr>
                        <a:t>-10943 kJ/mole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EF7F8"/>
                    </a:solidFill>
                  </a:tcPr>
                </a:tc>
                <a:tc>
                  <a:txBody>
                    <a:bodyPr/>
                    <a:lstStyle/>
                    <a:p>
                      <a:pPr algn="ctr"/>
                      <a:r>
                        <a:rPr lang="en-US" sz="2800" dirty="0" err="1">
                          <a:latin typeface="Times New Roman" panose="02020603050405020304" pitchFamily="18" charset="0"/>
                          <a:cs typeface="Times New Roman" panose="02020603050405020304" pitchFamily="18" charset="0"/>
                        </a:rPr>
                        <a:t>exo</a:t>
                      </a:r>
                      <a:endParaRPr lang="en-US" sz="2800" dirty="0">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EF7F8"/>
                    </a:solidFill>
                  </a:tcPr>
                </a:tc>
                <a:extLst>
                  <a:ext uri="{0D108BD9-81ED-4DB2-BD59-A6C34878D82A}">
                    <a16:rowId xmlns:a16="http://schemas.microsoft.com/office/drawing/2014/main" val="10001"/>
                  </a:ext>
                </a:extLst>
              </a:tr>
              <a:tr h="1332173">
                <a:tc>
                  <a:txBody>
                    <a:bodyPr/>
                    <a:lstStyle/>
                    <a:p>
                      <a:r>
                        <a:rPr lang="en-US" sz="3200" dirty="0">
                          <a:latin typeface="Times New Roman" panose="02020603050405020304" pitchFamily="18" charset="0"/>
                          <a:cs typeface="Times New Roman" panose="02020603050405020304" pitchFamily="18" charset="0"/>
                        </a:rPr>
                        <a:t>N</a:t>
                      </a:r>
                      <a:r>
                        <a:rPr lang="pt-BR" sz="3200" baseline="-25000" dirty="0">
                          <a:latin typeface="Times New Roman" panose="02020603050405020304" pitchFamily="18" charset="0"/>
                          <a:cs typeface="Times New Roman" panose="02020603050405020304" pitchFamily="18" charset="0"/>
                        </a:rPr>
                        <a:t>2(G)  </a:t>
                      </a:r>
                      <a:r>
                        <a:rPr lang="en-US" sz="3200" dirty="0">
                          <a:latin typeface="Times New Roman" panose="02020603050405020304" pitchFamily="18" charset="0"/>
                          <a:cs typeface="Times New Roman" panose="02020603050405020304" pitchFamily="18" charset="0"/>
                        </a:rPr>
                        <a:t>+ O</a:t>
                      </a:r>
                      <a:r>
                        <a:rPr lang="pt-BR" sz="3200" baseline="-25000" dirty="0">
                          <a:latin typeface="Times New Roman" panose="02020603050405020304" pitchFamily="18" charset="0"/>
                          <a:cs typeface="Times New Roman" panose="02020603050405020304" pitchFamily="18" charset="0"/>
                        </a:rPr>
                        <a:t>2(G) </a:t>
                      </a:r>
                      <a:r>
                        <a:rPr lang="en-US" sz="3200" dirty="0">
                          <a:latin typeface="Times New Roman" panose="02020603050405020304" pitchFamily="18" charset="0"/>
                          <a:cs typeface="Times New Roman" panose="02020603050405020304" pitchFamily="18" charset="0"/>
                        </a:rPr>
                        <a:t>   </a:t>
                      </a:r>
                      <a:r>
                        <a:rPr lang="pt-BR" sz="3200" dirty="0">
                          <a:latin typeface="Times New Roman" panose="02020603050405020304" pitchFamily="18" charset="0"/>
                          <a:cs typeface="Times New Roman" panose="02020603050405020304" pitchFamily="18" charset="0"/>
                        </a:rPr>
                        <a:t>→</a:t>
                      </a:r>
                      <a:r>
                        <a:rPr lang="en-US" sz="3200" dirty="0">
                          <a:latin typeface="Times New Roman" panose="02020603050405020304" pitchFamily="18" charset="0"/>
                          <a:cs typeface="Times New Roman" panose="02020603050405020304" pitchFamily="18" charset="0"/>
                        </a:rPr>
                        <a:t>   2NO</a:t>
                      </a:r>
                      <a:r>
                        <a:rPr lang="pt-BR" sz="3200" baseline="-25000" dirty="0">
                          <a:latin typeface="Times New Roman" panose="02020603050405020304" pitchFamily="18" charset="0"/>
                          <a:cs typeface="Times New Roman" panose="02020603050405020304" pitchFamily="18" charset="0"/>
                        </a:rPr>
                        <a:t>(G) </a:t>
                      </a:r>
                      <a:endParaRPr lang="en-US" sz="3200" dirty="0">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400" dirty="0">
                          <a:latin typeface="Times New Roman" panose="02020603050405020304" pitchFamily="18" charset="0"/>
                          <a:cs typeface="Times New Roman" panose="02020603050405020304" pitchFamily="18" charset="0"/>
                        </a:rPr>
                        <a:t>+182.6</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kJ/mole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400" dirty="0" err="1">
                          <a:latin typeface="Times New Roman" panose="02020603050405020304" pitchFamily="18" charset="0"/>
                          <a:cs typeface="Times New Roman" panose="02020603050405020304" pitchFamily="18" charset="0"/>
                        </a:rPr>
                        <a:t>endo</a:t>
                      </a:r>
                      <a:endParaRPr lang="en-US" sz="2400" dirty="0">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1332173">
                <a:tc>
                  <a:txBody>
                    <a:bodyPr/>
                    <a:lstStyle/>
                    <a:p>
                      <a:r>
                        <a:rPr lang="en-US" sz="3200" dirty="0">
                          <a:solidFill>
                            <a:schemeClr val="tx1">
                              <a:lumMod val="95000"/>
                              <a:lumOff val="5000"/>
                            </a:schemeClr>
                          </a:solidFill>
                          <a:latin typeface="Times New Roman" panose="02020603050405020304" pitchFamily="18" charset="0"/>
                          <a:cs typeface="Times New Roman" panose="02020603050405020304" pitchFamily="18" charset="0"/>
                        </a:rPr>
                        <a:t>C</a:t>
                      </a:r>
                      <a:r>
                        <a:rPr lang="pt-BR" sz="3200" baseline="-25000" dirty="0">
                          <a:solidFill>
                            <a:schemeClr val="tx1">
                              <a:lumMod val="95000"/>
                              <a:lumOff val="5000"/>
                            </a:schemeClr>
                          </a:solidFill>
                          <a:latin typeface="Times New Roman" panose="02020603050405020304" pitchFamily="18" charset="0"/>
                          <a:cs typeface="Times New Roman" panose="02020603050405020304" pitchFamily="18" charset="0"/>
                        </a:rPr>
                        <a:t>2</a:t>
                      </a:r>
                      <a:r>
                        <a:rPr lang="en-US" sz="3200" dirty="0">
                          <a:solidFill>
                            <a:schemeClr val="tx1">
                              <a:lumMod val="95000"/>
                              <a:lumOff val="5000"/>
                            </a:schemeClr>
                          </a:solidFill>
                          <a:latin typeface="Times New Roman" panose="02020603050405020304" pitchFamily="18" charset="0"/>
                          <a:cs typeface="Times New Roman" panose="02020603050405020304" pitchFamily="18" charset="0"/>
                        </a:rPr>
                        <a:t>H</a:t>
                      </a:r>
                      <a:r>
                        <a:rPr lang="pt-BR" sz="3200" baseline="-25000" dirty="0">
                          <a:solidFill>
                            <a:schemeClr val="tx1">
                              <a:lumMod val="95000"/>
                              <a:lumOff val="5000"/>
                            </a:schemeClr>
                          </a:solidFill>
                          <a:latin typeface="Times New Roman" panose="02020603050405020304" pitchFamily="18" charset="0"/>
                          <a:cs typeface="Times New Roman" panose="02020603050405020304" pitchFamily="18" charset="0"/>
                        </a:rPr>
                        <a:t>2(G)  </a:t>
                      </a:r>
                      <a:r>
                        <a:rPr lang="pt-BR" sz="32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3200" dirty="0">
                          <a:solidFill>
                            <a:schemeClr val="tx1">
                              <a:lumMod val="95000"/>
                              <a:lumOff val="5000"/>
                            </a:schemeClr>
                          </a:solidFill>
                          <a:latin typeface="Times New Roman" panose="02020603050405020304" pitchFamily="18" charset="0"/>
                          <a:cs typeface="Times New Roman" panose="02020603050405020304" pitchFamily="18" charset="0"/>
                        </a:rPr>
                        <a:t>2C</a:t>
                      </a:r>
                      <a:r>
                        <a:rPr lang="pt-BR" sz="3200" baseline="-25000" dirty="0">
                          <a:solidFill>
                            <a:schemeClr val="tx1">
                              <a:lumMod val="95000"/>
                              <a:lumOff val="5000"/>
                            </a:schemeClr>
                          </a:solidFill>
                          <a:latin typeface="Times New Roman" panose="02020603050405020304" pitchFamily="18" charset="0"/>
                          <a:cs typeface="Times New Roman" panose="02020603050405020304" pitchFamily="18" charset="0"/>
                        </a:rPr>
                        <a:t>(S)</a:t>
                      </a:r>
                      <a:r>
                        <a:rPr lang="pt-BR" sz="3200" baseline="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3200" dirty="0">
                          <a:solidFill>
                            <a:schemeClr val="tx1">
                              <a:lumMod val="95000"/>
                              <a:lumOff val="5000"/>
                            </a:schemeClr>
                          </a:solidFill>
                          <a:latin typeface="Times New Roman" panose="02020603050405020304" pitchFamily="18" charset="0"/>
                          <a:cs typeface="Times New Roman" panose="02020603050405020304" pitchFamily="18" charset="0"/>
                        </a:rPr>
                        <a:t> + H</a:t>
                      </a:r>
                      <a:r>
                        <a:rPr lang="pt-BR" sz="3200" baseline="-25000" dirty="0">
                          <a:solidFill>
                            <a:schemeClr val="tx1">
                              <a:lumMod val="95000"/>
                              <a:lumOff val="5000"/>
                            </a:schemeClr>
                          </a:solidFill>
                          <a:latin typeface="Times New Roman" panose="02020603050405020304" pitchFamily="18" charset="0"/>
                          <a:cs typeface="Times New Roman" panose="02020603050405020304" pitchFamily="18" charset="0"/>
                        </a:rPr>
                        <a:t>2(G) </a:t>
                      </a:r>
                      <a:endParaRPr lang="en-US" sz="32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kumimoji="0" lang="en-US" sz="24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- 227.4 kJ</a:t>
                      </a:r>
                      <a:endParaRPr lang="en-US" sz="240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kumimoji="0" lang="en-US" sz="2400" b="0" i="0" u="none" strike="noStrike" kern="1200" cap="none" spc="0" normalizeH="0" baseline="0" noProof="0" dirty="0" err="1">
                          <a:ln>
                            <a:noFill/>
                          </a:ln>
                          <a:solidFill>
                            <a:srgbClr val="FF0000"/>
                          </a:solidFill>
                          <a:effectLst/>
                          <a:uLnTx/>
                          <a:uFillTx/>
                          <a:latin typeface="Times New Roman" panose="02020603050405020304" pitchFamily="18" charset="0"/>
                          <a:ea typeface="+mn-ea"/>
                          <a:cs typeface="Times New Roman" panose="02020603050405020304" pitchFamily="18" charset="0"/>
                        </a:rPr>
                        <a:t>exo</a:t>
                      </a:r>
                      <a:endParaRPr lang="en-US" sz="240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1332173">
                <a:tc>
                  <a:txBody>
                    <a:bodyPr/>
                    <a:lstStyle/>
                    <a:p>
                      <a:r>
                        <a:rPr lang="en-US" sz="3200" dirty="0">
                          <a:latin typeface="Times New Roman" panose="02020603050405020304" pitchFamily="18" charset="0"/>
                          <a:cs typeface="Times New Roman" panose="02020603050405020304" pitchFamily="18" charset="0"/>
                        </a:rPr>
                        <a:t>4Al</a:t>
                      </a:r>
                      <a:r>
                        <a:rPr lang="pt-BR" sz="3200" baseline="-25000" dirty="0">
                          <a:latin typeface="Times New Roman" panose="02020603050405020304" pitchFamily="18" charset="0"/>
                          <a:cs typeface="Times New Roman" panose="02020603050405020304" pitchFamily="18" charset="0"/>
                        </a:rPr>
                        <a:t>(S) </a:t>
                      </a:r>
                      <a:r>
                        <a:rPr lang="en-US" sz="3200" dirty="0">
                          <a:latin typeface="Times New Roman" panose="02020603050405020304" pitchFamily="18" charset="0"/>
                          <a:cs typeface="Times New Roman" panose="02020603050405020304" pitchFamily="18" charset="0"/>
                        </a:rPr>
                        <a:t> + 3O</a:t>
                      </a:r>
                      <a:r>
                        <a:rPr lang="pt-BR" sz="3200" baseline="-25000" dirty="0">
                          <a:latin typeface="Times New Roman" panose="02020603050405020304" pitchFamily="18" charset="0"/>
                          <a:cs typeface="Times New Roman" panose="02020603050405020304" pitchFamily="18" charset="0"/>
                        </a:rPr>
                        <a:t>2(G) </a:t>
                      </a:r>
                      <a:r>
                        <a:rPr lang="en-US" sz="3200" dirty="0">
                          <a:latin typeface="Times New Roman" panose="02020603050405020304" pitchFamily="18" charset="0"/>
                          <a:cs typeface="Times New Roman" panose="02020603050405020304" pitchFamily="18" charset="0"/>
                        </a:rPr>
                        <a:t>  </a:t>
                      </a:r>
                      <a:r>
                        <a:rPr lang="pt-BR" sz="3200" dirty="0">
                          <a:latin typeface="Times New Roman" panose="02020603050405020304" pitchFamily="18" charset="0"/>
                          <a:cs typeface="Times New Roman" panose="02020603050405020304" pitchFamily="18" charset="0"/>
                        </a:rPr>
                        <a:t>→  </a:t>
                      </a:r>
                      <a:r>
                        <a:rPr lang="en-US" sz="3200" dirty="0">
                          <a:latin typeface="Times New Roman" panose="02020603050405020304" pitchFamily="18" charset="0"/>
                          <a:cs typeface="Times New Roman" panose="02020603050405020304" pitchFamily="18" charset="0"/>
                        </a:rPr>
                        <a:t>2Al</a:t>
                      </a:r>
                      <a:r>
                        <a:rPr lang="pt-BR" sz="3200" baseline="-25000" dirty="0">
                          <a:latin typeface="Times New Roman" panose="02020603050405020304" pitchFamily="18" charset="0"/>
                          <a:cs typeface="Times New Roman" panose="02020603050405020304" pitchFamily="18" charset="0"/>
                        </a:rPr>
                        <a:t>2</a:t>
                      </a:r>
                      <a:r>
                        <a:rPr lang="en-US" sz="3200" dirty="0">
                          <a:latin typeface="Times New Roman" panose="02020603050405020304" pitchFamily="18" charset="0"/>
                          <a:cs typeface="Times New Roman" panose="02020603050405020304" pitchFamily="18" charset="0"/>
                        </a:rPr>
                        <a:t>O</a:t>
                      </a:r>
                      <a:r>
                        <a:rPr lang="pt-BR" sz="3200" baseline="-25000" dirty="0">
                          <a:latin typeface="Times New Roman" panose="02020603050405020304" pitchFamily="18" charset="0"/>
                          <a:cs typeface="Times New Roman" panose="02020603050405020304" pitchFamily="18" charset="0"/>
                        </a:rPr>
                        <a:t>3(S) </a:t>
                      </a:r>
                      <a:endParaRPr lang="en-US" sz="3200" dirty="0">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800" dirty="0">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800" dirty="0">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bl>
          </a:graphicData>
        </a:graphic>
      </p:graphicFrame>
      <p:sp>
        <p:nvSpPr>
          <p:cNvPr id="3" name="TextBox 2">
            <a:extLst>
              <a:ext uri="{FF2B5EF4-FFF2-40B4-BE49-F238E27FC236}">
                <a16:creationId xmlns:a16="http://schemas.microsoft.com/office/drawing/2014/main" id="{C206ED22-E307-95A5-F6FF-16EA0D9C2D2F}"/>
              </a:ext>
            </a:extLst>
          </p:cNvPr>
          <p:cNvSpPr txBox="1"/>
          <p:nvPr/>
        </p:nvSpPr>
        <p:spPr>
          <a:xfrm rot="21252716">
            <a:off x="6455306" y="5373853"/>
            <a:ext cx="2362200" cy="1200329"/>
          </a:xfrm>
          <a:prstGeom prst="rect">
            <a:avLst/>
          </a:prstGeom>
          <a:solidFill>
            <a:schemeClr val="bg1"/>
          </a:solidFill>
          <a:ln w="38100">
            <a:solidFill>
              <a:srgbClr val="FF0000"/>
            </a:solidFill>
          </a:ln>
        </p:spPr>
        <p:txBody>
          <a:bodyPr wrap="square" rtlCol="0">
            <a:spAutoFit/>
          </a:bodyPr>
          <a:lstStyle/>
          <a:p>
            <a:pPr algn="ctr"/>
            <a:r>
              <a:rPr lang="en-US" dirty="0">
                <a:solidFill>
                  <a:srgbClr val="3333FF"/>
                </a:solidFill>
                <a:latin typeface="Times New Roman" panose="02020603050405020304" pitchFamily="18" charset="0"/>
                <a:cs typeface="Times New Roman" panose="02020603050405020304" pitchFamily="18" charset="0"/>
              </a:rPr>
              <a:t>Table I shows the synthesis as endothermic.  </a:t>
            </a:r>
            <a:br>
              <a:rPr lang="en-US" dirty="0">
                <a:solidFill>
                  <a:srgbClr val="3333FF"/>
                </a:solidFill>
                <a:latin typeface="Times New Roman" panose="02020603050405020304" pitchFamily="18" charset="0"/>
                <a:cs typeface="Times New Roman" panose="02020603050405020304" pitchFamily="18" charset="0"/>
              </a:rPr>
            </a:br>
            <a:r>
              <a:rPr lang="en-US" dirty="0">
                <a:solidFill>
                  <a:srgbClr val="3333FF"/>
                </a:solidFill>
                <a:latin typeface="Times New Roman" panose="02020603050405020304" pitchFamily="18" charset="0"/>
                <a:cs typeface="Times New Roman" panose="02020603050405020304" pitchFamily="18" charset="0"/>
              </a:rPr>
              <a:t>This is OPPOSITE</a:t>
            </a:r>
          </a:p>
        </p:txBody>
      </p:sp>
      <p:cxnSp>
        <p:nvCxnSpPr>
          <p:cNvPr id="4" name="Straight Arrow Connector 3">
            <a:extLst>
              <a:ext uri="{FF2B5EF4-FFF2-40B4-BE49-F238E27FC236}">
                <a16:creationId xmlns:a16="http://schemas.microsoft.com/office/drawing/2014/main" id="{115CBB99-2DB2-58BC-682A-7AC2EE6E3062}"/>
              </a:ext>
            </a:extLst>
          </p:cNvPr>
          <p:cNvCxnSpPr/>
          <p:nvPr/>
        </p:nvCxnSpPr>
        <p:spPr>
          <a:xfrm flipV="1">
            <a:off x="6553200" y="5090036"/>
            <a:ext cx="533400" cy="60960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590489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423DE8-AC23-A538-9EDD-B14E3EFD5C6D}"/>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83BF0D58-DDA9-663E-50D6-2BBC11C7F22C}"/>
              </a:ext>
            </a:extLst>
          </p:cNvPr>
          <p:cNvGraphicFramePr>
            <a:graphicFrameLocks noGrp="1"/>
          </p:cNvGraphicFramePr>
          <p:nvPr>
            <p:extLst>
              <p:ext uri="{D42A27DB-BD31-4B8C-83A1-F6EECF244321}">
                <p14:modId xmlns:p14="http://schemas.microsoft.com/office/powerpoint/2010/main" val="3670180221"/>
              </p:ext>
            </p:extLst>
          </p:nvPr>
        </p:nvGraphicFramePr>
        <p:xfrm>
          <a:off x="1" y="0"/>
          <a:ext cx="9144000" cy="6857999"/>
        </p:xfrm>
        <a:graphic>
          <a:graphicData uri="http://schemas.openxmlformats.org/drawingml/2006/table">
            <a:tbl>
              <a:tblPr firstRow="1" bandRow="1">
                <a:tableStyleId>{5C22544A-7EE6-4342-B048-85BDC9FD1C3A}</a:tableStyleId>
              </a:tblPr>
              <a:tblGrid>
                <a:gridCol w="6492535">
                  <a:extLst>
                    <a:ext uri="{9D8B030D-6E8A-4147-A177-3AD203B41FA5}">
                      <a16:colId xmlns:a16="http://schemas.microsoft.com/office/drawing/2014/main" val="20001"/>
                    </a:ext>
                  </a:extLst>
                </a:gridCol>
                <a:gridCol w="1491449">
                  <a:extLst>
                    <a:ext uri="{9D8B030D-6E8A-4147-A177-3AD203B41FA5}">
                      <a16:colId xmlns:a16="http://schemas.microsoft.com/office/drawing/2014/main" val="20002"/>
                    </a:ext>
                  </a:extLst>
                </a:gridCol>
                <a:gridCol w="1160016">
                  <a:extLst>
                    <a:ext uri="{9D8B030D-6E8A-4147-A177-3AD203B41FA5}">
                      <a16:colId xmlns:a16="http://schemas.microsoft.com/office/drawing/2014/main" val="20003"/>
                    </a:ext>
                  </a:extLst>
                </a:gridCol>
              </a:tblGrid>
              <a:tr h="1222439">
                <a:tc>
                  <a:txBody>
                    <a:bodyPr/>
                    <a:lstStyle/>
                    <a:p>
                      <a:pPr algn="l"/>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17.  Reaction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EF7F8"/>
                    </a:solidFill>
                  </a:tcPr>
                </a:tc>
                <a:tc>
                  <a:txBody>
                    <a:bodyPr/>
                    <a:lstStyle/>
                    <a:p>
                      <a:pPr algn="ctr"/>
                      <a:r>
                        <a:rPr lang="el-GR" sz="2400" dirty="0">
                          <a:solidFill>
                            <a:schemeClr val="tx1">
                              <a:lumMod val="95000"/>
                              <a:lumOff val="5000"/>
                            </a:schemeClr>
                          </a:solidFill>
                          <a:latin typeface="Times New Roman" panose="02020603050405020304" pitchFamily="18" charset="0"/>
                          <a:cs typeface="Times New Roman" panose="02020603050405020304" pitchFamily="18" charset="0"/>
                        </a:rPr>
                        <a:t>Δ</a:t>
                      </a: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EF7F8"/>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Exo </a:t>
                      </a:r>
                      <a:br>
                        <a:rPr lang="en-US" sz="24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or</a:t>
                      </a:r>
                      <a:br>
                        <a:rPr lang="en-US" sz="24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endo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EF7F8"/>
                    </a:solidFill>
                  </a:tcPr>
                </a:tc>
                <a:extLst>
                  <a:ext uri="{0D108BD9-81ED-4DB2-BD59-A6C34878D82A}">
                    <a16:rowId xmlns:a16="http://schemas.microsoft.com/office/drawing/2014/main" val="10000"/>
                  </a:ext>
                </a:extLst>
              </a:tr>
              <a:tr h="1639041">
                <a:tc>
                  <a:txBody>
                    <a:bodyPr/>
                    <a:lstStyle/>
                    <a:p>
                      <a:r>
                        <a:rPr lang="pt-BR" sz="2400" dirty="0">
                          <a:latin typeface="Times New Roman" panose="02020603050405020304" pitchFamily="18" charset="0"/>
                          <a:cs typeface="Times New Roman" panose="02020603050405020304" pitchFamily="18" charset="0"/>
                        </a:rPr>
                        <a:t>Example</a:t>
                      </a:r>
                    </a:p>
                    <a:p>
                      <a:br>
                        <a:rPr lang="pt-BR" sz="2400" dirty="0">
                          <a:latin typeface="Times New Roman" panose="02020603050405020304" pitchFamily="18" charset="0"/>
                          <a:cs typeface="Times New Roman" panose="02020603050405020304" pitchFamily="18" charset="0"/>
                        </a:rPr>
                      </a:br>
                      <a:r>
                        <a:rPr lang="pt-BR" sz="2400" dirty="0">
                          <a:latin typeface="Times New Roman" panose="02020603050405020304" pitchFamily="18" charset="0"/>
                          <a:cs typeface="Times New Roman" panose="02020603050405020304" pitchFamily="18" charset="0"/>
                        </a:rPr>
                        <a:t>2C</a:t>
                      </a:r>
                      <a:r>
                        <a:rPr lang="pt-BR" sz="2400" baseline="-25000" dirty="0">
                          <a:latin typeface="Times New Roman" panose="02020603050405020304" pitchFamily="18" charset="0"/>
                          <a:cs typeface="Times New Roman" panose="02020603050405020304" pitchFamily="18" charset="0"/>
                        </a:rPr>
                        <a:t>8</a:t>
                      </a:r>
                      <a:r>
                        <a:rPr lang="pt-BR" sz="2400" dirty="0">
                          <a:latin typeface="Times New Roman" panose="02020603050405020304" pitchFamily="18" charset="0"/>
                          <a:cs typeface="Times New Roman" panose="02020603050405020304" pitchFamily="18" charset="0"/>
                        </a:rPr>
                        <a:t>H</a:t>
                      </a:r>
                      <a:r>
                        <a:rPr lang="pt-BR" sz="2400" baseline="-25000" dirty="0">
                          <a:latin typeface="Times New Roman" panose="02020603050405020304" pitchFamily="18" charset="0"/>
                          <a:cs typeface="Times New Roman" panose="02020603050405020304" pitchFamily="18" charset="0"/>
                        </a:rPr>
                        <a:t>18(L) </a:t>
                      </a:r>
                      <a:r>
                        <a:rPr lang="pt-BR" sz="2400" dirty="0">
                          <a:latin typeface="Times New Roman" panose="02020603050405020304" pitchFamily="18" charset="0"/>
                          <a:cs typeface="Times New Roman" panose="02020603050405020304" pitchFamily="18" charset="0"/>
                        </a:rPr>
                        <a:t> + 25O</a:t>
                      </a:r>
                      <a:r>
                        <a:rPr lang="pt-BR" sz="2400" baseline="-25000" dirty="0">
                          <a:latin typeface="Times New Roman" panose="02020603050405020304" pitchFamily="18" charset="0"/>
                          <a:cs typeface="Times New Roman" panose="02020603050405020304" pitchFamily="18" charset="0"/>
                        </a:rPr>
                        <a:t>2(G) </a:t>
                      </a:r>
                      <a:r>
                        <a:rPr lang="pt-BR" sz="2400" dirty="0">
                          <a:latin typeface="Times New Roman" panose="02020603050405020304" pitchFamily="18" charset="0"/>
                          <a:cs typeface="Times New Roman" panose="02020603050405020304" pitchFamily="18" charset="0"/>
                        </a:rPr>
                        <a:t>  →  16CO</a:t>
                      </a:r>
                      <a:r>
                        <a:rPr lang="pt-BR" sz="2400" baseline="-25000" dirty="0">
                          <a:latin typeface="Times New Roman" panose="02020603050405020304" pitchFamily="18" charset="0"/>
                          <a:cs typeface="Times New Roman" panose="02020603050405020304" pitchFamily="18" charset="0"/>
                        </a:rPr>
                        <a:t>2(G) </a:t>
                      </a:r>
                      <a:r>
                        <a:rPr lang="pt-BR" sz="2400" dirty="0">
                          <a:latin typeface="Times New Roman" panose="02020603050405020304" pitchFamily="18" charset="0"/>
                          <a:cs typeface="Times New Roman" panose="02020603050405020304" pitchFamily="18" charset="0"/>
                        </a:rPr>
                        <a:t> + 18H</a:t>
                      </a:r>
                      <a:r>
                        <a:rPr lang="pt-BR" sz="2400" baseline="-25000" dirty="0">
                          <a:latin typeface="Times New Roman" panose="02020603050405020304" pitchFamily="18" charset="0"/>
                          <a:cs typeface="Times New Roman" panose="02020603050405020304" pitchFamily="18" charset="0"/>
                        </a:rPr>
                        <a:t>2</a:t>
                      </a:r>
                      <a:r>
                        <a:rPr lang="pt-BR" sz="2400" dirty="0">
                          <a:latin typeface="Times New Roman" panose="02020603050405020304" pitchFamily="18" charset="0"/>
                          <a:cs typeface="Times New Roman" panose="02020603050405020304" pitchFamily="18" charset="0"/>
                        </a:rPr>
                        <a:t>O</a:t>
                      </a:r>
                      <a:r>
                        <a:rPr lang="pt-BR" sz="2400" baseline="-25000" dirty="0">
                          <a:latin typeface="Times New Roman" panose="02020603050405020304" pitchFamily="18" charset="0"/>
                          <a:cs typeface="Times New Roman" panose="02020603050405020304" pitchFamily="18" charset="0"/>
                        </a:rPr>
                        <a:t>(G)  </a:t>
                      </a:r>
                      <a:endParaRPr lang="en-US" sz="2400" baseline="-25000"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EF7F8"/>
                    </a:solidFill>
                  </a:tcPr>
                </a:tc>
                <a:tc>
                  <a:txBody>
                    <a:bodyPr/>
                    <a:lstStyle/>
                    <a:p>
                      <a:pPr algn="ctr"/>
                      <a:r>
                        <a:rPr lang="en-US" sz="2800" dirty="0">
                          <a:latin typeface="Times New Roman" panose="02020603050405020304" pitchFamily="18" charset="0"/>
                          <a:cs typeface="Times New Roman" panose="02020603050405020304" pitchFamily="18" charset="0"/>
                        </a:rPr>
                        <a:t>-10943 kJ/mole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EF7F8"/>
                    </a:solidFill>
                  </a:tcPr>
                </a:tc>
                <a:tc>
                  <a:txBody>
                    <a:bodyPr/>
                    <a:lstStyle/>
                    <a:p>
                      <a:pPr algn="ctr"/>
                      <a:r>
                        <a:rPr lang="en-US" sz="2800" dirty="0" err="1">
                          <a:latin typeface="Times New Roman" panose="02020603050405020304" pitchFamily="18" charset="0"/>
                          <a:cs typeface="Times New Roman" panose="02020603050405020304" pitchFamily="18" charset="0"/>
                        </a:rPr>
                        <a:t>exo</a:t>
                      </a:r>
                      <a:endParaRPr lang="en-US" sz="2800" dirty="0">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EF7F8"/>
                    </a:solidFill>
                  </a:tcPr>
                </a:tc>
                <a:extLst>
                  <a:ext uri="{0D108BD9-81ED-4DB2-BD59-A6C34878D82A}">
                    <a16:rowId xmlns:a16="http://schemas.microsoft.com/office/drawing/2014/main" val="10001"/>
                  </a:ext>
                </a:extLst>
              </a:tr>
              <a:tr h="1332173">
                <a:tc>
                  <a:txBody>
                    <a:bodyPr/>
                    <a:lstStyle/>
                    <a:p>
                      <a:r>
                        <a:rPr lang="en-US" sz="3200" dirty="0">
                          <a:latin typeface="Times New Roman" panose="02020603050405020304" pitchFamily="18" charset="0"/>
                          <a:cs typeface="Times New Roman" panose="02020603050405020304" pitchFamily="18" charset="0"/>
                        </a:rPr>
                        <a:t>N</a:t>
                      </a:r>
                      <a:r>
                        <a:rPr lang="pt-BR" sz="3200" baseline="-25000" dirty="0">
                          <a:latin typeface="Times New Roman" panose="02020603050405020304" pitchFamily="18" charset="0"/>
                          <a:cs typeface="Times New Roman" panose="02020603050405020304" pitchFamily="18" charset="0"/>
                        </a:rPr>
                        <a:t>2(G)  </a:t>
                      </a:r>
                      <a:r>
                        <a:rPr lang="en-US" sz="3200" dirty="0">
                          <a:latin typeface="Times New Roman" panose="02020603050405020304" pitchFamily="18" charset="0"/>
                          <a:cs typeface="Times New Roman" panose="02020603050405020304" pitchFamily="18" charset="0"/>
                        </a:rPr>
                        <a:t>+ O</a:t>
                      </a:r>
                      <a:r>
                        <a:rPr lang="pt-BR" sz="3200" baseline="-25000" dirty="0">
                          <a:latin typeface="Times New Roman" panose="02020603050405020304" pitchFamily="18" charset="0"/>
                          <a:cs typeface="Times New Roman" panose="02020603050405020304" pitchFamily="18" charset="0"/>
                        </a:rPr>
                        <a:t>2(G) </a:t>
                      </a:r>
                      <a:r>
                        <a:rPr lang="en-US" sz="3200" dirty="0">
                          <a:latin typeface="Times New Roman" panose="02020603050405020304" pitchFamily="18" charset="0"/>
                          <a:cs typeface="Times New Roman" panose="02020603050405020304" pitchFamily="18" charset="0"/>
                        </a:rPr>
                        <a:t>   </a:t>
                      </a:r>
                      <a:r>
                        <a:rPr lang="pt-BR" sz="3200" dirty="0">
                          <a:latin typeface="Times New Roman" panose="02020603050405020304" pitchFamily="18" charset="0"/>
                          <a:cs typeface="Times New Roman" panose="02020603050405020304" pitchFamily="18" charset="0"/>
                        </a:rPr>
                        <a:t>→</a:t>
                      </a:r>
                      <a:r>
                        <a:rPr lang="en-US" sz="3200" dirty="0">
                          <a:latin typeface="Times New Roman" panose="02020603050405020304" pitchFamily="18" charset="0"/>
                          <a:cs typeface="Times New Roman" panose="02020603050405020304" pitchFamily="18" charset="0"/>
                        </a:rPr>
                        <a:t>   2NO</a:t>
                      </a:r>
                      <a:r>
                        <a:rPr lang="pt-BR" sz="3200" baseline="-25000" dirty="0">
                          <a:latin typeface="Times New Roman" panose="02020603050405020304" pitchFamily="18" charset="0"/>
                          <a:cs typeface="Times New Roman" panose="02020603050405020304" pitchFamily="18" charset="0"/>
                        </a:rPr>
                        <a:t>(G) </a:t>
                      </a:r>
                      <a:endParaRPr lang="en-US" sz="3200" dirty="0">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400" dirty="0">
                          <a:latin typeface="Times New Roman" panose="02020603050405020304" pitchFamily="18" charset="0"/>
                          <a:cs typeface="Times New Roman" panose="02020603050405020304" pitchFamily="18" charset="0"/>
                        </a:rPr>
                        <a:t>+182.6</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kJ/mole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400" dirty="0" err="1">
                          <a:latin typeface="Times New Roman" panose="02020603050405020304" pitchFamily="18" charset="0"/>
                          <a:cs typeface="Times New Roman" panose="02020603050405020304" pitchFamily="18" charset="0"/>
                        </a:rPr>
                        <a:t>endo</a:t>
                      </a:r>
                      <a:endParaRPr lang="en-US" sz="2400" dirty="0">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1332173">
                <a:tc>
                  <a:txBody>
                    <a:bodyPr/>
                    <a:lstStyle/>
                    <a:p>
                      <a:r>
                        <a:rPr lang="en-US" sz="3200" dirty="0">
                          <a:solidFill>
                            <a:schemeClr val="tx1">
                              <a:lumMod val="95000"/>
                              <a:lumOff val="5000"/>
                            </a:schemeClr>
                          </a:solidFill>
                          <a:latin typeface="Times New Roman" panose="02020603050405020304" pitchFamily="18" charset="0"/>
                          <a:cs typeface="Times New Roman" panose="02020603050405020304" pitchFamily="18" charset="0"/>
                        </a:rPr>
                        <a:t>C</a:t>
                      </a:r>
                      <a:r>
                        <a:rPr lang="pt-BR" sz="3200" baseline="-25000" dirty="0">
                          <a:solidFill>
                            <a:schemeClr val="tx1">
                              <a:lumMod val="95000"/>
                              <a:lumOff val="5000"/>
                            </a:schemeClr>
                          </a:solidFill>
                          <a:latin typeface="Times New Roman" panose="02020603050405020304" pitchFamily="18" charset="0"/>
                          <a:cs typeface="Times New Roman" panose="02020603050405020304" pitchFamily="18" charset="0"/>
                        </a:rPr>
                        <a:t>2</a:t>
                      </a:r>
                      <a:r>
                        <a:rPr lang="en-US" sz="3200" dirty="0">
                          <a:solidFill>
                            <a:schemeClr val="tx1">
                              <a:lumMod val="95000"/>
                              <a:lumOff val="5000"/>
                            </a:schemeClr>
                          </a:solidFill>
                          <a:latin typeface="Times New Roman" panose="02020603050405020304" pitchFamily="18" charset="0"/>
                          <a:cs typeface="Times New Roman" panose="02020603050405020304" pitchFamily="18" charset="0"/>
                        </a:rPr>
                        <a:t>H</a:t>
                      </a:r>
                      <a:r>
                        <a:rPr lang="pt-BR" sz="3200" baseline="-25000" dirty="0">
                          <a:solidFill>
                            <a:schemeClr val="tx1">
                              <a:lumMod val="95000"/>
                              <a:lumOff val="5000"/>
                            </a:schemeClr>
                          </a:solidFill>
                          <a:latin typeface="Times New Roman" panose="02020603050405020304" pitchFamily="18" charset="0"/>
                          <a:cs typeface="Times New Roman" panose="02020603050405020304" pitchFamily="18" charset="0"/>
                        </a:rPr>
                        <a:t>2(G)  </a:t>
                      </a:r>
                      <a:r>
                        <a:rPr lang="pt-BR" sz="32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3200" dirty="0">
                          <a:solidFill>
                            <a:schemeClr val="tx1">
                              <a:lumMod val="95000"/>
                              <a:lumOff val="5000"/>
                            </a:schemeClr>
                          </a:solidFill>
                          <a:latin typeface="Times New Roman" panose="02020603050405020304" pitchFamily="18" charset="0"/>
                          <a:cs typeface="Times New Roman" panose="02020603050405020304" pitchFamily="18" charset="0"/>
                        </a:rPr>
                        <a:t>2C</a:t>
                      </a:r>
                      <a:r>
                        <a:rPr lang="pt-BR" sz="3200" baseline="-25000" dirty="0">
                          <a:solidFill>
                            <a:schemeClr val="tx1">
                              <a:lumMod val="95000"/>
                              <a:lumOff val="5000"/>
                            </a:schemeClr>
                          </a:solidFill>
                          <a:latin typeface="Times New Roman" panose="02020603050405020304" pitchFamily="18" charset="0"/>
                          <a:cs typeface="Times New Roman" panose="02020603050405020304" pitchFamily="18" charset="0"/>
                        </a:rPr>
                        <a:t>(S)</a:t>
                      </a:r>
                      <a:r>
                        <a:rPr lang="pt-BR" sz="3200" baseline="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3200" dirty="0">
                          <a:solidFill>
                            <a:schemeClr val="tx1">
                              <a:lumMod val="95000"/>
                              <a:lumOff val="5000"/>
                            </a:schemeClr>
                          </a:solidFill>
                          <a:latin typeface="Times New Roman" panose="02020603050405020304" pitchFamily="18" charset="0"/>
                          <a:cs typeface="Times New Roman" panose="02020603050405020304" pitchFamily="18" charset="0"/>
                        </a:rPr>
                        <a:t> + H</a:t>
                      </a:r>
                      <a:r>
                        <a:rPr lang="pt-BR" sz="3200" baseline="-25000" dirty="0">
                          <a:solidFill>
                            <a:schemeClr val="tx1">
                              <a:lumMod val="95000"/>
                              <a:lumOff val="5000"/>
                            </a:schemeClr>
                          </a:solidFill>
                          <a:latin typeface="Times New Roman" panose="02020603050405020304" pitchFamily="18" charset="0"/>
                          <a:cs typeface="Times New Roman" panose="02020603050405020304" pitchFamily="18" charset="0"/>
                        </a:rPr>
                        <a:t>2(G) </a:t>
                      </a:r>
                      <a:endParaRPr lang="en-US" sz="32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kumimoji="0" lang="en-US" sz="24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- 227.4 kJ</a:t>
                      </a:r>
                      <a:endParaRPr lang="en-US" sz="240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kumimoji="0" lang="en-US" sz="2400" b="0" i="0" u="none" strike="noStrike" kern="1200" cap="none" spc="0" normalizeH="0" baseline="0" noProof="0" dirty="0" err="1">
                          <a:ln>
                            <a:noFill/>
                          </a:ln>
                          <a:solidFill>
                            <a:srgbClr val="FF0000"/>
                          </a:solidFill>
                          <a:effectLst/>
                          <a:uLnTx/>
                          <a:uFillTx/>
                          <a:latin typeface="Times New Roman" panose="02020603050405020304" pitchFamily="18" charset="0"/>
                          <a:ea typeface="+mn-ea"/>
                          <a:cs typeface="Times New Roman" panose="02020603050405020304" pitchFamily="18" charset="0"/>
                        </a:rPr>
                        <a:t>exo</a:t>
                      </a:r>
                      <a:endParaRPr lang="en-US" sz="240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1332173">
                <a:tc>
                  <a:txBody>
                    <a:bodyPr/>
                    <a:lstStyle/>
                    <a:p>
                      <a:r>
                        <a:rPr lang="en-US" sz="3200" dirty="0">
                          <a:latin typeface="Times New Roman" panose="02020603050405020304" pitchFamily="18" charset="0"/>
                          <a:cs typeface="Times New Roman" panose="02020603050405020304" pitchFamily="18" charset="0"/>
                        </a:rPr>
                        <a:t>4Al</a:t>
                      </a:r>
                      <a:r>
                        <a:rPr lang="pt-BR" sz="3200" baseline="-25000" dirty="0">
                          <a:latin typeface="Times New Roman" panose="02020603050405020304" pitchFamily="18" charset="0"/>
                          <a:cs typeface="Times New Roman" panose="02020603050405020304" pitchFamily="18" charset="0"/>
                        </a:rPr>
                        <a:t>(S) </a:t>
                      </a:r>
                      <a:r>
                        <a:rPr lang="en-US" sz="3200" dirty="0">
                          <a:latin typeface="Times New Roman" panose="02020603050405020304" pitchFamily="18" charset="0"/>
                          <a:cs typeface="Times New Roman" panose="02020603050405020304" pitchFamily="18" charset="0"/>
                        </a:rPr>
                        <a:t> + 3O</a:t>
                      </a:r>
                      <a:r>
                        <a:rPr lang="pt-BR" sz="3200" baseline="-25000" dirty="0">
                          <a:latin typeface="Times New Roman" panose="02020603050405020304" pitchFamily="18" charset="0"/>
                          <a:cs typeface="Times New Roman" panose="02020603050405020304" pitchFamily="18" charset="0"/>
                        </a:rPr>
                        <a:t>2(G) </a:t>
                      </a:r>
                      <a:r>
                        <a:rPr lang="en-US" sz="3200" dirty="0">
                          <a:latin typeface="Times New Roman" panose="02020603050405020304" pitchFamily="18" charset="0"/>
                          <a:cs typeface="Times New Roman" panose="02020603050405020304" pitchFamily="18" charset="0"/>
                        </a:rPr>
                        <a:t>  </a:t>
                      </a:r>
                      <a:r>
                        <a:rPr lang="pt-BR" sz="3200" dirty="0">
                          <a:latin typeface="Times New Roman" panose="02020603050405020304" pitchFamily="18" charset="0"/>
                          <a:cs typeface="Times New Roman" panose="02020603050405020304" pitchFamily="18" charset="0"/>
                        </a:rPr>
                        <a:t>→  </a:t>
                      </a:r>
                      <a:r>
                        <a:rPr lang="en-US" sz="3200" dirty="0">
                          <a:latin typeface="Times New Roman" panose="02020603050405020304" pitchFamily="18" charset="0"/>
                          <a:cs typeface="Times New Roman" panose="02020603050405020304" pitchFamily="18" charset="0"/>
                        </a:rPr>
                        <a:t>2Al</a:t>
                      </a:r>
                      <a:r>
                        <a:rPr lang="pt-BR" sz="3200" baseline="-25000" dirty="0">
                          <a:latin typeface="Times New Roman" panose="02020603050405020304" pitchFamily="18" charset="0"/>
                          <a:cs typeface="Times New Roman" panose="02020603050405020304" pitchFamily="18" charset="0"/>
                        </a:rPr>
                        <a:t>2</a:t>
                      </a:r>
                      <a:r>
                        <a:rPr lang="en-US" sz="3200" dirty="0">
                          <a:latin typeface="Times New Roman" panose="02020603050405020304" pitchFamily="18" charset="0"/>
                          <a:cs typeface="Times New Roman" panose="02020603050405020304" pitchFamily="18" charset="0"/>
                        </a:rPr>
                        <a:t>O</a:t>
                      </a:r>
                      <a:r>
                        <a:rPr lang="pt-BR" sz="3200" baseline="-25000" dirty="0">
                          <a:latin typeface="Times New Roman" panose="02020603050405020304" pitchFamily="18" charset="0"/>
                          <a:cs typeface="Times New Roman" panose="02020603050405020304" pitchFamily="18" charset="0"/>
                        </a:rPr>
                        <a:t>3(S) </a:t>
                      </a:r>
                      <a:endParaRPr lang="en-US" sz="3200" dirty="0">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800" dirty="0">
                          <a:latin typeface="Times New Roman" panose="02020603050405020304" pitchFamily="18" charset="0"/>
                          <a:cs typeface="Times New Roman" panose="02020603050405020304" pitchFamily="18" charset="0"/>
                        </a:rPr>
                        <a:t>-3351</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kJ/mole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800" dirty="0" err="1">
                          <a:latin typeface="Times New Roman" panose="02020603050405020304" pitchFamily="18" charset="0"/>
                          <a:cs typeface="Times New Roman" panose="02020603050405020304" pitchFamily="18" charset="0"/>
                        </a:rPr>
                        <a:t>exo</a:t>
                      </a:r>
                      <a:endParaRPr lang="en-US" sz="2800" dirty="0">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5607687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7B4ED0-DDF8-17B1-7649-DD374A116CBD}"/>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675E66DA-0F55-6448-2EF8-7833C46A6E09}"/>
              </a:ext>
            </a:extLst>
          </p:cNvPr>
          <p:cNvGraphicFramePr>
            <a:graphicFrameLocks noGrp="1"/>
          </p:cNvGraphicFramePr>
          <p:nvPr>
            <p:extLst>
              <p:ext uri="{D42A27DB-BD31-4B8C-83A1-F6EECF244321}">
                <p14:modId xmlns:p14="http://schemas.microsoft.com/office/powerpoint/2010/main" val="1394345593"/>
              </p:ext>
            </p:extLst>
          </p:nvPr>
        </p:nvGraphicFramePr>
        <p:xfrm>
          <a:off x="1" y="0"/>
          <a:ext cx="9144000" cy="6824280"/>
        </p:xfrm>
        <a:graphic>
          <a:graphicData uri="http://schemas.openxmlformats.org/drawingml/2006/table">
            <a:tbl>
              <a:tblPr firstRow="1" bandRow="1">
                <a:tableStyleId>{5C22544A-7EE6-4342-B048-85BDC9FD1C3A}</a:tableStyleId>
              </a:tblPr>
              <a:tblGrid>
                <a:gridCol w="6019799">
                  <a:extLst>
                    <a:ext uri="{9D8B030D-6E8A-4147-A177-3AD203B41FA5}">
                      <a16:colId xmlns:a16="http://schemas.microsoft.com/office/drawing/2014/main" val="20001"/>
                    </a:ext>
                  </a:extLst>
                </a:gridCol>
                <a:gridCol w="1676400">
                  <a:extLst>
                    <a:ext uri="{9D8B030D-6E8A-4147-A177-3AD203B41FA5}">
                      <a16:colId xmlns:a16="http://schemas.microsoft.com/office/drawing/2014/main" val="20002"/>
                    </a:ext>
                  </a:extLst>
                </a:gridCol>
                <a:gridCol w="1447801">
                  <a:extLst>
                    <a:ext uri="{9D8B030D-6E8A-4147-A177-3AD203B41FA5}">
                      <a16:colId xmlns:a16="http://schemas.microsoft.com/office/drawing/2014/main" val="20003"/>
                    </a:ext>
                  </a:extLst>
                </a:gridCol>
              </a:tblGrid>
              <a:tr h="685800">
                <a:tc>
                  <a:txBody>
                    <a:bodyPr/>
                    <a:lstStyle/>
                    <a:p>
                      <a:pPr algn="l"/>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18.  Reaction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EF7F8"/>
                    </a:solidFill>
                  </a:tcPr>
                </a:tc>
                <a:tc>
                  <a:txBody>
                    <a:bodyPr/>
                    <a:lstStyle/>
                    <a:p>
                      <a:pPr algn="ct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l-GR" sz="2400" dirty="0">
                          <a:solidFill>
                            <a:schemeClr val="tx1">
                              <a:lumMod val="95000"/>
                              <a:lumOff val="5000"/>
                            </a:schemeClr>
                          </a:solidFill>
                          <a:latin typeface="Times New Roman" panose="02020603050405020304" pitchFamily="18" charset="0"/>
                          <a:cs typeface="Times New Roman" panose="02020603050405020304" pitchFamily="18" charset="0"/>
                        </a:rPr>
                        <a:t>Δ</a:t>
                      </a: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EF7F8"/>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Exo </a:t>
                      </a:r>
                      <a:br>
                        <a:rPr lang="en-US" sz="24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or</a:t>
                      </a:r>
                      <a:br>
                        <a:rPr lang="en-US" sz="24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endo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EF7F8"/>
                    </a:solidFill>
                  </a:tcPr>
                </a:tc>
                <a:extLst>
                  <a:ext uri="{0D108BD9-81ED-4DB2-BD59-A6C34878D82A}">
                    <a16:rowId xmlns:a16="http://schemas.microsoft.com/office/drawing/2014/main" val="10000"/>
                  </a:ext>
                </a:extLst>
              </a:tr>
              <a:tr h="1639041">
                <a:tc>
                  <a:txBody>
                    <a:bodyPr/>
                    <a:lstStyle/>
                    <a:p>
                      <a:r>
                        <a:rPr lang="en-US" sz="2400" dirty="0">
                          <a:latin typeface="Times New Roman" panose="02020603050405020304" pitchFamily="18" charset="0"/>
                          <a:cs typeface="Times New Roman" panose="02020603050405020304" pitchFamily="18" charset="0"/>
                        </a:rPr>
                        <a:t>C</a:t>
                      </a:r>
                      <a:r>
                        <a:rPr lang="en-US" sz="2400" baseline="-25000" dirty="0">
                          <a:latin typeface="Times New Roman" panose="02020603050405020304" pitchFamily="18" charset="0"/>
                          <a:cs typeface="Times New Roman" panose="02020603050405020304" pitchFamily="18" charset="0"/>
                        </a:rPr>
                        <a:t>3</a:t>
                      </a:r>
                      <a:r>
                        <a:rPr lang="en-US" sz="2400" dirty="0">
                          <a:latin typeface="Times New Roman" panose="02020603050405020304" pitchFamily="18" charset="0"/>
                          <a:cs typeface="Times New Roman" panose="02020603050405020304" pitchFamily="18" charset="0"/>
                        </a:rPr>
                        <a:t>H</a:t>
                      </a:r>
                      <a:r>
                        <a:rPr lang="en-US" sz="2400" baseline="-25000" dirty="0">
                          <a:latin typeface="Times New Roman" panose="02020603050405020304" pitchFamily="18" charset="0"/>
                          <a:cs typeface="Times New Roman" panose="02020603050405020304" pitchFamily="18" charset="0"/>
                        </a:rPr>
                        <a:t>8(G) </a:t>
                      </a:r>
                      <a:r>
                        <a:rPr lang="en-US" sz="2400" dirty="0">
                          <a:latin typeface="Times New Roman" panose="02020603050405020304" pitchFamily="18" charset="0"/>
                          <a:cs typeface="Times New Roman" panose="02020603050405020304" pitchFamily="18" charset="0"/>
                        </a:rPr>
                        <a:t> + 5O</a:t>
                      </a:r>
                      <a:r>
                        <a:rPr lang="pt-BR" sz="2400" baseline="-25000" dirty="0">
                          <a:latin typeface="Times New Roman" panose="02020603050405020304" pitchFamily="18" charset="0"/>
                          <a:cs typeface="Times New Roman" panose="02020603050405020304" pitchFamily="18" charset="0"/>
                        </a:rPr>
                        <a:t>2(G) </a:t>
                      </a:r>
                      <a:r>
                        <a:rPr lang="en-US" sz="2400" dirty="0">
                          <a:latin typeface="Times New Roman" panose="02020603050405020304" pitchFamily="18" charset="0"/>
                          <a:cs typeface="Times New Roman" panose="02020603050405020304" pitchFamily="18" charset="0"/>
                        </a:rPr>
                        <a:t>   </a:t>
                      </a:r>
                      <a:r>
                        <a:rPr lang="pt-BR" sz="2400"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3CO</a:t>
                      </a:r>
                      <a:r>
                        <a:rPr lang="pt-BR" sz="2400" baseline="-25000" dirty="0">
                          <a:latin typeface="Times New Roman" panose="02020603050405020304" pitchFamily="18" charset="0"/>
                          <a:cs typeface="Times New Roman" panose="02020603050405020304" pitchFamily="18" charset="0"/>
                        </a:rPr>
                        <a:t>2(G) </a:t>
                      </a:r>
                      <a:r>
                        <a:rPr lang="en-US" sz="2400" dirty="0">
                          <a:latin typeface="Times New Roman" panose="02020603050405020304" pitchFamily="18" charset="0"/>
                          <a:cs typeface="Times New Roman" panose="02020603050405020304" pitchFamily="18" charset="0"/>
                        </a:rPr>
                        <a:t> + 4H</a:t>
                      </a:r>
                      <a:r>
                        <a:rPr lang="pt-BR" sz="2400" baseline="-25000" dirty="0">
                          <a:latin typeface="Times New Roman" panose="02020603050405020304" pitchFamily="18" charset="0"/>
                          <a:cs typeface="Times New Roman" panose="02020603050405020304" pitchFamily="18" charset="0"/>
                        </a:rPr>
                        <a:t>2</a:t>
                      </a:r>
                      <a:r>
                        <a:rPr lang="en-US" sz="2400" dirty="0">
                          <a:latin typeface="Times New Roman" panose="02020603050405020304" pitchFamily="18" charset="0"/>
                          <a:cs typeface="Times New Roman" panose="02020603050405020304" pitchFamily="18" charset="0"/>
                        </a:rPr>
                        <a:t>O</a:t>
                      </a:r>
                      <a:r>
                        <a:rPr lang="pt-BR" sz="2400" baseline="-25000" dirty="0">
                          <a:latin typeface="Times New Roman" panose="02020603050405020304" pitchFamily="18" charset="0"/>
                          <a:cs typeface="Times New Roman" panose="02020603050405020304" pitchFamily="18" charset="0"/>
                        </a:rPr>
                        <a:t>(G)</a:t>
                      </a:r>
                      <a:r>
                        <a:rPr lang="en-US" sz="2400" dirty="0">
                          <a:latin typeface="Times New Roman" panose="02020603050405020304" pitchFamily="18" charset="0"/>
                          <a:cs typeface="Times New Roman" panose="02020603050405020304" pitchFamily="18" charset="0"/>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000" dirty="0">
                          <a:latin typeface="Times New Roman" panose="02020603050405020304" pitchFamily="18" charset="0"/>
                          <a:cs typeface="Times New Roman" panose="02020603050405020304" pitchFamily="18" charset="0"/>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2000" dirty="0">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1332173">
                <a:tc>
                  <a:txBody>
                    <a:bodyPr/>
                    <a:lstStyle/>
                    <a:p>
                      <a:r>
                        <a:rPr lang="en-US" sz="2400" dirty="0">
                          <a:latin typeface="Times New Roman" panose="02020603050405020304" pitchFamily="18" charset="0"/>
                          <a:cs typeface="Times New Roman" panose="02020603050405020304" pitchFamily="18" charset="0"/>
                        </a:rPr>
                        <a:t>CO</a:t>
                      </a:r>
                      <a:r>
                        <a:rPr lang="pt-BR" sz="2400" baseline="-25000" dirty="0">
                          <a:latin typeface="Times New Roman" panose="02020603050405020304" pitchFamily="18" charset="0"/>
                          <a:cs typeface="Times New Roman" panose="02020603050405020304" pitchFamily="18" charset="0"/>
                        </a:rPr>
                        <a:t>2(G) </a:t>
                      </a:r>
                      <a:r>
                        <a:rPr lang="en-US" sz="2400" dirty="0">
                          <a:latin typeface="Times New Roman" panose="02020603050405020304" pitchFamily="18" charset="0"/>
                          <a:cs typeface="Times New Roman" panose="02020603050405020304" pitchFamily="18" charset="0"/>
                        </a:rPr>
                        <a:t>  </a:t>
                      </a:r>
                      <a:r>
                        <a:rPr lang="pt-BR" sz="2400" dirty="0">
                          <a:latin typeface="Times New Roman" panose="02020603050405020304" pitchFamily="18" charset="0"/>
                          <a:cs typeface="Times New Roman" panose="02020603050405020304" pitchFamily="18" charset="0"/>
                        </a:rPr>
                        <a:t>→</a:t>
                      </a:r>
                      <a:r>
                        <a:rPr lang="en-US" sz="2400" dirty="0">
                          <a:latin typeface="Times New Roman" panose="02020603050405020304" pitchFamily="18" charset="0"/>
                          <a:cs typeface="Times New Roman" panose="02020603050405020304" pitchFamily="18" charset="0"/>
                        </a:rPr>
                        <a:t>   C</a:t>
                      </a:r>
                      <a:r>
                        <a:rPr lang="pt-BR" sz="2400" baseline="-25000" dirty="0">
                          <a:latin typeface="Times New Roman" panose="02020603050405020304" pitchFamily="18" charset="0"/>
                          <a:cs typeface="Times New Roman" panose="02020603050405020304" pitchFamily="18" charset="0"/>
                        </a:rPr>
                        <a:t>(S)</a:t>
                      </a:r>
                      <a:r>
                        <a:rPr lang="en-US" sz="2400" dirty="0">
                          <a:latin typeface="Times New Roman" panose="02020603050405020304" pitchFamily="18" charset="0"/>
                          <a:cs typeface="Times New Roman" panose="02020603050405020304" pitchFamily="18" charset="0"/>
                        </a:rPr>
                        <a:t> + O</a:t>
                      </a:r>
                      <a:r>
                        <a:rPr lang="pt-BR" sz="2400" baseline="-25000" dirty="0">
                          <a:latin typeface="Times New Roman" panose="02020603050405020304" pitchFamily="18" charset="0"/>
                          <a:cs typeface="Times New Roman" panose="02020603050405020304" pitchFamily="18" charset="0"/>
                        </a:rPr>
                        <a:t>2(G) </a:t>
                      </a:r>
                      <a:r>
                        <a:rPr lang="en-US" sz="2400" dirty="0">
                          <a:latin typeface="Times New Roman" panose="02020603050405020304" pitchFamily="18" charset="0"/>
                          <a:cs typeface="Times New Roman" panose="02020603050405020304" pitchFamily="18" charset="0"/>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2000" b="1"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2000" b="1"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1332173">
                <a:tc>
                  <a:txBody>
                    <a:bodyPr/>
                    <a:lstStyle/>
                    <a:p>
                      <a:r>
                        <a:rPr lang="pt-BR" sz="2400" dirty="0">
                          <a:latin typeface="Times New Roman" panose="02020603050405020304" pitchFamily="18" charset="0"/>
                          <a:cs typeface="Times New Roman" panose="02020603050405020304" pitchFamily="18" charset="0"/>
                        </a:rPr>
                        <a:t>NaOH</a:t>
                      </a:r>
                      <a:r>
                        <a:rPr lang="pt-BR" sz="2400" baseline="-25000" dirty="0">
                          <a:latin typeface="Times New Roman" panose="02020603050405020304" pitchFamily="18" charset="0"/>
                          <a:cs typeface="Times New Roman" panose="02020603050405020304" pitchFamily="18" charset="0"/>
                        </a:rPr>
                        <a:t>(S)</a:t>
                      </a:r>
                      <a:r>
                        <a:rPr lang="pt-BR" sz="2400" dirty="0">
                          <a:latin typeface="Times New Roman" panose="02020603050405020304" pitchFamily="18" charset="0"/>
                          <a:cs typeface="Times New Roman" panose="02020603050405020304" pitchFamily="18" charset="0"/>
                        </a:rPr>
                        <a:t>                    Na</a:t>
                      </a:r>
                      <a:r>
                        <a:rPr lang="pt-BR" sz="2400" baseline="30000" dirty="0">
                          <a:latin typeface="Times New Roman" panose="02020603050405020304" pitchFamily="18" charset="0"/>
                          <a:cs typeface="Times New Roman" panose="02020603050405020304" pitchFamily="18" charset="0"/>
                        </a:rPr>
                        <a:t>+1</a:t>
                      </a:r>
                      <a:r>
                        <a:rPr lang="pt-BR" sz="2400" baseline="-25000" dirty="0">
                          <a:latin typeface="Times New Roman" panose="02020603050405020304" pitchFamily="18" charset="0"/>
                          <a:cs typeface="Times New Roman" panose="02020603050405020304" pitchFamily="18" charset="0"/>
                        </a:rPr>
                        <a:t>(AQ) </a:t>
                      </a:r>
                      <a:r>
                        <a:rPr lang="pt-BR" sz="2400" dirty="0">
                          <a:latin typeface="Times New Roman" panose="02020603050405020304" pitchFamily="18" charset="0"/>
                          <a:cs typeface="Times New Roman" panose="02020603050405020304" pitchFamily="18" charset="0"/>
                        </a:rPr>
                        <a:t> + OH</a:t>
                      </a:r>
                      <a:r>
                        <a:rPr lang="pt-BR" sz="2400" baseline="30000" dirty="0">
                          <a:latin typeface="Times New Roman" panose="02020603050405020304" pitchFamily="18" charset="0"/>
                          <a:cs typeface="Times New Roman" panose="02020603050405020304" pitchFamily="18" charset="0"/>
                        </a:rPr>
                        <a:t>–1</a:t>
                      </a:r>
                      <a:r>
                        <a:rPr lang="pt-BR" sz="2400" baseline="-25000" dirty="0">
                          <a:latin typeface="Times New Roman" panose="02020603050405020304" pitchFamily="18" charset="0"/>
                          <a:cs typeface="Times New Roman" panose="02020603050405020304" pitchFamily="18" charset="0"/>
                        </a:rPr>
                        <a:t>(AQ)</a:t>
                      </a:r>
                      <a:endParaRPr lang="en-US" sz="2400" baseline="-25000" dirty="0">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2000" b="1"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2000" b="1"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1332173">
                <a:tc>
                  <a:txBody>
                    <a:bodyPr/>
                    <a:lstStyle/>
                    <a:p>
                      <a:r>
                        <a:rPr lang="en-US" sz="2400" baseline="0" dirty="0">
                          <a:latin typeface="Times New Roman" panose="02020603050405020304" pitchFamily="18" charset="0"/>
                          <a:cs typeface="Times New Roman" panose="02020603050405020304" pitchFamily="18" charset="0"/>
                        </a:rPr>
                        <a:t>2NH</a:t>
                      </a:r>
                      <a:r>
                        <a:rPr lang="en-US" sz="2400" baseline="-25000" dirty="0">
                          <a:latin typeface="Times New Roman" panose="02020603050405020304" pitchFamily="18" charset="0"/>
                          <a:cs typeface="Times New Roman" panose="02020603050405020304" pitchFamily="18" charset="0"/>
                        </a:rPr>
                        <a:t>3(G)   </a:t>
                      </a:r>
                      <a:r>
                        <a:rPr lang="en-US" sz="2400" baseline="0" dirty="0">
                          <a:latin typeface="Times New Roman" panose="02020603050405020304" pitchFamily="18" charset="0"/>
                          <a:cs typeface="Times New Roman" panose="02020603050405020304" pitchFamily="18" charset="0"/>
                        </a:rPr>
                        <a:t>→  N</a:t>
                      </a:r>
                      <a:r>
                        <a:rPr lang="en-US" sz="2400" baseline="-25000" dirty="0">
                          <a:latin typeface="Times New Roman" panose="02020603050405020304" pitchFamily="18" charset="0"/>
                          <a:cs typeface="Times New Roman" panose="02020603050405020304" pitchFamily="18" charset="0"/>
                        </a:rPr>
                        <a:t>2(G)</a:t>
                      </a:r>
                      <a:r>
                        <a:rPr lang="en-US" sz="2400" baseline="0" dirty="0">
                          <a:latin typeface="Times New Roman" panose="02020603050405020304" pitchFamily="18" charset="0"/>
                          <a:cs typeface="Times New Roman" panose="02020603050405020304" pitchFamily="18" charset="0"/>
                        </a:rPr>
                        <a:t>  +  3H</a:t>
                      </a:r>
                      <a:r>
                        <a:rPr lang="en-US" sz="2400" baseline="-25000" dirty="0">
                          <a:latin typeface="Times New Roman" panose="02020603050405020304" pitchFamily="18" charset="0"/>
                          <a:cs typeface="Times New Roman" panose="02020603050405020304" pitchFamily="18" charset="0"/>
                        </a:rPr>
                        <a:t>2(G)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2000" b="1"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2000" b="1"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27241569"/>
                  </a:ext>
                </a:extLst>
              </a:tr>
            </a:tbl>
          </a:graphicData>
        </a:graphic>
      </p:graphicFrame>
      <p:cxnSp>
        <p:nvCxnSpPr>
          <p:cNvPr id="3" name="Straight Arrow Connector 2">
            <a:extLst>
              <a:ext uri="{FF2B5EF4-FFF2-40B4-BE49-F238E27FC236}">
                <a16:creationId xmlns:a16="http://schemas.microsoft.com/office/drawing/2014/main" id="{6B73D5B4-400F-B9E5-B030-081102C823BC}"/>
              </a:ext>
            </a:extLst>
          </p:cNvPr>
          <p:cNvCxnSpPr/>
          <p:nvPr/>
        </p:nvCxnSpPr>
        <p:spPr>
          <a:xfrm>
            <a:off x="1447800" y="4865687"/>
            <a:ext cx="1066800" cy="0"/>
          </a:xfrm>
          <a:prstGeom prst="straightConnector1">
            <a:avLst/>
          </a:prstGeom>
          <a:ln>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sp>
        <p:nvSpPr>
          <p:cNvPr id="4" name="TextBox 5">
            <a:extLst>
              <a:ext uri="{FF2B5EF4-FFF2-40B4-BE49-F238E27FC236}">
                <a16:creationId xmlns:a16="http://schemas.microsoft.com/office/drawing/2014/main" id="{C108C8E7-1D9F-9CC8-66CB-DC48AB246D4D}"/>
              </a:ext>
            </a:extLst>
          </p:cNvPr>
          <p:cNvSpPr txBox="1">
            <a:spLocks noChangeArrowheads="1"/>
          </p:cNvSpPr>
          <p:nvPr/>
        </p:nvSpPr>
        <p:spPr bwMode="auto">
          <a:xfrm>
            <a:off x="1647825" y="4495800"/>
            <a:ext cx="6096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pt-BR" altLang="en-US" sz="1800">
                <a:latin typeface="Times New Roman" pitchFamily="18" charset="0"/>
                <a:cs typeface="Times New Roman" pitchFamily="18" charset="0"/>
              </a:rPr>
              <a:t>H</a:t>
            </a:r>
            <a:r>
              <a:rPr lang="pt-BR" altLang="en-US" sz="1800" baseline="-25000">
                <a:latin typeface="Times New Roman" pitchFamily="18" charset="0"/>
                <a:cs typeface="Times New Roman" pitchFamily="18" charset="0"/>
              </a:rPr>
              <a:t>2</a:t>
            </a:r>
            <a:r>
              <a:rPr lang="pt-BR" altLang="en-US" sz="1800">
                <a:latin typeface="Times New Roman" pitchFamily="18" charset="0"/>
                <a:cs typeface="Times New Roman" pitchFamily="18" charset="0"/>
              </a:rPr>
              <a:t>O</a:t>
            </a:r>
            <a:endParaRPr lang="en-US" altLang="en-US" sz="1800"/>
          </a:p>
        </p:txBody>
      </p:sp>
    </p:spTree>
    <p:extLst>
      <p:ext uri="{BB962C8B-B14F-4D97-AF65-F5344CB8AC3E}">
        <p14:creationId xmlns:p14="http://schemas.microsoft.com/office/powerpoint/2010/main" val="23771699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573C20-8B75-DDFB-897F-E2C8A9EA2EF1}"/>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CA5EC6BF-739E-A52D-92B8-46A52A0EF674}"/>
              </a:ext>
            </a:extLst>
          </p:cNvPr>
          <p:cNvGraphicFramePr>
            <a:graphicFrameLocks noGrp="1"/>
          </p:cNvGraphicFramePr>
          <p:nvPr/>
        </p:nvGraphicFramePr>
        <p:xfrm>
          <a:off x="1" y="0"/>
          <a:ext cx="9144000" cy="6824280"/>
        </p:xfrm>
        <a:graphic>
          <a:graphicData uri="http://schemas.openxmlformats.org/drawingml/2006/table">
            <a:tbl>
              <a:tblPr firstRow="1" bandRow="1">
                <a:tableStyleId>{5C22544A-7EE6-4342-B048-85BDC9FD1C3A}</a:tableStyleId>
              </a:tblPr>
              <a:tblGrid>
                <a:gridCol w="6019799">
                  <a:extLst>
                    <a:ext uri="{9D8B030D-6E8A-4147-A177-3AD203B41FA5}">
                      <a16:colId xmlns:a16="http://schemas.microsoft.com/office/drawing/2014/main" val="20001"/>
                    </a:ext>
                  </a:extLst>
                </a:gridCol>
                <a:gridCol w="1676400">
                  <a:extLst>
                    <a:ext uri="{9D8B030D-6E8A-4147-A177-3AD203B41FA5}">
                      <a16:colId xmlns:a16="http://schemas.microsoft.com/office/drawing/2014/main" val="20002"/>
                    </a:ext>
                  </a:extLst>
                </a:gridCol>
                <a:gridCol w="1447801">
                  <a:extLst>
                    <a:ext uri="{9D8B030D-6E8A-4147-A177-3AD203B41FA5}">
                      <a16:colId xmlns:a16="http://schemas.microsoft.com/office/drawing/2014/main" val="20003"/>
                    </a:ext>
                  </a:extLst>
                </a:gridCol>
              </a:tblGrid>
              <a:tr h="685800">
                <a:tc>
                  <a:txBody>
                    <a:bodyPr/>
                    <a:lstStyle/>
                    <a:p>
                      <a:pPr algn="l"/>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18.  Reaction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EF7F8"/>
                    </a:solidFill>
                  </a:tcPr>
                </a:tc>
                <a:tc>
                  <a:txBody>
                    <a:bodyPr/>
                    <a:lstStyle/>
                    <a:p>
                      <a:pPr algn="ct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l-GR" sz="2400" dirty="0">
                          <a:solidFill>
                            <a:schemeClr val="tx1">
                              <a:lumMod val="95000"/>
                              <a:lumOff val="5000"/>
                            </a:schemeClr>
                          </a:solidFill>
                          <a:latin typeface="Times New Roman" panose="02020603050405020304" pitchFamily="18" charset="0"/>
                          <a:cs typeface="Times New Roman" panose="02020603050405020304" pitchFamily="18" charset="0"/>
                        </a:rPr>
                        <a:t>Δ</a:t>
                      </a: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EF7F8"/>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Exo </a:t>
                      </a:r>
                      <a:br>
                        <a:rPr lang="en-US" sz="24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or</a:t>
                      </a:r>
                      <a:br>
                        <a:rPr lang="en-US" sz="24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endo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EF7F8"/>
                    </a:solidFill>
                  </a:tcPr>
                </a:tc>
                <a:extLst>
                  <a:ext uri="{0D108BD9-81ED-4DB2-BD59-A6C34878D82A}">
                    <a16:rowId xmlns:a16="http://schemas.microsoft.com/office/drawing/2014/main" val="10000"/>
                  </a:ext>
                </a:extLst>
              </a:tr>
              <a:tr h="1639041">
                <a:tc>
                  <a:txBody>
                    <a:bodyPr/>
                    <a:lstStyle/>
                    <a:p>
                      <a:r>
                        <a:rPr lang="en-US" sz="2400" dirty="0">
                          <a:latin typeface="Times New Roman" panose="02020603050405020304" pitchFamily="18" charset="0"/>
                          <a:cs typeface="Times New Roman" panose="02020603050405020304" pitchFamily="18" charset="0"/>
                        </a:rPr>
                        <a:t>C</a:t>
                      </a:r>
                      <a:r>
                        <a:rPr lang="en-US" sz="2400" baseline="-25000" dirty="0">
                          <a:latin typeface="Times New Roman" panose="02020603050405020304" pitchFamily="18" charset="0"/>
                          <a:cs typeface="Times New Roman" panose="02020603050405020304" pitchFamily="18" charset="0"/>
                        </a:rPr>
                        <a:t>3</a:t>
                      </a:r>
                      <a:r>
                        <a:rPr lang="en-US" sz="2400" dirty="0">
                          <a:latin typeface="Times New Roman" panose="02020603050405020304" pitchFamily="18" charset="0"/>
                          <a:cs typeface="Times New Roman" panose="02020603050405020304" pitchFamily="18" charset="0"/>
                        </a:rPr>
                        <a:t>H</a:t>
                      </a:r>
                      <a:r>
                        <a:rPr lang="en-US" sz="2400" baseline="-25000" dirty="0">
                          <a:latin typeface="Times New Roman" panose="02020603050405020304" pitchFamily="18" charset="0"/>
                          <a:cs typeface="Times New Roman" panose="02020603050405020304" pitchFamily="18" charset="0"/>
                        </a:rPr>
                        <a:t>8(G) </a:t>
                      </a:r>
                      <a:r>
                        <a:rPr lang="en-US" sz="2400" dirty="0">
                          <a:latin typeface="Times New Roman" panose="02020603050405020304" pitchFamily="18" charset="0"/>
                          <a:cs typeface="Times New Roman" panose="02020603050405020304" pitchFamily="18" charset="0"/>
                        </a:rPr>
                        <a:t> + 5O</a:t>
                      </a:r>
                      <a:r>
                        <a:rPr lang="pt-BR" sz="2400" baseline="-25000" dirty="0">
                          <a:latin typeface="Times New Roman" panose="02020603050405020304" pitchFamily="18" charset="0"/>
                          <a:cs typeface="Times New Roman" panose="02020603050405020304" pitchFamily="18" charset="0"/>
                        </a:rPr>
                        <a:t>2(G) </a:t>
                      </a:r>
                      <a:r>
                        <a:rPr lang="en-US" sz="2400" dirty="0">
                          <a:latin typeface="Times New Roman" panose="02020603050405020304" pitchFamily="18" charset="0"/>
                          <a:cs typeface="Times New Roman" panose="02020603050405020304" pitchFamily="18" charset="0"/>
                        </a:rPr>
                        <a:t>   </a:t>
                      </a:r>
                      <a:r>
                        <a:rPr lang="pt-BR" sz="2400"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3CO</a:t>
                      </a:r>
                      <a:r>
                        <a:rPr lang="pt-BR" sz="2400" baseline="-25000" dirty="0">
                          <a:latin typeface="Times New Roman" panose="02020603050405020304" pitchFamily="18" charset="0"/>
                          <a:cs typeface="Times New Roman" panose="02020603050405020304" pitchFamily="18" charset="0"/>
                        </a:rPr>
                        <a:t>2(G) </a:t>
                      </a:r>
                      <a:r>
                        <a:rPr lang="en-US" sz="2400" dirty="0">
                          <a:latin typeface="Times New Roman" panose="02020603050405020304" pitchFamily="18" charset="0"/>
                          <a:cs typeface="Times New Roman" panose="02020603050405020304" pitchFamily="18" charset="0"/>
                        </a:rPr>
                        <a:t> + 4H</a:t>
                      </a:r>
                      <a:r>
                        <a:rPr lang="pt-BR" sz="2400" baseline="-25000" dirty="0">
                          <a:latin typeface="Times New Roman" panose="02020603050405020304" pitchFamily="18" charset="0"/>
                          <a:cs typeface="Times New Roman" panose="02020603050405020304" pitchFamily="18" charset="0"/>
                        </a:rPr>
                        <a:t>2</a:t>
                      </a:r>
                      <a:r>
                        <a:rPr lang="en-US" sz="2400" dirty="0">
                          <a:latin typeface="Times New Roman" panose="02020603050405020304" pitchFamily="18" charset="0"/>
                          <a:cs typeface="Times New Roman" panose="02020603050405020304" pitchFamily="18" charset="0"/>
                        </a:rPr>
                        <a:t>O</a:t>
                      </a:r>
                      <a:r>
                        <a:rPr lang="pt-BR" sz="2400" baseline="-25000" dirty="0">
                          <a:latin typeface="Times New Roman" panose="02020603050405020304" pitchFamily="18" charset="0"/>
                          <a:cs typeface="Times New Roman" panose="02020603050405020304" pitchFamily="18" charset="0"/>
                        </a:rPr>
                        <a:t>(G)</a:t>
                      </a:r>
                      <a:r>
                        <a:rPr lang="en-US" sz="2400" dirty="0">
                          <a:latin typeface="Times New Roman" panose="02020603050405020304" pitchFamily="18" charset="0"/>
                          <a:cs typeface="Times New Roman" panose="02020603050405020304" pitchFamily="18" charset="0"/>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000" dirty="0">
                          <a:latin typeface="Times New Roman" panose="02020603050405020304" pitchFamily="18" charset="0"/>
                          <a:cs typeface="Times New Roman" panose="02020603050405020304" pitchFamily="18" charset="0"/>
                        </a:rPr>
                        <a:t>-2219.2</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kJ/mole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000" dirty="0" err="1">
                          <a:latin typeface="Times New Roman" panose="02020603050405020304" pitchFamily="18" charset="0"/>
                          <a:cs typeface="Times New Roman" panose="02020603050405020304" pitchFamily="18" charset="0"/>
                        </a:rPr>
                        <a:t>exo</a:t>
                      </a:r>
                      <a:endParaRPr lang="en-US" sz="2000" dirty="0">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1332173">
                <a:tc>
                  <a:txBody>
                    <a:bodyPr/>
                    <a:lstStyle/>
                    <a:p>
                      <a:r>
                        <a:rPr lang="en-US" sz="2400" dirty="0">
                          <a:latin typeface="Times New Roman" panose="02020603050405020304" pitchFamily="18" charset="0"/>
                          <a:cs typeface="Times New Roman" panose="02020603050405020304" pitchFamily="18" charset="0"/>
                        </a:rPr>
                        <a:t>CO</a:t>
                      </a:r>
                      <a:r>
                        <a:rPr lang="pt-BR" sz="2400" baseline="-25000" dirty="0">
                          <a:latin typeface="Times New Roman" panose="02020603050405020304" pitchFamily="18" charset="0"/>
                          <a:cs typeface="Times New Roman" panose="02020603050405020304" pitchFamily="18" charset="0"/>
                        </a:rPr>
                        <a:t>2(G) </a:t>
                      </a:r>
                      <a:r>
                        <a:rPr lang="en-US" sz="2400" dirty="0">
                          <a:latin typeface="Times New Roman" panose="02020603050405020304" pitchFamily="18" charset="0"/>
                          <a:cs typeface="Times New Roman" panose="02020603050405020304" pitchFamily="18" charset="0"/>
                        </a:rPr>
                        <a:t>  </a:t>
                      </a:r>
                      <a:r>
                        <a:rPr lang="pt-BR" sz="2400" dirty="0">
                          <a:latin typeface="Times New Roman" panose="02020603050405020304" pitchFamily="18" charset="0"/>
                          <a:cs typeface="Times New Roman" panose="02020603050405020304" pitchFamily="18" charset="0"/>
                        </a:rPr>
                        <a:t>→</a:t>
                      </a:r>
                      <a:r>
                        <a:rPr lang="en-US" sz="2400" dirty="0">
                          <a:latin typeface="Times New Roman" panose="02020603050405020304" pitchFamily="18" charset="0"/>
                          <a:cs typeface="Times New Roman" panose="02020603050405020304" pitchFamily="18" charset="0"/>
                        </a:rPr>
                        <a:t>   C</a:t>
                      </a:r>
                      <a:r>
                        <a:rPr lang="pt-BR" sz="2400" baseline="-25000" dirty="0">
                          <a:latin typeface="Times New Roman" panose="02020603050405020304" pitchFamily="18" charset="0"/>
                          <a:cs typeface="Times New Roman" panose="02020603050405020304" pitchFamily="18" charset="0"/>
                        </a:rPr>
                        <a:t>(S)</a:t>
                      </a:r>
                      <a:r>
                        <a:rPr lang="en-US" sz="2400" dirty="0">
                          <a:latin typeface="Times New Roman" panose="02020603050405020304" pitchFamily="18" charset="0"/>
                          <a:cs typeface="Times New Roman" panose="02020603050405020304" pitchFamily="18" charset="0"/>
                        </a:rPr>
                        <a:t> + O</a:t>
                      </a:r>
                      <a:r>
                        <a:rPr lang="pt-BR" sz="2400" baseline="-25000" dirty="0">
                          <a:latin typeface="Times New Roman" panose="02020603050405020304" pitchFamily="18" charset="0"/>
                          <a:cs typeface="Times New Roman" panose="02020603050405020304" pitchFamily="18" charset="0"/>
                        </a:rPr>
                        <a:t>2(G) </a:t>
                      </a:r>
                      <a:r>
                        <a:rPr lang="en-US" sz="2400" dirty="0">
                          <a:latin typeface="Times New Roman" panose="02020603050405020304" pitchFamily="18" charset="0"/>
                          <a:cs typeface="Times New Roman" panose="02020603050405020304" pitchFamily="18" charset="0"/>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2000" b="1"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2000" b="1"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1332173">
                <a:tc>
                  <a:txBody>
                    <a:bodyPr/>
                    <a:lstStyle/>
                    <a:p>
                      <a:r>
                        <a:rPr lang="pt-BR" sz="2400" dirty="0">
                          <a:latin typeface="Times New Roman" panose="02020603050405020304" pitchFamily="18" charset="0"/>
                          <a:cs typeface="Times New Roman" panose="02020603050405020304" pitchFamily="18" charset="0"/>
                        </a:rPr>
                        <a:t>NaOH</a:t>
                      </a:r>
                      <a:r>
                        <a:rPr lang="pt-BR" sz="2400" baseline="-25000" dirty="0">
                          <a:latin typeface="Times New Roman" panose="02020603050405020304" pitchFamily="18" charset="0"/>
                          <a:cs typeface="Times New Roman" panose="02020603050405020304" pitchFamily="18" charset="0"/>
                        </a:rPr>
                        <a:t>(S)</a:t>
                      </a:r>
                      <a:r>
                        <a:rPr lang="pt-BR" sz="2400" dirty="0">
                          <a:latin typeface="Times New Roman" panose="02020603050405020304" pitchFamily="18" charset="0"/>
                          <a:cs typeface="Times New Roman" panose="02020603050405020304" pitchFamily="18" charset="0"/>
                        </a:rPr>
                        <a:t>                    Na</a:t>
                      </a:r>
                      <a:r>
                        <a:rPr lang="pt-BR" sz="2400" baseline="30000" dirty="0">
                          <a:latin typeface="Times New Roman" panose="02020603050405020304" pitchFamily="18" charset="0"/>
                          <a:cs typeface="Times New Roman" panose="02020603050405020304" pitchFamily="18" charset="0"/>
                        </a:rPr>
                        <a:t>+1</a:t>
                      </a:r>
                      <a:r>
                        <a:rPr lang="pt-BR" sz="2400" baseline="-25000" dirty="0">
                          <a:latin typeface="Times New Roman" panose="02020603050405020304" pitchFamily="18" charset="0"/>
                          <a:cs typeface="Times New Roman" panose="02020603050405020304" pitchFamily="18" charset="0"/>
                        </a:rPr>
                        <a:t>(AQ) </a:t>
                      </a:r>
                      <a:r>
                        <a:rPr lang="pt-BR" sz="2400" dirty="0">
                          <a:latin typeface="Times New Roman" panose="02020603050405020304" pitchFamily="18" charset="0"/>
                          <a:cs typeface="Times New Roman" panose="02020603050405020304" pitchFamily="18" charset="0"/>
                        </a:rPr>
                        <a:t> + OH</a:t>
                      </a:r>
                      <a:r>
                        <a:rPr lang="pt-BR" sz="2400" baseline="30000" dirty="0">
                          <a:latin typeface="Times New Roman" panose="02020603050405020304" pitchFamily="18" charset="0"/>
                          <a:cs typeface="Times New Roman" panose="02020603050405020304" pitchFamily="18" charset="0"/>
                        </a:rPr>
                        <a:t>–1</a:t>
                      </a:r>
                      <a:r>
                        <a:rPr lang="pt-BR" sz="2400" baseline="-25000" dirty="0">
                          <a:latin typeface="Times New Roman" panose="02020603050405020304" pitchFamily="18" charset="0"/>
                          <a:cs typeface="Times New Roman" panose="02020603050405020304" pitchFamily="18" charset="0"/>
                        </a:rPr>
                        <a:t>(AQ)</a:t>
                      </a:r>
                      <a:endParaRPr lang="en-US" sz="2400" baseline="-25000" dirty="0">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2000" b="1"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2000" b="1"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1332173">
                <a:tc>
                  <a:txBody>
                    <a:bodyPr/>
                    <a:lstStyle/>
                    <a:p>
                      <a:r>
                        <a:rPr lang="en-US" sz="2400" baseline="0" dirty="0">
                          <a:latin typeface="Times New Roman" panose="02020603050405020304" pitchFamily="18" charset="0"/>
                          <a:cs typeface="Times New Roman" panose="02020603050405020304" pitchFamily="18" charset="0"/>
                        </a:rPr>
                        <a:t>2NH</a:t>
                      </a:r>
                      <a:r>
                        <a:rPr lang="en-US" sz="2400" baseline="-25000" dirty="0">
                          <a:latin typeface="Times New Roman" panose="02020603050405020304" pitchFamily="18" charset="0"/>
                          <a:cs typeface="Times New Roman" panose="02020603050405020304" pitchFamily="18" charset="0"/>
                        </a:rPr>
                        <a:t>3(G)   </a:t>
                      </a:r>
                      <a:r>
                        <a:rPr lang="en-US" sz="2400" baseline="0" dirty="0">
                          <a:latin typeface="Times New Roman" panose="02020603050405020304" pitchFamily="18" charset="0"/>
                          <a:cs typeface="Times New Roman" panose="02020603050405020304" pitchFamily="18" charset="0"/>
                        </a:rPr>
                        <a:t>→  N</a:t>
                      </a:r>
                      <a:r>
                        <a:rPr lang="en-US" sz="2400" baseline="-25000" dirty="0">
                          <a:latin typeface="Times New Roman" panose="02020603050405020304" pitchFamily="18" charset="0"/>
                          <a:cs typeface="Times New Roman" panose="02020603050405020304" pitchFamily="18" charset="0"/>
                        </a:rPr>
                        <a:t>2(G)</a:t>
                      </a:r>
                      <a:r>
                        <a:rPr lang="en-US" sz="2400" baseline="0" dirty="0">
                          <a:latin typeface="Times New Roman" panose="02020603050405020304" pitchFamily="18" charset="0"/>
                          <a:cs typeface="Times New Roman" panose="02020603050405020304" pitchFamily="18" charset="0"/>
                        </a:rPr>
                        <a:t>  +  3H</a:t>
                      </a:r>
                      <a:r>
                        <a:rPr lang="en-US" sz="2400" baseline="-25000" dirty="0">
                          <a:latin typeface="Times New Roman" panose="02020603050405020304" pitchFamily="18" charset="0"/>
                          <a:cs typeface="Times New Roman" panose="02020603050405020304" pitchFamily="18" charset="0"/>
                        </a:rPr>
                        <a:t>2(G)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2000" b="1"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2000" b="1"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27241569"/>
                  </a:ext>
                </a:extLst>
              </a:tr>
            </a:tbl>
          </a:graphicData>
        </a:graphic>
      </p:graphicFrame>
      <p:cxnSp>
        <p:nvCxnSpPr>
          <p:cNvPr id="3" name="Straight Arrow Connector 2">
            <a:extLst>
              <a:ext uri="{FF2B5EF4-FFF2-40B4-BE49-F238E27FC236}">
                <a16:creationId xmlns:a16="http://schemas.microsoft.com/office/drawing/2014/main" id="{9C3FEECB-C0AE-D1F7-D18F-CCA17F925B8E}"/>
              </a:ext>
            </a:extLst>
          </p:cNvPr>
          <p:cNvCxnSpPr/>
          <p:nvPr/>
        </p:nvCxnSpPr>
        <p:spPr>
          <a:xfrm>
            <a:off x="1447800" y="4865687"/>
            <a:ext cx="1066800" cy="0"/>
          </a:xfrm>
          <a:prstGeom prst="straightConnector1">
            <a:avLst/>
          </a:prstGeom>
          <a:ln>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sp>
        <p:nvSpPr>
          <p:cNvPr id="4" name="TextBox 5">
            <a:extLst>
              <a:ext uri="{FF2B5EF4-FFF2-40B4-BE49-F238E27FC236}">
                <a16:creationId xmlns:a16="http://schemas.microsoft.com/office/drawing/2014/main" id="{A1E3983F-0580-0166-5BE8-90A67CAD3C24}"/>
              </a:ext>
            </a:extLst>
          </p:cNvPr>
          <p:cNvSpPr txBox="1">
            <a:spLocks noChangeArrowheads="1"/>
          </p:cNvSpPr>
          <p:nvPr/>
        </p:nvSpPr>
        <p:spPr bwMode="auto">
          <a:xfrm>
            <a:off x="1647825" y="4495800"/>
            <a:ext cx="6096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pt-BR" altLang="en-US" sz="1800">
                <a:latin typeface="Times New Roman" pitchFamily="18" charset="0"/>
                <a:cs typeface="Times New Roman" pitchFamily="18" charset="0"/>
              </a:rPr>
              <a:t>H</a:t>
            </a:r>
            <a:r>
              <a:rPr lang="pt-BR" altLang="en-US" sz="1800" baseline="-25000">
                <a:latin typeface="Times New Roman" pitchFamily="18" charset="0"/>
                <a:cs typeface="Times New Roman" pitchFamily="18" charset="0"/>
              </a:rPr>
              <a:t>2</a:t>
            </a:r>
            <a:r>
              <a:rPr lang="pt-BR" altLang="en-US" sz="1800">
                <a:latin typeface="Times New Roman" pitchFamily="18" charset="0"/>
                <a:cs typeface="Times New Roman" pitchFamily="18" charset="0"/>
              </a:rPr>
              <a:t>O</a:t>
            </a:r>
            <a:endParaRPr lang="en-US" altLang="en-US" sz="1800"/>
          </a:p>
        </p:txBody>
      </p:sp>
    </p:spTree>
    <p:extLst>
      <p:ext uri="{BB962C8B-B14F-4D97-AF65-F5344CB8AC3E}">
        <p14:creationId xmlns:p14="http://schemas.microsoft.com/office/powerpoint/2010/main" val="11078248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7D2916-8012-1534-0B47-C710C01F8949}"/>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F9091264-28C3-52A8-F1EC-2A2750D537A5}"/>
              </a:ext>
            </a:extLst>
          </p:cNvPr>
          <p:cNvGraphicFramePr>
            <a:graphicFrameLocks noGrp="1"/>
          </p:cNvGraphicFramePr>
          <p:nvPr>
            <p:extLst>
              <p:ext uri="{D42A27DB-BD31-4B8C-83A1-F6EECF244321}">
                <p14:modId xmlns:p14="http://schemas.microsoft.com/office/powerpoint/2010/main" val="2991806018"/>
              </p:ext>
            </p:extLst>
          </p:nvPr>
        </p:nvGraphicFramePr>
        <p:xfrm>
          <a:off x="1" y="0"/>
          <a:ext cx="9144000" cy="6824280"/>
        </p:xfrm>
        <a:graphic>
          <a:graphicData uri="http://schemas.openxmlformats.org/drawingml/2006/table">
            <a:tbl>
              <a:tblPr firstRow="1" bandRow="1">
                <a:tableStyleId>{5C22544A-7EE6-4342-B048-85BDC9FD1C3A}</a:tableStyleId>
              </a:tblPr>
              <a:tblGrid>
                <a:gridCol w="6019799">
                  <a:extLst>
                    <a:ext uri="{9D8B030D-6E8A-4147-A177-3AD203B41FA5}">
                      <a16:colId xmlns:a16="http://schemas.microsoft.com/office/drawing/2014/main" val="20001"/>
                    </a:ext>
                  </a:extLst>
                </a:gridCol>
                <a:gridCol w="1676400">
                  <a:extLst>
                    <a:ext uri="{9D8B030D-6E8A-4147-A177-3AD203B41FA5}">
                      <a16:colId xmlns:a16="http://schemas.microsoft.com/office/drawing/2014/main" val="20002"/>
                    </a:ext>
                  </a:extLst>
                </a:gridCol>
                <a:gridCol w="1447801">
                  <a:extLst>
                    <a:ext uri="{9D8B030D-6E8A-4147-A177-3AD203B41FA5}">
                      <a16:colId xmlns:a16="http://schemas.microsoft.com/office/drawing/2014/main" val="20003"/>
                    </a:ext>
                  </a:extLst>
                </a:gridCol>
              </a:tblGrid>
              <a:tr h="685800">
                <a:tc>
                  <a:txBody>
                    <a:bodyPr/>
                    <a:lstStyle/>
                    <a:p>
                      <a:pPr algn="l"/>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18.  Reaction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EF7F8"/>
                    </a:solidFill>
                  </a:tcPr>
                </a:tc>
                <a:tc>
                  <a:txBody>
                    <a:bodyPr/>
                    <a:lstStyle/>
                    <a:p>
                      <a:pPr algn="ct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l-GR" sz="2400" dirty="0">
                          <a:solidFill>
                            <a:schemeClr val="tx1">
                              <a:lumMod val="95000"/>
                              <a:lumOff val="5000"/>
                            </a:schemeClr>
                          </a:solidFill>
                          <a:latin typeface="Times New Roman" panose="02020603050405020304" pitchFamily="18" charset="0"/>
                          <a:cs typeface="Times New Roman" panose="02020603050405020304" pitchFamily="18" charset="0"/>
                        </a:rPr>
                        <a:t>Δ</a:t>
                      </a: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EF7F8"/>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Exo </a:t>
                      </a:r>
                      <a:br>
                        <a:rPr lang="en-US" sz="24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or</a:t>
                      </a:r>
                      <a:br>
                        <a:rPr lang="en-US" sz="24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endo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EF7F8"/>
                    </a:solidFill>
                  </a:tcPr>
                </a:tc>
                <a:extLst>
                  <a:ext uri="{0D108BD9-81ED-4DB2-BD59-A6C34878D82A}">
                    <a16:rowId xmlns:a16="http://schemas.microsoft.com/office/drawing/2014/main" val="10000"/>
                  </a:ext>
                </a:extLst>
              </a:tr>
              <a:tr h="1639041">
                <a:tc>
                  <a:txBody>
                    <a:bodyPr/>
                    <a:lstStyle/>
                    <a:p>
                      <a:r>
                        <a:rPr lang="en-US" sz="2400" dirty="0">
                          <a:latin typeface="Times New Roman" panose="02020603050405020304" pitchFamily="18" charset="0"/>
                          <a:cs typeface="Times New Roman" panose="02020603050405020304" pitchFamily="18" charset="0"/>
                        </a:rPr>
                        <a:t>C</a:t>
                      </a:r>
                      <a:r>
                        <a:rPr lang="en-US" sz="2400" baseline="-25000" dirty="0">
                          <a:latin typeface="Times New Roman" panose="02020603050405020304" pitchFamily="18" charset="0"/>
                          <a:cs typeface="Times New Roman" panose="02020603050405020304" pitchFamily="18" charset="0"/>
                        </a:rPr>
                        <a:t>3</a:t>
                      </a:r>
                      <a:r>
                        <a:rPr lang="en-US" sz="2400" dirty="0">
                          <a:latin typeface="Times New Roman" panose="02020603050405020304" pitchFamily="18" charset="0"/>
                          <a:cs typeface="Times New Roman" panose="02020603050405020304" pitchFamily="18" charset="0"/>
                        </a:rPr>
                        <a:t>H</a:t>
                      </a:r>
                      <a:r>
                        <a:rPr lang="en-US" sz="2400" baseline="-25000" dirty="0">
                          <a:latin typeface="Times New Roman" panose="02020603050405020304" pitchFamily="18" charset="0"/>
                          <a:cs typeface="Times New Roman" panose="02020603050405020304" pitchFamily="18" charset="0"/>
                        </a:rPr>
                        <a:t>8(G) </a:t>
                      </a:r>
                      <a:r>
                        <a:rPr lang="en-US" sz="2400" dirty="0">
                          <a:latin typeface="Times New Roman" panose="02020603050405020304" pitchFamily="18" charset="0"/>
                          <a:cs typeface="Times New Roman" panose="02020603050405020304" pitchFamily="18" charset="0"/>
                        </a:rPr>
                        <a:t> + 5O</a:t>
                      </a:r>
                      <a:r>
                        <a:rPr lang="pt-BR" sz="2400" baseline="-25000" dirty="0">
                          <a:latin typeface="Times New Roman" panose="02020603050405020304" pitchFamily="18" charset="0"/>
                          <a:cs typeface="Times New Roman" panose="02020603050405020304" pitchFamily="18" charset="0"/>
                        </a:rPr>
                        <a:t>2(G) </a:t>
                      </a:r>
                      <a:r>
                        <a:rPr lang="en-US" sz="2400" dirty="0">
                          <a:latin typeface="Times New Roman" panose="02020603050405020304" pitchFamily="18" charset="0"/>
                          <a:cs typeface="Times New Roman" panose="02020603050405020304" pitchFamily="18" charset="0"/>
                        </a:rPr>
                        <a:t>   </a:t>
                      </a:r>
                      <a:r>
                        <a:rPr lang="pt-BR" sz="2400"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3CO</a:t>
                      </a:r>
                      <a:r>
                        <a:rPr lang="pt-BR" sz="2400" baseline="-25000" dirty="0">
                          <a:latin typeface="Times New Roman" panose="02020603050405020304" pitchFamily="18" charset="0"/>
                          <a:cs typeface="Times New Roman" panose="02020603050405020304" pitchFamily="18" charset="0"/>
                        </a:rPr>
                        <a:t>2(G) </a:t>
                      </a:r>
                      <a:r>
                        <a:rPr lang="en-US" sz="2400" dirty="0">
                          <a:latin typeface="Times New Roman" panose="02020603050405020304" pitchFamily="18" charset="0"/>
                          <a:cs typeface="Times New Roman" panose="02020603050405020304" pitchFamily="18" charset="0"/>
                        </a:rPr>
                        <a:t> + 4H</a:t>
                      </a:r>
                      <a:r>
                        <a:rPr lang="pt-BR" sz="2400" baseline="-25000" dirty="0">
                          <a:latin typeface="Times New Roman" panose="02020603050405020304" pitchFamily="18" charset="0"/>
                          <a:cs typeface="Times New Roman" panose="02020603050405020304" pitchFamily="18" charset="0"/>
                        </a:rPr>
                        <a:t>2</a:t>
                      </a:r>
                      <a:r>
                        <a:rPr lang="en-US" sz="2400" dirty="0">
                          <a:latin typeface="Times New Roman" panose="02020603050405020304" pitchFamily="18" charset="0"/>
                          <a:cs typeface="Times New Roman" panose="02020603050405020304" pitchFamily="18" charset="0"/>
                        </a:rPr>
                        <a:t>O</a:t>
                      </a:r>
                      <a:r>
                        <a:rPr lang="pt-BR" sz="2400" baseline="-25000" dirty="0">
                          <a:latin typeface="Times New Roman" panose="02020603050405020304" pitchFamily="18" charset="0"/>
                          <a:cs typeface="Times New Roman" panose="02020603050405020304" pitchFamily="18" charset="0"/>
                        </a:rPr>
                        <a:t>(G)</a:t>
                      </a:r>
                      <a:r>
                        <a:rPr lang="en-US" sz="2400" dirty="0">
                          <a:latin typeface="Times New Roman" panose="02020603050405020304" pitchFamily="18" charset="0"/>
                          <a:cs typeface="Times New Roman" panose="02020603050405020304" pitchFamily="18" charset="0"/>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000" dirty="0">
                          <a:latin typeface="Times New Roman" panose="02020603050405020304" pitchFamily="18" charset="0"/>
                          <a:cs typeface="Times New Roman" panose="02020603050405020304" pitchFamily="18" charset="0"/>
                        </a:rPr>
                        <a:t>-2219.2</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kJ/mole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000" dirty="0" err="1">
                          <a:latin typeface="Times New Roman" panose="02020603050405020304" pitchFamily="18" charset="0"/>
                          <a:cs typeface="Times New Roman" panose="02020603050405020304" pitchFamily="18" charset="0"/>
                        </a:rPr>
                        <a:t>exo</a:t>
                      </a:r>
                      <a:endParaRPr lang="en-US" sz="2000" dirty="0">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1332173">
                <a:tc>
                  <a:txBody>
                    <a:bodyPr/>
                    <a:lstStyle/>
                    <a:p>
                      <a:r>
                        <a:rPr lang="en-US" sz="2400" dirty="0">
                          <a:latin typeface="Times New Roman" panose="02020603050405020304" pitchFamily="18" charset="0"/>
                          <a:cs typeface="Times New Roman" panose="02020603050405020304" pitchFamily="18" charset="0"/>
                        </a:rPr>
                        <a:t>CO</a:t>
                      </a:r>
                      <a:r>
                        <a:rPr lang="pt-BR" sz="2400" baseline="-25000" dirty="0">
                          <a:latin typeface="Times New Roman" panose="02020603050405020304" pitchFamily="18" charset="0"/>
                          <a:cs typeface="Times New Roman" panose="02020603050405020304" pitchFamily="18" charset="0"/>
                        </a:rPr>
                        <a:t>2(G) </a:t>
                      </a:r>
                      <a:r>
                        <a:rPr lang="en-US" sz="2400" dirty="0">
                          <a:latin typeface="Times New Roman" panose="02020603050405020304" pitchFamily="18" charset="0"/>
                          <a:cs typeface="Times New Roman" panose="02020603050405020304" pitchFamily="18" charset="0"/>
                        </a:rPr>
                        <a:t>  </a:t>
                      </a:r>
                      <a:r>
                        <a:rPr lang="pt-BR" sz="2400" dirty="0">
                          <a:latin typeface="Times New Roman" panose="02020603050405020304" pitchFamily="18" charset="0"/>
                          <a:cs typeface="Times New Roman" panose="02020603050405020304" pitchFamily="18" charset="0"/>
                        </a:rPr>
                        <a:t>→</a:t>
                      </a:r>
                      <a:r>
                        <a:rPr lang="en-US" sz="2400" dirty="0">
                          <a:latin typeface="Times New Roman" panose="02020603050405020304" pitchFamily="18" charset="0"/>
                          <a:cs typeface="Times New Roman" panose="02020603050405020304" pitchFamily="18" charset="0"/>
                        </a:rPr>
                        <a:t>   C</a:t>
                      </a:r>
                      <a:r>
                        <a:rPr lang="pt-BR" sz="2400" baseline="-25000" dirty="0">
                          <a:latin typeface="Times New Roman" panose="02020603050405020304" pitchFamily="18" charset="0"/>
                          <a:cs typeface="Times New Roman" panose="02020603050405020304" pitchFamily="18" charset="0"/>
                        </a:rPr>
                        <a:t>(S)</a:t>
                      </a:r>
                      <a:r>
                        <a:rPr lang="en-US" sz="2400" dirty="0">
                          <a:latin typeface="Times New Roman" panose="02020603050405020304" pitchFamily="18" charset="0"/>
                          <a:cs typeface="Times New Roman" panose="02020603050405020304" pitchFamily="18" charset="0"/>
                        </a:rPr>
                        <a:t> + O</a:t>
                      </a:r>
                      <a:r>
                        <a:rPr lang="pt-BR" sz="2400" baseline="-25000" dirty="0">
                          <a:latin typeface="Times New Roman" panose="02020603050405020304" pitchFamily="18" charset="0"/>
                          <a:cs typeface="Times New Roman" panose="02020603050405020304" pitchFamily="18" charset="0"/>
                        </a:rPr>
                        <a:t>2(G) </a:t>
                      </a:r>
                      <a:r>
                        <a:rPr lang="en-US" sz="2400" dirty="0">
                          <a:latin typeface="Times New Roman" panose="02020603050405020304" pitchFamily="18" charset="0"/>
                          <a:cs typeface="Times New Roman" panose="02020603050405020304" pitchFamily="18" charset="0"/>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000" b="1" dirty="0">
                          <a:solidFill>
                            <a:srgbClr val="FF0000"/>
                          </a:solidFill>
                          <a:latin typeface="Times New Roman" panose="02020603050405020304" pitchFamily="18" charset="0"/>
                          <a:cs typeface="Times New Roman" panose="02020603050405020304" pitchFamily="18" charset="0"/>
                        </a:rPr>
                        <a:t>+393.5</a:t>
                      </a:r>
                      <a:br>
                        <a:rPr lang="en-US" sz="2000" b="1" dirty="0">
                          <a:solidFill>
                            <a:srgbClr val="FF0000"/>
                          </a:solidFill>
                          <a:latin typeface="Times New Roman" panose="02020603050405020304" pitchFamily="18" charset="0"/>
                          <a:cs typeface="Times New Roman" panose="02020603050405020304" pitchFamily="18" charset="0"/>
                        </a:rPr>
                      </a:br>
                      <a:r>
                        <a:rPr lang="en-US" sz="2000" b="1" dirty="0">
                          <a:solidFill>
                            <a:srgbClr val="FF0000"/>
                          </a:solidFill>
                          <a:latin typeface="Times New Roman" panose="02020603050405020304" pitchFamily="18" charset="0"/>
                          <a:cs typeface="Times New Roman" panose="02020603050405020304" pitchFamily="18" charset="0"/>
                        </a:rPr>
                        <a:t>kJ/mole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000" b="1" dirty="0" err="1">
                          <a:solidFill>
                            <a:srgbClr val="FF0000"/>
                          </a:solidFill>
                          <a:latin typeface="Times New Roman" panose="02020603050405020304" pitchFamily="18" charset="0"/>
                          <a:cs typeface="Times New Roman" panose="02020603050405020304" pitchFamily="18" charset="0"/>
                        </a:rPr>
                        <a:t>endo</a:t>
                      </a:r>
                      <a:endParaRPr lang="en-US" sz="2000" b="1"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1332173">
                <a:tc>
                  <a:txBody>
                    <a:bodyPr/>
                    <a:lstStyle/>
                    <a:p>
                      <a:r>
                        <a:rPr lang="pt-BR" sz="2400" dirty="0">
                          <a:latin typeface="Times New Roman" panose="02020603050405020304" pitchFamily="18" charset="0"/>
                          <a:cs typeface="Times New Roman" panose="02020603050405020304" pitchFamily="18" charset="0"/>
                        </a:rPr>
                        <a:t>NaOH</a:t>
                      </a:r>
                      <a:r>
                        <a:rPr lang="pt-BR" sz="2400" baseline="-25000" dirty="0">
                          <a:latin typeface="Times New Roman" panose="02020603050405020304" pitchFamily="18" charset="0"/>
                          <a:cs typeface="Times New Roman" panose="02020603050405020304" pitchFamily="18" charset="0"/>
                        </a:rPr>
                        <a:t>(S)</a:t>
                      </a:r>
                      <a:r>
                        <a:rPr lang="pt-BR" sz="2400" dirty="0">
                          <a:latin typeface="Times New Roman" panose="02020603050405020304" pitchFamily="18" charset="0"/>
                          <a:cs typeface="Times New Roman" panose="02020603050405020304" pitchFamily="18" charset="0"/>
                        </a:rPr>
                        <a:t>                    Na</a:t>
                      </a:r>
                      <a:r>
                        <a:rPr lang="pt-BR" sz="2400" baseline="30000" dirty="0">
                          <a:latin typeface="Times New Roman" panose="02020603050405020304" pitchFamily="18" charset="0"/>
                          <a:cs typeface="Times New Roman" panose="02020603050405020304" pitchFamily="18" charset="0"/>
                        </a:rPr>
                        <a:t>+1</a:t>
                      </a:r>
                      <a:r>
                        <a:rPr lang="pt-BR" sz="2400" baseline="-25000" dirty="0">
                          <a:latin typeface="Times New Roman" panose="02020603050405020304" pitchFamily="18" charset="0"/>
                          <a:cs typeface="Times New Roman" panose="02020603050405020304" pitchFamily="18" charset="0"/>
                        </a:rPr>
                        <a:t>(AQ) </a:t>
                      </a:r>
                      <a:r>
                        <a:rPr lang="pt-BR" sz="2400" dirty="0">
                          <a:latin typeface="Times New Roman" panose="02020603050405020304" pitchFamily="18" charset="0"/>
                          <a:cs typeface="Times New Roman" panose="02020603050405020304" pitchFamily="18" charset="0"/>
                        </a:rPr>
                        <a:t> + OH</a:t>
                      </a:r>
                      <a:r>
                        <a:rPr lang="pt-BR" sz="2400" baseline="30000" dirty="0">
                          <a:latin typeface="Times New Roman" panose="02020603050405020304" pitchFamily="18" charset="0"/>
                          <a:cs typeface="Times New Roman" panose="02020603050405020304" pitchFamily="18" charset="0"/>
                        </a:rPr>
                        <a:t>–1</a:t>
                      </a:r>
                      <a:r>
                        <a:rPr lang="pt-BR" sz="2400" baseline="-25000" dirty="0">
                          <a:latin typeface="Times New Roman" panose="02020603050405020304" pitchFamily="18" charset="0"/>
                          <a:cs typeface="Times New Roman" panose="02020603050405020304" pitchFamily="18" charset="0"/>
                        </a:rPr>
                        <a:t>(AQ)</a:t>
                      </a:r>
                      <a:endParaRPr lang="en-US" sz="2400" baseline="-25000" dirty="0">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2000" b="1"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2000" b="1"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1332173">
                <a:tc>
                  <a:txBody>
                    <a:bodyPr/>
                    <a:lstStyle/>
                    <a:p>
                      <a:r>
                        <a:rPr lang="en-US" sz="2400" baseline="0" dirty="0">
                          <a:latin typeface="Times New Roman" panose="02020603050405020304" pitchFamily="18" charset="0"/>
                          <a:cs typeface="Times New Roman" panose="02020603050405020304" pitchFamily="18" charset="0"/>
                        </a:rPr>
                        <a:t>2NH</a:t>
                      </a:r>
                      <a:r>
                        <a:rPr lang="en-US" sz="2400" baseline="-25000" dirty="0">
                          <a:latin typeface="Times New Roman" panose="02020603050405020304" pitchFamily="18" charset="0"/>
                          <a:cs typeface="Times New Roman" panose="02020603050405020304" pitchFamily="18" charset="0"/>
                        </a:rPr>
                        <a:t>3(G)   </a:t>
                      </a:r>
                      <a:r>
                        <a:rPr lang="en-US" sz="2400" baseline="0" dirty="0">
                          <a:latin typeface="Times New Roman" panose="02020603050405020304" pitchFamily="18" charset="0"/>
                          <a:cs typeface="Times New Roman" panose="02020603050405020304" pitchFamily="18" charset="0"/>
                        </a:rPr>
                        <a:t>→  N</a:t>
                      </a:r>
                      <a:r>
                        <a:rPr lang="en-US" sz="2400" baseline="-25000" dirty="0">
                          <a:latin typeface="Times New Roman" panose="02020603050405020304" pitchFamily="18" charset="0"/>
                          <a:cs typeface="Times New Roman" panose="02020603050405020304" pitchFamily="18" charset="0"/>
                        </a:rPr>
                        <a:t>2(G)</a:t>
                      </a:r>
                      <a:r>
                        <a:rPr lang="en-US" sz="2400" baseline="0" dirty="0">
                          <a:latin typeface="Times New Roman" panose="02020603050405020304" pitchFamily="18" charset="0"/>
                          <a:cs typeface="Times New Roman" panose="02020603050405020304" pitchFamily="18" charset="0"/>
                        </a:rPr>
                        <a:t>  +  3H</a:t>
                      </a:r>
                      <a:r>
                        <a:rPr lang="en-US" sz="2400" baseline="-25000" dirty="0">
                          <a:latin typeface="Times New Roman" panose="02020603050405020304" pitchFamily="18" charset="0"/>
                          <a:cs typeface="Times New Roman" panose="02020603050405020304" pitchFamily="18" charset="0"/>
                        </a:rPr>
                        <a:t>2(G)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2000" b="1"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2000" b="1"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27241569"/>
                  </a:ext>
                </a:extLst>
              </a:tr>
            </a:tbl>
          </a:graphicData>
        </a:graphic>
      </p:graphicFrame>
      <p:cxnSp>
        <p:nvCxnSpPr>
          <p:cNvPr id="3" name="Straight Arrow Connector 2">
            <a:extLst>
              <a:ext uri="{FF2B5EF4-FFF2-40B4-BE49-F238E27FC236}">
                <a16:creationId xmlns:a16="http://schemas.microsoft.com/office/drawing/2014/main" id="{5AF6A12F-3156-7248-DDD4-7445FFD8114F}"/>
              </a:ext>
            </a:extLst>
          </p:cNvPr>
          <p:cNvCxnSpPr/>
          <p:nvPr/>
        </p:nvCxnSpPr>
        <p:spPr>
          <a:xfrm>
            <a:off x="1447800" y="4865687"/>
            <a:ext cx="1066800" cy="0"/>
          </a:xfrm>
          <a:prstGeom prst="straightConnector1">
            <a:avLst/>
          </a:prstGeom>
          <a:ln>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sp>
        <p:nvSpPr>
          <p:cNvPr id="4" name="TextBox 5">
            <a:extLst>
              <a:ext uri="{FF2B5EF4-FFF2-40B4-BE49-F238E27FC236}">
                <a16:creationId xmlns:a16="http://schemas.microsoft.com/office/drawing/2014/main" id="{3C434912-8166-1E53-C4EF-D3A1A7E7D1E7}"/>
              </a:ext>
            </a:extLst>
          </p:cNvPr>
          <p:cNvSpPr txBox="1">
            <a:spLocks noChangeArrowheads="1"/>
          </p:cNvSpPr>
          <p:nvPr/>
        </p:nvSpPr>
        <p:spPr bwMode="auto">
          <a:xfrm>
            <a:off x="1647825" y="4495800"/>
            <a:ext cx="6096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pt-BR" altLang="en-US" sz="1800">
                <a:latin typeface="Times New Roman" pitchFamily="18" charset="0"/>
                <a:cs typeface="Times New Roman" pitchFamily="18" charset="0"/>
              </a:rPr>
              <a:t>H</a:t>
            </a:r>
            <a:r>
              <a:rPr lang="pt-BR" altLang="en-US" sz="1800" baseline="-25000">
                <a:latin typeface="Times New Roman" pitchFamily="18" charset="0"/>
                <a:cs typeface="Times New Roman" pitchFamily="18" charset="0"/>
              </a:rPr>
              <a:t>2</a:t>
            </a:r>
            <a:r>
              <a:rPr lang="pt-BR" altLang="en-US" sz="1800">
                <a:latin typeface="Times New Roman" pitchFamily="18" charset="0"/>
                <a:cs typeface="Times New Roman" pitchFamily="18" charset="0"/>
              </a:rPr>
              <a:t>O</a:t>
            </a:r>
            <a:endParaRPr lang="en-US" altLang="en-US" sz="1800"/>
          </a:p>
        </p:txBody>
      </p:sp>
      <p:sp>
        <p:nvSpPr>
          <p:cNvPr id="5" name="TextBox 4">
            <a:extLst>
              <a:ext uri="{FF2B5EF4-FFF2-40B4-BE49-F238E27FC236}">
                <a16:creationId xmlns:a16="http://schemas.microsoft.com/office/drawing/2014/main" id="{031C2D03-4511-5500-2EE9-E46164CBB230}"/>
              </a:ext>
            </a:extLst>
          </p:cNvPr>
          <p:cNvSpPr txBox="1"/>
          <p:nvPr/>
        </p:nvSpPr>
        <p:spPr>
          <a:xfrm rot="21252716">
            <a:off x="6315075" y="4154653"/>
            <a:ext cx="2362200" cy="1200329"/>
          </a:xfrm>
          <a:prstGeom prst="rect">
            <a:avLst/>
          </a:prstGeom>
          <a:solidFill>
            <a:schemeClr val="bg1"/>
          </a:solidFill>
          <a:ln w="38100">
            <a:solidFill>
              <a:srgbClr val="FF0000"/>
            </a:solidFill>
          </a:ln>
        </p:spPr>
        <p:txBody>
          <a:bodyPr wrap="square" rtlCol="0">
            <a:spAutoFit/>
          </a:bodyPr>
          <a:lstStyle/>
          <a:p>
            <a:pPr algn="ctr"/>
            <a:r>
              <a:rPr lang="en-US" dirty="0">
                <a:solidFill>
                  <a:schemeClr val="tx1">
                    <a:lumMod val="95000"/>
                    <a:lumOff val="5000"/>
                  </a:schemeClr>
                </a:solidFill>
                <a:latin typeface="Times New Roman" panose="02020603050405020304" pitchFamily="18" charset="0"/>
                <a:cs typeface="Times New Roman" panose="02020603050405020304" pitchFamily="18" charset="0"/>
              </a:rPr>
              <a:t>Table I shows the synthesis as exothermic.  </a:t>
            </a:r>
            <a:br>
              <a:rPr lang="en-US" dirty="0">
                <a:solidFill>
                  <a:schemeClr val="tx1">
                    <a:lumMod val="95000"/>
                    <a:lumOff val="5000"/>
                  </a:schemeClr>
                </a:solidFill>
                <a:latin typeface="Times New Roman" panose="02020603050405020304" pitchFamily="18" charset="0"/>
                <a:cs typeface="Times New Roman" panose="02020603050405020304" pitchFamily="18" charset="0"/>
              </a:rPr>
            </a:br>
            <a:r>
              <a:rPr lang="en-US" dirty="0">
                <a:solidFill>
                  <a:schemeClr val="tx1">
                    <a:lumMod val="95000"/>
                    <a:lumOff val="5000"/>
                  </a:schemeClr>
                </a:solidFill>
                <a:latin typeface="Times New Roman" panose="02020603050405020304" pitchFamily="18" charset="0"/>
                <a:cs typeface="Times New Roman" panose="02020603050405020304" pitchFamily="18" charset="0"/>
              </a:rPr>
              <a:t>This is OPPOSITE</a:t>
            </a:r>
          </a:p>
        </p:txBody>
      </p:sp>
      <p:cxnSp>
        <p:nvCxnSpPr>
          <p:cNvPr id="6" name="Straight Arrow Connector 5">
            <a:extLst>
              <a:ext uri="{FF2B5EF4-FFF2-40B4-BE49-F238E27FC236}">
                <a16:creationId xmlns:a16="http://schemas.microsoft.com/office/drawing/2014/main" id="{73C97E5A-86FE-6942-7EF9-8A3ED09F0CB5}"/>
              </a:ext>
            </a:extLst>
          </p:cNvPr>
          <p:cNvCxnSpPr/>
          <p:nvPr/>
        </p:nvCxnSpPr>
        <p:spPr>
          <a:xfrm flipV="1">
            <a:off x="6400060" y="3867150"/>
            <a:ext cx="533400" cy="60960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6159004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BB6685-2326-20B5-1DF8-65AA2E4A06EB}"/>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894AE2D9-0438-A5DB-AC67-93671F186A5F}"/>
              </a:ext>
            </a:extLst>
          </p:cNvPr>
          <p:cNvGraphicFramePr>
            <a:graphicFrameLocks noGrp="1"/>
          </p:cNvGraphicFramePr>
          <p:nvPr>
            <p:extLst>
              <p:ext uri="{D42A27DB-BD31-4B8C-83A1-F6EECF244321}">
                <p14:modId xmlns:p14="http://schemas.microsoft.com/office/powerpoint/2010/main" val="377415314"/>
              </p:ext>
            </p:extLst>
          </p:nvPr>
        </p:nvGraphicFramePr>
        <p:xfrm>
          <a:off x="1" y="0"/>
          <a:ext cx="9144000" cy="6824280"/>
        </p:xfrm>
        <a:graphic>
          <a:graphicData uri="http://schemas.openxmlformats.org/drawingml/2006/table">
            <a:tbl>
              <a:tblPr firstRow="1" bandRow="1">
                <a:tableStyleId>{5C22544A-7EE6-4342-B048-85BDC9FD1C3A}</a:tableStyleId>
              </a:tblPr>
              <a:tblGrid>
                <a:gridCol w="6019799">
                  <a:extLst>
                    <a:ext uri="{9D8B030D-6E8A-4147-A177-3AD203B41FA5}">
                      <a16:colId xmlns:a16="http://schemas.microsoft.com/office/drawing/2014/main" val="20001"/>
                    </a:ext>
                  </a:extLst>
                </a:gridCol>
                <a:gridCol w="1676400">
                  <a:extLst>
                    <a:ext uri="{9D8B030D-6E8A-4147-A177-3AD203B41FA5}">
                      <a16:colId xmlns:a16="http://schemas.microsoft.com/office/drawing/2014/main" val="20002"/>
                    </a:ext>
                  </a:extLst>
                </a:gridCol>
                <a:gridCol w="1447801">
                  <a:extLst>
                    <a:ext uri="{9D8B030D-6E8A-4147-A177-3AD203B41FA5}">
                      <a16:colId xmlns:a16="http://schemas.microsoft.com/office/drawing/2014/main" val="20003"/>
                    </a:ext>
                  </a:extLst>
                </a:gridCol>
              </a:tblGrid>
              <a:tr h="685800">
                <a:tc>
                  <a:txBody>
                    <a:bodyPr/>
                    <a:lstStyle/>
                    <a:p>
                      <a:pPr algn="l"/>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18.  Reaction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EF7F8"/>
                    </a:solidFill>
                  </a:tcPr>
                </a:tc>
                <a:tc>
                  <a:txBody>
                    <a:bodyPr/>
                    <a:lstStyle/>
                    <a:p>
                      <a:pPr algn="ct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l-GR" sz="2400" dirty="0">
                          <a:solidFill>
                            <a:schemeClr val="tx1">
                              <a:lumMod val="95000"/>
                              <a:lumOff val="5000"/>
                            </a:schemeClr>
                          </a:solidFill>
                          <a:latin typeface="Times New Roman" panose="02020603050405020304" pitchFamily="18" charset="0"/>
                          <a:cs typeface="Times New Roman" panose="02020603050405020304" pitchFamily="18" charset="0"/>
                        </a:rPr>
                        <a:t>Δ</a:t>
                      </a: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EF7F8"/>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Exo </a:t>
                      </a:r>
                      <a:br>
                        <a:rPr lang="en-US" sz="24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or</a:t>
                      </a:r>
                      <a:br>
                        <a:rPr lang="en-US" sz="24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endo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EF7F8"/>
                    </a:solidFill>
                  </a:tcPr>
                </a:tc>
                <a:extLst>
                  <a:ext uri="{0D108BD9-81ED-4DB2-BD59-A6C34878D82A}">
                    <a16:rowId xmlns:a16="http://schemas.microsoft.com/office/drawing/2014/main" val="10000"/>
                  </a:ext>
                </a:extLst>
              </a:tr>
              <a:tr h="1639041">
                <a:tc>
                  <a:txBody>
                    <a:bodyPr/>
                    <a:lstStyle/>
                    <a:p>
                      <a:r>
                        <a:rPr lang="en-US" sz="2400" dirty="0">
                          <a:latin typeface="Times New Roman" panose="02020603050405020304" pitchFamily="18" charset="0"/>
                          <a:cs typeface="Times New Roman" panose="02020603050405020304" pitchFamily="18" charset="0"/>
                        </a:rPr>
                        <a:t>C</a:t>
                      </a:r>
                      <a:r>
                        <a:rPr lang="en-US" sz="2400" baseline="-25000" dirty="0">
                          <a:latin typeface="Times New Roman" panose="02020603050405020304" pitchFamily="18" charset="0"/>
                          <a:cs typeface="Times New Roman" panose="02020603050405020304" pitchFamily="18" charset="0"/>
                        </a:rPr>
                        <a:t>3</a:t>
                      </a:r>
                      <a:r>
                        <a:rPr lang="en-US" sz="2400" dirty="0">
                          <a:latin typeface="Times New Roman" panose="02020603050405020304" pitchFamily="18" charset="0"/>
                          <a:cs typeface="Times New Roman" panose="02020603050405020304" pitchFamily="18" charset="0"/>
                        </a:rPr>
                        <a:t>H</a:t>
                      </a:r>
                      <a:r>
                        <a:rPr lang="en-US" sz="2400" baseline="-25000" dirty="0">
                          <a:latin typeface="Times New Roman" panose="02020603050405020304" pitchFamily="18" charset="0"/>
                          <a:cs typeface="Times New Roman" panose="02020603050405020304" pitchFamily="18" charset="0"/>
                        </a:rPr>
                        <a:t>8(G) </a:t>
                      </a:r>
                      <a:r>
                        <a:rPr lang="en-US" sz="2400" dirty="0">
                          <a:latin typeface="Times New Roman" panose="02020603050405020304" pitchFamily="18" charset="0"/>
                          <a:cs typeface="Times New Roman" panose="02020603050405020304" pitchFamily="18" charset="0"/>
                        </a:rPr>
                        <a:t> + 5O</a:t>
                      </a:r>
                      <a:r>
                        <a:rPr lang="pt-BR" sz="2400" baseline="-25000" dirty="0">
                          <a:latin typeface="Times New Roman" panose="02020603050405020304" pitchFamily="18" charset="0"/>
                          <a:cs typeface="Times New Roman" panose="02020603050405020304" pitchFamily="18" charset="0"/>
                        </a:rPr>
                        <a:t>2(G) </a:t>
                      </a:r>
                      <a:r>
                        <a:rPr lang="en-US" sz="2400" dirty="0">
                          <a:latin typeface="Times New Roman" panose="02020603050405020304" pitchFamily="18" charset="0"/>
                          <a:cs typeface="Times New Roman" panose="02020603050405020304" pitchFamily="18" charset="0"/>
                        </a:rPr>
                        <a:t>   </a:t>
                      </a:r>
                      <a:r>
                        <a:rPr lang="pt-BR" sz="2400"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3CO</a:t>
                      </a:r>
                      <a:r>
                        <a:rPr lang="pt-BR" sz="2400" baseline="-25000" dirty="0">
                          <a:latin typeface="Times New Roman" panose="02020603050405020304" pitchFamily="18" charset="0"/>
                          <a:cs typeface="Times New Roman" panose="02020603050405020304" pitchFamily="18" charset="0"/>
                        </a:rPr>
                        <a:t>2(G) </a:t>
                      </a:r>
                      <a:r>
                        <a:rPr lang="en-US" sz="2400" dirty="0">
                          <a:latin typeface="Times New Roman" panose="02020603050405020304" pitchFamily="18" charset="0"/>
                          <a:cs typeface="Times New Roman" panose="02020603050405020304" pitchFamily="18" charset="0"/>
                        </a:rPr>
                        <a:t> + 4H</a:t>
                      </a:r>
                      <a:r>
                        <a:rPr lang="pt-BR" sz="2400" baseline="-25000" dirty="0">
                          <a:latin typeface="Times New Roman" panose="02020603050405020304" pitchFamily="18" charset="0"/>
                          <a:cs typeface="Times New Roman" panose="02020603050405020304" pitchFamily="18" charset="0"/>
                        </a:rPr>
                        <a:t>2</a:t>
                      </a:r>
                      <a:r>
                        <a:rPr lang="en-US" sz="2400" dirty="0">
                          <a:latin typeface="Times New Roman" panose="02020603050405020304" pitchFamily="18" charset="0"/>
                          <a:cs typeface="Times New Roman" panose="02020603050405020304" pitchFamily="18" charset="0"/>
                        </a:rPr>
                        <a:t>O</a:t>
                      </a:r>
                      <a:r>
                        <a:rPr lang="pt-BR" sz="2400" baseline="-25000" dirty="0">
                          <a:latin typeface="Times New Roman" panose="02020603050405020304" pitchFamily="18" charset="0"/>
                          <a:cs typeface="Times New Roman" panose="02020603050405020304" pitchFamily="18" charset="0"/>
                        </a:rPr>
                        <a:t>(G)</a:t>
                      </a:r>
                      <a:r>
                        <a:rPr lang="en-US" sz="2400" dirty="0">
                          <a:latin typeface="Times New Roman" panose="02020603050405020304" pitchFamily="18" charset="0"/>
                          <a:cs typeface="Times New Roman" panose="02020603050405020304" pitchFamily="18" charset="0"/>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000" dirty="0">
                          <a:latin typeface="Times New Roman" panose="02020603050405020304" pitchFamily="18" charset="0"/>
                          <a:cs typeface="Times New Roman" panose="02020603050405020304" pitchFamily="18" charset="0"/>
                        </a:rPr>
                        <a:t>-2219.2</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kJ/mole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000" dirty="0" err="1">
                          <a:latin typeface="Times New Roman" panose="02020603050405020304" pitchFamily="18" charset="0"/>
                          <a:cs typeface="Times New Roman" panose="02020603050405020304" pitchFamily="18" charset="0"/>
                        </a:rPr>
                        <a:t>exo</a:t>
                      </a:r>
                      <a:endParaRPr lang="en-US" sz="2000" dirty="0">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1332173">
                <a:tc>
                  <a:txBody>
                    <a:bodyPr/>
                    <a:lstStyle/>
                    <a:p>
                      <a:r>
                        <a:rPr lang="en-US" sz="2400" dirty="0">
                          <a:latin typeface="Times New Roman" panose="02020603050405020304" pitchFamily="18" charset="0"/>
                          <a:cs typeface="Times New Roman" panose="02020603050405020304" pitchFamily="18" charset="0"/>
                        </a:rPr>
                        <a:t>CO</a:t>
                      </a:r>
                      <a:r>
                        <a:rPr lang="pt-BR" sz="2400" baseline="-25000" dirty="0">
                          <a:latin typeface="Times New Roman" panose="02020603050405020304" pitchFamily="18" charset="0"/>
                          <a:cs typeface="Times New Roman" panose="02020603050405020304" pitchFamily="18" charset="0"/>
                        </a:rPr>
                        <a:t>2(G) </a:t>
                      </a:r>
                      <a:r>
                        <a:rPr lang="en-US" sz="2400" dirty="0">
                          <a:latin typeface="Times New Roman" panose="02020603050405020304" pitchFamily="18" charset="0"/>
                          <a:cs typeface="Times New Roman" panose="02020603050405020304" pitchFamily="18" charset="0"/>
                        </a:rPr>
                        <a:t>  </a:t>
                      </a:r>
                      <a:r>
                        <a:rPr lang="pt-BR" sz="2400" dirty="0">
                          <a:latin typeface="Times New Roman" panose="02020603050405020304" pitchFamily="18" charset="0"/>
                          <a:cs typeface="Times New Roman" panose="02020603050405020304" pitchFamily="18" charset="0"/>
                        </a:rPr>
                        <a:t>→</a:t>
                      </a:r>
                      <a:r>
                        <a:rPr lang="en-US" sz="2400" dirty="0">
                          <a:latin typeface="Times New Roman" panose="02020603050405020304" pitchFamily="18" charset="0"/>
                          <a:cs typeface="Times New Roman" panose="02020603050405020304" pitchFamily="18" charset="0"/>
                        </a:rPr>
                        <a:t>   C</a:t>
                      </a:r>
                      <a:r>
                        <a:rPr lang="pt-BR" sz="2400" baseline="-25000" dirty="0">
                          <a:latin typeface="Times New Roman" panose="02020603050405020304" pitchFamily="18" charset="0"/>
                          <a:cs typeface="Times New Roman" panose="02020603050405020304" pitchFamily="18" charset="0"/>
                        </a:rPr>
                        <a:t>(S)</a:t>
                      </a:r>
                      <a:r>
                        <a:rPr lang="en-US" sz="2400" dirty="0">
                          <a:latin typeface="Times New Roman" panose="02020603050405020304" pitchFamily="18" charset="0"/>
                          <a:cs typeface="Times New Roman" panose="02020603050405020304" pitchFamily="18" charset="0"/>
                        </a:rPr>
                        <a:t> + O</a:t>
                      </a:r>
                      <a:r>
                        <a:rPr lang="pt-BR" sz="2400" baseline="-25000" dirty="0">
                          <a:latin typeface="Times New Roman" panose="02020603050405020304" pitchFamily="18" charset="0"/>
                          <a:cs typeface="Times New Roman" panose="02020603050405020304" pitchFamily="18" charset="0"/>
                        </a:rPr>
                        <a:t>2(G) </a:t>
                      </a:r>
                      <a:r>
                        <a:rPr lang="en-US" sz="2400" dirty="0">
                          <a:latin typeface="Times New Roman" panose="02020603050405020304" pitchFamily="18" charset="0"/>
                          <a:cs typeface="Times New Roman" panose="02020603050405020304" pitchFamily="18" charset="0"/>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000" b="1" dirty="0">
                          <a:solidFill>
                            <a:srgbClr val="FF0000"/>
                          </a:solidFill>
                          <a:latin typeface="Times New Roman" panose="02020603050405020304" pitchFamily="18" charset="0"/>
                          <a:cs typeface="Times New Roman" panose="02020603050405020304" pitchFamily="18" charset="0"/>
                        </a:rPr>
                        <a:t>+393.5</a:t>
                      </a:r>
                      <a:br>
                        <a:rPr lang="en-US" sz="2000" b="1" dirty="0">
                          <a:solidFill>
                            <a:srgbClr val="FF0000"/>
                          </a:solidFill>
                          <a:latin typeface="Times New Roman" panose="02020603050405020304" pitchFamily="18" charset="0"/>
                          <a:cs typeface="Times New Roman" panose="02020603050405020304" pitchFamily="18" charset="0"/>
                        </a:rPr>
                      </a:br>
                      <a:r>
                        <a:rPr lang="en-US" sz="2000" b="1" dirty="0">
                          <a:solidFill>
                            <a:srgbClr val="FF0000"/>
                          </a:solidFill>
                          <a:latin typeface="Times New Roman" panose="02020603050405020304" pitchFamily="18" charset="0"/>
                          <a:cs typeface="Times New Roman" panose="02020603050405020304" pitchFamily="18" charset="0"/>
                        </a:rPr>
                        <a:t>kJ/mole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000" b="1" dirty="0" err="1">
                          <a:solidFill>
                            <a:srgbClr val="FF0000"/>
                          </a:solidFill>
                          <a:latin typeface="Times New Roman" panose="02020603050405020304" pitchFamily="18" charset="0"/>
                          <a:cs typeface="Times New Roman" panose="02020603050405020304" pitchFamily="18" charset="0"/>
                        </a:rPr>
                        <a:t>endo</a:t>
                      </a:r>
                      <a:endParaRPr lang="en-US" sz="2000" b="1"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1332173">
                <a:tc>
                  <a:txBody>
                    <a:bodyPr/>
                    <a:lstStyle/>
                    <a:p>
                      <a:r>
                        <a:rPr lang="pt-BR" sz="2400" dirty="0">
                          <a:latin typeface="Times New Roman" panose="02020603050405020304" pitchFamily="18" charset="0"/>
                          <a:cs typeface="Times New Roman" panose="02020603050405020304" pitchFamily="18" charset="0"/>
                        </a:rPr>
                        <a:t>NaOH</a:t>
                      </a:r>
                      <a:r>
                        <a:rPr lang="pt-BR" sz="2400" baseline="-25000" dirty="0">
                          <a:latin typeface="Times New Roman" panose="02020603050405020304" pitchFamily="18" charset="0"/>
                          <a:cs typeface="Times New Roman" panose="02020603050405020304" pitchFamily="18" charset="0"/>
                        </a:rPr>
                        <a:t>(S)</a:t>
                      </a:r>
                      <a:r>
                        <a:rPr lang="pt-BR" sz="2400" dirty="0">
                          <a:latin typeface="Times New Roman" panose="02020603050405020304" pitchFamily="18" charset="0"/>
                          <a:cs typeface="Times New Roman" panose="02020603050405020304" pitchFamily="18" charset="0"/>
                        </a:rPr>
                        <a:t>                    Na</a:t>
                      </a:r>
                      <a:r>
                        <a:rPr lang="pt-BR" sz="2400" baseline="30000" dirty="0">
                          <a:latin typeface="Times New Roman" panose="02020603050405020304" pitchFamily="18" charset="0"/>
                          <a:cs typeface="Times New Roman" panose="02020603050405020304" pitchFamily="18" charset="0"/>
                        </a:rPr>
                        <a:t>+1</a:t>
                      </a:r>
                      <a:r>
                        <a:rPr lang="pt-BR" sz="2400" baseline="-25000" dirty="0">
                          <a:latin typeface="Times New Roman" panose="02020603050405020304" pitchFamily="18" charset="0"/>
                          <a:cs typeface="Times New Roman" panose="02020603050405020304" pitchFamily="18" charset="0"/>
                        </a:rPr>
                        <a:t>(AQ) </a:t>
                      </a:r>
                      <a:r>
                        <a:rPr lang="pt-BR" sz="2400" dirty="0">
                          <a:latin typeface="Times New Roman" panose="02020603050405020304" pitchFamily="18" charset="0"/>
                          <a:cs typeface="Times New Roman" panose="02020603050405020304" pitchFamily="18" charset="0"/>
                        </a:rPr>
                        <a:t> + OH</a:t>
                      </a:r>
                      <a:r>
                        <a:rPr lang="pt-BR" sz="2400" baseline="30000" dirty="0">
                          <a:latin typeface="Times New Roman" panose="02020603050405020304" pitchFamily="18" charset="0"/>
                          <a:cs typeface="Times New Roman" panose="02020603050405020304" pitchFamily="18" charset="0"/>
                        </a:rPr>
                        <a:t>–1</a:t>
                      </a:r>
                      <a:r>
                        <a:rPr lang="pt-BR" sz="2400" baseline="-25000" dirty="0">
                          <a:latin typeface="Times New Roman" panose="02020603050405020304" pitchFamily="18" charset="0"/>
                          <a:cs typeface="Times New Roman" panose="02020603050405020304" pitchFamily="18" charset="0"/>
                        </a:rPr>
                        <a:t>(AQ)</a:t>
                      </a:r>
                      <a:endParaRPr lang="en-US" sz="2400" baseline="-25000" dirty="0">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000" b="1" dirty="0">
                          <a:solidFill>
                            <a:srgbClr val="3333FF"/>
                          </a:solidFill>
                          <a:latin typeface="Times New Roman" panose="02020603050405020304" pitchFamily="18" charset="0"/>
                          <a:cs typeface="Times New Roman" panose="02020603050405020304" pitchFamily="18" charset="0"/>
                        </a:rPr>
                        <a:t>-44.51</a:t>
                      </a:r>
                      <a:br>
                        <a:rPr lang="en-US" sz="2000" b="1" dirty="0">
                          <a:solidFill>
                            <a:srgbClr val="3333FF"/>
                          </a:solidFill>
                          <a:latin typeface="Times New Roman" panose="02020603050405020304" pitchFamily="18" charset="0"/>
                          <a:cs typeface="Times New Roman" panose="02020603050405020304" pitchFamily="18" charset="0"/>
                        </a:rPr>
                      </a:br>
                      <a:r>
                        <a:rPr lang="en-US" sz="2000" b="1" dirty="0">
                          <a:solidFill>
                            <a:srgbClr val="3333FF"/>
                          </a:solidFill>
                          <a:latin typeface="Times New Roman" panose="02020603050405020304" pitchFamily="18" charset="0"/>
                          <a:cs typeface="Times New Roman" panose="02020603050405020304" pitchFamily="18" charset="0"/>
                        </a:rPr>
                        <a:t>kJ/mole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000" b="1" dirty="0">
                          <a:solidFill>
                            <a:srgbClr val="3333FF"/>
                          </a:solidFill>
                          <a:latin typeface="Times New Roman" panose="02020603050405020304" pitchFamily="18" charset="0"/>
                          <a:cs typeface="Times New Roman" panose="02020603050405020304" pitchFamily="18" charset="0"/>
                        </a:rPr>
                        <a:t>Exo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1332173">
                <a:tc>
                  <a:txBody>
                    <a:bodyPr/>
                    <a:lstStyle/>
                    <a:p>
                      <a:r>
                        <a:rPr lang="en-US" sz="2400" baseline="0" dirty="0">
                          <a:latin typeface="Times New Roman" panose="02020603050405020304" pitchFamily="18" charset="0"/>
                          <a:cs typeface="Times New Roman" panose="02020603050405020304" pitchFamily="18" charset="0"/>
                        </a:rPr>
                        <a:t>2NH</a:t>
                      </a:r>
                      <a:r>
                        <a:rPr lang="en-US" sz="2400" baseline="-25000" dirty="0">
                          <a:latin typeface="Times New Roman" panose="02020603050405020304" pitchFamily="18" charset="0"/>
                          <a:cs typeface="Times New Roman" panose="02020603050405020304" pitchFamily="18" charset="0"/>
                        </a:rPr>
                        <a:t>3(G)   </a:t>
                      </a:r>
                      <a:r>
                        <a:rPr lang="en-US" sz="2400" baseline="0" dirty="0">
                          <a:latin typeface="Times New Roman" panose="02020603050405020304" pitchFamily="18" charset="0"/>
                          <a:cs typeface="Times New Roman" panose="02020603050405020304" pitchFamily="18" charset="0"/>
                        </a:rPr>
                        <a:t>→  N</a:t>
                      </a:r>
                      <a:r>
                        <a:rPr lang="en-US" sz="2400" baseline="-25000" dirty="0">
                          <a:latin typeface="Times New Roman" panose="02020603050405020304" pitchFamily="18" charset="0"/>
                          <a:cs typeface="Times New Roman" panose="02020603050405020304" pitchFamily="18" charset="0"/>
                        </a:rPr>
                        <a:t>2(G)</a:t>
                      </a:r>
                      <a:r>
                        <a:rPr lang="en-US" sz="2400" baseline="0" dirty="0">
                          <a:latin typeface="Times New Roman" panose="02020603050405020304" pitchFamily="18" charset="0"/>
                          <a:cs typeface="Times New Roman" panose="02020603050405020304" pitchFamily="18" charset="0"/>
                        </a:rPr>
                        <a:t>  +  3H</a:t>
                      </a:r>
                      <a:r>
                        <a:rPr lang="en-US" sz="2400" baseline="-25000" dirty="0">
                          <a:latin typeface="Times New Roman" panose="02020603050405020304" pitchFamily="18" charset="0"/>
                          <a:cs typeface="Times New Roman" panose="02020603050405020304" pitchFamily="18" charset="0"/>
                        </a:rPr>
                        <a:t>2(G)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2000" b="1"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2000" b="1"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27241569"/>
                  </a:ext>
                </a:extLst>
              </a:tr>
            </a:tbl>
          </a:graphicData>
        </a:graphic>
      </p:graphicFrame>
      <p:cxnSp>
        <p:nvCxnSpPr>
          <p:cNvPr id="3" name="Straight Arrow Connector 2">
            <a:extLst>
              <a:ext uri="{FF2B5EF4-FFF2-40B4-BE49-F238E27FC236}">
                <a16:creationId xmlns:a16="http://schemas.microsoft.com/office/drawing/2014/main" id="{5BF22382-9E80-1975-D21E-250B36E3AA03}"/>
              </a:ext>
            </a:extLst>
          </p:cNvPr>
          <p:cNvCxnSpPr/>
          <p:nvPr/>
        </p:nvCxnSpPr>
        <p:spPr>
          <a:xfrm>
            <a:off x="1447800" y="4865687"/>
            <a:ext cx="1066800" cy="0"/>
          </a:xfrm>
          <a:prstGeom prst="straightConnector1">
            <a:avLst/>
          </a:prstGeom>
          <a:ln>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sp>
        <p:nvSpPr>
          <p:cNvPr id="4" name="TextBox 5">
            <a:extLst>
              <a:ext uri="{FF2B5EF4-FFF2-40B4-BE49-F238E27FC236}">
                <a16:creationId xmlns:a16="http://schemas.microsoft.com/office/drawing/2014/main" id="{9490838D-9A73-A72B-0D09-B6C2355AFAFD}"/>
              </a:ext>
            </a:extLst>
          </p:cNvPr>
          <p:cNvSpPr txBox="1">
            <a:spLocks noChangeArrowheads="1"/>
          </p:cNvSpPr>
          <p:nvPr/>
        </p:nvSpPr>
        <p:spPr bwMode="auto">
          <a:xfrm>
            <a:off x="1647825" y="4495800"/>
            <a:ext cx="6096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pt-BR" altLang="en-US" sz="1800">
                <a:latin typeface="Times New Roman" pitchFamily="18" charset="0"/>
                <a:cs typeface="Times New Roman" pitchFamily="18" charset="0"/>
              </a:rPr>
              <a:t>H</a:t>
            </a:r>
            <a:r>
              <a:rPr lang="pt-BR" altLang="en-US" sz="1800" baseline="-25000">
                <a:latin typeface="Times New Roman" pitchFamily="18" charset="0"/>
                <a:cs typeface="Times New Roman" pitchFamily="18" charset="0"/>
              </a:rPr>
              <a:t>2</a:t>
            </a:r>
            <a:r>
              <a:rPr lang="pt-BR" altLang="en-US" sz="1800">
                <a:latin typeface="Times New Roman" pitchFamily="18" charset="0"/>
                <a:cs typeface="Times New Roman" pitchFamily="18" charset="0"/>
              </a:rPr>
              <a:t>O</a:t>
            </a:r>
            <a:endParaRPr lang="en-US" altLang="en-US" sz="1800"/>
          </a:p>
        </p:txBody>
      </p:sp>
    </p:spTree>
    <p:extLst>
      <p:ext uri="{BB962C8B-B14F-4D97-AF65-F5344CB8AC3E}">
        <p14:creationId xmlns:p14="http://schemas.microsoft.com/office/powerpoint/2010/main" val="239674209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7F46D0-7B04-FFAE-2814-8DC4CA6246CF}"/>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4CBDD49F-5368-6754-CF22-5AEE39DAB30C}"/>
              </a:ext>
            </a:extLst>
          </p:cNvPr>
          <p:cNvGraphicFramePr>
            <a:graphicFrameLocks noGrp="1"/>
          </p:cNvGraphicFramePr>
          <p:nvPr>
            <p:extLst>
              <p:ext uri="{D42A27DB-BD31-4B8C-83A1-F6EECF244321}">
                <p14:modId xmlns:p14="http://schemas.microsoft.com/office/powerpoint/2010/main" val="535388984"/>
              </p:ext>
            </p:extLst>
          </p:nvPr>
        </p:nvGraphicFramePr>
        <p:xfrm>
          <a:off x="1" y="0"/>
          <a:ext cx="9144000" cy="6824280"/>
        </p:xfrm>
        <a:graphic>
          <a:graphicData uri="http://schemas.openxmlformats.org/drawingml/2006/table">
            <a:tbl>
              <a:tblPr firstRow="1" bandRow="1">
                <a:tableStyleId>{5C22544A-7EE6-4342-B048-85BDC9FD1C3A}</a:tableStyleId>
              </a:tblPr>
              <a:tblGrid>
                <a:gridCol w="6019799">
                  <a:extLst>
                    <a:ext uri="{9D8B030D-6E8A-4147-A177-3AD203B41FA5}">
                      <a16:colId xmlns:a16="http://schemas.microsoft.com/office/drawing/2014/main" val="20001"/>
                    </a:ext>
                  </a:extLst>
                </a:gridCol>
                <a:gridCol w="1676400">
                  <a:extLst>
                    <a:ext uri="{9D8B030D-6E8A-4147-A177-3AD203B41FA5}">
                      <a16:colId xmlns:a16="http://schemas.microsoft.com/office/drawing/2014/main" val="20002"/>
                    </a:ext>
                  </a:extLst>
                </a:gridCol>
                <a:gridCol w="1447801">
                  <a:extLst>
                    <a:ext uri="{9D8B030D-6E8A-4147-A177-3AD203B41FA5}">
                      <a16:colId xmlns:a16="http://schemas.microsoft.com/office/drawing/2014/main" val="20003"/>
                    </a:ext>
                  </a:extLst>
                </a:gridCol>
              </a:tblGrid>
              <a:tr h="685800">
                <a:tc>
                  <a:txBody>
                    <a:bodyPr/>
                    <a:lstStyle/>
                    <a:p>
                      <a:pPr algn="l"/>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18.  Reaction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EF7F8"/>
                    </a:solidFill>
                  </a:tcPr>
                </a:tc>
                <a:tc>
                  <a:txBody>
                    <a:bodyPr/>
                    <a:lstStyle/>
                    <a:p>
                      <a:pPr algn="ct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l-GR" sz="2400" dirty="0">
                          <a:solidFill>
                            <a:schemeClr val="tx1">
                              <a:lumMod val="95000"/>
                              <a:lumOff val="5000"/>
                            </a:schemeClr>
                          </a:solidFill>
                          <a:latin typeface="Times New Roman" panose="02020603050405020304" pitchFamily="18" charset="0"/>
                          <a:cs typeface="Times New Roman" panose="02020603050405020304" pitchFamily="18" charset="0"/>
                        </a:rPr>
                        <a:t>Δ</a:t>
                      </a: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EF7F8"/>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Exo </a:t>
                      </a:r>
                      <a:br>
                        <a:rPr lang="en-US" sz="24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or</a:t>
                      </a:r>
                      <a:br>
                        <a:rPr lang="en-US" sz="24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endo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EF7F8"/>
                    </a:solidFill>
                  </a:tcPr>
                </a:tc>
                <a:extLst>
                  <a:ext uri="{0D108BD9-81ED-4DB2-BD59-A6C34878D82A}">
                    <a16:rowId xmlns:a16="http://schemas.microsoft.com/office/drawing/2014/main" val="10000"/>
                  </a:ext>
                </a:extLst>
              </a:tr>
              <a:tr h="1639041">
                <a:tc>
                  <a:txBody>
                    <a:bodyPr/>
                    <a:lstStyle/>
                    <a:p>
                      <a:r>
                        <a:rPr lang="en-US" sz="2400" dirty="0">
                          <a:latin typeface="Times New Roman" panose="02020603050405020304" pitchFamily="18" charset="0"/>
                          <a:cs typeface="Times New Roman" panose="02020603050405020304" pitchFamily="18" charset="0"/>
                        </a:rPr>
                        <a:t>C</a:t>
                      </a:r>
                      <a:r>
                        <a:rPr lang="en-US" sz="2400" baseline="-25000" dirty="0">
                          <a:latin typeface="Times New Roman" panose="02020603050405020304" pitchFamily="18" charset="0"/>
                          <a:cs typeface="Times New Roman" panose="02020603050405020304" pitchFamily="18" charset="0"/>
                        </a:rPr>
                        <a:t>3</a:t>
                      </a:r>
                      <a:r>
                        <a:rPr lang="en-US" sz="2400" dirty="0">
                          <a:latin typeface="Times New Roman" panose="02020603050405020304" pitchFamily="18" charset="0"/>
                          <a:cs typeface="Times New Roman" panose="02020603050405020304" pitchFamily="18" charset="0"/>
                        </a:rPr>
                        <a:t>H</a:t>
                      </a:r>
                      <a:r>
                        <a:rPr lang="en-US" sz="2400" baseline="-25000" dirty="0">
                          <a:latin typeface="Times New Roman" panose="02020603050405020304" pitchFamily="18" charset="0"/>
                          <a:cs typeface="Times New Roman" panose="02020603050405020304" pitchFamily="18" charset="0"/>
                        </a:rPr>
                        <a:t>8(G) </a:t>
                      </a:r>
                      <a:r>
                        <a:rPr lang="en-US" sz="2400" dirty="0">
                          <a:latin typeface="Times New Roman" panose="02020603050405020304" pitchFamily="18" charset="0"/>
                          <a:cs typeface="Times New Roman" panose="02020603050405020304" pitchFamily="18" charset="0"/>
                        </a:rPr>
                        <a:t> + 5O</a:t>
                      </a:r>
                      <a:r>
                        <a:rPr lang="pt-BR" sz="2400" baseline="-25000" dirty="0">
                          <a:latin typeface="Times New Roman" panose="02020603050405020304" pitchFamily="18" charset="0"/>
                          <a:cs typeface="Times New Roman" panose="02020603050405020304" pitchFamily="18" charset="0"/>
                        </a:rPr>
                        <a:t>2(G) </a:t>
                      </a:r>
                      <a:r>
                        <a:rPr lang="en-US" sz="2400" dirty="0">
                          <a:latin typeface="Times New Roman" panose="02020603050405020304" pitchFamily="18" charset="0"/>
                          <a:cs typeface="Times New Roman" panose="02020603050405020304" pitchFamily="18" charset="0"/>
                        </a:rPr>
                        <a:t>   </a:t>
                      </a:r>
                      <a:r>
                        <a:rPr lang="pt-BR" sz="2400"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3CO</a:t>
                      </a:r>
                      <a:r>
                        <a:rPr lang="pt-BR" sz="2400" baseline="-25000" dirty="0">
                          <a:latin typeface="Times New Roman" panose="02020603050405020304" pitchFamily="18" charset="0"/>
                          <a:cs typeface="Times New Roman" panose="02020603050405020304" pitchFamily="18" charset="0"/>
                        </a:rPr>
                        <a:t>2(G) </a:t>
                      </a:r>
                      <a:r>
                        <a:rPr lang="en-US" sz="2400" dirty="0">
                          <a:latin typeface="Times New Roman" panose="02020603050405020304" pitchFamily="18" charset="0"/>
                          <a:cs typeface="Times New Roman" panose="02020603050405020304" pitchFamily="18" charset="0"/>
                        </a:rPr>
                        <a:t> + 4H</a:t>
                      </a:r>
                      <a:r>
                        <a:rPr lang="pt-BR" sz="2400" baseline="-25000" dirty="0">
                          <a:latin typeface="Times New Roman" panose="02020603050405020304" pitchFamily="18" charset="0"/>
                          <a:cs typeface="Times New Roman" panose="02020603050405020304" pitchFamily="18" charset="0"/>
                        </a:rPr>
                        <a:t>2</a:t>
                      </a:r>
                      <a:r>
                        <a:rPr lang="en-US" sz="2400" dirty="0">
                          <a:latin typeface="Times New Roman" panose="02020603050405020304" pitchFamily="18" charset="0"/>
                          <a:cs typeface="Times New Roman" panose="02020603050405020304" pitchFamily="18" charset="0"/>
                        </a:rPr>
                        <a:t>O</a:t>
                      </a:r>
                      <a:r>
                        <a:rPr lang="pt-BR" sz="2400" baseline="-25000" dirty="0">
                          <a:latin typeface="Times New Roman" panose="02020603050405020304" pitchFamily="18" charset="0"/>
                          <a:cs typeface="Times New Roman" panose="02020603050405020304" pitchFamily="18" charset="0"/>
                        </a:rPr>
                        <a:t>(G)</a:t>
                      </a:r>
                      <a:r>
                        <a:rPr lang="en-US" sz="2400" dirty="0">
                          <a:latin typeface="Times New Roman" panose="02020603050405020304" pitchFamily="18" charset="0"/>
                          <a:cs typeface="Times New Roman" panose="02020603050405020304" pitchFamily="18" charset="0"/>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000" dirty="0">
                          <a:latin typeface="Times New Roman" panose="02020603050405020304" pitchFamily="18" charset="0"/>
                          <a:cs typeface="Times New Roman" panose="02020603050405020304" pitchFamily="18" charset="0"/>
                        </a:rPr>
                        <a:t>-2219.2</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kJ/mole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000" dirty="0" err="1">
                          <a:latin typeface="Times New Roman" panose="02020603050405020304" pitchFamily="18" charset="0"/>
                          <a:cs typeface="Times New Roman" panose="02020603050405020304" pitchFamily="18" charset="0"/>
                        </a:rPr>
                        <a:t>exo</a:t>
                      </a:r>
                      <a:endParaRPr lang="en-US" sz="2000" dirty="0">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1332173">
                <a:tc>
                  <a:txBody>
                    <a:bodyPr/>
                    <a:lstStyle/>
                    <a:p>
                      <a:r>
                        <a:rPr lang="en-US" sz="2400" dirty="0">
                          <a:latin typeface="Times New Roman" panose="02020603050405020304" pitchFamily="18" charset="0"/>
                          <a:cs typeface="Times New Roman" panose="02020603050405020304" pitchFamily="18" charset="0"/>
                        </a:rPr>
                        <a:t>CO</a:t>
                      </a:r>
                      <a:r>
                        <a:rPr lang="pt-BR" sz="2400" baseline="-25000" dirty="0">
                          <a:latin typeface="Times New Roman" panose="02020603050405020304" pitchFamily="18" charset="0"/>
                          <a:cs typeface="Times New Roman" panose="02020603050405020304" pitchFamily="18" charset="0"/>
                        </a:rPr>
                        <a:t>2(G) </a:t>
                      </a:r>
                      <a:r>
                        <a:rPr lang="en-US" sz="2400" dirty="0">
                          <a:latin typeface="Times New Roman" panose="02020603050405020304" pitchFamily="18" charset="0"/>
                          <a:cs typeface="Times New Roman" panose="02020603050405020304" pitchFamily="18" charset="0"/>
                        </a:rPr>
                        <a:t>  </a:t>
                      </a:r>
                      <a:r>
                        <a:rPr lang="pt-BR" sz="2400" dirty="0">
                          <a:latin typeface="Times New Roman" panose="02020603050405020304" pitchFamily="18" charset="0"/>
                          <a:cs typeface="Times New Roman" panose="02020603050405020304" pitchFamily="18" charset="0"/>
                        </a:rPr>
                        <a:t>→</a:t>
                      </a:r>
                      <a:r>
                        <a:rPr lang="en-US" sz="2400" dirty="0">
                          <a:latin typeface="Times New Roman" panose="02020603050405020304" pitchFamily="18" charset="0"/>
                          <a:cs typeface="Times New Roman" panose="02020603050405020304" pitchFamily="18" charset="0"/>
                        </a:rPr>
                        <a:t>   C</a:t>
                      </a:r>
                      <a:r>
                        <a:rPr lang="pt-BR" sz="2400" baseline="-25000" dirty="0">
                          <a:latin typeface="Times New Roman" panose="02020603050405020304" pitchFamily="18" charset="0"/>
                          <a:cs typeface="Times New Roman" panose="02020603050405020304" pitchFamily="18" charset="0"/>
                        </a:rPr>
                        <a:t>(S)</a:t>
                      </a:r>
                      <a:r>
                        <a:rPr lang="en-US" sz="2400" dirty="0">
                          <a:latin typeface="Times New Roman" panose="02020603050405020304" pitchFamily="18" charset="0"/>
                          <a:cs typeface="Times New Roman" panose="02020603050405020304" pitchFamily="18" charset="0"/>
                        </a:rPr>
                        <a:t> + O</a:t>
                      </a:r>
                      <a:r>
                        <a:rPr lang="pt-BR" sz="2400" baseline="-25000" dirty="0">
                          <a:latin typeface="Times New Roman" panose="02020603050405020304" pitchFamily="18" charset="0"/>
                          <a:cs typeface="Times New Roman" panose="02020603050405020304" pitchFamily="18" charset="0"/>
                        </a:rPr>
                        <a:t>2(G) </a:t>
                      </a:r>
                      <a:r>
                        <a:rPr lang="en-US" sz="2400" dirty="0">
                          <a:latin typeface="Times New Roman" panose="02020603050405020304" pitchFamily="18" charset="0"/>
                          <a:cs typeface="Times New Roman" panose="02020603050405020304" pitchFamily="18" charset="0"/>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000" b="1" dirty="0">
                          <a:solidFill>
                            <a:srgbClr val="FF0000"/>
                          </a:solidFill>
                          <a:latin typeface="Times New Roman" panose="02020603050405020304" pitchFamily="18" charset="0"/>
                          <a:cs typeface="Times New Roman" panose="02020603050405020304" pitchFamily="18" charset="0"/>
                        </a:rPr>
                        <a:t>+393.5</a:t>
                      </a:r>
                      <a:br>
                        <a:rPr lang="en-US" sz="2000" b="1" dirty="0">
                          <a:solidFill>
                            <a:srgbClr val="FF0000"/>
                          </a:solidFill>
                          <a:latin typeface="Times New Roman" panose="02020603050405020304" pitchFamily="18" charset="0"/>
                          <a:cs typeface="Times New Roman" panose="02020603050405020304" pitchFamily="18" charset="0"/>
                        </a:rPr>
                      </a:br>
                      <a:r>
                        <a:rPr lang="en-US" sz="2000" b="1" dirty="0">
                          <a:solidFill>
                            <a:srgbClr val="FF0000"/>
                          </a:solidFill>
                          <a:latin typeface="Times New Roman" panose="02020603050405020304" pitchFamily="18" charset="0"/>
                          <a:cs typeface="Times New Roman" panose="02020603050405020304" pitchFamily="18" charset="0"/>
                        </a:rPr>
                        <a:t>kJ/mole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000" b="1" dirty="0" err="1">
                          <a:solidFill>
                            <a:srgbClr val="FF0000"/>
                          </a:solidFill>
                          <a:latin typeface="Times New Roman" panose="02020603050405020304" pitchFamily="18" charset="0"/>
                          <a:cs typeface="Times New Roman" panose="02020603050405020304" pitchFamily="18" charset="0"/>
                        </a:rPr>
                        <a:t>endo</a:t>
                      </a:r>
                      <a:endParaRPr lang="en-US" sz="2000" b="1"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1332173">
                <a:tc>
                  <a:txBody>
                    <a:bodyPr/>
                    <a:lstStyle/>
                    <a:p>
                      <a:r>
                        <a:rPr lang="pt-BR" sz="2400" dirty="0">
                          <a:latin typeface="Times New Roman" panose="02020603050405020304" pitchFamily="18" charset="0"/>
                          <a:cs typeface="Times New Roman" panose="02020603050405020304" pitchFamily="18" charset="0"/>
                        </a:rPr>
                        <a:t>NaOH</a:t>
                      </a:r>
                      <a:r>
                        <a:rPr lang="pt-BR" sz="2400" baseline="-25000" dirty="0">
                          <a:latin typeface="Times New Roman" panose="02020603050405020304" pitchFamily="18" charset="0"/>
                          <a:cs typeface="Times New Roman" panose="02020603050405020304" pitchFamily="18" charset="0"/>
                        </a:rPr>
                        <a:t>(S)</a:t>
                      </a:r>
                      <a:r>
                        <a:rPr lang="pt-BR" sz="2400" dirty="0">
                          <a:latin typeface="Times New Roman" panose="02020603050405020304" pitchFamily="18" charset="0"/>
                          <a:cs typeface="Times New Roman" panose="02020603050405020304" pitchFamily="18" charset="0"/>
                        </a:rPr>
                        <a:t>                    Na</a:t>
                      </a:r>
                      <a:r>
                        <a:rPr lang="pt-BR" sz="2400" baseline="30000" dirty="0">
                          <a:latin typeface="Times New Roman" panose="02020603050405020304" pitchFamily="18" charset="0"/>
                          <a:cs typeface="Times New Roman" panose="02020603050405020304" pitchFamily="18" charset="0"/>
                        </a:rPr>
                        <a:t>+1</a:t>
                      </a:r>
                      <a:r>
                        <a:rPr lang="pt-BR" sz="2400" baseline="-25000" dirty="0">
                          <a:latin typeface="Times New Roman" panose="02020603050405020304" pitchFamily="18" charset="0"/>
                          <a:cs typeface="Times New Roman" panose="02020603050405020304" pitchFamily="18" charset="0"/>
                        </a:rPr>
                        <a:t>(AQ) </a:t>
                      </a:r>
                      <a:r>
                        <a:rPr lang="pt-BR" sz="2400" dirty="0">
                          <a:latin typeface="Times New Roman" panose="02020603050405020304" pitchFamily="18" charset="0"/>
                          <a:cs typeface="Times New Roman" panose="02020603050405020304" pitchFamily="18" charset="0"/>
                        </a:rPr>
                        <a:t> + OH</a:t>
                      </a:r>
                      <a:r>
                        <a:rPr lang="pt-BR" sz="2400" baseline="30000" dirty="0">
                          <a:latin typeface="Times New Roman" panose="02020603050405020304" pitchFamily="18" charset="0"/>
                          <a:cs typeface="Times New Roman" panose="02020603050405020304" pitchFamily="18" charset="0"/>
                        </a:rPr>
                        <a:t>–1</a:t>
                      </a:r>
                      <a:r>
                        <a:rPr lang="pt-BR" sz="2400" baseline="-25000" dirty="0">
                          <a:latin typeface="Times New Roman" panose="02020603050405020304" pitchFamily="18" charset="0"/>
                          <a:cs typeface="Times New Roman" panose="02020603050405020304" pitchFamily="18" charset="0"/>
                        </a:rPr>
                        <a:t>(AQ)</a:t>
                      </a:r>
                      <a:endParaRPr lang="en-US" sz="2400" baseline="-25000" dirty="0">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000" b="1" dirty="0">
                          <a:solidFill>
                            <a:srgbClr val="3333FF"/>
                          </a:solidFill>
                          <a:latin typeface="Times New Roman" panose="02020603050405020304" pitchFamily="18" charset="0"/>
                          <a:cs typeface="Times New Roman" panose="02020603050405020304" pitchFamily="18" charset="0"/>
                        </a:rPr>
                        <a:t>-44.51</a:t>
                      </a:r>
                      <a:br>
                        <a:rPr lang="en-US" sz="2000" b="1" dirty="0">
                          <a:solidFill>
                            <a:srgbClr val="3333FF"/>
                          </a:solidFill>
                          <a:latin typeface="Times New Roman" panose="02020603050405020304" pitchFamily="18" charset="0"/>
                          <a:cs typeface="Times New Roman" panose="02020603050405020304" pitchFamily="18" charset="0"/>
                        </a:rPr>
                      </a:br>
                      <a:r>
                        <a:rPr lang="en-US" sz="2000" b="1" dirty="0">
                          <a:solidFill>
                            <a:srgbClr val="3333FF"/>
                          </a:solidFill>
                          <a:latin typeface="Times New Roman" panose="02020603050405020304" pitchFamily="18" charset="0"/>
                          <a:cs typeface="Times New Roman" panose="02020603050405020304" pitchFamily="18" charset="0"/>
                        </a:rPr>
                        <a:t>kJ/mole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000" b="1" dirty="0">
                          <a:solidFill>
                            <a:srgbClr val="3333FF"/>
                          </a:solidFill>
                          <a:latin typeface="Times New Roman" panose="02020603050405020304" pitchFamily="18" charset="0"/>
                          <a:cs typeface="Times New Roman" panose="02020603050405020304" pitchFamily="18" charset="0"/>
                        </a:rPr>
                        <a:t>Exo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1332173">
                <a:tc>
                  <a:txBody>
                    <a:bodyPr/>
                    <a:lstStyle/>
                    <a:p>
                      <a:r>
                        <a:rPr lang="en-US" sz="2400" baseline="0" dirty="0">
                          <a:latin typeface="Times New Roman" panose="02020603050405020304" pitchFamily="18" charset="0"/>
                          <a:cs typeface="Times New Roman" panose="02020603050405020304" pitchFamily="18" charset="0"/>
                        </a:rPr>
                        <a:t>2NH</a:t>
                      </a:r>
                      <a:r>
                        <a:rPr lang="en-US" sz="2400" baseline="-25000" dirty="0">
                          <a:latin typeface="Times New Roman" panose="02020603050405020304" pitchFamily="18" charset="0"/>
                          <a:cs typeface="Times New Roman" panose="02020603050405020304" pitchFamily="18" charset="0"/>
                        </a:rPr>
                        <a:t>3(G)   </a:t>
                      </a:r>
                      <a:r>
                        <a:rPr lang="en-US" sz="2400" baseline="0" dirty="0">
                          <a:latin typeface="Times New Roman" panose="02020603050405020304" pitchFamily="18" charset="0"/>
                          <a:cs typeface="Times New Roman" panose="02020603050405020304" pitchFamily="18" charset="0"/>
                        </a:rPr>
                        <a:t>→  N</a:t>
                      </a:r>
                      <a:r>
                        <a:rPr lang="en-US" sz="2400" baseline="-25000" dirty="0">
                          <a:latin typeface="Times New Roman" panose="02020603050405020304" pitchFamily="18" charset="0"/>
                          <a:cs typeface="Times New Roman" panose="02020603050405020304" pitchFamily="18" charset="0"/>
                        </a:rPr>
                        <a:t>2(G)</a:t>
                      </a:r>
                      <a:r>
                        <a:rPr lang="en-US" sz="2400" baseline="0" dirty="0">
                          <a:latin typeface="Times New Roman" panose="02020603050405020304" pitchFamily="18" charset="0"/>
                          <a:cs typeface="Times New Roman" panose="02020603050405020304" pitchFamily="18" charset="0"/>
                        </a:rPr>
                        <a:t>  +  3H</a:t>
                      </a:r>
                      <a:r>
                        <a:rPr lang="en-US" sz="2400" baseline="-25000" dirty="0">
                          <a:latin typeface="Times New Roman" panose="02020603050405020304" pitchFamily="18" charset="0"/>
                          <a:cs typeface="Times New Roman" panose="02020603050405020304" pitchFamily="18" charset="0"/>
                        </a:rPr>
                        <a:t>2(G)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000" b="1" dirty="0">
                          <a:solidFill>
                            <a:schemeClr val="tx1"/>
                          </a:solidFill>
                          <a:latin typeface="Times New Roman" panose="02020603050405020304" pitchFamily="18" charset="0"/>
                          <a:cs typeface="Times New Roman" panose="02020603050405020304" pitchFamily="18" charset="0"/>
                        </a:rPr>
                        <a:t>+91.8 kJ/mole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000" b="1" dirty="0">
                          <a:solidFill>
                            <a:schemeClr val="tx1"/>
                          </a:solidFill>
                          <a:latin typeface="Times New Roman" panose="02020603050405020304" pitchFamily="18" charset="0"/>
                          <a:cs typeface="Times New Roman" panose="02020603050405020304" pitchFamily="18" charset="0"/>
                        </a:rPr>
                        <a:t>Endo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27241569"/>
                  </a:ext>
                </a:extLst>
              </a:tr>
            </a:tbl>
          </a:graphicData>
        </a:graphic>
      </p:graphicFrame>
      <p:cxnSp>
        <p:nvCxnSpPr>
          <p:cNvPr id="3" name="Straight Arrow Connector 2">
            <a:extLst>
              <a:ext uri="{FF2B5EF4-FFF2-40B4-BE49-F238E27FC236}">
                <a16:creationId xmlns:a16="http://schemas.microsoft.com/office/drawing/2014/main" id="{DB038406-3728-0C19-569E-54C616A0DCD4}"/>
              </a:ext>
            </a:extLst>
          </p:cNvPr>
          <p:cNvCxnSpPr/>
          <p:nvPr/>
        </p:nvCxnSpPr>
        <p:spPr>
          <a:xfrm>
            <a:off x="1447800" y="4865687"/>
            <a:ext cx="1066800" cy="0"/>
          </a:xfrm>
          <a:prstGeom prst="straightConnector1">
            <a:avLst/>
          </a:prstGeom>
          <a:ln>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sp>
        <p:nvSpPr>
          <p:cNvPr id="4" name="TextBox 5">
            <a:extLst>
              <a:ext uri="{FF2B5EF4-FFF2-40B4-BE49-F238E27FC236}">
                <a16:creationId xmlns:a16="http://schemas.microsoft.com/office/drawing/2014/main" id="{C5458459-2C64-0B5A-0B97-8802160227D5}"/>
              </a:ext>
            </a:extLst>
          </p:cNvPr>
          <p:cNvSpPr txBox="1">
            <a:spLocks noChangeArrowheads="1"/>
          </p:cNvSpPr>
          <p:nvPr/>
        </p:nvSpPr>
        <p:spPr bwMode="auto">
          <a:xfrm>
            <a:off x="1647825" y="4495800"/>
            <a:ext cx="6096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pt-BR" altLang="en-US" sz="1800">
                <a:latin typeface="Times New Roman" pitchFamily="18" charset="0"/>
                <a:cs typeface="Times New Roman" pitchFamily="18" charset="0"/>
              </a:rPr>
              <a:t>H</a:t>
            </a:r>
            <a:r>
              <a:rPr lang="pt-BR" altLang="en-US" sz="1800" baseline="-25000">
                <a:latin typeface="Times New Roman" pitchFamily="18" charset="0"/>
                <a:cs typeface="Times New Roman" pitchFamily="18" charset="0"/>
              </a:rPr>
              <a:t>2</a:t>
            </a:r>
            <a:r>
              <a:rPr lang="pt-BR" altLang="en-US" sz="1800">
                <a:latin typeface="Times New Roman" pitchFamily="18" charset="0"/>
                <a:cs typeface="Times New Roman" pitchFamily="18" charset="0"/>
              </a:rPr>
              <a:t>O</a:t>
            </a:r>
            <a:endParaRPr lang="en-US" altLang="en-US" sz="1800"/>
          </a:p>
        </p:txBody>
      </p:sp>
      <p:sp>
        <p:nvSpPr>
          <p:cNvPr id="7" name="TextBox 6">
            <a:extLst>
              <a:ext uri="{FF2B5EF4-FFF2-40B4-BE49-F238E27FC236}">
                <a16:creationId xmlns:a16="http://schemas.microsoft.com/office/drawing/2014/main" id="{8603C31A-0D75-8880-7FFC-66C9A8BBBA70}"/>
              </a:ext>
            </a:extLst>
          </p:cNvPr>
          <p:cNvSpPr txBox="1"/>
          <p:nvPr/>
        </p:nvSpPr>
        <p:spPr>
          <a:xfrm rot="21252716">
            <a:off x="5769504" y="3895635"/>
            <a:ext cx="2362200" cy="1200329"/>
          </a:xfrm>
          <a:prstGeom prst="rect">
            <a:avLst/>
          </a:prstGeom>
          <a:solidFill>
            <a:srgbClr val="FFFF00"/>
          </a:solidFill>
          <a:ln w="38100">
            <a:solidFill>
              <a:srgbClr val="FF0000"/>
            </a:solidFill>
          </a:ln>
        </p:spPr>
        <p:txBody>
          <a:bodyPr wrap="square" rtlCol="0">
            <a:spAutoFit/>
          </a:bodyPr>
          <a:lstStyle/>
          <a:p>
            <a:pPr algn="ctr"/>
            <a:r>
              <a:rPr lang="en-US" dirty="0">
                <a:solidFill>
                  <a:schemeClr val="tx1">
                    <a:lumMod val="95000"/>
                    <a:lumOff val="5000"/>
                  </a:schemeClr>
                </a:solidFill>
                <a:latin typeface="Times New Roman" panose="02020603050405020304" pitchFamily="18" charset="0"/>
                <a:cs typeface="Times New Roman" panose="02020603050405020304" pitchFamily="18" charset="0"/>
              </a:rPr>
              <a:t>Table I shows the synthesis of ammonia as exothermic, this is the opposite. </a:t>
            </a:r>
          </a:p>
        </p:txBody>
      </p:sp>
      <p:cxnSp>
        <p:nvCxnSpPr>
          <p:cNvPr id="8" name="Straight Arrow Connector 7">
            <a:extLst>
              <a:ext uri="{FF2B5EF4-FFF2-40B4-BE49-F238E27FC236}">
                <a16:creationId xmlns:a16="http://schemas.microsoft.com/office/drawing/2014/main" id="{7E71A7E4-1413-657A-B1CE-4559289F744E}"/>
              </a:ext>
            </a:extLst>
          </p:cNvPr>
          <p:cNvCxnSpPr>
            <a:cxnSpLocks/>
          </p:cNvCxnSpPr>
          <p:nvPr/>
        </p:nvCxnSpPr>
        <p:spPr>
          <a:xfrm>
            <a:off x="5943600" y="4952999"/>
            <a:ext cx="304800" cy="99060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792772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EF61B6-7778-8575-8D3C-D2384751A7BF}"/>
            </a:ext>
          </a:extLst>
        </p:cNvPr>
        <p:cNvGrpSpPr/>
        <p:nvPr/>
      </p:nvGrpSpPr>
      <p:grpSpPr>
        <a:xfrm>
          <a:off x="0" y="0"/>
          <a:ext cx="0" cy="0"/>
          <a:chOff x="0" y="0"/>
          <a:chExt cx="0" cy="0"/>
        </a:xfrm>
      </p:grpSpPr>
      <p:sp>
        <p:nvSpPr>
          <p:cNvPr id="58370" name="TextBox 1">
            <a:extLst>
              <a:ext uri="{FF2B5EF4-FFF2-40B4-BE49-F238E27FC236}">
                <a16:creationId xmlns:a16="http://schemas.microsoft.com/office/drawing/2014/main" id="{E2FEEEB6-F617-6EB9-D34E-8E7FF1B9337E}"/>
              </a:ext>
            </a:extLst>
          </p:cNvPr>
          <p:cNvSpPr txBox="1">
            <a:spLocks noChangeArrowheads="1"/>
          </p:cNvSpPr>
          <p:nvPr/>
        </p:nvSpPr>
        <p:spPr bwMode="auto">
          <a:xfrm>
            <a:off x="0" y="786"/>
            <a:ext cx="9144000" cy="5755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en-US" altLang="en-US" u="sng" dirty="0">
                <a:solidFill>
                  <a:schemeClr val="tx1">
                    <a:lumMod val="95000"/>
                    <a:lumOff val="5000"/>
                  </a:schemeClr>
                </a:solidFill>
                <a:latin typeface="Times New Roman" panose="02020603050405020304" pitchFamily="18" charset="0"/>
                <a:cs typeface="Times New Roman" panose="02020603050405020304" pitchFamily="18" charset="0"/>
              </a:rPr>
              <a:t>Let’s change gears.  Do you know how to drive a car?</a:t>
            </a:r>
          </a:p>
          <a:p>
            <a:pPr algn="ctr" eaLnBrk="1" hangingPunct="1">
              <a:spcBef>
                <a:spcPct val="50000"/>
              </a:spcBef>
              <a:buFontTx/>
              <a:buNone/>
            </a:pPr>
            <a:br>
              <a:rPr lang="en-US" altLang="en-US" b="1" dirty="0">
                <a:solidFill>
                  <a:schemeClr val="tx1">
                    <a:lumMod val="95000"/>
                    <a:lumOff val="5000"/>
                  </a:schemeClr>
                </a:solidFill>
                <a:latin typeface="Times New Roman" panose="02020603050405020304" pitchFamily="18" charset="0"/>
                <a:cs typeface="Times New Roman" panose="02020603050405020304" pitchFamily="18" charset="0"/>
              </a:rPr>
            </a:br>
            <a:br>
              <a:rPr lang="en-US" altLang="en-US" b="1" dirty="0">
                <a:solidFill>
                  <a:schemeClr val="tx1">
                    <a:lumMod val="95000"/>
                    <a:lumOff val="5000"/>
                  </a:schemeClr>
                </a:solidFill>
                <a:latin typeface="Times New Roman" panose="02020603050405020304" pitchFamily="18" charset="0"/>
                <a:cs typeface="Times New Roman" panose="02020603050405020304" pitchFamily="18" charset="0"/>
              </a:rPr>
            </a:br>
            <a:r>
              <a:rPr lang="en-US" altLang="en-US" b="1" dirty="0">
                <a:solidFill>
                  <a:schemeClr val="tx1">
                    <a:lumMod val="95000"/>
                    <a:lumOff val="5000"/>
                  </a:schemeClr>
                </a:solidFill>
                <a:latin typeface="Times New Roman" panose="02020603050405020304" pitchFamily="18" charset="0"/>
                <a:cs typeface="Times New Roman" panose="02020603050405020304" pitchFamily="18" charset="0"/>
              </a:rPr>
              <a:t>                                             Slowly, safely?</a:t>
            </a:r>
          </a:p>
          <a:p>
            <a:pPr algn="ctr" eaLnBrk="1" hangingPunct="1">
              <a:spcBef>
                <a:spcPct val="50000"/>
              </a:spcBef>
              <a:buFontTx/>
              <a:buNone/>
            </a:pPr>
            <a:endParaRPr lang="en-US" altLang="en-US" b="1" dirty="0">
              <a:solidFill>
                <a:schemeClr val="tx1">
                  <a:lumMod val="95000"/>
                  <a:lumOff val="5000"/>
                </a:schemeClr>
              </a:solidFill>
              <a:latin typeface="Times New Roman" panose="02020603050405020304" pitchFamily="18" charset="0"/>
              <a:cs typeface="Times New Roman" panose="02020603050405020304" pitchFamily="18" charset="0"/>
            </a:endParaRPr>
          </a:p>
          <a:p>
            <a:pPr algn="ctr" eaLnBrk="1" hangingPunct="1">
              <a:spcBef>
                <a:spcPct val="50000"/>
              </a:spcBef>
              <a:buFontTx/>
              <a:buNone/>
            </a:pPr>
            <a:endParaRPr lang="en-US" altLang="en-US" b="1" dirty="0">
              <a:solidFill>
                <a:schemeClr val="tx1">
                  <a:lumMod val="95000"/>
                  <a:lumOff val="5000"/>
                </a:schemeClr>
              </a:solidFill>
              <a:latin typeface="Times New Roman" panose="02020603050405020304" pitchFamily="18" charset="0"/>
              <a:cs typeface="Times New Roman" panose="02020603050405020304" pitchFamily="18" charset="0"/>
            </a:endParaRPr>
          </a:p>
          <a:p>
            <a:pPr algn="ctr" eaLnBrk="1" hangingPunct="1">
              <a:spcBef>
                <a:spcPct val="50000"/>
              </a:spcBef>
              <a:buFontTx/>
              <a:buNone/>
            </a:pPr>
            <a:endParaRPr lang="en-US" altLang="en-US" b="1" dirty="0">
              <a:solidFill>
                <a:schemeClr val="tx1">
                  <a:lumMod val="95000"/>
                  <a:lumOff val="5000"/>
                </a:schemeClr>
              </a:solidFill>
              <a:latin typeface="Times New Roman" panose="02020603050405020304" pitchFamily="18" charset="0"/>
              <a:cs typeface="Times New Roman" panose="02020603050405020304" pitchFamily="18" charset="0"/>
            </a:endParaRPr>
          </a:p>
          <a:p>
            <a:pPr eaLnBrk="1" hangingPunct="1">
              <a:spcBef>
                <a:spcPct val="50000"/>
              </a:spcBef>
              <a:buFontTx/>
              <a:buNone/>
            </a:pPr>
            <a:r>
              <a:rPr lang="en-US" altLang="en-US" b="1"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altLang="en-US" b="1" dirty="0">
                <a:solidFill>
                  <a:srgbClr val="FF0000"/>
                </a:solidFill>
                <a:latin typeface="Times New Roman" panose="02020603050405020304" pitchFamily="18" charset="0"/>
                <a:cs typeface="Times New Roman" panose="02020603050405020304" pitchFamily="18" charset="0"/>
              </a:rPr>
              <a:t>Or is this </a:t>
            </a:r>
            <a:br>
              <a:rPr lang="en-US" altLang="en-US" b="1" dirty="0">
                <a:solidFill>
                  <a:srgbClr val="FF0000"/>
                </a:solidFill>
                <a:latin typeface="Times New Roman" panose="02020603050405020304" pitchFamily="18" charset="0"/>
                <a:cs typeface="Times New Roman" panose="02020603050405020304" pitchFamily="18" charset="0"/>
              </a:rPr>
            </a:br>
            <a:r>
              <a:rPr lang="en-US" altLang="en-US" b="1" dirty="0">
                <a:solidFill>
                  <a:srgbClr val="FF0000"/>
                </a:solidFill>
                <a:latin typeface="Times New Roman" panose="02020603050405020304" pitchFamily="18" charset="0"/>
                <a:cs typeface="Times New Roman" panose="02020603050405020304" pitchFamily="18" charset="0"/>
              </a:rPr>
              <a:t>    more your style?</a:t>
            </a:r>
          </a:p>
        </p:txBody>
      </p:sp>
      <p:pic>
        <p:nvPicPr>
          <p:cNvPr id="3074" name="Picture 2">
            <a:extLst>
              <a:ext uri="{FF2B5EF4-FFF2-40B4-BE49-F238E27FC236}">
                <a16:creationId xmlns:a16="http://schemas.microsoft.com/office/drawing/2014/main" id="{321C6500-FB91-2525-F607-04B4B1E58375}"/>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990600"/>
            <a:ext cx="4514850" cy="236220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a:extLst>
              <a:ext uri="{FF2B5EF4-FFF2-40B4-BE49-F238E27FC236}">
                <a16:creationId xmlns:a16="http://schemas.microsoft.com/office/drawing/2014/main" id="{47B0B812-4F95-33D6-F5A9-2911107C20CA}"/>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4124960" y="3768030"/>
            <a:ext cx="5029200" cy="30891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256372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BD2DDDA-17EA-ED97-7DAF-DFC0994BE274}"/>
              </a:ext>
            </a:extLst>
          </p:cNvPr>
          <p:cNvSpPr txBox="1">
            <a:spLocks noChangeArrowheads="1"/>
          </p:cNvSpPr>
          <p:nvPr/>
        </p:nvSpPr>
        <p:spPr bwMode="auto">
          <a:xfrm>
            <a:off x="0" y="786"/>
            <a:ext cx="914400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dirty="0">
                <a:solidFill>
                  <a:schemeClr val="tx1">
                    <a:lumMod val="95000"/>
                    <a:lumOff val="5000"/>
                  </a:schemeClr>
                </a:solidFill>
                <a:latin typeface="Times New Roman" panose="02020603050405020304" pitchFamily="18" charset="0"/>
                <a:cs typeface="Times New Roman" panose="02020603050405020304" pitchFamily="18" charset="0"/>
              </a:rPr>
              <a:t>To drive from Vestal to Johnson City High School it’s about 8 miles.  That should take about 20 minutes.  </a:t>
            </a:r>
            <a:endParaRPr lang="en-US" altLang="en-US" b="1" dirty="0">
              <a:solidFill>
                <a:schemeClr val="tx1">
                  <a:lumMod val="95000"/>
                  <a:lumOff val="5000"/>
                </a:schemeClr>
              </a:solidFill>
              <a:latin typeface="Times New Roman" panose="02020603050405020304" pitchFamily="18" charset="0"/>
              <a:cs typeface="Times New Roman" panose="02020603050405020304" pitchFamily="18" charset="0"/>
            </a:endParaRPr>
          </a:p>
        </p:txBody>
      </p:sp>
      <p:pic>
        <p:nvPicPr>
          <p:cNvPr id="3" name="Picture 2">
            <a:extLst>
              <a:ext uri="{FF2B5EF4-FFF2-40B4-BE49-F238E27FC236}">
                <a16:creationId xmlns:a16="http://schemas.microsoft.com/office/drawing/2014/main" id="{8BC1A9D4-C800-52EF-22FC-BB381ED9794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67600" y="5246854"/>
            <a:ext cx="1600200" cy="16002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a:extLst>
              <a:ext uri="{FF2B5EF4-FFF2-40B4-BE49-F238E27FC236}">
                <a16:creationId xmlns:a16="http://schemas.microsoft.com/office/drawing/2014/main" id="{3D062916-F593-7B3B-453D-265444ED98A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524000"/>
            <a:ext cx="2266950" cy="2857500"/>
          </a:xfrm>
          <a:prstGeom prst="rect">
            <a:avLst/>
          </a:prstGeom>
          <a:noFill/>
          <a:extLst>
            <a:ext uri="{909E8E84-426E-40DD-AFC4-6F175D3DCCD1}">
              <a14:hiddenFill xmlns:a14="http://schemas.microsoft.com/office/drawing/2010/main">
                <a:solidFill>
                  <a:srgbClr val="FFFFFF"/>
                </a:solidFill>
              </a14:hiddenFill>
            </a:ext>
          </a:extLst>
        </p:spPr>
      </p:pic>
      <p:cxnSp>
        <p:nvCxnSpPr>
          <p:cNvPr id="5" name="Straight Arrow Connector 4">
            <a:extLst>
              <a:ext uri="{FF2B5EF4-FFF2-40B4-BE49-F238E27FC236}">
                <a16:creationId xmlns:a16="http://schemas.microsoft.com/office/drawing/2014/main" id="{AB95AD1A-1C5F-54FF-9A39-EF9FFC10B6D4}"/>
              </a:ext>
            </a:extLst>
          </p:cNvPr>
          <p:cNvCxnSpPr>
            <a:cxnSpLocks/>
          </p:cNvCxnSpPr>
          <p:nvPr/>
        </p:nvCxnSpPr>
        <p:spPr>
          <a:xfrm>
            <a:off x="2514600" y="3276600"/>
            <a:ext cx="4876800" cy="243840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6" name="Table 5">
            <a:extLst>
              <a:ext uri="{FF2B5EF4-FFF2-40B4-BE49-F238E27FC236}">
                <a16:creationId xmlns:a16="http://schemas.microsoft.com/office/drawing/2014/main" id="{7CAF98A7-1425-AE8D-26D8-7DE3537C6905}"/>
              </a:ext>
            </a:extLst>
          </p:cNvPr>
          <p:cNvGraphicFramePr>
            <a:graphicFrameLocks noGrp="1"/>
          </p:cNvGraphicFramePr>
          <p:nvPr>
            <p:extLst>
              <p:ext uri="{D42A27DB-BD31-4B8C-83A1-F6EECF244321}">
                <p14:modId xmlns:p14="http://schemas.microsoft.com/office/powerpoint/2010/main" val="3813263501"/>
              </p:ext>
            </p:extLst>
          </p:nvPr>
        </p:nvGraphicFramePr>
        <p:xfrm>
          <a:off x="4329112" y="2881726"/>
          <a:ext cx="4410075" cy="1094547"/>
        </p:xfrm>
        <a:graphic>
          <a:graphicData uri="http://schemas.openxmlformats.org/drawingml/2006/table">
            <a:tbl>
              <a:tblPr firstRow="1" bandRow="1">
                <a:tableStyleId>{5C22544A-7EE6-4342-B048-85BDC9FD1C3A}</a:tableStyleId>
              </a:tblPr>
              <a:tblGrid>
                <a:gridCol w="2025303">
                  <a:extLst>
                    <a:ext uri="{9D8B030D-6E8A-4147-A177-3AD203B41FA5}">
                      <a16:colId xmlns:a16="http://schemas.microsoft.com/office/drawing/2014/main" val="1649709398"/>
                    </a:ext>
                  </a:extLst>
                </a:gridCol>
                <a:gridCol w="2384772">
                  <a:extLst>
                    <a:ext uri="{9D8B030D-6E8A-4147-A177-3AD203B41FA5}">
                      <a16:colId xmlns:a16="http://schemas.microsoft.com/office/drawing/2014/main" val="1748168323"/>
                    </a:ext>
                  </a:extLst>
                </a:gridCol>
              </a:tblGrid>
              <a:tr h="1094547">
                <a:tc>
                  <a:txBody>
                    <a:bodyPr/>
                    <a:lstStyle/>
                    <a:p>
                      <a:pPr algn="ctr"/>
                      <a:r>
                        <a:rPr lang="en-US" altLang="en-US" sz="3200" u="sng" dirty="0">
                          <a:solidFill>
                            <a:schemeClr val="tx1">
                              <a:lumMod val="95000"/>
                              <a:lumOff val="5000"/>
                            </a:schemeClr>
                          </a:solidFill>
                          <a:latin typeface="Times New Roman" panose="02020603050405020304" pitchFamily="18" charset="0"/>
                          <a:cs typeface="Times New Roman" panose="02020603050405020304" pitchFamily="18" charset="0"/>
                        </a:rPr>
                        <a:t>8 miles </a:t>
                      </a:r>
                      <a:br>
                        <a:rPr lang="en-US" altLang="en-US" sz="3200" dirty="0">
                          <a:solidFill>
                            <a:schemeClr val="tx1">
                              <a:lumMod val="95000"/>
                              <a:lumOff val="5000"/>
                            </a:schemeClr>
                          </a:solidFill>
                          <a:latin typeface="Times New Roman" panose="02020603050405020304" pitchFamily="18" charset="0"/>
                          <a:cs typeface="Times New Roman" panose="02020603050405020304" pitchFamily="18" charset="0"/>
                        </a:rPr>
                      </a:br>
                      <a:r>
                        <a:rPr lang="en-US" altLang="en-US" sz="3200" dirty="0">
                          <a:solidFill>
                            <a:schemeClr val="tx1">
                              <a:lumMod val="95000"/>
                              <a:lumOff val="5000"/>
                            </a:schemeClr>
                          </a:solidFill>
                          <a:latin typeface="Times New Roman" panose="02020603050405020304" pitchFamily="18" charset="0"/>
                          <a:cs typeface="Times New Roman" panose="02020603050405020304" pitchFamily="18" charset="0"/>
                        </a:rPr>
                        <a:t>0.33 hours</a:t>
                      </a:r>
                      <a:endParaRPr lang="en-US" sz="3200" dirty="0"/>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l"/>
                      <a:r>
                        <a:rPr lang="en-US" altLang="en-US" sz="3200" dirty="0">
                          <a:solidFill>
                            <a:schemeClr val="tx1">
                              <a:lumMod val="95000"/>
                              <a:lumOff val="5000"/>
                            </a:schemeClr>
                          </a:solidFill>
                          <a:latin typeface="Times New Roman" panose="02020603050405020304" pitchFamily="18" charset="0"/>
                          <a:cs typeface="Times New Roman" panose="02020603050405020304" pitchFamily="18" charset="0"/>
                        </a:rPr>
                        <a:t> = ~ 24 mph</a:t>
                      </a:r>
                      <a:endParaRPr lang="en-US" sz="3200" dirty="0"/>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2224880132"/>
                  </a:ext>
                </a:extLst>
              </a:tr>
            </a:tbl>
          </a:graphicData>
        </a:graphic>
      </p:graphicFrame>
    </p:spTree>
    <p:extLst>
      <p:ext uri="{BB962C8B-B14F-4D97-AF65-F5344CB8AC3E}">
        <p14:creationId xmlns:p14="http://schemas.microsoft.com/office/powerpoint/2010/main" val="45758736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extBox 1"/>
          <p:cNvSpPr txBox="1">
            <a:spLocks noChangeArrowheads="1"/>
          </p:cNvSpPr>
          <p:nvPr/>
        </p:nvSpPr>
        <p:spPr bwMode="auto">
          <a:xfrm>
            <a:off x="0" y="786"/>
            <a:ext cx="91440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dirty="0">
                <a:solidFill>
                  <a:schemeClr val="tx1">
                    <a:lumMod val="95000"/>
                    <a:lumOff val="5000"/>
                  </a:schemeClr>
                </a:solidFill>
                <a:latin typeface="Times New Roman" panose="02020603050405020304" pitchFamily="18" charset="0"/>
                <a:cs typeface="Times New Roman" panose="02020603050405020304" pitchFamily="18" charset="0"/>
              </a:rPr>
              <a:t>It you drive fast, getting there in just 10 minutes… </a:t>
            </a:r>
            <a:endParaRPr lang="en-US" altLang="en-US" b="1" dirty="0">
              <a:solidFill>
                <a:schemeClr val="tx1">
                  <a:lumMod val="95000"/>
                  <a:lumOff val="5000"/>
                </a:schemeClr>
              </a:solidFill>
              <a:latin typeface="Times New Roman" panose="02020603050405020304" pitchFamily="18" charset="0"/>
              <a:cs typeface="Times New Roman" panose="02020603050405020304" pitchFamily="18" charset="0"/>
            </a:endParaRPr>
          </a:p>
        </p:txBody>
      </p:sp>
      <p:pic>
        <p:nvPicPr>
          <p:cNvPr id="2050" name="Picture 2">
            <a:extLst>
              <a:ext uri="{FF2B5EF4-FFF2-40B4-BE49-F238E27FC236}">
                <a16:creationId xmlns:a16="http://schemas.microsoft.com/office/drawing/2014/main" id="{2764224D-5445-7F54-2C90-76CF809A750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67600" y="5246854"/>
            <a:ext cx="1600200" cy="160020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39A69A9B-CC4F-D7BB-99AE-F768821CC95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524000"/>
            <a:ext cx="2266950" cy="2857500"/>
          </a:xfrm>
          <a:prstGeom prst="rect">
            <a:avLst/>
          </a:prstGeom>
          <a:noFill/>
          <a:extLst>
            <a:ext uri="{909E8E84-426E-40DD-AFC4-6F175D3DCCD1}">
              <a14:hiddenFill xmlns:a14="http://schemas.microsoft.com/office/drawing/2010/main">
                <a:solidFill>
                  <a:srgbClr val="FFFFFF"/>
                </a:solidFill>
              </a14:hiddenFill>
            </a:ext>
          </a:extLst>
        </p:spPr>
      </p:pic>
      <p:cxnSp>
        <p:nvCxnSpPr>
          <p:cNvPr id="3" name="Straight Arrow Connector 2">
            <a:extLst>
              <a:ext uri="{FF2B5EF4-FFF2-40B4-BE49-F238E27FC236}">
                <a16:creationId xmlns:a16="http://schemas.microsoft.com/office/drawing/2014/main" id="{312A62BA-739B-F69C-30A2-B170C38A0B4F}"/>
              </a:ext>
            </a:extLst>
          </p:cNvPr>
          <p:cNvCxnSpPr>
            <a:cxnSpLocks/>
          </p:cNvCxnSpPr>
          <p:nvPr/>
        </p:nvCxnSpPr>
        <p:spPr>
          <a:xfrm>
            <a:off x="2514600" y="3276600"/>
            <a:ext cx="4876800" cy="243840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5" name="Table 5">
            <a:extLst>
              <a:ext uri="{FF2B5EF4-FFF2-40B4-BE49-F238E27FC236}">
                <a16:creationId xmlns:a16="http://schemas.microsoft.com/office/drawing/2014/main" id="{D82BF98E-7C96-4E92-5903-D215CB4E3724}"/>
              </a:ext>
            </a:extLst>
          </p:cNvPr>
          <p:cNvGraphicFramePr>
            <a:graphicFrameLocks noGrp="1"/>
          </p:cNvGraphicFramePr>
          <p:nvPr>
            <p:extLst>
              <p:ext uri="{D42A27DB-BD31-4B8C-83A1-F6EECF244321}">
                <p14:modId xmlns:p14="http://schemas.microsoft.com/office/powerpoint/2010/main" val="560905590"/>
              </p:ext>
            </p:extLst>
          </p:nvPr>
        </p:nvGraphicFramePr>
        <p:xfrm>
          <a:off x="4329112" y="2881726"/>
          <a:ext cx="4410075" cy="1094547"/>
        </p:xfrm>
        <a:graphic>
          <a:graphicData uri="http://schemas.openxmlformats.org/drawingml/2006/table">
            <a:tbl>
              <a:tblPr firstRow="1" bandRow="1">
                <a:tableStyleId>{5C22544A-7EE6-4342-B048-85BDC9FD1C3A}</a:tableStyleId>
              </a:tblPr>
              <a:tblGrid>
                <a:gridCol w="2025303">
                  <a:extLst>
                    <a:ext uri="{9D8B030D-6E8A-4147-A177-3AD203B41FA5}">
                      <a16:colId xmlns:a16="http://schemas.microsoft.com/office/drawing/2014/main" val="1649709398"/>
                    </a:ext>
                  </a:extLst>
                </a:gridCol>
                <a:gridCol w="2384772">
                  <a:extLst>
                    <a:ext uri="{9D8B030D-6E8A-4147-A177-3AD203B41FA5}">
                      <a16:colId xmlns:a16="http://schemas.microsoft.com/office/drawing/2014/main" val="1748168323"/>
                    </a:ext>
                  </a:extLst>
                </a:gridCol>
              </a:tblGrid>
              <a:tr h="1094547">
                <a:tc>
                  <a:txBody>
                    <a:bodyPr/>
                    <a:lstStyle/>
                    <a:p>
                      <a:pPr algn="ctr"/>
                      <a:r>
                        <a:rPr lang="en-US" altLang="en-US" sz="3200" u="sng" dirty="0">
                          <a:solidFill>
                            <a:schemeClr val="tx1">
                              <a:lumMod val="95000"/>
                              <a:lumOff val="5000"/>
                            </a:schemeClr>
                          </a:solidFill>
                          <a:latin typeface="Times New Roman" panose="02020603050405020304" pitchFamily="18" charset="0"/>
                          <a:cs typeface="Times New Roman" panose="02020603050405020304" pitchFamily="18" charset="0"/>
                        </a:rPr>
                        <a:t>8 miles </a:t>
                      </a:r>
                      <a:br>
                        <a:rPr lang="en-US" altLang="en-US" sz="3200" dirty="0">
                          <a:solidFill>
                            <a:schemeClr val="tx1">
                              <a:lumMod val="95000"/>
                              <a:lumOff val="5000"/>
                            </a:schemeClr>
                          </a:solidFill>
                          <a:latin typeface="Times New Roman" panose="02020603050405020304" pitchFamily="18" charset="0"/>
                          <a:cs typeface="Times New Roman" panose="02020603050405020304" pitchFamily="18" charset="0"/>
                        </a:rPr>
                      </a:br>
                      <a:r>
                        <a:rPr lang="en-US" altLang="en-US" sz="3200" dirty="0">
                          <a:solidFill>
                            <a:schemeClr val="tx1">
                              <a:lumMod val="95000"/>
                              <a:lumOff val="5000"/>
                            </a:schemeClr>
                          </a:solidFill>
                          <a:latin typeface="Times New Roman" panose="02020603050405020304" pitchFamily="18" charset="0"/>
                          <a:cs typeface="Times New Roman" panose="02020603050405020304" pitchFamily="18" charset="0"/>
                        </a:rPr>
                        <a:t>0.17 hours</a:t>
                      </a:r>
                      <a:endParaRPr lang="en-US" sz="3200" dirty="0"/>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FFF66"/>
                    </a:solidFill>
                  </a:tcPr>
                </a:tc>
                <a:tc>
                  <a:txBody>
                    <a:bodyPr/>
                    <a:lstStyle/>
                    <a:p>
                      <a:pPr algn="l"/>
                      <a:r>
                        <a:rPr lang="en-US" altLang="en-US" sz="3200" dirty="0">
                          <a:solidFill>
                            <a:schemeClr val="tx1">
                              <a:lumMod val="95000"/>
                              <a:lumOff val="5000"/>
                            </a:schemeClr>
                          </a:solidFill>
                          <a:latin typeface="Times New Roman" panose="02020603050405020304" pitchFamily="18" charset="0"/>
                          <a:cs typeface="Times New Roman" panose="02020603050405020304" pitchFamily="18" charset="0"/>
                        </a:rPr>
                        <a:t> = ~ 47 mph</a:t>
                      </a:r>
                      <a:endParaRPr lang="en-US" sz="3200" dirty="0"/>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FFF66"/>
                    </a:solidFill>
                  </a:tcPr>
                </a:tc>
                <a:extLst>
                  <a:ext uri="{0D108BD9-81ED-4DB2-BD59-A6C34878D82A}">
                    <a16:rowId xmlns:a16="http://schemas.microsoft.com/office/drawing/2014/main" val="2224880132"/>
                  </a:ext>
                </a:extLst>
              </a:tr>
            </a:tbl>
          </a:graphicData>
        </a:graphic>
      </p:graphicFrame>
      <p:cxnSp>
        <p:nvCxnSpPr>
          <p:cNvPr id="2" name="Straight Arrow Connector 1">
            <a:extLst>
              <a:ext uri="{FF2B5EF4-FFF2-40B4-BE49-F238E27FC236}">
                <a16:creationId xmlns:a16="http://schemas.microsoft.com/office/drawing/2014/main" id="{CAC0A1EF-6833-6453-E575-B3F3284311E2}"/>
              </a:ext>
            </a:extLst>
          </p:cNvPr>
          <p:cNvCxnSpPr>
            <a:cxnSpLocks/>
          </p:cNvCxnSpPr>
          <p:nvPr/>
        </p:nvCxnSpPr>
        <p:spPr>
          <a:xfrm>
            <a:off x="2407920" y="3564006"/>
            <a:ext cx="4876800" cy="243840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8825104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F66"/>
        </a:solidFill>
        <a:effectLst/>
      </p:bgPr>
    </p:bg>
    <p:spTree>
      <p:nvGrpSpPr>
        <p:cNvPr id="1" name=""/>
        <p:cNvGrpSpPr/>
        <p:nvPr/>
      </p:nvGrpSpPr>
      <p:grpSpPr>
        <a:xfrm>
          <a:off x="0" y="0"/>
          <a:ext cx="0" cy="0"/>
          <a:chOff x="0" y="0"/>
          <a:chExt cx="0" cy="0"/>
        </a:xfrm>
      </p:grpSpPr>
      <p:sp>
        <p:nvSpPr>
          <p:cNvPr id="58370" name="TextBox 1"/>
          <p:cNvSpPr txBox="1">
            <a:spLocks noChangeArrowheads="1"/>
          </p:cNvSpPr>
          <p:nvPr/>
        </p:nvSpPr>
        <p:spPr bwMode="auto">
          <a:xfrm>
            <a:off x="0" y="786"/>
            <a:ext cx="91440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dirty="0">
                <a:solidFill>
                  <a:schemeClr val="tx1">
                    <a:lumMod val="95000"/>
                    <a:lumOff val="5000"/>
                  </a:schemeClr>
                </a:solidFill>
                <a:latin typeface="Times New Roman" panose="02020603050405020304" pitchFamily="18" charset="0"/>
                <a:cs typeface="Times New Roman" panose="02020603050405020304" pitchFamily="18" charset="0"/>
              </a:rPr>
              <a:t>It you drive fast, getting there in just </a:t>
            </a:r>
            <a:r>
              <a:rPr lang="en-US" altLang="en-US" dirty="0">
                <a:solidFill>
                  <a:srgbClr val="FF0000"/>
                </a:solidFill>
                <a:latin typeface="Times New Roman" panose="02020603050405020304" pitchFamily="18" charset="0"/>
                <a:cs typeface="Times New Roman" panose="02020603050405020304" pitchFamily="18" charset="0"/>
              </a:rPr>
              <a:t>5 minutes</a:t>
            </a:r>
            <a:r>
              <a:rPr lang="en-US" altLang="en-US" dirty="0">
                <a:solidFill>
                  <a:schemeClr val="tx1">
                    <a:lumMod val="95000"/>
                    <a:lumOff val="5000"/>
                  </a:schemeClr>
                </a:solidFill>
                <a:latin typeface="Times New Roman" panose="02020603050405020304" pitchFamily="18" charset="0"/>
                <a:cs typeface="Times New Roman" panose="02020603050405020304" pitchFamily="18" charset="0"/>
              </a:rPr>
              <a:t>… </a:t>
            </a:r>
            <a:endParaRPr lang="en-US" altLang="en-US" b="1" dirty="0">
              <a:solidFill>
                <a:schemeClr val="tx1">
                  <a:lumMod val="95000"/>
                  <a:lumOff val="5000"/>
                </a:schemeClr>
              </a:solidFill>
              <a:latin typeface="Times New Roman" panose="02020603050405020304" pitchFamily="18" charset="0"/>
              <a:cs typeface="Times New Roman" panose="02020603050405020304" pitchFamily="18" charset="0"/>
            </a:endParaRPr>
          </a:p>
        </p:txBody>
      </p:sp>
      <p:pic>
        <p:nvPicPr>
          <p:cNvPr id="2050" name="Picture 2">
            <a:extLst>
              <a:ext uri="{FF2B5EF4-FFF2-40B4-BE49-F238E27FC236}">
                <a16:creationId xmlns:a16="http://schemas.microsoft.com/office/drawing/2014/main" id="{2764224D-5445-7F54-2C90-76CF809A750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67600" y="5246854"/>
            <a:ext cx="1600200" cy="160020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39A69A9B-CC4F-D7BB-99AE-F768821CC95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524000"/>
            <a:ext cx="2266950" cy="2857500"/>
          </a:xfrm>
          <a:prstGeom prst="rect">
            <a:avLst/>
          </a:prstGeom>
          <a:noFill/>
          <a:extLst>
            <a:ext uri="{909E8E84-426E-40DD-AFC4-6F175D3DCCD1}">
              <a14:hiddenFill xmlns:a14="http://schemas.microsoft.com/office/drawing/2010/main">
                <a:solidFill>
                  <a:srgbClr val="FFFFFF"/>
                </a:solidFill>
              </a14:hiddenFill>
            </a:ext>
          </a:extLst>
        </p:spPr>
      </p:pic>
      <p:cxnSp>
        <p:nvCxnSpPr>
          <p:cNvPr id="3" name="Straight Arrow Connector 2">
            <a:extLst>
              <a:ext uri="{FF2B5EF4-FFF2-40B4-BE49-F238E27FC236}">
                <a16:creationId xmlns:a16="http://schemas.microsoft.com/office/drawing/2014/main" id="{312A62BA-739B-F69C-30A2-B170C38A0B4F}"/>
              </a:ext>
            </a:extLst>
          </p:cNvPr>
          <p:cNvCxnSpPr>
            <a:cxnSpLocks/>
          </p:cNvCxnSpPr>
          <p:nvPr/>
        </p:nvCxnSpPr>
        <p:spPr>
          <a:xfrm>
            <a:off x="2514600" y="3276600"/>
            <a:ext cx="4876800" cy="243840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5" name="Table 5">
            <a:extLst>
              <a:ext uri="{FF2B5EF4-FFF2-40B4-BE49-F238E27FC236}">
                <a16:creationId xmlns:a16="http://schemas.microsoft.com/office/drawing/2014/main" id="{D82BF98E-7C96-4E92-5903-D215CB4E3724}"/>
              </a:ext>
            </a:extLst>
          </p:cNvPr>
          <p:cNvGraphicFramePr>
            <a:graphicFrameLocks noGrp="1"/>
          </p:cNvGraphicFramePr>
          <p:nvPr>
            <p:extLst>
              <p:ext uri="{D42A27DB-BD31-4B8C-83A1-F6EECF244321}">
                <p14:modId xmlns:p14="http://schemas.microsoft.com/office/powerpoint/2010/main" val="1597862904"/>
              </p:ext>
            </p:extLst>
          </p:nvPr>
        </p:nvGraphicFramePr>
        <p:xfrm>
          <a:off x="4329112" y="2881726"/>
          <a:ext cx="4410075" cy="1094547"/>
        </p:xfrm>
        <a:graphic>
          <a:graphicData uri="http://schemas.openxmlformats.org/drawingml/2006/table">
            <a:tbl>
              <a:tblPr firstRow="1" bandRow="1">
                <a:tableStyleId>{5C22544A-7EE6-4342-B048-85BDC9FD1C3A}</a:tableStyleId>
              </a:tblPr>
              <a:tblGrid>
                <a:gridCol w="2025303">
                  <a:extLst>
                    <a:ext uri="{9D8B030D-6E8A-4147-A177-3AD203B41FA5}">
                      <a16:colId xmlns:a16="http://schemas.microsoft.com/office/drawing/2014/main" val="1649709398"/>
                    </a:ext>
                  </a:extLst>
                </a:gridCol>
                <a:gridCol w="2384772">
                  <a:extLst>
                    <a:ext uri="{9D8B030D-6E8A-4147-A177-3AD203B41FA5}">
                      <a16:colId xmlns:a16="http://schemas.microsoft.com/office/drawing/2014/main" val="1748168323"/>
                    </a:ext>
                  </a:extLst>
                </a:gridCol>
              </a:tblGrid>
              <a:tr h="1094547">
                <a:tc>
                  <a:txBody>
                    <a:bodyPr/>
                    <a:lstStyle/>
                    <a:p>
                      <a:pPr algn="ctr"/>
                      <a:r>
                        <a:rPr lang="en-US" altLang="en-US" sz="3200" u="sng" dirty="0">
                          <a:solidFill>
                            <a:schemeClr val="tx1">
                              <a:lumMod val="95000"/>
                              <a:lumOff val="5000"/>
                            </a:schemeClr>
                          </a:solidFill>
                          <a:latin typeface="Times New Roman" panose="02020603050405020304" pitchFamily="18" charset="0"/>
                          <a:cs typeface="Times New Roman" panose="02020603050405020304" pitchFamily="18" charset="0"/>
                        </a:rPr>
                        <a:t>8 miles </a:t>
                      </a:r>
                      <a:br>
                        <a:rPr lang="en-US" altLang="en-US" sz="3200" dirty="0">
                          <a:solidFill>
                            <a:schemeClr val="tx1">
                              <a:lumMod val="95000"/>
                              <a:lumOff val="5000"/>
                            </a:schemeClr>
                          </a:solidFill>
                          <a:latin typeface="Times New Roman" panose="02020603050405020304" pitchFamily="18" charset="0"/>
                          <a:cs typeface="Times New Roman" panose="02020603050405020304" pitchFamily="18" charset="0"/>
                        </a:rPr>
                      </a:br>
                      <a:r>
                        <a:rPr lang="en-US" altLang="en-US" sz="3200" dirty="0">
                          <a:solidFill>
                            <a:schemeClr val="tx1">
                              <a:lumMod val="95000"/>
                              <a:lumOff val="5000"/>
                            </a:schemeClr>
                          </a:solidFill>
                          <a:latin typeface="Times New Roman" panose="02020603050405020304" pitchFamily="18" charset="0"/>
                          <a:cs typeface="Times New Roman" panose="02020603050405020304" pitchFamily="18" charset="0"/>
                        </a:rPr>
                        <a:t>.083 hours</a:t>
                      </a:r>
                      <a:endParaRPr lang="en-US" sz="3200" dirty="0"/>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FFF66"/>
                    </a:solidFill>
                  </a:tcPr>
                </a:tc>
                <a:tc>
                  <a:txBody>
                    <a:bodyPr/>
                    <a:lstStyle/>
                    <a:p>
                      <a:pPr algn="l"/>
                      <a:r>
                        <a:rPr lang="en-US" altLang="en-US" sz="3200" dirty="0">
                          <a:solidFill>
                            <a:schemeClr val="tx1">
                              <a:lumMod val="95000"/>
                              <a:lumOff val="5000"/>
                            </a:schemeClr>
                          </a:solidFill>
                          <a:latin typeface="Times New Roman" panose="02020603050405020304" pitchFamily="18" charset="0"/>
                          <a:cs typeface="Times New Roman" panose="02020603050405020304" pitchFamily="18" charset="0"/>
                        </a:rPr>
                        <a:t> = ~ </a:t>
                      </a:r>
                      <a:r>
                        <a:rPr lang="en-US" altLang="en-US" sz="3200" dirty="0">
                          <a:solidFill>
                            <a:srgbClr val="FF0000"/>
                          </a:solidFill>
                          <a:latin typeface="Times New Roman" panose="02020603050405020304" pitchFamily="18" charset="0"/>
                          <a:cs typeface="Times New Roman" panose="02020603050405020304" pitchFamily="18" charset="0"/>
                        </a:rPr>
                        <a:t>96 mph!</a:t>
                      </a:r>
                      <a:endParaRPr lang="en-US" sz="3200" dirty="0">
                        <a:solidFill>
                          <a:srgbClr val="FF0000"/>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FFF66"/>
                    </a:solidFill>
                  </a:tcPr>
                </a:tc>
                <a:extLst>
                  <a:ext uri="{0D108BD9-81ED-4DB2-BD59-A6C34878D82A}">
                    <a16:rowId xmlns:a16="http://schemas.microsoft.com/office/drawing/2014/main" val="2224880132"/>
                  </a:ext>
                </a:extLst>
              </a:tr>
            </a:tbl>
          </a:graphicData>
        </a:graphic>
      </p:graphicFrame>
      <p:cxnSp>
        <p:nvCxnSpPr>
          <p:cNvPr id="2" name="Straight Arrow Connector 1">
            <a:extLst>
              <a:ext uri="{FF2B5EF4-FFF2-40B4-BE49-F238E27FC236}">
                <a16:creationId xmlns:a16="http://schemas.microsoft.com/office/drawing/2014/main" id="{CAC0A1EF-6833-6453-E575-B3F3284311E2}"/>
              </a:ext>
            </a:extLst>
          </p:cNvPr>
          <p:cNvCxnSpPr>
            <a:cxnSpLocks/>
          </p:cNvCxnSpPr>
          <p:nvPr/>
        </p:nvCxnSpPr>
        <p:spPr>
          <a:xfrm>
            <a:off x="2407920" y="3564006"/>
            <a:ext cx="4876800" cy="243840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 name="Straight Arrow Connector 3">
            <a:extLst>
              <a:ext uri="{FF2B5EF4-FFF2-40B4-BE49-F238E27FC236}">
                <a16:creationId xmlns:a16="http://schemas.microsoft.com/office/drawing/2014/main" id="{4A0B3FA9-84C9-A896-6AA4-F04CED357CC2}"/>
              </a:ext>
            </a:extLst>
          </p:cNvPr>
          <p:cNvCxnSpPr>
            <a:cxnSpLocks/>
          </p:cNvCxnSpPr>
          <p:nvPr/>
        </p:nvCxnSpPr>
        <p:spPr>
          <a:xfrm>
            <a:off x="2225040" y="3851412"/>
            <a:ext cx="4876800" cy="243840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022A7065-039F-1F5E-4FEE-A78F77D70DE5}"/>
              </a:ext>
            </a:extLst>
          </p:cNvPr>
          <p:cNvSpPr txBox="1"/>
          <p:nvPr/>
        </p:nvSpPr>
        <p:spPr>
          <a:xfrm>
            <a:off x="127000" y="5888186"/>
            <a:ext cx="5664200" cy="830997"/>
          </a:xfrm>
          <a:prstGeom prst="rect">
            <a:avLst/>
          </a:prstGeom>
          <a:solidFill>
            <a:srgbClr val="00FF99"/>
          </a:solidFill>
          <a:ln w="57150">
            <a:solidFill>
              <a:srgbClr val="006600"/>
            </a:solidFill>
          </a:ln>
        </p:spPr>
        <p:txBody>
          <a:bodyPr wrap="square" rtlCol="0">
            <a:spAutoFit/>
          </a:bodyPr>
          <a:lstStyle/>
          <a:p>
            <a:pPr algn="ctr"/>
            <a:r>
              <a:rPr lang="en-US" sz="2400" b="1" dirty="0">
                <a:solidFill>
                  <a:srgbClr val="FF0000"/>
                </a:solidFill>
              </a:rPr>
              <a:t>27.</a:t>
            </a:r>
            <a:r>
              <a:rPr lang="en-US" sz="2400" b="1" dirty="0"/>
              <a:t>  Time and rate are connected, but they are NOT THE SAME THING.</a:t>
            </a:r>
          </a:p>
        </p:txBody>
      </p:sp>
    </p:spTree>
    <p:extLst>
      <p:ext uri="{BB962C8B-B14F-4D97-AF65-F5344CB8AC3E}">
        <p14:creationId xmlns:p14="http://schemas.microsoft.com/office/powerpoint/2010/main" val="200098512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extBox 1"/>
          <p:cNvSpPr txBox="1">
            <a:spLocks noChangeArrowheads="1"/>
          </p:cNvSpPr>
          <p:nvPr/>
        </p:nvSpPr>
        <p:spPr bwMode="auto">
          <a:xfrm>
            <a:off x="0" y="786"/>
            <a:ext cx="9144000" cy="550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3600" dirty="0">
                <a:solidFill>
                  <a:srgbClr val="FF0000"/>
                </a:solidFill>
                <a:latin typeface="Times New Roman" panose="02020603050405020304" pitchFamily="18" charset="0"/>
                <a:cs typeface="Times New Roman" panose="02020603050405020304" pitchFamily="18" charset="0"/>
              </a:rPr>
              <a:t>TIME </a:t>
            </a:r>
            <a:r>
              <a:rPr lang="en-US" altLang="en-US" sz="3600" u="sng" dirty="0">
                <a:solidFill>
                  <a:srgbClr val="FF0000"/>
                </a:solidFill>
                <a:latin typeface="Times New Roman" panose="02020603050405020304" pitchFamily="18" charset="0"/>
                <a:cs typeface="Times New Roman" panose="02020603050405020304" pitchFamily="18" charset="0"/>
              </a:rPr>
              <a:t>IS HOW LONG IT TAKES </a:t>
            </a:r>
            <a:br>
              <a:rPr lang="en-US" altLang="en-US" sz="3600" dirty="0">
                <a:solidFill>
                  <a:srgbClr val="FF0000"/>
                </a:solidFill>
                <a:latin typeface="Times New Roman" panose="02020603050405020304" pitchFamily="18" charset="0"/>
                <a:cs typeface="Times New Roman" panose="02020603050405020304" pitchFamily="18" charset="0"/>
              </a:rPr>
            </a:br>
            <a:r>
              <a:rPr lang="en-US" altLang="en-US" sz="3600" dirty="0">
                <a:solidFill>
                  <a:srgbClr val="FF0000"/>
                </a:solidFill>
                <a:latin typeface="Times New Roman" panose="02020603050405020304" pitchFamily="18" charset="0"/>
                <a:cs typeface="Times New Roman" panose="02020603050405020304" pitchFamily="18" charset="0"/>
              </a:rPr>
              <a:t>    to complete a chemical reaction, </a:t>
            </a:r>
            <a:br>
              <a:rPr lang="en-US" altLang="en-US" sz="3600" dirty="0">
                <a:solidFill>
                  <a:srgbClr val="FF0000"/>
                </a:solidFill>
                <a:latin typeface="Times New Roman" panose="02020603050405020304" pitchFamily="18" charset="0"/>
                <a:cs typeface="Times New Roman" panose="02020603050405020304" pitchFamily="18" charset="0"/>
              </a:rPr>
            </a:br>
            <a:r>
              <a:rPr lang="en-US" altLang="en-US" sz="3600" dirty="0">
                <a:solidFill>
                  <a:srgbClr val="FF0000"/>
                </a:solidFill>
                <a:latin typeface="Times New Roman" panose="02020603050405020304" pitchFamily="18" charset="0"/>
                <a:cs typeface="Times New Roman" panose="02020603050405020304" pitchFamily="18" charset="0"/>
              </a:rPr>
              <a:t>    usually measured in seconds.  </a:t>
            </a:r>
            <a:br>
              <a:rPr lang="en-US" altLang="en-US" sz="3600" dirty="0">
                <a:solidFill>
                  <a:srgbClr val="3333FF"/>
                </a:solidFill>
                <a:latin typeface="Times New Roman" panose="02020603050405020304" pitchFamily="18" charset="0"/>
                <a:cs typeface="Times New Roman" panose="02020603050405020304" pitchFamily="18" charset="0"/>
              </a:rPr>
            </a:br>
            <a:endParaRPr lang="en-US" altLang="en-US" sz="3600" dirty="0">
              <a:solidFill>
                <a:srgbClr val="3333FF"/>
              </a:solidFill>
              <a:latin typeface="Times New Roman" panose="02020603050405020304" pitchFamily="18" charset="0"/>
              <a:cs typeface="Times New Roman" panose="02020603050405020304" pitchFamily="18" charset="0"/>
            </a:endParaRPr>
          </a:p>
          <a:p>
            <a:pPr marL="457200" indent="-457200" eaLnBrk="1" hangingPunct="1">
              <a:spcBef>
                <a:spcPct val="50000"/>
              </a:spcBef>
              <a:buFontTx/>
              <a:buAutoNum type="arabicPeriod" startAt="28"/>
            </a:pPr>
            <a:r>
              <a:rPr lang="en-US" altLang="en-US" sz="3600" dirty="0">
                <a:solidFill>
                  <a:srgbClr val="3333FF"/>
                </a:solidFill>
                <a:latin typeface="Times New Roman" panose="02020603050405020304" pitchFamily="18" charset="0"/>
                <a:cs typeface="Times New Roman" panose="02020603050405020304" pitchFamily="18" charset="0"/>
              </a:rPr>
              <a:t>  </a:t>
            </a:r>
            <a:r>
              <a:rPr lang="en-US" altLang="en-US" sz="3600" u="sng" dirty="0">
                <a:solidFill>
                  <a:srgbClr val="3333FF"/>
                </a:solidFill>
                <a:latin typeface="Times New Roman" panose="02020603050405020304" pitchFamily="18" charset="0"/>
                <a:cs typeface="Times New Roman" panose="02020603050405020304" pitchFamily="18" charset="0"/>
              </a:rPr>
              <a:t>Rate is different. </a:t>
            </a:r>
            <a:br>
              <a:rPr lang="en-US" altLang="en-US" sz="3600" u="sng" dirty="0">
                <a:solidFill>
                  <a:srgbClr val="FF0000"/>
                </a:solidFill>
                <a:latin typeface="Times New Roman" panose="02020603050405020304" pitchFamily="18" charset="0"/>
                <a:cs typeface="Times New Roman" panose="02020603050405020304" pitchFamily="18" charset="0"/>
              </a:rPr>
            </a:br>
            <a:br>
              <a:rPr lang="en-US" altLang="en-US" sz="3600" u="sng" dirty="0">
                <a:solidFill>
                  <a:srgbClr val="FF0000"/>
                </a:solidFill>
                <a:latin typeface="Times New Roman" panose="02020603050405020304" pitchFamily="18" charset="0"/>
                <a:cs typeface="Times New Roman" panose="02020603050405020304" pitchFamily="18" charset="0"/>
              </a:rPr>
            </a:br>
            <a:r>
              <a:rPr lang="en-US" altLang="en-US" sz="2000" u="sng" dirty="0">
                <a:solidFill>
                  <a:srgbClr val="FF0000"/>
                </a:solidFill>
                <a:latin typeface="Times New Roman" panose="02020603050405020304" pitchFamily="18" charset="0"/>
                <a:cs typeface="Times New Roman" panose="02020603050405020304" pitchFamily="18" charset="0"/>
              </a:rPr>
              <a:t> </a:t>
            </a:r>
            <a:br>
              <a:rPr lang="en-US" altLang="en-US" sz="3600" u="sng" dirty="0">
                <a:solidFill>
                  <a:srgbClr val="FF0000"/>
                </a:solidFill>
                <a:latin typeface="Times New Roman" panose="02020603050405020304" pitchFamily="18" charset="0"/>
                <a:cs typeface="Times New Roman" panose="02020603050405020304" pitchFamily="18" charset="0"/>
              </a:rPr>
            </a:br>
            <a:r>
              <a:rPr lang="en-US" altLang="en-US" sz="2000" dirty="0">
                <a:solidFill>
                  <a:srgbClr val="3333FF"/>
                </a:solidFill>
                <a:latin typeface="Times New Roman" panose="02020603050405020304" pitchFamily="18" charset="0"/>
                <a:cs typeface="Times New Roman" panose="02020603050405020304" pitchFamily="18" charset="0"/>
              </a:rPr>
              <a:t>We will need this formula in the kinetics Clock Lab soon.  Don’t forget this!</a:t>
            </a:r>
            <a:br>
              <a:rPr lang="en-US" altLang="en-US" sz="3600" dirty="0">
                <a:solidFill>
                  <a:srgbClr val="3333FF"/>
                </a:solidFill>
                <a:latin typeface="Times New Roman" panose="02020603050405020304" pitchFamily="18" charset="0"/>
                <a:cs typeface="Times New Roman" panose="02020603050405020304" pitchFamily="18" charset="0"/>
              </a:rPr>
            </a:br>
            <a:r>
              <a:rPr lang="en-US" altLang="en-US" sz="2400" u="sng" dirty="0">
                <a:solidFill>
                  <a:srgbClr val="FF0000"/>
                </a:solidFill>
                <a:latin typeface="Times New Roman" panose="02020603050405020304" pitchFamily="18" charset="0"/>
                <a:cs typeface="Times New Roman" panose="02020603050405020304" pitchFamily="18" charset="0"/>
              </a:rPr>
              <a:t> </a:t>
            </a:r>
            <a:endParaRPr lang="en-US" altLang="en-US" sz="3600" dirty="0">
              <a:latin typeface="Times New Roman" panose="02020603050405020304" pitchFamily="18" charset="0"/>
              <a:cs typeface="Times New Roman" panose="02020603050405020304" pitchFamily="18" charset="0"/>
            </a:endParaRPr>
          </a:p>
          <a:p>
            <a:pPr eaLnBrk="1" hangingPunct="1">
              <a:spcBef>
                <a:spcPct val="50000"/>
              </a:spcBef>
              <a:buFontTx/>
              <a:buNone/>
            </a:pPr>
            <a:r>
              <a:rPr lang="en-US" altLang="en-US" sz="3600" dirty="0">
                <a:latin typeface="Times New Roman" panose="02020603050405020304" pitchFamily="18" charset="0"/>
                <a:cs typeface="Times New Roman" panose="02020603050405020304" pitchFamily="18" charset="0"/>
              </a:rPr>
              <a:t>30.  </a:t>
            </a:r>
            <a:r>
              <a:rPr lang="en-US" altLang="en-US" sz="3600" u="sng" dirty="0">
                <a:solidFill>
                  <a:schemeClr val="tx1">
                    <a:lumMod val="95000"/>
                    <a:lumOff val="5000"/>
                  </a:schemeClr>
                </a:solidFill>
                <a:latin typeface="Times New Roman" panose="02020603050405020304" pitchFamily="18" charset="0"/>
                <a:cs typeface="Times New Roman" panose="02020603050405020304" pitchFamily="18" charset="0"/>
              </a:rPr>
              <a:t>Time ≠ rate.</a:t>
            </a:r>
            <a:r>
              <a:rPr lang="en-US" altLang="en-US" sz="3600" dirty="0">
                <a:solidFill>
                  <a:schemeClr val="tx1">
                    <a:lumMod val="95000"/>
                    <a:lumOff val="5000"/>
                  </a:schemeClr>
                </a:solidFill>
                <a:latin typeface="Times New Roman" panose="02020603050405020304" pitchFamily="18" charset="0"/>
                <a:cs typeface="Times New Roman" panose="02020603050405020304" pitchFamily="18" charset="0"/>
              </a:rPr>
              <a:t>  Not in driving, not </a:t>
            </a:r>
            <a:r>
              <a:rPr lang="en-US" altLang="en-US" b="1" dirty="0">
                <a:solidFill>
                  <a:schemeClr val="tx1">
                    <a:lumMod val="95000"/>
                    <a:lumOff val="5000"/>
                  </a:schemeClr>
                </a:solidFill>
                <a:latin typeface="Times New Roman" panose="02020603050405020304" pitchFamily="18" charset="0"/>
                <a:cs typeface="Times New Roman" panose="02020603050405020304" pitchFamily="18" charset="0"/>
              </a:rPr>
              <a:t>in chem.</a:t>
            </a:r>
          </a:p>
        </p:txBody>
      </p:sp>
      <p:graphicFrame>
        <p:nvGraphicFramePr>
          <p:cNvPr id="2" name="Table 2">
            <a:extLst>
              <a:ext uri="{FF2B5EF4-FFF2-40B4-BE49-F238E27FC236}">
                <a16:creationId xmlns:a16="http://schemas.microsoft.com/office/drawing/2014/main" id="{5F228B7E-AFA6-9CE2-BADC-8766B8F3EE6D}"/>
              </a:ext>
            </a:extLst>
          </p:cNvPr>
          <p:cNvGraphicFramePr>
            <a:graphicFrameLocks noGrp="1"/>
          </p:cNvGraphicFramePr>
          <p:nvPr>
            <p:extLst>
              <p:ext uri="{D42A27DB-BD31-4B8C-83A1-F6EECF244321}">
                <p14:modId xmlns:p14="http://schemas.microsoft.com/office/powerpoint/2010/main" val="2258077281"/>
              </p:ext>
            </p:extLst>
          </p:nvPr>
        </p:nvGraphicFramePr>
        <p:xfrm>
          <a:off x="4753405" y="2110015"/>
          <a:ext cx="4358640" cy="1404620"/>
        </p:xfrm>
        <a:graphic>
          <a:graphicData uri="http://schemas.openxmlformats.org/drawingml/2006/table">
            <a:tbl>
              <a:tblPr firstRow="1" bandRow="1">
                <a:tableStyleId>{5C22544A-7EE6-4342-B048-85BDC9FD1C3A}</a:tableStyleId>
              </a:tblPr>
              <a:tblGrid>
                <a:gridCol w="1536421">
                  <a:extLst>
                    <a:ext uri="{9D8B030D-6E8A-4147-A177-3AD203B41FA5}">
                      <a16:colId xmlns:a16="http://schemas.microsoft.com/office/drawing/2014/main" val="3010024194"/>
                    </a:ext>
                  </a:extLst>
                </a:gridCol>
                <a:gridCol w="2822219">
                  <a:extLst>
                    <a:ext uri="{9D8B030D-6E8A-4147-A177-3AD203B41FA5}">
                      <a16:colId xmlns:a16="http://schemas.microsoft.com/office/drawing/2014/main" val="2223560894"/>
                    </a:ext>
                  </a:extLst>
                </a:gridCol>
              </a:tblGrid>
              <a:tr h="1404620">
                <a:tc>
                  <a:txBody>
                    <a:bodyPr/>
                    <a:lstStyle/>
                    <a:p>
                      <a:pPr algn="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Rate = </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l"/>
                      <a:r>
                        <a:rPr lang="en-US" sz="3200" b="0" u="none" dirty="0">
                          <a:solidFill>
                            <a:schemeClr val="tx1">
                              <a:lumMod val="95000"/>
                              <a:lumOff val="5000"/>
                            </a:schemeClr>
                          </a:solidFill>
                          <a:latin typeface="Times New Roman" panose="02020603050405020304" pitchFamily="18" charset="0"/>
                          <a:cs typeface="Times New Roman" panose="02020603050405020304" pitchFamily="18" charset="0"/>
                        </a:rPr>
                        <a:t>      1</a:t>
                      </a:r>
                      <a:br>
                        <a:rPr lang="en-US" sz="3200" b="0" u="sng" dirty="0">
                          <a:solidFill>
                            <a:schemeClr val="tx1">
                              <a:lumMod val="95000"/>
                              <a:lumOff val="5000"/>
                            </a:schemeClr>
                          </a:solidFill>
                          <a:latin typeface="Times New Roman" panose="02020603050405020304" pitchFamily="18" charset="0"/>
                          <a:cs typeface="Times New Roman" panose="02020603050405020304" pitchFamily="18" charset="0"/>
                        </a:rPr>
                      </a:br>
                      <a:r>
                        <a:rPr lang="en-US" sz="3200" b="0" u="none"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time </a:t>
                      </a:r>
                      <a:r>
                        <a:rPr lang="en-US" sz="1400" b="0" dirty="0">
                          <a:solidFill>
                            <a:schemeClr val="tx1">
                              <a:lumMod val="95000"/>
                              <a:lumOff val="5000"/>
                            </a:schemeClr>
                          </a:solidFill>
                          <a:latin typeface="Times New Roman" panose="02020603050405020304" pitchFamily="18" charset="0"/>
                          <a:cs typeface="Times New Roman" panose="02020603050405020304" pitchFamily="18" charset="0"/>
                        </a:rPr>
                        <a:t>in seconds</a:t>
                      </a:r>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1583424101"/>
                  </a:ext>
                </a:extLst>
              </a:tr>
            </a:tbl>
          </a:graphicData>
        </a:graphic>
      </p:graphicFrame>
      <p:cxnSp>
        <p:nvCxnSpPr>
          <p:cNvPr id="4" name="Straight Connector 3">
            <a:extLst>
              <a:ext uri="{FF2B5EF4-FFF2-40B4-BE49-F238E27FC236}">
                <a16:creationId xmlns:a16="http://schemas.microsoft.com/office/drawing/2014/main" id="{E1A0083E-2D33-0FAB-C8A8-BA3E995C87B4}"/>
              </a:ext>
            </a:extLst>
          </p:cNvPr>
          <p:cNvCxnSpPr/>
          <p:nvPr/>
        </p:nvCxnSpPr>
        <p:spPr>
          <a:xfrm>
            <a:off x="6553200" y="2817241"/>
            <a:ext cx="1219200" cy="0"/>
          </a:xfrm>
          <a:prstGeom prst="line">
            <a:avLst/>
          </a:prstGeom>
          <a:ln w="28575"/>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69484454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graphicFrame>
        <p:nvGraphicFramePr>
          <p:cNvPr id="3" name="Table 3">
            <a:extLst>
              <a:ext uri="{FF2B5EF4-FFF2-40B4-BE49-F238E27FC236}">
                <a16:creationId xmlns:a16="http://schemas.microsoft.com/office/drawing/2014/main" id="{212AD51A-7025-8033-9026-110C219A51A4}"/>
              </a:ext>
            </a:extLst>
          </p:cNvPr>
          <p:cNvGraphicFramePr>
            <a:graphicFrameLocks noGrp="1"/>
          </p:cNvGraphicFramePr>
          <p:nvPr>
            <p:extLst>
              <p:ext uri="{D42A27DB-BD31-4B8C-83A1-F6EECF244321}">
                <p14:modId xmlns:p14="http://schemas.microsoft.com/office/powerpoint/2010/main" val="3065200535"/>
              </p:ext>
            </p:extLst>
          </p:nvPr>
        </p:nvGraphicFramePr>
        <p:xfrm>
          <a:off x="0" y="1828800"/>
          <a:ext cx="9144000" cy="2590800"/>
        </p:xfrm>
        <a:graphic>
          <a:graphicData uri="http://schemas.openxmlformats.org/drawingml/2006/table">
            <a:tbl>
              <a:tblPr firstRow="1" bandRow="1">
                <a:tableStyleId>{5C22544A-7EE6-4342-B048-85BDC9FD1C3A}</a:tableStyleId>
              </a:tblPr>
              <a:tblGrid>
                <a:gridCol w="3962400">
                  <a:extLst>
                    <a:ext uri="{9D8B030D-6E8A-4147-A177-3AD203B41FA5}">
                      <a16:colId xmlns:a16="http://schemas.microsoft.com/office/drawing/2014/main" val="1450383834"/>
                    </a:ext>
                  </a:extLst>
                </a:gridCol>
                <a:gridCol w="5181600">
                  <a:extLst>
                    <a:ext uri="{9D8B030D-6E8A-4147-A177-3AD203B41FA5}">
                      <a16:colId xmlns:a16="http://schemas.microsoft.com/office/drawing/2014/main" val="2017516054"/>
                    </a:ext>
                  </a:extLst>
                </a:gridCol>
              </a:tblGrid>
              <a:tr h="2590800">
                <a:tc>
                  <a:txBody>
                    <a:bodyPr/>
                    <a:lstStyle/>
                    <a:p>
                      <a:pPr marL="457200" marR="0" lvl="0" indent="-457200" algn="l" defTabSz="914400" rtl="0" eaLnBrk="1" fontAlgn="auto" latinLnBrk="0" hangingPunct="1">
                        <a:lnSpc>
                          <a:spcPct val="100000"/>
                        </a:lnSpc>
                        <a:spcBef>
                          <a:spcPts val="0"/>
                        </a:spcBef>
                        <a:spcAft>
                          <a:spcPts val="0"/>
                        </a:spcAft>
                        <a:buClrTx/>
                        <a:buSzTx/>
                        <a:buFontTx/>
                        <a:buAutoNum type="arabicPeriod" startAt="31"/>
                        <a:tabLst/>
                        <a:defRPr/>
                      </a:pPr>
                      <a:br>
                        <a:rPr lang="en-US" sz="2400" b="0" dirty="0">
                          <a:solidFill>
                            <a:schemeClr val="tx1"/>
                          </a:solidFill>
                          <a:latin typeface="Times New Roman" panose="02020603050405020304" pitchFamily="18" charset="0"/>
                          <a:cs typeface="Times New Roman" panose="02020603050405020304" pitchFamily="18" charset="0"/>
                        </a:rPr>
                      </a:br>
                      <a:br>
                        <a:rPr lang="en-US" sz="2400" b="0" dirty="0">
                          <a:solidFill>
                            <a:schemeClr val="tx1"/>
                          </a:solidFill>
                          <a:latin typeface="Times New Roman" panose="02020603050405020304" pitchFamily="18" charset="0"/>
                          <a:cs typeface="Times New Roman" panose="02020603050405020304" pitchFamily="18" charset="0"/>
                        </a:rPr>
                      </a:br>
                      <a:r>
                        <a:rPr lang="en-US" sz="2400" b="0" dirty="0">
                          <a:solidFill>
                            <a:schemeClr val="tx1"/>
                          </a:solidFill>
                          <a:latin typeface="Times New Roman" panose="02020603050405020304" pitchFamily="18" charset="0"/>
                          <a:cs typeface="Times New Roman" panose="02020603050405020304" pitchFamily="18"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400" b="0" dirty="0">
                          <a:solidFill>
                            <a:schemeClr val="tx1"/>
                          </a:solidFill>
                          <a:latin typeface="Times New Roman" panose="02020603050405020304" pitchFamily="18" charset="0"/>
                          <a:cs typeface="Times New Roman" panose="02020603050405020304" pitchFamily="18" charset="0"/>
                        </a:rPr>
                        <a:t>    </a:t>
                      </a:r>
                      <a:r>
                        <a:rPr lang="en-US" sz="2800" b="0" dirty="0">
                          <a:solidFill>
                            <a:schemeClr val="tx1"/>
                          </a:solidFill>
                          <a:latin typeface="Times New Roman" panose="02020603050405020304" pitchFamily="18" charset="0"/>
                          <a:cs typeface="Times New Roman" panose="02020603050405020304" pitchFamily="18" charset="0"/>
                        </a:rPr>
                        <a:t>Rate has a weird unit of </a:t>
                      </a:r>
                      <a:endParaRPr lang="en-US" sz="2400" b="0" dirty="0">
                        <a:solidFill>
                          <a:schemeClr val="tx1"/>
                        </a:solidFill>
                        <a:latin typeface="Times New Roman" panose="02020603050405020304" pitchFamily="18" charset="0"/>
                        <a:cs typeface="Times New Roman" panose="02020603050405020304" pitchFamily="18" charset="0"/>
                      </a:endParaRPr>
                    </a:p>
                    <a:p>
                      <a:endParaRPr lang="en-US" sz="2400" b="0" dirty="0">
                        <a:solidFill>
                          <a:schemeClr val="tx1"/>
                        </a:solidFill>
                        <a:latin typeface="Times New Roman" panose="02020603050405020304" pitchFamily="18" charset="0"/>
                        <a:cs typeface="Times New Roman" panose="02020603050405020304" pitchFamily="18"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EE6FB"/>
                    </a:solidFill>
                  </a:tcPr>
                </a:tc>
                <a:tc>
                  <a:txBody>
                    <a:bodyPr/>
                    <a:lstStyle/>
                    <a:p>
                      <a:pPr algn="l"/>
                      <a:r>
                        <a:rPr lang="en-US" sz="6600" b="0" dirty="0">
                          <a:solidFill>
                            <a:schemeClr val="tx1"/>
                          </a:solidFill>
                          <a:latin typeface="Times New Roman" panose="02020603050405020304" pitchFamily="18" charset="0"/>
                          <a:cs typeface="Times New Roman" panose="02020603050405020304" pitchFamily="18" charset="0"/>
                        </a:rPr>
                        <a:t> </a:t>
                      </a:r>
                      <a:r>
                        <a:rPr lang="en-US" sz="11500" b="0" dirty="0">
                          <a:solidFill>
                            <a:schemeClr val="tx1"/>
                          </a:solidFill>
                          <a:latin typeface="Times New Roman" panose="02020603050405020304" pitchFamily="18" charset="0"/>
                          <a:cs typeface="Times New Roman" panose="02020603050405020304" pitchFamily="18" charset="0"/>
                        </a:rPr>
                        <a:t>sec</a:t>
                      </a:r>
                      <a:r>
                        <a:rPr lang="en-US" sz="11500" b="0" baseline="30000" dirty="0">
                          <a:solidFill>
                            <a:schemeClr val="tx1"/>
                          </a:solidFill>
                          <a:latin typeface="Times New Roman" panose="02020603050405020304" pitchFamily="18" charset="0"/>
                          <a:cs typeface="Times New Roman" panose="02020603050405020304" pitchFamily="18" charset="0"/>
                        </a:rPr>
                        <a:t>-1</a:t>
                      </a:r>
                      <a:endParaRPr lang="en-US" sz="6600" b="0" baseline="30000" dirty="0">
                        <a:solidFill>
                          <a:schemeClr val="tx1"/>
                        </a:solidFill>
                        <a:latin typeface="Times New Roman" panose="02020603050405020304" pitchFamily="18" charset="0"/>
                        <a:cs typeface="Times New Roman" panose="02020603050405020304" pitchFamily="18"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EE6FB"/>
                    </a:solidFill>
                  </a:tcPr>
                </a:tc>
                <a:extLst>
                  <a:ext uri="{0D108BD9-81ED-4DB2-BD59-A6C34878D82A}">
                    <a16:rowId xmlns:a16="http://schemas.microsoft.com/office/drawing/2014/main" val="2615034391"/>
                  </a:ext>
                </a:extLst>
              </a:tr>
            </a:tbl>
          </a:graphicData>
        </a:graphic>
      </p:graphicFrame>
    </p:spTree>
    <p:extLst>
      <p:ext uri="{BB962C8B-B14F-4D97-AF65-F5344CB8AC3E}">
        <p14:creationId xmlns:p14="http://schemas.microsoft.com/office/powerpoint/2010/main" val="313668067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7217360"/>
          </a:xfrm>
          <a:prstGeom prst="rect">
            <a:avLst/>
          </a:prstGeom>
          <a:noFill/>
        </p:spPr>
        <p:txBody>
          <a:bodyPr wrap="square">
            <a:spAutoFit/>
          </a:bodyPr>
          <a:lstStyle/>
          <a:p>
            <a:pPr eaLnBrk="1" hangingPunct="1">
              <a:spcBef>
                <a:spcPct val="50000"/>
              </a:spcBef>
              <a:defRPr/>
            </a:pPr>
            <a:r>
              <a:rPr lang="en-US" altLang="en-US" sz="4000" dirty="0">
                <a:solidFill>
                  <a:srgbClr val="3333FF"/>
                </a:solidFill>
                <a:latin typeface="Times New Roman" panose="02020603050405020304" pitchFamily="18" charset="0"/>
                <a:cs typeface="Times New Roman" panose="02020603050405020304" pitchFamily="18" charset="0"/>
              </a:rPr>
              <a:t>These factors affect the </a:t>
            </a:r>
            <a:r>
              <a:rPr lang="en-US" altLang="en-US" sz="4000" b="1" u="sng" dirty="0">
                <a:solidFill>
                  <a:srgbClr val="FF0000"/>
                </a:solidFill>
                <a:latin typeface="Times New Roman" panose="02020603050405020304" pitchFamily="18" charset="0"/>
                <a:cs typeface="Times New Roman" panose="02020603050405020304" pitchFamily="18" charset="0"/>
              </a:rPr>
              <a:t>rate</a:t>
            </a:r>
            <a:r>
              <a:rPr lang="en-US" altLang="en-US" sz="4000" dirty="0">
                <a:solidFill>
                  <a:srgbClr val="3333FF"/>
                </a:solidFill>
                <a:latin typeface="Times New Roman" panose="02020603050405020304" pitchFamily="18" charset="0"/>
                <a:cs typeface="Times New Roman" panose="02020603050405020304" pitchFamily="18" charset="0"/>
              </a:rPr>
              <a:t> of a reaction </a:t>
            </a:r>
          </a:p>
          <a:p>
            <a:pPr eaLnBrk="1" hangingPunct="1">
              <a:spcBef>
                <a:spcPct val="50000"/>
              </a:spcBef>
              <a:defRPr/>
            </a:pPr>
            <a:endParaRPr lang="en-US" altLang="en-US" sz="2800" dirty="0">
              <a:solidFill>
                <a:srgbClr val="3333FF"/>
              </a:solidFill>
              <a:latin typeface="Times New Roman" panose="02020603050405020304" pitchFamily="18" charset="0"/>
              <a:cs typeface="Times New Roman" panose="02020603050405020304" pitchFamily="18" charset="0"/>
            </a:endParaRPr>
          </a:p>
          <a:p>
            <a:pPr eaLnBrk="1" hangingPunct="1">
              <a:spcBef>
                <a:spcPct val="50000"/>
              </a:spcBef>
              <a:defRPr/>
            </a:pPr>
            <a:r>
              <a:rPr lang="en-US" altLang="en-US" sz="2800" dirty="0">
                <a:latin typeface="Times New Roman" panose="02020603050405020304" pitchFamily="18" charset="0"/>
                <a:cs typeface="Times New Roman" panose="02020603050405020304" pitchFamily="18" charset="0"/>
              </a:rPr>
              <a:t>32.   </a:t>
            </a:r>
            <a:r>
              <a:rPr lang="en-US" altLang="en-US" sz="2800" b="1" u="sng" dirty="0">
                <a:latin typeface="Times New Roman" panose="02020603050405020304" pitchFamily="18" charset="0"/>
                <a:cs typeface="Times New Roman" panose="02020603050405020304" pitchFamily="18" charset="0"/>
              </a:rPr>
              <a:t>Increase in Temperature</a:t>
            </a:r>
            <a:br>
              <a:rPr lang="en-US" altLang="en-US" sz="2800" u="sng" dirty="0">
                <a:latin typeface="Times New Roman" panose="02020603050405020304" pitchFamily="18" charset="0"/>
                <a:cs typeface="Times New Roman" panose="02020603050405020304" pitchFamily="18" charset="0"/>
              </a:rPr>
            </a:br>
            <a:r>
              <a:rPr lang="en-US" altLang="en-US" sz="2800" dirty="0">
                <a:latin typeface="Times New Roman" panose="02020603050405020304" pitchFamily="18" charset="0"/>
                <a:cs typeface="Times New Roman" panose="02020603050405020304" pitchFamily="18" charset="0"/>
              </a:rPr>
              <a:t>        hotter usually means the reaction will happen faster</a:t>
            </a:r>
            <a:br>
              <a:rPr lang="en-US" altLang="en-US" sz="2800" dirty="0">
                <a:latin typeface="Times New Roman" panose="02020603050405020304" pitchFamily="18" charset="0"/>
                <a:cs typeface="Times New Roman" panose="02020603050405020304" pitchFamily="18" charset="0"/>
              </a:rPr>
            </a:br>
            <a:endParaRPr lang="en-US" altLang="en-US" sz="2800" dirty="0">
              <a:latin typeface="Times New Roman" panose="02020603050405020304" pitchFamily="18" charset="0"/>
              <a:cs typeface="Times New Roman" panose="02020603050405020304" pitchFamily="18" charset="0"/>
            </a:endParaRPr>
          </a:p>
          <a:p>
            <a:pPr eaLnBrk="1" hangingPunct="1">
              <a:spcBef>
                <a:spcPct val="50000"/>
              </a:spcBef>
              <a:defRPr/>
            </a:pPr>
            <a:r>
              <a:rPr lang="en-US" altLang="en-US" sz="2800" dirty="0">
                <a:latin typeface="Times New Roman" panose="02020603050405020304" pitchFamily="18" charset="0"/>
                <a:cs typeface="Times New Roman" panose="02020603050405020304" pitchFamily="18" charset="0"/>
              </a:rPr>
              <a:t>33.  </a:t>
            </a:r>
            <a:r>
              <a:rPr lang="en-US" altLang="en-US" sz="2800" b="1" u="sng" dirty="0">
                <a:latin typeface="Times New Roman" panose="02020603050405020304" pitchFamily="18" charset="0"/>
                <a:cs typeface="Times New Roman" panose="02020603050405020304" pitchFamily="18" charset="0"/>
              </a:rPr>
              <a:t>Increase reactant surface area</a:t>
            </a:r>
            <a:r>
              <a:rPr lang="en-US" altLang="en-US" sz="2800" b="1" dirty="0">
                <a:latin typeface="Times New Roman" panose="02020603050405020304" pitchFamily="18" charset="0"/>
                <a:cs typeface="Times New Roman" panose="02020603050405020304" pitchFamily="18" charset="0"/>
              </a:rPr>
              <a:t> </a:t>
            </a:r>
            <a:br>
              <a:rPr lang="en-US" altLang="en-US" sz="2800" b="1" dirty="0">
                <a:latin typeface="Times New Roman" panose="02020603050405020304" pitchFamily="18" charset="0"/>
                <a:cs typeface="Times New Roman" panose="02020603050405020304" pitchFamily="18" charset="0"/>
              </a:rPr>
            </a:br>
            <a:r>
              <a:rPr lang="en-US" altLang="en-US" sz="2800" dirty="0">
                <a:latin typeface="Times New Roman" panose="02020603050405020304" pitchFamily="18" charset="0"/>
                <a:cs typeface="Times New Roman" panose="02020603050405020304" pitchFamily="18" charset="0"/>
              </a:rPr>
              <a:t>       which allows the reactants to react faster</a:t>
            </a:r>
            <a:br>
              <a:rPr lang="en-US" altLang="en-US" sz="2800" dirty="0">
                <a:latin typeface="Times New Roman" panose="02020603050405020304" pitchFamily="18" charset="0"/>
                <a:cs typeface="Times New Roman" panose="02020603050405020304" pitchFamily="18" charset="0"/>
              </a:rPr>
            </a:br>
            <a:endParaRPr lang="en-US" altLang="en-US" sz="2800" dirty="0">
              <a:latin typeface="Times New Roman" panose="02020603050405020304" pitchFamily="18" charset="0"/>
              <a:cs typeface="Times New Roman" panose="02020603050405020304" pitchFamily="18" charset="0"/>
            </a:endParaRPr>
          </a:p>
          <a:p>
            <a:pPr eaLnBrk="1" hangingPunct="1">
              <a:spcBef>
                <a:spcPct val="50000"/>
              </a:spcBef>
              <a:defRPr/>
            </a:pPr>
            <a:r>
              <a:rPr lang="en-US" altLang="en-US" sz="2800" dirty="0">
                <a:latin typeface="Times New Roman" panose="02020603050405020304" pitchFamily="18" charset="0"/>
                <a:cs typeface="Times New Roman" panose="02020603050405020304" pitchFamily="18" charset="0"/>
              </a:rPr>
              <a:t>34.   </a:t>
            </a:r>
            <a:r>
              <a:rPr lang="en-US" altLang="en-US" sz="2800" b="1" u="sng" dirty="0">
                <a:latin typeface="Times New Roman" panose="02020603050405020304" pitchFamily="18" charset="0"/>
                <a:cs typeface="Times New Roman" panose="02020603050405020304" pitchFamily="18" charset="0"/>
              </a:rPr>
              <a:t>Increase the concentration of the reactants </a:t>
            </a:r>
            <a:br>
              <a:rPr lang="en-US" altLang="en-US" sz="2800" u="sng" dirty="0">
                <a:latin typeface="Times New Roman" panose="02020603050405020304" pitchFamily="18" charset="0"/>
                <a:cs typeface="Times New Roman" panose="02020603050405020304" pitchFamily="18" charset="0"/>
              </a:rPr>
            </a:br>
            <a:r>
              <a:rPr lang="en-US" altLang="en-US" sz="2800" dirty="0">
                <a:latin typeface="Times New Roman" panose="02020603050405020304" pitchFamily="18" charset="0"/>
                <a:cs typeface="Times New Roman" panose="02020603050405020304" pitchFamily="18" charset="0"/>
              </a:rPr>
              <a:t>        more stuff, more chance for a reaction to happen</a:t>
            </a:r>
            <a:br>
              <a:rPr lang="en-US" altLang="en-US" sz="2800" dirty="0">
                <a:latin typeface="Times New Roman" panose="02020603050405020304" pitchFamily="18" charset="0"/>
                <a:cs typeface="Times New Roman" panose="02020603050405020304" pitchFamily="18" charset="0"/>
              </a:rPr>
            </a:br>
            <a:endParaRPr lang="en-US" altLang="en-US" sz="2800" dirty="0">
              <a:latin typeface="Times New Roman" panose="02020603050405020304" pitchFamily="18" charset="0"/>
              <a:cs typeface="Times New Roman" panose="02020603050405020304" pitchFamily="18" charset="0"/>
            </a:endParaRPr>
          </a:p>
          <a:p>
            <a:pPr eaLnBrk="1" hangingPunct="1">
              <a:spcBef>
                <a:spcPct val="50000"/>
              </a:spcBef>
              <a:defRPr/>
            </a:pPr>
            <a:r>
              <a:rPr lang="en-US" altLang="en-US" sz="2800" b="1" dirty="0">
                <a:solidFill>
                  <a:srgbClr val="3333FF"/>
                </a:solidFill>
                <a:latin typeface="Times New Roman" panose="02020603050405020304" pitchFamily="18" charset="0"/>
                <a:cs typeface="Times New Roman" panose="02020603050405020304" pitchFamily="18" charset="0"/>
              </a:rPr>
              <a:t>35.   </a:t>
            </a:r>
            <a:r>
              <a:rPr lang="en-US" altLang="en-US" sz="2800" b="1" u="sng" dirty="0">
                <a:solidFill>
                  <a:srgbClr val="3333FF"/>
                </a:solidFill>
                <a:latin typeface="Times New Roman" panose="02020603050405020304" pitchFamily="18" charset="0"/>
                <a:cs typeface="Times New Roman" panose="02020603050405020304" pitchFamily="18" charset="0"/>
              </a:rPr>
              <a:t>Adding a catalyst</a:t>
            </a:r>
          </a:p>
          <a:p>
            <a:pPr eaLnBrk="1" hangingPunct="1">
              <a:spcBef>
                <a:spcPct val="50000"/>
              </a:spcBef>
              <a:defRPr/>
            </a:pPr>
            <a:br>
              <a:rPr lang="en-US" altLang="en-US" dirty="0">
                <a:solidFill>
                  <a:srgbClr val="FF0000"/>
                </a:solidFill>
                <a:latin typeface="Comic Sans MS" pitchFamily="66" charset="0"/>
              </a:rPr>
            </a:br>
            <a:endParaRPr lang="en-US" altLang="en-US" dirty="0">
              <a:solidFill>
                <a:schemeClr val="tx1">
                  <a:lumMod val="95000"/>
                  <a:lumOff val="5000"/>
                </a:schemeClr>
              </a:solidFill>
              <a:latin typeface="Comic Sans MS" pitchFamily="66" charset="0"/>
            </a:endParaRPr>
          </a:p>
        </p:txBody>
      </p:sp>
    </p:spTree>
    <p:extLst>
      <p:ext uri="{BB962C8B-B14F-4D97-AF65-F5344CB8AC3E}">
        <p14:creationId xmlns:p14="http://schemas.microsoft.com/office/powerpoint/2010/main" val="239566999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40000"/>
                <a:lumOff val="60000"/>
              </a:schemeClr>
            </a:gs>
            <a:gs pos="46000">
              <a:schemeClr val="accent5">
                <a:lumMod val="95000"/>
                <a:lumOff val="5000"/>
              </a:schemeClr>
            </a:gs>
            <a:gs pos="100000">
              <a:schemeClr val="accent5">
                <a:lumMod val="60000"/>
              </a:schemeClr>
            </a:gs>
          </a:gsLst>
          <a:path path="circle">
            <a:fillToRect l="50000" t="130000" r="50000" b="-30000"/>
          </a:path>
          <a:tileRect/>
        </a:gradFill>
        <a:effectLst/>
      </p:bgPr>
    </p:bg>
    <p:spTree>
      <p:nvGrpSpPr>
        <p:cNvPr id="1" name=""/>
        <p:cNvGrpSpPr/>
        <p:nvPr/>
      </p:nvGrpSpPr>
      <p:grpSpPr>
        <a:xfrm>
          <a:off x="0" y="0"/>
          <a:ext cx="0" cy="0"/>
          <a:chOff x="0" y="0"/>
          <a:chExt cx="0" cy="0"/>
        </a:xfrm>
      </p:grpSpPr>
      <p:sp>
        <p:nvSpPr>
          <p:cNvPr id="2" name="TextBox 1"/>
          <p:cNvSpPr txBox="1"/>
          <p:nvPr/>
        </p:nvSpPr>
        <p:spPr>
          <a:xfrm>
            <a:off x="15240" y="-5080"/>
            <a:ext cx="9144000" cy="6801862"/>
          </a:xfrm>
          <a:prstGeom prst="rect">
            <a:avLst/>
          </a:prstGeom>
          <a:noFill/>
        </p:spPr>
        <p:txBody>
          <a:bodyPr wrap="square">
            <a:spAutoFit/>
          </a:bodyPr>
          <a:lstStyle/>
          <a:p>
            <a:pPr eaLnBrk="1" hangingPunct="1">
              <a:spcBef>
                <a:spcPct val="50000"/>
              </a:spcBef>
              <a:defRPr/>
            </a:pPr>
            <a:r>
              <a:rPr lang="en-US" altLang="en-US" sz="4000" dirty="0">
                <a:solidFill>
                  <a:schemeClr val="tx1">
                    <a:lumMod val="95000"/>
                    <a:lumOff val="5000"/>
                  </a:schemeClr>
                </a:solidFill>
                <a:latin typeface="Times New Roman" panose="02020603050405020304" pitchFamily="18" charset="0"/>
                <a:cs typeface="Times New Roman" panose="02020603050405020304" pitchFamily="18" charset="0"/>
              </a:rPr>
              <a:t>These factors affect the </a:t>
            </a:r>
            <a:r>
              <a:rPr lang="en-US" altLang="en-US" sz="4000" b="1" u="sng" dirty="0">
                <a:solidFill>
                  <a:schemeClr val="tx1">
                    <a:lumMod val="95000"/>
                    <a:lumOff val="5000"/>
                  </a:schemeClr>
                </a:solidFill>
                <a:latin typeface="Times New Roman" panose="02020603050405020304" pitchFamily="18" charset="0"/>
                <a:cs typeface="Times New Roman" panose="02020603050405020304" pitchFamily="18" charset="0"/>
              </a:rPr>
              <a:t>rate</a:t>
            </a:r>
            <a:r>
              <a:rPr lang="en-US" altLang="en-US" sz="4000" dirty="0">
                <a:solidFill>
                  <a:schemeClr val="tx1">
                    <a:lumMod val="95000"/>
                    <a:lumOff val="5000"/>
                  </a:schemeClr>
                </a:solidFill>
                <a:latin typeface="Times New Roman" panose="02020603050405020304" pitchFamily="18" charset="0"/>
                <a:cs typeface="Times New Roman" panose="02020603050405020304" pitchFamily="18" charset="0"/>
              </a:rPr>
              <a:t> of a reaction </a:t>
            </a:r>
          </a:p>
          <a:p>
            <a:pPr eaLnBrk="1" hangingPunct="1">
              <a:spcBef>
                <a:spcPct val="50000"/>
              </a:spcBef>
              <a:defRPr/>
            </a:pPr>
            <a:endPar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endParaRPr>
          </a:p>
          <a:p>
            <a:pPr eaLnBrk="1" hangingPunct="1">
              <a:spcBef>
                <a:spcPct val="50000"/>
              </a:spcBef>
              <a:defRPr/>
            </a:pPr>
            <a:r>
              <a:rPr lang="en-US" altLang="en-US" sz="2800" dirty="0">
                <a:latin typeface="Times New Roman" panose="02020603050405020304" pitchFamily="18" charset="0"/>
                <a:cs typeface="Times New Roman" panose="02020603050405020304" pitchFamily="18" charset="0"/>
              </a:rPr>
              <a:t>36.   </a:t>
            </a:r>
            <a:r>
              <a:rPr lang="en-US" altLang="en-US" sz="2800" b="1" u="sng" dirty="0">
                <a:latin typeface="Times New Roman" panose="02020603050405020304" pitchFamily="18" charset="0"/>
                <a:cs typeface="Times New Roman" panose="02020603050405020304" pitchFamily="18" charset="0"/>
              </a:rPr>
              <a:t>Increase in Temperature</a:t>
            </a:r>
            <a:br>
              <a:rPr lang="en-US" altLang="en-US" sz="2800" u="sng" dirty="0">
                <a:latin typeface="Times New Roman" panose="02020603050405020304" pitchFamily="18" charset="0"/>
                <a:cs typeface="Times New Roman" panose="02020603050405020304" pitchFamily="18" charset="0"/>
              </a:rPr>
            </a:br>
            <a:r>
              <a:rPr lang="en-US" altLang="en-US" sz="2800" dirty="0">
                <a:latin typeface="Times New Roman" panose="02020603050405020304" pitchFamily="18" charset="0"/>
                <a:cs typeface="Times New Roman" panose="02020603050405020304" pitchFamily="18" charset="0"/>
              </a:rPr>
              <a:t>        causes MORE COLLISIONS between the particles. </a:t>
            </a:r>
            <a:br>
              <a:rPr lang="en-US" altLang="en-US" sz="2800" dirty="0">
                <a:latin typeface="Times New Roman" panose="02020603050405020304" pitchFamily="18" charset="0"/>
                <a:cs typeface="Times New Roman" panose="02020603050405020304" pitchFamily="18" charset="0"/>
              </a:rPr>
            </a:br>
            <a:endParaRPr lang="en-US" altLang="en-US" sz="2800" dirty="0">
              <a:latin typeface="Times New Roman" panose="02020603050405020304" pitchFamily="18" charset="0"/>
              <a:cs typeface="Times New Roman" panose="02020603050405020304" pitchFamily="18" charset="0"/>
            </a:endParaRPr>
          </a:p>
          <a:p>
            <a:pPr eaLnBrk="1" hangingPunct="1">
              <a:spcBef>
                <a:spcPct val="50000"/>
              </a:spcBef>
              <a:defRPr/>
            </a:pPr>
            <a:r>
              <a:rPr lang="en-US" altLang="en-US" sz="2800" dirty="0">
                <a:latin typeface="Times New Roman" panose="02020603050405020304" pitchFamily="18" charset="0"/>
                <a:cs typeface="Times New Roman" panose="02020603050405020304" pitchFamily="18" charset="0"/>
              </a:rPr>
              <a:t>37.  </a:t>
            </a:r>
            <a:r>
              <a:rPr lang="en-US" altLang="en-US" sz="2800" b="1" u="sng" dirty="0">
                <a:latin typeface="Times New Roman" panose="02020603050405020304" pitchFamily="18" charset="0"/>
                <a:cs typeface="Times New Roman" panose="02020603050405020304" pitchFamily="18" charset="0"/>
              </a:rPr>
              <a:t>Increase reactant surface area</a:t>
            </a:r>
            <a:r>
              <a:rPr lang="en-US" altLang="en-US" sz="2800" b="1" dirty="0">
                <a:latin typeface="Times New Roman" panose="02020603050405020304" pitchFamily="18" charset="0"/>
                <a:cs typeface="Times New Roman" panose="02020603050405020304" pitchFamily="18" charset="0"/>
              </a:rPr>
              <a:t> </a:t>
            </a:r>
            <a:br>
              <a:rPr lang="en-US" altLang="en-US" sz="2800" b="1" dirty="0">
                <a:latin typeface="Times New Roman" panose="02020603050405020304" pitchFamily="18" charset="0"/>
                <a:cs typeface="Times New Roman" panose="02020603050405020304" pitchFamily="18" charset="0"/>
              </a:rPr>
            </a:br>
            <a:r>
              <a:rPr lang="en-US" altLang="en-US" sz="2800" dirty="0">
                <a:latin typeface="Times New Roman" panose="02020603050405020304" pitchFamily="18" charset="0"/>
                <a:cs typeface="Times New Roman" panose="02020603050405020304" pitchFamily="18" charset="0"/>
              </a:rPr>
              <a:t>       causes MORE COLLISIONS between the particles.</a:t>
            </a:r>
            <a:br>
              <a:rPr lang="en-US" altLang="en-US" sz="2800" dirty="0">
                <a:latin typeface="Times New Roman" panose="02020603050405020304" pitchFamily="18" charset="0"/>
                <a:cs typeface="Times New Roman" panose="02020603050405020304" pitchFamily="18" charset="0"/>
              </a:rPr>
            </a:br>
            <a:endParaRPr lang="en-US" altLang="en-US" sz="2800" dirty="0">
              <a:latin typeface="Times New Roman" panose="02020603050405020304" pitchFamily="18" charset="0"/>
              <a:cs typeface="Times New Roman" panose="02020603050405020304" pitchFamily="18" charset="0"/>
            </a:endParaRPr>
          </a:p>
          <a:p>
            <a:pPr eaLnBrk="1" hangingPunct="1">
              <a:spcBef>
                <a:spcPct val="50000"/>
              </a:spcBef>
              <a:defRPr/>
            </a:pPr>
            <a:r>
              <a:rPr lang="en-US" altLang="en-US" sz="2800" dirty="0">
                <a:latin typeface="Times New Roman" panose="02020603050405020304" pitchFamily="18" charset="0"/>
                <a:cs typeface="Times New Roman" panose="02020603050405020304" pitchFamily="18" charset="0"/>
              </a:rPr>
              <a:t>38.   </a:t>
            </a:r>
            <a:r>
              <a:rPr lang="en-US" altLang="en-US" sz="2800" b="1" u="sng" dirty="0">
                <a:latin typeface="Times New Roman" panose="02020603050405020304" pitchFamily="18" charset="0"/>
                <a:cs typeface="Times New Roman" panose="02020603050405020304" pitchFamily="18" charset="0"/>
              </a:rPr>
              <a:t>Increase the concentration of the reactants </a:t>
            </a:r>
            <a:br>
              <a:rPr lang="en-US" altLang="en-US" sz="2800" u="sng" dirty="0">
                <a:latin typeface="Times New Roman" panose="02020603050405020304" pitchFamily="18" charset="0"/>
                <a:cs typeface="Times New Roman" panose="02020603050405020304" pitchFamily="18" charset="0"/>
              </a:rPr>
            </a:br>
            <a:r>
              <a:rPr lang="en-US" altLang="en-US" sz="2800" dirty="0">
                <a:latin typeface="Times New Roman" panose="02020603050405020304" pitchFamily="18" charset="0"/>
                <a:cs typeface="Times New Roman" panose="02020603050405020304" pitchFamily="18" charset="0"/>
              </a:rPr>
              <a:t>        causes MORE COLLISIONS between the particles.</a:t>
            </a:r>
            <a:br>
              <a:rPr lang="en-US" altLang="en-US" sz="2800" dirty="0">
                <a:latin typeface="Times New Roman" panose="02020603050405020304" pitchFamily="18" charset="0"/>
                <a:cs typeface="Times New Roman" panose="02020603050405020304" pitchFamily="18" charset="0"/>
              </a:rPr>
            </a:br>
            <a:endParaRPr lang="en-US" altLang="en-US" sz="2800" dirty="0">
              <a:latin typeface="Times New Roman" panose="02020603050405020304" pitchFamily="18" charset="0"/>
              <a:cs typeface="Times New Roman" panose="02020603050405020304" pitchFamily="18" charset="0"/>
            </a:endParaRPr>
          </a:p>
          <a:p>
            <a:pPr eaLnBrk="1" hangingPunct="1">
              <a:spcBef>
                <a:spcPct val="50000"/>
              </a:spcBef>
              <a:defRPr/>
            </a:pPr>
            <a:br>
              <a:rPr lang="en-US" altLang="en-US" dirty="0">
                <a:solidFill>
                  <a:srgbClr val="FF0000"/>
                </a:solidFill>
                <a:latin typeface="Comic Sans MS" pitchFamily="66" charset="0"/>
              </a:rPr>
            </a:br>
            <a:endParaRPr lang="en-US" altLang="en-US" dirty="0">
              <a:solidFill>
                <a:schemeClr val="tx1">
                  <a:lumMod val="95000"/>
                  <a:lumOff val="5000"/>
                </a:schemeClr>
              </a:solidFill>
              <a:latin typeface="Comic Sans MS" pitchFamily="66" charset="0"/>
            </a:endParaRPr>
          </a:p>
        </p:txBody>
      </p:sp>
    </p:spTree>
    <p:extLst>
      <p:ext uri="{BB962C8B-B14F-4D97-AF65-F5344CB8AC3E}">
        <p14:creationId xmlns:p14="http://schemas.microsoft.com/office/powerpoint/2010/main" val="212349068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40000"/>
                <a:lumOff val="60000"/>
              </a:schemeClr>
            </a:gs>
            <a:gs pos="46000">
              <a:schemeClr val="accent5">
                <a:lumMod val="95000"/>
                <a:lumOff val="5000"/>
              </a:schemeClr>
            </a:gs>
            <a:gs pos="81000">
              <a:schemeClr val="accent5">
                <a:lumMod val="60000"/>
              </a:scheme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TextBox 1"/>
          <p:cNvSpPr txBox="1"/>
          <p:nvPr/>
        </p:nvSpPr>
        <p:spPr>
          <a:xfrm>
            <a:off x="0" y="0"/>
            <a:ext cx="9144000" cy="6478697"/>
          </a:xfrm>
          <a:prstGeom prst="rect">
            <a:avLst/>
          </a:prstGeom>
          <a:noFill/>
        </p:spPr>
        <p:txBody>
          <a:bodyPr wrap="square">
            <a:spAutoFit/>
          </a:bodyPr>
          <a:lstStyle/>
          <a:p>
            <a:pPr eaLnBrk="1" hangingPunct="1">
              <a:spcBef>
                <a:spcPct val="50000"/>
              </a:spcBef>
              <a:defRPr/>
            </a:pPr>
            <a:r>
              <a:rPr lang="en-US" altLang="en-US" sz="3600" b="1" dirty="0">
                <a:solidFill>
                  <a:schemeClr val="tx1">
                    <a:lumMod val="95000"/>
                    <a:lumOff val="5000"/>
                  </a:schemeClr>
                </a:solidFill>
                <a:latin typeface="Times New Roman" panose="02020603050405020304" pitchFamily="18" charset="0"/>
                <a:cs typeface="Times New Roman" panose="02020603050405020304" pitchFamily="18" charset="0"/>
              </a:rPr>
              <a:t>39.   </a:t>
            </a:r>
            <a:r>
              <a:rPr lang="en-US" altLang="en-US" sz="3600" b="1" u="sng" dirty="0">
                <a:solidFill>
                  <a:schemeClr val="tx1">
                    <a:lumMod val="95000"/>
                    <a:lumOff val="5000"/>
                  </a:schemeClr>
                </a:solidFill>
                <a:latin typeface="Times New Roman" panose="02020603050405020304" pitchFamily="18" charset="0"/>
                <a:cs typeface="Times New Roman" panose="02020603050405020304" pitchFamily="18" charset="0"/>
              </a:rPr>
              <a:t>Adding a catalyst</a:t>
            </a:r>
          </a:p>
          <a:p>
            <a:pPr algn="ctr" eaLnBrk="1" hangingPunct="1">
              <a:spcBef>
                <a:spcPct val="50000"/>
              </a:spcBef>
              <a:defRPr/>
            </a:pPr>
            <a:br>
              <a:rPr lang="en-US" altLang="en-US" sz="4400" dirty="0">
                <a:solidFill>
                  <a:schemeClr val="tx1">
                    <a:lumMod val="95000"/>
                    <a:lumOff val="5000"/>
                  </a:schemeClr>
                </a:solidFill>
                <a:latin typeface="Comic Sans MS" pitchFamily="66" charset="0"/>
              </a:rPr>
            </a:br>
            <a:r>
              <a:rPr lang="en-US" altLang="en-US" sz="4400" dirty="0">
                <a:solidFill>
                  <a:schemeClr val="tx1">
                    <a:lumMod val="95000"/>
                    <a:lumOff val="5000"/>
                  </a:schemeClr>
                </a:solidFill>
                <a:latin typeface="Comic Sans MS" pitchFamily="66" charset="0"/>
              </a:rPr>
              <a:t>Catalysts have </a:t>
            </a:r>
            <a:r>
              <a:rPr lang="en-US" altLang="en-US" sz="4400" u="sng" dirty="0">
                <a:solidFill>
                  <a:schemeClr val="tx1">
                    <a:lumMod val="95000"/>
                    <a:lumOff val="5000"/>
                  </a:schemeClr>
                </a:solidFill>
                <a:latin typeface="Comic Sans MS" pitchFamily="66" charset="0"/>
              </a:rPr>
              <a:t>no affect</a:t>
            </a:r>
            <a:r>
              <a:rPr lang="en-US" altLang="en-US" sz="4400" dirty="0">
                <a:solidFill>
                  <a:schemeClr val="tx1">
                    <a:lumMod val="95000"/>
                    <a:lumOff val="5000"/>
                  </a:schemeClr>
                </a:solidFill>
                <a:latin typeface="Comic Sans MS" pitchFamily="66" charset="0"/>
              </a:rPr>
              <a:t> </a:t>
            </a:r>
            <a:br>
              <a:rPr lang="en-US" altLang="en-US" sz="4400" dirty="0">
                <a:solidFill>
                  <a:schemeClr val="tx1">
                    <a:lumMod val="95000"/>
                    <a:lumOff val="5000"/>
                  </a:schemeClr>
                </a:solidFill>
                <a:latin typeface="Comic Sans MS" pitchFamily="66" charset="0"/>
              </a:rPr>
            </a:br>
            <a:r>
              <a:rPr lang="en-US" altLang="en-US" sz="4400" dirty="0">
                <a:solidFill>
                  <a:schemeClr val="tx1">
                    <a:lumMod val="95000"/>
                    <a:lumOff val="5000"/>
                  </a:schemeClr>
                </a:solidFill>
                <a:latin typeface="Comic Sans MS" pitchFamily="66" charset="0"/>
              </a:rPr>
              <a:t>on the collisions of particles, </a:t>
            </a:r>
            <a:br>
              <a:rPr lang="en-US" altLang="en-US" sz="4400" dirty="0">
                <a:solidFill>
                  <a:schemeClr val="tx1">
                    <a:lumMod val="95000"/>
                    <a:lumOff val="5000"/>
                  </a:schemeClr>
                </a:solidFill>
                <a:latin typeface="Comic Sans MS" pitchFamily="66" charset="0"/>
              </a:rPr>
            </a:br>
            <a:r>
              <a:rPr lang="en-US" altLang="en-US" sz="4400" dirty="0">
                <a:solidFill>
                  <a:schemeClr val="tx1">
                    <a:lumMod val="95000"/>
                    <a:lumOff val="5000"/>
                  </a:schemeClr>
                </a:solidFill>
                <a:latin typeface="Comic Sans MS" pitchFamily="66" charset="0"/>
              </a:rPr>
              <a:t>but they still speed up </a:t>
            </a:r>
            <a:br>
              <a:rPr lang="en-US" altLang="en-US" sz="4400" dirty="0">
                <a:solidFill>
                  <a:schemeClr val="tx1">
                    <a:lumMod val="95000"/>
                    <a:lumOff val="5000"/>
                  </a:schemeClr>
                </a:solidFill>
                <a:latin typeface="Comic Sans MS" pitchFamily="66" charset="0"/>
              </a:rPr>
            </a:br>
            <a:r>
              <a:rPr lang="en-US" altLang="en-US" sz="4400" dirty="0">
                <a:solidFill>
                  <a:schemeClr val="tx1">
                    <a:lumMod val="95000"/>
                    <a:lumOff val="5000"/>
                  </a:schemeClr>
                </a:solidFill>
                <a:latin typeface="Comic Sans MS" pitchFamily="66" charset="0"/>
              </a:rPr>
              <a:t>chemical reactions.  </a:t>
            </a:r>
          </a:p>
          <a:p>
            <a:pPr algn="ctr" eaLnBrk="1" hangingPunct="1">
              <a:spcBef>
                <a:spcPct val="50000"/>
              </a:spcBef>
              <a:defRPr/>
            </a:pPr>
            <a:r>
              <a:rPr lang="en-US" altLang="en-US" sz="4400" dirty="0">
                <a:solidFill>
                  <a:schemeClr val="tx1">
                    <a:lumMod val="95000"/>
                    <a:lumOff val="5000"/>
                  </a:schemeClr>
                </a:solidFill>
                <a:latin typeface="Comic Sans MS" pitchFamily="66" charset="0"/>
              </a:rPr>
              <a:t>How they work will have </a:t>
            </a:r>
            <a:br>
              <a:rPr lang="en-US" altLang="en-US" sz="4400" dirty="0">
                <a:solidFill>
                  <a:schemeClr val="tx1">
                    <a:lumMod val="95000"/>
                    <a:lumOff val="5000"/>
                  </a:schemeClr>
                </a:solidFill>
                <a:latin typeface="Comic Sans MS" pitchFamily="66" charset="0"/>
              </a:rPr>
            </a:br>
            <a:r>
              <a:rPr lang="en-US" altLang="en-US" sz="4400" dirty="0">
                <a:solidFill>
                  <a:schemeClr val="tx1">
                    <a:lumMod val="95000"/>
                    <a:lumOff val="5000"/>
                  </a:schemeClr>
                </a:solidFill>
                <a:latin typeface="Comic Sans MS" pitchFamily="66" charset="0"/>
              </a:rPr>
              <a:t>to wait for a few days.</a:t>
            </a:r>
          </a:p>
          <a:p>
            <a:pPr eaLnBrk="1" hangingPunct="1">
              <a:spcBef>
                <a:spcPct val="50000"/>
              </a:spcBef>
              <a:defRPr/>
            </a:pPr>
            <a:endParaRPr lang="en-US" altLang="en-US" dirty="0">
              <a:solidFill>
                <a:srgbClr val="FF0000"/>
              </a:solidFill>
              <a:latin typeface="Comic Sans MS" pitchFamily="66" charset="0"/>
            </a:endParaRPr>
          </a:p>
        </p:txBody>
      </p:sp>
    </p:spTree>
    <p:extLst>
      <p:ext uri="{BB962C8B-B14F-4D97-AF65-F5344CB8AC3E}">
        <p14:creationId xmlns:p14="http://schemas.microsoft.com/office/powerpoint/2010/main" val="332134820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extBox 1"/>
          <p:cNvSpPr txBox="1">
            <a:spLocks noChangeArrowheads="1"/>
          </p:cNvSpPr>
          <p:nvPr/>
        </p:nvSpPr>
        <p:spPr bwMode="auto">
          <a:xfrm>
            <a:off x="0" y="12569"/>
            <a:ext cx="9144000" cy="4401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3600" dirty="0">
                <a:solidFill>
                  <a:srgbClr val="3333FF"/>
                </a:solidFill>
                <a:latin typeface="Times New Roman" panose="02020603050405020304" pitchFamily="18" charset="0"/>
                <a:cs typeface="Times New Roman" panose="02020603050405020304" pitchFamily="18" charset="0"/>
              </a:rPr>
              <a:t>Kinetics Class #2</a:t>
            </a:r>
          </a:p>
          <a:p>
            <a:pPr eaLnBrk="1" hangingPunct="1">
              <a:spcBef>
                <a:spcPct val="0"/>
              </a:spcBef>
              <a:buFontTx/>
              <a:buNone/>
            </a:pPr>
            <a:endParaRPr lang="en-US" altLang="en-US" sz="3600" dirty="0">
              <a:solidFill>
                <a:srgbClr val="3333FF"/>
              </a:solidFill>
              <a:latin typeface="Times New Roman" panose="02020603050405020304" pitchFamily="18" charset="0"/>
              <a:cs typeface="Times New Roman" panose="02020603050405020304" pitchFamily="18" charset="0"/>
            </a:endParaRPr>
          </a:p>
          <a:p>
            <a:pPr eaLnBrk="1" hangingPunct="1">
              <a:spcBef>
                <a:spcPct val="0"/>
              </a:spcBef>
              <a:buNone/>
            </a:pPr>
            <a:r>
              <a:rPr lang="en-US" altLang="en-US" sz="3600" dirty="0">
                <a:solidFill>
                  <a:srgbClr val="3333FF"/>
                </a:solidFill>
                <a:latin typeface="Times New Roman" panose="02020603050405020304" pitchFamily="18" charset="0"/>
                <a:cs typeface="Times New Roman" panose="02020603050405020304" pitchFamily="18" charset="0"/>
              </a:rPr>
              <a:t>Objective:  </a:t>
            </a:r>
            <a:r>
              <a:rPr lang="en-US" altLang="en-US" sz="3600" dirty="0">
                <a:latin typeface="Times New Roman" panose="02020603050405020304" pitchFamily="18" charset="0"/>
                <a:cs typeface="Times New Roman" panose="02020603050405020304" pitchFamily="18" charset="0"/>
              </a:rPr>
              <a:t>Potential Energy Diagrams</a:t>
            </a:r>
            <a:br>
              <a:rPr lang="en-US" altLang="en-US" sz="3600" dirty="0">
                <a:latin typeface="Times New Roman" panose="02020603050405020304" pitchFamily="18" charset="0"/>
                <a:cs typeface="Times New Roman" panose="02020603050405020304" pitchFamily="18" charset="0"/>
              </a:rPr>
            </a:br>
            <a:r>
              <a:rPr lang="en-US" altLang="en-US" sz="3600" dirty="0">
                <a:latin typeface="Times New Roman" panose="02020603050405020304" pitchFamily="18" charset="0"/>
                <a:cs typeface="Times New Roman" panose="02020603050405020304" pitchFamily="18" charset="0"/>
              </a:rPr>
              <a:t>are the graphs that show the flow of energy through chemical reactions.  </a:t>
            </a:r>
            <a:br>
              <a:rPr lang="en-US" altLang="en-US" sz="3600" dirty="0">
                <a:latin typeface="Times New Roman" panose="02020603050405020304" pitchFamily="18" charset="0"/>
                <a:cs typeface="Times New Roman" panose="02020603050405020304" pitchFamily="18" charset="0"/>
              </a:rPr>
            </a:br>
            <a:r>
              <a:rPr lang="en-US" altLang="en-US" sz="3600" dirty="0">
                <a:latin typeface="Times New Roman" panose="02020603050405020304" pitchFamily="18" charset="0"/>
                <a:cs typeface="Times New Roman" panose="02020603050405020304" pitchFamily="18" charset="0"/>
              </a:rPr>
              <a:t>They come in 2 flavors, </a:t>
            </a:r>
            <a:br>
              <a:rPr lang="en-US" altLang="en-US" sz="3600" dirty="0">
                <a:latin typeface="Times New Roman" panose="02020603050405020304" pitchFamily="18" charset="0"/>
                <a:cs typeface="Times New Roman" panose="02020603050405020304" pitchFamily="18" charset="0"/>
              </a:rPr>
            </a:br>
            <a:r>
              <a:rPr lang="en-US" altLang="en-US" sz="3600" dirty="0">
                <a:latin typeface="Times New Roman" panose="02020603050405020304" pitchFamily="18" charset="0"/>
                <a:cs typeface="Times New Roman" panose="02020603050405020304" pitchFamily="18" charset="0"/>
              </a:rPr>
              <a:t>exothermic and endothermic.  </a:t>
            </a:r>
          </a:p>
          <a:p>
            <a:pPr eaLnBrk="1" hangingPunct="1">
              <a:spcBef>
                <a:spcPct val="0"/>
              </a:spcBef>
              <a:buFontTx/>
              <a:buNone/>
            </a:pPr>
            <a:endParaRPr lang="en-US" altLang="en-US" sz="2800" dirty="0">
              <a:solidFill>
                <a:srgbClr val="3333FF"/>
              </a:solidFill>
            </a:endParaRPr>
          </a:p>
        </p:txBody>
      </p:sp>
      <p:pic>
        <p:nvPicPr>
          <p:cNvPr id="4098" name="Picture 2">
            <a:extLst>
              <a:ext uri="{FF2B5EF4-FFF2-40B4-BE49-F238E27FC236}">
                <a16:creationId xmlns:a16="http://schemas.microsoft.com/office/drawing/2014/main" id="{F9794ED0-D18A-6DFD-E708-EF14C2E170CE}"/>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6248400" y="2438400"/>
            <a:ext cx="2971800" cy="44196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F4FE3A6-0FD4-83EF-D8D4-B93951753C29}"/>
              </a:ext>
            </a:extLst>
          </p:cNvPr>
          <p:cNvSpPr txBox="1">
            <a:spLocks noChangeArrowheads="1"/>
          </p:cNvSpPr>
          <p:nvPr/>
        </p:nvSpPr>
        <p:spPr bwMode="auto">
          <a:xfrm>
            <a:off x="-13355" y="0"/>
            <a:ext cx="9144000" cy="6278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None/>
            </a:pPr>
            <a:r>
              <a:rPr lang="en-US" altLang="en-US" sz="3600" dirty="0">
                <a:solidFill>
                  <a:srgbClr val="FF0000"/>
                </a:solidFill>
              </a:rPr>
              <a:t>40.  The Law of Conservation of Energy</a:t>
            </a:r>
            <a:br>
              <a:rPr lang="en-US" altLang="en-US" sz="3600" dirty="0">
                <a:solidFill>
                  <a:srgbClr val="FF0000"/>
                </a:solidFill>
              </a:rPr>
            </a:br>
            <a:endParaRPr lang="en-US" altLang="en-US" sz="3600" dirty="0">
              <a:solidFill>
                <a:srgbClr val="FF0000"/>
              </a:solidFill>
            </a:endParaRPr>
          </a:p>
          <a:p>
            <a:pPr algn="ctr" eaLnBrk="1" hangingPunct="1">
              <a:spcBef>
                <a:spcPct val="0"/>
              </a:spcBef>
              <a:buNone/>
            </a:pPr>
            <a:br>
              <a:rPr lang="en-US" altLang="en-US" sz="3600" dirty="0">
                <a:solidFill>
                  <a:srgbClr val="FF0000"/>
                </a:solidFill>
              </a:rPr>
            </a:br>
            <a:r>
              <a:rPr lang="en-US" altLang="en-US" sz="4800" b="1" i="1" dirty="0">
                <a:solidFill>
                  <a:srgbClr val="FF0000"/>
                </a:solidFill>
              </a:rPr>
              <a:t>Energy cannot be created </a:t>
            </a:r>
            <a:br>
              <a:rPr lang="en-US" altLang="en-US" sz="4800" b="1" i="1" dirty="0">
                <a:solidFill>
                  <a:srgbClr val="FF0000"/>
                </a:solidFill>
              </a:rPr>
            </a:br>
            <a:r>
              <a:rPr lang="en-US" altLang="en-US" sz="4800" b="1" i="1" dirty="0">
                <a:solidFill>
                  <a:srgbClr val="FF0000"/>
                </a:solidFill>
              </a:rPr>
              <a:t>or destroyed in </a:t>
            </a:r>
            <a:br>
              <a:rPr lang="en-US" altLang="en-US" sz="4800" b="1" i="1" dirty="0">
                <a:solidFill>
                  <a:srgbClr val="FF0000"/>
                </a:solidFill>
              </a:rPr>
            </a:br>
            <a:r>
              <a:rPr lang="en-US" altLang="en-US" sz="4800" b="1" i="1" dirty="0">
                <a:solidFill>
                  <a:srgbClr val="FF0000"/>
                </a:solidFill>
              </a:rPr>
              <a:t>a chemical reaction or </a:t>
            </a:r>
            <a:br>
              <a:rPr lang="en-US" altLang="en-US" sz="4800" b="1" i="1" dirty="0">
                <a:solidFill>
                  <a:srgbClr val="FF0000"/>
                </a:solidFill>
              </a:rPr>
            </a:br>
            <a:r>
              <a:rPr lang="en-US" altLang="en-US" sz="4800" b="1" i="1" dirty="0">
                <a:solidFill>
                  <a:srgbClr val="FF0000"/>
                </a:solidFill>
              </a:rPr>
              <a:t>a physical change, </a:t>
            </a:r>
            <a:br>
              <a:rPr lang="en-US" altLang="en-US" sz="4800" b="1" i="1" dirty="0">
                <a:solidFill>
                  <a:srgbClr val="FF0000"/>
                </a:solidFill>
              </a:rPr>
            </a:br>
            <a:r>
              <a:rPr lang="en-US" altLang="en-US" sz="4800" b="1" i="1" dirty="0">
                <a:solidFill>
                  <a:srgbClr val="FF0000"/>
                </a:solidFill>
              </a:rPr>
              <a:t>but it can be transferred.  </a:t>
            </a:r>
            <a:endParaRPr lang="en-US" altLang="en-US" sz="5400" b="1" i="1" dirty="0">
              <a:solidFill>
                <a:srgbClr val="FF0000"/>
              </a:solidFill>
            </a:endParaRPr>
          </a:p>
          <a:p>
            <a:pPr eaLnBrk="1" hangingPunct="1">
              <a:spcBef>
                <a:spcPct val="0"/>
              </a:spcBef>
              <a:buFontTx/>
              <a:buNone/>
            </a:pPr>
            <a:r>
              <a:rPr lang="en-US" altLang="en-US" sz="3600" dirty="0">
                <a:solidFill>
                  <a:srgbClr val="FF0000"/>
                </a:solidFill>
              </a:rPr>
              <a:t> </a:t>
            </a:r>
          </a:p>
          <a:p>
            <a:pPr eaLnBrk="1" hangingPunct="1">
              <a:spcBef>
                <a:spcPct val="0"/>
              </a:spcBef>
              <a:buFontTx/>
              <a:buNone/>
            </a:pPr>
            <a:endParaRPr lang="en-US" altLang="en-US" sz="1800" dirty="0"/>
          </a:p>
        </p:txBody>
      </p:sp>
    </p:spTree>
    <p:extLst>
      <p:ext uri="{BB962C8B-B14F-4D97-AF65-F5344CB8AC3E}">
        <p14:creationId xmlns:p14="http://schemas.microsoft.com/office/powerpoint/2010/main" val="263800320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extBox 1"/>
          <p:cNvSpPr txBox="1">
            <a:spLocks noChangeArrowheads="1"/>
          </p:cNvSpPr>
          <p:nvPr/>
        </p:nvSpPr>
        <p:spPr bwMode="auto">
          <a:xfrm>
            <a:off x="0" y="12569"/>
            <a:ext cx="914400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dirty="0">
                <a:latin typeface="Times New Roman" panose="02020603050405020304" pitchFamily="18" charset="0"/>
                <a:cs typeface="Times New Roman" panose="02020603050405020304" pitchFamily="18" charset="0"/>
              </a:rPr>
              <a:t>41.  Potential energy diagrams</a:t>
            </a:r>
            <a:br>
              <a:rPr lang="en-US" altLang="en-US" dirty="0">
                <a:latin typeface="Times New Roman" panose="02020603050405020304" pitchFamily="18" charset="0"/>
                <a:cs typeface="Times New Roman" panose="02020603050405020304" pitchFamily="18" charset="0"/>
              </a:rPr>
            </a:br>
            <a:r>
              <a:rPr lang="en-US" altLang="en-US" dirty="0">
                <a:latin typeface="Times New Roman" panose="02020603050405020304" pitchFamily="18" charset="0"/>
                <a:cs typeface="Times New Roman" panose="02020603050405020304" pitchFamily="18" charset="0"/>
              </a:rPr>
              <a:t>       </a:t>
            </a:r>
            <a:r>
              <a:rPr lang="en-US" altLang="en-US" u="sng" dirty="0">
                <a:latin typeface="Times New Roman" panose="02020603050405020304" pitchFamily="18" charset="0"/>
                <a:cs typeface="Times New Roman" panose="02020603050405020304" pitchFamily="18" charset="0"/>
              </a:rPr>
              <a:t>show the flow of energy in a chemical reaction,</a:t>
            </a:r>
            <a:br>
              <a:rPr lang="en-US" altLang="en-US" u="sng" dirty="0">
                <a:latin typeface="Times New Roman" panose="02020603050405020304" pitchFamily="18" charset="0"/>
                <a:cs typeface="Times New Roman" panose="02020603050405020304" pitchFamily="18" charset="0"/>
              </a:rPr>
            </a:br>
            <a:r>
              <a:rPr lang="en-US" altLang="en-US" dirty="0">
                <a:latin typeface="Times New Roman" panose="02020603050405020304" pitchFamily="18" charset="0"/>
                <a:cs typeface="Times New Roman" panose="02020603050405020304" pitchFamily="18" charset="0"/>
              </a:rPr>
              <a:t>       from start to finish.  </a:t>
            </a:r>
            <a:endParaRPr lang="en-US" altLang="en-US" sz="2800" dirty="0">
              <a:solidFill>
                <a:srgbClr val="3333FF"/>
              </a:solidFill>
            </a:endParaRPr>
          </a:p>
        </p:txBody>
      </p:sp>
    </p:spTree>
    <p:extLst>
      <p:ext uri="{BB962C8B-B14F-4D97-AF65-F5344CB8AC3E}">
        <p14:creationId xmlns:p14="http://schemas.microsoft.com/office/powerpoint/2010/main" val="45426054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ext Box 4"/>
          <p:cNvSpPr txBox="1">
            <a:spLocks noChangeArrowheads="1"/>
          </p:cNvSpPr>
          <p:nvPr/>
        </p:nvSpPr>
        <p:spPr bwMode="auto">
          <a:xfrm>
            <a:off x="0" y="-11192"/>
            <a:ext cx="9144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2400" dirty="0">
                <a:solidFill>
                  <a:srgbClr val="000000"/>
                </a:solidFill>
                <a:latin typeface="Times New Roman" panose="02020603050405020304" pitchFamily="18" charset="0"/>
                <a:cs typeface="Times New Roman" panose="02020603050405020304" pitchFamily="18" charset="0"/>
              </a:rPr>
              <a:t>42.  Draw the potential energy diagram showing the combustion of CH</a:t>
            </a:r>
            <a:r>
              <a:rPr lang="en-US" altLang="en-US" sz="2400" baseline="-25000" dirty="0">
                <a:solidFill>
                  <a:srgbClr val="000000"/>
                </a:solidFill>
                <a:latin typeface="Times New Roman" panose="02020603050405020304" pitchFamily="18" charset="0"/>
                <a:cs typeface="Times New Roman" panose="02020603050405020304" pitchFamily="18" charset="0"/>
              </a:rPr>
              <a:t>4</a:t>
            </a:r>
          </a:p>
        </p:txBody>
      </p:sp>
      <p:sp>
        <p:nvSpPr>
          <p:cNvPr id="71683" name="Line 5"/>
          <p:cNvSpPr>
            <a:spLocks noChangeShapeType="1"/>
          </p:cNvSpPr>
          <p:nvPr/>
        </p:nvSpPr>
        <p:spPr bwMode="auto">
          <a:xfrm flipV="1">
            <a:off x="2057400" y="1447800"/>
            <a:ext cx="0" cy="3962400"/>
          </a:xfrm>
          <a:prstGeom prst="line">
            <a:avLst/>
          </a:prstGeom>
          <a:noFill/>
          <a:ln w="508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1684" name="Line 6"/>
          <p:cNvSpPr>
            <a:spLocks noChangeShapeType="1"/>
          </p:cNvSpPr>
          <p:nvPr/>
        </p:nvSpPr>
        <p:spPr bwMode="auto">
          <a:xfrm>
            <a:off x="2057400" y="5410200"/>
            <a:ext cx="6705600" cy="0"/>
          </a:xfrm>
          <a:prstGeom prst="line">
            <a:avLst/>
          </a:prstGeom>
          <a:noFill/>
          <a:ln w="508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1685" name="Text Box 7"/>
          <p:cNvSpPr txBox="1">
            <a:spLocks noChangeArrowheads="1"/>
          </p:cNvSpPr>
          <p:nvPr/>
        </p:nvSpPr>
        <p:spPr bwMode="auto">
          <a:xfrm>
            <a:off x="533400" y="2514600"/>
            <a:ext cx="1219200" cy="1054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1800">
                <a:solidFill>
                  <a:srgbClr val="000000"/>
                </a:solidFill>
              </a:rPr>
              <a:t>Potential Energy</a:t>
            </a:r>
          </a:p>
          <a:p>
            <a:pPr eaLnBrk="1" hangingPunct="1">
              <a:spcBef>
                <a:spcPct val="50000"/>
              </a:spcBef>
              <a:buFontTx/>
              <a:buNone/>
            </a:pPr>
            <a:r>
              <a:rPr lang="en-US" altLang="en-US" sz="1800">
                <a:solidFill>
                  <a:srgbClr val="000000"/>
                </a:solidFill>
              </a:rPr>
              <a:t>kJ/mole</a:t>
            </a:r>
          </a:p>
        </p:txBody>
      </p:sp>
      <p:sp>
        <p:nvSpPr>
          <p:cNvPr id="71686" name="Text Box 8"/>
          <p:cNvSpPr txBox="1">
            <a:spLocks noChangeArrowheads="1"/>
          </p:cNvSpPr>
          <p:nvPr/>
        </p:nvSpPr>
        <p:spPr bwMode="auto">
          <a:xfrm>
            <a:off x="2286000" y="5791200"/>
            <a:ext cx="61722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en-US" altLang="en-US" sz="1800">
                <a:solidFill>
                  <a:srgbClr val="000000"/>
                </a:solidFill>
              </a:rPr>
              <a:t>The time of the reaction</a:t>
            </a:r>
          </a:p>
        </p:txBody>
      </p:sp>
      <p:sp>
        <p:nvSpPr>
          <p:cNvPr id="71687" name="Line 9"/>
          <p:cNvSpPr>
            <a:spLocks noChangeShapeType="1"/>
          </p:cNvSpPr>
          <p:nvPr/>
        </p:nvSpPr>
        <p:spPr bwMode="auto">
          <a:xfrm>
            <a:off x="2057400" y="5410200"/>
            <a:ext cx="0" cy="381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1688" name="Line 10"/>
          <p:cNvSpPr>
            <a:spLocks noChangeShapeType="1"/>
          </p:cNvSpPr>
          <p:nvPr/>
        </p:nvSpPr>
        <p:spPr bwMode="auto">
          <a:xfrm>
            <a:off x="8382000" y="5410200"/>
            <a:ext cx="0" cy="4572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1689" name="Text Box 11"/>
          <p:cNvSpPr txBox="1">
            <a:spLocks noChangeArrowheads="1"/>
          </p:cNvSpPr>
          <p:nvPr/>
        </p:nvSpPr>
        <p:spPr bwMode="auto">
          <a:xfrm>
            <a:off x="1600200" y="5715000"/>
            <a:ext cx="8382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en-US" altLang="en-US" sz="1800">
                <a:solidFill>
                  <a:srgbClr val="000000"/>
                </a:solidFill>
              </a:rPr>
              <a:t>Time </a:t>
            </a:r>
            <a:br>
              <a:rPr lang="en-US" altLang="en-US" sz="1800">
                <a:solidFill>
                  <a:srgbClr val="000000"/>
                </a:solidFill>
              </a:rPr>
            </a:br>
            <a:r>
              <a:rPr lang="en-US" altLang="en-US" sz="1800">
                <a:solidFill>
                  <a:srgbClr val="000000"/>
                </a:solidFill>
              </a:rPr>
              <a:t>zero</a:t>
            </a:r>
          </a:p>
        </p:txBody>
      </p:sp>
      <p:sp>
        <p:nvSpPr>
          <p:cNvPr id="71690" name="Text Box 12"/>
          <p:cNvSpPr txBox="1">
            <a:spLocks noChangeArrowheads="1"/>
          </p:cNvSpPr>
          <p:nvPr/>
        </p:nvSpPr>
        <p:spPr bwMode="auto">
          <a:xfrm>
            <a:off x="7696200" y="5791200"/>
            <a:ext cx="11430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en-US" altLang="en-US" sz="1800">
                <a:solidFill>
                  <a:srgbClr val="000000"/>
                </a:solidFill>
              </a:rPr>
              <a:t>End of reaction</a:t>
            </a:r>
          </a:p>
        </p:txBody>
      </p:sp>
      <p:sp>
        <p:nvSpPr>
          <p:cNvPr id="71691" name="Line 13"/>
          <p:cNvSpPr>
            <a:spLocks noChangeShapeType="1"/>
          </p:cNvSpPr>
          <p:nvPr/>
        </p:nvSpPr>
        <p:spPr bwMode="auto">
          <a:xfrm flipH="1">
            <a:off x="1676400" y="5410200"/>
            <a:ext cx="381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1692" name="Text Box 14"/>
          <p:cNvSpPr txBox="1">
            <a:spLocks noChangeArrowheads="1"/>
          </p:cNvSpPr>
          <p:nvPr/>
        </p:nvSpPr>
        <p:spPr bwMode="auto">
          <a:xfrm>
            <a:off x="1066800" y="5181600"/>
            <a:ext cx="685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1800">
                <a:solidFill>
                  <a:srgbClr val="000000"/>
                </a:solidFill>
              </a:rPr>
              <a:t>0 kJ</a:t>
            </a:r>
          </a:p>
        </p:txBody>
      </p:sp>
      <p:sp>
        <p:nvSpPr>
          <p:cNvPr id="71693" name="Text Box 15"/>
          <p:cNvSpPr txBox="1">
            <a:spLocks noChangeArrowheads="1"/>
          </p:cNvSpPr>
          <p:nvPr/>
        </p:nvSpPr>
        <p:spPr bwMode="auto">
          <a:xfrm>
            <a:off x="2738120" y="1244460"/>
            <a:ext cx="56388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1800" dirty="0">
                <a:solidFill>
                  <a:srgbClr val="FF0000"/>
                </a:solidFill>
              </a:rPr>
              <a:t>Potential energy diagram for combustion of methane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Line 3"/>
          <p:cNvSpPr>
            <a:spLocks noChangeShapeType="1"/>
          </p:cNvSpPr>
          <p:nvPr/>
        </p:nvSpPr>
        <p:spPr bwMode="auto">
          <a:xfrm flipV="1">
            <a:off x="2057400" y="1447800"/>
            <a:ext cx="0" cy="3962400"/>
          </a:xfrm>
          <a:prstGeom prst="line">
            <a:avLst/>
          </a:prstGeom>
          <a:noFill/>
          <a:ln w="508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2707" name="Line 4"/>
          <p:cNvSpPr>
            <a:spLocks noChangeShapeType="1"/>
          </p:cNvSpPr>
          <p:nvPr/>
        </p:nvSpPr>
        <p:spPr bwMode="auto">
          <a:xfrm>
            <a:off x="2057400" y="5410200"/>
            <a:ext cx="6705600" cy="0"/>
          </a:xfrm>
          <a:prstGeom prst="line">
            <a:avLst/>
          </a:prstGeom>
          <a:noFill/>
          <a:ln w="508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2708" name="Text Box 5"/>
          <p:cNvSpPr txBox="1">
            <a:spLocks noChangeArrowheads="1"/>
          </p:cNvSpPr>
          <p:nvPr/>
        </p:nvSpPr>
        <p:spPr bwMode="auto">
          <a:xfrm>
            <a:off x="533400" y="2514600"/>
            <a:ext cx="1219200" cy="1054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1800">
                <a:solidFill>
                  <a:srgbClr val="000000"/>
                </a:solidFill>
              </a:rPr>
              <a:t>Potential Energy</a:t>
            </a:r>
          </a:p>
          <a:p>
            <a:pPr eaLnBrk="1" hangingPunct="1">
              <a:spcBef>
                <a:spcPct val="50000"/>
              </a:spcBef>
              <a:buFontTx/>
              <a:buNone/>
            </a:pPr>
            <a:r>
              <a:rPr lang="en-US" altLang="en-US" sz="1800">
                <a:solidFill>
                  <a:srgbClr val="000000"/>
                </a:solidFill>
              </a:rPr>
              <a:t>kJ/mole</a:t>
            </a:r>
          </a:p>
        </p:txBody>
      </p:sp>
      <p:sp>
        <p:nvSpPr>
          <p:cNvPr id="72709" name="Text Box 6"/>
          <p:cNvSpPr txBox="1">
            <a:spLocks noChangeArrowheads="1"/>
          </p:cNvSpPr>
          <p:nvPr/>
        </p:nvSpPr>
        <p:spPr bwMode="auto">
          <a:xfrm>
            <a:off x="2286000" y="5791200"/>
            <a:ext cx="61722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en-US" altLang="en-US" sz="1800">
                <a:solidFill>
                  <a:srgbClr val="000000"/>
                </a:solidFill>
              </a:rPr>
              <a:t>The time of the reaction</a:t>
            </a:r>
          </a:p>
        </p:txBody>
      </p:sp>
      <p:sp>
        <p:nvSpPr>
          <p:cNvPr id="72710" name="Line 7"/>
          <p:cNvSpPr>
            <a:spLocks noChangeShapeType="1"/>
          </p:cNvSpPr>
          <p:nvPr/>
        </p:nvSpPr>
        <p:spPr bwMode="auto">
          <a:xfrm>
            <a:off x="2057400" y="5410200"/>
            <a:ext cx="0" cy="381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2711" name="Line 8"/>
          <p:cNvSpPr>
            <a:spLocks noChangeShapeType="1"/>
          </p:cNvSpPr>
          <p:nvPr/>
        </p:nvSpPr>
        <p:spPr bwMode="auto">
          <a:xfrm>
            <a:off x="8382000" y="5410200"/>
            <a:ext cx="0" cy="4572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2712" name="Text Box 9"/>
          <p:cNvSpPr txBox="1">
            <a:spLocks noChangeArrowheads="1"/>
          </p:cNvSpPr>
          <p:nvPr/>
        </p:nvSpPr>
        <p:spPr bwMode="auto">
          <a:xfrm>
            <a:off x="1600200" y="5715000"/>
            <a:ext cx="8382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en-US" altLang="en-US" sz="1800">
                <a:solidFill>
                  <a:srgbClr val="000000"/>
                </a:solidFill>
              </a:rPr>
              <a:t>Time </a:t>
            </a:r>
            <a:br>
              <a:rPr lang="en-US" altLang="en-US" sz="1800">
                <a:solidFill>
                  <a:srgbClr val="000000"/>
                </a:solidFill>
              </a:rPr>
            </a:br>
            <a:r>
              <a:rPr lang="en-US" altLang="en-US" sz="1800">
                <a:solidFill>
                  <a:srgbClr val="000000"/>
                </a:solidFill>
              </a:rPr>
              <a:t>zero</a:t>
            </a:r>
          </a:p>
        </p:txBody>
      </p:sp>
      <p:sp>
        <p:nvSpPr>
          <p:cNvPr id="72713" name="Text Box 10"/>
          <p:cNvSpPr txBox="1">
            <a:spLocks noChangeArrowheads="1"/>
          </p:cNvSpPr>
          <p:nvPr/>
        </p:nvSpPr>
        <p:spPr bwMode="auto">
          <a:xfrm>
            <a:off x="7696200" y="5791200"/>
            <a:ext cx="11430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en-US" altLang="en-US" sz="1800">
                <a:solidFill>
                  <a:srgbClr val="000000"/>
                </a:solidFill>
              </a:rPr>
              <a:t>End of reaction</a:t>
            </a:r>
          </a:p>
        </p:txBody>
      </p:sp>
      <p:sp>
        <p:nvSpPr>
          <p:cNvPr id="72714" name="Line 11"/>
          <p:cNvSpPr>
            <a:spLocks noChangeShapeType="1"/>
          </p:cNvSpPr>
          <p:nvPr/>
        </p:nvSpPr>
        <p:spPr bwMode="auto">
          <a:xfrm flipH="1">
            <a:off x="1676400" y="5410200"/>
            <a:ext cx="381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2715" name="Text Box 12"/>
          <p:cNvSpPr txBox="1">
            <a:spLocks noChangeArrowheads="1"/>
          </p:cNvSpPr>
          <p:nvPr/>
        </p:nvSpPr>
        <p:spPr bwMode="auto">
          <a:xfrm>
            <a:off x="1066800" y="5181600"/>
            <a:ext cx="685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1800">
                <a:solidFill>
                  <a:srgbClr val="000000"/>
                </a:solidFill>
              </a:rPr>
              <a:t>0 kJ</a:t>
            </a:r>
          </a:p>
        </p:txBody>
      </p:sp>
      <p:sp>
        <p:nvSpPr>
          <p:cNvPr id="72717" name="Line 14"/>
          <p:cNvSpPr>
            <a:spLocks noChangeShapeType="1"/>
          </p:cNvSpPr>
          <p:nvPr/>
        </p:nvSpPr>
        <p:spPr bwMode="auto">
          <a:xfrm>
            <a:off x="2057400" y="3200400"/>
            <a:ext cx="1752600" cy="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2718" name="Text Box 15"/>
          <p:cNvSpPr txBox="1">
            <a:spLocks noChangeArrowheads="1"/>
          </p:cNvSpPr>
          <p:nvPr/>
        </p:nvSpPr>
        <p:spPr bwMode="auto">
          <a:xfrm>
            <a:off x="-1" y="0"/>
            <a:ext cx="9143997" cy="646331"/>
          </a:xfrm>
          <a:prstGeom prst="rect">
            <a:avLst/>
          </a:prstGeom>
          <a:solidFill>
            <a:srgbClr val="FFFFCC"/>
          </a:solidFill>
          <a:ln w="38100">
            <a:solidFill>
              <a:srgbClr val="FF0000"/>
            </a:solidFill>
            <a:miter lim="800000"/>
            <a:headEnd/>
            <a:tailEnd/>
          </a:ln>
          <a:effec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1800" dirty="0">
                <a:solidFill>
                  <a:srgbClr val="000000"/>
                </a:solidFill>
              </a:rPr>
              <a:t>The reactants, in this case methane and oxygen, have some potential to explode.  </a:t>
            </a:r>
            <a:br>
              <a:rPr lang="en-US" altLang="en-US" sz="1800" dirty="0">
                <a:solidFill>
                  <a:srgbClr val="000000"/>
                </a:solidFill>
              </a:rPr>
            </a:br>
            <a:r>
              <a:rPr lang="en-US" altLang="en-US" sz="1800" dirty="0">
                <a:solidFill>
                  <a:srgbClr val="000000"/>
                </a:solidFill>
              </a:rPr>
              <a:t>This “energy” is known, but we don’t know it in high school chem.</a:t>
            </a:r>
          </a:p>
        </p:txBody>
      </p:sp>
      <p:sp>
        <p:nvSpPr>
          <p:cNvPr id="2" name="Text Box 15">
            <a:extLst>
              <a:ext uri="{FF2B5EF4-FFF2-40B4-BE49-F238E27FC236}">
                <a16:creationId xmlns:a16="http://schemas.microsoft.com/office/drawing/2014/main" id="{02C0AD24-5244-7F6B-D4F1-A9E2094F21BB}"/>
              </a:ext>
            </a:extLst>
          </p:cNvPr>
          <p:cNvSpPr txBox="1">
            <a:spLocks noChangeArrowheads="1"/>
          </p:cNvSpPr>
          <p:nvPr/>
        </p:nvSpPr>
        <p:spPr bwMode="auto">
          <a:xfrm>
            <a:off x="2738120" y="1244460"/>
            <a:ext cx="56388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1800" dirty="0">
                <a:solidFill>
                  <a:srgbClr val="FF0000"/>
                </a:solidFill>
              </a:rPr>
              <a:t>Potential energy diagram for combustion of methane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Line 2"/>
          <p:cNvSpPr>
            <a:spLocks noChangeShapeType="1"/>
          </p:cNvSpPr>
          <p:nvPr/>
        </p:nvSpPr>
        <p:spPr bwMode="auto">
          <a:xfrm flipV="1">
            <a:off x="2057400" y="1447800"/>
            <a:ext cx="0" cy="3962400"/>
          </a:xfrm>
          <a:prstGeom prst="line">
            <a:avLst/>
          </a:prstGeom>
          <a:noFill/>
          <a:ln w="508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3731" name="Line 3"/>
          <p:cNvSpPr>
            <a:spLocks noChangeShapeType="1"/>
          </p:cNvSpPr>
          <p:nvPr/>
        </p:nvSpPr>
        <p:spPr bwMode="auto">
          <a:xfrm>
            <a:off x="2057400" y="5410200"/>
            <a:ext cx="6705600" cy="0"/>
          </a:xfrm>
          <a:prstGeom prst="line">
            <a:avLst/>
          </a:prstGeom>
          <a:noFill/>
          <a:ln w="508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3732" name="Text Box 4"/>
          <p:cNvSpPr txBox="1">
            <a:spLocks noChangeArrowheads="1"/>
          </p:cNvSpPr>
          <p:nvPr/>
        </p:nvSpPr>
        <p:spPr bwMode="auto">
          <a:xfrm>
            <a:off x="533400" y="2514600"/>
            <a:ext cx="1219200" cy="1054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1800">
                <a:solidFill>
                  <a:srgbClr val="000000"/>
                </a:solidFill>
              </a:rPr>
              <a:t>Potential Energy</a:t>
            </a:r>
          </a:p>
          <a:p>
            <a:pPr eaLnBrk="1" hangingPunct="1">
              <a:spcBef>
                <a:spcPct val="50000"/>
              </a:spcBef>
              <a:buFontTx/>
              <a:buNone/>
            </a:pPr>
            <a:r>
              <a:rPr lang="en-US" altLang="en-US" sz="1800">
                <a:solidFill>
                  <a:srgbClr val="000000"/>
                </a:solidFill>
              </a:rPr>
              <a:t>kJ/mole</a:t>
            </a:r>
          </a:p>
        </p:txBody>
      </p:sp>
      <p:sp>
        <p:nvSpPr>
          <p:cNvPr id="73733" name="Text Box 5"/>
          <p:cNvSpPr txBox="1">
            <a:spLocks noChangeArrowheads="1"/>
          </p:cNvSpPr>
          <p:nvPr/>
        </p:nvSpPr>
        <p:spPr bwMode="auto">
          <a:xfrm>
            <a:off x="2286000" y="5791200"/>
            <a:ext cx="61722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en-US" altLang="en-US" sz="1800">
                <a:solidFill>
                  <a:srgbClr val="000000"/>
                </a:solidFill>
              </a:rPr>
              <a:t>The time of the reaction</a:t>
            </a:r>
          </a:p>
        </p:txBody>
      </p:sp>
      <p:sp>
        <p:nvSpPr>
          <p:cNvPr id="73734" name="Line 6"/>
          <p:cNvSpPr>
            <a:spLocks noChangeShapeType="1"/>
          </p:cNvSpPr>
          <p:nvPr/>
        </p:nvSpPr>
        <p:spPr bwMode="auto">
          <a:xfrm>
            <a:off x="2057400" y="5410200"/>
            <a:ext cx="0" cy="381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3735" name="Line 7"/>
          <p:cNvSpPr>
            <a:spLocks noChangeShapeType="1"/>
          </p:cNvSpPr>
          <p:nvPr/>
        </p:nvSpPr>
        <p:spPr bwMode="auto">
          <a:xfrm>
            <a:off x="8382000" y="5410200"/>
            <a:ext cx="0" cy="4572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3736" name="Text Box 8"/>
          <p:cNvSpPr txBox="1">
            <a:spLocks noChangeArrowheads="1"/>
          </p:cNvSpPr>
          <p:nvPr/>
        </p:nvSpPr>
        <p:spPr bwMode="auto">
          <a:xfrm>
            <a:off x="1600200" y="5715000"/>
            <a:ext cx="8382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en-US" altLang="en-US" sz="1800">
                <a:solidFill>
                  <a:srgbClr val="000000"/>
                </a:solidFill>
              </a:rPr>
              <a:t>Time </a:t>
            </a:r>
            <a:br>
              <a:rPr lang="en-US" altLang="en-US" sz="1800">
                <a:solidFill>
                  <a:srgbClr val="000000"/>
                </a:solidFill>
              </a:rPr>
            </a:br>
            <a:r>
              <a:rPr lang="en-US" altLang="en-US" sz="1800">
                <a:solidFill>
                  <a:srgbClr val="000000"/>
                </a:solidFill>
              </a:rPr>
              <a:t>zero</a:t>
            </a:r>
          </a:p>
        </p:txBody>
      </p:sp>
      <p:sp>
        <p:nvSpPr>
          <p:cNvPr id="73737" name="Text Box 9"/>
          <p:cNvSpPr txBox="1">
            <a:spLocks noChangeArrowheads="1"/>
          </p:cNvSpPr>
          <p:nvPr/>
        </p:nvSpPr>
        <p:spPr bwMode="auto">
          <a:xfrm>
            <a:off x="7696200" y="5791200"/>
            <a:ext cx="11430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en-US" altLang="en-US" sz="1800">
                <a:solidFill>
                  <a:srgbClr val="000000"/>
                </a:solidFill>
              </a:rPr>
              <a:t>End of reaction</a:t>
            </a:r>
          </a:p>
        </p:txBody>
      </p:sp>
      <p:sp>
        <p:nvSpPr>
          <p:cNvPr id="73738" name="Line 10"/>
          <p:cNvSpPr>
            <a:spLocks noChangeShapeType="1"/>
          </p:cNvSpPr>
          <p:nvPr/>
        </p:nvSpPr>
        <p:spPr bwMode="auto">
          <a:xfrm flipH="1">
            <a:off x="1676400" y="5410200"/>
            <a:ext cx="381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3739" name="Text Box 11"/>
          <p:cNvSpPr txBox="1">
            <a:spLocks noChangeArrowheads="1"/>
          </p:cNvSpPr>
          <p:nvPr/>
        </p:nvSpPr>
        <p:spPr bwMode="auto">
          <a:xfrm>
            <a:off x="1066800" y="5181600"/>
            <a:ext cx="685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1800">
                <a:solidFill>
                  <a:srgbClr val="000000"/>
                </a:solidFill>
              </a:rPr>
              <a:t>0 kJ</a:t>
            </a:r>
          </a:p>
        </p:txBody>
      </p:sp>
      <p:sp>
        <p:nvSpPr>
          <p:cNvPr id="73741" name="Line 13"/>
          <p:cNvSpPr>
            <a:spLocks noChangeShapeType="1"/>
          </p:cNvSpPr>
          <p:nvPr/>
        </p:nvSpPr>
        <p:spPr bwMode="auto">
          <a:xfrm>
            <a:off x="2057400" y="3200400"/>
            <a:ext cx="1752600" cy="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3742" name="Text Box 14"/>
          <p:cNvSpPr txBox="1">
            <a:spLocks noChangeArrowheads="1"/>
          </p:cNvSpPr>
          <p:nvPr/>
        </p:nvSpPr>
        <p:spPr bwMode="auto">
          <a:xfrm>
            <a:off x="26708" y="20425"/>
            <a:ext cx="9117289" cy="923330"/>
          </a:xfrm>
          <a:prstGeom prst="rect">
            <a:avLst/>
          </a:prstGeom>
          <a:noFill/>
          <a:ln w="3810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1800" dirty="0">
                <a:solidFill>
                  <a:srgbClr val="000000"/>
                </a:solidFill>
                <a:latin typeface="Comic Sans MS" pitchFamily="66" charset="0"/>
              </a:rPr>
              <a:t>You can carry around your methane and oxygen all day relatively safely.  As long as you don’t add some heat, the explosion won’t happen.  To react, the particles need to collide with sufficient energy and proper orientation.  They don’t have that yet.</a:t>
            </a:r>
          </a:p>
        </p:txBody>
      </p:sp>
      <p:sp>
        <p:nvSpPr>
          <p:cNvPr id="2" name="Text Box 15">
            <a:extLst>
              <a:ext uri="{FF2B5EF4-FFF2-40B4-BE49-F238E27FC236}">
                <a16:creationId xmlns:a16="http://schemas.microsoft.com/office/drawing/2014/main" id="{F4BD6C12-84A1-C675-2E35-F53BE6E06E9A}"/>
              </a:ext>
            </a:extLst>
          </p:cNvPr>
          <p:cNvSpPr txBox="1">
            <a:spLocks noChangeArrowheads="1"/>
          </p:cNvSpPr>
          <p:nvPr/>
        </p:nvSpPr>
        <p:spPr bwMode="auto">
          <a:xfrm>
            <a:off x="2738120" y="1244460"/>
            <a:ext cx="56388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1800" dirty="0">
                <a:solidFill>
                  <a:srgbClr val="FF0000"/>
                </a:solidFill>
              </a:rPr>
              <a:t>Potential energy diagram for combustion of methane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Line 2"/>
          <p:cNvSpPr>
            <a:spLocks noChangeShapeType="1"/>
          </p:cNvSpPr>
          <p:nvPr/>
        </p:nvSpPr>
        <p:spPr bwMode="auto">
          <a:xfrm flipV="1">
            <a:off x="2057400" y="1447800"/>
            <a:ext cx="0" cy="3962400"/>
          </a:xfrm>
          <a:prstGeom prst="line">
            <a:avLst/>
          </a:prstGeom>
          <a:noFill/>
          <a:ln w="508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4755" name="Line 3"/>
          <p:cNvSpPr>
            <a:spLocks noChangeShapeType="1"/>
          </p:cNvSpPr>
          <p:nvPr/>
        </p:nvSpPr>
        <p:spPr bwMode="auto">
          <a:xfrm>
            <a:off x="2057400" y="5410200"/>
            <a:ext cx="6705600" cy="0"/>
          </a:xfrm>
          <a:prstGeom prst="line">
            <a:avLst/>
          </a:prstGeom>
          <a:noFill/>
          <a:ln w="508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4756" name="Text Box 4"/>
          <p:cNvSpPr txBox="1">
            <a:spLocks noChangeArrowheads="1"/>
          </p:cNvSpPr>
          <p:nvPr/>
        </p:nvSpPr>
        <p:spPr bwMode="auto">
          <a:xfrm>
            <a:off x="533400" y="2514600"/>
            <a:ext cx="1219200" cy="1054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1800">
                <a:solidFill>
                  <a:srgbClr val="000000"/>
                </a:solidFill>
              </a:rPr>
              <a:t>Potential Energy</a:t>
            </a:r>
          </a:p>
          <a:p>
            <a:pPr eaLnBrk="1" hangingPunct="1">
              <a:spcBef>
                <a:spcPct val="50000"/>
              </a:spcBef>
              <a:buFontTx/>
              <a:buNone/>
            </a:pPr>
            <a:r>
              <a:rPr lang="en-US" altLang="en-US" sz="1800">
                <a:solidFill>
                  <a:srgbClr val="000000"/>
                </a:solidFill>
              </a:rPr>
              <a:t>kJ/mole</a:t>
            </a:r>
          </a:p>
        </p:txBody>
      </p:sp>
      <p:sp>
        <p:nvSpPr>
          <p:cNvPr id="74757" name="Text Box 5"/>
          <p:cNvSpPr txBox="1">
            <a:spLocks noChangeArrowheads="1"/>
          </p:cNvSpPr>
          <p:nvPr/>
        </p:nvSpPr>
        <p:spPr bwMode="auto">
          <a:xfrm>
            <a:off x="2286000" y="5791200"/>
            <a:ext cx="61722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en-US" altLang="en-US" sz="1800">
                <a:solidFill>
                  <a:srgbClr val="000000"/>
                </a:solidFill>
              </a:rPr>
              <a:t>The time of the reaction</a:t>
            </a:r>
          </a:p>
        </p:txBody>
      </p:sp>
      <p:sp>
        <p:nvSpPr>
          <p:cNvPr id="74758" name="Line 6"/>
          <p:cNvSpPr>
            <a:spLocks noChangeShapeType="1"/>
          </p:cNvSpPr>
          <p:nvPr/>
        </p:nvSpPr>
        <p:spPr bwMode="auto">
          <a:xfrm>
            <a:off x="2057400" y="5410200"/>
            <a:ext cx="0" cy="381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4759" name="Line 7"/>
          <p:cNvSpPr>
            <a:spLocks noChangeShapeType="1"/>
          </p:cNvSpPr>
          <p:nvPr/>
        </p:nvSpPr>
        <p:spPr bwMode="auto">
          <a:xfrm>
            <a:off x="8382000" y="5410200"/>
            <a:ext cx="0" cy="4572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4760" name="Text Box 8"/>
          <p:cNvSpPr txBox="1">
            <a:spLocks noChangeArrowheads="1"/>
          </p:cNvSpPr>
          <p:nvPr/>
        </p:nvSpPr>
        <p:spPr bwMode="auto">
          <a:xfrm>
            <a:off x="1600200" y="5715000"/>
            <a:ext cx="8382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en-US" altLang="en-US" sz="1800">
                <a:solidFill>
                  <a:srgbClr val="000000"/>
                </a:solidFill>
              </a:rPr>
              <a:t>Time </a:t>
            </a:r>
            <a:br>
              <a:rPr lang="en-US" altLang="en-US" sz="1800">
                <a:solidFill>
                  <a:srgbClr val="000000"/>
                </a:solidFill>
              </a:rPr>
            </a:br>
            <a:r>
              <a:rPr lang="en-US" altLang="en-US" sz="1800">
                <a:solidFill>
                  <a:srgbClr val="000000"/>
                </a:solidFill>
              </a:rPr>
              <a:t>zero</a:t>
            </a:r>
          </a:p>
        </p:txBody>
      </p:sp>
      <p:sp>
        <p:nvSpPr>
          <p:cNvPr id="74761" name="Text Box 9"/>
          <p:cNvSpPr txBox="1">
            <a:spLocks noChangeArrowheads="1"/>
          </p:cNvSpPr>
          <p:nvPr/>
        </p:nvSpPr>
        <p:spPr bwMode="auto">
          <a:xfrm>
            <a:off x="7696200" y="5791200"/>
            <a:ext cx="11430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en-US" altLang="en-US" sz="1800">
                <a:solidFill>
                  <a:srgbClr val="000000"/>
                </a:solidFill>
              </a:rPr>
              <a:t>End of reaction</a:t>
            </a:r>
          </a:p>
        </p:txBody>
      </p:sp>
      <p:sp>
        <p:nvSpPr>
          <p:cNvPr id="74762" name="Line 10"/>
          <p:cNvSpPr>
            <a:spLocks noChangeShapeType="1"/>
          </p:cNvSpPr>
          <p:nvPr/>
        </p:nvSpPr>
        <p:spPr bwMode="auto">
          <a:xfrm flipH="1">
            <a:off x="1676400" y="5410200"/>
            <a:ext cx="381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4763" name="Text Box 11"/>
          <p:cNvSpPr txBox="1">
            <a:spLocks noChangeArrowheads="1"/>
          </p:cNvSpPr>
          <p:nvPr/>
        </p:nvSpPr>
        <p:spPr bwMode="auto">
          <a:xfrm>
            <a:off x="1066800" y="5181600"/>
            <a:ext cx="685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1800">
                <a:solidFill>
                  <a:srgbClr val="000000"/>
                </a:solidFill>
              </a:rPr>
              <a:t>0 kJ</a:t>
            </a:r>
          </a:p>
        </p:txBody>
      </p:sp>
      <p:sp>
        <p:nvSpPr>
          <p:cNvPr id="74765" name="Line 13"/>
          <p:cNvSpPr>
            <a:spLocks noChangeShapeType="1"/>
          </p:cNvSpPr>
          <p:nvPr/>
        </p:nvSpPr>
        <p:spPr bwMode="auto">
          <a:xfrm>
            <a:off x="2057400" y="3200400"/>
            <a:ext cx="1752600" cy="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4766" name="Text Box 14"/>
          <p:cNvSpPr txBox="1">
            <a:spLocks noChangeArrowheads="1"/>
          </p:cNvSpPr>
          <p:nvPr/>
        </p:nvSpPr>
        <p:spPr bwMode="auto">
          <a:xfrm>
            <a:off x="-1" y="0"/>
            <a:ext cx="9143997" cy="784830"/>
          </a:xfrm>
          <a:prstGeom prst="rect">
            <a:avLst/>
          </a:prstGeom>
          <a:solidFill>
            <a:srgbClr val="FFFFCC"/>
          </a:solidFill>
          <a:ln w="38100">
            <a:solidFill>
              <a:srgbClr val="3333FF"/>
            </a:solidFill>
            <a:miter lim="800000"/>
            <a:headEnd/>
            <a:tailEnd/>
          </a:ln>
          <a:effec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1800" dirty="0">
                <a:solidFill>
                  <a:srgbClr val="000000"/>
                </a:solidFill>
                <a:latin typeface="Comic Sans MS" pitchFamily="66" charset="0"/>
              </a:rPr>
              <a:t>If we begin to warm the reactants up (with some heat) this is what happens…</a:t>
            </a:r>
          </a:p>
          <a:p>
            <a:pPr eaLnBrk="1" hangingPunct="1">
              <a:spcBef>
                <a:spcPct val="50000"/>
              </a:spcBef>
              <a:buFontTx/>
              <a:buNone/>
            </a:pPr>
            <a:r>
              <a:rPr lang="en-US" altLang="en-US" sz="1800" dirty="0">
                <a:solidFill>
                  <a:srgbClr val="000000"/>
                </a:solidFill>
                <a:latin typeface="Comic Sans MS" pitchFamily="66" charset="0"/>
              </a:rPr>
              <a:t>Dangerous, but no kaboom yet…</a:t>
            </a:r>
          </a:p>
        </p:txBody>
      </p:sp>
      <p:sp>
        <p:nvSpPr>
          <p:cNvPr id="74767" name="Oval 16"/>
          <p:cNvSpPr>
            <a:spLocks noChangeArrowheads="1"/>
          </p:cNvSpPr>
          <p:nvPr/>
        </p:nvSpPr>
        <p:spPr bwMode="auto">
          <a:xfrm>
            <a:off x="3810000" y="2286000"/>
            <a:ext cx="1219200" cy="1752600"/>
          </a:xfrm>
          <a:prstGeom prst="ellipse">
            <a:avLst/>
          </a:pr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solidFill>
                <a:srgbClr val="000000"/>
              </a:solidFill>
            </a:endParaRPr>
          </a:p>
        </p:txBody>
      </p:sp>
      <p:sp>
        <p:nvSpPr>
          <p:cNvPr id="74768" name="Text Box 17"/>
          <p:cNvSpPr txBox="1">
            <a:spLocks noChangeArrowheads="1"/>
          </p:cNvSpPr>
          <p:nvPr/>
        </p:nvSpPr>
        <p:spPr bwMode="auto">
          <a:xfrm>
            <a:off x="4267200" y="2209800"/>
            <a:ext cx="1219200" cy="201771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endParaRPr lang="en-US" altLang="en-US" sz="1800">
              <a:solidFill>
                <a:srgbClr val="000000"/>
              </a:solidFill>
            </a:endParaRPr>
          </a:p>
          <a:p>
            <a:pPr eaLnBrk="1" hangingPunct="1">
              <a:spcBef>
                <a:spcPct val="50000"/>
              </a:spcBef>
              <a:buFontTx/>
              <a:buNone/>
            </a:pPr>
            <a:endParaRPr lang="en-US" altLang="en-US" sz="1800">
              <a:solidFill>
                <a:srgbClr val="000000"/>
              </a:solidFill>
            </a:endParaRPr>
          </a:p>
          <a:p>
            <a:pPr eaLnBrk="1" hangingPunct="1">
              <a:spcBef>
                <a:spcPct val="50000"/>
              </a:spcBef>
              <a:buFontTx/>
              <a:buNone/>
            </a:pPr>
            <a:endParaRPr lang="en-US" altLang="en-US" sz="1800">
              <a:solidFill>
                <a:srgbClr val="000000"/>
              </a:solidFill>
            </a:endParaRPr>
          </a:p>
          <a:p>
            <a:pPr eaLnBrk="1" hangingPunct="1">
              <a:spcBef>
                <a:spcPct val="50000"/>
              </a:spcBef>
              <a:buFontTx/>
              <a:buNone/>
            </a:pPr>
            <a:endParaRPr lang="en-US" altLang="en-US" sz="1800">
              <a:solidFill>
                <a:srgbClr val="000000"/>
              </a:solidFill>
            </a:endParaRPr>
          </a:p>
          <a:p>
            <a:pPr eaLnBrk="1" hangingPunct="1">
              <a:spcBef>
                <a:spcPct val="50000"/>
              </a:spcBef>
              <a:buFontTx/>
              <a:buNone/>
            </a:pPr>
            <a:endParaRPr lang="en-US" altLang="en-US" sz="1800">
              <a:solidFill>
                <a:srgbClr val="000000"/>
              </a:solidFill>
            </a:endParaRPr>
          </a:p>
        </p:txBody>
      </p:sp>
      <p:sp>
        <p:nvSpPr>
          <p:cNvPr id="74769" name="Text Box 18"/>
          <p:cNvSpPr txBox="1">
            <a:spLocks noChangeArrowheads="1"/>
          </p:cNvSpPr>
          <p:nvPr/>
        </p:nvSpPr>
        <p:spPr bwMode="auto">
          <a:xfrm>
            <a:off x="3733800" y="3200400"/>
            <a:ext cx="1143000" cy="119221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endParaRPr lang="en-US" altLang="en-US" sz="1800">
              <a:solidFill>
                <a:srgbClr val="000000"/>
              </a:solidFill>
            </a:endParaRPr>
          </a:p>
          <a:p>
            <a:pPr eaLnBrk="1" hangingPunct="1">
              <a:spcBef>
                <a:spcPct val="50000"/>
              </a:spcBef>
              <a:buFontTx/>
              <a:buNone/>
            </a:pPr>
            <a:endParaRPr lang="en-US" altLang="en-US" sz="1800">
              <a:solidFill>
                <a:srgbClr val="000000"/>
              </a:solidFill>
            </a:endParaRPr>
          </a:p>
          <a:p>
            <a:pPr eaLnBrk="1" hangingPunct="1">
              <a:spcBef>
                <a:spcPct val="50000"/>
              </a:spcBef>
              <a:buFontTx/>
              <a:buNone/>
            </a:pPr>
            <a:endParaRPr lang="en-US" altLang="en-US" sz="1800">
              <a:solidFill>
                <a:srgbClr val="000000"/>
              </a:solidFill>
            </a:endParaRPr>
          </a:p>
        </p:txBody>
      </p:sp>
      <p:sp>
        <p:nvSpPr>
          <p:cNvPr id="74770" name="Line 19"/>
          <p:cNvSpPr>
            <a:spLocks noChangeShapeType="1"/>
          </p:cNvSpPr>
          <p:nvPr/>
        </p:nvSpPr>
        <p:spPr bwMode="auto">
          <a:xfrm>
            <a:off x="3657600" y="3200400"/>
            <a:ext cx="152400" cy="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 name="Text Box 15">
            <a:extLst>
              <a:ext uri="{FF2B5EF4-FFF2-40B4-BE49-F238E27FC236}">
                <a16:creationId xmlns:a16="http://schemas.microsoft.com/office/drawing/2014/main" id="{CDE67983-1F99-9E2B-2ECB-BEA3A42FC914}"/>
              </a:ext>
            </a:extLst>
          </p:cNvPr>
          <p:cNvSpPr txBox="1">
            <a:spLocks noChangeArrowheads="1"/>
          </p:cNvSpPr>
          <p:nvPr/>
        </p:nvSpPr>
        <p:spPr bwMode="auto">
          <a:xfrm>
            <a:off x="2738120" y="1244460"/>
            <a:ext cx="56388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1800" dirty="0">
                <a:solidFill>
                  <a:srgbClr val="FF0000"/>
                </a:solidFill>
              </a:rPr>
              <a:t>Potential energy diagram for combustion of methane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Line 2"/>
          <p:cNvSpPr>
            <a:spLocks noChangeShapeType="1"/>
          </p:cNvSpPr>
          <p:nvPr/>
        </p:nvSpPr>
        <p:spPr bwMode="auto">
          <a:xfrm flipV="1">
            <a:off x="2057400" y="1447800"/>
            <a:ext cx="0" cy="3962400"/>
          </a:xfrm>
          <a:prstGeom prst="line">
            <a:avLst/>
          </a:prstGeom>
          <a:noFill/>
          <a:ln w="508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5779" name="Line 3"/>
          <p:cNvSpPr>
            <a:spLocks noChangeShapeType="1"/>
          </p:cNvSpPr>
          <p:nvPr/>
        </p:nvSpPr>
        <p:spPr bwMode="auto">
          <a:xfrm>
            <a:off x="2057400" y="5410200"/>
            <a:ext cx="6705600" cy="0"/>
          </a:xfrm>
          <a:prstGeom prst="line">
            <a:avLst/>
          </a:prstGeom>
          <a:noFill/>
          <a:ln w="508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5780" name="Text Box 4"/>
          <p:cNvSpPr txBox="1">
            <a:spLocks noChangeArrowheads="1"/>
          </p:cNvSpPr>
          <p:nvPr/>
        </p:nvSpPr>
        <p:spPr bwMode="auto">
          <a:xfrm>
            <a:off x="533400" y="2514600"/>
            <a:ext cx="1219200" cy="1054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1800">
                <a:solidFill>
                  <a:srgbClr val="000000"/>
                </a:solidFill>
              </a:rPr>
              <a:t>Potential Energy</a:t>
            </a:r>
          </a:p>
          <a:p>
            <a:pPr eaLnBrk="1" hangingPunct="1">
              <a:spcBef>
                <a:spcPct val="50000"/>
              </a:spcBef>
              <a:buFontTx/>
              <a:buNone/>
            </a:pPr>
            <a:r>
              <a:rPr lang="en-US" altLang="en-US" sz="1800">
                <a:solidFill>
                  <a:srgbClr val="000000"/>
                </a:solidFill>
              </a:rPr>
              <a:t>kJ/mole</a:t>
            </a:r>
          </a:p>
        </p:txBody>
      </p:sp>
      <p:sp>
        <p:nvSpPr>
          <p:cNvPr id="75781" name="Text Box 5"/>
          <p:cNvSpPr txBox="1">
            <a:spLocks noChangeArrowheads="1"/>
          </p:cNvSpPr>
          <p:nvPr/>
        </p:nvSpPr>
        <p:spPr bwMode="auto">
          <a:xfrm>
            <a:off x="2286000" y="5791200"/>
            <a:ext cx="61722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en-US" altLang="en-US" sz="1800">
                <a:solidFill>
                  <a:srgbClr val="000000"/>
                </a:solidFill>
              </a:rPr>
              <a:t>The time of the reaction</a:t>
            </a:r>
          </a:p>
        </p:txBody>
      </p:sp>
      <p:sp>
        <p:nvSpPr>
          <p:cNvPr id="75782" name="Line 6"/>
          <p:cNvSpPr>
            <a:spLocks noChangeShapeType="1"/>
          </p:cNvSpPr>
          <p:nvPr/>
        </p:nvSpPr>
        <p:spPr bwMode="auto">
          <a:xfrm>
            <a:off x="2057400" y="5410200"/>
            <a:ext cx="0" cy="381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5783" name="Line 7"/>
          <p:cNvSpPr>
            <a:spLocks noChangeShapeType="1"/>
          </p:cNvSpPr>
          <p:nvPr/>
        </p:nvSpPr>
        <p:spPr bwMode="auto">
          <a:xfrm>
            <a:off x="8382000" y="5410200"/>
            <a:ext cx="0" cy="4572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5784" name="Text Box 8"/>
          <p:cNvSpPr txBox="1">
            <a:spLocks noChangeArrowheads="1"/>
          </p:cNvSpPr>
          <p:nvPr/>
        </p:nvSpPr>
        <p:spPr bwMode="auto">
          <a:xfrm>
            <a:off x="1600200" y="5715000"/>
            <a:ext cx="8382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en-US" altLang="en-US" sz="1800">
                <a:solidFill>
                  <a:srgbClr val="000000"/>
                </a:solidFill>
              </a:rPr>
              <a:t>Time </a:t>
            </a:r>
            <a:br>
              <a:rPr lang="en-US" altLang="en-US" sz="1800">
                <a:solidFill>
                  <a:srgbClr val="000000"/>
                </a:solidFill>
              </a:rPr>
            </a:br>
            <a:r>
              <a:rPr lang="en-US" altLang="en-US" sz="1800">
                <a:solidFill>
                  <a:srgbClr val="000000"/>
                </a:solidFill>
              </a:rPr>
              <a:t>zero</a:t>
            </a:r>
          </a:p>
        </p:txBody>
      </p:sp>
      <p:sp>
        <p:nvSpPr>
          <p:cNvPr id="75785" name="Text Box 9"/>
          <p:cNvSpPr txBox="1">
            <a:spLocks noChangeArrowheads="1"/>
          </p:cNvSpPr>
          <p:nvPr/>
        </p:nvSpPr>
        <p:spPr bwMode="auto">
          <a:xfrm>
            <a:off x="7696200" y="5791200"/>
            <a:ext cx="11430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en-US" altLang="en-US" sz="1800">
                <a:solidFill>
                  <a:srgbClr val="000000"/>
                </a:solidFill>
              </a:rPr>
              <a:t>End of reaction</a:t>
            </a:r>
          </a:p>
        </p:txBody>
      </p:sp>
      <p:sp>
        <p:nvSpPr>
          <p:cNvPr id="75786" name="Line 10"/>
          <p:cNvSpPr>
            <a:spLocks noChangeShapeType="1"/>
          </p:cNvSpPr>
          <p:nvPr/>
        </p:nvSpPr>
        <p:spPr bwMode="auto">
          <a:xfrm flipH="1">
            <a:off x="1676400" y="5410200"/>
            <a:ext cx="381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5787" name="Text Box 11"/>
          <p:cNvSpPr txBox="1">
            <a:spLocks noChangeArrowheads="1"/>
          </p:cNvSpPr>
          <p:nvPr/>
        </p:nvSpPr>
        <p:spPr bwMode="auto">
          <a:xfrm>
            <a:off x="1066800" y="5181600"/>
            <a:ext cx="685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1800">
                <a:solidFill>
                  <a:srgbClr val="000000"/>
                </a:solidFill>
              </a:rPr>
              <a:t>0 kJ</a:t>
            </a:r>
          </a:p>
        </p:txBody>
      </p:sp>
      <p:sp>
        <p:nvSpPr>
          <p:cNvPr id="75789" name="Line 13"/>
          <p:cNvSpPr>
            <a:spLocks noChangeShapeType="1"/>
          </p:cNvSpPr>
          <p:nvPr/>
        </p:nvSpPr>
        <p:spPr bwMode="auto">
          <a:xfrm>
            <a:off x="2057400" y="3200400"/>
            <a:ext cx="1752600" cy="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5790" name="Text Box 14"/>
          <p:cNvSpPr txBox="1">
            <a:spLocks noChangeArrowheads="1"/>
          </p:cNvSpPr>
          <p:nvPr/>
        </p:nvSpPr>
        <p:spPr bwMode="auto">
          <a:xfrm>
            <a:off x="-1" y="0"/>
            <a:ext cx="9143999" cy="923330"/>
          </a:xfrm>
          <a:prstGeom prst="rect">
            <a:avLst/>
          </a:prstGeom>
          <a:solidFill>
            <a:srgbClr val="FFFF66"/>
          </a:solidFill>
          <a:ln w="38100">
            <a:solidFill>
              <a:schemeClr val="tx1"/>
            </a:solidFill>
            <a:miter lim="800000"/>
            <a:headEnd/>
            <a:tailEnd/>
          </a:ln>
          <a:effec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1800" dirty="0">
                <a:solidFill>
                  <a:srgbClr val="000000"/>
                </a:solidFill>
                <a:latin typeface="Comic Sans MS" pitchFamily="66" charset="0"/>
              </a:rPr>
              <a:t>Here we are literally at the “point of no return” – the TOP.  Here the reaction can’t help but to go forward.  It’s like being at the very top of the roller coaster as it crests the top of the first big hill!</a:t>
            </a:r>
          </a:p>
        </p:txBody>
      </p:sp>
      <p:sp>
        <p:nvSpPr>
          <p:cNvPr id="75791" name="Oval 15"/>
          <p:cNvSpPr>
            <a:spLocks noChangeArrowheads="1"/>
          </p:cNvSpPr>
          <p:nvPr/>
        </p:nvSpPr>
        <p:spPr bwMode="auto">
          <a:xfrm>
            <a:off x="3810000" y="2286000"/>
            <a:ext cx="1219200" cy="1752600"/>
          </a:xfrm>
          <a:prstGeom prst="ellipse">
            <a:avLst/>
          </a:pr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solidFill>
                <a:srgbClr val="000000"/>
              </a:solidFill>
            </a:endParaRPr>
          </a:p>
        </p:txBody>
      </p:sp>
      <p:sp>
        <p:nvSpPr>
          <p:cNvPr id="75792" name="Text Box 16"/>
          <p:cNvSpPr txBox="1">
            <a:spLocks noChangeArrowheads="1"/>
          </p:cNvSpPr>
          <p:nvPr/>
        </p:nvSpPr>
        <p:spPr bwMode="auto">
          <a:xfrm>
            <a:off x="4267200" y="2438400"/>
            <a:ext cx="1219200" cy="201771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endParaRPr lang="en-US" altLang="en-US" sz="1800">
              <a:solidFill>
                <a:srgbClr val="000000"/>
              </a:solidFill>
            </a:endParaRPr>
          </a:p>
          <a:p>
            <a:pPr eaLnBrk="1" hangingPunct="1">
              <a:spcBef>
                <a:spcPct val="50000"/>
              </a:spcBef>
              <a:buFontTx/>
              <a:buNone/>
            </a:pPr>
            <a:endParaRPr lang="en-US" altLang="en-US" sz="1800">
              <a:solidFill>
                <a:srgbClr val="000000"/>
              </a:solidFill>
            </a:endParaRPr>
          </a:p>
          <a:p>
            <a:pPr eaLnBrk="1" hangingPunct="1">
              <a:spcBef>
                <a:spcPct val="50000"/>
              </a:spcBef>
              <a:buFontTx/>
              <a:buNone/>
            </a:pPr>
            <a:endParaRPr lang="en-US" altLang="en-US" sz="1800">
              <a:solidFill>
                <a:srgbClr val="000000"/>
              </a:solidFill>
            </a:endParaRPr>
          </a:p>
          <a:p>
            <a:pPr eaLnBrk="1" hangingPunct="1">
              <a:spcBef>
                <a:spcPct val="50000"/>
              </a:spcBef>
              <a:buFontTx/>
              <a:buNone/>
            </a:pPr>
            <a:endParaRPr lang="en-US" altLang="en-US" sz="1800">
              <a:solidFill>
                <a:srgbClr val="000000"/>
              </a:solidFill>
            </a:endParaRPr>
          </a:p>
          <a:p>
            <a:pPr eaLnBrk="1" hangingPunct="1">
              <a:spcBef>
                <a:spcPct val="50000"/>
              </a:spcBef>
              <a:buFontTx/>
              <a:buNone/>
            </a:pPr>
            <a:endParaRPr lang="en-US" altLang="en-US" sz="1800">
              <a:solidFill>
                <a:srgbClr val="000000"/>
              </a:solidFill>
            </a:endParaRPr>
          </a:p>
        </p:txBody>
      </p:sp>
      <p:sp>
        <p:nvSpPr>
          <p:cNvPr id="75793" name="Text Box 17"/>
          <p:cNvSpPr txBox="1">
            <a:spLocks noChangeArrowheads="1"/>
          </p:cNvSpPr>
          <p:nvPr/>
        </p:nvSpPr>
        <p:spPr bwMode="auto">
          <a:xfrm>
            <a:off x="3733800" y="3200400"/>
            <a:ext cx="1143000" cy="119221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endParaRPr lang="en-US" altLang="en-US" sz="1800">
              <a:solidFill>
                <a:srgbClr val="000000"/>
              </a:solidFill>
            </a:endParaRPr>
          </a:p>
          <a:p>
            <a:pPr eaLnBrk="1" hangingPunct="1">
              <a:spcBef>
                <a:spcPct val="50000"/>
              </a:spcBef>
              <a:buFontTx/>
              <a:buNone/>
            </a:pPr>
            <a:endParaRPr lang="en-US" altLang="en-US" sz="1800">
              <a:solidFill>
                <a:srgbClr val="000000"/>
              </a:solidFill>
            </a:endParaRPr>
          </a:p>
          <a:p>
            <a:pPr eaLnBrk="1" hangingPunct="1">
              <a:spcBef>
                <a:spcPct val="50000"/>
              </a:spcBef>
              <a:buFontTx/>
              <a:buNone/>
            </a:pPr>
            <a:endParaRPr lang="en-US" altLang="en-US" sz="1800">
              <a:solidFill>
                <a:srgbClr val="000000"/>
              </a:solidFill>
            </a:endParaRPr>
          </a:p>
        </p:txBody>
      </p:sp>
      <p:sp>
        <p:nvSpPr>
          <p:cNvPr id="75794" name="Line 18"/>
          <p:cNvSpPr>
            <a:spLocks noChangeShapeType="1"/>
          </p:cNvSpPr>
          <p:nvPr/>
        </p:nvSpPr>
        <p:spPr bwMode="auto">
          <a:xfrm>
            <a:off x="3657600" y="3200400"/>
            <a:ext cx="152400" cy="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5795" name="Text Box 19"/>
          <p:cNvSpPr txBox="1">
            <a:spLocks noChangeArrowheads="1"/>
          </p:cNvSpPr>
          <p:nvPr/>
        </p:nvSpPr>
        <p:spPr bwMode="auto">
          <a:xfrm>
            <a:off x="4419600" y="2057400"/>
            <a:ext cx="838200" cy="77946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endParaRPr lang="en-US" altLang="en-US" sz="1800">
              <a:solidFill>
                <a:srgbClr val="000000"/>
              </a:solidFill>
            </a:endParaRPr>
          </a:p>
          <a:p>
            <a:pPr eaLnBrk="1" hangingPunct="1">
              <a:spcBef>
                <a:spcPct val="50000"/>
              </a:spcBef>
              <a:buFontTx/>
              <a:buNone/>
            </a:pPr>
            <a:endParaRPr lang="en-US" altLang="en-US" sz="1800">
              <a:solidFill>
                <a:srgbClr val="000000"/>
              </a:solidFill>
            </a:endParaRPr>
          </a:p>
        </p:txBody>
      </p:sp>
      <p:sp>
        <p:nvSpPr>
          <p:cNvPr id="2" name="Text Box 15">
            <a:extLst>
              <a:ext uri="{FF2B5EF4-FFF2-40B4-BE49-F238E27FC236}">
                <a16:creationId xmlns:a16="http://schemas.microsoft.com/office/drawing/2014/main" id="{D16C5C43-4A34-B542-6950-0E76E8BD2F6D}"/>
              </a:ext>
            </a:extLst>
          </p:cNvPr>
          <p:cNvSpPr txBox="1">
            <a:spLocks noChangeArrowheads="1"/>
          </p:cNvSpPr>
          <p:nvPr/>
        </p:nvSpPr>
        <p:spPr bwMode="auto">
          <a:xfrm>
            <a:off x="2738120" y="1244460"/>
            <a:ext cx="56388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1800" dirty="0">
                <a:solidFill>
                  <a:srgbClr val="FF0000"/>
                </a:solidFill>
              </a:rPr>
              <a:t>Potential energy diagram for combustion of methane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Line 2"/>
          <p:cNvSpPr>
            <a:spLocks noChangeShapeType="1"/>
          </p:cNvSpPr>
          <p:nvPr/>
        </p:nvSpPr>
        <p:spPr bwMode="auto">
          <a:xfrm flipV="1">
            <a:off x="2057400" y="1447800"/>
            <a:ext cx="0" cy="3962400"/>
          </a:xfrm>
          <a:prstGeom prst="line">
            <a:avLst/>
          </a:prstGeom>
          <a:noFill/>
          <a:ln w="508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803" name="Line 3"/>
          <p:cNvSpPr>
            <a:spLocks noChangeShapeType="1"/>
          </p:cNvSpPr>
          <p:nvPr/>
        </p:nvSpPr>
        <p:spPr bwMode="auto">
          <a:xfrm>
            <a:off x="2057400" y="5410200"/>
            <a:ext cx="6705600" cy="0"/>
          </a:xfrm>
          <a:prstGeom prst="line">
            <a:avLst/>
          </a:prstGeom>
          <a:noFill/>
          <a:ln w="508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804" name="Text Box 4"/>
          <p:cNvSpPr txBox="1">
            <a:spLocks noChangeArrowheads="1"/>
          </p:cNvSpPr>
          <p:nvPr/>
        </p:nvSpPr>
        <p:spPr bwMode="auto">
          <a:xfrm>
            <a:off x="533400" y="2514600"/>
            <a:ext cx="1219200" cy="1054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1800">
                <a:solidFill>
                  <a:srgbClr val="000000"/>
                </a:solidFill>
              </a:rPr>
              <a:t>Potential Energy</a:t>
            </a:r>
          </a:p>
          <a:p>
            <a:pPr eaLnBrk="1" hangingPunct="1">
              <a:spcBef>
                <a:spcPct val="50000"/>
              </a:spcBef>
              <a:buFontTx/>
              <a:buNone/>
            </a:pPr>
            <a:r>
              <a:rPr lang="en-US" altLang="en-US" sz="1800">
                <a:solidFill>
                  <a:srgbClr val="000000"/>
                </a:solidFill>
              </a:rPr>
              <a:t>kJ/mole</a:t>
            </a:r>
          </a:p>
        </p:txBody>
      </p:sp>
      <p:sp>
        <p:nvSpPr>
          <p:cNvPr id="76805" name="Text Box 5"/>
          <p:cNvSpPr txBox="1">
            <a:spLocks noChangeArrowheads="1"/>
          </p:cNvSpPr>
          <p:nvPr/>
        </p:nvSpPr>
        <p:spPr bwMode="auto">
          <a:xfrm>
            <a:off x="2286000" y="5791200"/>
            <a:ext cx="61722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en-US" altLang="en-US" sz="1800">
                <a:solidFill>
                  <a:srgbClr val="000000"/>
                </a:solidFill>
              </a:rPr>
              <a:t>The time of the reaction</a:t>
            </a:r>
          </a:p>
        </p:txBody>
      </p:sp>
      <p:sp>
        <p:nvSpPr>
          <p:cNvPr id="76806" name="Line 6"/>
          <p:cNvSpPr>
            <a:spLocks noChangeShapeType="1"/>
          </p:cNvSpPr>
          <p:nvPr/>
        </p:nvSpPr>
        <p:spPr bwMode="auto">
          <a:xfrm>
            <a:off x="2057400" y="5410200"/>
            <a:ext cx="0" cy="381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807" name="Line 7"/>
          <p:cNvSpPr>
            <a:spLocks noChangeShapeType="1"/>
          </p:cNvSpPr>
          <p:nvPr/>
        </p:nvSpPr>
        <p:spPr bwMode="auto">
          <a:xfrm>
            <a:off x="8382000" y="5410200"/>
            <a:ext cx="0" cy="4572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808" name="Text Box 8"/>
          <p:cNvSpPr txBox="1">
            <a:spLocks noChangeArrowheads="1"/>
          </p:cNvSpPr>
          <p:nvPr/>
        </p:nvSpPr>
        <p:spPr bwMode="auto">
          <a:xfrm>
            <a:off x="1600200" y="5715000"/>
            <a:ext cx="8382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en-US" altLang="en-US" sz="1800">
                <a:solidFill>
                  <a:srgbClr val="000000"/>
                </a:solidFill>
              </a:rPr>
              <a:t>Time </a:t>
            </a:r>
            <a:br>
              <a:rPr lang="en-US" altLang="en-US" sz="1800">
                <a:solidFill>
                  <a:srgbClr val="000000"/>
                </a:solidFill>
              </a:rPr>
            </a:br>
            <a:r>
              <a:rPr lang="en-US" altLang="en-US" sz="1800">
                <a:solidFill>
                  <a:srgbClr val="000000"/>
                </a:solidFill>
              </a:rPr>
              <a:t>zero</a:t>
            </a:r>
          </a:p>
        </p:txBody>
      </p:sp>
      <p:sp>
        <p:nvSpPr>
          <p:cNvPr id="76809" name="Text Box 9"/>
          <p:cNvSpPr txBox="1">
            <a:spLocks noChangeArrowheads="1"/>
          </p:cNvSpPr>
          <p:nvPr/>
        </p:nvSpPr>
        <p:spPr bwMode="auto">
          <a:xfrm>
            <a:off x="7696200" y="5791200"/>
            <a:ext cx="11430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en-US" altLang="en-US" sz="1800">
                <a:solidFill>
                  <a:srgbClr val="000000"/>
                </a:solidFill>
              </a:rPr>
              <a:t>End of reaction</a:t>
            </a:r>
          </a:p>
        </p:txBody>
      </p:sp>
      <p:sp>
        <p:nvSpPr>
          <p:cNvPr id="76810" name="Line 10"/>
          <p:cNvSpPr>
            <a:spLocks noChangeShapeType="1"/>
          </p:cNvSpPr>
          <p:nvPr/>
        </p:nvSpPr>
        <p:spPr bwMode="auto">
          <a:xfrm flipH="1">
            <a:off x="1676400" y="5410200"/>
            <a:ext cx="381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811" name="Text Box 11"/>
          <p:cNvSpPr txBox="1">
            <a:spLocks noChangeArrowheads="1"/>
          </p:cNvSpPr>
          <p:nvPr/>
        </p:nvSpPr>
        <p:spPr bwMode="auto">
          <a:xfrm>
            <a:off x="1066800" y="5181600"/>
            <a:ext cx="685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1800">
                <a:solidFill>
                  <a:srgbClr val="000000"/>
                </a:solidFill>
              </a:rPr>
              <a:t>0 kJ</a:t>
            </a:r>
          </a:p>
        </p:txBody>
      </p:sp>
      <p:sp>
        <p:nvSpPr>
          <p:cNvPr id="76813" name="Line 13"/>
          <p:cNvSpPr>
            <a:spLocks noChangeShapeType="1"/>
          </p:cNvSpPr>
          <p:nvPr/>
        </p:nvSpPr>
        <p:spPr bwMode="auto">
          <a:xfrm>
            <a:off x="2057400" y="3200400"/>
            <a:ext cx="1752600" cy="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814" name="Text Box 14"/>
          <p:cNvSpPr txBox="1">
            <a:spLocks noChangeArrowheads="1"/>
          </p:cNvSpPr>
          <p:nvPr/>
        </p:nvSpPr>
        <p:spPr bwMode="auto">
          <a:xfrm>
            <a:off x="-1" y="0"/>
            <a:ext cx="9143997" cy="923330"/>
          </a:xfrm>
          <a:prstGeom prst="rect">
            <a:avLst/>
          </a:prstGeom>
          <a:solidFill>
            <a:srgbClr val="FFFF66"/>
          </a:solidFill>
          <a:ln w="38100">
            <a:solidFill>
              <a:srgbClr val="3333FF"/>
            </a:solidFill>
            <a:miter lim="800000"/>
            <a:headEnd/>
            <a:tailEnd/>
          </a:ln>
          <a:effec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1800" dirty="0">
                <a:solidFill>
                  <a:srgbClr val="000000"/>
                </a:solidFill>
                <a:latin typeface="Times New Roman" panose="02020603050405020304" pitchFamily="18" charset="0"/>
                <a:cs typeface="Times New Roman" panose="02020603050405020304" pitchFamily="18" charset="0"/>
              </a:rPr>
              <a:t>At this point the kaboom has started, we’ve ADDED the activation energy to START the reaction, and the reaction has “paid back” this start up energy.  </a:t>
            </a:r>
            <a:br>
              <a:rPr lang="en-US" altLang="en-US" sz="1800" dirty="0">
                <a:solidFill>
                  <a:srgbClr val="000000"/>
                </a:solidFill>
                <a:latin typeface="Times New Roman" panose="02020603050405020304" pitchFamily="18" charset="0"/>
                <a:cs typeface="Times New Roman" panose="02020603050405020304" pitchFamily="18" charset="0"/>
              </a:rPr>
            </a:br>
            <a:r>
              <a:rPr lang="en-US" altLang="en-US" sz="1800" dirty="0">
                <a:solidFill>
                  <a:srgbClr val="000000"/>
                </a:solidFill>
                <a:latin typeface="Times New Roman" panose="02020603050405020304" pitchFamily="18" charset="0"/>
                <a:cs typeface="Times New Roman" panose="02020603050405020304" pitchFamily="18" charset="0"/>
              </a:rPr>
              <a:t>We’re back to where we started from an energy point of view, but, we’re not able to stop yet.  </a:t>
            </a:r>
          </a:p>
        </p:txBody>
      </p:sp>
      <p:sp>
        <p:nvSpPr>
          <p:cNvPr id="76815" name="Oval 15"/>
          <p:cNvSpPr>
            <a:spLocks noChangeArrowheads="1"/>
          </p:cNvSpPr>
          <p:nvPr/>
        </p:nvSpPr>
        <p:spPr bwMode="auto">
          <a:xfrm>
            <a:off x="3810000" y="2286000"/>
            <a:ext cx="1524000" cy="1752600"/>
          </a:xfrm>
          <a:prstGeom prst="ellipse">
            <a:avLst/>
          </a:pr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solidFill>
                <a:srgbClr val="000000"/>
              </a:solidFill>
            </a:endParaRPr>
          </a:p>
        </p:txBody>
      </p:sp>
      <p:sp>
        <p:nvSpPr>
          <p:cNvPr id="76816" name="Text Box 16"/>
          <p:cNvSpPr txBox="1">
            <a:spLocks noChangeArrowheads="1"/>
          </p:cNvSpPr>
          <p:nvPr/>
        </p:nvSpPr>
        <p:spPr bwMode="auto">
          <a:xfrm>
            <a:off x="4267200" y="2438400"/>
            <a:ext cx="457200" cy="201771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endParaRPr lang="en-US" altLang="en-US" sz="1800">
              <a:solidFill>
                <a:srgbClr val="000000"/>
              </a:solidFill>
            </a:endParaRPr>
          </a:p>
          <a:p>
            <a:pPr eaLnBrk="1" hangingPunct="1">
              <a:spcBef>
                <a:spcPct val="50000"/>
              </a:spcBef>
              <a:buFontTx/>
              <a:buNone/>
            </a:pPr>
            <a:endParaRPr lang="en-US" altLang="en-US" sz="1800">
              <a:solidFill>
                <a:srgbClr val="000000"/>
              </a:solidFill>
            </a:endParaRPr>
          </a:p>
          <a:p>
            <a:pPr eaLnBrk="1" hangingPunct="1">
              <a:spcBef>
                <a:spcPct val="50000"/>
              </a:spcBef>
              <a:buFontTx/>
              <a:buNone/>
            </a:pPr>
            <a:endParaRPr lang="en-US" altLang="en-US" sz="1800">
              <a:solidFill>
                <a:srgbClr val="000000"/>
              </a:solidFill>
            </a:endParaRPr>
          </a:p>
          <a:p>
            <a:pPr eaLnBrk="1" hangingPunct="1">
              <a:spcBef>
                <a:spcPct val="50000"/>
              </a:spcBef>
              <a:buFontTx/>
              <a:buNone/>
            </a:pPr>
            <a:endParaRPr lang="en-US" altLang="en-US" sz="1800">
              <a:solidFill>
                <a:srgbClr val="000000"/>
              </a:solidFill>
            </a:endParaRPr>
          </a:p>
          <a:p>
            <a:pPr eaLnBrk="1" hangingPunct="1">
              <a:spcBef>
                <a:spcPct val="50000"/>
              </a:spcBef>
              <a:buFontTx/>
              <a:buNone/>
            </a:pPr>
            <a:endParaRPr lang="en-US" altLang="en-US" sz="1800">
              <a:solidFill>
                <a:srgbClr val="000000"/>
              </a:solidFill>
            </a:endParaRPr>
          </a:p>
        </p:txBody>
      </p:sp>
      <p:sp>
        <p:nvSpPr>
          <p:cNvPr id="76817" name="Text Box 17"/>
          <p:cNvSpPr txBox="1">
            <a:spLocks noChangeArrowheads="1"/>
          </p:cNvSpPr>
          <p:nvPr/>
        </p:nvSpPr>
        <p:spPr bwMode="auto">
          <a:xfrm>
            <a:off x="3733800" y="3200400"/>
            <a:ext cx="1143000" cy="119221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endParaRPr lang="en-US" altLang="en-US" sz="1800">
              <a:solidFill>
                <a:srgbClr val="000000"/>
              </a:solidFill>
            </a:endParaRPr>
          </a:p>
          <a:p>
            <a:pPr eaLnBrk="1" hangingPunct="1">
              <a:spcBef>
                <a:spcPct val="50000"/>
              </a:spcBef>
              <a:buFontTx/>
              <a:buNone/>
            </a:pPr>
            <a:endParaRPr lang="en-US" altLang="en-US" sz="1800">
              <a:solidFill>
                <a:srgbClr val="000000"/>
              </a:solidFill>
            </a:endParaRPr>
          </a:p>
          <a:p>
            <a:pPr eaLnBrk="1" hangingPunct="1">
              <a:spcBef>
                <a:spcPct val="50000"/>
              </a:spcBef>
              <a:buFontTx/>
              <a:buNone/>
            </a:pPr>
            <a:endParaRPr lang="en-US" altLang="en-US" sz="1800">
              <a:solidFill>
                <a:srgbClr val="000000"/>
              </a:solidFill>
            </a:endParaRPr>
          </a:p>
        </p:txBody>
      </p:sp>
      <p:sp>
        <p:nvSpPr>
          <p:cNvPr id="76818" name="Line 18"/>
          <p:cNvSpPr>
            <a:spLocks noChangeShapeType="1"/>
          </p:cNvSpPr>
          <p:nvPr/>
        </p:nvSpPr>
        <p:spPr bwMode="auto">
          <a:xfrm>
            <a:off x="3657600" y="3200400"/>
            <a:ext cx="152400" cy="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819" name="Text Box 19"/>
          <p:cNvSpPr txBox="1">
            <a:spLocks noChangeArrowheads="1"/>
          </p:cNvSpPr>
          <p:nvPr/>
        </p:nvSpPr>
        <p:spPr bwMode="auto">
          <a:xfrm>
            <a:off x="3886200" y="3200400"/>
            <a:ext cx="1295400" cy="77946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endParaRPr lang="en-US" altLang="en-US" sz="1800">
              <a:solidFill>
                <a:srgbClr val="000000"/>
              </a:solidFill>
            </a:endParaRPr>
          </a:p>
          <a:p>
            <a:pPr eaLnBrk="1" hangingPunct="1">
              <a:spcBef>
                <a:spcPct val="50000"/>
              </a:spcBef>
              <a:buFontTx/>
              <a:buNone/>
            </a:pPr>
            <a:endParaRPr lang="en-US" altLang="en-US" sz="1800">
              <a:solidFill>
                <a:srgbClr val="000000"/>
              </a:solidFill>
            </a:endParaRPr>
          </a:p>
        </p:txBody>
      </p:sp>
      <p:sp>
        <p:nvSpPr>
          <p:cNvPr id="76820" name="Text Box 21"/>
          <p:cNvSpPr txBox="1">
            <a:spLocks noChangeArrowheads="1"/>
          </p:cNvSpPr>
          <p:nvPr/>
        </p:nvSpPr>
        <p:spPr bwMode="auto">
          <a:xfrm>
            <a:off x="5181600" y="2895600"/>
            <a:ext cx="381000" cy="119221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endParaRPr lang="en-US" altLang="en-US" sz="1800">
              <a:solidFill>
                <a:srgbClr val="000000"/>
              </a:solidFill>
            </a:endParaRPr>
          </a:p>
          <a:p>
            <a:pPr eaLnBrk="1" hangingPunct="1">
              <a:spcBef>
                <a:spcPct val="50000"/>
              </a:spcBef>
              <a:buFontTx/>
              <a:buNone/>
            </a:pPr>
            <a:endParaRPr lang="en-US" altLang="en-US" sz="1800">
              <a:solidFill>
                <a:srgbClr val="000000"/>
              </a:solidFill>
            </a:endParaRPr>
          </a:p>
          <a:p>
            <a:pPr eaLnBrk="1" hangingPunct="1">
              <a:spcBef>
                <a:spcPct val="50000"/>
              </a:spcBef>
              <a:buFontTx/>
              <a:buNone/>
            </a:pPr>
            <a:endParaRPr lang="en-US" altLang="en-US" sz="1800">
              <a:solidFill>
                <a:srgbClr val="000000"/>
              </a:solidFill>
            </a:endParaRPr>
          </a:p>
        </p:txBody>
      </p:sp>
      <p:sp>
        <p:nvSpPr>
          <p:cNvPr id="76821" name="Line 22"/>
          <p:cNvSpPr>
            <a:spLocks noChangeShapeType="1"/>
          </p:cNvSpPr>
          <p:nvPr/>
        </p:nvSpPr>
        <p:spPr bwMode="auto">
          <a:xfrm>
            <a:off x="5291136" y="2854324"/>
            <a:ext cx="157164" cy="574675"/>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cxnSp>
        <p:nvCxnSpPr>
          <p:cNvPr id="10" name="Straight Arrow Connector 9"/>
          <p:cNvCxnSpPr>
            <a:stCxn id="76819" idx="0"/>
          </p:cNvCxnSpPr>
          <p:nvPr/>
        </p:nvCxnSpPr>
        <p:spPr>
          <a:xfrm flipV="1">
            <a:off x="4533900" y="2305050"/>
            <a:ext cx="14288" cy="895350"/>
          </a:xfrm>
          <a:prstGeom prst="straightConnector1">
            <a:avLst/>
          </a:prstGeom>
          <a:ln>
            <a:solidFill>
              <a:srgbClr val="000099"/>
            </a:solidFill>
            <a:prstDash val="sysDash"/>
            <a:tailEnd type="arrow"/>
          </a:ln>
        </p:spPr>
        <p:style>
          <a:lnRef idx="1">
            <a:schemeClr val="accent1"/>
          </a:lnRef>
          <a:fillRef idx="0">
            <a:schemeClr val="accent1"/>
          </a:fillRef>
          <a:effectRef idx="0">
            <a:schemeClr val="accent1"/>
          </a:effectRef>
          <a:fontRef idx="minor">
            <a:schemeClr val="tx1"/>
          </a:fontRef>
        </p:style>
      </p:cxnSp>
      <p:sp>
        <p:nvSpPr>
          <p:cNvPr id="76823" name="TextBox 11"/>
          <p:cNvSpPr txBox="1">
            <a:spLocks noChangeArrowheads="1"/>
          </p:cNvSpPr>
          <p:nvPr/>
        </p:nvSpPr>
        <p:spPr bwMode="auto">
          <a:xfrm>
            <a:off x="4541044" y="2543658"/>
            <a:ext cx="1066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b="1">
                <a:solidFill>
                  <a:srgbClr val="000099"/>
                </a:solidFill>
              </a:rPr>
              <a:t>AE</a:t>
            </a:r>
          </a:p>
        </p:txBody>
      </p:sp>
      <p:sp>
        <p:nvSpPr>
          <p:cNvPr id="2" name="Text Box 15">
            <a:extLst>
              <a:ext uri="{FF2B5EF4-FFF2-40B4-BE49-F238E27FC236}">
                <a16:creationId xmlns:a16="http://schemas.microsoft.com/office/drawing/2014/main" id="{13C570EE-8BB2-2140-8B1B-A884EC0D7CAC}"/>
              </a:ext>
            </a:extLst>
          </p:cNvPr>
          <p:cNvSpPr txBox="1">
            <a:spLocks noChangeArrowheads="1"/>
          </p:cNvSpPr>
          <p:nvPr/>
        </p:nvSpPr>
        <p:spPr bwMode="auto">
          <a:xfrm>
            <a:off x="2738120" y="1244460"/>
            <a:ext cx="56388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1800" dirty="0">
                <a:solidFill>
                  <a:srgbClr val="FF0000"/>
                </a:solidFill>
              </a:rPr>
              <a:t>Potential energy diagram for combustion of methane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Line 2"/>
          <p:cNvSpPr>
            <a:spLocks noChangeShapeType="1"/>
          </p:cNvSpPr>
          <p:nvPr/>
        </p:nvSpPr>
        <p:spPr bwMode="auto">
          <a:xfrm flipV="1">
            <a:off x="2057400" y="1447800"/>
            <a:ext cx="0" cy="3962400"/>
          </a:xfrm>
          <a:prstGeom prst="line">
            <a:avLst/>
          </a:prstGeom>
          <a:noFill/>
          <a:ln w="508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827" name="Line 3"/>
          <p:cNvSpPr>
            <a:spLocks noChangeShapeType="1"/>
          </p:cNvSpPr>
          <p:nvPr/>
        </p:nvSpPr>
        <p:spPr bwMode="auto">
          <a:xfrm>
            <a:off x="2057400" y="5410200"/>
            <a:ext cx="6705600" cy="0"/>
          </a:xfrm>
          <a:prstGeom prst="line">
            <a:avLst/>
          </a:prstGeom>
          <a:noFill/>
          <a:ln w="508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828" name="Text Box 4"/>
          <p:cNvSpPr txBox="1">
            <a:spLocks noChangeArrowheads="1"/>
          </p:cNvSpPr>
          <p:nvPr/>
        </p:nvSpPr>
        <p:spPr bwMode="auto">
          <a:xfrm>
            <a:off x="533400" y="2514600"/>
            <a:ext cx="1219200" cy="1054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1800">
                <a:solidFill>
                  <a:srgbClr val="000000"/>
                </a:solidFill>
              </a:rPr>
              <a:t>Potential Energy</a:t>
            </a:r>
          </a:p>
          <a:p>
            <a:pPr eaLnBrk="1" hangingPunct="1">
              <a:spcBef>
                <a:spcPct val="50000"/>
              </a:spcBef>
              <a:buFontTx/>
              <a:buNone/>
            </a:pPr>
            <a:r>
              <a:rPr lang="en-US" altLang="en-US" sz="1800">
                <a:solidFill>
                  <a:srgbClr val="000000"/>
                </a:solidFill>
              </a:rPr>
              <a:t>kJ/mole</a:t>
            </a:r>
          </a:p>
        </p:txBody>
      </p:sp>
      <p:sp>
        <p:nvSpPr>
          <p:cNvPr id="77829" name="Text Box 5"/>
          <p:cNvSpPr txBox="1">
            <a:spLocks noChangeArrowheads="1"/>
          </p:cNvSpPr>
          <p:nvPr/>
        </p:nvSpPr>
        <p:spPr bwMode="auto">
          <a:xfrm>
            <a:off x="2286000" y="5791200"/>
            <a:ext cx="61722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en-US" altLang="en-US" sz="1800">
                <a:solidFill>
                  <a:srgbClr val="000000"/>
                </a:solidFill>
              </a:rPr>
              <a:t>The time of the reaction</a:t>
            </a:r>
          </a:p>
        </p:txBody>
      </p:sp>
      <p:sp>
        <p:nvSpPr>
          <p:cNvPr id="77830" name="Line 6"/>
          <p:cNvSpPr>
            <a:spLocks noChangeShapeType="1"/>
          </p:cNvSpPr>
          <p:nvPr/>
        </p:nvSpPr>
        <p:spPr bwMode="auto">
          <a:xfrm>
            <a:off x="2057400" y="5410200"/>
            <a:ext cx="0" cy="381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831" name="Line 7"/>
          <p:cNvSpPr>
            <a:spLocks noChangeShapeType="1"/>
          </p:cNvSpPr>
          <p:nvPr/>
        </p:nvSpPr>
        <p:spPr bwMode="auto">
          <a:xfrm>
            <a:off x="8382000" y="5410200"/>
            <a:ext cx="0" cy="4572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832" name="Text Box 8"/>
          <p:cNvSpPr txBox="1">
            <a:spLocks noChangeArrowheads="1"/>
          </p:cNvSpPr>
          <p:nvPr/>
        </p:nvSpPr>
        <p:spPr bwMode="auto">
          <a:xfrm>
            <a:off x="1600200" y="5715000"/>
            <a:ext cx="8382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en-US" altLang="en-US" sz="1800">
                <a:solidFill>
                  <a:srgbClr val="000000"/>
                </a:solidFill>
              </a:rPr>
              <a:t>Time </a:t>
            </a:r>
            <a:br>
              <a:rPr lang="en-US" altLang="en-US" sz="1800">
                <a:solidFill>
                  <a:srgbClr val="000000"/>
                </a:solidFill>
              </a:rPr>
            </a:br>
            <a:r>
              <a:rPr lang="en-US" altLang="en-US" sz="1800">
                <a:solidFill>
                  <a:srgbClr val="000000"/>
                </a:solidFill>
              </a:rPr>
              <a:t>zero</a:t>
            </a:r>
          </a:p>
        </p:txBody>
      </p:sp>
      <p:sp>
        <p:nvSpPr>
          <p:cNvPr id="77833" name="Text Box 9"/>
          <p:cNvSpPr txBox="1">
            <a:spLocks noChangeArrowheads="1"/>
          </p:cNvSpPr>
          <p:nvPr/>
        </p:nvSpPr>
        <p:spPr bwMode="auto">
          <a:xfrm>
            <a:off x="7696200" y="5791200"/>
            <a:ext cx="11430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en-US" altLang="en-US" sz="1800">
                <a:solidFill>
                  <a:srgbClr val="000000"/>
                </a:solidFill>
              </a:rPr>
              <a:t>End of reaction</a:t>
            </a:r>
          </a:p>
        </p:txBody>
      </p:sp>
      <p:sp>
        <p:nvSpPr>
          <p:cNvPr id="77834" name="Line 10"/>
          <p:cNvSpPr>
            <a:spLocks noChangeShapeType="1"/>
          </p:cNvSpPr>
          <p:nvPr/>
        </p:nvSpPr>
        <p:spPr bwMode="auto">
          <a:xfrm flipH="1">
            <a:off x="1676400" y="5410200"/>
            <a:ext cx="381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835" name="Text Box 11"/>
          <p:cNvSpPr txBox="1">
            <a:spLocks noChangeArrowheads="1"/>
          </p:cNvSpPr>
          <p:nvPr/>
        </p:nvSpPr>
        <p:spPr bwMode="auto">
          <a:xfrm>
            <a:off x="1066800" y="5181600"/>
            <a:ext cx="685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1800">
                <a:solidFill>
                  <a:srgbClr val="000000"/>
                </a:solidFill>
              </a:rPr>
              <a:t>0 kJ</a:t>
            </a:r>
          </a:p>
        </p:txBody>
      </p:sp>
      <p:sp>
        <p:nvSpPr>
          <p:cNvPr id="77837" name="Line 13"/>
          <p:cNvSpPr>
            <a:spLocks noChangeShapeType="1"/>
          </p:cNvSpPr>
          <p:nvPr/>
        </p:nvSpPr>
        <p:spPr bwMode="auto">
          <a:xfrm>
            <a:off x="2057400" y="3200400"/>
            <a:ext cx="1752600" cy="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838" name="Text Box 14"/>
          <p:cNvSpPr txBox="1">
            <a:spLocks noChangeArrowheads="1"/>
          </p:cNvSpPr>
          <p:nvPr/>
        </p:nvSpPr>
        <p:spPr bwMode="auto">
          <a:xfrm>
            <a:off x="-1" y="0"/>
            <a:ext cx="9143997" cy="646331"/>
          </a:xfrm>
          <a:prstGeom prst="rect">
            <a:avLst/>
          </a:prstGeom>
          <a:solidFill>
            <a:srgbClr val="FFFFCC"/>
          </a:solidFill>
          <a:ln w="38100">
            <a:solidFill>
              <a:srgbClr val="7030A0"/>
            </a:solidFill>
            <a:miter lim="800000"/>
            <a:headEnd/>
            <a:tailEnd/>
          </a:ln>
          <a:effec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1800" dirty="0">
                <a:solidFill>
                  <a:srgbClr val="000000"/>
                </a:solidFill>
                <a:latin typeface="Comic Sans MS" pitchFamily="66" charset="0"/>
              </a:rPr>
              <a:t>The kaboom keeps happening, the reaction releases all the heat it has to.  </a:t>
            </a:r>
            <a:br>
              <a:rPr lang="en-US" altLang="en-US" sz="1800" dirty="0">
                <a:solidFill>
                  <a:srgbClr val="000000"/>
                </a:solidFill>
                <a:latin typeface="Comic Sans MS" pitchFamily="66" charset="0"/>
              </a:rPr>
            </a:br>
            <a:r>
              <a:rPr lang="en-US" altLang="en-US" sz="1800" dirty="0">
                <a:solidFill>
                  <a:srgbClr val="000000"/>
                </a:solidFill>
                <a:latin typeface="Comic Sans MS" pitchFamily="66" charset="0"/>
              </a:rPr>
              <a:t>The products form and they are dull, dull, dull (from an energy point of view).</a:t>
            </a:r>
          </a:p>
        </p:txBody>
      </p:sp>
      <p:sp>
        <p:nvSpPr>
          <p:cNvPr id="77839" name="Oval 15"/>
          <p:cNvSpPr>
            <a:spLocks noChangeArrowheads="1"/>
          </p:cNvSpPr>
          <p:nvPr/>
        </p:nvSpPr>
        <p:spPr bwMode="auto">
          <a:xfrm>
            <a:off x="3810000" y="2286000"/>
            <a:ext cx="1524000" cy="1752600"/>
          </a:xfrm>
          <a:prstGeom prst="ellipse">
            <a:avLst/>
          </a:pr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solidFill>
                <a:srgbClr val="000000"/>
              </a:solidFill>
            </a:endParaRPr>
          </a:p>
        </p:txBody>
      </p:sp>
      <p:sp>
        <p:nvSpPr>
          <p:cNvPr id="77840" name="Text Box 16"/>
          <p:cNvSpPr txBox="1">
            <a:spLocks noChangeArrowheads="1"/>
          </p:cNvSpPr>
          <p:nvPr/>
        </p:nvSpPr>
        <p:spPr bwMode="auto">
          <a:xfrm>
            <a:off x="4267200" y="2438400"/>
            <a:ext cx="457200" cy="201771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endParaRPr lang="en-US" altLang="en-US" sz="1800">
              <a:solidFill>
                <a:srgbClr val="000000"/>
              </a:solidFill>
            </a:endParaRPr>
          </a:p>
          <a:p>
            <a:pPr eaLnBrk="1" hangingPunct="1">
              <a:spcBef>
                <a:spcPct val="50000"/>
              </a:spcBef>
              <a:buFontTx/>
              <a:buNone/>
            </a:pPr>
            <a:endParaRPr lang="en-US" altLang="en-US" sz="1800">
              <a:solidFill>
                <a:srgbClr val="000000"/>
              </a:solidFill>
            </a:endParaRPr>
          </a:p>
          <a:p>
            <a:pPr eaLnBrk="1" hangingPunct="1">
              <a:spcBef>
                <a:spcPct val="50000"/>
              </a:spcBef>
              <a:buFontTx/>
              <a:buNone/>
            </a:pPr>
            <a:endParaRPr lang="en-US" altLang="en-US" sz="1800">
              <a:solidFill>
                <a:srgbClr val="000000"/>
              </a:solidFill>
            </a:endParaRPr>
          </a:p>
          <a:p>
            <a:pPr eaLnBrk="1" hangingPunct="1">
              <a:spcBef>
                <a:spcPct val="50000"/>
              </a:spcBef>
              <a:buFontTx/>
              <a:buNone/>
            </a:pPr>
            <a:endParaRPr lang="en-US" altLang="en-US" sz="1800">
              <a:solidFill>
                <a:srgbClr val="000000"/>
              </a:solidFill>
            </a:endParaRPr>
          </a:p>
          <a:p>
            <a:pPr eaLnBrk="1" hangingPunct="1">
              <a:spcBef>
                <a:spcPct val="50000"/>
              </a:spcBef>
              <a:buFontTx/>
              <a:buNone/>
            </a:pPr>
            <a:endParaRPr lang="en-US" altLang="en-US" sz="1800">
              <a:solidFill>
                <a:srgbClr val="000000"/>
              </a:solidFill>
            </a:endParaRPr>
          </a:p>
        </p:txBody>
      </p:sp>
      <p:sp>
        <p:nvSpPr>
          <p:cNvPr id="77841" name="Text Box 17"/>
          <p:cNvSpPr txBox="1">
            <a:spLocks noChangeArrowheads="1"/>
          </p:cNvSpPr>
          <p:nvPr/>
        </p:nvSpPr>
        <p:spPr bwMode="auto">
          <a:xfrm>
            <a:off x="3733800" y="3200400"/>
            <a:ext cx="1143000" cy="119221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endParaRPr lang="en-US" altLang="en-US" sz="1800">
              <a:solidFill>
                <a:srgbClr val="000000"/>
              </a:solidFill>
            </a:endParaRPr>
          </a:p>
          <a:p>
            <a:pPr eaLnBrk="1" hangingPunct="1">
              <a:spcBef>
                <a:spcPct val="50000"/>
              </a:spcBef>
              <a:buFontTx/>
              <a:buNone/>
            </a:pPr>
            <a:endParaRPr lang="en-US" altLang="en-US" sz="1800">
              <a:solidFill>
                <a:srgbClr val="000000"/>
              </a:solidFill>
            </a:endParaRPr>
          </a:p>
          <a:p>
            <a:pPr eaLnBrk="1" hangingPunct="1">
              <a:spcBef>
                <a:spcPct val="50000"/>
              </a:spcBef>
              <a:buFontTx/>
              <a:buNone/>
            </a:pPr>
            <a:endParaRPr lang="en-US" altLang="en-US" sz="1800">
              <a:solidFill>
                <a:srgbClr val="000000"/>
              </a:solidFill>
            </a:endParaRPr>
          </a:p>
        </p:txBody>
      </p:sp>
      <p:sp>
        <p:nvSpPr>
          <p:cNvPr id="77842" name="Line 18"/>
          <p:cNvSpPr>
            <a:spLocks noChangeShapeType="1"/>
          </p:cNvSpPr>
          <p:nvPr/>
        </p:nvSpPr>
        <p:spPr bwMode="auto">
          <a:xfrm>
            <a:off x="3657600" y="3200400"/>
            <a:ext cx="152400" cy="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843" name="Text Box 19"/>
          <p:cNvSpPr txBox="1">
            <a:spLocks noChangeArrowheads="1"/>
          </p:cNvSpPr>
          <p:nvPr/>
        </p:nvSpPr>
        <p:spPr bwMode="auto">
          <a:xfrm>
            <a:off x="3886200" y="3259138"/>
            <a:ext cx="1295400" cy="779462"/>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endParaRPr lang="en-US" altLang="en-US" sz="1800">
              <a:solidFill>
                <a:srgbClr val="000000"/>
              </a:solidFill>
            </a:endParaRPr>
          </a:p>
          <a:p>
            <a:pPr eaLnBrk="1" hangingPunct="1">
              <a:spcBef>
                <a:spcPct val="50000"/>
              </a:spcBef>
              <a:buFontTx/>
              <a:buNone/>
            </a:pPr>
            <a:endParaRPr lang="en-US" altLang="en-US" sz="1800">
              <a:solidFill>
                <a:srgbClr val="000000"/>
              </a:solidFill>
            </a:endParaRPr>
          </a:p>
        </p:txBody>
      </p:sp>
      <p:sp>
        <p:nvSpPr>
          <p:cNvPr id="77844" name="Text Box 20"/>
          <p:cNvSpPr txBox="1">
            <a:spLocks noChangeArrowheads="1"/>
          </p:cNvSpPr>
          <p:nvPr/>
        </p:nvSpPr>
        <p:spPr bwMode="auto">
          <a:xfrm>
            <a:off x="5181600" y="2895600"/>
            <a:ext cx="381000" cy="119221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endParaRPr lang="en-US" altLang="en-US" sz="1800">
              <a:solidFill>
                <a:srgbClr val="000000"/>
              </a:solidFill>
            </a:endParaRPr>
          </a:p>
          <a:p>
            <a:pPr eaLnBrk="1" hangingPunct="1">
              <a:spcBef>
                <a:spcPct val="50000"/>
              </a:spcBef>
              <a:buFontTx/>
              <a:buNone/>
            </a:pPr>
            <a:endParaRPr lang="en-US" altLang="en-US" sz="1800">
              <a:solidFill>
                <a:srgbClr val="000000"/>
              </a:solidFill>
            </a:endParaRPr>
          </a:p>
          <a:p>
            <a:pPr eaLnBrk="1" hangingPunct="1">
              <a:spcBef>
                <a:spcPct val="50000"/>
              </a:spcBef>
              <a:buFontTx/>
              <a:buNone/>
            </a:pPr>
            <a:endParaRPr lang="en-US" altLang="en-US" sz="1800">
              <a:solidFill>
                <a:srgbClr val="000000"/>
              </a:solidFill>
            </a:endParaRPr>
          </a:p>
        </p:txBody>
      </p:sp>
      <p:sp>
        <p:nvSpPr>
          <p:cNvPr id="77845" name="Line 21"/>
          <p:cNvSpPr>
            <a:spLocks noChangeShapeType="1"/>
          </p:cNvSpPr>
          <p:nvPr/>
        </p:nvSpPr>
        <p:spPr bwMode="auto">
          <a:xfrm>
            <a:off x="5257800" y="2768600"/>
            <a:ext cx="685800" cy="172720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846" name="Line 22"/>
          <p:cNvSpPr>
            <a:spLocks noChangeShapeType="1"/>
          </p:cNvSpPr>
          <p:nvPr/>
        </p:nvSpPr>
        <p:spPr bwMode="auto">
          <a:xfrm>
            <a:off x="5943600" y="4495800"/>
            <a:ext cx="2362200" cy="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cxnSp>
        <p:nvCxnSpPr>
          <p:cNvPr id="24" name="Straight Arrow Connector 23">
            <a:extLst>
              <a:ext uri="{FF2B5EF4-FFF2-40B4-BE49-F238E27FC236}">
                <a16:creationId xmlns:a16="http://schemas.microsoft.com/office/drawing/2014/main" id="{3317E948-B4F1-4A9F-AA1F-2A7D7FB8A3BF}"/>
              </a:ext>
            </a:extLst>
          </p:cNvPr>
          <p:cNvCxnSpPr/>
          <p:nvPr/>
        </p:nvCxnSpPr>
        <p:spPr>
          <a:xfrm flipV="1">
            <a:off x="4533900" y="2305050"/>
            <a:ext cx="14288" cy="895350"/>
          </a:xfrm>
          <a:prstGeom prst="straightConnector1">
            <a:avLst/>
          </a:prstGeom>
          <a:ln>
            <a:solidFill>
              <a:srgbClr val="000099"/>
            </a:solidFill>
            <a:prstDash val="sysDash"/>
            <a:tailEnd type="arrow"/>
          </a:ln>
        </p:spPr>
        <p:style>
          <a:lnRef idx="1">
            <a:schemeClr val="accent1"/>
          </a:lnRef>
          <a:fillRef idx="0">
            <a:schemeClr val="accent1"/>
          </a:fillRef>
          <a:effectRef idx="0">
            <a:schemeClr val="accent1"/>
          </a:effectRef>
          <a:fontRef idx="minor">
            <a:schemeClr val="tx1"/>
          </a:fontRef>
        </p:style>
      </p:cxnSp>
      <p:sp>
        <p:nvSpPr>
          <p:cNvPr id="25" name="TextBox 11">
            <a:extLst>
              <a:ext uri="{FF2B5EF4-FFF2-40B4-BE49-F238E27FC236}">
                <a16:creationId xmlns:a16="http://schemas.microsoft.com/office/drawing/2014/main" id="{418BBCB1-F388-4442-B37D-4CFE94DA40A9}"/>
              </a:ext>
            </a:extLst>
          </p:cNvPr>
          <p:cNvSpPr txBox="1">
            <a:spLocks noChangeArrowheads="1"/>
          </p:cNvSpPr>
          <p:nvPr/>
        </p:nvSpPr>
        <p:spPr bwMode="auto">
          <a:xfrm>
            <a:off x="4541044" y="2543658"/>
            <a:ext cx="1066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b="1">
                <a:solidFill>
                  <a:srgbClr val="000099"/>
                </a:solidFill>
              </a:rPr>
              <a:t>AE</a:t>
            </a:r>
          </a:p>
        </p:txBody>
      </p:sp>
      <p:sp>
        <p:nvSpPr>
          <p:cNvPr id="2" name="Text Box 15">
            <a:extLst>
              <a:ext uri="{FF2B5EF4-FFF2-40B4-BE49-F238E27FC236}">
                <a16:creationId xmlns:a16="http://schemas.microsoft.com/office/drawing/2014/main" id="{C7E17A86-9AA3-3864-4021-7383D57A7C4A}"/>
              </a:ext>
            </a:extLst>
          </p:cNvPr>
          <p:cNvSpPr txBox="1">
            <a:spLocks noChangeArrowheads="1"/>
          </p:cNvSpPr>
          <p:nvPr/>
        </p:nvSpPr>
        <p:spPr bwMode="auto">
          <a:xfrm>
            <a:off x="2738120" y="1244460"/>
            <a:ext cx="56388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1800" dirty="0">
                <a:solidFill>
                  <a:srgbClr val="FF0000"/>
                </a:solidFill>
              </a:rPr>
              <a:t>Potential energy diagram for combustion of methane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Line 2"/>
          <p:cNvSpPr>
            <a:spLocks noChangeShapeType="1"/>
          </p:cNvSpPr>
          <p:nvPr/>
        </p:nvSpPr>
        <p:spPr bwMode="auto">
          <a:xfrm flipV="1">
            <a:off x="2057400" y="1905000"/>
            <a:ext cx="0" cy="3505200"/>
          </a:xfrm>
          <a:prstGeom prst="line">
            <a:avLst/>
          </a:prstGeom>
          <a:noFill/>
          <a:ln w="508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8851" name="Line 3"/>
          <p:cNvSpPr>
            <a:spLocks noChangeShapeType="1"/>
          </p:cNvSpPr>
          <p:nvPr/>
        </p:nvSpPr>
        <p:spPr bwMode="auto">
          <a:xfrm>
            <a:off x="2057400" y="5410200"/>
            <a:ext cx="6705600" cy="0"/>
          </a:xfrm>
          <a:prstGeom prst="line">
            <a:avLst/>
          </a:prstGeom>
          <a:noFill/>
          <a:ln w="508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8852" name="Text Box 4"/>
          <p:cNvSpPr txBox="1">
            <a:spLocks noChangeArrowheads="1"/>
          </p:cNvSpPr>
          <p:nvPr/>
        </p:nvSpPr>
        <p:spPr bwMode="auto">
          <a:xfrm>
            <a:off x="533400" y="2514600"/>
            <a:ext cx="1219200" cy="1054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1800">
                <a:solidFill>
                  <a:srgbClr val="000000"/>
                </a:solidFill>
              </a:rPr>
              <a:t>Potential Energy</a:t>
            </a:r>
          </a:p>
          <a:p>
            <a:pPr eaLnBrk="1" hangingPunct="1">
              <a:spcBef>
                <a:spcPct val="50000"/>
              </a:spcBef>
              <a:buFontTx/>
              <a:buNone/>
            </a:pPr>
            <a:r>
              <a:rPr lang="en-US" altLang="en-US" sz="1800">
                <a:solidFill>
                  <a:srgbClr val="000000"/>
                </a:solidFill>
              </a:rPr>
              <a:t>kJ/mole</a:t>
            </a:r>
          </a:p>
        </p:txBody>
      </p:sp>
      <p:sp>
        <p:nvSpPr>
          <p:cNvPr id="78853" name="Text Box 5"/>
          <p:cNvSpPr txBox="1">
            <a:spLocks noChangeArrowheads="1"/>
          </p:cNvSpPr>
          <p:nvPr/>
        </p:nvSpPr>
        <p:spPr bwMode="auto">
          <a:xfrm>
            <a:off x="2286000" y="5791200"/>
            <a:ext cx="61722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en-US" altLang="en-US" sz="1800">
                <a:solidFill>
                  <a:srgbClr val="000000"/>
                </a:solidFill>
              </a:rPr>
              <a:t>The time of the reaction</a:t>
            </a:r>
          </a:p>
        </p:txBody>
      </p:sp>
      <p:sp>
        <p:nvSpPr>
          <p:cNvPr id="78854" name="Line 6"/>
          <p:cNvSpPr>
            <a:spLocks noChangeShapeType="1"/>
          </p:cNvSpPr>
          <p:nvPr/>
        </p:nvSpPr>
        <p:spPr bwMode="auto">
          <a:xfrm>
            <a:off x="2057400" y="5410200"/>
            <a:ext cx="0" cy="381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8855" name="Line 7"/>
          <p:cNvSpPr>
            <a:spLocks noChangeShapeType="1"/>
          </p:cNvSpPr>
          <p:nvPr/>
        </p:nvSpPr>
        <p:spPr bwMode="auto">
          <a:xfrm>
            <a:off x="8382000" y="5410200"/>
            <a:ext cx="0" cy="4572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8856" name="Text Box 8"/>
          <p:cNvSpPr txBox="1">
            <a:spLocks noChangeArrowheads="1"/>
          </p:cNvSpPr>
          <p:nvPr/>
        </p:nvSpPr>
        <p:spPr bwMode="auto">
          <a:xfrm>
            <a:off x="1600200" y="5715000"/>
            <a:ext cx="8382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en-US" altLang="en-US" sz="1800">
                <a:solidFill>
                  <a:srgbClr val="000000"/>
                </a:solidFill>
              </a:rPr>
              <a:t>Time </a:t>
            </a:r>
            <a:br>
              <a:rPr lang="en-US" altLang="en-US" sz="1800">
                <a:solidFill>
                  <a:srgbClr val="000000"/>
                </a:solidFill>
              </a:rPr>
            </a:br>
            <a:r>
              <a:rPr lang="en-US" altLang="en-US" sz="1800">
                <a:solidFill>
                  <a:srgbClr val="000000"/>
                </a:solidFill>
              </a:rPr>
              <a:t>zero</a:t>
            </a:r>
          </a:p>
        </p:txBody>
      </p:sp>
      <p:sp>
        <p:nvSpPr>
          <p:cNvPr id="78857" name="Text Box 9"/>
          <p:cNvSpPr txBox="1">
            <a:spLocks noChangeArrowheads="1"/>
          </p:cNvSpPr>
          <p:nvPr/>
        </p:nvSpPr>
        <p:spPr bwMode="auto">
          <a:xfrm>
            <a:off x="7696200" y="5791200"/>
            <a:ext cx="11430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en-US" altLang="en-US" sz="1800">
                <a:solidFill>
                  <a:srgbClr val="000000"/>
                </a:solidFill>
              </a:rPr>
              <a:t>End of reaction</a:t>
            </a:r>
          </a:p>
        </p:txBody>
      </p:sp>
      <p:sp>
        <p:nvSpPr>
          <p:cNvPr id="78858" name="Line 10"/>
          <p:cNvSpPr>
            <a:spLocks noChangeShapeType="1"/>
          </p:cNvSpPr>
          <p:nvPr/>
        </p:nvSpPr>
        <p:spPr bwMode="auto">
          <a:xfrm flipH="1">
            <a:off x="1676400" y="5410200"/>
            <a:ext cx="381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8859" name="Text Box 11"/>
          <p:cNvSpPr txBox="1">
            <a:spLocks noChangeArrowheads="1"/>
          </p:cNvSpPr>
          <p:nvPr/>
        </p:nvSpPr>
        <p:spPr bwMode="auto">
          <a:xfrm>
            <a:off x="1066800" y="5181600"/>
            <a:ext cx="685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1800">
                <a:solidFill>
                  <a:srgbClr val="000000"/>
                </a:solidFill>
              </a:rPr>
              <a:t>0 kJ</a:t>
            </a:r>
          </a:p>
        </p:txBody>
      </p:sp>
      <p:sp>
        <p:nvSpPr>
          <p:cNvPr id="78861" name="Line 13"/>
          <p:cNvSpPr>
            <a:spLocks noChangeShapeType="1"/>
          </p:cNvSpPr>
          <p:nvPr/>
        </p:nvSpPr>
        <p:spPr bwMode="auto">
          <a:xfrm>
            <a:off x="2057400" y="3200400"/>
            <a:ext cx="1752600" cy="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8862" name="Text Box 14"/>
          <p:cNvSpPr txBox="1">
            <a:spLocks noChangeArrowheads="1"/>
          </p:cNvSpPr>
          <p:nvPr/>
        </p:nvSpPr>
        <p:spPr bwMode="auto">
          <a:xfrm>
            <a:off x="0" y="0"/>
            <a:ext cx="9144000" cy="1261884"/>
          </a:xfrm>
          <a:prstGeom prst="rect">
            <a:avLst/>
          </a:prstGeom>
          <a:solidFill>
            <a:srgbClr val="FFFFCC"/>
          </a:solidFill>
          <a:ln w="38100">
            <a:solidFill>
              <a:srgbClr val="FF0000"/>
            </a:solidFill>
            <a:miter lim="800000"/>
            <a:headEnd/>
            <a:tailEnd/>
          </a:ln>
          <a:effec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en-US" altLang="en-US" sz="1800" dirty="0">
                <a:solidFill>
                  <a:srgbClr val="000000"/>
                </a:solidFill>
                <a:latin typeface="Times New Roman" panose="02020603050405020304" pitchFamily="18" charset="0"/>
                <a:cs typeface="Times New Roman" panose="02020603050405020304" pitchFamily="18" charset="0"/>
              </a:rPr>
              <a:t>The products, water &amp; CO</a:t>
            </a:r>
            <a:r>
              <a:rPr lang="en-US" altLang="en-US" sz="1800" baseline="-25000" dirty="0">
                <a:solidFill>
                  <a:srgbClr val="000000"/>
                </a:solidFill>
                <a:latin typeface="Times New Roman" panose="02020603050405020304" pitchFamily="18" charset="0"/>
                <a:cs typeface="Times New Roman" panose="02020603050405020304" pitchFamily="18" charset="0"/>
              </a:rPr>
              <a:t>2</a:t>
            </a:r>
            <a:r>
              <a:rPr lang="en-US" altLang="en-US" sz="1800" dirty="0">
                <a:solidFill>
                  <a:srgbClr val="000000"/>
                </a:solidFill>
                <a:latin typeface="Times New Roman" panose="02020603050405020304" pitchFamily="18" charset="0"/>
                <a:cs typeface="Times New Roman" panose="02020603050405020304" pitchFamily="18" charset="0"/>
              </a:rPr>
              <a:t> are mostly unreactive.  They have low potential energy.  The reactants had a much greater potential energy.  </a:t>
            </a:r>
            <a:br>
              <a:rPr lang="en-US" altLang="en-US" sz="1800" dirty="0">
                <a:solidFill>
                  <a:srgbClr val="000000"/>
                </a:solidFill>
                <a:latin typeface="Times New Roman" panose="02020603050405020304" pitchFamily="18" charset="0"/>
                <a:cs typeface="Times New Roman" panose="02020603050405020304" pitchFamily="18" charset="0"/>
              </a:rPr>
            </a:br>
            <a:r>
              <a:rPr lang="en-US" altLang="en-US" sz="1800" dirty="0">
                <a:solidFill>
                  <a:srgbClr val="000000"/>
                </a:solidFill>
                <a:latin typeface="Comic Sans MS" pitchFamily="66" charset="0"/>
              </a:rPr>
              <a:t>       </a:t>
            </a:r>
            <a:r>
              <a:rPr lang="en-US" altLang="en-US" sz="2000" dirty="0">
                <a:solidFill>
                  <a:srgbClr val="000099"/>
                </a:solidFill>
                <a:latin typeface="Times New Roman" panose="02020603050405020304" pitchFamily="18" charset="0"/>
                <a:cs typeface="Times New Roman" panose="02020603050405020304" pitchFamily="18" charset="0"/>
              </a:rPr>
              <a:t>The difference between the PE reactants and PE products  = </a:t>
            </a:r>
            <a:r>
              <a:rPr lang="el-GR" altLang="en-US" sz="2000" dirty="0">
                <a:solidFill>
                  <a:srgbClr val="000099"/>
                </a:solidFill>
                <a:latin typeface="Times New Roman" panose="02020603050405020304" pitchFamily="18" charset="0"/>
                <a:cs typeface="Times New Roman" panose="02020603050405020304" pitchFamily="18" charset="0"/>
              </a:rPr>
              <a:t>Δ</a:t>
            </a:r>
            <a:r>
              <a:rPr lang="en-US" altLang="en-US" sz="2000" dirty="0">
                <a:solidFill>
                  <a:srgbClr val="000099"/>
                </a:solidFill>
                <a:latin typeface="Times New Roman" panose="02020603050405020304" pitchFamily="18" charset="0"/>
                <a:cs typeface="Times New Roman" panose="02020603050405020304" pitchFamily="18" charset="0"/>
              </a:rPr>
              <a:t>H.</a:t>
            </a:r>
            <a:br>
              <a:rPr lang="en-US" altLang="en-US" sz="2000" dirty="0">
                <a:solidFill>
                  <a:srgbClr val="000099"/>
                </a:solidFill>
                <a:latin typeface="Times New Roman" panose="02020603050405020304" pitchFamily="18" charset="0"/>
                <a:cs typeface="Times New Roman" panose="02020603050405020304" pitchFamily="18" charset="0"/>
              </a:rPr>
            </a:br>
            <a:r>
              <a:rPr lang="en-US" altLang="en-US" sz="2000" dirty="0">
                <a:solidFill>
                  <a:srgbClr val="000099"/>
                </a:solidFill>
                <a:latin typeface="Times New Roman" panose="02020603050405020304" pitchFamily="18" charset="0"/>
                <a:cs typeface="Times New Roman" panose="02020603050405020304" pitchFamily="18" charset="0"/>
              </a:rPr>
              <a:t>       The </a:t>
            </a:r>
            <a:r>
              <a:rPr lang="el-GR" altLang="en-US" sz="2000" dirty="0">
                <a:solidFill>
                  <a:srgbClr val="000099"/>
                </a:solidFill>
                <a:latin typeface="Times New Roman" panose="02020603050405020304" pitchFamily="18" charset="0"/>
                <a:cs typeface="Times New Roman" panose="02020603050405020304" pitchFamily="18" charset="0"/>
              </a:rPr>
              <a:t>Δ</a:t>
            </a:r>
            <a:r>
              <a:rPr lang="en-US" altLang="en-US" sz="2000" dirty="0">
                <a:solidFill>
                  <a:srgbClr val="000099"/>
                </a:solidFill>
                <a:latin typeface="Times New Roman" panose="02020603050405020304" pitchFamily="18" charset="0"/>
                <a:cs typeface="Times New Roman" panose="02020603050405020304" pitchFamily="18" charset="0"/>
              </a:rPr>
              <a:t>H is NEGATIVE because this is EXOTHERMIC.  </a:t>
            </a:r>
            <a:endParaRPr lang="el-GR" altLang="en-US" sz="2400" dirty="0">
              <a:solidFill>
                <a:srgbClr val="000099"/>
              </a:solidFill>
              <a:latin typeface="Times New Roman" panose="02020603050405020304" pitchFamily="18" charset="0"/>
              <a:cs typeface="Times New Roman" panose="02020603050405020304" pitchFamily="18" charset="0"/>
            </a:endParaRPr>
          </a:p>
        </p:txBody>
      </p:sp>
      <p:sp>
        <p:nvSpPr>
          <p:cNvPr id="78863" name="Oval 15"/>
          <p:cNvSpPr>
            <a:spLocks noChangeArrowheads="1"/>
          </p:cNvSpPr>
          <p:nvPr/>
        </p:nvSpPr>
        <p:spPr bwMode="auto">
          <a:xfrm>
            <a:off x="3809999" y="2286000"/>
            <a:ext cx="1600199" cy="1752600"/>
          </a:xfrm>
          <a:prstGeom prst="ellipse">
            <a:avLst/>
          </a:pr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solidFill>
                <a:srgbClr val="000000"/>
              </a:solidFill>
            </a:endParaRPr>
          </a:p>
        </p:txBody>
      </p:sp>
      <p:sp>
        <p:nvSpPr>
          <p:cNvPr id="78864" name="Text Box 16"/>
          <p:cNvSpPr txBox="1">
            <a:spLocks noChangeArrowheads="1"/>
          </p:cNvSpPr>
          <p:nvPr/>
        </p:nvSpPr>
        <p:spPr bwMode="auto">
          <a:xfrm>
            <a:off x="4267200" y="2438400"/>
            <a:ext cx="457200" cy="201771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endParaRPr lang="en-US" altLang="en-US" sz="1800">
              <a:solidFill>
                <a:srgbClr val="000000"/>
              </a:solidFill>
            </a:endParaRPr>
          </a:p>
          <a:p>
            <a:pPr eaLnBrk="1" hangingPunct="1">
              <a:spcBef>
                <a:spcPct val="50000"/>
              </a:spcBef>
              <a:buFontTx/>
              <a:buNone/>
            </a:pPr>
            <a:endParaRPr lang="en-US" altLang="en-US" sz="1800">
              <a:solidFill>
                <a:srgbClr val="000000"/>
              </a:solidFill>
            </a:endParaRPr>
          </a:p>
          <a:p>
            <a:pPr eaLnBrk="1" hangingPunct="1">
              <a:spcBef>
                <a:spcPct val="50000"/>
              </a:spcBef>
              <a:buFontTx/>
              <a:buNone/>
            </a:pPr>
            <a:endParaRPr lang="en-US" altLang="en-US" sz="1800">
              <a:solidFill>
                <a:srgbClr val="000000"/>
              </a:solidFill>
            </a:endParaRPr>
          </a:p>
          <a:p>
            <a:pPr eaLnBrk="1" hangingPunct="1">
              <a:spcBef>
                <a:spcPct val="50000"/>
              </a:spcBef>
              <a:buFontTx/>
              <a:buNone/>
            </a:pPr>
            <a:endParaRPr lang="en-US" altLang="en-US" sz="1800">
              <a:solidFill>
                <a:srgbClr val="000000"/>
              </a:solidFill>
            </a:endParaRPr>
          </a:p>
          <a:p>
            <a:pPr eaLnBrk="1" hangingPunct="1">
              <a:spcBef>
                <a:spcPct val="50000"/>
              </a:spcBef>
              <a:buFontTx/>
              <a:buNone/>
            </a:pPr>
            <a:endParaRPr lang="en-US" altLang="en-US" sz="1800">
              <a:solidFill>
                <a:srgbClr val="000000"/>
              </a:solidFill>
            </a:endParaRPr>
          </a:p>
        </p:txBody>
      </p:sp>
      <p:sp>
        <p:nvSpPr>
          <p:cNvPr id="78865" name="Text Box 17"/>
          <p:cNvSpPr txBox="1">
            <a:spLocks noChangeArrowheads="1"/>
          </p:cNvSpPr>
          <p:nvPr/>
        </p:nvSpPr>
        <p:spPr bwMode="auto">
          <a:xfrm>
            <a:off x="3733800" y="3200400"/>
            <a:ext cx="1447800" cy="119221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endParaRPr lang="en-US" altLang="en-US" sz="1800">
              <a:solidFill>
                <a:srgbClr val="000000"/>
              </a:solidFill>
            </a:endParaRPr>
          </a:p>
          <a:p>
            <a:pPr eaLnBrk="1" hangingPunct="1">
              <a:spcBef>
                <a:spcPct val="50000"/>
              </a:spcBef>
              <a:buFontTx/>
              <a:buNone/>
            </a:pPr>
            <a:endParaRPr lang="en-US" altLang="en-US" sz="1800">
              <a:solidFill>
                <a:srgbClr val="000000"/>
              </a:solidFill>
            </a:endParaRPr>
          </a:p>
          <a:p>
            <a:pPr eaLnBrk="1" hangingPunct="1">
              <a:spcBef>
                <a:spcPct val="50000"/>
              </a:spcBef>
              <a:buFontTx/>
              <a:buNone/>
            </a:pPr>
            <a:endParaRPr lang="en-US" altLang="en-US" sz="1800">
              <a:solidFill>
                <a:srgbClr val="000000"/>
              </a:solidFill>
            </a:endParaRPr>
          </a:p>
        </p:txBody>
      </p:sp>
      <p:sp>
        <p:nvSpPr>
          <p:cNvPr id="78866" name="Line 18"/>
          <p:cNvSpPr>
            <a:spLocks noChangeShapeType="1"/>
          </p:cNvSpPr>
          <p:nvPr/>
        </p:nvSpPr>
        <p:spPr bwMode="auto">
          <a:xfrm>
            <a:off x="3657600" y="3200400"/>
            <a:ext cx="152400" cy="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8867" name="Text Box 19"/>
          <p:cNvSpPr txBox="1">
            <a:spLocks noChangeArrowheads="1"/>
          </p:cNvSpPr>
          <p:nvPr/>
        </p:nvSpPr>
        <p:spPr bwMode="auto">
          <a:xfrm>
            <a:off x="3886200" y="3200400"/>
            <a:ext cx="1295400" cy="77946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endParaRPr lang="en-US" altLang="en-US" sz="1800">
              <a:solidFill>
                <a:srgbClr val="000000"/>
              </a:solidFill>
            </a:endParaRPr>
          </a:p>
          <a:p>
            <a:pPr eaLnBrk="1" hangingPunct="1">
              <a:spcBef>
                <a:spcPct val="50000"/>
              </a:spcBef>
              <a:buFontTx/>
              <a:buNone/>
            </a:pPr>
            <a:endParaRPr lang="en-US" altLang="en-US" sz="1800">
              <a:solidFill>
                <a:srgbClr val="000000"/>
              </a:solidFill>
            </a:endParaRPr>
          </a:p>
        </p:txBody>
      </p:sp>
      <p:sp>
        <p:nvSpPr>
          <p:cNvPr id="78868" name="Text Box 20"/>
          <p:cNvSpPr txBox="1">
            <a:spLocks noChangeArrowheads="1"/>
          </p:cNvSpPr>
          <p:nvPr/>
        </p:nvSpPr>
        <p:spPr bwMode="auto">
          <a:xfrm>
            <a:off x="5181600" y="2895600"/>
            <a:ext cx="381000" cy="119221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endParaRPr lang="en-US" altLang="en-US" sz="1800">
              <a:solidFill>
                <a:srgbClr val="000000"/>
              </a:solidFill>
            </a:endParaRPr>
          </a:p>
          <a:p>
            <a:pPr eaLnBrk="1" hangingPunct="1">
              <a:spcBef>
                <a:spcPct val="50000"/>
              </a:spcBef>
              <a:buFontTx/>
              <a:buNone/>
            </a:pPr>
            <a:endParaRPr lang="en-US" altLang="en-US" sz="1800">
              <a:solidFill>
                <a:srgbClr val="000000"/>
              </a:solidFill>
            </a:endParaRPr>
          </a:p>
          <a:p>
            <a:pPr eaLnBrk="1" hangingPunct="1">
              <a:spcBef>
                <a:spcPct val="50000"/>
              </a:spcBef>
              <a:buFontTx/>
              <a:buNone/>
            </a:pPr>
            <a:endParaRPr lang="en-US" altLang="en-US" sz="1800">
              <a:solidFill>
                <a:srgbClr val="000000"/>
              </a:solidFill>
            </a:endParaRPr>
          </a:p>
        </p:txBody>
      </p:sp>
      <p:sp>
        <p:nvSpPr>
          <p:cNvPr id="78869" name="Line 21"/>
          <p:cNvSpPr>
            <a:spLocks noChangeShapeType="1"/>
          </p:cNvSpPr>
          <p:nvPr/>
        </p:nvSpPr>
        <p:spPr bwMode="auto">
          <a:xfrm>
            <a:off x="5334000" y="2819400"/>
            <a:ext cx="685800" cy="167640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8870" name="Line 22"/>
          <p:cNvSpPr>
            <a:spLocks noChangeShapeType="1"/>
          </p:cNvSpPr>
          <p:nvPr/>
        </p:nvSpPr>
        <p:spPr bwMode="auto">
          <a:xfrm>
            <a:off x="6019800" y="4495800"/>
            <a:ext cx="2362200" cy="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8871" name="Text Box 23"/>
          <p:cNvSpPr txBox="1">
            <a:spLocks noChangeArrowheads="1"/>
          </p:cNvSpPr>
          <p:nvPr/>
        </p:nvSpPr>
        <p:spPr bwMode="auto">
          <a:xfrm>
            <a:off x="2209800" y="2819400"/>
            <a:ext cx="1447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1800">
                <a:solidFill>
                  <a:srgbClr val="000000"/>
                </a:solidFill>
              </a:rPr>
              <a:t>reactants</a:t>
            </a:r>
          </a:p>
        </p:txBody>
      </p:sp>
      <p:sp>
        <p:nvSpPr>
          <p:cNvPr id="78872" name="Text Box 24"/>
          <p:cNvSpPr txBox="1">
            <a:spLocks noChangeArrowheads="1"/>
          </p:cNvSpPr>
          <p:nvPr/>
        </p:nvSpPr>
        <p:spPr bwMode="auto">
          <a:xfrm>
            <a:off x="6400800" y="4114800"/>
            <a:ext cx="17526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1800">
                <a:solidFill>
                  <a:srgbClr val="000000"/>
                </a:solidFill>
              </a:rPr>
              <a:t>products</a:t>
            </a:r>
          </a:p>
        </p:txBody>
      </p:sp>
      <p:sp>
        <p:nvSpPr>
          <p:cNvPr id="78873" name="Line 25"/>
          <p:cNvSpPr>
            <a:spLocks noChangeShapeType="1"/>
          </p:cNvSpPr>
          <p:nvPr/>
        </p:nvSpPr>
        <p:spPr bwMode="auto">
          <a:xfrm>
            <a:off x="3581400" y="3200400"/>
            <a:ext cx="0" cy="1295400"/>
          </a:xfrm>
          <a:prstGeom prst="line">
            <a:avLst/>
          </a:prstGeom>
          <a:noFill/>
          <a:ln w="25400">
            <a:solidFill>
              <a:srgbClr val="000099"/>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8874" name="Text Box 27"/>
          <p:cNvSpPr txBox="1">
            <a:spLocks noChangeArrowheads="1"/>
          </p:cNvSpPr>
          <p:nvPr/>
        </p:nvSpPr>
        <p:spPr bwMode="auto">
          <a:xfrm>
            <a:off x="3733800" y="3733800"/>
            <a:ext cx="11430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1800">
                <a:solidFill>
                  <a:srgbClr val="000099"/>
                </a:solidFill>
                <a:latin typeface="Verdana" pitchFamily="34" charset="0"/>
              </a:rPr>
              <a:t>-</a:t>
            </a:r>
            <a:r>
              <a:rPr lang="el-GR" altLang="en-US" sz="1800">
                <a:solidFill>
                  <a:srgbClr val="000099"/>
                </a:solidFill>
                <a:latin typeface="Verdana" pitchFamily="34" charset="0"/>
              </a:rPr>
              <a:t>Δ</a:t>
            </a:r>
            <a:r>
              <a:rPr lang="en-US" altLang="en-US" sz="1800">
                <a:solidFill>
                  <a:srgbClr val="000099"/>
                </a:solidFill>
                <a:latin typeface="Verdana" pitchFamily="34" charset="0"/>
              </a:rPr>
              <a:t>H</a:t>
            </a:r>
            <a:endParaRPr lang="el-GR" altLang="en-US" sz="1800">
              <a:solidFill>
                <a:srgbClr val="000099"/>
              </a:solidFill>
              <a:latin typeface="Verdana" pitchFamily="34" charset="0"/>
            </a:endParaRPr>
          </a:p>
        </p:txBody>
      </p:sp>
      <p:cxnSp>
        <p:nvCxnSpPr>
          <p:cNvPr id="28" name="Straight Arrow Connector 27">
            <a:extLst>
              <a:ext uri="{FF2B5EF4-FFF2-40B4-BE49-F238E27FC236}">
                <a16:creationId xmlns:a16="http://schemas.microsoft.com/office/drawing/2014/main" id="{07000A67-E443-4AF8-9302-A8BB9467FAB2}"/>
              </a:ext>
            </a:extLst>
          </p:cNvPr>
          <p:cNvCxnSpPr/>
          <p:nvPr/>
        </p:nvCxnSpPr>
        <p:spPr>
          <a:xfrm flipV="1">
            <a:off x="4564856" y="2305050"/>
            <a:ext cx="14288" cy="895350"/>
          </a:xfrm>
          <a:prstGeom prst="straightConnector1">
            <a:avLst/>
          </a:prstGeom>
          <a:ln>
            <a:solidFill>
              <a:srgbClr val="000099"/>
            </a:solidFill>
            <a:prstDash val="sysDash"/>
            <a:tailEnd type="arrow"/>
          </a:ln>
        </p:spPr>
        <p:style>
          <a:lnRef idx="1">
            <a:schemeClr val="accent1"/>
          </a:lnRef>
          <a:fillRef idx="0">
            <a:schemeClr val="accent1"/>
          </a:fillRef>
          <a:effectRef idx="0">
            <a:schemeClr val="accent1"/>
          </a:effectRef>
          <a:fontRef idx="minor">
            <a:schemeClr val="tx1"/>
          </a:fontRef>
        </p:style>
      </p:cxnSp>
      <p:sp>
        <p:nvSpPr>
          <p:cNvPr id="29" name="TextBox 11">
            <a:extLst>
              <a:ext uri="{FF2B5EF4-FFF2-40B4-BE49-F238E27FC236}">
                <a16:creationId xmlns:a16="http://schemas.microsoft.com/office/drawing/2014/main" id="{D8960A0E-25E0-437C-A063-793CF5F223BB}"/>
              </a:ext>
            </a:extLst>
          </p:cNvPr>
          <p:cNvSpPr txBox="1">
            <a:spLocks noChangeArrowheads="1"/>
          </p:cNvSpPr>
          <p:nvPr/>
        </p:nvSpPr>
        <p:spPr bwMode="auto">
          <a:xfrm>
            <a:off x="4572000" y="2543658"/>
            <a:ext cx="1066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b="1">
                <a:solidFill>
                  <a:srgbClr val="000099"/>
                </a:solidFill>
              </a:rPr>
              <a:t>AE</a:t>
            </a:r>
          </a:p>
        </p:txBody>
      </p:sp>
      <p:sp>
        <p:nvSpPr>
          <p:cNvPr id="2" name="Text Box 15">
            <a:extLst>
              <a:ext uri="{FF2B5EF4-FFF2-40B4-BE49-F238E27FC236}">
                <a16:creationId xmlns:a16="http://schemas.microsoft.com/office/drawing/2014/main" id="{4B36B663-A334-B6AA-E690-521C79B727CF}"/>
              </a:ext>
            </a:extLst>
          </p:cNvPr>
          <p:cNvSpPr txBox="1">
            <a:spLocks noChangeArrowheads="1"/>
          </p:cNvSpPr>
          <p:nvPr/>
        </p:nvSpPr>
        <p:spPr bwMode="auto">
          <a:xfrm>
            <a:off x="2738120" y="1244460"/>
            <a:ext cx="56388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1800" dirty="0">
                <a:solidFill>
                  <a:srgbClr val="FF0000"/>
                </a:solidFill>
              </a:rPr>
              <a:t>Potential energy diagram for combustion of methane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Line 2"/>
          <p:cNvSpPr>
            <a:spLocks noChangeShapeType="1"/>
          </p:cNvSpPr>
          <p:nvPr/>
        </p:nvSpPr>
        <p:spPr bwMode="auto">
          <a:xfrm flipV="1">
            <a:off x="2057400" y="152400"/>
            <a:ext cx="0" cy="3505200"/>
          </a:xfrm>
          <a:prstGeom prst="line">
            <a:avLst/>
          </a:prstGeom>
          <a:noFill/>
          <a:ln w="508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8851" name="Line 3"/>
          <p:cNvSpPr>
            <a:spLocks noChangeShapeType="1"/>
          </p:cNvSpPr>
          <p:nvPr/>
        </p:nvSpPr>
        <p:spPr bwMode="auto">
          <a:xfrm>
            <a:off x="2057400" y="3657600"/>
            <a:ext cx="6705600" cy="0"/>
          </a:xfrm>
          <a:prstGeom prst="line">
            <a:avLst/>
          </a:prstGeom>
          <a:noFill/>
          <a:ln w="508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8852" name="Text Box 4"/>
          <p:cNvSpPr txBox="1">
            <a:spLocks noChangeArrowheads="1"/>
          </p:cNvSpPr>
          <p:nvPr/>
        </p:nvSpPr>
        <p:spPr bwMode="auto">
          <a:xfrm>
            <a:off x="533400" y="762000"/>
            <a:ext cx="1219200" cy="1054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1800">
                <a:solidFill>
                  <a:srgbClr val="000000"/>
                </a:solidFill>
              </a:rPr>
              <a:t>Potential Energy</a:t>
            </a:r>
          </a:p>
          <a:p>
            <a:pPr eaLnBrk="1" hangingPunct="1">
              <a:spcBef>
                <a:spcPct val="50000"/>
              </a:spcBef>
              <a:buFontTx/>
              <a:buNone/>
            </a:pPr>
            <a:r>
              <a:rPr lang="en-US" altLang="en-US" sz="1800">
                <a:solidFill>
                  <a:srgbClr val="000000"/>
                </a:solidFill>
              </a:rPr>
              <a:t>kJ/mole</a:t>
            </a:r>
          </a:p>
        </p:txBody>
      </p:sp>
      <p:sp>
        <p:nvSpPr>
          <p:cNvPr id="78853" name="Text Box 5"/>
          <p:cNvSpPr txBox="1">
            <a:spLocks noChangeArrowheads="1"/>
          </p:cNvSpPr>
          <p:nvPr/>
        </p:nvSpPr>
        <p:spPr bwMode="auto">
          <a:xfrm>
            <a:off x="2286000" y="4038600"/>
            <a:ext cx="61722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en-US" altLang="en-US" sz="1800">
                <a:solidFill>
                  <a:srgbClr val="000000"/>
                </a:solidFill>
              </a:rPr>
              <a:t>The time of the reaction</a:t>
            </a:r>
          </a:p>
        </p:txBody>
      </p:sp>
      <p:sp>
        <p:nvSpPr>
          <p:cNvPr id="78854" name="Line 6"/>
          <p:cNvSpPr>
            <a:spLocks noChangeShapeType="1"/>
          </p:cNvSpPr>
          <p:nvPr/>
        </p:nvSpPr>
        <p:spPr bwMode="auto">
          <a:xfrm>
            <a:off x="2057400" y="3657600"/>
            <a:ext cx="0" cy="381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8855" name="Line 7"/>
          <p:cNvSpPr>
            <a:spLocks noChangeShapeType="1"/>
          </p:cNvSpPr>
          <p:nvPr/>
        </p:nvSpPr>
        <p:spPr bwMode="auto">
          <a:xfrm>
            <a:off x="8382000" y="3657600"/>
            <a:ext cx="0" cy="4572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8856" name="Text Box 8"/>
          <p:cNvSpPr txBox="1">
            <a:spLocks noChangeArrowheads="1"/>
          </p:cNvSpPr>
          <p:nvPr/>
        </p:nvSpPr>
        <p:spPr bwMode="auto">
          <a:xfrm>
            <a:off x="1295400" y="3940533"/>
            <a:ext cx="15240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en-US" altLang="en-US" sz="1800" dirty="0">
                <a:solidFill>
                  <a:srgbClr val="000000"/>
                </a:solidFill>
              </a:rPr>
              <a:t>Time  zero</a:t>
            </a:r>
          </a:p>
        </p:txBody>
      </p:sp>
      <p:sp>
        <p:nvSpPr>
          <p:cNvPr id="78857" name="Text Box 9"/>
          <p:cNvSpPr txBox="1">
            <a:spLocks noChangeArrowheads="1"/>
          </p:cNvSpPr>
          <p:nvPr/>
        </p:nvSpPr>
        <p:spPr bwMode="auto">
          <a:xfrm>
            <a:off x="7315200" y="4010581"/>
            <a:ext cx="18288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en-US" altLang="en-US" sz="1800">
                <a:solidFill>
                  <a:srgbClr val="000000"/>
                </a:solidFill>
              </a:rPr>
              <a:t>End of reaction</a:t>
            </a:r>
          </a:p>
        </p:txBody>
      </p:sp>
      <p:sp>
        <p:nvSpPr>
          <p:cNvPr id="78858" name="Line 10"/>
          <p:cNvSpPr>
            <a:spLocks noChangeShapeType="1"/>
          </p:cNvSpPr>
          <p:nvPr/>
        </p:nvSpPr>
        <p:spPr bwMode="auto">
          <a:xfrm flipH="1">
            <a:off x="1676400" y="3657600"/>
            <a:ext cx="381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8859" name="Text Box 11"/>
          <p:cNvSpPr txBox="1">
            <a:spLocks noChangeArrowheads="1"/>
          </p:cNvSpPr>
          <p:nvPr/>
        </p:nvSpPr>
        <p:spPr bwMode="auto">
          <a:xfrm>
            <a:off x="1066800" y="3429000"/>
            <a:ext cx="685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1800">
                <a:solidFill>
                  <a:srgbClr val="000000"/>
                </a:solidFill>
              </a:rPr>
              <a:t>0 kJ</a:t>
            </a:r>
          </a:p>
        </p:txBody>
      </p:sp>
      <p:sp>
        <p:nvSpPr>
          <p:cNvPr id="78860" name="Text Box 12"/>
          <p:cNvSpPr txBox="1">
            <a:spLocks noChangeArrowheads="1"/>
          </p:cNvSpPr>
          <p:nvPr/>
        </p:nvSpPr>
        <p:spPr bwMode="auto">
          <a:xfrm>
            <a:off x="2362200" y="0"/>
            <a:ext cx="5638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1800" dirty="0">
                <a:solidFill>
                  <a:srgbClr val="FF0000"/>
                </a:solidFill>
              </a:rPr>
              <a:t>Potential energy diagram for combustion of methane</a:t>
            </a:r>
          </a:p>
        </p:txBody>
      </p:sp>
      <p:sp>
        <p:nvSpPr>
          <p:cNvPr id="78861" name="Line 13"/>
          <p:cNvSpPr>
            <a:spLocks noChangeShapeType="1"/>
          </p:cNvSpPr>
          <p:nvPr/>
        </p:nvSpPr>
        <p:spPr bwMode="auto">
          <a:xfrm>
            <a:off x="2057400" y="1447800"/>
            <a:ext cx="1752600" cy="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8863" name="Oval 15"/>
          <p:cNvSpPr>
            <a:spLocks noChangeArrowheads="1"/>
          </p:cNvSpPr>
          <p:nvPr/>
        </p:nvSpPr>
        <p:spPr bwMode="auto">
          <a:xfrm>
            <a:off x="3809999" y="533400"/>
            <a:ext cx="1600199" cy="1752600"/>
          </a:xfrm>
          <a:prstGeom prst="ellipse">
            <a:avLst/>
          </a:pr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solidFill>
                <a:srgbClr val="000000"/>
              </a:solidFill>
            </a:endParaRPr>
          </a:p>
        </p:txBody>
      </p:sp>
      <p:sp>
        <p:nvSpPr>
          <p:cNvPr id="78864" name="Text Box 16"/>
          <p:cNvSpPr txBox="1">
            <a:spLocks noChangeArrowheads="1"/>
          </p:cNvSpPr>
          <p:nvPr/>
        </p:nvSpPr>
        <p:spPr bwMode="auto">
          <a:xfrm>
            <a:off x="4267200" y="685800"/>
            <a:ext cx="457200" cy="201771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endParaRPr lang="en-US" altLang="en-US" sz="1800">
              <a:solidFill>
                <a:srgbClr val="000000"/>
              </a:solidFill>
            </a:endParaRPr>
          </a:p>
          <a:p>
            <a:pPr eaLnBrk="1" hangingPunct="1">
              <a:spcBef>
                <a:spcPct val="50000"/>
              </a:spcBef>
              <a:buFontTx/>
              <a:buNone/>
            </a:pPr>
            <a:endParaRPr lang="en-US" altLang="en-US" sz="1800">
              <a:solidFill>
                <a:srgbClr val="000000"/>
              </a:solidFill>
            </a:endParaRPr>
          </a:p>
          <a:p>
            <a:pPr eaLnBrk="1" hangingPunct="1">
              <a:spcBef>
                <a:spcPct val="50000"/>
              </a:spcBef>
              <a:buFontTx/>
              <a:buNone/>
            </a:pPr>
            <a:endParaRPr lang="en-US" altLang="en-US" sz="1800">
              <a:solidFill>
                <a:srgbClr val="000000"/>
              </a:solidFill>
            </a:endParaRPr>
          </a:p>
          <a:p>
            <a:pPr eaLnBrk="1" hangingPunct="1">
              <a:spcBef>
                <a:spcPct val="50000"/>
              </a:spcBef>
              <a:buFontTx/>
              <a:buNone/>
            </a:pPr>
            <a:endParaRPr lang="en-US" altLang="en-US" sz="1800">
              <a:solidFill>
                <a:srgbClr val="000000"/>
              </a:solidFill>
            </a:endParaRPr>
          </a:p>
          <a:p>
            <a:pPr eaLnBrk="1" hangingPunct="1">
              <a:spcBef>
                <a:spcPct val="50000"/>
              </a:spcBef>
              <a:buFontTx/>
              <a:buNone/>
            </a:pPr>
            <a:endParaRPr lang="en-US" altLang="en-US" sz="1800">
              <a:solidFill>
                <a:srgbClr val="000000"/>
              </a:solidFill>
            </a:endParaRPr>
          </a:p>
        </p:txBody>
      </p:sp>
      <p:sp>
        <p:nvSpPr>
          <p:cNvPr id="78865" name="Text Box 17"/>
          <p:cNvSpPr txBox="1">
            <a:spLocks noChangeArrowheads="1"/>
          </p:cNvSpPr>
          <p:nvPr/>
        </p:nvSpPr>
        <p:spPr bwMode="auto">
          <a:xfrm>
            <a:off x="3733800" y="1447800"/>
            <a:ext cx="1447800" cy="119221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endParaRPr lang="en-US" altLang="en-US" sz="1800">
              <a:solidFill>
                <a:srgbClr val="000000"/>
              </a:solidFill>
            </a:endParaRPr>
          </a:p>
          <a:p>
            <a:pPr eaLnBrk="1" hangingPunct="1">
              <a:spcBef>
                <a:spcPct val="50000"/>
              </a:spcBef>
              <a:buFontTx/>
              <a:buNone/>
            </a:pPr>
            <a:endParaRPr lang="en-US" altLang="en-US" sz="1800">
              <a:solidFill>
                <a:srgbClr val="000000"/>
              </a:solidFill>
            </a:endParaRPr>
          </a:p>
          <a:p>
            <a:pPr eaLnBrk="1" hangingPunct="1">
              <a:spcBef>
                <a:spcPct val="50000"/>
              </a:spcBef>
              <a:buFontTx/>
              <a:buNone/>
            </a:pPr>
            <a:endParaRPr lang="en-US" altLang="en-US" sz="1800">
              <a:solidFill>
                <a:srgbClr val="000000"/>
              </a:solidFill>
            </a:endParaRPr>
          </a:p>
        </p:txBody>
      </p:sp>
      <p:sp>
        <p:nvSpPr>
          <p:cNvPr id="78866" name="Line 18"/>
          <p:cNvSpPr>
            <a:spLocks noChangeShapeType="1"/>
          </p:cNvSpPr>
          <p:nvPr/>
        </p:nvSpPr>
        <p:spPr bwMode="auto">
          <a:xfrm>
            <a:off x="3657600" y="1447800"/>
            <a:ext cx="152400" cy="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8867" name="Text Box 19"/>
          <p:cNvSpPr txBox="1">
            <a:spLocks noChangeArrowheads="1"/>
          </p:cNvSpPr>
          <p:nvPr/>
        </p:nvSpPr>
        <p:spPr bwMode="auto">
          <a:xfrm>
            <a:off x="3886200" y="1447800"/>
            <a:ext cx="1295400" cy="77946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endParaRPr lang="en-US" altLang="en-US" sz="1800">
              <a:solidFill>
                <a:srgbClr val="000000"/>
              </a:solidFill>
            </a:endParaRPr>
          </a:p>
          <a:p>
            <a:pPr eaLnBrk="1" hangingPunct="1">
              <a:spcBef>
                <a:spcPct val="50000"/>
              </a:spcBef>
              <a:buFontTx/>
              <a:buNone/>
            </a:pPr>
            <a:endParaRPr lang="en-US" altLang="en-US" sz="1800">
              <a:solidFill>
                <a:srgbClr val="000000"/>
              </a:solidFill>
            </a:endParaRPr>
          </a:p>
        </p:txBody>
      </p:sp>
      <p:sp>
        <p:nvSpPr>
          <p:cNvPr id="78868" name="Text Box 20"/>
          <p:cNvSpPr txBox="1">
            <a:spLocks noChangeArrowheads="1"/>
          </p:cNvSpPr>
          <p:nvPr/>
        </p:nvSpPr>
        <p:spPr bwMode="auto">
          <a:xfrm>
            <a:off x="5181600" y="1143000"/>
            <a:ext cx="381000" cy="119221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endParaRPr lang="en-US" altLang="en-US" sz="1800">
              <a:solidFill>
                <a:srgbClr val="000000"/>
              </a:solidFill>
            </a:endParaRPr>
          </a:p>
          <a:p>
            <a:pPr eaLnBrk="1" hangingPunct="1">
              <a:spcBef>
                <a:spcPct val="50000"/>
              </a:spcBef>
              <a:buFontTx/>
              <a:buNone/>
            </a:pPr>
            <a:endParaRPr lang="en-US" altLang="en-US" sz="1800">
              <a:solidFill>
                <a:srgbClr val="000000"/>
              </a:solidFill>
            </a:endParaRPr>
          </a:p>
          <a:p>
            <a:pPr eaLnBrk="1" hangingPunct="1">
              <a:spcBef>
                <a:spcPct val="50000"/>
              </a:spcBef>
              <a:buFontTx/>
              <a:buNone/>
            </a:pPr>
            <a:endParaRPr lang="en-US" altLang="en-US" sz="1800">
              <a:solidFill>
                <a:srgbClr val="000000"/>
              </a:solidFill>
            </a:endParaRPr>
          </a:p>
        </p:txBody>
      </p:sp>
      <p:sp>
        <p:nvSpPr>
          <p:cNvPr id="78869" name="Line 21"/>
          <p:cNvSpPr>
            <a:spLocks noChangeShapeType="1"/>
          </p:cNvSpPr>
          <p:nvPr/>
        </p:nvSpPr>
        <p:spPr bwMode="auto">
          <a:xfrm>
            <a:off x="5334000" y="1066800"/>
            <a:ext cx="685800" cy="167640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8870" name="Line 22"/>
          <p:cNvSpPr>
            <a:spLocks noChangeShapeType="1"/>
          </p:cNvSpPr>
          <p:nvPr/>
        </p:nvSpPr>
        <p:spPr bwMode="auto">
          <a:xfrm>
            <a:off x="6019800" y="2743200"/>
            <a:ext cx="2362200" cy="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8871" name="Text Box 23"/>
          <p:cNvSpPr txBox="1">
            <a:spLocks noChangeArrowheads="1"/>
          </p:cNvSpPr>
          <p:nvPr/>
        </p:nvSpPr>
        <p:spPr bwMode="auto">
          <a:xfrm>
            <a:off x="2209800" y="1066800"/>
            <a:ext cx="1447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1800">
                <a:solidFill>
                  <a:srgbClr val="000000"/>
                </a:solidFill>
              </a:rPr>
              <a:t>reactants</a:t>
            </a:r>
          </a:p>
        </p:txBody>
      </p:sp>
      <p:sp>
        <p:nvSpPr>
          <p:cNvPr id="78872" name="Text Box 24"/>
          <p:cNvSpPr txBox="1">
            <a:spLocks noChangeArrowheads="1"/>
          </p:cNvSpPr>
          <p:nvPr/>
        </p:nvSpPr>
        <p:spPr bwMode="auto">
          <a:xfrm>
            <a:off x="6400800" y="2362200"/>
            <a:ext cx="17526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1800">
                <a:solidFill>
                  <a:srgbClr val="000000"/>
                </a:solidFill>
              </a:rPr>
              <a:t>products</a:t>
            </a:r>
          </a:p>
        </p:txBody>
      </p:sp>
      <p:sp>
        <p:nvSpPr>
          <p:cNvPr id="78873" name="Line 25"/>
          <p:cNvSpPr>
            <a:spLocks noChangeShapeType="1"/>
          </p:cNvSpPr>
          <p:nvPr/>
        </p:nvSpPr>
        <p:spPr bwMode="auto">
          <a:xfrm>
            <a:off x="3581400" y="1447800"/>
            <a:ext cx="0" cy="1295400"/>
          </a:xfrm>
          <a:prstGeom prst="line">
            <a:avLst/>
          </a:prstGeom>
          <a:noFill/>
          <a:ln w="25400">
            <a:solidFill>
              <a:srgbClr val="000099"/>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8874" name="Text Box 27"/>
          <p:cNvSpPr txBox="1">
            <a:spLocks noChangeArrowheads="1"/>
          </p:cNvSpPr>
          <p:nvPr/>
        </p:nvSpPr>
        <p:spPr bwMode="auto">
          <a:xfrm>
            <a:off x="3733800" y="1981200"/>
            <a:ext cx="11430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1800">
                <a:solidFill>
                  <a:srgbClr val="000099"/>
                </a:solidFill>
                <a:latin typeface="Verdana" pitchFamily="34" charset="0"/>
              </a:rPr>
              <a:t>-</a:t>
            </a:r>
            <a:r>
              <a:rPr lang="el-GR" altLang="en-US" sz="1800">
                <a:solidFill>
                  <a:srgbClr val="000099"/>
                </a:solidFill>
                <a:latin typeface="Verdana" pitchFamily="34" charset="0"/>
              </a:rPr>
              <a:t>Δ</a:t>
            </a:r>
            <a:r>
              <a:rPr lang="en-US" altLang="en-US" sz="1800">
                <a:solidFill>
                  <a:srgbClr val="000099"/>
                </a:solidFill>
                <a:latin typeface="Verdana" pitchFamily="34" charset="0"/>
              </a:rPr>
              <a:t>H</a:t>
            </a:r>
            <a:endParaRPr lang="el-GR" altLang="en-US" sz="1800">
              <a:solidFill>
                <a:srgbClr val="000099"/>
              </a:solidFill>
              <a:latin typeface="Verdana" pitchFamily="34" charset="0"/>
            </a:endParaRPr>
          </a:p>
        </p:txBody>
      </p:sp>
      <p:cxnSp>
        <p:nvCxnSpPr>
          <p:cNvPr id="28" name="Straight Arrow Connector 27">
            <a:extLst>
              <a:ext uri="{FF2B5EF4-FFF2-40B4-BE49-F238E27FC236}">
                <a16:creationId xmlns:a16="http://schemas.microsoft.com/office/drawing/2014/main" id="{07000A67-E443-4AF8-9302-A8BB9467FAB2}"/>
              </a:ext>
            </a:extLst>
          </p:cNvPr>
          <p:cNvCxnSpPr/>
          <p:nvPr/>
        </p:nvCxnSpPr>
        <p:spPr>
          <a:xfrm flipV="1">
            <a:off x="4564856" y="552450"/>
            <a:ext cx="14288" cy="895350"/>
          </a:xfrm>
          <a:prstGeom prst="straightConnector1">
            <a:avLst/>
          </a:prstGeom>
          <a:ln>
            <a:solidFill>
              <a:srgbClr val="000099"/>
            </a:solidFill>
            <a:prstDash val="sysDash"/>
            <a:tailEnd type="arrow"/>
          </a:ln>
        </p:spPr>
        <p:style>
          <a:lnRef idx="1">
            <a:schemeClr val="accent1"/>
          </a:lnRef>
          <a:fillRef idx="0">
            <a:schemeClr val="accent1"/>
          </a:fillRef>
          <a:effectRef idx="0">
            <a:schemeClr val="accent1"/>
          </a:effectRef>
          <a:fontRef idx="minor">
            <a:schemeClr val="tx1"/>
          </a:fontRef>
        </p:style>
      </p:cxnSp>
      <p:sp>
        <p:nvSpPr>
          <p:cNvPr id="29" name="TextBox 11">
            <a:extLst>
              <a:ext uri="{FF2B5EF4-FFF2-40B4-BE49-F238E27FC236}">
                <a16:creationId xmlns:a16="http://schemas.microsoft.com/office/drawing/2014/main" id="{D8960A0E-25E0-437C-A063-793CF5F223BB}"/>
              </a:ext>
            </a:extLst>
          </p:cNvPr>
          <p:cNvSpPr txBox="1">
            <a:spLocks noChangeArrowheads="1"/>
          </p:cNvSpPr>
          <p:nvPr/>
        </p:nvSpPr>
        <p:spPr bwMode="auto">
          <a:xfrm>
            <a:off x="4572000" y="791058"/>
            <a:ext cx="1066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b="1">
                <a:solidFill>
                  <a:srgbClr val="000099"/>
                </a:solidFill>
              </a:rPr>
              <a:t>AE</a:t>
            </a:r>
          </a:p>
        </p:txBody>
      </p:sp>
    </p:spTree>
    <p:extLst>
      <p:ext uri="{BB962C8B-B14F-4D97-AF65-F5344CB8AC3E}">
        <p14:creationId xmlns:p14="http://schemas.microsoft.com/office/powerpoint/2010/main" val="379799432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08C4F883-1F4E-C2B2-6E79-F7D26F895CBB}"/>
              </a:ext>
            </a:extLst>
          </p:cNvPr>
          <p:cNvGraphicFramePr>
            <a:graphicFrameLocks noGrp="1"/>
          </p:cNvGraphicFramePr>
          <p:nvPr>
            <p:extLst>
              <p:ext uri="{D42A27DB-BD31-4B8C-83A1-F6EECF244321}">
                <p14:modId xmlns:p14="http://schemas.microsoft.com/office/powerpoint/2010/main" val="4172423493"/>
              </p:ext>
            </p:extLst>
          </p:nvPr>
        </p:nvGraphicFramePr>
        <p:xfrm>
          <a:off x="0" y="0"/>
          <a:ext cx="9144000" cy="6858000"/>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2202633091"/>
                    </a:ext>
                  </a:extLst>
                </a:gridCol>
                <a:gridCol w="5486400">
                  <a:extLst>
                    <a:ext uri="{9D8B030D-6E8A-4147-A177-3AD203B41FA5}">
                      <a16:colId xmlns:a16="http://schemas.microsoft.com/office/drawing/2014/main" val="1091140531"/>
                    </a:ext>
                  </a:extLst>
                </a:gridCol>
              </a:tblGrid>
              <a:tr h="762000">
                <a:tc gridSpan="2">
                  <a:txBody>
                    <a:bodyPr/>
                    <a:lstStyle/>
                    <a:p>
                      <a:pPr algn="l"/>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43.  Potential energy diagram vocabulary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66"/>
                    </a:solidFill>
                  </a:tcPr>
                </a:tc>
                <a:tc hMerge="1">
                  <a:txBody>
                    <a:bodyPr/>
                    <a:lstStyle/>
                    <a:p>
                      <a:endParaRPr lang="en-US" dirty="0"/>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416001936"/>
                  </a:ext>
                </a:extLst>
              </a:tr>
              <a:tr h="1243263">
                <a:tc>
                  <a:txBody>
                    <a:bodyPr/>
                    <a:lstStyle/>
                    <a:p>
                      <a:pPr algn="ctr"/>
                      <a:r>
                        <a:rPr lang="en-US" altLang="en-US" sz="3600" b="0" dirty="0">
                          <a:solidFill>
                            <a:schemeClr val="tx1">
                              <a:lumMod val="95000"/>
                              <a:lumOff val="5000"/>
                            </a:schemeClr>
                          </a:solidFill>
                          <a:latin typeface="Times New Roman" panose="02020603050405020304" pitchFamily="18" charset="0"/>
                          <a:cs typeface="Times New Roman" panose="02020603050405020304" pitchFamily="18" charset="0"/>
                        </a:rPr>
                        <a:t>Potential Energy </a:t>
                      </a:r>
                      <a:br>
                        <a:rPr lang="en-US" altLang="en-US" sz="3600"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altLang="en-US" sz="3600" b="0" dirty="0">
                          <a:solidFill>
                            <a:schemeClr val="tx1">
                              <a:lumMod val="95000"/>
                              <a:lumOff val="5000"/>
                            </a:schemeClr>
                          </a:solidFill>
                          <a:latin typeface="Times New Roman" panose="02020603050405020304" pitchFamily="18" charset="0"/>
                          <a:cs typeface="Times New Roman" panose="02020603050405020304" pitchFamily="18" charset="0"/>
                        </a:rPr>
                        <a:t>of Reactants</a:t>
                      </a:r>
                      <a:endParaRPr lang="en-US" sz="3600" b="0" dirty="0">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altLang="en-US" sz="2800" b="0" dirty="0">
                          <a:solidFill>
                            <a:schemeClr val="tx1">
                              <a:lumMod val="95000"/>
                              <a:lumOff val="5000"/>
                            </a:schemeClr>
                          </a:solidFill>
                          <a:latin typeface="Times New Roman" panose="02020603050405020304" pitchFamily="18" charset="0"/>
                          <a:cs typeface="Times New Roman" panose="02020603050405020304" pitchFamily="18" charset="0"/>
                        </a:rPr>
                        <a:t>the kJ/mole of energy that </a:t>
                      </a:r>
                      <a:br>
                        <a:rPr lang="en-US" altLang="en-US" sz="2800"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altLang="en-US" sz="2800" b="0" dirty="0">
                          <a:solidFill>
                            <a:schemeClr val="tx1">
                              <a:lumMod val="95000"/>
                              <a:lumOff val="5000"/>
                            </a:schemeClr>
                          </a:solidFill>
                          <a:latin typeface="Times New Roman" panose="02020603050405020304" pitchFamily="18" charset="0"/>
                          <a:cs typeface="Times New Roman" panose="02020603050405020304" pitchFamily="18" charset="0"/>
                        </a:rPr>
                        <a:t>the reactants </a:t>
                      </a:r>
                      <a:r>
                        <a:rPr lang="en-US" altLang="en-US" sz="2800" b="0" u="sng" dirty="0">
                          <a:solidFill>
                            <a:schemeClr val="tx1">
                              <a:lumMod val="95000"/>
                              <a:lumOff val="5000"/>
                            </a:schemeClr>
                          </a:solidFill>
                          <a:latin typeface="Times New Roman" panose="02020603050405020304" pitchFamily="18" charset="0"/>
                          <a:cs typeface="Times New Roman" panose="02020603050405020304" pitchFamily="18" charset="0"/>
                        </a:rPr>
                        <a:t>start</a:t>
                      </a:r>
                      <a:r>
                        <a:rPr lang="en-US" altLang="en-US" sz="2800" b="0" dirty="0">
                          <a:solidFill>
                            <a:schemeClr val="tx1">
                              <a:lumMod val="95000"/>
                              <a:lumOff val="5000"/>
                            </a:schemeClr>
                          </a:solidFill>
                          <a:latin typeface="Times New Roman" panose="02020603050405020304" pitchFamily="18" charset="0"/>
                          <a:cs typeface="Times New Roman" panose="02020603050405020304" pitchFamily="18" charset="0"/>
                        </a:rPr>
                        <a:t> with</a:t>
                      </a:r>
                      <a:endParaRPr lang="en-US" sz="2800" b="0" dirty="0">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88204470"/>
                  </a:ext>
                </a:extLst>
              </a:tr>
              <a:tr h="1243263">
                <a:tc>
                  <a:txBody>
                    <a:bodyPr/>
                    <a:lstStyle/>
                    <a:p>
                      <a:pPr algn="ctr"/>
                      <a:r>
                        <a:rPr lang="en-US" altLang="en-US" sz="3600" b="0" dirty="0">
                          <a:solidFill>
                            <a:schemeClr val="tx1">
                              <a:lumMod val="95000"/>
                              <a:lumOff val="5000"/>
                            </a:schemeClr>
                          </a:solidFill>
                          <a:latin typeface="Times New Roman" panose="02020603050405020304" pitchFamily="18" charset="0"/>
                          <a:cs typeface="Times New Roman" panose="02020603050405020304" pitchFamily="18" charset="0"/>
                        </a:rPr>
                        <a:t>Potential Energy </a:t>
                      </a:r>
                      <a:br>
                        <a:rPr lang="en-US" altLang="en-US" sz="3600"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altLang="en-US" sz="3600" b="0" dirty="0">
                          <a:solidFill>
                            <a:schemeClr val="tx1">
                              <a:lumMod val="95000"/>
                              <a:lumOff val="5000"/>
                            </a:schemeClr>
                          </a:solidFill>
                          <a:latin typeface="Times New Roman" panose="02020603050405020304" pitchFamily="18" charset="0"/>
                          <a:cs typeface="Times New Roman" panose="02020603050405020304" pitchFamily="18" charset="0"/>
                        </a:rPr>
                        <a:t>of Products</a:t>
                      </a:r>
                      <a:endParaRPr lang="en-US" sz="3600" b="0" dirty="0">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altLang="en-US" sz="2800" b="0" dirty="0">
                          <a:solidFill>
                            <a:schemeClr val="tx1">
                              <a:lumMod val="95000"/>
                              <a:lumOff val="5000"/>
                            </a:schemeClr>
                          </a:solidFill>
                          <a:latin typeface="Times New Roman" panose="02020603050405020304" pitchFamily="18" charset="0"/>
                          <a:cs typeface="Times New Roman" panose="02020603050405020304" pitchFamily="18" charset="0"/>
                        </a:rPr>
                        <a:t>the kJ/mole of energy that </a:t>
                      </a:r>
                      <a:br>
                        <a:rPr lang="en-US" altLang="en-US" sz="2800"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altLang="en-US" sz="2800" b="0" dirty="0">
                          <a:solidFill>
                            <a:schemeClr val="tx1">
                              <a:lumMod val="95000"/>
                              <a:lumOff val="5000"/>
                            </a:schemeClr>
                          </a:solidFill>
                          <a:latin typeface="Times New Roman" panose="02020603050405020304" pitchFamily="18" charset="0"/>
                          <a:cs typeface="Times New Roman" panose="02020603050405020304" pitchFamily="18" charset="0"/>
                        </a:rPr>
                        <a:t>the products </a:t>
                      </a:r>
                      <a:r>
                        <a:rPr lang="en-US" altLang="en-US" sz="2800" b="0" u="sng" dirty="0">
                          <a:solidFill>
                            <a:schemeClr val="tx1">
                              <a:lumMod val="95000"/>
                              <a:lumOff val="5000"/>
                            </a:schemeClr>
                          </a:solidFill>
                          <a:latin typeface="Times New Roman" panose="02020603050405020304" pitchFamily="18" charset="0"/>
                          <a:cs typeface="Times New Roman" panose="02020603050405020304" pitchFamily="18" charset="0"/>
                        </a:rPr>
                        <a:t>end up</a:t>
                      </a:r>
                      <a:r>
                        <a:rPr lang="en-US" altLang="en-US" sz="2800" b="0" dirty="0">
                          <a:solidFill>
                            <a:schemeClr val="tx1">
                              <a:lumMod val="95000"/>
                              <a:lumOff val="5000"/>
                            </a:schemeClr>
                          </a:solidFill>
                          <a:latin typeface="Times New Roman" panose="02020603050405020304" pitchFamily="18" charset="0"/>
                          <a:cs typeface="Times New Roman" panose="02020603050405020304" pitchFamily="18" charset="0"/>
                        </a:rPr>
                        <a:t> with</a:t>
                      </a:r>
                      <a:endParaRPr lang="en-US" sz="2800" b="0" dirty="0">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77122239"/>
                  </a:ext>
                </a:extLst>
              </a:tr>
              <a:tr h="1804737">
                <a:tc>
                  <a:txBody>
                    <a:bodyPr/>
                    <a:lstStyle/>
                    <a:p>
                      <a:pPr algn="ctr"/>
                      <a:r>
                        <a:rPr lang="en-US" altLang="en-US" sz="5400" b="0" dirty="0">
                          <a:solidFill>
                            <a:schemeClr val="tx1">
                              <a:lumMod val="95000"/>
                              <a:lumOff val="5000"/>
                            </a:schemeClr>
                          </a:solidFill>
                          <a:latin typeface="Times New Roman" panose="02020603050405020304" pitchFamily="18" charset="0"/>
                          <a:cs typeface="Times New Roman" panose="02020603050405020304" pitchFamily="18" charset="0"/>
                        </a:rPr>
                        <a:t>ΔH</a:t>
                      </a:r>
                      <a:endParaRPr lang="en-US" sz="5400" b="0" dirty="0">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altLang="en-US" sz="2800" b="0" dirty="0">
                          <a:solidFill>
                            <a:schemeClr val="tx1">
                              <a:lumMod val="95000"/>
                              <a:lumOff val="5000"/>
                            </a:schemeClr>
                          </a:solidFill>
                          <a:latin typeface="Times New Roman" panose="02020603050405020304" pitchFamily="18" charset="0"/>
                          <a:cs typeface="Times New Roman" panose="02020603050405020304" pitchFamily="18" charset="0"/>
                        </a:rPr>
                        <a:t>the difference in PE between reactants and products  </a:t>
                      </a:r>
                      <a:br>
                        <a:rPr lang="en-US" altLang="en-US" sz="2800"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altLang="en-US" sz="2400" b="0" dirty="0">
                          <a:solidFill>
                            <a:srgbClr val="FF0000"/>
                          </a:solidFill>
                          <a:latin typeface="Times New Roman" panose="02020603050405020304" pitchFamily="18" charset="0"/>
                          <a:cs typeface="Times New Roman" panose="02020603050405020304" pitchFamily="18" charset="0"/>
                        </a:rPr>
                        <a:t>this PE diagram has a  –ΔH</a:t>
                      </a:r>
                      <a:endParaRPr lang="en-US" sz="2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80609149"/>
                  </a:ext>
                </a:extLst>
              </a:tr>
              <a:tr h="1804737">
                <a:tc>
                  <a:txBody>
                    <a:bodyPr/>
                    <a:lstStyle/>
                    <a:p>
                      <a:pPr algn="ctr"/>
                      <a:r>
                        <a:rPr lang="en-US" altLang="en-US" sz="3600" b="0" dirty="0">
                          <a:solidFill>
                            <a:schemeClr val="tx1">
                              <a:lumMod val="95000"/>
                              <a:lumOff val="5000"/>
                            </a:schemeClr>
                          </a:solidFill>
                          <a:latin typeface="Times New Roman" panose="02020603050405020304" pitchFamily="18" charset="0"/>
                          <a:cs typeface="Times New Roman" panose="02020603050405020304" pitchFamily="18" charset="0"/>
                        </a:rPr>
                        <a:t>Activation Energy</a:t>
                      </a:r>
                      <a:br>
                        <a:rPr lang="en-US" altLang="en-US" sz="3600"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altLang="en-US" sz="3600" b="0" dirty="0">
                          <a:solidFill>
                            <a:schemeClr val="tx1">
                              <a:lumMod val="95000"/>
                              <a:lumOff val="5000"/>
                            </a:schemeClr>
                          </a:solidFill>
                          <a:latin typeface="Times New Roman" panose="02020603050405020304" pitchFamily="18" charset="0"/>
                          <a:cs typeface="Times New Roman" panose="02020603050405020304" pitchFamily="18" charset="0"/>
                        </a:rPr>
                        <a:t> (AE)</a:t>
                      </a:r>
                      <a:endParaRPr lang="en-US" sz="3600" b="0" dirty="0">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2800" b="0" dirty="0">
                          <a:solidFill>
                            <a:schemeClr val="tx1">
                              <a:lumMod val="95000"/>
                              <a:lumOff val="5000"/>
                            </a:schemeClr>
                          </a:solidFill>
                          <a:latin typeface="Times New Roman" panose="02020603050405020304" pitchFamily="18" charset="0"/>
                          <a:cs typeface="Times New Roman" panose="02020603050405020304" pitchFamily="18" charset="0"/>
                        </a:rPr>
                        <a:t>the energy required start the reaction</a:t>
                      </a:r>
                      <a:br>
                        <a:rPr lang="en-US" altLang="en-US" sz="2800"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altLang="en-US" sz="2400" b="0" dirty="0">
                          <a:solidFill>
                            <a:srgbClr val="FF0000"/>
                          </a:solidFill>
                          <a:latin typeface="Times New Roman" panose="02020603050405020304" pitchFamily="18" charset="0"/>
                          <a:cs typeface="Times New Roman" panose="02020603050405020304" pitchFamily="18" charset="0"/>
                        </a:rPr>
                        <a:t>(to get to the top of the hill)</a:t>
                      </a:r>
                      <a:endParaRPr lang="en-US" sz="2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72006119"/>
                  </a:ext>
                </a:extLst>
              </a:tr>
            </a:tbl>
          </a:graphicData>
        </a:graphic>
      </p:graphicFrame>
    </p:spTree>
    <p:extLst>
      <p:ext uri="{BB962C8B-B14F-4D97-AF65-F5344CB8AC3E}">
        <p14:creationId xmlns:p14="http://schemas.microsoft.com/office/powerpoint/2010/main" val="92683512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47938" y="1276350"/>
            <a:ext cx="5572125" cy="647700"/>
          </a:xfrm>
          <a:prstGeom prst="rect">
            <a:avLst/>
          </a:prstGeom>
          <a:noFill/>
        </p:spPr>
        <p:txBody>
          <a:bodyPr>
            <a:spAutoFit/>
          </a:bodyPr>
          <a:lstStyle/>
          <a:p>
            <a:pPr eaLnBrk="1" hangingPunct="1">
              <a:defRPr/>
            </a:pPr>
            <a:r>
              <a:rPr lang="en-US" altLang="en-US" dirty="0">
                <a:solidFill>
                  <a:schemeClr val="tx1">
                    <a:lumMod val="95000"/>
                    <a:lumOff val="5000"/>
                  </a:schemeClr>
                </a:solidFill>
              </a:rPr>
              <a:t>Potential energy diagram for formation of C</a:t>
            </a:r>
            <a:r>
              <a:rPr lang="en-US" altLang="en-US" baseline="-25000" dirty="0">
                <a:solidFill>
                  <a:schemeClr val="tx1">
                    <a:lumMod val="95000"/>
                    <a:lumOff val="5000"/>
                  </a:schemeClr>
                </a:solidFill>
              </a:rPr>
              <a:t>2</a:t>
            </a:r>
            <a:r>
              <a:rPr lang="en-US" altLang="en-US" dirty="0">
                <a:solidFill>
                  <a:schemeClr val="tx1">
                    <a:lumMod val="95000"/>
                    <a:lumOff val="5000"/>
                  </a:schemeClr>
                </a:solidFill>
              </a:rPr>
              <a:t>H</a:t>
            </a:r>
            <a:r>
              <a:rPr lang="en-US" altLang="en-US" baseline="-25000" dirty="0">
                <a:solidFill>
                  <a:schemeClr val="tx1">
                    <a:lumMod val="95000"/>
                    <a:lumOff val="5000"/>
                  </a:schemeClr>
                </a:solidFill>
              </a:rPr>
              <a:t>2(G) </a:t>
            </a:r>
            <a:endParaRPr lang="en-US" altLang="en-US" dirty="0">
              <a:solidFill>
                <a:schemeClr val="tx1">
                  <a:lumMod val="95000"/>
                  <a:lumOff val="5000"/>
                </a:schemeClr>
              </a:solidFill>
            </a:endParaRPr>
          </a:p>
          <a:p>
            <a:pPr eaLnBrk="1" hangingPunct="1">
              <a:defRPr/>
            </a:pPr>
            <a:endParaRPr lang="en-US" dirty="0"/>
          </a:p>
        </p:txBody>
      </p:sp>
      <p:cxnSp>
        <p:nvCxnSpPr>
          <p:cNvPr id="4" name="Straight Connector 3"/>
          <p:cNvCxnSpPr>
            <a:cxnSpLocks/>
          </p:cNvCxnSpPr>
          <p:nvPr/>
        </p:nvCxnSpPr>
        <p:spPr>
          <a:xfrm>
            <a:off x="1495425" y="1600200"/>
            <a:ext cx="0" cy="375284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flipH="1">
            <a:off x="1495425" y="5353040"/>
            <a:ext cx="71628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82952" name="TextBox 10"/>
          <p:cNvSpPr txBox="1">
            <a:spLocks noChangeArrowheads="1"/>
          </p:cNvSpPr>
          <p:nvPr/>
        </p:nvSpPr>
        <p:spPr bwMode="auto">
          <a:xfrm>
            <a:off x="352425" y="2892072"/>
            <a:ext cx="11430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1800" b="1" dirty="0"/>
              <a:t>PE</a:t>
            </a:r>
          </a:p>
          <a:p>
            <a:pPr algn="ctr" eaLnBrk="1" hangingPunct="1">
              <a:spcBef>
                <a:spcPct val="0"/>
              </a:spcBef>
              <a:buFontTx/>
              <a:buNone/>
            </a:pPr>
            <a:r>
              <a:rPr lang="en-US" altLang="en-US" sz="1800" b="1" dirty="0"/>
              <a:t>kJ/mole</a:t>
            </a:r>
          </a:p>
        </p:txBody>
      </p:sp>
      <p:sp>
        <p:nvSpPr>
          <p:cNvPr id="82953" name="TextBox 11"/>
          <p:cNvSpPr txBox="1">
            <a:spLocks noChangeArrowheads="1"/>
          </p:cNvSpPr>
          <p:nvPr/>
        </p:nvSpPr>
        <p:spPr bwMode="auto">
          <a:xfrm>
            <a:off x="2405063" y="5454332"/>
            <a:ext cx="5715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dirty="0"/>
              <a:t>Time of reaction </a:t>
            </a:r>
          </a:p>
        </p:txBody>
      </p:sp>
      <p:sp>
        <p:nvSpPr>
          <p:cNvPr id="9" name="TextBox 2">
            <a:extLst>
              <a:ext uri="{FF2B5EF4-FFF2-40B4-BE49-F238E27FC236}">
                <a16:creationId xmlns:a16="http://schemas.microsoft.com/office/drawing/2014/main" id="{F7E038AD-310C-0C02-7368-16062AD19377}"/>
              </a:ext>
            </a:extLst>
          </p:cNvPr>
          <p:cNvSpPr txBox="1">
            <a:spLocks noChangeArrowheads="1"/>
          </p:cNvSpPr>
          <p:nvPr/>
        </p:nvSpPr>
        <p:spPr bwMode="auto">
          <a:xfrm>
            <a:off x="-1" y="0"/>
            <a:ext cx="9143997" cy="1077218"/>
          </a:xfrm>
          <a:prstGeom prst="rect">
            <a:avLst/>
          </a:prstGeom>
          <a:solidFill>
            <a:srgbClr val="C5FFE2"/>
          </a:solidFill>
          <a:ln>
            <a:noFill/>
          </a:ln>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None/>
            </a:pPr>
            <a:r>
              <a:rPr lang="en-US" altLang="en-US" dirty="0">
                <a:solidFill>
                  <a:schemeClr val="tx1">
                    <a:lumMod val="95000"/>
                    <a:lumOff val="5000"/>
                  </a:schemeClr>
                </a:solidFill>
                <a:latin typeface="Times New Roman" panose="02020603050405020304" pitchFamily="18" charset="0"/>
                <a:cs typeface="Times New Roman" panose="02020603050405020304" pitchFamily="18" charset="0"/>
              </a:rPr>
              <a:t>44.  Draw the potential energy diagram for </a:t>
            </a:r>
            <a:br>
              <a:rPr lang="en-US" altLang="en-US" dirty="0">
                <a:solidFill>
                  <a:schemeClr val="tx1">
                    <a:lumMod val="95000"/>
                    <a:lumOff val="5000"/>
                  </a:schemeClr>
                </a:solidFill>
                <a:latin typeface="Times New Roman" panose="02020603050405020304" pitchFamily="18" charset="0"/>
                <a:cs typeface="Times New Roman" panose="02020603050405020304" pitchFamily="18" charset="0"/>
              </a:rPr>
            </a:br>
            <a:r>
              <a:rPr lang="en-US" altLang="en-US" dirty="0">
                <a:solidFill>
                  <a:schemeClr val="tx1">
                    <a:lumMod val="95000"/>
                    <a:lumOff val="5000"/>
                  </a:schemeClr>
                </a:solidFill>
                <a:latin typeface="Times New Roman" panose="02020603050405020304" pitchFamily="18" charset="0"/>
                <a:cs typeface="Times New Roman" panose="02020603050405020304" pitchFamily="18" charset="0"/>
              </a:rPr>
              <a:t>        the synthesis of C</a:t>
            </a:r>
            <a:r>
              <a:rPr lang="en-US" altLang="en-US" baseline="-25000" dirty="0">
                <a:solidFill>
                  <a:schemeClr val="tx1">
                    <a:lumMod val="95000"/>
                    <a:lumOff val="5000"/>
                  </a:schemeClr>
                </a:solidFill>
                <a:latin typeface="Times New Roman" panose="02020603050405020304" pitchFamily="18" charset="0"/>
                <a:cs typeface="Times New Roman" panose="02020603050405020304" pitchFamily="18" charset="0"/>
              </a:rPr>
              <a:t>2</a:t>
            </a:r>
            <a:r>
              <a:rPr lang="en-US" altLang="en-US" dirty="0">
                <a:solidFill>
                  <a:schemeClr val="tx1">
                    <a:lumMod val="95000"/>
                    <a:lumOff val="5000"/>
                  </a:schemeClr>
                </a:solidFill>
                <a:latin typeface="Times New Roman" panose="02020603050405020304" pitchFamily="18" charset="0"/>
                <a:cs typeface="Times New Roman" panose="02020603050405020304" pitchFamily="18" charset="0"/>
              </a:rPr>
              <a:t>H</a:t>
            </a:r>
            <a:r>
              <a:rPr lang="en-US" altLang="en-US" baseline="-25000" dirty="0">
                <a:solidFill>
                  <a:schemeClr val="tx1">
                    <a:lumMod val="95000"/>
                    <a:lumOff val="5000"/>
                  </a:schemeClr>
                </a:solidFill>
                <a:latin typeface="Times New Roman" panose="02020603050405020304" pitchFamily="18" charset="0"/>
                <a:cs typeface="Times New Roman" panose="02020603050405020304" pitchFamily="18" charset="0"/>
              </a:rPr>
              <a:t>2(G)    </a:t>
            </a:r>
            <a:r>
              <a:rPr lang="en-US" altLang="en-US" sz="1800" dirty="0">
                <a:solidFill>
                  <a:srgbClr val="FF0000"/>
                </a:solidFill>
                <a:latin typeface="Times New Roman" panose="02020603050405020304" pitchFamily="18" charset="0"/>
                <a:cs typeface="Times New Roman" panose="02020603050405020304" pitchFamily="18" charset="0"/>
              </a:rPr>
              <a:t>(look for that on table I now) </a:t>
            </a:r>
            <a:endParaRPr lang="en-US" altLang="en-US"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4962789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47938" y="1276350"/>
            <a:ext cx="5572125" cy="647700"/>
          </a:xfrm>
          <a:prstGeom prst="rect">
            <a:avLst/>
          </a:prstGeom>
          <a:noFill/>
        </p:spPr>
        <p:txBody>
          <a:bodyPr>
            <a:spAutoFit/>
          </a:bodyPr>
          <a:lstStyle/>
          <a:p>
            <a:pPr eaLnBrk="1" hangingPunct="1">
              <a:defRPr/>
            </a:pPr>
            <a:r>
              <a:rPr lang="en-US" altLang="en-US" dirty="0">
                <a:solidFill>
                  <a:schemeClr val="tx1">
                    <a:lumMod val="95000"/>
                    <a:lumOff val="5000"/>
                  </a:schemeClr>
                </a:solidFill>
              </a:rPr>
              <a:t>Potential energy diagram for formation of C</a:t>
            </a:r>
            <a:r>
              <a:rPr lang="en-US" altLang="en-US" baseline="-25000" dirty="0">
                <a:solidFill>
                  <a:schemeClr val="tx1">
                    <a:lumMod val="95000"/>
                    <a:lumOff val="5000"/>
                  </a:schemeClr>
                </a:solidFill>
              </a:rPr>
              <a:t>2</a:t>
            </a:r>
            <a:r>
              <a:rPr lang="en-US" altLang="en-US" dirty="0">
                <a:solidFill>
                  <a:schemeClr val="tx1">
                    <a:lumMod val="95000"/>
                    <a:lumOff val="5000"/>
                  </a:schemeClr>
                </a:solidFill>
              </a:rPr>
              <a:t>H</a:t>
            </a:r>
            <a:r>
              <a:rPr lang="en-US" altLang="en-US" baseline="-25000" dirty="0">
                <a:solidFill>
                  <a:schemeClr val="tx1">
                    <a:lumMod val="95000"/>
                    <a:lumOff val="5000"/>
                  </a:schemeClr>
                </a:solidFill>
              </a:rPr>
              <a:t>2(G) </a:t>
            </a:r>
            <a:endParaRPr lang="en-US" altLang="en-US" dirty="0">
              <a:solidFill>
                <a:schemeClr val="tx1">
                  <a:lumMod val="95000"/>
                  <a:lumOff val="5000"/>
                </a:schemeClr>
              </a:solidFill>
            </a:endParaRPr>
          </a:p>
          <a:p>
            <a:pPr eaLnBrk="1" hangingPunct="1">
              <a:defRPr/>
            </a:pPr>
            <a:endParaRPr lang="en-US" dirty="0"/>
          </a:p>
        </p:txBody>
      </p:sp>
      <p:cxnSp>
        <p:nvCxnSpPr>
          <p:cNvPr id="4" name="Straight Connector 3"/>
          <p:cNvCxnSpPr>
            <a:cxnSpLocks/>
          </p:cNvCxnSpPr>
          <p:nvPr/>
        </p:nvCxnSpPr>
        <p:spPr>
          <a:xfrm>
            <a:off x="1495425" y="1600200"/>
            <a:ext cx="0" cy="375284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flipH="1">
            <a:off x="1495425" y="5353040"/>
            <a:ext cx="71628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a:cxnSpLocks/>
          </p:cNvCxnSpPr>
          <p:nvPr/>
        </p:nvCxnSpPr>
        <p:spPr>
          <a:xfrm>
            <a:off x="1524000" y="3556000"/>
            <a:ext cx="1524000" cy="0"/>
          </a:xfrm>
          <a:prstGeom prst="line">
            <a:avLst/>
          </a:prstGeom>
          <a:ln w="28575">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7" name="Arc 6"/>
          <p:cNvSpPr/>
          <p:nvPr/>
        </p:nvSpPr>
        <p:spPr>
          <a:xfrm rot="16200000">
            <a:off x="2632075" y="2656582"/>
            <a:ext cx="2930525" cy="1863725"/>
          </a:xfrm>
          <a:prstGeom prst="arc">
            <a:avLst>
              <a:gd name="adj1" fmla="val 16229971"/>
              <a:gd name="adj2" fmla="val 2051643"/>
            </a:avLst>
          </a:prstGeom>
          <a:ln w="381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eaLnBrk="1" hangingPunct="1">
              <a:defRPr/>
            </a:pPr>
            <a:endParaRPr lang="en-US"/>
          </a:p>
        </p:txBody>
      </p:sp>
      <p:cxnSp>
        <p:nvCxnSpPr>
          <p:cNvPr id="10" name="Straight Connector 9"/>
          <p:cNvCxnSpPr>
            <a:cxnSpLocks/>
          </p:cNvCxnSpPr>
          <p:nvPr/>
        </p:nvCxnSpPr>
        <p:spPr>
          <a:xfrm>
            <a:off x="4756389" y="2559049"/>
            <a:ext cx="1857375" cy="0"/>
          </a:xfrm>
          <a:prstGeom prst="line">
            <a:avLst/>
          </a:prstGeom>
          <a:ln w="381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82952" name="TextBox 10"/>
          <p:cNvSpPr txBox="1">
            <a:spLocks noChangeArrowheads="1"/>
          </p:cNvSpPr>
          <p:nvPr/>
        </p:nvSpPr>
        <p:spPr bwMode="auto">
          <a:xfrm>
            <a:off x="352425" y="2892072"/>
            <a:ext cx="11430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1800" b="1" dirty="0"/>
              <a:t>PE</a:t>
            </a:r>
          </a:p>
          <a:p>
            <a:pPr algn="ctr" eaLnBrk="1" hangingPunct="1">
              <a:spcBef>
                <a:spcPct val="0"/>
              </a:spcBef>
              <a:buFontTx/>
              <a:buNone/>
            </a:pPr>
            <a:r>
              <a:rPr lang="en-US" altLang="en-US" sz="1800" b="1" dirty="0"/>
              <a:t>kJ/mole</a:t>
            </a:r>
          </a:p>
        </p:txBody>
      </p:sp>
      <p:sp>
        <p:nvSpPr>
          <p:cNvPr id="82953" name="TextBox 11"/>
          <p:cNvSpPr txBox="1">
            <a:spLocks noChangeArrowheads="1"/>
          </p:cNvSpPr>
          <p:nvPr/>
        </p:nvSpPr>
        <p:spPr bwMode="auto">
          <a:xfrm>
            <a:off x="2405063" y="5454332"/>
            <a:ext cx="5715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dirty="0"/>
              <a:t>Time of reaction </a:t>
            </a:r>
          </a:p>
        </p:txBody>
      </p:sp>
      <p:sp>
        <p:nvSpPr>
          <p:cNvPr id="82954" name="TextBox 12"/>
          <p:cNvSpPr txBox="1">
            <a:spLocks noChangeArrowheads="1"/>
          </p:cNvSpPr>
          <p:nvPr/>
        </p:nvSpPr>
        <p:spPr bwMode="auto">
          <a:xfrm>
            <a:off x="1597819" y="3167857"/>
            <a:ext cx="16764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dirty="0">
                <a:solidFill>
                  <a:srgbClr val="FF0000"/>
                </a:solidFill>
              </a:rPr>
              <a:t>PE Reactants</a:t>
            </a:r>
          </a:p>
        </p:txBody>
      </p:sp>
      <p:sp>
        <p:nvSpPr>
          <p:cNvPr id="82955" name="TextBox 13"/>
          <p:cNvSpPr txBox="1">
            <a:spLocks noChangeArrowheads="1"/>
          </p:cNvSpPr>
          <p:nvPr/>
        </p:nvSpPr>
        <p:spPr bwMode="auto">
          <a:xfrm>
            <a:off x="4949031" y="2173287"/>
            <a:ext cx="16764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dirty="0">
                <a:solidFill>
                  <a:srgbClr val="FF0000"/>
                </a:solidFill>
              </a:rPr>
              <a:t>PE Products</a:t>
            </a:r>
          </a:p>
        </p:txBody>
      </p:sp>
      <p:cxnSp>
        <p:nvCxnSpPr>
          <p:cNvPr id="16" name="Straight Arrow Connector 15"/>
          <p:cNvCxnSpPr>
            <a:cxnSpLocks/>
          </p:cNvCxnSpPr>
          <p:nvPr/>
        </p:nvCxnSpPr>
        <p:spPr>
          <a:xfrm flipV="1">
            <a:off x="4038600" y="2105025"/>
            <a:ext cx="0" cy="1417637"/>
          </a:xfrm>
          <a:prstGeom prst="straightConnector1">
            <a:avLst/>
          </a:prstGeom>
          <a:ln w="28575">
            <a:solidFill>
              <a:srgbClr val="3333FF"/>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a:cxnSpLocks/>
          </p:cNvCxnSpPr>
          <p:nvPr/>
        </p:nvCxnSpPr>
        <p:spPr>
          <a:xfrm flipV="1">
            <a:off x="5614987" y="2541587"/>
            <a:ext cx="0" cy="1000127"/>
          </a:xfrm>
          <a:prstGeom prst="straightConnector1">
            <a:avLst/>
          </a:prstGeom>
          <a:ln w="57150">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sp>
        <p:nvSpPr>
          <p:cNvPr id="82958" name="Rectangle 20"/>
          <p:cNvSpPr>
            <a:spLocks noChangeArrowheads="1"/>
          </p:cNvSpPr>
          <p:nvPr/>
        </p:nvSpPr>
        <p:spPr bwMode="auto">
          <a:xfrm>
            <a:off x="4025900" y="2649382"/>
            <a:ext cx="13081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1800" dirty="0">
                <a:solidFill>
                  <a:srgbClr val="3333FF"/>
                </a:solidFill>
              </a:rPr>
              <a:t>AE activation energy</a:t>
            </a:r>
          </a:p>
        </p:txBody>
      </p:sp>
      <p:sp>
        <p:nvSpPr>
          <p:cNvPr id="82959" name="TextBox 21"/>
          <p:cNvSpPr txBox="1">
            <a:spLocks noChangeArrowheads="1"/>
          </p:cNvSpPr>
          <p:nvPr/>
        </p:nvSpPr>
        <p:spPr bwMode="auto">
          <a:xfrm>
            <a:off x="5958841" y="2812406"/>
            <a:ext cx="302371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l-GR" altLang="en-US" sz="2400" b="1" dirty="0">
                <a:solidFill>
                  <a:srgbClr val="FF0000"/>
                </a:solidFill>
                <a:latin typeface="Times New Roman" panose="02020603050405020304" pitchFamily="18" charset="0"/>
                <a:cs typeface="Times New Roman" panose="02020603050405020304" pitchFamily="18" charset="0"/>
              </a:rPr>
              <a:t>Δ</a:t>
            </a:r>
            <a:r>
              <a:rPr lang="en-US" altLang="en-US" sz="2400" b="1" dirty="0">
                <a:solidFill>
                  <a:srgbClr val="FF0000"/>
                </a:solidFill>
                <a:latin typeface="Times New Roman" panose="02020603050405020304" pitchFamily="18" charset="0"/>
                <a:cs typeface="Times New Roman" panose="02020603050405020304" pitchFamily="18" charset="0"/>
              </a:rPr>
              <a:t>H = +227.4 kJ/mole </a:t>
            </a:r>
          </a:p>
        </p:txBody>
      </p:sp>
      <p:sp>
        <p:nvSpPr>
          <p:cNvPr id="3" name="Oval 2">
            <a:extLst>
              <a:ext uri="{FF2B5EF4-FFF2-40B4-BE49-F238E27FC236}">
                <a16:creationId xmlns:a16="http://schemas.microsoft.com/office/drawing/2014/main" id="{C6CE79F7-5EA5-4176-81D9-7E8595C1FB0C}"/>
              </a:ext>
            </a:extLst>
          </p:cNvPr>
          <p:cNvSpPr/>
          <p:nvPr/>
        </p:nvSpPr>
        <p:spPr>
          <a:xfrm>
            <a:off x="3962400" y="1947863"/>
            <a:ext cx="152400" cy="133350"/>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05B93662-73FF-4E38-ACA1-D088C88263A8}"/>
              </a:ext>
            </a:extLst>
          </p:cNvPr>
          <p:cNvSpPr txBox="1"/>
          <p:nvPr/>
        </p:nvSpPr>
        <p:spPr>
          <a:xfrm>
            <a:off x="609604" y="6142860"/>
            <a:ext cx="8534396" cy="707886"/>
          </a:xfrm>
          <a:prstGeom prst="rect">
            <a:avLst/>
          </a:prstGeom>
          <a:solidFill>
            <a:srgbClr val="FFFF00"/>
          </a:solidFill>
        </p:spPr>
        <p:txBody>
          <a:bodyPr wrap="square" rtlCol="0">
            <a:spAutoFit/>
          </a:bodyPr>
          <a:lstStyle/>
          <a:p>
            <a:r>
              <a:rPr lang="en-US" sz="2000" dirty="0">
                <a:solidFill>
                  <a:srgbClr val="006600"/>
                </a:solidFill>
                <a:latin typeface="Times New Roman" panose="02020603050405020304" pitchFamily="18" charset="0"/>
                <a:cs typeface="Times New Roman" panose="02020603050405020304" pitchFamily="18" charset="0"/>
              </a:rPr>
              <a:t>   48.  The green dot on the top of the hill is the ACTIVATED COMPLEX.  </a:t>
            </a:r>
            <a:br>
              <a:rPr lang="en-US" sz="2000" dirty="0">
                <a:solidFill>
                  <a:srgbClr val="006600"/>
                </a:solidFill>
                <a:latin typeface="Times New Roman" panose="02020603050405020304" pitchFamily="18" charset="0"/>
                <a:cs typeface="Times New Roman" panose="02020603050405020304" pitchFamily="18" charset="0"/>
              </a:rPr>
            </a:br>
            <a:r>
              <a:rPr lang="en-US" sz="2000" dirty="0">
                <a:solidFill>
                  <a:srgbClr val="006600"/>
                </a:solidFill>
                <a:latin typeface="Times New Roman" panose="02020603050405020304" pitchFamily="18" charset="0"/>
                <a:cs typeface="Times New Roman" panose="02020603050405020304" pitchFamily="18" charset="0"/>
              </a:rPr>
              <a:t>          The reactants have come apart but haven’t formed into products yet.  </a:t>
            </a:r>
          </a:p>
        </p:txBody>
      </p:sp>
      <p:sp>
        <p:nvSpPr>
          <p:cNvPr id="9" name="TextBox 2">
            <a:extLst>
              <a:ext uri="{FF2B5EF4-FFF2-40B4-BE49-F238E27FC236}">
                <a16:creationId xmlns:a16="http://schemas.microsoft.com/office/drawing/2014/main" id="{F7E038AD-310C-0C02-7368-16062AD19377}"/>
              </a:ext>
            </a:extLst>
          </p:cNvPr>
          <p:cNvSpPr txBox="1">
            <a:spLocks noChangeArrowheads="1"/>
          </p:cNvSpPr>
          <p:nvPr/>
        </p:nvSpPr>
        <p:spPr bwMode="auto">
          <a:xfrm>
            <a:off x="-1" y="0"/>
            <a:ext cx="9143997" cy="1077218"/>
          </a:xfrm>
          <a:prstGeom prst="rect">
            <a:avLst/>
          </a:prstGeom>
          <a:solidFill>
            <a:srgbClr val="C5FFE2"/>
          </a:solidFill>
          <a:ln>
            <a:noFill/>
          </a:ln>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None/>
            </a:pPr>
            <a:r>
              <a:rPr lang="en-US" altLang="en-US" dirty="0">
                <a:solidFill>
                  <a:schemeClr val="tx1">
                    <a:lumMod val="95000"/>
                    <a:lumOff val="5000"/>
                  </a:schemeClr>
                </a:solidFill>
                <a:latin typeface="Times New Roman" panose="02020603050405020304" pitchFamily="18" charset="0"/>
                <a:cs typeface="Times New Roman" panose="02020603050405020304" pitchFamily="18" charset="0"/>
              </a:rPr>
              <a:t>44.  Draw the potential energy diagram for </a:t>
            </a:r>
            <a:br>
              <a:rPr lang="en-US" altLang="en-US" dirty="0">
                <a:solidFill>
                  <a:schemeClr val="tx1">
                    <a:lumMod val="95000"/>
                    <a:lumOff val="5000"/>
                  </a:schemeClr>
                </a:solidFill>
                <a:latin typeface="Times New Roman" panose="02020603050405020304" pitchFamily="18" charset="0"/>
                <a:cs typeface="Times New Roman" panose="02020603050405020304" pitchFamily="18" charset="0"/>
              </a:rPr>
            </a:br>
            <a:r>
              <a:rPr lang="en-US" altLang="en-US" dirty="0">
                <a:solidFill>
                  <a:schemeClr val="tx1">
                    <a:lumMod val="95000"/>
                    <a:lumOff val="5000"/>
                  </a:schemeClr>
                </a:solidFill>
                <a:latin typeface="Times New Roman" panose="02020603050405020304" pitchFamily="18" charset="0"/>
                <a:cs typeface="Times New Roman" panose="02020603050405020304" pitchFamily="18" charset="0"/>
              </a:rPr>
              <a:t>        the synthesis of C</a:t>
            </a:r>
            <a:r>
              <a:rPr lang="en-US" altLang="en-US" baseline="-25000" dirty="0">
                <a:solidFill>
                  <a:schemeClr val="tx1">
                    <a:lumMod val="95000"/>
                    <a:lumOff val="5000"/>
                  </a:schemeClr>
                </a:solidFill>
                <a:latin typeface="Times New Roman" panose="02020603050405020304" pitchFamily="18" charset="0"/>
                <a:cs typeface="Times New Roman" panose="02020603050405020304" pitchFamily="18" charset="0"/>
              </a:rPr>
              <a:t>2</a:t>
            </a:r>
            <a:r>
              <a:rPr lang="en-US" altLang="en-US" dirty="0">
                <a:solidFill>
                  <a:schemeClr val="tx1">
                    <a:lumMod val="95000"/>
                    <a:lumOff val="5000"/>
                  </a:schemeClr>
                </a:solidFill>
                <a:latin typeface="Times New Roman" panose="02020603050405020304" pitchFamily="18" charset="0"/>
                <a:cs typeface="Times New Roman" panose="02020603050405020304" pitchFamily="18" charset="0"/>
              </a:rPr>
              <a:t>H</a:t>
            </a:r>
            <a:r>
              <a:rPr lang="en-US" altLang="en-US" baseline="-25000" dirty="0">
                <a:solidFill>
                  <a:schemeClr val="tx1">
                    <a:lumMod val="95000"/>
                    <a:lumOff val="5000"/>
                  </a:schemeClr>
                </a:solidFill>
                <a:latin typeface="Times New Roman" panose="02020603050405020304" pitchFamily="18" charset="0"/>
                <a:cs typeface="Times New Roman" panose="02020603050405020304" pitchFamily="18" charset="0"/>
              </a:rPr>
              <a:t>2(G)         </a:t>
            </a:r>
            <a:r>
              <a:rPr lang="en-US" altLang="en-US" sz="2400" dirty="0">
                <a:solidFill>
                  <a:srgbClr val="FF0000"/>
                </a:solidFill>
                <a:latin typeface="Times New Roman" panose="02020603050405020304" pitchFamily="18" charset="0"/>
                <a:cs typeface="Times New Roman" panose="02020603050405020304" pitchFamily="18" charset="0"/>
              </a:rPr>
              <a:t>(this is endothermic) </a:t>
            </a:r>
            <a:endParaRPr lang="en-US" altLang="en-US" dirty="0">
              <a:solidFill>
                <a:srgbClr val="FF0000"/>
              </a:solidFill>
              <a:latin typeface="Times New Roman" panose="02020603050405020304" pitchFamily="18" charset="0"/>
              <a:cs typeface="Times New Roman" panose="02020603050405020304" pitchFamily="18" charset="0"/>
            </a:endParaRPr>
          </a:p>
        </p:txBody>
      </p:sp>
      <p:cxnSp>
        <p:nvCxnSpPr>
          <p:cNvPr id="12" name="Straight Connector 11">
            <a:extLst>
              <a:ext uri="{FF2B5EF4-FFF2-40B4-BE49-F238E27FC236}">
                <a16:creationId xmlns:a16="http://schemas.microsoft.com/office/drawing/2014/main" id="{7824E80E-7CEA-B7CD-4568-8ACEB958BE57}"/>
              </a:ext>
            </a:extLst>
          </p:cNvPr>
          <p:cNvCxnSpPr/>
          <p:nvPr/>
        </p:nvCxnSpPr>
        <p:spPr>
          <a:xfrm>
            <a:off x="3048000" y="3556000"/>
            <a:ext cx="2956084" cy="0"/>
          </a:xfrm>
          <a:prstGeom prst="line">
            <a:avLst/>
          </a:prstGeom>
          <a:ln w="28575">
            <a:prstDash val="dashDot"/>
          </a:ln>
        </p:spPr>
        <p:style>
          <a:lnRef idx="1">
            <a:schemeClr val="accent4"/>
          </a:lnRef>
          <a:fillRef idx="0">
            <a:schemeClr val="accent4"/>
          </a:fillRef>
          <a:effectRef idx="0">
            <a:schemeClr val="accent4"/>
          </a:effectRef>
          <a:fontRef idx="minor">
            <a:schemeClr val="tx1"/>
          </a:fontRef>
        </p:style>
      </p:cxnSp>
      <p:sp>
        <p:nvSpPr>
          <p:cNvPr id="20" name="Oval 19">
            <a:extLst>
              <a:ext uri="{FF2B5EF4-FFF2-40B4-BE49-F238E27FC236}">
                <a16:creationId xmlns:a16="http://schemas.microsoft.com/office/drawing/2014/main" id="{F2A30AF2-E1D4-D981-0B5D-56485CA4031F}"/>
              </a:ext>
            </a:extLst>
          </p:cNvPr>
          <p:cNvSpPr/>
          <p:nvPr/>
        </p:nvSpPr>
        <p:spPr>
          <a:xfrm rot="10800000">
            <a:off x="228600" y="6337207"/>
            <a:ext cx="152400" cy="133350"/>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7185854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ext Box 2"/>
          <p:cNvSpPr txBox="1">
            <a:spLocks noChangeArrowheads="1"/>
          </p:cNvSpPr>
          <p:nvPr/>
        </p:nvSpPr>
        <p:spPr bwMode="auto">
          <a:xfrm>
            <a:off x="457200" y="228600"/>
            <a:ext cx="8153400" cy="2100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2400">
                <a:solidFill>
                  <a:srgbClr val="000000"/>
                </a:solidFill>
                <a:latin typeface="Comic Sans MS" pitchFamily="66" charset="0"/>
              </a:rPr>
              <a:t>  </a:t>
            </a:r>
          </a:p>
          <a:p>
            <a:pPr eaLnBrk="1" hangingPunct="1">
              <a:spcBef>
                <a:spcPct val="50000"/>
              </a:spcBef>
              <a:buFontTx/>
              <a:buNone/>
            </a:pPr>
            <a:endParaRPr lang="en-US" altLang="en-US" sz="2400">
              <a:solidFill>
                <a:srgbClr val="000000"/>
              </a:solidFill>
              <a:latin typeface="Comic Sans MS" pitchFamily="66" charset="0"/>
            </a:endParaRPr>
          </a:p>
          <a:p>
            <a:pPr eaLnBrk="1" hangingPunct="1">
              <a:spcBef>
                <a:spcPct val="50000"/>
              </a:spcBef>
              <a:buFontTx/>
              <a:buNone/>
            </a:pPr>
            <a:endParaRPr lang="en-US" altLang="en-US" sz="2400">
              <a:solidFill>
                <a:srgbClr val="000000"/>
              </a:solidFill>
              <a:latin typeface="Comic Sans MS" pitchFamily="66" charset="0"/>
            </a:endParaRPr>
          </a:p>
          <a:p>
            <a:pPr algn="r" eaLnBrk="1" hangingPunct="1">
              <a:spcBef>
                <a:spcPct val="50000"/>
              </a:spcBef>
              <a:buFontTx/>
              <a:buNone/>
            </a:pPr>
            <a:r>
              <a:rPr lang="en-US" altLang="en-US" sz="2400">
                <a:solidFill>
                  <a:srgbClr val="000000"/>
                </a:solidFill>
                <a:latin typeface="Comic Sans MS" pitchFamily="66" charset="0"/>
              </a:rPr>
              <a:t>sodium hydroxide dissolving into water</a:t>
            </a:r>
          </a:p>
        </p:txBody>
      </p:sp>
      <p:sp>
        <p:nvSpPr>
          <p:cNvPr id="86019" name="Line 3"/>
          <p:cNvSpPr>
            <a:spLocks noChangeShapeType="1"/>
          </p:cNvSpPr>
          <p:nvPr/>
        </p:nvSpPr>
        <p:spPr bwMode="auto">
          <a:xfrm flipV="1">
            <a:off x="2286000" y="2209800"/>
            <a:ext cx="0" cy="388620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6020" name="Line 4"/>
          <p:cNvSpPr>
            <a:spLocks noChangeShapeType="1"/>
          </p:cNvSpPr>
          <p:nvPr/>
        </p:nvSpPr>
        <p:spPr bwMode="auto">
          <a:xfrm>
            <a:off x="2286000" y="6096000"/>
            <a:ext cx="6553200" cy="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6021" name="Text Box 5"/>
          <p:cNvSpPr txBox="1">
            <a:spLocks noChangeArrowheads="1"/>
          </p:cNvSpPr>
          <p:nvPr/>
        </p:nvSpPr>
        <p:spPr bwMode="auto">
          <a:xfrm>
            <a:off x="2514600" y="6172200"/>
            <a:ext cx="48006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1800">
                <a:solidFill>
                  <a:srgbClr val="000000"/>
                </a:solidFill>
              </a:rPr>
              <a:t>Time of the reaction…</a:t>
            </a:r>
          </a:p>
        </p:txBody>
      </p:sp>
      <p:sp>
        <p:nvSpPr>
          <p:cNvPr id="86022" name="Line 6"/>
          <p:cNvSpPr>
            <a:spLocks noChangeShapeType="1"/>
          </p:cNvSpPr>
          <p:nvPr/>
        </p:nvSpPr>
        <p:spPr bwMode="auto">
          <a:xfrm>
            <a:off x="5029200" y="6324600"/>
            <a:ext cx="1295400" cy="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6023" name="Text Box 7"/>
          <p:cNvSpPr txBox="1">
            <a:spLocks noChangeArrowheads="1"/>
          </p:cNvSpPr>
          <p:nvPr/>
        </p:nvSpPr>
        <p:spPr bwMode="auto">
          <a:xfrm>
            <a:off x="304800" y="3124200"/>
            <a:ext cx="1752600" cy="1054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r" eaLnBrk="1" hangingPunct="1">
              <a:spcBef>
                <a:spcPct val="50000"/>
              </a:spcBef>
              <a:buFontTx/>
              <a:buNone/>
            </a:pPr>
            <a:r>
              <a:rPr lang="en-US" altLang="en-US" sz="1800">
                <a:solidFill>
                  <a:srgbClr val="000000"/>
                </a:solidFill>
              </a:rPr>
              <a:t>Potential energy </a:t>
            </a:r>
          </a:p>
          <a:p>
            <a:pPr algn="r" eaLnBrk="1" hangingPunct="1">
              <a:spcBef>
                <a:spcPct val="50000"/>
              </a:spcBef>
              <a:buFontTx/>
              <a:buNone/>
            </a:pPr>
            <a:r>
              <a:rPr lang="en-US" altLang="en-US" sz="1800">
                <a:solidFill>
                  <a:srgbClr val="000000"/>
                </a:solidFill>
              </a:rPr>
              <a:t>kJ/mole</a:t>
            </a:r>
          </a:p>
        </p:txBody>
      </p:sp>
      <p:sp>
        <p:nvSpPr>
          <p:cNvPr id="86024" name="Text Box 8"/>
          <p:cNvSpPr txBox="1">
            <a:spLocks noChangeArrowheads="1"/>
          </p:cNvSpPr>
          <p:nvPr/>
        </p:nvSpPr>
        <p:spPr bwMode="auto">
          <a:xfrm>
            <a:off x="0" y="-5517"/>
            <a:ext cx="9144000" cy="1046440"/>
          </a:xfrm>
          <a:prstGeom prst="rect">
            <a:avLst/>
          </a:prstGeom>
          <a:solidFill>
            <a:srgbClr val="FFFFCC"/>
          </a:solidFill>
          <a:ln>
            <a:noFill/>
          </a:ln>
          <a:effec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2000" b="1" dirty="0">
                <a:solidFill>
                  <a:srgbClr val="FF0000"/>
                </a:solidFill>
                <a:latin typeface="Times New Roman" panose="02020603050405020304" pitchFamily="18" charset="0"/>
                <a:cs typeface="Times New Roman" panose="02020603050405020304" pitchFamily="18" charset="0"/>
              </a:rPr>
              <a:t>45.  Draw the potential energy diagram for the solvation of sodium hydroxide</a:t>
            </a:r>
            <a:r>
              <a:rPr lang="en-US" altLang="en-US" sz="2000" dirty="0">
                <a:solidFill>
                  <a:srgbClr val="FF0000"/>
                </a:solidFill>
                <a:latin typeface="Comic Sans MS" pitchFamily="66" charset="0"/>
              </a:rPr>
              <a:t>  </a:t>
            </a:r>
          </a:p>
          <a:p>
            <a:pPr eaLnBrk="1" hangingPunct="1">
              <a:spcBef>
                <a:spcPct val="50000"/>
              </a:spcBef>
              <a:buFontTx/>
              <a:buNone/>
            </a:pPr>
            <a:r>
              <a:rPr lang="en-US" altLang="en-US" sz="2800" dirty="0">
                <a:solidFill>
                  <a:srgbClr val="0000FF"/>
                </a:solidFill>
                <a:latin typeface="Times New Roman" panose="02020603050405020304" pitchFamily="18" charset="0"/>
                <a:cs typeface="Times New Roman" panose="02020603050405020304" pitchFamily="18" charset="0"/>
              </a:rPr>
              <a:t>NaOH</a:t>
            </a:r>
            <a:r>
              <a:rPr lang="en-US" altLang="en-US" sz="2800" baseline="-25000" dirty="0">
                <a:solidFill>
                  <a:srgbClr val="0000FF"/>
                </a:solidFill>
                <a:latin typeface="Times New Roman" panose="02020603050405020304" pitchFamily="18" charset="0"/>
                <a:cs typeface="Times New Roman" panose="02020603050405020304" pitchFamily="18" charset="0"/>
              </a:rPr>
              <a:t>(S)</a:t>
            </a:r>
            <a:r>
              <a:rPr lang="en-US" altLang="en-US" sz="2800" dirty="0">
                <a:solidFill>
                  <a:srgbClr val="0000FF"/>
                </a:solidFill>
                <a:latin typeface="Times New Roman" panose="02020603050405020304" pitchFamily="18" charset="0"/>
                <a:cs typeface="Times New Roman" panose="02020603050405020304" pitchFamily="18" charset="0"/>
              </a:rPr>
              <a:t>                 Na</a:t>
            </a:r>
            <a:r>
              <a:rPr lang="en-US" altLang="en-US" sz="2800" baseline="30000" dirty="0">
                <a:solidFill>
                  <a:srgbClr val="0000FF"/>
                </a:solidFill>
                <a:latin typeface="Times New Roman" panose="02020603050405020304" pitchFamily="18" charset="0"/>
                <a:cs typeface="Times New Roman" panose="02020603050405020304" pitchFamily="18" charset="0"/>
              </a:rPr>
              <a:t>+1</a:t>
            </a:r>
            <a:r>
              <a:rPr lang="en-US" altLang="en-US" sz="2800" baseline="-25000" dirty="0">
                <a:solidFill>
                  <a:srgbClr val="0000FF"/>
                </a:solidFill>
                <a:latin typeface="Times New Roman" panose="02020603050405020304" pitchFamily="18" charset="0"/>
                <a:cs typeface="Times New Roman" panose="02020603050405020304" pitchFamily="18" charset="0"/>
              </a:rPr>
              <a:t>(AQ)</a:t>
            </a:r>
            <a:r>
              <a:rPr lang="en-US" altLang="en-US" sz="2800" dirty="0">
                <a:solidFill>
                  <a:srgbClr val="0000FF"/>
                </a:solidFill>
                <a:latin typeface="Times New Roman" panose="02020603050405020304" pitchFamily="18" charset="0"/>
                <a:cs typeface="Times New Roman" panose="02020603050405020304" pitchFamily="18" charset="0"/>
              </a:rPr>
              <a:t>  +  OH</a:t>
            </a:r>
            <a:r>
              <a:rPr lang="en-US" altLang="en-US" sz="2800" baseline="30000" dirty="0">
                <a:solidFill>
                  <a:srgbClr val="0000FF"/>
                </a:solidFill>
                <a:latin typeface="Times New Roman" panose="02020603050405020304" pitchFamily="18" charset="0"/>
                <a:cs typeface="Times New Roman" panose="02020603050405020304" pitchFamily="18" charset="0"/>
              </a:rPr>
              <a:t>-1</a:t>
            </a:r>
            <a:r>
              <a:rPr lang="en-US" altLang="en-US" sz="2800" baseline="-25000" dirty="0">
                <a:solidFill>
                  <a:srgbClr val="0000FF"/>
                </a:solidFill>
                <a:latin typeface="Times New Roman" panose="02020603050405020304" pitchFamily="18" charset="0"/>
                <a:cs typeface="Times New Roman" panose="02020603050405020304" pitchFamily="18" charset="0"/>
              </a:rPr>
              <a:t>(AQ)</a:t>
            </a:r>
            <a:r>
              <a:rPr lang="en-US" altLang="en-US" sz="2800" dirty="0">
                <a:solidFill>
                  <a:srgbClr val="0000FF"/>
                </a:solidFill>
                <a:latin typeface="Times New Roman" panose="02020603050405020304" pitchFamily="18" charset="0"/>
                <a:cs typeface="Times New Roman" panose="02020603050405020304" pitchFamily="18" charset="0"/>
              </a:rPr>
              <a:t>  +   44.51 kJ    </a:t>
            </a:r>
            <a:endParaRPr lang="el-GR" altLang="en-US" sz="2800" dirty="0">
              <a:solidFill>
                <a:srgbClr val="0000FF"/>
              </a:solidFill>
              <a:latin typeface="Times New Roman" panose="02020603050405020304" pitchFamily="18" charset="0"/>
              <a:cs typeface="Times New Roman" panose="02020603050405020304" pitchFamily="18" charset="0"/>
            </a:endParaRPr>
          </a:p>
        </p:txBody>
      </p:sp>
      <p:sp>
        <p:nvSpPr>
          <p:cNvPr id="86025" name="Line 9"/>
          <p:cNvSpPr>
            <a:spLocks noChangeShapeType="1"/>
          </p:cNvSpPr>
          <p:nvPr/>
        </p:nvSpPr>
        <p:spPr bwMode="auto">
          <a:xfrm>
            <a:off x="1447800" y="838200"/>
            <a:ext cx="1143000" cy="0"/>
          </a:xfrm>
          <a:prstGeom prst="line">
            <a:avLst/>
          </a:prstGeom>
          <a:noFill/>
          <a:ln w="25400">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6028" name="Text Box 13"/>
          <p:cNvSpPr txBox="1">
            <a:spLocks noChangeArrowheads="1"/>
          </p:cNvSpPr>
          <p:nvPr/>
        </p:nvSpPr>
        <p:spPr bwMode="auto">
          <a:xfrm>
            <a:off x="3886200" y="3962400"/>
            <a:ext cx="1066800" cy="119221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endParaRPr lang="en-US" altLang="en-US" sz="1800">
              <a:solidFill>
                <a:srgbClr val="000000"/>
              </a:solidFill>
            </a:endParaRPr>
          </a:p>
          <a:p>
            <a:pPr eaLnBrk="1" hangingPunct="1">
              <a:spcBef>
                <a:spcPct val="50000"/>
              </a:spcBef>
              <a:buFontTx/>
              <a:buNone/>
            </a:pPr>
            <a:endParaRPr lang="en-US" altLang="en-US" sz="1800">
              <a:solidFill>
                <a:srgbClr val="000000"/>
              </a:solidFill>
            </a:endParaRPr>
          </a:p>
          <a:p>
            <a:pPr eaLnBrk="1" hangingPunct="1">
              <a:spcBef>
                <a:spcPct val="50000"/>
              </a:spcBef>
              <a:buFontTx/>
              <a:buNone/>
            </a:pPr>
            <a:endParaRPr lang="en-US" altLang="en-US" sz="1800">
              <a:solidFill>
                <a:srgbClr val="000000"/>
              </a:solidFill>
            </a:endParaRPr>
          </a:p>
        </p:txBody>
      </p:sp>
      <p:sp>
        <p:nvSpPr>
          <p:cNvPr id="86029" name="Text Box 14"/>
          <p:cNvSpPr txBox="1">
            <a:spLocks noChangeArrowheads="1"/>
          </p:cNvSpPr>
          <p:nvPr/>
        </p:nvSpPr>
        <p:spPr bwMode="auto">
          <a:xfrm>
            <a:off x="4876800" y="3810000"/>
            <a:ext cx="1143000" cy="160496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endParaRPr lang="en-US" altLang="en-US" sz="1800">
              <a:solidFill>
                <a:srgbClr val="000000"/>
              </a:solidFill>
            </a:endParaRPr>
          </a:p>
          <a:p>
            <a:pPr eaLnBrk="1" hangingPunct="1">
              <a:spcBef>
                <a:spcPct val="50000"/>
              </a:spcBef>
              <a:buFontTx/>
              <a:buNone/>
            </a:pPr>
            <a:endParaRPr lang="en-US" altLang="en-US" sz="1800">
              <a:solidFill>
                <a:srgbClr val="000000"/>
              </a:solidFill>
            </a:endParaRPr>
          </a:p>
          <a:p>
            <a:pPr eaLnBrk="1" hangingPunct="1">
              <a:spcBef>
                <a:spcPct val="50000"/>
              </a:spcBef>
              <a:buFontTx/>
              <a:buNone/>
            </a:pPr>
            <a:endParaRPr lang="en-US" altLang="en-US" sz="1800">
              <a:solidFill>
                <a:srgbClr val="000000"/>
              </a:solidFill>
            </a:endParaRPr>
          </a:p>
          <a:p>
            <a:pPr eaLnBrk="1" hangingPunct="1">
              <a:spcBef>
                <a:spcPct val="50000"/>
              </a:spcBef>
              <a:buFontTx/>
              <a:buNone/>
            </a:pPr>
            <a:endParaRPr lang="en-US" altLang="en-US" sz="1800">
              <a:solidFill>
                <a:srgbClr val="000000"/>
              </a:solidFill>
            </a:endParaRPr>
          </a:p>
        </p:txBody>
      </p:sp>
      <p:sp>
        <p:nvSpPr>
          <p:cNvPr id="2" name="TextBox 1">
            <a:extLst>
              <a:ext uri="{FF2B5EF4-FFF2-40B4-BE49-F238E27FC236}">
                <a16:creationId xmlns:a16="http://schemas.microsoft.com/office/drawing/2014/main" id="{8E0DAA0A-BC43-DA9E-3796-29CD4E740BEA}"/>
              </a:ext>
            </a:extLst>
          </p:cNvPr>
          <p:cNvSpPr txBox="1"/>
          <p:nvPr/>
        </p:nvSpPr>
        <p:spPr>
          <a:xfrm>
            <a:off x="1171575" y="517703"/>
            <a:ext cx="1676400" cy="369332"/>
          </a:xfrm>
          <a:prstGeom prst="rect">
            <a:avLst/>
          </a:prstGeom>
          <a:noFill/>
        </p:spPr>
        <p:txBody>
          <a:bodyPr wrap="square" rtlCol="0">
            <a:spAutoFit/>
          </a:bodyPr>
          <a:lstStyle/>
          <a:p>
            <a:pPr algn="ctr"/>
            <a:r>
              <a:rPr lang="en-US" dirty="0"/>
              <a:t>water</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ext Box 2"/>
          <p:cNvSpPr txBox="1">
            <a:spLocks noChangeArrowheads="1"/>
          </p:cNvSpPr>
          <p:nvPr/>
        </p:nvSpPr>
        <p:spPr bwMode="auto">
          <a:xfrm>
            <a:off x="457200" y="228600"/>
            <a:ext cx="8153400" cy="2100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2400">
                <a:solidFill>
                  <a:srgbClr val="000000"/>
                </a:solidFill>
                <a:latin typeface="Comic Sans MS" pitchFamily="66" charset="0"/>
              </a:rPr>
              <a:t>  </a:t>
            </a:r>
          </a:p>
          <a:p>
            <a:pPr eaLnBrk="1" hangingPunct="1">
              <a:spcBef>
                <a:spcPct val="50000"/>
              </a:spcBef>
              <a:buFontTx/>
              <a:buNone/>
            </a:pPr>
            <a:endParaRPr lang="en-US" altLang="en-US" sz="2400">
              <a:solidFill>
                <a:srgbClr val="000000"/>
              </a:solidFill>
              <a:latin typeface="Comic Sans MS" pitchFamily="66" charset="0"/>
            </a:endParaRPr>
          </a:p>
          <a:p>
            <a:pPr eaLnBrk="1" hangingPunct="1">
              <a:spcBef>
                <a:spcPct val="50000"/>
              </a:spcBef>
              <a:buFontTx/>
              <a:buNone/>
            </a:pPr>
            <a:endParaRPr lang="en-US" altLang="en-US" sz="2400">
              <a:solidFill>
                <a:srgbClr val="000000"/>
              </a:solidFill>
              <a:latin typeface="Comic Sans MS" pitchFamily="66" charset="0"/>
            </a:endParaRPr>
          </a:p>
          <a:p>
            <a:pPr algn="r" eaLnBrk="1" hangingPunct="1">
              <a:spcBef>
                <a:spcPct val="50000"/>
              </a:spcBef>
              <a:buFontTx/>
              <a:buNone/>
            </a:pPr>
            <a:r>
              <a:rPr lang="en-US" altLang="en-US" sz="2400">
                <a:solidFill>
                  <a:srgbClr val="000000"/>
                </a:solidFill>
                <a:latin typeface="Comic Sans MS" pitchFamily="66" charset="0"/>
              </a:rPr>
              <a:t>sodium hydroxide dissolving into water</a:t>
            </a:r>
          </a:p>
        </p:txBody>
      </p:sp>
      <p:sp>
        <p:nvSpPr>
          <p:cNvPr id="86019" name="Line 3"/>
          <p:cNvSpPr>
            <a:spLocks noChangeShapeType="1"/>
          </p:cNvSpPr>
          <p:nvPr/>
        </p:nvSpPr>
        <p:spPr bwMode="auto">
          <a:xfrm flipV="1">
            <a:off x="2286000" y="2209800"/>
            <a:ext cx="0" cy="388620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6020" name="Line 4"/>
          <p:cNvSpPr>
            <a:spLocks noChangeShapeType="1"/>
          </p:cNvSpPr>
          <p:nvPr/>
        </p:nvSpPr>
        <p:spPr bwMode="auto">
          <a:xfrm>
            <a:off x="2286000" y="6096000"/>
            <a:ext cx="6553200" cy="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6021" name="Text Box 5"/>
          <p:cNvSpPr txBox="1">
            <a:spLocks noChangeArrowheads="1"/>
          </p:cNvSpPr>
          <p:nvPr/>
        </p:nvSpPr>
        <p:spPr bwMode="auto">
          <a:xfrm>
            <a:off x="2514600" y="6172200"/>
            <a:ext cx="48006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1800">
                <a:solidFill>
                  <a:srgbClr val="000000"/>
                </a:solidFill>
              </a:rPr>
              <a:t>Time of the reaction…</a:t>
            </a:r>
          </a:p>
        </p:txBody>
      </p:sp>
      <p:sp>
        <p:nvSpPr>
          <p:cNvPr id="86022" name="Line 6"/>
          <p:cNvSpPr>
            <a:spLocks noChangeShapeType="1"/>
          </p:cNvSpPr>
          <p:nvPr/>
        </p:nvSpPr>
        <p:spPr bwMode="auto">
          <a:xfrm>
            <a:off x="5029200" y="6324600"/>
            <a:ext cx="1295400" cy="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6023" name="Text Box 7"/>
          <p:cNvSpPr txBox="1">
            <a:spLocks noChangeArrowheads="1"/>
          </p:cNvSpPr>
          <p:nvPr/>
        </p:nvSpPr>
        <p:spPr bwMode="auto">
          <a:xfrm>
            <a:off x="304800" y="3124200"/>
            <a:ext cx="1752600" cy="1054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r" eaLnBrk="1" hangingPunct="1">
              <a:spcBef>
                <a:spcPct val="50000"/>
              </a:spcBef>
              <a:buFontTx/>
              <a:buNone/>
            </a:pPr>
            <a:r>
              <a:rPr lang="en-US" altLang="en-US" sz="1800">
                <a:solidFill>
                  <a:srgbClr val="000000"/>
                </a:solidFill>
              </a:rPr>
              <a:t>Potential energy </a:t>
            </a:r>
          </a:p>
          <a:p>
            <a:pPr algn="r" eaLnBrk="1" hangingPunct="1">
              <a:spcBef>
                <a:spcPct val="50000"/>
              </a:spcBef>
              <a:buFontTx/>
              <a:buNone/>
            </a:pPr>
            <a:r>
              <a:rPr lang="en-US" altLang="en-US" sz="1800">
                <a:solidFill>
                  <a:srgbClr val="000000"/>
                </a:solidFill>
              </a:rPr>
              <a:t>kJ/mole</a:t>
            </a:r>
          </a:p>
        </p:txBody>
      </p:sp>
      <p:sp>
        <p:nvSpPr>
          <p:cNvPr id="86024" name="Text Box 8"/>
          <p:cNvSpPr txBox="1">
            <a:spLocks noChangeArrowheads="1"/>
          </p:cNvSpPr>
          <p:nvPr/>
        </p:nvSpPr>
        <p:spPr bwMode="auto">
          <a:xfrm>
            <a:off x="0" y="-18926"/>
            <a:ext cx="9144000" cy="1046440"/>
          </a:xfrm>
          <a:prstGeom prst="rect">
            <a:avLst/>
          </a:prstGeom>
          <a:solidFill>
            <a:srgbClr val="FFFFCC"/>
          </a:solidFill>
          <a:ln>
            <a:noFill/>
          </a:ln>
          <a:effec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2000" b="1" dirty="0">
                <a:solidFill>
                  <a:srgbClr val="FF0000"/>
                </a:solidFill>
                <a:latin typeface="Times New Roman" panose="02020603050405020304" pitchFamily="18" charset="0"/>
                <a:cs typeface="Times New Roman" panose="02020603050405020304" pitchFamily="18" charset="0"/>
              </a:rPr>
              <a:t>45.  Draw the potential energy diagram for the solvation of sodium hydroxide</a:t>
            </a:r>
            <a:r>
              <a:rPr lang="en-US" altLang="en-US" sz="2000" dirty="0">
                <a:solidFill>
                  <a:srgbClr val="FF0000"/>
                </a:solidFill>
                <a:latin typeface="Comic Sans MS" pitchFamily="66" charset="0"/>
              </a:rPr>
              <a:t>   </a:t>
            </a:r>
          </a:p>
          <a:p>
            <a:pPr eaLnBrk="1" hangingPunct="1">
              <a:spcBef>
                <a:spcPct val="50000"/>
              </a:spcBef>
              <a:buFontTx/>
              <a:buNone/>
            </a:pPr>
            <a:r>
              <a:rPr lang="en-US" altLang="en-US" sz="2800" dirty="0">
                <a:solidFill>
                  <a:srgbClr val="0000FF"/>
                </a:solidFill>
                <a:latin typeface="Times New Roman" panose="02020603050405020304" pitchFamily="18" charset="0"/>
                <a:cs typeface="Times New Roman" panose="02020603050405020304" pitchFamily="18" charset="0"/>
              </a:rPr>
              <a:t>NaOH</a:t>
            </a:r>
            <a:r>
              <a:rPr lang="en-US" altLang="en-US" sz="2800" baseline="-25000" dirty="0">
                <a:solidFill>
                  <a:srgbClr val="0000FF"/>
                </a:solidFill>
                <a:latin typeface="Times New Roman" panose="02020603050405020304" pitchFamily="18" charset="0"/>
                <a:cs typeface="Times New Roman" panose="02020603050405020304" pitchFamily="18" charset="0"/>
              </a:rPr>
              <a:t>(S)</a:t>
            </a:r>
            <a:r>
              <a:rPr lang="en-US" altLang="en-US" sz="2800" dirty="0">
                <a:solidFill>
                  <a:srgbClr val="0000FF"/>
                </a:solidFill>
                <a:latin typeface="Times New Roman" panose="02020603050405020304" pitchFamily="18" charset="0"/>
                <a:cs typeface="Times New Roman" panose="02020603050405020304" pitchFamily="18" charset="0"/>
              </a:rPr>
              <a:t>                 Na</a:t>
            </a:r>
            <a:r>
              <a:rPr lang="en-US" altLang="en-US" sz="2800" baseline="30000" dirty="0">
                <a:solidFill>
                  <a:srgbClr val="0000FF"/>
                </a:solidFill>
                <a:latin typeface="Times New Roman" panose="02020603050405020304" pitchFamily="18" charset="0"/>
                <a:cs typeface="Times New Roman" panose="02020603050405020304" pitchFamily="18" charset="0"/>
              </a:rPr>
              <a:t>+1</a:t>
            </a:r>
            <a:r>
              <a:rPr lang="en-US" altLang="en-US" sz="2800" baseline="-25000" dirty="0">
                <a:solidFill>
                  <a:srgbClr val="0000FF"/>
                </a:solidFill>
                <a:latin typeface="Times New Roman" panose="02020603050405020304" pitchFamily="18" charset="0"/>
                <a:cs typeface="Times New Roman" panose="02020603050405020304" pitchFamily="18" charset="0"/>
              </a:rPr>
              <a:t>(AQ)</a:t>
            </a:r>
            <a:r>
              <a:rPr lang="en-US" altLang="en-US" sz="2800" dirty="0">
                <a:solidFill>
                  <a:srgbClr val="0000FF"/>
                </a:solidFill>
                <a:latin typeface="Times New Roman" panose="02020603050405020304" pitchFamily="18" charset="0"/>
                <a:cs typeface="Times New Roman" panose="02020603050405020304" pitchFamily="18" charset="0"/>
              </a:rPr>
              <a:t>  +  OH</a:t>
            </a:r>
            <a:r>
              <a:rPr lang="en-US" altLang="en-US" sz="2800" baseline="30000" dirty="0">
                <a:solidFill>
                  <a:srgbClr val="0000FF"/>
                </a:solidFill>
                <a:latin typeface="Times New Roman" panose="02020603050405020304" pitchFamily="18" charset="0"/>
                <a:cs typeface="Times New Roman" panose="02020603050405020304" pitchFamily="18" charset="0"/>
              </a:rPr>
              <a:t>-1</a:t>
            </a:r>
            <a:r>
              <a:rPr lang="en-US" altLang="en-US" sz="2800" baseline="-25000" dirty="0">
                <a:solidFill>
                  <a:srgbClr val="0000FF"/>
                </a:solidFill>
                <a:latin typeface="Times New Roman" panose="02020603050405020304" pitchFamily="18" charset="0"/>
                <a:cs typeface="Times New Roman" panose="02020603050405020304" pitchFamily="18" charset="0"/>
              </a:rPr>
              <a:t>(AQ)</a:t>
            </a:r>
            <a:r>
              <a:rPr lang="en-US" altLang="en-US" sz="2800" dirty="0">
                <a:solidFill>
                  <a:srgbClr val="0000FF"/>
                </a:solidFill>
                <a:latin typeface="Times New Roman" panose="02020603050405020304" pitchFamily="18" charset="0"/>
                <a:cs typeface="Times New Roman" panose="02020603050405020304" pitchFamily="18" charset="0"/>
              </a:rPr>
              <a:t>  +  44.51 kJ    </a:t>
            </a:r>
            <a:endParaRPr lang="el-GR" altLang="en-US" sz="2800" dirty="0">
              <a:solidFill>
                <a:srgbClr val="0000FF"/>
              </a:solidFill>
              <a:latin typeface="Times New Roman" panose="02020603050405020304" pitchFamily="18" charset="0"/>
              <a:cs typeface="Times New Roman" panose="02020603050405020304" pitchFamily="18" charset="0"/>
            </a:endParaRPr>
          </a:p>
        </p:txBody>
      </p:sp>
      <p:sp>
        <p:nvSpPr>
          <p:cNvPr id="86025" name="Line 9"/>
          <p:cNvSpPr>
            <a:spLocks noChangeShapeType="1"/>
          </p:cNvSpPr>
          <p:nvPr/>
        </p:nvSpPr>
        <p:spPr bwMode="auto">
          <a:xfrm>
            <a:off x="1447800" y="838200"/>
            <a:ext cx="1143000" cy="0"/>
          </a:xfrm>
          <a:prstGeom prst="line">
            <a:avLst/>
          </a:prstGeom>
          <a:noFill/>
          <a:ln w="25400">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6026" name="Line 10"/>
          <p:cNvSpPr>
            <a:spLocks noChangeShapeType="1"/>
          </p:cNvSpPr>
          <p:nvPr/>
        </p:nvSpPr>
        <p:spPr bwMode="auto">
          <a:xfrm>
            <a:off x="2286000" y="3962400"/>
            <a:ext cx="1752600" cy="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6027" name="Oval 11"/>
          <p:cNvSpPr>
            <a:spLocks noChangeArrowheads="1"/>
          </p:cNvSpPr>
          <p:nvPr/>
        </p:nvSpPr>
        <p:spPr bwMode="auto">
          <a:xfrm>
            <a:off x="3962400" y="3048000"/>
            <a:ext cx="1676400" cy="1828800"/>
          </a:xfrm>
          <a:prstGeom prst="ellipse">
            <a:avLst/>
          </a:prstGeom>
          <a:solidFill>
            <a:schemeClr val="bg1"/>
          </a:solidFill>
          <a:ln w="254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solidFill>
                <a:srgbClr val="000000"/>
              </a:solidFill>
            </a:endParaRPr>
          </a:p>
        </p:txBody>
      </p:sp>
      <p:sp>
        <p:nvSpPr>
          <p:cNvPr id="86028" name="Text Box 13"/>
          <p:cNvSpPr txBox="1">
            <a:spLocks noChangeArrowheads="1"/>
          </p:cNvSpPr>
          <p:nvPr/>
        </p:nvSpPr>
        <p:spPr bwMode="auto">
          <a:xfrm>
            <a:off x="3886200" y="3962400"/>
            <a:ext cx="1066800" cy="119221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endParaRPr lang="en-US" altLang="en-US" sz="1800">
              <a:solidFill>
                <a:srgbClr val="000000"/>
              </a:solidFill>
            </a:endParaRPr>
          </a:p>
          <a:p>
            <a:pPr eaLnBrk="1" hangingPunct="1">
              <a:spcBef>
                <a:spcPct val="50000"/>
              </a:spcBef>
              <a:buFontTx/>
              <a:buNone/>
            </a:pPr>
            <a:endParaRPr lang="en-US" altLang="en-US" sz="1800">
              <a:solidFill>
                <a:srgbClr val="000000"/>
              </a:solidFill>
            </a:endParaRPr>
          </a:p>
          <a:p>
            <a:pPr eaLnBrk="1" hangingPunct="1">
              <a:spcBef>
                <a:spcPct val="50000"/>
              </a:spcBef>
              <a:buFontTx/>
              <a:buNone/>
            </a:pPr>
            <a:endParaRPr lang="en-US" altLang="en-US" sz="1800">
              <a:solidFill>
                <a:srgbClr val="000000"/>
              </a:solidFill>
            </a:endParaRPr>
          </a:p>
        </p:txBody>
      </p:sp>
      <p:sp>
        <p:nvSpPr>
          <p:cNvPr id="86029" name="Text Box 14"/>
          <p:cNvSpPr txBox="1">
            <a:spLocks noChangeArrowheads="1"/>
          </p:cNvSpPr>
          <p:nvPr/>
        </p:nvSpPr>
        <p:spPr bwMode="auto">
          <a:xfrm>
            <a:off x="4876800" y="3810000"/>
            <a:ext cx="1143000" cy="160496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endParaRPr lang="en-US" altLang="en-US" sz="1800">
              <a:solidFill>
                <a:srgbClr val="000000"/>
              </a:solidFill>
            </a:endParaRPr>
          </a:p>
          <a:p>
            <a:pPr eaLnBrk="1" hangingPunct="1">
              <a:spcBef>
                <a:spcPct val="50000"/>
              </a:spcBef>
              <a:buFontTx/>
              <a:buNone/>
            </a:pPr>
            <a:endParaRPr lang="en-US" altLang="en-US" sz="1800">
              <a:solidFill>
                <a:srgbClr val="000000"/>
              </a:solidFill>
            </a:endParaRPr>
          </a:p>
          <a:p>
            <a:pPr eaLnBrk="1" hangingPunct="1">
              <a:spcBef>
                <a:spcPct val="50000"/>
              </a:spcBef>
              <a:buFontTx/>
              <a:buNone/>
            </a:pPr>
            <a:endParaRPr lang="en-US" altLang="en-US" sz="1800">
              <a:solidFill>
                <a:srgbClr val="000000"/>
              </a:solidFill>
            </a:endParaRPr>
          </a:p>
          <a:p>
            <a:pPr eaLnBrk="1" hangingPunct="1">
              <a:spcBef>
                <a:spcPct val="50000"/>
              </a:spcBef>
              <a:buFontTx/>
              <a:buNone/>
            </a:pPr>
            <a:endParaRPr lang="en-US" altLang="en-US" sz="1800">
              <a:solidFill>
                <a:srgbClr val="000000"/>
              </a:solidFill>
            </a:endParaRPr>
          </a:p>
        </p:txBody>
      </p:sp>
      <p:sp>
        <p:nvSpPr>
          <p:cNvPr id="86035" name="Line 21"/>
          <p:cNvSpPr>
            <a:spLocks noChangeShapeType="1"/>
          </p:cNvSpPr>
          <p:nvPr/>
        </p:nvSpPr>
        <p:spPr bwMode="auto">
          <a:xfrm flipV="1">
            <a:off x="4800600" y="3048000"/>
            <a:ext cx="0" cy="914400"/>
          </a:xfrm>
          <a:prstGeom prst="line">
            <a:avLst/>
          </a:prstGeom>
          <a:noFill/>
          <a:ln w="50800">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6036" name="Text Box 22"/>
          <p:cNvSpPr txBox="1">
            <a:spLocks noChangeArrowheads="1"/>
          </p:cNvSpPr>
          <p:nvPr/>
        </p:nvSpPr>
        <p:spPr bwMode="auto">
          <a:xfrm>
            <a:off x="4800600" y="3505200"/>
            <a:ext cx="5334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2000">
                <a:solidFill>
                  <a:srgbClr val="0000FF"/>
                </a:solidFill>
              </a:rPr>
              <a:t>AE</a:t>
            </a:r>
          </a:p>
        </p:txBody>
      </p:sp>
      <p:sp>
        <p:nvSpPr>
          <p:cNvPr id="86037" name="Text Box 23"/>
          <p:cNvSpPr txBox="1">
            <a:spLocks noChangeArrowheads="1"/>
          </p:cNvSpPr>
          <p:nvPr/>
        </p:nvSpPr>
        <p:spPr bwMode="auto">
          <a:xfrm>
            <a:off x="2514600" y="3581400"/>
            <a:ext cx="12192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1800">
                <a:solidFill>
                  <a:srgbClr val="6600CC"/>
                </a:solidFill>
              </a:rPr>
              <a:t>reactants</a:t>
            </a:r>
          </a:p>
        </p:txBody>
      </p:sp>
      <p:sp>
        <p:nvSpPr>
          <p:cNvPr id="86040" name="Line 26"/>
          <p:cNvSpPr>
            <a:spLocks noChangeShapeType="1"/>
          </p:cNvSpPr>
          <p:nvPr/>
        </p:nvSpPr>
        <p:spPr bwMode="auto">
          <a:xfrm>
            <a:off x="2133600" y="3962400"/>
            <a:ext cx="381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6043" name="Oval 29"/>
          <p:cNvSpPr>
            <a:spLocks noChangeArrowheads="1"/>
          </p:cNvSpPr>
          <p:nvPr/>
        </p:nvSpPr>
        <p:spPr bwMode="auto">
          <a:xfrm>
            <a:off x="4724400" y="2895600"/>
            <a:ext cx="152400" cy="152400"/>
          </a:xfrm>
          <a:prstGeom prst="ellipse">
            <a:avLst/>
          </a:prstGeom>
          <a:solidFill>
            <a:srgbClr val="FF0000"/>
          </a:solidFill>
          <a:ln w="9525">
            <a:solidFill>
              <a:srgbClr val="FF0000"/>
            </a:solidFill>
            <a:round/>
            <a:headEnd/>
            <a:tailEnd/>
          </a:ln>
          <a:effectLst/>
        </p:spPr>
        <p:txBody>
          <a:bodyPr wrap="none" anchor="ct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dirty="0">
              <a:solidFill>
                <a:srgbClr val="006600"/>
              </a:solidFill>
            </a:endParaRPr>
          </a:p>
        </p:txBody>
      </p:sp>
      <p:sp>
        <p:nvSpPr>
          <p:cNvPr id="86044" name="Line 30"/>
          <p:cNvSpPr>
            <a:spLocks noChangeShapeType="1"/>
          </p:cNvSpPr>
          <p:nvPr/>
        </p:nvSpPr>
        <p:spPr bwMode="auto">
          <a:xfrm flipH="1">
            <a:off x="4953000" y="2514600"/>
            <a:ext cx="2057399" cy="33337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6045" name="Text Box 31"/>
          <p:cNvSpPr txBox="1">
            <a:spLocks noChangeArrowheads="1"/>
          </p:cNvSpPr>
          <p:nvPr/>
        </p:nvSpPr>
        <p:spPr bwMode="auto">
          <a:xfrm>
            <a:off x="6781800" y="2312987"/>
            <a:ext cx="2286000" cy="12618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en-US" altLang="en-US" sz="1800" dirty="0">
                <a:solidFill>
                  <a:srgbClr val="FF0000"/>
                </a:solidFill>
                <a:latin typeface="Comic Sans MS" pitchFamily="66" charset="0"/>
              </a:rPr>
              <a:t>Represents the </a:t>
            </a:r>
            <a:r>
              <a:rPr lang="en-US" altLang="en-US" sz="1800" b="1" dirty="0">
                <a:solidFill>
                  <a:srgbClr val="FF0000"/>
                </a:solidFill>
                <a:latin typeface="Comic Sans MS" pitchFamily="66" charset="0"/>
              </a:rPr>
              <a:t>activation complex</a:t>
            </a:r>
            <a:br>
              <a:rPr lang="en-US" altLang="en-US" sz="1800" b="1" dirty="0">
                <a:solidFill>
                  <a:srgbClr val="FF0000"/>
                </a:solidFill>
                <a:latin typeface="Comic Sans MS" pitchFamily="66" charset="0"/>
              </a:rPr>
            </a:br>
            <a:r>
              <a:rPr lang="en-US" altLang="en-US" sz="2000" dirty="0">
                <a:solidFill>
                  <a:srgbClr val="FF0000"/>
                </a:solidFill>
                <a:latin typeface="Times New Roman" panose="02020603050405020304" pitchFamily="18" charset="0"/>
                <a:cs typeface="Times New Roman" panose="02020603050405020304" pitchFamily="18" charset="0"/>
              </a:rPr>
              <a:t>The transition between R &amp; P</a:t>
            </a:r>
            <a:endParaRPr lang="en-US" altLang="en-US" sz="1800" dirty="0">
              <a:solidFill>
                <a:srgbClr val="FF0000"/>
              </a:solidFill>
              <a:latin typeface="Times New Roman" panose="02020603050405020304" pitchFamily="18" charset="0"/>
              <a:cs typeface="Times New Roman" panose="02020603050405020304" pitchFamily="18" charset="0"/>
            </a:endParaRPr>
          </a:p>
        </p:txBody>
      </p:sp>
      <p:sp>
        <p:nvSpPr>
          <p:cNvPr id="2" name="TextBox 1">
            <a:extLst>
              <a:ext uri="{FF2B5EF4-FFF2-40B4-BE49-F238E27FC236}">
                <a16:creationId xmlns:a16="http://schemas.microsoft.com/office/drawing/2014/main" id="{8E0DAA0A-BC43-DA9E-3796-29CD4E740BEA}"/>
              </a:ext>
            </a:extLst>
          </p:cNvPr>
          <p:cNvSpPr txBox="1"/>
          <p:nvPr/>
        </p:nvSpPr>
        <p:spPr>
          <a:xfrm>
            <a:off x="1171575" y="517703"/>
            <a:ext cx="1676400" cy="369332"/>
          </a:xfrm>
          <a:prstGeom prst="rect">
            <a:avLst/>
          </a:prstGeom>
          <a:noFill/>
        </p:spPr>
        <p:txBody>
          <a:bodyPr wrap="square" rtlCol="0">
            <a:spAutoFit/>
          </a:bodyPr>
          <a:lstStyle/>
          <a:p>
            <a:pPr algn="ctr"/>
            <a:r>
              <a:rPr lang="en-US" dirty="0"/>
              <a:t>water</a:t>
            </a:r>
          </a:p>
        </p:txBody>
      </p:sp>
    </p:spTree>
    <p:extLst>
      <p:ext uri="{BB962C8B-B14F-4D97-AF65-F5344CB8AC3E}">
        <p14:creationId xmlns:p14="http://schemas.microsoft.com/office/powerpoint/2010/main" val="341999797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ext Box 2"/>
          <p:cNvSpPr txBox="1">
            <a:spLocks noChangeArrowheads="1"/>
          </p:cNvSpPr>
          <p:nvPr/>
        </p:nvSpPr>
        <p:spPr bwMode="auto">
          <a:xfrm>
            <a:off x="457200" y="228600"/>
            <a:ext cx="8153400" cy="2100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2400">
                <a:solidFill>
                  <a:srgbClr val="000000"/>
                </a:solidFill>
                <a:latin typeface="Comic Sans MS" pitchFamily="66" charset="0"/>
              </a:rPr>
              <a:t>  </a:t>
            </a:r>
          </a:p>
          <a:p>
            <a:pPr eaLnBrk="1" hangingPunct="1">
              <a:spcBef>
                <a:spcPct val="50000"/>
              </a:spcBef>
              <a:buFontTx/>
              <a:buNone/>
            </a:pPr>
            <a:endParaRPr lang="en-US" altLang="en-US" sz="2400">
              <a:solidFill>
                <a:srgbClr val="000000"/>
              </a:solidFill>
              <a:latin typeface="Comic Sans MS" pitchFamily="66" charset="0"/>
            </a:endParaRPr>
          </a:p>
          <a:p>
            <a:pPr eaLnBrk="1" hangingPunct="1">
              <a:spcBef>
                <a:spcPct val="50000"/>
              </a:spcBef>
              <a:buFontTx/>
              <a:buNone/>
            </a:pPr>
            <a:endParaRPr lang="en-US" altLang="en-US" sz="2400">
              <a:solidFill>
                <a:srgbClr val="000000"/>
              </a:solidFill>
              <a:latin typeface="Comic Sans MS" pitchFamily="66" charset="0"/>
            </a:endParaRPr>
          </a:p>
          <a:p>
            <a:pPr algn="r" eaLnBrk="1" hangingPunct="1">
              <a:spcBef>
                <a:spcPct val="50000"/>
              </a:spcBef>
              <a:buFontTx/>
              <a:buNone/>
            </a:pPr>
            <a:r>
              <a:rPr lang="en-US" altLang="en-US" sz="2400">
                <a:solidFill>
                  <a:srgbClr val="000000"/>
                </a:solidFill>
                <a:latin typeface="Comic Sans MS" pitchFamily="66" charset="0"/>
              </a:rPr>
              <a:t>sodium hydroxide dissolving into water</a:t>
            </a:r>
          </a:p>
        </p:txBody>
      </p:sp>
      <p:sp>
        <p:nvSpPr>
          <p:cNvPr id="86019" name="Line 3"/>
          <p:cNvSpPr>
            <a:spLocks noChangeShapeType="1"/>
          </p:cNvSpPr>
          <p:nvPr/>
        </p:nvSpPr>
        <p:spPr bwMode="auto">
          <a:xfrm flipV="1">
            <a:off x="2286000" y="2209800"/>
            <a:ext cx="0" cy="388620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6020" name="Line 4"/>
          <p:cNvSpPr>
            <a:spLocks noChangeShapeType="1"/>
          </p:cNvSpPr>
          <p:nvPr/>
        </p:nvSpPr>
        <p:spPr bwMode="auto">
          <a:xfrm>
            <a:off x="2286000" y="6096000"/>
            <a:ext cx="6553200" cy="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6021" name="Text Box 5"/>
          <p:cNvSpPr txBox="1">
            <a:spLocks noChangeArrowheads="1"/>
          </p:cNvSpPr>
          <p:nvPr/>
        </p:nvSpPr>
        <p:spPr bwMode="auto">
          <a:xfrm>
            <a:off x="2514600" y="6172200"/>
            <a:ext cx="48006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1800">
                <a:solidFill>
                  <a:srgbClr val="000000"/>
                </a:solidFill>
              </a:rPr>
              <a:t>Time of the reaction…</a:t>
            </a:r>
          </a:p>
        </p:txBody>
      </p:sp>
      <p:sp>
        <p:nvSpPr>
          <p:cNvPr id="86022" name="Line 6"/>
          <p:cNvSpPr>
            <a:spLocks noChangeShapeType="1"/>
          </p:cNvSpPr>
          <p:nvPr/>
        </p:nvSpPr>
        <p:spPr bwMode="auto">
          <a:xfrm>
            <a:off x="5029200" y="6324600"/>
            <a:ext cx="1295400" cy="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6023" name="Text Box 7"/>
          <p:cNvSpPr txBox="1">
            <a:spLocks noChangeArrowheads="1"/>
          </p:cNvSpPr>
          <p:nvPr/>
        </p:nvSpPr>
        <p:spPr bwMode="auto">
          <a:xfrm>
            <a:off x="304800" y="3124200"/>
            <a:ext cx="1752600" cy="1054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r" eaLnBrk="1" hangingPunct="1">
              <a:spcBef>
                <a:spcPct val="50000"/>
              </a:spcBef>
              <a:buFontTx/>
              <a:buNone/>
            </a:pPr>
            <a:r>
              <a:rPr lang="en-US" altLang="en-US" sz="1800">
                <a:solidFill>
                  <a:srgbClr val="000000"/>
                </a:solidFill>
              </a:rPr>
              <a:t>Potential energy </a:t>
            </a:r>
          </a:p>
          <a:p>
            <a:pPr algn="r" eaLnBrk="1" hangingPunct="1">
              <a:spcBef>
                <a:spcPct val="50000"/>
              </a:spcBef>
              <a:buFontTx/>
              <a:buNone/>
            </a:pPr>
            <a:r>
              <a:rPr lang="en-US" altLang="en-US" sz="1800">
                <a:solidFill>
                  <a:srgbClr val="000000"/>
                </a:solidFill>
              </a:rPr>
              <a:t>kJ/mole</a:t>
            </a:r>
          </a:p>
        </p:txBody>
      </p:sp>
      <p:sp>
        <p:nvSpPr>
          <p:cNvPr id="86026" name="Line 10"/>
          <p:cNvSpPr>
            <a:spLocks noChangeShapeType="1"/>
          </p:cNvSpPr>
          <p:nvPr/>
        </p:nvSpPr>
        <p:spPr bwMode="auto">
          <a:xfrm>
            <a:off x="2286000" y="3962400"/>
            <a:ext cx="1752600" cy="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6027" name="Oval 11"/>
          <p:cNvSpPr>
            <a:spLocks noChangeArrowheads="1"/>
          </p:cNvSpPr>
          <p:nvPr/>
        </p:nvSpPr>
        <p:spPr bwMode="auto">
          <a:xfrm>
            <a:off x="3962400" y="3048000"/>
            <a:ext cx="1676400" cy="1828800"/>
          </a:xfrm>
          <a:prstGeom prst="ellipse">
            <a:avLst/>
          </a:prstGeom>
          <a:solidFill>
            <a:schemeClr val="bg1"/>
          </a:solidFill>
          <a:ln w="254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solidFill>
                <a:srgbClr val="000000"/>
              </a:solidFill>
            </a:endParaRPr>
          </a:p>
        </p:txBody>
      </p:sp>
      <p:sp>
        <p:nvSpPr>
          <p:cNvPr id="86028" name="Text Box 13"/>
          <p:cNvSpPr txBox="1">
            <a:spLocks noChangeArrowheads="1"/>
          </p:cNvSpPr>
          <p:nvPr/>
        </p:nvSpPr>
        <p:spPr bwMode="auto">
          <a:xfrm>
            <a:off x="3886200" y="3962400"/>
            <a:ext cx="1066800" cy="119221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endParaRPr lang="en-US" altLang="en-US" sz="1800">
              <a:solidFill>
                <a:srgbClr val="000000"/>
              </a:solidFill>
            </a:endParaRPr>
          </a:p>
          <a:p>
            <a:pPr eaLnBrk="1" hangingPunct="1">
              <a:spcBef>
                <a:spcPct val="50000"/>
              </a:spcBef>
              <a:buFontTx/>
              <a:buNone/>
            </a:pPr>
            <a:endParaRPr lang="en-US" altLang="en-US" sz="1800">
              <a:solidFill>
                <a:srgbClr val="000000"/>
              </a:solidFill>
            </a:endParaRPr>
          </a:p>
          <a:p>
            <a:pPr eaLnBrk="1" hangingPunct="1">
              <a:spcBef>
                <a:spcPct val="50000"/>
              </a:spcBef>
              <a:buFontTx/>
              <a:buNone/>
            </a:pPr>
            <a:endParaRPr lang="en-US" altLang="en-US" sz="1800">
              <a:solidFill>
                <a:srgbClr val="000000"/>
              </a:solidFill>
            </a:endParaRPr>
          </a:p>
        </p:txBody>
      </p:sp>
      <p:sp>
        <p:nvSpPr>
          <p:cNvPr id="86029" name="Text Box 14"/>
          <p:cNvSpPr txBox="1">
            <a:spLocks noChangeArrowheads="1"/>
          </p:cNvSpPr>
          <p:nvPr/>
        </p:nvSpPr>
        <p:spPr bwMode="auto">
          <a:xfrm>
            <a:off x="4876800" y="3810000"/>
            <a:ext cx="1143000" cy="160496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endParaRPr lang="en-US" altLang="en-US" sz="1800">
              <a:solidFill>
                <a:srgbClr val="000000"/>
              </a:solidFill>
            </a:endParaRPr>
          </a:p>
          <a:p>
            <a:pPr eaLnBrk="1" hangingPunct="1">
              <a:spcBef>
                <a:spcPct val="50000"/>
              </a:spcBef>
              <a:buFontTx/>
              <a:buNone/>
            </a:pPr>
            <a:endParaRPr lang="en-US" altLang="en-US" sz="1800">
              <a:solidFill>
                <a:srgbClr val="000000"/>
              </a:solidFill>
            </a:endParaRPr>
          </a:p>
          <a:p>
            <a:pPr eaLnBrk="1" hangingPunct="1">
              <a:spcBef>
                <a:spcPct val="50000"/>
              </a:spcBef>
              <a:buFontTx/>
              <a:buNone/>
            </a:pPr>
            <a:endParaRPr lang="en-US" altLang="en-US" sz="1800">
              <a:solidFill>
                <a:srgbClr val="000000"/>
              </a:solidFill>
            </a:endParaRPr>
          </a:p>
          <a:p>
            <a:pPr eaLnBrk="1" hangingPunct="1">
              <a:spcBef>
                <a:spcPct val="50000"/>
              </a:spcBef>
              <a:buFontTx/>
              <a:buNone/>
            </a:pPr>
            <a:endParaRPr lang="en-US" altLang="en-US" sz="1800">
              <a:solidFill>
                <a:srgbClr val="000000"/>
              </a:solidFill>
            </a:endParaRPr>
          </a:p>
        </p:txBody>
      </p:sp>
      <p:sp>
        <p:nvSpPr>
          <p:cNvPr id="86030" name="Line 15"/>
          <p:cNvSpPr>
            <a:spLocks noChangeShapeType="1"/>
          </p:cNvSpPr>
          <p:nvPr/>
        </p:nvSpPr>
        <p:spPr bwMode="auto">
          <a:xfrm>
            <a:off x="5638800" y="3810000"/>
            <a:ext cx="533400" cy="175260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6031" name="Line 16"/>
          <p:cNvSpPr>
            <a:spLocks noChangeShapeType="1"/>
          </p:cNvSpPr>
          <p:nvPr/>
        </p:nvSpPr>
        <p:spPr bwMode="auto">
          <a:xfrm>
            <a:off x="6172200" y="5562600"/>
            <a:ext cx="2438400" cy="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6032" name="Line 17"/>
          <p:cNvSpPr>
            <a:spLocks noChangeShapeType="1"/>
          </p:cNvSpPr>
          <p:nvPr/>
        </p:nvSpPr>
        <p:spPr bwMode="auto">
          <a:xfrm>
            <a:off x="2743200" y="3962400"/>
            <a:ext cx="0" cy="1600200"/>
          </a:xfrm>
          <a:prstGeom prst="line">
            <a:avLst/>
          </a:prstGeom>
          <a:noFill/>
          <a:ln w="63500">
            <a:solidFill>
              <a:srgbClr val="FF0000"/>
            </a:solidFill>
            <a:prstDash val="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6033" name="Text Box 18"/>
          <p:cNvSpPr txBox="1">
            <a:spLocks noChangeArrowheads="1"/>
          </p:cNvSpPr>
          <p:nvPr/>
        </p:nvSpPr>
        <p:spPr bwMode="auto">
          <a:xfrm>
            <a:off x="2917825" y="4487863"/>
            <a:ext cx="1120775"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endParaRPr lang="en-US" altLang="en-US" sz="1800">
              <a:solidFill>
                <a:srgbClr val="000000"/>
              </a:solidFill>
            </a:endParaRPr>
          </a:p>
        </p:txBody>
      </p:sp>
      <p:sp>
        <p:nvSpPr>
          <p:cNvPr id="86034" name="Text Box 19"/>
          <p:cNvSpPr txBox="1">
            <a:spLocks noChangeArrowheads="1"/>
          </p:cNvSpPr>
          <p:nvPr/>
        </p:nvSpPr>
        <p:spPr bwMode="auto">
          <a:xfrm>
            <a:off x="2819400" y="4495800"/>
            <a:ext cx="914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2400">
                <a:solidFill>
                  <a:srgbClr val="FF0000"/>
                </a:solidFill>
                <a:latin typeface="Verdana" pitchFamily="34" charset="0"/>
              </a:rPr>
              <a:t>-</a:t>
            </a:r>
            <a:r>
              <a:rPr lang="el-GR" altLang="en-US" sz="2400">
                <a:solidFill>
                  <a:srgbClr val="FF0000"/>
                </a:solidFill>
                <a:latin typeface="Verdana" pitchFamily="34" charset="0"/>
              </a:rPr>
              <a:t>Δ</a:t>
            </a:r>
            <a:r>
              <a:rPr lang="en-US" altLang="en-US" sz="2400">
                <a:solidFill>
                  <a:srgbClr val="FF0000"/>
                </a:solidFill>
                <a:latin typeface="Verdana" pitchFamily="34" charset="0"/>
              </a:rPr>
              <a:t>H</a:t>
            </a:r>
            <a:endParaRPr lang="el-GR" altLang="en-US" sz="2400">
              <a:solidFill>
                <a:srgbClr val="FF0000"/>
              </a:solidFill>
              <a:latin typeface="Verdana" pitchFamily="34" charset="0"/>
            </a:endParaRPr>
          </a:p>
        </p:txBody>
      </p:sp>
      <p:sp>
        <p:nvSpPr>
          <p:cNvPr id="86035" name="Line 21"/>
          <p:cNvSpPr>
            <a:spLocks noChangeShapeType="1"/>
          </p:cNvSpPr>
          <p:nvPr/>
        </p:nvSpPr>
        <p:spPr bwMode="auto">
          <a:xfrm flipV="1">
            <a:off x="4800600" y="3048000"/>
            <a:ext cx="0" cy="914400"/>
          </a:xfrm>
          <a:prstGeom prst="line">
            <a:avLst/>
          </a:prstGeom>
          <a:noFill/>
          <a:ln w="50800">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6036" name="Text Box 22"/>
          <p:cNvSpPr txBox="1">
            <a:spLocks noChangeArrowheads="1"/>
          </p:cNvSpPr>
          <p:nvPr/>
        </p:nvSpPr>
        <p:spPr bwMode="auto">
          <a:xfrm>
            <a:off x="4800600" y="3505200"/>
            <a:ext cx="5334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2000">
                <a:solidFill>
                  <a:srgbClr val="0000FF"/>
                </a:solidFill>
              </a:rPr>
              <a:t>AE</a:t>
            </a:r>
          </a:p>
        </p:txBody>
      </p:sp>
      <p:sp>
        <p:nvSpPr>
          <p:cNvPr id="86037" name="Text Box 23"/>
          <p:cNvSpPr txBox="1">
            <a:spLocks noChangeArrowheads="1"/>
          </p:cNvSpPr>
          <p:nvPr/>
        </p:nvSpPr>
        <p:spPr bwMode="auto">
          <a:xfrm>
            <a:off x="2514600" y="3581400"/>
            <a:ext cx="12192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1800">
                <a:solidFill>
                  <a:srgbClr val="6600CC"/>
                </a:solidFill>
              </a:rPr>
              <a:t>reactants</a:t>
            </a:r>
          </a:p>
        </p:txBody>
      </p:sp>
      <p:sp>
        <p:nvSpPr>
          <p:cNvPr id="86038" name="Text Box 24"/>
          <p:cNvSpPr txBox="1">
            <a:spLocks noChangeArrowheads="1"/>
          </p:cNvSpPr>
          <p:nvPr/>
        </p:nvSpPr>
        <p:spPr bwMode="auto">
          <a:xfrm>
            <a:off x="6629400" y="5181600"/>
            <a:ext cx="17526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1800">
                <a:solidFill>
                  <a:srgbClr val="6600CC"/>
                </a:solidFill>
              </a:rPr>
              <a:t>products</a:t>
            </a:r>
          </a:p>
        </p:txBody>
      </p:sp>
      <p:sp>
        <p:nvSpPr>
          <p:cNvPr id="86039" name="Line 25"/>
          <p:cNvSpPr>
            <a:spLocks noChangeShapeType="1"/>
          </p:cNvSpPr>
          <p:nvPr/>
        </p:nvSpPr>
        <p:spPr bwMode="auto">
          <a:xfrm>
            <a:off x="2133600" y="5562600"/>
            <a:ext cx="381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6040" name="Line 26"/>
          <p:cNvSpPr>
            <a:spLocks noChangeShapeType="1"/>
          </p:cNvSpPr>
          <p:nvPr/>
        </p:nvSpPr>
        <p:spPr bwMode="auto">
          <a:xfrm>
            <a:off x="2133600" y="3962400"/>
            <a:ext cx="381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6041" name="Line 27"/>
          <p:cNvSpPr>
            <a:spLocks noChangeShapeType="1"/>
          </p:cNvSpPr>
          <p:nvPr/>
        </p:nvSpPr>
        <p:spPr bwMode="auto">
          <a:xfrm>
            <a:off x="2133600" y="3962400"/>
            <a:ext cx="0" cy="1600200"/>
          </a:xfrm>
          <a:prstGeom prst="line">
            <a:avLst/>
          </a:prstGeom>
          <a:noFill/>
          <a:ln w="25400">
            <a:solidFill>
              <a:srgbClr val="008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6042" name="Text Box 28"/>
          <p:cNvSpPr txBox="1">
            <a:spLocks noChangeArrowheads="1"/>
          </p:cNvSpPr>
          <p:nvPr/>
        </p:nvSpPr>
        <p:spPr bwMode="auto">
          <a:xfrm>
            <a:off x="304800" y="4648200"/>
            <a:ext cx="1600200" cy="1558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1600" dirty="0">
                <a:solidFill>
                  <a:srgbClr val="006600"/>
                </a:solidFill>
                <a:latin typeface="Comic Sans MS" pitchFamily="66" charset="0"/>
              </a:rPr>
              <a:t>We don’t know the actual levels, but we know that this </a:t>
            </a:r>
            <a:r>
              <a:rPr lang="en-US" altLang="en-US" sz="1600" b="1" dirty="0">
                <a:solidFill>
                  <a:srgbClr val="006600"/>
                </a:solidFill>
                <a:latin typeface="Comic Sans MS" pitchFamily="66" charset="0"/>
              </a:rPr>
              <a:t>difference</a:t>
            </a:r>
            <a:r>
              <a:rPr lang="en-US" altLang="en-US" sz="1600" dirty="0">
                <a:solidFill>
                  <a:srgbClr val="006600"/>
                </a:solidFill>
                <a:latin typeface="Comic Sans MS" pitchFamily="66" charset="0"/>
              </a:rPr>
              <a:t> is 44.51 kJ/mole</a:t>
            </a:r>
          </a:p>
        </p:txBody>
      </p:sp>
      <p:sp>
        <p:nvSpPr>
          <p:cNvPr id="86046" name="Line 32"/>
          <p:cNvSpPr>
            <a:spLocks noChangeShapeType="1"/>
          </p:cNvSpPr>
          <p:nvPr/>
        </p:nvSpPr>
        <p:spPr bwMode="auto">
          <a:xfrm flipV="1">
            <a:off x="1676400" y="4876800"/>
            <a:ext cx="457200" cy="228600"/>
          </a:xfrm>
          <a:prstGeom prst="line">
            <a:avLst/>
          </a:prstGeom>
          <a:noFill/>
          <a:ln w="25400">
            <a:solidFill>
              <a:srgbClr val="00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 name="Text Box 8">
            <a:extLst>
              <a:ext uri="{FF2B5EF4-FFF2-40B4-BE49-F238E27FC236}">
                <a16:creationId xmlns:a16="http://schemas.microsoft.com/office/drawing/2014/main" id="{0CD67492-37CB-7BCD-7184-495036273717}"/>
              </a:ext>
            </a:extLst>
          </p:cNvPr>
          <p:cNvSpPr txBox="1">
            <a:spLocks noChangeArrowheads="1"/>
          </p:cNvSpPr>
          <p:nvPr/>
        </p:nvSpPr>
        <p:spPr bwMode="auto">
          <a:xfrm>
            <a:off x="0" y="-5517"/>
            <a:ext cx="9144000" cy="1046440"/>
          </a:xfrm>
          <a:prstGeom prst="rect">
            <a:avLst/>
          </a:prstGeom>
          <a:solidFill>
            <a:srgbClr val="FFFFCC"/>
          </a:solidFill>
          <a:ln>
            <a:noFill/>
          </a:ln>
          <a:effec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2000" b="1" dirty="0">
                <a:solidFill>
                  <a:srgbClr val="FF0000"/>
                </a:solidFill>
                <a:latin typeface="Times New Roman" panose="02020603050405020304" pitchFamily="18" charset="0"/>
                <a:cs typeface="Times New Roman" panose="02020603050405020304" pitchFamily="18" charset="0"/>
              </a:rPr>
              <a:t>45.  Draw the potential energy diagram for the solvation of sodium hydroxide</a:t>
            </a:r>
            <a:r>
              <a:rPr lang="en-US" altLang="en-US" sz="2000" dirty="0">
                <a:solidFill>
                  <a:srgbClr val="FF0000"/>
                </a:solidFill>
                <a:latin typeface="Comic Sans MS" pitchFamily="66" charset="0"/>
              </a:rPr>
              <a:t>   </a:t>
            </a:r>
          </a:p>
          <a:p>
            <a:pPr eaLnBrk="1" hangingPunct="1">
              <a:spcBef>
                <a:spcPct val="50000"/>
              </a:spcBef>
              <a:buFontTx/>
              <a:buNone/>
            </a:pPr>
            <a:r>
              <a:rPr lang="en-US" altLang="en-US" sz="2800" dirty="0">
                <a:solidFill>
                  <a:srgbClr val="0000FF"/>
                </a:solidFill>
                <a:latin typeface="Times New Roman" panose="02020603050405020304" pitchFamily="18" charset="0"/>
                <a:cs typeface="Times New Roman" panose="02020603050405020304" pitchFamily="18" charset="0"/>
              </a:rPr>
              <a:t>NaOH</a:t>
            </a:r>
            <a:r>
              <a:rPr lang="en-US" altLang="en-US" sz="2800" baseline="-25000" dirty="0">
                <a:solidFill>
                  <a:srgbClr val="0000FF"/>
                </a:solidFill>
                <a:latin typeface="Times New Roman" panose="02020603050405020304" pitchFamily="18" charset="0"/>
                <a:cs typeface="Times New Roman" panose="02020603050405020304" pitchFamily="18" charset="0"/>
              </a:rPr>
              <a:t>(S)</a:t>
            </a:r>
            <a:r>
              <a:rPr lang="en-US" altLang="en-US" sz="2800" dirty="0">
                <a:solidFill>
                  <a:srgbClr val="0000FF"/>
                </a:solidFill>
                <a:latin typeface="Times New Roman" panose="02020603050405020304" pitchFamily="18" charset="0"/>
                <a:cs typeface="Times New Roman" panose="02020603050405020304" pitchFamily="18" charset="0"/>
              </a:rPr>
              <a:t>                 Na</a:t>
            </a:r>
            <a:r>
              <a:rPr lang="en-US" altLang="en-US" sz="2800" baseline="30000" dirty="0">
                <a:solidFill>
                  <a:srgbClr val="0000FF"/>
                </a:solidFill>
                <a:latin typeface="Times New Roman" panose="02020603050405020304" pitchFamily="18" charset="0"/>
                <a:cs typeface="Times New Roman" panose="02020603050405020304" pitchFamily="18" charset="0"/>
              </a:rPr>
              <a:t>+1</a:t>
            </a:r>
            <a:r>
              <a:rPr lang="en-US" altLang="en-US" sz="2800" baseline="-25000" dirty="0">
                <a:solidFill>
                  <a:srgbClr val="0000FF"/>
                </a:solidFill>
                <a:latin typeface="Times New Roman" panose="02020603050405020304" pitchFamily="18" charset="0"/>
                <a:cs typeface="Times New Roman" panose="02020603050405020304" pitchFamily="18" charset="0"/>
              </a:rPr>
              <a:t>(AQ)</a:t>
            </a:r>
            <a:r>
              <a:rPr lang="en-US" altLang="en-US" sz="2800" dirty="0">
                <a:solidFill>
                  <a:srgbClr val="0000FF"/>
                </a:solidFill>
                <a:latin typeface="Times New Roman" panose="02020603050405020304" pitchFamily="18" charset="0"/>
                <a:cs typeface="Times New Roman" panose="02020603050405020304" pitchFamily="18" charset="0"/>
              </a:rPr>
              <a:t>  +  OH</a:t>
            </a:r>
            <a:r>
              <a:rPr lang="en-US" altLang="en-US" sz="2800" baseline="30000" dirty="0">
                <a:solidFill>
                  <a:srgbClr val="0000FF"/>
                </a:solidFill>
                <a:latin typeface="Times New Roman" panose="02020603050405020304" pitchFamily="18" charset="0"/>
                <a:cs typeface="Times New Roman" panose="02020603050405020304" pitchFamily="18" charset="0"/>
              </a:rPr>
              <a:t>-1</a:t>
            </a:r>
            <a:r>
              <a:rPr lang="en-US" altLang="en-US" sz="2800" baseline="-25000" dirty="0">
                <a:solidFill>
                  <a:srgbClr val="0000FF"/>
                </a:solidFill>
                <a:latin typeface="Times New Roman" panose="02020603050405020304" pitchFamily="18" charset="0"/>
                <a:cs typeface="Times New Roman" panose="02020603050405020304" pitchFamily="18" charset="0"/>
              </a:rPr>
              <a:t>(AQ)</a:t>
            </a:r>
            <a:r>
              <a:rPr lang="en-US" altLang="en-US" sz="2800" dirty="0">
                <a:solidFill>
                  <a:srgbClr val="0000FF"/>
                </a:solidFill>
                <a:latin typeface="Times New Roman" panose="02020603050405020304" pitchFamily="18" charset="0"/>
                <a:cs typeface="Times New Roman" panose="02020603050405020304" pitchFamily="18" charset="0"/>
              </a:rPr>
              <a:t>  +   44.51 kJ    </a:t>
            </a:r>
            <a:endParaRPr lang="el-GR" altLang="en-US" sz="2800" dirty="0">
              <a:solidFill>
                <a:srgbClr val="0000FF"/>
              </a:solidFill>
              <a:latin typeface="Times New Roman" panose="02020603050405020304" pitchFamily="18" charset="0"/>
              <a:cs typeface="Times New Roman" panose="02020603050405020304" pitchFamily="18" charset="0"/>
            </a:endParaRPr>
          </a:p>
        </p:txBody>
      </p:sp>
      <p:sp>
        <p:nvSpPr>
          <p:cNvPr id="3" name="Line 9">
            <a:extLst>
              <a:ext uri="{FF2B5EF4-FFF2-40B4-BE49-F238E27FC236}">
                <a16:creationId xmlns:a16="http://schemas.microsoft.com/office/drawing/2014/main" id="{254ACFBD-0217-E482-6000-0D3958CF0543}"/>
              </a:ext>
            </a:extLst>
          </p:cNvPr>
          <p:cNvSpPr>
            <a:spLocks noChangeShapeType="1"/>
          </p:cNvSpPr>
          <p:nvPr/>
        </p:nvSpPr>
        <p:spPr bwMode="auto">
          <a:xfrm>
            <a:off x="1447800" y="838200"/>
            <a:ext cx="1143000" cy="0"/>
          </a:xfrm>
          <a:prstGeom prst="line">
            <a:avLst/>
          </a:prstGeom>
          <a:noFill/>
          <a:ln w="25400">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 name="TextBox 3">
            <a:extLst>
              <a:ext uri="{FF2B5EF4-FFF2-40B4-BE49-F238E27FC236}">
                <a16:creationId xmlns:a16="http://schemas.microsoft.com/office/drawing/2014/main" id="{24ADF0AA-FDFE-7196-FF37-C1D8055847D7}"/>
              </a:ext>
            </a:extLst>
          </p:cNvPr>
          <p:cNvSpPr txBox="1"/>
          <p:nvPr/>
        </p:nvSpPr>
        <p:spPr>
          <a:xfrm>
            <a:off x="1171575" y="517703"/>
            <a:ext cx="1676400" cy="369332"/>
          </a:xfrm>
          <a:prstGeom prst="rect">
            <a:avLst/>
          </a:prstGeom>
          <a:noFill/>
        </p:spPr>
        <p:txBody>
          <a:bodyPr wrap="square" rtlCol="0">
            <a:spAutoFit/>
          </a:bodyPr>
          <a:lstStyle/>
          <a:p>
            <a:pPr algn="ctr"/>
            <a:r>
              <a:rPr lang="en-US" dirty="0"/>
              <a:t>water</a:t>
            </a:r>
          </a:p>
        </p:txBody>
      </p:sp>
      <p:sp>
        <p:nvSpPr>
          <p:cNvPr id="5" name="Oval 29">
            <a:extLst>
              <a:ext uri="{FF2B5EF4-FFF2-40B4-BE49-F238E27FC236}">
                <a16:creationId xmlns:a16="http://schemas.microsoft.com/office/drawing/2014/main" id="{46C6513B-E0A5-4493-FB5B-64AE4001AE11}"/>
              </a:ext>
            </a:extLst>
          </p:cNvPr>
          <p:cNvSpPr>
            <a:spLocks noChangeArrowheads="1"/>
          </p:cNvSpPr>
          <p:nvPr/>
        </p:nvSpPr>
        <p:spPr bwMode="auto">
          <a:xfrm>
            <a:off x="4724400" y="2895600"/>
            <a:ext cx="152400" cy="152400"/>
          </a:xfrm>
          <a:prstGeom prst="ellipse">
            <a:avLst/>
          </a:prstGeom>
          <a:solidFill>
            <a:srgbClr val="FF0000"/>
          </a:solidFill>
          <a:ln w="9525">
            <a:solidFill>
              <a:srgbClr val="FF0000"/>
            </a:solidFill>
            <a:round/>
            <a:headEnd/>
            <a:tailEnd/>
          </a:ln>
          <a:effectLst/>
        </p:spPr>
        <p:txBody>
          <a:bodyPr wrap="none" anchor="ct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dirty="0">
              <a:solidFill>
                <a:srgbClr val="006600"/>
              </a:solidFill>
            </a:endParaRPr>
          </a:p>
        </p:txBody>
      </p:sp>
      <p:sp>
        <p:nvSpPr>
          <p:cNvPr id="6" name="Line 30">
            <a:extLst>
              <a:ext uri="{FF2B5EF4-FFF2-40B4-BE49-F238E27FC236}">
                <a16:creationId xmlns:a16="http://schemas.microsoft.com/office/drawing/2014/main" id="{0235D026-0D1B-B895-7859-772ED8D63A1F}"/>
              </a:ext>
            </a:extLst>
          </p:cNvPr>
          <p:cNvSpPr>
            <a:spLocks noChangeShapeType="1"/>
          </p:cNvSpPr>
          <p:nvPr/>
        </p:nvSpPr>
        <p:spPr bwMode="auto">
          <a:xfrm flipH="1">
            <a:off x="4953000" y="2514600"/>
            <a:ext cx="2057399" cy="33337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 name="Text Box 31">
            <a:extLst>
              <a:ext uri="{FF2B5EF4-FFF2-40B4-BE49-F238E27FC236}">
                <a16:creationId xmlns:a16="http://schemas.microsoft.com/office/drawing/2014/main" id="{A994F483-07B2-B302-526D-00AF1576D7E3}"/>
              </a:ext>
            </a:extLst>
          </p:cNvPr>
          <p:cNvSpPr txBox="1">
            <a:spLocks noChangeArrowheads="1"/>
          </p:cNvSpPr>
          <p:nvPr/>
        </p:nvSpPr>
        <p:spPr bwMode="auto">
          <a:xfrm>
            <a:off x="6877049" y="2308502"/>
            <a:ext cx="1571625"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en-US" altLang="en-US" sz="1800" b="1" dirty="0">
                <a:solidFill>
                  <a:srgbClr val="FF0000"/>
                </a:solidFill>
                <a:latin typeface="Comic Sans MS" pitchFamily="66" charset="0"/>
              </a:rPr>
              <a:t>activation </a:t>
            </a:r>
            <a:br>
              <a:rPr lang="en-US" altLang="en-US" sz="1800" b="1" dirty="0">
                <a:solidFill>
                  <a:srgbClr val="FF0000"/>
                </a:solidFill>
                <a:latin typeface="Comic Sans MS" pitchFamily="66" charset="0"/>
              </a:rPr>
            </a:br>
            <a:r>
              <a:rPr lang="en-US" altLang="en-US" sz="1800" b="1" dirty="0">
                <a:solidFill>
                  <a:srgbClr val="FF0000"/>
                </a:solidFill>
                <a:latin typeface="Comic Sans MS" pitchFamily="66" charset="0"/>
              </a:rPr>
              <a:t>complex</a:t>
            </a:r>
            <a:br>
              <a:rPr lang="en-US" altLang="en-US" sz="1800" b="1" dirty="0">
                <a:solidFill>
                  <a:srgbClr val="FF0000"/>
                </a:solidFill>
                <a:latin typeface="Comic Sans MS" pitchFamily="66" charset="0"/>
              </a:rPr>
            </a:br>
            <a:endParaRPr lang="en-US" altLang="en-US" sz="1800" dirty="0">
              <a:solidFill>
                <a:srgbClr val="FF0000"/>
              </a:solidFill>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889FD821-A011-B37D-C2E5-FB12FEC99CA3}"/>
              </a:ext>
            </a:extLst>
          </p:cNvPr>
          <p:cNvSpPr txBox="1"/>
          <p:nvPr/>
        </p:nvSpPr>
        <p:spPr>
          <a:xfrm>
            <a:off x="-1" y="1258371"/>
            <a:ext cx="9143999" cy="369332"/>
          </a:xfrm>
          <a:prstGeom prst="rect">
            <a:avLst/>
          </a:prstGeom>
          <a:solidFill>
            <a:srgbClr val="FFFF00"/>
          </a:solidFill>
          <a:ln w="3175">
            <a:solidFill>
              <a:schemeClr val="tx1"/>
            </a:solidFill>
          </a:ln>
        </p:spPr>
        <p:txBody>
          <a:bodyPr wrap="square" rtlCol="0">
            <a:spAutoFit/>
          </a:bodyPr>
          <a:lstStyle/>
          <a:p>
            <a:r>
              <a:rPr lang="en-US" b="1" dirty="0"/>
              <a:t>46.  This energy is the HEAT of SOLUTION, </a:t>
            </a:r>
            <a:r>
              <a:rPr lang="en-US" b="1" i="1" dirty="0"/>
              <a:t>not heat of reaction.</a:t>
            </a:r>
          </a:p>
        </p:txBody>
      </p:sp>
      <p:sp>
        <p:nvSpPr>
          <p:cNvPr id="9" name="Arrow: Right 8">
            <a:extLst>
              <a:ext uri="{FF2B5EF4-FFF2-40B4-BE49-F238E27FC236}">
                <a16:creationId xmlns:a16="http://schemas.microsoft.com/office/drawing/2014/main" id="{F60E8816-4489-FAE2-D18F-A185CA4C45C7}"/>
              </a:ext>
            </a:extLst>
          </p:cNvPr>
          <p:cNvSpPr/>
          <p:nvPr/>
        </p:nvSpPr>
        <p:spPr>
          <a:xfrm rot="16200000">
            <a:off x="6840339" y="997822"/>
            <a:ext cx="274102" cy="218422"/>
          </a:xfrm>
          <a:prstGeom prst="rightArrow">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05053935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C79FD911-F0A4-1C06-8B9C-544F61B24EEE}"/>
              </a:ext>
            </a:extLst>
          </p:cNvPr>
          <p:cNvGraphicFramePr>
            <a:graphicFrameLocks noGrp="1"/>
          </p:cNvGraphicFramePr>
          <p:nvPr>
            <p:extLst>
              <p:ext uri="{D42A27DB-BD31-4B8C-83A1-F6EECF244321}">
                <p14:modId xmlns:p14="http://schemas.microsoft.com/office/powerpoint/2010/main" val="3233070708"/>
              </p:ext>
            </p:extLst>
          </p:nvPr>
        </p:nvGraphicFramePr>
        <p:xfrm>
          <a:off x="0" y="-30896"/>
          <a:ext cx="9144000" cy="6888895"/>
        </p:xfrm>
        <a:graphic>
          <a:graphicData uri="http://schemas.openxmlformats.org/drawingml/2006/table">
            <a:tbl>
              <a:tblPr firstRow="1" bandRow="1">
                <a:tableStyleId>{5C22544A-7EE6-4342-B048-85BDC9FD1C3A}</a:tableStyleId>
              </a:tblPr>
              <a:tblGrid>
                <a:gridCol w="2362200">
                  <a:extLst>
                    <a:ext uri="{9D8B030D-6E8A-4147-A177-3AD203B41FA5}">
                      <a16:colId xmlns:a16="http://schemas.microsoft.com/office/drawing/2014/main" val="2531452875"/>
                    </a:ext>
                  </a:extLst>
                </a:gridCol>
                <a:gridCol w="6781800">
                  <a:extLst>
                    <a:ext uri="{9D8B030D-6E8A-4147-A177-3AD203B41FA5}">
                      <a16:colId xmlns:a16="http://schemas.microsoft.com/office/drawing/2014/main" val="1976378050"/>
                    </a:ext>
                  </a:extLst>
                </a:gridCol>
              </a:tblGrid>
              <a:tr h="593104">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3200" b="0" dirty="0">
                          <a:solidFill>
                            <a:srgbClr val="FF0000"/>
                          </a:solidFill>
                          <a:latin typeface="Times New Roman" panose="02020603050405020304" pitchFamily="18" charset="0"/>
                          <a:cs typeface="Times New Roman" panose="02020603050405020304" pitchFamily="18" charset="0"/>
                        </a:rPr>
                        <a:t>47.  More Kinetics Vocabulary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1800" b="1" dirty="0">
                        <a:solidFill>
                          <a:srgbClr val="000000"/>
                        </a:solidFill>
                        <a:latin typeface="Century Schoolbook" pitchFamily="18" charset="0"/>
                      </a:endParaRP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519733865"/>
                  </a:ext>
                </a:extLst>
              </a:tr>
              <a:tr h="967696">
                <a:tc>
                  <a:txBody>
                    <a:bodyPr/>
                    <a:lstStyle/>
                    <a:p>
                      <a:pPr algn="ctr"/>
                      <a:r>
                        <a:rPr lang="en-US" altLang="en-US" sz="2800" b="0" dirty="0">
                          <a:solidFill>
                            <a:srgbClr val="000000"/>
                          </a:solidFill>
                          <a:latin typeface="Times New Roman" panose="02020603050405020304" pitchFamily="18" charset="0"/>
                          <a:cs typeface="Times New Roman" panose="02020603050405020304" pitchFamily="18" charset="0"/>
                        </a:rPr>
                        <a:t>Potential </a:t>
                      </a:r>
                      <a:br>
                        <a:rPr lang="en-US" altLang="en-US" sz="2800" b="0" dirty="0">
                          <a:solidFill>
                            <a:srgbClr val="000000"/>
                          </a:solidFill>
                          <a:latin typeface="Times New Roman" panose="02020603050405020304" pitchFamily="18" charset="0"/>
                          <a:cs typeface="Times New Roman" panose="02020603050405020304" pitchFamily="18" charset="0"/>
                        </a:rPr>
                      </a:br>
                      <a:r>
                        <a:rPr lang="en-US" altLang="en-US" sz="2800" b="0" dirty="0">
                          <a:solidFill>
                            <a:srgbClr val="000000"/>
                          </a:solidFill>
                          <a:latin typeface="Times New Roman" panose="02020603050405020304" pitchFamily="18" charset="0"/>
                          <a:cs typeface="Times New Roman" panose="02020603050405020304" pitchFamily="18" charset="0"/>
                        </a:rPr>
                        <a:t>energy </a:t>
                      </a:r>
                      <a:endParaRPr lang="en-US" sz="2800" b="0" dirty="0">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altLang="en-US" sz="2800" b="0" dirty="0">
                          <a:solidFill>
                            <a:srgbClr val="000000"/>
                          </a:solidFill>
                          <a:latin typeface="Times New Roman" panose="02020603050405020304" pitchFamily="18" charset="0"/>
                          <a:cs typeface="Times New Roman" panose="02020603050405020304" pitchFamily="18" charset="0"/>
                        </a:rPr>
                        <a:t>The energy stored in the bonds of the reactants or the products</a:t>
                      </a:r>
                      <a:endParaRPr lang="en-US" sz="2800" b="0" dirty="0">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87737696"/>
                  </a:ext>
                </a:extLst>
              </a:tr>
              <a:tr h="1404721">
                <a:tc>
                  <a:txBody>
                    <a:bodyPr/>
                    <a:lstStyle/>
                    <a:p>
                      <a:pPr algn="ctr"/>
                      <a:r>
                        <a:rPr lang="en-US" altLang="en-US" sz="2800" b="0">
                          <a:solidFill>
                            <a:srgbClr val="FF0000"/>
                          </a:solidFill>
                          <a:latin typeface="Times New Roman" panose="02020603050405020304" pitchFamily="18" charset="0"/>
                          <a:cs typeface="Times New Roman" panose="02020603050405020304" pitchFamily="18" charset="0"/>
                        </a:rPr>
                        <a:t>Activation </a:t>
                      </a:r>
                      <a:br>
                        <a:rPr lang="en-US" altLang="en-US" sz="2800" b="0">
                          <a:solidFill>
                            <a:srgbClr val="FF0000"/>
                          </a:solidFill>
                          <a:latin typeface="Times New Roman" panose="02020603050405020304" pitchFamily="18" charset="0"/>
                          <a:cs typeface="Times New Roman" panose="02020603050405020304" pitchFamily="18" charset="0"/>
                        </a:rPr>
                      </a:br>
                      <a:r>
                        <a:rPr lang="en-US" altLang="en-US" sz="2800" b="0">
                          <a:solidFill>
                            <a:srgbClr val="FF0000"/>
                          </a:solidFill>
                          <a:latin typeface="Times New Roman" panose="02020603050405020304" pitchFamily="18" charset="0"/>
                          <a:cs typeface="Times New Roman" panose="02020603050405020304" pitchFamily="18" charset="0"/>
                        </a:rPr>
                        <a:t>complex </a:t>
                      </a:r>
                      <a:endParaRPr lang="en-US" sz="2800" b="0" dirty="0">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ltLang="en-US" sz="2800" b="0" dirty="0">
                          <a:solidFill>
                            <a:srgbClr val="FF0000"/>
                          </a:solidFill>
                          <a:latin typeface="Times New Roman" panose="02020603050405020304" pitchFamily="18" charset="0"/>
                          <a:cs typeface="Times New Roman" panose="02020603050405020304" pitchFamily="18" charset="0"/>
                        </a:rPr>
                        <a:t>A transitional state;  the reactants come apart – </a:t>
                      </a:r>
                      <a:r>
                        <a:rPr lang="en-US" sz="2800" kern="1200" dirty="0">
                          <a:solidFill>
                            <a:schemeClr val="dk1"/>
                          </a:solidFill>
                          <a:effectLst/>
                          <a:latin typeface="Times New Roman" panose="02020603050405020304" pitchFamily="18" charset="0"/>
                          <a:ea typeface="+mn-ea"/>
                          <a:cs typeface="Times New Roman" panose="02020603050405020304" pitchFamily="18" charset="0"/>
                        </a:rPr>
                        <a:t>but have not yet turned into the products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98398491"/>
                  </a:ext>
                </a:extLst>
              </a:tr>
              <a:tr h="1113932">
                <a:tc>
                  <a:txBody>
                    <a:bodyPr/>
                    <a:lstStyle/>
                    <a:p>
                      <a:pPr algn="ctr"/>
                      <a:r>
                        <a:rPr lang="en-US" altLang="en-US" sz="2800" b="0" dirty="0">
                          <a:solidFill>
                            <a:srgbClr val="0000FF"/>
                          </a:solidFill>
                          <a:latin typeface="Times New Roman" panose="02020603050405020304" pitchFamily="18" charset="0"/>
                          <a:cs typeface="Times New Roman" panose="02020603050405020304" pitchFamily="18" charset="0"/>
                        </a:rPr>
                        <a:t>Activation </a:t>
                      </a:r>
                      <a:br>
                        <a:rPr lang="en-US" altLang="en-US" sz="2800" b="0" dirty="0">
                          <a:solidFill>
                            <a:srgbClr val="0000FF"/>
                          </a:solidFill>
                          <a:latin typeface="Times New Roman" panose="02020603050405020304" pitchFamily="18" charset="0"/>
                          <a:cs typeface="Times New Roman" panose="02020603050405020304" pitchFamily="18" charset="0"/>
                        </a:rPr>
                      </a:br>
                      <a:r>
                        <a:rPr lang="en-US" altLang="en-US" sz="2800" b="0" dirty="0">
                          <a:solidFill>
                            <a:srgbClr val="0000FF"/>
                          </a:solidFill>
                          <a:latin typeface="Times New Roman" panose="02020603050405020304" pitchFamily="18" charset="0"/>
                          <a:cs typeface="Times New Roman" panose="02020603050405020304" pitchFamily="18" charset="0"/>
                        </a:rPr>
                        <a:t>energy </a:t>
                      </a:r>
                      <a:endParaRPr lang="en-US" sz="2800" b="0" dirty="0">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altLang="en-US" sz="2800" b="0" dirty="0">
                          <a:solidFill>
                            <a:srgbClr val="0000FF"/>
                          </a:solidFill>
                          <a:latin typeface="Times New Roman" panose="02020603050405020304" pitchFamily="18" charset="0"/>
                          <a:cs typeface="Times New Roman" panose="02020603050405020304" pitchFamily="18" charset="0"/>
                        </a:rPr>
                        <a:t>The minimum amount of energy it takes to start a reaction. </a:t>
                      </a:r>
                      <a:endParaRPr lang="en-US" sz="2800" b="0" dirty="0">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13378002"/>
                  </a:ext>
                </a:extLst>
              </a:tr>
              <a:tr h="1404721">
                <a:tc>
                  <a:txBody>
                    <a:bodyPr/>
                    <a:lstStyle/>
                    <a:p>
                      <a:pPr algn="ctr"/>
                      <a:r>
                        <a:rPr lang="el-GR" altLang="en-US" sz="2800" b="0" dirty="0">
                          <a:solidFill>
                            <a:srgbClr val="000000"/>
                          </a:solidFill>
                          <a:latin typeface="Times New Roman" panose="02020603050405020304" pitchFamily="18" charset="0"/>
                          <a:cs typeface="Times New Roman" panose="02020603050405020304" pitchFamily="18" charset="0"/>
                        </a:rPr>
                        <a:t>Δ</a:t>
                      </a:r>
                      <a:r>
                        <a:rPr lang="en-US" altLang="en-US" sz="2800" b="0" dirty="0">
                          <a:solidFill>
                            <a:srgbClr val="000000"/>
                          </a:solidFill>
                          <a:latin typeface="Times New Roman" panose="02020603050405020304" pitchFamily="18" charset="0"/>
                          <a:cs typeface="Times New Roman" panose="02020603050405020304" pitchFamily="18" charset="0"/>
                        </a:rPr>
                        <a:t>H or </a:t>
                      </a:r>
                      <a:r>
                        <a:rPr lang="el-GR" altLang="en-US" sz="2800" b="0" dirty="0">
                          <a:solidFill>
                            <a:srgbClr val="000000"/>
                          </a:solidFill>
                          <a:latin typeface="Times New Roman" panose="02020603050405020304" pitchFamily="18" charset="0"/>
                          <a:cs typeface="Times New Roman" panose="02020603050405020304" pitchFamily="18" charset="0"/>
                        </a:rPr>
                        <a:t>Δ</a:t>
                      </a:r>
                      <a:r>
                        <a:rPr lang="en-US" altLang="en-US" sz="2800" b="0" dirty="0">
                          <a:solidFill>
                            <a:srgbClr val="000000"/>
                          </a:solidFill>
                          <a:latin typeface="Times New Roman" panose="02020603050405020304" pitchFamily="18" charset="0"/>
                          <a:cs typeface="Times New Roman" panose="02020603050405020304" pitchFamily="18" charset="0"/>
                        </a:rPr>
                        <a:t>S </a:t>
                      </a:r>
                      <a:br>
                        <a:rPr lang="en-US" altLang="en-US" sz="2800" b="0" dirty="0">
                          <a:solidFill>
                            <a:srgbClr val="000000"/>
                          </a:solidFill>
                          <a:latin typeface="Times New Roman" panose="02020603050405020304" pitchFamily="18" charset="0"/>
                          <a:cs typeface="Times New Roman" panose="02020603050405020304" pitchFamily="18" charset="0"/>
                        </a:rPr>
                      </a:br>
                      <a:r>
                        <a:rPr lang="en-US" altLang="en-US" sz="2400" b="0" dirty="0">
                          <a:solidFill>
                            <a:srgbClr val="000000"/>
                          </a:solidFill>
                          <a:latin typeface="Times New Roman" panose="02020603050405020304" pitchFamily="18" charset="0"/>
                          <a:cs typeface="Times New Roman" panose="02020603050405020304" pitchFamily="18" charset="0"/>
                        </a:rPr>
                        <a:t>(Heat of Solution)</a:t>
                      </a:r>
                      <a:endParaRPr lang="en-US" sz="2800" b="0" dirty="0">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altLang="en-US" sz="2800" b="0" dirty="0">
                          <a:solidFill>
                            <a:srgbClr val="000000"/>
                          </a:solidFill>
                          <a:latin typeface="Times New Roman" panose="02020603050405020304" pitchFamily="18" charset="0"/>
                          <a:cs typeface="Times New Roman" panose="02020603050405020304" pitchFamily="18" charset="0"/>
                        </a:rPr>
                        <a:t>The difference between the potential energy of the reactants and products.  </a:t>
                      </a:r>
                      <a:br>
                        <a:rPr lang="en-US" altLang="en-US" sz="2800" b="0" dirty="0">
                          <a:solidFill>
                            <a:srgbClr val="000000"/>
                          </a:solidFill>
                          <a:latin typeface="Times New Roman" panose="02020603050405020304" pitchFamily="18" charset="0"/>
                          <a:cs typeface="Times New Roman" panose="02020603050405020304" pitchFamily="18" charset="0"/>
                        </a:rPr>
                      </a:br>
                      <a:r>
                        <a:rPr lang="en-US" altLang="en-US" sz="2800" b="0" dirty="0">
                          <a:solidFill>
                            <a:srgbClr val="FF0000"/>
                          </a:solidFill>
                          <a:latin typeface="Times New Roman" panose="02020603050405020304" pitchFamily="18" charset="0"/>
                          <a:cs typeface="Times New Roman" panose="02020603050405020304" pitchFamily="18" charset="0"/>
                        </a:rPr>
                        <a:t>Heat of Reaction</a:t>
                      </a:r>
                      <a:r>
                        <a:rPr lang="en-US" altLang="en-US" sz="2800" b="0" dirty="0">
                          <a:solidFill>
                            <a:srgbClr val="000000"/>
                          </a:solidFill>
                          <a:latin typeface="Times New Roman" panose="02020603050405020304" pitchFamily="18" charset="0"/>
                          <a:cs typeface="Times New Roman" panose="02020603050405020304" pitchFamily="18" charset="0"/>
                        </a:rPr>
                        <a:t> or Heat of Solution</a:t>
                      </a:r>
                      <a:endParaRPr lang="en-US" sz="2800" b="0" dirty="0">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51263016"/>
                  </a:ext>
                </a:extLst>
              </a:tr>
              <a:tr h="1404721">
                <a:tc>
                  <a:txBody>
                    <a:bodyPr/>
                    <a:lstStyle/>
                    <a:p>
                      <a:pPr algn="ctr"/>
                      <a:r>
                        <a:rPr lang="en-US" altLang="en-US" sz="2800" b="0" dirty="0">
                          <a:solidFill>
                            <a:srgbClr val="0000FF"/>
                          </a:solidFill>
                          <a:latin typeface="Times New Roman" panose="02020603050405020304" pitchFamily="18" charset="0"/>
                          <a:cs typeface="Times New Roman" panose="02020603050405020304" pitchFamily="18" charset="0"/>
                        </a:rPr>
                        <a:t>Potential energy diagram </a:t>
                      </a:r>
                      <a:endParaRPr lang="en-US" sz="2800" b="0" dirty="0">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altLang="en-US" sz="2800" b="0" dirty="0">
                          <a:solidFill>
                            <a:srgbClr val="0000FF"/>
                          </a:solidFill>
                          <a:latin typeface="Times New Roman" panose="02020603050405020304" pitchFamily="18" charset="0"/>
                          <a:cs typeface="Times New Roman" panose="02020603050405020304" pitchFamily="18" charset="0"/>
                        </a:rPr>
                        <a:t>A graph showing the flow of energy </a:t>
                      </a:r>
                      <a:br>
                        <a:rPr lang="en-US" altLang="en-US" sz="2800" b="0" dirty="0">
                          <a:solidFill>
                            <a:srgbClr val="0000FF"/>
                          </a:solidFill>
                          <a:latin typeface="Times New Roman" panose="02020603050405020304" pitchFamily="18" charset="0"/>
                          <a:cs typeface="Times New Roman" panose="02020603050405020304" pitchFamily="18" charset="0"/>
                        </a:rPr>
                      </a:br>
                      <a:r>
                        <a:rPr lang="en-US" altLang="en-US" sz="2800" b="0" dirty="0">
                          <a:solidFill>
                            <a:srgbClr val="0000FF"/>
                          </a:solidFill>
                          <a:latin typeface="Times New Roman" panose="02020603050405020304" pitchFamily="18" charset="0"/>
                          <a:cs typeface="Times New Roman" panose="02020603050405020304" pitchFamily="18" charset="0"/>
                        </a:rPr>
                        <a:t>in a chemical reaction.  </a:t>
                      </a:r>
                      <a:br>
                        <a:rPr lang="en-US" altLang="en-US" sz="2800" b="0" dirty="0">
                          <a:solidFill>
                            <a:srgbClr val="0000FF"/>
                          </a:solidFill>
                          <a:latin typeface="Times New Roman" panose="02020603050405020304" pitchFamily="18" charset="0"/>
                          <a:cs typeface="Times New Roman" panose="02020603050405020304" pitchFamily="18" charset="0"/>
                        </a:rPr>
                      </a:br>
                      <a:r>
                        <a:rPr lang="en-US" altLang="en-US" sz="2800" b="0" dirty="0">
                          <a:solidFill>
                            <a:srgbClr val="0000FF"/>
                          </a:solidFill>
                          <a:latin typeface="Times New Roman" panose="02020603050405020304" pitchFamily="18" charset="0"/>
                          <a:cs typeface="Times New Roman" panose="02020603050405020304" pitchFamily="18" charset="0"/>
                        </a:rPr>
                        <a:t>These can be exothermic or endothermic</a:t>
                      </a:r>
                      <a:endParaRPr lang="en-US" sz="2800" b="0" dirty="0">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10656795"/>
                  </a:ext>
                </a:extLst>
              </a:tr>
            </a:tbl>
          </a:graphicData>
        </a:graphic>
      </p:graphicFrame>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1" name="Line 3"/>
          <p:cNvSpPr>
            <a:spLocks noChangeShapeType="1"/>
          </p:cNvSpPr>
          <p:nvPr/>
        </p:nvSpPr>
        <p:spPr bwMode="auto">
          <a:xfrm flipV="1">
            <a:off x="1676400" y="1752600"/>
            <a:ext cx="0" cy="3505200"/>
          </a:xfrm>
          <a:prstGeom prst="line">
            <a:avLst/>
          </a:prstGeom>
          <a:noFill/>
          <a:ln w="38100">
            <a:solidFill>
              <a:srgbClr val="0066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9092" name="Line 4"/>
          <p:cNvSpPr>
            <a:spLocks noChangeShapeType="1"/>
          </p:cNvSpPr>
          <p:nvPr/>
        </p:nvSpPr>
        <p:spPr bwMode="auto">
          <a:xfrm>
            <a:off x="1676400" y="5257800"/>
            <a:ext cx="6629400" cy="0"/>
          </a:xfrm>
          <a:prstGeom prst="line">
            <a:avLst/>
          </a:prstGeom>
          <a:noFill/>
          <a:ln w="38100">
            <a:solidFill>
              <a:srgbClr val="0066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9093" name="Text Box 5"/>
          <p:cNvSpPr txBox="1">
            <a:spLocks noChangeArrowheads="1"/>
          </p:cNvSpPr>
          <p:nvPr/>
        </p:nvSpPr>
        <p:spPr bwMode="auto">
          <a:xfrm>
            <a:off x="2705100" y="1165374"/>
            <a:ext cx="5715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2400" dirty="0">
                <a:solidFill>
                  <a:srgbClr val="FF0000"/>
                </a:solidFill>
                <a:latin typeface="Times New Roman" panose="02020603050405020304" pitchFamily="18" charset="0"/>
                <a:cs typeface="Times New Roman" panose="02020603050405020304" pitchFamily="18" charset="0"/>
              </a:rPr>
              <a:t>4Al</a:t>
            </a:r>
            <a:r>
              <a:rPr lang="en-US" altLang="en-US" sz="2400" baseline="-25000" dirty="0">
                <a:solidFill>
                  <a:srgbClr val="FF0000"/>
                </a:solidFill>
                <a:latin typeface="Times New Roman" panose="02020603050405020304" pitchFamily="18" charset="0"/>
                <a:cs typeface="Times New Roman" panose="02020603050405020304" pitchFamily="18" charset="0"/>
              </a:rPr>
              <a:t>(S)</a:t>
            </a:r>
            <a:r>
              <a:rPr lang="en-US" altLang="en-US" sz="2400" dirty="0">
                <a:solidFill>
                  <a:srgbClr val="FF0000"/>
                </a:solidFill>
                <a:latin typeface="Times New Roman" panose="02020603050405020304" pitchFamily="18" charset="0"/>
                <a:cs typeface="Times New Roman" panose="02020603050405020304" pitchFamily="18" charset="0"/>
              </a:rPr>
              <a:t>  +  3O</a:t>
            </a:r>
            <a:r>
              <a:rPr lang="en-US" altLang="en-US" sz="2400" baseline="-25000" dirty="0">
                <a:solidFill>
                  <a:srgbClr val="FF0000"/>
                </a:solidFill>
                <a:latin typeface="Times New Roman" panose="02020603050405020304" pitchFamily="18" charset="0"/>
                <a:cs typeface="Times New Roman" panose="02020603050405020304" pitchFamily="18" charset="0"/>
              </a:rPr>
              <a:t>2(G) </a:t>
            </a:r>
            <a:r>
              <a:rPr lang="en-US" altLang="en-US" sz="2400" dirty="0">
                <a:solidFill>
                  <a:srgbClr val="FF0000"/>
                </a:solidFill>
                <a:latin typeface="Times New Roman" panose="02020603050405020304" pitchFamily="18" charset="0"/>
                <a:cs typeface="Times New Roman" panose="02020603050405020304" pitchFamily="18" charset="0"/>
              </a:rPr>
              <a:t> →  2Al</a:t>
            </a:r>
            <a:r>
              <a:rPr lang="en-US" altLang="en-US" sz="2400" baseline="-25000" dirty="0">
                <a:solidFill>
                  <a:srgbClr val="FF0000"/>
                </a:solidFill>
                <a:latin typeface="Times New Roman" panose="02020603050405020304" pitchFamily="18" charset="0"/>
                <a:cs typeface="Times New Roman" panose="02020603050405020304" pitchFamily="18" charset="0"/>
              </a:rPr>
              <a:t>2</a:t>
            </a:r>
            <a:r>
              <a:rPr lang="en-US" altLang="en-US" sz="2400" dirty="0">
                <a:solidFill>
                  <a:srgbClr val="FF0000"/>
                </a:solidFill>
                <a:latin typeface="Times New Roman" panose="02020603050405020304" pitchFamily="18" charset="0"/>
                <a:cs typeface="Times New Roman" panose="02020603050405020304" pitchFamily="18" charset="0"/>
              </a:rPr>
              <a:t>O</a:t>
            </a:r>
            <a:r>
              <a:rPr lang="en-US" altLang="en-US" sz="2400" baseline="-25000" dirty="0">
                <a:solidFill>
                  <a:srgbClr val="FF0000"/>
                </a:solidFill>
                <a:latin typeface="Times New Roman" panose="02020603050405020304" pitchFamily="18" charset="0"/>
                <a:cs typeface="Times New Roman" panose="02020603050405020304" pitchFamily="18" charset="0"/>
              </a:rPr>
              <a:t>3(S) </a:t>
            </a:r>
            <a:r>
              <a:rPr lang="en-US" altLang="en-US" sz="2400" dirty="0">
                <a:solidFill>
                  <a:srgbClr val="FF0000"/>
                </a:solidFill>
                <a:latin typeface="Times New Roman" panose="02020603050405020304" pitchFamily="18" charset="0"/>
                <a:cs typeface="Times New Roman" panose="02020603050405020304" pitchFamily="18" charset="0"/>
              </a:rPr>
              <a:t> + 3351 kJ</a:t>
            </a:r>
            <a:endParaRPr lang="el-GR" altLang="en-US" sz="2400" dirty="0">
              <a:solidFill>
                <a:srgbClr val="FF0000"/>
              </a:solidFill>
              <a:latin typeface="Times New Roman" panose="02020603050405020304" pitchFamily="18" charset="0"/>
              <a:cs typeface="Times New Roman" panose="02020603050405020304" pitchFamily="18" charset="0"/>
            </a:endParaRPr>
          </a:p>
        </p:txBody>
      </p:sp>
      <p:sp>
        <p:nvSpPr>
          <p:cNvPr id="89108" name="Text Box 22"/>
          <p:cNvSpPr txBox="1">
            <a:spLocks noChangeArrowheads="1"/>
          </p:cNvSpPr>
          <p:nvPr/>
        </p:nvSpPr>
        <p:spPr bwMode="auto">
          <a:xfrm>
            <a:off x="304800" y="3048000"/>
            <a:ext cx="9906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en-US" altLang="en-US" sz="1800">
                <a:solidFill>
                  <a:srgbClr val="000000"/>
                </a:solidFill>
              </a:rPr>
              <a:t>PE</a:t>
            </a:r>
            <a:br>
              <a:rPr lang="en-US" altLang="en-US" sz="1800">
                <a:solidFill>
                  <a:srgbClr val="000000"/>
                </a:solidFill>
              </a:rPr>
            </a:br>
            <a:r>
              <a:rPr lang="en-US" altLang="en-US" sz="1800">
                <a:solidFill>
                  <a:srgbClr val="000000"/>
                </a:solidFill>
              </a:rPr>
              <a:t>kJ/mole</a:t>
            </a:r>
          </a:p>
        </p:txBody>
      </p:sp>
      <p:sp>
        <p:nvSpPr>
          <p:cNvPr id="89109" name="Text Box 23"/>
          <p:cNvSpPr txBox="1">
            <a:spLocks noChangeArrowheads="1"/>
          </p:cNvSpPr>
          <p:nvPr/>
        </p:nvSpPr>
        <p:spPr bwMode="auto">
          <a:xfrm>
            <a:off x="1905000" y="5486400"/>
            <a:ext cx="46482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1800">
                <a:solidFill>
                  <a:srgbClr val="000000"/>
                </a:solidFill>
              </a:rPr>
              <a:t>Time of the reaction</a:t>
            </a:r>
          </a:p>
        </p:txBody>
      </p:sp>
      <p:sp>
        <p:nvSpPr>
          <p:cNvPr id="89110" name="Line 24"/>
          <p:cNvSpPr>
            <a:spLocks noChangeShapeType="1"/>
          </p:cNvSpPr>
          <p:nvPr/>
        </p:nvSpPr>
        <p:spPr bwMode="auto">
          <a:xfrm>
            <a:off x="4267200" y="5715000"/>
            <a:ext cx="1752600" cy="0"/>
          </a:xfrm>
          <a:prstGeom prst="line">
            <a:avLst/>
          </a:prstGeom>
          <a:noFill/>
          <a:ln w="38100">
            <a:solidFill>
              <a:srgbClr val="6600CC"/>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 name="Text Box 2">
            <a:extLst>
              <a:ext uri="{FF2B5EF4-FFF2-40B4-BE49-F238E27FC236}">
                <a16:creationId xmlns:a16="http://schemas.microsoft.com/office/drawing/2014/main" id="{2C4A5A80-0939-4348-81B6-225C75C98659}"/>
              </a:ext>
            </a:extLst>
          </p:cNvPr>
          <p:cNvSpPr txBox="1">
            <a:spLocks noChangeArrowheads="1"/>
          </p:cNvSpPr>
          <p:nvPr/>
        </p:nvSpPr>
        <p:spPr bwMode="auto">
          <a:xfrm>
            <a:off x="0" y="-8732"/>
            <a:ext cx="9144000" cy="707886"/>
          </a:xfrm>
          <a:prstGeom prst="rect">
            <a:avLst/>
          </a:prstGeom>
          <a:solidFill>
            <a:srgbClr val="C5FFE2"/>
          </a:solidFill>
          <a:ln>
            <a:noFill/>
          </a:ln>
          <a:effec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2000" dirty="0">
                <a:solidFill>
                  <a:srgbClr val="000000"/>
                </a:solidFill>
                <a:latin typeface="Times New Roman" panose="02020603050405020304" pitchFamily="18" charset="0"/>
                <a:cs typeface="Times New Roman" panose="02020603050405020304" pitchFamily="18" charset="0"/>
              </a:rPr>
              <a:t>48.  Draw the potential energy diagram for the synthesis of aluminum oxide. </a:t>
            </a:r>
            <a:br>
              <a:rPr lang="en-US" altLang="en-US" sz="2000" dirty="0">
                <a:solidFill>
                  <a:srgbClr val="000000"/>
                </a:solidFill>
                <a:latin typeface="Times New Roman" panose="02020603050405020304" pitchFamily="18" charset="0"/>
                <a:cs typeface="Times New Roman" panose="02020603050405020304" pitchFamily="18" charset="0"/>
              </a:rPr>
            </a:br>
            <a:r>
              <a:rPr lang="en-US" altLang="en-US" sz="2000" dirty="0">
                <a:solidFill>
                  <a:srgbClr val="000000"/>
                </a:solidFill>
                <a:latin typeface="Times New Roman" panose="02020603050405020304" pitchFamily="18" charset="0"/>
                <a:cs typeface="Times New Roman" panose="02020603050405020304" pitchFamily="18" charset="0"/>
              </a:rPr>
              <a:t>       Label the reactants, products, AE, AC, </a:t>
            </a:r>
            <a:r>
              <a:rPr lang="el-GR" altLang="en-US" sz="2000" dirty="0">
                <a:solidFill>
                  <a:srgbClr val="000000"/>
                </a:solidFill>
                <a:latin typeface="Times New Roman" panose="02020603050405020304" pitchFamily="18" charset="0"/>
                <a:cs typeface="Times New Roman" panose="02020603050405020304" pitchFamily="18" charset="0"/>
              </a:rPr>
              <a:t>Δ</a:t>
            </a:r>
            <a:r>
              <a:rPr lang="en-US" altLang="en-US" sz="2000" dirty="0">
                <a:solidFill>
                  <a:srgbClr val="000000"/>
                </a:solidFill>
                <a:latin typeface="Times New Roman" panose="02020603050405020304" pitchFamily="18" charset="0"/>
                <a:cs typeface="Times New Roman" panose="02020603050405020304" pitchFamily="18" charset="0"/>
              </a:rPr>
              <a:t>H.  Graph needs axis labels, and a title.</a:t>
            </a:r>
            <a:endParaRPr lang="el-GR" altLang="en-US" sz="2000"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8627977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1" name="Line 3"/>
          <p:cNvSpPr>
            <a:spLocks noChangeShapeType="1"/>
          </p:cNvSpPr>
          <p:nvPr/>
        </p:nvSpPr>
        <p:spPr bwMode="auto">
          <a:xfrm flipV="1">
            <a:off x="1676400" y="1752600"/>
            <a:ext cx="0" cy="3505200"/>
          </a:xfrm>
          <a:prstGeom prst="line">
            <a:avLst/>
          </a:prstGeom>
          <a:noFill/>
          <a:ln w="38100">
            <a:solidFill>
              <a:srgbClr val="0066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9092" name="Line 4"/>
          <p:cNvSpPr>
            <a:spLocks noChangeShapeType="1"/>
          </p:cNvSpPr>
          <p:nvPr/>
        </p:nvSpPr>
        <p:spPr bwMode="auto">
          <a:xfrm>
            <a:off x="1676400" y="5257800"/>
            <a:ext cx="6629400" cy="0"/>
          </a:xfrm>
          <a:prstGeom prst="line">
            <a:avLst/>
          </a:prstGeom>
          <a:noFill/>
          <a:ln w="38100">
            <a:solidFill>
              <a:srgbClr val="0066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9094" name="Line 6"/>
          <p:cNvSpPr>
            <a:spLocks noChangeShapeType="1"/>
          </p:cNvSpPr>
          <p:nvPr/>
        </p:nvSpPr>
        <p:spPr bwMode="auto">
          <a:xfrm>
            <a:off x="1676400" y="2895600"/>
            <a:ext cx="1752600" cy="0"/>
          </a:xfrm>
          <a:prstGeom prst="line">
            <a:avLst/>
          </a:prstGeom>
          <a:noFill/>
          <a:ln w="25400">
            <a:solidFill>
              <a:srgbClr val="00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9095" name="Oval 7"/>
          <p:cNvSpPr>
            <a:spLocks noChangeArrowheads="1"/>
          </p:cNvSpPr>
          <p:nvPr/>
        </p:nvSpPr>
        <p:spPr bwMode="auto">
          <a:xfrm>
            <a:off x="3429000" y="1981200"/>
            <a:ext cx="1676400" cy="1905000"/>
          </a:xfrm>
          <a:prstGeom prst="ellipse">
            <a:avLst/>
          </a:prstGeom>
          <a:solidFill>
            <a:schemeClr val="bg1"/>
          </a:solidFill>
          <a:ln w="25400">
            <a:solidFill>
              <a:srgbClr val="0066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solidFill>
                <a:srgbClr val="000000"/>
              </a:solidFill>
            </a:endParaRPr>
          </a:p>
        </p:txBody>
      </p:sp>
      <p:sp>
        <p:nvSpPr>
          <p:cNvPr id="89096" name="Text Box 8"/>
          <p:cNvSpPr txBox="1">
            <a:spLocks noChangeArrowheads="1"/>
          </p:cNvSpPr>
          <p:nvPr/>
        </p:nvSpPr>
        <p:spPr bwMode="auto">
          <a:xfrm>
            <a:off x="3352800" y="2895600"/>
            <a:ext cx="1981200" cy="119221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endParaRPr lang="en-US" altLang="en-US" sz="1800">
              <a:solidFill>
                <a:srgbClr val="000000"/>
              </a:solidFill>
            </a:endParaRPr>
          </a:p>
          <a:p>
            <a:pPr eaLnBrk="1" hangingPunct="1">
              <a:spcBef>
                <a:spcPct val="50000"/>
              </a:spcBef>
              <a:buFontTx/>
              <a:buNone/>
            </a:pPr>
            <a:endParaRPr lang="en-US" altLang="en-US" sz="1800">
              <a:solidFill>
                <a:srgbClr val="000000"/>
              </a:solidFill>
            </a:endParaRPr>
          </a:p>
          <a:p>
            <a:pPr eaLnBrk="1" hangingPunct="1">
              <a:spcBef>
                <a:spcPct val="50000"/>
              </a:spcBef>
              <a:buFontTx/>
              <a:buNone/>
            </a:pPr>
            <a:endParaRPr lang="en-US" altLang="en-US" sz="1800">
              <a:solidFill>
                <a:srgbClr val="000000"/>
              </a:solidFill>
            </a:endParaRPr>
          </a:p>
        </p:txBody>
      </p:sp>
      <p:sp>
        <p:nvSpPr>
          <p:cNvPr id="89097" name="Line 9"/>
          <p:cNvSpPr>
            <a:spLocks noChangeShapeType="1"/>
          </p:cNvSpPr>
          <p:nvPr/>
        </p:nvSpPr>
        <p:spPr bwMode="auto">
          <a:xfrm>
            <a:off x="5105400" y="2895600"/>
            <a:ext cx="457200" cy="1600200"/>
          </a:xfrm>
          <a:prstGeom prst="line">
            <a:avLst/>
          </a:prstGeom>
          <a:noFill/>
          <a:ln w="25400">
            <a:solidFill>
              <a:srgbClr val="00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9098" name="Line 10"/>
          <p:cNvSpPr>
            <a:spLocks noChangeShapeType="1"/>
          </p:cNvSpPr>
          <p:nvPr/>
        </p:nvSpPr>
        <p:spPr bwMode="auto">
          <a:xfrm>
            <a:off x="5562600" y="4495800"/>
            <a:ext cx="2362200" cy="0"/>
          </a:xfrm>
          <a:prstGeom prst="line">
            <a:avLst/>
          </a:prstGeom>
          <a:noFill/>
          <a:ln w="25400">
            <a:solidFill>
              <a:srgbClr val="00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9099" name="Text Box 11"/>
          <p:cNvSpPr txBox="1">
            <a:spLocks noChangeArrowheads="1"/>
          </p:cNvSpPr>
          <p:nvPr/>
        </p:nvSpPr>
        <p:spPr bwMode="auto">
          <a:xfrm>
            <a:off x="1981200" y="2514600"/>
            <a:ext cx="12192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1800">
                <a:solidFill>
                  <a:srgbClr val="FF0000"/>
                </a:solidFill>
              </a:rPr>
              <a:t>Al + O</a:t>
            </a:r>
            <a:r>
              <a:rPr lang="en-US" altLang="en-US" sz="1800" baseline="-25000">
                <a:solidFill>
                  <a:srgbClr val="FF0000"/>
                </a:solidFill>
              </a:rPr>
              <a:t>2</a:t>
            </a:r>
          </a:p>
        </p:txBody>
      </p:sp>
      <p:sp>
        <p:nvSpPr>
          <p:cNvPr id="89100" name="Text Box 12"/>
          <p:cNvSpPr txBox="1">
            <a:spLocks noChangeArrowheads="1"/>
          </p:cNvSpPr>
          <p:nvPr/>
        </p:nvSpPr>
        <p:spPr bwMode="auto">
          <a:xfrm>
            <a:off x="6400800" y="4038600"/>
            <a:ext cx="1066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1800">
                <a:solidFill>
                  <a:srgbClr val="FF0000"/>
                </a:solidFill>
              </a:rPr>
              <a:t>Al</a:t>
            </a:r>
            <a:r>
              <a:rPr lang="en-US" altLang="en-US" sz="1800" baseline="-25000">
                <a:solidFill>
                  <a:srgbClr val="FF0000"/>
                </a:solidFill>
              </a:rPr>
              <a:t>2</a:t>
            </a:r>
            <a:r>
              <a:rPr lang="en-US" altLang="en-US" sz="1800">
                <a:solidFill>
                  <a:srgbClr val="FF0000"/>
                </a:solidFill>
              </a:rPr>
              <a:t>O</a:t>
            </a:r>
            <a:r>
              <a:rPr lang="en-US" altLang="en-US" sz="1800" baseline="-25000">
                <a:solidFill>
                  <a:srgbClr val="FF0000"/>
                </a:solidFill>
              </a:rPr>
              <a:t>3</a:t>
            </a:r>
          </a:p>
        </p:txBody>
      </p:sp>
      <p:sp>
        <p:nvSpPr>
          <p:cNvPr id="89101" name="Line 13"/>
          <p:cNvSpPr>
            <a:spLocks noChangeShapeType="1"/>
          </p:cNvSpPr>
          <p:nvPr/>
        </p:nvSpPr>
        <p:spPr bwMode="auto">
          <a:xfrm>
            <a:off x="2057400" y="2895600"/>
            <a:ext cx="0" cy="1600200"/>
          </a:xfrm>
          <a:prstGeom prst="line">
            <a:avLst/>
          </a:prstGeom>
          <a:noFill/>
          <a:ln w="63500">
            <a:solidFill>
              <a:srgbClr val="FF0000"/>
            </a:solidFill>
            <a:prstDash val="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9102" name="Text Box 15"/>
          <p:cNvSpPr txBox="1">
            <a:spLocks noChangeArrowheads="1"/>
          </p:cNvSpPr>
          <p:nvPr/>
        </p:nvSpPr>
        <p:spPr bwMode="auto">
          <a:xfrm>
            <a:off x="2209800" y="3505200"/>
            <a:ext cx="7620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1800">
                <a:solidFill>
                  <a:srgbClr val="FF0000"/>
                </a:solidFill>
              </a:rPr>
              <a:t>-</a:t>
            </a:r>
            <a:r>
              <a:rPr lang="el-GR" altLang="en-US" sz="1800">
                <a:solidFill>
                  <a:srgbClr val="FF0000"/>
                </a:solidFill>
                <a:latin typeface="Verdana" pitchFamily="34" charset="0"/>
              </a:rPr>
              <a:t>Δ</a:t>
            </a:r>
            <a:r>
              <a:rPr lang="en-US" altLang="en-US" sz="1800">
                <a:solidFill>
                  <a:srgbClr val="FF0000"/>
                </a:solidFill>
                <a:latin typeface="Verdana" pitchFamily="34" charset="0"/>
              </a:rPr>
              <a:t>H</a:t>
            </a:r>
            <a:endParaRPr lang="el-GR" altLang="en-US" sz="1800">
              <a:solidFill>
                <a:srgbClr val="FF0000"/>
              </a:solidFill>
              <a:latin typeface="Verdana" pitchFamily="34" charset="0"/>
            </a:endParaRPr>
          </a:p>
        </p:txBody>
      </p:sp>
      <p:sp>
        <p:nvSpPr>
          <p:cNvPr id="89103" name="Line 17"/>
          <p:cNvSpPr>
            <a:spLocks noChangeShapeType="1"/>
          </p:cNvSpPr>
          <p:nvPr/>
        </p:nvSpPr>
        <p:spPr bwMode="auto">
          <a:xfrm flipV="1">
            <a:off x="4267200" y="1981200"/>
            <a:ext cx="0" cy="914400"/>
          </a:xfrm>
          <a:prstGeom prst="line">
            <a:avLst/>
          </a:prstGeom>
          <a:noFill/>
          <a:ln w="38100">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9104" name="Text Box 18"/>
          <p:cNvSpPr txBox="1">
            <a:spLocks noChangeArrowheads="1"/>
          </p:cNvSpPr>
          <p:nvPr/>
        </p:nvSpPr>
        <p:spPr bwMode="auto">
          <a:xfrm>
            <a:off x="4267200" y="2514600"/>
            <a:ext cx="5334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1800">
                <a:solidFill>
                  <a:srgbClr val="0000FF"/>
                </a:solidFill>
              </a:rPr>
              <a:t>AE</a:t>
            </a:r>
          </a:p>
        </p:txBody>
      </p:sp>
      <p:sp>
        <p:nvSpPr>
          <p:cNvPr id="89105" name="Oval 19"/>
          <p:cNvSpPr>
            <a:spLocks noChangeArrowheads="1"/>
          </p:cNvSpPr>
          <p:nvPr/>
        </p:nvSpPr>
        <p:spPr bwMode="auto">
          <a:xfrm>
            <a:off x="4191000" y="1828800"/>
            <a:ext cx="152400" cy="152400"/>
          </a:xfrm>
          <a:prstGeom prst="ellipse">
            <a:avLst/>
          </a:prstGeom>
          <a:solidFill>
            <a:srgbClr val="00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solidFill>
                <a:srgbClr val="000000"/>
              </a:solidFill>
            </a:endParaRPr>
          </a:p>
        </p:txBody>
      </p:sp>
      <p:sp>
        <p:nvSpPr>
          <p:cNvPr id="89106" name="Line 20"/>
          <p:cNvSpPr>
            <a:spLocks noChangeShapeType="1"/>
          </p:cNvSpPr>
          <p:nvPr/>
        </p:nvSpPr>
        <p:spPr bwMode="auto">
          <a:xfrm flipH="1" flipV="1">
            <a:off x="4419600" y="1905000"/>
            <a:ext cx="2590800" cy="609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9107" name="Text Box 21"/>
          <p:cNvSpPr txBox="1">
            <a:spLocks noChangeArrowheads="1"/>
          </p:cNvSpPr>
          <p:nvPr/>
        </p:nvSpPr>
        <p:spPr bwMode="auto">
          <a:xfrm>
            <a:off x="7162800" y="2286000"/>
            <a:ext cx="685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1800">
                <a:solidFill>
                  <a:srgbClr val="000000"/>
                </a:solidFill>
              </a:rPr>
              <a:t>AC</a:t>
            </a:r>
          </a:p>
        </p:txBody>
      </p:sp>
      <p:sp>
        <p:nvSpPr>
          <p:cNvPr id="89108" name="Text Box 22"/>
          <p:cNvSpPr txBox="1">
            <a:spLocks noChangeArrowheads="1"/>
          </p:cNvSpPr>
          <p:nvPr/>
        </p:nvSpPr>
        <p:spPr bwMode="auto">
          <a:xfrm>
            <a:off x="304800" y="3048000"/>
            <a:ext cx="9906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en-US" altLang="en-US" sz="1800">
                <a:solidFill>
                  <a:srgbClr val="000000"/>
                </a:solidFill>
              </a:rPr>
              <a:t>PE</a:t>
            </a:r>
            <a:br>
              <a:rPr lang="en-US" altLang="en-US" sz="1800">
                <a:solidFill>
                  <a:srgbClr val="000000"/>
                </a:solidFill>
              </a:rPr>
            </a:br>
            <a:r>
              <a:rPr lang="en-US" altLang="en-US" sz="1800">
                <a:solidFill>
                  <a:srgbClr val="000000"/>
                </a:solidFill>
              </a:rPr>
              <a:t>kJ/mole</a:t>
            </a:r>
          </a:p>
        </p:txBody>
      </p:sp>
      <p:sp>
        <p:nvSpPr>
          <p:cNvPr id="89109" name="Text Box 23"/>
          <p:cNvSpPr txBox="1">
            <a:spLocks noChangeArrowheads="1"/>
          </p:cNvSpPr>
          <p:nvPr/>
        </p:nvSpPr>
        <p:spPr bwMode="auto">
          <a:xfrm>
            <a:off x="1905000" y="5486400"/>
            <a:ext cx="46482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1800">
                <a:solidFill>
                  <a:srgbClr val="000000"/>
                </a:solidFill>
              </a:rPr>
              <a:t>Time of the reaction</a:t>
            </a:r>
          </a:p>
        </p:txBody>
      </p:sp>
      <p:sp>
        <p:nvSpPr>
          <p:cNvPr id="89110" name="Line 24"/>
          <p:cNvSpPr>
            <a:spLocks noChangeShapeType="1"/>
          </p:cNvSpPr>
          <p:nvPr/>
        </p:nvSpPr>
        <p:spPr bwMode="auto">
          <a:xfrm>
            <a:off x="4267200" y="5715000"/>
            <a:ext cx="1752600" cy="0"/>
          </a:xfrm>
          <a:prstGeom prst="line">
            <a:avLst/>
          </a:prstGeom>
          <a:noFill/>
          <a:ln w="38100">
            <a:solidFill>
              <a:srgbClr val="6600CC"/>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 name="Text Box 2">
            <a:extLst>
              <a:ext uri="{FF2B5EF4-FFF2-40B4-BE49-F238E27FC236}">
                <a16:creationId xmlns:a16="http://schemas.microsoft.com/office/drawing/2014/main" id="{2C4A5A80-0939-4348-81B6-225C75C98659}"/>
              </a:ext>
            </a:extLst>
          </p:cNvPr>
          <p:cNvSpPr txBox="1">
            <a:spLocks noChangeArrowheads="1"/>
          </p:cNvSpPr>
          <p:nvPr/>
        </p:nvSpPr>
        <p:spPr bwMode="auto">
          <a:xfrm>
            <a:off x="0" y="-8732"/>
            <a:ext cx="9144000" cy="707886"/>
          </a:xfrm>
          <a:prstGeom prst="rect">
            <a:avLst/>
          </a:prstGeom>
          <a:solidFill>
            <a:srgbClr val="C5FFE2"/>
          </a:solidFill>
          <a:ln>
            <a:noFill/>
          </a:ln>
          <a:effec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2000" dirty="0">
                <a:solidFill>
                  <a:srgbClr val="000000"/>
                </a:solidFill>
                <a:latin typeface="Times New Roman" panose="02020603050405020304" pitchFamily="18" charset="0"/>
                <a:cs typeface="Times New Roman" panose="02020603050405020304" pitchFamily="18" charset="0"/>
              </a:rPr>
              <a:t>48.  Draw the potential energy diagram for the synthesis of aluminum oxide. </a:t>
            </a:r>
            <a:br>
              <a:rPr lang="en-US" altLang="en-US" sz="2000" dirty="0">
                <a:solidFill>
                  <a:srgbClr val="000000"/>
                </a:solidFill>
                <a:latin typeface="Times New Roman" panose="02020603050405020304" pitchFamily="18" charset="0"/>
                <a:cs typeface="Times New Roman" panose="02020603050405020304" pitchFamily="18" charset="0"/>
              </a:rPr>
            </a:br>
            <a:r>
              <a:rPr lang="en-US" altLang="en-US" sz="2000" dirty="0">
                <a:solidFill>
                  <a:srgbClr val="000000"/>
                </a:solidFill>
                <a:latin typeface="Times New Roman" panose="02020603050405020304" pitchFamily="18" charset="0"/>
                <a:cs typeface="Times New Roman" panose="02020603050405020304" pitchFamily="18" charset="0"/>
              </a:rPr>
              <a:t>       Label the reactants, products, AE, AC, </a:t>
            </a:r>
            <a:r>
              <a:rPr lang="el-GR" altLang="en-US" sz="2000" dirty="0">
                <a:solidFill>
                  <a:srgbClr val="000000"/>
                </a:solidFill>
                <a:latin typeface="Times New Roman" panose="02020603050405020304" pitchFamily="18" charset="0"/>
                <a:cs typeface="Times New Roman" panose="02020603050405020304" pitchFamily="18" charset="0"/>
              </a:rPr>
              <a:t>Δ</a:t>
            </a:r>
            <a:r>
              <a:rPr lang="en-US" altLang="en-US" sz="2000" dirty="0">
                <a:solidFill>
                  <a:srgbClr val="000000"/>
                </a:solidFill>
                <a:latin typeface="Times New Roman" panose="02020603050405020304" pitchFamily="18" charset="0"/>
                <a:cs typeface="Times New Roman" panose="02020603050405020304" pitchFamily="18" charset="0"/>
              </a:rPr>
              <a:t>H.  Graph needs axis labels, and a title.</a:t>
            </a:r>
            <a:endParaRPr lang="el-GR" altLang="en-US" sz="2000" dirty="0">
              <a:solidFill>
                <a:srgbClr val="000000"/>
              </a:solidFill>
              <a:latin typeface="Times New Roman" panose="02020603050405020304" pitchFamily="18" charset="0"/>
              <a:cs typeface="Times New Roman" panose="02020603050405020304" pitchFamily="18" charset="0"/>
            </a:endParaRPr>
          </a:p>
        </p:txBody>
      </p:sp>
      <p:sp>
        <p:nvSpPr>
          <p:cNvPr id="2" name="Text Box 5">
            <a:extLst>
              <a:ext uri="{FF2B5EF4-FFF2-40B4-BE49-F238E27FC236}">
                <a16:creationId xmlns:a16="http://schemas.microsoft.com/office/drawing/2014/main" id="{B155933D-DFF8-2E27-1ACA-4AEE7E653524}"/>
              </a:ext>
            </a:extLst>
          </p:cNvPr>
          <p:cNvSpPr txBox="1">
            <a:spLocks noChangeArrowheads="1"/>
          </p:cNvSpPr>
          <p:nvPr/>
        </p:nvSpPr>
        <p:spPr bwMode="auto">
          <a:xfrm>
            <a:off x="2705100" y="1165374"/>
            <a:ext cx="5715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2400" dirty="0">
                <a:solidFill>
                  <a:srgbClr val="FF0000"/>
                </a:solidFill>
                <a:latin typeface="Times New Roman" panose="02020603050405020304" pitchFamily="18" charset="0"/>
                <a:cs typeface="Times New Roman" panose="02020603050405020304" pitchFamily="18" charset="0"/>
              </a:rPr>
              <a:t>4Al</a:t>
            </a:r>
            <a:r>
              <a:rPr lang="en-US" altLang="en-US" sz="2400" baseline="-25000" dirty="0">
                <a:solidFill>
                  <a:srgbClr val="FF0000"/>
                </a:solidFill>
                <a:latin typeface="Times New Roman" panose="02020603050405020304" pitchFamily="18" charset="0"/>
                <a:cs typeface="Times New Roman" panose="02020603050405020304" pitchFamily="18" charset="0"/>
              </a:rPr>
              <a:t>(S)</a:t>
            </a:r>
            <a:r>
              <a:rPr lang="en-US" altLang="en-US" sz="2400" dirty="0">
                <a:solidFill>
                  <a:srgbClr val="FF0000"/>
                </a:solidFill>
                <a:latin typeface="Times New Roman" panose="02020603050405020304" pitchFamily="18" charset="0"/>
                <a:cs typeface="Times New Roman" panose="02020603050405020304" pitchFamily="18" charset="0"/>
              </a:rPr>
              <a:t>  +  3O</a:t>
            </a:r>
            <a:r>
              <a:rPr lang="en-US" altLang="en-US" sz="2400" baseline="-25000" dirty="0">
                <a:solidFill>
                  <a:srgbClr val="FF0000"/>
                </a:solidFill>
                <a:latin typeface="Times New Roman" panose="02020603050405020304" pitchFamily="18" charset="0"/>
                <a:cs typeface="Times New Roman" panose="02020603050405020304" pitchFamily="18" charset="0"/>
              </a:rPr>
              <a:t>2(G) </a:t>
            </a:r>
            <a:r>
              <a:rPr lang="en-US" altLang="en-US" sz="2400" dirty="0">
                <a:solidFill>
                  <a:srgbClr val="FF0000"/>
                </a:solidFill>
                <a:latin typeface="Times New Roman" panose="02020603050405020304" pitchFamily="18" charset="0"/>
                <a:cs typeface="Times New Roman" panose="02020603050405020304" pitchFamily="18" charset="0"/>
              </a:rPr>
              <a:t> →  2Al</a:t>
            </a:r>
            <a:r>
              <a:rPr lang="en-US" altLang="en-US" sz="2400" baseline="-25000" dirty="0">
                <a:solidFill>
                  <a:srgbClr val="FF0000"/>
                </a:solidFill>
                <a:latin typeface="Times New Roman" panose="02020603050405020304" pitchFamily="18" charset="0"/>
                <a:cs typeface="Times New Roman" panose="02020603050405020304" pitchFamily="18" charset="0"/>
              </a:rPr>
              <a:t>2</a:t>
            </a:r>
            <a:r>
              <a:rPr lang="en-US" altLang="en-US" sz="2400" dirty="0">
                <a:solidFill>
                  <a:srgbClr val="FF0000"/>
                </a:solidFill>
                <a:latin typeface="Times New Roman" panose="02020603050405020304" pitchFamily="18" charset="0"/>
                <a:cs typeface="Times New Roman" panose="02020603050405020304" pitchFamily="18" charset="0"/>
              </a:rPr>
              <a:t>O</a:t>
            </a:r>
            <a:r>
              <a:rPr lang="en-US" altLang="en-US" sz="2400" baseline="-25000" dirty="0">
                <a:solidFill>
                  <a:srgbClr val="FF0000"/>
                </a:solidFill>
                <a:latin typeface="Times New Roman" panose="02020603050405020304" pitchFamily="18" charset="0"/>
                <a:cs typeface="Times New Roman" panose="02020603050405020304" pitchFamily="18" charset="0"/>
              </a:rPr>
              <a:t>3(S) </a:t>
            </a:r>
            <a:r>
              <a:rPr lang="en-US" altLang="en-US" sz="2400" dirty="0">
                <a:solidFill>
                  <a:srgbClr val="FF0000"/>
                </a:solidFill>
                <a:latin typeface="Times New Roman" panose="02020603050405020304" pitchFamily="18" charset="0"/>
                <a:cs typeface="Times New Roman" panose="02020603050405020304" pitchFamily="18" charset="0"/>
              </a:rPr>
              <a:t> + 3351 kJ</a:t>
            </a:r>
            <a:endParaRPr lang="el-GR" altLang="en-US" sz="2400"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0618008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sp>
        <p:nvSpPr>
          <p:cNvPr id="11266" name="Text Box 4"/>
          <p:cNvSpPr txBox="1">
            <a:spLocks noChangeArrowheads="1"/>
          </p:cNvSpPr>
          <p:nvPr/>
        </p:nvSpPr>
        <p:spPr bwMode="auto">
          <a:xfrm>
            <a:off x="0" y="0"/>
            <a:ext cx="9144000" cy="3323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defRPr/>
            </a:pPr>
            <a:r>
              <a:rPr lang="en-US" altLang="en-US" dirty="0">
                <a:solidFill>
                  <a:srgbClr val="FF0000"/>
                </a:solidFill>
              </a:rPr>
              <a:t>49.  Draw the PE diagram for the solvation of sodium chloride.</a:t>
            </a:r>
          </a:p>
          <a:p>
            <a:pPr eaLnBrk="1" hangingPunct="1">
              <a:spcBef>
                <a:spcPct val="50000"/>
              </a:spcBef>
              <a:defRPr/>
            </a:pPr>
            <a:r>
              <a:rPr lang="en-US" altLang="en-US" sz="2800" dirty="0">
                <a:solidFill>
                  <a:srgbClr val="FF0000"/>
                </a:solidFill>
                <a:latin typeface="Comic Sans MS" panose="030F0702030302020204" pitchFamily="66" charset="0"/>
              </a:rPr>
              <a:t>       </a:t>
            </a:r>
            <a:r>
              <a:rPr lang="en-US" altLang="en-US" sz="3200" dirty="0">
                <a:solidFill>
                  <a:srgbClr val="FF0000"/>
                </a:solidFill>
                <a:latin typeface="Comic Sans MS" panose="030F0702030302020204" pitchFamily="66" charset="0"/>
              </a:rPr>
              <a:t>NaCl +  energy         Na</a:t>
            </a:r>
            <a:r>
              <a:rPr lang="en-US" altLang="en-US" sz="3200" baseline="30000" dirty="0">
                <a:solidFill>
                  <a:srgbClr val="FF0000"/>
                </a:solidFill>
                <a:latin typeface="Comic Sans MS" panose="030F0702030302020204" pitchFamily="66" charset="0"/>
              </a:rPr>
              <a:t>+1</a:t>
            </a:r>
            <a:r>
              <a:rPr lang="en-US" altLang="en-US" sz="3200" dirty="0">
                <a:solidFill>
                  <a:srgbClr val="FF0000"/>
                </a:solidFill>
                <a:latin typeface="Comic Sans MS" panose="030F0702030302020204" pitchFamily="66" charset="0"/>
              </a:rPr>
              <a:t>  +  Cl</a:t>
            </a:r>
            <a:r>
              <a:rPr lang="en-US" altLang="en-US" sz="3200" baseline="30000" dirty="0">
                <a:solidFill>
                  <a:srgbClr val="FF0000"/>
                </a:solidFill>
                <a:latin typeface="Comic Sans MS" panose="030F0702030302020204" pitchFamily="66" charset="0"/>
              </a:rPr>
              <a:t>-1</a:t>
            </a:r>
            <a:br>
              <a:rPr lang="en-US" altLang="en-US" sz="3600" dirty="0">
                <a:solidFill>
                  <a:srgbClr val="FF0000"/>
                </a:solidFill>
              </a:rPr>
            </a:br>
            <a:r>
              <a:rPr lang="en-US" altLang="en-US" sz="2400" dirty="0">
                <a:solidFill>
                  <a:srgbClr val="FF0000"/>
                </a:solidFill>
              </a:rPr>
              <a:t>                       </a:t>
            </a:r>
            <a:br>
              <a:rPr lang="en-US" altLang="en-US" sz="2400" dirty="0">
                <a:solidFill>
                  <a:srgbClr val="FF0000"/>
                </a:solidFill>
              </a:rPr>
            </a:br>
            <a:r>
              <a:rPr lang="en-US" altLang="en-US" sz="2400" dirty="0">
                <a:solidFill>
                  <a:srgbClr val="FF0000"/>
                </a:solidFill>
              </a:rPr>
              <a:t>                                                                 </a:t>
            </a:r>
            <a:r>
              <a:rPr lang="el-GR" altLang="en-US" sz="2400" dirty="0">
                <a:solidFill>
                  <a:srgbClr val="FF0000"/>
                </a:solidFill>
                <a:latin typeface="Verdana" pitchFamily="34" charset="0"/>
              </a:rPr>
              <a:t>Δ</a:t>
            </a:r>
            <a:r>
              <a:rPr lang="en-US" altLang="en-US" sz="2400" dirty="0">
                <a:solidFill>
                  <a:srgbClr val="FF0000"/>
                </a:solidFill>
                <a:latin typeface="Verdana" pitchFamily="34" charset="0"/>
              </a:rPr>
              <a:t>H = +3.88 kJ/mole</a:t>
            </a:r>
            <a:endParaRPr lang="en-US" altLang="en-US" dirty="0">
              <a:solidFill>
                <a:srgbClr val="000000"/>
              </a:solidFill>
              <a:latin typeface="Verdana" pitchFamily="34" charset="0"/>
            </a:endParaRPr>
          </a:p>
          <a:p>
            <a:pPr algn="ctr" eaLnBrk="1" hangingPunct="1">
              <a:spcBef>
                <a:spcPct val="50000"/>
              </a:spcBef>
              <a:defRPr/>
            </a:pPr>
            <a:r>
              <a:rPr lang="en-US" altLang="en-US" sz="6000" b="1" dirty="0">
                <a:solidFill>
                  <a:srgbClr val="0000FF"/>
                </a:solidFill>
                <a:latin typeface="Jokerman" pitchFamily="82" charset="0"/>
              </a:rPr>
              <a:t>Go!</a:t>
            </a:r>
            <a:endParaRPr lang="el-GR" altLang="en-US" sz="6000" b="1" dirty="0">
              <a:solidFill>
                <a:srgbClr val="0000FF"/>
              </a:solidFill>
              <a:latin typeface="Jokerman" pitchFamily="82" charset="0"/>
            </a:endParaRPr>
          </a:p>
        </p:txBody>
      </p:sp>
      <p:sp>
        <p:nvSpPr>
          <p:cNvPr id="3" name="Line 5">
            <a:extLst>
              <a:ext uri="{FF2B5EF4-FFF2-40B4-BE49-F238E27FC236}">
                <a16:creationId xmlns:a16="http://schemas.microsoft.com/office/drawing/2014/main" id="{E5C72D9B-FAC1-6023-00F5-85661F7F9E9C}"/>
              </a:ext>
            </a:extLst>
          </p:cNvPr>
          <p:cNvSpPr>
            <a:spLocks noChangeShapeType="1"/>
          </p:cNvSpPr>
          <p:nvPr/>
        </p:nvSpPr>
        <p:spPr bwMode="auto">
          <a:xfrm>
            <a:off x="3810000" y="838200"/>
            <a:ext cx="762000" cy="0"/>
          </a:xfrm>
          <a:prstGeom prst="line">
            <a:avLst/>
          </a:prstGeom>
          <a:noFill/>
          <a:ln w="2857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 name="TextBox 3">
            <a:extLst>
              <a:ext uri="{FF2B5EF4-FFF2-40B4-BE49-F238E27FC236}">
                <a16:creationId xmlns:a16="http://schemas.microsoft.com/office/drawing/2014/main" id="{C2845070-1028-A01E-7863-018D87BD7861}"/>
              </a:ext>
            </a:extLst>
          </p:cNvPr>
          <p:cNvSpPr txBox="1"/>
          <p:nvPr/>
        </p:nvSpPr>
        <p:spPr>
          <a:xfrm>
            <a:off x="3657601" y="468868"/>
            <a:ext cx="1066798" cy="369332"/>
          </a:xfrm>
          <a:prstGeom prst="rect">
            <a:avLst/>
          </a:prstGeom>
          <a:noFill/>
        </p:spPr>
        <p:txBody>
          <a:bodyPr wrap="square" rtlCol="0">
            <a:spAutoFit/>
          </a:bodyPr>
          <a:lstStyle/>
          <a:p>
            <a:pPr algn="ctr"/>
            <a:r>
              <a:rPr lang="en-US" dirty="0">
                <a:solidFill>
                  <a:srgbClr val="006600"/>
                </a:solidFill>
              </a:rPr>
              <a:t>water</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Line 2"/>
          <p:cNvSpPr>
            <a:spLocks noChangeShapeType="1"/>
          </p:cNvSpPr>
          <p:nvPr/>
        </p:nvSpPr>
        <p:spPr bwMode="auto">
          <a:xfrm flipV="1">
            <a:off x="1981200" y="1143000"/>
            <a:ext cx="0" cy="43434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1139" name="Line 3"/>
          <p:cNvSpPr>
            <a:spLocks noChangeShapeType="1"/>
          </p:cNvSpPr>
          <p:nvPr/>
        </p:nvSpPr>
        <p:spPr bwMode="auto">
          <a:xfrm>
            <a:off x="1981200" y="5486400"/>
            <a:ext cx="6477000" cy="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1140" name="Text Box 4"/>
          <p:cNvSpPr txBox="1">
            <a:spLocks noChangeArrowheads="1"/>
          </p:cNvSpPr>
          <p:nvPr/>
        </p:nvSpPr>
        <p:spPr bwMode="auto">
          <a:xfrm>
            <a:off x="2590800" y="1295400"/>
            <a:ext cx="58674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1800">
                <a:solidFill>
                  <a:srgbClr val="0000FF"/>
                </a:solidFill>
              </a:rPr>
              <a:t>Table salt dissolves in water,   </a:t>
            </a:r>
            <a:r>
              <a:rPr lang="el-GR" altLang="en-US" sz="1800">
                <a:solidFill>
                  <a:srgbClr val="0000FF"/>
                </a:solidFill>
                <a:latin typeface="Verdana" pitchFamily="34" charset="0"/>
              </a:rPr>
              <a:t>Δ</a:t>
            </a:r>
            <a:r>
              <a:rPr lang="en-US" altLang="en-US" sz="1800">
                <a:solidFill>
                  <a:srgbClr val="0000FF"/>
                </a:solidFill>
                <a:latin typeface="Verdana" pitchFamily="34" charset="0"/>
              </a:rPr>
              <a:t>H = +3.88 kJ/mole</a:t>
            </a:r>
            <a:endParaRPr lang="el-GR" altLang="en-US" sz="1800">
              <a:solidFill>
                <a:srgbClr val="0000FF"/>
              </a:solidFill>
              <a:latin typeface="Verdana" pitchFamily="34" charset="0"/>
            </a:endParaRPr>
          </a:p>
        </p:txBody>
      </p:sp>
      <p:sp>
        <p:nvSpPr>
          <p:cNvPr id="91141" name="Text Box 5"/>
          <p:cNvSpPr txBox="1">
            <a:spLocks noChangeArrowheads="1"/>
          </p:cNvSpPr>
          <p:nvPr/>
        </p:nvSpPr>
        <p:spPr bwMode="auto">
          <a:xfrm>
            <a:off x="609600" y="2514600"/>
            <a:ext cx="11430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en-US" altLang="en-US" sz="1800">
                <a:solidFill>
                  <a:srgbClr val="0000FF"/>
                </a:solidFill>
              </a:rPr>
              <a:t>PE</a:t>
            </a:r>
            <a:br>
              <a:rPr lang="en-US" altLang="en-US" sz="1800">
                <a:solidFill>
                  <a:srgbClr val="0000FF"/>
                </a:solidFill>
              </a:rPr>
            </a:br>
            <a:r>
              <a:rPr lang="en-US" altLang="en-US" sz="1800">
                <a:solidFill>
                  <a:srgbClr val="0000FF"/>
                </a:solidFill>
              </a:rPr>
              <a:t>kJ/mole</a:t>
            </a:r>
          </a:p>
        </p:txBody>
      </p:sp>
      <p:sp>
        <p:nvSpPr>
          <p:cNvPr id="91142" name="Text Box 6"/>
          <p:cNvSpPr txBox="1">
            <a:spLocks noChangeArrowheads="1"/>
          </p:cNvSpPr>
          <p:nvPr/>
        </p:nvSpPr>
        <p:spPr bwMode="auto">
          <a:xfrm>
            <a:off x="2286000" y="5715000"/>
            <a:ext cx="54864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1800">
                <a:solidFill>
                  <a:srgbClr val="0000FF"/>
                </a:solidFill>
              </a:rPr>
              <a:t>Time of reaction</a:t>
            </a:r>
          </a:p>
        </p:txBody>
      </p:sp>
      <p:sp>
        <p:nvSpPr>
          <p:cNvPr id="91143" name="Line 7"/>
          <p:cNvSpPr>
            <a:spLocks noChangeShapeType="1"/>
          </p:cNvSpPr>
          <p:nvPr/>
        </p:nvSpPr>
        <p:spPr bwMode="auto">
          <a:xfrm>
            <a:off x="4114800" y="5867400"/>
            <a:ext cx="3124200" cy="0"/>
          </a:xfrm>
          <a:prstGeom prst="line">
            <a:avLst/>
          </a:prstGeom>
          <a:noFill/>
          <a:ln w="9525">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1155" name="TextBox 8"/>
          <p:cNvSpPr txBox="1">
            <a:spLocks noChangeArrowheads="1"/>
          </p:cNvSpPr>
          <p:nvPr/>
        </p:nvSpPr>
        <p:spPr bwMode="auto">
          <a:xfrm>
            <a:off x="4114800" y="228600"/>
            <a:ext cx="44196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dirty="0"/>
              <a:t> </a:t>
            </a:r>
            <a:r>
              <a:rPr lang="en-US" altLang="en-US" dirty="0">
                <a:solidFill>
                  <a:srgbClr val="006600"/>
                </a:solidFill>
                <a:latin typeface="Verdana" pitchFamily="34" charset="0"/>
              </a:rPr>
              <a:t> </a:t>
            </a:r>
            <a:r>
              <a:rPr lang="en-US" altLang="en-US" dirty="0">
                <a:solidFill>
                  <a:srgbClr val="006600"/>
                </a:solidFill>
              </a:rPr>
              <a:t> </a:t>
            </a:r>
          </a:p>
        </p:txBody>
      </p:sp>
      <p:sp>
        <p:nvSpPr>
          <p:cNvPr id="2" name="TextBox 1">
            <a:extLst>
              <a:ext uri="{FF2B5EF4-FFF2-40B4-BE49-F238E27FC236}">
                <a16:creationId xmlns:a16="http://schemas.microsoft.com/office/drawing/2014/main" id="{483832AE-6D49-C83A-C104-BF2613FB5951}"/>
              </a:ext>
            </a:extLst>
          </p:cNvPr>
          <p:cNvSpPr txBox="1"/>
          <p:nvPr/>
        </p:nvSpPr>
        <p:spPr>
          <a:xfrm>
            <a:off x="0" y="0"/>
            <a:ext cx="9144000" cy="1107996"/>
          </a:xfrm>
          <a:prstGeom prst="rect">
            <a:avLst/>
          </a:prstGeom>
          <a:solidFill>
            <a:srgbClr val="FFFFCC"/>
          </a:solidFill>
        </p:spPr>
        <p:txBody>
          <a:bodyPr wrap="square" rtlCol="0">
            <a:spAutoFit/>
          </a:bodyPr>
          <a:lstStyle/>
          <a:p>
            <a:pPr eaLnBrk="1" hangingPunct="1">
              <a:spcBef>
                <a:spcPct val="50000"/>
              </a:spcBef>
              <a:defRPr/>
            </a:pPr>
            <a:r>
              <a:rPr lang="en-US" altLang="en-US" dirty="0">
                <a:solidFill>
                  <a:srgbClr val="FF0000"/>
                </a:solidFill>
              </a:rPr>
              <a:t>49.  Draw the PE diagram for the solvation of sodium chloride.</a:t>
            </a:r>
          </a:p>
          <a:p>
            <a:pPr eaLnBrk="1" hangingPunct="1">
              <a:spcBef>
                <a:spcPct val="50000"/>
              </a:spcBef>
              <a:defRPr/>
            </a:pPr>
            <a:r>
              <a:rPr lang="en-US" altLang="en-US" sz="2800" dirty="0">
                <a:solidFill>
                  <a:srgbClr val="FF0000"/>
                </a:solidFill>
                <a:latin typeface="Comic Sans MS" panose="030F0702030302020204" pitchFamily="66" charset="0"/>
              </a:rPr>
              <a:t>       </a:t>
            </a:r>
            <a:r>
              <a:rPr lang="en-US" altLang="en-US" sz="3200" dirty="0">
                <a:solidFill>
                  <a:srgbClr val="FF0000"/>
                </a:solidFill>
                <a:latin typeface="Comic Sans MS" panose="030F0702030302020204" pitchFamily="66" charset="0"/>
              </a:rPr>
              <a:t>NaCl +  energy         Na</a:t>
            </a:r>
            <a:r>
              <a:rPr lang="en-US" altLang="en-US" sz="3200" baseline="30000" dirty="0">
                <a:solidFill>
                  <a:srgbClr val="FF0000"/>
                </a:solidFill>
                <a:latin typeface="Comic Sans MS" panose="030F0702030302020204" pitchFamily="66" charset="0"/>
              </a:rPr>
              <a:t>+1</a:t>
            </a:r>
            <a:r>
              <a:rPr lang="en-US" altLang="en-US" sz="3200" dirty="0">
                <a:solidFill>
                  <a:srgbClr val="FF0000"/>
                </a:solidFill>
                <a:latin typeface="Comic Sans MS" panose="030F0702030302020204" pitchFamily="66" charset="0"/>
              </a:rPr>
              <a:t>  +  Cl</a:t>
            </a:r>
            <a:r>
              <a:rPr lang="en-US" altLang="en-US" sz="3200" baseline="30000" dirty="0">
                <a:solidFill>
                  <a:srgbClr val="FF0000"/>
                </a:solidFill>
                <a:latin typeface="Comic Sans MS" panose="030F0702030302020204" pitchFamily="66" charset="0"/>
              </a:rPr>
              <a:t>-1</a:t>
            </a:r>
            <a:endParaRPr lang="en-US" dirty="0"/>
          </a:p>
        </p:txBody>
      </p:sp>
      <p:sp>
        <p:nvSpPr>
          <p:cNvPr id="5" name="Line 5">
            <a:extLst>
              <a:ext uri="{FF2B5EF4-FFF2-40B4-BE49-F238E27FC236}">
                <a16:creationId xmlns:a16="http://schemas.microsoft.com/office/drawing/2014/main" id="{4C5F9D2F-E0B9-3162-683B-53FC52EFED13}"/>
              </a:ext>
            </a:extLst>
          </p:cNvPr>
          <p:cNvSpPr>
            <a:spLocks noChangeShapeType="1"/>
          </p:cNvSpPr>
          <p:nvPr/>
        </p:nvSpPr>
        <p:spPr bwMode="auto">
          <a:xfrm>
            <a:off x="3810000" y="838200"/>
            <a:ext cx="762000" cy="0"/>
          </a:xfrm>
          <a:prstGeom prst="line">
            <a:avLst/>
          </a:prstGeom>
          <a:noFill/>
          <a:ln w="2857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 name="TextBox 5">
            <a:extLst>
              <a:ext uri="{FF2B5EF4-FFF2-40B4-BE49-F238E27FC236}">
                <a16:creationId xmlns:a16="http://schemas.microsoft.com/office/drawing/2014/main" id="{C86995A8-5FE4-AC7F-BE21-E2D1EB537FD1}"/>
              </a:ext>
            </a:extLst>
          </p:cNvPr>
          <p:cNvSpPr txBox="1"/>
          <p:nvPr/>
        </p:nvSpPr>
        <p:spPr>
          <a:xfrm>
            <a:off x="3657601" y="468868"/>
            <a:ext cx="1066798" cy="369332"/>
          </a:xfrm>
          <a:prstGeom prst="rect">
            <a:avLst/>
          </a:prstGeom>
          <a:noFill/>
        </p:spPr>
        <p:txBody>
          <a:bodyPr wrap="square" rtlCol="0">
            <a:spAutoFit/>
          </a:bodyPr>
          <a:lstStyle/>
          <a:p>
            <a:pPr algn="ctr"/>
            <a:r>
              <a:rPr lang="en-US" dirty="0">
                <a:solidFill>
                  <a:srgbClr val="006600"/>
                </a:solidFill>
              </a:rPr>
              <a:t>water</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Line 2"/>
          <p:cNvSpPr>
            <a:spLocks noChangeShapeType="1"/>
          </p:cNvSpPr>
          <p:nvPr/>
        </p:nvSpPr>
        <p:spPr bwMode="auto">
          <a:xfrm flipV="1">
            <a:off x="1981200" y="1143000"/>
            <a:ext cx="0" cy="43434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1139" name="Line 3"/>
          <p:cNvSpPr>
            <a:spLocks noChangeShapeType="1"/>
          </p:cNvSpPr>
          <p:nvPr/>
        </p:nvSpPr>
        <p:spPr bwMode="auto">
          <a:xfrm>
            <a:off x="1981200" y="5486400"/>
            <a:ext cx="6477000" cy="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1141" name="Text Box 5"/>
          <p:cNvSpPr txBox="1">
            <a:spLocks noChangeArrowheads="1"/>
          </p:cNvSpPr>
          <p:nvPr/>
        </p:nvSpPr>
        <p:spPr bwMode="auto">
          <a:xfrm>
            <a:off x="609600" y="2514600"/>
            <a:ext cx="11430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en-US" altLang="en-US" sz="1800">
                <a:solidFill>
                  <a:srgbClr val="0000FF"/>
                </a:solidFill>
              </a:rPr>
              <a:t>PE</a:t>
            </a:r>
            <a:br>
              <a:rPr lang="en-US" altLang="en-US" sz="1800">
                <a:solidFill>
                  <a:srgbClr val="0000FF"/>
                </a:solidFill>
              </a:rPr>
            </a:br>
            <a:r>
              <a:rPr lang="en-US" altLang="en-US" sz="1800">
                <a:solidFill>
                  <a:srgbClr val="0000FF"/>
                </a:solidFill>
              </a:rPr>
              <a:t>kJ/mole</a:t>
            </a:r>
          </a:p>
        </p:txBody>
      </p:sp>
      <p:sp>
        <p:nvSpPr>
          <p:cNvPr id="91142" name="Text Box 6"/>
          <p:cNvSpPr txBox="1">
            <a:spLocks noChangeArrowheads="1"/>
          </p:cNvSpPr>
          <p:nvPr/>
        </p:nvSpPr>
        <p:spPr bwMode="auto">
          <a:xfrm>
            <a:off x="2286000" y="5715000"/>
            <a:ext cx="54864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1800">
                <a:solidFill>
                  <a:srgbClr val="0000FF"/>
                </a:solidFill>
              </a:rPr>
              <a:t>Time of reaction</a:t>
            </a:r>
          </a:p>
        </p:txBody>
      </p:sp>
      <p:sp>
        <p:nvSpPr>
          <p:cNvPr id="91143" name="Line 7"/>
          <p:cNvSpPr>
            <a:spLocks noChangeShapeType="1"/>
          </p:cNvSpPr>
          <p:nvPr/>
        </p:nvSpPr>
        <p:spPr bwMode="auto">
          <a:xfrm>
            <a:off x="4114800" y="5867400"/>
            <a:ext cx="3124200" cy="0"/>
          </a:xfrm>
          <a:prstGeom prst="line">
            <a:avLst/>
          </a:prstGeom>
          <a:noFill/>
          <a:ln w="9525">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1144" name="Line 8"/>
          <p:cNvSpPr>
            <a:spLocks noChangeShapeType="1"/>
          </p:cNvSpPr>
          <p:nvPr/>
        </p:nvSpPr>
        <p:spPr bwMode="auto">
          <a:xfrm flipV="1">
            <a:off x="1981200" y="3733800"/>
            <a:ext cx="1600200" cy="4763"/>
          </a:xfrm>
          <a:prstGeom prst="line">
            <a:avLst/>
          </a:prstGeom>
          <a:noFill/>
          <a:ln w="38100">
            <a:solidFill>
              <a:srgbClr val="00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1145" name="Line 12"/>
          <p:cNvSpPr>
            <a:spLocks noChangeShapeType="1"/>
          </p:cNvSpPr>
          <p:nvPr/>
        </p:nvSpPr>
        <p:spPr bwMode="auto">
          <a:xfrm>
            <a:off x="5524500" y="2743200"/>
            <a:ext cx="2857500" cy="0"/>
          </a:xfrm>
          <a:prstGeom prst="line">
            <a:avLst/>
          </a:prstGeom>
          <a:noFill/>
          <a:ln w="38100">
            <a:solidFill>
              <a:srgbClr val="00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1146" name="Text Box 13"/>
          <p:cNvSpPr txBox="1">
            <a:spLocks noChangeArrowheads="1"/>
          </p:cNvSpPr>
          <p:nvPr/>
        </p:nvSpPr>
        <p:spPr bwMode="auto">
          <a:xfrm>
            <a:off x="2286000" y="3352800"/>
            <a:ext cx="12192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1800">
                <a:solidFill>
                  <a:srgbClr val="FF0000"/>
                </a:solidFill>
              </a:rPr>
              <a:t>salt</a:t>
            </a:r>
          </a:p>
        </p:txBody>
      </p:sp>
      <p:sp>
        <p:nvSpPr>
          <p:cNvPr id="91147" name="Text Box 14"/>
          <p:cNvSpPr txBox="1">
            <a:spLocks noChangeArrowheads="1"/>
          </p:cNvSpPr>
          <p:nvPr/>
        </p:nvSpPr>
        <p:spPr bwMode="auto">
          <a:xfrm>
            <a:off x="5943600" y="2286000"/>
            <a:ext cx="19812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1800">
                <a:solidFill>
                  <a:srgbClr val="FF0000"/>
                </a:solidFill>
              </a:rPr>
              <a:t>Ions in solution</a:t>
            </a:r>
          </a:p>
        </p:txBody>
      </p:sp>
      <p:sp>
        <p:nvSpPr>
          <p:cNvPr id="91148" name="Line 15"/>
          <p:cNvSpPr>
            <a:spLocks noChangeShapeType="1"/>
          </p:cNvSpPr>
          <p:nvPr/>
        </p:nvSpPr>
        <p:spPr bwMode="auto">
          <a:xfrm flipV="1">
            <a:off x="6934200" y="2743200"/>
            <a:ext cx="0" cy="990600"/>
          </a:xfrm>
          <a:prstGeom prst="line">
            <a:avLst/>
          </a:prstGeom>
          <a:noFill/>
          <a:ln w="63500">
            <a:solidFill>
              <a:srgbClr val="FF0000"/>
            </a:solidFill>
            <a:prstDash val="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1149" name="Text Box 18"/>
          <p:cNvSpPr txBox="1">
            <a:spLocks noChangeArrowheads="1"/>
          </p:cNvSpPr>
          <p:nvPr/>
        </p:nvSpPr>
        <p:spPr bwMode="auto">
          <a:xfrm>
            <a:off x="7315200" y="3124200"/>
            <a:ext cx="1066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1800">
                <a:solidFill>
                  <a:srgbClr val="FF0000"/>
                </a:solidFill>
              </a:rPr>
              <a:t>+</a:t>
            </a:r>
            <a:r>
              <a:rPr lang="el-GR" altLang="en-US" sz="1800">
                <a:solidFill>
                  <a:srgbClr val="FF0000"/>
                </a:solidFill>
                <a:latin typeface="Verdana" pitchFamily="34" charset="0"/>
              </a:rPr>
              <a:t>Δ</a:t>
            </a:r>
            <a:r>
              <a:rPr lang="en-US" altLang="en-US" sz="1800">
                <a:solidFill>
                  <a:srgbClr val="FF0000"/>
                </a:solidFill>
                <a:latin typeface="Verdana" pitchFamily="34" charset="0"/>
              </a:rPr>
              <a:t>H</a:t>
            </a:r>
            <a:endParaRPr lang="el-GR" altLang="en-US" sz="1800">
              <a:solidFill>
                <a:srgbClr val="FF0000"/>
              </a:solidFill>
              <a:latin typeface="Verdana" pitchFamily="34" charset="0"/>
            </a:endParaRPr>
          </a:p>
        </p:txBody>
      </p:sp>
      <p:sp>
        <p:nvSpPr>
          <p:cNvPr id="91150" name="Line 19"/>
          <p:cNvSpPr>
            <a:spLocks noChangeShapeType="1"/>
          </p:cNvSpPr>
          <p:nvPr/>
        </p:nvSpPr>
        <p:spPr bwMode="auto">
          <a:xfrm flipH="1" flipV="1">
            <a:off x="4629150" y="1836738"/>
            <a:ext cx="19050" cy="1897062"/>
          </a:xfrm>
          <a:prstGeom prst="line">
            <a:avLst/>
          </a:prstGeom>
          <a:noFill/>
          <a:ln w="25400">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1151" name="Text Box 20"/>
          <p:cNvSpPr txBox="1">
            <a:spLocks noChangeArrowheads="1"/>
          </p:cNvSpPr>
          <p:nvPr/>
        </p:nvSpPr>
        <p:spPr bwMode="auto">
          <a:xfrm>
            <a:off x="4724400" y="3276600"/>
            <a:ext cx="5334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1800">
                <a:solidFill>
                  <a:srgbClr val="0000FF"/>
                </a:solidFill>
              </a:rPr>
              <a:t>AE</a:t>
            </a:r>
          </a:p>
        </p:txBody>
      </p:sp>
      <p:sp>
        <p:nvSpPr>
          <p:cNvPr id="91152" name="Oval 21"/>
          <p:cNvSpPr>
            <a:spLocks noChangeArrowheads="1"/>
          </p:cNvSpPr>
          <p:nvPr/>
        </p:nvSpPr>
        <p:spPr bwMode="auto">
          <a:xfrm>
            <a:off x="4552950" y="1681163"/>
            <a:ext cx="152400" cy="15240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solidFill>
                <a:srgbClr val="000000"/>
              </a:solidFill>
            </a:endParaRPr>
          </a:p>
        </p:txBody>
      </p:sp>
      <p:sp>
        <p:nvSpPr>
          <p:cNvPr id="2" name="Arc 1"/>
          <p:cNvSpPr/>
          <p:nvPr/>
        </p:nvSpPr>
        <p:spPr>
          <a:xfrm>
            <a:off x="3810000" y="1836738"/>
            <a:ext cx="1714500" cy="1806575"/>
          </a:xfrm>
          <a:prstGeom prst="arc">
            <a:avLst>
              <a:gd name="adj1" fmla="val 12028075"/>
              <a:gd name="adj2" fmla="val 31254"/>
            </a:avLst>
          </a:prstGeom>
          <a:ln w="38100">
            <a:solidFill>
              <a:srgbClr val="006600"/>
            </a:solidFill>
          </a:ln>
        </p:spPr>
        <p:style>
          <a:lnRef idx="1">
            <a:schemeClr val="accent1"/>
          </a:lnRef>
          <a:fillRef idx="0">
            <a:schemeClr val="accent1"/>
          </a:fillRef>
          <a:effectRef idx="0">
            <a:schemeClr val="accent1"/>
          </a:effectRef>
          <a:fontRef idx="minor">
            <a:schemeClr val="tx1"/>
          </a:fontRef>
        </p:style>
        <p:txBody>
          <a:bodyPr anchor="ctr"/>
          <a:lstStyle/>
          <a:p>
            <a:pPr algn="ctr" eaLnBrk="1" hangingPunct="1">
              <a:defRPr/>
            </a:pPr>
            <a:endParaRPr lang="en-US"/>
          </a:p>
        </p:txBody>
      </p:sp>
      <p:cxnSp>
        <p:nvCxnSpPr>
          <p:cNvPr id="4" name="Straight Connector 3"/>
          <p:cNvCxnSpPr>
            <a:stCxn id="2" idx="0"/>
          </p:cNvCxnSpPr>
          <p:nvPr/>
        </p:nvCxnSpPr>
        <p:spPr>
          <a:xfrm flipH="1">
            <a:off x="3581400" y="2438400"/>
            <a:ext cx="277813" cy="1300163"/>
          </a:xfrm>
          <a:prstGeom prst="line">
            <a:avLst/>
          </a:prstGeom>
          <a:ln w="38100">
            <a:solidFill>
              <a:srgbClr val="006600"/>
            </a:solidFill>
          </a:ln>
        </p:spPr>
        <p:style>
          <a:lnRef idx="1">
            <a:schemeClr val="accent1"/>
          </a:lnRef>
          <a:fillRef idx="0">
            <a:schemeClr val="accent1"/>
          </a:fillRef>
          <a:effectRef idx="0">
            <a:schemeClr val="accent1"/>
          </a:effectRef>
          <a:fontRef idx="minor">
            <a:schemeClr val="tx1"/>
          </a:fontRef>
        </p:style>
      </p:cxnSp>
      <p:sp>
        <p:nvSpPr>
          <p:cNvPr id="3" name="Text Box 4">
            <a:extLst>
              <a:ext uri="{FF2B5EF4-FFF2-40B4-BE49-F238E27FC236}">
                <a16:creationId xmlns:a16="http://schemas.microsoft.com/office/drawing/2014/main" id="{6B649B5A-018A-CBF2-E988-BBADBC48E629}"/>
              </a:ext>
            </a:extLst>
          </p:cNvPr>
          <p:cNvSpPr txBox="1">
            <a:spLocks noChangeArrowheads="1"/>
          </p:cNvSpPr>
          <p:nvPr/>
        </p:nvSpPr>
        <p:spPr bwMode="auto">
          <a:xfrm>
            <a:off x="2590800" y="1295400"/>
            <a:ext cx="58674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1800">
                <a:solidFill>
                  <a:srgbClr val="0000FF"/>
                </a:solidFill>
              </a:rPr>
              <a:t>Table salt dissolves in water,   </a:t>
            </a:r>
            <a:r>
              <a:rPr lang="el-GR" altLang="en-US" sz="1800">
                <a:solidFill>
                  <a:srgbClr val="0000FF"/>
                </a:solidFill>
                <a:latin typeface="Verdana" pitchFamily="34" charset="0"/>
              </a:rPr>
              <a:t>Δ</a:t>
            </a:r>
            <a:r>
              <a:rPr lang="en-US" altLang="en-US" sz="1800">
                <a:solidFill>
                  <a:srgbClr val="0000FF"/>
                </a:solidFill>
                <a:latin typeface="Verdana" pitchFamily="34" charset="0"/>
              </a:rPr>
              <a:t>H = +3.88 kJ/mole</a:t>
            </a:r>
            <a:endParaRPr lang="el-GR" altLang="en-US" sz="1800">
              <a:solidFill>
                <a:srgbClr val="0000FF"/>
              </a:solidFill>
              <a:latin typeface="Verdana" pitchFamily="34" charset="0"/>
            </a:endParaRPr>
          </a:p>
        </p:txBody>
      </p:sp>
      <p:sp>
        <p:nvSpPr>
          <p:cNvPr id="5" name="TextBox 8">
            <a:extLst>
              <a:ext uri="{FF2B5EF4-FFF2-40B4-BE49-F238E27FC236}">
                <a16:creationId xmlns:a16="http://schemas.microsoft.com/office/drawing/2014/main" id="{6EC91EC5-8ACA-E21D-671C-7D68AB056C02}"/>
              </a:ext>
            </a:extLst>
          </p:cNvPr>
          <p:cNvSpPr txBox="1">
            <a:spLocks noChangeArrowheads="1"/>
          </p:cNvSpPr>
          <p:nvPr/>
        </p:nvSpPr>
        <p:spPr bwMode="auto">
          <a:xfrm>
            <a:off x="4114800" y="228600"/>
            <a:ext cx="44196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dirty="0"/>
              <a:t> </a:t>
            </a:r>
            <a:r>
              <a:rPr lang="en-US" altLang="en-US" dirty="0">
                <a:solidFill>
                  <a:srgbClr val="006600"/>
                </a:solidFill>
                <a:latin typeface="Verdana" pitchFamily="34" charset="0"/>
              </a:rPr>
              <a:t> </a:t>
            </a:r>
            <a:r>
              <a:rPr lang="en-US" altLang="en-US" dirty="0">
                <a:solidFill>
                  <a:srgbClr val="006600"/>
                </a:solidFill>
              </a:rPr>
              <a:t> </a:t>
            </a:r>
          </a:p>
        </p:txBody>
      </p:sp>
      <p:sp>
        <p:nvSpPr>
          <p:cNvPr id="6" name="TextBox 5">
            <a:extLst>
              <a:ext uri="{FF2B5EF4-FFF2-40B4-BE49-F238E27FC236}">
                <a16:creationId xmlns:a16="http://schemas.microsoft.com/office/drawing/2014/main" id="{F95344A4-6299-3084-CA7E-04A5DB772195}"/>
              </a:ext>
            </a:extLst>
          </p:cNvPr>
          <p:cNvSpPr txBox="1"/>
          <p:nvPr/>
        </p:nvSpPr>
        <p:spPr>
          <a:xfrm>
            <a:off x="0" y="0"/>
            <a:ext cx="9144000" cy="1107996"/>
          </a:xfrm>
          <a:prstGeom prst="rect">
            <a:avLst/>
          </a:prstGeom>
          <a:solidFill>
            <a:srgbClr val="FFFFCC"/>
          </a:solidFill>
        </p:spPr>
        <p:txBody>
          <a:bodyPr wrap="square" rtlCol="0">
            <a:spAutoFit/>
          </a:bodyPr>
          <a:lstStyle/>
          <a:p>
            <a:pPr eaLnBrk="1" hangingPunct="1">
              <a:spcBef>
                <a:spcPct val="50000"/>
              </a:spcBef>
              <a:defRPr/>
            </a:pPr>
            <a:r>
              <a:rPr lang="en-US" altLang="en-US" dirty="0">
                <a:solidFill>
                  <a:srgbClr val="FF0000"/>
                </a:solidFill>
              </a:rPr>
              <a:t>49.  Draw the PE diagram for the solvation of sodium chloride.</a:t>
            </a:r>
          </a:p>
          <a:p>
            <a:pPr eaLnBrk="1" hangingPunct="1">
              <a:spcBef>
                <a:spcPct val="50000"/>
              </a:spcBef>
              <a:defRPr/>
            </a:pPr>
            <a:r>
              <a:rPr lang="en-US" altLang="en-US" sz="2800" dirty="0">
                <a:solidFill>
                  <a:srgbClr val="FF0000"/>
                </a:solidFill>
                <a:latin typeface="Comic Sans MS" panose="030F0702030302020204" pitchFamily="66" charset="0"/>
              </a:rPr>
              <a:t>       </a:t>
            </a:r>
            <a:r>
              <a:rPr lang="en-US" altLang="en-US" sz="3200" dirty="0">
                <a:solidFill>
                  <a:srgbClr val="FF0000"/>
                </a:solidFill>
                <a:latin typeface="Comic Sans MS" panose="030F0702030302020204" pitchFamily="66" charset="0"/>
              </a:rPr>
              <a:t>NaCl +  energy         Na</a:t>
            </a:r>
            <a:r>
              <a:rPr lang="en-US" altLang="en-US" sz="3200" baseline="30000" dirty="0">
                <a:solidFill>
                  <a:srgbClr val="FF0000"/>
                </a:solidFill>
                <a:latin typeface="Comic Sans MS" panose="030F0702030302020204" pitchFamily="66" charset="0"/>
              </a:rPr>
              <a:t>+1</a:t>
            </a:r>
            <a:r>
              <a:rPr lang="en-US" altLang="en-US" sz="3200" dirty="0">
                <a:solidFill>
                  <a:srgbClr val="FF0000"/>
                </a:solidFill>
                <a:latin typeface="Comic Sans MS" panose="030F0702030302020204" pitchFamily="66" charset="0"/>
              </a:rPr>
              <a:t>  +  Cl</a:t>
            </a:r>
            <a:r>
              <a:rPr lang="en-US" altLang="en-US" sz="3200" baseline="30000" dirty="0">
                <a:solidFill>
                  <a:srgbClr val="FF0000"/>
                </a:solidFill>
                <a:latin typeface="Comic Sans MS" panose="030F0702030302020204" pitchFamily="66" charset="0"/>
              </a:rPr>
              <a:t>-1</a:t>
            </a:r>
            <a:endParaRPr lang="en-US" dirty="0"/>
          </a:p>
        </p:txBody>
      </p:sp>
      <p:sp>
        <p:nvSpPr>
          <p:cNvPr id="7" name="Line 5">
            <a:extLst>
              <a:ext uri="{FF2B5EF4-FFF2-40B4-BE49-F238E27FC236}">
                <a16:creationId xmlns:a16="http://schemas.microsoft.com/office/drawing/2014/main" id="{2CBE1C63-6FBC-02F8-73BB-5C77B338B636}"/>
              </a:ext>
            </a:extLst>
          </p:cNvPr>
          <p:cNvSpPr>
            <a:spLocks noChangeShapeType="1"/>
          </p:cNvSpPr>
          <p:nvPr/>
        </p:nvSpPr>
        <p:spPr bwMode="auto">
          <a:xfrm>
            <a:off x="3810000" y="838200"/>
            <a:ext cx="762000" cy="0"/>
          </a:xfrm>
          <a:prstGeom prst="line">
            <a:avLst/>
          </a:prstGeom>
          <a:noFill/>
          <a:ln w="2857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 name="TextBox 7">
            <a:extLst>
              <a:ext uri="{FF2B5EF4-FFF2-40B4-BE49-F238E27FC236}">
                <a16:creationId xmlns:a16="http://schemas.microsoft.com/office/drawing/2014/main" id="{C7A73447-061E-E8F1-B410-D21DBC5AF523}"/>
              </a:ext>
            </a:extLst>
          </p:cNvPr>
          <p:cNvSpPr txBox="1"/>
          <p:nvPr/>
        </p:nvSpPr>
        <p:spPr>
          <a:xfrm>
            <a:off x="3657601" y="468868"/>
            <a:ext cx="1066798" cy="369332"/>
          </a:xfrm>
          <a:prstGeom prst="rect">
            <a:avLst/>
          </a:prstGeom>
          <a:noFill/>
        </p:spPr>
        <p:txBody>
          <a:bodyPr wrap="square" rtlCol="0">
            <a:spAutoFit/>
          </a:bodyPr>
          <a:lstStyle/>
          <a:p>
            <a:pPr algn="ctr"/>
            <a:r>
              <a:rPr lang="en-US" dirty="0">
                <a:solidFill>
                  <a:srgbClr val="006600"/>
                </a:solidFill>
              </a:rPr>
              <a:t>water</a:t>
            </a:r>
          </a:p>
        </p:txBody>
      </p:sp>
    </p:spTree>
    <p:extLst>
      <p:ext uri="{BB962C8B-B14F-4D97-AF65-F5344CB8AC3E}">
        <p14:creationId xmlns:p14="http://schemas.microsoft.com/office/powerpoint/2010/main" val="218413067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7" name="Line 3"/>
          <p:cNvSpPr>
            <a:spLocks noChangeShapeType="1"/>
          </p:cNvSpPr>
          <p:nvPr/>
        </p:nvSpPr>
        <p:spPr bwMode="auto">
          <a:xfrm>
            <a:off x="1981200" y="1143000"/>
            <a:ext cx="0" cy="4114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3188" name="Line 4"/>
          <p:cNvSpPr>
            <a:spLocks noChangeShapeType="1"/>
          </p:cNvSpPr>
          <p:nvPr/>
        </p:nvSpPr>
        <p:spPr bwMode="auto">
          <a:xfrm>
            <a:off x="1981200" y="5257800"/>
            <a:ext cx="65532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3189" name="Text Box 5"/>
          <p:cNvSpPr txBox="1">
            <a:spLocks noChangeArrowheads="1"/>
          </p:cNvSpPr>
          <p:nvPr/>
        </p:nvSpPr>
        <p:spPr bwMode="auto">
          <a:xfrm>
            <a:off x="2057403" y="1143000"/>
            <a:ext cx="7086594"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2000" dirty="0">
                <a:solidFill>
                  <a:srgbClr val="FF0000"/>
                </a:solidFill>
                <a:latin typeface="Times New Roman" panose="02020603050405020304" pitchFamily="18" charset="0"/>
                <a:cs typeface="Times New Roman" panose="02020603050405020304" pitchFamily="18" charset="0"/>
              </a:rPr>
              <a:t>PE diagram for the combustion of propane  </a:t>
            </a:r>
            <a:r>
              <a:rPr lang="el-GR" altLang="en-US" sz="2000" dirty="0">
                <a:solidFill>
                  <a:srgbClr val="FF0000"/>
                </a:solidFill>
                <a:latin typeface="Times New Roman" panose="02020603050405020304" pitchFamily="18" charset="0"/>
                <a:cs typeface="Times New Roman" panose="02020603050405020304" pitchFamily="18" charset="0"/>
              </a:rPr>
              <a:t>Δ</a:t>
            </a:r>
            <a:r>
              <a:rPr lang="en-US" altLang="en-US" sz="2000" dirty="0">
                <a:solidFill>
                  <a:srgbClr val="FF0000"/>
                </a:solidFill>
                <a:latin typeface="Times New Roman" panose="02020603050405020304" pitchFamily="18" charset="0"/>
                <a:cs typeface="Times New Roman" panose="02020603050405020304" pitchFamily="18" charset="0"/>
              </a:rPr>
              <a:t>H = -2219.2 kJ/mole</a:t>
            </a:r>
            <a:endParaRPr lang="el-GR" altLang="en-US" sz="2000" dirty="0">
              <a:solidFill>
                <a:srgbClr val="FF0000"/>
              </a:solidFill>
              <a:latin typeface="Times New Roman" panose="02020603050405020304" pitchFamily="18" charset="0"/>
              <a:cs typeface="Times New Roman" panose="02020603050405020304" pitchFamily="18" charset="0"/>
            </a:endParaRPr>
          </a:p>
        </p:txBody>
      </p:sp>
      <p:sp>
        <p:nvSpPr>
          <p:cNvPr id="93190" name="Text Box 6"/>
          <p:cNvSpPr txBox="1">
            <a:spLocks noChangeArrowheads="1"/>
          </p:cNvSpPr>
          <p:nvPr/>
        </p:nvSpPr>
        <p:spPr bwMode="auto">
          <a:xfrm>
            <a:off x="609600" y="2438400"/>
            <a:ext cx="1143000" cy="779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en-US" altLang="en-US" sz="1800">
                <a:solidFill>
                  <a:srgbClr val="FF0000"/>
                </a:solidFill>
              </a:rPr>
              <a:t>P E</a:t>
            </a:r>
          </a:p>
          <a:p>
            <a:pPr algn="ctr" eaLnBrk="1" hangingPunct="1">
              <a:spcBef>
                <a:spcPct val="50000"/>
              </a:spcBef>
              <a:buFontTx/>
              <a:buNone/>
            </a:pPr>
            <a:r>
              <a:rPr lang="en-US" altLang="en-US" sz="1800">
                <a:solidFill>
                  <a:srgbClr val="FF0000"/>
                </a:solidFill>
              </a:rPr>
              <a:t>kJ/mole</a:t>
            </a:r>
          </a:p>
        </p:txBody>
      </p:sp>
      <p:sp>
        <p:nvSpPr>
          <p:cNvPr id="93191" name="Text Box 7"/>
          <p:cNvSpPr txBox="1">
            <a:spLocks noChangeArrowheads="1"/>
          </p:cNvSpPr>
          <p:nvPr/>
        </p:nvSpPr>
        <p:spPr bwMode="auto">
          <a:xfrm>
            <a:off x="2514600" y="5334000"/>
            <a:ext cx="40386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1800">
                <a:solidFill>
                  <a:srgbClr val="FF0000"/>
                </a:solidFill>
              </a:rPr>
              <a:t>Reaction time</a:t>
            </a:r>
          </a:p>
        </p:txBody>
      </p:sp>
      <p:sp>
        <p:nvSpPr>
          <p:cNvPr id="93194" name="Text Box 10"/>
          <p:cNvSpPr txBox="1">
            <a:spLocks noChangeArrowheads="1"/>
          </p:cNvSpPr>
          <p:nvPr/>
        </p:nvSpPr>
        <p:spPr bwMode="auto">
          <a:xfrm>
            <a:off x="4038600" y="3505200"/>
            <a:ext cx="2971800" cy="160496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endParaRPr lang="en-US" altLang="en-US" sz="1800">
              <a:solidFill>
                <a:srgbClr val="000000"/>
              </a:solidFill>
            </a:endParaRPr>
          </a:p>
          <a:p>
            <a:pPr eaLnBrk="1" hangingPunct="1">
              <a:spcBef>
                <a:spcPct val="50000"/>
              </a:spcBef>
              <a:buFontTx/>
              <a:buNone/>
            </a:pPr>
            <a:endParaRPr lang="en-US" altLang="en-US" sz="1800">
              <a:solidFill>
                <a:srgbClr val="000000"/>
              </a:solidFill>
            </a:endParaRPr>
          </a:p>
          <a:p>
            <a:pPr eaLnBrk="1" hangingPunct="1">
              <a:spcBef>
                <a:spcPct val="50000"/>
              </a:spcBef>
              <a:buFontTx/>
              <a:buNone/>
            </a:pPr>
            <a:endParaRPr lang="en-US" altLang="en-US" sz="1800">
              <a:solidFill>
                <a:srgbClr val="000000"/>
              </a:solidFill>
            </a:endParaRPr>
          </a:p>
          <a:p>
            <a:pPr eaLnBrk="1" hangingPunct="1">
              <a:spcBef>
                <a:spcPct val="50000"/>
              </a:spcBef>
              <a:buFontTx/>
              <a:buNone/>
            </a:pPr>
            <a:endParaRPr lang="en-US" altLang="en-US" sz="1800">
              <a:solidFill>
                <a:srgbClr val="000000"/>
              </a:solidFill>
            </a:endParaRPr>
          </a:p>
        </p:txBody>
      </p:sp>
      <p:sp>
        <p:nvSpPr>
          <p:cNvPr id="93195" name="Line 11"/>
          <p:cNvSpPr>
            <a:spLocks noChangeShapeType="1"/>
          </p:cNvSpPr>
          <p:nvPr/>
        </p:nvSpPr>
        <p:spPr bwMode="auto">
          <a:xfrm>
            <a:off x="4038600" y="3505200"/>
            <a:ext cx="3200400" cy="0"/>
          </a:xfrm>
          <a:prstGeom prst="line">
            <a:avLst/>
          </a:prstGeom>
          <a:noFill/>
          <a:ln w="6350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3204" name="Line 20"/>
          <p:cNvSpPr>
            <a:spLocks noChangeShapeType="1"/>
          </p:cNvSpPr>
          <p:nvPr/>
        </p:nvSpPr>
        <p:spPr bwMode="auto">
          <a:xfrm>
            <a:off x="4114800" y="5562600"/>
            <a:ext cx="2133600" cy="0"/>
          </a:xfrm>
          <a:prstGeom prst="line">
            <a:avLst/>
          </a:prstGeom>
          <a:noFill/>
          <a:ln w="254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 name="Text Box 2">
            <a:extLst>
              <a:ext uri="{FF2B5EF4-FFF2-40B4-BE49-F238E27FC236}">
                <a16:creationId xmlns:a16="http://schemas.microsoft.com/office/drawing/2014/main" id="{17D0E0A2-4B18-3A98-5B52-4F21591D324F}"/>
              </a:ext>
            </a:extLst>
          </p:cNvPr>
          <p:cNvSpPr txBox="1">
            <a:spLocks noChangeArrowheads="1"/>
          </p:cNvSpPr>
          <p:nvPr/>
        </p:nvSpPr>
        <p:spPr bwMode="auto">
          <a:xfrm>
            <a:off x="-1" y="0"/>
            <a:ext cx="9143999" cy="954107"/>
          </a:xfrm>
          <a:prstGeom prst="rect">
            <a:avLst/>
          </a:prstGeom>
          <a:solidFill>
            <a:srgbClr val="C5FFE2"/>
          </a:solidFill>
          <a:ln>
            <a:noFill/>
          </a:ln>
          <a:effec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2800" dirty="0">
                <a:solidFill>
                  <a:srgbClr val="000000"/>
                </a:solidFill>
                <a:latin typeface="Times New Roman" panose="02020603050405020304" pitchFamily="18" charset="0"/>
                <a:cs typeface="Times New Roman" panose="02020603050405020304" pitchFamily="18" charset="0"/>
              </a:rPr>
              <a:t>50.  Draw the PE diagram for the combustion of propane.</a:t>
            </a:r>
            <a:br>
              <a:rPr lang="en-US" altLang="en-US" sz="2800" dirty="0">
                <a:solidFill>
                  <a:srgbClr val="000000"/>
                </a:solidFill>
                <a:latin typeface="Times New Roman" panose="02020603050405020304" pitchFamily="18" charset="0"/>
                <a:cs typeface="Times New Roman" panose="02020603050405020304" pitchFamily="18" charset="0"/>
              </a:rPr>
            </a:br>
            <a:r>
              <a:rPr lang="en-US" altLang="en-US" sz="2800" dirty="0">
                <a:solidFill>
                  <a:srgbClr val="000000"/>
                </a:solidFill>
                <a:latin typeface="Times New Roman" panose="02020603050405020304" pitchFamily="18" charset="0"/>
                <a:cs typeface="Times New Roman" panose="02020603050405020304" pitchFamily="18" charset="0"/>
              </a:rPr>
              <a:t>Indicate the PE of reactants, products, AE, AC, </a:t>
            </a:r>
            <a:r>
              <a:rPr lang="el-GR" altLang="en-US" sz="2800" dirty="0">
                <a:solidFill>
                  <a:srgbClr val="000000"/>
                </a:solidFill>
                <a:latin typeface="Times New Roman" panose="02020603050405020304" pitchFamily="18" charset="0"/>
                <a:cs typeface="Times New Roman" panose="02020603050405020304" pitchFamily="18" charset="0"/>
              </a:rPr>
              <a:t>Δ</a:t>
            </a:r>
            <a:r>
              <a:rPr lang="en-US" altLang="en-US" sz="2800" dirty="0">
                <a:solidFill>
                  <a:srgbClr val="000000"/>
                </a:solidFill>
                <a:latin typeface="Times New Roman" panose="02020603050405020304" pitchFamily="18" charset="0"/>
                <a:cs typeface="Times New Roman" panose="02020603050405020304" pitchFamily="18" charset="0"/>
              </a:rPr>
              <a:t>H, and a title</a:t>
            </a:r>
            <a:r>
              <a:rPr lang="en-US" altLang="en-US" sz="2000" dirty="0">
                <a:solidFill>
                  <a:srgbClr val="000000"/>
                </a:solidFill>
                <a:latin typeface="Times New Roman" panose="02020603050405020304" pitchFamily="18" charset="0"/>
                <a:cs typeface="Times New Roman" panose="02020603050405020304" pitchFamily="18" charset="0"/>
              </a:rPr>
              <a:t>.</a:t>
            </a:r>
            <a:endParaRPr lang="el-GR" altLang="en-US" sz="2000"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4995571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7" name="Line 3"/>
          <p:cNvSpPr>
            <a:spLocks noChangeShapeType="1"/>
          </p:cNvSpPr>
          <p:nvPr/>
        </p:nvSpPr>
        <p:spPr bwMode="auto">
          <a:xfrm>
            <a:off x="1981200" y="1143000"/>
            <a:ext cx="0" cy="4114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3188" name="Line 4"/>
          <p:cNvSpPr>
            <a:spLocks noChangeShapeType="1"/>
          </p:cNvSpPr>
          <p:nvPr/>
        </p:nvSpPr>
        <p:spPr bwMode="auto">
          <a:xfrm>
            <a:off x="1981200" y="5257800"/>
            <a:ext cx="65532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3190" name="Text Box 6"/>
          <p:cNvSpPr txBox="1">
            <a:spLocks noChangeArrowheads="1"/>
          </p:cNvSpPr>
          <p:nvPr/>
        </p:nvSpPr>
        <p:spPr bwMode="auto">
          <a:xfrm>
            <a:off x="609600" y="2438400"/>
            <a:ext cx="1143000" cy="779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en-US" altLang="en-US" sz="1800">
                <a:solidFill>
                  <a:srgbClr val="FF0000"/>
                </a:solidFill>
              </a:rPr>
              <a:t>P E</a:t>
            </a:r>
          </a:p>
          <a:p>
            <a:pPr algn="ctr" eaLnBrk="1" hangingPunct="1">
              <a:spcBef>
                <a:spcPct val="50000"/>
              </a:spcBef>
              <a:buFontTx/>
              <a:buNone/>
            </a:pPr>
            <a:r>
              <a:rPr lang="en-US" altLang="en-US" sz="1800">
                <a:solidFill>
                  <a:srgbClr val="FF0000"/>
                </a:solidFill>
              </a:rPr>
              <a:t>kJ/mole</a:t>
            </a:r>
          </a:p>
        </p:txBody>
      </p:sp>
      <p:sp>
        <p:nvSpPr>
          <p:cNvPr id="93191" name="Text Box 7"/>
          <p:cNvSpPr txBox="1">
            <a:spLocks noChangeArrowheads="1"/>
          </p:cNvSpPr>
          <p:nvPr/>
        </p:nvSpPr>
        <p:spPr bwMode="auto">
          <a:xfrm>
            <a:off x="2514600" y="5334000"/>
            <a:ext cx="40386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1800">
                <a:solidFill>
                  <a:srgbClr val="FF0000"/>
                </a:solidFill>
              </a:rPr>
              <a:t>Reaction time</a:t>
            </a:r>
          </a:p>
        </p:txBody>
      </p:sp>
      <p:sp>
        <p:nvSpPr>
          <p:cNvPr id="93192" name="Line 8"/>
          <p:cNvSpPr>
            <a:spLocks noChangeShapeType="1"/>
          </p:cNvSpPr>
          <p:nvPr/>
        </p:nvSpPr>
        <p:spPr bwMode="auto">
          <a:xfrm>
            <a:off x="1981200" y="3429000"/>
            <a:ext cx="2133600" cy="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3193" name="Oval 9"/>
          <p:cNvSpPr>
            <a:spLocks noChangeArrowheads="1"/>
          </p:cNvSpPr>
          <p:nvPr/>
        </p:nvSpPr>
        <p:spPr bwMode="auto">
          <a:xfrm>
            <a:off x="4114800" y="2286000"/>
            <a:ext cx="2438400" cy="2362200"/>
          </a:xfrm>
          <a:prstGeom prst="ellipse">
            <a:avLst/>
          </a:prstGeom>
          <a:solidFill>
            <a:schemeClr val="bg1"/>
          </a:solidFill>
          <a:ln w="381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solidFill>
                <a:srgbClr val="000000"/>
              </a:solidFill>
            </a:endParaRPr>
          </a:p>
        </p:txBody>
      </p:sp>
      <p:sp>
        <p:nvSpPr>
          <p:cNvPr id="93194" name="Text Box 10"/>
          <p:cNvSpPr txBox="1">
            <a:spLocks noChangeArrowheads="1"/>
          </p:cNvSpPr>
          <p:nvPr/>
        </p:nvSpPr>
        <p:spPr bwMode="auto">
          <a:xfrm>
            <a:off x="4038600" y="3505200"/>
            <a:ext cx="2971800" cy="160496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endParaRPr lang="en-US" altLang="en-US" sz="1800">
              <a:solidFill>
                <a:srgbClr val="000000"/>
              </a:solidFill>
            </a:endParaRPr>
          </a:p>
          <a:p>
            <a:pPr eaLnBrk="1" hangingPunct="1">
              <a:spcBef>
                <a:spcPct val="50000"/>
              </a:spcBef>
              <a:buFontTx/>
              <a:buNone/>
            </a:pPr>
            <a:endParaRPr lang="en-US" altLang="en-US" sz="1800">
              <a:solidFill>
                <a:srgbClr val="000000"/>
              </a:solidFill>
            </a:endParaRPr>
          </a:p>
          <a:p>
            <a:pPr eaLnBrk="1" hangingPunct="1">
              <a:spcBef>
                <a:spcPct val="50000"/>
              </a:spcBef>
              <a:buFontTx/>
              <a:buNone/>
            </a:pPr>
            <a:endParaRPr lang="en-US" altLang="en-US" sz="1800">
              <a:solidFill>
                <a:srgbClr val="000000"/>
              </a:solidFill>
            </a:endParaRPr>
          </a:p>
          <a:p>
            <a:pPr eaLnBrk="1" hangingPunct="1">
              <a:spcBef>
                <a:spcPct val="50000"/>
              </a:spcBef>
              <a:buFontTx/>
              <a:buNone/>
            </a:pPr>
            <a:endParaRPr lang="en-US" altLang="en-US" sz="1800">
              <a:solidFill>
                <a:srgbClr val="000000"/>
              </a:solidFill>
            </a:endParaRPr>
          </a:p>
        </p:txBody>
      </p:sp>
      <p:sp>
        <p:nvSpPr>
          <p:cNvPr id="93195" name="Line 11"/>
          <p:cNvSpPr>
            <a:spLocks noChangeShapeType="1"/>
          </p:cNvSpPr>
          <p:nvPr/>
        </p:nvSpPr>
        <p:spPr bwMode="auto">
          <a:xfrm>
            <a:off x="4038600" y="3505200"/>
            <a:ext cx="3200400" cy="0"/>
          </a:xfrm>
          <a:prstGeom prst="line">
            <a:avLst/>
          </a:prstGeom>
          <a:noFill/>
          <a:ln w="6350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3196" name="Line 12"/>
          <p:cNvSpPr>
            <a:spLocks noChangeShapeType="1"/>
          </p:cNvSpPr>
          <p:nvPr/>
        </p:nvSpPr>
        <p:spPr bwMode="auto">
          <a:xfrm>
            <a:off x="6553200" y="3352800"/>
            <a:ext cx="381000" cy="152400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3197" name="Line 13"/>
          <p:cNvSpPr>
            <a:spLocks noChangeShapeType="1"/>
          </p:cNvSpPr>
          <p:nvPr/>
        </p:nvSpPr>
        <p:spPr bwMode="auto">
          <a:xfrm>
            <a:off x="6934200" y="4876800"/>
            <a:ext cx="1600200" cy="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3198" name="Text Box 14"/>
          <p:cNvSpPr txBox="1">
            <a:spLocks noChangeArrowheads="1"/>
          </p:cNvSpPr>
          <p:nvPr/>
        </p:nvSpPr>
        <p:spPr bwMode="auto">
          <a:xfrm>
            <a:off x="2209800" y="3048000"/>
            <a:ext cx="17526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1800">
                <a:solidFill>
                  <a:srgbClr val="0000FF"/>
                </a:solidFill>
              </a:rPr>
              <a:t>C</a:t>
            </a:r>
            <a:r>
              <a:rPr lang="en-US" altLang="en-US" sz="1800" baseline="-25000">
                <a:solidFill>
                  <a:srgbClr val="0000FF"/>
                </a:solidFill>
              </a:rPr>
              <a:t>3</a:t>
            </a:r>
            <a:r>
              <a:rPr lang="en-US" altLang="en-US" sz="1800">
                <a:solidFill>
                  <a:srgbClr val="0000FF"/>
                </a:solidFill>
              </a:rPr>
              <a:t>H</a:t>
            </a:r>
            <a:r>
              <a:rPr lang="en-US" altLang="en-US" sz="1800" baseline="-25000">
                <a:solidFill>
                  <a:srgbClr val="0000FF"/>
                </a:solidFill>
              </a:rPr>
              <a:t>8</a:t>
            </a:r>
            <a:r>
              <a:rPr lang="en-US" altLang="en-US" sz="1800">
                <a:solidFill>
                  <a:srgbClr val="0000FF"/>
                </a:solidFill>
              </a:rPr>
              <a:t> + O</a:t>
            </a:r>
            <a:r>
              <a:rPr lang="en-US" altLang="en-US" sz="1800" baseline="-25000">
                <a:solidFill>
                  <a:srgbClr val="0000FF"/>
                </a:solidFill>
              </a:rPr>
              <a:t>2</a:t>
            </a:r>
          </a:p>
        </p:txBody>
      </p:sp>
      <p:sp>
        <p:nvSpPr>
          <p:cNvPr id="93199" name="Text Box 15"/>
          <p:cNvSpPr txBox="1">
            <a:spLocks noChangeArrowheads="1"/>
          </p:cNvSpPr>
          <p:nvPr/>
        </p:nvSpPr>
        <p:spPr bwMode="auto">
          <a:xfrm>
            <a:off x="7086600" y="4495800"/>
            <a:ext cx="16764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1800">
                <a:solidFill>
                  <a:srgbClr val="0000FF"/>
                </a:solidFill>
              </a:rPr>
              <a:t>CO</a:t>
            </a:r>
            <a:r>
              <a:rPr lang="en-US" altLang="en-US" sz="1800" baseline="-25000">
                <a:solidFill>
                  <a:srgbClr val="0000FF"/>
                </a:solidFill>
              </a:rPr>
              <a:t>2</a:t>
            </a:r>
            <a:r>
              <a:rPr lang="en-US" altLang="en-US" sz="1800">
                <a:solidFill>
                  <a:srgbClr val="0000FF"/>
                </a:solidFill>
              </a:rPr>
              <a:t> + H</a:t>
            </a:r>
            <a:r>
              <a:rPr lang="en-US" altLang="en-US" sz="1800" baseline="-25000">
                <a:solidFill>
                  <a:srgbClr val="0000FF"/>
                </a:solidFill>
              </a:rPr>
              <a:t>2</a:t>
            </a:r>
            <a:r>
              <a:rPr lang="en-US" altLang="en-US" sz="1800">
                <a:solidFill>
                  <a:srgbClr val="0000FF"/>
                </a:solidFill>
              </a:rPr>
              <a:t>O</a:t>
            </a:r>
          </a:p>
        </p:txBody>
      </p:sp>
      <p:sp>
        <p:nvSpPr>
          <p:cNvPr id="93200" name="Line 16"/>
          <p:cNvSpPr>
            <a:spLocks noChangeShapeType="1"/>
          </p:cNvSpPr>
          <p:nvPr/>
        </p:nvSpPr>
        <p:spPr bwMode="auto">
          <a:xfrm flipH="1">
            <a:off x="3886196" y="3429000"/>
            <a:ext cx="3" cy="1433513"/>
          </a:xfrm>
          <a:prstGeom prst="line">
            <a:avLst/>
          </a:prstGeom>
          <a:noFill/>
          <a:ln w="50800">
            <a:solidFill>
              <a:srgbClr val="0000FF"/>
            </a:solidFill>
            <a:prstDash val="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3201" name="Text Box 17"/>
          <p:cNvSpPr txBox="1">
            <a:spLocks noChangeArrowheads="1"/>
          </p:cNvSpPr>
          <p:nvPr/>
        </p:nvSpPr>
        <p:spPr bwMode="auto">
          <a:xfrm>
            <a:off x="2743200" y="4038600"/>
            <a:ext cx="1066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r" eaLnBrk="1" hangingPunct="1">
              <a:spcBef>
                <a:spcPct val="50000"/>
              </a:spcBef>
              <a:buFontTx/>
              <a:buNone/>
            </a:pPr>
            <a:r>
              <a:rPr lang="en-US" altLang="en-US" sz="1800">
                <a:solidFill>
                  <a:srgbClr val="0000FF"/>
                </a:solidFill>
              </a:rPr>
              <a:t>-</a:t>
            </a:r>
            <a:r>
              <a:rPr lang="el-GR" altLang="en-US" sz="1800">
                <a:solidFill>
                  <a:srgbClr val="0000FF"/>
                </a:solidFill>
                <a:latin typeface="Verdana" pitchFamily="34" charset="0"/>
              </a:rPr>
              <a:t>Δ</a:t>
            </a:r>
            <a:r>
              <a:rPr lang="en-US" altLang="en-US" sz="1800">
                <a:solidFill>
                  <a:srgbClr val="0000FF"/>
                </a:solidFill>
                <a:latin typeface="Verdana" pitchFamily="34" charset="0"/>
              </a:rPr>
              <a:t>H</a:t>
            </a:r>
            <a:endParaRPr lang="el-GR" altLang="en-US" sz="1800">
              <a:solidFill>
                <a:srgbClr val="0000FF"/>
              </a:solidFill>
              <a:latin typeface="Verdana" pitchFamily="34" charset="0"/>
            </a:endParaRPr>
          </a:p>
        </p:txBody>
      </p:sp>
      <p:sp>
        <p:nvSpPr>
          <p:cNvPr id="93202" name="Line 18"/>
          <p:cNvSpPr>
            <a:spLocks noChangeShapeType="1"/>
          </p:cNvSpPr>
          <p:nvPr/>
        </p:nvSpPr>
        <p:spPr bwMode="auto">
          <a:xfrm flipV="1">
            <a:off x="5334000" y="2286000"/>
            <a:ext cx="0" cy="1143000"/>
          </a:xfrm>
          <a:prstGeom prst="line">
            <a:avLst/>
          </a:prstGeom>
          <a:noFill/>
          <a:ln w="38100">
            <a:solidFill>
              <a:srgbClr val="0066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3203" name="Text Box 19"/>
          <p:cNvSpPr txBox="1">
            <a:spLocks noChangeArrowheads="1"/>
          </p:cNvSpPr>
          <p:nvPr/>
        </p:nvSpPr>
        <p:spPr bwMode="auto">
          <a:xfrm>
            <a:off x="5334000" y="2895600"/>
            <a:ext cx="5334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1800">
                <a:solidFill>
                  <a:srgbClr val="006600"/>
                </a:solidFill>
              </a:rPr>
              <a:t>AE</a:t>
            </a:r>
          </a:p>
        </p:txBody>
      </p:sp>
      <p:sp>
        <p:nvSpPr>
          <p:cNvPr id="93204" name="Line 20"/>
          <p:cNvSpPr>
            <a:spLocks noChangeShapeType="1"/>
          </p:cNvSpPr>
          <p:nvPr/>
        </p:nvSpPr>
        <p:spPr bwMode="auto">
          <a:xfrm>
            <a:off x="4114800" y="5562600"/>
            <a:ext cx="2133600" cy="0"/>
          </a:xfrm>
          <a:prstGeom prst="line">
            <a:avLst/>
          </a:prstGeom>
          <a:noFill/>
          <a:ln w="254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 name="Text Box 2">
            <a:extLst>
              <a:ext uri="{FF2B5EF4-FFF2-40B4-BE49-F238E27FC236}">
                <a16:creationId xmlns:a16="http://schemas.microsoft.com/office/drawing/2014/main" id="{17D0E0A2-4B18-3A98-5B52-4F21591D324F}"/>
              </a:ext>
            </a:extLst>
          </p:cNvPr>
          <p:cNvSpPr txBox="1">
            <a:spLocks noChangeArrowheads="1"/>
          </p:cNvSpPr>
          <p:nvPr/>
        </p:nvSpPr>
        <p:spPr bwMode="auto">
          <a:xfrm>
            <a:off x="-1" y="0"/>
            <a:ext cx="9143999" cy="954107"/>
          </a:xfrm>
          <a:prstGeom prst="rect">
            <a:avLst/>
          </a:prstGeom>
          <a:solidFill>
            <a:srgbClr val="C5FFE2"/>
          </a:solidFill>
          <a:ln>
            <a:noFill/>
          </a:ln>
          <a:effec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2800" dirty="0">
                <a:solidFill>
                  <a:srgbClr val="000000"/>
                </a:solidFill>
                <a:latin typeface="Times New Roman" panose="02020603050405020304" pitchFamily="18" charset="0"/>
                <a:cs typeface="Times New Roman" panose="02020603050405020304" pitchFamily="18" charset="0"/>
              </a:rPr>
              <a:t>50.  Draw the PE diagram for the combustion of propane.</a:t>
            </a:r>
            <a:br>
              <a:rPr lang="en-US" altLang="en-US" sz="2800" dirty="0">
                <a:solidFill>
                  <a:srgbClr val="000000"/>
                </a:solidFill>
                <a:latin typeface="Times New Roman" panose="02020603050405020304" pitchFamily="18" charset="0"/>
                <a:cs typeface="Times New Roman" panose="02020603050405020304" pitchFamily="18" charset="0"/>
              </a:rPr>
            </a:br>
            <a:r>
              <a:rPr lang="en-US" altLang="en-US" sz="2800" dirty="0">
                <a:solidFill>
                  <a:srgbClr val="000000"/>
                </a:solidFill>
                <a:latin typeface="Times New Roman" panose="02020603050405020304" pitchFamily="18" charset="0"/>
                <a:cs typeface="Times New Roman" panose="02020603050405020304" pitchFamily="18" charset="0"/>
              </a:rPr>
              <a:t>Indicate the PE of reactants, products, AE, AC, </a:t>
            </a:r>
            <a:r>
              <a:rPr lang="el-GR" altLang="en-US" sz="2800" dirty="0">
                <a:solidFill>
                  <a:srgbClr val="000000"/>
                </a:solidFill>
                <a:latin typeface="Times New Roman" panose="02020603050405020304" pitchFamily="18" charset="0"/>
                <a:cs typeface="Times New Roman" panose="02020603050405020304" pitchFamily="18" charset="0"/>
              </a:rPr>
              <a:t>Δ</a:t>
            </a:r>
            <a:r>
              <a:rPr lang="en-US" altLang="en-US" sz="2800" dirty="0">
                <a:solidFill>
                  <a:srgbClr val="000000"/>
                </a:solidFill>
                <a:latin typeface="Times New Roman" panose="02020603050405020304" pitchFamily="18" charset="0"/>
                <a:cs typeface="Times New Roman" panose="02020603050405020304" pitchFamily="18" charset="0"/>
              </a:rPr>
              <a:t>H, and a title</a:t>
            </a:r>
            <a:r>
              <a:rPr lang="en-US" altLang="en-US" sz="2000" dirty="0">
                <a:solidFill>
                  <a:srgbClr val="000000"/>
                </a:solidFill>
                <a:latin typeface="Times New Roman" panose="02020603050405020304" pitchFamily="18" charset="0"/>
                <a:cs typeface="Times New Roman" panose="02020603050405020304" pitchFamily="18" charset="0"/>
              </a:rPr>
              <a:t>.</a:t>
            </a:r>
            <a:endParaRPr lang="el-GR" altLang="en-US" sz="2000" dirty="0">
              <a:solidFill>
                <a:srgbClr val="000000"/>
              </a:solidFill>
              <a:latin typeface="Times New Roman" panose="02020603050405020304" pitchFamily="18" charset="0"/>
              <a:cs typeface="Times New Roman" panose="02020603050405020304" pitchFamily="18" charset="0"/>
            </a:endParaRPr>
          </a:p>
        </p:txBody>
      </p:sp>
      <p:sp>
        <p:nvSpPr>
          <p:cNvPr id="3" name="Text Box 5">
            <a:extLst>
              <a:ext uri="{FF2B5EF4-FFF2-40B4-BE49-F238E27FC236}">
                <a16:creationId xmlns:a16="http://schemas.microsoft.com/office/drawing/2014/main" id="{7D9173EC-7842-9071-1E13-7EC7D5DD9BE2}"/>
              </a:ext>
            </a:extLst>
          </p:cNvPr>
          <p:cNvSpPr txBox="1">
            <a:spLocks noChangeArrowheads="1"/>
          </p:cNvSpPr>
          <p:nvPr/>
        </p:nvSpPr>
        <p:spPr bwMode="auto">
          <a:xfrm>
            <a:off x="2057403" y="1143000"/>
            <a:ext cx="7086594"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2000" dirty="0">
                <a:solidFill>
                  <a:srgbClr val="FF0000"/>
                </a:solidFill>
                <a:latin typeface="Times New Roman" panose="02020603050405020304" pitchFamily="18" charset="0"/>
                <a:cs typeface="Times New Roman" panose="02020603050405020304" pitchFamily="18" charset="0"/>
              </a:rPr>
              <a:t>PE diagram for the combustion of propane  </a:t>
            </a:r>
            <a:r>
              <a:rPr lang="el-GR" altLang="en-US" sz="2000" dirty="0">
                <a:solidFill>
                  <a:srgbClr val="FF0000"/>
                </a:solidFill>
                <a:latin typeface="Times New Roman" panose="02020603050405020304" pitchFamily="18" charset="0"/>
                <a:cs typeface="Times New Roman" panose="02020603050405020304" pitchFamily="18" charset="0"/>
              </a:rPr>
              <a:t>Δ</a:t>
            </a:r>
            <a:r>
              <a:rPr lang="en-US" altLang="en-US" sz="2000" dirty="0">
                <a:solidFill>
                  <a:srgbClr val="FF0000"/>
                </a:solidFill>
                <a:latin typeface="Times New Roman" panose="02020603050405020304" pitchFamily="18" charset="0"/>
                <a:cs typeface="Times New Roman" panose="02020603050405020304" pitchFamily="18" charset="0"/>
              </a:rPr>
              <a:t>H = -2219.2 kJ/mole</a:t>
            </a:r>
            <a:endParaRPr lang="el-GR" altLang="en-US" sz="2000" dirty="0">
              <a:solidFill>
                <a:srgbClr val="FF0000"/>
              </a:solidFill>
              <a:latin typeface="Times New Roman" panose="02020603050405020304" pitchFamily="18" charset="0"/>
              <a:cs typeface="Times New Roman" panose="02020603050405020304" pitchFamily="18" charset="0"/>
            </a:endParaRPr>
          </a:p>
        </p:txBody>
      </p:sp>
      <p:sp>
        <p:nvSpPr>
          <p:cNvPr id="4" name="Oval 3">
            <a:extLst>
              <a:ext uri="{FF2B5EF4-FFF2-40B4-BE49-F238E27FC236}">
                <a16:creationId xmlns:a16="http://schemas.microsoft.com/office/drawing/2014/main" id="{EA61B1A2-D3B7-B343-1CEE-5E5A825FD51A}"/>
              </a:ext>
            </a:extLst>
          </p:cNvPr>
          <p:cNvSpPr/>
          <p:nvPr/>
        </p:nvSpPr>
        <p:spPr>
          <a:xfrm>
            <a:off x="5257800" y="2133600"/>
            <a:ext cx="152399" cy="152400"/>
          </a:xfrm>
          <a:prstGeom prst="ellipse">
            <a:avLst/>
          </a:prstGeom>
          <a:solidFill>
            <a:schemeClr val="tx1"/>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33860003-2258-9644-164D-B65CB95FADAD}"/>
              </a:ext>
            </a:extLst>
          </p:cNvPr>
          <p:cNvSpPr txBox="1"/>
          <p:nvPr/>
        </p:nvSpPr>
        <p:spPr>
          <a:xfrm>
            <a:off x="6724650" y="1651337"/>
            <a:ext cx="2324100" cy="1015663"/>
          </a:xfrm>
          <a:prstGeom prst="rect">
            <a:avLst/>
          </a:prstGeom>
          <a:noFill/>
          <a:ln w="3175">
            <a:solidFill>
              <a:schemeClr val="tx1"/>
            </a:solidFill>
          </a:ln>
        </p:spPr>
        <p:txBody>
          <a:bodyPr wrap="square" rtlCol="0">
            <a:spAutoFit/>
          </a:bodyPr>
          <a:lstStyle/>
          <a:p>
            <a:pPr algn="ctr"/>
            <a:r>
              <a:rPr lang="en-US" sz="2000" b="1" dirty="0">
                <a:latin typeface="Times New Roman" panose="02020603050405020304" pitchFamily="18" charset="0"/>
                <a:cs typeface="Times New Roman" panose="02020603050405020304" pitchFamily="18" charset="0"/>
              </a:rPr>
              <a:t>Activated complex</a:t>
            </a:r>
          </a:p>
          <a:p>
            <a:pPr algn="ctr"/>
            <a:r>
              <a:rPr lang="en-US" sz="2000" b="1" dirty="0">
                <a:latin typeface="Times New Roman" panose="02020603050405020304" pitchFamily="18" charset="0"/>
                <a:cs typeface="Times New Roman" panose="02020603050405020304" pitchFamily="18" charset="0"/>
              </a:rPr>
              <a:t>loose atoms of </a:t>
            </a:r>
            <a:br>
              <a:rPr lang="en-US" sz="2000" b="1" dirty="0">
                <a:latin typeface="Times New Roman" panose="02020603050405020304" pitchFamily="18" charset="0"/>
                <a:cs typeface="Times New Roman" panose="02020603050405020304" pitchFamily="18" charset="0"/>
              </a:rPr>
            </a:br>
            <a:r>
              <a:rPr lang="en-US" sz="2000" b="1" dirty="0">
                <a:latin typeface="Times New Roman" panose="02020603050405020304" pitchFamily="18" charset="0"/>
                <a:cs typeface="Times New Roman" panose="02020603050405020304" pitchFamily="18" charset="0"/>
              </a:rPr>
              <a:t>C + H + O</a:t>
            </a:r>
          </a:p>
        </p:txBody>
      </p:sp>
      <p:cxnSp>
        <p:nvCxnSpPr>
          <p:cNvPr id="7" name="Straight Arrow Connector 6">
            <a:extLst>
              <a:ext uri="{FF2B5EF4-FFF2-40B4-BE49-F238E27FC236}">
                <a16:creationId xmlns:a16="http://schemas.microsoft.com/office/drawing/2014/main" id="{912D65B0-1131-981B-DAF4-F7D7C524E281}"/>
              </a:ext>
            </a:extLst>
          </p:cNvPr>
          <p:cNvCxnSpPr/>
          <p:nvPr/>
        </p:nvCxnSpPr>
        <p:spPr>
          <a:xfrm flipH="1">
            <a:off x="5467349" y="1921075"/>
            <a:ext cx="1257301" cy="269676"/>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34895170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Title 1"/>
          <p:cNvSpPr>
            <a:spLocks noGrp="1"/>
          </p:cNvSpPr>
          <p:nvPr>
            <p:ph type="ctrTitle"/>
          </p:nvPr>
        </p:nvSpPr>
        <p:spPr>
          <a:xfrm>
            <a:off x="25400" y="0"/>
            <a:ext cx="7772400" cy="1470025"/>
          </a:xfrm>
        </p:spPr>
        <p:txBody>
          <a:bodyPr/>
          <a:lstStyle/>
          <a:p>
            <a:pPr eaLnBrk="1" hangingPunct="1"/>
            <a:r>
              <a:rPr lang="en-US" altLang="en-US" dirty="0"/>
              <a:t>Kinetics Class #3</a:t>
            </a:r>
          </a:p>
        </p:txBody>
      </p:sp>
      <p:sp>
        <p:nvSpPr>
          <p:cNvPr id="94211" name="Subtitle 2"/>
          <p:cNvSpPr>
            <a:spLocks noGrp="1"/>
          </p:cNvSpPr>
          <p:nvPr>
            <p:ph type="subTitle" idx="1"/>
          </p:nvPr>
        </p:nvSpPr>
        <p:spPr>
          <a:xfrm>
            <a:off x="25400" y="1066800"/>
            <a:ext cx="9144000" cy="1752600"/>
          </a:xfrm>
        </p:spPr>
        <p:txBody>
          <a:bodyPr/>
          <a:lstStyle/>
          <a:p>
            <a:pPr eaLnBrk="1" hangingPunct="1"/>
            <a:r>
              <a:rPr lang="en-US" altLang="en-US" sz="5400" dirty="0">
                <a:solidFill>
                  <a:srgbClr val="FF0000"/>
                </a:solidFill>
              </a:rPr>
              <a:t>The affect of catalysts on chemical reactions</a:t>
            </a:r>
          </a:p>
          <a:p>
            <a:pPr eaLnBrk="1" hangingPunct="1"/>
            <a:endParaRPr lang="en-US" altLang="en-US" sz="5400" dirty="0">
              <a:solidFill>
                <a:srgbClr val="FF0000"/>
              </a:solidFill>
            </a:endParaRPr>
          </a:p>
          <a:p>
            <a:pPr eaLnBrk="1" hangingPunct="1"/>
            <a:endParaRPr lang="en-US" altLang="en-US" sz="5400" dirty="0">
              <a:solidFill>
                <a:srgbClr val="FF0000"/>
              </a:solidFill>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TextBox 1"/>
          <p:cNvSpPr txBox="1">
            <a:spLocks noChangeArrowheads="1"/>
          </p:cNvSpPr>
          <p:nvPr/>
        </p:nvSpPr>
        <p:spPr bwMode="auto">
          <a:xfrm>
            <a:off x="0" y="9525"/>
            <a:ext cx="9144000" cy="5386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dirty="0">
                <a:solidFill>
                  <a:schemeClr val="tx1">
                    <a:lumMod val="95000"/>
                    <a:lumOff val="5000"/>
                  </a:schemeClr>
                </a:solidFill>
                <a:latin typeface="Comic Sans MS" pitchFamily="66" charset="0"/>
              </a:rPr>
              <a:t>Draw the PE diagram for </a:t>
            </a:r>
            <a:br>
              <a:rPr lang="en-US" altLang="en-US" dirty="0">
                <a:solidFill>
                  <a:schemeClr val="tx1">
                    <a:lumMod val="95000"/>
                    <a:lumOff val="5000"/>
                  </a:schemeClr>
                </a:solidFill>
                <a:latin typeface="Comic Sans MS" pitchFamily="66" charset="0"/>
              </a:rPr>
            </a:br>
            <a:br>
              <a:rPr lang="en-US" altLang="en-US" dirty="0">
                <a:solidFill>
                  <a:schemeClr val="tx1">
                    <a:lumMod val="95000"/>
                    <a:lumOff val="5000"/>
                  </a:schemeClr>
                </a:solidFill>
                <a:latin typeface="Comic Sans MS" pitchFamily="66" charset="0"/>
              </a:rPr>
            </a:br>
            <a:r>
              <a:rPr lang="en-US" altLang="en-US" dirty="0">
                <a:solidFill>
                  <a:schemeClr val="tx1">
                    <a:lumMod val="95000"/>
                    <a:lumOff val="5000"/>
                  </a:schemeClr>
                </a:solidFill>
                <a:latin typeface="Comic Sans MS" pitchFamily="66" charset="0"/>
              </a:rPr>
              <a:t>51.  The combustion of glucose</a:t>
            </a:r>
            <a:br>
              <a:rPr lang="en-US" altLang="en-US" dirty="0">
                <a:solidFill>
                  <a:schemeClr val="tx1">
                    <a:lumMod val="95000"/>
                    <a:lumOff val="5000"/>
                  </a:schemeClr>
                </a:solidFill>
                <a:latin typeface="Comic Sans MS" pitchFamily="66" charset="0"/>
              </a:rPr>
            </a:br>
            <a:br>
              <a:rPr lang="en-US" altLang="en-US" dirty="0">
                <a:solidFill>
                  <a:schemeClr val="tx1">
                    <a:lumMod val="95000"/>
                    <a:lumOff val="5000"/>
                  </a:schemeClr>
                </a:solidFill>
                <a:latin typeface="Comic Sans MS" pitchFamily="66" charset="0"/>
              </a:rPr>
            </a:br>
            <a:r>
              <a:rPr lang="en-US" altLang="en-US" dirty="0">
                <a:solidFill>
                  <a:schemeClr val="tx1">
                    <a:lumMod val="95000"/>
                    <a:lumOff val="5000"/>
                  </a:schemeClr>
                </a:solidFill>
                <a:latin typeface="Comic Sans MS" pitchFamily="66" charset="0"/>
              </a:rPr>
              <a:t>        and for The synthesis of HI gas.  </a:t>
            </a:r>
          </a:p>
          <a:p>
            <a:pPr eaLnBrk="1" hangingPunct="1">
              <a:spcBef>
                <a:spcPct val="0"/>
              </a:spcBef>
              <a:buFontTx/>
              <a:buNone/>
            </a:pPr>
            <a:br>
              <a:rPr lang="en-US" altLang="en-US" dirty="0">
                <a:solidFill>
                  <a:schemeClr val="tx1">
                    <a:lumMod val="95000"/>
                    <a:lumOff val="5000"/>
                  </a:schemeClr>
                </a:solidFill>
                <a:latin typeface="Comic Sans MS" pitchFamily="66" charset="0"/>
              </a:rPr>
            </a:br>
            <a:r>
              <a:rPr lang="en-US" altLang="en-US" dirty="0">
                <a:solidFill>
                  <a:schemeClr val="tx1">
                    <a:lumMod val="95000"/>
                    <a:lumOff val="5000"/>
                  </a:schemeClr>
                </a:solidFill>
                <a:latin typeface="Comic Sans MS" pitchFamily="66" charset="0"/>
              </a:rPr>
              <a:t>Make 2 graphs, label PE of reactants and products, AE, AC, and </a:t>
            </a:r>
            <a:r>
              <a:rPr lang="el-GR" altLang="en-US" dirty="0">
                <a:solidFill>
                  <a:schemeClr val="tx1">
                    <a:lumMod val="95000"/>
                    <a:lumOff val="5000"/>
                  </a:schemeClr>
                </a:solidFill>
                <a:latin typeface="Comic Sans MS" pitchFamily="66" charset="0"/>
              </a:rPr>
              <a:t>Δ</a:t>
            </a:r>
            <a:r>
              <a:rPr lang="en-US" altLang="en-US" dirty="0">
                <a:solidFill>
                  <a:schemeClr val="tx1">
                    <a:lumMod val="95000"/>
                    <a:lumOff val="5000"/>
                  </a:schemeClr>
                </a:solidFill>
                <a:latin typeface="Comic Sans MS" pitchFamily="66" charset="0"/>
              </a:rPr>
              <a:t>H (+ or -), and a title,  with labels for the X and Y axis.</a:t>
            </a:r>
          </a:p>
          <a:p>
            <a:pPr eaLnBrk="1" hangingPunct="1">
              <a:spcBef>
                <a:spcPct val="0"/>
              </a:spcBef>
              <a:buFontTx/>
              <a:buNone/>
            </a:pPr>
            <a:endParaRPr lang="en-US" altLang="en-US" sz="2800" dirty="0">
              <a:solidFill>
                <a:srgbClr val="000000"/>
              </a:solidFill>
              <a:latin typeface="Comic Sans MS" pitchFamily="66" charset="0"/>
            </a:endParaRPr>
          </a:p>
          <a:p>
            <a:pPr eaLnBrk="1" hangingPunct="1">
              <a:spcBef>
                <a:spcPct val="0"/>
              </a:spcBef>
              <a:buFontTx/>
              <a:buNone/>
            </a:pPr>
            <a:r>
              <a:rPr lang="en-US" altLang="en-US" sz="2800" dirty="0">
                <a:solidFill>
                  <a:srgbClr val="FF0000"/>
                </a:solidFill>
                <a:latin typeface="Comic Sans MS" pitchFamily="66" charset="0"/>
              </a:rPr>
              <a:t>This should only take </a:t>
            </a:r>
            <a:r>
              <a:rPr lang="en-US" altLang="en-US" sz="2800" u="sng" dirty="0">
                <a:solidFill>
                  <a:srgbClr val="3333FF"/>
                </a:solidFill>
                <a:latin typeface="Comic Sans MS" pitchFamily="66" charset="0"/>
              </a:rPr>
              <a:t>2 minutes</a:t>
            </a:r>
            <a:r>
              <a:rPr lang="en-US" altLang="en-US" sz="2800" dirty="0">
                <a:solidFill>
                  <a:srgbClr val="FF0000"/>
                </a:solidFill>
                <a:latin typeface="Comic Sans MS" pitchFamily="66" charset="0"/>
              </a:rPr>
              <a:t>!  </a:t>
            </a:r>
            <a:r>
              <a:rPr lang="en-US" altLang="en-US" sz="1200" dirty="0">
                <a:solidFill>
                  <a:srgbClr val="FF0000"/>
                </a:solidFill>
                <a:latin typeface="Comic Sans MS" pitchFamily="66" charset="0"/>
              </a:rPr>
              <a:t>Click ahead now</a:t>
            </a:r>
            <a:endParaRPr lang="en-US" altLang="en-US" sz="1000" dirty="0">
              <a:solidFill>
                <a:srgbClr val="FF0000"/>
              </a:solidFill>
              <a:latin typeface="Comic Sans MS" pitchFamily="66" charset="0"/>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p:cNvCxnSpPr/>
          <p:nvPr/>
        </p:nvCxnSpPr>
        <p:spPr>
          <a:xfrm rot="5400000">
            <a:off x="-761206" y="3733006"/>
            <a:ext cx="3810000" cy="1588"/>
          </a:xfrm>
          <a:prstGeom prst="line">
            <a:avLst/>
          </a:prstGeom>
        </p:spPr>
        <p:style>
          <a:lnRef idx="3">
            <a:schemeClr val="dk1"/>
          </a:lnRef>
          <a:fillRef idx="0">
            <a:schemeClr val="dk1"/>
          </a:fillRef>
          <a:effectRef idx="2">
            <a:schemeClr val="dk1"/>
          </a:effectRef>
          <a:fontRef idx="minor">
            <a:schemeClr val="tx1"/>
          </a:fontRef>
        </p:style>
      </p:cxnSp>
      <p:cxnSp>
        <p:nvCxnSpPr>
          <p:cNvPr id="4" name="Straight Connector 3"/>
          <p:cNvCxnSpPr/>
          <p:nvPr/>
        </p:nvCxnSpPr>
        <p:spPr>
          <a:xfrm rot="5400000">
            <a:off x="3582194" y="3733006"/>
            <a:ext cx="3810000" cy="1588"/>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p:cNvCxnSpPr/>
          <p:nvPr/>
        </p:nvCxnSpPr>
        <p:spPr>
          <a:xfrm>
            <a:off x="1143000" y="5638800"/>
            <a:ext cx="3200400" cy="1588"/>
          </a:xfrm>
          <a:prstGeom prst="line">
            <a:avLst/>
          </a:prstGeom>
        </p:spPr>
        <p:style>
          <a:lnRef idx="3">
            <a:schemeClr val="dk1"/>
          </a:lnRef>
          <a:fillRef idx="0">
            <a:schemeClr val="dk1"/>
          </a:fillRef>
          <a:effectRef idx="2">
            <a:schemeClr val="dk1"/>
          </a:effectRef>
          <a:fontRef idx="minor">
            <a:schemeClr val="tx1"/>
          </a:fontRef>
        </p:style>
      </p:cxnSp>
      <p:cxnSp>
        <p:nvCxnSpPr>
          <p:cNvPr id="7" name="Straight Connector 6"/>
          <p:cNvCxnSpPr/>
          <p:nvPr/>
        </p:nvCxnSpPr>
        <p:spPr>
          <a:xfrm>
            <a:off x="5486400" y="5638800"/>
            <a:ext cx="3200400" cy="1588"/>
          </a:xfrm>
          <a:prstGeom prst="line">
            <a:avLst/>
          </a:prstGeom>
        </p:spPr>
        <p:style>
          <a:lnRef idx="3">
            <a:schemeClr val="dk1"/>
          </a:lnRef>
          <a:fillRef idx="0">
            <a:schemeClr val="dk1"/>
          </a:fillRef>
          <a:effectRef idx="2">
            <a:schemeClr val="dk1"/>
          </a:effectRef>
          <a:fontRef idx="minor">
            <a:schemeClr val="tx1"/>
          </a:fontRef>
        </p:style>
      </p:cxnSp>
      <p:sp>
        <p:nvSpPr>
          <p:cNvPr id="96262" name="TextBox 7"/>
          <p:cNvSpPr txBox="1">
            <a:spLocks noChangeArrowheads="1"/>
          </p:cNvSpPr>
          <p:nvPr/>
        </p:nvSpPr>
        <p:spPr bwMode="auto">
          <a:xfrm>
            <a:off x="1600200" y="5867400"/>
            <a:ext cx="2209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a:solidFill>
                  <a:srgbClr val="000000"/>
                </a:solidFill>
              </a:rPr>
              <a:t>time</a:t>
            </a:r>
          </a:p>
        </p:txBody>
      </p:sp>
      <p:sp>
        <p:nvSpPr>
          <p:cNvPr id="96264" name="TextBox 9"/>
          <p:cNvSpPr txBox="1">
            <a:spLocks noChangeArrowheads="1"/>
          </p:cNvSpPr>
          <p:nvPr/>
        </p:nvSpPr>
        <p:spPr bwMode="auto">
          <a:xfrm>
            <a:off x="4572000" y="2819400"/>
            <a:ext cx="838200" cy="61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a:solidFill>
                  <a:srgbClr val="000000"/>
                </a:solidFill>
              </a:rPr>
              <a:t>PE</a:t>
            </a:r>
          </a:p>
          <a:p>
            <a:pPr eaLnBrk="1" hangingPunct="1">
              <a:spcBef>
                <a:spcPct val="0"/>
              </a:spcBef>
              <a:buFontTx/>
              <a:buNone/>
            </a:pPr>
            <a:r>
              <a:rPr lang="en-US" altLang="en-US" sz="1600">
                <a:solidFill>
                  <a:srgbClr val="000000"/>
                </a:solidFill>
              </a:rPr>
              <a:t>kJ/mole</a:t>
            </a:r>
          </a:p>
        </p:txBody>
      </p:sp>
      <p:sp>
        <p:nvSpPr>
          <p:cNvPr id="96265" name="Rectangle 10"/>
          <p:cNvSpPr>
            <a:spLocks noChangeArrowheads="1"/>
          </p:cNvSpPr>
          <p:nvPr/>
        </p:nvSpPr>
        <p:spPr bwMode="auto">
          <a:xfrm>
            <a:off x="152400" y="3048000"/>
            <a:ext cx="914400" cy="61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a:solidFill>
                  <a:srgbClr val="000000"/>
                </a:solidFill>
              </a:rPr>
              <a:t>PE</a:t>
            </a:r>
          </a:p>
          <a:p>
            <a:pPr eaLnBrk="1" hangingPunct="1">
              <a:spcBef>
                <a:spcPct val="0"/>
              </a:spcBef>
              <a:buFontTx/>
              <a:buNone/>
            </a:pPr>
            <a:r>
              <a:rPr lang="en-US" altLang="en-US" sz="1600">
                <a:solidFill>
                  <a:srgbClr val="000000"/>
                </a:solidFill>
              </a:rPr>
              <a:t>kJ/mole</a:t>
            </a:r>
          </a:p>
        </p:txBody>
      </p:sp>
      <p:sp>
        <p:nvSpPr>
          <p:cNvPr id="96266" name="TextBox 11"/>
          <p:cNvSpPr txBox="1">
            <a:spLocks noChangeArrowheads="1"/>
          </p:cNvSpPr>
          <p:nvPr/>
        </p:nvSpPr>
        <p:spPr bwMode="auto">
          <a:xfrm>
            <a:off x="1295400" y="1752600"/>
            <a:ext cx="29718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dirty="0">
                <a:solidFill>
                  <a:srgbClr val="000000"/>
                </a:solidFill>
              </a:rPr>
              <a:t>Combustion of glucose</a:t>
            </a:r>
            <a:br>
              <a:rPr lang="en-US" altLang="en-US" sz="1800" dirty="0">
                <a:solidFill>
                  <a:srgbClr val="000000"/>
                </a:solidFill>
              </a:rPr>
            </a:br>
            <a:r>
              <a:rPr lang="el-GR" altLang="en-US" sz="1800" dirty="0">
                <a:solidFill>
                  <a:srgbClr val="000000"/>
                </a:solidFill>
              </a:rPr>
              <a:t>Δ</a:t>
            </a:r>
            <a:r>
              <a:rPr lang="en-US" altLang="en-US" sz="1800" dirty="0">
                <a:solidFill>
                  <a:srgbClr val="000000"/>
                </a:solidFill>
              </a:rPr>
              <a:t>H = -2804 kJ/mole</a:t>
            </a:r>
          </a:p>
        </p:txBody>
      </p:sp>
      <p:sp>
        <p:nvSpPr>
          <p:cNvPr id="96267" name="TextBox 12"/>
          <p:cNvSpPr txBox="1">
            <a:spLocks noChangeArrowheads="1"/>
          </p:cNvSpPr>
          <p:nvPr/>
        </p:nvSpPr>
        <p:spPr bwMode="auto">
          <a:xfrm>
            <a:off x="5715000" y="1676400"/>
            <a:ext cx="28956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dirty="0">
                <a:solidFill>
                  <a:srgbClr val="000000"/>
                </a:solidFill>
              </a:rPr>
              <a:t>Synthesis of HI gas</a:t>
            </a:r>
            <a:br>
              <a:rPr lang="en-US" altLang="en-US" sz="1800" dirty="0">
                <a:solidFill>
                  <a:srgbClr val="000000"/>
                </a:solidFill>
              </a:rPr>
            </a:br>
            <a:r>
              <a:rPr lang="el-GR" altLang="en-US" sz="1800" dirty="0">
                <a:solidFill>
                  <a:srgbClr val="000000"/>
                </a:solidFill>
              </a:rPr>
              <a:t>Δ</a:t>
            </a:r>
            <a:r>
              <a:rPr lang="en-US" altLang="en-US" sz="1800" dirty="0">
                <a:solidFill>
                  <a:srgbClr val="000000"/>
                </a:solidFill>
              </a:rPr>
              <a:t>H = +53.0 kJ/mole</a:t>
            </a:r>
          </a:p>
        </p:txBody>
      </p:sp>
      <p:sp>
        <p:nvSpPr>
          <p:cNvPr id="96288" name="TextBox 58"/>
          <p:cNvSpPr txBox="1">
            <a:spLocks noChangeArrowheads="1"/>
          </p:cNvSpPr>
          <p:nvPr/>
        </p:nvSpPr>
        <p:spPr bwMode="auto">
          <a:xfrm>
            <a:off x="5638800" y="5943600"/>
            <a:ext cx="24384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a:solidFill>
                  <a:srgbClr val="000000"/>
                </a:solidFill>
              </a:rPr>
              <a:t>time</a:t>
            </a:r>
          </a:p>
        </p:txBody>
      </p:sp>
      <p:sp>
        <p:nvSpPr>
          <p:cNvPr id="96294" name="TextBox 29"/>
          <p:cNvSpPr txBox="1">
            <a:spLocks noChangeArrowheads="1"/>
          </p:cNvSpPr>
          <p:nvPr/>
        </p:nvSpPr>
        <p:spPr bwMode="auto">
          <a:xfrm>
            <a:off x="460376" y="914400"/>
            <a:ext cx="868362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2400" dirty="0">
                <a:solidFill>
                  <a:srgbClr val="FF0000"/>
                </a:solidFill>
                <a:latin typeface="Times New Roman" panose="02020603050405020304" pitchFamily="18" charset="0"/>
                <a:cs typeface="Times New Roman" panose="02020603050405020304" pitchFamily="18" charset="0"/>
              </a:rPr>
              <a:t>Exothermic on left                           Endothermic on right</a:t>
            </a:r>
          </a:p>
        </p:txBody>
      </p:sp>
      <p:sp>
        <p:nvSpPr>
          <p:cNvPr id="2" name="TextBox 1">
            <a:extLst>
              <a:ext uri="{FF2B5EF4-FFF2-40B4-BE49-F238E27FC236}">
                <a16:creationId xmlns:a16="http://schemas.microsoft.com/office/drawing/2014/main" id="{DCB4107E-5194-868D-0490-E1F7453D2672}"/>
              </a:ext>
            </a:extLst>
          </p:cNvPr>
          <p:cNvSpPr txBox="1"/>
          <p:nvPr/>
        </p:nvSpPr>
        <p:spPr>
          <a:xfrm>
            <a:off x="0" y="0"/>
            <a:ext cx="838200" cy="584775"/>
          </a:xfrm>
          <a:prstGeom prst="rect">
            <a:avLst/>
          </a:prstGeom>
          <a:solidFill>
            <a:schemeClr val="bg1">
              <a:lumMod val="95000"/>
            </a:schemeClr>
          </a:solidFill>
        </p:spPr>
        <p:txBody>
          <a:bodyPr wrap="square" rtlCol="0">
            <a:spAutoFit/>
          </a:bodyPr>
          <a:lstStyle/>
          <a:p>
            <a:r>
              <a:rPr lang="en-US" sz="3200" dirty="0">
                <a:solidFill>
                  <a:srgbClr val="FF0000"/>
                </a:solidFill>
              </a:rPr>
              <a:t>51</a:t>
            </a:r>
            <a:r>
              <a:rPr lang="en-US" dirty="0">
                <a:solidFill>
                  <a:srgbClr val="FF0000"/>
                </a:solidFill>
              </a:rPr>
              <a:t>.</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p:cNvCxnSpPr/>
          <p:nvPr/>
        </p:nvCxnSpPr>
        <p:spPr>
          <a:xfrm rot="5400000">
            <a:off x="-761206" y="3733006"/>
            <a:ext cx="3810000" cy="1588"/>
          </a:xfrm>
          <a:prstGeom prst="line">
            <a:avLst/>
          </a:prstGeom>
        </p:spPr>
        <p:style>
          <a:lnRef idx="3">
            <a:schemeClr val="dk1"/>
          </a:lnRef>
          <a:fillRef idx="0">
            <a:schemeClr val="dk1"/>
          </a:fillRef>
          <a:effectRef idx="2">
            <a:schemeClr val="dk1"/>
          </a:effectRef>
          <a:fontRef idx="minor">
            <a:schemeClr val="tx1"/>
          </a:fontRef>
        </p:style>
      </p:cxnSp>
      <p:cxnSp>
        <p:nvCxnSpPr>
          <p:cNvPr id="4" name="Straight Connector 3"/>
          <p:cNvCxnSpPr/>
          <p:nvPr/>
        </p:nvCxnSpPr>
        <p:spPr>
          <a:xfrm rot="5400000">
            <a:off x="3582194" y="3733006"/>
            <a:ext cx="3810000" cy="1588"/>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p:cNvCxnSpPr/>
          <p:nvPr/>
        </p:nvCxnSpPr>
        <p:spPr>
          <a:xfrm>
            <a:off x="1143000" y="5638800"/>
            <a:ext cx="3200400" cy="1588"/>
          </a:xfrm>
          <a:prstGeom prst="line">
            <a:avLst/>
          </a:prstGeom>
        </p:spPr>
        <p:style>
          <a:lnRef idx="3">
            <a:schemeClr val="dk1"/>
          </a:lnRef>
          <a:fillRef idx="0">
            <a:schemeClr val="dk1"/>
          </a:fillRef>
          <a:effectRef idx="2">
            <a:schemeClr val="dk1"/>
          </a:effectRef>
          <a:fontRef idx="minor">
            <a:schemeClr val="tx1"/>
          </a:fontRef>
        </p:style>
      </p:cxnSp>
      <p:cxnSp>
        <p:nvCxnSpPr>
          <p:cNvPr id="7" name="Straight Connector 6"/>
          <p:cNvCxnSpPr/>
          <p:nvPr/>
        </p:nvCxnSpPr>
        <p:spPr>
          <a:xfrm>
            <a:off x="5486400" y="5638800"/>
            <a:ext cx="3200400" cy="1588"/>
          </a:xfrm>
          <a:prstGeom prst="line">
            <a:avLst/>
          </a:prstGeom>
        </p:spPr>
        <p:style>
          <a:lnRef idx="3">
            <a:schemeClr val="dk1"/>
          </a:lnRef>
          <a:fillRef idx="0">
            <a:schemeClr val="dk1"/>
          </a:fillRef>
          <a:effectRef idx="2">
            <a:schemeClr val="dk1"/>
          </a:effectRef>
          <a:fontRef idx="minor">
            <a:schemeClr val="tx1"/>
          </a:fontRef>
        </p:style>
      </p:cxnSp>
      <p:sp>
        <p:nvSpPr>
          <p:cNvPr id="96262" name="TextBox 7"/>
          <p:cNvSpPr txBox="1">
            <a:spLocks noChangeArrowheads="1"/>
          </p:cNvSpPr>
          <p:nvPr/>
        </p:nvSpPr>
        <p:spPr bwMode="auto">
          <a:xfrm>
            <a:off x="1600200" y="5867400"/>
            <a:ext cx="2209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a:solidFill>
                  <a:srgbClr val="000000"/>
                </a:solidFill>
              </a:rPr>
              <a:t>time</a:t>
            </a:r>
          </a:p>
        </p:txBody>
      </p:sp>
      <p:sp>
        <p:nvSpPr>
          <p:cNvPr id="96264" name="TextBox 9"/>
          <p:cNvSpPr txBox="1">
            <a:spLocks noChangeArrowheads="1"/>
          </p:cNvSpPr>
          <p:nvPr/>
        </p:nvSpPr>
        <p:spPr bwMode="auto">
          <a:xfrm>
            <a:off x="4572000" y="2819400"/>
            <a:ext cx="838200" cy="61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a:solidFill>
                  <a:srgbClr val="000000"/>
                </a:solidFill>
              </a:rPr>
              <a:t>PE</a:t>
            </a:r>
          </a:p>
          <a:p>
            <a:pPr eaLnBrk="1" hangingPunct="1">
              <a:spcBef>
                <a:spcPct val="0"/>
              </a:spcBef>
              <a:buFontTx/>
              <a:buNone/>
            </a:pPr>
            <a:r>
              <a:rPr lang="en-US" altLang="en-US" sz="1600">
                <a:solidFill>
                  <a:srgbClr val="000000"/>
                </a:solidFill>
              </a:rPr>
              <a:t>kJ/mole</a:t>
            </a:r>
          </a:p>
        </p:txBody>
      </p:sp>
      <p:sp>
        <p:nvSpPr>
          <p:cNvPr id="96265" name="Rectangle 10"/>
          <p:cNvSpPr>
            <a:spLocks noChangeArrowheads="1"/>
          </p:cNvSpPr>
          <p:nvPr/>
        </p:nvSpPr>
        <p:spPr bwMode="auto">
          <a:xfrm>
            <a:off x="152400" y="3048000"/>
            <a:ext cx="914400" cy="61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a:solidFill>
                  <a:srgbClr val="000000"/>
                </a:solidFill>
              </a:rPr>
              <a:t>PE</a:t>
            </a:r>
          </a:p>
          <a:p>
            <a:pPr eaLnBrk="1" hangingPunct="1">
              <a:spcBef>
                <a:spcPct val="0"/>
              </a:spcBef>
              <a:buFontTx/>
              <a:buNone/>
            </a:pPr>
            <a:r>
              <a:rPr lang="en-US" altLang="en-US" sz="1600">
                <a:solidFill>
                  <a:srgbClr val="000000"/>
                </a:solidFill>
              </a:rPr>
              <a:t>kJ/mole</a:t>
            </a:r>
          </a:p>
        </p:txBody>
      </p:sp>
      <p:sp>
        <p:nvSpPr>
          <p:cNvPr id="96266" name="TextBox 11"/>
          <p:cNvSpPr txBox="1">
            <a:spLocks noChangeArrowheads="1"/>
          </p:cNvSpPr>
          <p:nvPr/>
        </p:nvSpPr>
        <p:spPr bwMode="auto">
          <a:xfrm>
            <a:off x="1295400" y="1752600"/>
            <a:ext cx="29718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dirty="0">
                <a:solidFill>
                  <a:srgbClr val="000000"/>
                </a:solidFill>
              </a:rPr>
              <a:t>Combustion of glucose</a:t>
            </a:r>
            <a:br>
              <a:rPr lang="en-US" altLang="en-US" sz="1800" dirty="0">
                <a:solidFill>
                  <a:srgbClr val="000000"/>
                </a:solidFill>
              </a:rPr>
            </a:br>
            <a:r>
              <a:rPr lang="el-GR" altLang="en-US" sz="1800" dirty="0">
                <a:solidFill>
                  <a:srgbClr val="000000"/>
                </a:solidFill>
              </a:rPr>
              <a:t>Δ</a:t>
            </a:r>
            <a:r>
              <a:rPr lang="en-US" altLang="en-US" sz="1800" dirty="0">
                <a:solidFill>
                  <a:srgbClr val="000000"/>
                </a:solidFill>
              </a:rPr>
              <a:t>H = -2804 kJ/mole</a:t>
            </a:r>
          </a:p>
        </p:txBody>
      </p:sp>
      <p:sp>
        <p:nvSpPr>
          <p:cNvPr id="96267" name="TextBox 12"/>
          <p:cNvSpPr txBox="1">
            <a:spLocks noChangeArrowheads="1"/>
          </p:cNvSpPr>
          <p:nvPr/>
        </p:nvSpPr>
        <p:spPr bwMode="auto">
          <a:xfrm>
            <a:off x="5715000" y="1676400"/>
            <a:ext cx="28956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dirty="0">
                <a:solidFill>
                  <a:srgbClr val="000000"/>
                </a:solidFill>
              </a:rPr>
              <a:t>Synthesis of HI gas</a:t>
            </a:r>
            <a:br>
              <a:rPr lang="en-US" altLang="en-US" sz="1800" dirty="0">
                <a:solidFill>
                  <a:srgbClr val="000000"/>
                </a:solidFill>
              </a:rPr>
            </a:br>
            <a:r>
              <a:rPr lang="el-GR" altLang="en-US" sz="1800" dirty="0">
                <a:solidFill>
                  <a:srgbClr val="000000"/>
                </a:solidFill>
              </a:rPr>
              <a:t>Δ</a:t>
            </a:r>
            <a:r>
              <a:rPr lang="en-US" altLang="en-US" sz="1800" dirty="0">
                <a:solidFill>
                  <a:srgbClr val="000000"/>
                </a:solidFill>
              </a:rPr>
              <a:t>H = +53.0 kJ/mole</a:t>
            </a:r>
          </a:p>
        </p:txBody>
      </p:sp>
      <p:cxnSp>
        <p:nvCxnSpPr>
          <p:cNvPr id="15" name="Straight Connector 14"/>
          <p:cNvCxnSpPr/>
          <p:nvPr/>
        </p:nvCxnSpPr>
        <p:spPr>
          <a:xfrm>
            <a:off x="1143000" y="3810000"/>
            <a:ext cx="838200" cy="0"/>
          </a:xfrm>
          <a:prstGeom prst="line">
            <a:avLst/>
          </a:prstGeom>
        </p:spPr>
        <p:style>
          <a:lnRef idx="3">
            <a:schemeClr val="dk1"/>
          </a:lnRef>
          <a:fillRef idx="0">
            <a:schemeClr val="dk1"/>
          </a:fillRef>
          <a:effectRef idx="2">
            <a:schemeClr val="dk1"/>
          </a:effectRef>
          <a:fontRef idx="minor">
            <a:schemeClr val="tx1"/>
          </a:fontRef>
        </p:style>
      </p:cxnSp>
      <p:cxnSp>
        <p:nvCxnSpPr>
          <p:cNvPr id="22" name="Straight Connector 21"/>
          <p:cNvCxnSpPr/>
          <p:nvPr/>
        </p:nvCxnSpPr>
        <p:spPr>
          <a:xfrm>
            <a:off x="3771900" y="4951413"/>
            <a:ext cx="685800" cy="1587"/>
          </a:xfrm>
          <a:prstGeom prst="line">
            <a:avLst/>
          </a:prstGeom>
        </p:spPr>
        <p:style>
          <a:lnRef idx="3">
            <a:schemeClr val="dk1"/>
          </a:lnRef>
          <a:fillRef idx="0">
            <a:schemeClr val="dk1"/>
          </a:fillRef>
          <a:effectRef idx="2">
            <a:schemeClr val="dk1"/>
          </a:effectRef>
          <a:fontRef idx="minor">
            <a:schemeClr val="tx1"/>
          </a:fontRef>
        </p:style>
      </p:cxnSp>
      <p:cxnSp>
        <p:nvCxnSpPr>
          <p:cNvPr id="29" name="Straight Connector 28"/>
          <p:cNvCxnSpPr>
            <a:stCxn id="2" idx="2"/>
          </p:cNvCxnSpPr>
          <p:nvPr/>
        </p:nvCxnSpPr>
        <p:spPr>
          <a:xfrm>
            <a:off x="3384550" y="3249613"/>
            <a:ext cx="387350" cy="1703387"/>
          </a:xfrm>
          <a:prstGeom prst="line">
            <a:avLst/>
          </a:prstGeom>
        </p:spPr>
        <p:style>
          <a:lnRef idx="3">
            <a:schemeClr val="dk1"/>
          </a:lnRef>
          <a:fillRef idx="0">
            <a:schemeClr val="dk1"/>
          </a:fillRef>
          <a:effectRef idx="2">
            <a:schemeClr val="dk1"/>
          </a:effectRef>
          <a:fontRef idx="minor">
            <a:schemeClr val="tx1"/>
          </a:fontRef>
        </p:style>
      </p:cxnSp>
      <p:sp>
        <p:nvSpPr>
          <p:cNvPr id="96273" name="TextBox 35"/>
          <p:cNvSpPr txBox="1">
            <a:spLocks noChangeArrowheads="1"/>
          </p:cNvSpPr>
          <p:nvPr/>
        </p:nvSpPr>
        <p:spPr bwMode="auto">
          <a:xfrm>
            <a:off x="1371600" y="3352800"/>
            <a:ext cx="381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a:solidFill>
                  <a:srgbClr val="FF0000"/>
                </a:solidFill>
              </a:rPr>
              <a:t>R</a:t>
            </a:r>
          </a:p>
        </p:txBody>
      </p:sp>
      <p:sp>
        <p:nvSpPr>
          <p:cNvPr id="96275" name="TextBox 37"/>
          <p:cNvSpPr txBox="1">
            <a:spLocks noChangeArrowheads="1"/>
          </p:cNvSpPr>
          <p:nvPr/>
        </p:nvSpPr>
        <p:spPr bwMode="auto">
          <a:xfrm>
            <a:off x="3962400" y="4648200"/>
            <a:ext cx="304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a:solidFill>
                  <a:srgbClr val="FF0000"/>
                </a:solidFill>
              </a:rPr>
              <a:t>P</a:t>
            </a:r>
          </a:p>
        </p:txBody>
      </p:sp>
      <p:cxnSp>
        <p:nvCxnSpPr>
          <p:cNvPr id="96276" name="Straight Arrow Connector 39"/>
          <p:cNvCxnSpPr>
            <a:cxnSpLocks noChangeShapeType="1"/>
          </p:cNvCxnSpPr>
          <p:nvPr/>
        </p:nvCxnSpPr>
        <p:spPr bwMode="auto">
          <a:xfrm rot="5400000">
            <a:off x="800101" y="4457700"/>
            <a:ext cx="1295400" cy="3175"/>
          </a:xfrm>
          <a:prstGeom prst="straightConnector1">
            <a:avLst/>
          </a:prstGeom>
          <a:noFill/>
          <a:ln w="25400" algn="ctr">
            <a:solidFill>
              <a:srgbClr val="FF0000"/>
            </a:solidFill>
            <a:round/>
            <a:headEnd/>
            <a:tailEnd type="arrow" w="med" len="med"/>
          </a:ln>
          <a:effectLst>
            <a:outerShdw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96277" name="TextBox 40"/>
          <p:cNvSpPr txBox="1">
            <a:spLocks noChangeArrowheads="1"/>
          </p:cNvSpPr>
          <p:nvPr/>
        </p:nvSpPr>
        <p:spPr bwMode="auto">
          <a:xfrm>
            <a:off x="1524000" y="4419600"/>
            <a:ext cx="6858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a:solidFill>
                  <a:srgbClr val="FF0000"/>
                </a:solidFill>
              </a:rPr>
              <a:t>-</a:t>
            </a:r>
            <a:r>
              <a:rPr lang="el-GR" altLang="en-US" sz="1800">
                <a:solidFill>
                  <a:srgbClr val="FF0000"/>
                </a:solidFill>
              </a:rPr>
              <a:t>Δ</a:t>
            </a:r>
            <a:r>
              <a:rPr lang="en-US" altLang="en-US" sz="1800">
                <a:solidFill>
                  <a:srgbClr val="FF0000"/>
                </a:solidFill>
              </a:rPr>
              <a:t>H</a:t>
            </a:r>
          </a:p>
        </p:txBody>
      </p:sp>
      <p:cxnSp>
        <p:nvCxnSpPr>
          <p:cNvPr id="96278" name="Straight Arrow Connector 42"/>
          <p:cNvCxnSpPr>
            <a:cxnSpLocks noChangeShapeType="1"/>
          </p:cNvCxnSpPr>
          <p:nvPr/>
        </p:nvCxnSpPr>
        <p:spPr bwMode="auto">
          <a:xfrm rot="5400000" flipH="1" flipV="1">
            <a:off x="2438401" y="3429000"/>
            <a:ext cx="762000" cy="3175"/>
          </a:xfrm>
          <a:prstGeom prst="straightConnector1">
            <a:avLst/>
          </a:prstGeom>
          <a:noFill/>
          <a:ln w="25400" algn="ctr">
            <a:solidFill>
              <a:srgbClr val="FF0000"/>
            </a:solidFill>
            <a:round/>
            <a:headEnd/>
            <a:tailEnd type="arrow" w="med" len="med"/>
          </a:ln>
          <a:effectLst>
            <a:outerShdw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96279" name="TextBox 44"/>
          <p:cNvSpPr txBox="1">
            <a:spLocks noChangeArrowheads="1"/>
          </p:cNvSpPr>
          <p:nvPr/>
        </p:nvSpPr>
        <p:spPr bwMode="auto">
          <a:xfrm>
            <a:off x="2819400" y="3352800"/>
            <a:ext cx="4572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a:solidFill>
                  <a:srgbClr val="FF0000"/>
                </a:solidFill>
              </a:rPr>
              <a:t>AE</a:t>
            </a:r>
          </a:p>
        </p:txBody>
      </p:sp>
      <p:sp>
        <p:nvSpPr>
          <p:cNvPr id="54" name="Oval 53"/>
          <p:cNvSpPr/>
          <p:nvPr/>
        </p:nvSpPr>
        <p:spPr>
          <a:xfrm>
            <a:off x="2819400" y="2971800"/>
            <a:ext cx="46038" cy="762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prstClr val="white"/>
              </a:solidFill>
            </a:endParaRPr>
          </a:p>
        </p:txBody>
      </p:sp>
      <p:sp>
        <p:nvSpPr>
          <p:cNvPr id="96286" name="TextBox 56"/>
          <p:cNvSpPr txBox="1">
            <a:spLocks noChangeArrowheads="1"/>
          </p:cNvSpPr>
          <p:nvPr/>
        </p:nvSpPr>
        <p:spPr bwMode="auto">
          <a:xfrm>
            <a:off x="2743200" y="2667000"/>
            <a:ext cx="5334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a:solidFill>
                  <a:srgbClr val="FF0000"/>
                </a:solidFill>
              </a:rPr>
              <a:t>AC</a:t>
            </a:r>
          </a:p>
        </p:txBody>
      </p:sp>
      <p:sp>
        <p:nvSpPr>
          <p:cNvPr id="96288" name="TextBox 58"/>
          <p:cNvSpPr txBox="1">
            <a:spLocks noChangeArrowheads="1"/>
          </p:cNvSpPr>
          <p:nvPr/>
        </p:nvSpPr>
        <p:spPr bwMode="auto">
          <a:xfrm>
            <a:off x="5638800" y="5943600"/>
            <a:ext cx="24384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a:solidFill>
                  <a:srgbClr val="000000"/>
                </a:solidFill>
              </a:rPr>
              <a:t>time</a:t>
            </a:r>
          </a:p>
        </p:txBody>
      </p:sp>
      <p:sp>
        <p:nvSpPr>
          <p:cNvPr id="2" name="Arc 1"/>
          <p:cNvSpPr/>
          <p:nvPr/>
        </p:nvSpPr>
        <p:spPr>
          <a:xfrm>
            <a:off x="2271713" y="3032125"/>
            <a:ext cx="1143000" cy="638175"/>
          </a:xfrm>
          <a:prstGeom prst="arc">
            <a:avLst>
              <a:gd name="adj1" fmla="val 11441918"/>
              <a:gd name="adj2" fmla="val 20962818"/>
            </a:avLst>
          </a:prstGeom>
          <a:ln w="381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eaLnBrk="1" hangingPunct="1">
              <a:defRPr/>
            </a:pPr>
            <a:endParaRPr lang="en-US"/>
          </a:p>
        </p:txBody>
      </p:sp>
      <p:cxnSp>
        <p:nvCxnSpPr>
          <p:cNvPr id="8" name="Straight Connector 7"/>
          <p:cNvCxnSpPr>
            <a:stCxn id="2" idx="0"/>
          </p:cNvCxnSpPr>
          <p:nvPr/>
        </p:nvCxnSpPr>
        <p:spPr>
          <a:xfrm flipH="1">
            <a:off x="1981200" y="3249613"/>
            <a:ext cx="319088" cy="547687"/>
          </a:xfrm>
          <a:prstGeom prst="line">
            <a:avLst/>
          </a:prstGeom>
          <a:ln w="381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C53EB145-3811-2418-62D5-EB7DAA39121A}"/>
              </a:ext>
            </a:extLst>
          </p:cNvPr>
          <p:cNvSpPr txBox="1"/>
          <p:nvPr/>
        </p:nvSpPr>
        <p:spPr>
          <a:xfrm>
            <a:off x="0" y="0"/>
            <a:ext cx="838200" cy="584775"/>
          </a:xfrm>
          <a:prstGeom prst="rect">
            <a:avLst/>
          </a:prstGeom>
          <a:noFill/>
        </p:spPr>
        <p:txBody>
          <a:bodyPr wrap="square" rtlCol="0">
            <a:spAutoFit/>
          </a:bodyPr>
          <a:lstStyle/>
          <a:p>
            <a:r>
              <a:rPr lang="en-US" sz="3200" dirty="0">
                <a:solidFill>
                  <a:srgbClr val="FF0000"/>
                </a:solidFill>
              </a:rPr>
              <a:t>51</a:t>
            </a:r>
            <a:r>
              <a:rPr lang="en-US" dirty="0">
                <a:solidFill>
                  <a:srgbClr val="FF0000"/>
                </a:solidFill>
              </a:rPr>
              <a:t>.</a:t>
            </a:r>
          </a:p>
        </p:txBody>
      </p:sp>
      <p:sp>
        <p:nvSpPr>
          <p:cNvPr id="10" name="TextBox 29">
            <a:extLst>
              <a:ext uri="{FF2B5EF4-FFF2-40B4-BE49-F238E27FC236}">
                <a16:creationId xmlns:a16="http://schemas.microsoft.com/office/drawing/2014/main" id="{6D749FB7-E7DF-E600-F63A-1225EAFC2F53}"/>
              </a:ext>
            </a:extLst>
          </p:cNvPr>
          <p:cNvSpPr txBox="1">
            <a:spLocks noChangeArrowheads="1"/>
          </p:cNvSpPr>
          <p:nvPr/>
        </p:nvSpPr>
        <p:spPr bwMode="auto">
          <a:xfrm>
            <a:off x="460376" y="914400"/>
            <a:ext cx="868362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2400" dirty="0">
                <a:solidFill>
                  <a:srgbClr val="FF0000"/>
                </a:solidFill>
                <a:latin typeface="Times New Roman" panose="02020603050405020304" pitchFamily="18" charset="0"/>
                <a:cs typeface="Times New Roman" panose="02020603050405020304" pitchFamily="18" charset="0"/>
              </a:rPr>
              <a:t>Exothermic on left                           Endothermic on right</a:t>
            </a:r>
          </a:p>
        </p:txBody>
      </p:sp>
    </p:spTree>
    <p:extLst>
      <p:ext uri="{BB962C8B-B14F-4D97-AF65-F5344CB8AC3E}">
        <p14:creationId xmlns:p14="http://schemas.microsoft.com/office/powerpoint/2010/main" val="266738271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p:cNvCxnSpPr/>
          <p:nvPr/>
        </p:nvCxnSpPr>
        <p:spPr>
          <a:xfrm rot="5400000">
            <a:off x="-761206" y="3733006"/>
            <a:ext cx="3810000" cy="1588"/>
          </a:xfrm>
          <a:prstGeom prst="line">
            <a:avLst/>
          </a:prstGeom>
        </p:spPr>
        <p:style>
          <a:lnRef idx="3">
            <a:schemeClr val="dk1"/>
          </a:lnRef>
          <a:fillRef idx="0">
            <a:schemeClr val="dk1"/>
          </a:fillRef>
          <a:effectRef idx="2">
            <a:schemeClr val="dk1"/>
          </a:effectRef>
          <a:fontRef idx="minor">
            <a:schemeClr val="tx1"/>
          </a:fontRef>
        </p:style>
      </p:cxnSp>
      <p:cxnSp>
        <p:nvCxnSpPr>
          <p:cNvPr id="4" name="Straight Connector 3"/>
          <p:cNvCxnSpPr/>
          <p:nvPr/>
        </p:nvCxnSpPr>
        <p:spPr>
          <a:xfrm rot="5400000">
            <a:off x="3582194" y="3733006"/>
            <a:ext cx="3810000" cy="1588"/>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p:cNvCxnSpPr/>
          <p:nvPr/>
        </p:nvCxnSpPr>
        <p:spPr>
          <a:xfrm>
            <a:off x="1143000" y="5638800"/>
            <a:ext cx="3200400" cy="1588"/>
          </a:xfrm>
          <a:prstGeom prst="line">
            <a:avLst/>
          </a:prstGeom>
        </p:spPr>
        <p:style>
          <a:lnRef idx="3">
            <a:schemeClr val="dk1"/>
          </a:lnRef>
          <a:fillRef idx="0">
            <a:schemeClr val="dk1"/>
          </a:fillRef>
          <a:effectRef idx="2">
            <a:schemeClr val="dk1"/>
          </a:effectRef>
          <a:fontRef idx="minor">
            <a:schemeClr val="tx1"/>
          </a:fontRef>
        </p:style>
      </p:cxnSp>
      <p:cxnSp>
        <p:nvCxnSpPr>
          <p:cNvPr id="7" name="Straight Connector 6"/>
          <p:cNvCxnSpPr/>
          <p:nvPr/>
        </p:nvCxnSpPr>
        <p:spPr>
          <a:xfrm>
            <a:off x="5486400" y="5638800"/>
            <a:ext cx="3200400" cy="1588"/>
          </a:xfrm>
          <a:prstGeom prst="line">
            <a:avLst/>
          </a:prstGeom>
        </p:spPr>
        <p:style>
          <a:lnRef idx="3">
            <a:schemeClr val="dk1"/>
          </a:lnRef>
          <a:fillRef idx="0">
            <a:schemeClr val="dk1"/>
          </a:fillRef>
          <a:effectRef idx="2">
            <a:schemeClr val="dk1"/>
          </a:effectRef>
          <a:fontRef idx="minor">
            <a:schemeClr val="tx1"/>
          </a:fontRef>
        </p:style>
      </p:cxnSp>
      <p:sp>
        <p:nvSpPr>
          <p:cNvPr id="96262" name="TextBox 7"/>
          <p:cNvSpPr txBox="1">
            <a:spLocks noChangeArrowheads="1"/>
          </p:cNvSpPr>
          <p:nvPr/>
        </p:nvSpPr>
        <p:spPr bwMode="auto">
          <a:xfrm>
            <a:off x="1600200" y="5867400"/>
            <a:ext cx="2209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a:solidFill>
                  <a:srgbClr val="000000"/>
                </a:solidFill>
              </a:rPr>
              <a:t>time</a:t>
            </a:r>
          </a:p>
        </p:txBody>
      </p:sp>
      <p:sp>
        <p:nvSpPr>
          <p:cNvPr id="96263" name="TextBox 8"/>
          <p:cNvSpPr txBox="1">
            <a:spLocks noChangeArrowheads="1"/>
          </p:cNvSpPr>
          <p:nvPr/>
        </p:nvSpPr>
        <p:spPr bwMode="auto">
          <a:xfrm>
            <a:off x="8153400" y="3048000"/>
            <a:ext cx="3048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a:solidFill>
                  <a:srgbClr val="FF0000"/>
                </a:solidFill>
              </a:rPr>
              <a:t>P</a:t>
            </a:r>
          </a:p>
        </p:txBody>
      </p:sp>
      <p:sp>
        <p:nvSpPr>
          <p:cNvPr id="96264" name="TextBox 9"/>
          <p:cNvSpPr txBox="1">
            <a:spLocks noChangeArrowheads="1"/>
          </p:cNvSpPr>
          <p:nvPr/>
        </p:nvSpPr>
        <p:spPr bwMode="auto">
          <a:xfrm>
            <a:off x="4572000" y="2819400"/>
            <a:ext cx="838200" cy="61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a:solidFill>
                  <a:srgbClr val="000000"/>
                </a:solidFill>
              </a:rPr>
              <a:t>PE</a:t>
            </a:r>
          </a:p>
          <a:p>
            <a:pPr eaLnBrk="1" hangingPunct="1">
              <a:spcBef>
                <a:spcPct val="0"/>
              </a:spcBef>
              <a:buFontTx/>
              <a:buNone/>
            </a:pPr>
            <a:r>
              <a:rPr lang="en-US" altLang="en-US" sz="1600">
                <a:solidFill>
                  <a:srgbClr val="000000"/>
                </a:solidFill>
              </a:rPr>
              <a:t>kJ/mole</a:t>
            </a:r>
          </a:p>
        </p:txBody>
      </p:sp>
      <p:sp>
        <p:nvSpPr>
          <p:cNvPr id="96265" name="Rectangle 10"/>
          <p:cNvSpPr>
            <a:spLocks noChangeArrowheads="1"/>
          </p:cNvSpPr>
          <p:nvPr/>
        </p:nvSpPr>
        <p:spPr bwMode="auto">
          <a:xfrm>
            <a:off x="152400" y="3048000"/>
            <a:ext cx="914400" cy="61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a:solidFill>
                  <a:srgbClr val="000000"/>
                </a:solidFill>
              </a:rPr>
              <a:t>PE</a:t>
            </a:r>
          </a:p>
          <a:p>
            <a:pPr eaLnBrk="1" hangingPunct="1">
              <a:spcBef>
                <a:spcPct val="0"/>
              </a:spcBef>
              <a:buFontTx/>
              <a:buNone/>
            </a:pPr>
            <a:r>
              <a:rPr lang="en-US" altLang="en-US" sz="1600">
                <a:solidFill>
                  <a:srgbClr val="000000"/>
                </a:solidFill>
              </a:rPr>
              <a:t>kJ/mole</a:t>
            </a:r>
          </a:p>
        </p:txBody>
      </p:sp>
      <p:sp>
        <p:nvSpPr>
          <p:cNvPr id="96266" name="TextBox 11"/>
          <p:cNvSpPr txBox="1">
            <a:spLocks noChangeArrowheads="1"/>
          </p:cNvSpPr>
          <p:nvPr/>
        </p:nvSpPr>
        <p:spPr bwMode="auto">
          <a:xfrm>
            <a:off x="1295400" y="1752600"/>
            <a:ext cx="29718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dirty="0">
                <a:solidFill>
                  <a:srgbClr val="000000"/>
                </a:solidFill>
              </a:rPr>
              <a:t>Combustion of glucose</a:t>
            </a:r>
            <a:br>
              <a:rPr lang="en-US" altLang="en-US" sz="1800" dirty="0">
                <a:solidFill>
                  <a:srgbClr val="000000"/>
                </a:solidFill>
              </a:rPr>
            </a:br>
            <a:r>
              <a:rPr lang="el-GR" altLang="en-US" sz="1800" dirty="0">
                <a:solidFill>
                  <a:srgbClr val="000000"/>
                </a:solidFill>
              </a:rPr>
              <a:t>Δ</a:t>
            </a:r>
            <a:r>
              <a:rPr lang="en-US" altLang="en-US" sz="1800" dirty="0">
                <a:solidFill>
                  <a:srgbClr val="000000"/>
                </a:solidFill>
              </a:rPr>
              <a:t>H = -2804 kJ/mole</a:t>
            </a:r>
          </a:p>
        </p:txBody>
      </p:sp>
      <p:sp>
        <p:nvSpPr>
          <p:cNvPr id="96267" name="TextBox 12"/>
          <p:cNvSpPr txBox="1">
            <a:spLocks noChangeArrowheads="1"/>
          </p:cNvSpPr>
          <p:nvPr/>
        </p:nvSpPr>
        <p:spPr bwMode="auto">
          <a:xfrm>
            <a:off x="5715000" y="1676400"/>
            <a:ext cx="28956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dirty="0">
                <a:solidFill>
                  <a:srgbClr val="000000"/>
                </a:solidFill>
              </a:rPr>
              <a:t>Synthesis of HI gas</a:t>
            </a:r>
            <a:br>
              <a:rPr lang="en-US" altLang="en-US" sz="1800" dirty="0">
                <a:solidFill>
                  <a:srgbClr val="000000"/>
                </a:solidFill>
              </a:rPr>
            </a:br>
            <a:r>
              <a:rPr lang="el-GR" altLang="en-US" sz="1800" dirty="0">
                <a:solidFill>
                  <a:srgbClr val="000000"/>
                </a:solidFill>
              </a:rPr>
              <a:t>Δ</a:t>
            </a:r>
            <a:r>
              <a:rPr lang="en-US" altLang="en-US" sz="1800" dirty="0">
                <a:solidFill>
                  <a:srgbClr val="000000"/>
                </a:solidFill>
              </a:rPr>
              <a:t>H = +53.0 kJ/mole</a:t>
            </a:r>
          </a:p>
        </p:txBody>
      </p:sp>
      <p:cxnSp>
        <p:nvCxnSpPr>
          <p:cNvPr id="15" name="Straight Connector 14"/>
          <p:cNvCxnSpPr/>
          <p:nvPr/>
        </p:nvCxnSpPr>
        <p:spPr>
          <a:xfrm>
            <a:off x="1143000" y="3810000"/>
            <a:ext cx="838200" cy="0"/>
          </a:xfrm>
          <a:prstGeom prst="line">
            <a:avLst/>
          </a:prstGeom>
        </p:spPr>
        <p:style>
          <a:lnRef idx="3">
            <a:schemeClr val="dk1"/>
          </a:lnRef>
          <a:fillRef idx="0">
            <a:schemeClr val="dk1"/>
          </a:fillRef>
          <a:effectRef idx="2">
            <a:schemeClr val="dk1"/>
          </a:effectRef>
          <a:fontRef idx="minor">
            <a:schemeClr val="tx1"/>
          </a:fontRef>
        </p:style>
      </p:cxnSp>
      <p:cxnSp>
        <p:nvCxnSpPr>
          <p:cNvPr id="22" name="Straight Connector 21"/>
          <p:cNvCxnSpPr/>
          <p:nvPr/>
        </p:nvCxnSpPr>
        <p:spPr>
          <a:xfrm>
            <a:off x="3771900" y="4951413"/>
            <a:ext cx="685800" cy="1587"/>
          </a:xfrm>
          <a:prstGeom prst="line">
            <a:avLst/>
          </a:prstGeom>
        </p:spPr>
        <p:style>
          <a:lnRef idx="3">
            <a:schemeClr val="dk1"/>
          </a:lnRef>
          <a:fillRef idx="0">
            <a:schemeClr val="dk1"/>
          </a:fillRef>
          <a:effectRef idx="2">
            <a:schemeClr val="dk1"/>
          </a:effectRef>
          <a:fontRef idx="minor">
            <a:schemeClr val="tx1"/>
          </a:fontRef>
        </p:style>
      </p:cxnSp>
      <p:cxnSp>
        <p:nvCxnSpPr>
          <p:cNvPr id="24" name="Straight Connector 23"/>
          <p:cNvCxnSpPr/>
          <p:nvPr/>
        </p:nvCxnSpPr>
        <p:spPr>
          <a:xfrm>
            <a:off x="5486400" y="3962400"/>
            <a:ext cx="762000" cy="0"/>
          </a:xfrm>
          <a:prstGeom prst="line">
            <a:avLst/>
          </a:prstGeom>
        </p:spPr>
        <p:style>
          <a:lnRef idx="3">
            <a:schemeClr val="dk1"/>
          </a:lnRef>
          <a:fillRef idx="0">
            <a:schemeClr val="dk1"/>
          </a:fillRef>
          <a:effectRef idx="2">
            <a:schemeClr val="dk1"/>
          </a:effectRef>
          <a:fontRef idx="minor">
            <a:schemeClr val="tx1"/>
          </a:fontRef>
        </p:style>
      </p:cxnSp>
      <p:cxnSp>
        <p:nvCxnSpPr>
          <p:cNvPr id="29" name="Straight Connector 28"/>
          <p:cNvCxnSpPr>
            <a:stCxn id="2" idx="2"/>
          </p:cNvCxnSpPr>
          <p:nvPr/>
        </p:nvCxnSpPr>
        <p:spPr>
          <a:xfrm>
            <a:off x="3384550" y="3249613"/>
            <a:ext cx="387350" cy="1703387"/>
          </a:xfrm>
          <a:prstGeom prst="line">
            <a:avLst/>
          </a:prstGeom>
        </p:spPr>
        <p:style>
          <a:lnRef idx="3">
            <a:schemeClr val="dk1"/>
          </a:lnRef>
          <a:fillRef idx="0">
            <a:schemeClr val="dk1"/>
          </a:fillRef>
          <a:effectRef idx="2">
            <a:schemeClr val="dk1"/>
          </a:effectRef>
          <a:fontRef idx="minor">
            <a:schemeClr val="tx1"/>
          </a:fontRef>
        </p:style>
      </p:cxnSp>
      <p:cxnSp>
        <p:nvCxnSpPr>
          <p:cNvPr id="34" name="Straight Connector 33"/>
          <p:cNvCxnSpPr/>
          <p:nvPr/>
        </p:nvCxnSpPr>
        <p:spPr>
          <a:xfrm>
            <a:off x="7620000" y="3505200"/>
            <a:ext cx="906463" cy="4763"/>
          </a:xfrm>
          <a:prstGeom prst="line">
            <a:avLst/>
          </a:prstGeom>
        </p:spPr>
        <p:style>
          <a:lnRef idx="3">
            <a:schemeClr val="dk1"/>
          </a:lnRef>
          <a:fillRef idx="0">
            <a:schemeClr val="dk1"/>
          </a:fillRef>
          <a:effectRef idx="2">
            <a:schemeClr val="dk1"/>
          </a:effectRef>
          <a:fontRef idx="minor">
            <a:schemeClr val="tx1"/>
          </a:fontRef>
        </p:style>
      </p:cxnSp>
      <p:sp>
        <p:nvSpPr>
          <p:cNvPr id="96273" name="TextBox 35"/>
          <p:cNvSpPr txBox="1">
            <a:spLocks noChangeArrowheads="1"/>
          </p:cNvSpPr>
          <p:nvPr/>
        </p:nvSpPr>
        <p:spPr bwMode="auto">
          <a:xfrm>
            <a:off x="1371600" y="3352800"/>
            <a:ext cx="381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a:solidFill>
                  <a:srgbClr val="FF0000"/>
                </a:solidFill>
              </a:rPr>
              <a:t>R</a:t>
            </a:r>
          </a:p>
        </p:txBody>
      </p:sp>
      <p:sp>
        <p:nvSpPr>
          <p:cNvPr id="96274" name="TextBox 36"/>
          <p:cNvSpPr txBox="1">
            <a:spLocks noChangeArrowheads="1"/>
          </p:cNvSpPr>
          <p:nvPr/>
        </p:nvSpPr>
        <p:spPr bwMode="auto">
          <a:xfrm>
            <a:off x="5715000" y="3581400"/>
            <a:ext cx="381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a:solidFill>
                  <a:srgbClr val="FF0000"/>
                </a:solidFill>
              </a:rPr>
              <a:t>R</a:t>
            </a:r>
          </a:p>
        </p:txBody>
      </p:sp>
      <p:sp>
        <p:nvSpPr>
          <p:cNvPr id="96275" name="TextBox 37"/>
          <p:cNvSpPr txBox="1">
            <a:spLocks noChangeArrowheads="1"/>
          </p:cNvSpPr>
          <p:nvPr/>
        </p:nvSpPr>
        <p:spPr bwMode="auto">
          <a:xfrm>
            <a:off x="3962400" y="4648200"/>
            <a:ext cx="304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a:solidFill>
                  <a:srgbClr val="FF0000"/>
                </a:solidFill>
              </a:rPr>
              <a:t>P</a:t>
            </a:r>
          </a:p>
        </p:txBody>
      </p:sp>
      <p:cxnSp>
        <p:nvCxnSpPr>
          <p:cNvPr id="96276" name="Straight Arrow Connector 39"/>
          <p:cNvCxnSpPr>
            <a:cxnSpLocks noChangeShapeType="1"/>
          </p:cNvCxnSpPr>
          <p:nvPr/>
        </p:nvCxnSpPr>
        <p:spPr bwMode="auto">
          <a:xfrm rot="5400000">
            <a:off x="800101" y="4457700"/>
            <a:ext cx="1295400" cy="3175"/>
          </a:xfrm>
          <a:prstGeom prst="straightConnector1">
            <a:avLst/>
          </a:prstGeom>
          <a:noFill/>
          <a:ln w="25400" algn="ctr">
            <a:solidFill>
              <a:srgbClr val="FF0000"/>
            </a:solidFill>
            <a:round/>
            <a:headEnd/>
            <a:tailEnd type="arrow" w="med" len="med"/>
          </a:ln>
          <a:effectLst>
            <a:outerShdw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96277" name="TextBox 40"/>
          <p:cNvSpPr txBox="1">
            <a:spLocks noChangeArrowheads="1"/>
          </p:cNvSpPr>
          <p:nvPr/>
        </p:nvSpPr>
        <p:spPr bwMode="auto">
          <a:xfrm>
            <a:off x="1524000" y="4419600"/>
            <a:ext cx="6858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a:solidFill>
                  <a:srgbClr val="FF0000"/>
                </a:solidFill>
              </a:rPr>
              <a:t>-</a:t>
            </a:r>
            <a:r>
              <a:rPr lang="el-GR" altLang="en-US" sz="1800">
                <a:solidFill>
                  <a:srgbClr val="FF0000"/>
                </a:solidFill>
              </a:rPr>
              <a:t>Δ</a:t>
            </a:r>
            <a:r>
              <a:rPr lang="en-US" altLang="en-US" sz="1800">
                <a:solidFill>
                  <a:srgbClr val="FF0000"/>
                </a:solidFill>
              </a:rPr>
              <a:t>H</a:t>
            </a:r>
          </a:p>
        </p:txBody>
      </p:sp>
      <p:cxnSp>
        <p:nvCxnSpPr>
          <p:cNvPr id="96278" name="Straight Arrow Connector 42"/>
          <p:cNvCxnSpPr>
            <a:cxnSpLocks noChangeShapeType="1"/>
          </p:cNvCxnSpPr>
          <p:nvPr/>
        </p:nvCxnSpPr>
        <p:spPr bwMode="auto">
          <a:xfrm rot="5400000" flipH="1" flipV="1">
            <a:off x="2438401" y="3429000"/>
            <a:ext cx="762000" cy="3175"/>
          </a:xfrm>
          <a:prstGeom prst="straightConnector1">
            <a:avLst/>
          </a:prstGeom>
          <a:noFill/>
          <a:ln w="25400" algn="ctr">
            <a:solidFill>
              <a:srgbClr val="FF0000"/>
            </a:solidFill>
            <a:round/>
            <a:headEnd/>
            <a:tailEnd type="arrow" w="med" len="med"/>
          </a:ln>
          <a:effectLst>
            <a:outerShdw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96279" name="TextBox 44"/>
          <p:cNvSpPr txBox="1">
            <a:spLocks noChangeArrowheads="1"/>
          </p:cNvSpPr>
          <p:nvPr/>
        </p:nvSpPr>
        <p:spPr bwMode="auto">
          <a:xfrm>
            <a:off x="2819400" y="3352800"/>
            <a:ext cx="4572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a:solidFill>
                  <a:srgbClr val="FF0000"/>
                </a:solidFill>
              </a:rPr>
              <a:t>AE</a:t>
            </a:r>
          </a:p>
        </p:txBody>
      </p:sp>
      <p:cxnSp>
        <p:nvCxnSpPr>
          <p:cNvPr id="48" name="Straight Arrow Connector 47"/>
          <p:cNvCxnSpPr/>
          <p:nvPr/>
        </p:nvCxnSpPr>
        <p:spPr>
          <a:xfrm flipH="1" flipV="1">
            <a:off x="7043738" y="3127375"/>
            <a:ext cx="4762" cy="87312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96281" name="TextBox 49"/>
          <p:cNvSpPr txBox="1">
            <a:spLocks noChangeArrowheads="1"/>
          </p:cNvSpPr>
          <p:nvPr/>
        </p:nvSpPr>
        <p:spPr bwMode="auto">
          <a:xfrm>
            <a:off x="7086600" y="3581400"/>
            <a:ext cx="4572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a:solidFill>
                  <a:srgbClr val="558ED5"/>
                </a:solidFill>
              </a:rPr>
              <a:t>AE</a:t>
            </a:r>
          </a:p>
        </p:txBody>
      </p:sp>
      <p:cxnSp>
        <p:nvCxnSpPr>
          <p:cNvPr id="96282" name="Straight Arrow Connector 51"/>
          <p:cNvCxnSpPr>
            <a:cxnSpLocks noChangeShapeType="1"/>
          </p:cNvCxnSpPr>
          <p:nvPr/>
        </p:nvCxnSpPr>
        <p:spPr bwMode="auto">
          <a:xfrm rot="5400000" flipH="1" flipV="1">
            <a:off x="7734301" y="3771900"/>
            <a:ext cx="533400" cy="3175"/>
          </a:xfrm>
          <a:prstGeom prst="straightConnector1">
            <a:avLst/>
          </a:prstGeom>
          <a:noFill/>
          <a:ln w="25400" algn="ctr">
            <a:solidFill>
              <a:schemeClr val="hlink"/>
            </a:solidFill>
            <a:round/>
            <a:headEnd/>
            <a:tailEnd type="arrow" w="med" len="med"/>
          </a:ln>
          <a:effectLst>
            <a:outerShdw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96283" name="Rectangle 52"/>
          <p:cNvSpPr>
            <a:spLocks noChangeArrowheads="1"/>
          </p:cNvSpPr>
          <p:nvPr/>
        </p:nvSpPr>
        <p:spPr bwMode="auto">
          <a:xfrm>
            <a:off x="8077200" y="3657600"/>
            <a:ext cx="5746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a:solidFill>
                  <a:srgbClr val="558ED5"/>
                </a:solidFill>
              </a:rPr>
              <a:t>+</a:t>
            </a:r>
            <a:r>
              <a:rPr lang="el-GR" altLang="en-US" sz="1800">
                <a:solidFill>
                  <a:srgbClr val="558ED5"/>
                </a:solidFill>
              </a:rPr>
              <a:t>Δ</a:t>
            </a:r>
            <a:r>
              <a:rPr lang="en-US" altLang="en-US" sz="1800">
                <a:solidFill>
                  <a:srgbClr val="558ED5"/>
                </a:solidFill>
              </a:rPr>
              <a:t>H</a:t>
            </a:r>
          </a:p>
        </p:txBody>
      </p:sp>
      <p:sp>
        <p:nvSpPr>
          <p:cNvPr id="54" name="Oval 53"/>
          <p:cNvSpPr/>
          <p:nvPr/>
        </p:nvSpPr>
        <p:spPr>
          <a:xfrm>
            <a:off x="2819400" y="2971800"/>
            <a:ext cx="46038" cy="762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prstClr val="white"/>
              </a:solidFill>
            </a:endParaRPr>
          </a:p>
        </p:txBody>
      </p:sp>
      <p:sp>
        <p:nvSpPr>
          <p:cNvPr id="56" name="Oval 55"/>
          <p:cNvSpPr/>
          <p:nvPr/>
        </p:nvSpPr>
        <p:spPr>
          <a:xfrm>
            <a:off x="7019925" y="3009900"/>
            <a:ext cx="46038" cy="76200"/>
          </a:xfrm>
          <a:prstGeom prst="ellipse">
            <a:avLst/>
          </a:prstGeom>
          <a:solidFill>
            <a:srgbClr val="3333FF"/>
          </a:solidFill>
          <a:ln>
            <a:solidFill>
              <a:srgbClr val="3333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prstClr val="white"/>
              </a:solidFill>
            </a:endParaRPr>
          </a:p>
        </p:txBody>
      </p:sp>
      <p:sp>
        <p:nvSpPr>
          <p:cNvPr id="96286" name="TextBox 56"/>
          <p:cNvSpPr txBox="1">
            <a:spLocks noChangeArrowheads="1"/>
          </p:cNvSpPr>
          <p:nvPr/>
        </p:nvSpPr>
        <p:spPr bwMode="auto">
          <a:xfrm>
            <a:off x="2743200" y="2667000"/>
            <a:ext cx="5334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a:solidFill>
                  <a:srgbClr val="FF0000"/>
                </a:solidFill>
              </a:rPr>
              <a:t>AC</a:t>
            </a:r>
          </a:p>
        </p:txBody>
      </p:sp>
      <p:sp>
        <p:nvSpPr>
          <p:cNvPr id="96287" name="TextBox 57"/>
          <p:cNvSpPr txBox="1">
            <a:spLocks noChangeArrowheads="1"/>
          </p:cNvSpPr>
          <p:nvPr/>
        </p:nvSpPr>
        <p:spPr bwMode="auto">
          <a:xfrm>
            <a:off x="7088188" y="2754313"/>
            <a:ext cx="4572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a:solidFill>
                  <a:srgbClr val="0070C0"/>
                </a:solidFill>
              </a:rPr>
              <a:t>AC</a:t>
            </a:r>
          </a:p>
        </p:txBody>
      </p:sp>
      <p:sp>
        <p:nvSpPr>
          <p:cNvPr id="96288" name="TextBox 58"/>
          <p:cNvSpPr txBox="1">
            <a:spLocks noChangeArrowheads="1"/>
          </p:cNvSpPr>
          <p:nvPr/>
        </p:nvSpPr>
        <p:spPr bwMode="auto">
          <a:xfrm>
            <a:off x="5638800" y="5943600"/>
            <a:ext cx="24384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a:solidFill>
                  <a:srgbClr val="000000"/>
                </a:solidFill>
              </a:rPr>
              <a:t>time</a:t>
            </a:r>
          </a:p>
        </p:txBody>
      </p:sp>
      <p:sp>
        <p:nvSpPr>
          <p:cNvPr id="2" name="Arc 1"/>
          <p:cNvSpPr/>
          <p:nvPr/>
        </p:nvSpPr>
        <p:spPr>
          <a:xfrm>
            <a:off x="2271713" y="3032125"/>
            <a:ext cx="1143000" cy="638175"/>
          </a:xfrm>
          <a:prstGeom prst="arc">
            <a:avLst>
              <a:gd name="adj1" fmla="val 11441918"/>
              <a:gd name="adj2" fmla="val 20962818"/>
            </a:avLst>
          </a:prstGeom>
          <a:ln w="381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eaLnBrk="1" hangingPunct="1">
              <a:defRPr/>
            </a:pPr>
            <a:endParaRPr lang="en-US"/>
          </a:p>
        </p:txBody>
      </p:sp>
      <p:cxnSp>
        <p:nvCxnSpPr>
          <p:cNvPr id="8" name="Straight Connector 7"/>
          <p:cNvCxnSpPr>
            <a:stCxn id="2" idx="0"/>
          </p:cNvCxnSpPr>
          <p:nvPr/>
        </p:nvCxnSpPr>
        <p:spPr>
          <a:xfrm flipH="1">
            <a:off x="1981200" y="3249613"/>
            <a:ext cx="319088" cy="547687"/>
          </a:xfrm>
          <a:prstGeom prst="line">
            <a:avLst/>
          </a:prstGeom>
          <a:ln w="381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17" name="Arc 16"/>
          <p:cNvSpPr/>
          <p:nvPr/>
        </p:nvSpPr>
        <p:spPr>
          <a:xfrm>
            <a:off x="6629400" y="3127375"/>
            <a:ext cx="838200" cy="536575"/>
          </a:xfrm>
          <a:prstGeom prst="arc">
            <a:avLst>
              <a:gd name="adj1" fmla="val 11290034"/>
              <a:gd name="adj2" fmla="val 20695891"/>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eaLnBrk="1" hangingPunct="1">
              <a:defRPr/>
            </a:pPr>
            <a:endParaRPr lang="en-US"/>
          </a:p>
        </p:txBody>
      </p:sp>
      <p:cxnSp>
        <p:nvCxnSpPr>
          <p:cNvPr id="19" name="Straight Connector 18"/>
          <p:cNvCxnSpPr>
            <a:stCxn id="17" idx="0"/>
          </p:cNvCxnSpPr>
          <p:nvPr/>
        </p:nvCxnSpPr>
        <p:spPr>
          <a:xfrm flipH="1">
            <a:off x="6248400" y="3336925"/>
            <a:ext cx="390525" cy="62547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a:endCxn id="17" idx="2"/>
          </p:cNvCxnSpPr>
          <p:nvPr/>
        </p:nvCxnSpPr>
        <p:spPr>
          <a:xfrm flipH="1" flipV="1">
            <a:off x="7434263" y="3290888"/>
            <a:ext cx="185737" cy="21431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Box 29">
            <a:extLst>
              <a:ext uri="{FF2B5EF4-FFF2-40B4-BE49-F238E27FC236}">
                <a16:creationId xmlns:a16="http://schemas.microsoft.com/office/drawing/2014/main" id="{378DF7BA-653F-5C70-534C-25D60498C406}"/>
              </a:ext>
            </a:extLst>
          </p:cNvPr>
          <p:cNvSpPr txBox="1">
            <a:spLocks noChangeArrowheads="1"/>
          </p:cNvSpPr>
          <p:nvPr/>
        </p:nvSpPr>
        <p:spPr bwMode="auto">
          <a:xfrm>
            <a:off x="460376" y="914400"/>
            <a:ext cx="868362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2400" dirty="0">
                <a:solidFill>
                  <a:srgbClr val="FF0000"/>
                </a:solidFill>
                <a:latin typeface="Times New Roman" panose="02020603050405020304" pitchFamily="18" charset="0"/>
                <a:cs typeface="Times New Roman" panose="02020603050405020304" pitchFamily="18" charset="0"/>
              </a:rPr>
              <a:t>Exothermic on left                           Endothermic on right</a:t>
            </a:r>
          </a:p>
        </p:txBody>
      </p:sp>
      <p:sp>
        <p:nvSpPr>
          <p:cNvPr id="10" name="TextBox 9">
            <a:extLst>
              <a:ext uri="{FF2B5EF4-FFF2-40B4-BE49-F238E27FC236}">
                <a16:creationId xmlns:a16="http://schemas.microsoft.com/office/drawing/2014/main" id="{D5A0E076-4984-DD3A-1678-E0C86138ED95}"/>
              </a:ext>
            </a:extLst>
          </p:cNvPr>
          <p:cNvSpPr txBox="1"/>
          <p:nvPr/>
        </p:nvSpPr>
        <p:spPr>
          <a:xfrm>
            <a:off x="0" y="0"/>
            <a:ext cx="838200" cy="584775"/>
          </a:xfrm>
          <a:prstGeom prst="rect">
            <a:avLst/>
          </a:prstGeom>
          <a:solidFill>
            <a:schemeClr val="accent6">
              <a:lumMod val="20000"/>
              <a:lumOff val="80000"/>
            </a:schemeClr>
          </a:solidFill>
        </p:spPr>
        <p:txBody>
          <a:bodyPr wrap="square" rtlCol="0">
            <a:spAutoFit/>
          </a:bodyPr>
          <a:lstStyle/>
          <a:p>
            <a:r>
              <a:rPr lang="en-US" sz="3200" dirty="0">
                <a:solidFill>
                  <a:srgbClr val="FF0000"/>
                </a:solidFill>
              </a:rPr>
              <a:t>51</a:t>
            </a:r>
            <a:r>
              <a:rPr lang="en-US" dirty="0">
                <a:solidFill>
                  <a:srgbClr val="FF0000"/>
                </a:solidFill>
              </a:rPr>
              <a:t>.</a:t>
            </a:r>
          </a:p>
        </p:txBody>
      </p:sp>
    </p:spTree>
    <p:extLst>
      <p:ext uri="{BB962C8B-B14F-4D97-AF65-F5344CB8AC3E}">
        <p14:creationId xmlns:p14="http://schemas.microsoft.com/office/powerpoint/2010/main" val="135747182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TextBox 1"/>
          <p:cNvSpPr txBox="1">
            <a:spLocks noChangeArrowheads="1"/>
          </p:cNvSpPr>
          <p:nvPr/>
        </p:nvSpPr>
        <p:spPr bwMode="auto">
          <a:xfrm>
            <a:off x="0" y="0"/>
            <a:ext cx="9144000" cy="5663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6600" dirty="0">
                <a:latin typeface="Times New Roman" panose="02020603050405020304" pitchFamily="18" charset="0"/>
                <a:cs typeface="Times New Roman" panose="02020603050405020304" pitchFamily="18" charset="0"/>
              </a:rPr>
              <a:t>52.  What is a </a:t>
            </a:r>
            <a:r>
              <a:rPr lang="en-US" altLang="en-US" sz="6600" u="sng" dirty="0">
                <a:latin typeface="Times New Roman" panose="02020603050405020304" pitchFamily="18" charset="0"/>
                <a:cs typeface="Times New Roman" panose="02020603050405020304" pitchFamily="18" charset="0"/>
              </a:rPr>
              <a:t>Catalyst?</a:t>
            </a:r>
            <a:br>
              <a:rPr lang="en-US" altLang="en-US" sz="1100" u="sng" dirty="0">
                <a:latin typeface="Times New Roman" panose="02020603050405020304" pitchFamily="18" charset="0"/>
                <a:cs typeface="Times New Roman" panose="02020603050405020304" pitchFamily="18" charset="0"/>
              </a:rPr>
            </a:br>
            <a:r>
              <a:rPr lang="en-US" altLang="en-US" sz="1200" u="sng" dirty="0">
                <a:latin typeface="Times New Roman" panose="02020603050405020304" pitchFamily="18" charset="0"/>
                <a:cs typeface="Times New Roman" panose="02020603050405020304" pitchFamily="18" charset="0"/>
              </a:rPr>
              <a:t>    </a:t>
            </a:r>
            <a:endParaRPr lang="en-US" altLang="en-US" sz="6600" u="sng" dirty="0">
              <a:latin typeface="Times New Roman" panose="02020603050405020304" pitchFamily="18" charset="0"/>
              <a:cs typeface="Times New Roman" panose="02020603050405020304" pitchFamily="18" charset="0"/>
            </a:endParaRPr>
          </a:p>
          <a:p>
            <a:pPr eaLnBrk="1" hangingPunct="1">
              <a:spcBef>
                <a:spcPct val="0"/>
              </a:spcBef>
              <a:buFontTx/>
              <a:buNone/>
            </a:pPr>
            <a:r>
              <a:rPr lang="en-US" altLang="en-US" sz="4400" b="1" dirty="0">
                <a:solidFill>
                  <a:srgbClr val="3333FF"/>
                </a:solidFill>
                <a:latin typeface="Times New Roman" panose="02020603050405020304" pitchFamily="18" charset="0"/>
                <a:cs typeface="Times New Roman" panose="02020603050405020304" pitchFamily="18" charset="0"/>
              </a:rPr>
              <a:t>A substance that </a:t>
            </a:r>
            <a:r>
              <a:rPr lang="en-US" altLang="en-US" sz="4400" b="1" u="sng" dirty="0">
                <a:solidFill>
                  <a:srgbClr val="3333FF"/>
                </a:solidFill>
                <a:latin typeface="Times New Roman" panose="02020603050405020304" pitchFamily="18" charset="0"/>
                <a:cs typeface="Times New Roman" panose="02020603050405020304" pitchFamily="18" charset="0"/>
              </a:rPr>
              <a:t>speeds up</a:t>
            </a:r>
            <a:r>
              <a:rPr lang="en-US" altLang="en-US" sz="4400" b="1" dirty="0">
                <a:solidFill>
                  <a:srgbClr val="3333FF"/>
                </a:solidFill>
                <a:latin typeface="Times New Roman" panose="02020603050405020304" pitchFamily="18" charset="0"/>
                <a:cs typeface="Times New Roman" panose="02020603050405020304" pitchFamily="18" charset="0"/>
              </a:rPr>
              <a:t> a </a:t>
            </a:r>
            <a:br>
              <a:rPr lang="en-US" altLang="en-US" sz="4400" b="1" dirty="0">
                <a:solidFill>
                  <a:srgbClr val="3333FF"/>
                </a:solidFill>
                <a:latin typeface="Times New Roman" panose="02020603050405020304" pitchFamily="18" charset="0"/>
                <a:cs typeface="Times New Roman" panose="02020603050405020304" pitchFamily="18" charset="0"/>
              </a:rPr>
            </a:br>
            <a:r>
              <a:rPr lang="en-US" altLang="en-US" sz="4400" b="1" dirty="0">
                <a:solidFill>
                  <a:srgbClr val="3333FF"/>
                </a:solidFill>
                <a:latin typeface="Times New Roman" panose="02020603050405020304" pitchFamily="18" charset="0"/>
                <a:cs typeface="Times New Roman" panose="02020603050405020304" pitchFamily="18" charset="0"/>
              </a:rPr>
              <a:t>chemical reaction without changing the reaction in any other way.  </a:t>
            </a:r>
            <a:br>
              <a:rPr lang="en-US" altLang="en-US" sz="4400" b="1" dirty="0">
                <a:solidFill>
                  <a:srgbClr val="3333FF"/>
                </a:solidFill>
                <a:latin typeface="Times New Roman" panose="02020603050405020304" pitchFamily="18" charset="0"/>
                <a:cs typeface="Times New Roman" panose="02020603050405020304" pitchFamily="18" charset="0"/>
              </a:rPr>
            </a:br>
            <a:br>
              <a:rPr lang="en-US" altLang="en-US" sz="4400" b="1" dirty="0">
                <a:solidFill>
                  <a:srgbClr val="3333FF"/>
                </a:solidFill>
                <a:latin typeface="Times New Roman" panose="02020603050405020304" pitchFamily="18" charset="0"/>
                <a:cs typeface="Times New Roman" panose="02020603050405020304" pitchFamily="18" charset="0"/>
              </a:rPr>
            </a:br>
            <a:r>
              <a:rPr lang="en-US" altLang="en-US" sz="3600" u="sng" dirty="0">
                <a:solidFill>
                  <a:srgbClr val="3333FF"/>
                </a:solidFill>
                <a:latin typeface="Times New Roman" panose="02020603050405020304" pitchFamily="18" charset="0"/>
                <a:cs typeface="Times New Roman" panose="02020603050405020304" pitchFamily="18" charset="0"/>
              </a:rPr>
              <a:t>It doesn’t get used up</a:t>
            </a:r>
            <a:r>
              <a:rPr lang="en-US" altLang="en-US" sz="3600" dirty="0">
                <a:solidFill>
                  <a:srgbClr val="3333FF"/>
                </a:solidFill>
                <a:latin typeface="Times New Roman" panose="02020603050405020304" pitchFamily="18" charset="0"/>
                <a:cs typeface="Times New Roman" panose="02020603050405020304" pitchFamily="18" charset="0"/>
              </a:rPr>
              <a:t>, it doesn’t alter the amount of energy absorbed or released.</a:t>
            </a:r>
            <a:br>
              <a:rPr lang="en-US" altLang="en-US" sz="3600" b="1" dirty="0">
                <a:solidFill>
                  <a:srgbClr val="3333FF"/>
                </a:solidFill>
                <a:latin typeface="Times New Roman" panose="02020603050405020304" pitchFamily="18" charset="0"/>
                <a:cs typeface="Times New Roman" panose="02020603050405020304" pitchFamily="18" charset="0"/>
              </a:rPr>
            </a:br>
            <a:endParaRPr lang="en-US" altLang="en-US" sz="3600" b="1" dirty="0">
              <a:solidFill>
                <a:srgbClr val="3333FF"/>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3523426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TextBox 1"/>
          <p:cNvSpPr txBox="1">
            <a:spLocks noChangeArrowheads="1"/>
          </p:cNvSpPr>
          <p:nvPr/>
        </p:nvSpPr>
        <p:spPr bwMode="auto">
          <a:xfrm>
            <a:off x="0" y="0"/>
            <a:ext cx="9144000" cy="4678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4400" dirty="0">
                <a:solidFill>
                  <a:srgbClr val="FF0000"/>
                </a:solidFill>
                <a:latin typeface="Times New Roman" panose="02020603050405020304" pitchFamily="18" charset="0"/>
                <a:cs typeface="Times New Roman" panose="02020603050405020304" pitchFamily="18" charset="0"/>
              </a:rPr>
              <a:t>53.  </a:t>
            </a:r>
            <a:r>
              <a:rPr lang="en-US" altLang="en-US" sz="4000" dirty="0">
                <a:solidFill>
                  <a:srgbClr val="3333FF"/>
                </a:solidFill>
                <a:latin typeface="Times New Roman" panose="02020603050405020304" pitchFamily="18" charset="0"/>
                <a:cs typeface="Times New Roman" panose="02020603050405020304" pitchFamily="18" charset="0"/>
              </a:rPr>
              <a:t>Catalysts </a:t>
            </a:r>
            <a:br>
              <a:rPr lang="en-US" altLang="en-US" sz="4000" dirty="0">
                <a:solidFill>
                  <a:srgbClr val="3333FF"/>
                </a:solidFill>
                <a:latin typeface="Times New Roman" panose="02020603050405020304" pitchFamily="18" charset="0"/>
                <a:cs typeface="Times New Roman" panose="02020603050405020304" pitchFamily="18" charset="0"/>
              </a:rPr>
            </a:br>
            <a:r>
              <a:rPr lang="en-US" altLang="en-US" sz="4000" dirty="0">
                <a:solidFill>
                  <a:srgbClr val="3333FF"/>
                </a:solidFill>
                <a:latin typeface="Times New Roman" panose="02020603050405020304" pitchFamily="18" charset="0"/>
                <a:cs typeface="Times New Roman" panose="02020603050405020304" pitchFamily="18" charset="0"/>
              </a:rPr>
              <a:t>     </a:t>
            </a:r>
            <a:r>
              <a:rPr lang="en-US" altLang="en-US" sz="5400" b="1" u="sng" dirty="0">
                <a:solidFill>
                  <a:srgbClr val="3333FF"/>
                </a:solidFill>
                <a:latin typeface="Times New Roman" panose="02020603050405020304" pitchFamily="18" charset="0"/>
                <a:cs typeface="Times New Roman" panose="02020603050405020304" pitchFamily="18" charset="0"/>
              </a:rPr>
              <a:t>lower the activation energy</a:t>
            </a:r>
            <a:r>
              <a:rPr lang="en-US" altLang="en-US" sz="5400" u="sng" dirty="0">
                <a:solidFill>
                  <a:srgbClr val="3333FF"/>
                </a:solidFill>
                <a:latin typeface="Times New Roman" panose="02020603050405020304" pitchFamily="18" charset="0"/>
                <a:cs typeface="Times New Roman" panose="02020603050405020304" pitchFamily="18" charset="0"/>
              </a:rPr>
              <a:t>  </a:t>
            </a:r>
            <a:br>
              <a:rPr lang="en-US" altLang="en-US" sz="4000" u="sng" dirty="0">
                <a:solidFill>
                  <a:srgbClr val="3333FF"/>
                </a:solidFill>
                <a:latin typeface="Times New Roman" panose="02020603050405020304" pitchFamily="18" charset="0"/>
                <a:cs typeface="Times New Roman" panose="02020603050405020304" pitchFamily="18" charset="0"/>
              </a:rPr>
            </a:br>
            <a:r>
              <a:rPr lang="en-US" altLang="en-US" sz="4000" dirty="0">
                <a:solidFill>
                  <a:srgbClr val="3333FF"/>
                </a:solidFill>
                <a:latin typeface="Times New Roman" panose="02020603050405020304" pitchFamily="18" charset="0"/>
                <a:cs typeface="Times New Roman" panose="02020603050405020304" pitchFamily="18" charset="0"/>
              </a:rPr>
              <a:t>          </a:t>
            </a:r>
            <a:br>
              <a:rPr lang="en-US" altLang="en-US" sz="4000" dirty="0">
                <a:solidFill>
                  <a:srgbClr val="3333FF"/>
                </a:solidFill>
                <a:latin typeface="Times New Roman" panose="02020603050405020304" pitchFamily="18" charset="0"/>
                <a:cs typeface="Times New Roman" panose="02020603050405020304" pitchFamily="18" charset="0"/>
              </a:rPr>
            </a:br>
            <a:r>
              <a:rPr lang="en-US" altLang="en-US" sz="4000" dirty="0">
                <a:solidFill>
                  <a:srgbClr val="3333FF"/>
                </a:solidFill>
                <a:latin typeface="Times New Roman" panose="02020603050405020304" pitchFamily="18" charset="0"/>
                <a:cs typeface="Times New Roman" panose="02020603050405020304" pitchFamily="18" charset="0"/>
              </a:rPr>
              <a:t>                     or they </a:t>
            </a:r>
            <a:br>
              <a:rPr lang="en-US" altLang="en-US" sz="4000" dirty="0">
                <a:solidFill>
                  <a:srgbClr val="3333FF"/>
                </a:solidFill>
                <a:latin typeface="Times New Roman" panose="02020603050405020304" pitchFamily="18" charset="0"/>
                <a:cs typeface="Times New Roman" panose="02020603050405020304" pitchFamily="18" charset="0"/>
              </a:rPr>
            </a:br>
            <a:br>
              <a:rPr lang="en-US" altLang="en-US" sz="4000" dirty="0">
                <a:solidFill>
                  <a:srgbClr val="3333FF"/>
                </a:solidFill>
                <a:latin typeface="Times New Roman" panose="02020603050405020304" pitchFamily="18" charset="0"/>
                <a:cs typeface="Times New Roman" panose="02020603050405020304" pitchFamily="18" charset="0"/>
              </a:rPr>
            </a:br>
            <a:r>
              <a:rPr lang="en-US" altLang="en-US" sz="4000" b="1" u="sng" dirty="0">
                <a:solidFill>
                  <a:srgbClr val="3333FF"/>
                </a:solidFill>
                <a:latin typeface="Times New Roman" panose="02020603050405020304" pitchFamily="18" charset="0"/>
                <a:cs typeface="Times New Roman" panose="02020603050405020304" pitchFamily="18" charset="0"/>
              </a:rPr>
              <a:t>provide an alternate chemical pathway</a:t>
            </a:r>
            <a:r>
              <a:rPr lang="en-US" altLang="en-US" sz="4000" b="1" dirty="0">
                <a:solidFill>
                  <a:srgbClr val="3333FF"/>
                </a:solidFill>
                <a:latin typeface="Times New Roman" panose="02020603050405020304" pitchFamily="18" charset="0"/>
                <a:cs typeface="Times New Roman" panose="02020603050405020304" pitchFamily="18" charset="0"/>
              </a:rPr>
              <a:t> </a:t>
            </a:r>
            <a:br>
              <a:rPr lang="en-US" altLang="en-US" sz="4000" dirty="0">
                <a:solidFill>
                  <a:srgbClr val="3333FF"/>
                </a:solidFill>
                <a:latin typeface="Times New Roman" panose="02020603050405020304" pitchFamily="18" charset="0"/>
                <a:cs typeface="Times New Roman" panose="02020603050405020304" pitchFamily="18" charset="0"/>
              </a:rPr>
            </a:br>
            <a:r>
              <a:rPr lang="en-US" altLang="en-US" sz="4000" dirty="0">
                <a:solidFill>
                  <a:srgbClr val="3333FF"/>
                </a:solidFill>
                <a:latin typeface="Times New Roman" panose="02020603050405020304" pitchFamily="18" charset="0"/>
                <a:cs typeface="Times New Roman" panose="02020603050405020304" pitchFamily="18" charset="0"/>
              </a:rPr>
              <a:t>  for the reaction to proceed more quickly.  </a:t>
            </a:r>
          </a:p>
        </p:txBody>
      </p:sp>
    </p:spTree>
    <p:extLst>
      <p:ext uri="{BB962C8B-B14F-4D97-AF65-F5344CB8AC3E}">
        <p14:creationId xmlns:p14="http://schemas.microsoft.com/office/powerpoint/2010/main" val="219408073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66" name="TextBox 29"/>
          <p:cNvSpPr txBox="1">
            <a:spLocks noChangeArrowheads="1"/>
          </p:cNvSpPr>
          <p:nvPr/>
        </p:nvSpPr>
        <p:spPr bwMode="auto">
          <a:xfrm>
            <a:off x="0" y="0"/>
            <a:ext cx="9143999" cy="830997"/>
          </a:xfrm>
          <a:prstGeom prst="rect">
            <a:avLst/>
          </a:prstGeom>
          <a:solidFill>
            <a:srgbClr val="FFFF66"/>
          </a:solidFill>
          <a:ln>
            <a:noFill/>
          </a:ln>
        </p:spPr>
        <p:txBody>
          <a:bodyPr wrap="square">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400" b="1" dirty="0">
                <a:solidFill>
                  <a:srgbClr val="3333FF"/>
                </a:solidFill>
                <a:latin typeface="Comic Sans MS" pitchFamily="66" charset="0"/>
              </a:rPr>
              <a:t>54.  Indicate WHAT HAPPENS IF YOU ADD A CATALYST</a:t>
            </a:r>
            <a:br>
              <a:rPr lang="en-US" altLang="en-US" sz="2400" b="1" dirty="0">
                <a:solidFill>
                  <a:srgbClr val="3333FF"/>
                </a:solidFill>
                <a:latin typeface="Comic Sans MS" pitchFamily="66" charset="0"/>
              </a:rPr>
            </a:br>
            <a:r>
              <a:rPr lang="en-US" altLang="en-US" sz="2400" b="1" dirty="0">
                <a:solidFill>
                  <a:srgbClr val="3333FF"/>
                </a:solidFill>
                <a:latin typeface="Comic Sans MS" pitchFamily="66" charset="0"/>
              </a:rPr>
              <a:t>      TO THESE REACTIONS?</a:t>
            </a:r>
          </a:p>
        </p:txBody>
      </p:sp>
      <p:grpSp>
        <p:nvGrpSpPr>
          <p:cNvPr id="2" name="Group 1">
            <a:extLst>
              <a:ext uri="{FF2B5EF4-FFF2-40B4-BE49-F238E27FC236}">
                <a16:creationId xmlns:a16="http://schemas.microsoft.com/office/drawing/2014/main" id="{27B058D0-5E2F-0330-BBC0-65FE8FFAD90C}"/>
              </a:ext>
            </a:extLst>
          </p:cNvPr>
          <p:cNvGrpSpPr/>
          <p:nvPr/>
        </p:nvGrpSpPr>
        <p:grpSpPr>
          <a:xfrm>
            <a:off x="152400" y="1676400"/>
            <a:ext cx="8534400" cy="4637088"/>
            <a:chOff x="152400" y="1676400"/>
            <a:chExt cx="8534400" cy="4637088"/>
          </a:xfrm>
        </p:grpSpPr>
        <p:cxnSp>
          <p:nvCxnSpPr>
            <p:cNvPr id="39" name="Straight Connector 38">
              <a:extLst>
                <a:ext uri="{FF2B5EF4-FFF2-40B4-BE49-F238E27FC236}">
                  <a16:creationId xmlns:a16="http://schemas.microsoft.com/office/drawing/2014/main" id="{A897CEB7-8A28-4E81-BDFC-3C862447B93F}"/>
                </a:ext>
              </a:extLst>
            </p:cNvPr>
            <p:cNvCxnSpPr/>
            <p:nvPr/>
          </p:nvCxnSpPr>
          <p:spPr>
            <a:xfrm rot="5400000">
              <a:off x="-761206" y="3733006"/>
              <a:ext cx="3810000" cy="1588"/>
            </a:xfrm>
            <a:prstGeom prst="line">
              <a:avLst/>
            </a:prstGeom>
          </p:spPr>
          <p:style>
            <a:lnRef idx="3">
              <a:schemeClr val="dk1"/>
            </a:lnRef>
            <a:fillRef idx="0">
              <a:schemeClr val="dk1"/>
            </a:fillRef>
            <a:effectRef idx="2">
              <a:schemeClr val="dk1"/>
            </a:effectRef>
            <a:fontRef idx="minor">
              <a:schemeClr val="tx1"/>
            </a:fontRef>
          </p:style>
        </p:cxnSp>
        <p:cxnSp>
          <p:nvCxnSpPr>
            <p:cNvPr id="40" name="Straight Connector 39">
              <a:extLst>
                <a:ext uri="{FF2B5EF4-FFF2-40B4-BE49-F238E27FC236}">
                  <a16:creationId xmlns:a16="http://schemas.microsoft.com/office/drawing/2014/main" id="{BAD53B88-E629-473D-8B45-BB535DDCB1FB}"/>
                </a:ext>
              </a:extLst>
            </p:cNvPr>
            <p:cNvCxnSpPr/>
            <p:nvPr/>
          </p:nvCxnSpPr>
          <p:spPr>
            <a:xfrm rot="5400000">
              <a:off x="3582194" y="3733006"/>
              <a:ext cx="3810000" cy="1588"/>
            </a:xfrm>
            <a:prstGeom prst="line">
              <a:avLst/>
            </a:prstGeom>
          </p:spPr>
          <p:style>
            <a:lnRef idx="3">
              <a:schemeClr val="dk1"/>
            </a:lnRef>
            <a:fillRef idx="0">
              <a:schemeClr val="dk1"/>
            </a:fillRef>
            <a:effectRef idx="2">
              <a:schemeClr val="dk1"/>
            </a:effectRef>
            <a:fontRef idx="minor">
              <a:schemeClr val="tx1"/>
            </a:fontRef>
          </p:style>
        </p:cxnSp>
        <p:cxnSp>
          <p:nvCxnSpPr>
            <p:cNvPr id="41" name="Straight Connector 40">
              <a:extLst>
                <a:ext uri="{FF2B5EF4-FFF2-40B4-BE49-F238E27FC236}">
                  <a16:creationId xmlns:a16="http://schemas.microsoft.com/office/drawing/2014/main" id="{D5BA84BF-E0F7-4EF9-9DD6-2AFB915B4B24}"/>
                </a:ext>
              </a:extLst>
            </p:cNvPr>
            <p:cNvCxnSpPr/>
            <p:nvPr/>
          </p:nvCxnSpPr>
          <p:spPr>
            <a:xfrm>
              <a:off x="1143000" y="5638800"/>
              <a:ext cx="3200400" cy="1588"/>
            </a:xfrm>
            <a:prstGeom prst="line">
              <a:avLst/>
            </a:prstGeom>
          </p:spPr>
          <p:style>
            <a:lnRef idx="3">
              <a:schemeClr val="dk1"/>
            </a:lnRef>
            <a:fillRef idx="0">
              <a:schemeClr val="dk1"/>
            </a:fillRef>
            <a:effectRef idx="2">
              <a:schemeClr val="dk1"/>
            </a:effectRef>
            <a:fontRef idx="minor">
              <a:schemeClr val="tx1"/>
            </a:fontRef>
          </p:style>
        </p:cxnSp>
        <p:cxnSp>
          <p:nvCxnSpPr>
            <p:cNvPr id="42" name="Straight Connector 41">
              <a:extLst>
                <a:ext uri="{FF2B5EF4-FFF2-40B4-BE49-F238E27FC236}">
                  <a16:creationId xmlns:a16="http://schemas.microsoft.com/office/drawing/2014/main" id="{D1AE0873-7063-442A-AB83-9763BD6B2E64}"/>
                </a:ext>
              </a:extLst>
            </p:cNvPr>
            <p:cNvCxnSpPr/>
            <p:nvPr/>
          </p:nvCxnSpPr>
          <p:spPr>
            <a:xfrm>
              <a:off x="5486400" y="5638800"/>
              <a:ext cx="3200400" cy="1588"/>
            </a:xfrm>
            <a:prstGeom prst="line">
              <a:avLst/>
            </a:prstGeom>
          </p:spPr>
          <p:style>
            <a:lnRef idx="3">
              <a:schemeClr val="dk1"/>
            </a:lnRef>
            <a:fillRef idx="0">
              <a:schemeClr val="dk1"/>
            </a:fillRef>
            <a:effectRef idx="2">
              <a:schemeClr val="dk1"/>
            </a:effectRef>
            <a:fontRef idx="minor">
              <a:schemeClr val="tx1"/>
            </a:fontRef>
          </p:style>
        </p:cxnSp>
        <p:sp>
          <p:nvSpPr>
            <p:cNvPr id="43" name="TextBox 7">
              <a:extLst>
                <a:ext uri="{FF2B5EF4-FFF2-40B4-BE49-F238E27FC236}">
                  <a16:creationId xmlns:a16="http://schemas.microsoft.com/office/drawing/2014/main" id="{FE883C0E-3A31-423C-A98D-6560B58DF0D8}"/>
                </a:ext>
              </a:extLst>
            </p:cNvPr>
            <p:cNvSpPr txBox="1">
              <a:spLocks noChangeArrowheads="1"/>
            </p:cNvSpPr>
            <p:nvPr/>
          </p:nvSpPr>
          <p:spPr bwMode="auto">
            <a:xfrm>
              <a:off x="1600200" y="5867400"/>
              <a:ext cx="2209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a:solidFill>
                    <a:srgbClr val="000000"/>
                  </a:solidFill>
                </a:rPr>
                <a:t>time</a:t>
              </a:r>
            </a:p>
          </p:txBody>
        </p:sp>
        <p:sp>
          <p:nvSpPr>
            <p:cNvPr id="44" name="TextBox 8">
              <a:extLst>
                <a:ext uri="{FF2B5EF4-FFF2-40B4-BE49-F238E27FC236}">
                  <a16:creationId xmlns:a16="http://schemas.microsoft.com/office/drawing/2014/main" id="{F1AAD849-D808-43DF-A1A8-3B373E8C6A67}"/>
                </a:ext>
              </a:extLst>
            </p:cNvPr>
            <p:cNvSpPr txBox="1">
              <a:spLocks noChangeArrowheads="1"/>
            </p:cNvSpPr>
            <p:nvPr/>
          </p:nvSpPr>
          <p:spPr bwMode="auto">
            <a:xfrm>
              <a:off x="8153400" y="3048000"/>
              <a:ext cx="3048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a:solidFill>
                    <a:srgbClr val="FF0000"/>
                  </a:solidFill>
                </a:rPr>
                <a:t>P</a:t>
              </a:r>
            </a:p>
          </p:txBody>
        </p:sp>
        <p:sp>
          <p:nvSpPr>
            <p:cNvPr id="45" name="TextBox 9">
              <a:extLst>
                <a:ext uri="{FF2B5EF4-FFF2-40B4-BE49-F238E27FC236}">
                  <a16:creationId xmlns:a16="http://schemas.microsoft.com/office/drawing/2014/main" id="{B312D35E-0D38-4249-B222-B9B3BBFEED29}"/>
                </a:ext>
              </a:extLst>
            </p:cNvPr>
            <p:cNvSpPr txBox="1">
              <a:spLocks noChangeArrowheads="1"/>
            </p:cNvSpPr>
            <p:nvPr/>
          </p:nvSpPr>
          <p:spPr bwMode="auto">
            <a:xfrm>
              <a:off x="4572000" y="2819400"/>
              <a:ext cx="838200" cy="61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a:solidFill>
                    <a:srgbClr val="000000"/>
                  </a:solidFill>
                </a:rPr>
                <a:t>PE</a:t>
              </a:r>
            </a:p>
            <a:p>
              <a:pPr eaLnBrk="1" hangingPunct="1">
                <a:spcBef>
                  <a:spcPct val="0"/>
                </a:spcBef>
                <a:buFontTx/>
                <a:buNone/>
              </a:pPr>
              <a:r>
                <a:rPr lang="en-US" altLang="en-US" sz="1600">
                  <a:solidFill>
                    <a:srgbClr val="000000"/>
                  </a:solidFill>
                </a:rPr>
                <a:t>kJ/mole</a:t>
              </a:r>
            </a:p>
          </p:txBody>
        </p:sp>
        <p:sp>
          <p:nvSpPr>
            <p:cNvPr id="46" name="Rectangle 10">
              <a:extLst>
                <a:ext uri="{FF2B5EF4-FFF2-40B4-BE49-F238E27FC236}">
                  <a16:creationId xmlns:a16="http://schemas.microsoft.com/office/drawing/2014/main" id="{42709975-427C-49F1-BCDF-7B561D0B6E29}"/>
                </a:ext>
              </a:extLst>
            </p:cNvPr>
            <p:cNvSpPr>
              <a:spLocks noChangeArrowheads="1"/>
            </p:cNvSpPr>
            <p:nvPr/>
          </p:nvSpPr>
          <p:spPr bwMode="auto">
            <a:xfrm>
              <a:off x="152400" y="3048000"/>
              <a:ext cx="914400" cy="61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a:solidFill>
                    <a:srgbClr val="000000"/>
                  </a:solidFill>
                </a:rPr>
                <a:t>PE</a:t>
              </a:r>
            </a:p>
            <a:p>
              <a:pPr eaLnBrk="1" hangingPunct="1">
                <a:spcBef>
                  <a:spcPct val="0"/>
                </a:spcBef>
                <a:buFontTx/>
                <a:buNone/>
              </a:pPr>
              <a:r>
                <a:rPr lang="en-US" altLang="en-US" sz="1600">
                  <a:solidFill>
                    <a:srgbClr val="000000"/>
                  </a:solidFill>
                </a:rPr>
                <a:t>kJ/mole</a:t>
              </a:r>
            </a:p>
          </p:txBody>
        </p:sp>
        <p:sp>
          <p:nvSpPr>
            <p:cNvPr id="47" name="TextBox 11">
              <a:extLst>
                <a:ext uri="{FF2B5EF4-FFF2-40B4-BE49-F238E27FC236}">
                  <a16:creationId xmlns:a16="http://schemas.microsoft.com/office/drawing/2014/main" id="{E521346F-7EBD-47DA-9CCE-FE2F603A766B}"/>
                </a:ext>
              </a:extLst>
            </p:cNvPr>
            <p:cNvSpPr txBox="1">
              <a:spLocks noChangeArrowheads="1"/>
            </p:cNvSpPr>
            <p:nvPr/>
          </p:nvSpPr>
          <p:spPr bwMode="auto">
            <a:xfrm>
              <a:off x="1295400" y="1752600"/>
              <a:ext cx="29718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dirty="0">
                  <a:solidFill>
                    <a:srgbClr val="000000"/>
                  </a:solidFill>
                </a:rPr>
                <a:t>Combustion of glucose</a:t>
              </a:r>
              <a:br>
                <a:rPr lang="en-US" altLang="en-US" sz="1800" dirty="0">
                  <a:solidFill>
                    <a:srgbClr val="000000"/>
                  </a:solidFill>
                </a:rPr>
              </a:br>
              <a:r>
                <a:rPr lang="el-GR" altLang="en-US" sz="1800" dirty="0">
                  <a:solidFill>
                    <a:srgbClr val="000000"/>
                  </a:solidFill>
                </a:rPr>
                <a:t>Δ</a:t>
              </a:r>
              <a:r>
                <a:rPr lang="en-US" altLang="en-US" sz="1800" dirty="0">
                  <a:solidFill>
                    <a:srgbClr val="000000"/>
                  </a:solidFill>
                </a:rPr>
                <a:t>H = -2804 kJ/mole</a:t>
              </a:r>
            </a:p>
          </p:txBody>
        </p:sp>
        <p:sp>
          <p:nvSpPr>
            <p:cNvPr id="49" name="TextBox 12">
              <a:extLst>
                <a:ext uri="{FF2B5EF4-FFF2-40B4-BE49-F238E27FC236}">
                  <a16:creationId xmlns:a16="http://schemas.microsoft.com/office/drawing/2014/main" id="{02335928-A670-4C23-8601-08EA61242291}"/>
                </a:ext>
              </a:extLst>
            </p:cNvPr>
            <p:cNvSpPr txBox="1">
              <a:spLocks noChangeArrowheads="1"/>
            </p:cNvSpPr>
            <p:nvPr/>
          </p:nvSpPr>
          <p:spPr bwMode="auto">
            <a:xfrm>
              <a:off x="5715000" y="1676400"/>
              <a:ext cx="28956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dirty="0">
                  <a:solidFill>
                    <a:srgbClr val="000000"/>
                  </a:solidFill>
                </a:rPr>
                <a:t>Synthesis of HI gas</a:t>
              </a:r>
              <a:br>
                <a:rPr lang="en-US" altLang="en-US" sz="1800" dirty="0">
                  <a:solidFill>
                    <a:srgbClr val="000000"/>
                  </a:solidFill>
                </a:rPr>
              </a:br>
              <a:r>
                <a:rPr lang="el-GR" altLang="en-US" sz="1800" dirty="0">
                  <a:solidFill>
                    <a:srgbClr val="000000"/>
                  </a:solidFill>
                </a:rPr>
                <a:t>Δ</a:t>
              </a:r>
              <a:r>
                <a:rPr lang="en-US" altLang="en-US" sz="1800" dirty="0">
                  <a:solidFill>
                    <a:srgbClr val="000000"/>
                  </a:solidFill>
                </a:rPr>
                <a:t>H = +53.0 kJ/mole</a:t>
              </a:r>
            </a:p>
          </p:txBody>
        </p:sp>
        <p:cxnSp>
          <p:nvCxnSpPr>
            <p:cNvPr id="50" name="Straight Connector 49">
              <a:extLst>
                <a:ext uri="{FF2B5EF4-FFF2-40B4-BE49-F238E27FC236}">
                  <a16:creationId xmlns:a16="http://schemas.microsoft.com/office/drawing/2014/main" id="{7FED4CAA-E884-46ED-A756-B65CA9255BE1}"/>
                </a:ext>
              </a:extLst>
            </p:cNvPr>
            <p:cNvCxnSpPr/>
            <p:nvPr/>
          </p:nvCxnSpPr>
          <p:spPr>
            <a:xfrm>
              <a:off x="1143000" y="3810000"/>
              <a:ext cx="838200" cy="0"/>
            </a:xfrm>
            <a:prstGeom prst="line">
              <a:avLst/>
            </a:prstGeom>
          </p:spPr>
          <p:style>
            <a:lnRef idx="3">
              <a:schemeClr val="dk1"/>
            </a:lnRef>
            <a:fillRef idx="0">
              <a:schemeClr val="dk1"/>
            </a:fillRef>
            <a:effectRef idx="2">
              <a:schemeClr val="dk1"/>
            </a:effectRef>
            <a:fontRef idx="minor">
              <a:schemeClr val="tx1"/>
            </a:fontRef>
          </p:style>
        </p:cxnSp>
        <p:cxnSp>
          <p:nvCxnSpPr>
            <p:cNvPr id="51" name="Straight Connector 50">
              <a:extLst>
                <a:ext uri="{FF2B5EF4-FFF2-40B4-BE49-F238E27FC236}">
                  <a16:creationId xmlns:a16="http://schemas.microsoft.com/office/drawing/2014/main" id="{A4A4B94E-C055-4D96-9374-A86B853FEFBF}"/>
                </a:ext>
              </a:extLst>
            </p:cNvPr>
            <p:cNvCxnSpPr/>
            <p:nvPr/>
          </p:nvCxnSpPr>
          <p:spPr>
            <a:xfrm>
              <a:off x="3771900" y="4951413"/>
              <a:ext cx="685800" cy="1587"/>
            </a:xfrm>
            <a:prstGeom prst="line">
              <a:avLst/>
            </a:prstGeom>
          </p:spPr>
          <p:style>
            <a:lnRef idx="3">
              <a:schemeClr val="dk1"/>
            </a:lnRef>
            <a:fillRef idx="0">
              <a:schemeClr val="dk1"/>
            </a:fillRef>
            <a:effectRef idx="2">
              <a:schemeClr val="dk1"/>
            </a:effectRef>
            <a:fontRef idx="minor">
              <a:schemeClr val="tx1"/>
            </a:fontRef>
          </p:style>
        </p:cxnSp>
        <p:cxnSp>
          <p:nvCxnSpPr>
            <p:cNvPr id="52" name="Straight Connector 51">
              <a:extLst>
                <a:ext uri="{FF2B5EF4-FFF2-40B4-BE49-F238E27FC236}">
                  <a16:creationId xmlns:a16="http://schemas.microsoft.com/office/drawing/2014/main" id="{1833753A-BAEB-4BC7-AEE5-D9EBC9EBF32D}"/>
                </a:ext>
              </a:extLst>
            </p:cNvPr>
            <p:cNvCxnSpPr/>
            <p:nvPr/>
          </p:nvCxnSpPr>
          <p:spPr>
            <a:xfrm>
              <a:off x="5486400" y="3962400"/>
              <a:ext cx="762000" cy="0"/>
            </a:xfrm>
            <a:prstGeom prst="line">
              <a:avLst/>
            </a:prstGeom>
          </p:spPr>
          <p:style>
            <a:lnRef idx="3">
              <a:schemeClr val="dk1"/>
            </a:lnRef>
            <a:fillRef idx="0">
              <a:schemeClr val="dk1"/>
            </a:fillRef>
            <a:effectRef idx="2">
              <a:schemeClr val="dk1"/>
            </a:effectRef>
            <a:fontRef idx="minor">
              <a:schemeClr val="tx1"/>
            </a:fontRef>
          </p:style>
        </p:cxnSp>
        <p:cxnSp>
          <p:nvCxnSpPr>
            <p:cNvPr id="53" name="Straight Connector 52">
              <a:extLst>
                <a:ext uri="{FF2B5EF4-FFF2-40B4-BE49-F238E27FC236}">
                  <a16:creationId xmlns:a16="http://schemas.microsoft.com/office/drawing/2014/main" id="{5F32B323-A33B-49C9-B09D-3760A3A82DFE}"/>
                </a:ext>
              </a:extLst>
            </p:cNvPr>
            <p:cNvCxnSpPr>
              <a:stCxn id="73" idx="2"/>
            </p:cNvCxnSpPr>
            <p:nvPr/>
          </p:nvCxnSpPr>
          <p:spPr>
            <a:xfrm>
              <a:off x="3384550" y="3249613"/>
              <a:ext cx="387350" cy="1703387"/>
            </a:xfrm>
            <a:prstGeom prst="line">
              <a:avLst/>
            </a:prstGeom>
          </p:spPr>
          <p:style>
            <a:lnRef idx="3">
              <a:schemeClr val="dk1"/>
            </a:lnRef>
            <a:fillRef idx="0">
              <a:schemeClr val="dk1"/>
            </a:fillRef>
            <a:effectRef idx="2">
              <a:schemeClr val="dk1"/>
            </a:effectRef>
            <a:fontRef idx="minor">
              <a:schemeClr val="tx1"/>
            </a:fontRef>
          </p:style>
        </p:cxnSp>
        <p:cxnSp>
          <p:nvCxnSpPr>
            <p:cNvPr id="55" name="Straight Connector 54">
              <a:extLst>
                <a:ext uri="{FF2B5EF4-FFF2-40B4-BE49-F238E27FC236}">
                  <a16:creationId xmlns:a16="http://schemas.microsoft.com/office/drawing/2014/main" id="{5BF8F52D-AE27-400B-A715-A80331A9F94F}"/>
                </a:ext>
              </a:extLst>
            </p:cNvPr>
            <p:cNvCxnSpPr/>
            <p:nvPr/>
          </p:nvCxnSpPr>
          <p:spPr>
            <a:xfrm>
              <a:off x="7620000" y="3505200"/>
              <a:ext cx="906463" cy="4763"/>
            </a:xfrm>
            <a:prstGeom prst="line">
              <a:avLst/>
            </a:prstGeom>
          </p:spPr>
          <p:style>
            <a:lnRef idx="3">
              <a:schemeClr val="dk1"/>
            </a:lnRef>
            <a:fillRef idx="0">
              <a:schemeClr val="dk1"/>
            </a:fillRef>
            <a:effectRef idx="2">
              <a:schemeClr val="dk1"/>
            </a:effectRef>
            <a:fontRef idx="minor">
              <a:schemeClr val="tx1"/>
            </a:fontRef>
          </p:style>
        </p:cxnSp>
        <p:sp>
          <p:nvSpPr>
            <p:cNvPr id="57" name="TextBox 35">
              <a:extLst>
                <a:ext uri="{FF2B5EF4-FFF2-40B4-BE49-F238E27FC236}">
                  <a16:creationId xmlns:a16="http://schemas.microsoft.com/office/drawing/2014/main" id="{DEAC1FA6-DD7B-4B30-9F01-154ED20CE37F}"/>
                </a:ext>
              </a:extLst>
            </p:cNvPr>
            <p:cNvSpPr txBox="1">
              <a:spLocks noChangeArrowheads="1"/>
            </p:cNvSpPr>
            <p:nvPr/>
          </p:nvSpPr>
          <p:spPr bwMode="auto">
            <a:xfrm>
              <a:off x="1371600" y="3352800"/>
              <a:ext cx="381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a:solidFill>
                    <a:srgbClr val="FF0000"/>
                  </a:solidFill>
                </a:rPr>
                <a:t>R</a:t>
              </a:r>
            </a:p>
          </p:txBody>
        </p:sp>
        <p:sp>
          <p:nvSpPr>
            <p:cNvPr id="58" name="TextBox 36">
              <a:extLst>
                <a:ext uri="{FF2B5EF4-FFF2-40B4-BE49-F238E27FC236}">
                  <a16:creationId xmlns:a16="http://schemas.microsoft.com/office/drawing/2014/main" id="{0A4BB02F-7688-4694-9769-8CDAF752B23E}"/>
                </a:ext>
              </a:extLst>
            </p:cNvPr>
            <p:cNvSpPr txBox="1">
              <a:spLocks noChangeArrowheads="1"/>
            </p:cNvSpPr>
            <p:nvPr/>
          </p:nvSpPr>
          <p:spPr bwMode="auto">
            <a:xfrm>
              <a:off x="5715000" y="3581400"/>
              <a:ext cx="381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a:solidFill>
                    <a:srgbClr val="FF0000"/>
                  </a:solidFill>
                </a:rPr>
                <a:t>R</a:t>
              </a:r>
            </a:p>
          </p:txBody>
        </p:sp>
        <p:sp>
          <p:nvSpPr>
            <p:cNvPr id="59" name="TextBox 37">
              <a:extLst>
                <a:ext uri="{FF2B5EF4-FFF2-40B4-BE49-F238E27FC236}">
                  <a16:creationId xmlns:a16="http://schemas.microsoft.com/office/drawing/2014/main" id="{1466BA64-F612-4DFA-AB8E-A21FE2DD737D}"/>
                </a:ext>
              </a:extLst>
            </p:cNvPr>
            <p:cNvSpPr txBox="1">
              <a:spLocks noChangeArrowheads="1"/>
            </p:cNvSpPr>
            <p:nvPr/>
          </p:nvSpPr>
          <p:spPr bwMode="auto">
            <a:xfrm>
              <a:off x="3962400" y="4648200"/>
              <a:ext cx="304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a:solidFill>
                    <a:srgbClr val="FF0000"/>
                  </a:solidFill>
                </a:rPr>
                <a:t>P</a:t>
              </a:r>
            </a:p>
          </p:txBody>
        </p:sp>
        <p:cxnSp>
          <p:nvCxnSpPr>
            <p:cNvPr id="60" name="Straight Arrow Connector 39">
              <a:extLst>
                <a:ext uri="{FF2B5EF4-FFF2-40B4-BE49-F238E27FC236}">
                  <a16:creationId xmlns:a16="http://schemas.microsoft.com/office/drawing/2014/main" id="{B45FF615-C25C-4764-85DB-0FB99E8D427E}"/>
                </a:ext>
              </a:extLst>
            </p:cNvPr>
            <p:cNvCxnSpPr>
              <a:cxnSpLocks noChangeShapeType="1"/>
            </p:cNvCxnSpPr>
            <p:nvPr/>
          </p:nvCxnSpPr>
          <p:spPr bwMode="auto">
            <a:xfrm rot="5400000">
              <a:off x="800101" y="4457700"/>
              <a:ext cx="1295400" cy="3175"/>
            </a:xfrm>
            <a:prstGeom prst="straightConnector1">
              <a:avLst/>
            </a:prstGeom>
            <a:noFill/>
            <a:ln w="25400" algn="ctr">
              <a:solidFill>
                <a:srgbClr val="FF0000"/>
              </a:solidFill>
              <a:round/>
              <a:headEnd/>
              <a:tailEnd type="arrow" w="med" len="med"/>
            </a:ln>
            <a:effectLst>
              <a:outerShdw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61" name="TextBox 40">
              <a:extLst>
                <a:ext uri="{FF2B5EF4-FFF2-40B4-BE49-F238E27FC236}">
                  <a16:creationId xmlns:a16="http://schemas.microsoft.com/office/drawing/2014/main" id="{94D0CA39-6668-4299-86DC-472CDB2A1449}"/>
                </a:ext>
              </a:extLst>
            </p:cNvPr>
            <p:cNvSpPr txBox="1">
              <a:spLocks noChangeArrowheads="1"/>
            </p:cNvSpPr>
            <p:nvPr/>
          </p:nvSpPr>
          <p:spPr bwMode="auto">
            <a:xfrm>
              <a:off x="1524000" y="4419600"/>
              <a:ext cx="6858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a:solidFill>
                    <a:srgbClr val="FF0000"/>
                  </a:solidFill>
                </a:rPr>
                <a:t>-</a:t>
              </a:r>
              <a:r>
                <a:rPr lang="el-GR" altLang="en-US" sz="1800">
                  <a:solidFill>
                    <a:srgbClr val="FF0000"/>
                  </a:solidFill>
                </a:rPr>
                <a:t>Δ</a:t>
              </a:r>
              <a:r>
                <a:rPr lang="en-US" altLang="en-US" sz="1800">
                  <a:solidFill>
                    <a:srgbClr val="FF0000"/>
                  </a:solidFill>
                </a:rPr>
                <a:t>H</a:t>
              </a:r>
            </a:p>
          </p:txBody>
        </p:sp>
        <p:cxnSp>
          <p:nvCxnSpPr>
            <p:cNvPr id="62" name="Straight Arrow Connector 42">
              <a:extLst>
                <a:ext uri="{FF2B5EF4-FFF2-40B4-BE49-F238E27FC236}">
                  <a16:creationId xmlns:a16="http://schemas.microsoft.com/office/drawing/2014/main" id="{58EBAC8E-40E6-4355-9FC1-1005BC42A946}"/>
                </a:ext>
              </a:extLst>
            </p:cNvPr>
            <p:cNvCxnSpPr>
              <a:cxnSpLocks noChangeShapeType="1"/>
            </p:cNvCxnSpPr>
            <p:nvPr/>
          </p:nvCxnSpPr>
          <p:spPr bwMode="auto">
            <a:xfrm rot="5400000" flipH="1" flipV="1">
              <a:off x="2438401" y="3429000"/>
              <a:ext cx="762000" cy="3175"/>
            </a:xfrm>
            <a:prstGeom prst="straightConnector1">
              <a:avLst/>
            </a:prstGeom>
            <a:noFill/>
            <a:ln w="25400" algn="ctr">
              <a:solidFill>
                <a:srgbClr val="FF0000"/>
              </a:solidFill>
              <a:round/>
              <a:headEnd/>
              <a:tailEnd type="arrow" w="med" len="med"/>
            </a:ln>
            <a:effectLst>
              <a:outerShdw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63" name="TextBox 44">
              <a:extLst>
                <a:ext uri="{FF2B5EF4-FFF2-40B4-BE49-F238E27FC236}">
                  <a16:creationId xmlns:a16="http://schemas.microsoft.com/office/drawing/2014/main" id="{36FBD49A-260A-4B7A-A327-9A04D16C6A3A}"/>
                </a:ext>
              </a:extLst>
            </p:cNvPr>
            <p:cNvSpPr txBox="1">
              <a:spLocks noChangeArrowheads="1"/>
            </p:cNvSpPr>
            <p:nvPr/>
          </p:nvSpPr>
          <p:spPr bwMode="auto">
            <a:xfrm>
              <a:off x="2819400" y="3352800"/>
              <a:ext cx="4572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a:solidFill>
                    <a:srgbClr val="FF0000"/>
                  </a:solidFill>
                </a:rPr>
                <a:t>AE</a:t>
              </a:r>
            </a:p>
          </p:txBody>
        </p:sp>
        <p:cxnSp>
          <p:nvCxnSpPr>
            <p:cNvPr id="64" name="Straight Arrow Connector 63">
              <a:extLst>
                <a:ext uri="{FF2B5EF4-FFF2-40B4-BE49-F238E27FC236}">
                  <a16:creationId xmlns:a16="http://schemas.microsoft.com/office/drawing/2014/main" id="{54241632-45B3-4A7F-B479-EA66DC147DE6}"/>
                </a:ext>
              </a:extLst>
            </p:cNvPr>
            <p:cNvCxnSpPr/>
            <p:nvPr/>
          </p:nvCxnSpPr>
          <p:spPr>
            <a:xfrm flipH="1" flipV="1">
              <a:off x="7043738" y="3127375"/>
              <a:ext cx="4762" cy="87312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65" name="TextBox 49">
              <a:extLst>
                <a:ext uri="{FF2B5EF4-FFF2-40B4-BE49-F238E27FC236}">
                  <a16:creationId xmlns:a16="http://schemas.microsoft.com/office/drawing/2014/main" id="{E9629A4F-3648-4857-B3CD-9E7AFBB7CC4E}"/>
                </a:ext>
              </a:extLst>
            </p:cNvPr>
            <p:cNvSpPr txBox="1">
              <a:spLocks noChangeArrowheads="1"/>
            </p:cNvSpPr>
            <p:nvPr/>
          </p:nvSpPr>
          <p:spPr bwMode="auto">
            <a:xfrm>
              <a:off x="7086600" y="3581400"/>
              <a:ext cx="4572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a:solidFill>
                    <a:srgbClr val="558ED5"/>
                  </a:solidFill>
                </a:rPr>
                <a:t>AE</a:t>
              </a:r>
            </a:p>
          </p:txBody>
        </p:sp>
        <p:cxnSp>
          <p:nvCxnSpPr>
            <p:cNvPr id="66" name="Straight Arrow Connector 51">
              <a:extLst>
                <a:ext uri="{FF2B5EF4-FFF2-40B4-BE49-F238E27FC236}">
                  <a16:creationId xmlns:a16="http://schemas.microsoft.com/office/drawing/2014/main" id="{CA4D9D02-333C-4C2C-A7FC-6B59AE6FC0A9}"/>
                </a:ext>
              </a:extLst>
            </p:cNvPr>
            <p:cNvCxnSpPr>
              <a:cxnSpLocks noChangeShapeType="1"/>
            </p:cNvCxnSpPr>
            <p:nvPr/>
          </p:nvCxnSpPr>
          <p:spPr bwMode="auto">
            <a:xfrm rot="5400000" flipH="1" flipV="1">
              <a:off x="7734301" y="3771900"/>
              <a:ext cx="533400" cy="3175"/>
            </a:xfrm>
            <a:prstGeom prst="straightConnector1">
              <a:avLst/>
            </a:prstGeom>
            <a:noFill/>
            <a:ln w="25400" algn="ctr">
              <a:solidFill>
                <a:schemeClr val="hlink"/>
              </a:solidFill>
              <a:round/>
              <a:headEnd/>
              <a:tailEnd type="arrow" w="med" len="med"/>
            </a:ln>
            <a:effectLst>
              <a:outerShdw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67" name="Rectangle 52">
              <a:extLst>
                <a:ext uri="{FF2B5EF4-FFF2-40B4-BE49-F238E27FC236}">
                  <a16:creationId xmlns:a16="http://schemas.microsoft.com/office/drawing/2014/main" id="{2FD65191-E034-4292-BD32-ACEBCD2AFC09}"/>
                </a:ext>
              </a:extLst>
            </p:cNvPr>
            <p:cNvSpPr>
              <a:spLocks noChangeArrowheads="1"/>
            </p:cNvSpPr>
            <p:nvPr/>
          </p:nvSpPr>
          <p:spPr bwMode="auto">
            <a:xfrm>
              <a:off x="8077200" y="3657600"/>
              <a:ext cx="5746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a:solidFill>
                    <a:srgbClr val="558ED5"/>
                  </a:solidFill>
                </a:rPr>
                <a:t>+</a:t>
              </a:r>
              <a:r>
                <a:rPr lang="el-GR" altLang="en-US" sz="1800">
                  <a:solidFill>
                    <a:srgbClr val="558ED5"/>
                  </a:solidFill>
                </a:rPr>
                <a:t>Δ</a:t>
              </a:r>
              <a:r>
                <a:rPr lang="en-US" altLang="en-US" sz="1800">
                  <a:solidFill>
                    <a:srgbClr val="558ED5"/>
                  </a:solidFill>
                </a:rPr>
                <a:t>H</a:t>
              </a:r>
            </a:p>
          </p:txBody>
        </p:sp>
        <p:sp>
          <p:nvSpPr>
            <p:cNvPr id="68" name="Oval 67">
              <a:extLst>
                <a:ext uri="{FF2B5EF4-FFF2-40B4-BE49-F238E27FC236}">
                  <a16:creationId xmlns:a16="http://schemas.microsoft.com/office/drawing/2014/main" id="{29B32E9F-460B-4904-8D1B-70C4C9C08BE0}"/>
                </a:ext>
              </a:extLst>
            </p:cNvPr>
            <p:cNvSpPr/>
            <p:nvPr/>
          </p:nvSpPr>
          <p:spPr>
            <a:xfrm>
              <a:off x="2819400" y="2971800"/>
              <a:ext cx="46038" cy="762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prstClr val="white"/>
                </a:solidFill>
              </a:endParaRPr>
            </a:p>
          </p:txBody>
        </p:sp>
        <p:sp>
          <p:nvSpPr>
            <p:cNvPr id="69" name="Oval 68">
              <a:extLst>
                <a:ext uri="{FF2B5EF4-FFF2-40B4-BE49-F238E27FC236}">
                  <a16:creationId xmlns:a16="http://schemas.microsoft.com/office/drawing/2014/main" id="{D77E2FB5-4D83-436B-B9A7-96A0EB50D72C}"/>
                </a:ext>
              </a:extLst>
            </p:cNvPr>
            <p:cNvSpPr/>
            <p:nvPr/>
          </p:nvSpPr>
          <p:spPr>
            <a:xfrm>
              <a:off x="7019925" y="3009900"/>
              <a:ext cx="46038" cy="76200"/>
            </a:xfrm>
            <a:prstGeom prst="ellipse">
              <a:avLst/>
            </a:prstGeom>
            <a:solidFill>
              <a:srgbClr val="3333FF"/>
            </a:solidFill>
            <a:ln>
              <a:solidFill>
                <a:srgbClr val="3333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prstClr val="white"/>
                </a:solidFill>
              </a:endParaRPr>
            </a:p>
          </p:txBody>
        </p:sp>
        <p:sp>
          <p:nvSpPr>
            <p:cNvPr id="70" name="TextBox 56">
              <a:extLst>
                <a:ext uri="{FF2B5EF4-FFF2-40B4-BE49-F238E27FC236}">
                  <a16:creationId xmlns:a16="http://schemas.microsoft.com/office/drawing/2014/main" id="{E2415503-CFCF-422C-95E5-60C4B42336C2}"/>
                </a:ext>
              </a:extLst>
            </p:cNvPr>
            <p:cNvSpPr txBox="1">
              <a:spLocks noChangeArrowheads="1"/>
            </p:cNvSpPr>
            <p:nvPr/>
          </p:nvSpPr>
          <p:spPr bwMode="auto">
            <a:xfrm>
              <a:off x="2743200" y="2667000"/>
              <a:ext cx="5334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a:solidFill>
                    <a:srgbClr val="FF0000"/>
                  </a:solidFill>
                </a:rPr>
                <a:t>AC</a:t>
              </a:r>
            </a:p>
          </p:txBody>
        </p:sp>
        <p:sp>
          <p:nvSpPr>
            <p:cNvPr id="71" name="TextBox 57">
              <a:extLst>
                <a:ext uri="{FF2B5EF4-FFF2-40B4-BE49-F238E27FC236}">
                  <a16:creationId xmlns:a16="http://schemas.microsoft.com/office/drawing/2014/main" id="{44E03A0B-4F3B-446E-9620-966CF50188C0}"/>
                </a:ext>
              </a:extLst>
            </p:cNvPr>
            <p:cNvSpPr txBox="1">
              <a:spLocks noChangeArrowheads="1"/>
            </p:cNvSpPr>
            <p:nvPr/>
          </p:nvSpPr>
          <p:spPr bwMode="auto">
            <a:xfrm>
              <a:off x="7088188" y="2754313"/>
              <a:ext cx="4572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a:solidFill>
                    <a:srgbClr val="0070C0"/>
                  </a:solidFill>
                </a:rPr>
                <a:t>AC</a:t>
              </a:r>
            </a:p>
          </p:txBody>
        </p:sp>
        <p:sp>
          <p:nvSpPr>
            <p:cNvPr id="72" name="TextBox 58">
              <a:extLst>
                <a:ext uri="{FF2B5EF4-FFF2-40B4-BE49-F238E27FC236}">
                  <a16:creationId xmlns:a16="http://schemas.microsoft.com/office/drawing/2014/main" id="{F998332A-F5EB-4285-B406-7E93F632F737}"/>
                </a:ext>
              </a:extLst>
            </p:cNvPr>
            <p:cNvSpPr txBox="1">
              <a:spLocks noChangeArrowheads="1"/>
            </p:cNvSpPr>
            <p:nvPr/>
          </p:nvSpPr>
          <p:spPr bwMode="auto">
            <a:xfrm>
              <a:off x="5638800" y="5943600"/>
              <a:ext cx="24384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a:solidFill>
                    <a:srgbClr val="000000"/>
                  </a:solidFill>
                </a:rPr>
                <a:t>time</a:t>
              </a:r>
            </a:p>
          </p:txBody>
        </p:sp>
        <p:sp>
          <p:nvSpPr>
            <p:cNvPr id="73" name="Arc 72">
              <a:extLst>
                <a:ext uri="{FF2B5EF4-FFF2-40B4-BE49-F238E27FC236}">
                  <a16:creationId xmlns:a16="http://schemas.microsoft.com/office/drawing/2014/main" id="{B43C0CE5-52C0-4DDE-A886-20A9F1AAA779}"/>
                </a:ext>
              </a:extLst>
            </p:cNvPr>
            <p:cNvSpPr/>
            <p:nvPr/>
          </p:nvSpPr>
          <p:spPr>
            <a:xfrm>
              <a:off x="2271713" y="3032125"/>
              <a:ext cx="1143000" cy="638175"/>
            </a:xfrm>
            <a:prstGeom prst="arc">
              <a:avLst>
                <a:gd name="adj1" fmla="val 11441918"/>
                <a:gd name="adj2" fmla="val 20962818"/>
              </a:avLst>
            </a:prstGeom>
            <a:ln w="381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eaLnBrk="1" hangingPunct="1">
                <a:defRPr/>
              </a:pPr>
              <a:endParaRPr lang="en-US"/>
            </a:p>
          </p:txBody>
        </p:sp>
        <p:cxnSp>
          <p:nvCxnSpPr>
            <p:cNvPr id="74" name="Straight Connector 73">
              <a:extLst>
                <a:ext uri="{FF2B5EF4-FFF2-40B4-BE49-F238E27FC236}">
                  <a16:creationId xmlns:a16="http://schemas.microsoft.com/office/drawing/2014/main" id="{809AE559-7981-40B5-962B-470AA3DADCBF}"/>
                </a:ext>
              </a:extLst>
            </p:cNvPr>
            <p:cNvCxnSpPr>
              <a:stCxn id="73" idx="0"/>
            </p:cNvCxnSpPr>
            <p:nvPr/>
          </p:nvCxnSpPr>
          <p:spPr>
            <a:xfrm flipH="1">
              <a:off x="1981200" y="3249613"/>
              <a:ext cx="319088" cy="547687"/>
            </a:xfrm>
            <a:prstGeom prst="line">
              <a:avLst/>
            </a:prstGeom>
            <a:ln w="381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75" name="Arc 74">
              <a:extLst>
                <a:ext uri="{FF2B5EF4-FFF2-40B4-BE49-F238E27FC236}">
                  <a16:creationId xmlns:a16="http://schemas.microsoft.com/office/drawing/2014/main" id="{5F97D277-5C5C-44DD-9A0E-DE1323A4B61F}"/>
                </a:ext>
              </a:extLst>
            </p:cNvPr>
            <p:cNvSpPr/>
            <p:nvPr/>
          </p:nvSpPr>
          <p:spPr>
            <a:xfrm>
              <a:off x="6629400" y="3127375"/>
              <a:ext cx="838200" cy="536575"/>
            </a:xfrm>
            <a:prstGeom prst="arc">
              <a:avLst>
                <a:gd name="adj1" fmla="val 11290034"/>
                <a:gd name="adj2" fmla="val 20695891"/>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eaLnBrk="1" hangingPunct="1">
                <a:defRPr/>
              </a:pPr>
              <a:endParaRPr lang="en-US"/>
            </a:p>
          </p:txBody>
        </p:sp>
        <p:cxnSp>
          <p:nvCxnSpPr>
            <p:cNvPr id="76" name="Straight Connector 75">
              <a:extLst>
                <a:ext uri="{FF2B5EF4-FFF2-40B4-BE49-F238E27FC236}">
                  <a16:creationId xmlns:a16="http://schemas.microsoft.com/office/drawing/2014/main" id="{BA1D4B16-054A-4A30-843F-9EAB9C2B9EC8}"/>
                </a:ext>
              </a:extLst>
            </p:cNvPr>
            <p:cNvCxnSpPr>
              <a:stCxn id="75" idx="0"/>
            </p:cNvCxnSpPr>
            <p:nvPr/>
          </p:nvCxnSpPr>
          <p:spPr>
            <a:xfrm flipH="1">
              <a:off x="6248400" y="3336925"/>
              <a:ext cx="390525" cy="62547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49D75E71-0CFD-457B-8469-126368B12A2A}"/>
                </a:ext>
              </a:extLst>
            </p:cNvPr>
            <p:cNvCxnSpPr>
              <a:endCxn id="75" idx="2"/>
            </p:cNvCxnSpPr>
            <p:nvPr/>
          </p:nvCxnSpPr>
          <p:spPr>
            <a:xfrm flipH="1" flipV="1">
              <a:off x="7434263" y="3290888"/>
              <a:ext cx="185737" cy="21431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78" name="TextBox 29">
            <a:extLst>
              <a:ext uri="{FF2B5EF4-FFF2-40B4-BE49-F238E27FC236}">
                <a16:creationId xmlns:a16="http://schemas.microsoft.com/office/drawing/2014/main" id="{70B0C69A-C6F7-4424-BA7C-1239822762A0}"/>
              </a:ext>
            </a:extLst>
          </p:cNvPr>
          <p:cNvSpPr txBox="1">
            <a:spLocks noChangeArrowheads="1"/>
          </p:cNvSpPr>
          <p:nvPr/>
        </p:nvSpPr>
        <p:spPr bwMode="auto">
          <a:xfrm>
            <a:off x="985838" y="914400"/>
            <a:ext cx="80105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2400">
                <a:solidFill>
                  <a:srgbClr val="FF0000"/>
                </a:solidFill>
                <a:latin typeface="Arial" charset="0"/>
              </a:rPr>
              <a:t>Exothermic on left                    Endothermic on right</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B9DA49CD-1734-19A6-FADD-F5B25E95145D}"/>
              </a:ext>
            </a:extLst>
          </p:cNvPr>
          <p:cNvGrpSpPr/>
          <p:nvPr/>
        </p:nvGrpSpPr>
        <p:grpSpPr>
          <a:xfrm>
            <a:off x="152400" y="914400"/>
            <a:ext cx="8843963" cy="5399088"/>
            <a:chOff x="152400" y="914400"/>
            <a:chExt cx="8843963" cy="5399088"/>
          </a:xfrm>
        </p:grpSpPr>
        <p:cxnSp>
          <p:nvCxnSpPr>
            <p:cNvPr id="39" name="Straight Connector 38">
              <a:extLst>
                <a:ext uri="{FF2B5EF4-FFF2-40B4-BE49-F238E27FC236}">
                  <a16:creationId xmlns:a16="http://schemas.microsoft.com/office/drawing/2014/main" id="{A897CEB7-8A28-4E81-BDFC-3C862447B93F}"/>
                </a:ext>
              </a:extLst>
            </p:cNvPr>
            <p:cNvCxnSpPr/>
            <p:nvPr/>
          </p:nvCxnSpPr>
          <p:spPr>
            <a:xfrm rot="5400000">
              <a:off x="-761206" y="3733006"/>
              <a:ext cx="3810000" cy="1588"/>
            </a:xfrm>
            <a:prstGeom prst="line">
              <a:avLst/>
            </a:prstGeom>
          </p:spPr>
          <p:style>
            <a:lnRef idx="3">
              <a:schemeClr val="dk1"/>
            </a:lnRef>
            <a:fillRef idx="0">
              <a:schemeClr val="dk1"/>
            </a:fillRef>
            <a:effectRef idx="2">
              <a:schemeClr val="dk1"/>
            </a:effectRef>
            <a:fontRef idx="minor">
              <a:schemeClr val="tx1"/>
            </a:fontRef>
          </p:style>
        </p:cxnSp>
        <p:cxnSp>
          <p:nvCxnSpPr>
            <p:cNvPr id="40" name="Straight Connector 39">
              <a:extLst>
                <a:ext uri="{FF2B5EF4-FFF2-40B4-BE49-F238E27FC236}">
                  <a16:creationId xmlns:a16="http://schemas.microsoft.com/office/drawing/2014/main" id="{BAD53B88-E629-473D-8B45-BB535DDCB1FB}"/>
                </a:ext>
              </a:extLst>
            </p:cNvPr>
            <p:cNvCxnSpPr/>
            <p:nvPr/>
          </p:nvCxnSpPr>
          <p:spPr>
            <a:xfrm rot="5400000">
              <a:off x="3582194" y="3733006"/>
              <a:ext cx="3810000" cy="1588"/>
            </a:xfrm>
            <a:prstGeom prst="line">
              <a:avLst/>
            </a:prstGeom>
          </p:spPr>
          <p:style>
            <a:lnRef idx="3">
              <a:schemeClr val="dk1"/>
            </a:lnRef>
            <a:fillRef idx="0">
              <a:schemeClr val="dk1"/>
            </a:fillRef>
            <a:effectRef idx="2">
              <a:schemeClr val="dk1"/>
            </a:effectRef>
            <a:fontRef idx="minor">
              <a:schemeClr val="tx1"/>
            </a:fontRef>
          </p:style>
        </p:cxnSp>
        <p:cxnSp>
          <p:nvCxnSpPr>
            <p:cNvPr id="41" name="Straight Connector 40">
              <a:extLst>
                <a:ext uri="{FF2B5EF4-FFF2-40B4-BE49-F238E27FC236}">
                  <a16:creationId xmlns:a16="http://schemas.microsoft.com/office/drawing/2014/main" id="{D5BA84BF-E0F7-4EF9-9DD6-2AFB915B4B24}"/>
                </a:ext>
              </a:extLst>
            </p:cNvPr>
            <p:cNvCxnSpPr/>
            <p:nvPr/>
          </p:nvCxnSpPr>
          <p:spPr>
            <a:xfrm>
              <a:off x="1143000" y="5638800"/>
              <a:ext cx="3200400" cy="1588"/>
            </a:xfrm>
            <a:prstGeom prst="line">
              <a:avLst/>
            </a:prstGeom>
          </p:spPr>
          <p:style>
            <a:lnRef idx="3">
              <a:schemeClr val="dk1"/>
            </a:lnRef>
            <a:fillRef idx="0">
              <a:schemeClr val="dk1"/>
            </a:fillRef>
            <a:effectRef idx="2">
              <a:schemeClr val="dk1"/>
            </a:effectRef>
            <a:fontRef idx="minor">
              <a:schemeClr val="tx1"/>
            </a:fontRef>
          </p:style>
        </p:cxnSp>
        <p:cxnSp>
          <p:nvCxnSpPr>
            <p:cNvPr id="42" name="Straight Connector 41">
              <a:extLst>
                <a:ext uri="{FF2B5EF4-FFF2-40B4-BE49-F238E27FC236}">
                  <a16:creationId xmlns:a16="http://schemas.microsoft.com/office/drawing/2014/main" id="{D1AE0873-7063-442A-AB83-9763BD6B2E64}"/>
                </a:ext>
              </a:extLst>
            </p:cNvPr>
            <p:cNvCxnSpPr/>
            <p:nvPr/>
          </p:nvCxnSpPr>
          <p:spPr>
            <a:xfrm>
              <a:off x="5486400" y="5638800"/>
              <a:ext cx="3200400" cy="1588"/>
            </a:xfrm>
            <a:prstGeom prst="line">
              <a:avLst/>
            </a:prstGeom>
          </p:spPr>
          <p:style>
            <a:lnRef idx="3">
              <a:schemeClr val="dk1"/>
            </a:lnRef>
            <a:fillRef idx="0">
              <a:schemeClr val="dk1"/>
            </a:fillRef>
            <a:effectRef idx="2">
              <a:schemeClr val="dk1"/>
            </a:effectRef>
            <a:fontRef idx="minor">
              <a:schemeClr val="tx1"/>
            </a:fontRef>
          </p:style>
        </p:cxnSp>
        <p:sp>
          <p:nvSpPr>
            <p:cNvPr id="43" name="TextBox 7">
              <a:extLst>
                <a:ext uri="{FF2B5EF4-FFF2-40B4-BE49-F238E27FC236}">
                  <a16:creationId xmlns:a16="http://schemas.microsoft.com/office/drawing/2014/main" id="{FE883C0E-3A31-423C-A98D-6560B58DF0D8}"/>
                </a:ext>
              </a:extLst>
            </p:cNvPr>
            <p:cNvSpPr txBox="1">
              <a:spLocks noChangeArrowheads="1"/>
            </p:cNvSpPr>
            <p:nvPr/>
          </p:nvSpPr>
          <p:spPr bwMode="auto">
            <a:xfrm>
              <a:off x="1600200" y="5867400"/>
              <a:ext cx="2209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a:solidFill>
                    <a:srgbClr val="000000"/>
                  </a:solidFill>
                </a:rPr>
                <a:t>time</a:t>
              </a:r>
            </a:p>
          </p:txBody>
        </p:sp>
        <p:sp>
          <p:nvSpPr>
            <p:cNvPr id="44" name="TextBox 8">
              <a:extLst>
                <a:ext uri="{FF2B5EF4-FFF2-40B4-BE49-F238E27FC236}">
                  <a16:creationId xmlns:a16="http://schemas.microsoft.com/office/drawing/2014/main" id="{F1AAD849-D808-43DF-A1A8-3B373E8C6A67}"/>
                </a:ext>
              </a:extLst>
            </p:cNvPr>
            <p:cNvSpPr txBox="1">
              <a:spLocks noChangeArrowheads="1"/>
            </p:cNvSpPr>
            <p:nvPr/>
          </p:nvSpPr>
          <p:spPr bwMode="auto">
            <a:xfrm>
              <a:off x="8153400" y="3048000"/>
              <a:ext cx="3048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a:solidFill>
                    <a:srgbClr val="FF0000"/>
                  </a:solidFill>
                </a:rPr>
                <a:t>P</a:t>
              </a:r>
            </a:p>
          </p:txBody>
        </p:sp>
        <p:sp>
          <p:nvSpPr>
            <p:cNvPr id="45" name="TextBox 9">
              <a:extLst>
                <a:ext uri="{FF2B5EF4-FFF2-40B4-BE49-F238E27FC236}">
                  <a16:creationId xmlns:a16="http://schemas.microsoft.com/office/drawing/2014/main" id="{B312D35E-0D38-4249-B222-B9B3BBFEED29}"/>
                </a:ext>
              </a:extLst>
            </p:cNvPr>
            <p:cNvSpPr txBox="1">
              <a:spLocks noChangeArrowheads="1"/>
            </p:cNvSpPr>
            <p:nvPr/>
          </p:nvSpPr>
          <p:spPr bwMode="auto">
            <a:xfrm>
              <a:off x="4572000" y="2819400"/>
              <a:ext cx="838200" cy="61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a:solidFill>
                    <a:srgbClr val="000000"/>
                  </a:solidFill>
                </a:rPr>
                <a:t>PE</a:t>
              </a:r>
            </a:p>
            <a:p>
              <a:pPr eaLnBrk="1" hangingPunct="1">
                <a:spcBef>
                  <a:spcPct val="0"/>
                </a:spcBef>
                <a:buFontTx/>
                <a:buNone/>
              </a:pPr>
              <a:r>
                <a:rPr lang="en-US" altLang="en-US" sz="1600">
                  <a:solidFill>
                    <a:srgbClr val="000000"/>
                  </a:solidFill>
                </a:rPr>
                <a:t>kJ/mole</a:t>
              </a:r>
            </a:p>
          </p:txBody>
        </p:sp>
        <p:sp>
          <p:nvSpPr>
            <p:cNvPr id="46" name="Rectangle 10">
              <a:extLst>
                <a:ext uri="{FF2B5EF4-FFF2-40B4-BE49-F238E27FC236}">
                  <a16:creationId xmlns:a16="http://schemas.microsoft.com/office/drawing/2014/main" id="{42709975-427C-49F1-BCDF-7B561D0B6E29}"/>
                </a:ext>
              </a:extLst>
            </p:cNvPr>
            <p:cNvSpPr>
              <a:spLocks noChangeArrowheads="1"/>
            </p:cNvSpPr>
            <p:nvPr/>
          </p:nvSpPr>
          <p:spPr bwMode="auto">
            <a:xfrm>
              <a:off x="152400" y="3048000"/>
              <a:ext cx="914400" cy="61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a:solidFill>
                    <a:srgbClr val="000000"/>
                  </a:solidFill>
                </a:rPr>
                <a:t>PE</a:t>
              </a:r>
            </a:p>
            <a:p>
              <a:pPr eaLnBrk="1" hangingPunct="1">
                <a:spcBef>
                  <a:spcPct val="0"/>
                </a:spcBef>
                <a:buFontTx/>
                <a:buNone/>
              </a:pPr>
              <a:r>
                <a:rPr lang="en-US" altLang="en-US" sz="1600">
                  <a:solidFill>
                    <a:srgbClr val="000000"/>
                  </a:solidFill>
                </a:rPr>
                <a:t>kJ/mole</a:t>
              </a:r>
            </a:p>
          </p:txBody>
        </p:sp>
        <p:sp>
          <p:nvSpPr>
            <p:cNvPr id="47" name="TextBox 11">
              <a:extLst>
                <a:ext uri="{FF2B5EF4-FFF2-40B4-BE49-F238E27FC236}">
                  <a16:creationId xmlns:a16="http://schemas.microsoft.com/office/drawing/2014/main" id="{E521346F-7EBD-47DA-9CCE-FE2F603A766B}"/>
                </a:ext>
              </a:extLst>
            </p:cNvPr>
            <p:cNvSpPr txBox="1">
              <a:spLocks noChangeArrowheads="1"/>
            </p:cNvSpPr>
            <p:nvPr/>
          </p:nvSpPr>
          <p:spPr bwMode="auto">
            <a:xfrm>
              <a:off x="1295400" y="1752600"/>
              <a:ext cx="29718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dirty="0">
                  <a:solidFill>
                    <a:srgbClr val="000000"/>
                  </a:solidFill>
                </a:rPr>
                <a:t>Combustion of glucose</a:t>
              </a:r>
              <a:br>
                <a:rPr lang="en-US" altLang="en-US" sz="1800" dirty="0">
                  <a:solidFill>
                    <a:srgbClr val="000000"/>
                  </a:solidFill>
                </a:rPr>
              </a:br>
              <a:r>
                <a:rPr lang="el-GR" altLang="en-US" sz="1800" dirty="0">
                  <a:solidFill>
                    <a:srgbClr val="000000"/>
                  </a:solidFill>
                </a:rPr>
                <a:t>Δ</a:t>
              </a:r>
              <a:r>
                <a:rPr lang="en-US" altLang="en-US" sz="1800" dirty="0">
                  <a:solidFill>
                    <a:srgbClr val="000000"/>
                  </a:solidFill>
                </a:rPr>
                <a:t>H = -2804 kJ/mole</a:t>
              </a:r>
            </a:p>
          </p:txBody>
        </p:sp>
        <p:sp>
          <p:nvSpPr>
            <p:cNvPr id="49" name="TextBox 12">
              <a:extLst>
                <a:ext uri="{FF2B5EF4-FFF2-40B4-BE49-F238E27FC236}">
                  <a16:creationId xmlns:a16="http://schemas.microsoft.com/office/drawing/2014/main" id="{02335928-A670-4C23-8601-08EA61242291}"/>
                </a:ext>
              </a:extLst>
            </p:cNvPr>
            <p:cNvSpPr txBox="1">
              <a:spLocks noChangeArrowheads="1"/>
            </p:cNvSpPr>
            <p:nvPr/>
          </p:nvSpPr>
          <p:spPr bwMode="auto">
            <a:xfrm>
              <a:off x="5715000" y="1676400"/>
              <a:ext cx="28956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dirty="0">
                  <a:solidFill>
                    <a:srgbClr val="000000"/>
                  </a:solidFill>
                </a:rPr>
                <a:t>Synthesis of HI gas</a:t>
              </a:r>
              <a:br>
                <a:rPr lang="en-US" altLang="en-US" sz="1800" dirty="0">
                  <a:solidFill>
                    <a:srgbClr val="000000"/>
                  </a:solidFill>
                </a:rPr>
              </a:br>
              <a:r>
                <a:rPr lang="el-GR" altLang="en-US" sz="1800" dirty="0">
                  <a:solidFill>
                    <a:srgbClr val="000000"/>
                  </a:solidFill>
                </a:rPr>
                <a:t>Δ</a:t>
              </a:r>
              <a:r>
                <a:rPr lang="en-US" altLang="en-US" sz="1800" dirty="0">
                  <a:solidFill>
                    <a:srgbClr val="000000"/>
                  </a:solidFill>
                </a:rPr>
                <a:t>H = +53.0 kJ/mole</a:t>
              </a:r>
            </a:p>
          </p:txBody>
        </p:sp>
        <p:cxnSp>
          <p:nvCxnSpPr>
            <p:cNvPr id="50" name="Straight Connector 49">
              <a:extLst>
                <a:ext uri="{FF2B5EF4-FFF2-40B4-BE49-F238E27FC236}">
                  <a16:creationId xmlns:a16="http://schemas.microsoft.com/office/drawing/2014/main" id="{7FED4CAA-E884-46ED-A756-B65CA9255BE1}"/>
                </a:ext>
              </a:extLst>
            </p:cNvPr>
            <p:cNvCxnSpPr/>
            <p:nvPr/>
          </p:nvCxnSpPr>
          <p:spPr>
            <a:xfrm>
              <a:off x="1143000" y="3810000"/>
              <a:ext cx="838200" cy="0"/>
            </a:xfrm>
            <a:prstGeom prst="line">
              <a:avLst/>
            </a:prstGeom>
          </p:spPr>
          <p:style>
            <a:lnRef idx="3">
              <a:schemeClr val="dk1"/>
            </a:lnRef>
            <a:fillRef idx="0">
              <a:schemeClr val="dk1"/>
            </a:fillRef>
            <a:effectRef idx="2">
              <a:schemeClr val="dk1"/>
            </a:effectRef>
            <a:fontRef idx="minor">
              <a:schemeClr val="tx1"/>
            </a:fontRef>
          </p:style>
        </p:cxnSp>
        <p:cxnSp>
          <p:nvCxnSpPr>
            <p:cNvPr id="51" name="Straight Connector 50">
              <a:extLst>
                <a:ext uri="{FF2B5EF4-FFF2-40B4-BE49-F238E27FC236}">
                  <a16:creationId xmlns:a16="http://schemas.microsoft.com/office/drawing/2014/main" id="{A4A4B94E-C055-4D96-9374-A86B853FEFBF}"/>
                </a:ext>
              </a:extLst>
            </p:cNvPr>
            <p:cNvCxnSpPr/>
            <p:nvPr/>
          </p:nvCxnSpPr>
          <p:spPr>
            <a:xfrm>
              <a:off x="3771900" y="4951413"/>
              <a:ext cx="685800" cy="1587"/>
            </a:xfrm>
            <a:prstGeom prst="line">
              <a:avLst/>
            </a:prstGeom>
          </p:spPr>
          <p:style>
            <a:lnRef idx="3">
              <a:schemeClr val="dk1"/>
            </a:lnRef>
            <a:fillRef idx="0">
              <a:schemeClr val="dk1"/>
            </a:fillRef>
            <a:effectRef idx="2">
              <a:schemeClr val="dk1"/>
            </a:effectRef>
            <a:fontRef idx="minor">
              <a:schemeClr val="tx1"/>
            </a:fontRef>
          </p:style>
        </p:cxnSp>
        <p:cxnSp>
          <p:nvCxnSpPr>
            <p:cNvPr id="52" name="Straight Connector 51">
              <a:extLst>
                <a:ext uri="{FF2B5EF4-FFF2-40B4-BE49-F238E27FC236}">
                  <a16:creationId xmlns:a16="http://schemas.microsoft.com/office/drawing/2014/main" id="{1833753A-BAEB-4BC7-AEE5-D9EBC9EBF32D}"/>
                </a:ext>
              </a:extLst>
            </p:cNvPr>
            <p:cNvCxnSpPr/>
            <p:nvPr/>
          </p:nvCxnSpPr>
          <p:spPr>
            <a:xfrm>
              <a:off x="5486400" y="3962400"/>
              <a:ext cx="762000" cy="0"/>
            </a:xfrm>
            <a:prstGeom prst="line">
              <a:avLst/>
            </a:prstGeom>
          </p:spPr>
          <p:style>
            <a:lnRef idx="3">
              <a:schemeClr val="dk1"/>
            </a:lnRef>
            <a:fillRef idx="0">
              <a:schemeClr val="dk1"/>
            </a:fillRef>
            <a:effectRef idx="2">
              <a:schemeClr val="dk1"/>
            </a:effectRef>
            <a:fontRef idx="minor">
              <a:schemeClr val="tx1"/>
            </a:fontRef>
          </p:style>
        </p:cxnSp>
        <p:cxnSp>
          <p:nvCxnSpPr>
            <p:cNvPr id="53" name="Straight Connector 52">
              <a:extLst>
                <a:ext uri="{FF2B5EF4-FFF2-40B4-BE49-F238E27FC236}">
                  <a16:creationId xmlns:a16="http://schemas.microsoft.com/office/drawing/2014/main" id="{5F32B323-A33B-49C9-B09D-3760A3A82DFE}"/>
                </a:ext>
              </a:extLst>
            </p:cNvPr>
            <p:cNvCxnSpPr>
              <a:stCxn id="73" idx="2"/>
            </p:cNvCxnSpPr>
            <p:nvPr/>
          </p:nvCxnSpPr>
          <p:spPr>
            <a:xfrm>
              <a:off x="3384550" y="3249613"/>
              <a:ext cx="387350" cy="1703387"/>
            </a:xfrm>
            <a:prstGeom prst="line">
              <a:avLst/>
            </a:prstGeom>
          </p:spPr>
          <p:style>
            <a:lnRef idx="3">
              <a:schemeClr val="dk1"/>
            </a:lnRef>
            <a:fillRef idx="0">
              <a:schemeClr val="dk1"/>
            </a:fillRef>
            <a:effectRef idx="2">
              <a:schemeClr val="dk1"/>
            </a:effectRef>
            <a:fontRef idx="minor">
              <a:schemeClr val="tx1"/>
            </a:fontRef>
          </p:style>
        </p:cxnSp>
        <p:cxnSp>
          <p:nvCxnSpPr>
            <p:cNvPr id="55" name="Straight Connector 54">
              <a:extLst>
                <a:ext uri="{FF2B5EF4-FFF2-40B4-BE49-F238E27FC236}">
                  <a16:creationId xmlns:a16="http://schemas.microsoft.com/office/drawing/2014/main" id="{5BF8F52D-AE27-400B-A715-A80331A9F94F}"/>
                </a:ext>
              </a:extLst>
            </p:cNvPr>
            <p:cNvCxnSpPr/>
            <p:nvPr/>
          </p:nvCxnSpPr>
          <p:spPr>
            <a:xfrm>
              <a:off x="7620000" y="3505200"/>
              <a:ext cx="906463" cy="4763"/>
            </a:xfrm>
            <a:prstGeom prst="line">
              <a:avLst/>
            </a:prstGeom>
          </p:spPr>
          <p:style>
            <a:lnRef idx="3">
              <a:schemeClr val="dk1"/>
            </a:lnRef>
            <a:fillRef idx="0">
              <a:schemeClr val="dk1"/>
            </a:fillRef>
            <a:effectRef idx="2">
              <a:schemeClr val="dk1"/>
            </a:effectRef>
            <a:fontRef idx="minor">
              <a:schemeClr val="tx1"/>
            </a:fontRef>
          </p:style>
        </p:cxnSp>
        <p:sp>
          <p:nvSpPr>
            <p:cNvPr id="57" name="TextBox 35">
              <a:extLst>
                <a:ext uri="{FF2B5EF4-FFF2-40B4-BE49-F238E27FC236}">
                  <a16:creationId xmlns:a16="http://schemas.microsoft.com/office/drawing/2014/main" id="{DEAC1FA6-DD7B-4B30-9F01-154ED20CE37F}"/>
                </a:ext>
              </a:extLst>
            </p:cNvPr>
            <p:cNvSpPr txBox="1">
              <a:spLocks noChangeArrowheads="1"/>
            </p:cNvSpPr>
            <p:nvPr/>
          </p:nvSpPr>
          <p:spPr bwMode="auto">
            <a:xfrm>
              <a:off x="1371600" y="3352800"/>
              <a:ext cx="381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a:solidFill>
                    <a:srgbClr val="FF0000"/>
                  </a:solidFill>
                </a:rPr>
                <a:t>R</a:t>
              </a:r>
            </a:p>
          </p:txBody>
        </p:sp>
        <p:sp>
          <p:nvSpPr>
            <p:cNvPr id="58" name="TextBox 36">
              <a:extLst>
                <a:ext uri="{FF2B5EF4-FFF2-40B4-BE49-F238E27FC236}">
                  <a16:creationId xmlns:a16="http://schemas.microsoft.com/office/drawing/2014/main" id="{0A4BB02F-7688-4694-9769-8CDAF752B23E}"/>
                </a:ext>
              </a:extLst>
            </p:cNvPr>
            <p:cNvSpPr txBox="1">
              <a:spLocks noChangeArrowheads="1"/>
            </p:cNvSpPr>
            <p:nvPr/>
          </p:nvSpPr>
          <p:spPr bwMode="auto">
            <a:xfrm>
              <a:off x="5715000" y="3581400"/>
              <a:ext cx="381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a:solidFill>
                    <a:srgbClr val="FF0000"/>
                  </a:solidFill>
                </a:rPr>
                <a:t>R</a:t>
              </a:r>
            </a:p>
          </p:txBody>
        </p:sp>
        <p:sp>
          <p:nvSpPr>
            <p:cNvPr id="59" name="TextBox 37">
              <a:extLst>
                <a:ext uri="{FF2B5EF4-FFF2-40B4-BE49-F238E27FC236}">
                  <a16:creationId xmlns:a16="http://schemas.microsoft.com/office/drawing/2014/main" id="{1466BA64-F612-4DFA-AB8E-A21FE2DD737D}"/>
                </a:ext>
              </a:extLst>
            </p:cNvPr>
            <p:cNvSpPr txBox="1">
              <a:spLocks noChangeArrowheads="1"/>
            </p:cNvSpPr>
            <p:nvPr/>
          </p:nvSpPr>
          <p:spPr bwMode="auto">
            <a:xfrm>
              <a:off x="3962400" y="4648200"/>
              <a:ext cx="304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a:solidFill>
                    <a:srgbClr val="FF0000"/>
                  </a:solidFill>
                </a:rPr>
                <a:t>P</a:t>
              </a:r>
            </a:p>
          </p:txBody>
        </p:sp>
        <p:cxnSp>
          <p:nvCxnSpPr>
            <p:cNvPr id="60" name="Straight Arrow Connector 39">
              <a:extLst>
                <a:ext uri="{FF2B5EF4-FFF2-40B4-BE49-F238E27FC236}">
                  <a16:creationId xmlns:a16="http://schemas.microsoft.com/office/drawing/2014/main" id="{B45FF615-C25C-4764-85DB-0FB99E8D427E}"/>
                </a:ext>
              </a:extLst>
            </p:cNvPr>
            <p:cNvCxnSpPr>
              <a:cxnSpLocks noChangeShapeType="1"/>
            </p:cNvCxnSpPr>
            <p:nvPr/>
          </p:nvCxnSpPr>
          <p:spPr bwMode="auto">
            <a:xfrm rot="5400000">
              <a:off x="800101" y="4457700"/>
              <a:ext cx="1295400" cy="3175"/>
            </a:xfrm>
            <a:prstGeom prst="straightConnector1">
              <a:avLst/>
            </a:prstGeom>
            <a:noFill/>
            <a:ln w="25400" algn="ctr">
              <a:solidFill>
                <a:srgbClr val="FF0000"/>
              </a:solidFill>
              <a:round/>
              <a:headEnd/>
              <a:tailEnd type="arrow" w="med" len="med"/>
            </a:ln>
            <a:effectLst>
              <a:outerShdw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61" name="TextBox 40">
              <a:extLst>
                <a:ext uri="{FF2B5EF4-FFF2-40B4-BE49-F238E27FC236}">
                  <a16:creationId xmlns:a16="http://schemas.microsoft.com/office/drawing/2014/main" id="{94D0CA39-6668-4299-86DC-472CDB2A1449}"/>
                </a:ext>
              </a:extLst>
            </p:cNvPr>
            <p:cNvSpPr txBox="1">
              <a:spLocks noChangeArrowheads="1"/>
            </p:cNvSpPr>
            <p:nvPr/>
          </p:nvSpPr>
          <p:spPr bwMode="auto">
            <a:xfrm>
              <a:off x="1524000" y="4419600"/>
              <a:ext cx="6858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a:solidFill>
                    <a:srgbClr val="FF0000"/>
                  </a:solidFill>
                </a:rPr>
                <a:t>-</a:t>
              </a:r>
              <a:r>
                <a:rPr lang="el-GR" altLang="en-US" sz="1800">
                  <a:solidFill>
                    <a:srgbClr val="FF0000"/>
                  </a:solidFill>
                </a:rPr>
                <a:t>Δ</a:t>
              </a:r>
              <a:r>
                <a:rPr lang="en-US" altLang="en-US" sz="1800">
                  <a:solidFill>
                    <a:srgbClr val="FF0000"/>
                  </a:solidFill>
                </a:rPr>
                <a:t>H</a:t>
              </a:r>
            </a:p>
          </p:txBody>
        </p:sp>
        <p:cxnSp>
          <p:nvCxnSpPr>
            <p:cNvPr id="62" name="Straight Arrow Connector 42">
              <a:extLst>
                <a:ext uri="{FF2B5EF4-FFF2-40B4-BE49-F238E27FC236}">
                  <a16:creationId xmlns:a16="http://schemas.microsoft.com/office/drawing/2014/main" id="{58EBAC8E-40E6-4355-9FC1-1005BC42A946}"/>
                </a:ext>
              </a:extLst>
            </p:cNvPr>
            <p:cNvCxnSpPr>
              <a:cxnSpLocks noChangeShapeType="1"/>
            </p:cNvCxnSpPr>
            <p:nvPr/>
          </p:nvCxnSpPr>
          <p:spPr bwMode="auto">
            <a:xfrm rot="5400000" flipH="1" flipV="1">
              <a:off x="2438401" y="3429000"/>
              <a:ext cx="762000" cy="3175"/>
            </a:xfrm>
            <a:prstGeom prst="straightConnector1">
              <a:avLst/>
            </a:prstGeom>
            <a:noFill/>
            <a:ln w="25400" algn="ctr">
              <a:solidFill>
                <a:srgbClr val="FF0000"/>
              </a:solidFill>
              <a:round/>
              <a:headEnd/>
              <a:tailEnd type="arrow" w="med" len="med"/>
            </a:ln>
            <a:effectLst>
              <a:outerShdw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63" name="TextBox 44">
              <a:extLst>
                <a:ext uri="{FF2B5EF4-FFF2-40B4-BE49-F238E27FC236}">
                  <a16:creationId xmlns:a16="http://schemas.microsoft.com/office/drawing/2014/main" id="{36FBD49A-260A-4B7A-A327-9A04D16C6A3A}"/>
                </a:ext>
              </a:extLst>
            </p:cNvPr>
            <p:cNvSpPr txBox="1">
              <a:spLocks noChangeArrowheads="1"/>
            </p:cNvSpPr>
            <p:nvPr/>
          </p:nvSpPr>
          <p:spPr bwMode="auto">
            <a:xfrm>
              <a:off x="2819400" y="3352800"/>
              <a:ext cx="4572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a:solidFill>
                    <a:srgbClr val="FF0000"/>
                  </a:solidFill>
                </a:rPr>
                <a:t>AE</a:t>
              </a:r>
            </a:p>
          </p:txBody>
        </p:sp>
        <p:cxnSp>
          <p:nvCxnSpPr>
            <p:cNvPr id="64" name="Straight Arrow Connector 63">
              <a:extLst>
                <a:ext uri="{FF2B5EF4-FFF2-40B4-BE49-F238E27FC236}">
                  <a16:creationId xmlns:a16="http://schemas.microsoft.com/office/drawing/2014/main" id="{54241632-45B3-4A7F-B479-EA66DC147DE6}"/>
                </a:ext>
              </a:extLst>
            </p:cNvPr>
            <p:cNvCxnSpPr/>
            <p:nvPr/>
          </p:nvCxnSpPr>
          <p:spPr>
            <a:xfrm flipH="1" flipV="1">
              <a:off x="7043738" y="3127375"/>
              <a:ext cx="4762" cy="87312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65" name="TextBox 49">
              <a:extLst>
                <a:ext uri="{FF2B5EF4-FFF2-40B4-BE49-F238E27FC236}">
                  <a16:creationId xmlns:a16="http://schemas.microsoft.com/office/drawing/2014/main" id="{E9629A4F-3648-4857-B3CD-9E7AFBB7CC4E}"/>
                </a:ext>
              </a:extLst>
            </p:cNvPr>
            <p:cNvSpPr txBox="1">
              <a:spLocks noChangeArrowheads="1"/>
            </p:cNvSpPr>
            <p:nvPr/>
          </p:nvSpPr>
          <p:spPr bwMode="auto">
            <a:xfrm>
              <a:off x="7086600" y="3581400"/>
              <a:ext cx="4572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a:solidFill>
                    <a:srgbClr val="558ED5"/>
                  </a:solidFill>
                </a:rPr>
                <a:t>AE</a:t>
              </a:r>
            </a:p>
          </p:txBody>
        </p:sp>
        <p:cxnSp>
          <p:nvCxnSpPr>
            <p:cNvPr id="66" name="Straight Arrow Connector 51">
              <a:extLst>
                <a:ext uri="{FF2B5EF4-FFF2-40B4-BE49-F238E27FC236}">
                  <a16:creationId xmlns:a16="http://schemas.microsoft.com/office/drawing/2014/main" id="{CA4D9D02-333C-4C2C-A7FC-6B59AE6FC0A9}"/>
                </a:ext>
              </a:extLst>
            </p:cNvPr>
            <p:cNvCxnSpPr>
              <a:cxnSpLocks noChangeShapeType="1"/>
            </p:cNvCxnSpPr>
            <p:nvPr/>
          </p:nvCxnSpPr>
          <p:spPr bwMode="auto">
            <a:xfrm rot="5400000" flipH="1" flipV="1">
              <a:off x="7734301" y="3771900"/>
              <a:ext cx="533400" cy="3175"/>
            </a:xfrm>
            <a:prstGeom prst="straightConnector1">
              <a:avLst/>
            </a:prstGeom>
            <a:noFill/>
            <a:ln w="25400" algn="ctr">
              <a:solidFill>
                <a:schemeClr val="hlink"/>
              </a:solidFill>
              <a:round/>
              <a:headEnd/>
              <a:tailEnd type="arrow" w="med" len="med"/>
            </a:ln>
            <a:effectLst>
              <a:outerShdw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67" name="Rectangle 52">
              <a:extLst>
                <a:ext uri="{FF2B5EF4-FFF2-40B4-BE49-F238E27FC236}">
                  <a16:creationId xmlns:a16="http://schemas.microsoft.com/office/drawing/2014/main" id="{2FD65191-E034-4292-BD32-ACEBCD2AFC09}"/>
                </a:ext>
              </a:extLst>
            </p:cNvPr>
            <p:cNvSpPr>
              <a:spLocks noChangeArrowheads="1"/>
            </p:cNvSpPr>
            <p:nvPr/>
          </p:nvSpPr>
          <p:spPr bwMode="auto">
            <a:xfrm>
              <a:off x="8077200" y="3657600"/>
              <a:ext cx="5746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a:solidFill>
                    <a:srgbClr val="558ED5"/>
                  </a:solidFill>
                </a:rPr>
                <a:t>+</a:t>
              </a:r>
              <a:r>
                <a:rPr lang="el-GR" altLang="en-US" sz="1800">
                  <a:solidFill>
                    <a:srgbClr val="558ED5"/>
                  </a:solidFill>
                </a:rPr>
                <a:t>Δ</a:t>
              </a:r>
              <a:r>
                <a:rPr lang="en-US" altLang="en-US" sz="1800">
                  <a:solidFill>
                    <a:srgbClr val="558ED5"/>
                  </a:solidFill>
                </a:rPr>
                <a:t>H</a:t>
              </a:r>
            </a:p>
          </p:txBody>
        </p:sp>
        <p:sp>
          <p:nvSpPr>
            <p:cNvPr id="68" name="Oval 67">
              <a:extLst>
                <a:ext uri="{FF2B5EF4-FFF2-40B4-BE49-F238E27FC236}">
                  <a16:creationId xmlns:a16="http://schemas.microsoft.com/office/drawing/2014/main" id="{29B32E9F-460B-4904-8D1B-70C4C9C08BE0}"/>
                </a:ext>
              </a:extLst>
            </p:cNvPr>
            <p:cNvSpPr/>
            <p:nvPr/>
          </p:nvSpPr>
          <p:spPr>
            <a:xfrm>
              <a:off x="2819400" y="2971800"/>
              <a:ext cx="46038" cy="762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prstClr val="white"/>
                </a:solidFill>
              </a:endParaRPr>
            </a:p>
          </p:txBody>
        </p:sp>
        <p:sp>
          <p:nvSpPr>
            <p:cNvPr id="69" name="Oval 68">
              <a:extLst>
                <a:ext uri="{FF2B5EF4-FFF2-40B4-BE49-F238E27FC236}">
                  <a16:creationId xmlns:a16="http://schemas.microsoft.com/office/drawing/2014/main" id="{D77E2FB5-4D83-436B-B9A7-96A0EB50D72C}"/>
                </a:ext>
              </a:extLst>
            </p:cNvPr>
            <p:cNvSpPr/>
            <p:nvPr/>
          </p:nvSpPr>
          <p:spPr>
            <a:xfrm>
              <a:off x="7019925" y="3009900"/>
              <a:ext cx="46038" cy="76200"/>
            </a:xfrm>
            <a:prstGeom prst="ellipse">
              <a:avLst/>
            </a:prstGeom>
            <a:solidFill>
              <a:srgbClr val="3333FF"/>
            </a:solidFill>
            <a:ln>
              <a:solidFill>
                <a:srgbClr val="3333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prstClr val="white"/>
                </a:solidFill>
              </a:endParaRPr>
            </a:p>
          </p:txBody>
        </p:sp>
        <p:sp>
          <p:nvSpPr>
            <p:cNvPr id="70" name="TextBox 56">
              <a:extLst>
                <a:ext uri="{FF2B5EF4-FFF2-40B4-BE49-F238E27FC236}">
                  <a16:creationId xmlns:a16="http://schemas.microsoft.com/office/drawing/2014/main" id="{E2415503-CFCF-422C-95E5-60C4B42336C2}"/>
                </a:ext>
              </a:extLst>
            </p:cNvPr>
            <p:cNvSpPr txBox="1">
              <a:spLocks noChangeArrowheads="1"/>
            </p:cNvSpPr>
            <p:nvPr/>
          </p:nvSpPr>
          <p:spPr bwMode="auto">
            <a:xfrm>
              <a:off x="2743200" y="2667000"/>
              <a:ext cx="5334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a:solidFill>
                    <a:srgbClr val="FF0000"/>
                  </a:solidFill>
                </a:rPr>
                <a:t>AC</a:t>
              </a:r>
            </a:p>
          </p:txBody>
        </p:sp>
        <p:sp>
          <p:nvSpPr>
            <p:cNvPr id="71" name="TextBox 57">
              <a:extLst>
                <a:ext uri="{FF2B5EF4-FFF2-40B4-BE49-F238E27FC236}">
                  <a16:creationId xmlns:a16="http://schemas.microsoft.com/office/drawing/2014/main" id="{44E03A0B-4F3B-446E-9620-966CF50188C0}"/>
                </a:ext>
              </a:extLst>
            </p:cNvPr>
            <p:cNvSpPr txBox="1">
              <a:spLocks noChangeArrowheads="1"/>
            </p:cNvSpPr>
            <p:nvPr/>
          </p:nvSpPr>
          <p:spPr bwMode="auto">
            <a:xfrm>
              <a:off x="7088188" y="2754313"/>
              <a:ext cx="4572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a:solidFill>
                    <a:srgbClr val="0070C0"/>
                  </a:solidFill>
                </a:rPr>
                <a:t>AC</a:t>
              </a:r>
            </a:p>
          </p:txBody>
        </p:sp>
        <p:sp>
          <p:nvSpPr>
            <p:cNvPr id="72" name="TextBox 58">
              <a:extLst>
                <a:ext uri="{FF2B5EF4-FFF2-40B4-BE49-F238E27FC236}">
                  <a16:creationId xmlns:a16="http://schemas.microsoft.com/office/drawing/2014/main" id="{F998332A-F5EB-4285-B406-7E93F632F737}"/>
                </a:ext>
              </a:extLst>
            </p:cNvPr>
            <p:cNvSpPr txBox="1">
              <a:spLocks noChangeArrowheads="1"/>
            </p:cNvSpPr>
            <p:nvPr/>
          </p:nvSpPr>
          <p:spPr bwMode="auto">
            <a:xfrm>
              <a:off x="5638800" y="5943600"/>
              <a:ext cx="24384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a:solidFill>
                    <a:srgbClr val="000000"/>
                  </a:solidFill>
                </a:rPr>
                <a:t>time</a:t>
              </a:r>
            </a:p>
          </p:txBody>
        </p:sp>
        <p:sp>
          <p:nvSpPr>
            <p:cNvPr id="73" name="Arc 72">
              <a:extLst>
                <a:ext uri="{FF2B5EF4-FFF2-40B4-BE49-F238E27FC236}">
                  <a16:creationId xmlns:a16="http://schemas.microsoft.com/office/drawing/2014/main" id="{B43C0CE5-52C0-4DDE-A886-20A9F1AAA779}"/>
                </a:ext>
              </a:extLst>
            </p:cNvPr>
            <p:cNvSpPr/>
            <p:nvPr/>
          </p:nvSpPr>
          <p:spPr>
            <a:xfrm>
              <a:off x="2271713" y="3032125"/>
              <a:ext cx="1143000" cy="638175"/>
            </a:xfrm>
            <a:prstGeom prst="arc">
              <a:avLst>
                <a:gd name="adj1" fmla="val 11441918"/>
                <a:gd name="adj2" fmla="val 20962818"/>
              </a:avLst>
            </a:prstGeom>
            <a:ln w="381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eaLnBrk="1" hangingPunct="1">
                <a:defRPr/>
              </a:pPr>
              <a:endParaRPr lang="en-US"/>
            </a:p>
          </p:txBody>
        </p:sp>
        <p:cxnSp>
          <p:nvCxnSpPr>
            <p:cNvPr id="74" name="Straight Connector 73">
              <a:extLst>
                <a:ext uri="{FF2B5EF4-FFF2-40B4-BE49-F238E27FC236}">
                  <a16:creationId xmlns:a16="http://schemas.microsoft.com/office/drawing/2014/main" id="{809AE559-7981-40B5-962B-470AA3DADCBF}"/>
                </a:ext>
              </a:extLst>
            </p:cNvPr>
            <p:cNvCxnSpPr>
              <a:stCxn id="73" idx="0"/>
            </p:cNvCxnSpPr>
            <p:nvPr/>
          </p:nvCxnSpPr>
          <p:spPr>
            <a:xfrm flipH="1">
              <a:off x="1981200" y="3249613"/>
              <a:ext cx="319088" cy="547687"/>
            </a:xfrm>
            <a:prstGeom prst="line">
              <a:avLst/>
            </a:prstGeom>
            <a:ln w="381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75" name="Arc 74">
              <a:extLst>
                <a:ext uri="{FF2B5EF4-FFF2-40B4-BE49-F238E27FC236}">
                  <a16:creationId xmlns:a16="http://schemas.microsoft.com/office/drawing/2014/main" id="{5F97D277-5C5C-44DD-9A0E-DE1323A4B61F}"/>
                </a:ext>
              </a:extLst>
            </p:cNvPr>
            <p:cNvSpPr/>
            <p:nvPr/>
          </p:nvSpPr>
          <p:spPr>
            <a:xfrm>
              <a:off x="6629400" y="3127375"/>
              <a:ext cx="838200" cy="536575"/>
            </a:xfrm>
            <a:prstGeom prst="arc">
              <a:avLst>
                <a:gd name="adj1" fmla="val 11290034"/>
                <a:gd name="adj2" fmla="val 20695891"/>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eaLnBrk="1" hangingPunct="1">
                <a:defRPr/>
              </a:pPr>
              <a:endParaRPr lang="en-US"/>
            </a:p>
          </p:txBody>
        </p:sp>
        <p:cxnSp>
          <p:nvCxnSpPr>
            <p:cNvPr id="76" name="Straight Connector 75">
              <a:extLst>
                <a:ext uri="{FF2B5EF4-FFF2-40B4-BE49-F238E27FC236}">
                  <a16:creationId xmlns:a16="http://schemas.microsoft.com/office/drawing/2014/main" id="{BA1D4B16-054A-4A30-843F-9EAB9C2B9EC8}"/>
                </a:ext>
              </a:extLst>
            </p:cNvPr>
            <p:cNvCxnSpPr>
              <a:stCxn id="75" idx="0"/>
            </p:cNvCxnSpPr>
            <p:nvPr/>
          </p:nvCxnSpPr>
          <p:spPr>
            <a:xfrm flipH="1">
              <a:off x="6248400" y="3336925"/>
              <a:ext cx="390525" cy="62547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49D75E71-0CFD-457B-8469-126368B12A2A}"/>
                </a:ext>
              </a:extLst>
            </p:cNvPr>
            <p:cNvCxnSpPr>
              <a:endCxn id="75" idx="2"/>
            </p:cNvCxnSpPr>
            <p:nvPr/>
          </p:nvCxnSpPr>
          <p:spPr>
            <a:xfrm flipH="1" flipV="1">
              <a:off x="7434263" y="3290888"/>
              <a:ext cx="185737" cy="21431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78" name="TextBox 29">
              <a:extLst>
                <a:ext uri="{FF2B5EF4-FFF2-40B4-BE49-F238E27FC236}">
                  <a16:creationId xmlns:a16="http://schemas.microsoft.com/office/drawing/2014/main" id="{70B0C69A-C6F7-4424-BA7C-1239822762A0}"/>
                </a:ext>
              </a:extLst>
            </p:cNvPr>
            <p:cNvSpPr txBox="1">
              <a:spLocks noChangeArrowheads="1"/>
            </p:cNvSpPr>
            <p:nvPr/>
          </p:nvSpPr>
          <p:spPr bwMode="auto">
            <a:xfrm>
              <a:off x="985838" y="914400"/>
              <a:ext cx="80105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2400">
                  <a:solidFill>
                    <a:srgbClr val="FF0000"/>
                  </a:solidFill>
                  <a:latin typeface="Arial" charset="0"/>
                </a:rPr>
                <a:t>Exothermic on left                    Endothermic on right</a:t>
              </a:r>
            </a:p>
          </p:txBody>
        </p:sp>
        <p:sp>
          <p:nvSpPr>
            <p:cNvPr id="48" name="Arc 47">
              <a:extLst>
                <a:ext uri="{FF2B5EF4-FFF2-40B4-BE49-F238E27FC236}">
                  <a16:creationId xmlns:a16="http://schemas.microsoft.com/office/drawing/2014/main" id="{350DB7A1-4D2E-4DC0-9233-4682F5B5CB85}"/>
                </a:ext>
              </a:extLst>
            </p:cNvPr>
            <p:cNvSpPr/>
            <p:nvPr/>
          </p:nvSpPr>
          <p:spPr>
            <a:xfrm>
              <a:off x="2133600" y="3287713"/>
              <a:ext cx="1312863" cy="641350"/>
            </a:xfrm>
            <a:prstGeom prst="arc">
              <a:avLst>
                <a:gd name="adj1" fmla="val 11772267"/>
                <a:gd name="adj2" fmla="val 0"/>
              </a:avLst>
            </a:prstGeom>
            <a:ln w="38100">
              <a:solidFill>
                <a:srgbClr val="FF0000"/>
              </a:solidFill>
              <a:prstDash val="sysDash"/>
            </a:ln>
          </p:spPr>
          <p:style>
            <a:lnRef idx="1">
              <a:schemeClr val="accent1"/>
            </a:lnRef>
            <a:fillRef idx="0">
              <a:schemeClr val="accent1"/>
            </a:fillRef>
            <a:effectRef idx="0">
              <a:schemeClr val="accent1"/>
            </a:effectRef>
            <a:fontRef idx="minor">
              <a:schemeClr val="tx1"/>
            </a:fontRef>
          </p:style>
          <p:txBody>
            <a:bodyPr anchor="ctr"/>
            <a:lstStyle/>
            <a:p>
              <a:pPr algn="ctr" eaLnBrk="1" hangingPunct="1">
                <a:defRPr/>
              </a:pPr>
              <a:endParaRPr lang="en-US"/>
            </a:p>
          </p:txBody>
        </p:sp>
        <p:sp>
          <p:nvSpPr>
            <p:cNvPr id="54" name="Arc 53">
              <a:extLst>
                <a:ext uri="{FF2B5EF4-FFF2-40B4-BE49-F238E27FC236}">
                  <a16:creationId xmlns:a16="http://schemas.microsoft.com/office/drawing/2014/main" id="{81698F66-A6DC-462D-BBA8-68A86A942D73}"/>
                </a:ext>
              </a:extLst>
            </p:cNvPr>
            <p:cNvSpPr/>
            <p:nvPr/>
          </p:nvSpPr>
          <p:spPr>
            <a:xfrm>
              <a:off x="6515100" y="3309938"/>
              <a:ext cx="1143000" cy="598487"/>
            </a:xfrm>
            <a:prstGeom prst="arc">
              <a:avLst>
                <a:gd name="adj1" fmla="val 11772267"/>
                <a:gd name="adj2" fmla="val 20181601"/>
              </a:avLst>
            </a:prstGeom>
            <a:ln w="38100">
              <a:solidFill>
                <a:srgbClr val="FF0000"/>
              </a:solidFill>
              <a:prstDash val="sysDash"/>
            </a:ln>
          </p:spPr>
          <p:style>
            <a:lnRef idx="1">
              <a:schemeClr val="accent1"/>
            </a:lnRef>
            <a:fillRef idx="0">
              <a:schemeClr val="accent1"/>
            </a:fillRef>
            <a:effectRef idx="0">
              <a:schemeClr val="accent1"/>
            </a:effectRef>
            <a:fontRef idx="minor">
              <a:schemeClr val="tx1"/>
            </a:fontRef>
          </p:style>
          <p:txBody>
            <a:bodyPr anchor="ctr"/>
            <a:lstStyle/>
            <a:p>
              <a:pPr algn="ctr" eaLnBrk="1" hangingPunct="1">
                <a:defRPr/>
              </a:pPr>
              <a:endParaRPr lang="en-US"/>
            </a:p>
          </p:txBody>
        </p:sp>
      </p:grpSp>
      <p:sp>
        <p:nvSpPr>
          <p:cNvPr id="2" name="TextBox 29">
            <a:extLst>
              <a:ext uri="{FF2B5EF4-FFF2-40B4-BE49-F238E27FC236}">
                <a16:creationId xmlns:a16="http://schemas.microsoft.com/office/drawing/2014/main" id="{D3AE5F41-C66E-41D0-0E91-C2CAA39F8BEA}"/>
              </a:ext>
            </a:extLst>
          </p:cNvPr>
          <p:cNvSpPr txBox="1">
            <a:spLocks noChangeArrowheads="1"/>
          </p:cNvSpPr>
          <p:nvPr/>
        </p:nvSpPr>
        <p:spPr bwMode="auto">
          <a:xfrm>
            <a:off x="0" y="0"/>
            <a:ext cx="9143999" cy="830997"/>
          </a:xfrm>
          <a:prstGeom prst="rect">
            <a:avLst/>
          </a:prstGeom>
          <a:solidFill>
            <a:srgbClr val="FFFF66"/>
          </a:solidFill>
          <a:ln>
            <a:noFill/>
          </a:ln>
        </p:spPr>
        <p:txBody>
          <a:bodyPr wrap="square">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400" b="1" dirty="0">
                <a:solidFill>
                  <a:srgbClr val="3333FF"/>
                </a:solidFill>
                <a:latin typeface="Comic Sans MS" pitchFamily="66" charset="0"/>
              </a:rPr>
              <a:t>54.  Indicate WHAT HAPPENS IF YOU ADD A CATALYST</a:t>
            </a:r>
            <a:br>
              <a:rPr lang="en-US" altLang="en-US" sz="2400" b="1" dirty="0">
                <a:solidFill>
                  <a:srgbClr val="3333FF"/>
                </a:solidFill>
                <a:latin typeface="Comic Sans MS" pitchFamily="66" charset="0"/>
              </a:rPr>
            </a:br>
            <a:r>
              <a:rPr lang="en-US" altLang="en-US" sz="2400" b="1" dirty="0">
                <a:solidFill>
                  <a:srgbClr val="3333FF"/>
                </a:solidFill>
                <a:latin typeface="Comic Sans MS" pitchFamily="66" charset="0"/>
              </a:rPr>
              <a:t>      TO THESE REACTIONS?</a:t>
            </a:r>
          </a:p>
        </p:txBody>
      </p:sp>
    </p:spTree>
    <p:extLst>
      <p:ext uri="{BB962C8B-B14F-4D97-AF65-F5344CB8AC3E}">
        <p14:creationId xmlns:p14="http://schemas.microsoft.com/office/powerpoint/2010/main" val="264821798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8" name="Text Box 4"/>
          <p:cNvSpPr txBox="1">
            <a:spLocks noChangeArrowheads="1"/>
          </p:cNvSpPr>
          <p:nvPr/>
        </p:nvSpPr>
        <p:spPr bwMode="auto">
          <a:xfrm>
            <a:off x="0" y="0"/>
            <a:ext cx="9144000" cy="1107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342900" indent="-342900">
              <a:defRPr>
                <a:solidFill>
                  <a:schemeClr val="tx1"/>
                </a:solidFill>
                <a:latin typeface="Calibri" pitchFamily="34" charset="0"/>
              </a:defRPr>
            </a:lvl1pPr>
            <a:lvl2pPr marL="800100" indent="-342900">
              <a:defRPr>
                <a:solidFill>
                  <a:schemeClr val="tx1"/>
                </a:solidFill>
                <a:latin typeface="Calibri" pitchFamily="34" charset="0"/>
              </a:defRPr>
            </a:lvl2pPr>
            <a:lvl3pPr marL="1257300" indent="-342900">
              <a:defRPr>
                <a:solidFill>
                  <a:schemeClr val="tx1"/>
                </a:solidFill>
                <a:latin typeface="Calibri" pitchFamily="34" charset="0"/>
              </a:defRPr>
            </a:lvl3pPr>
            <a:lvl4pPr marL="1714500" indent="-342900">
              <a:defRPr>
                <a:solidFill>
                  <a:schemeClr val="tx1"/>
                </a:solidFill>
                <a:latin typeface="Calibri" pitchFamily="34" charset="0"/>
              </a:defRPr>
            </a:lvl4pPr>
            <a:lvl5pPr marL="2171700" indent="-342900">
              <a:defRPr>
                <a:solidFill>
                  <a:schemeClr val="tx1"/>
                </a:solidFill>
                <a:latin typeface="Calibri" pitchFamily="34" charset="0"/>
              </a:defRPr>
            </a:lvl5pPr>
            <a:lvl6pPr marL="2628900" indent="-342900" fontAlgn="base">
              <a:spcBef>
                <a:spcPct val="0"/>
              </a:spcBef>
              <a:spcAft>
                <a:spcPct val="0"/>
              </a:spcAft>
              <a:defRPr>
                <a:solidFill>
                  <a:schemeClr val="tx1"/>
                </a:solidFill>
                <a:latin typeface="Calibri" pitchFamily="34" charset="0"/>
              </a:defRPr>
            </a:lvl6pPr>
            <a:lvl7pPr marL="3086100" indent="-342900" fontAlgn="base">
              <a:spcBef>
                <a:spcPct val="0"/>
              </a:spcBef>
              <a:spcAft>
                <a:spcPct val="0"/>
              </a:spcAft>
              <a:defRPr>
                <a:solidFill>
                  <a:schemeClr val="tx1"/>
                </a:solidFill>
                <a:latin typeface="Calibri" pitchFamily="34" charset="0"/>
              </a:defRPr>
            </a:lvl7pPr>
            <a:lvl8pPr marL="3543300" indent="-342900" fontAlgn="base">
              <a:spcBef>
                <a:spcPct val="0"/>
              </a:spcBef>
              <a:spcAft>
                <a:spcPct val="0"/>
              </a:spcAft>
              <a:defRPr>
                <a:solidFill>
                  <a:schemeClr val="tx1"/>
                </a:solidFill>
                <a:latin typeface="Calibri" pitchFamily="34" charset="0"/>
              </a:defRPr>
            </a:lvl8pPr>
            <a:lvl9pPr marL="4000500" indent="-342900" fontAlgn="base">
              <a:spcBef>
                <a:spcPct val="0"/>
              </a:spcBef>
              <a:spcAft>
                <a:spcPct val="0"/>
              </a:spcAft>
              <a:defRPr>
                <a:solidFill>
                  <a:schemeClr val="tx1"/>
                </a:solidFill>
                <a:latin typeface="Calibri" pitchFamily="34" charset="0"/>
              </a:defRPr>
            </a:lvl9pPr>
          </a:lstStyle>
          <a:p>
            <a:pPr eaLnBrk="1" hangingPunct="1">
              <a:spcBef>
                <a:spcPct val="50000"/>
              </a:spcBef>
              <a:defRPr/>
            </a:pPr>
            <a:r>
              <a:rPr lang="en-US" altLang="en-US" sz="2400" dirty="0">
                <a:solidFill>
                  <a:prstClr val="black"/>
                </a:solidFill>
                <a:latin typeface="Comic Sans MS" pitchFamily="66" charset="0"/>
              </a:rPr>
              <a:t>55.  Catalysts </a:t>
            </a:r>
            <a:r>
              <a:rPr lang="en-US" altLang="en-US" sz="2400" u="sng" dirty="0">
                <a:solidFill>
                  <a:prstClr val="black"/>
                </a:solidFill>
                <a:latin typeface="Comic Sans MS" pitchFamily="66" charset="0"/>
              </a:rPr>
              <a:t>DO NOT</a:t>
            </a:r>
            <a:r>
              <a:rPr lang="en-US" altLang="en-US" sz="2400" dirty="0">
                <a:solidFill>
                  <a:prstClr val="black"/>
                </a:solidFill>
                <a:latin typeface="Comic Sans MS" pitchFamily="66" charset="0"/>
              </a:rPr>
              <a:t> change the number of collisions. </a:t>
            </a:r>
            <a:br>
              <a:rPr lang="en-US" altLang="en-US" sz="2800" b="1" dirty="0">
                <a:latin typeface="Arial" charset="0"/>
              </a:rPr>
            </a:br>
            <a:r>
              <a:rPr lang="en-US" altLang="en-US" sz="2800" b="1" dirty="0">
                <a:latin typeface="Arial" charset="0"/>
              </a:rPr>
              <a:t>Catalysts are said to work in 2 different ways….</a:t>
            </a:r>
            <a:br>
              <a:rPr lang="en-US" altLang="en-US" sz="2800" b="1" dirty="0">
                <a:latin typeface="Arial" charset="0"/>
              </a:rPr>
            </a:br>
            <a:r>
              <a:rPr lang="en-US" altLang="en-US" sz="1400" b="1" dirty="0">
                <a:latin typeface="Arial" charset="0"/>
              </a:rPr>
              <a:t> </a:t>
            </a:r>
            <a:endParaRPr lang="en-US" altLang="en-US" sz="2800" b="1" dirty="0">
              <a:latin typeface="Arial" charset="0"/>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8" name="Text Box 4"/>
          <p:cNvSpPr txBox="1">
            <a:spLocks noChangeArrowheads="1"/>
          </p:cNvSpPr>
          <p:nvPr/>
        </p:nvSpPr>
        <p:spPr bwMode="auto">
          <a:xfrm>
            <a:off x="0" y="0"/>
            <a:ext cx="9144000" cy="62478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342900" indent="-342900">
              <a:defRPr>
                <a:solidFill>
                  <a:schemeClr val="tx1"/>
                </a:solidFill>
                <a:latin typeface="Calibri" pitchFamily="34" charset="0"/>
              </a:defRPr>
            </a:lvl1pPr>
            <a:lvl2pPr marL="800100" indent="-342900">
              <a:defRPr>
                <a:solidFill>
                  <a:schemeClr val="tx1"/>
                </a:solidFill>
                <a:latin typeface="Calibri" pitchFamily="34" charset="0"/>
              </a:defRPr>
            </a:lvl2pPr>
            <a:lvl3pPr marL="1257300" indent="-342900">
              <a:defRPr>
                <a:solidFill>
                  <a:schemeClr val="tx1"/>
                </a:solidFill>
                <a:latin typeface="Calibri" pitchFamily="34" charset="0"/>
              </a:defRPr>
            </a:lvl3pPr>
            <a:lvl4pPr marL="1714500" indent="-342900">
              <a:defRPr>
                <a:solidFill>
                  <a:schemeClr val="tx1"/>
                </a:solidFill>
                <a:latin typeface="Calibri" pitchFamily="34" charset="0"/>
              </a:defRPr>
            </a:lvl4pPr>
            <a:lvl5pPr marL="2171700" indent="-342900">
              <a:defRPr>
                <a:solidFill>
                  <a:schemeClr val="tx1"/>
                </a:solidFill>
                <a:latin typeface="Calibri" pitchFamily="34" charset="0"/>
              </a:defRPr>
            </a:lvl5pPr>
            <a:lvl6pPr marL="2628900" indent="-342900" fontAlgn="base">
              <a:spcBef>
                <a:spcPct val="0"/>
              </a:spcBef>
              <a:spcAft>
                <a:spcPct val="0"/>
              </a:spcAft>
              <a:defRPr>
                <a:solidFill>
                  <a:schemeClr val="tx1"/>
                </a:solidFill>
                <a:latin typeface="Calibri" pitchFamily="34" charset="0"/>
              </a:defRPr>
            </a:lvl6pPr>
            <a:lvl7pPr marL="3086100" indent="-342900" fontAlgn="base">
              <a:spcBef>
                <a:spcPct val="0"/>
              </a:spcBef>
              <a:spcAft>
                <a:spcPct val="0"/>
              </a:spcAft>
              <a:defRPr>
                <a:solidFill>
                  <a:schemeClr val="tx1"/>
                </a:solidFill>
                <a:latin typeface="Calibri" pitchFamily="34" charset="0"/>
              </a:defRPr>
            </a:lvl7pPr>
            <a:lvl8pPr marL="3543300" indent="-342900" fontAlgn="base">
              <a:spcBef>
                <a:spcPct val="0"/>
              </a:spcBef>
              <a:spcAft>
                <a:spcPct val="0"/>
              </a:spcAft>
              <a:defRPr>
                <a:solidFill>
                  <a:schemeClr val="tx1"/>
                </a:solidFill>
                <a:latin typeface="Calibri" pitchFamily="34" charset="0"/>
              </a:defRPr>
            </a:lvl8pPr>
            <a:lvl9pPr marL="4000500" indent="-342900" fontAlgn="base">
              <a:spcBef>
                <a:spcPct val="0"/>
              </a:spcBef>
              <a:spcAft>
                <a:spcPct val="0"/>
              </a:spcAft>
              <a:defRPr>
                <a:solidFill>
                  <a:schemeClr val="tx1"/>
                </a:solidFill>
                <a:latin typeface="Calibri" pitchFamily="34" charset="0"/>
              </a:defRPr>
            </a:lvl9pPr>
          </a:lstStyle>
          <a:p>
            <a:pPr eaLnBrk="1" hangingPunct="1">
              <a:spcBef>
                <a:spcPct val="50000"/>
              </a:spcBef>
              <a:defRPr/>
            </a:pPr>
            <a:r>
              <a:rPr lang="en-US" altLang="en-US" sz="2000" dirty="0">
                <a:solidFill>
                  <a:prstClr val="black"/>
                </a:solidFill>
                <a:latin typeface="Comic Sans MS" pitchFamily="66" charset="0"/>
              </a:rPr>
              <a:t>55.  Catalysts </a:t>
            </a:r>
            <a:r>
              <a:rPr lang="en-US" altLang="en-US" sz="2000" u="sng" dirty="0">
                <a:solidFill>
                  <a:prstClr val="black"/>
                </a:solidFill>
                <a:latin typeface="Comic Sans MS" pitchFamily="66" charset="0"/>
              </a:rPr>
              <a:t>DO NOT</a:t>
            </a:r>
            <a:r>
              <a:rPr lang="en-US" altLang="en-US" sz="2000" dirty="0">
                <a:solidFill>
                  <a:prstClr val="black"/>
                </a:solidFill>
                <a:latin typeface="Comic Sans MS" pitchFamily="66" charset="0"/>
              </a:rPr>
              <a:t> change the number of collisions. </a:t>
            </a:r>
            <a:br>
              <a:rPr lang="en-US" altLang="en-US" sz="2400" b="1" dirty="0">
                <a:latin typeface="Arial" charset="0"/>
              </a:rPr>
            </a:br>
            <a:r>
              <a:rPr lang="en-US" altLang="en-US" sz="2400" b="1" dirty="0">
                <a:latin typeface="Arial" charset="0"/>
              </a:rPr>
              <a:t>Catalysts are said to work in 2 different ways…</a:t>
            </a:r>
            <a:endParaRPr lang="en-US" altLang="en-US" sz="2800" b="1" dirty="0">
              <a:latin typeface="Arial" charset="0"/>
            </a:endParaRPr>
          </a:p>
          <a:p>
            <a:pPr marL="0" indent="0" eaLnBrk="1" hangingPunct="1">
              <a:spcBef>
                <a:spcPct val="50000"/>
              </a:spcBef>
              <a:defRPr/>
            </a:pPr>
            <a:r>
              <a:rPr lang="en-US" altLang="en-US" sz="4000" b="1" dirty="0">
                <a:solidFill>
                  <a:srgbClr val="3333FF"/>
                </a:solidFill>
                <a:latin typeface="Arial" charset="0"/>
              </a:rPr>
              <a:t>56.  Catalysts</a:t>
            </a:r>
            <a:br>
              <a:rPr lang="en-US" altLang="en-US" sz="4000" b="1" dirty="0">
                <a:solidFill>
                  <a:srgbClr val="3333FF"/>
                </a:solidFill>
                <a:latin typeface="Arial" charset="0"/>
              </a:rPr>
            </a:br>
            <a:r>
              <a:rPr lang="en-US" altLang="en-US" sz="4000" b="1" dirty="0">
                <a:solidFill>
                  <a:srgbClr val="3333FF"/>
                </a:solidFill>
                <a:latin typeface="Arial" charset="0"/>
              </a:rPr>
              <a:t>      </a:t>
            </a:r>
            <a:r>
              <a:rPr lang="en-US" altLang="en-US" sz="4000" b="1" u="sng" dirty="0">
                <a:solidFill>
                  <a:srgbClr val="3333FF"/>
                </a:solidFill>
                <a:latin typeface="Arial" charset="0"/>
              </a:rPr>
              <a:t>lower the activation energy</a:t>
            </a:r>
            <a:r>
              <a:rPr lang="en-US" altLang="en-US" sz="4000" b="1" dirty="0">
                <a:solidFill>
                  <a:srgbClr val="3333FF"/>
                </a:solidFill>
                <a:latin typeface="Arial" charset="0"/>
              </a:rPr>
              <a:t> </a:t>
            </a:r>
            <a:br>
              <a:rPr lang="en-US" altLang="en-US" sz="4000" b="1" dirty="0">
                <a:solidFill>
                  <a:srgbClr val="3333FF"/>
                </a:solidFill>
                <a:latin typeface="Arial" charset="0"/>
              </a:rPr>
            </a:br>
            <a:r>
              <a:rPr lang="en-US" altLang="en-US" sz="4000" b="1" dirty="0">
                <a:solidFill>
                  <a:srgbClr val="3333FF"/>
                </a:solidFill>
                <a:latin typeface="Arial" charset="0"/>
              </a:rPr>
              <a:t>      of a reaction.  </a:t>
            </a:r>
            <a:br>
              <a:rPr lang="en-US" altLang="en-US" sz="2800" b="1" dirty="0">
                <a:solidFill>
                  <a:srgbClr val="3333FF"/>
                </a:solidFill>
                <a:latin typeface="Arial" charset="0"/>
              </a:rPr>
            </a:br>
            <a:r>
              <a:rPr lang="en-US" altLang="en-US" sz="2400" i="1" dirty="0">
                <a:solidFill>
                  <a:srgbClr val="3333FF"/>
                </a:solidFill>
                <a:latin typeface="Arial" charset="0"/>
              </a:rPr>
              <a:t>This lets the reaction start in a less energetic way, so it can happen quicker than normal.  Once it starts, it moves right along.</a:t>
            </a:r>
            <a:endParaRPr lang="en-US" altLang="en-US" sz="2800" i="1" dirty="0">
              <a:solidFill>
                <a:srgbClr val="3333FF"/>
              </a:solidFill>
              <a:latin typeface="Arial" charset="0"/>
            </a:endParaRPr>
          </a:p>
          <a:p>
            <a:pPr marL="0" indent="0" eaLnBrk="1" hangingPunct="1">
              <a:spcBef>
                <a:spcPct val="50000"/>
              </a:spcBef>
              <a:defRPr/>
            </a:pPr>
            <a:r>
              <a:rPr lang="en-US" altLang="en-US" sz="4000" b="1" dirty="0">
                <a:solidFill>
                  <a:srgbClr val="FF0000"/>
                </a:solidFill>
                <a:latin typeface="Arial" charset="0"/>
              </a:rPr>
              <a:t>57.  Catalysts provide </a:t>
            </a:r>
            <a:br>
              <a:rPr lang="en-US" altLang="en-US" sz="4000" b="1" dirty="0">
                <a:solidFill>
                  <a:srgbClr val="FF0000"/>
                </a:solidFill>
                <a:latin typeface="Arial" charset="0"/>
              </a:rPr>
            </a:br>
            <a:r>
              <a:rPr lang="en-US" altLang="en-US" sz="4000" b="1" dirty="0">
                <a:solidFill>
                  <a:srgbClr val="FF0000"/>
                </a:solidFill>
                <a:latin typeface="Arial" charset="0"/>
              </a:rPr>
              <a:t>       “</a:t>
            </a:r>
            <a:r>
              <a:rPr lang="en-US" altLang="en-US" sz="4000" b="1" u="sng" dirty="0">
                <a:solidFill>
                  <a:srgbClr val="FF0000"/>
                </a:solidFill>
                <a:latin typeface="Arial" charset="0"/>
              </a:rPr>
              <a:t>an alternate pathway</a:t>
            </a:r>
            <a:r>
              <a:rPr lang="en-US" altLang="en-US" sz="4000" b="1" dirty="0">
                <a:solidFill>
                  <a:srgbClr val="FF0000"/>
                </a:solidFill>
                <a:latin typeface="Arial" charset="0"/>
              </a:rPr>
              <a:t>”</a:t>
            </a:r>
            <a:r>
              <a:rPr lang="en-US" altLang="en-US" sz="4000" b="1" u="sng" dirty="0">
                <a:solidFill>
                  <a:srgbClr val="FF0000"/>
                </a:solidFill>
                <a:latin typeface="Arial" charset="0"/>
              </a:rPr>
              <a:t> </a:t>
            </a:r>
            <a:br>
              <a:rPr lang="en-US" altLang="en-US" sz="4000" b="1" u="sng" dirty="0">
                <a:solidFill>
                  <a:srgbClr val="FF0000"/>
                </a:solidFill>
                <a:latin typeface="Arial" charset="0"/>
              </a:rPr>
            </a:br>
            <a:r>
              <a:rPr lang="en-US" altLang="en-US" sz="4000" b="1" dirty="0">
                <a:solidFill>
                  <a:srgbClr val="FF0000"/>
                </a:solidFill>
                <a:latin typeface="Arial" charset="0"/>
              </a:rPr>
              <a:t>        for the reaction to proceed.</a:t>
            </a:r>
            <a:br>
              <a:rPr lang="en-US" altLang="en-US" sz="2800" b="1" dirty="0">
                <a:solidFill>
                  <a:srgbClr val="FF0000"/>
                </a:solidFill>
                <a:latin typeface="Arial" charset="0"/>
              </a:rPr>
            </a:br>
            <a:r>
              <a:rPr lang="en-US" altLang="en-US" sz="2800" b="1" dirty="0">
                <a:solidFill>
                  <a:srgbClr val="FF0000"/>
                </a:solidFill>
                <a:latin typeface="Arial" charset="0"/>
              </a:rPr>
              <a:t>           </a:t>
            </a:r>
            <a:r>
              <a:rPr lang="en-US" altLang="en-US" sz="2400" i="1" dirty="0">
                <a:solidFill>
                  <a:srgbClr val="FF0000"/>
                </a:solidFill>
                <a:latin typeface="Arial" charset="0"/>
              </a:rPr>
              <a:t>This lets this reaction happen quicker.  (Like a shortcut).</a:t>
            </a:r>
            <a:endParaRPr lang="en-US" altLang="en-US" sz="2800" i="1" dirty="0">
              <a:solidFill>
                <a:srgbClr val="FF0000"/>
              </a:solidFill>
              <a:latin typeface="Arial" charset="0"/>
            </a:endParaRPr>
          </a:p>
        </p:txBody>
      </p:sp>
    </p:spTree>
    <p:extLst>
      <p:ext uri="{BB962C8B-B14F-4D97-AF65-F5344CB8AC3E}">
        <p14:creationId xmlns:p14="http://schemas.microsoft.com/office/powerpoint/2010/main" val="226462823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Text Box 2"/>
          <p:cNvSpPr txBox="1">
            <a:spLocks noChangeArrowheads="1"/>
          </p:cNvSpPr>
          <p:nvPr/>
        </p:nvSpPr>
        <p:spPr bwMode="auto">
          <a:xfrm>
            <a:off x="0" y="0"/>
            <a:ext cx="9144000" cy="1338828"/>
          </a:xfrm>
          <a:prstGeom prst="rect">
            <a:avLst/>
          </a:prstGeom>
          <a:solidFill>
            <a:srgbClr val="C5FFE2"/>
          </a:solidFill>
          <a:ln>
            <a:noFill/>
          </a:ln>
          <a:effectLst/>
        </p:spPr>
        <p:txBody>
          <a:bodyPr wrap="square">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dirty="0">
                <a:solidFill>
                  <a:srgbClr val="000000"/>
                </a:solidFill>
                <a:latin typeface="Arial" charset="0"/>
              </a:rPr>
              <a:t>58.  Draw this demo titled:  “Catalysts speed up the rate of a chemical reaction.”</a:t>
            </a:r>
          </a:p>
          <a:p>
            <a:pPr eaLnBrk="1" hangingPunct="1">
              <a:spcBef>
                <a:spcPct val="50000"/>
              </a:spcBef>
              <a:buFontTx/>
              <a:buNone/>
            </a:pPr>
            <a:endParaRPr lang="en-US" altLang="en-US" sz="1800" dirty="0">
              <a:solidFill>
                <a:srgbClr val="FF0000"/>
              </a:solidFill>
              <a:latin typeface="Arial" charset="0"/>
            </a:endParaRPr>
          </a:p>
          <a:p>
            <a:pPr eaLnBrk="1" hangingPunct="1">
              <a:spcBef>
                <a:spcPct val="50000"/>
              </a:spcBef>
              <a:buFontTx/>
              <a:buNone/>
            </a:pPr>
            <a:r>
              <a:rPr lang="en-US" altLang="en-US" sz="2400" dirty="0">
                <a:solidFill>
                  <a:srgbClr val="000000"/>
                </a:solidFill>
                <a:latin typeface="Comic Sans MS" pitchFamily="66" charset="0"/>
              </a:rPr>
              <a:t>   2H</a:t>
            </a:r>
            <a:r>
              <a:rPr lang="en-US" altLang="en-US" sz="2400" baseline="-25000" dirty="0">
                <a:solidFill>
                  <a:srgbClr val="000000"/>
                </a:solidFill>
                <a:latin typeface="Comic Sans MS" pitchFamily="66" charset="0"/>
              </a:rPr>
              <a:t>2</a:t>
            </a:r>
            <a:r>
              <a:rPr lang="en-US" altLang="en-US" sz="2400" dirty="0">
                <a:solidFill>
                  <a:srgbClr val="000000"/>
                </a:solidFill>
                <a:latin typeface="Comic Sans MS" pitchFamily="66" charset="0"/>
              </a:rPr>
              <a:t>O</a:t>
            </a:r>
            <a:r>
              <a:rPr lang="en-US" altLang="en-US" sz="1800" dirty="0">
                <a:solidFill>
                  <a:srgbClr val="000000"/>
                </a:solidFill>
                <a:latin typeface="Arial" charset="0"/>
              </a:rPr>
              <a:t>2</a:t>
            </a:r>
            <a:r>
              <a:rPr lang="en-US" altLang="en-US" sz="2400" dirty="0">
                <a:solidFill>
                  <a:srgbClr val="000000"/>
                </a:solidFill>
                <a:latin typeface="Comic Sans MS" pitchFamily="66" charset="0"/>
              </a:rPr>
              <a:t>                       2H</a:t>
            </a:r>
            <a:r>
              <a:rPr lang="en-US" altLang="en-US" sz="1800" dirty="0">
                <a:solidFill>
                  <a:srgbClr val="000000"/>
                </a:solidFill>
                <a:latin typeface="Arial" charset="0"/>
              </a:rPr>
              <a:t>2</a:t>
            </a:r>
            <a:r>
              <a:rPr lang="en-US" altLang="en-US" sz="2400" dirty="0">
                <a:solidFill>
                  <a:srgbClr val="000000"/>
                </a:solidFill>
                <a:latin typeface="Comic Sans MS" pitchFamily="66" charset="0"/>
              </a:rPr>
              <a:t>O  +  O</a:t>
            </a:r>
            <a:r>
              <a:rPr lang="en-US" altLang="en-US" sz="1800" dirty="0">
                <a:solidFill>
                  <a:srgbClr val="000000"/>
                </a:solidFill>
                <a:latin typeface="Arial" charset="0"/>
              </a:rPr>
              <a:t>2</a:t>
            </a:r>
            <a:r>
              <a:rPr lang="en-US" altLang="en-US" sz="2400" dirty="0">
                <a:solidFill>
                  <a:srgbClr val="000000"/>
                </a:solidFill>
                <a:latin typeface="Comic Sans MS" pitchFamily="66" charset="0"/>
              </a:rPr>
              <a:t>  +  ENERGY   (exothermic)</a:t>
            </a:r>
          </a:p>
        </p:txBody>
      </p:sp>
      <p:sp>
        <p:nvSpPr>
          <p:cNvPr id="103427" name="Oval 3"/>
          <p:cNvSpPr>
            <a:spLocks noChangeArrowheads="1"/>
          </p:cNvSpPr>
          <p:nvPr/>
        </p:nvSpPr>
        <p:spPr bwMode="auto">
          <a:xfrm>
            <a:off x="1524000" y="2362200"/>
            <a:ext cx="990600" cy="228600"/>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en-US" altLang="en-US" sz="1800">
              <a:solidFill>
                <a:srgbClr val="000000"/>
              </a:solidFill>
              <a:latin typeface="Arial" charset="0"/>
            </a:endParaRPr>
          </a:p>
        </p:txBody>
      </p:sp>
      <p:sp>
        <p:nvSpPr>
          <p:cNvPr id="103428" name="Line 4"/>
          <p:cNvSpPr>
            <a:spLocks noChangeShapeType="1"/>
          </p:cNvSpPr>
          <p:nvPr/>
        </p:nvSpPr>
        <p:spPr bwMode="auto">
          <a:xfrm>
            <a:off x="1524000" y="2514600"/>
            <a:ext cx="0" cy="32004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3429" name="Line 5"/>
          <p:cNvSpPr>
            <a:spLocks noChangeShapeType="1"/>
          </p:cNvSpPr>
          <p:nvPr/>
        </p:nvSpPr>
        <p:spPr bwMode="auto">
          <a:xfrm>
            <a:off x="2514600" y="2514600"/>
            <a:ext cx="0" cy="3276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3430" name="Oval 6"/>
          <p:cNvSpPr>
            <a:spLocks noChangeArrowheads="1"/>
          </p:cNvSpPr>
          <p:nvPr/>
        </p:nvSpPr>
        <p:spPr bwMode="auto">
          <a:xfrm>
            <a:off x="1524000" y="5638800"/>
            <a:ext cx="990600" cy="228600"/>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en-US" altLang="en-US" sz="1800">
              <a:solidFill>
                <a:srgbClr val="000000"/>
              </a:solidFill>
              <a:latin typeface="Arial" charset="0"/>
            </a:endParaRPr>
          </a:p>
        </p:txBody>
      </p:sp>
      <p:sp>
        <p:nvSpPr>
          <p:cNvPr id="103431" name="Freeform 7"/>
          <p:cNvSpPr>
            <a:spLocks/>
          </p:cNvSpPr>
          <p:nvPr/>
        </p:nvSpPr>
        <p:spPr bwMode="auto">
          <a:xfrm>
            <a:off x="1524000" y="5295900"/>
            <a:ext cx="1003300" cy="114300"/>
          </a:xfrm>
          <a:custGeom>
            <a:avLst/>
            <a:gdLst>
              <a:gd name="T0" fmla="*/ 0 w 632"/>
              <a:gd name="T1" fmla="*/ 0 h 72"/>
              <a:gd name="T2" fmla="*/ 2147483646 w 632"/>
              <a:gd name="T3" fmla="*/ 2147483646 h 72"/>
              <a:gd name="T4" fmla="*/ 2147483646 w 632"/>
              <a:gd name="T5" fmla="*/ 2147483646 h 72"/>
              <a:gd name="T6" fmla="*/ 2147483646 w 632"/>
              <a:gd name="T7" fmla="*/ 2147483646 h 72"/>
              <a:gd name="T8" fmla="*/ 2147483646 w 632"/>
              <a:gd name="T9" fmla="*/ 2147483646 h 72"/>
              <a:gd name="T10" fmla="*/ 2147483646 w 632"/>
              <a:gd name="T11" fmla="*/ 2147483646 h 7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32" h="72">
                <a:moveTo>
                  <a:pt x="0" y="0"/>
                </a:moveTo>
                <a:cubicBezTo>
                  <a:pt x="31" y="10"/>
                  <a:pt x="43" y="34"/>
                  <a:pt x="72" y="48"/>
                </a:cubicBezTo>
                <a:cubicBezTo>
                  <a:pt x="106" y="65"/>
                  <a:pt x="148" y="63"/>
                  <a:pt x="184" y="72"/>
                </a:cubicBezTo>
                <a:cubicBezTo>
                  <a:pt x="198" y="70"/>
                  <a:pt x="264" y="66"/>
                  <a:pt x="288" y="56"/>
                </a:cubicBezTo>
                <a:cubicBezTo>
                  <a:pt x="323" y="41"/>
                  <a:pt x="354" y="25"/>
                  <a:pt x="392" y="16"/>
                </a:cubicBezTo>
                <a:cubicBezTo>
                  <a:pt x="453" y="25"/>
                  <a:pt x="578" y="29"/>
                  <a:pt x="632" y="56"/>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3432" name="Oval 8"/>
          <p:cNvSpPr>
            <a:spLocks noChangeArrowheads="1"/>
          </p:cNvSpPr>
          <p:nvPr/>
        </p:nvSpPr>
        <p:spPr bwMode="auto">
          <a:xfrm>
            <a:off x="6400800" y="2514600"/>
            <a:ext cx="990600" cy="228600"/>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en-US" altLang="en-US" sz="1800">
              <a:solidFill>
                <a:srgbClr val="000000"/>
              </a:solidFill>
              <a:latin typeface="Arial" charset="0"/>
            </a:endParaRPr>
          </a:p>
        </p:txBody>
      </p:sp>
      <p:sp>
        <p:nvSpPr>
          <p:cNvPr id="103433" name="Line 9"/>
          <p:cNvSpPr>
            <a:spLocks noChangeShapeType="1"/>
          </p:cNvSpPr>
          <p:nvPr/>
        </p:nvSpPr>
        <p:spPr bwMode="auto">
          <a:xfrm>
            <a:off x="6400800" y="2628900"/>
            <a:ext cx="0" cy="32004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3434" name="Line 10"/>
          <p:cNvSpPr>
            <a:spLocks noChangeShapeType="1"/>
          </p:cNvSpPr>
          <p:nvPr/>
        </p:nvSpPr>
        <p:spPr bwMode="auto">
          <a:xfrm>
            <a:off x="7391400" y="2628900"/>
            <a:ext cx="0" cy="3276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3435" name="Oval 11"/>
          <p:cNvSpPr>
            <a:spLocks noChangeArrowheads="1"/>
          </p:cNvSpPr>
          <p:nvPr/>
        </p:nvSpPr>
        <p:spPr bwMode="auto">
          <a:xfrm>
            <a:off x="6400800" y="5753100"/>
            <a:ext cx="990600" cy="228600"/>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en-US" altLang="en-US" sz="1800">
              <a:solidFill>
                <a:srgbClr val="000000"/>
              </a:solidFill>
              <a:latin typeface="Arial" charset="0"/>
            </a:endParaRPr>
          </a:p>
        </p:txBody>
      </p:sp>
      <p:sp>
        <p:nvSpPr>
          <p:cNvPr id="103436" name="Freeform 12"/>
          <p:cNvSpPr>
            <a:spLocks/>
          </p:cNvSpPr>
          <p:nvPr/>
        </p:nvSpPr>
        <p:spPr bwMode="auto">
          <a:xfrm>
            <a:off x="6400800" y="5410200"/>
            <a:ext cx="1003300" cy="114300"/>
          </a:xfrm>
          <a:custGeom>
            <a:avLst/>
            <a:gdLst>
              <a:gd name="T0" fmla="*/ 0 w 632"/>
              <a:gd name="T1" fmla="*/ 0 h 72"/>
              <a:gd name="T2" fmla="*/ 2147483646 w 632"/>
              <a:gd name="T3" fmla="*/ 2147483646 h 72"/>
              <a:gd name="T4" fmla="*/ 2147483646 w 632"/>
              <a:gd name="T5" fmla="*/ 2147483646 h 72"/>
              <a:gd name="T6" fmla="*/ 2147483646 w 632"/>
              <a:gd name="T7" fmla="*/ 2147483646 h 72"/>
              <a:gd name="T8" fmla="*/ 2147483646 w 632"/>
              <a:gd name="T9" fmla="*/ 2147483646 h 72"/>
              <a:gd name="T10" fmla="*/ 2147483646 w 632"/>
              <a:gd name="T11" fmla="*/ 2147483646 h 7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32" h="72">
                <a:moveTo>
                  <a:pt x="0" y="0"/>
                </a:moveTo>
                <a:cubicBezTo>
                  <a:pt x="31" y="10"/>
                  <a:pt x="43" y="34"/>
                  <a:pt x="72" y="48"/>
                </a:cubicBezTo>
                <a:cubicBezTo>
                  <a:pt x="106" y="65"/>
                  <a:pt x="148" y="63"/>
                  <a:pt x="184" y="72"/>
                </a:cubicBezTo>
                <a:cubicBezTo>
                  <a:pt x="198" y="70"/>
                  <a:pt x="264" y="66"/>
                  <a:pt x="288" y="56"/>
                </a:cubicBezTo>
                <a:cubicBezTo>
                  <a:pt x="323" y="41"/>
                  <a:pt x="354" y="25"/>
                  <a:pt x="392" y="16"/>
                </a:cubicBezTo>
                <a:cubicBezTo>
                  <a:pt x="453" y="25"/>
                  <a:pt x="578" y="29"/>
                  <a:pt x="632" y="56"/>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3437" name="Text Box 13"/>
          <p:cNvSpPr txBox="1">
            <a:spLocks noChangeArrowheads="1"/>
          </p:cNvSpPr>
          <p:nvPr/>
        </p:nvSpPr>
        <p:spPr bwMode="auto">
          <a:xfrm>
            <a:off x="3429000" y="5410200"/>
            <a:ext cx="19050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b="1" dirty="0">
                <a:solidFill>
                  <a:srgbClr val="000000"/>
                </a:solidFill>
                <a:latin typeface="Arial" charset="0"/>
              </a:rPr>
              <a:t>H</a:t>
            </a:r>
            <a:r>
              <a:rPr lang="en-US" altLang="en-US" sz="1800" b="1" baseline="-25000" dirty="0">
                <a:solidFill>
                  <a:srgbClr val="000000"/>
                </a:solidFill>
                <a:latin typeface="Arial" charset="0"/>
              </a:rPr>
              <a:t>2</a:t>
            </a:r>
            <a:r>
              <a:rPr lang="en-US" altLang="en-US" sz="1800" b="1" dirty="0">
                <a:solidFill>
                  <a:srgbClr val="000000"/>
                </a:solidFill>
                <a:latin typeface="Arial" charset="0"/>
              </a:rPr>
              <a:t>O</a:t>
            </a:r>
            <a:r>
              <a:rPr lang="en-US" altLang="en-US" sz="1800" b="1" baseline="-25000" dirty="0">
                <a:solidFill>
                  <a:srgbClr val="000000"/>
                </a:solidFill>
                <a:latin typeface="Arial" charset="0"/>
              </a:rPr>
              <a:t>2</a:t>
            </a:r>
            <a:r>
              <a:rPr lang="en-US" altLang="en-US" sz="1800" b="1" dirty="0">
                <a:solidFill>
                  <a:srgbClr val="000000"/>
                </a:solidFill>
                <a:latin typeface="Arial" charset="0"/>
              </a:rPr>
              <a:t> solution</a:t>
            </a:r>
          </a:p>
        </p:txBody>
      </p:sp>
      <p:sp>
        <p:nvSpPr>
          <p:cNvPr id="103438" name="Line 14"/>
          <p:cNvSpPr>
            <a:spLocks noChangeShapeType="1"/>
          </p:cNvSpPr>
          <p:nvPr/>
        </p:nvSpPr>
        <p:spPr bwMode="auto">
          <a:xfrm flipH="1" flipV="1">
            <a:off x="2133600" y="5562600"/>
            <a:ext cx="1524000" cy="228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3439" name="Line 15"/>
          <p:cNvSpPr>
            <a:spLocks noChangeShapeType="1"/>
          </p:cNvSpPr>
          <p:nvPr/>
        </p:nvSpPr>
        <p:spPr bwMode="auto">
          <a:xfrm flipV="1">
            <a:off x="4495800" y="5638800"/>
            <a:ext cx="2057400" cy="1524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3440" name="Text Box 16"/>
          <p:cNvSpPr txBox="1">
            <a:spLocks noChangeArrowheads="1"/>
          </p:cNvSpPr>
          <p:nvPr/>
        </p:nvSpPr>
        <p:spPr bwMode="auto">
          <a:xfrm>
            <a:off x="7543800" y="5334000"/>
            <a:ext cx="1143000" cy="779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a:solidFill>
                  <a:srgbClr val="FF0000"/>
                </a:solidFill>
                <a:latin typeface="Arial" charset="0"/>
              </a:rPr>
              <a:t>+ KI</a:t>
            </a:r>
          </a:p>
          <a:p>
            <a:pPr eaLnBrk="1" hangingPunct="1">
              <a:spcBef>
                <a:spcPct val="50000"/>
              </a:spcBef>
              <a:buFontTx/>
              <a:buNone/>
            </a:pPr>
            <a:r>
              <a:rPr lang="en-US" altLang="en-US" sz="1800">
                <a:solidFill>
                  <a:srgbClr val="FF0000"/>
                </a:solidFill>
                <a:latin typeface="Arial" charset="0"/>
              </a:rPr>
              <a:t>Catalyst</a:t>
            </a:r>
          </a:p>
        </p:txBody>
      </p:sp>
      <p:sp>
        <p:nvSpPr>
          <p:cNvPr id="103451" name="Line 28"/>
          <p:cNvSpPr>
            <a:spLocks noChangeShapeType="1"/>
          </p:cNvSpPr>
          <p:nvPr/>
        </p:nvSpPr>
        <p:spPr bwMode="auto">
          <a:xfrm>
            <a:off x="1524000" y="1088727"/>
            <a:ext cx="16764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3452" name="Text Box 29"/>
          <p:cNvSpPr txBox="1">
            <a:spLocks noChangeArrowheads="1"/>
          </p:cNvSpPr>
          <p:nvPr/>
        </p:nvSpPr>
        <p:spPr bwMode="auto">
          <a:xfrm>
            <a:off x="2133600" y="783927"/>
            <a:ext cx="685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dirty="0">
                <a:solidFill>
                  <a:srgbClr val="FF0000"/>
                </a:solidFill>
                <a:latin typeface="Times New Roman" panose="02020603050405020304" pitchFamily="18" charset="0"/>
                <a:cs typeface="Times New Roman" panose="02020603050405020304" pitchFamily="18" charset="0"/>
              </a:rPr>
              <a:t>KI</a:t>
            </a:r>
          </a:p>
        </p:txBody>
      </p:sp>
      <p:sp>
        <p:nvSpPr>
          <p:cNvPr id="103453" name="Text Box 30"/>
          <p:cNvSpPr txBox="1">
            <a:spLocks noChangeArrowheads="1"/>
          </p:cNvSpPr>
          <p:nvPr/>
        </p:nvSpPr>
        <p:spPr bwMode="auto">
          <a:xfrm>
            <a:off x="0" y="637032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2400">
                <a:solidFill>
                  <a:srgbClr val="0000FF"/>
                </a:solidFill>
                <a:latin typeface="Bookman Old Style" pitchFamily="18" charset="0"/>
              </a:rPr>
              <a:t>The same reaction will happen at left, just MUCH SLOWER!</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7" name="Oval 3"/>
          <p:cNvSpPr>
            <a:spLocks noChangeArrowheads="1"/>
          </p:cNvSpPr>
          <p:nvPr/>
        </p:nvSpPr>
        <p:spPr bwMode="auto">
          <a:xfrm>
            <a:off x="1524000" y="2362200"/>
            <a:ext cx="990600" cy="228600"/>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en-US" altLang="en-US" sz="1800">
              <a:solidFill>
                <a:srgbClr val="000000"/>
              </a:solidFill>
              <a:latin typeface="Arial" charset="0"/>
            </a:endParaRPr>
          </a:p>
        </p:txBody>
      </p:sp>
      <p:sp>
        <p:nvSpPr>
          <p:cNvPr id="103428" name="Line 4"/>
          <p:cNvSpPr>
            <a:spLocks noChangeShapeType="1"/>
          </p:cNvSpPr>
          <p:nvPr/>
        </p:nvSpPr>
        <p:spPr bwMode="auto">
          <a:xfrm>
            <a:off x="1524000" y="2514600"/>
            <a:ext cx="0" cy="32004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3429" name="Line 5"/>
          <p:cNvSpPr>
            <a:spLocks noChangeShapeType="1"/>
          </p:cNvSpPr>
          <p:nvPr/>
        </p:nvSpPr>
        <p:spPr bwMode="auto">
          <a:xfrm>
            <a:off x="2514600" y="2514600"/>
            <a:ext cx="0" cy="3276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3430" name="Oval 6"/>
          <p:cNvSpPr>
            <a:spLocks noChangeArrowheads="1"/>
          </p:cNvSpPr>
          <p:nvPr/>
        </p:nvSpPr>
        <p:spPr bwMode="auto">
          <a:xfrm>
            <a:off x="1524000" y="5638800"/>
            <a:ext cx="990600" cy="228600"/>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en-US" altLang="en-US" sz="1800">
              <a:solidFill>
                <a:srgbClr val="000000"/>
              </a:solidFill>
              <a:latin typeface="Arial" charset="0"/>
            </a:endParaRPr>
          </a:p>
        </p:txBody>
      </p:sp>
      <p:sp>
        <p:nvSpPr>
          <p:cNvPr id="103431" name="Freeform 7"/>
          <p:cNvSpPr>
            <a:spLocks/>
          </p:cNvSpPr>
          <p:nvPr/>
        </p:nvSpPr>
        <p:spPr bwMode="auto">
          <a:xfrm>
            <a:off x="1524000" y="5295900"/>
            <a:ext cx="1003300" cy="114300"/>
          </a:xfrm>
          <a:custGeom>
            <a:avLst/>
            <a:gdLst>
              <a:gd name="T0" fmla="*/ 0 w 632"/>
              <a:gd name="T1" fmla="*/ 0 h 72"/>
              <a:gd name="T2" fmla="*/ 2147483646 w 632"/>
              <a:gd name="T3" fmla="*/ 2147483646 h 72"/>
              <a:gd name="T4" fmla="*/ 2147483646 w 632"/>
              <a:gd name="T5" fmla="*/ 2147483646 h 72"/>
              <a:gd name="T6" fmla="*/ 2147483646 w 632"/>
              <a:gd name="T7" fmla="*/ 2147483646 h 72"/>
              <a:gd name="T8" fmla="*/ 2147483646 w 632"/>
              <a:gd name="T9" fmla="*/ 2147483646 h 72"/>
              <a:gd name="T10" fmla="*/ 2147483646 w 632"/>
              <a:gd name="T11" fmla="*/ 2147483646 h 7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32" h="72">
                <a:moveTo>
                  <a:pt x="0" y="0"/>
                </a:moveTo>
                <a:cubicBezTo>
                  <a:pt x="31" y="10"/>
                  <a:pt x="43" y="34"/>
                  <a:pt x="72" y="48"/>
                </a:cubicBezTo>
                <a:cubicBezTo>
                  <a:pt x="106" y="65"/>
                  <a:pt x="148" y="63"/>
                  <a:pt x="184" y="72"/>
                </a:cubicBezTo>
                <a:cubicBezTo>
                  <a:pt x="198" y="70"/>
                  <a:pt x="264" y="66"/>
                  <a:pt x="288" y="56"/>
                </a:cubicBezTo>
                <a:cubicBezTo>
                  <a:pt x="323" y="41"/>
                  <a:pt x="354" y="25"/>
                  <a:pt x="392" y="16"/>
                </a:cubicBezTo>
                <a:cubicBezTo>
                  <a:pt x="453" y="25"/>
                  <a:pt x="578" y="29"/>
                  <a:pt x="632" y="56"/>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3432" name="Oval 8"/>
          <p:cNvSpPr>
            <a:spLocks noChangeArrowheads="1"/>
          </p:cNvSpPr>
          <p:nvPr/>
        </p:nvSpPr>
        <p:spPr bwMode="auto">
          <a:xfrm>
            <a:off x="6400800" y="2514600"/>
            <a:ext cx="990600" cy="228600"/>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en-US" altLang="en-US" sz="1800">
              <a:solidFill>
                <a:srgbClr val="000000"/>
              </a:solidFill>
              <a:latin typeface="Arial" charset="0"/>
            </a:endParaRPr>
          </a:p>
        </p:txBody>
      </p:sp>
      <p:sp>
        <p:nvSpPr>
          <p:cNvPr id="103433" name="Line 9"/>
          <p:cNvSpPr>
            <a:spLocks noChangeShapeType="1"/>
          </p:cNvSpPr>
          <p:nvPr/>
        </p:nvSpPr>
        <p:spPr bwMode="auto">
          <a:xfrm>
            <a:off x="6400800" y="2628900"/>
            <a:ext cx="0" cy="32004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3434" name="Line 10"/>
          <p:cNvSpPr>
            <a:spLocks noChangeShapeType="1"/>
          </p:cNvSpPr>
          <p:nvPr/>
        </p:nvSpPr>
        <p:spPr bwMode="auto">
          <a:xfrm>
            <a:off x="7391400" y="2628900"/>
            <a:ext cx="0" cy="3276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3435" name="Oval 11"/>
          <p:cNvSpPr>
            <a:spLocks noChangeArrowheads="1"/>
          </p:cNvSpPr>
          <p:nvPr/>
        </p:nvSpPr>
        <p:spPr bwMode="auto">
          <a:xfrm>
            <a:off x="6400800" y="5753100"/>
            <a:ext cx="990600" cy="228600"/>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en-US" altLang="en-US" sz="1800">
              <a:solidFill>
                <a:srgbClr val="000000"/>
              </a:solidFill>
              <a:latin typeface="Arial" charset="0"/>
            </a:endParaRPr>
          </a:p>
        </p:txBody>
      </p:sp>
      <p:sp>
        <p:nvSpPr>
          <p:cNvPr id="103436" name="Freeform 12"/>
          <p:cNvSpPr>
            <a:spLocks/>
          </p:cNvSpPr>
          <p:nvPr/>
        </p:nvSpPr>
        <p:spPr bwMode="auto">
          <a:xfrm>
            <a:off x="6400800" y="5410200"/>
            <a:ext cx="1003300" cy="114300"/>
          </a:xfrm>
          <a:custGeom>
            <a:avLst/>
            <a:gdLst>
              <a:gd name="T0" fmla="*/ 0 w 632"/>
              <a:gd name="T1" fmla="*/ 0 h 72"/>
              <a:gd name="T2" fmla="*/ 2147483646 w 632"/>
              <a:gd name="T3" fmla="*/ 2147483646 h 72"/>
              <a:gd name="T4" fmla="*/ 2147483646 w 632"/>
              <a:gd name="T5" fmla="*/ 2147483646 h 72"/>
              <a:gd name="T6" fmla="*/ 2147483646 w 632"/>
              <a:gd name="T7" fmla="*/ 2147483646 h 72"/>
              <a:gd name="T8" fmla="*/ 2147483646 w 632"/>
              <a:gd name="T9" fmla="*/ 2147483646 h 72"/>
              <a:gd name="T10" fmla="*/ 2147483646 w 632"/>
              <a:gd name="T11" fmla="*/ 2147483646 h 7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32" h="72">
                <a:moveTo>
                  <a:pt x="0" y="0"/>
                </a:moveTo>
                <a:cubicBezTo>
                  <a:pt x="31" y="10"/>
                  <a:pt x="43" y="34"/>
                  <a:pt x="72" y="48"/>
                </a:cubicBezTo>
                <a:cubicBezTo>
                  <a:pt x="106" y="65"/>
                  <a:pt x="148" y="63"/>
                  <a:pt x="184" y="72"/>
                </a:cubicBezTo>
                <a:cubicBezTo>
                  <a:pt x="198" y="70"/>
                  <a:pt x="264" y="66"/>
                  <a:pt x="288" y="56"/>
                </a:cubicBezTo>
                <a:cubicBezTo>
                  <a:pt x="323" y="41"/>
                  <a:pt x="354" y="25"/>
                  <a:pt x="392" y="16"/>
                </a:cubicBezTo>
                <a:cubicBezTo>
                  <a:pt x="453" y="25"/>
                  <a:pt x="578" y="29"/>
                  <a:pt x="632" y="56"/>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3437" name="Text Box 13"/>
          <p:cNvSpPr txBox="1">
            <a:spLocks noChangeArrowheads="1"/>
          </p:cNvSpPr>
          <p:nvPr/>
        </p:nvSpPr>
        <p:spPr bwMode="auto">
          <a:xfrm>
            <a:off x="3429000" y="5410200"/>
            <a:ext cx="19050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b="1" dirty="0">
                <a:solidFill>
                  <a:srgbClr val="000000"/>
                </a:solidFill>
                <a:latin typeface="Arial" charset="0"/>
              </a:rPr>
              <a:t>H</a:t>
            </a:r>
            <a:r>
              <a:rPr lang="en-US" altLang="en-US" sz="1800" b="1" baseline="-25000" dirty="0">
                <a:solidFill>
                  <a:srgbClr val="000000"/>
                </a:solidFill>
                <a:latin typeface="Arial" charset="0"/>
              </a:rPr>
              <a:t>2</a:t>
            </a:r>
            <a:r>
              <a:rPr lang="en-US" altLang="en-US" sz="1800" b="1" dirty="0">
                <a:solidFill>
                  <a:srgbClr val="000000"/>
                </a:solidFill>
                <a:latin typeface="Arial" charset="0"/>
              </a:rPr>
              <a:t>O</a:t>
            </a:r>
            <a:r>
              <a:rPr lang="en-US" altLang="en-US" sz="1800" b="1" baseline="-25000" dirty="0">
                <a:solidFill>
                  <a:srgbClr val="000000"/>
                </a:solidFill>
                <a:latin typeface="Arial" charset="0"/>
              </a:rPr>
              <a:t>2</a:t>
            </a:r>
            <a:r>
              <a:rPr lang="en-US" altLang="en-US" sz="1800" b="1" dirty="0">
                <a:solidFill>
                  <a:srgbClr val="000000"/>
                </a:solidFill>
                <a:latin typeface="Arial" charset="0"/>
              </a:rPr>
              <a:t> solution</a:t>
            </a:r>
          </a:p>
        </p:txBody>
      </p:sp>
      <p:sp>
        <p:nvSpPr>
          <p:cNvPr id="103438" name="Line 14"/>
          <p:cNvSpPr>
            <a:spLocks noChangeShapeType="1"/>
          </p:cNvSpPr>
          <p:nvPr/>
        </p:nvSpPr>
        <p:spPr bwMode="auto">
          <a:xfrm flipH="1" flipV="1">
            <a:off x="2133600" y="5562600"/>
            <a:ext cx="1524000" cy="228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3439" name="Line 15"/>
          <p:cNvSpPr>
            <a:spLocks noChangeShapeType="1"/>
          </p:cNvSpPr>
          <p:nvPr/>
        </p:nvSpPr>
        <p:spPr bwMode="auto">
          <a:xfrm flipV="1">
            <a:off x="4495800" y="5638800"/>
            <a:ext cx="2057400" cy="1524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3440" name="Text Box 16"/>
          <p:cNvSpPr txBox="1">
            <a:spLocks noChangeArrowheads="1"/>
          </p:cNvSpPr>
          <p:nvPr/>
        </p:nvSpPr>
        <p:spPr bwMode="auto">
          <a:xfrm>
            <a:off x="7543800" y="5334000"/>
            <a:ext cx="1143000" cy="779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a:solidFill>
                  <a:srgbClr val="FF0000"/>
                </a:solidFill>
                <a:latin typeface="Arial" charset="0"/>
              </a:rPr>
              <a:t>+ KI</a:t>
            </a:r>
          </a:p>
          <a:p>
            <a:pPr eaLnBrk="1" hangingPunct="1">
              <a:spcBef>
                <a:spcPct val="50000"/>
              </a:spcBef>
              <a:buFontTx/>
              <a:buNone/>
            </a:pPr>
            <a:r>
              <a:rPr lang="en-US" altLang="en-US" sz="1800">
                <a:solidFill>
                  <a:srgbClr val="FF0000"/>
                </a:solidFill>
                <a:latin typeface="Arial" charset="0"/>
              </a:rPr>
              <a:t>Catalyst</a:t>
            </a:r>
          </a:p>
        </p:txBody>
      </p:sp>
      <p:sp>
        <p:nvSpPr>
          <p:cNvPr id="103441" name="Line 18"/>
          <p:cNvSpPr>
            <a:spLocks noChangeShapeType="1"/>
          </p:cNvSpPr>
          <p:nvPr/>
        </p:nvSpPr>
        <p:spPr bwMode="auto">
          <a:xfrm flipH="1" flipV="1">
            <a:off x="6553199" y="1981200"/>
            <a:ext cx="172105" cy="3543300"/>
          </a:xfrm>
          <a:prstGeom prst="line">
            <a:avLst/>
          </a:prstGeom>
          <a:noFill/>
          <a:ln w="19050">
            <a:solidFill>
              <a:srgbClr val="0066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3442" name="Line 19"/>
          <p:cNvSpPr>
            <a:spLocks noChangeShapeType="1"/>
          </p:cNvSpPr>
          <p:nvPr/>
        </p:nvSpPr>
        <p:spPr bwMode="auto">
          <a:xfrm flipV="1">
            <a:off x="6781799" y="1971818"/>
            <a:ext cx="248305" cy="366698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3443" name="Line 20"/>
          <p:cNvSpPr>
            <a:spLocks noChangeShapeType="1"/>
          </p:cNvSpPr>
          <p:nvPr/>
        </p:nvSpPr>
        <p:spPr bwMode="auto">
          <a:xfrm flipH="1" flipV="1">
            <a:off x="6858000" y="2057400"/>
            <a:ext cx="76200" cy="3733800"/>
          </a:xfrm>
          <a:prstGeom prst="line">
            <a:avLst/>
          </a:prstGeom>
          <a:noFill/>
          <a:ln w="19050">
            <a:solidFill>
              <a:srgbClr val="FF99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3444" name="Line 21"/>
          <p:cNvSpPr>
            <a:spLocks noChangeShapeType="1"/>
          </p:cNvSpPr>
          <p:nvPr/>
        </p:nvSpPr>
        <p:spPr bwMode="auto">
          <a:xfrm flipV="1">
            <a:off x="7086600" y="2133600"/>
            <a:ext cx="285094" cy="3810000"/>
          </a:xfrm>
          <a:prstGeom prst="line">
            <a:avLst/>
          </a:prstGeom>
          <a:noFill/>
          <a:ln w="9525">
            <a:solidFill>
              <a:srgbClr val="FF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3445" name="Line 22"/>
          <p:cNvSpPr>
            <a:spLocks noChangeShapeType="1"/>
          </p:cNvSpPr>
          <p:nvPr/>
        </p:nvSpPr>
        <p:spPr bwMode="auto">
          <a:xfrm flipH="1" flipV="1">
            <a:off x="6762094" y="1738878"/>
            <a:ext cx="476906" cy="3747522"/>
          </a:xfrm>
          <a:prstGeom prst="line">
            <a:avLst/>
          </a:prstGeom>
          <a:ln>
            <a:headEnd/>
            <a:tailEnd type="triangle" w="med" len="med"/>
          </a:ln>
        </p:spPr>
        <p:style>
          <a:lnRef idx="1">
            <a:schemeClr val="accent5"/>
          </a:lnRef>
          <a:fillRef idx="0">
            <a:schemeClr val="accent5"/>
          </a:fillRef>
          <a:effectRef idx="0">
            <a:schemeClr val="accent5"/>
          </a:effectRef>
          <a:fontRef idx="minor">
            <a:schemeClr val="tx1"/>
          </a:fontRef>
        </p:style>
        <p:txBody>
          <a:bodyPr/>
          <a:lstStyle/>
          <a:p>
            <a:endParaRPr lang="en-US"/>
          </a:p>
        </p:txBody>
      </p:sp>
      <p:sp>
        <p:nvSpPr>
          <p:cNvPr id="103446" name="Line 23"/>
          <p:cNvSpPr>
            <a:spLocks noChangeShapeType="1"/>
          </p:cNvSpPr>
          <p:nvPr/>
        </p:nvSpPr>
        <p:spPr bwMode="auto">
          <a:xfrm flipH="1" flipV="1">
            <a:off x="6685894" y="2005577"/>
            <a:ext cx="372457" cy="3909447"/>
          </a:xfrm>
          <a:prstGeom prst="line">
            <a:avLst/>
          </a:prstGeom>
          <a:noFill/>
          <a:ln w="9525">
            <a:solidFill>
              <a:srgbClr val="FF99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3447" name="Line 24"/>
          <p:cNvSpPr>
            <a:spLocks noChangeShapeType="1"/>
          </p:cNvSpPr>
          <p:nvPr/>
        </p:nvSpPr>
        <p:spPr bwMode="auto">
          <a:xfrm flipV="1">
            <a:off x="6629400" y="1981200"/>
            <a:ext cx="685800" cy="3429000"/>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3448" name="Line 25"/>
          <p:cNvSpPr>
            <a:spLocks noChangeShapeType="1"/>
          </p:cNvSpPr>
          <p:nvPr/>
        </p:nvSpPr>
        <p:spPr bwMode="auto">
          <a:xfrm flipV="1">
            <a:off x="7010400" y="2209800"/>
            <a:ext cx="152400" cy="3505200"/>
          </a:xfrm>
          <a:prstGeom prst="line">
            <a:avLst/>
          </a:prstGeom>
          <a:noFill/>
          <a:ln w="19050">
            <a:solidFill>
              <a:srgbClr val="3333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3449" name="Text Box 26"/>
          <p:cNvSpPr txBox="1">
            <a:spLocks noChangeArrowheads="1"/>
          </p:cNvSpPr>
          <p:nvPr/>
        </p:nvSpPr>
        <p:spPr bwMode="auto">
          <a:xfrm rot="450823">
            <a:off x="7696198" y="2057400"/>
            <a:ext cx="1371599" cy="954107"/>
          </a:xfrm>
          <a:prstGeom prst="rect">
            <a:avLst/>
          </a:prstGeom>
          <a:solidFill>
            <a:srgbClr val="FFFF66"/>
          </a:solidFill>
          <a:ln>
            <a:solidFill>
              <a:srgbClr val="FF0000"/>
            </a:solidFill>
          </a:ln>
          <a:effectLst/>
        </p:spPr>
        <p:txBody>
          <a:bodyPr wrap="square">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2800" b="1" dirty="0">
                <a:solidFill>
                  <a:srgbClr val="FF0000"/>
                </a:solidFill>
                <a:latin typeface="Arial" charset="0"/>
              </a:rPr>
              <a:t>LIKE WOW!</a:t>
            </a:r>
          </a:p>
        </p:txBody>
      </p:sp>
      <p:sp>
        <p:nvSpPr>
          <p:cNvPr id="103450" name="Text Box 27"/>
          <p:cNvSpPr txBox="1">
            <a:spLocks noChangeArrowheads="1"/>
          </p:cNvSpPr>
          <p:nvPr/>
        </p:nvSpPr>
        <p:spPr bwMode="auto">
          <a:xfrm rot="21242787">
            <a:off x="152400" y="2133600"/>
            <a:ext cx="1219200" cy="400110"/>
          </a:xfrm>
          <a:prstGeom prst="rect">
            <a:avLst/>
          </a:prstGeom>
          <a:solidFill>
            <a:schemeClr val="bg1">
              <a:lumMod val="85000"/>
            </a:schemeClr>
          </a:solidFill>
          <a:ln>
            <a:solidFill>
              <a:schemeClr val="tx1">
                <a:lumMod val="95000"/>
                <a:lumOff val="5000"/>
              </a:schemeClr>
            </a:solidFill>
          </a:ln>
          <a:effec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2000" b="1" dirty="0">
                <a:solidFill>
                  <a:schemeClr val="tx1">
                    <a:lumMod val="75000"/>
                    <a:lumOff val="25000"/>
                  </a:schemeClr>
                </a:solidFill>
                <a:latin typeface="Arial" charset="0"/>
              </a:rPr>
              <a:t>Meh</a:t>
            </a:r>
          </a:p>
        </p:txBody>
      </p:sp>
      <p:sp>
        <p:nvSpPr>
          <p:cNvPr id="103453" name="Text Box 30"/>
          <p:cNvSpPr txBox="1">
            <a:spLocks noChangeArrowheads="1"/>
          </p:cNvSpPr>
          <p:nvPr/>
        </p:nvSpPr>
        <p:spPr bwMode="auto">
          <a:xfrm>
            <a:off x="0" y="6381750"/>
            <a:ext cx="9144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2400" dirty="0">
                <a:solidFill>
                  <a:srgbClr val="0000FF"/>
                </a:solidFill>
                <a:latin typeface="Bookman Old Style" pitchFamily="18" charset="0"/>
              </a:rPr>
              <a:t>Both reactions are exactly the same, except for speed.  </a:t>
            </a:r>
          </a:p>
        </p:txBody>
      </p:sp>
      <p:sp>
        <p:nvSpPr>
          <p:cNvPr id="2" name="Text Box 2">
            <a:extLst>
              <a:ext uri="{FF2B5EF4-FFF2-40B4-BE49-F238E27FC236}">
                <a16:creationId xmlns:a16="http://schemas.microsoft.com/office/drawing/2014/main" id="{B7072EF3-3AA7-6609-9E7A-916D4B7B1554}"/>
              </a:ext>
            </a:extLst>
          </p:cNvPr>
          <p:cNvSpPr txBox="1">
            <a:spLocks noChangeArrowheads="1"/>
          </p:cNvSpPr>
          <p:nvPr/>
        </p:nvSpPr>
        <p:spPr bwMode="auto">
          <a:xfrm>
            <a:off x="0" y="0"/>
            <a:ext cx="9144000" cy="1338828"/>
          </a:xfrm>
          <a:prstGeom prst="rect">
            <a:avLst/>
          </a:prstGeom>
          <a:solidFill>
            <a:srgbClr val="C5FFE2"/>
          </a:solidFill>
          <a:ln>
            <a:noFill/>
          </a:ln>
          <a:effectLst/>
        </p:spPr>
        <p:txBody>
          <a:bodyPr wrap="square">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dirty="0">
                <a:solidFill>
                  <a:srgbClr val="000000"/>
                </a:solidFill>
                <a:latin typeface="Arial" charset="0"/>
              </a:rPr>
              <a:t>58.  Draw this demo titled:  “Catalysts speed up the rate of a chemical reaction.”</a:t>
            </a:r>
          </a:p>
          <a:p>
            <a:pPr eaLnBrk="1" hangingPunct="1">
              <a:spcBef>
                <a:spcPct val="50000"/>
              </a:spcBef>
              <a:buFontTx/>
              <a:buNone/>
            </a:pPr>
            <a:endParaRPr lang="en-US" altLang="en-US" sz="1800" dirty="0">
              <a:solidFill>
                <a:srgbClr val="FF0000"/>
              </a:solidFill>
              <a:latin typeface="Arial" charset="0"/>
            </a:endParaRPr>
          </a:p>
          <a:p>
            <a:pPr eaLnBrk="1" hangingPunct="1">
              <a:spcBef>
                <a:spcPct val="50000"/>
              </a:spcBef>
              <a:buFontTx/>
              <a:buNone/>
            </a:pPr>
            <a:r>
              <a:rPr lang="en-US" altLang="en-US" sz="2400" dirty="0">
                <a:solidFill>
                  <a:srgbClr val="000000"/>
                </a:solidFill>
                <a:latin typeface="Comic Sans MS" pitchFamily="66" charset="0"/>
              </a:rPr>
              <a:t>   2H</a:t>
            </a:r>
            <a:r>
              <a:rPr lang="en-US" altLang="en-US" sz="2400" baseline="-25000" dirty="0">
                <a:solidFill>
                  <a:srgbClr val="000000"/>
                </a:solidFill>
                <a:latin typeface="Comic Sans MS" pitchFamily="66" charset="0"/>
              </a:rPr>
              <a:t>2</a:t>
            </a:r>
            <a:r>
              <a:rPr lang="en-US" altLang="en-US" sz="2400" dirty="0">
                <a:solidFill>
                  <a:srgbClr val="000000"/>
                </a:solidFill>
                <a:latin typeface="Comic Sans MS" pitchFamily="66" charset="0"/>
              </a:rPr>
              <a:t>O</a:t>
            </a:r>
            <a:r>
              <a:rPr lang="en-US" altLang="en-US" sz="1800" dirty="0">
                <a:solidFill>
                  <a:srgbClr val="000000"/>
                </a:solidFill>
                <a:latin typeface="Arial" charset="0"/>
              </a:rPr>
              <a:t>2</a:t>
            </a:r>
            <a:r>
              <a:rPr lang="en-US" altLang="en-US" sz="2400" dirty="0">
                <a:solidFill>
                  <a:srgbClr val="000000"/>
                </a:solidFill>
                <a:latin typeface="Comic Sans MS" pitchFamily="66" charset="0"/>
              </a:rPr>
              <a:t>                       2H</a:t>
            </a:r>
            <a:r>
              <a:rPr lang="en-US" altLang="en-US" sz="1800" dirty="0">
                <a:solidFill>
                  <a:srgbClr val="000000"/>
                </a:solidFill>
                <a:latin typeface="Arial" charset="0"/>
              </a:rPr>
              <a:t>2</a:t>
            </a:r>
            <a:r>
              <a:rPr lang="en-US" altLang="en-US" sz="2400" dirty="0">
                <a:solidFill>
                  <a:srgbClr val="000000"/>
                </a:solidFill>
                <a:latin typeface="Comic Sans MS" pitchFamily="66" charset="0"/>
              </a:rPr>
              <a:t>O  +  O</a:t>
            </a:r>
            <a:r>
              <a:rPr lang="en-US" altLang="en-US" sz="1800" dirty="0">
                <a:solidFill>
                  <a:srgbClr val="000000"/>
                </a:solidFill>
                <a:latin typeface="Arial" charset="0"/>
              </a:rPr>
              <a:t>2</a:t>
            </a:r>
            <a:r>
              <a:rPr lang="en-US" altLang="en-US" sz="2400" dirty="0">
                <a:solidFill>
                  <a:srgbClr val="000000"/>
                </a:solidFill>
                <a:latin typeface="Comic Sans MS" pitchFamily="66" charset="0"/>
              </a:rPr>
              <a:t>  +  ENERGY   (exothermic)</a:t>
            </a:r>
          </a:p>
        </p:txBody>
      </p:sp>
      <p:sp>
        <p:nvSpPr>
          <p:cNvPr id="3" name="Line 28">
            <a:extLst>
              <a:ext uri="{FF2B5EF4-FFF2-40B4-BE49-F238E27FC236}">
                <a16:creationId xmlns:a16="http://schemas.microsoft.com/office/drawing/2014/main" id="{BC3B2094-8B59-59C7-ED7F-E81618504230}"/>
              </a:ext>
            </a:extLst>
          </p:cNvPr>
          <p:cNvSpPr>
            <a:spLocks noChangeShapeType="1"/>
          </p:cNvSpPr>
          <p:nvPr/>
        </p:nvSpPr>
        <p:spPr bwMode="auto">
          <a:xfrm>
            <a:off x="1524000" y="1088727"/>
            <a:ext cx="16764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 name="Text Box 29">
            <a:extLst>
              <a:ext uri="{FF2B5EF4-FFF2-40B4-BE49-F238E27FC236}">
                <a16:creationId xmlns:a16="http://schemas.microsoft.com/office/drawing/2014/main" id="{F51F0162-0AE5-746E-186C-3E752D7D25ED}"/>
              </a:ext>
            </a:extLst>
          </p:cNvPr>
          <p:cNvSpPr txBox="1">
            <a:spLocks noChangeArrowheads="1"/>
          </p:cNvSpPr>
          <p:nvPr/>
        </p:nvSpPr>
        <p:spPr bwMode="auto">
          <a:xfrm>
            <a:off x="2133600" y="783927"/>
            <a:ext cx="685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dirty="0">
                <a:solidFill>
                  <a:srgbClr val="FF0000"/>
                </a:solidFill>
                <a:latin typeface="Times New Roman" panose="02020603050405020304" pitchFamily="18" charset="0"/>
                <a:cs typeface="Times New Roman" panose="02020603050405020304" pitchFamily="18" charset="0"/>
              </a:rPr>
              <a:t>KI</a:t>
            </a:r>
          </a:p>
        </p:txBody>
      </p:sp>
    </p:spTree>
    <p:extLst>
      <p:ext uri="{BB962C8B-B14F-4D97-AF65-F5344CB8AC3E}">
        <p14:creationId xmlns:p14="http://schemas.microsoft.com/office/powerpoint/2010/main" val="94262604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9" name="Rectangle 3"/>
          <p:cNvSpPr>
            <a:spLocks noGrp="1" noChangeArrowheads="1"/>
          </p:cNvSpPr>
          <p:nvPr>
            <p:ph type="subTitle" idx="1"/>
          </p:nvPr>
        </p:nvSpPr>
        <p:spPr>
          <a:xfrm>
            <a:off x="0" y="0"/>
            <a:ext cx="9144000" cy="5486400"/>
          </a:xfrm>
        </p:spPr>
        <p:txBody>
          <a:bodyPr/>
          <a:lstStyle/>
          <a:p>
            <a:pPr algn="l" eaLnBrk="1" hangingPunct="1"/>
            <a:r>
              <a:rPr lang="en-US" altLang="en-US" sz="5400" dirty="0"/>
              <a:t>Kinetics Class #4</a:t>
            </a:r>
          </a:p>
          <a:p>
            <a:pPr algn="l" eaLnBrk="1" hangingPunct="1"/>
            <a:endParaRPr lang="en-US" altLang="en-US" sz="5400" dirty="0">
              <a:latin typeface="Comic Sans MS" pitchFamily="66" charset="0"/>
            </a:endParaRPr>
          </a:p>
          <a:p>
            <a:pPr algn="l" eaLnBrk="1" hangingPunct="1"/>
            <a:r>
              <a:rPr lang="en-US" altLang="en-US" sz="4000" dirty="0">
                <a:latin typeface="Comic Sans MS" pitchFamily="66" charset="0"/>
              </a:rPr>
              <a:t>Objective: Describing chemical reactions that are in dynamic equilibrium; learning how to “push” them forward, or in reverse, using </a:t>
            </a:r>
            <a:br>
              <a:rPr lang="en-US" altLang="en-US" sz="4000" dirty="0">
                <a:latin typeface="Comic Sans MS" pitchFamily="66" charset="0"/>
              </a:rPr>
            </a:br>
            <a:r>
              <a:rPr lang="en-US" altLang="en-US" sz="4000" dirty="0" err="1">
                <a:latin typeface="Comic Sans MS" pitchFamily="66" charset="0"/>
              </a:rPr>
              <a:t>LeChatelier's</a:t>
            </a:r>
            <a:r>
              <a:rPr lang="en-US" altLang="en-US" sz="4000" dirty="0">
                <a:latin typeface="Comic Sans MS" pitchFamily="66" charset="0"/>
              </a:rPr>
              <a:t> Principle.</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FE39F2E-BFCA-406E-9FDE-1C8688EC7792}"/>
              </a:ext>
            </a:extLst>
          </p:cNvPr>
          <p:cNvSpPr txBox="1"/>
          <p:nvPr/>
        </p:nvSpPr>
        <p:spPr>
          <a:xfrm>
            <a:off x="0" y="11289"/>
            <a:ext cx="3886200" cy="4031873"/>
          </a:xfrm>
          <a:prstGeom prst="rect">
            <a:avLst/>
          </a:prstGeom>
          <a:noFill/>
        </p:spPr>
        <p:txBody>
          <a:bodyPr wrap="square" rtlCol="0">
            <a:spAutoFit/>
          </a:bodyPr>
          <a:lstStyle/>
          <a:p>
            <a:r>
              <a:rPr lang="en-US" sz="4000" dirty="0">
                <a:latin typeface="Times New Roman" panose="02020603050405020304" pitchFamily="18" charset="0"/>
                <a:cs typeface="Times New Roman" panose="02020603050405020304" pitchFamily="18" charset="0"/>
              </a:rPr>
              <a:t>August 7, 1974</a:t>
            </a:r>
          </a:p>
          <a:p>
            <a:endParaRPr 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Phillipe Petit decides it’s his day.</a:t>
            </a:r>
          </a:p>
          <a:p>
            <a:endParaRPr 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He chooses to set up a high wire between the Twin Towers in NYC, and then to walk across this wire </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for about an hour.  </a:t>
            </a:r>
          </a:p>
          <a:p>
            <a:endParaRPr 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Here he is, warming up.  </a:t>
            </a:r>
          </a:p>
          <a:p>
            <a:endParaRPr lang="en-US" dirty="0"/>
          </a:p>
          <a:p>
            <a:endParaRPr lang="en-US" dirty="0"/>
          </a:p>
        </p:txBody>
      </p:sp>
      <p:pic>
        <p:nvPicPr>
          <p:cNvPr id="2054" name="Picture 6" descr="Philippe Petit">
            <a:extLst>
              <a:ext uri="{FF2B5EF4-FFF2-40B4-BE49-F238E27FC236}">
                <a16:creationId xmlns:a16="http://schemas.microsoft.com/office/drawing/2014/main" id="{4058AD72-10F4-4D88-8F0A-4896895BFA3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17244" y="1600200"/>
            <a:ext cx="5257800" cy="5257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513691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Philippe Petit">
            <a:extLst>
              <a:ext uri="{FF2B5EF4-FFF2-40B4-BE49-F238E27FC236}">
                <a16:creationId xmlns:a16="http://schemas.microsoft.com/office/drawing/2014/main" id="{84FDCC1C-4396-4924-B0F5-B801E6BB2B9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38601" y="11289"/>
            <a:ext cx="5105400" cy="6904194"/>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2FE39F2E-BFCA-406E-9FDE-1C8688EC7792}"/>
              </a:ext>
            </a:extLst>
          </p:cNvPr>
          <p:cNvSpPr txBox="1"/>
          <p:nvPr/>
        </p:nvSpPr>
        <p:spPr>
          <a:xfrm>
            <a:off x="0" y="11289"/>
            <a:ext cx="3886200" cy="6063198"/>
          </a:xfrm>
          <a:prstGeom prst="rect">
            <a:avLst/>
          </a:prstGeom>
          <a:noFill/>
        </p:spPr>
        <p:txBody>
          <a:bodyPr wrap="square" rtlCol="0">
            <a:spAutoFit/>
          </a:bodyPr>
          <a:lstStyle/>
          <a:p>
            <a:endParaRPr lang="en-US" sz="2400" dirty="0"/>
          </a:p>
          <a:p>
            <a:r>
              <a:rPr lang="en-US" sz="2800" dirty="0">
                <a:latin typeface="Times New Roman" panose="02020603050405020304" pitchFamily="18" charset="0"/>
                <a:cs typeface="Times New Roman" panose="02020603050405020304" pitchFamily="18" charset="0"/>
              </a:rPr>
              <a:t>That little black smudge is him on the wire, between the two buildings.  </a:t>
            </a:r>
          </a:p>
          <a:p>
            <a:endParaRPr lang="en-US" sz="2800" dirty="0">
              <a:latin typeface="Times New Roman" panose="02020603050405020304" pitchFamily="18" charset="0"/>
              <a:cs typeface="Times New Roman" panose="02020603050405020304" pitchFamily="18" charset="0"/>
            </a:endParaRPr>
          </a:p>
          <a:p>
            <a:r>
              <a:rPr lang="en-US" sz="2800" dirty="0">
                <a:solidFill>
                  <a:srgbClr val="3333FF"/>
                </a:solidFill>
                <a:latin typeface="Times New Roman" panose="02020603050405020304" pitchFamily="18" charset="0"/>
                <a:cs typeface="Times New Roman" panose="02020603050405020304" pitchFamily="18" charset="0"/>
              </a:rPr>
              <a:t>I’ve been on the one to the left a bunch of times.  </a:t>
            </a:r>
            <a:br>
              <a:rPr lang="en-US" sz="2800" dirty="0">
                <a:solidFill>
                  <a:srgbClr val="3333FF"/>
                </a:solidFill>
                <a:latin typeface="Times New Roman" panose="02020603050405020304" pitchFamily="18" charset="0"/>
                <a:cs typeface="Times New Roman" panose="02020603050405020304" pitchFamily="18" charset="0"/>
              </a:rPr>
            </a:br>
            <a:r>
              <a:rPr lang="en-US" sz="2800" dirty="0">
                <a:solidFill>
                  <a:srgbClr val="3333FF"/>
                </a:solidFill>
                <a:latin typeface="Times New Roman" panose="02020603050405020304" pitchFamily="18" charset="0"/>
                <a:cs typeface="Times New Roman" panose="02020603050405020304" pitchFamily="18" charset="0"/>
              </a:rPr>
              <a:t>It was an amazing view.  </a:t>
            </a:r>
          </a:p>
          <a:p>
            <a:endParaRPr lang="en-US" sz="2800" dirty="0">
              <a:solidFill>
                <a:srgbClr val="3333FF"/>
              </a:solidFill>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The black specks on the ground are small clumps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of people walking to work.  </a:t>
            </a:r>
          </a:p>
        </p:txBody>
      </p:sp>
    </p:spTree>
    <p:extLst>
      <p:ext uri="{BB962C8B-B14F-4D97-AF65-F5344CB8AC3E}">
        <p14:creationId xmlns:p14="http://schemas.microsoft.com/office/powerpoint/2010/main" val="223232279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Ex-Philippe Petit pal blasts 'The Walk' | Page Six">
            <a:extLst>
              <a:ext uri="{FF2B5EF4-FFF2-40B4-BE49-F238E27FC236}">
                <a16:creationId xmlns:a16="http://schemas.microsoft.com/office/drawing/2014/main" id="{54173CAA-958B-43B2-860B-64C2D7742FD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838181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A3A4C64-3E2F-36C6-FA48-7913D206C983}"/>
              </a:ext>
            </a:extLst>
          </p:cNvPr>
          <p:cNvSpPr txBox="1"/>
          <p:nvPr/>
        </p:nvSpPr>
        <p:spPr>
          <a:xfrm>
            <a:off x="0" y="-2829"/>
            <a:ext cx="9144000" cy="1815882"/>
          </a:xfrm>
          <a:prstGeom prst="rect">
            <a:avLst/>
          </a:prstGeom>
          <a:solidFill>
            <a:srgbClr val="FFFF66"/>
          </a:solidFill>
        </p:spPr>
        <p:txBody>
          <a:bodyPr wrap="square" rtlCol="0">
            <a:spAutoFit/>
          </a:bodyPr>
          <a:lstStyle/>
          <a:p>
            <a:pPr algn="ctr"/>
            <a:r>
              <a:rPr lang="en-US" sz="2800" dirty="0">
                <a:latin typeface="Times New Roman" panose="02020603050405020304" pitchFamily="18" charset="0"/>
                <a:cs typeface="Times New Roman" panose="02020603050405020304" pitchFamily="18" charset="0"/>
              </a:rPr>
              <a:t>Phillipe sat and then laid down on the wire during his show.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Note, there is no net.  </a:t>
            </a:r>
          </a:p>
          <a:p>
            <a:pPr algn="ctr"/>
            <a:r>
              <a:rPr lang="en-US" sz="2800" dirty="0">
                <a:latin typeface="Times New Roman" panose="02020603050405020304" pitchFamily="18" charset="0"/>
                <a:cs typeface="Times New Roman" panose="02020603050405020304" pitchFamily="18" charset="0"/>
              </a:rPr>
              <a:t>He once said: </a:t>
            </a:r>
            <a:r>
              <a:rPr lang="en-US" sz="2800" b="0" i="0" dirty="0">
                <a:solidFill>
                  <a:srgbClr val="181818"/>
                </a:solidFill>
                <a:effectLst/>
                <a:latin typeface="Times New Roman" panose="02020603050405020304" pitchFamily="18" charset="0"/>
                <a:cs typeface="Times New Roman" panose="02020603050405020304" pitchFamily="18" charset="0"/>
              </a:rPr>
              <a:t> “I see three oranges, and I have to juggle. </a:t>
            </a:r>
            <a:br>
              <a:rPr lang="en-US" sz="2800" b="0" i="0" dirty="0">
                <a:solidFill>
                  <a:srgbClr val="181818"/>
                </a:solidFill>
                <a:effectLst/>
                <a:latin typeface="Times New Roman" panose="02020603050405020304" pitchFamily="18" charset="0"/>
                <a:cs typeface="Times New Roman" panose="02020603050405020304" pitchFamily="18" charset="0"/>
              </a:rPr>
            </a:br>
            <a:r>
              <a:rPr lang="en-US" sz="2800" b="0" i="0" dirty="0">
                <a:solidFill>
                  <a:srgbClr val="181818"/>
                </a:solidFill>
                <a:effectLst/>
                <a:latin typeface="Times New Roman" panose="02020603050405020304" pitchFamily="18" charset="0"/>
                <a:cs typeface="Times New Roman" panose="02020603050405020304" pitchFamily="18" charset="0"/>
              </a:rPr>
              <a:t>I see two towers, and I have to walk.”</a:t>
            </a:r>
            <a:endParaRPr lang="en-US" sz="2800" dirty="0">
              <a:latin typeface="Times New Roman" panose="02020603050405020304" pitchFamily="18" charset="0"/>
              <a:cs typeface="Times New Roman" panose="02020603050405020304" pitchFamily="18" charset="0"/>
            </a:endParaRPr>
          </a:p>
        </p:txBody>
      </p:sp>
      <p:pic>
        <p:nvPicPr>
          <p:cNvPr id="6148" name="Picture 4">
            <a:extLst>
              <a:ext uri="{FF2B5EF4-FFF2-40B4-BE49-F238E27FC236}">
                <a16:creationId xmlns:a16="http://schemas.microsoft.com/office/drawing/2014/main" id="{FDEDA3E0-7508-F0A2-590F-6474DFFC87C0}"/>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0" y="1813053"/>
            <a:ext cx="9144000" cy="50370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711023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46F83AD-7AA5-4BB9-94E0-95C8E165CC3F}"/>
              </a:ext>
            </a:extLst>
          </p:cNvPr>
          <p:cNvSpPr txBox="1"/>
          <p:nvPr/>
        </p:nvSpPr>
        <p:spPr>
          <a:xfrm>
            <a:off x="0" y="0"/>
            <a:ext cx="9144000" cy="6771084"/>
          </a:xfrm>
          <a:prstGeom prst="rect">
            <a:avLst/>
          </a:prstGeom>
          <a:noFill/>
        </p:spPr>
        <p:txBody>
          <a:bodyPr wrap="square" rtlCol="0">
            <a:spAutoFit/>
          </a:bodyPr>
          <a:lstStyle/>
          <a:p>
            <a:r>
              <a:rPr lang="en-US" sz="3200" dirty="0">
                <a:solidFill>
                  <a:srgbClr val="4D5156"/>
                </a:solidFill>
                <a:latin typeface="Times New Roman" panose="02020603050405020304" pitchFamily="18" charset="0"/>
                <a:cs typeface="Times New Roman" panose="02020603050405020304" pitchFamily="18" charset="0"/>
              </a:rPr>
              <a:t>M</a:t>
            </a:r>
            <a:r>
              <a:rPr lang="en-US" sz="3200" b="0" i="0" dirty="0">
                <a:solidFill>
                  <a:srgbClr val="4D5156"/>
                </a:solidFill>
                <a:effectLst/>
                <a:latin typeface="Times New Roman" panose="02020603050405020304" pitchFamily="18" charset="0"/>
                <a:cs typeface="Times New Roman" panose="02020603050405020304" pitchFamily="18" charset="0"/>
              </a:rPr>
              <a:t>onsieur</a:t>
            </a:r>
            <a:r>
              <a:rPr lang="en-US" sz="3200" dirty="0">
                <a:latin typeface="Times New Roman" panose="02020603050405020304" pitchFamily="18" charset="0"/>
                <a:cs typeface="Times New Roman" panose="02020603050405020304" pitchFamily="18" charset="0"/>
              </a:rPr>
              <a:t> Petit, is arrested for trespassing and disorderly conduct.  </a:t>
            </a:r>
          </a:p>
          <a:p>
            <a:endParaRPr lang="en-US" sz="3200" dirty="0">
              <a:latin typeface="Times New Roman" panose="02020603050405020304" pitchFamily="18" charset="0"/>
              <a:cs typeface="Times New Roman" panose="02020603050405020304" pitchFamily="18" charset="0"/>
            </a:endParaRPr>
          </a:p>
          <a:p>
            <a:endParaRPr lang="en-US" sz="3200" dirty="0">
              <a:latin typeface="Times New Roman" panose="02020603050405020304" pitchFamily="18" charset="0"/>
              <a:cs typeface="Times New Roman" panose="02020603050405020304" pitchFamily="18" charset="0"/>
            </a:endParaRPr>
          </a:p>
          <a:p>
            <a:endParaRPr lang="en-US" sz="3200" dirty="0">
              <a:latin typeface="Times New Roman" panose="02020603050405020304" pitchFamily="18" charset="0"/>
              <a:cs typeface="Times New Roman" panose="02020603050405020304" pitchFamily="18" charset="0"/>
            </a:endParaRPr>
          </a:p>
          <a:p>
            <a:endParaRPr lang="en-US" sz="3200" dirty="0">
              <a:latin typeface="Times New Roman" panose="02020603050405020304" pitchFamily="18" charset="0"/>
              <a:cs typeface="Times New Roman" panose="02020603050405020304" pitchFamily="18" charset="0"/>
            </a:endParaRPr>
          </a:p>
          <a:p>
            <a:endParaRPr lang="en-US" sz="3200" dirty="0">
              <a:latin typeface="Times New Roman" panose="02020603050405020304" pitchFamily="18" charset="0"/>
              <a:cs typeface="Times New Roman" panose="02020603050405020304" pitchFamily="18" charset="0"/>
            </a:endParaRPr>
          </a:p>
          <a:p>
            <a:endParaRPr lang="en-US" sz="3200" dirty="0">
              <a:latin typeface="Times New Roman" panose="02020603050405020304" pitchFamily="18" charset="0"/>
              <a:cs typeface="Times New Roman" panose="02020603050405020304" pitchFamily="18" charset="0"/>
            </a:endParaRPr>
          </a:p>
          <a:p>
            <a:endParaRPr lang="en-US" sz="3200" dirty="0">
              <a:latin typeface="Times New Roman" panose="02020603050405020304" pitchFamily="18" charset="0"/>
              <a:cs typeface="Times New Roman" panose="02020603050405020304" pitchFamily="18" charset="0"/>
            </a:endParaRPr>
          </a:p>
          <a:p>
            <a:endParaRPr lang="en-US" sz="3200" dirty="0">
              <a:latin typeface="Times New Roman" panose="02020603050405020304" pitchFamily="18" charset="0"/>
              <a:cs typeface="Times New Roman" panose="02020603050405020304" pitchFamily="18" charset="0"/>
            </a:endParaRPr>
          </a:p>
          <a:p>
            <a:endParaRPr lang="en-US" sz="3200" dirty="0">
              <a:latin typeface="Times New Roman" panose="02020603050405020304" pitchFamily="18" charset="0"/>
              <a:cs typeface="Times New Roman" panose="02020603050405020304" pitchFamily="18" charset="0"/>
            </a:endParaRPr>
          </a:p>
          <a:p>
            <a:endParaRPr lang="en-US" sz="900" dirty="0">
              <a:latin typeface="Times New Roman" panose="02020603050405020304" pitchFamily="18" charset="0"/>
              <a:cs typeface="Times New Roman" panose="02020603050405020304" pitchFamily="18" charset="0"/>
            </a:endParaRPr>
          </a:p>
          <a:p>
            <a:endParaRPr lang="en-US" sz="900"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Charges were dropped after he promised a judge that he’d teach kids to walk a wire in Central Park.</a:t>
            </a:r>
          </a:p>
        </p:txBody>
      </p:sp>
      <p:pic>
        <p:nvPicPr>
          <p:cNvPr id="7170" name="Picture 2">
            <a:extLst>
              <a:ext uri="{FF2B5EF4-FFF2-40B4-BE49-F238E27FC236}">
                <a16:creationId xmlns:a16="http://schemas.microsoft.com/office/drawing/2014/main" id="{5A803A06-6092-97C4-85C4-C3CCA0E33FA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1170408"/>
            <a:ext cx="5791200" cy="44302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906878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CDFFF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97C7FF1-2DCF-438E-A495-4FF3FBF865CA}"/>
              </a:ext>
            </a:extLst>
          </p:cNvPr>
          <p:cNvSpPr txBox="1"/>
          <p:nvPr/>
        </p:nvSpPr>
        <p:spPr>
          <a:xfrm>
            <a:off x="0" y="1"/>
            <a:ext cx="9163756" cy="4770537"/>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In some ways, a dynamic equilibrium is what Phillipe Petit was in while on that wire.  No matter the stresses, he could not FALL OFF that wire.</a:t>
            </a:r>
          </a:p>
          <a:p>
            <a:endParaRPr lang="en-US" sz="28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Winds from the helicopters blew against him, so he twisted and adjusted his long pole, to keep his balance.  </a:t>
            </a:r>
          </a:p>
          <a:p>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No matter the stress, wind from the left, less wind from the right, whatever, he bent and did what ever was needed to stay alive. </a:t>
            </a:r>
          </a:p>
          <a:p>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He had to accommodate all stress and change is stance, and get into a new balance, he kept his equilibrium.   </a:t>
            </a:r>
          </a:p>
        </p:txBody>
      </p:sp>
      <p:pic>
        <p:nvPicPr>
          <p:cNvPr id="8194" name="Picture 2" descr="Stickman man runs on a thin wire. Tightrope walker balancing. Flat vector  silhouette sig. Stick figure man walking on a highliner to home or work.  Stock Vector | Adobe Stock">
            <a:extLst>
              <a:ext uri="{FF2B5EF4-FFF2-40B4-BE49-F238E27FC236}">
                <a16:creationId xmlns:a16="http://schemas.microsoft.com/office/drawing/2014/main" id="{218171AF-42CD-CB0F-E5AA-7E0E88E36619}"/>
              </a:ext>
            </a:extLst>
          </p:cNvPr>
          <p:cNvPicPr>
            <a:picLocks noChangeAspect="1" noChangeArrowheads="1"/>
          </p:cNvPicPr>
          <p:nvPr/>
        </p:nvPicPr>
        <p:blipFill rotWithShape="1">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l="5000" r="4167"/>
          <a:stretch/>
        </p:blipFill>
        <p:spPr bwMode="auto">
          <a:xfrm rot="349909">
            <a:off x="5041956" y="4846399"/>
            <a:ext cx="3516821" cy="1808151"/>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Stickman man runs on a thin wire. Tightrope walker balancing. Flat vector  silhouette sig. Stick figure man walking on a highliner to home or work.  Stock Vector | Adobe Stock">
            <a:extLst>
              <a:ext uri="{FF2B5EF4-FFF2-40B4-BE49-F238E27FC236}">
                <a16:creationId xmlns:a16="http://schemas.microsoft.com/office/drawing/2014/main" id="{BBC262EE-D8AC-94D2-F5FC-9E0CBD6C0F68}"/>
              </a:ext>
            </a:extLst>
          </p:cNvPr>
          <p:cNvPicPr>
            <a:picLocks noChangeAspect="1" noChangeArrowheads="1"/>
          </p:cNvPicPr>
          <p:nvPr/>
        </p:nvPicPr>
        <p:blipFill rotWithShape="1">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l="5000" r="4167"/>
          <a:stretch/>
        </p:blipFill>
        <p:spPr bwMode="auto">
          <a:xfrm rot="21377707" flipH="1">
            <a:off x="463468" y="4863574"/>
            <a:ext cx="3336370" cy="17153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658700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Text Box 4"/>
          <p:cNvSpPr txBox="1">
            <a:spLocks noChangeArrowheads="1"/>
          </p:cNvSpPr>
          <p:nvPr/>
        </p:nvSpPr>
        <p:spPr bwMode="auto">
          <a:xfrm>
            <a:off x="0" y="20389"/>
            <a:ext cx="9144000" cy="64350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2400" dirty="0">
                <a:solidFill>
                  <a:srgbClr val="000000"/>
                </a:solidFill>
                <a:latin typeface="Times New Roman" panose="02020603050405020304" pitchFamily="18" charset="0"/>
                <a:cs typeface="Times New Roman" panose="02020603050405020304" pitchFamily="18" charset="0"/>
              </a:rPr>
              <a:t>59.  </a:t>
            </a:r>
            <a:r>
              <a:rPr lang="en-US" altLang="en-US" sz="2400" u="sng" dirty="0">
                <a:solidFill>
                  <a:srgbClr val="000000"/>
                </a:solidFill>
                <a:latin typeface="Times New Roman" panose="02020603050405020304" pitchFamily="18" charset="0"/>
                <a:cs typeface="Times New Roman" panose="02020603050405020304" pitchFamily="18" charset="0"/>
              </a:rPr>
              <a:t>Most chemical reactions are “one way</a:t>
            </a:r>
            <a:r>
              <a:rPr lang="en-US" altLang="en-US" sz="2400" dirty="0">
                <a:solidFill>
                  <a:srgbClr val="000000"/>
                </a:solidFill>
                <a:latin typeface="Times New Roman" panose="02020603050405020304" pitchFamily="18" charset="0"/>
                <a:cs typeface="Times New Roman" panose="02020603050405020304" pitchFamily="18" charset="0"/>
              </a:rPr>
              <a:t>”, meaning that once they happen, they are done.  Spontaneous reversals in chemistry are not common, because most reactions are without enough energy to go the other way.</a:t>
            </a:r>
          </a:p>
          <a:p>
            <a:pPr marL="0" marR="0" indent="0" algn="l">
              <a:spcBef>
                <a:spcPts val="1680"/>
              </a:spcBef>
              <a:buNone/>
            </a:pPr>
            <a:r>
              <a:rPr lang="en-US" altLang="en-US" sz="4000" b="1" dirty="0">
                <a:latin typeface="Times New Roman" panose="02020603050405020304" pitchFamily="18" charset="0"/>
                <a:cs typeface="Times New Roman" panose="02020603050405020304" pitchFamily="18" charset="0"/>
              </a:rPr>
              <a:t>60. </a:t>
            </a:r>
            <a:r>
              <a:rPr lang="en-US" sz="4000" kern="1500" dirty="0">
                <a:ln>
                  <a:noFill/>
                </a:ln>
                <a:effectLst/>
                <a:latin typeface="Times New Roman" panose="02020603050405020304" pitchFamily="18" charset="0"/>
              </a:rPr>
              <a:t>Some </a:t>
            </a:r>
            <a:r>
              <a:rPr lang="en-US" sz="4000" kern="1500" dirty="0">
                <a:ln>
                  <a:noFill/>
                </a:ln>
                <a:solidFill>
                  <a:srgbClr val="000000"/>
                </a:solidFill>
                <a:effectLst/>
                <a:latin typeface="Times New Roman" panose="02020603050405020304" pitchFamily="18" charset="0"/>
              </a:rPr>
              <a:t>reactions are </a:t>
            </a:r>
            <a:r>
              <a:rPr lang="en-US" sz="4000" b="1" u="sng" kern="1500" dirty="0">
                <a:ln>
                  <a:noFill/>
                </a:ln>
                <a:solidFill>
                  <a:srgbClr val="FF0000"/>
                </a:solidFill>
                <a:effectLst/>
                <a:latin typeface="Times New Roman" panose="02020603050405020304" pitchFamily="18" charset="0"/>
              </a:rPr>
              <a:t>REVERSIBLE</a:t>
            </a:r>
            <a:r>
              <a:rPr lang="en-US" sz="4000" kern="1500" dirty="0">
                <a:ln>
                  <a:noFill/>
                </a:ln>
                <a:solidFill>
                  <a:srgbClr val="000000"/>
                </a:solidFill>
                <a:effectLst/>
                <a:latin typeface="Times New Roman" panose="02020603050405020304" pitchFamily="18" charset="0"/>
              </a:rPr>
              <a:t> because their energy requirements, their </a:t>
            </a:r>
            <a:br>
              <a:rPr lang="en-US" sz="4000" kern="1500" dirty="0">
                <a:ln>
                  <a:noFill/>
                </a:ln>
                <a:solidFill>
                  <a:srgbClr val="000000"/>
                </a:solidFill>
                <a:effectLst/>
                <a:latin typeface="Times New Roman" panose="02020603050405020304" pitchFamily="18" charset="0"/>
              </a:rPr>
            </a:br>
            <a:r>
              <a:rPr lang="en-US" sz="4000" kern="1500" dirty="0">
                <a:ln>
                  <a:noFill/>
                </a:ln>
                <a:solidFill>
                  <a:srgbClr val="000000"/>
                </a:solidFill>
                <a:effectLst/>
                <a:latin typeface="Times New Roman" panose="02020603050405020304" pitchFamily="18" charset="0"/>
              </a:rPr>
              <a:t>∆H is very low in </a:t>
            </a:r>
            <a:r>
              <a:rPr lang="en-US" sz="4000" b="1" u="sng" kern="1500" dirty="0">
                <a:ln>
                  <a:noFill/>
                </a:ln>
                <a:solidFill>
                  <a:srgbClr val="FF0000"/>
                </a:solidFill>
                <a:effectLst/>
                <a:latin typeface="Times New Roman" panose="02020603050405020304" pitchFamily="18" charset="0"/>
              </a:rPr>
              <a:t>BOTH</a:t>
            </a:r>
            <a:r>
              <a:rPr lang="en-US" sz="4000" kern="1500" dirty="0">
                <a:ln>
                  <a:noFill/>
                </a:ln>
                <a:solidFill>
                  <a:srgbClr val="000000"/>
                </a:solidFill>
                <a:effectLst/>
                <a:latin typeface="Times New Roman" panose="02020603050405020304" pitchFamily="18" charset="0"/>
              </a:rPr>
              <a:t> directions, forward and reverse.  </a:t>
            </a:r>
          </a:p>
          <a:p>
            <a:pPr eaLnBrk="1" hangingPunct="1">
              <a:spcBef>
                <a:spcPct val="50000"/>
              </a:spcBef>
              <a:buFontTx/>
              <a:buNone/>
            </a:pPr>
            <a:br>
              <a:rPr lang="en-US" altLang="en-US" sz="2000" dirty="0">
                <a:solidFill>
                  <a:srgbClr val="000000"/>
                </a:solidFill>
                <a:latin typeface="Times New Roman" panose="02020603050405020304" pitchFamily="18" charset="0"/>
                <a:cs typeface="Times New Roman" panose="02020603050405020304" pitchFamily="18" charset="0"/>
              </a:rPr>
            </a:br>
            <a:r>
              <a:rPr lang="en-US" altLang="en-US" sz="2000" dirty="0">
                <a:solidFill>
                  <a:srgbClr val="000000"/>
                </a:solidFill>
                <a:latin typeface="Times New Roman" panose="02020603050405020304" pitchFamily="18" charset="0"/>
                <a:cs typeface="Times New Roman" panose="02020603050405020304" pitchFamily="18" charset="0"/>
              </a:rPr>
              <a:t>61.  One of the most important chemical reactions that is reversible, is the simultaneous</a:t>
            </a:r>
            <a:br>
              <a:rPr lang="en-US" altLang="en-US" sz="2000" dirty="0">
                <a:solidFill>
                  <a:srgbClr val="000000"/>
                </a:solidFill>
                <a:latin typeface="Times New Roman" panose="02020603050405020304" pitchFamily="18" charset="0"/>
                <a:cs typeface="Times New Roman" panose="02020603050405020304" pitchFamily="18" charset="0"/>
              </a:rPr>
            </a:br>
            <a:r>
              <a:rPr lang="en-US" altLang="en-US" sz="2000" dirty="0">
                <a:solidFill>
                  <a:srgbClr val="000000"/>
                </a:solidFill>
                <a:latin typeface="Times New Roman" panose="02020603050405020304" pitchFamily="18" charset="0"/>
                <a:cs typeface="Times New Roman" panose="02020603050405020304" pitchFamily="18" charset="0"/>
              </a:rPr>
              <a:t>       synthesis and decomposition of ammonia shown below…</a:t>
            </a:r>
            <a:endParaRPr lang="en-US" altLang="en-US" sz="1800" dirty="0">
              <a:solidFill>
                <a:srgbClr val="000000"/>
              </a:solidFill>
            </a:endParaRPr>
          </a:p>
          <a:p>
            <a:pPr algn="ctr" eaLnBrk="1" hangingPunct="1">
              <a:spcBef>
                <a:spcPct val="50000"/>
              </a:spcBef>
              <a:buFontTx/>
              <a:buNone/>
            </a:pPr>
            <a:r>
              <a:rPr lang="en-US" altLang="en-US" sz="4800" dirty="0">
                <a:solidFill>
                  <a:srgbClr val="003300"/>
                </a:solidFill>
                <a:latin typeface="Times New Roman" panose="02020603050405020304" pitchFamily="18" charset="0"/>
                <a:cs typeface="Times New Roman" panose="02020603050405020304" pitchFamily="18" charset="0"/>
              </a:rPr>
              <a:t>N</a:t>
            </a:r>
            <a:r>
              <a:rPr lang="en-US" altLang="en-US" sz="4800" baseline="-25000" dirty="0">
                <a:solidFill>
                  <a:srgbClr val="003300"/>
                </a:solidFill>
                <a:latin typeface="Times New Roman" panose="02020603050405020304" pitchFamily="18" charset="0"/>
                <a:cs typeface="Times New Roman" panose="02020603050405020304" pitchFamily="18" charset="0"/>
              </a:rPr>
              <a:t>2(G)</a:t>
            </a:r>
            <a:r>
              <a:rPr lang="en-US" altLang="en-US" sz="4800" dirty="0">
                <a:solidFill>
                  <a:srgbClr val="003300"/>
                </a:solidFill>
                <a:latin typeface="Times New Roman" panose="02020603050405020304" pitchFamily="18" charset="0"/>
                <a:cs typeface="Times New Roman" panose="02020603050405020304" pitchFamily="18" charset="0"/>
              </a:rPr>
              <a:t> + 3H</a:t>
            </a:r>
            <a:r>
              <a:rPr lang="en-US" altLang="en-US" sz="4800" baseline="-25000" dirty="0">
                <a:solidFill>
                  <a:srgbClr val="003300"/>
                </a:solidFill>
                <a:latin typeface="Times New Roman" panose="02020603050405020304" pitchFamily="18" charset="0"/>
                <a:cs typeface="Times New Roman" panose="02020603050405020304" pitchFamily="18" charset="0"/>
              </a:rPr>
              <a:t>2(G)  </a:t>
            </a:r>
            <a:r>
              <a:rPr lang="en-US" sz="4800" i="0" dirty="0">
                <a:solidFill>
                  <a:srgbClr val="4D5156"/>
                </a:solidFill>
                <a:effectLst/>
                <a:latin typeface="Times New Roman" panose="02020603050405020304" pitchFamily="18" charset="0"/>
                <a:cs typeface="Times New Roman" panose="02020603050405020304" pitchFamily="18" charset="0"/>
              </a:rPr>
              <a:t>⇌</a:t>
            </a:r>
            <a:r>
              <a:rPr lang="en-US" altLang="en-US" sz="4800" dirty="0">
                <a:solidFill>
                  <a:srgbClr val="003300"/>
                </a:solidFill>
                <a:latin typeface="Times New Roman" panose="02020603050405020304" pitchFamily="18" charset="0"/>
                <a:cs typeface="Times New Roman" panose="02020603050405020304" pitchFamily="18" charset="0"/>
              </a:rPr>
              <a:t>  2NH</a:t>
            </a:r>
            <a:r>
              <a:rPr lang="en-US" altLang="en-US" sz="4800" baseline="-25000" dirty="0">
                <a:solidFill>
                  <a:srgbClr val="003300"/>
                </a:solidFill>
                <a:latin typeface="Times New Roman" panose="02020603050405020304" pitchFamily="18" charset="0"/>
                <a:cs typeface="Times New Roman" panose="02020603050405020304" pitchFamily="18" charset="0"/>
              </a:rPr>
              <a:t>3(G) </a:t>
            </a:r>
            <a:r>
              <a:rPr lang="en-US" altLang="en-US" sz="4800" dirty="0">
                <a:solidFill>
                  <a:srgbClr val="003300"/>
                </a:solidFill>
                <a:latin typeface="Times New Roman" panose="02020603050405020304" pitchFamily="18" charset="0"/>
                <a:cs typeface="Times New Roman" panose="02020603050405020304" pitchFamily="18" charset="0"/>
              </a:rPr>
              <a:t>+ energy</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Text Box 4"/>
          <p:cNvSpPr txBox="1">
            <a:spLocks noChangeArrowheads="1"/>
          </p:cNvSpPr>
          <p:nvPr/>
        </p:nvSpPr>
        <p:spPr bwMode="auto">
          <a:xfrm>
            <a:off x="0" y="0"/>
            <a:ext cx="9144000" cy="67403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None/>
            </a:pPr>
            <a:r>
              <a:rPr lang="en-US" altLang="en-US" dirty="0">
                <a:solidFill>
                  <a:srgbClr val="000000"/>
                </a:solidFill>
                <a:latin typeface="Bookman Old Style" pitchFamily="18" charset="0"/>
              </a:rPr>
              <a:t>62.  </a:t>
            </a:r>
            <a:r>
              <a:rPr lang="en-US" altLang="en-US" u="sng" dirty="0">
                <a:solidFill>
                  <a:srgbClr val="000000"/>
                </a:solidFill>
                <a:latin typeface="Bookman Old Style" pitchFamily="18" charset="0"/>
              </a:rPr>
              <a:t>Dynamic equilibrium</a:t>
            </a:r>
            <a:r>
              <a:rPr lang="en-US" altLang="en-US" dirty="0">
                <a:solidFill>
                  <a:srgbClr val="000000"/>
                </a:solidFill>
                <a:latin typeface="Bookman Old Style" pitchFamily="18" charset="0"/>
              </a:rPr>
              <a:t> is when the rate of   </a:t>
            </a:r>
            <a:br>
              <a:rPr lang="en-US" altLang="en-US" dirty="0">
                <a:solidFill>
                  <a:srgbClr val="000000"/>
                </a:solidFill>
                <a:latin typeface="Bookman Old Style" pitchFamily="18" charset="0"/>
              </a:rPr>
            </a:br>
            <a:r>
              <a:rPr lang="en-US" altLang="en-US" dirty="0">
                <a:solidFill>
                  <a:srgbClr val="000000"/>
                </a:solidFill>
                <a:latin typeface="Bookman Old Style" pitchFamily="18" charset="0"/>
              </a:rPr>
              <a:t>  the forward reaction is equal to the rate   </a:t>
            </a:r>
            <a:br>
              <a:rPr lang="en-US" altLang="en-US" dirty="0">
                <a:solidFill>
                  <a:srgbClr val="000000"/>
                </a:solidFill>
                <a:latin typeface="Bookman Old Style" pitchFamily="18" charset="0"/>
              </a:rPr>
            </a:br>
            <a:r>
              <a:rPr lang="en-US" altLang="en-US" dirty="0">
                <a:solidFill>
                  <a:srgbClr val="000000"/>
                </a:solidFill>
                <a:latin typeface="Bookman Old Style" pitchFamily="18" charset="0"/>
              </a:rPr>
              <a:t>  of the reverse reaction.</a:t>
            </a:r>
            <a:br>
              <a:rPr lang="en-US" altLang="en-US" dirty="0">
                <a:solidFill>
                  <a:srgbClr val="000000"/>
                </a:solidFill>
                <a:latin typeface="Bookman Old Style" pitchFamily="18" charset="0"/>
              </a:rPr>
            </a:br>
            <a:endParaRPr lang="en-US" altLang="en-US" dirty="0">
              <a:solidFill>
                <a:srgbClr val="000000"/>
              </a:solidFill>
              <a:latin typeface="Bookman Old Style" pitchFamily="18" charset="0"/>
            </a:endParaRPr>
          </a:p>
          <a:p>
            <a:pPr eaLnBrk="1" hangingPunct="1">
              <a:spcBef>
                <a:spcPct val="50000"/>
              </a:spcBef>
              <a:buNone/>
            </a:pPr>
            <a:r>
              <a:rPr lang="en-US" altLang="en-US" dirty="0">
                <a:solidFill>
                  <a:srgbClr val="FF0000"/>
                </a:solidFill>
                <a:latin typeface="Times New Roman" panose="02020603050405020304" pitchFamily="18" charset="0"/>
                <a:cs typeface="Times New Roman" panose="02020603050405020304" pitchFamily="18" charset="0"/>
              </a:rPr>
              <a:t>63.  </a:t>
            </a:r>
            <a:r>
              <a:rPr lang="en-US" altLang="en-US" sz="3200" dirty="0">
                <a:solidFill>
                  <a:srgbClr val="FF0000"/>
                </a:solidFill>
                <a:latin typeface="Times New Roman" panose="02020603050405020304" pitchFamily="18" charset="0"/>
                <a:cs typeface="Times New Roman" panose="02020603050405020304" pitchFamily="18" charset="0"/>
              </a:rPr>
              <a:t>In this reaction… </a:t>
            </a:r>
            <a:br>
              <a:rPr lang="en-US" altLang="en-US" sz="3200" dirty="0">
                <a:solidFill>
                  <a:srgbClr val="FF0000"/>
                </a:solidFill>
                <a:latin typeface="Times New Roman" panose="02020603050405020304" pitchFamily="18" charset="0"/>
                <a:cs typeface="Times New Roman" panose="02020603050405020304" pitchFamily="18" charset="0"/>
              </a:rPr>
            </a:br>
            <a:r>
              <a:rPr lang="en-US" altLang="en-US" sz="3200" dirty="0">
                <a:solidFill>
                  <a:srgbClr val="FF0000"/>
                </a:solidFill>
                <a:latin typeface="Times New Roman" panose="02020603050405020304" pitchFamily="18" charset="0"/>
                <a:cs typeface="Times New Roman" panose="02020603050405020304" pitchFamily="18" charset="0"/>
              </a:rPr>
              <a:t>        </a:t>
            </a:r>
            <a:r>
              <a:rPr lang="en-US" altLang="en-US" sz="3200" b="1" dirty="0">
                <a:solidFill>
                  <a:srgbClr val="FF0000"/>
                </a:solidFill>
                <a:latin typeface="Times New Roman" panose="02020603050405020304" pitchFamily="18" charset="0"/>
                <a:cs typeface="Times New Roman" panose="02020603050405020304" pitchFamily="18" charset="0"/>
              </a:rPr>
              <a:t>N</a:t>
            </a:r>
            <a:r>
              <a:rPr lang="en-US" altLang="en-US" sz="3200" b="1" baseline="-25000" dirty="0">
                <a:solidFill>
                  <a:srgbClr val="FF0000"/>
                </a:solidFill>
                <a:latin typeface="Times New Roman" panose="02020603050405020304" pitchFamily="18" charset="0"/>
                <a:cs typeface="Times New Roman" panose="02020603050405020304" pitchFamily="18" charset="0"/>
              </a:rPr>
              <a:t>2(G)</a:t>
            </a:r>
            <a:r>
              <a:rPr lang="en-US" altLang="en-US" sz="3200" b="1" dirty="0">
                <a:solidFill>
                  <a:srgbClr val="FF0000"/>
                </a:solidFill>
                <a:latin typeface="Times New Roman" panose="02020603050405020304" pitchFamily="18" charset="0"/>
                <a:cs typeface="Times New Roman" panose="02020603050405020304" pitchFamily="18" charset="0"/>
              </a:rPr>
              <a:t> + 3H</a:t>
            </a:r>
            <a:r>
              <a:rPr lang="en-US" altLang="en-US" sz="3200" b="1" baseline="-25000" dirty="0">
                <a:solidFill>
                  <a:srgbClr val="FF0000"/>
                </a:solidFill>
                <a:latin typeface="Times New Roman" panose="02020603050405020304" pitchFamily="18" charset="0"/>
                <a:cs typeface="Times New Roman" panose="02020603050405020304" pitchFamily="18" charset="0"/>
              </a:rPr>
              <a:t>2(G)  </a:t>
            </a:r>
            <a:r>
              <a:rPr lang="en-US" sz="3200" b="1" i="0" dirty="0">
                <a:solidFill>
                  <a:srgbClr val="FF0000"/>
                </a:solidFill>
                <a:effectLst/>
                <a:latin typeface="Times New Roman" panose="02020603050405020304" pitchFamily="18" charset="0"/>
                <a:cs typeface="Times New Roman" panose="02020603050405020304" pitchFamily="18" charset="0"/>
              </a:rPr>
              <a:t>⇌</a:t>
            </a:r>
            <a:r>
              <a:rPr lang="en-US" altLang="en-US" sz="3200" b="1" dirty="0">
                <a:solidFill>
                  <a:srgbClr val="FF0000"/>
                </a:solidFill>
                <a:latin typeface="Times New Roman" panose="02020603050405020304" pitchFamily="18" charset="0"/>
                <a:cs typeface="Times New Roman" panose="02020603050405020304" pitchFamily="18" charset="0"/>
              </a:rPr>
              <a:t>  2NH</a:t>
            </a:r>
            <a:r>
              <a:rPr lang="en-US" altLang="en-US" sz="3200" b="1" baseline="-25000" dirty="0">
                <a:solidFill>
                  <a:srgbClr val="FF0000"/>
                </a:solidFill>
                <a:latin typeface="Times New Roman" panose="02020603050405020304" pitchFamily="18" charset="0"/>
                <a:cs typeface="Times New Roman" panose="02020603050405020304" pitchFamily="18" charset="0"/>
              </a:rPr>
              <a:t>3(G) </a:t>
            </a:r>
            <a:r>
              <a:rPr lang="en-US" altLang="en-US" sz="3200" b="1" dirty="0">
                <a:solidFill>
                  <a:srgbClr val="FF0000"/>
                </a:solidFill>
                <a:latin typeface="Times New Roman" panose="02020603050405020304" pitchFamily="18" charset="0"/>
                <a:cs typeface="Times New Roman" panose="02020603050405020304" pitchFamily="18" charset="0"/>
              </a:rPr>
              <a:t>+ energy</a:t>
            </a:r>
          </a:p>
          <a:p>
            <a:pPr eaLnBrk="1" hangingPunct="1">
              <a:spcBef>
                <a:spcPct val="50000"/>
              </a:spcBef>
              <a:buNone/>
            </a:pPr>
            <a:r>
              <a:rPr lang="en-US" altLang="en-US" dirty="0">
                <a:solidFill>
                  <a:srgbClr val="FF0000"/>
                </a:solidFill>
                <a:latin typeface="Bookman Old Style" pitchFamily="18" charset="0"/>
              </a:rPr>
              <a:t>      The rate that synthesis occurs is the</a:t>
            </a:r>
            <a:br>
              <a:rPr lang="en-US" altLang="en-US" dirty="0">
                <a:solidFill>
                  <a:srgbClr val="FF0000"/>
                </a:solidFill>
                <a:latin typeface="Bookman Old Style" pitchFamily="18" charset="0"/>
              </a:rPr>
            </a:br>
            <a:r>
              <a:rPr lang="en-US" altLang="en-US" dirty="0">
                <a:solidFill>
                  <a:srgbClr val="FF0000"/>
                </a:solidFill>
                <a:latin typeface="Bookman Old Style" pitchFamily="18" charset="0"/>
              </a:rPr>
              <a:t>      same as the rate of the reverse decomp.  </a:t>
            </a:r>
            <a:br>
              <a:rPr lang="en-US" altLang="en-US" dirty="0">
                <a:solidFill>
                  <a:srgbClr val="FF0000"/>
                </a:solidFill>
                <a:latin typeface="Bookman Old Style" pitchFamily="18" charset="0"/>
              </a:rPr>
            </a:br>
            <a:endParaRPr lang="en-US" altLang="en-US" dirty="0">
              <a:solidFill>
                <a:srgbClr val="FF0000"/>
              </a:solidFill>
              <a:latin typeface="Bookman Old Style" pitchFamily="18" charset="0"/>
            </a:endParaRPr>
          </a:p>
          <a:p>
            <a:pPr eaLnBrk="1" hangingPunct="1">
              <a:spcBef>
                <a:spcPct val="50000"/>
              </a:spcBef>
              <a:buNone/>
            </a:pPr>
            <a:r>
              <a:rPr lang="en-US" altLang="en-US" dirty="0">
                <a:solidFill>
                  <a:srgbClr val="3333FF"/>
                </a:solidFill>
                <a:latin typeface="Bookman Old Style" pitchFamily="18" charset="0"/>
              </a:rPr>
              <a:t>64.  A dynamic equilibrium is…</a:t>
            </a:r>
            <a:br>
              <a:rPr lang="en-US" altLang="en-US" dirty="0">
                <a:solidFill>
                  <a:srgbClr val="3333FF"/>
                </a:solidFill>
                <a:latin typeface="Bookman Old Style" pitchFamily="18" charset="0"/>
              </a:rPr>
            </a:br>
            <a:r>
              <a:rPr lang="en-US" altLang="en-US" dirty="0">
                <a:solidFill>
                  <a:srgbClr val="3333FF"/>
                </a:solidFill>
                <a:latin typeface="Bookman Old Style" pitchFamily="18" charset="0"/>
              </a:rPr>
              <a:t>       constantly changing, and constantly</a:t>
            </a:r>
            <a:br>
              <a:rPr lang="en-US" altLang="en-US" dirty="0">
                <a:solidFill>
                  <a:srgbClr val="3333FF"/>
                </a:solidFill>
                <a:latin typeface="Bookman Old Style" pitchFamily="18" charset="0"/>
              </a:rPr>
            </a:br>
            <a:r>
              <a:rPr lang="en-US" altLang="en-US" dirty="0">
                <a:solidFill>
                  <a:srgbClr val="3333FF"/>
                </a:solidFill>
                <a:latin typeface="Bookman Old Style" pitchFamily="18" charset="0"/>
              </a:rPr>
              <a:t>       staying the same.  </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400AEB9-643F-E99B-E1F3-F57467885955}"/>
              </a:ext>
            </a:extLst>
          </p:cNvPr>
          <p:cNvSpPr txBox="1"/>
          <p:nvPr/>
        </p:nvSpPr>
        <p:spPr>
          <a:xfrm>
            <a:off x="0" y="0"/>
            <a:ext cx="9144000" cy="6771084"/>
          </a:xfrm>
          <a:prstGeom prst="rect">
            <a:avLst/>
          </a:prstGeom>
          <a:noFill/>
        </p:spPr>
        <p:txBody>
          <a:bodyPr wrap="square" rtlCol="0">
            <a:spAutoFit/>
          </a:bodyPr>
          <a:lstStyle/>
          <a:p>
            <a:pPr eaLnBrk="1" hangingPunct="1">
              <a:spcBef>
                <a:spcPct val="50000"/>
              </a:spcBef>
            </a:pPr>
            <a:br>
              <a:rPr lang="en-US" altLang="en-US" sz="2800" dirty="0">
                <a:solidFill>
                  <a:srgbClr val="FF0000"/>
                </a:solidFill>
                <a:latin typeface="Comic Sans MS" pitchFamily="66" charset="0"/>
              </a:rPr>
            </a:br>
            <a:br>
              <a:rPr lang="en-US" altLang="en-US" sz="2800" dirty="0">
                <a:solidFill>
                  <a:srgbClr val="FF0000"/>
                </a:solidFill>
                <a:latin typeface="Comic Sans MS" pitchFamily="66" charset="0"/>
              </a:rPr>
            </a:br>
            <a:br>
              <a:rPr lang="en-US" altLang="en-US" sz="2800" dirty="0">
                <a:solidFill>
                  <a:srgbClr val="FF0000"/>
                </a:solidFill>
                <a:latin typeface="Comic Sans MS" pitchFamily="66" charset="0"/>
              </a:rPr>
            </a:br>
            <a:br>
              <a:rPr lang="en-US" altLang="en-US" sz="2800" dirty="0">
                <a:solidFill>
                  <a:srgbClr val="FF0000"/>
                </a:solidFill>
                <a:latin typeface="Comic Sans MS" pitchFamily="66" charset="0"/>
              </a:rPr>
            </a:br>
            <a:r>
              <a:rPr lang="en-US" altLang="en-US" sz="2800" dirty="0">
                <a:solidFill>
                  <a:srgbClr val="FF0000"/>
                </a:solidFill>
                <a:latin typeface="Comic Sans MS" pitchFamily="66" charset="0"/>
              </a:rPr>
              <a:t>65.  In a dynamic equilibrium situation, </a:t>
            </a:r>
            <a:br>
              <a:rPr lang="en-US" altLang="en-US" sz="2800" dirty="0">
                <a:solidFill>
                  <a:srgbClr val="FF0000"/>
                </a:solidFill>
                <a:latin typeface="Comic Sans MS" pitchFamily="66" charset="0"/>
              </a:rPr>
            </a:br>
            <a:r>
              <a:rPr lang="en-US" altLang="en-US" sz="2800" dirty="0">
                <a:solidFill>
                  <a:srgbClr val="FF0000"/>
                </a:solidFill>
                <a:latin typeface="Comic Sans MS" pitchFamily="66" charset="0"/>
              </a:rPr>
              <a:t>       you DO NOT necessarily have equal masses, </a:t>
            </a:r>
            <a:br>
              <a:rPr lang="en-US" altLang="en-US" sz="2800" dirty="0">
                <a:solidFill>
                  <a:srgbClr val="FF0000"/>
                </a:solidFill>
                <a:latin typeface="Comic Sans MS" pitchFamily="66" charset="0"/>
              </a:rPr>
            </a:br>
            <a:r>
              <a:rPr lang="en-US" altLang="en-US" sz="2800" dirty="0">
                <a:solidFill>
                  <a:srgbClr val="FF0000"/>
                </a:solidFill>
                <a:latin typeface="Comic Sans MS" pitchFamily="66" charset="0"/>
              </a:rPr>
              <a:t>       or equal moles, on opposite sides of the </a:t>
            </a:r>
            <a:r>
              <a:rPr lang="en-US" sz="4000" i="0" dirty="0">
                <a:solidFill>
                  <a:srgbClr val="FF0000"/>
                </a:solidFill>
                <a:effectLst/>
                <a:latin typeface="Times New Roman" panose="02020603050405020304" pitchFamily="18" charset="0"/>
                <a:cs typeface="Times New Roman" panose="02020603050405020304" pitchFamily="18" charset="0"/>
              </a:rPr>
              <a:t>⇌</a:t>
            </a:r>
            <a:endParaRPr lang="en-US" altLang="en-US" sz="2800" dirty="0">
              <a:solidFill>
                <a:srgbClr val="FF0000"/>
              </a:solidFill>
              <a:latin typeface="Comic Sans MS" pitchFamily="66" charset="0"/>
            </a:endParaRPr>
          </a:p>
          <a:p>
            <a:pPr eaLnBrk="1" hangingPunct="1">
              <a:spcBef>
                <a:spcPct val="50000"/>
              </a:spcBef>
              <a:buFontTx/>
              <a:buNone/>
            </a:pPr>
            <a:br>
              <a:rPr lang="en-US" altLang="en-US" sz="2000" dirty="0">
                <a:solidFill>
                  <a:srgbClr val="000099"/>
                </a:solidFill>
                <a:latin typeface="Comic Sans MS" pitchFamily="66" charset="0"/>
              </a:rPr>
            </a:br>
            <a:br>
              <a:rPr lang="en-US" altLang="en-US" sz="2000" dirty="0">
                <a:solidFill>
                  <a:srgbClr val="000099"/>
                </a:solidFill>
                <a:latin typeface="Comic Sans MS" pitchFamily="66" charset="0"/>
              </a:rPr>
            </a:br>
            <a:r>
              <a:rPr lang="en-US" altLang="en-US" sz="2000" dirty="0">
                <a:solidFill>
                  <a:srgbClr val="000099"/>
                </a:solidFill>
                <a:latin typeface="Comic Sans MS" pitchFamily="66" charset="0"/>
              </a:rPr>
              <a:t>66.  The rate of the forward reaction = the rate of the reverse reaction.  </a:t>
            </a:r>
            <a:br>
              <a:rPr lang="en-US" altLang="en-US" sz="2000" dirty="0">
                <a:solidFill>
                  <a:srgbClr val="000099"/>
                </a:solidFill>
                <a:latin typeface="Comic Sans MS" pitchFamily="66" charset="0"/>
              </a:rPr>
            </a:br>
            <a:br>
              <a:rPr lang="en-US" altLang="en-US" sz="2000" dirty="0">
                <a:solidFill>
                  <a:srgbClr val="000099"/>
                </a:solidFill>
                <a:latin typeface="Comic Sans MS" pitchFamily="66" charset="0"/>
              </a:rPr>
            </a:br>
            <a:br>
              <a:rPr lang="en-US" altLang="en-US" sz="2000" dirty="0">
                <a:solidFill>
                  <a:srgbClr val="000099"/>
                </a:solidFill>
                <a:latin typeface="Comic Sans MS" pitchFamily="66" charset="0"/>
              </a:rPr>
            </a:br>
            <a:br>
              <a:rPr lang="en-US" altLang="en-US" sz="2000" dirty="0">
                <a:solidFill>
                  <a:srgbClr val="000099"/>
                </a:solidFill>
                <a:latin typeface="Comic Sans MS" pitchFamily="66" charset="0"/>
              </a:rPr>
            </a:br>
            <a:r>
              <a:rPr lang="en-US" altLang="en-US" sz="3200" dirty="0">
                <a:solidFill>
                  <a:srgbClr val="FF0000"/>
                </a:solidFill>
                <a:latin typeface="Comic Sans MS" pitchFamily="66" charset="0"/>
              </a:rPr>
              <a:t>67.  It is possible to have equal masses or </a:t>
            </a:r>
            <a:br>
              <a:rPr lang="en-US" altLang="en-US" sz="3200" dirty="0">
                <a:solidFill>
                  <a:srgbClr val="FF0000"/>
                </a:solidFill>
                <a:latin typeface="Comic Sans MS" pitchFamily="66" charset="0"/>
              </a:rPr>
            </a:br>
            <a:r>
              <a:rPr lang="en-US" altLang="en-US" sz="3200" dirty="0">
                <a:solidFill>
                  <a:srgbClr val="FF0000"/>
                </a:solidFill>
                <a:latin typeface="Comic Sans MS" pitchFamily="66" charset="0"/>
              </a:rPr>
              <a:t>       equal moles on both sides, </a:t>
            </a:r>
            <a:r>
              <a:rPr lang="en-US" altLang="en-US" sz="3200" u="sng" dirty="0">
                <a:solidFill>
                  <a:srgbClr val="FF0000"/>
                </a:solidFill>
                <a:latin typeface="Comic Sans MS" pitchFamily="66" charset="0"/>
              </a:rPr>
              <a:t>but that is</a:t>
            </a:r>
            <a:br>
              <a:rPr lang="en-US" altLang="en-US" sz="3200" u="sng" dirty="0">
                <a:solidFill>
                  <a:srgbClr val="FF0000"/>
                </a:solidFill>
                <a:latin typeface="Comic Sans MS" pitchFamily="66" charset="0"/>
              </a:rPr>
            </a:br>
            <a:r>
              <a:rPr lang="en-US" altLang="en-US" sz="3200" dirty="0">
                <a:solidFill>
                  <a:srgbClr val="FF0000"/>
                </a:solidFill>
                <a:latin typeface="Comic Sans MS" pitchFamily="66" charset="0"/>
              </a:rPr>
              <a:t>       </a:t>
            </a:r>
            <a:r>
              <a:rPr lang="en-US" altLang="en-US" sz="3200" u="sng" dirty="0">
                <a:solidFill>
                  <a:srgbClr val="FF0000"/>
                </a:solidFill>
                <a:latin typeface="Comic Sans MS" pitchFamily="66" charset="0"/>
              </a:rPr>
              <a:t>NOT a condition</a:t>
            </a:r>
            <a:r>
              <a:rPr lang="en-US" altLang="en-US" sz="3200" dirty="0">
                <a:solidFill>
                  <a:srgbClr val="FF0000"/>
                </a:solidFill>
                <a:latin typeface="Comic Sans MS" pitchFamily="66" charset="0"/>
              </a:rPr>
              <a:t>, it’s only a possibility.</a:t>
            </a:r>
            <a:endParaRPr lang="en-US" dirty="0"/>
          </a:p>
        </p:txBody>
      </p:sp>
      <p:sp>
        <p:nvSpPr>
          <p:cNvPr id="3" name="WordArt 11">
            <a:extLst>
              <a:ext uri="{FF2B5EF4-FFF2-40B4-BE49-F238E27FC236}">
                <a16:creationId xmlns:a16="http://schemas.microsoft.com/office/drawing/2014/main" id="{52749EE1-3FCF-ED34-D877-D1CFB870BB86}"/>
              </a:ext>
            </a:extLst>
          </p:cNvPr>
          <p:cNvSpPr>
            <a:spLocks noChangeArrowheads="1" noChangeShapeType="1" noTextEdit="1"/>
          </p:cNvSpPr>
          <p:nvPr/>
        </p:nvSpPr>
        <p:spPr bwMode="auto">
          <a:xfrm>
            <a:off x="396240" y="125412"/>
            <a:ext cx="8747760" cy="1398587"/>
          </a:xfrm>
          <a:prstGeom prst="rect">
            <a:avLst/>
          </a:prstGeom>
        </p:spPr>
        <p:txBody>
          <a:bodyPr wrap="none" fromWordArt="1">
            <a:prstTxWarp prst="textPlain">
              <a:avLst>
                <a:gd name="adj" fmla="val 50000"/>
              </a:avLst>
            </a:prstTxWarp>
          </a:bodyPr>
          <a:lstStyle/>
          <a:p>
            <a:pPr algn="ctr"/>
            <a:r>
              <a:rPr lang="en-US" sz="3600" kern="10" dirty="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Arial Black"/>
              </a:rPr>
              <a:t>dynamic </a:t>
            </a:r>
            <a:r>
              <a:rPr lang="en-US" sz="3600" kern="10" dirty="0" err="1">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Arial Black"/>
              </a:rPr>
              <a:t>equilibrim</a:t>
            </a:r>
            <a:endParaRPr lang="en-US" sz="3600" kern="10" dirty="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Arial Black"/>
            </a:endParaRPr>
          </a:p>
        </p:txBody>
      </p:sp>
    </p:spTree>
    <p:extLst>
      <p:ext uri="{BB962C8B-B14F-4D97-AF65-F5344CB8AC3E}">
        <p14:creationId xmlns:p14="http://schemas.microsoft.com/office/powerpoint/2010/main" val="429121921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 Box 4">
            <a:extLst>
              <a:ext uri="{FF2B5EF4-FFF2-40B4-BE49-F238E27FC236}">
                <a16:creationId xmlns:a16="http://schemas.microsoft.com/office/drawing/2014/main" id="{9375E179-E521-DCA7-09BE-E55507CD9505}"/>
              </a:ext>
            </a:extLst>
          </p:cNvPr>
          <p:cNvSpPr txBox="1">
            <a:spLocks noChangeArrowheads="1"/>
          </p:cNvSpPr>
          <p:nvPr/>
        </p:nvSpPr>
        <p:spPr bwMode="auto">
          <a:xfrm>
            <a:off x="0" y="0"/>
            <a:ext cx="9144000" cy="5655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4800" dirty="0">
                <a:solidFill>
                  <a:srgbClr val="FFFFFF"/>
                </a:solidFill>
                <a:latin typeface="Comic Sans MS" pitchFamily="66" charset="0"/>
              </a:rPr>
              <a:t>68.  </a:t>
            </a:r>
            <a:r>
              <a:rPr lang="en-US" altLang="en-US" sz="4800" dirty="0" err="1">
                <a:solidFill>
                  <a:srgbClr val="FFFFFF"/>
                </a:solidFill>
                <a:latin typeface="Comic Sans MS" pitchFamily="66" charset="0"/>
              </a:rPr>
              <a:t>LeChatelier's</a:t>
            </a:r>
            <a:r>
              <a:rPr lang="en-US" altLang="en-US" sz="4800" dirty="0">
                <a:solidFill>
                  <a:srgbClr val="FFFFFF"/>
                </a:solidFill>
                <a:latin typeface="Comic Sans MS" pitchFamily="66" charset="0"/>
              </a:rPr>
              <a:t> Principle</a:t>
            </a:r>
          </a:p>
          <a:p>
            <a:pPr algn="ctr" eaLnBrk="1" hangingPunct="1">
              <a:spcBef>
                <a:spcPct val="50000"/>
              </a:spcBef>
              <a:buFontTx/>
              <a:buNone/>
            </a:pPr>
            <a:endParaRPr lang="en-US" altLang="en-US" sz="900" dirty="0">
              <a:solidFill>
                <a:srgbClr val="FFFFFF"/>
              </a:solidFill>
              <a:latin typeface="Comic Sans MS" pitchFamily="66" charset="0"/>
            </a:endParaRPr>
          </a:p>
          <a:p>
            <a:pPr algn="ctr" eaLnBrk="1" hangingPunct="1">
              <a:spcBef>
                <a:spcPct val="50000"/>
              </a:spcBef>
              <a:buFontTx/>
              <a:buNone/>
            </a:pPr>
            <a:r>
              <a:rPr lang="en-US" altLang="en-US" sz="4000" b="1" dirty="0">
                <a:solidFill>
                  <a:srgbClr val="FFFFFF"/>
                </a:solidFill>
                <a:latin typeface="Century Schoolbook" pitchFamily="18" charset="0"/>
              </a:rPr>
              <a:t>A chemical system in </a:t>
            </a:r>
            <a:br>
              <a:rPr lang="en-US" altLang="en-US" sz="4000" b="1" dirty="0">
                <a:solidFill>
                  <a:srgbClr val="FFFFFF"/>
                </a:solidFill>
                <a:latin typeface="Century Schoolbook" pitchFamily="18" charset="0"/>
              </a:rPr>
            </a:br>
            <a:r>
              <a:rPr lang="en-US" altLang="en-US" sz="4000" b="1" dirty="0">
                <a:solidFill>
                  <a:srgbClr val="FFFFFF"/>
                </a:solidFill>
                <a:latin typeface="Century Schoolbook" pitchFamily="18" charset="0"/>
              </a:rPr>
              <a:t>dynamic equilibrium will stay at equilibrium, and if a chemical stress is applied, the system will shift to counter act this stress, </a:t>
            </a:r>
            <a:br>
              <a:rPr lang="en-US" altLang="en-US" sz="4000" b="1" dirty="0">
                <a:solidFill>
                  <a:srgbClr val="FFFFFF"/>
                </a:solidFill>
                <a:latin typeface="Century Schoolbook" pitchFamily="18" charset="0"/>
              </a:rPr>
            </a:br>
            <a:r>
              <a:rPr lang="en-US" altLang="en-US" sz="4000" b="1" dirty="0">
                <a:solidFill>
                  <a:srgbClr val="FFFFFF"/>
                </a:solidFill>
                <a:latin typeface="Century Schoolbook" pitchFamily="18" charset="0"/>
              </a:rPr>
              <a:t>until a new equilibrium is reached.</a:t>
            </a:r>
          </a:p>
        </p:txBody>
      </p:sp>
    </p:spTree>
    <p:extLst>
      <p:ext uri="{BB962C8B-B14F-4D97-AF65-F5344CB8AC3E}">
        <p14:creationId xmlns:p14="http://schemas.microsoft.com/office/powerpoint/2010/main" val="222543341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TextBox 1"/>
          <p:cNvSpPr txBox="1">
            <a:spLocks noChangeArrowheads="1"/>
          </p:cNvSpPr>
          <p:nvPr/>
        </p:nvSpPr>
        <p:spPr bwMode="auto">
          <a:xfrm>
            <a:off x="0" y="1"/>
            <a:ext cx="9144000" cy="6863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None/>
            </a:pPr>
            <a:r>
              <a:rPr lang="en-US" altLang="en-US" sz="4800" dirty="0">
                <a:solidFill>
                  <a:srgbClr val="FF0000"/>
                </a:solidFill>
                <a:latin typeface="Times New Roman" panose="02020603050405020304" pitchFamily="18" charset="0"/>
                <a:cs typeface="Times New Roman" panose="02020603050405020304" pitchFamily="18" charset="0"/>
              </a:rPr>
              <a:t>69.  You can disrupt a chemical  </a:t>
            </a:r>
            <a:br>
              <a:rPr lang="en-US" altLang="en-US" sz="4800" dirty="0">
                <a:solidFill>
                  <a:srgbClr val="FF0000"/>
                </a:solidFill>
                <a:latin typeface="Times New Roman" panose="02020603050405020304" pitchFamily="18" charset="0"/>
                <a:cs typeface="Times New Roman" panose="02020603050405020304" pitchFamily="18" charset="0"/>
              </a:rPr>
            </a:br>
            <a:r>
              <a:rPr lang="en-US" altLang="en-US" sz="4800" dirty="0">
                <a:solidFill>
                  <a:srgbClr val="FF0000"/>
                </a:solidFill>
                <a:latin typeface="Times New Roman" panose="02020603050405020304" pitchFamily="18" charset="0"/>
                <a:cs typeface="Times New Roman" panose="02020603050405020304" pitchFamily="18" charset="0"/>
              </a:rPr>
              <a:t>        equilibrium by </a:t>
            </a:r>
          </a:p>
          <a:p>
            <a:pPr marL="571500" indent="-571500" eaLnBrk="1" hangingPunct="1">
              <a:spcBef>
                <a:spcPct val="0"/>
              </a:spcBef>
            </a:pPr>
            <a:r>
              <a:rPr lang="en-US" altLang="en-US" sz="3600" dirty="0">
                <a:solidFill>
                  <a:srgbClr val="000099"/>
                </a:solidFill>
                <a:latin typeface="Times New Roman" panose="02020603050405020304" pitchFamily="18" charset="0"/>
                <a:cs typeface="Times New Roman" panose="02020603050405020304" pitchFamily="18" charset="0"/>
              </a:rPr>
              <a:t>increasing or decreasing temperature</a:t>
            </a:r>
          </a:p>
          <a:p>
            <a:pPr marL="571500" indent="-571500" eaLnBrk="1" hangingPunct="1">
              <a:spcBef>
                <a:spcPct val="0"/>
              </a:spcBef>
            </a:pPr>
            <a:r>
              <a:rPr lang="en-US" altLang="en-US" sz="3600" dirty="0">
                <a:solidFill>
                  <a:srgbClr val="000099"/>
                </a:solidFill>
                <a:latin typeface="Times New Roman" panose="02020603050405020304" pitchFamily="18" charset="0"/>
                <a:cs typeface="Times New Roman" panose="02020603050405020304" pitchFamily="18" charset="0"/>
              </a:rPr>
              <a:t>increasing or decreasing pressure</a:t>
            </a:r>
          </a:p>
          <a:p>
            <a:pPr marL="571500" indent="-571500" eaLnBrk="1" hangingPunct="1">
              <a:spcBef>
                <a:spcPct val="0"/>
              </a:spcBef>
            </a:pPr>
            <a:r>
              <a:rPr lang="en-US" altLang="en-US" sz="3600" dirty="0">
                <a:solidFill>
                  <a:srgbClr val="000099"/>
                </a:solidFill>
                <a:latin typeface="Times New Roman" panose="02020603050405020304" pitchFamily="18" charset="0"/>
                <a:cs typeface="Times New Roman" panose="02020603050405020304" pitchFamily="18" charset="0"/>
              </a:rPr>
              <a:t>adding or removing stuff </a:t>
            </a:r>
            <a:br>
              <a:rPr lang="en-US" altLang="en-US" sz="3600" dirty="0">
                <a:solidFill>
                  <a:srgbClr val="000099"/>
                </a:solidFill>
              </a:rPr>
            </a:br>
            <a:br>
              <a:rPr lang="en-US" altLang="en-US" sz="3600" dirty="0">
                <a:solidFill>
                  <a:srgbClr val="000099"/>
                </a:solidFill>
              </a:rPr>
            </a:br>
            <a:r>
              <a:rPr lang="en-US" altLang="en-US" sz="4000" dirty="0">
                <a:solidFill>
                  <a:srgbClr val="000099"/>
                </a:solidFill>
              </a:rPr>
              <a:t>   </a:t>
            </a:r>
          </a:p>
          <a:p>
            <a:pPr eaLnBrk="1" hangingPunct="1">
              <a:spcBef>
                <a:spcPct val="0"/>
              </a:spcBef>
              <a:buNone/>
            </a:pPr>
            <a:r>
              <a:rPr lang="en-US" altLang="en-US" sz="4000" b="1" dirty="0">
                <a:solidFill>
                  <a:srgbClr val="FF0000"/>
                </a:solidFill>
                <a:latin typeface="Times New Roman" panose="02020603050405020304" pitchFamily="18" charset="0"/>
                <a:cs typeface="Times New Roman" panose="02020603050405020304" pitchFamily="18" charset="0"/>
              </a:rPr>
              <a:t>70.  The chemical system must  </a:t>
            </a:r>
            <a:br>
              <a:rPr lang="en-US" altLang="en-US" sz="4000" b="1" dirty="0">
                <a:solidFill>
                  <a:srgbClr val="FF0000"/>
                </a:solidFill>
                <a:latin typeface="Times New Roman" panose="02020603050405020304" pitchFamily="18" charset="0"/>
                <a:cs typeface="Times New Roman" panose="02020603050405020304" pitchFamily="18" charset="0"/>
              </a:rPr>
            </a:br>
            <a:r>
              <a:rPr lang="en-US" altLang="en-US" sz="4000" b="1" dirty="0">
                <a:solidFill>
                  <a:srgbClr val="FF0000"/>
                </a:solidFill>
                <a:latin typeface="Times New Roman" panose="02020603050405020304" pitchFamily="18" charset="0"/>
                <a:cs typeface="Times New Roman" panose="02020603050405020304" pitchFamily="18" charset="0"/>
              </a:rPr>
              <a:t>       accommodate this stress, and </a:t>
            </a:r>
            <a:br>
              <a:rPr lang="en-US" altLang="en-US" sz="4000" b="1" dirty="0">
                <a:solidFill>
                  <a:srgbClr val="FF0000"/>
                </a:solidFill>
                <a:latin typeface="Times New Roman" panose="02020603050405020304" pitchFamily="18" charset="0"/>
                <a:cs typeface="Times New Roman" panose="02020603050405020304" pitchFamily="18" charset="0"/>
              </a:rPr>
            </a:br>
            <a:r>
              <a:rPr lang="en-US" altLang="en-US" sz="4000" b="1" dirty="0">
                <a:solidFill>
                  <a:srgbClr val="FF0000"/>
                </a:solidFill>
                <a:latin typeface="Times New Roman" panose="02020603050405020304" pitchFamily="18" charset="0"/>
                <a:cs typeface="Times New Roman" panose="02020603050405020304" pitchFamily="18" charset="0"/>
              </a:rPr>
              <a:t>       a NEW, different dynamic</a:t>
            </a:r>
            <a:br>
              <a:rPr lang="en-US" altLang="en-US" sz="4000" b="1" dirty="0">
                <a:solidFill>
                  <a:srgbClr val="FF0000"/>
                </a:solidFill>
                <a:latin typeface="Times New Roman" panose="02020603050405020304" pitchFamily="18" charset="0"/>
                <a:cs typeface="Times New Roman" panose="02020603050405020304" pitchFamily="18" charset="0"/>
              </a:rPr>
            </a:br>
            <a:r>
              <a:rPr lang="en-US" altLang="en-US" sz="4000" b="1" dirty="0">
                <a:solidFill>
                  <a:srgbClr val="FF0000"/>
                </a:solidFill>
                <a:latin typeface="Times New Roman" panose="02020603050405020304" pitchFamily="18" charset="0"/>
                <a:cs typeface="Times New Roman" panose="02020603050405020304" pitchFamily="18" charset="0"/>
              </a:rPr>
              <a:t>       equilibrium will form.  </a:t>
            </a:r>
            <a:endParaRPr lang="en-US" altLang="en-US" sz="4800" b="1" dirty="0">
              <a:solidFill>
                <a:srgbClr val="FF0000"/>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9" name="Text Box 3"/>
          <p:cNvSpPr txBox="1">
            <a:spLocks noChangeArrowheads="1"/>
          </p:cNvSpPr>
          <p:nvPr/>
        </p:nvSpPr>
        <p:spPr bwMode="auto">
          <a:xfrm>
            <a:off x="19050" y="1946076"/>
            <a:ext cx="9124950" cy="21852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None/>
            </a:pPr>
            <a:r>
              <a:rPr lang="en-US" altLang="en-US" sz="4000" dirty="0">
                <a:solidFill>
                  <a:srgbClr val="FF3300"/>
                </a:solidFill>
                <a:latin typeface="Times New Roman" panose="02020603050405020304" pitchFamily="18" charset="0"/>
                <a:cs typeface="Times New Roman" panose="02020603050405020304" pitchFamily="18" charset="0"/>
              </a:rPr>
              <a:t>nitrogen + hydrogen  </a:t>
            </a:r>
            <a:r>
              <a:rPr lang="en-US" sz="4000" i="0" dirty="0">
                <a:solidFill>
                  <a:schemeClr val="tx1">
                    <a:lumMod val="95000"/>
                    <a:lumOff val="5000"/>
                  </a:schemeClr>
                </a:solidFill>
                <a:effectLst/>
                <a:latin typeface="Times New Roman" panose="02020603050405020304" pitchFamily="18" charset="0"/>
                <a:cs typeface="Times New Roman" panose="02020603050405020304" pitchFamily="18" charset="0"/>
              </a:rPr>
              <a:t>⇌</a:t>
            </a:r>
            <a:r>
              <a:rPr lang="en-US" sz="4000" i="0" dirty="0">
                <a:solidFill>
                  <a:srgbClr val="4D5156"/>
                </a:solidFill>
                <a:effectLst/>
                <a:latin typeface="Times New Roman" panose="02020603050405020304" pitchFamily="18" charset="0"/>
                <a:cs typeface="Times New Roman" panose="02020603050405020304" pitchFamily="18" charset="0"/>
              </a:rPr>
              <a:t>  </a:t>
            </a:r>
            <a:r>
              <a:rPr lang="en-US" altLang="en-US" sz="4000" dirty="0">
                <a:solidFill>
                  <a:srgbClr val="333399"/>
                </a:solidFill>
                <a:latin typeface="Times New Roman" panose="02020603050405020304" pitchFamily="18" charset="0"/>
                <a:cs typeface="Times New Roman" panose="02020603050405020304" pitchFamily="18" charset="0"/>
              </a:rPr>
              <a:t>ammonia + energy</a:t>
            </a:r>
          </a:p>
          <a:p>
            <a:pPr algn="ctr" eaLnBrk="1" hangingPunct="1">
              <a:spcBef>
                <a:spcPct val="50000"/>
              </a:spcBef>
              <a:buNone/>
            </a:pPr>
            <a:r>
              <a:rPr lang="en-US" sz="4000" b="1" dirty="0">
                <a:solidFill>
                  <a:srgbClr val="FF0000"/>
                </a:solidFill>
                <a:latin typeface="Times New Roman" panose="02020603050405020304" pitchFamily="18" charset="0"/>
                <a:cs typeface="Times New Roman" panose="02020603050405020304" pitchFamily="18" charset="0"/>
              </a:rPr>
              <a:t>Add Ammonia</a:t>
            </a:r>
          </a:p>
          <a:p>
            <a:pPr algn="ctr" eaLnBrk="1" hangingPunct="1">
              <a:spcBef>
                <a:spcPct val="50000"/>
              </a:spcBef>
              <a:buFontTx/>
              <a:buNone/>
            </a:pPr>
            <a:endParaRPr lang="en-US" altLang="en-US" sz="2400" dirty="0">
              <a:solidFill>
                <a:srgbClr val="FF3300"/>
              </a:solidFill>
            </a:endParaRPr>
          </a:p>
        </p:txBody>
      </p:sp>
      <p:sp>
        <p:nvSpPr>
          <p:cNvPr id="111623" name="Text Box 7"/>
          <p:cNvSpPr txBox="1">
            <a:spLocks noChangeArrowheads="1"/>
          </p:cNvSpPr>
          <p:nvPr/>
        </p:nvSpPr>
        <p:spPr bwMode="auto">
          <a:xfrm>
            <a:off x="0" y="0"/>
            <a:ext cx="9144000" cy="1077218"/>
          </a:xfrm>
          <a:prstGeom prst="rect">
            <a:avLst/>
          </a:prstGeom>
          <a:solidFill>
            <a:srgbClr val="FFFF66"/>
          </a:solidFill>
          <a:ln>
            <a:noFill/>
          </a:ln>
          <a:effec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dirty="0">
                <a:solidFill>
                  <a:srgbClr val="FF3300"/>
                </a:solidFill>
                <a:latin typeface="Comic Sans MS" pitchFamily="66" charset="0"/>
              </a:rPr>
              <a:t>71.  What happens if we pump in extra NH</a:t>
            </a:r>
            <a:r>
              <a:rPr lang="en-US" altLang="en-US" baseline="-25000" dirty="0">
                <a:solidFill>
                  <a:srgbClr val="FF3300"/>
                </a:solidFill>
                <a:latin typeface="Comic Sans MS" pitchFamily="66" charset="0"/>
              </a:rPr>
              <a:t>3(G) </a:t>
            </a:r>
            <a:br>
              <a:rPr lang="en-US" altLang="en-US" baseline="-25000" dirty="0">
                <a:solidFill>
                  <a:srgbClr val="FF3300"/>
                </a:solidFill>
                <a:latin typeface="Comic Sans MS" pitchFamily="66" charset="0"/>
              </a:rPr>
            </a:br>
            <a:r>
              <a:rPr lang="en-US" altLang="en-US" baseline="-25000" dirty="0">
                <a:solidFill>
                  <a:srgbClr val="FF3300"/>
                </a:solidFill>
                <a:latin typeface="Comic Sans MS" pitchFamily="66" charset="0"/>
              </a:rPr>
              <a:t>           </a:t>
            </a:r>
            <a:r>
              <a:rPr lang="en-US" altLang="en-US" dirty="0">
                <a:solidFill>
                  <a:srgbClr val="FF3300"/>
                </a:solidFill>
                <a:latin typeface="Comic Sans MS" pitchFamily="66" charset="0"/>
              </a:rPr>
              <a:t>to this closed system?</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9" name="Text Box 3"/>
          <p:cNvSpPr txBox="1">
            <a:spLocks noChangeArrowheads="1"/>
          </p:cNvSpPr>
          <p:nvPr/>
        </p:nvSpPr>
        <p:spPr bwMode="auto">
          <a:xfrm>
            <a:off x="19050" y="1946076"/>
            <a:ext cx="9124950" cy="40318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None/>
            </a:pPr>
            <a:r>
              <a:rPr lang="en-US" altLang="en-US" sz="4000" dirty="0">
                <a:solidFill>
                  <a:srgbClr val="FF3300"/>
                </a:solidFill>
                <a:latin typeface="Times New Roman" panose="02020603050405020304" pitchFamily="18" charset="0"/>
                <a:cs typeface="Times New Roman" panose="02020603050405020304" pitchFamily="18" charset="0"/>
              </a:rPr>
              <a:t>nitrogen + hydrogen  </a:t>
            </a:r>
            <a:r>
              <a:rPr lang="en-US" sz="4000" i="0" dirty="0">
                <a:solidFill>
                  <a:schemeClr val="tx1">
                    <a:lumMod val="95000"/>
                    <a:lumOff val="5000"/>
                  </a:schemeClr>
                </a:solidFill>
                <a:effectLst/>
                <a:latin typeface="Times New Roman" panose="02020603050405020304" pitchFamily="18" charset="0"/>
                <a:cs typeface="Times New Roman" panose="02020603050405020304" pitchFamily="18" charset="0"/>
              </a:rPr>
              <a:t>⇌</a:t>
            </a:r>
            <a:r>
              <a:rPr lang="en-US" sz="4000" i="0" dirty="0">
                <a:solidFill>
                  <a:srgbClr val="4D5156"/>
                </a:solidFill>
                <a:effectLst/>
                <a:latin typeface="Times New Roman" panose="02020603050405020304" pitchFamily="18" charset="0"/>
                <a:cs typeface="Times New Roman" panose="02020603050405020304" pitchFamily="18" charset="0"/>
              </a:rPr>
              <a:t>  </a:t>
            </a:r>
            <a:r>
              <a:rPr lang="en-US" altLang="en-US" sz="4000" dirty="0">
                <a:solidFill>
                  <a:srgbClr val="333399"/>
                </a:solidFill>
                <a:latin typeface="Times New Roman" panose="02020603050405020304" pitchFamily="18" charset="0"/>
                <a:cs typeface="Times New Roman" panose="02020603050405020304" pitchFamily="18" charset="0"/>
              </a:rPr>
              <a:t>ammonia + energy</a:t>
            </a:r>
          </a:p>
          <a:p>
            <a:pPr algn="ctr" eaLnBrk="1" hangingPunct="1">
              <a:spcBef>
                <a:spcPct val="50000"/>
              </a:spcBef>
              <a:buNone/>
            </a:pPr>
            <a:r>
              <a:rPr lang="en-US" sz="4000" b="1" dirty="0">
                <a:solidFill>
                  <a:srgbClr val="FF0000"/>
                </a:solidFill>
                <a:latin typeface="Times New Roman" panose="02020603050405020304" pitchFamily="18" charset="0"/>
                <a:cs typeface="Times New Roman" panose="02020603050405020304" pitchFamily="18" charset="0"/>
              </a:rPr>
              <a:t>Add Ammonia</a:t>
            </a:r>
          </a:p>
          <a:p>
            <a:pPr algn="ctr" eaLnBrk="1" hangingPunct="1">
              <a:spcBef>
                <a:spcPct val="50000"/>
              </a:spcBef>
              <a:buFontTx/>
              <a:buNone/>
            </a:pPr>
            <a:r>
              <a:rPr lang="en-US" altLang="en-US" sz="2400" dirty="0">
                <a:latin typeface="Times New Roman" panose="02020603050405020304" pitchFamily="18" charset="0"/>
                <a:cs typeface="Times New Roman" panose="02020603050405020304" pitchFamily="18" charset="0"/>
              </a:rPr>
              <a:t>If you imagine the forward reaction happens 100x per minute, </a:t>
            </a:r>
            <a:br>
              <a:rPr lang="en-US" altLang="en-US" sz="2400" dirty="0">
                <a:latin typeface="Times New Roman" panose="02020603050405020304" pitchFamily="18" charset="0"/>
                <a:cs typeface="Times New Roman" panose="02020603050405020304" pitchFamily="18" charset="0"/>
              </a:rPr>
            </a:br>
            <a:r>
              <a:rPr lang="en-US" altLang="en-US" sz="2400" dirty="0">
                <a:latin typeface="Times New Roman" panose="02020603050405020304" pitchFamily="18" charset="0"/>
                <a:cs typeface="Times New Roman" panose="02020603050405020304" pitchFamily="18" charset="0"/>
              </a:rPr>
              <a:t>the reverse reaction also happens 100x per minute, </a:t>
            </a:r>
            <a:br>
              <a:rPr lang="en-US" altLang="en-US" sz="2400" dirty="0">
                <a:latin typeface="Times New Roman" panose="02020603050405020304" pitchFamily="18" charset="0"/>
                <a:cs typeface="Times New Roman" panose="02020603050405020304" pitchFamily="18" charset="0"/>
              </a:rPr>
            </a:br>
            <a:r>
              <a:rPr lang="en-US" altLang="en-US" sz="2400" dirty="0">
                <a:latin typeface="Times New Roman" panose="02020603050405020304" pitchFamily="18" charset="0"/>
                <a:cs typeface="Times New Roman" panose="02020603050405020304" pitchFamily="18" charset="0"/>
              </a:rPr>
              <a:t>this stays in balance, it’s in dynamic equilibrium</a:t>
            </a:r>
          </a:p>
          <a:p>
            <a:pPr algn="ctr" eaLnBrk="1" hangingPunct="1">
              <a:spcBef>
                <a:spcPct val="50000"/>
              </a:spcBef>
              <a:buFontTx/>
              <a:buNone/>
            </a:pPr>
            <a:endParaRPr lang="en-US" altLang="en-US" sz="2400" dirty="0">
              <a:latin typeface="Times New Roman" panose="02020603050405020304" pitchFamily="18" charset="0"/>
              <a:cs typeface="Times New Roman" panose="02020603050405020304" pitchFamily="18" charset="0"/>
            </a:endParaRPr>
          </a:p>
          <a:p>
            <a:pPr algn="ctr" eaLnBrk="1" hangingPunct="1">
              <a:spcBef>
                <a:spcPct val="50000"/>
              </a:spcBef>
              <a:buFontTx/>
              <a:buNone/>
            </a:pPr>
            <a:r>
              <a:rPr lang="en-US" altLang="en-US" sz="2400" dirty="0">
                <a:latin typeface="Times New Roman" panose="02020603050405020304" pitchFamily="18" charset="0"/>
                <a:cs typeface="Times New Roman" panose="02020603050405020304" pitchFamily="18" charset="0"/>
              </a:rPr>
              <a:t>Always changing, always staying the same.  </a:t>
            </a:r>
          </a:p>
        </p:txBody>
      </p:sp>
      <p:sp>
        <p:nvSpPr>
          <p:cNvPr id="111623" name="Text Box 7"/>
          <p:cNvSpPr txBox="1">
            <a:spLocks noChangeArrowheads="1"/>
          </p:cNvSpPr>
          <p:nvPr/>
        </p:nvSpPr>
        <p:spPr bwMode="auto">
          <a:xfrm>
            <a:off x="0" y="0"/>
            <a:ext cx="9144000" cy="1077218"/>
          </a:xfrm>
          <a:prstGeom prst="rect">
            <a:avLst/>
          </a:prstGeom>
          <a:solidFill>
            <a:srgbClr val="FFFF66"/>
          </a:solidFill>
          <a:ln>
            <a:noFill/>
          </a:ln>
          <a:effec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dirty="0">
                <a:solidFill>
                  <a:srgbClr val="FF3300"/>
                </a:solidFill>
                <a:latin typeface="Comic Sans MS" pitchFamily="66" charset="0"/>
              </a:rPr>
              <a:t>71.  What happens if we pump in extra NH</a:t>
            </a:r>
            <a:r>
              <a:rPr lang="en-US" altLang="en-US" baseline="-25000" dirty="0">
                <a:solidFill>
                  <a:srgbClr val="FF3300"/>
                </a:solidFill>
                <a:latin typeface="Comic Sans MS" pitchFamily="66" charset="0"/>
              </a:rPr>
              <a:t>3(G) </a:t>
            </a:r>
            <a:br>
              <a:rPr lang="en-US" altLang="en-US" baseline="-25000" dirty="0">
                <a:solidFill>
                  <a:srgbClr val="FF3300"/>
                </a:solidFill>
                <a:latin typeface="Comic Sans MS" pitchFamily="66" charset="0"/>
              </a:rPr>
            </a:br>
            <a:r>
              <a:rPr lang="en-US" altLang="en-US" baseline="-25000" dirty="0">
                <a:solidFill>
                  <a:srgbClr val="FF3300"/>
                </a:solidFill>
                <a:latin typeface="Comic Sans MS" pitchFamily="66" charset="0"/>
              </a:rPr>
              <a:t>           </a:t>
            </a:r>
            <a:r>
              <a:rPr lang="en-US" altLang="en-US" dirty="0">
                <a:solidFill>
                  <a:srgbClr val="FF3300"/>
                </a:solidFill>
                <a:latin typeface="Comic Sans MS" pitchFamily="66" charset="0"/>
              </a:rPr>
              <a:t>to this closed system?</a:t>
            </a:r>
          </a:p>
        </p:txBody>
      </p:sp>
    </p:spTree>
    <p:extLst>
      <p:ext uri="{BB962C8B-B14F-4D97-AF65-F5344CB8AC3E}">
        <p14:creationId xmlns:p14="http://schemas.microsoft.com/office/powerpoint/2010/main" val="33162565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9" name="Text Box 3"/>
          <p:cNvSpPr txBox="1">
            <a:spLocks noChangeArrowheads="1"/>
          </p:cNvSpPr>
          <p:nvPr/>
        </p:nvSpPr>
        <p:spPr bwMode="auto">
          <a:xfrm>
            <a:off x="19050" y="1946076"/>
            <a:ext cx="9124950" cy="4770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None/>
            </a:pPr>
            <a:r>
              <a:rPr lang="en-US" altLang="en-US" sz="4000" dirty="0">
                <a:solidFill>
                  <a:srgbClr val="FF3300"/>
                </a:solidFill>
                <a:latin typeface="Times New Roman" panose="02020603050405020304" pitchFamily="18" charset="0"/>
                <a:cs typeface="Times New Roman" panose="02020603050405020304" pitchFamily="18" charset="0"/>
              </a:rPr>
              <a:t>nitrogen + hydrogen  </a:t>
            </a:r>
            <a:r>
              <a:rPr lang="en-US" sz="4000" i="0" dirty="0">
                <a:solidFill>
                  <a:schemeClr val="tx1">
                    <a:lumMod val="95000"/>
                    <a:lumOff val="5000"/>
                  </a:schemeClr>
                </a:solidFill>
                <a:effectLst/>
                <a:latin typeface="Times New Roman" panose="02020603050405020304" pitchFamily="18" charset="0"/>
                <a:cs typeface="Times New Roman" panose="02020603050405020304" pitchFamily="18" charset="0"/>
              </a:rPr>
              <a:t>⇌</a:t>
            </a:r>
            <a:r>
              <a:rPr lang="en-US" sz="4000" i="0" dirty="0">
                <a:solidFill>
                  <a:srgbClr val="4D5156"/>
                </a:solidFill>
                <a:effectLst/>
                <a:latin typeface="Times New Roman" panose="02020603050405020304" pitchFamily="18" charset="0"/>
                <a:cs typeface="Times New Roman" panose="02020603050405020304" pitchFamily="18" charset="0"/>
              </a:rPr>
              <a:t>  </a:t>
            </a:r>
            <a:r>
              <a:rPr lang="en-US" altLang="en-US" sz="4000" dirty="0">
                <a:solidFill>
                  <a:srgbClr val="333399"/>
                </a:solidFill>
                <a:latin typeface="Times New Roman" panose="02020603050405020304" pitchFamily="18" charset="0"/>
                <a:cs typeface="Times New Roman" panose="02020603050405020304" pitchFamily="18" charset="0"/>
              </a:rPr>
              <a:t>ammonia + energy</a:t>
            </a:r>
          </a:p>
          <a:p>
            <a:pPr algn="ctr" eaLnBrk="1" hangingPunct="1">
              <a:spcBef>
                <a:spcPct val="50000"/>
              </a:spcBef>
              <a:buNone/>
            </a:pPr>
            <a:r>
              <a:rPr lang="en-US" sz="4000" b="1" dirty="0">
                <a:solidFill>
                  <a:srgbClr val="FF0000"/>
                </a:solidFill>
                <a:latin typeface="Times New Roman" panose="02020603050405020304" pitchFamily="18" charset="0"/>
                <a:cs typeface="Times New Roman" panose="02020603050405020304" pitchFamily="18" charset="0"/>
              </a:rPr>
              <a:t>← Add Ammonia</a:t>
            </a:r>
          </a:p>
          <a:p>
            <a:pPr algn="ctr" eaLnBrk="1" hangingPunct="1">
              <a:spcBef>
                <a:spcPct val="50000"/>
              </a:spcBef>
              <a:buFontTx/>
              <a:buNone/>
            </a:pPr>
            <a:br>
              <a:rPr lang="en-US" altLang="en-US" sz="2400" dirty="0">
                <a:solidFill>
                  <a:srgbClr val="3333FF"/>
                </a:solidFill>
                <a:latin typeface="Times New Roman" panose="02020603050405020304" pitchFamily="18" charset="0"/>
                <a:cs typeface="Times New Roman" panose="02020603050405020304" pitchFamily="18" charset="0"/>
              </a:rPr>
            </a:br>
            <a:br>
              <a:rPr lang="en-US" altLang="en-US" sz="2400" dirty="0">
                <a:solidFill>
                  <a:srgbClr val="3333FF"/>
                </a:solidFill>
                <a:latin typeface="Times New Roman" panose="02020603050405020304" pitchFamily="18" charset="0"/>
                <a:cs typeface="Times New Roman" panose="02020603050405020304" pitchFamily="18" charset="0"/>
              </a:rPr>
            </a:br>
            <a:r>
              <a:rPr lang="en-US" altLang="en-US" sz="2400" dirty="0">
                <a:solidFill>
                  <a:srgbClr val="3333FF"/>
                </a:solidFill>
                <a:latin typeface="Times New Roman" panose="02020603050405020304" pitchFamily="18" charset="0"/>
                <a:cs typeface="Times New Roman" panose="02020603050405020304" pitchFamily="18" charset="0"/>
              </a:rPr>
              <a:t>Adding ammonia would make no difference to the synthesis reaction.  That would happen 100x per minute.</a:t>
            </a:r>
          </a:p>
          <a:p>
            <a:pPr algn="ctr" eaLnBrk="1" hangingPunct="1">
              <a:spcBef>
                <a:spcPct val="50000"/>
              </a:spcBef>
              <a:buFontTx/>
              <a:buNone/>
            </a:pPr>
            <a:r>
              <a:rPr lang="en-US" altLang="en-US" sz="2400" dirty="0">
                <a:solidFill>
                  <a:srgbClr val="3333FF"/>
                </a:solidFill>
                <a:latin typeface="Times New Roman" panose="02020603050405020304" pitchFamily="18" charset="0"/>
                <a:cs typeface="Times New Roman" panose="02020603050405020304" pitchFamily="18" charset="0"/>
              </a:rPr>
              <a:t>The reverse reaction happen more often (maybe 125x per minute) for a while – until a new balance is found. </a:t>
            </a:r>
          </a:p>
          <a:p>
            <a:pPr algn="ctr" eaLnBrk="1" hangingPunct="1">
              <a:spcBef>
                <a:spcPct val="50000"/>
              </a:spcBef>
              <a:buFontTx/>
              <a:buNone/>
            </a:pPr>
            <a:r>
              <a:rPr lang="en-US" altLang="en-US" sz="2400" dirty="0">
                <a:solidFill>
                  <a:srgbClr val="3333FF"/>
                </a:solidFill>
                <a:latin typeface="Times New Roman" panose="02020603050405020304" pitchFamily="18" charset="0"/>
                <a:cs typeface="Times New Roman" panose="02020603050405020304" pitchFamily="18" charset="0"/>
              </a:rPr>
              <a:t>This stress causes a “reverse shift” for a bit. </a:t>
            </a:r>
          </a:p>
        </p:txBody>
      </p:sp>
      <p:sp>
        <p:nvSpPr>
          <p:cNvPr id="111623" name="Text Box 7"/>
          <p:cNvSpPr txBox="1">
            <a:spLocks noChangeArrowheads="1"/>
          </p:cNvSpPr>
          <p:nvPr/>
        </p:nvSpPr>
        <p:spPr bwMode="auto">
          <a:xfrm>
            <a:off x="0" y="0"/>
            <a:ext cx="9144000" cy="1077218"/>
          </a:xfrm>
          <a:prstGeom prst="rect">
            <a:avLst/>
          </a:prstGeom>
          <a:solidFill>
            <a:srgbClr val="FFFF66"/>
          </a:solidFill>
          <a:ln>
            <a:noFill/>
          </a:ln>
          <a:effec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dirty="0">
                <a:solidFill>
                  <a:srgbClr val="FF3300"/>
                </a:solidFill>
                <a:latin typeface="Comic Sans MS" pitchFamily="66" charset="0"/>
              </a:rPr>
              <a:t>71.  What happens if we pump in extra NH</a:t>
            </a:r>
            <a:r>
              <a:rPr lang="en-US" altLang="en-US" baseline="-25000" dirty="0">
                <a:solidFill>
                  <a:srgbClr val="FF3300"/>
                </a:solidFill>
                <a:latin typeface="Comic Sans MS" pitchFamily="66" charset="0"/>
              </a:rPr>
              <a:t>3(G) </a:t>
            </a:r>
            <a:br>
              <a:rPr lang="en-US" altLang="en-US" baseline="-25000" dirty="0">
                <a:solidFill>
                  <a:srgbClr val="FF3300"/>
                </a:solidFill>
                <a:latin typeface="Comic Sans MS" pitchFamily="66" charset="0"/>
              </a:rPr>
            </a:br>
            <a:r>
              <a:rPr lang="en-US" altLang="en-US" baseline="-25000" dirty="0">
                <a:solidFill>
                  <a:srgbClr val="FF3300"/>
                </a:solidFill>
                <a:latin typeface="Comic Sans MS" pitchFamily="66" charset="0"/>
              </a:rPr>
              <a:t>           </a:t>
            </a:r>
            <a:r>
              <a:rPr lang="en-US" altLang="en-US" dirty="0">
                <a:solidFill>
                  <a:srgbClr val="FF3300"/>
                </a:solidFill>
                <a:latin typeface="Comic Sans MS" pitchFamily="66" charset="0"/>
              </a:rPr>
              <a:t>to this closed system?</a:t>
            </a:r>
          </a:p>
        </p:txBody>
      </p:sp>
    </p:spTree>
    <p:extLst>
      <p:ext uri="{BB962C8B-B14F-4D97-AF65-F5344CB8AC3E}">
        <p14:creationId xmlns:p14="http://schemas.microsoft.com/office/powerpoint/2010/main" val="33394352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Text Box 2"/>
          <p:cNvSpPr txBox="1">
            <a:spLocks noChangeArrowheads="1"/>
          </p:cNvSpPr>
          <p:nvPr/>
        </p:nvSpPr>
        <p:spPr bwMode="auto">
          <a:xfrm>
            <a:off x="0" y="0"/>
            <a:ext cx="9144000"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en-US" altLang="en-US" sz="5400" b="1" dirty="0">
                <a:solidFill>
                  <a:schemeClr val="tx1">
                    <a:lumMod val="95000"/>
                    <a:lumOff val="5000"/>
                  </a:schemeClr>
                </a:solidFill>
                <a:latin typeface="Times New Roman" panose="02020603050405020304" pitchFamily="18" charset="0"/>
                <a:cs typeface="Times New Roman" panose="02020603050405020304" pitchFamily="18" charset="0"/>
              </a:rPr>
              <a:t>N</a:t>
            </a:r>
            <a:r>
              <a:rPr lang="en-US" altLang="en-US" sz="5400" b="1" baseline="-25000" dirty="0">
                <a:solidFill>
                  <a:schemeClr val="tx1">
                    <a:lumMod val="95000"/>
                    <a:lumOff val="5000"/>
                  </a:schemeClr>
                </a:solidFill>
                <a:latin typeface="Times New Roman" panose="02020603050405020304" pitchFamily="18" charset="0"/>
                <a:cs typeface="Times New Roman" panose="02020603050405020304" pitchFamily="18" charset="0"/>
              </a:rPr>
              <a:t>2</a:t>
            </a:r>
            <a:r>
              <a:rPr lang="en-US" altLang="en-US" sz="5400" b="1" dirty="0">
                <a:solidFill>
                  <a:schemeClr val="tx1">
                    <a:lumMod val="95000"/>
                    <a:lumOff val="5000"/>
                  </a:schemeClr>
                </a:solidFill>
                <a:latin typeface="Times New Roman" panose="02020603050405020304" pitchFamily="18" charset="0"/>
                <a:cs typeface="Times New Roman" panose="02020603050405020304" pitchFamily="18" charset="0"/>
              </a:rPr>
              <a:t> + 3H</a:t>
            </a:r>
            <a:r>
              <a:rPr lang="en-US" altLang="en-US" sz="5400" b="1" baseline="-25000" dirty="0">
                <a:solidFill>
                  <a:schemeClr val="tx1">
                    <a:lumMod val="95000"/>
                    <a:lumOff val="5000"/>
                  </a:schemeClr>
                </a:solidFill>
                <a:latin typeface="Times New Roman" panose="02020603050405020304" pitchFamily="18" charset="0"/>
                <a:cs typeface="Times New Roman" panose="02020603050405020304" pitchFamily="18" charset="0"/>
              </a:rPr>
              <a:t>2 </a:t>
            </a:r>
            <a:r>
              <a:rPr lang="en-US" altLang="en-US" sz="5400" b="1"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5400" i="0" dirty="0">
                <a:solidFill>
                  <a:schemeClr val="tx1">
                    <a:lumMod val="95000"/>
                    <a:lumOff val="5000"/>
                  </a:schemeClr>
                </a:solidFill>
                <a:effectLst/>
                <a:latin typeface="Times New Roman" panose="02020603050405020304" pitchFamily="18" charset="0"/>
                <a:cs typeface="Times New Roman" panose="02020603050405020304" pitchFamily="18" charset="0"/>
              </a:rPr>
              <a:t>⇌</a:t>
            </a:r>
            <a:r>
              <a:rPr lang="en-US" sz="5400" i="0" dirty="0">
                <a:solidFill>
                  <a:srgbClr val="4D5156"/>
                </a:solidFill>
                <a:effectLst/>
                <a:latin typeface="Times New Roman" panose="02020603050405020304" pitchFamily="18" charset="0"/>
                <a:cs typeface="Times New Roman" panose="02020603050405020304" pitchFamily="18" charset="0"/>
              </a:rPr>
              <a:t> </a:t>
            </a:r>
            <a:r>
              <a:rPr lang="en-US" altLang="en-US" sz="5400" b="1" dirty="0">
                <a:solidFill>
                  <a:schemeClr val="tx1">
                    <a:lumMod val="95000"/>
                    <a:lumOff val="5000"/>
                  </a:schemeClr>
                </a:solidFill>
                <a:latin typeface="Times New Roman" panose="02020603050405020304" pitchFamily="18" charset="0"/>
                <a:cs typeface="Times New Roman" panose="02020603050405020304" pitchFamily="18" charset="0"/>
              </a:rPr>
              <a:t> 2NH</a:t>
            </a:r>
            <a:r>
              <a:rPr lang="en-US" altLang="en-US" sz="5400" b="1" baseline="-25000" dirty="0">
                <a:solidFill>
                  <a:schemeClr val="tx1">
                    <a:lumMod val="95000"/>
                    <a:lumOff val="5000"/>
                  </a:schemeClr>
                </a:solidFill>
                <a:latin typeface="Times New Roman" panose="02020603050405020304" pitchFamily="18" charset="0"/>
                <a:cs typeface="Times New Roman" panose="02020603050405020304" pitchFamily="18" charset="0"/>
              </a:rPr>
              <a:t>3  </a:t>
            </a:r>
            <a:r>
              <a:rPr lang="en-US" altLang="en-US" sz="5400" b="1" dirty="0">
                <a:solidFill>
                  <a:schemeClr val="tx1">
                    <a:lumMod val="95000"/>
                    <a:lumOff val="5000"/>
                  </a:schemeClr>
                </a:solidFill>
                <a:latin typeface="Times New Roman" panose="02020603050405020304" pitchFamily="18" charset="0"/>
                <a:cs typeface="Times New Roman" panose="02020603050405020304" pitchFamily="18" charset="0"/>
              </a:rPr>
              <a:t>+ energy</a:t>
            </a:r>
          </a:p>
        </p:txBody>
      </p:sp>
      <p:sp>
        <p:nvSpPr>
          <p:cNvPr id="116741" name="Text Box 5"/>
          <p:cNvSpPr txBox="1">
            <a:spLocks noChangeArrowheads="1"/>
          </p:cNvSpPr>
          <p:nvPr/>
        </p:nvSpPr>
        <p:spPr bwMode="auto">
          <a:xfrm>
            <a:off x="0" y="1181101"/>
            <a:ext cx="9144000" cy="52629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1800" dirty="0">
                <a:solidFill>
                  <a:srgbClr val="000000"/>
                </a:solidFill>
              </a:rPr>
              <a:t>72.  This closed system is in dynamic equilibrium.  Let’s apply different stresses,</a:t>
            </a:r>
            <a:br>
              <a:rPr lang="en-US" altLang="en-US" sz="1800" dirty="0">
                <a:solidFill>
                  <a:srgbClr val="000000"/>
                </a:solidFill>
              </a:rPr>
            </a:br>
            <a:r>
              <a:rPr lang="en-US" altLang="en-US" sz="1800" dirty="0">
                <a:solidFill>
                  <a:srgbClr val="000000"/>
                </a:solidFill>
              </a:rPr>
              <a:t>        and see which way the system will “push” to create a new dynamic equilibrium.</a:t>
            </a:r>
          </a:p>
          <a:p>
            <a:pPr algn="ctr" eaLnBrk="1" hangingPunct="1">
              <a:spcBef>
                <a:spcPct val="50000"/>
              </a:spcBef>
              <a:buFontTx/>
              <a:buNone/>
            </a:pPr>
            <a:endParaRPr lang="en-US" altLang="en-US" sz="2000" dirty="0">
              <a:solidFill>
                <a:srgbClr val="0000FF"/>
              </a:solidFill>
              <a:latin typeface="Comic Sans MS" pitchFamily="66" charset="0"/>
            </a:endParaRPr>
          </a:p>
          <a:p>
            <a:pPr algn="ctr" eaLnBrk="1" hangingPunct="1">
              <a:spcBef>
                <a:spcPct val="50000"/>
              </a:spcBef>
              <a:buFontTx/>
              <a:buNone/>
            </a:pPr>
            <a:r>
              <a:rPr lang="en-US" altLang="en-US" sz="2000" dirty="0">
                <a:solidFill>
                  <a:srgbClr val="000099"/>
                </a:solidFill>
                <a:latin typeface="Comic Sans MS" pitchFamily="66" charset="0"/>
              </a:rPr>
              <a:t>Add nitrogen</a:t>
            </a:r>
          </a:p>
          <a:p>
            <a:pPr algn="ctr" eaLnBrk="1" hangingPunct="1">
              <a:spcBef>
                <a:spcPct val="50000"/>
              </a:spcBef>
              <a:buFontTx/>
              <a:buNone/>
            </a:pPr>
            <a:endParaRPr lang="en-US" altLang="en-US" sz="2000" dirty="0">
              <a:solidFill>
                <a:srgbClr val="000099"/>
              </a:solidFill>
              <a:latin typeface="Comic Sans MS" pitchFamily="66" charset="0"/>
            </a:endParaRPr>
          </a:p>
          <a:p>
            <a:pPr algn="ctr" eaLnBrk="1" hangingPunct="1">
              <a:spcBef>
                <a:spcPct val="50000"/>
              </a:spcBef>
              <a:buFontTx/>
              <a:buNone/>
            </a:pPr>
            <a:r>
              <a:rPr lang="en-US" altLang="en-US" sz="2000" dirty="0">
                <a:solidFill>
                  <a:srgbClr val="000099"/>
                </a:solidFill>
                <a:latin typeface="Comic Sans MS" pitchFamily="66" charset="0"/>
              </a:rPr>
              <a:t>Add hydrogen</a:t>
            </a:r>
          </a:p>
          <a:p>
            <a:pPr algn="ctr" eaLnBrk="1" hangingPunct="1">
              <a:spcBef>
                <a:spcPct val="50000"/>
              </a:spcBef>
              <a:buFontTx/>
              <a:buNone/>
            </a:pPr>
            <a:endParaRPr lang="en-US" altLang="en-US" sz="2000" dirty="0">
              <a:solidFill>
                <a:srgbClr val="000099"/>
              </a:solidFill>
              <a:latin typeface="Comic Sans MS" pitchFamily="66" charset="0"/>
            </a:endParaRPr>
          </a:p>
          <a:p>
            <a:pPr algn="ctr" eaLnBrk="1" hangingPunct="1">
              <a:spcBef>
                <a:spcPct val="50000"/>
              </a:spcBef>
              <a:buFontTx/>
              <a:buNone/>
            </a:pPr>
            <a:r>
              <a:rPr lang="en-US" altLang="en-US" sz="2000" dirty="0">
                <a:solidFill>
                  <a:srgbClr val="000099"/>
                </a:solidFill>
                <a:latin typeface="Comic Sans MS" pitchFamily="66" charset="0"/>
              </a:rPr>
              <a:t>Add ammonia</a:t>
            </a:r>
          </a:p>
          <a:p>
            <a:pPr algn="ctr" eaLnBrk="1" hangingPunct="1">
              <a:spcBef>
                <a:spcPct val="50000"/>
              </a:spcBef>
              <a:buFontTx/>
              <a:buNone/>
            </a:pPr>
            <a:endParaRPr lang="en-US" altLang="en-US" sz="2000" dirty="0">
              <a:solidFill>
                <a:srgbClr val="000099"/>
              </a:solidFill>
              <a:latin typeface="Comic Sans MS" pitchFamily="66" charset="0"/>
            </a:endParaRPr>
          </a:p>
          <a:p>
            <a:pPr algn="ctr" eaLnBrk="1" hangingPunct="1">
              <a:spcBef>
                <a:spcPct val="50000"/>
              </a:spcBef>
              <a:buFontTx/>
              <a:buNone/>
            </a:pPr>
            <a:r>
              <a:rPr lang="en-US" altLang="en-US" sz="2000" dirty="0">
                <a:solidFill>
                  <a:srgbClr val="000099"/>
                </a:solidFill>
                <a:latin typeface="Comic Sans MS" pitchFamily="66" charset="0"/>
              </a:rPr>
              <a:t>Add energy (heat)</a:t>
            </a:r>
          </a:p>
          <a:p>
            <a:pPr algn="ctr" eaLnBrk="1" hangingPunct="1">
              <a:spcBef>
                <a:spcPct val="50000"/>
              </a:spcBef>
              <a:buFontTx/>
              <a:buNone/>
            </a:pPr>
            <a:endParaRPr lang="en-US" altLang="en-US" sz="2000" dirty="0">
              <a:solidFill>
                <a:srgbClr val="000099"/>
              </a:solidFill>
              <a:latin typeface="Comic Sans MS" pitchFamily="66" charset="0"/>
            </a:endParaRPr>
          </a:p>
          <a:p>
            <a:pPr algn="ctr" eaLnBrk="1" hangingPunct="1">
              <a:spcBef>
                <a:spcPct val="50000"/>
              </a:spcBef>
              <a:buFontTx/>
              <a:buNone/>
            </a:pPr>
            <a:r>
              <a:rPr lang="en-US" altLang="en-US" sz="2000" dirty="0">
                <a:solidFill>
                  <a:srgbClr val="000099"/>
                </a:solidFill>
                <a:latin typeface="Comic Sans MS" pitchFamily="66" charset="0"/>
              </a:rPr>
              <a:t>Add pressure</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Text Box 2"/>
          <p:cNvSpPr txBox="1">
            <a:spLocks noChangeArrowheads="1"/>
          </p:cNvSpPr>
          <p:nvPr/>
        </p:nvSpPr>
        <p:spPr bwMode="auto">
          <a:xfrm>
            <a:off x="0" y="0"/>
            <a:ext cx="9144000"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en-US" altLang="en-US" sz="5400" b="1" dirty="0">
                <a:solidFill>
                  <a:schemeClr val="tx1">
                    <a:lumMod val="95000"/>
                    <a:lumOff val="5000"/>
                  </a:schemeClr>
                </a:solidFill>
                <a:latin typeface="Times New Roman" panose="02020603050405020304" pitchFamily="18" charset="0"/>
                <a:cs typeface="Times New Roman" panose="02020603050405020304" pitchFamily="18" charset="0"/>
              </a:rPr>
              <a:t>N</a:t>
            </a:r>
            <a:r>
              <a:rPr lang="en-US" altLang="en-US" sz="5400" b="1" baseline="-25000" dirty="0">
                <a:solidFill>
                  <a:schemeClr val="tx1">
                    <a:lumMod val="95000"/>
                    <a:lumOff val="5000"/>
                  </a:schemeClr>
                </a:solidFill>
                <a:latin typeface="Times New Roman" panose="02020603050405020304" pitchFamily="18" charset="0"/>
                <a:cs typeface="Times New Roman" panose="02020603050405020304" pitchFamily="18" charset="0"/>
              </a:rPr>
              <a:t>2</a:t>
            </a:r>
            <a:r>
              <a:rPr lang="en-US" altLang="en-US" sz="5400" b="1" dirty="0">
                <a:solidFill>
                  <a:schemeClr val="tx1">
                    <a:lumMod val="95000"/>
                    <a:lumOff val="5000"/>
                  </a:schemeClr>
                </a:solidFill>
                <a:latin typeface="Times New Roman" panose="02020603050405020304" pitchFamily="18" charset="0"/>
                <a:cs typeface="Times New Roman" panose="02020603050405020304" pitchFamily="18" charset="0"/>
              </a:rPr>
              <a:t> + 3H</a:t>
            </a:r>
            <a:r>
              <a:rPr lang="en-US" altLang="en-US" sz="5400" b="1" baseline="-25000" dirty="0">
                <a:solidFill>
                  <a:schemeClr val="tx1">
                    <a:lumMod val="95000"/>
                    <a:lumOff val="5000"/>
                  </a:schemeClr>
                </a:solidFill>
                <a:latin typeface="Times New Roman" panose="02020603050405020304" pitchFamily="18" charset="0"/>
                <a:cs typeface="Times New Roman" panose="02020603050405020304" pitchFamily="18" charset="0"/>
              </a:rPr>
              <a:t>2 </a:t>
            </a:r>
            <a:r>
              <a:rPr lang="en-US" altLang="en-US" sz="5400" b="1"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5400" i="0" dirty="0">
                <a:solidFill>
                  <a:schemeClr val="tx1">
                    <a:lumMod val="95000"/>
                    <a:lumOff val="5000"/>
                  </a:schemeClr>
                </a:solidFill>
                <a:effectLst/>
                <a:latin typeface="Times New Roman" panose="02020603050405020304" pitchFamily="18" charset="0"/>
                <a:cs typeface="Times New Roman" panose="02020603050405020304" pitchFamily="18" charset="0"/>
              </a:rPr>
              <a:t>⇌</a:t>
            </a:r>
            <a:r>
              <a:rPr lang="en-US" sz="5400" i="0" dirty="0">
                <a:solidFill>
                  <a:srgbClr val="4D5156"/>
                </a:solidFill>
                <a:effectLst/>
                <a:latin typeface="Times New Roman" panose="02020603050405020304" pitchFamily="18" charset="0"/>
                <a:cs typeface="Times New Roman" panose="02020603050405020304" pitchFamily="18" charset="0"/>
              </a:rPr>
              <a:t> </a:t>
            </a:r>
            <a:r>
              <a:rPr lang="en-US" altLang="en-US" sz="5400" b="1" dirty="0">
                <a:solidFill>
                  <a:schemeClr val="tx1">
                    <a:lumMod val="95000"/>
                    <a:lumOff val="5000"/>
                  </a:schemeClr>
                </a:solidFill>
                <a:latin typeface="Times New Roman" panose="02020603050405020304" pitchFamily="18" charset="0"/>
                <a:cs typeface="Times New Roman" panose="02020603050405020304" pitchFamily="18" charset="0"/>
              </a:rPr>
              <a:t> 2NH</a:t>
            </a:r>
            <a:r>
              <a:rPr lang="en-US" altLang="en-US" sz="5400" b="1" baseline="-25000" dirty="0">
                <a:solidFill>
                  <a:schemeClr val="tx1">
                    <a:lumMod val="95000"/>
                    <a:lumOff val="5000"/>
                  </a:schemeClr>
                </a:solidFill>
                <a:latin typeface="Times New Roman" panose="02020603050405020304" pitchFamily="18" charset="0"/>
                <a:cs typeface="Times New Roman" panose="02020603050405020304" pitchFamily="18" charset="0"/>
              </a:rPr>
              <a:t>3  </a:t>
            </a:r>
            <a:r>
              <a:rPr lang="en-US" altLang="en-US" sz="5400" b="1" dirty="0">
                <a:solidFill>
                  <a:schemeClr val="tx1">
                    <a:lumMod val="95000"/>
                    <a:lumOff val="5000"/>
                  </a:schemeClr>
                </a:solidFill>
                <a:latin typeface="Times New Roman" panose="02020603050405020304" pitchFamily="18" charset="0"/>
                <a:cs typeface="Times New Roman" panose="02020603050405020304" pitchFamily="18" charset="0"/>
              </a:rPr>
              <a:t>+ energy</a:t>
            </a:r>
          </a:p>
        </p:txBody>
      </p:sp>
      <p:sp>
        <p:nvSpPr>
          <p:cNvPr id="116741" name="Text Box 5"/>
          <p:cNvSpPr txBox="1">
            <a:spLocks noChangeArrowheads="1"/>
          </p:cNvSpPr>
          <p:nvPr/>
        </p:nvSpPr>
        <p:spPr bwMode="auto">
          <a:xfrm>
            <a:off x="0" y="1181101"/>
            <a:ext cx="9144000" cy="52629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1800" dirty="0">
                <a:solidFill>
                  <a:srgbClr val="000000"/>
                </a:solidFill>
              </a:rPr>
              <a:t>72.  This closed system is in dynamic equilibrium.  Let’s apply different stresses,</a:t>
            </a:r>
            <a:br>
              <a:rPr lang="en-US" altLang="en-US" sz="1800" dirty="0">
                <a:solidFill>
                  <a:srgbClr val="000000"/>
                </a:solidFill>
              </a:rPr>
            </a:br>
            <a:r>
              <a:rPr lang="en-US" altLang="en-US" sz="1800" dirty="0">
                <a:solidFill>
                  <a:srgbClr val="000000"/>
                </a:solidFill>
              </a:rPr>
              <a:t>        and see which way the system will “push” to create a new dynamic equilibrium.</a:t>
            </a:r>
          </a:p>
          <a:p>
            <a:pPr algn="ctr" eaLnBrk="1" hangingPunct="1">
              <a:spcBef>
                <a:spcPct val="50000"/>
              </a:spcBef>
              <a:buFontTx/>
              <a:buNone/>
            </a:pPr>
            <a:endParaRPr lang="en-US" altLang="en-US" sz="2000" dirty="0">
              <a:solidFill>
                <a:srgbClr val="0000FF"/>
              </a:solidFill>
              <a:latin typeface="Comic Sans MS" pitchFamily="66" charset="0"/>
            </a:endParaRPr>
          </a:p>
          <a:p>
            <a:pPr algn="ctr" eaLnBrk="1" hangingPunct="1">
              <a:spcBef>
                <a:spcPct val="50000"/>
              </a:spcBef>
              <a:buFontTx/>
              <a:buNone/>
            </a:pPr>
            <a:r>
              <a:rPr lang="en-US" altLang="en-US" sz="2000" dirty="0">
                <a:solidFill>
                  <a:srgbClr val="000099"/>
                </a:solidFill>
                <a:latin typeface="Comic Sans MS" pitchFamily="66" charset="0"/>
              </a:rPr>
              <a:t>Add nitrogen</a:t>
            </a:r>
          </a:p>
          <a:p>
            <a:pPr algn="ctr" eaLnBrk="1" hangingPunct="1">
              <a:spcBef>
                <a:spcPct val="50000"/>
              </a:spcBef>
              <a:buFontTx/>
              <a:buNone/>
            </a:pPr>
            <a:endParaRPr lang="en-US" altLang="en-US" sz="2000" dirty="0">
              <a:solidFill>
                <a:srgbClr val="000099"/>
              </a:solidFill>
              <a:latin typeface="Comic Sans MS" pitchFamily="66" charset="0"/>
            </a:endParaRPr>
          </a:p>
          <a:p>
            <a:pPr algn="ctr" eaLnBrk="1" hangingPunct="1">
              <a:spcBef>
                <a:spcPct val="50000"/>
              </a:spcBef>
              <a:buFontTx/>
              <a:buNone/>
            </a:pPr>
            <a:r>
              <a:rPr lang="en-US" altLang="en-US" sz="2000" dirty="0">
                <a:solidFill>
                  <a:srgbClr val="000099"/>
                </a:solidFill>
                <a:latin typeface="Comic Sans MS" pitchFamily="66" charset="0"/>
              </a:rPr>
              <a:t>Add hydrogen</a:t>
            </a:r>
          </a:p>
          <a:p>
            <a:pPr algn="ctr" eaLnBrk="1" hangingPunct="1">
              <a:spcBef>
                <a:spcPct val="50000"/>
              </a:spcBef>
              <a:buFontTx/>
              <a:buNone/>
            </a:pPr>
            <a:endParaRPr lang="en-US" altLang="en-US" sz="2000" dirty="0">
              <a:solidFill>
                <a:srgbClr val="000099"/>
              </a:solidFill>
              <a:latin typeface="Comic Sans MS" pitchFamily="66" charset="0"/>
            </a:endParaRPr>
          </a:p>
          <a:p>
            <a:pPr algn="ctr" eaLnBrk="1" hangingPunct="1">
              <a:spcBef>
                <a:spcPct val="50000"/>
              </a:spcBef>
              <a:buFontTx/>
              <a:buNone/>
            </a:pPr>
            <a:r>
              <a:rPr lang="en-US" altLang="en-US" sz="2000" dirty="0">
                <a:solidFill>
                  <a:srgbClr val="000099"/>
                </a:solidFill>
                <a:latin typeface="Comic Sans MS" pitchFamily="66" charset="0"/>
              </a:rPr>
              <a:t>Add ammonia</a:t>
            </a:r>
          </a:p>
          <a:p>
            <a:pPr algn="ctr" eaLnBrk="1" hangingPunct="1">
              <a:spcBef>
                <a:spcPct val="50000"/>
              </a:spcBef>
              <a:buFontTx/>
              <a:buNone/>
            </a:pPr>
            <a:endParaRPr lang="en-US" altLang="en-US" sz="2000" dirty="0">
              <a:solidFill>
                <a:srgbClr val="000099"/>
              </a:solidFill>
              <a:latin typeface="Comic Sans MS" pitchFamily="66" charset="0"/>
            </a:endParaRPr>
          </a:p>
          <a:p>
            <a:pPr algn="ctr" eaLnBrk="1" hangingPunct="1">
              <a:spcBef>
                <a:spcPct val="50000"/>
              </a:spcBef>
              <a:buFontTx/>
              <a:buNone/>
            </a:pPr>
            <a:r>
              <a:rPr lang="en-US" altLang="en-US" sz="2000" dirty="0">
                <a:solidFill>
                  <a:srgbClr val="000099"/>
                </a:solidFill>
                <a:latin typeface="Comic Sans MS" pitchFamily="66" charset="0"/>
              </a:rPr>
              <a:t>Add energy (heat)</a:t>
            </a:r>
          </a:p>
          <a:p>
            <a:pPr algn="ctr" eaLnBrk="1" hangingPunct="1">
              <a:spcBef>
                <a:spcPct val="50000"/>
              </a:spcBef>
              <a:buFontTx/>
              <a:buNone/>
            </a:pPr>
            <a:endParaRPr lang="en-US" altLang="en-US" sz="2000" dirty="0">
              <a:solidFill>
                <a:srgbClr val="000099"/>
              </a:solidFill>
              <a:latin typeface="Comic Sans MS" pitchFamily="66" charset="0"/>
            </a:endParaRPr>
          </a:p>
          <a:p>
            <a:pPr algn="ctr" eaLnBrk="1" hangingPunct="1">
              <a:spcBef>
                <a:spcPct val="50000"/>
              </a:spcBef>
              <a:buFontTx/>
              <a:buNone/>
            </a:pPr>
            <a:r>
              <a:rPr lang="en-US" altLang="en-US" sz="2000" dirty="0">
                <a:solidFill>
                  <a:srgbClr val="000099"/>
                </a:solidFill>
                <a:latin typeface="Comic Sans MS" pitchFamily="66" charset="0"/>
              </a:rPr>
              <a:t>Add pressure</a:t>
            </a:r>
          </a:p>
        </p:txBody>
      </p:sp>
      <p:sp>
        <p:nvSpPr>
          <p:cNvPr id="2" name="Line 6">
            <a:extLst>
              <a:ext uri="{FF2B5EF4-FFF2-40B4-BE49-F238E27FC236}">
                <a16:creationId xmlns:a16="http://schemas.microsoft.com/office/drawing/2014/main" id="{E17B96B5-460D-AAB3-16F8-58B01D5F9CF4}"/>
              </a:ext>
            </a:extLst>
          </p:cNvPr>
          <p:cNvSpPr>
            <a:spLocks noChangeShapeType="1"/>
          </p:cNvSpPr>
          <p:nvPr/>
        </p:nvSpPr>
        <p:spPr bwMode="auto">
          <a:xfrm>
            <a:off x="5486400" y="2514600"/>
            <a:ext cx="1066800" cy="0"/>
          </a:xfrm>
          <a:prstGeom prst="line">
            <a:avLst/>
          </a:prstGeom>
          <a:noFill/>
          <a:ln w="50800">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 name="TextBox 2">
            <a:extLst>
              <a:ext uri="{FF2B5EF4-FFF2-40B4-BE49-F238E27FC236}">
                <a16:creationId xmlns:a16="http://schemas.microsoft.com/office/drawing/2014/main" id="{82C4DD1A-3E35-46F9-24CB-1ECD0E87893E}"/>
              </a:ext>
            </a:extLst>
          </p:cNvPr>
          <p:cNvSpPr txBox="1"/>
          <p:nvPr/>
        </p:nvSpPr>
        <p:spPr>
          <a:xfrm>
            <a:off x="6705600" y="2133600"/>
            <a:ext cx="2438400" cy="2246769"/>
          </a:xfrm>
          <a:prstGeom prst="rect">
            <a:avLst/>
          </a:prstGeom>
          <a:noFill/>
        </p:spPr>
        <p:txBody>
          <a:bodyPr wrap="square" rtlCol="0">
            <a:spAutoFit/>
          </a:bodyPr>
          <a:lstStyle/>
          <a:p>
            <a:pPr algn="ctr"/>
            <a:r>
              <a:rPr lang="en-US" sz="2000" dirty="0">
                <a:solidFill>
                  <a:srgbClr val="3333FF"/>
                </a:solidFill>
                <a:latin typeface="Times New Roman" panose="02020603050405020304" pitchFamily="18" charset="0"/>
                <a:cs typeface="Times New Roman" panose="02020603050405020304" pitchFamily="18" charset="0"/>
              </a:rPr>
              <a:t>More nitrogen </a:t>
            </a:r>
            <a:br>
              <a:rPr lang="en-US" sz="2000" dirty="0">
                <a:solidFill>
                  <a:srgbClr val="3333FF"/>
                </a:solidFill>
                <a:latin typeface="Times New Roman" panose="02020603050405020304" pitchFamily="18" charset="0"/>
                <a:cs typeface="Times New Roman" panose="02020603050405020304" pitchFamily="18" charset="0"/>
              </a:rPr>
            </a:br>
            <a:r>
              <a:rPr lang="en-US" sz="2000" dirty="0">
                <a:solidFill>
                  <a:srgbClr val="3333FF"/>
                </a:solidFill>
                <a:latin typeface="Times New Roman" panose="02020603050405020304" pitchFamily="18" charset="0"/>
                <a:cs typeface="Times New Roman" panose="02020603050405020304" pitchFamily="18" charset="0"/>
              </a:rPr>
              <a:t>makes for </a:t>
            </a:r>
            <a:br>
              <a:rPr lang="en-US" sz="2000" dirty="0">
                <a:solidFill>
                  <a:srgbClr val="3333FF"/>
                </a:solidFill>
                <a:latin typeface="Times New Roman" panose="02020603050405020304" pitchFamily="18" charset="0"/>
                <a:cs typeface="Times New Roman" panose="02020603050405020304" pitchFamily="18" charset="0"/>
              </a:rPr>
            </a:br>
            <a:r>
              <a:rPr lang="en-US" sz="2000" dirty="0">
                <a:solidFill>
                  <a:srgbClr val="3333FF"/>
                </a:solidFill>
                <a:latin typeface="Times New Roman" panose="02020603050405020304" pitchFamily="18" charset="0"/>
                <a:cs typeface="Times New Roman" panose="02020603050405020304" pitchFamily="18" charset="0"/>
              </a:rPr>
              <a:t>more collisions </a:t>
            </a:r>
            <a:br>
              <a:rPr lang="en-US" sz="2000" dirty="0">
                <a:solidFill>
                  <a:srgbClr val="3333FF"/>
                </a:solidFill>
                <a:latin typeface="Times New Roman" panose="02020603050405020304" pitchFamily="18" charset="0"/>
                <a:cs typeface="Times New Roman" panose="02020603050405020304" pitchFamily="18" charset="0"/>
              </a:rPr>
            </a:br>
            <a:r>
              <a:rPr lang="en-US" sz="2000" dirty="0">
                <a:solidFill>
                  <a:srgbClr val="3333FF"/>
                </a:solidFill>
                <a:latin typeface="Times New Roman" panose="02020603050405020304" pitchFamily="18" charset="0"/>
                <a:cs typeface="Times New Roman" panose="02020603050405020304" pitchFamily="18" charset="0"/>
              </a:rPr>
              <a:t>between hydrogen and nitrogen, </a:t>
            </a:r>
            <a:br>
              <a:rPr lang="en-US" sz="2000" dirty="0">
                <a:solidFill>
                  <a:srgbClr val="3333FF"/>
                </a:solidFill>
                <a:latin typeface="Times New Roman" panose="02020603050405020304" pitchFamily="18" charset="0"/>
                <a:cs typeface="Times New Roman" panose="02020603050405020304" pitchFamily="18" charset="0"/>
              </a:rPr>
            </a:br>
            <a:r>
              <a:rPr lang="en-US" sz="2000" dirty="0">
                <a:solidFill>
                  <a:srgbClr val="3333FF"/>
                </a:solidFill>
                <a:latin typeface="Times New Roman" panose="02020603050405020304" pitchFamily="18" charset="0"/>
                <a:cs typeface="Times New Roman" panose="02020603050405020304" pitchFamily="18" charset="0"/>
              </a:rPr>
              <a:t>pushing this reaction FORWARD</a:t>
            </a:r>
          </a:p>
        </p:txBody>
      </p:sp>
    </p:spTree>
    <p:extLst>
      <p:ext uri="{BB962C8B-B14F-4D97-AF65-F5344CB8AC3E}">
        <p14:creationId xmlns:p14="http://schemas.microsoft.com/office/powerpoint/2010/main" val="336104637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Text Box 2"/>
          <p:cNvSpPr txBox="1">
            <a:spLocks noChangeArrowheads="1"/>
          </p:cNvSpPr>
          <p:nvPr/>
        </p:nvSpPr>
        <p:spPr bwMode="auto">
          <a:xfrm>
            <a:off x="0" y="0"/>
            <a:ext cx="9144000"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en-US" altLang="en-US" sz="5400" b="1" dirty="0">
                <a:solidFill>
                  <a:schemeClr val="tx1">
                    <a:lumMod val="95000"/>
                    <a:lumOff val="5000"/>
                  </a:schemeClr>
                </a:solidFill>
                <a:latin typeface="Times New Roman" panose="02020603050405020304" pitchFamily="18" charset="0"/>
                <a:cs typeface="Times New Roman" panose="02020603050405020304" pitchFamily="18" charset="0"/>
              </a:rPr>
              <a:t>N</a:t>
            </a:r>
            <a:r>
              <a:rPr lang="en-US" altLang="en-US" sz="5400" b="1" baseline="-25000" dirty="0">
                <a:solidFill>
                  <a:schemeClr val="tx1">
                    <a:lumMod val="95000"/>
                    <a:lumOff val="5000"/>
                  </a:schemeClr>
                </a:solidFill>
                <a:latin typeface="Times New Roman" panose="02020603050405020304" pitchFamily="18" charset="0"/>
                <a:cs typeface="Times New Roman" panose="02020603050405020304" pitchFamily="18" charset="0"/>
              </a:rPr>
              <a:t>2</a:t>
            </a:r>
            <a:r>
              <a:rPr lang="en-US" altLang="en-US" sz="5400" b="1" dirty="0">
                <a:solidFill>
                  <a:schemeClr val="tx1">
                    <a:lumMod val="95000"/>
                    <a:lumOff val="5000"/>
                  </a:schemeClr>
                </a:solidFill>
                <a:latin typeface="Times New Roman" panose="02020603050405020304" pitchFamily="18" charset="0"/>
                <a:cs typeface="Times New Roman" panose="02020603050405020304" pitchFamily="18" charset="0"/>
              </a:rPr>
              <a:t> + 3H</a:t>
            </a:r>
            <a:r>
              <a:rPr lang="en-US" altLang="en-US" sz="5400" b="1" baseline="-25000" dirty="0">
                <a:solidFill>
                  <a:schemeClr val="tx1">
                    <a:lumMod val="95000"/>
                    <a:lumOff val="5000"/>
                  </a:schemeClr>
                </a:solidFill>
                <a:latin typeface="Times New Roman" panose="02020603050405020304" pitchFamily="18" charset="0"/>
                <a:cs typeface="Times New Roman" panose="02020603050405020304" pitchFamily="18" charset="0"/>
              </a:rPr>
              <a:t>2 </a:t>
            </a:r>
            <a:r>
              <a:rPr lang="en-US" altLang="en-US" sz="5400" b="1"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5400" i="0" dirty="0">
                <a:solidFill>
                  <a:schemeClr val="tx1">
                    <a:lumMod val="95000"/>
                    <a:lumOff val="5000"/>
                  </a:schemeClr>
                </a:solidFill>
                <a:effectLst/>
                <a:latin typeface="Times New Roman" panose="02020603050405020304" pitchFamily="18" charset="0"/>
                <a:cs typeface="Times New Roman" panose="02020603050405020304" pitchFamily="18" charset="0"/>
              </a:rPr>
              <a:t>⇌</a:t>
            </a:r>
            <a:r>
              <a:rPr lang="en-US" sz="5400" i="0" dirty="0">
                <a:solidFill>
                  <a:srgbClr val="4D5156"/>
                </a:solidFill>
                <a:effectLst/>
                <a:latin typeface="Times New Roman" panose="02020603050405020304" pitchFamily="18" charset="0"/>
                <a:cs typeface="Times New Roman" panose="02020603050405020304" pitchFamily="18" charset="0"/>
              </a:rPr>
              <a:t> </a:t>
            </a:r>
            <a:r>
              <a:rPr lang="en-US" altLang="en-US" sz="5400" b="1" dirty="0">
                <a:solidFill>
                  <a:schemeClr val="tx1">
                    <a:lumMod val="95000"/>
                    <a:lumOff val="5000"/>
                  </a:schemeClr>
                </a:solidFill>
                <a:latin typeface="Times New Roman" panose="02020603050405020304" pitchFamily="18" charset="0"/>
                <a:cs typeface="Times New Roman" panose="02020603050405020304" pitchFamily="18" charset="0"/>
              </a:rPr>
              <a:t> 2NH</a:t>
            </a:r>
            <a:r>
              <a:rPr lang="en-US" altLang="en-US" sz="5400" b="1" baseline="-25000" dirty="0">
                <a:solidFill>
                  <a:schemeClr val="tx1">
                    <a:lumMod val="95000"/>
                    <a:lumOff val="5000"/>
                  </a:schemeClr>
                </a:solidFill>
                <a:latin typeface="Times New Roman" panose="02020603050405020304" pitchFamily="18" charset="0"/>
                <a:cs typeface="Times New Roman" panose="02020603050405020304" pitchFamily="18" charset="0"/>
              </a:rPr>
              <a:t>3  </a:t>
            </a:r>
            <a:r>
              <a:rPr lang="en-US" altLang="en-US" sz="5400" b="1" dirty="0">
                <a:solidFill>
                  <a:schemeClr val="tx1">
                    <a:lumMod val="95000"/>
                    <a:lumOff val="5000"/>
                  </a:schemeClr>
                </a:solidFill>
                <a:latin typeface="Times New Roman" panose="02020603050405020304" pitchFamily="18" charset="0"/>
                <a:cs typeface="Times New Roman" panose="02020603050405020304" pitchFamily="18" charset="0"/>
              </a:rPr>
              <a:t>+ energy</a:t>
            </a:r>
          </a:p>
        </p:txBody>
      </p:sp>
      <p:sp>
        <p:nvSpPr>
          <p:cNvPr id="116741" name="Text Box 5"/>
          <p:cNvSpPr txBox="1">
            <a:spLocks noChangeArrowheads="1"/>
          </p:cNvSpPr>
          <p:nvPr/>
        </p:nvSpPr>
        <p:spPr bwMode="auto">
          <a:xfrm>
            <a:off x="0" y="1181101"/>
            <a:ext cx="9144000" cy="52629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1800" dirty="0">
                <a:solidFill>
                  <a:srgbClr val="000000"/>
                </a:solidFill>
              </a:rPr>
              <a:t>72.  This closed system is in dynamic equilibrium.  Let’s apply different stresses,</a:t>
            </a:r>
            <a:br>
              <a:rPr lang="en-US" altLang="en-US" sz="1800" dirty="0">
                <a:solidFill>
                  <a:srgbClr val="000000"/>
                </a:solidFill>
              </a:rPr>
            </a:br>
            <a:r>
              <a:rPr lang="en-US" altLang="en-US" sz="1800" dirty="0">
                <a:solidFill>
                  <a:srgbClr val="000000"/>
                </a:solidFill>
              </a:rPr>
              <a:t>        and see which way the system will “push” to create a new dynamic equilibrium.</a:t>
            </a:r>
          </a:p>
          <a:p>
            <a:pPr algn="ctr" eaLnBrk="1" hangingPunct="1">
              <a:spcBef>
                <a:spcPct val="50000"/>
              </a:spcBef>
              <a:buFontTx/>
              <a:buNone/>
            </a:pPr>
            <a:endParaRPr lang="en-US" altLang="en-US" sz="2000" dirty="0">
              <a:solidFill>
                <a:srgbClr val="0000FF"/>
              </a:solidFill>
              <a:latin typeface="Comic Sans MS" pitchFamily="66" charset="0"/>
            </a:endParaRPr>
          </a:p>
          <a:p>
            <a:pPr algn="ctr" eaLnBrk="1" hangingPunct="1">
              <a:spcBef>
                <a:spcPct val="50000"/>
              </a:spcBef>
              <a:buFontTx/>
              <a:buNone/>
            </a:pPr>
            <a:r>
              <a:rPr lang="en-US" altLang="en-US" sz="2000" dirty="0">
                <a:solidFill>
                  <a:srgbClr val="000099"/>
                </a:solidFill>
                <a:latin typeface="Comic Sans MS" pitchFamily="66" charset="0"/>
              </a:rPr>
              <a:t>Add nitrogen</a:t>
            </a:r>
          </a:p>
          <a:p>
            <a:pPr algn="ctr" eaLnBrk="1" hangingPunct="1">
              <a:spcBef>
                <a:spcPct val="50000"/>
              </a:spcBef>
              <a:buFontTx/>
              <a:buNone/>
            </a:pPr>
            <a:endParaRPr lang="en-US" altLang="en-US" sz="2000" dirty="0">
              <a:solidFill>
                <a:srgbClr val="000099"/>
              </a:solidFill>
              <a:latin typeface="Comic Sans MS" pitchFamily="66" charset="0"/>
            </a:endParaRPr>
          </a:p>
          <a:p>
            <a:pPr algn="ctr" eaLnBrk="1" hangingPunct="1">
              <a:spcBef>
                <a:spcPct val="50000"/>
              </a:spcBef>
              <a:buFontTx/>
              <a:buNone/>
            </a:pPr>
            <a:r>
              <a:rPr lang="en-US" altLang="en-US" sz="2000" dirty="0">
                <a:solidFill>
                  <a:srgbClr val="000099"/>
                </a:solidFill>
                <a:latin typeface="Comic Sans MS" pitchFamily="66" charset="0"/>
              </a:rPr>
              <a:t>Add hydrogen</a:t>
            </a:r>
          </a:p>
          <a:p>
            <a:pPr algn="ctr" eaLnBrk="1" hangingPunct="1">
              <a:spcBef>
                <a:spcPct val="50000"/>
              </a:spcBef>
              <a:buFontTx/>
              <a:buNone/>
            </a:pPr>
            <a:endParaRPr lang="en-US" altLang="en-US" sz="2000" dirty="0">
              <a:solidFill>
                <a:srgbClr val="000099"/>
              </a:solidFill>
              <a:latin typeface="Comic Sans MS" pitchFamily="66" charset="0"/>
            </a:endParaRPr>
          </a:p>
          <a:p>
            <a:pPr algn="ctr" eaLnBrk="1" hangingPunct="1">
              <a:spcBef>
                <a:spcPct val="50000"/>
              </a:spcBef>
              <a:buFontTx/>
              <a:buNone/>
            </a:pPr>
            <a:r>
              <a:rPr lang="en-US" altLang="en-US" sz="2000" dirty="0">
                <a:solidFill>
                  <a:srgbClr val="000099"/>
                </a:solidFill>
                <a:latin typeface="Comic Sans MS" pitchFamily="66" charset="0"/>
              </a:rPr>
              <a:t>Add ammonia</a:t>
            </a:r>
          </a:p>
          <a:p>
            <a:pPr algn="ctr" eaLnBrk="1" hangingPunct="1">
              <a:spcBef>
                <a:spcPct val="50000"/>
              </a:spcBef>
              <a:buFontTx/>
              <a:buNone/>
            </a:pPr>
            <a:endParaRPr lang="en-US" altLang="en-US" sz="2000" dirty="0">
              <a:solidFill>
                <a:srgbClr val="000099"/>
              </a:solidFill>
              <a:latin typeface="Comic Sans MS" pitchFamily="66" charset="0"/>
            </a:endParaRPr>
          </a:p>
          <a:p>
            <a:pPr algn="ctr" eaLnBrk="1" hangingPunct="1">
              <a:spcBef>
                <a:spcPct val="50000"/>
              </a:spcBef>
              <a:buFontTx/>
              <a:buNone/>
            </a:pPr>
            <a:r>
              <a:rPr lang="en-US" altLang="en-US" sz="2000" dirty="0">
                <a:solidFill>
                  <a:srgbClr val="000099"/>
                </a:solidFill>
                <a:latin typeface="Comic Sans MS" pitchFamily="66" charset="0"/>
              </a:rPr>
              <a:t>Add energy (heat)</a:t>
            </a:r>
          </a:p>
          <a:p>
            <a:pPr algn="ctr" eaLnBrk="1" hangingPunct="1">
              <a:spcBef>
                <a:spcPct val="50000"/>
              </a:spcBef>
              <a:buFontTx/>
              <a:buNone/>
            </a:pPr>
            <a:endParaRPr lang="en-US" altLang="en-US" sz="2000" dirty="0">
              <a:solidFill>
                <a:srgbClr val="000099"/>
              </a:solidFill>
              <a:latin typeface="Comic Sans MS" pitchFamily="66" charset="0"/>
            </a:endParaRPr>
          </a:p>
          <a:p>
            <a:pPr algn="ctr" eaLnBrk="1" hangingPunct="1">
              <a:spcBef>
                <a:spcPct val="50000"/>
              </a:spcBef>
              <a:buFontTx/>
              <a:buNone/>
            </a:pPr>
            <a:r>
              <a:rPr lang="en-US" altLang="en-US" sz="2000" dirty="0">
                <a:solidFill>
                  <a:srgbClr val="000099"/>
                </a:solidFill>
                <a:latin typeface="Comic Sans MS" pitchFamily="66" charset="0"/>
              </a:rPr>
              <a:t>Add pressure</a:t>
            </a:r>
          </a:p>
        </p:txBody>
      </p:sp>
      <p:sp>
        <p:nvSpPr>
          <p:cNvPr id="2" name="Line 6">
            <a:extLst>
              <a:ext uri="{FF2B5EF4-FFF2-40B4-BE49-F238E27FC236}">
                <a16:creationId xmlns:a16="http://schemas.microsoft.com/office/drawing/2014/main" id="{E17B96B5-460D-AAB3-16F8-58B01D5F9CF4}"/>
              </a:ext>
            </a:extLst>
          </p:cNvPr>
          <p:cNvSpPr>
            <a:spLocks noChangeShapeType="1"/>
          </p:cNvSpPr>
          <p:nvPr/>
        </p:nvSpPr>
        <p:spPr bwMode="auto">
          <a:xfrm>
            <a:off x="5486400" y="2514600"/>
            <a:ext cx="1066800" cy="0"/>
          </a:xfrm>
          <a:prstGeom prst="line">
            <a:avLst/>
          </a:prstGeom>
          <a:noFill/>
          <a:ln w="50800">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 name="TextBox 3">
            <a:extLst>
              <a:ext uri="{FF2B5EF4-FFF2-40B4-BE49-F238E27FC236}">
                <a16:creationId xmlns:a16="http://schemas.microsoft.com/office/drawing/2014/main" id="{FD1204C1-FB3B-7059-CF1B-CF308801D93B}"/>
              </a:ext>
            </a:extLst>
          </p:cNvPr>
          <p:cNvSpPr txBox="1"/>
          <p:nvPr/>
        </p:nvSpPr>
        <p:spPr>
          <a:xfrm>
            <a:off x="6705600" y="2133600"/>
            <a:ext cx="2438400" cy="2246769"/>
          </a:xfrm>
          <a:prstGeom prst="rect">
            <a:avLst/>
          </a:prstGeom>
          <a:noFill/>
        </p:spPr>
        <p:txBody>
          <a:bodyPr wrap="square" rtlCol="0">
            <a:spAutoFit/>
          </a:bodyPr>
          <a:lstStyle/>
          <a:p>
            <a:pPr algn="ctr"/>
            <a:r>
              <a:rPr lang="en-US" sz="2000" dirty="0">
                <a:solidFill>
                  <a:srgbClr val="FF0000"/>
                </a:solidFill>
                <a:latin typeface="Times New Roman" panose="02020603050405020304" pitchFamily="18" charset="0"/>
                <a:cs typeface="Times New Roman" panose="02020603050405020304" pitchFamily="18" charset="0"/>
              </a:rPr>
              <a:t>More hydrogen </a:t>
            </a:r>
            <a:br>
              <a:rPr lang="en-US" sz="2000" dirty="0">
                <a:solidFill>
                  <a:srgbClr val="FF0000"/>
                </a:solidFill>
                <a:latin typeface="Times New Roman" panose="02020603050405020304" pitchFamily="18" charset="0"/>
                <a:cs typeface="Times New Roman" panose="02020603050405020304" pitchFamily="18" charset="0"/>
              </a:rPr>
            </a:br>
            <a:r>
              <a:rPr lang="en-US" sz="2000" dirty="0">
                <a:solidFill>
                  <a:srgbClr val="FF0000"/>
                </a:solidFill>
                <a:latin typeface="Times New Roman" panose="02020603050405020304" pitchFamily="18" charset="0"/>
                <a:cs typeface="Times New Roman" panose="02020603050405020304" pitchFamily="18" charset="0"/>
              </a:rPr>
              <a:t>makes for </a:t>
            </a:r>
            <a:br>
              <a:rPr lang="en-US" sz="2000" dirty="0">
                <a:solidFill>
                  <a:srgbClr val="FF0000"/>
                </a:solidFill>
                <a:latin typeface="Times New Roman" panose="02020603050405020304" pitchFamily="18" charset="0"/>
                <a:cs typeface="Times New Roman" panose="02020603050405020304" pitchFamily="18" charset="0"/>
              </a:rPr>
            </a:br>
            <a:r>
              <a:rPr lang="en-US" sz="2000" dirty="0">
                <a:solidFill>
                  <a:srgbClr val="FF0000"/>
                </a:solidFill>
                <a:latin typeface="Times New Roman" panose="02020603050405020304" pitchFamily="18" charset="0"/>
                <a:cs typeface="Times New Roman" panose="02020603050405020304" pitchFamily="18" charset="0"/>
              </a:rPr>
              <a:t>more collisions </a:t>
            </a:r>
            <a:br>
              <a:rPr lang="en-US" sz="2000" dirty="0">
                <a:solidFill>
                  <a:srgbClr val="FF0000"/>
                </a:solidFill>
                <a:latin typeface="Times New Roman" panose="02020603050405020304" pitchFamily="18" charset="0"/>
                <a:cs typeface="Times New Roman" panose="02020603050405020304" pitchFamily="18" charset="0"/>
              </a:rPr>
            </a:br>
            <a:r>
              <a:rPr lang="en-US" sz="2000" dirty="0">
                <a:solidFill>
                  <a:srgbClr val="FF0000"/>
                </a:solidFill>
                <a:latin typeface="Times New Roman" panose="02020603050405020304" pitchFamily="18" charset="0"/>
                <a:cs typeface="Times New Roman" panose="02020603050405020304" pitchFamily="18" charset="0"/>
              </a:rPr>
              <a:t>between hydrogen and nitrogen, </a:t>
            </a:r>
            <a:br>
              <a:rPr lang="en-US" sz="2000" dirty="0">
                <a:solidFill>
                  <a:srgbClr val="FF0000"/>
                </a:solidFill>
                <a:latin typeface="Times New Roman" panose="02020603050405020304" pitchFamily="18" charset="0"/>
                <a:cs typeface="Times New Roman" panose="02020603050405020304" pitchFamily="18" charset="0"/>
              </a:rPr>
            </a:br>
            <a:r>
              <a:rPr lang="en-US" sz="2000" dirty="0">
                <a:solidFill>
                  <a:srgbClr val="FF0000"/>
                </a:solidFill>
                <a:latin typeface="Times New Roman" panose="02020603050405020304" pitchFamily="18" charset="0"/>
                <a:cs typeface="Times New Roman" panose="02020603050405020304" pitchFamily="18" charset="0"/>
              </a:rPr>
              <a:t>pushing this reaction FORWARD also</a:t>
            </a:r>
          </a:p>
        </p:txBody>
      </p:sp>
      <p:sp>
        <p:nvSpPr>
          <p:cNvPr id="5" name="Line 6">
            <a:extLst>
              <a:ext uri="{FF2B5EF4-FFF2-40B4-BE49-F238E27FC236}">
                <a16:creationId xmlns:a16="http://schemas.microsoft.com/office/drawing/2014/main" id="{36956B24-34C9-FB23-2DDC-C156ED346D3C}"/>
              </a:ext>
            </a:extLst>
          </p:cNvPr>
          <p:cNvSpPr>
            <a:spLocks noChangeShapeType="1"/>
          </p:cNvSpPr>
          <p:nvPr/>
        </p:nvSpPr>
        <p:spPr bwMode="auto">
          <a:xfrm>
            <a:off x="5638800" y="3467100"/>
            <a:ext cx="1066800" cy="0"/>
          </a:xfrm>
          <a:prstGeom prst="line">
            <a:avLst/>
          </a:prstGeom>
          <a:noFill/>
          <a:ln w="508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359584392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Text Box 2"/>
          <p:cNvSpPr txBox="1">
            <a:spLocks noChangeArrowheads="1"/>
          </p:cNvSpPr>
          <p:nvPr/>
        </p:nvSpPr>
        <p:spPr bwMode="auto">
          <a:xfrm>
            <a:off x="0" y="0"/>
            <a:ext cx="9144000"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en-US" altLang="en-US" sz="5400" b="1" dirty="0">
                <a:solidFill>
                  <a:schemeClr val="tx1">
                    <a:lumMod val="95000"/>
                    <a:lumOff val="5000"/>
                  </a:schemeClr>
                </a:solidFill>
                <a:latin typeface="Times New Roman" panose="02020603050405020304" pitchFamily="18" charset="0"/>
                <a:cs typeface="Times New Roman" panose="02020603050405020304" pitchFamily="18" charset="0"/>
              </a:rPr>
              <a:t>N</a:t>
            </a:r>
            <a:r>
              <a:rPr lang="en-US" altLang="en-US" sz="5400" b="1" baseline="-25000" dirty="0">
                <a:solidFill>
                  <a:schemeClr val="tx1">
                    <a:lumMod val="95000"/>
                    <a:lumOff val="5000"/>
                  </a:schemeClr>
                </a:solidFill>
                <a:latin typeface="Times New Roman" panose="02020603050405020304" pitchFamily="18" charset="0"/>
                <a:cs typeface="Times New Roman" panose="02020603050405020304" pitchFamily="18" charset="0"/>
              </a:rPr>
              <a:t>2</a:t>
            </a:r>
            <a:r>
              <a:rPr lang="en-US" altLang="en-US" sz="5400" b="1" dirty="0">
                <a:solidFill>
                  <a:schemeClr val="tx1">
                    <a:lumMod val="95000"/>
                    <a:lumOff val="5000"/>
                  </a:schemeClr>
                </a:solidFill>
                <a:latin typeface="Times New Roman" panose="02020603050405020304" pitchFamily="18" charset="0"/>
                <a:cs typeface="Times New Roman" panose="02020603050405020304" pitchFamily="18" charset="0"/>
              </a:rPr>
              <a:t> + 3H</a:t>
            </a:r>
            <a:r>
              <a:rPr lang="en-US" altLang="en-US" sz="5400" b="1" baseline="-25000" dirty="0">
                <a:solidFill>
                  <a:schemeClr val="tx1">
                    <a:lumMod val="95000"/>
                    <a:lumOff val="5000"/>
                  </a:schemeClr>
                </a:solidFill>
                <a:latin typeface="Times New Roman" panose="02020603050405020304" pitchFamily="18" charset="0"/>
                <a:cs typeface="Times New Roman" panose="02020603050405020304" pitchFamily="18" charset="0"/>
              </a:rPr>
              <a:t>2 </a:t>
            </a:r>
            <a:r>
              <a:rPr lang="en-US" altLang="en-US" sz="5400" b="1"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5400" i="0" dirty="0">
                <a:solidFill>
                  <a:schemeClr val="tx1">
                    <a:lumMod val="95000"/>
                    <a:lumOff val="5000"/>
                  </a:schemeClr>
                </a:solidFill>
                <a:effectLst/>
                <a:latin typeface="Times New Roman" panose="02020603050405020304" pitchFamily="18" charset="0"/>
                <a:cs typeface="Times New Roman" panose="02020603050405020304" pitchFamily="18" charset="0"/>
              </a:rPr>
              <a:t>⇌</a:t>
            </a:r>
            <a:r>
              <a:rPr lang="en-US" sz="5400" i="0" dirty="0">
                <a:solidFill>
                  <a:srgbClr val="4D5156"/>
                </a:solidFill>
                <a:effectLst/>
                <a:latin typeface="Times New Roman" panose="02020603050405020304" pitchFamily="18" charset="0"/>
                <a:cs typeface="Times New Roman" panose="02020603050405020304" pitchFamily="18" charset="0"/>
              </a:rPr>
              <a:t> </a:t>
            </a:r>
            <a:r>
              <a:rPr lang="en-US" altLang="en-US" sz="5400" b="1" dirty="0">
                <a:solidFill>
                  <a:schemeClr val="tx1">
                    <a:lumMod val="95000"/>
                    <a:lumOff val="5000"/>
                  </a:schemeClr>
                </a:solidFill>
                <a:latin typeface="Times New Roman" panose="02020603050405020304" pitchFamily="18" charset="0"/>
                <a:cs typeface="Times New Roman" panose="02020603050405020304" pitchFamily="18" charset="0"/>
              </a:rPr>
              <a:t> 2NH</a:t>
            </a:r>
            <a:r>
              <a:rPr lang="en-US" altLang="en-US" sz="5400" b="1" baseline="-25000" dirty="0">
                <a:solidFill>
                  <a:schemeClr val="tx1">
                    <a:lumMod val="95000"/>
                    <a:lumOff val="5000"/>
                  </a:schemeClr>
                </a:solidFill>
                <a:latin typeface="Times New Roman" panose="02020603050405020304" pitchFamily="18" charset="0"/>
                <a:cs typeface="Times New Roman" panose="02020603050405020304" pitchFamily="18" charset="0"/>
              </a:rPr>
              <a:t>3  </a:t>
            </a:r>
            <a:r>
              <a:rPr lang="en-US" altLang="en-US" sz="5400" b="1" dirty="0">
                <a:solidFill>
                  <a:schemeClr val="tx1">
                    <a:lumMod val="95000"/>
                    <a:lumOff val="5000"/>
                  </a:schemeClr>
                </a:solidFill>
                <a:latin typeface="Times New Roman" panose="02020603050405020304" pitchFamily="18" charset="0"/>
                <a:cs typeface="Times New Roman" panose="02020603050405020304" pitchFamily="18" charset="0"/>
              </a:rPr>
              <a:t>+ energy</a:t>
            </a:r>
          </a:p>
        </p:txBody>
      </p:sp>
      <p:sp>
        <p:nvSpPr>
          <p:cNvPr id="116741" name="Text Box 5"/>
          <p:cNvSpPr txBox="1">
            <a:spLocks noChangeArrowheads="1"/>
          </p:cNvSpPr>
          <p:nvPr/>
        </p:nvSpPr>
        <p:spPr bwMode="auto">
          <a:xfrm>
            <a:off x="0" y="1181101"/>
            <a:ext cx="9144000" cy="52629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1800" dirty="0">
                <a:solidFill>
                  <a:srgbClr val="000000"/>
                </a:solidFill>
              </a:rPr>
              <a:t>72.  This closed system is in dynamic equilibrium.  Let’s apply different stresses,</a:t>
            </a:r>
            <a:br>
              <a:rPr lang="en-US" altLang="en-US" sz="1800" dirty="0">
                <a:solidFill>
                  <a:srgbClr val="000000"/>
                </a:solidFill>
              </a:rPr>
            </a:br>
            <a:r>
              <a:rPr lang="en-US" altLang="en-US" sz="1800" dirty="0">
                <a:solidFill>
                  <a:srgbClr val="000000"/>
                </a:solidFill>
              </a:rPr>
              <a:t>        and see which way the system will “push” to create a new dynamic equilibrium.</a:t>
            </a:r>
          </a:p>
          <a:p>
            <a:pPr algn="ctr" eaLnBrk="1" hangingPunct="1">
              <a:spcBef>
                <a:spcPct val="50000"/>
              </a:spcBef>
              <a:buFontTx/>
              <a:buNone/>
            </a:pPr>
            <a:endParaRPr lang="en-US" altLang="en-US" sz="2000" dirty="0">
              <a:solidFill>
                <a:srgbClr val="0000FF"/>
              </a:solidFill>
              <a:latin typeface="Comic Sans MS" pitchFamily="66" charset="0"/>
            </a:endParaRPr>
          </a:p>
          <a:p>
            <a:pPr algn="ctr" eaLnBrk="1" hangingPunct="1">
              <a:spcBef>
                <a:spcPct val="50000"/>
              </a:spcBef>
              <a:buFontTx/>
              <a:buNone/>
            </a:pPr>
            <a:r>
              <a:rPr lang="en-US" altLang="en-US" sz="2000" dirty="0">
                <a:solidFill>
                  <a:srgbClr val="000099"/>
                </a:solidFill>
                <a:latin typeface="Comic Sans MS" pitchFamily="66" charset="0"/>
              </a:rPr>
              <a:t>Add nitrogen</a:t>
            </a:r>
          </a:p>
          <a:p>
            <a:pPr algn="ctr" eaLnBrk="1" hangingPunct="1">
              <a:spcBef>
                <a:spcPct val="50000"/>
              </a:spcBef>
              <a:buFontTx/>
              <a:buNone/>
            </a:pPr>
            <a:endParaRPr lang="en-US" altLang="en-US" sz="2000" dirty="0">
              <a:solidFill>
                <a:srgbClr val="000099"/>
              </a:solidFill>
              <a:latin typeface="Comic Sans MS" pitchFamily="66" charset="0"/>
            </a:endParaRPr>
          </a:p>
          <a:p>
            <a:pPr algn="ctr" eaLnBrk="1" hangingPunct="1">
              <a:spcBef>
                <a:spcPct val="50000"/>
              </a:spcBef>
              <a:buFontTx/>
              <a:buNone/>
            </a:pPr>
            <a:r>
              <a:rPr lang="en-US" altLang="en-US" sz="2000" dirty="0">
                <a:solidFill>
                  <a:srgbClr val="000099"/>
                </a:solidFill>
                <a:latin typeface="Comic Sans MS" pitchFamily="66" charset="0"/>
              </a:rPr>
              <a:t>Add hydrogen</a:t>
            </a:r>
          </a:p>
          <a:p>
            <a:pPr algn="ctr" eaLnBrk="1" hangingPunct="1">
              <a:spcBef>
                <a:spcPct val="50000"/>
              </a:spcBef>
              <a:buFontTx/>
              <a:buNone/>
            </a:pPr>
            <a:endParaRPr lang="en-US" altLang="en-US" sz="2000" dirty="0">
              <a:solidFill>
                <a:srgbClr val="000099"/>
              </a:solidFill>
              <a:latin typeface="Comic Sans MS" pitchFamily="66" charset="0"/>
            </a:endParaRPr>
          </a:p>
          <a:p>
            <a:pPr algn="ctr" eaLnBrk="1" hangingPunct="1">
              <a:spcBef>
                <a:spcPct val="50000"/>
              </a:spcBef>
              <a:buFontTx/>
              <a:buNone/>
            </a:pPr>
            <a:r>
              <a:rPr lang="en-US" altLang="en-US" sz="2000" dirty="0">
                <a:solidFill>
                  <a:srgbClr val="000099"/>
                </a:solidFill>
                <a:latin typeface="Comic Sans MS" pitchFamily="66" charset="0"/>
              </a:rPr>
              <a:t>Add ammonia</a:t>
            </a:r>
          </a:p>
          <a:p>
            <a:pPr algn="ctr" eaLnBrk="1" hangingPunct="1">
              <a:spcBef>
                <a:spcPct val="50000"/>
              </a:spcBef>
              <a:buFontTx/>
              <a:buNone/>
            </a:pPr>
            <a:endParaRPr lang="en-US" altLang="en-US" sz="2000" dirty="0">
              <a:solidFill>
                <a:srgbClr val="000099"/>
              </a:solidFill>
              <a:latin typeface="Comic Sans MS" pitchFamily="66" charset="0"/>
            </a:endParaRPr>
          </a:p>
          <a:p>
            <a:pPr algn="ctr" eaLnBrk="1" hangingPunct="1">
              <a:spcBef>
                <a:spcPct val="50000"/>
              </a:spcBef>
              <a:buFontTx/>
              <a:buNone/>
            </a:pPr>
            <a:r>
              <a:rPr lang="en-US" altLang="en-US" sz="2000" dirty="0">
                <a:solidFill>
                  <a:srgbClr val="000099"/>
                </a:solidFill>
                <a:latin typeface="Comic Sans MS" pitchFamily="66" charset="0"/>
              </a:rPr>
              <a:t>Add energy (heat)</a:t>
            </a:r>
          </a:p>
          <a:p>
            <a:pPr algn="ctr" eaLnBrk="1" hangingPunct="1">
              <a:spcBef>
                <a:spcPct val="50000"/>
              </a:spcBef>
              <a:buFontTx/>
              <a:buNone/>
            </a:pPr>
            <a:endParaRPr lang="en-US" altLang="en-US" sz="2000" dirty="0">
              <a:solidFill>
                <a:srgbClr val="000099"/>
              </a:solidFill>
              <a:latin typeface="Comic Sans MS" pitchFamily="66" charset="0"/>
            </a:endParaRPr>
          </a:p>
          <a:p>
            <a:pPr algn="ctr" eaLnBrk="1" hangingPunct="1">
              <a:spcBef>
                <a:spcPct val="50000"/>
              </a:spcBef>
              <a:buFontTx/>
              <a:buNone/>
            </a:pPr>
            <a:r>
              <a:rPr lang="en-US" altLang="en-US" sz="2000" dirty="0">
                <a:solidFill>
                  <a:srgbClr val="000099"/>
                </a:solidFill>
                <a:latin typeface="Comic Sans MS" pitchFamily="66" charset="0"/>
              </a:rPr>
              <a:t>Add pressure</a:t>
            </a:r>
          </a:p>
        </p:txBody>
      </p:sp>
      <p:sp>
        <p:nvSpPr>
          <p:cNvPr id="2" name="Line 6">
            <a:extLst>
              <a:ext uri="{FF2B5EF4-FFF2-40B4-BE49-F238E27FC236}">
                <a16:creationId xmlns:a16="http://schemas.microsoft.com/office/drawing/2014/main" id="{E17B96B5-460D-AAB3-16F8-58B01D5F9CF4}"/>
              </a:ext>
            </a:extLst>
          </p:cNvPr>
          <p:cNvSpPr>
            <a:spLocks noChangeShapeType="1"/>
          </p:cNvSpPr>
          <p:nvPr/>
        </p:nvSpPr>
        <p:spPr bwMode="auto">
          <a:xfrm>
            <a:off x="5486400" y="2514600"/>
            <a:ext cx="1066800" cy="0"/>
          </a:xfrm>
          <a:prstGeom prst="line">
            <a:avLst/>
          </a:prstGeom>
          <a:noFill/>
          <a:ln w="50800">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 name="Line 6">
            <a:extLst>
              <a:ext uri="{FF2B5EF4-FFF2-40B4-BE49-F238E27FC236}">
                <a16:creationId xmlns:a16="http://schemas.microsoft.com/office/drawing/2014/main" id="{36956B24-34C9-FB23-2DDC-C156ED346D3C}"/>
              </a:ext>
            </a:extLst>
          </p:cNvPr>
          <p:cNvSpPr>
            <a:spLocks noChangeShapeType="1"/>
          </p:cNvSpPr>
          <p:nvPr/>
        </p:nvSpPr>
        <p:spPr bwMode="auto">
          <a:xfrm>
            <a:off x="5638800" y="3467100"/>
            <a:ext cx="1066800" cy="0"/>
          </a:xfrm>
          <a:prstGeom prst="line">
            <a:avLst/>
          </a:prstGeom>
          <a:noFill/>
          <a:ln w="508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 name="TextBox 2">
            <a:extLst>
              <a:ext uri="{FF2B5EF4-FFF2-40B4-BE49-F238E27FC236}">
                <a16:creationId xmlns:a16="http://schemas.microsoft.com/office/drawing/2014/main" id="{EA023358-04D1-FEAF-E4D3-280BF7DA8CC5}"/>
              </a:ext>
            </a:extLst>
          </p:cNvPr>
          <p:cNvSpPr txBox="1"/>
          <p:nvPr/>
        </p:nvSpPr>
        <p:spPr>
          <a:xfrm>
            <a:off x="6248400" y="3812590"/>
            <a:ext cx="2438400" cy="1938992"/>
          </a:xfrm>
          <a:prstGeom prst="rect">
            <a:avLst/>
          </a:prstGeom>
          <a:noFill/>
        </p:spPr>
        <p:txBody>
          <a:bodyPr wrap="square" rtlCol="0">
            <a:spAutoFit/>
          </a:bodyPr>
          <a:lstStyle/>
          <a:p>
            <a:pPr algn="ctr"/>
            <a:r>
              <a:rPr lang="en-US" sz="2000" dirty="0">
                <a:solidFill>
                  <a:srgbClr val="FF0000"/>
                </a:solidFill>
                <a:latin typeface="Times New Roman" panose="02020603050405020304" pitchFamily="18" charset="0"/>
                <a:cs typeface="Times New Roman" panose="02020603050405020304" pitchFamily="18" charset="0"/>
              </a:rPr>
              <a:t>More ammonia can only decompose, so this shifts to the REVERSE, </a:t>
            </a:r>
            <a:br>
              <a:rPr lang="en-US" sz="2000" dirty="0">
                <a:solidFill>
                  <a:srgbClr val="FF0000"/>
                </a:solidFill>
                <a:latin typeface="Times New Roman" panose="02020603050405020304" pitchFamily="18" charset="0"/>
                <a:cs typeface="Times New Roman" panose="02020603050405020304" pitchFamily="18" charset="0"/>
              </a:rPr>
            </a:br>
            <a:r>
              <a:rPr lang="en-US" sz="2000" dirty="0">
                <a:solidFill>
                  <a:srgbClr val="FF0000"/>
                </a:solidFill>
                <a:latin typeface="Times New Roman" panose="02020603050405020304" pitchFamily="18" charset="0"/>
                <a:cs typeface="Times New Roman" panose="02020603050405020304" pitchFamily="18" charset="0"/>
              </a:rPr>
              <a:t>until a new dynamic equilibrium forms. </a:t>
            </a:r>
          </a:p>
        </p:txBody>
      </p:sp>
      <p:sp>
        <p:nvSpPr>
          <p:cNvPr id="6" name="Line 7">
            <a:extLst>
              <a:ext uri="{FF2B5EF4-FFF2-40B4-BE49-F238E27FC236}">
                <a16:creationId xmlns:a16="http://schemas.microsoft.com/office/drawing/2014/main" id="{6F7465A2-C43A-53DC-D932-FCBEDA6F9C71}"/>
              </a:ext>
            </a:extLst>
          </p:cNvPr>
          <p:cNvSpPr>
            <a:spLocks noChangeShapeType="1"/>
          </p:cNvSpPr>
          <p:nvPr/>
        </p:nvSpPr>
        <p:spPr bwMode="auto">
          <a:xfrm flipH="1">
            <a:off x="1915160" y="4343400"/>
            <a:ext cx="1066800" cy="0"/>
          </a:xfrm>
          <a:prstGeom prst="line">
            <a:avLst/>
          </a:prstGeom>
          <a:noFill/>
          <a:ln w="508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Tree>
    <p:extLst>
      <p:ext uri="{BB962C8B-B14F-4D97-AF65-F5344CB8AC3E}">
        <p14:creationId xmlns:p14="http://schemas.microsoft.com/office/powerpoint/2010/main" val="90211182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Text Box 2"/>
          <p:cNvSpPr txBox="1">
            <a:spLocks noChangeArrowheads="1"/>
          </p:cNvSpPr>
          <p:nvPr/>
        </p:nvSpPr>
        <p:spPr bwMode="auto">
          <a:xfrm>
            <a:off x="0" y="0"/>
            <a:ext cx="9144000"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en-US" altLang="en-US" sz="5400" b="1" dirty="0">
                <a:solidFill>
                  <a:schemeClr val="tx1">
                    <a:lumMod val="95000"/>
                    <a:lumOff val="5000"/>
                  </a:schemeClr>
                </a:solidFill>
                <a:latin typeface="Times New Roman" panose="02020603050405020304" pitchFamily="18" charset="0"/>
                <a:cs typeface="Times New Roman" panose="02020603050405020304" pitchFamily="18" charset="0"/>
              </a:rPr>
              <a:t>N</a:t>
            </a:r>
            <a:r>
              <a:rPr lang="en-US" altLang="en-US" sz="5400" b="1" baseline="-25000" dirty="0">
                <a:solidFill>
                  <a:schemeClr val="tx1">
                    <a:lumMod val="95000"/>
                    <a:lumOff val="5000"/>
                  </a:schemeClr>
                </a:solidFill>
                <a:latin typeface="Times New Roman" panose="02020603050405020304" pitchFamily="18" charset="0"/>
                <a:cs typeface="Times New Roman" panose="02020603050405020304" pitchFamily="18" charset="0"/>
              </a:rPr>
              <a:t>2</a:t>
            </a:r>
            <a:r>
              <a:rPr lang="en-US" altLang="en-US" sz="5400" b="1" dirty="0">
                <a:solidFill>
                  <a:schemeClr val="tx1">
                    <a:lumMod val="95000"/>
                    <a:lumOff val="5000"/>
                  </a:schemeClr>
                </a:solidFill>
                <a:latin typeface="Times New Roman" panose="02020603050405020304" pitchFamily="18" charset="0"/>
                <a:cs typeface="Times New Roman" panose="02020603050405020304" pitchFamily="18" charset="0"/>
              </a:rPr>
              <a:t> + 3H</a:t>
            </a:r>
            <a:r>
              <a:rPr lang="en-US" altLang="en-US" sz="5400" b="1" baseline="-25000" dirty="0">
                <a:solidFill>
                  <a:schemeClr val="tx1">
                    <a:lumMod val="95000"/>
                    <a:lumOff val="5000"/>
                  </a:schemeClr>
                </a:solidFill>
                <a:latin typeface="Times New Roman" panose="02020603050405020304" pitchFamily="18" charset="0"/>
                <a:cs typeface="Times New Roman" panose="02020603050405020304" pitchFamily="18" charset="0"/>
              </a:rPr>
              <a:t>2 </a:t>
            </a:r>
            <a:r>
              <a:rPr lang="en-US" altLang="en-US" sz="5400" b="1"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5400" i="0" dirty="0">
                <a:solidFill>
                  <a:schemeClr val="tx1">
                    <a:lumMod val="95000"/>
                    <a:lumOff val="5000"/>
                  </a:schemeClr>
                </a:solidFill>
                <a:effectLst/>
                <a:latin typeface="Times New Roman" panose="02020603050405020304" pitchFamily="18" charset="0"/>
                <a:cs typeface="Times New Roman" panose="02020603050405020304" pitchFamily="18" charset="0"/>
              </a:rPr>
              <a:t>⇌</a:t>
            </a:r>
            <a:r>
              <a:rPr lang="en-US" sz="5400" i="0" dirty="0">
                <a:solidFill>
                  <a:srgbClr val="4D5156"/>
                </a:solidFill>
                <a:effectLst/>
                <a:latin typeface="Times New Roman" panose="02020603050405020304" pitchFamily="18" charset="0"/>
                <a:cs typeface="Times New Roman" panose="02020603050405020304" pitchFamily="18" charset="0"/>
              </a:rPr>
              <a:t> </a:t>
            </a:r>
            <a:r>
              <a:rPr lang="en-US" altLang="en-US" sz="5400" b="1" dirty="0">
                <a:solidFill>
                  <a:schemeClr val="tx1">
                    <a:lumMod val="95000"/>
                    <a:lumOff val="5000"/>
                  </a:schemeClr>
                </a:solidFill>
                <a:latin typeface="Times New Roman" panose="02020603050405020304" pitchFamily="18" charset="0"/>
                <a:cs typeface="Times New Roman" panose="02020603050405020304" pitchFamily="18" charset="0"/>
              </a:rPr>
              <a:t> 2NH</a:t>
            </a:r>
            <a:r>
              <a:rPr lang="en-US" altLang="en-US" sz="5400" b="1" baseline="-25000" dirty="0">
                <a:solidFill>
                  <a:schemeClr val="tx1">
                    <a:lumMod val="95000"/>
                    <a:lumOff val="5000"/>
                  </a:schemeClr>
                </a:solidFill>
                <a:latin typeface="Times New Roman" panose="02020603050405020304" pitchFamily="18" charset="0"/>
                <a:cs typeface="Times New Roman" panose="02020603050405020304" pitchFamily="18" charset="0"/>
              </a:rPr>
              <a:t>3  </a:t>
            </a:r>
            <a:r>
              <a:rPr lang="en-US" altLang="en-US" sz="5400" b="1" dirty="0">
                <a:solidFill>
                  <a:schemeClr val="tx1">
                    <a:lumMod val="95000"/>
                    <a:lumOff val="5000"/>
                  </a:schemeClr>
                </a:solidFill>
                <a:latin typeface="Times New Roman" panose="02020603050405020304" pitchFamily="18" charset="0"/>
                <a:cs typeface="Times New Roman" panose="02020603050405020304" pitchFamily="18" charset="0"/>
              </a:rPr>
              <a:t>+ energy</a:t>
            </a:r>
          </a:p>
        </p:txBody>
      </p:sp>
      <p:sp>
        <p:nvSpPr>
          <p:cNvPr id="116741" name="Text Box 5"/>
          <p:cNvSpPr txBox="1">
            <a:spLocks noChangeArrowheads="1"/>
          </p:cNvSpPr>
          <p:nvPr/>
        </p:nvSpPr>
        <p:spPr bwMode="auto">
          <a:xfrm>
            <a:off x="0" y="1181101"/>
            <a:ext cx="9144000" cy="52629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1800" dirty="0">
                <a:solidFill>
                  <a:srgbClr val="000000"/>
                </a:solidFill>
              </a:rPr>
              <a:t>72.  This closed system is in dynamic equilibrium.  Let’s apply different stresses,</a:t>
            </a:r>
            <a:br>
              <a:rPr lang="en-US" altLang="en-US" sz="1800" dirty="0">
                <a:solidFill>
                  <a:srgbClr val="000000"/>
                </a:solidFill>
              </a:rPr>
            </a:br>
            <a:r>
              <a:rPr lang="en-US" altLang="en-US" sz="1800" dirty="0">
                <a:solidFill>
                  <a:srgbClr val="000000"/>
                </a:solidFill>
              </a:rPr>
              <a:t>        and see which way the system will “push” to create a new dynamic equilibrium.</a:t>
            </a:r>
          </a:p>
          <a:p>
            <a:pPr algn="ctr" eaLnBrk="1" hangingPunct="1">
              <a:spcBef>
                <a:spcPct val="50000"/>
              </a:spcBef>
              <a:buFontTx/>
              <a:buNone/>
            </a:pPr>
            <a:endParaRPr lang="en-US" altLang="en-US" sz="2000" dirty="0">
              <a:solidFill>
                <a:srgbClr val="0000FF"/>
              </a:solidFill>
              <a:latin typeface="Comic Sans MS" pitchFamily="66" charset="0"/>
            </a:endParaRPr>
          </a:p>
          <a:p>
            <a:pPr algn="ctr" eaLnBrk="1" hangingPunct="1">
              <a:spcBef>
                <a:spcPct val="50000"/>
              </a:spcBef>
              <a:buFontTx/>
              <a:buNone/>
            </a:pPr>
            <a:r>
              <a:rPr lang="en-US" altLang="en-US" sz="2000" dirty="0">
                <a:solidFill>
                  <a:srgbClr val="000099"/>
                </a:solidFill>
                <a:latin typeface="Comic Sans MS" pitchFamily="66" charset="0"/>
              </a:rPr>
              <a:t>Add nitrogen</a:t>
            </a:r>
          </a:p>
          <a:p>
            <a:pPr algn="ctr" eaLnBrk="1" hangingPunct="1">
              <a:spcBef>
                <a:spcPct val="50000"/>
              </a:spcBef>
              <a:buFontTx/>
              <a:buNone/>
            </a:pPr>
            <a:endParaRPr lang="en-US" altLang="en-US" sz="2000" dirty="0">
              <a:solidFill>
                <a:srgbClr val="000099"/>
              </a:solidFill>
              <a:latin typeface="Comic Sans MS" pitchFamily="66" charset="0"/>
            </a:endParaRPr>
          </a:p>
          <a:p>
            <a:pPr algn="ctr" eaLnBrk="1" hangingPunct="1">
              <a:spcBef>
                <a:spcPct val="50000"/>
              </a:spcBef>
              <a:buFontTx/>
              <a:buNone/>
            </a:pPr>
            <a:r>
              <a:rPr lang="en-US" altLang="en-US" sz="2000" dirty="0">
                <a:solidFill>
                  <a:srgbClr val="000099"/>
                </a:solidFill>
                <a:latin typeface="Comic Sans MS" pitchFamily="66" charset="0"/>
              </a:rPr>
              <a:t>Add hydrogen</a:t>
            </a:r>
          </a:p>
          <a:p>
            <a:pPr algn="ctr" eaLnBrk="1" hangingPunct="1">
              <a:spcBef>
                <a:spcPct val="50000"/>
              </a:spcBef>
              <a:buFontTx/>
              <a:buNone/>
            </a:pPr>
            <a:endParaRPr lang="en-US" altLang="en-US" sz="2000" dirty="0">
              <a:solidFill>
                <a:srgbClr val="000099"/>
              </a:solidFill>
              <a:latin typeface="Comic Sans MS" pitchFamily="66" charset="0"/>
            </a:endParaRPr>
          </a:p>
          <a:p>
            <a:pPr algn="ctr" eaLnBrk="1" hangingPunct="1">
              <a:spcBef>
                <a:spcPct val="50000"/>
              </a:spcBef>
              <a:buFontTx/>
              <a:buNone/>
            </a:pPr>
            <a:r>
              <a:rPr lang="en-US" altLang="en-US" sz="2000" dirty="0">
                <a:solidFill>
                  <a:srgbClr val="000099"/>
                </a:solidFill>
                <a:latin typeface="Comic Sans MS" pitchFamily="66" charset="0"/>
              </a:rPr>
              <a:t>Add ammonia</a:t>
            </a:r>
          </a:p>
          <a:p>
            <a:pPr algn="ctr" eaLnBrk="1" hangingPunct="1">
              <a:spcBef>
                <a:spcPct val="50000"/>
              </a:spcBef>
              <a:buFontTx/>
              <a:buNone/>
            </a:pPr>
            <a:endParaRPr lang="en-US" altLang="en-US" sz="2000" dirty="0">
              <a:solidFill>
                <a:srgbClr val="000099"/>
              </a:solidFill>
              <a:latin typeface="Comic Sans MS" pitchFamily="66" charset="0"/>
            </a:endParaRPr>
          </a:p>
          <a:p>
            <a:pPr algn="ctr" eaLnBrk="1" hangingPunct="1">
              <a:spcBef>
                <a:spcPct val="50000"/>
              </a:spcBef>
              <a:buFontTx/>
              <a:buNone/>
            </a:pPr>
            <a:r>
              <a:rPr lang="en-US" altLang="en-US" sz="2000" dirty="0">
                <a:solidFill>
                  <a:srgbClr val="000099"/>
                </a:solidFill>
                <a:latin typeface="Comic Sans MS" pitchFamily="66" charset="0"/>
              </a:rPr>
              <a:t>Add energy (heat)</a:t>
            </a:r>
          </a:p>
          <a:p>
            <a:pPr algn="ctr" eaLnBrk="1" hangingPunct="1">
              <a:spcBef>
                <a:spcPct val="50000"/>
              </a:spcBef>
              <a:buFontTx/>
              <a:buNone/>
            </a:pPr>
            <a:endParaRPr lang="en-US" altLang="en-US" sz="2000" dirty="0">
              <a:solidFill>
                <a:srgbClr val="000099"/>
              </a:solidFill>
              <a:latin typeface="Comic Sans MS" pitchFamily="66" charset="0"/>
            </a:endParaRPr>
          </a:p>
          <a:p>
            <a:pPr algn="ctr" eaLnBrk="1" hangingPunct="1">
              <a:spcBef>
                <a:spcPct val="50000"/>
              </a:spcBef>
              <a:buFontTx/>
              <a:buNone/>
            </a:pPr>
            <a:r>
              <a:rPr lang="en-US" altLang="en-US" sz="2000" dirty="0">
                <a:solidFill>
                  <a:srgbClr val="000099"/>
                </a:solidFill>
                <a:latin typeface="Comic Sans MS" pitchFamily="66" charset="0"/>
              </a:rPr>
              <a:t>Add pressure</a:t>
            </a:r>
          </a:p>
        </p:txBody>
      </p:sp>
      <p:sp>
        <p:nvSpPr>
          <p:cNvPr id="2" name="Line 6">
            <a:extLst>
              <a:ext uri="{FF2B5EF4-FFF2-40B4-BE49-F238E27FC236}">
                <a16:creationId xmlns:a16="http://schemas.microsoft.com/office/drawing/2014/main" id="{E17B96B5-460D-AAB3-16F8-58B01D5F9CF4}"/>
              </a:ext>
            </a:extLst>
          </p:cNvPr>
          <p:cNvSpPr>
            <a:spLocks noChangeShapeType="1"/>
          </p:cNvSpPr>
          <p:nvPr/>
        </p:nvSpPr>
        <p:spPr bwMode="auto">
          <a:xfrm>
            <a:off x="5486400" y="2514600"/>
            <a:ext cx="1066800" cy="0"/>
          </a:xfrm>
          <a:prstGeom prst="line">
            <a:avLst/>
          </a:prstGeom>
          <a:noFill/>
          <a:ln w="50800">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 name="Line 6">
            <a:extLst>
              <a:ext uri="{FF2B5EF4-FFF2-40B4-BE49-F238E27FC236}">
                <a16:creationId xmlns:a16="http://schemas.microsoft.com/office/drawing/2014/main" id="{36956B24-34C9-FB23-2DDC-C156ED346D3C}"/>
              </a:ext>
            </a:extLst>
          </p:cNvPr>
          <p:cNvSpPr>
            <a:spLocks noChangeShapeType="1"/>
          </p:cNvSpPr>
          <p:nvPr/>
        </p:nvSpPr>
        <p:spPr bwMode="auto">
          <a:xfrm>
            <a:off x="5638800" y="3467100"/>
            <a:ext cx="1066800" cy="0"/>
          </a:xfrm>
          <a:prstGeom prst="line">
            <a:avLst/>
          </a:prstGeom>
          <a:noFill/>
          <a:ln w="508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 name="Line 7">
            <a:extLst>
              <a:ext uri="{FF2B5EF4-FFF2-40B4-BE49-F238E27FC236}">
                <a16:creationId xmlns:a16="http://schemas.microsoft.com/office/drawing/2014/main" id="{6F7465A2-C43A-53DC-D932-FCBEDA6F9C71}"/>
              </a:ext>
            </a:extLst>
          </p:cNvPr>
          <p:cNvSpPr>
            <a:spLocks noChangeShapeType="1"/>
          </p:cNvSpPr>
          <p:nvPr/>
        </p:nvSpPr>
        <p:spPr bwMode="auto">
          <a:xfrm flipH="1">
            <a:off x="1915160" y="4343400"/>
            <a:ext cx="1066800" cy="0"/>
          </a:xfrm>
          <a:prstGeom prst="line">
            <a:avLst/>
          </a:prstGeom>
          <a:noFill/>
          <a:ln w="508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 name="TextBox 3">
            <a:extLst>
              <a:ext uri="{FF2B5EF4-FFF2-40B4-BE49-F238E27FC236}">
                <a16:creationId xmlns:a16="http://schemas.microsoft.com/office/drawing/2014/main" id="{25FE7213-C7EE-E947-E789-B32E987594A3}"/>
              </a:ext>
            </a:extLst>
          </p:cNvPr>
          <p:cNvSpPr txBox="1"/>
          <p:nvPr/>
        </p:nvSpPr>
        <p:spPr>
          <a:xfrm>
            <a:off x="6477000" y="4038600"/>
            <a:ext cx="2438400" cy="2246769"/>
          </a:xfrm>
          <a:prstGeom prst="rect">
            <a:avLst/>
          </a:prstGeom>
          <a:noFill/>
        </p:spPr>
        <p:txBody>
          <a:bodyPr wrap="square" rtlCol="0">
            <a:spAutoFit/>
          </a:bodyPr>
          <a:lstStyle/>
          <a:p>
            <a:pPr algn="ctr"/>
            <a:r>
              <a:rPr lang="en-US" sz="2000" b="1" dirty="0">
                <a:solidFill>
                  <a:schemeClr val="tx1">
                    <a:lumMod val="95000"/>
                    <a:lumOff val="5000"/>
                  </a:schemeClr>
                </a:solidFill>
                <a:latin typeface="Times New Roman" panose="02020603050405020304" pitchFamily="18" charset="0"/>
                <a:cs typeface="Times New Roman" panose="02020603050405020304" pitchFamily="18" charset="0"/>
              </a:rPr>
              <a:t>More heat only favors more decomposition,</a:t>
            </a:r>
            <a:br>
              <a:rPr lang="en-US" sz="2000" b="1"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000" b="1" dirty="0">
                <a:solidFill>
                  <a:schemeClr val="tx1">
                    <a:lumMod val="95000"/>
                    <a:lumOff val="5000"/>
                  </a:schemeClr>
                </a:solidFill>
                <a:latin typeface="Times New Roman" panose="02020603050405020304" pitchFamily="18" charset="0"/>
                <a:cs typeface="Times New Roman" panose="02020603050405020304" pitchFamily="18" charset="0"/>
              </a:rPr>
              <a:t>this shifts to the REVERSE also, </a:t>
            </a:r>
            <a:br>
              <a:rPr lang="en-US" sz="2000" b="1"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000" b="1" dirty="0">
                <a:solidFill>
                  <a:schemeClr val="tx1">
                    <a:lumMod val="95000"/>
                    <a:lumOff val="5000"/>
                  </a:schemeClr>
                </a:solidFill>
                <a:latin typeface="Times New Roman" panose="02020603050405020304" pitchFamily="18" charset="0"/>
                <a:cs typeface="Times New Roman" panose="02020603050405020304" pitchFamily="18" charset="0"/>
              </a:rPr>
              <a:t>until a new dynamic equilibrium forms. </a:t>
            </a:r>
          </a:p>
        </p:txBody>
      </p:sp>
      <p:sp>
        <p:nvSpPr>
          <p:cNvPr id="7" name="Line 7">
            <a:extLst>
              <a:ext uri="{FF2B5EF4-FFF2-40B4-BE49-F238E27FC236}">
                <a16:creationId xmlns:a16="http://schemas.microsoft.com/office/drawing/2014/main" id="{F7BFCA68-D889-0DC4-738B-9A9F4FEC6429}"/>
              </a:ext>
            </a:extLst>
          </p:cNvPr>
          <p:cNvSpPr>
            <a:spLocks noChangeShapeType="1"/>
          </p:cNvSpPr>
          <p:nvPr/>
        </p:nvSpPr>
        <p:spPr bwMode="auto">
          <a:xfrm flipH="1">
            <a:off x="2133600" y="5257800"/>
            <a:ext cx="1066800" cy="0"/>
          </a:xfrm>
          <a:prstGeom prst="line">
            <a:avLst/>
          </a:prstGeom>
          <a:noFill/>
          <a:ln w="508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Tree>
    <p:extLst>
      <p:ext uri="{BB962C8B-B14F-4D97-AF65-F5344CB8AC3E}">
        <p14:creationId xmlns:p14="http://schemas.microsoft.com/office/powerpoint/2010/main" val="296904373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Text Box 2"/>
          <p:cNvSpPr txBox="1">
            <a:spLocks noChangeArrowheads="1"/>
          </p:cNvSpPr>
          <p:nvPr/>
        </p:nvSpPr>
        <p:spPr bwMode="auto">
          <a:xfrm>
            <a:off x="0" y="0"/>
            <a:ext cx="9144000"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en-US" altLang="en-US" sz="5400" b="1" dirty="0">
                <a:solidFill>
                  <a:schemeClr val="tx1">
                    <a:lumMod val="95000"/>
                    <a:lumOff val="5000"/>
                  </a:schemeClr>
                </a:solidFill>
                <a:latin typeface="Times New Roman" panose="02020603050405020304" pitchFamily="18" charset="0"/>
                <a:cs typeface="Times New Roman" panose="02020603050405020304" pitchFamily="18" charset="0"/>
              </a:rPr>
              <a:t>N</a:t>
            </a:r>
            <a:r>
              <a:rPr lang="en-US" altLang="en-US" sz="5400" b="1" baseline="-25000" dirty="0">
                <a:solidFill>
                  <a:schemeClr val="tx1">
                    <a:lumMod val="95000"/>
                    <a:lumOff val="5000"/>
                  </a:schemeClr>
                </a:solidFill>
                <a:latin typeface="Times New Roman" panose="02020603050405020304" pitchFamily="18" charset="0"/>
                <a:cs typeface="Times New Roman" panose="02020603050405020304" pitchFamily="18" charset="0"/>
              </a:rPr>
              <a:t>2</a:t>
            </a:r>
            <a:r>
              <a:rPr lang="en-US" altLang="en-US" sz="5400" b="1" dirty="0">
                <a:solidFill>
                  <a:schemeClr val="tx1">
                    <a:lumMod val="95000"/>
                    <a:lumOff val="5000"/>
                  </a:schemeClr>
                </a:solidFill>
                <a:latin typeface="Times New Roman" panose="02020603050405020304" pitchFamily="18" charset="0"/>
                <a:cs typeface="Times New Roman" panose="02020603050405020304" pitchFamily="18" charset="0"/>
              </a:rPr>
              <a:t> + 3H</a:t>
            </a:r>
            <a:r>
              <a:rPr lang="en-US" altLang="en-US" sz="5400" b="1" baseline="-25000" dirty="0">
                <a:solidFill>
                  <a:schemeClr val="tx1">
                    <a:lumMod val="95000"/>
                    <a:lumOff val="5000"/>
                  </a:schemeClr>
                </a:solidFill>
                <a:latin typeface="Times New Roman" panose="02020603050405020304" pitchFamily="18" charset="0"/>
                <a:cs typeface="Times New Roman" panose="02020603050405020304" pitchFamily="18" charset="0"/>
              </a:rPr>
              <a:t>2 </a:t>
            </a:r>
            <a:r>
              <a:rPr lang="en-US" altLang="en-US" sz="5400" b="1"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5400" i="0" dirty="0">
                <a:solidFill>
                  <a:schemeClr val="tx1">
                    <a:lumMod val="95000"/>
                    <a:lumOff val="5000"/>
                  </a:schemeClr>
                </a:solidFill>
                <a:effectLst/>
                <a:latin typeface="Times New Roman" panose="02020603050405020304" pitchFamily="18" charset="0"/>
                <a:cs typeface="Times New Roman" panose="02020603050405020304" pitchFamily="18" charset="0"/>
              </a:rPr>
              <a:t>⇌</a:t>
            </a:r>
            <a:r>
              <a:rPr lang="en-US" sz="5400" i="0" dirty="0">
                <a:solidFill>
                  <a:srgbClr val="4D5156"/>
                </a:solidFill>
                <a:effectLst/>
                <a:latin typeface="Times New Roman" panose="02020603050405020304" pitchFamily="18" charset="0"/>
                <a:cs typeface="Times New Roman" panose="02020603050405020304" pitchFamily="18" charset="0"/>
              </a:rPr>
              <a:t> </a:t>
            </a:r>
            <a:r>
              <a:rPr lang="en-US" altLang="en-US" sz="5400" b="1" dirty="0">
                <a:solidFill>
                  <a:schemeClr val="tx1">
                    <a:lumMod val="95000"/>
                    <a:lumOff val="5000"/>
                  </a:schemeClr>
                </a:solidFill>
                <a:latin typeface="Times New Roman" panose="02020603050405020304" pitchFamily="18" charset="0"/>
                <a:cs typeface="Times New Roman" panose="02020603050405020304" pitchFamily="18" charset="0"/>
              </a:rPr>
              <a:t> 2NH</a:t>
            </a:r>
            <a:r>
              <a:rPr lang="en-US" altLang="en-US" sz="5400" b="1" baseline="-25000" dirty="0">
                <a:solidFill>
                  <a:schemeClr val="tx1">
                    <a:lumMod val="95000"/>
                    <a:lumOff val="5000"/>
                  </a:schemeClr>
                </a:solidFill>
                <a:latin typeface="Times New Roman" panose="02020603050405020304" pitchFamily="18" charset="0"/>
                <a:cs typeface="Times New Roman" panose="02020603050405020304" pitchFamily="18" charset="0"/>
              </a:rPr>
              <a:t>3  </a:t>
            </a:r>
            <a:r>
              <a:rPr lang="en-US" altLang="en-US" sz="5400" b="1" dirty="0">
                <a:solidFill>
                  <a:schemeClr val="tx1">
                    <a:lumMod val="95000"/>
                    <a:lumOff val="5000"/>
                  </a:schemeClr>
                </a:solidFill>
                <a:latin typeface="Times New Roman" panose="02020603050405020304" pitchFamily="18" charset="0"/>
                <a:cs typeface="Times New Roman" panose="02020603050405020304" pitchFamily="18" charset="0"/>
              </a:rPr>
              <a:t>+ energy</a:t>
            </a:r>
          </a:p>
        </p:txBody>
      </p:sp>
      <p:sp>
        <p:nvSpPr>
          <p:cNvPr id="116741" name="Text Box 5"/>
          <p:cNvSpPr txBox="1">
            <a:spLocks noChangeArrowheads="1"/>
          </p:cNvSpPr>
          <p:nvPr/>
        </p:nvSpPr>
        <p:spPr bwMode="auto">
          <a:xfrm>
            <a:off x="0" y="1181101"/>
            <a:ext cx="9144000" cy="52629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1800" dirty="0">
                <a:solidFill>
                  <a:srgbClr val="000000"/>
                </a:solidFill>
              </a:rPr>
              <a:t>72.  This closed system is in dynamic equilibrium.  Let’s apply different stresses,</a:t>
            </a:r>
            <a:br>
              <a:rPr lang="en-US" altLang="en-US" sz="1800" dirty="0">
                <a:solidFill>
                  <a:srgbClr val="000000"/>
                </a:solidFill>
              </a:rPr>
            </a:br>
            <a:r>
              <a:rPr lang="en-US" altLang="en-US" sz="1800" dirty="0">
                <a:solidFill>
                  <a:srgbClr val="000000"/>
                </a:solidFill>
              </a:rPr>
              <a:t>        and see which way the system will “push” to create a new dynamic equilibrium.</a:t>
            </a:r>
          </a:p>
          <a:p>
            <a:pPr algn="ctr" eaLnBrk="1" hangingPunct="1">
              <a:spcBef>
                <a:spcPct val="50000"/>
              </a:spcBef>
              <a:buFontTx/>
              <a:buNone/>
            </a:pPr>
            <a:endParaRPr lang="en-US" altLang="en-US" sz="2000" dirty="0">
              <a:solidFill>
                <a:srgbClr val="0000FF"/>
              </a:solidFill>
              <a:latin typeface="Comic Sans MS" pitchFamily="66" charset="0"/>
            </a:endParaRPr>
          </a:p>
          <a:p>
            <a:pPr algn="ctr" eaLnBrk="1" hangingPunct="1">
              <a:spcBef>
                <a:spcPct val="50000"/>
              </a:spcBef>
              <a:buFontTx/>
              <a:buNone/>
            </a:pPr>
            <a:r>
              <a:rPr lang="en-US" altLang="en-US" sz="2000" dirty="0">
                <a:solidFill>
                  <a:srgbClr val="000099"/>
                </a:solidFill>
                <a:latin typeface="Comic Sans MS" pitchFamily="66" charset="0"/>
              </a:rPr>
              <a:t>Add nitrogen</a:t>
            </a:r>
          </a:p>
          <a:p>
            <a:pPr algn="ctr" eaLnBrk="1" hangingPunct="1">
              <a:spcBef>
                <a:spcPct val="50000"/>
              </a:spcBef>
              <a:buFontTx/>
              <a:buNone/>
            </a:pPr>
            <a:endParaRPr lang="en-US" altLang="en-US" sz="2000" dirty="0">
              <a:solidFill>
                <a:srgbClr val="000099"/>
              </a:solidFill>
              <a:latin typeface="Comic Sans MS" pitchFamily="66" charset="0"/>
            </a:endParaRPr>
          </a:p>
          <a:p>
            <a:pPr algn="ctr" eaLnBrk="1" hangingPunct="1">
              <a:spcBef>
                <a:spcPct val="50000"/>
              </a:spcBef>
              <a:buFontTx/>
              <a:buNone/>
            </a:pPr>
            <a:r>
              <a:rPr lang="en-US" altLang="en-US" sz="2000" dirty="0">
                <a:solidFill>
                  <a:srgbClr val="000099"/>
                </a:solidFill>
                <a:latin typeface="Comic Sans MS" pitchFamily="66" charset="0"/>
              </a:rPr>
              <a:t>Add hydrogen</a:t>
            </a:r>
          </a:p>
          <a:p>
            <a:pPr algn="ctr" eaLnBrk="1" hangingPunct="1">
              <a:spcBef>
                <a:spcPct val="50000"/>
              </a:spcBef>
              <a:buFontTx/>
              <a:buNone/>
            </a:pPr>
            <a:endParaRPr lang="en-US" altLang="en-US" sz="2000" dirty="0">
              <a:solidFill>
                <a:srgbClr val="000099"/>
              </a:solidFill>
              <a:latin typeface="Comic Sans MS" pitchFamily="66" charset="0"/>
            </a:endParaRPr>
          </a:p>
          <a:p>
            <a:pPr algn="ctr" eaLnBrk="1" hangingPunct="1">
              <a:spcBef>
                <a:spcPct val="50000"/>
              </a:spcBef>
              <a:buFontTx/>
              <a:buNone/>
            </a:pPr>
            <a:r>
              <a:rPr lang="en-US" altLang="en-US" sz="2000" dirty="0">
                <a:solidFill>
                  <a:srgbClr val="000099"/>
                </a:solidFill>
                <a:latin typeface="Comic Sans MS" pitchFamily="66" charset="0"/>
              </a:rPr>
              <a:t>Add ammonia</a:t>
            </a:r>
          </a:p>
          <a:p>
            <a:pPr algn="ctr" eaLnBrk="1" hangingPunct="1">
              <a:spcBef>
                <a:spcPct val="50000"/>
              </a:spcBef>
              <a:buFontTx/>
              <a:buNone/>
            </a:pPr>
            <a:endParaRPr lang="en-US" altLang="en-US" sz="2000" dirty="0">
              <a:solidFill>
                <a:srgbClr val="000099"/>
              </a:solidFill>
              <a:latin typeface="Comic Sans MS" pitchFamily="66" charset="0"/>
            </a:endParaRPr>
          </a:p>
          <a:p>
            <a:pPr algn="ctr" eaLnBrk="1" hangingPunct="1">
              <a:spcBef>
                <a:spcPct val="50000"/>
              </a:spcBef>
              <a:buFontTx/>
              <a:buNone/>
            </a:pPr>
            <a:r>
              <a:rPr lang="en-US" altLang="en-US" sz="2000" dirty="0">
                <a:solidFill>
                  <a:srgbClr val="000099"/>
                </a:solidFill>
                <a:latin typeface="Comic Sans MS" pitchFamily="66" charset="0"/>
              </a:rPr>
              <a:t>Add energy (heat)</a:t>
            </a:r>
          </a:p>
          <a:p>
            <a:pPr algn="ctr" eaLnBrk="1" hangingPunct="1">
              <a:spcBef>
                <a:spcPct val="50000"/>
              </a:spcBef>
              <a:buFontTx/>
              <a:buNone/>
            </a:pPr>
            <a:endParaRPr lang="en-US" altLang="en-US" sz="2000" dirty="0">
              <a:solidFill>
                <a:srgbClr val="000099"/>
              </a:solidFill>
              <a:latin typeface="Comic Sans MS" pitchFamily="66" charset="0"/>
            </a:endParaRPr>
          </a:p>
          <a:p>
            <a:pPr algn="ctr" eaLnBrk="1" hangingPunct="1">
              <a:spcBef>
                <a:spcPct val="50000"/>
              </a:spcBef>
              <a:buFontTx/>
              <a:buNone/>
            </a:pPr>
            <a:r>
              <a:rPr lang="en-US" altLang="en-US" sz="2000" dirty="0">
                <a:solidFill>
                  <a:srgbClr val="000099"/>
                </a:solidFill>
                <a:latin typeface="Comic Sans MS" pitchFamily="66" charset="0"/>
              </a:rPr>
              <a:t>Add pressure</a:t>
            </a:r>
          </a:p>
        </p:txBody>
      </p:sp>
      <p:sp>
        <p:nvSpPr>
          <p:cNvPr id="2" name="Line 6">
            <a:extLst>
              <a:ext uri="{FF2B5EF4-FFF2-40B4-BE49-F238E27FC236}">
                <a16:creationId xmlns:a16="http://schemas.microsoft.com/office/drawing/2014/main" id="{E17B96B5-460D-AAB3-16F8-58B01D5F9CF4}"/>
              </a:ext>
            </a:extLst>
          </p:cNvPr>
          <p:cNvSpPr>
            <a:spLocks noChangeShapeType="1"/>
          </p:cNvSpPr>
          <p:nvPr/>
        </p:nvSpPr>
        <p:spPr bwMode="auto">
          <a:xfrm>
            <a:off x="5486400" y="2514600"/>
            <a:ext cx="1066800" cy="0"/>
          </a:xfrm>
          <a:prstGeom prst="line">
            <a:avLst/>
          </a:prstGeom>
          <a:noFill/>
          <a:ln w="50800">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 name="Line 6">
            <a:extLst>
              <a:ext uri="{FF2B5EF4-FFF2-40B4-BE49-F238E27FC236}">
                <a16:creationId xmlns:a16="http://schemas.microsoft.com/office/drawing/2014/main" id="{36956B24-34C9-FB23-2DDC-C156ED346D3C}"/>
              </a:ext>
            </a:extLst>
          </p:cNvPr>
          <p:cNvSpPr>
            <a:spLocks noChangeShapeType="1"/>
          </p:cNvSpPr>
          <p:nvPr/>
        </p:nvSpPr>
        <p:spPr bwMode="auto">
          <a:xfrm>
            <a:off x="5638800" y="3467100"/>
            <a:ext cx="1066800" cy="0"/>
          </a:xfrm>
          <a:prstGeom prst="line">
            <a:avLst/>
          </a:prstGeom>
          <a:noFill/>
          <a:ln w="508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 name="Line 7">
            <a:extLst>
              <a:ext uri="{FF2B5EF4-FFF2-40B4-BE49-F238E27FC236}">
                <a16:creationId xmlns:a16="http://schemas.microsoft.com/office/drawing/2014/main" id="{6F7465A2-C43A-53DC-D932-FCBEDA6F9C71}"/>
              </a:ext>
            </a:extLst>
          </p:cNvPr>
          <p:cNvSpPr>
            <a:spLocks noChangeShapeType="1"/>
          </p:cNvSpPr>
          <p:nvPr/>
        </p:nvSpPr>
        <p:spPr bwMode="auto">
          <a:xfrm flipH="1">
            <a:off x="1915160" y="4343400"/>
            <a:ext cx="1066800" cy="0"/>
          </a:xfrm>
          <a:prstGeom prst="line">
            <a:avLst/>
          </a:prstGeom>
          <a:noFill/>
          <a:ln w="508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 name="Line 7">
            <a:extLst>
              <a:ext uri="{FF2B5EF4-FFF2-40B4-BE49-F238E27FC236}">
                <a16:creationId xmlns:a16="http://schemas.microsoft.com/office/drawing/2014/main" id="{F7BFCA68-D889-0DC4-738B-9A9F4FEC6429}"/>
              </a:ext>
            </a:extLst>
          </p:cNvPr>
          <p:cNvSpPr>
            <a:spLocks noChangeShapeType="1"/>
          </p:cNvSpPr>
          <p:nvPr/>
        </p:nvSpPr>
        <p:spPr bwMode="auto">
          <a:xfrm flipH="1">
            <a:off x="2133600" y="5257800"/>
            <a:ext cx="1066800" cy="0"/>
          </a:xfrm>
          <a:prstGeom prst="line">
            <a:avLst/>
          </a:prstGeom>
          <a:noFill/>
          <a:ln w="508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3" name="TextBox 2">
            <a:extLst>
              <a:ext uri="{FF2B5EF4-FFF2-40B4-BE49-F238E27FC236}">
                <a16:creationId xmlns:a16="http://schemas.microsoft.com/office/drawing/2014/main" id="{AB6B09A5-4E33-71A5-C8E6-E1B71D377AF4}"/>
              </a:ext>
            </a:extLst>
          </p:cNvPr>
          <p:cNvSpPr txBox="1"/>
          <p:nvPr/>
        </p:nvSpPr>
        <p:spPr>
          <a:xfrm>
            <a:off x="6753225" y="4707403"/>
            <a:ext cx="2438400" cy="1938992"/>
          </a:xfrm>
          <a:prstGeom prst="rect">
            <a:avLst/>
          </a:prstGeom>
          <a:noFill/>
        </p:spPr>
        <p:txBody>
          <a:bodyPr wrap="square" rtlCol="0">
            <a:spAutoFit/>
          </a:bodyPr>
          <a:lstStyle/>
          <a:p>
            <a:pPr algn="ctr"/>
            <a:r>
              <a:rPr lang="en-US" sz="2000" dirty="0">
                <a:solidFill>
                  <a:srgbClr val="3333FF"/>
                </a:solidFill>
                <a:latin typeface="Times New Roman" panose="02020603050405020304" pitchFamily="18" charset="0"/>
                <a:cs typeface="Times New Roman" panose="02020603050405020304" pitchFamily="18" charset="0"/>
              </a:rPr>
              <a:t>MORE PRESSURE</a:t>
            </a:r>
            <a:br>
              <a:rPr lang="en-US" sz="2000" dirty="0">
                <a:solidFill>
                  <a:srgbClr val="3333FF"/>
                </a:solidFill>
                <a:latin typeface="Times New Roman" panose="02020603050405020304" pitchFamily="18" charset="0"/>
                <a:cs typeface="Times New Roman" panose="02020603050405020304" pitchFamily="18" charset="0"/>
              </a:rPr>
            </a:br>
            <a:r>
              <a:rPr lang="en-US" sz="2000" dirty="0">
                <a:solidFill>
                  <a:srgbClr val="3333FF"/>
                </a:solidFill>
                <a:latin typeface="Times New Roman" panose="02020603050405020304" pitchFamily="18" charset="0"/>
                <a:cs typeface="Times New Roman" panose="02020603050405020304" pitchFamily="18" charset="0"/>
              </a:rPr>
              <a:t>favors less moles of gas.  There are 4 moles of gas at left, only 2 moles of gas at right.  </a:t>
            </a:r>
          </a:p>
        </p:txBody>
      </p:sp>
      <p:sp>
        <p:nvSpPr>
          <p:cNvPr id="8" name="Line 6">
            <a:extLst>
              <a:ext uri="{FF2B5EF4-FFF2-40B4-BE49-F238E27FC236}">
                <a16:creationId xmlns:a16="http://schemas.microsoft.com/office/drawing/2014/main" id="{9F4E2442-4914-8FF2-2F65-F6915C564F81}"/>
              </a:ext>
            </a:extLst>
          </p:cNvPr>
          <p:cNvSpPr>
            <a:spLocks noChangeShapeType="1"/>
          </p:cNvSpPr>
          <p:nvPr/>
        </p:nvSpPr>
        <p:spPr bwMode="auto">
          <a:xfrm>
            <a:off x="5486400" y="6172200"/>
            <a:ext cx="1066800" cy="0"/>
          </a:xfrm>
          <a:prstGeom prst="line">
            <a:avLst/>
          </a:prstGeom>
          <a:noFill/>
          <a:ln w="50800">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127070741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Text Box 2"/>
          <p:cNvSpPr txBox="1">
            <a:spLocks noChangeArrowheads="1"/>
          </p:cNvSpPr>
          <p:nvPr/>
        </p:nvSpPr>
        <p:spPr bwMode="auto">
          <a:xfrm>
            <a:off x="0" y="0"/>
            <a:ext cx="9144000"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en-US" altLang="en-US" sz="5400" b="1" dirty="0">
                <a:solidFill>
                  <a:schemeClr val="tx1">
                    <a:lumMod val="95000"/>
                    <a:lumOff val="5000"/>
                  </a:schemeClr>
                </a:solidFill>
                <a:latin typeface="Times New Roman" panose="02020603050405020304" pitchFamily="18" charset="0"/>
                <a:cs typeface="Times New Roman" panose="02020603050405020304" pitchFamily="18" charset="0"/>
              </a:rPr>
              <a:t>N</a:t>
            </a:r>
            <a:r>
              <a:rPr lang="en-US" altLang="en-US" sz="5400" b="1" baseline="-25000" dirty="0">
                <a:solidFill>
                  <a:schemeClr val="tx1">
                    <a:lumMod val="95000"/>
                    <a:lumOff val="5000"/>
                  </a:schemeClr>
                </a:solidFill>
                <a:latin typeface="Times New Roman" panose="02020603050405020304" pitchFamily="18" charset="0"/>
                <a:cs typeface="Times New Roman" panose="02020603050405020304" pitchFamily="18" charset="0"/>
              </a:rPr>
              <a:t>2</a:t>
            </a:r>
            <a:r>
              <a:rPr lang="en-US" altLang="en-US" sz="5400" b="1" dirty="0">
                <a:solidFill>
                  <a:schemeClr val="tx1">
                    <a:lumMod val="95000"/>
                    <a:lumOff val="5000"/>
                  </a:schemeClr>
                </a:solidFill>
                <a:latin typeface="Times New Roman" panose="02020603050405020304" pitchFamily="18" charset="0"/>
                <a:cs typeface="Times New Roman" panose="02020603050405020304" pitchFamily="18" charset="0"/>
              </a:rPr>
              <a:t> + 3H</a:t>
            </a:r>
            <a:r>
              <a:rPr lang="en-US" altLang="en-US" sz="5400" b="1" baseline="-25000" dirty="0">
                <a:solidFill>
                  <a:schemeClr val="tx1">
                    <a:lumMod val="95000"/>
                    <a:lumOff val="5000"/>
                  </a:schemeClr>
                </a:solidFill>
                <a:latin typeface="Times New Roman" panose="02020603050405020304" pitchFamily="18" charset="0"/>
                <a:cs typeface="Times New Roman" panose="02020603050405020304" pitchFamily="18" charset="0"/>
              </a:rPr>
              <a:t>2 </a:t>
            </a:r>
            <a:r>
              <a:rPr lang="en-US" altLang="en-US" sz="5400" b="1"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5400" i="0" dirty="0">
                <a:solidFill>
                  <a:schemeClr val="tx1">
                    <a:lumMod val="95000"/>
                    <a:lumOff val="5000"/>
                  </a:schemeClr>
                </a:solidFill>
                <a:effectLst/>
                <a:latin typeface="Times New Roman" panose="02020603050405020304" pitchFamily="18" charset="0"/>
                <a:cs typeface="Times New Roman" panose="02020603050405020304" pitchFamily="18" charset="0"/>
              </a:rPr>
              <a:t>⇌</a:t>
            </a:r>
            <a:r>
              <a:rPr lang="en-US" sz="5400" i="0" dirty="0">
                <a:solidFill>
                  <a:srgbClr val="4D5156"/>
                </a:solidFill>
                <a:effectLst/>
                <a:latin typeface="Times New Roman" panose="02020603050405020304" pitchFamily="18" charset="0"/>
                <a:cs typeface="Times New Roman" panose="02020603050405020304" pitchFamily="18" charset="0"/>
              </a:rPr>
              <a:t> </a:t>
            </a:r>
            <a:r>
              <a:rPr lang="en-US" altLang="en-US" sz="5400" b="1" dirty="0">
                <a:solidFill>
                  <a:schemeClr val="tx1">
                    <a:lumMod val="95000"/>
                    <a:lumOff val="5000"/>
                  </a:schemeClr>
                </a:solidFill>
                <a:latin typeface="Times New Roman" panose="02020603050405020304" pitchFamily="18" charset="0"/>
                <a:cs typeface="Times New Roman" panose="02020603050405020304" pitchFamily="18" charset="0"/>
              </a:rPr>
              <a:t> 2NH</a:t>
            </a:r>
            <a:r>
              <a:rPr lang="en-US" altLang="en-US" sz="5400" b="1" baseline="-25000" dirty="0">
                <a:solidFill>
                  <a:schemeClr val="tx1">
                    <a:lumMod val="95000"/>
                    <a:lumOff val="5000"/>
                  </a:schemeClr>
                </a:solidFill>
                <a:latin typeface="Times New Roman" panose="02020603050405020304" pitchFamily="18" charset="0"/>
                <a:cs typeface="Times New Roman" panose="02020603050405020304" pitchFamily="18" charset="0"/>
              </a:rPr>
              <a:t>3  </a:t>
            </a:r>
            <a:r>
              <a:rPr lang="en-US" altLang="en-US" sz="5400" b="1" dirty="0">
                <a:solidFill>
                  <a:schemeClr val="tx1">
                    <a:lumMod val="95000"/>
                    <a:lumOff val="5000"/>
                  </a:schemeClr>
                </a:solidFill>
                <a:latin typeface="Times New Roman" panose="02020603050405020304" pitchFamily="18" charset="0"/>
                <a:cs typeface="Times New Roman" panose="02020603050405020304" pitchFamily="18" charset="0"/>
              </a:rPr>
              <a:t>+ energy</a:t>
            </a:r>
          </a:p>
        </p:txBody>
      </p:sp>
      <p:sp>
        <p:nvSpPr>
          <p:cNvPr id="4" name="Text Box 5">
            <a:extLst>
              <a:ext uri="{FF2B5EF4-FFF2-40B4-BE49-F238E27FC236}">
                <a16:creationId xmlns:a16="http://schemas.microsoft.com/office/drawing/2014/main" id="{F6213638-8BC2-C8B0-9194-6100BBE1FC85}"/>
              </a:ext>
            </a:extLst>
          </p:cNvPr>
          <p:cNvSpPr txBox="1">
            <a:spLocks noChangeArrowheads="1"/>
          </p:cNvSpPr>
          <p:nvPr/>
        </p:nvSpPr>
        <p:spPr bwMode="auto">
          <a:xfrm>
            <a:off x="0" y="1219202"/>
            <a:ext cx="9144000" cy="48936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2400" dirty="0">
                <a:solidFill>
                  <a:srgbClr val="0000FF"/>
                </a:solidFill>
                <a:latin typeface="Comic Sans MS" pitchFamily="66" charset="0"/>
              </a:rPr>
              <a:t>73.                                 Remove nitrogen</a:t>
            </a:r>
          </a:p>
          <a:p>
            <a:pPr algn="ctr" eaLnBrk="1" hangingPunct="1">
              <a:spcBef>
                <a:spcPct val="50000"/>
              </a:spcBef>
              <a:buFontTx/>
              <a:buNone/>
            </a:pPr>
            <a:endParaRPr lang="en-US" altLang="en-US" sz="2400" dirty="0">
              <a:solidFill>
                <a:srgbClr val="0000FF"/>
              </a:solidFill>
              <a:latin typeface="Comic Sans MS" pitchFamily="66" charset="0"/>
            </a:endParaRPr>
          </a:p>
          <a:p>
            <a:pPr algn="ctr" eaLnBrk="1" hangingPunct="1">
              <a:spcBef>
                <a:spcPct val="50000"/>
              </a:spcBef>
              <a:buFontTx/>
              <a:buNone/>
            </a:pPr>
            <a:r>
              <a:rPr lang="en-US" altLang="en-US" sz="2400" dirty="0">
                <a:solidFill>
                  <a:srgbClr val="0000FF"/>
                </a:solidFill>
                <a:latin typeface="Comic Sans MS" pitchFamily="66" charset="0"/>
              </a:rPr>
              <a:t>Remove hydrogen</a:t>
            </a:r>
          </a:p>
          <a:p>
            <a:pPr algn="ctr" eaLnBrk="1" hangingPunct="1">
              <a:spcBef>
                <a:spcPct val="50000"/>
              </a:spcBef>
              <a:buFontTx/>
              <a:buNone/>
            </a:pPr>
            <a:endParaRPr lang="en-US" altLang="en-US" sz="2400" dirty="0">
              <a:solidFill>
                <a:srgbClr val="0000FF"/>
              </a:solidFill>
              <a:latin typeface="Comic Sans MS" pitchFamily="66" charset="0"/>
            </a:endParaRPr>
          </a:p>
          <a:p>
            <a:pPr algn="ctr" eaLnBrk="1" hangingPunct="1">
              <a:spcBef>
                <a:spcPct val="50000"/>
              </a:spcBef>
              <a:buFontTx/>
              <a:buNone/>
            </a:pPr>
            <a:r>
              <a:rPr lang="en-US" altLang="en-US" sz="2400" dirty="0">
                <a:solidFill>
                  <a:srgbClr val="0000FF"/>
                </a:solidFill>
                <a:latin typeface="Comic Sans MS" pitchFamily="66" charset="0"/>
              </a:rPr>
              <a:t>Remove ammonia</a:t>
            </a:r>
          </a:p>
          <a:p>
            <a:pPr algn="ctr" eaLnBrk="1" hangingPunct="1">
              <a:spcBef>
                <a:spcPct val="50000"/>
              </a:spcBef>
              <a:buFontTx/>
              <a:buNone/>
            </a:pPr>
            <a:endParaRPr lang="en-US" altLang="en-US" sz="2400" dirty="0">
              <a:solidFill>
                <a:srgbClr val="0000FF"/>
              </a:solidFill>
              <a:latin typeface="Comic Sans MS" pitchFamily="66" charset="0"/>
            </a:endParaRPr>
          </a:p>
          <a:p>
            <a:pPr algn="ctr" eaLnBrk="1" hangingPunct="1">
              <a:spcBef>
                <a:spcPct val="50000"/>
              </a:spcBef>
              <a:buFontTx/>
              <a:buNone/>
            </a:pPr>
            <a:r>
              <a:rPr lang="en-US" altLang="en-US" sz="2400" dirty="0">
                <a:solidFill>
                  <a:srgbClr val="0000FF"/>
                </a:solidFill>
                <a:latin typeface="Comic Sans MS" pitchFamily="66" charset="0"/>
              </a:rPr>
              <a:t>Remove energy (cool system)</a:t>
            </a:r>
          </a:p>
          <a:p>
            <a:pPr algn="ctr" eaLnBrk="1" hangingPunct="1">
              <a:spcBef>
                <a:spcPct val="50000"/>
              </a:spcBef>
              <a:buFontTx/>
              <a:buNone/>
            </a:pPr>
            <a:endParaRPr lang="en-US" altLang="en-US" sz="2400" dirty="0">
              <a:solidFill>
                <a:srgbClr val="0000FF"/>
              </a:solidFill>
              <a:latin typeface="Comic Sans MS" pitchFamily="66" charset="0"/>
            </a:endParaRPr>
          </a:p>
          <a:p>
            <a:pPr algn="ctr" eaLnBrk="1" hangingPunct="1">
              <a:spcBef>
                <a:spcPct val="50000"/>
              </a:spcBef>
              <a:buFontTx/>
              <a:buNone/>
            </a:pPr>
            <a:r>
              <a:rPr lang="en-US" altLang="en-US" sz="2400" dirty="0">
                <a:solidFill>
                  <a:srgbClr val="0000FF"/>
                </a:solidFill>
                <a:latin typeface="Comic Sans MS" pitchFamily="66" charset="0"/>
              </a:rPr>
              <a:t>Lower pressure</a:t>
            </a:r>
          </a:p>
        </p:txBody>
      </p:sp>
    </p:spTree>
    <p:extLst>
      <p:ext uri="{BB962C8B-B14F-4D97-AF65-F5344CB8AC3E}">
        <p14:creationId xmlns:p14="http://schemas.microsoft.com/office/powerpoint/2010/main" val="151375652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Text Box 2"/>
          <p:cNvSpPr txBox="1">
            <a:spLocks noChangeArrowheads="1"/>
          </p:cNvSpPr>
          <p:nvPr/>
        </p:nvSpPr>
        <p:spPr bwMode="auto">
          <a:xfrm>
            <a:off x="0" y="0"/>
            <a:ext cx="9144000"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en-US" altLang="en-US" sz="5400" b="1" dirty="0">
                <a:solidFill>
                  <a:schemeClr val="tx1">
                    <a:lumMod val="95000"/>
                    <a:lumOff val="5000"/>
                  </a:schemeClr>
                </a:solidFill>
                <a:latin typeface="Times New Roman" panose="02020603050405020304" pitchFamily="18" charset="0"/>
                <a:cs typeface="Times New Roman" panose="02020603050405020304" pitchFamily="18" charset="0"/>
              </a:rPr>
              <a:t>N</a:t>
            </a:r>
            <a:r>
              <a:rPr lang="en-US" altLang="en-US" sz="5400" b="1" baseline="-25000" dirty="0">
                <a:solidFill>
                  <a:schemeClr val="tx1">
                    <a:lumMod val="95000"/>
                    <a:lumOff val="5000"/>
                  </a:schemeClr>
                </a:solidFill>
                <a:latin typeface="Times New Roman" panose="02020603050405020304" pitchFamily="18" charset="0"/>
                <a:cs typeface="Times New Roman" panose="02020603050405020304" pitchFamily="18" charset="0"/>
              </a:rPr>
              <a:t>2</a:t>
            </a:r>
            <a:r>
              <a:rPr lang="en-US" altLang="en-US" sz="5400" b="1" dirty="0">
                <a:solidFill>
                  <a:schemeClr val="tx1">
                    <a:lumMod val="95000"/>
                    <a:lumOff val="5000"/>
                  </a:schemeClr>
                </a:solidFill>
                <a:latin typeface="Times New Roman" panose="02020603050405020304" pitchFamily="18" charset="0"/>
                <a:cs typeface="Times New Roman" panose="02020603050405020304" pitchFamily="18" charset="0"/>
              </a:rPr>
              <a:t> + 3H</a:t>
            </a:r>
            <a:r>
              <a:rPr lang="en-US" altLang="en-US" sz="5400" b="1" baseline="-25000" dirty="0">
                <a:solidFill>
                  <a:schemeClr val="tx1">
                    <a:lumMod val="95000"/>
                    <a:lumOff val="5000"/>
                  </a:schemeClr>
                </a:solidFill>
                <a:latin typeface="Times New Roman" panose="02020603050405020304" pitchFamily="18" charset="0"/>
                <a:cs typeface="Times New Roman" panose="02020603050405020304" pitchFamily="18" charset="0"/>
              </a:rPr>
              <a:t>2 </a:t>
            </a:r>
            <a:r>
              <a:rPr lang="en-US" altLang="en-US" sz="5400" b="1"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5400" i="0" dirty="0">
                <a:solidFill>
                  <a:schemeClr val="tx1">
                    <a:lumMod val="95000"/>
                    <a:lumOff val="5000"/>
                  </a:schemeClr>
                </a:solidFill>
                <a:effectLst/>
                <a:latin typeface="Times New Roman" panose="02020603050405020304" pitchFamily="18" charset="0"/>
                <a:cs typeface="Times New Roman" panose="02020603050405020304" pitchFamily="18" charset="0"/>
              </a:rPr>
              <a:t>⇌</a:t>
            </a:r>
            <a:r>
              <a:rPr lang="en-US" sz="5400" i="0" dirty="0">
                <a:solidFill>
                  <a:srgbClr val="4D5156"/>
                </a:solidFill>
                <a:effectLst/>
                <a:latin typeface="Times New Roman" panose="02020603050405020304" pitchFamily="18" charset="0"/>
                <a:cs typeface="Times New Roman" panose="02020603050405020304" pitchFamily="18" charset="0"/>
              </a:rPr>
              <a:t> </a:t>
            </a:r>
            <a:r>
              <a:rPr lang="en-US" altLang="en-US" sz="5400" b="1" dirty="0">
                <a:solidFill>
                  <a:schemeClr val="tx1">
                    <a:lumMod val="95000"/>
                    <a:lumOff val="5000"/>
                  </a:schemeClr>
                </a:solidFill>
                <a:latin typeface="Times New Roman" panose="02020603050405020304" pitchFamily="18" charset="0"/>
                <a:cs typeface="Times New Roman" panose="02020603050405020304" pitchFamily="18" charset="0"/>
              </a:rPr>
              <a:t> 2NH</a:t>
            </a:r>
            <a:r>
              <a:rPr lang="en-US" altLang="en-US" sz="5400" b="1" baseline="-25000" dirty="0">
                <a:solidFill>
                  <a:schemeClr val="tx1">
                    <a:lumMod val="95000"/>
                    <a:lumOff val="5000"/>
                  </a:schemeClr>
                </a:solidFill>
                <a:latin typeface="Times New Roman" panose="02020603050405020304" pitchFamily="18" charset="0"/>
                <a:cs typeface="Times New Roman" panose="02020603050405020304" pitchFamily="18" charset="0"/>
              </a:rPr>
              <a:t>3  </a:t>
            </a:r>
            <a:r>
              <a:rPr lang="en-US" altLang="en-US" sz="5400" b="1" dirty="0">
                <a:solidFill>
                  <a:schemeClr val="tx1">
                    <a:lumMod val="95000"/>
                    <a:lumOff val="5000"/>
                  </a:schemeClr>
                </a:solidFill>
                <a:latin typeface="Times New Roman" panose="02020603050405020304" pitchFamily="18" charset="0"/>
                <a:cs typeface="Times New Roman" panose="02020603050405020304" pitchFamily="18" charset="0"/>
              </a:rPr>
              <a:t>+ energy</a:t>
            </a:r>
          </a:p>
        </p:txBody>
      </p:sp>
      <p:sp>
        <p:nvSpPr>
          <p:cNvPr id="4" name="Text Box 5">
            <a:extLst>
              <a:ext uri="{FF2B5EF4-FFF2-40B4-BE49-F238E27FC236}">
                <a16:creationId xmlns:a16="http://schemas.microsoft.com/office/drawing/2014/main" id="{F6213638-8BC2-C8B0-9194-6100BBE1FC85}"/>
              </a:ext>
            </a:extLst>
          </p:cNvPr>
          <p:cNvSpPr txBox="1">
            <a:spLocks noChangeArrowheads="1"/>
          </p:cNvSpPr>
          <p:nvPr/>
        </p:nvSpPr>
        <p:spPr bwMode="auto">
          <a:xfrm>
            <a:off x="0" y="1219202"/>
            <a:ext cx="9144000" cy="48936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2400" dirty="0">
                <a:solidFill>
                  <a:srgbClr val="0000FF"/>
                </a:solidFill>
                <a:latin typeface="Comic Sans MS" pitchFamily="66" charset="0"/>
              </a:rPr>
              <a:t>73.                                 Remove nitrogen</a:t>
            </a:r>
          </a:p>
          <a:p>
            <a:pPr algn="ctr" eaLnBrk="1" hangingPunct="1">
              <a:spcBef>
                <a:spcPct val="50000"/>
              </a:spcBef>
              <a:buFontTx/>
              <a:buNone/>
            </a:pPr>
            <a:endParaRPr lang="en-US" altLang="en-US" sz="2400" dirty="0">
              <a:solidFill>
                <a:srgbClr val="0000FF"/>
              </a:solidFill>
              <a:latin typeface="Comic Sans MS" pitchFamily="66" charset="0"/>
            </a:endParaRPr>
          </a:p>
          <a:p>
            <a:pPr algn="ctr" eaLnBrk="1" hangingPunct="1">
              <a:spcBef>
                <a:spcPct val="50000"/>
              </a:spcBef>
              <a:buFontTx/>
              <a:buNone/>
            </a:pPr>
            <a:r>
              <a:rPr lang="en-US" altLang="en-US" sz="2400" dirty="0">
                <a:solidFill>
                  <a:srgbClr val="0000FF"/>
                </a:solidFill>
                <a:latin typeface="Comic Sans MS" pitchFamily="66" charset="0"/>
              </a:rPr>
              <a:t>Remove hydrogen</a:t>
            </a:r>
          </a:p>
          <a:p>
            <a:pPr algn="ctr" eaLnBrk="1" hangingPunct="1">
              <a:spcBef>
                <a:spcPct val="50000"/>
              </a:spcBef>
              <a:buFontTx/>
              <a:buNone/>
            </a:pPr>
            <a:endParaRPr lang="en-US" altLang="en-US" sz="2400" dirty="0">
              <a:solidFill>
                <a:srgbClr val="0000FF"/>
              </a:solidFill>
              <a:latin typeface="Comic Sans MS" pitchFamily="66" charset="0"/>
            </a:endParaRPr>
          </a:p>
          <a:p>
            <a:pPr algn="ctr" eaLnBrk="1" hangingPunct="1">
              <a:spcBef>
                <a:spcPct val="50000"/>
              </a:spcBef>
              <a:buFontTx/>
              <a:buNone/>
            </a:pPr>
            <a:r>
              <a:rPr lang="en-US" altLang="en-US" sz="2400" dirty="0">
                <a:solidFill>
                  <a:srgbClr val="0000FF"/>
                </a:solidFill>
                <a:latin typeface="Comic Sans MS" pitchFamily="66" charset="0"/>
              </a:rPr>
              <a:t>Remove ammonia</a:t>
            </a:r>
          </a:p>
          <a:p>
            <a:pPr algn="ctr" eaLnBrk="1" hangingPunct="1">
              <a:spcBef>
                <a:spcPct val="50000"/>
              </a:spcBef>
              <a:buFontTx/>
              <a:buNone/>
            </a:pPr>
            <a:endParaRPr lang="en-US" altLang="en-US" sz="2400" dirty="0">
              <a:solidFill>
                <a:srgbClr val="0000FF"/>
              </a:solidFill>
              <a:latin typeface="Comic Sans MS" pitchFamily="66" charset="0"/>
            </a:endParaRPr>
          </a:p>
          <a:p>
            <a:pPr algn="ctr" eaLnBrk="1" hangingPunct="1">
              <a:spcBef>
                <a:spcPct val="50000"/>
              </a:spcBef>
              <a:buFontTx/>
              <a:buNone/>
            </a:pPr>
            <a:r>
              <a:rPr lang="en-US" altLang="en-US" sz="2400" dirty="0">
                <a:solidFill>
                  <a:srgbClr val="0000FF"/>
                </a:solidFill>
                <a:latin typeface="Comic Sans MS" pitchFamily="66" charset="0"/>
              </a:rPr>
              <a:t>Remove energy (cool system)</a:t>
            </a:r>
          </a:p>
          <a:p>
            <a:pPr algn="ctr" eaLnBrk="1" hangingPunct="1">
              <a:spcBef>
                <a:spcPct val="50000"/>
              </a:spcBef>
              <a:buFontTx/>
              <a:buNone/>
            </a:pPr>
            <a:endParaRPr lang="en-US" altLang="en-US" sz="2400" dirty="0">
              <a:solidFill>
                <a:srgbClr val="0000FF"/>
              </a:solidFill>
              <a:latin typeface="Comic Sans MS" pitchFamily="66" charset="0"/>
            </a:endParaRPr>
          </a:p>
          <a:p>
            <a:pPr algn="ctr" eaLnBrk="1" hangingPunct="1">
              <a:spcBef>
                <a:spcPct val="50000"/>
              </a:spcBef>
              <a:buFontTx/>
              <a:buNone/>
            </a:pPr>
            <a:r>
              <a:rPr lang="en-US" altLang="en-US" sz="2400" dirty="0">
                <a:solidFill>
                  <a:srgbClr val="0000FF"/>
                </a:solidFill>
                <a:latin typeface="Comic Sans MS" pitchFamily="66" charset="0"/>
              </a:rPr>
              <a:t>Lower pressure</a:t>
            </a:r>
          </a:p>
        </p:txBody>
      </p:sp>
      <p:sp>
        <p:nvSpPr>
          <p:cNvPr id="2" name="TextBox 1">
            <a:extLst>
              <a:ext uri="{FF2B5EF4-FFF2-40B4-BE49-F238E27FC236}">
                <a16:creationId xmlns:a16="http://schemas.microsoft.com/office/drawing/2014/main" id="{47492FEB-5BC0-5F89-C1D3-E7A4E3EFAAEA}"/>
              </a:ext>
            </a:extLst>
          </p:cNvPr>
          <p:cNvSpPr txBox="1"/>
          <p:nvPr/>
        </p:nvSpPr>
        <p:spPr>
          <a:xfrm>
            <a:off x="6324600" y="1219202"/>
            <a:ext cx="2438400" cy="1938992"/>
          </a:xfrm>
          <a:prstGeom prst="rect">
            <a:avLst/>
          </a:prstGeom>
          <a:noFill/>
        </p:spPr>
        <p:txBody>
          <a:bodyPr wrap="square" rtlCol="0">
            <a:spAutoFit/>
          </a:bodyPr>
          <a:lstStyle/>
          <a:p>
            <a:pPr algn="ctr"/>
            <a:r>
              <a:rPr lang="en-US" sz="2000" dirty="0">
                <a:solidFill>
                  <a:srgbClr val="FF0000"/>
                </a:solidFill>
                <a:latin typeface="Times New Roman" panose="02020603050405020304" pitchFamily="18" charset="0"/>
                <a:cs typeface="Times New Roman" panose="02020603050405020304" pitchFamily="18" charset="0"/>
              </a:rPr>
              <a:t>Less N</a:t>
            </a:r>
            <a:r>
              <a:rPr lang="en-US" sz="2000" baseline="-25000" dirty="0">
                <a:solidFill>
                  <a:srgbClr val="FF0000"/>
                </a:solidFill>
                <a:latin typeface="Times New Roman" panose="02020603050405020304" pitchFamily="18" charset="0"/>
                <a:cs typeface="Times New Roman" panose="02020603050405020304" pitchFamily="18" charset="0"/>
              </a:rPr>
              <a:t>2</a:t>
            </a:r>
            <a:r>
              <a:rPr lang="en-US" sz="2000" dirty="0">
                <a:solidFill>
                  <a:srgbClr val="FF0000"/>
                </a:solidFill>
                <a:latin typeface="Times New Roman" panose="02020603050405020304" pitchFamily="18" charset="0"/>
                <a:cs typeface="Times New Roman" panose="02020603050405020304" pitchFamily="18" charset="0"/>
              </a:rPr>
              <a:t> means </a:t>
            </a:r>
            <a:br>
              <a:rPr lang="en-US" sz="2000" dirty="0">
                <a:solidFill>
                  <a:srgbClr val="FF0000"/>
                </a:solidFill>
                <a:latin typeface="Times New Roman" panose="02020603050405020304" pitchFamily="18" charset="0"/>
                <a:cs typeface="Times New Roman" panose="02020603050405020304" pitchFamily="18" charset="0"/>
              </a:rPr>
            </a:br>
            <a:r>
              <a:rPr lang="en-US" sz="2000" dirty="0">
                <a:solidFill>
                  <a:srgbClr val="FF0000"/>
                </a:solidFill>
                <a:latin typeface="Times New Roman" panose="02020603050405020304" pitchFamily="18" charset="0"/>
                <a:cs typeface="Times New Roman" panose="02020603050405020304" pitchFamily="18" charset="0"/>
              </a:rPr>
              <a:t>less collisions </a:t>
            </a:r>
            <a:br>
              <a:rPr lang="en-US" sz="2000" dirty="0">
                <a:solidFill>
                  <a:srgbClr val="FF0000"/>
                </a:solidFill>
                <a:latin typeface="Times New Roman" panose="02020603050405020304" pitchFamily="18" charset="0"/>
                <a:cs typeface="Times New Roman" panose="02020603050405020304" pitchFamily="18" charset="0"/>
              </a:rPr>
            </a:br>
            <a:r>
              <a:rPr lang="en-US" sz="2000" dirty="0">
                <a:solidFill>
                  <a:srgbClr val="FF0000"/>
                </a:solidFill>
                <a:latin typeface="Times New Roman" panose="02020603050405020304" pitchFamily="18" charset="0"/>
                <a:cs typeface="Times New Roman" panose="02020603050405020304" pitchFamily="18" charset="0"/>
              </a:rPr>
              <a:t>and less synthesis.  </a:t>
            </a:r>
            <a:br>
              <a:rPr lang="en-US" sz="2000" dirty="0">
                <a:solidFill>
                  <a:srgbClr val="FF0000"/>
                </a:solidFill>
                <a:latin typeface="Times New Roman" panose="02020603050405020304" pitchFamily="18" charset="0"/>
                <a:cs typeface="Times New Roman" panose="02020603050405020304" pitchFamily="18" charset="0"/>
              </a:rPr>
            </a:br>
            <a:r>
              <a:rPr lang="en-US" sz="2000" dirty="0">
                <a:solidFill>
                  <a:srgbClr val="FF0000"/>
                </a:solidFill>
                <a:latin typeface="Times New Roman" panose="02020603050405020304" pitchFamily="18" charset="0"/>
                <a:cs typeface="Times New Roman" panose="02020603050405020304" pitchFamily="18" charset="0"/>
              </a:rPr>
              <a:t>This favors the REVERSE </a:t>
            </a:r>
            <a:br>
              <a:rPr lang="en-US" sz="2000" dirty="0">
                <a:solidFill>
                  <a:srgbClr val="FF0000"/>
                </a:solidFill>
                <a:latin typeface="Times New Roman" panose="02020603050405020304" pitchFamily="18" charset="0"/>
                <a:cs typeface="Times New Roman" panose="02020603050405020304" pitchFamily="18" charset="0"/>
              </a:rPr>
            </a:br>
            <a:r>
              <a:rPr lang="en-US" sz="2000" dirty="0">
                <a:solidFill>
                  <a:srgbClr val="FF0000"/>
                </a:solidFill>
                <a:latin typeface="Times New Roman" panose="02020603050405020304" pitchFamily="18" charset="0"/>
                <a:cs typeface="Times New Roman" panose="02020603050405020304" pitchFamily="18" charset="0"/>
              </a:rPr>
              <a:t>reaction.  </a:t>
            </a:r>
          </a:p>
        </p:txBody>
      </p:sp>
      <p:sp>
        <p:nvSpPr>
          <p:cNvPr id="3" name="Line 7">
            <a:extLst>
              <a:ext uri="{FF2B5EF4-FFF2-40B4-BE49-F238E27FC236}">
                <a16:creationId xmlns:a16="http://schemas.microsoft.com/office/drawing/2014/main" id="{ED058A8D-7E92-6FD9-09F4-F53F8DBD07CB}"/>
              </a:ext>
            </a:extLst>
          </p:cNvPr>
          <p:cNvSpPr>
            <a:spLocks noChangeShapeType="1"/>
          </p:cNvSpPr>
          <p:nvPr/>
        </p:nvSpPr>
        <p:spPr bwMode="auto">
          <a:xfrm flipH="1">
            <a:off x="1981200" y="1447800"/>
            <a:ext cx="1066800" cy="0"/>
          </a:xfrm>
          <a:prstGeom prst="line">
            <a:avLst/>
          </a:prstGeom>
          <a:noFill/>
          <a:ln w="508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Tree>
    <p:extLst>
      <p:ext uri="{BB962C8B-B14F-4D97-AF65-F5344CB8AC3E}">
        <p14:creationId xmlns:p14="http://schemas.microsoft.com/office/powerpoint/2010/main" val="234631810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Text Box 2"/>
          <p:cNvSpPr txBox="1">
            <a:spLocks noChangeArrowheads="1"/>
          </p:cNvSpPr>
          <p:nvPr/>
        </p:nvSpPr>
        <p:spPr bwMode="auto">
          <a:xfrm>
            <a:off x="0" y="0"/>
            <a:ext cx="9144000"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en-US" altLang="en-US" sz="5400" b="1" dirty="0">
                <a:solidFill>
                  <a:schemeClr val="tx1">
                    <a:lumMod val="95000"/>
                    <a:lumOff val="5000"/>
                  </a:schemeClr>
                </a:solidFill>
                <a:latin typeface="Times New Roman" panose="02020603050405020304" pitchFamily="18" charset="0"/>
                <a:cs typeface="Times New Roman" panose="02020603050405020304" pitchFamily="18" charset="0"/>
              </a:rPr>
              <a:t>N</a:t>
            </a:r>
            <a:r>
              <a:rPr lang="en-US" altLang="en-US" sz="5400" b="1" baseline="-25000" dirty="0">
                <a:solidFill>
                  <a:schemeClr val="tx1">
                    <a:lumMod val="95000"/>
                    <a:lumOff val="5000"/>
                  </a:schemeClr>
                </a:solidFill>
                <a:latin typeface="Times New Roman" panose="02020603050405020304" pitchFamily="18" charset="0"/>
                <a:cs typeface="Times New Roman" panose="02020603050405020304" pitchFamily="18" charset="0"/>
              </a:rPr>
              <a:t>2</a:t>
            </a:r>
            <a:r>
              <a:rPr lang="en-US" altLang="en-US" sz="5400" b="1" dirty="0">
                <a:solidFill>
                  <a:schemeClr val="tx1">
                    <a:lumMod val="95000"/>
                    <a:lumOff val="5000"/>
                  </a:schemeClr>
                </a:solidFill>
                <a:latin typeface="Times New Roman" panose="02020603050405020304" pitchFamily="18" charset="0"/>
                <a:cs typeface="Times New Roman" panose="02020603050405020304" pitchFamily="18" charset="0"/>
              </a:rPr>
              <a:t> + 3H</a:t>
            </a:r>
            <a:r>
              <a:rPr lang="en-US" altLang="en-US" sz="5400" b="1" baseline="-25000" dirty="0">
                <a:solidFill>
                  <a:schemeClr val="tx1">
                    <a:lumMod val="95000"/>
                    <a:lumOff val="5000"/>
                  </a:schemeClr>
                </a:solidFill>
                <a:latin typeface="Times New Roman" panose="02020603050405020304" pitchFamily="18" charset="0"/>
                <a:cs typeface="Times New Roman" panose="02020603050405020304" pitchFamily="18" charset="0"/>
              </a:rPr>
              <a:t>2 </a:t>
            </a:r>
            <a:r>
              <a:rPr lang="en-US" altLang="en-US" sz="5400" b="1"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5400" i="0" dirty="0">
                <a:solidFill>
                  <a:schemeClr val="tx1">
                    <a:lumMod val="95000"/>
                    <a:lumOff val="5000"/>
                  </a:schemeClr>
                </a:solidFill>
                <a:effectLst/>
                <a:latin typeface="Times New Roman" panose="02020603050405020304" pitchFamily="18" charset="0"/>
                <a:cs typeface="Times New Roman" panose="02020603050405020304" pitchFamily="18" charset="0"/>
              </a:rPr>
              <a:t>⇌</a:t>
            </a:r>
            <a:r>
              <a:rPr lang="en-US" sz="5400" i="0" dirty="0">
                <a:solidFill>
                  <a:srgbClr val="4D5156"/>
                </a:solidFill>
                <a:effectLst/>
                <a:latin typeface="Times New Roman" panose="02020603050405020304" pitchFamily="18" charset="0"/>
                <a:cs typeface="Times New Roman" panose="02020603050405020304" pitchFamily="18" charset="0"/>
              </a:rPr>
              <a:t> </a:t>
            </a:r>
            <a:r>
              <a:rPr lang="en-US" altLang="en-US" sz="5400" b="1" dirty="0">
                <a:solidFill>
                  <a:schemeClr val="tx1">
                    <a:lumMod val="95000"/>
                    <a:lumOff val="5000"/>
                  </a:schemeClr>
                </a:solidFill>
                <a:latin typeface="Times New Roman" panose="02020603050405020304" pitchFamily="18" charset="0"/>
                <a:cs typeface="Times New Roman" panose="02020603050405020304" pitchFamily="18" charset="0"/>
              </a:rPr>
              <a:t> 2NH</a:t>
            </a:r>
            <a:r>
              <a:rPr lang="en-US" altLang="en-US" sz="5400" b="1" baseline="-25000" dirty="0">
                <a:solidFill>
                  <a:schemeClr val="tx1">
                    <a:lumMod val="95000"/>
                    <a:lumOff val="5000"/>
                  </a:schemeClr>
                </a:solidFill>
                <a:latin typeface="Times New Roman" panose="02020603050405020304" pitchFamily="18" charset="0"/>
                <a:cs typeface="Times New Roman" panose="02020603050405020304" pitchFamily="18" charset="0"/>
              </a:rPr>
              <a:t>3  </a:t>
            </a:r>
            <a:r>
              <a:rPr lang="en-US" altLang="en-US" sz="5400" b="1" dirty="0">
                <a:solidFill>
                  <a:schemeClr val="tx1">
                    <a:lumMod val="95000"/>
                    <a:lumOff val="5000"/>
                  </a:schemeClr>
                </a:solidFill>
                <a:latin typeface="Times New Roman" panose="02020603050405020304" pitchFamily="18" charset="0"/>
                <a:cs typeface="Times New Roman" panose="02020603050405020304" pitchFamily="18" charset="0"/>
              </a:rPr>
              <a:t>+ energy</a:t>
            </a:r>
          </a:p>
        </p:txBody>
      </p:sp>
      <p:sp>
        <p:nvSpPr>
          <p:cNvPr id="4" name="Text Box 5">
            <a:extLst>
              <a:ext uri="{FF2B5EF4-FFF2-40B4-BE49-F238E27FC236}">
                <a16:creationId xmlns:a16="http://schemas.microsoft.com/office/drawing/2014/main" id="{F6213638-8BC2-C8B0-9194-6100BBE1FC85}"/>
              </a:ext>
            </a:extLst>
          </p:cNvPr>
          <p:cNvSpPr txBox="1">
            <a:spLocks noChangeArrowheads="1"/>
          </p:cNvSpPr>
          <p:nvPr/>
        </p:nvSpPr>
        <p:spPr bwMode="auto">
          <a:xfrm>
            <a:off x="0" y="1219202"/>
            <a:ext cx="9144000" cy="48936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2400" dirty="0">
                <a:solidFill>
                  <a:srgbClr val="0000FF"/>
                </a:solidFill>
                <a:latin typeface="Comic Sans MS" pitchFamily="66" charset="0"/>
              </a:rPr>
              <a:t>73.                                 Remove nitrogen</a:t>
            </a:r>
          </a:p>
          <a:p>
            <a:pPr algn="ctr" eaLnBrk="1" hangingPunct="1">
              <a:spcBef>
                <a:spcPct val="50000"/>
              </a:spcBef>
              <a:buFontTx/>
              <a:buNone/>
            </a:pPr>
            <a:endParaRPr lang="en-US" altLang="en-US" sz="2400" dirty="0">
              <a:solidFill>
                <a:srgbClr val="0000FF"/>
              </a:solidFill>
              <a:latin typeface="Comic Sans MS" pitchFamily="66" charset="0"/>
            </a:endParaRPr>
          </a:p>
          <a:p>
            <a:pPr algn="ctr" eaLnBrk="1" hangingPunct="1">
              <a:spcBef>
                <a:spcPct val="50000"/>
              </a:spcBef>
              <a:buFontTx/>
              <a:buNone/>
            </a:pPr>
            <a:r>
              <a:rPr lang="en-US" altLang="en-US" sz="2400" dirty="0">
                <a:solidFill>
                  <a:srgbClr val="0000FF"/>
                </a:solidFill>
                <a:latin typeface="Comic Sans MS" pitchFamily="66" charset="0"/>
              </a:rPr>
              <a:t>Remove hydrogen</a:t>
            </a:r>
          </a:p>
          <a:p>
            <a:pPr algn="ctr" eaLnBrk="1" hangingPunct="1">
              <a:spcBef>
                <a:spcPct val="50000"/>
              </a:spcBef>
              <a:buFontTx/>
              <a:buNone/>
            </a:pPr>
            <a:endParaRPr lang="en-US" altLang="en-US" sz="2400" dirty="0">
              <a:solidFill>
                <a:srgbClr val="0000FF"/>
              </a:solidFill>
              <a:latin typeface="Comic Sans MS" pitchFamily="66" charset="0"/>
            </a:endParaRPr>
          </a:p>
          <a:p>
            <a:pPr algn="ctr" eaLnBrk="1" hangingPunct="1">
              <a:spcBef>
                <a:spcPct val="50000"/>
              </a:spcBef>
              <a:buFontTx/>
              <a:buNone/>
            </a:pPr>
            <a:r>
              <a:rPr lang="en-US" altLang="en-US" sz="2400" dirty="0">
                <a:solidFill>
                  <a:srgbClr val="0000FF"/>
                </a:solidFill>
                <a:latin typeface="Comic Sans MS" pitchFamily="66" charset="0"/>
              </a:rPr>
              <a:t>Remove ammonia</a:t>
            </a:r>
          </a:p>
          <a:p>
            <a:pPr algn="ctr" eaLnBrk="1" hangingPunct="1">
              <a:spcBef>
                <a:spcPct val="50000"/>
              </a:spcBef>
              <a:buFontTx/>
              <a:buNone/>
            </a:pPr>
            <a:endParaRPr lang="en-US" altLang="en-US" sz="2400" dirty="0">
              <a:solidFill>
                <a:srgbClr val="0000FF"/>
              </a:solidFill>
              <a:latin typeface="Comic Sans MS" pitchFamily="66" charset="0"/>
            </a:endParaRPr>
          </a:p>
          <a:p>
            <a:pPr algn="ctr" eaLnBrk="1" hangingPunct="1">
              <a:spcBef>
                <a:spcPct val="50000"/>
              </a:spcBef>
              <a:buFontTx/>
              <a:buNone/>
            </a:pPr>
            <a:r>
              <a:rPr lang="en-US" altLang="en-US" sz="2400" dirty="0">
                <a:solidFill>
                  <a:srgbClr val="0000FF"/>
                </a:solidFill>
                <a:latin typeface="Comic Sans MS" pitchFamily="66" charset="0"/>
              </a:rPr>
              <a:t>Remove energy (cool system)</a:t>
            </a:r>
          </a:p>
          <a:p>
            <a:pPr algn="ctr" eaLnBrk="1" hangingPunct="1">
              <a:spcBef>
                <a:spcPct val="50000"/>
              </a:spcBef>
              <a:buFontTx/>
              <a:buNone/>
            </a:pPr>
            <a:endParaRPr lang="en-US" altLang="en-US" sz="2400" dirty="0">
              <a:solidFill>
                <a:srgbClr val="0000FF"/>
              </a:solidFill>
              <a:latin typeface="Comic Sans MS" pitchFamily="66" charset="0"/>
            </a:endParaRPr>
          </a:p>
          <a:p>
            <a:pPr algn="ctr" eaLnBrk="1" hangingPunct="1">
              <a:spcBef>
                <a:spcPct val="50000"/>
              </a:spcBef>
              <a:buFontTx/>
              <a:buNone/>
            </a:pPr>
            <a:r>
              <a:rPr lang="en-US" altLang="en-US" sz="2400" dirty="0">
                <a:solidFill>
                  <a:srgbClr val="0000FF"/>
                </a:solidFill>
                <a:latin typeface="Comic Sans MS" pitchFamily="66" charset="0"/>
              </a:rPr>
              <a:t>Lower pressure</a:t>
            </a:r>
          </a:p>
        </p:txBody>
      </p:sp>
      <p:sp>
        <p:nvSpPr>
          <p:cNvPr id="3" name="Line 7">
            <a:extLst>
              <a:ext uri="{FF2B5EF4-FFF2-40B4-BE49-F238E27FC236}">
                <a16:creationId xmlns:a16="http://schemas.microsoft.com/office/drawing/2014/main" id="{ED058A8D-7E92-6FD9-09F4-F53F8DBD07CB}"/>
              </a:ext>
            </a:extLst>
          </p:cNvPr>
          <p:cNvSpPr>
            <a:spLocks noChangeShapeType="1"/>
          </p:cNvSpPr>
          <p:nvPr/>
        </p:nvSpPr>
        <p:spPr bwMode="auto">
          <a:xfrm flipH="1">
            <a:off x="1981200" y="1447800"/>
            <a:ext cx="1066800" cy="0"/>
          </a:xfrm>
          <a:prstGeom prst="line">
            <a:avLst/>
          </a:prstGeom>
          <a:noFill/>
          <a:ln w="508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5" name="TextBox 4">
            <a:extLst>
              <a:ext uri="{FF2B5EF4-FFF2-40B4-BE49-F238E27FC236}">
                <a16:creationId xmlns:a16="http://schemas.microsoft.com/office/drawing/2014/main" id="{89459FCB-B22B-E534-4096-C7294CB2BB22}"/>
              </a:ext>
            </a:extLst>
          </p:cNvPr>
          <p:cNvSpPr txBox="1"/>
          <p:nvPr/>
        </p:nvSpPr>
        <p:spPr>
          <a:xfrm>
            <a:off x="6172200" y="2057400"/>
            <a:ext cx="2438400" cy="1938992"/>
          </a:xfrm>
          <a:prstGeom prst="rect">
            <a:avLst/>
          </a:prstGeom>
          <a:noFill/>
        </p:spPr>
        <p:txBody>
          <a:bodyPr wrap="square" rtlCol="0">
            <a:spAutoFit/>
          </a:bodyPr>
          <a:lstStyle/>
          <a:p>
            <a:pPr algn="ctr"/>
            <a:r>
              <a:rPr lang="en-US" sz="2000" dirty="0">
                <a:solidFill>
                  <a:schemeClr val="tx1">
                    <a:lumMod val="95000"/>
                    <a:lumOff val="5000"/>
                  </a:schemeClr>
                </a:solidFill>
                <a:latin typeface="Times New Roman" panose="02020603050405020304" pitchFamily="18" charset="0"/>
                <a:cs typeface="Times New Roman" panose="02020603050405020304" pitchFamily="18" charset="0"/>
              </a:rPr>
              <a:t>Less H</a:t>
            </a:r>
            <a:r>
              <a:rPr lang="en-US" sz="2000" baseline="-25000" dirty="0">
                <a:solidFill>
                  <a:schemeClr val="tx1">
                    <a:lumMod val="95000"/>
                    <a:lumOff val="5000"/>
                  </a:schemeClr>
                </a:solidFill>
                <a:latin typeface="Times New Roman" panose="02020603050405020304" pitchFamily="18" charset="0"/>
                <a:cs typeface="Times New Roman" panose="02020603050405020304" pitchFamily="18" charset="0"/>
              </a:rPr>
              <a:t>2</a:t>
            </a:r>
            <a:r>
              <a:rPr lang="en-US" sz="2000" dirty="0">
                <a:solidFill>
                  <a:schemeClr val="tx1">
                    <a:lumMod val="95000"/>
                    <a:lumOff val="5000"/>
                  </a:schemeClr>
                </a:solidFill>
                <a:latin typeface="Times New Roman" panose="02020603050405020304" pitchFamily="18" charset="0"/>
                <a:cs typeface="Times New Roman" panose="02020603050405020304" pitchFamily="18" charset="0"/>
              </a:rPr>
              <a:t> means </a:t>
            </a:r>
            <a:br>
              <a:rPr lang="en-US" sz="20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000" dirty="0">
                <a:solidFill>
                  <a:schemeClr val="tx1">
                    <a:lumMod val="95000"/>
                    <a:lumOff val="5000"/>
                  </a:schemeClr>
                </a:solidFill>
                <a:latin typeface="Times New Roman" panose="02020603050405020304" pitchFamily="18" charset="0"/>
                <a:cs typeface="Times New Roman" panose="02020603050405020304" pitchFamily="18" charset="0"/>
              </a:rPr>
              <a:t>less collisions </a:t>
            </a:r>
            <a:br>
              <a:rPr lang="en-US" sz="20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000" dirty="0">
                <a:solidFill>
                  <a:schemeClr val="tx1">
                    <a:lumMod val="95000"/>
                    <a:lumOff val="5000"/>
                  </a:schemeClr>
                </a:solidFill>
                <a:latin typeface="Times New Roman" panose="02020603050405020304" pitchFamily="18" charset="0"/>
                <a:cs typeface="Times New Roman" panose="02020603050405020304" pitchFamily="18" charset="0"/>
              </a:rPr>
              <a:t>and less synthesis.  </a:t>
            </a:r>
            <a:br>
              <a:rPr lang="en-US" sz="20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000" dirty="0">
                <a:solidFill>
                  <a:schemeClr val="tx1">
                    <a:lumMod val="95000"/>
                    <a:lumOff val="5000"/>
                  </a:schemeClr>
                </a:solidFill>
                <a:latin typeface="Times New Roman" panose="02020603050405020304" pitchFamily="18" charset="0"/>
                <a:cs typeface="Times New Roman" panose="02020603050405020304" pitchFamily="18" charset="0"/>
              </a:rPr>
              <a:t>This favors the REVERSE </a:t>
            </a:r>
            <a:br>
              <a:rPr lang="en-US" sz="20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000" dirty="0">
                <a:solidFill>
                  <a:schemeClr val="tx1">
                    <a:lumMod val="95000"/>
                    <a:lumOff val="5000"/>
                  </a:schemeClr>
                </a:solidFill>
                <a:latin typeface="Times New Roman" panose="02020603050405020304" pitchFamily="18" charset="0"/>
                <a:cs typeface="Times New Roman" panose="02020603050405020304" pitchFamily="18" charset="0"/>
              </a:rPr>
              <a:t>reaction also.  </a:t>
            </a:r>
          </a:p>
        </p:txBody>
      </p:sp>
      <p:sp>
        <p:nvSpPr>
          <p:cNvPr id="6" name="Line 7">
            <a:extLst>
              <a:ext uri="{FF2B5EF4-FFF2-40B4-BE49-F238E27FC236}">
                <a16:creationId xmlns:a16="http://schemas.microsoft.com/office/drawing/2014/main" id="{DA1BA7AA-A891-4EEB-89A2-51A168E9CEBB}"/>
              </a:ext>
            </a:extLst>
          </p:cNvPr>
          <p:cNvSpPr>
            <a:spLocks noChangeShapeType="1"/>
          </p:cNvSpPr>
          <p:nvPr/>
        </p:nvSpPr>
        <p:spPr bwMode="auto">
          <a:xfrm flipH="1">
            <a:off x="1981200" y="2514600"/>
            <a:ext cx="1066800" cy="0"/>
          </a:xfrm>
          <a:prstGeom prst="line">
            <a:avLst/>
          </a:prstGeom>
          <a:noFill/>
          <a:ln w="508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Tree>
    <p:extLst>
      <p:ext uri="{BB962C8B-B14F-4D97-AF65-F5344CB8AC3E}">
        <p14:creationId xmlns:p14="http://schemas.microsoft.com/office/powerpoint/2010/main" val="381203603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Text Box 2"/>
          <p:cNvSpPr txBox="1">
            <a:spLocks noChangeArrowheads="1"/>
          </p:cNvSpPr>
          <p:nvPr/>
        </p:nvSpPr>
        <p:spPr bwMode="auto">
          <a:xfrm>
            <a:off x="0" y="0"/>
            <a:ext cx="9144000"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en-US" altLang="en-US" sz="5400" b="1" dirty="0">
                <a:solidFill>
                  <a:schemeClr val="tx1">
                    <a:lumMod val="95000"/>
                    <a:lumOff val="5000"/>
                  </a:schemeClr>
                </a:solidFill>
                <a:latin typeface="Times New Roman" panose="02020603050405020304" pitchFamily="18" charset="0"/>
                <a:cs typeface="Times New Roman" panose="02020603050405020304" pitchFamily="18" charset="0"/>
              </a:rPr>
              <a:t>N</a:t>
            </a:r>
            <a:r>
              <a:rPr lang="en-US" altLang="en-US" sz="5400" b="1" baseline="-25000" dirty="0">
                <a:solidFill>
                  <a:schemeClr val="tx1">
                    <a:lumMod val="95000"/>
                    <a:lumOff val="5000"/>
                  </a:schemeClr>
                </a:solidFill>
                <a:latin typeface="Times New Roman" panose="02020603050405020304" pitchFamily="18" charset="0"/>
                <a:cs typeface="Times New Roman" panose="02020603050405020304" pitchFamily="18" charset="0"/>
              </a:rPr>
              <a:t>2</a:t>
            </a:r>
            <a:r>
              <a:rPr lang="en-US" altLang="en-US" sz="5400" b="1" dirty="0">
                <a:solidFill>
                  <a:schemeClr val="tx1">
                    <a:lumMod val="95000"/>
                    <a:lumOff val="5000"/>
                  </a:schemeClr>
                </a:solidFill>
                <a:latin typeface="Times New Roman" panose="02020603050405020304" pitchFamily="18" charset="0"/>
                <a:cs typeface="Times New Roman" panose="02020603050405020304" pitchFamily="18" charset="0"/>
              </a:rPr>
              <a:t> + 3H</a:t>
            </a:r>
            <a:r>
              <a:rPr lang="en-US" altLang="en-US" sz="5400" b="1" baseline="-25000" dirty="0">
                <a:solidFill>
                  <a:schemeClr val="tx1">
                    <a:lumMod val="95000"/>
                    <a:lumOff val="5000"/>
                  </a:schemeClr>
                </a:solidFill>
                <a:latin typeface="Times New Roman" panose="02020603050405020304" pitchFamily="18" charset="0"/>
                <a:cs typeface="Times New Roman" panose="02020603050405020304" pitchFamily="18" charset="0"/>
              </a:rPr>
              <a:t>2 </a:t>
            </a:r>
            <a:r>
              <a:rPr lang="en-US" altLang="en-US" sz="5400" b="1"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5400" i="0" dirty="0">
                <a:solidFill>
                  <a:schemeClr val="tx1">
                    <a:lumMod val="95000"/>
                    <a:lumOff val="5000"/>
                  </a:schemeClr>
                </a:solidFill>
                <a:effectLst/>
                <a:latin typeface="Times New Roman" panose="02020603050405020304" pitchFamily="18" charset="0"/>
                <a:cs typeface="Times New Roman" panose="02020603050405020304" pitchFamily="18" charset="0"/>
              </a:rPr>
              <a:t>⇌</a:t>
            </a:r>
            <a:r>
              <a:rPr lang="en-US" sz="5400" i="0" dirty="0">
                <a:solidFill>
                  <a:srgbClr val="4D5156"/>
                </a:solidFill>
                <a:effectLst/>
                <a:latin typeface="Times New Roman" panose="02020603050405020304" pitchFamily="18" charset="0"/>
                <a:cs typeface="Times New Roman" panose="02020603050405020304" pitchFamily="18" charset="0"/>
              </a:rPr>
              <a:t> </a:t>
            </a:r>
            <a:r>
              <a:rPr lang="en-US" altLang="en-US" sz="5400" b="1" dirty="0">
                <a:solidFill>
                  <a:schemeClr val="tx1">
                    <a:lumMod val="95000"/>
                    <a:lumOff val="5000"/>
                  </a:schemeClr>
                </a:solidFill>
                <a:latin typeface="Times New Roman" panose="02020603050405020304" pitchFamily="18" charset="0"/>
                <a:cs typeface="Times New Roman" panose="02020603050405020304" pitchFamily="18" charset="0"/>
              </a:rPr>
              <a:t> 2NH</a:t>
            </a:r>
            <a:r>
              <a:rPr lang="en-US" altLang="en-US" sz="5400" b="1" baseline="-25000" dirty="0">
                <a:solidFill>
                  <a:schemeClr val="tx1">
                    <a:lumMod val="95000"/>
                    <a:lumOff val="5000"/>
                  </a:schemeClr>
                </a:solidFill>
                <a:latin typeface="Times New Roman" panose="02020603050405020304" pitchFamily="18" charset="0"/>
                <a:cs typeface="Times New Roman" panose="02020603050405020304" pitchFamily="18" charset="0"/>
              </a:rPr>
              <a:t>3  </a:t>
            </a:r>
            <a:r>
              <a:rPr lang="en-US" altLang="en-US" sz="5400" b="1" dirty="0">
                <a:solidFill>
                  <a:schemeClr val="tx1">
                    <a:lumMod val="95000"/>
                    <a:lumOff val="5000"/>
                  </a:schemeClr>
                </a:solidFill>
                <a:latin typeface="Times New Roman" panose="02020603050405020304" pitchFamily="18" charset="0"/>
                <a:cs typeface="Times New Roman" panose="02020603050405020304" pitchFamily="18" charset="0"/>
              </a:rPr>
              <a:t>+ energy</a:t>
            </a:r>
          </a:p>
        </p:txBody>
      </p:sp>
      <p:sp>
        <p:nvSpPr>
          <p:cNvPr id="4" name="Text Box 5">
            <a:extLst>
              <a:ext uri="{FF2B5EF4-FFF2-40B4-BE49-F238E27FC236}">
                <a16:creationId xmlns:a16="http://schemas.microsoft.com/office/drawing/2014/main" id="{F6213638-8BC2-C8B0-9194-6100BBE1FC85}"/>
              </a:ext>
            </a:extLst>
          </p:cNvPr>
          <p:cNvSpPr txBox="1">
            <a:spLocks noChangeArrowheads="1"/>
          </p:cNvSpPr>
          <p:nvPr/>
        </p:nvSpPr>
        <p:spPr bwMode="auto">
          <a:xfrm>
            <a:off x="0" y="1219202"/>
            <a:ext cx="9144000" cy="48936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2400" dirty="0">
                <a:solidFill>
                  <a:srgbClr val="0000FF"/>
                </a:solidFill>
                <a:latin typeface="Comic Sans MS" pitchFamily="66" charset="0"/>
              </a:rPr>
              <a:t>73.                                 Remove nitrogen</a:t>
            </a:r>
          </a:p>
          <a:p>
            <a:pPr algn="ctr" eaLnBrk="1" hangingPunct="1">
              <a:spcBef>
                <a:spcPct val="50000"/>
              </a:spcBef>
              <a:buFontTx/>
              <a:buNone/>
            </a:pPr>
            <a:endParaRPr lang="en-US" altLang="en-US" sz="2400" dirty="0">
              <a:solidFill>
                <a:srgbClr val="0000FF"/>
              </a:solidFill>
              <a:latin typeface="Comic Sans MS" pitchFamily="66" charset="0"/>
            </a:endParaRPr>
          </a:p>
          <a:p>
            <a:pPr algn="ctr" eaLnBrk="1" hangingPunct="1">
              <a:spcBef>
                <a:spcPct val="50000"/>
              </a:spcBef>
              <a:buFontTx/>
              <a:buNone/>
            </a:pPr>
            <a:r>
              <a:rPr lang="en-US" altLang="en-US" sz="2400" dirty="0">
                <a:solidFill>
                  <a:srgbClr val="0000FF"/>
                </a:solidFill>
                <a:latin typeface="Comic Sans MS" pitchFamily="66" charset="0"/>
              </a:rPr>
              <a:t>Remove hydrogen</a:t>
            </a:r>
          </a:p>
          <a:p>
            <a:pPr algn="ctr" eaLnBrk="1" hangingPunct="1">
              <a:spcBef>
                <a:spcPct val="50000"/>
              </a:spcBef>
              <a:buFontTx/>
              <a:buNone/>
            </a:pPr>
            <a:endParaRPr lang="en-US" altLang="en-US" sz="2400" dirty="0">
              <a:solidFill>
                <a:srgbClr val="0000FF"/>
              </a:solidFill>
              <a:latin typeface="Comic Sans MS" pitchFamily="66" charset="0"/>
            </a:endParaRPr>
          </a:p>
          <a:p>
            <a:pPr algn="ctr" eaLnBrk="1" hangingPunct="1">
              <a:spcBef>
                <a:spcPct val="50000"/>
              </a:spcBef>
              <a:buFontTx/>
              <a:buNone/>
            </a:pPr>
            <a:r>
              <a:rPr lang="en-US" altLang="en-US" sz="2400" dirty="0">
                <a:solidFill>
                  <a:srgbClr val="0000FF"/>
                </a:solidFill>
                <a:latin typeface="Comic Sans MS" pitchFamily="66" charset="0"/>
              </a:rPr>
              <a:t>Remove ammonia</a:t>
            </a:r>
          </a:p>
          <a:p>
            <a:pPr algn="ctr" eaLnBrk="1" hangingPunct="1">
              <a:spcBef>
                <a:spcPct val="50000"/>
              </a:spcBef>
              <a:buFontTx/>
              <a:buNone/>
            </a:pPr>
            <a:endParaRPr lang="en-US" altLang="en-US" sz="2400" dirty="0">
              <a:solidFill>
                <a:srgbClr val="0000FF"/>
              </a:solidFill>
              <a:latin typeface="Comic Sans MS" pitchFamily="66" charset="0"/>
            </a:endParaRPr>
          </a:p>
          <a:p>
            <a:pPr algn="ctr" eaLnBrk="1" hangingPunct="1">
              <a:spcBef>
                <a:spcPct val="50000"/>
              </a:spcBef>
              <a:buFontTx/>
              <a:buNone/>
            </a:pPr>
            <a:r>
              <a:rPr lang="en-US" altLang="en-US" sz="2400" dirty="0">
                <a:solidFill>
                  <a:srgbClr val="0000FF"/>
                </a:solidFill>
                <a:latin typeface="Comic Sans MS" pitchFamily="66" charset="0"/>
              </a:rPr>
              <a:t>Remove energy (cool system)</a:t>
            </a:r>
          </a:p>
          <a:p>
            <a:pPr algn="ctr" eaLnBrk="1" hangingPunct="1">
              <a:spcBef>
                <a:spcPct val="50000"/>
              </a:spcBef>
              <a:buFontTx/>
              <a:buNone/>
            </a:pPr>
            <a:endParaRPr lang="en-US" altLang="en-US" sz="2400" dirty="0">
              <a:solidFill>
                <a:srgbClr val="0000FF"/>
              </a:solidFill>
              <a:latin typeface="Comic Sans MS" pitchFamily="66" charset="0"/>
            </a:endParaRPr>
          </a:p>
          <a:p>
            <a:pPr algn="ctr" eaLnBrk="1" hangingPunct="1">
              <a:spcBef>
                <a:spcPct val="50000"/>
              </a:spcBef>
              <a:buFontTx/>
              <a:buNone/>
            </a:pPr>
            <a:r>
              <a:rPr lang="en-US" altLang="en-US" sz="2400" dirty="0">
                <a:solidFill>
                  <a:srgbClr val="0000FF"/>
                </a:solidFill>
                <a:latin typeface="Comic Sans MS" pitchFamily="66" charset="0"/>
              </a:rPr>
              <a:t>Lower pressure</a:t>
            </a:r>
          </a:p>
        </p:txBody>
      </p:sp>
      <p:sp>
        <p:nvSpPr>
          <p:cNvPr id="3" name="Line 7">
            <a:extLst>
              <a:ext uri="{FF2B5EF4-FFF2-40B4-BE49-F238E27FC236}">
                <a16:creationId xmlns:a16="http://schemas.microsoft.com/office/drawing/2014/main" id="{ED058A8D-7E92-6FD9-09F4-F53F8DBD07CB}"/>
              </a:ext>
            </a:extLst>
          </p:cNvPr>
          <p:cNvSpPr>
            <a:spLocks noChangeShapeType="1"/>
          </p:cNvSpPr>
          <p:nvPr/>
        </p:nvSpPr>
        <p:spPr bwMode="auto">
          <a:xfrm flipH="1">
            <a:off x="1981200" y="1447800"/>
            <a:ext cx="1066800" cy="0"/>
          </a:xfrm>
          <a:prstGeom prst="line">
            <a:avLst/>
          </a:prstGeom>
          <a:noFill/>
          <a:ln w="508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6" name="Line 7">
            <a:extLst>
              <a:ext uri="{FF2B5EF4-FFF2-40B4-BE49-F238E27FC236}">
                <a16:creationId xmlns:a16="http://schemas.microsoft.com/office/drawing/2014/main" id="{DA1BA7AA-A891-4EEB-89A2-51A168E9CEBB}"/>
              </a:ext>
            </a:extLst>
          </p:cNvPr>
          <p:cNvSpPr>
            <a:spLocks noChangeShapeType="1"/>
          </p:cNvSpPr>
          <p:nvPr/>
        </p:nvSpPr>
        <p:spPr bwMode="auto">
          <a:xfrm flipH="1">
            <a:off x="1981200" y="2514600"/>
            <a:ext cx="1066800" cy="0"/>
          </a:xfrm>
          <a:prstGeom prst="line">
            <a:avLst/>
          </a:prstGeom>
          <a:noFill/>
          <a:ln w="508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2" name="TextBox 1">
            <a:extLst>
              <a:ext uri="{FF2B5EF4-FFF2-40B4-BE49-F238E27FC236}">
                <a16:creationId xmlns:a16="http://schemas.microsoft.com/office/drawing/2014/main" id="{7F92E50F-AE39-5E01-0C9B-0C1CE7FD648C}"/>
              </a:ext>
            </a:extLst>
          </p:cNvPr>
          <p:cNvSpPr txBox="1"/>
          <p:nvPr/>
        </p:nvSpPr>
        <p:spPr>
          <a:xfrm>
            <a:off x="6553200" y="1791831"/>
            <a:ext cx="2590800" cy="2246769"/>
          </a:xfrm>
          <a:prstGeom prst="rect">
            <a:avLst/>
          </a:prstGeom>
          <a:noFill/>
        </p:spPr>
        <p:txBody>
          <a:bodyPr wrap="square" rtlCol="0">
            <a:spAutoFit/>
          </a:bodyPr>
          <a:lstStyle/>
          <a:p>
            <a:pPr algn="ctr"/>
            <a:r>
              <a:rPr lang="en-US" sz="2000" dirty="0">
                <a:solidFill>
                  <a:srgbClr val="CC0066"/>
                </a:solidFill>
                <a:latin typeface="Times New Roman" panose="02020603050405020304" pitchFamily="18" charset="0"/>
                <a:cs typeface="Times New Roman" panose="02020603050405020304" pitchFamily="18" charset="0"/>
              </a:rPr>
              <a:t>Less NH</a:t>
            </a:r>
            <a:r>
              <a:rPr lang="en-US" sz="2000" baseline="-25000" dirty="0">
                <a:solidFill>
                  <a:srgbClr val="CC0066"/>
                </a:solidFill>
                <a:latin typeface="Times New Roman" panose="02020603050405020304" pitchFamily="18" charset="0"/>
                <a:cs typeface="Times New Roman" panose="02020603050405020304" pitchFamily="18" charset="0"/>
              </a:rPr>
              <a:t>3</a:t>
            </a:r>
            <a:r>
              <a:rPr lang="en-US" sz="2000" dirty="0">
                <a:solidFill>
                  <a:srgbClr val="CC0066"/>
                </a:solidFill>
                <a:latin typeface="Times New Roman" panose="02020603050405020304" pitchFamily="18" charset="0"/>
                <a:cs typeface="Times New Roman" panose="02020603050405020304" pitchFamily="18" charset="0"/>
              </a:rPr>
              <a:t> means </a:t>
            </a:r>
            <a:br>
              <a:rPr lang="en-US" sz="2000" dirty="0">
                <a:solidFill>
                  <a:srgbClr val="CC0066"/>
                </a:solidFill>
                <a:latin typeface="Times New Roman" panose="02020603050405020304" pitchFamily="18" charset="0"/>
                <a:cs typeface="Times New Roman" panose="02020603050405020304" pitchFamily="18" charset="0"/>
              </a:rPr>
            </a:br>
            <a:r>
              <a:rPr lang="en-US" sz="2000" dirty="0">
                <a:solidFill>
                  <a:srgbClr val="CC0066"/>
                </a:solidFill>
                <a:latin typeface="Times New Roman" panose="02020603050405020304" pitchFamily="18" charset="0"/>
                <a:cs typeface="Times New Roman" panose="02020603050405020304" pitchFamily="18" charset="0"/>
              </a:rPr>
              <a:t>less decomposition but the forward synthesis keeps going.  </a:t>
            </a:r>
            <a:br>
              <a:rPr lang="en-US" sz="2000" dirty="0">
                <a:solidFill>
                  <a:srgbClr val="CC0066"/>
                </a:solidFill>
                <a:latin typeface="Times New Roman" panose="02020603050405020304" pitchFamily="18" charset="0"/>
                <a:cs typeface="Times New Roman" panose="02020603050405020304" pitchFamily="18" charset="0"/>
              </a:rPr>
            </a:br>
            <a:r>
              <a:rPr lang="en-US" sz="2000" dirty="0">
                <a:solidFill>
                  <a:srgbClr val="CC0066"/>
                </a:solidFill>
                <a:latin typeface="Times New Roman" panose="02020603050405020304" pitchFamily="18" charset="0"/>
                <a:cs typeface="Times New Roman" panose="02020603050405020304" pitchFamily="18" charset="0"/>
              </a:rPr>
              <a:t>This favors the FOWARD </a:t>
            </a:r>
            <a:br>
              <a:rPr lang="en-US" sz="2000" dirty="0">
                <a:solidFill>
                  <a:srgbClr val="CC0066"/>
                </a:solidFill>
                <a:latin typeface="Times New Roman" panose="02020603050405020304" pitchFamily="18" charset="0"/>
                <a:cs typeface="Times New Roman" panose="02020603050405020304" pitchFamily="18" charset="0"/>
              </a:rPr>
            </a:br>
            <a:r>
              <a:rPr lang="en-US" sz="2000" dirty="0">
                <a:solidFill>
                  <a:srgbClr val="CC0066"/>
                </a:solidFill>
                <a:latin typeface="Times New Roman" panose="02020603050405020304" pitchFamily="18" charset="0"/>
                <a:cs typeface="Times New Roman" panose="02020603050405020304" pitchFamily="18" charset="0"/>
              </a:rPr>
              <a:t>reaction.  </a:t>
            </a:r>
          </a:p>
        </p:txBody>
      </p:sp>
      <p:sp>
        <p:nvSpPr>
          <p:cNvPr id="7" name="Line 7">
            <a:extLst>
              <a:ext uri="{FF2B5EF4-FFF2-40B4-BE49-F238E27FC236}">
                <a16:creationId xmlns:a16="http://schemas.microsoft.com/office/drawing/2014/main" id="{164CC242-2F37-CBA3-93AD-6F1BB618255B}"/>
              </a:ext>
            </a:extLst>
          </p:cNvPr>
          <p:cNvSpPr>
            <a:spLocks noChangeShapeType="1"/>
          </p:cNvSpPr>
          <p:nvPr/>
        </p:nvSpPr>
        <p:spPr bwMode="auto">
          <a:xfrm>
            <a:off x="5943600" y="3657600"/>
            <a:ext cx="1066800" cy="0"/>
          </a:xfrm>
          <a:prstGeom prst="line">
            <a:avLst/>
          </a:prstGeom>
          <a:noFill/>
          <a:ln w="50800">
            <a:solidFill>
              <a:srgbClr val="CC0066"/>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3706872470"/>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Text Box 2"/>
          <p:cNvSpPr txBox="1">
            <a:spLocks noChangeArrowheads="1"/>
          </p:cNvSpPr>
          <p:nvPr/>
        </p:nvSpPr>
        <p:spPr bwMode="auto">
          <a:xfrm>
            <a:off x="0" y="0"/>
            <a:ext cx="9144000"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en-US" altLang="en-US" sz="5400" b="1" dirty="0">
                <a:solidFill>
                  <a:schemeClr val="tx1">
                    <a:lumMod val="95000"/>
                    <a:lumOff val="5000"/>
                  </a:schemeClr>
                </a:solidFill>
                <a:latin typeface="Times New Roman" panose="02020603050405020304" pitchFamily="18" charset="0"/>
                <a:cs typeface="Times New Roman" panose="02020603050405020304" pitchFamily="18" charset="0"/>
              </a:rPr>
              <a:t>N</a:t>
            </a:r>
            <a:r>
              <a:rPr lang="en-US" altLang="en-US" sz="5400" b="1" baseline="-25000" dirty="0">
                <a:solidFill>
                  <a:schemeClr val="tx1">
                    <a:lumMod val="95000"/>
                    <a:lumOff val="5000"/>
                  </a:schemeClr>
                </a:solidFill>
                <a:latin typeface="Times New Roman" panose="02020603050405020304" pitchFamily="18" charset="0"/>
                <a:cs typeface="Times New Roman" panose="02020603050405020304" pitchFamily="18" charset="0"/>
              </a:rPr>
              <a:t>2</a:t>
            </a:r>
            <a:r>
              <a:rPr lang="en-US" altLang="en-US" sz="5400" b="1" dirty="0">
                <a:solidFill>
                  <a:schemeClr val="tx1">
                    <a:lumMod val="95000"/>
                    <a:lumOff val="5000"/>
                  </a:schemeClr>
                </a:solidFill>
                <a:latin typeface="Times New Roman" panose="02020603050405020304" pitchFamily="18" charset="0"/>
                <a:cs typeface="Times New Roman" panose="02020603050405020304" pitchFamily="18" charset="0"/>
              </a:rPr>
              <a:t> + 3H</a:t>
            </a:r>
            <a:r>
              <a:rPr lang="en-US" altLang="en-US" sz="5400" b="1" baseline="-25000" dirty="0">
                <a:solidFill>
                  <a:schemeClr val="tx1">
                    <a:lumMod val="95000"/>
                    <a:lumOff val="5000"/>
                  </a:schemeClr>
                </a:solidFill>
                <a:latin typeface="Times New Roman" panose="02020603050405020304" pitchFamily="18" charset="0"/>
                <a:cs typeface="Times New Roman" panose="02020603050405020304" pitchFamily="18" charset="0"/>
              </a:rPr>
              <a:t>2 </a:t>
            </a:r>
            <a:r>
              <a:rPr lang="en-US" altLang="en-US" sz="5400" b="1"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5400" i="0" dirty="0">
                <a:solidFill>
                  <a:schemeClr val="tx1">
                    <a:lumMod val="95000"/>
                    <a:lumOff val="5000"/>
                  </a:schemeClr>
                </a:solidFill>
                <a:effectLst/>
                <a:latin typeface="Times New Roman" panose="02020603050405020304" pitchFamily="18" charset="0"/>
                <a:cs typeface="Times New Roman" panose="02020603050405020304" pitchFamily="18" charset="0"/>
              </a:rPr>
              <a:t>⇌</a:t>
            </a:r>
            <a:r>
              <a:rPr lang="en-US" sz="5400" i="0" dirty="0">
                <a:solidFill>
                  <a:srgbClr val="4D5156"/>
                </a:solidFill>
                <a:effectLst/>
                <a:latin typeface="Times New Roman" panose="02020603050405020304" pitchFamily="18" charset="0"/>
                <a:cs typeface="Times New Roman" panose="02020603050405020304" pitchFamily="18" charset="0"/>
              </a:rPr>
              <a:t> </a:t>
            </a:r>
            <a:r>
              <a:rPr lang="en-US" altLang="en-US" sz="5400" b="1" dirty="0">
                <a:solidFill>
                  <a:schemeClr val="tx1">
                    <a:lumMod val="95000"/>
                    <a:lumOff val="5000"/>
                  </a:schemeClr>
                </a:solidFill>
                <a:latin typeface="Times New Roman" panose="02020603050405020304" pitchFamily="18" charset="0"/>
                <a:cs typeface="Times New Roman" panose="02020603050405020304" pitchFamily="18" charset="0"/>
              </a:rPr>
              <a:t> 2NH</a:t>
            </a:r>
            <a:r>
              <a:rPr lang="en-US" altLang="en-US" sz="5400" b="1" baseline="-25000" dirty="0">
                <a:solidFill>
                  <a:schemeClr val="tx1">
                    <a:lumMod val="95000"/>
                    <a:lumOff val="5000"/>
                  </a:schemeClr>
                </a:solidFill>
                <a:latin typeface="Times New Roman" panose="02020603050405020304" pitchFamily="18" charset="0"/>
                <a:cs typeface="Times New Roman" panose="02020603050405020304" pitchFamily="18" charset="0"/>
              </a:rPr>
              <a:t>3  </a:t>
            </a:r>
            <a:r>
              <a:rPr lang="en-US" altLang="en-US" sz="5400" b="1" dirty="0">
                <a:solidFill>
                  <a:schemeClr val="tx1">
                    <a:lumMod val="95000"/>
                    <a:lumOff val="5000"/>
                  </a:schemeClr>
                </a:solidFill>
                <a:latin typeface="Times New Roman" panose="02020603050405020304" pitchFamily="18" charset="0"/>
                <a:cs typeface="Times New Roman" panose="02020603050405020304" pitchFamily="18" charset="0"/>
              </a:rPr>
              <a:t>+ energy</a:t>
            </a:r>
          </a:p>
        </p:txBody>
      </p:sp>
      <p:sp>
        <p:nvSpPr>
          <p:cNvPr id="4" name="Text Box 5">
            <a:extLst>
              <a:ext uri="{FF2B5EF4-FFF2-40B4-BE49-F238E27FC236}">
                <a16:creationId xmlns:a16="http://schemas.microsoft.com/office/drawing/2014/main" id="{F6213638-8BC2-C8B0-9194-6100BBE1FC85}"/>
              </a:ext>
            </a:extLst>
          </p:cNvPr>
          <p:cNvSpPr txBox="1">
            <a:spLocks noChangeArrowheads="1"/>
          </p:cNvSpPr>
          <p:nvPr/>
        </p:nvSpPr>
        <p:spPr bwMode="auto">
          <a:xfrm>
            <a:off x="0" y="1219202"/>
            <a:ext cx="9144000" cy="48936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2400" dirty="0">
                <a:solidFill>
                  <a:srgbClr val="0000FF"/>
                </a:solidFill>
                <a:latin typeface="Comic Sans MS" pitchFamily="66" charset="0"/>
              </a:rPr>
              <a:t>73.                                 Remove nitrogen</a:t>
            </a:r>
          </a:p>
          <a:p>
            <a:pPr algn="ctr" eaLnBrk="1" hangingPunct="1">
              <a:spcBef>
                <a:spcPct val="50000"/>
              </a:spcBef>
              <a:buFontTx/>
              <a:buNone/>
            </a:pPr>
            <a:endParaRPr lang="en-US" altLang="en-US" sz="2400" dirty="0">
              <a:solidFill>
                <a:srgbClr val="0000FF"/>
              </a:solidFill>
              <a:latin typeface="Comic Sans MS" pitchFamily="66" charset="0"/>
            </a:endParaRPr>
          </a:p>
          <a:p>
            <a:pPr algn="ctr" eaLnBrk="1" hangingPunct="1">
              <a:spcBef>
                <a:spcPct val="50000"/>
              </a:spcBef>
              <a:buFontTx/>
              <a:buNone/>
            </a:pPr>
            <a:r>
              <a:rPr lang="en-US" altLang="en-US" sz="2400" dirty="0">
                <a:solidFill>
                  <a:srgbClr val="0000FF"/>
                </a:solidFill>
                <a:latin typeface="Comic Sans MS" pitchFamily="66" charset="0"/>
              </a:rPr>
              <a:t>Remove hydrogen</a:t>
            </a:r>
          </a:p>
          <a:p>
            <a:pPr algn="ctr" eaLnBrk="1" hangingPunct="1">
              <a:spcBef>
                <a:spcPct val="50000"/>
              </a:spcBef>
              <a:buFontTx/>
              <a:buNone/>
            </a:pPr>
            <a:endParaRPr lang="en-US" altLang="en-US" sz="2400" dirty="0">
              <a:solidFill>
                <a:srgbClr val="0000FF"/>
              </a:solidFill>
              <a:latin typeface="Comic Sans MS" pitchFamily="66" charset="0"/>
            </a:endParaRPr>
          </a:p>
          <a:p>
            <a:pPr algn="ctr" eaLnBrk="1" hangingPunct="1">
              <a:spcBef>
                <a:spcPct val="50000"/>
              </a:spcBef>
              <a:buFontTx/>
              <a:buNone/>
            </a:pPr>
            <a:r>
              <a:rPr lang="en-US" altLang="en-US" sz="2400" dirty="0">
                <a:solidFill>
                  <a:srgbClr val="0000FF"/>
                </a:solidFill>
                <a:latin typeface="Comic Sans MS" pitchFamily="66" charset="0"/>
              </a:rPr>
              <a:t>Remove ammonia</a:t>
            </a:r>
          </a:p>
          <a:p>
            <a:pPr algn="ctr" eaLnBrk="1" hangingPunct="1">
              <a:spcBef>
                <a:spcPct val="50000"/>
              </a:spcBef>
              <a:buFontTx/>
              <a:buNone/>
            </a:pPr>
            <a:endParaRPr lang="en-US" altLang="en-US" sz="2400" dirty="0">
              <a:solidFill>
                <a:srgbClr val="0000FF"/>
              </a:solidFill>
              <a:latin typeface="Comic Sans MS" pitchFamily="66" charset="0"/>
            </a:endParaRPr>
          </a:p>
          <a:p>
            <a:pPr algn="ctr" eaLnBrk="1" hangingPunct="1">
              <a:spcBef>
                <a:spcPct val="50000"/>
              </a:spcBef>
              <a:buFontTx/>
              <a:buNone/>
            </a:pPr>
            <a:r>
              <a:rPr lang="en-US" altLang="en-US" sz="2400" dirty="0">
                <a:solidFill>
                  <a:srgbClr val="0000FF"/>
                </a:solidFill>
                <a:latin typeface="Comic Sans MS" pitchFamily="66" charset="0"/>
              </a:rPr>
              <a:t>Remove energy (cool system)</a:t>
            </a:r>
          </a:p>
          <a:p>
            <a:pPr algn="ctr" eaLnBrk="1" hangingPunct="1">
              <a:spcBef>
                <a:spcPct val="50000"/>
              </a:spcBef>
              <a:buFontTx/>
              <a:buNone/>
            </a:pPr>
            <a:endParaRPr lang="en-US" altLang="en-US" sz="2400" dirty="0">
              <a:solidFill>
                <a:srgbClr val="0000FF"/>
              </a:solidFill>
              <a:latin typeface="Comic Sans MS" pitchFamily="66" charset="0"/>
            </a:endParaRPr>
          </a:p>
          <a:p>
            <a:pPr algn="ctr" eaLnBrk="1" hangingPunct="1">
              <a:spcBef>
                <a:spcPct val="50000"/>
              </a:spcBef>
              <a:buFontTx/>
              <a:buNone/>
            </a:pPr>
            <a:r>
              <a:rPr lang="en-US" altLang="en-US" sz="2400" dirty="0">
                <a:solidFill>
                  <a:srgbClr val="0000FF"/>
                </a:solidFill>
                <a:latin typeface="Comic Sans MS" pitchFamily="66" charset="0"/>
              </a:rPr>
              <a:t>Lower pressure</a:t>
            </a:r>
          </a:p>
        </p:txBody>
      </p:sp>
      <p:sp>
        <p:nvSpPr>
          <p:cNvPr id="3" name="Line 7">
            <a:extLst>
              <a:ext uri="{FF2B5EF4-FFF2-40B4-BE49-F238E27FC236}">
                <a16:creationId xmlns:a16="http://schemas.microsoft.com/office/drawing/2014/main" id="{ED058A8D-7E92-6FD9-09F4-F53F8DBD07CB}"/>
              </a:ext>
            </a:extLst>
          </p:cNvPr>
          <p:cNvSpPr>
            <a:spLocks noChangeShapeType="1"/>
          </p:cNvSpPr>
          <p:nvPr/>
        </p:nvSpPr>
        <p:spPr bwMode="auto">
          <a:xfrm flipH="1">
            <a:off x="1981200" y="1447800"/>
            <a:ext cx="1066800" cy="0"/>
          </a:xfrm>
          <a:prstGeom prst="line">
            <a:avLst/>
          </a:prstGeom>
          <a:noFill/>
          <a:ln w="508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6" name="Line 7">
            <a:extLst>
              <a:ext uri="{FF2B5EF4-FFF2-40B4-BE49-F238E27FC236}">
                <a16:creationId xmlns:a16="http://schemas.microsoft.com/office/drawing/2014/main" id="{DA1BA7AA-A891-4EEB-89A2-51A168E9CEBB}"/>
              </a:ext>
            </a:extLst>
          </p:cNvPr>
          <p:cNvSpPr>
            <a:spLocks noChangeShapeType="1"/>
          </p:cNvSpPr>
          <p:nvPr/>
        </p:nvSpPr>
        <p:spPr bwMode="auto">
          <a:xfrm flipH="1">
            <a:off x="1981200" y="2514600"/>
            <a:ext cx="1066800" cy="0"/>
          </a:xfrm>
          <a:prstGeom prst="line">
            <a:avLst/>
          </a:prstGeom>
          <a:noFill/>
          <a:ln w="508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 name="Line 7">
            <a:extLst>
              <a:ext uri="{FF2B5EF4-FFF2-40B4-BE49-F238E27FC236}">
                <a16:creationId xmlns:a16="http://schemas.microsoft.com/office/drawing/2014/main" id="{164CC242-2F37-CBA3-93AD-6F1BB618255B}"/>
              </a:ext>
            </a:extLst>
          </p:cNvPr>
          <p:cNvSpPr>
            <a:spLocks noChangeShapeType="1"/>
          </p:cNvSpPr>
          <p:nvPr/>
        </p:nvSpPr>
        <p:spPr bwMode="auto">
          <a:xfrm>
            <a:off x="5943600" y="3657600"/>
            <a:ext cx="1066800" cy="0"/>
          </a:xfrm>
          <a:prstGeom prst="line">
            <a:avLst/>
          </a:prstGeom>
          <a:noFill/>
          <a:ln w="50800">
            <a:solidFill>
              <a:srgbClr val="CC0066"/>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 name="TextBox 4">
            <a:extLst>
              <a:ext uri="{FF2B5EF4-FFF2-40B4-BE49-F238E27FC236}">
                <a16:creationId xmlns:a16="http://schemas.microsoft.com/office/drawing/2014/main" id="{3DF401FF-F8B5-6A68-552C-DC682DCCDB5E}"/>
              </a:ext>
            </a:extLst>
          </p:cNvPr>
          <p:cNvSpPr txBox="1"/>
          <p:nvPr/>
        </p:nvSpPr>
        <p:spPr>
          <a:xfrm>
            <a:off x="0" y="4515413"/>
            <a:ext cx="2590800" cy="1938992"/>
          </a:xfrm>
          <a:prstGeom prst="rect">
            <a:avLst/>
          </a:prstGeom>
          <a:noFill/>
        </p:spPr>
        <p:txBody>
          <a:bodyPr wrap="square" rtlCol="0">
            <a:spAutoFit/>
          </a:bodyPr>
          <a:lstStyle/>
          <a:p>
            <a:pPr algn="ctr"/>
            <a:r>
              <a:rPr lang="en-US" sz="2000" dirty="0">
                <a:solidFill>
                  <a:schemeClr val="tx1">
                    <a:lumMod val="95000"/>
                    <a:lumOff val="5000"/>
                  </a:schemeClr>
                </a:solidFill>
                <a:latin typeface="Times New Roman" panose="02020603050405020304" pitchFamily="18" charset="0"/>
                <a:cs typeface="Times New Roman" panose="02020603050405020304" pitchFamily="18" charset="0"/>
              </a:rPr>
              <a:t>Less heat means </a:t>
            </a:r>
            <a:br>
              <a:rPr lang="en-US" sz="20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000" dirty="0">
                <a:solidFill>
                  <a:schemeClr val="tx1">
                    <a:lumMod val="95000"/>
                    <a:lumOff val="5000"/>
                  </a:schemeClr>
                </a:solidFill>
                <a:latin typeface="Times New Roman" panose="02020603050405020304" pitchFamily="18" charset="0"/>
                <a:cs typeface="Times New Roman" panose="02020603050405020304" pitchFamily="18" charset="0"/>
              </a:rPr>
              <a:t>less decomposition but the forward synthesis keeps going.  </a:t>
            </a:r>
            <a:br>
              <a:rPr lang="en-US" sz="20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000" dirty="0">
                <a:solidFill>
                  <a:schemeClr val="tx1">
                    <a:lumMod val="95000"/>
                    <a:lumOff val="5000"/>
                  </a:schemeClr>
                </a:solidFill>
                <a:latin typeface="Times New Roman" panose="02020603050405020304" pitchFamily="18" charset="0"/>
                <a:cs typeface="Times New Roman" panose="02020603050405020304" pitchFamily="18" charset="0"/>
              </a:rPr>
              <a:t>This favors the FOWARD reaction.  </a:t>
            </a:r>
          </a:p>
        </p:txBody>
      </p:sp>
      <p:sp>
        <p:nvSpPr>
          <p:cNvPr id="8" name="Line 7">
            <a:extLst>
              <a:ext uri="{FF2B5EF4-FFF2-40B4-BE49-F238E27FC236}">
                <a16:creationId xmlns:a16="http://schemas.microsoft.com/office/drawing/2014/main" id="{C9ACD3C0-2EAD-9554-909E-6C1532D32369}"/>
              </a:ext>
            </a:extLst>
          </p:cNvPr>
          <p:cNvSpPr>
            <a:spLocks noChangeShapeType="1"/>
          </p:cNvSpPr>
          <p:nvPr/>
        </p:nvSpPr>
        <p:spPr bwMode="auto">
          <a:xfrm>
            <a:off x="6705600" y="4724400"/>
            <a:ext cx="1066800" cy="0"/>
          </a:xfrm>
          <a:prstGeom prst="line">
            <a:avLst/>
          </a:prstGeom>
          <a:noFill/>
          <a:ln w="50800">
            <a:solidFill>
              <a:schemeClr val="tx1">
                <a:lumMod val="95000"/>
                <a:lumOff val="5000"/>
              </a:scheme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Tree>
    <p:extLst>
      <p:ext uri="{BB962C8B-B14F-4D97-AF65-F5344CB8AC3E}">
        <p14:creationId xmlns:p14="http://schemas.microsoft.com/office/powerpoint/2010/main" val="3312125082"/>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Text Box 2"/>
          <p:cNvSpPr txBox="1">
            <a:spLocks noChangeArrowheads="1"/>
          </p:cNvSpPr>
          <p:nvPr/>
        </p:nvSpPr>
        <p:spPr bwMode="auto">
          <a:xfrm>
            <a:off x="0" y="0"/>
            <a:ext cx="9144000"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en-US" altLang="en-US" sz="5400" b="1" dirty="0">
                <a:solidFill>
                  <a:schemeClr val="tx1">
                    <a:lumMod val="95000"/>
                    <a:lumOff val="5000"/>
                  </a:schemeClr>
                </a:solidFill>
                <a:latin typeface="Times New Roman" panose="02020603050405020304" pitchFamily="18" charset="0"/>
                <a:cs typeface="Times New Roman" panose="02020603050405020304" pitchFamily="18" charset="0"/>
              </a:rPr>
              <a:t>N</a:t>
            </a:r>
            <a:r>
              <a:rPr lang="en-US" altLang="en-US" sz="5400" b="1" baseline="-25000" dirty="0">
                <a:solidFill>
                  <a:schemeClr val="tx1">
                    <a:lumMod val="95000"/>
                    <a:lumOff val="5000"/>
                  </a:schemeClr>
                </a:solidFill>
                <a:latin typeface="Times New Roman" panose="02020603050405020304" pitchFamily="18" charset="0"/>
                <a:cs typeface="Times New Roman" panose="02020603050405020304" pitchFamily="18" charset="0"/>
              </a:rPr>
              <a:t>2</a:t>
            </a:r>
            <a:r>
              <a:rPr lang="en-US" altLang="en-US" sz="5400" b="1" dirty="0">
                <a:solidFill>
                  <a:schemeClr val="tx1">
                    <a:lumMod val="95000"/>
                    <a:lumOff val="5000"/>
                  </a:schemeClr>
                </a:solidFill>
                <a:latin typeface="Times New Roman" panose="02020603050405020304" pitchFamily="18" charset="0"/>
                <a:cs typeface="Times New Roman" panose="02020603050405020304" pitchFamily="18" charset="0"/>
              </a:rPr>
              <a:t> + 3H</a:t>
            </a:r>
            <a:r>
              <a:rPr lang="en-US" altLang="en-US" sz="5400" b="1" baseline="-25000" dirty="0">
                <a:solidFill>
                  <a:schemeClr val="tx1">
                    <a:lumMod val="95000"/>
                    <a:lumOff val="5000"/>
                  </a:schemeClr>
                </a:solidFill>
                <a:latin typeface="Times New Roman" panose="02020603050405020304" pitchFamily="18" charset="0"/>
                <a:cs typeface="Times New Roman" panose="02020603050405020304" pitchFamily="18" charset="0"/>
              </a:rPr>
              <a:t>2 </a:t>
            </a:r>
            <a:r>
              <a:rPr lang="en-US" altLang="en-US" sz="5400" b="1"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5400" i="0" dirty="0">
                <a:solidFill>
                  <a:schemeClr val="tx1">
                    <a:lumMod val="95000"/>
                    <a:lumOff val="5000"/>
                  </a:schemeClr>
                </a:solidFill>
                <a:effectLst/>
                <a:latin typeface="Times New Roman" panose="02020603050405020304" pitchFamily="18" charset="0"/>
                <a:cs typeface="Times New Roman" panose="02020603050405020304" pitchFamily="18" charset="0"/>
              </a:rPr>
              <a:t>⇌</a:t>
            </a:r>
            <a:r>
              <a:rPr lang="en-US" sz="5400" i="0" dirty="0">
                <a:solidFill>
                  <a:srgbClr val="4D5156"/>
                </a:solidFill>
                <a:effectLst/>
                <a:latin typeface="Times New Roman" panose="02020603050405020304" pitchFamily="18" charset="0"/>
                <a:cs typeface="Times New Roman" panose="02020603050405020304" pitchFamily="18" charset="0"/>
              </a:rPr>
              <a:t> </a:t>
            </a:r>
            <a:r>
              <a:rPr lang="en-US" altLang="en-US" sz="5400" b="1" dirty="0">
                <a:solidFill>
                  <a:schemeClr val="tx1">
                    <a:lumMod val="95000"/>
                    <a:lumOff val="5000"/>
                  </a:schemeClr>
                </a:solidFill>
                <a:latin typeface="Times New Roman" panose="02020603050405020304" pitchFamily="18" charset="0"/>
                <a:cs typeface="Times New Roman" panose="02020603050405020304" pitchFamily="18" charset="0"/>
              </a:rPr>
              <a:t> 2NH</a:t>
            </a:r>
            <a:r>
              <a:rPr lang="en-US" altLang="en-US" sz="5400" b="1" baseline="-25000" dirty="0">
                <a:solidFill>
                  <a:schemeClr val="tx1">
                    <a:lumMod val="95000"/>
                    <a:lumOff val="5000"/>
                  </a:schemeClr>
                </a:solidFill>
                <a:latin typeface="Times New Roman" panose="02020603050405020304" pitchFamily="18" charset="0"/>
                <a:cs typeface="Times New Roman" panose="02020603050405020304" pitchFamily="18" charset="0"/>
              </a:rPr>
              <a:t>3  </a:t>
            </a:r>
            <a:r>
              <a:rPr lang="en-US" altLang="en-US" sz="5400" b="1" dirty="0">
                <a:solidFill>
                  <a:schemeClr val="tx1">
                    <a:lumMod val="95000"/>
                    <a:lumOff val="5000"/>
                  </a:schemeClr>
                </a:solidFill>
                <a:latin typeface="Times New Roman" panose="02020603050405020304" pitchFamily="18" charset="0"/>
                <a:cs typeface="Times New Roman" panose="02020603050405020304" pitchFamily="18" charset="0"/>
              </a:rPr>
              <a:t>+ energy</a:t>
            </a:r>
          </a:p>
        </p:txBody>
      </p:sp>
      <p:sp>
        <p:nvSpPr>
          <p:cNvPr id="4" name="Text Box 5">
            <a:extLst>
              <a:ext uri="{FF2B5EF4-FFF2-40B4-BE49-F238E27FC236}">
                <a16:creationId xmlns:a16="http://schemas.microsoft.com/office/drawing/2014/main" id="{F6213638-8BC2-C8B0-9194-6100BBE1FC85}"/>
              </a:ext>
            </a:extLst>
          </p:cNvPr>
          <p:cNvSpPr txBox="1">
            <a:spLocks noChangeArrowheads="1"/>
          </p:cNvSpPr>
          <p:nvPr/>
        </p:nvSpPr>
        <p:spPr bwMode="auto">
          <a:xfrm>
            <a:off x="0" y="1219202"/>
            <a:ext cx="9144000" cy="48936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2400" dirty="0">
                <a:solidFill>
                  <a:srgbClr val="0000FF"/>
                </a:solidFill>
                <a:latin typeface="Comic Sans MS" pitchFamily="66" charset="0"/>
              </a:rPr>
              <a:t>73.                                 Remove nitrogen</a:t>
            </a:r>
          </a:p>
          <a:p>
            <a:pPr algn="ctr" eaLnBrk="1" hangingPunct="1">
              <a:spcBef>
                <a:spcPct val="50000"/>
              </a:spcBef>
              <a:buFontTx/>
              <a:buNone/>
            </a:pPr>
            <a:endParaRPr lang="en-US" altLang="en-US" sz="2400" dirty="0">
              <a:solidFill>
                <a:srgbClr val="0000FF"/>
              </a:solidFill>
              <a:latin typeface="Comic Sans MS" pitchFamily="66" charset="0"/>
            </a:endParaRPr>
          </a:p>
          <a:p>
            <a:pPr algn="ctr" eaLnBrk="1" hangingPunct="1">
              <a:spcBef>
                <a:spcPct val="50000"/>
              </a:spcBef>
              <a:buFontTx/>
              <a:buNone/>
            </a:pPr>
            <a:r>
              <a:rPr lang="en-US" altLang="en-US" sz="2400" dirty="0">
                <a:solidFill>
                  <a:srgbClr val="0000FF"/>
                </a:solidFill>
                <a:latin typeface="Comic Sans MS" pitchFamily="66" charset="0"/>
              </a:rPr>
              <a:t>Remove hydrogen</a:t>
            </a:r>
          </a:p>
          <a:p>
            <a:pPr algn="ctr" eaLnBrk="1" hangingPunct="1">
              <a:spcBef>
                <a:spcPct val="50000"/>
              </a:spcBef>
              <a:buFontTx/>
              <a:buNone/>
            </a:pPr>
            <a:endParaRPr lang="en-US" altLang="en-US" sz="2400" dirty="0">
              <a:solidFill>
                <a:srgbClr val="0000FF"/>
              </a:solidFill>
              <a:latin typeface="Comic Sans MS" pitchFamily="66" charset="0"/>
            </a:endParaRPr>
          </a:p>
          <a:p>
            <a:pPr algn="ctr" eaLnBrk="1" hangingPunct="1">
              <a:spcBef>
                <a:spcPct val="50000"/>
              </a:spcBef>
              <a:buFontTx/>
              <a:buNone/>
            </a:pPr>
            <a:r>
              <a:rPr lang="en-US" altLang="en-US" sz="2400" dirty="0">
                <a:solidFill>
                  <a:srgbClr val="0000FF"/>
                </a:solidFill>
                <a:latin typeface="Comic Sans MS" pitchFamily="66" charset="0"/>
              </a:rPr>
              <a:t>Remove ammonia</a:t>
            </a:r>
          </a:p>
          <a:p>
            <a:pPr algn="ctr" eaLnBrk="1" hangingPunct="1">
              <a:spcBef>
                <a:spcPct val="50000"/>
              </a:spcBef>
              <a:buFontTx/>
              <a:buNone/>
            </a:pPr>
            <a:endParaRPr lang="en-US" altLang="en-US" sz="2400" dirty="0">
              <a:solidFill>
                <a:srgbClr val="0000FF"/>
              </a:solidFill>
              <a:latin typeface="Comic Sans MS" pitchFamily="66" charset="0"/>
            </a:endParaRPr>
          </a:p>
          <a:p>
            <a:pPr algn="ctr" eaLnBrk="1" hangingPunct="1">
              <a:spcBef>
                <a:spcPct val="50000"/>
              </a:spcBef>
              <a:buFontTx/>
              <a:buNone/>
            </a:pPr>
            <a:r>
              <a:rPr lang="en-US" altLang="en-US" sz="2400" dirty="0">
                <a:solidFill>
                  <a:srgbClr val="0000FF"/>
                </a:solidFill>
                <a:latin typeface="Comic Sans MS" pitchFamily="66" charset="0"/>
              </a:rPr>
              <a:t>Remove energy (cool system)</a:t>
            </a:r>
          </a:p>
          <a:p>
            <a:pPr algn="ctr" eaLnBrk="1" hangingPunct="1">
              <a:spcBef>
                <a:spcPct val="50000"/>
              </a:spcBef>
              <a:buFontTx/>
              <a:buNone/>
            </a:pPr>
            <a:endParaRPr lang="en-US" altLang="en-US" sz="2400" dirty="0">
              <a:solidFill>
                <a:srgbClr val="0000FF"/>
              </a:solidFill>
              <a:latin typeface="Comic Sans MS" pitchFamily="66" charset="0"/>
            </a:endParaRPr>
          </a:p>
          <a:p>
            <a:pPr algn="ctr" eaLnBrk="1" hangingPunct="1">
              <a:spcBef>
                <a:spcPct val="50000"/>
              </a:spcBef>
              <a:buFontTx/>
              <a:buNone/>
            </a:pPr>
            <a:r>
              <a:rPr lang="en-US" altLang="en-US" sz="2400" dirty="0">
                <a:solidFill>
                  <a:srgbClr val="0000FF"/>
                </a:solidFill>
                <a:latin typeface="Comic Sans MS" pitchFamily="66" charset="0"/>
              </a:rPr>
              <a:t>Lower pressure</a:t>
            </a:r>
          </a:p>
        </p:txBody>
      </p:sp>
      <p:sp>
        <p:nvSpPr>
          <p:cNvPr id="3" name="Line 7">
            <a:extLst>
              <a:ext uri="{FF2B5EF4-FFF2-40B4-BE49-F238E27FC236}">
                <a16:creationId xmlns:a16="http://schemas.microsoft.com/office/drawing/2014/main" id="{ED058A8D-7E92-6FD9-09F4-F53F8DBD07CB}"/>
              </a:ext>
            </a:extLst>
          </p:cNvPr>
          <p:cNvSpPr>
            <a:spLocks noChangeShapeType="1"/>
          </p:cNvSpPr>
          <p:nvPr/>
        </p:nvSpPr>
        <p:spPr bwMode="auto">
          <a:xfrm flipH="1">
            <a:off x="1981200" y="1447800"/>
            <a:ext cx="1066800" cy="0"/>
          </a:xfrm>
          <a:prstGeom prst="line">
            <a:avLst/>
          </a:prstGeom>
          <a:noFill/>
          <a:ln w="508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6" name="Line 7">
            <a:extLst>
              <a:ext uri="{FF2B5EF4-FFF2-40B4-BE49-F238E27FC236}">
                <a16:creationId xmlns:a16="http://schemas.microsoft.com/office/drawing/2014/main" id="{DA1BA7AA-A891-4EEB-89A2-51A168E9CEBB}"/>
              </a:ext>
            </a:extLst>
          </p:cNvPr>
          <p:cNvSpPr>
            <a:spLocks noChangeShapeType="1"/>
          </p:cNvSpPr>
          <p:nvPr/>
        </p:nvSpPr>
        <p:spPr bwMode="auto">
          <a:xfrm flipH="1">
            <a:off x="1981200" y="2514600"/>
            <a:ext cx="1066800" cy="0"/>
          </a:xfrm>
          <a:prstGeom prst="line">
            <a:avLst/>
          </a:prstGeom>
          <a:noFill/>
          <a:ln w="508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 name="Line 7">
            <a:extLst>
              <a:ext uri="{FF2B5EF4-FFF2-40B4-BE49-F238E27FC236}">
                <a16:creationId xmlns:a16="http://schemas.microsoft.com/office/drawing/2014/main" id="{164CC242-2F37-CBA3-93AD-6F1BB618255B}"/>
              </a:ext>
            </a:extLst>
          </p:cNvPr>
          <p:cNvSpPr>
            <a:spLocks noChangeShapeType="1"/>
          </p:cNvSpPr>
          <p:nvPr/>
        </p:nvSpPr>
        <p:spPr bwMode="auto">
          <a:xfrm>
            <a:off x="5943600" y="3657600"/>
            <a:ext cx="1066800" cy="0"/>
          </a:xfrm>
          <a:prstGeom prst="line">
            <a:avLst/>
          </a:prstGeom>
          <a:noFill/>
          <a:ln w="50800">
            <a:solidFill>
              <a:srgbClr val="CC0066"/>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 name="Line 7">
            <a:extLst>
              <a:ext uri="{FF2B5EF4-FFF2-40B4-BE49-F238E27FC236}">
                <a16:creationId xmlns:a16="http://schemas.microsoft.com/office/drawing/2014/main" id="{C9ACD3C0-2EAD-9554-909E-6C1532D32369}"/>
              </a:ext>
            </a:extLst>
          </p:cNvPr>
          <p:cNvSpPr>
            <a:spLocks noChangeShapeType="1"/>
          </p:cNvSpPr>
          <p:nvPr/>
        </p:nvSpPr>
        <p:spPr bwMode="auto">
          <a:xfrm>
            <a:off x="6705600" y="4724400"/>
            <a:ext cx="1066800" cy="0"/>
          </a:xfrm>
          <a:prstGeom prst="line">
            <a:avLst/>
          </a:prstGeom>
          <a:noFill/>
          <a:ln w="50800">
            <a:solidFill>
              <a:schemeClr val="tx1">
                <a:lumMod val="95000"/>
                <a:lumOff val="5000"/>
              </a:scheme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2" name="TextBox 1">
            <a:extLst>
              <a:ext uri="{FF2B5EF4-FFF2-40B4-BE49-F238E27FC236}">
                <a16:creationId xmlns:a16="http://schemas.microsoft.com/office/drawing/2014/main" id="{018DE3AD-C932-9A7A-C28C-E9F17EFCD8F9}"/>
              </a:ext>
            </a:extLst>
          </p:cNvPr>
          <p:cNvSpPr txBox="1"/>
          <p:nvPr/>
        </p:nvSpPr>
        <p:spPr>
          <a:xfrm>
            <a:off x="6096000" y="5322809"/>
            <a:ext cx="2590800" cy="1323439"/>
          </a:xfrm>
          <a:prstGeom prst="rect">
            <a:avLst/>
          </a:prstGeom>
          <a:noFill/>
        </p:spPr>
        <p:txBody>
          <a:bodyPr wrap="square" rtlCol="0">
            <a:spAutoFit/>
          </a:bodyPr>
          <a:lstStyle/>
          <a:p>
            <a:pPr algn="ctr"/>
            <a:r>
              <a:rPr lang="en-US" sz="2000" dirty="0">
                <a:solidFill>
                  <a:srgbClr val="FF0000"/>
                </a:solidFill>
                <a:latin typeface="Times New Roman" panose="02020603050405020304" pitchFamily="18" charset="0"/>
                <a:cs typeface="Times New Roman" panose="02020603050405020304" pitchFamily="18" charset="0"/>
              </a:rPr>
              <a:t>Less pressure favors MORE MOLES of GAS, so this goes in REVERSE for a while. </a:t>
            </a:r>
          </a:p>
        </p:txBody>
      </p:sp>
      <p:sp>
        <p:nvSpPr>
          <p:cNvPr id="9" name="Line 7">
            <a:extLst>
              <a:ext uri="{FF2B5EF4-FFF2-40B4-BE49-F238E27FC236}">
                <a16:creationId xmlns:a16="http://schemas.microsoft.com/office/drawing/2014/main" id="{8D9EC3ED-0F1E-8350-FA6B-CDC7C9ABFFA8}"/>
              </a:ext>
            </a:extLst>
          </p:cNvPr>
          <p:cNvSpPr>
            <a:spLocks noChangeShapeType="1"/>
          </p:cNvSpPr>
          <p:nvPr/>
        </p:nvSpPr>
        <p:spPr bwMode="auto">
          <a:xfrm flipH="1">
            <a:off x="2209800" y="5867400"/>
            <a:ext cx="1066800" cy="0"/>
          </a:xfrm>
          <a:prstGeom prst="line">
            <a:avLst/>
          </a:prstGeom>
          <a:noFill/>
          <a:ln w="508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Tree>
    <p:extLst>
      <p:ext uri="{BB962C8B-B14F-4D97-AF65-F5344CB8AC3E}">
        <p14:creationId xmlns:p14="http://schemas.microsoft.com/office/powerpoint/2010/main" val="364825046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Text Box 4"/>
          <p:cNvSpPr txBox="1">
            <a:spLocks noChangeArrowheads="1"/>
          </p:cNvSpPr>
          <p:nvPr/>
        </p:nvSpPr>
        <p:spPr bwMode="auto">
          <a:xfrm>
            <a:off x="0" y="0"/>
            <a:ext cx="9144000" cy="64017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4000" b="1" dirty="0">
                <a:solidFill>
                  <a:srgbClr val="FF0000"/>
                </a:solidFill>
                <a:latin typeface="Tahoma" panose="020B0604030504040204" pitchFamily="34" charset="0"/>
                <a:ea typeface="Tahoma" panose="020B0604030504040204" pitchFamily="34" charset="0"/>
                <a:cs typeface="Tahoma" panose="020B0604030504040204" pitchFamily="34" charset="0"/>
              </a:rPr>
              <a:t>Objective</a:t>
            </a:r>
          </a:p>
          <a:p>
            <a:pPr eaLnBrk="1" hangingPunct="1">
              <a:spcBef>
                <a:spcPct val="50000"/>
              </a:spcBef>
              <a:buFontTx/>
              <a:buNone/>
            </a:pPr>
            <a:r>
              <a:rPr lang="en-US" altLang="en-US" sz="4000" b="1" dirty="0">
                <a:solidFill>
                  <a:srgbClr val="FF0000"/>
                </a:solidFill>
                <a:latin typeface="Tahoma" panose="020B0604030504040204" pitchFamily="34" charset="0"/>
                <a:ea typeface="Tahoma" panose="020B0604030504040204" pitchFamily="34" charset="0"/>
                <a:cs typeface="Tahoma" panose="020B0604030504040204" pitchFamily="34" charset="0"/>
              </a:rPr>
              <a:t>Students will see a dynamic equilibrium reaction undergo a forward shift </a:t>
            </a:r>
            <a:r>
              <a:rPr lang="en-US" altLang="en-US" sz="4000" b="1" i="1" dirty="0">
                <a:solidFill>
                  <a:srgbClr val="FF0000"/>
                </a:solidFill>
                <a:highlight>
                  <a:srgbClr val="FFFF00"/>
                </a:highlight>
                <a:latin typeface="Tahoma" panose="020B0604030504040204" pitchFamily="34" charset="0"/>
                <a:ea typeface="Tahoma" panose="020B0604030504040204" pitchFamily="34" charset="0"/>
                <a:cs typeface="Tahoma" panose="020B0604030504040204" pitchFamily="34" charset="0"/>
              </a:rPr>
              <a:t>and</a:t>
            </a:r>
            <a:r>
              <a:rPr lang="en-US" altLang="en-US" sz="4000" b="1" dirty="0">
                <a:solidFill>
                  <a:srgbClr val="FF0000"/>
                </a:solidFill>
                <a:latin typeface="Tahoma" panose="020B0604030504040204" pitchFamily="34" charset="0"/>
                <a:ea typeface="Tahoma" panose="020B0604030504040204" pitchFamily="34" charset="0"/>
                <a:cs typeface="Tahoma" panose="020B0604030504040204" pitchFamily="34" charset="0"/>
              </a:rPr>
              <a:t> a reverse shift.  </a:t>
            </a:r>
            <a:br>
              <a:rPr lang="en-US" altLang="en-US" sz="4000" b="1" dirty="0">
                <a:solidFill>
                  <a:srgbClr val="FF0000"/>
                </a:solidFill>
                <a:latin typeface="Tahoma" panose="020B0604030504040204" pitchFamily="34" charset="0"/>
                <a:ea typeface="Tahoma" panose="020B0604030504040204" pitchFamily="34" charset="0"/>
                <a:cs typeface="Tahoma" panose="020B0604030504040204" pitchFamily="34" charset="0"/>
              </a:rPr>
            </a:br>
            <a:r>
              <a:rPr lang="en-US" altLang="en-US" sz="2000" b="1" dirty="0">
                <a:solidFill>
                  <a:srgbClr val="FF0000"/>
                </a:solidFill>
                <a:latin typeface="Tahoma" panose="020B0604030504040204" pitchFamily="34" charset="0"/>
                <a:ea typeface="Tahoma" panose="020B0604030504040204" pitchFamily="34" charset="0"/>
                <a:cs typeface="Tahoma" panose="020B0604030504040204" pitchFamily="34" charset="0"/>
              </a:rPr>
              <a:t> </a:t>
            </a:r>
            <a:br>
              <a:rPr lang="en-US" altLang="en-US" sz="4000" b="1" dirty="0">
                <a:solidFill>
                  <a:srgbClr val="FF0000"/>
                </a:solidFill>
                <a:latin typeface="Tahoma" panose="020B0604030504040204" pitchFamily="34" charset="0"/>
                <a:ea typeface="Tahoma" panose="020B0604030504040204" pitchFamily="34" charset="0"/>
                <a:cs typeface="Tahoma" panose="020B0604030504040204" pitchFamily="34" charset="0"/>
              </a:rPr>
            </a:br>
            <a:r>
              <a:rPr lang="en-US" altLang="en-US" sz="4000" b="1" dirty="0">
                <a:solidFill>
                  <a:srgbClr val="FF0000"/>
                </a:solidFill>
                <a:latin typeface="Tahoma" panose="020B0604030504040204" pitchFamily="34" charset="0"/>
                <a:ea typeface="Tahoma" panose="020B0604030504040204" pitchFamily="34" charset="0"/>
                <a:cs typeface="Tahoma" panose="020B0604030504040204" pitchFamily="34" charset="0"/>
              </a:rPr>
              <a:t>Then we’ll practice with dynamic equilibrium equations to drill the </a:t>
            </a:r>
            <a:r>
              <a:rPr lang="en-US" altLang="en-US" sz="4000" b="1" dirty="0" err="1">
                <a:solidFill>
                  <a:srgbClr val="FF0000"/>
                </a:solidFill>
                <a:latin typeface="Tahoma" panose="020B0604030504040204" pitchFamily="34" charset="0"/>
                <a:ea typeface="Tahoma" panose="020B0604030504040204" pitchFamily="34" charset="0"/>
                <a:cs typeface="Tahoma" panose="020B0604030504040204" pitchFamily="34" charset="0"/>
              </a:rPr>
              <a:t>LeChatelier's</a:t>
            </a:r>
            <a:r>
              <a:rPr lang="en-US" altLang="en-US" sz="4000" b="1" dirty="0">
                <a:solidFill>
                  <a:srgbClr val="FF0000"/>
                </a:solidFill>
                <a:latin typeface="Tahoma" panose="020B0604030504040204" pitchFamily="34" charset="0"/>
                <a:ea typeface="Tahoma" panose="020B0604030504040204" pitchFamily="34" charset="0"/>
                <a:cs typeface="Tahoma" panose="020B0604030504040204" pitchFamily="34" charset="0"/>
              </a:rPr>
              <a:t> Principle.</a:t>
            </a:r>
          </a:p>
          <a:p>
            <a:pPr eaLnBrk="1" hangingPunct="1">
              <a:spcBef>
                <a:spcPct val="50000"/>
              </a:spcBef>
              <a:buFontTx/>
              <a:buNone/>
            </a:pPr>
            <a:r>
              <a:rPr lang="en-US" altLang="en-US" sz="2000" b="1" dirty="0">
                <a:solidFill>
                  <a:srgbClr val="FF0000"/>
                </a:solidFill>
                <a:latin typeface="Tahoma" panose="020B0604030504040204" pitchFamily="34" charset="0"/>
                <a:ea typeface="Tahoma" panose="020B0604030504040204" pitchFamily="34" charset="0"/>
                <a:cs typeface="Tahoma" panose="020B0604030504040204" pitchFamily="34" charset="0"/>
              </a:rPr>
              <a:t> </a:t>
            </a:r>
          </a:p>
          <a:p>
            <a:pPr eaLnBrk="1" hangingPunct="1">
              <a:spcBef>
                <a:spcPct val="50000"/>
              </a:spcBef>
              <a:buFontTx/>
              <a:buNone/>
            </a:pPr>
            <a:r>
              <a:rPr lang="en-US" altLang="en-US" sz="4000" b="1" dirty="0">
                <a:latin typeface="Tahoma" panose="020B0604030504040204" pitchFamily="34" charset="0"/>
                <a:ea typeface="Tahoma" panose="020B0604030504040204" pitchFamily="34" charset="0"/>
                <a:cs typeface="Tahoma" panose="020B0604030504040204" pitchFamily="34" charset="0"/>
              </a:rPr>
              <a:t>Take out notes  </a:t>
            </a:r>
            <a:r>
              <a:rPr lang="en-US" altLang="en-US" sz="4000" b="1" dirty="0">
                <a:latin typeface="Times New Roman" panose="02020603050405020304" pitchFamily="18" charset="0"/>
                <a:ea typeface="Tahoma" panose="020B0604030504040204" pitchFamily="34" charset="0"/>
                <a:cs typeface="Times New Roman" panose="02020603050405020304" pitchFamily="18" charset="0"/>
              </a:rPr>
              <a:t>̶  </a:t>
            </a:r>
            <a:r>
              <a:rPr lang="en-US" altLang="en-US" sz="4000" b="1" dirty="0">
                <a:latin typeface="Tahoma" panose="020B0604030504040204" pitchFamily="34" charset="0"/>
                <a:ea typeface="Tahoma" panose="020B0604030504040204" pitchFamily="34" charset="0"/>
                <a:cs typeface="Tahoma" panose="020B0604030504040204" pitchFamily="34" charset="0"/>
              </a:rPr>
              <a:t>start with #74</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8FE9DD66-5618-6C06-94BE-3458B6E145F1}"/>
              </a:ext>
            </a:extLst>
          </p:cNvPr>
          <p:cNvGrpSpPr/>
          <p:nvPr/>
        </p:nvGrpSpPr>
        <p:grpSpPr>
          <a:xfrm>
            <a:off x="0" y="4276394"/>
            <a:ext cx="9144000" cy="1545460"/>
            <a:chOff x="0" y="2410462"/>
            <a:chExt cx="12192000" cy="2060614"/>
          </a:xfrm>
        </p:grpSpPr>
        <p:sp>
          <p:nvSpPr>
            <p:cNvPr id="2" name="TextBox 1">
              <a:extLst>
                <a:ext uri="{FF2B5EF4-FFF2-40B4-BE49-F238E27FC236}">
                  <a16:creationId xmlns:a16="http://schemas.microsoft.com/office/drawing/2014/main" id="{79B810B7-B3E7-9BAC-3CC9-378AFDD15446}"/>
                </a:ext>
              </a:extLst>
            </p:cNvPr>
            <p:cNvSpPr txBox="1"/>
            <p:nvPr/>
          </p:nvSpPr>
          <p:spPr>
            <a:xfrm>
              <a:off x="0" y="2685972"/>
              <a:ext cx="12192000" cy="1785104"/>
            </a:xfrm>
            <a:prstGeom prst="rect">
              <a:avLst/>
            </a:prstGeom>
            <a:noFill/>
          </p:spPr>
          <p:txBody>
            <a:bodyPr wrap="square" rtlCol="0">
              <a:spAutoFit/>
            </a:bodyPr>
            <a:lstStyle/>
            <a:p>
              <a:pPr algn="ctr"/>
              <a:r>
                <a:rPr lang="en-US" sz="3600" dirty="0">
                  <a:solidFill>
                    <a:prstClr val="black"/>
                  </a:solidFill>
                  <a:latin typeface="Dreaming Outloud Pro" panose="03050502040302030504" pitchFamily="66" charset="0"/>
                  <a:cs typeface="Dreaming Outloud Pro" panose="03050502040302030504" pitchFamily="66" charset="0"/>
                </a:rPr>
                <a:t>HC</a:t>
              </a:r>
              <a:r>
                <a:rPr lang="en-US" sz="3600" baseline="-25000" dirty="0">
                  <a:solidFill>
                    <a:prstClr val="black"/>
                  </a:solidFill>
                  <a:latin typeface="Dreaming Outloud Pro" panose="03050502040302030504" pitchFamily="66" charset="0"/>
                  <a:cs typeface="Dreaming Outloud Pro" panose="03050502040302030504" pitchFamily="66" charset="0"/>
                </a:rPr>
                <a:t>27</a:t>
              </a:r>
              <a:r>
                <a:rPr lang="en-US" sz="3600" dirty="0">
                  <a:solidFill>
                    <a:prstClr val="black"/>
                  </a:solidFill>
                  <a:latin typeface="Dreaming Outloud Pro" panose="03050502040302030504" pitchFamily="66" charset="0"/>
                  <a:cs typeface="Dreaming Outloud Pro" panose="03050502040302030504" pitchFamily="66" charset="0"/>
                </a:rPr>
                <a:t>H</a:t>
              </a:r>
              <a:r>
                <a:rPr lang="en-US" sz="3600" baseline="-25000" dirty="0">
                  <a:solidFill>
                    <a:prstClr val="black"/>
                  </a:solidFill>
                  <a:latin typeface="Dreaming Outloud Pro" panose="03050502040302030504" pitchFamily="66" charset="0"/>
                  <a:cs typeface="Dreaming Outloud Pro" panose="03050502040302030504" pitchFamily="66" charset="0"/>
                </a:rPr>
                <a:t>29</a:t>
              </a:r>
              <a:r>
                <a:rPr lang="en-US" sz="3600" dirty="0">
                  <a:solidFill>
                    <a:prstClr val="black"/>
                  </a:solidFill>
                  <a:latin typeface="Dreaming Outloud Pro" panose="03050502040302030504" pitchFamily="66" charset="0"/>
                  <a:cs typeface="Dreaming Outloud Pro" panose="03050502040302030504" pitchFamily="66" charset="0"/>
                </a:rPr>
                <a:t>O</a:t>
              </a:r>
              <a:r>
                <a:rPr lang="en-US" sz="3600" baseline="-25000" dirty="0">
                  <a:solidFill>
                    <a:prstClr val="black"/>
                  </a:solidFill>
                  <a:latin typeface="Dreaming Outloud Pro" panose="03050502040302030504" pitchFamily="66" charset="0"/>
                  <a:cs typeface="Dreaming Outloud Pro" panose="03050502040302030504" pitchFamily="66" charset="0"/>
                </a:rPr>
                <a:t>5</a:t>
              </a:r>
              <a:r>
                <a:rPr lang="en-US" sz="3600" dirty="0">
                  <a:solidFill>
                    <a:prstClr val="black"/>
                  </a:solidFill>
                  <a:latin typeface="Dreaming Outloud Pro" panose="03050502040302030504" pitchFamily="66" charset="0"/>
                  <a:cs typeface="Dreaming Outloud Pro" panose="03050502040302030504" pitchFamily="66" charset="0"/>
                </a:rPr>
                <a:t>S</a:t>
              </a:r>
              <a:r>
                <a:rPr lang="en-US" sz="3600" baseline="-25000" dirty="0">
                  <a:solidFill>
                    <a:prstClr val="black"/>
                  </a:solidFill>
                  <a:latin typeface="Dreaming Outloud Pro" panose="03050502040302030504" pitchFamily="66" charset="0"/>
                  <a:cs typeface="Dreaming Outloud Pro" panose="03050502040302030504" pitchFamily="66" charset="0"/>
                </a:rPr>
                <a:t>(S)                  </a:t>
              </a:r>
              <a:r>
                <a:rPr lang="en-US" sz="3600" dirty="0">
                  <a:solidFill>
                    <a:prstClr val="black"/>
                  </a:solidFill>
                  <a:latin typeface="Dreaming Outloud Pro" panose="03050502040302030504" pitchFamily="66" charset="0"/>
                  <a:cs typeface="Dreaming Outloud Pro" panose="03050502040302030504" pitchFamily="66" charset="0"/>
                </a:rPr>
                <a:t>H</a:t>
              </a:r>
              <a:r>
                <a:rPr lang="en-US" sz="3600" baseline="30000" dirty="0">
                  <a:solidFill>
                    <a:prstClr val="black"/>
                  </a:solidFill>
                  <a:latin typeface="Dreaming Outloud Pro" panose="03050502040302030504" pitchFamily="66" charset="0"/>
                  <a:cs typeface="Dreaming Outloud Pro" panose="03050502040302030504" pitchFamily="66" charset="0"/>
                </a:rPr>
                <a:t>+1</a:t>
              </a:r>
              <a:r>
                <a:rPr lang="en-US" sz="3600" baseline="-25000" dirty="0">
                  <a:solidFill>
                    <a:prstClr val="black"/>
                  </a:solidFill>
                  <a:latin typeface="Dreaming Outloud Pro" panose="03050502040302030504" pitchFamily="66" charset="0"/>
                  <a:cs typeface="Dreaming Outloud Pro" panose="03050502040302030504" pitchFamily="66" charset="0"/>
                </a:rPr>
                <a:t>(AQ) </a:t>
              </a:r>
              <a:r>
                <a:rPr lang="en-US" sz="3600" dirty="0">
                  <a:solidFill>
                    <a:prstClr val="black"/>
                  </a:solidFill>
                  <a:latin typeface="Dreaming Outloud Pro" panose="03050502040302030504" pitchFamily="66" charset="0"/>
                  <a:cs typeface="Dreaming Outloud Pro" panose="03050502040302030504" pitchFamily="66" charset="0"/>
                </a:rPr>
                <a:t>+  C</a:t>
              </a:r>
              <a:r>
                <a:rPr lang="en-US" sz="3600" baseline="-25000" dirty="0">
                  <a:solidFill>
                    <a:prstClr val="black"/>
                  </a:solidFill>
                  <a:latin typeface="Dreaming Outloud Pro" panose="03050502040302030504" pitchFamily="66" charset="0"/>
                  <a:cs typeface="Dreaming Outloud Pro" panose="03050502040302030504" pitchFamily="66" charset="0"/>
                </a:rPr>
                <a:t>27</a:t>
              </a:r>
              <a:r>
                <a:rPr lang="en-US" sz="3600" dirty="0">
                  <a:solidFill>
                    <a:prstClr val="black"/>
                  </a:solidFill>
                  <a:latin typeface="Dreaming Outloud Pro" panose="03050502040302030504" pitchFamily="66" charset="0"/>
                  <a:cs typeface="Dreaming Outloud Pro" panose="03050502040302030504" pitchFamily="66" charset="0"/>
                </a:rPr>
                <a:t>H</a:t>
              </a:r>
              <a:r>
                <a:rPr lang="en-US" sz="3600" baseline="-25000" dirty="0">
                  <a:solidFill>
                    <a:prstClr val="black"/>
                  </a:solidFill>
                  <a:latin typeface="Dreaming Outloud Pro" panose="03050502040302030504" pitchFamily="66" charset="0"/>
                  <a:cs typeface="Dreaming Outloud Pro" panose="03050502040302030504" pitchFamily="66" charset="0"/>
                </a:rPr>
                <a:t>29</a:t>
              </a:r>
              <a:r>
                <a:rPr lang="en-US" sz="3600" dirty="0">
                  <a:solidFill>
                    <a:prstClr val="black"/>
                  </a:solidFill>
                  <a:latin typeface="Dreaming Outloud Pro" panose="03050502040302030504" pitchFamily="66" charset="0"/>
                  <a:cs typeface="Dreaming Outloud Pro" panose="03050502040302030504" pitchFamily="66" charset="0"/>
                </a:rPr>
                <a:t>O</a:t>
              </a:r>
              <a:r>
                <a:rPr lang="en-US" sz="3600" baseline="-25000" dirty="0">
                  <a:solidFill>
                    <a:prstClr val="black"/>
                  </a:solidFill>
                  <a:latin typeface="Dreaming Outloud Pro" panose="03050502040302030504" pitchFamily="66" charset="0"/>
                  <a:cs typeface="Dreaming Outloud Pro" panose="03050502040302030504" pitchFamily="66" charset="0"/>
                </a:rPr>
                <a:t>5</a:t>
              </a:r>
              <a:r>
                <a:rPr lang="en-US" sz="3600" dirty="0">
                  <a:solidFill>
                    <a:prstClr val="black"/>
                  </a:solidFill>
                  <a:latin typeface="Dreaming Outloud Pro" panose="03050502040302030504" pitchFamily="66" charset="0"/>
                  <a:cs typeface="Dreaming Outloud Pro" panose="03050502040302030504" pitchFamily="66" charset="0"/>
                </a:rPr>
                <a:t>S</a:t>
              </a:r>
              <a:r>
                <a:rPr lang="en-US" sz="3600" baseline="30000" dirty="0">
                  <a:solidFill>
                    <a:prstClr val="black"/>
                  </a:solidFill>
                  <a:latin typeface="Dreaming Outloud Pro" panose="03050502040302030504" pitchFamily="66" charset="0"/>
                  <a:cs typeface="Dreaming Outloud Pro" panose="03050502040302030504" pitchFamily="66" charset="0"/>
                </a:rPr>
                <a:t>-1</a:t>
              </a:r>
              <a:r>
                <a:rPr lang="en-US" sz="3600" baseline="-25000" dirty="0">
                  <a:solidFill>
                    <a:prstClr val="black"/>
                  </a:solidFill>
                  <a:latin typeface="Dreaming Outloud Pro" panose="03050502040302030504" pitchFamily="66" charset="0"/>
                  <a:cs typeface="Dreaming Outloud Pro" panose="03050502040302030504" pitchFamily="66" charset="0"/>
                </a:rPr>
                <a:t>(AQ)</a:t>
              </a:r>
            </a:p>
            <a:p>
              <a:r>
                <a:rPr lang="en-US" sz="3600" baseline="-25000" dirty="0">
                  <a:solidFill>
                    <a:prstClr val="black"/>
                  </a:solidFill>
                  <a:latin typeface="Dreaming Outloud Pro" panose="03050502040302030504" pitchFamily="66" charset="0"/>
                  <a:cs typeface="Dreaming Outloud Pro" panose="03050502040302030504" pitchFamily="66" charset="0"/>
                </a:rPr>
                <a:t>    </a:t>
              </a:r>
              <a:r>
                <a:rPr lang="en-US" sz="2700" dirty="0">
                  <a:solidFill>
                    <a:prstClr val="black"/>
                  </a:solidFill>
                  <a:highlight>
                    <a:srgbClr val="FFFF00"/>
                  </a:highlight>
                  <a:latin typeface="Dreaming Outloud Pro" panose="03050502040302030504" pitchFamily="66" charset="0"/>
                  <a:cs typeface="Dreaming Outloud Pro" panose="03050502040302030504" pitchFamily="66" charset="0"/>
                </a:rPr>
                <a:t>molecule YELLOW</a:t>
              </a:r>
              <a:r>
                <a:rPr lang="en-US" sz="2700" dirty="0">
                  <a:solidFill>
                    <a:prstClr val="black"/>
                  </a:solidFill>
                  <a:latin typeface="Dreaming Outloud Pro" panose="03050502040302030504" pitchFamily="66" charset="0"/>
                  <a:cs typeface="Dreaming Outloud Pro" panose="03050502040302030504" pitchFamily="66" charset="0"/>
                </a:rPr>
                <a:t>                                  </a:t>
              </a:r>
              <a:r>
                <a:rPr lang="en-US" sz="2700" dirty="0">
                  <a:solidFill>
                    <a:schemeClr val="bg1"/>
                  </a:solidFill>
                  <a:highlight>
                    <a:srgbClr val="0000FF"/>
                  </a:highlight>
                  <a:latin typeface="Dreaming Outloud Pro" panose="03050502040302030504" pitchFamily="66" charset="0"/>
                  <a:cs typeface="Dreaming Outloud Pro" panose="03050502040302030504" pitchFamily="66" charset="0"/>
                </a:rPr>
                <a:t>Anion BLUE </a:t>
              </a:r>
              <a:endParaRPr lang="en-US" sz="3000" dirty="0">
                <a:solidFill>
                  <a:schemeClr val="bg1"/>
                </a:solidFill>
                <a:highlight>
                  <a:srgbClr val="0000FF"/>
                </a:highlight>
                <a:latin typeface="Dreaming Outloud Pro" panose="03050502040302030504" pitchFamily="66" charset="0"/>
                <a:cs typeface="Dreaming Outloud Pro" panose="03050502040302030504" pitchFamily="66" charset="0"/>
              </a:endParaRPr>
            </a:p>
            <a:p>
              <a:endParaRPr lang="en-US" dirty="0"/>
            </a:p>
          </p:txBody>
        </p:sp>
        <p:cxnSp>
          <p:nvCxnSpPr>
            <p:cNvPr id="3" name="Straight Arrow Connector 2">
              <a:extLst>
                <a:ext uri="{FF2B5EF4-FFF2-40B4-BE49-F238E27FC236}">
                  <a16:creationId xmlns:a16="http://schemas.microsoft.com/office/drawing/2014/main" id="{9130AD58-9D36-2015-66C1-CEA085A59094}"/>
                </a:ext>
              </a:extLst>
            </p:cNvPr>
            <p:cNvCxnSpPr/>
            <p:nvPr/>
          </p:nvCxnSpPr>
          <p:spPr>
            <a:xfrm>
              <a:off x="4378873" y="3055304"/>
              <a:ext cx="1066800" cy="0"/>
            </a:xfrm>
            <a:prstGeom prst="straightConnector1">
              <a:avLst/>
            </a:prstGeom>
            <a:ln w="28575">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4" name="Straight Arrow Connector 3">
              <a:extLst>
                <a:ext uri="{FF2B5EF4-FFF2-40B4-BE49-F238E27FC236}">
                  <a16:creationId xmlns:a16="http://schemas.microsoft.com/office/drawing/2014/main" id="{B636F5BF-2195-5053-81AF-FE7FE8513CF2}"/>
                </a:ext>
              </a:extLst>
            </p:cNvPr>
            <p:cNvCxnSpPr/>
            <p:nvPr/>
          </p:nvCxnSpPr>
          <p:spPr>
            <a:xfrm flipH="1">
              <a:off x="4342778" y="3207704"/>
              <a:ext cx="1066800" cy="0"/>
            </a:xfrm>
            <a:prstGeom prst="straightConnector1">
              <a:avLst/>
            </a:prstGeom>
            <a:ln w="28575">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B015A12F-517B-C9D2-A7E8-F4D9DBDA38FE}"/>
                </a:ext>
              </a:extLst>
            </p:cNvPr>
            <p:cNvSpPr txBox="1"/>
            <p:nvPr/>
          </p:nvSpPr>
          <p:spPr>
            <a:xfrm>
              <a:off x="4410957" y="2410462"/>
              <a:ext cx="998621" cy="492443"/>
            </a:xfrm>
            <a:prstGeom prst="rect">
              <a:avLst/>
            </a:prstGeom>
            <a:noFill/>
          </p:spPr>
          <p:txBody>
            <a:bodyPr wrap="square" rtlCol="0" anchor="b">
              <a:spAutoFit/>
            </a:bodyPr>
            <a:lstStyle/>
            <a:p>
              <a:pPr algn="ctr" fontAlgn="auto">
                <a:spcBef>
                  <a:spcPts val="0"/>
                </a:spcBef>
                <a:spcAft>
                  <a:spcPts val="0"/>
                </a:spcAft>
              </a:pPr>
              <a:r>
                <a:rPr lang="en-US" dirty="0">
                  <a:solidFill>
                    <a:prstClr val="black"/>
                  </a:solidFill>
                  <a:latin typeface="Calibri"/>
                </a:rPr>
                <a:t>water</a:t>
              </a:r>
            </a:p>
          </p:txBody>
        </p:sp>
      </p:grpSp>
      <p:sp>
        <p:nvSpPr>
          <p:cNvPr id="6" name="TextBox 5">
            <a:extLst>
              <a:ext uri="{FF2B5EF4-FFF2-40B4-BE49-F238E27FC236}">
                <a16:creationId xmlns:a16="http://schemas.microsoft.com/office/drawing/2014/main" id="{B4A95471-35A1-F863-E17C-7865CB3F7CF6}"/>
              </a:ext>
            </a:extLst>
          </p:cNvPr>
          <p:cNvSpPr txBox="1"/>
          <p:nvPr/>
        </p:nvSpPr>
        <p:spPr>
          <a:xfrm>
            <a:off x="0" y="857251"/>
            <a:ext cx="9144000" cy="3323987"/>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This compound is called </a:t>
            </a:r>
            <a:r>
              <a:rPr lang="en-US" sz="2400" dirty="0" err="1">
                <a:latin typeface="Times New Roman" panose="02020603050405020304" pitchFamily="18" charset="0"/>
                <a:cs typeface="Times New Roman" panose="02020603050405020304" pitchFamily="18" charset="0"/>
              </a:rPr>
              <a:t>Bromthymol</a:t>
            </a:r>
            <a:r>
              <a:rPr lang="en-US" sz="2400" dirty="0">
                <a:latin typeface="Times New Roman" panose="02020603050405020304" pitchFamily="18" charset="0"/>
                <a:cs typeface="Times New Roman" panose="02020603050405020304" pitchFamily="18" charset="0"/>
              </a:rPr>
              <a:t> Blue. It’s big, it’s ionic, and in water is will ionize into an acid </a:t>
            </a:r>
            <a:r>
              <a:rPr lang="en-US" sz="2400" dirty="0">
                <a:solidFill>
                  <a:srgbClr val="FF0000"/>
                </a:solidFill>
                <a:latin typeface="Times New Roman" panose="02020603050405020304" pitchFamily="18" charset="0"/>
                <a:cs typeface="Times New Roman" panose="02020603050405020304" pitchFamily="18" charset="0"/>
              </a:rPr>
              <a:t>H</a:t>
            </a:r>
            <a:r>
              <a:rPr lang="en-US" sz="2400" baseline="30000" dirty="0">
                <a:solidFill>
                  <a:srgbClr val="FF0000"/>
                </a:solidFill>
                <a:latin typeface="Times New Roman" panose="02020603050405020304" pitchFamily="18" charset="0"/>
                <a:cs typeface="Times New Roman" panose="02020603050405020304" pitchFamily="18" charset="0"/>
              </a:rPr>
              <a:t>+1</a:t>
            </a:r>
            <a:r>
              <a:rPr lang="en-US" sz="2400" dirty="0">
                <a:solidFill>
                  <a:srgbClr val="FF0000"/>
                </a:solidFill>
                <a:latin typeface="Times New Roman" panose="02020603050405020304" pitchFamily="18" charset="0"/>
                <a:cs typeface="Times New Roman" panose="02020603050405020304" pitchFamily="18" charset="0"/>
              </a:rPr>
              <a:t> cation</a:t>
            </a:r>
            <a:r>
              <a:rPr lang="en-US" sz="2400" dirty="0">
                <a:latin typeface="Times New Roman" panose="02020603050405020304" pitchFamily="18" charset="0"/>
                <a:cs typeface="Times New Roman" panose="02020603050405020304" pitchFamily="18" charset="0"/>
              </a:rPr>
              <a:t>, and a big </a:t>
            </a:r>
            <a:r>
              <a:rPr lang="en-US" sz="2400" dirty="0">
                <a:solidFill>
                  <a:srgbClr val="0000FF"/>
                </a:solidFill>
                <a:latin typeface="Times New Roman" panose="02020603050405020304" pitchFamily="18" charset="0"/>
                <a:cs typeface="Times New Roman" panose="02020603050405020304" pitchFamily="18" charset="0"/>
              </a:rPr>
              <a:t>C</a:t>
            </a:r>
            <a:r>
              <a:rPr lang="en-US" sz="2400" baseline="-25000" dirty="0">
                <a:solidFill>
                  <a:srgbClr val="0000FF"/>
                </a:solidFill>
                <a:latin typeface="Times New Roman" panose="02020603050405020304" pitchFamily="18" charset="0"/>
                <a:cs typeface="Times New Roman" panose="02020603050405020304" pitchFamily="18" charset="0"/>
              </a:rPr>
              <a:t>27</a:t>
            </a:r>
            <a:r>
              <a:rPr lang="en-US" sz="2400" dirty="0">
                <a:solidFill>
                  <a:srgbClr val="0000FF"/>
                </a:solidFill>
                <a:latin typeface="Times New Roman" panose="02020603050405020304" pitchFamily="18" charset="0"/>
                <a:cs typeface="Times New Roman" panose="02020603050405020304" pitchFamily="18" charset="0"/>
              </a:rPr>
              <a:t>H</a:t>
            </a:r>
            <a:r>
              <a:rPr lang="en-US" sz="2400" baseline="-25000" dirty="0">
                <a:solidFill>
                  <a:srgbClr val="0000FF"/>
                </a:solidFill>
                <a:latin typeface="Times New Roman" panose="02020603050405020304" pitchFamily="18" charset="0"/>
                <a:cs typeface="Times New Roman" panose="02020603050405020304" pitchFamily="18" charset="0"/>
              </a:rPr>
              <a:t>29</a:t>
            </a:r>
            <a:r>
              <a:rPr lang="en-US" sz="2400" dirty="0">
                <a:solidFill>
                  <a:srgbClr val="0000FF"/>
                </a:solidFill>
                <a:latin typeface="Times New Roman" panose="02020603050405020304" pitchFamily="18" charset="0"/>
                <a:cs typeface="Times New Roman" panose="02020603050405020304" pitchFamily="18" charset="0"/>
              </a:rPr>
              <a:t>O</a:t>
            </a:r>
            <a:r>
              <a:rPr lang="en-US" sz="2400" baseline="-25000" dirty="0">
                <a:solidFill>
                  <a:srgbClr val="0000FF"/>
                </a:solidFill>
                <a:latin typeface="Times New Roman" panose="02020603050405020304" pitchFamily="18" charset="0"/>
                <a:cs typeface="Times New Roman" panose="02020603050405020304" pitchFamily="18" charset="0"/>
              </a:rPr>
              <a:t>5</a:t>
            </a:r>
            <a:r>
              <a:rPr lang="en-US" sz="2400" dirty="0">
                <a:solidFill>
                  <a:srgbClr val="0000FF"/>
                </a:solidFill>
                <a:latin typeface="Times New Roman" panose="02020603050405020304" pitchFamily="18" charset="0"/>
                <a:cs typeface="Times New Roman" panose="02020603050405020304" pitchFamily="18" charset="0"/>
              </a:rPr>
              <a:t>S</a:t>
            </a:r>
            <a:r>
              <a:rPr lang="en-US" sz="2400" baseline="30000" dirty="0">
                <a:solidFill>
                  <a:srgbClr val="0000FF"/>
                </a:solidFill>
                <a:latin typeface="Times New Roman" panose="02020603050405020304" pitchFamily="18" charset="0"/>
                <a:cs typeface="Times New Roman" panose="02020603050405020304" pitchFamily="18" charset="0"/>
              </a:rPr>
              <a:t>-1 </a:t>
            </a:r>
            <a:r>
              <a:rPr lang="en-US" sz="2400" dirty="0">
                <a:solidFill>
                  <a:srgbClr val="0000FF"/>
                </a:solidFill>
                <a:latin typeface="Times New Roman" panose="02020603050405020304" pitchFamily="18" charset="0"/>
                <a:cs typeface="Times New Roman" panose="02020603050405020304" pitchFamily="18" charset="0"/>
              </a:rPr>
              <a:t>anion</a:t>
            </a:r>
            <a:r>
              <a:rPr lang="en-US" sz="2400" dirty="0">
                <a:latin typeface="Times New Roman" panose="02020603050405020304" pitchFamily="18" charset="0"/>
                <a:cs typeface="Times New Roman" panose="02020603050405020304" pitchFamily="18" charset="0"/>
              </a:rPr>
              <a:t>.</a:t>
            </a:r>
          </a:p>
          <a:p>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The molecule is </a:t>
            </a:r>
            <a:r>
              <a:rPr lang="en-US" dirty="0">
                <a:highlight>
                  <a:srgbClr val="FFFF00"/>
                </a:highlight>
                <a:latin typeface="Times New Roman" panose="02020603050405020304" pitchFamily="18" charset="0"/>
                <a:cs typeface="Times New Roman" panose="02020603050405020304" pitchFamily="18" charset="0"/>
              </a:rPr>
              <a:t>yellow</a:t>
            </a:r>
            <a:r>
              <a:rPr lang="en-US" dirty="0">
                <a:latin typeface="Times New Roman" panose="02020603050405020304" pitchFamily="18" charset="0"/>
                <a:cs typeface="Times New Roman" panose="02020603050405020304" pitchFamily="18" charset="0"/>
              </a:rPr>
              <a:t>, and the anion is </a:t>
            </a:r>
            <a:r>
              <a:rPr lang="en-US" dirty="0">
                <a:solidFill>
                  <a:schemeClr val="bg1"/>
                </a:solidFill>
                <a:highlight>
                  <a:srgbClr val="0000FF"/>
                </a:highlight>
                <a:latin typeface="Times New Roman" panose="02020603050405020304" pitchFamily="18" charset="0"/>
                <a:cs typeface="Times New Roman" panose="02020603050405020304" pitchFamily="18" charset="0"/>
              </a:rPr>
              <a:t>blue</a:t>
            </a:r>
            <a:r>
              <a:rPr lang="en-US" dirty="0">
                <a:latin typeface="Times New Roman" panose="02020603050405020304" pitchFamily="18" charset="0"/>
                <a:cs typeface="Times New Roman" panose="02020603050405020304" pitchFamily="18" charset="0"/>
              </a:rPr>
              <a:t>.  </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Depending upon how this dynamic equilibrium shifts the color will change.  </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The more reverse shift will make the solution get yellow.  </a:t>
            </a:r>
          </a:p>
          <a:p>
            <a:r>
              <a:rPr lang="en-US" dirty="0">
                <a:latin typeface="Times New Roman" panose="02020603050405020304" pitchFamily="18" charset="0"/>
                <a:cs typeface="Times New Roman" panose="02020603050405020304" pitchFamily="18" charset="0"/>
              </a:rPr>
              <a:t>The more forward shift turns it blue.  </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If you get lucky and “balance it half and half, the solution will turn green.  </a:t>
            </a:r>
          </a:p>
          <a:p>
            <a:r>
              <a:rPr lang="en-US" dirty="0">
                <a:latin typeface="Times New Roman" panose="02020603050405020304" pitchFamily="18" charset="0"/>
                <a:cs typeface="Times New Roman" panose="02020603050405020304" pitchFamily="18" charset="0"/>
              </a:rPr>
              <a:t>It’s not easy being green.   </a:t>
            </a:r>
          </a:p>
        </p:txBody>
      </p:sp>
      <p:pic>
        <p:nvPicPr>
          <p:cNvPr id="1026" name="Picture 2" descr="Kermit the Frog- It's not easy Bein' Green Song Audio">
            <a:extLst>
              <a:ext uri="{FF2B5EF4-FFF2-40B4-BE49-F238E27FC236}">
                <a16:creationId xmlns:a16="http://schemas.microsoft.com/office/drawing/2014/main" id="{69A1880C-7AC2-B9D0-BA8A-9C41061FAB48}"/>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743" r="51095"/>
          <a:stretch/>
        </p:blipFill>
        <p:spPr bwMode="auto">
          <a:xfrm>
            <a:off x="7444231" y="1946226"/>
            <a:ext cx="1699769" cy="20272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163356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8FE9DD66-5618-6C06-94BE-3458B6E145F1}"/>
              </a:ext>
            </a:extLst>
          </p:cNvPr>
          <p:cNvGrpSpPr/>
          <p:nvPr/>
        </p:nvGrpSpPr>
        <p:grpSpPr>
          <a:xfrm>
            <a:off x="0" y="1494355"/>
            <a:ext cx="9144000" cy="1384995"/>
            <a:chOff x="0" y="2562862"/>
            <a:chExt cx="12192000" cy="1846658"/>
          </a:xfrm>
        </p:grpSpPr>
        <p:sp>
          <p:nvSpPr>
            <p:cNvPr id="2" name="TextBox 1">
              <a:extLst>
                <a:ext uri="{FF2B5EF4-FFF2-40B4-BE49-F238E27FC236}">
                  <a16:creationId xmlns:a16="http://schemas.microsoft.com/office/drawing/2014/main" id="{79B810B7-B3E7-9BAC-3CC9-378AFDD15446}"/>
                </a:ext>
              </a:extLst>
            </p:cNvPr>
            <p:cNvSpPr txBox="1"/>
            <p:nvPr/>
          </p:nvSpPr>
          <p:spPr>
            <a:xfrm>
              <a:off x="0" y="2685972"/>
              <a:ext cx="12192000" cy="1723548"/>
            </a:xfrm>
            <a:prstGeom prst="rect">
              <a:avLst/>
            </a:prstGeom>
            <a:noFill/>
          </p:spPr>
          <p:txBody>
            <a:bodyPr wrap="square" rtlCol="0">
              <a:spAutoFit/>
            </a:bodyPr>
            <a:lstStyle/>
            <a:p>
              <a:pPr algn="ctr"/>
              <a:r>
                <a:rPr lang="en-US" sz="3600" dirty="0">
                  <a:solidFill>
                    <a:prstClr val="black"/>
                  </a:solidFill>
                  <a:latin typeface="Dreaming Outloud Pro" panose="03050502040302030504" pitchFamily="66" charset="0"/>
                  <a:cs typeface="Dreaming Outloud Pro" panose="03050502040302030504" pitchFamily="66" charset="0"/>
                </a:rPr>
                <a:t>HC</a:t>
              </a:r>
              <a:r>
                <a:rPr lang="en-US" sz="3600" baseline="-25000" dirty="0">
                  <a:solidFill>
                    <a:prstClr val="black"/>
                  </a:solidFill>
                  <a:latin typeface="Dreaming Outloud Pro" panose="03050502040302030504" pitchFamily="66" charset="0"/>
                  <a:cs typeface="Dreaming Outloud Pro" panose="03050502040302030504" pitchFamily="66" charset="0"/>
                </a:rPr>
                <a:t>27</a:t>
              </a:r>
              <a:r>
                <a:rPr lang="en-US" sz="3600" dirty="0">
                  <a:solidFill>
                    <a:prstClr val="black"/>
                  </a:solidFill>
                  <a:latin typeface="Dreaming Outloud Pro" panose="03050502040302030504" pitchFamily="66" charset="0"/>
                  <a:cs typeface="Dreaming Outloud Pro" panose="03050502040302030504" pitchFamily="66" charset="0"/>
                </a:rPr>
                <a:t>H</a:t>
              </a:r>
              <a:r>
                <a:rPr lang="en-US" sz="3600" baseline="-25000" dirty="0">
                  <a:solidFill>
                    <a:prstClr val="black"/>
                  </a:solidFill>
                  <a:latin typeface="Dreaming Outloud Pro" panose="03050502040302030504" pitchFamily="66" charset="0"/>
                  <a:cs typeface="Dreaming Outloud Pro" panose="03050502040302030504" pitchFamily="66" charset="0"/>
                </a:rPr>
                <a:t>29</a:t>
              </a:r>
              <a:r>
                <a:rPr lang="en-US" sz="3600" dirty="0">
                  <a:solidFill>
                    <a:prstClr val="black"/>
                  </a:solidFill>
                  <a:latin typeface="Dreaming Outloud Pro" panose="03050502040302030504" pitchFamily="66" charset="0"/>
                  <a:cs typeface="Dreaming Outloud Pro" panose="03050502040302030504" pitchFamily="66" charset="0"/>
                </a:rPr>
                <a:t>O</a:t>
              </a:r>
              <a:r>
                <a:rPr lang="en-US" sz="3600" baseline="-25000" dirty="0">
                  <a:solidFill>
                    <a:prstClr val="black"/>
                  </a:solidFill>
                  <a:latin typeface="Dreaming Outloud Pro" panose="03050502040302030504" pitchFamily="66" charset="0"/>
                  <a:cs typeface="Dreaming Outloud Pro" panose="03050502040302030504" pitchFamily="66" charset="0"/>
                </a:rPr>
                <a:t>5</a:t>
              </a:r>
              <a:r>
                <a:rPr lang="en-US" sz="3600" dirty="0">
                  <a:solidFill>
                    <a:prstClr val="black"/>
                  </a:solidFill>
                  <a:latin typeface="Dreaming Outloud Pro" panose="03050502040302030504" pitchFamily="66" charset="0"/>
                  <a:cs typeface="Dreaming Outloud Pro" panose="03050502040302030504" pitchFamily="66" charset="0"/>
                </a:rPr>
                <a:t>S</a:t>
              </a:r>
              <a:r>
                <a:rPr lang="en-US" sz="3600" baseline="-25000" dirty="0">
                  <a:solidFill>
                    <a:prstClr val="black"/>
                  </a:solidFill>
                  <a:latin typeface="Dreaming Outloud Pro" panose="03050502040302030504" pitchFamily="66" charset="0"/>
                  <a:cs typeface="Dreaming Outloud Pro" panose="03050502040302030504" pitchFamily="66" charset="0"/>
                </a:rPr>
                <a:t>(S)                  </a:t>
              </a:r>
              <a:r>
                <a:rPr lang="en-US" sz="3600" dirty="0">
                  <a:solidFill>
                    <a:prstClr val="black"/>
                  </a:solidFill>
                  <a:latin typeface="Dreaming Outloud Pro" panose="03050502040302030504" pitchFamily="66" charset="0"/>
                  <a:cs typeface="Dreaming Outloud Pro" panose="03050502040302030504" pitchFamily="66" charset="0"/>
                </a:rPr>
                <a:t>H</a:t>
              </a:r>
              <a:r>
                <a:rPr lang="en-US" sz="3600" baseline="30000" dirty="0">
                  <a:solidFill>
                    <a:prstClr val="black"/>
                  </a:solidFill>
                  <a:latin typeface="Dreaming Outloud Pro" panose="03050502040302030504" pitchFamily="66" charset="0"/>
                  <a:cs typeface="Dreaming Outloud Pro" panose="03050502040302030504" pitchFamily="66" charset="0"/>
                </a:rPr>
                <a:t>+1</a:t>
              </a:r>
              <a:r>
                <a:rPr lang="en-US" sz="3600" baseline="-25000" dirty="0">
                  <a:solidFill>
                    <a:prstClr val="black"/>
                  </a:solidFill>
                  <a:latin typeface="Dreaming Outloud Pro" panose="03050502040302030504" pitchFamily="66" charset="0"/>
                  <a:cs typeface="Dreaming Outloud Pro" panose="03050502040302030504" pitchFamily="66" charset="0"/>
                </a:rPr>
                <a:t>(AQ) </a:t>
              </a:r>
              <a:r>
                <a:rPr lang="en-US" sz="3600" dirty="0">
                  <a:solidFill>
                    <a:prstClr val="black"/>
                  </a:solidFill>
                  <a:latin typeface="Dreaming Outloud Pro" panose="03050502040302030504" pitchFamily="66" charset="0"/>
                  <a:cs typeface="Dreaming Outloud Pro" panose="03050502040302030504" pitchFamily="66" charset="0"/>
                </a:rPr>
                <a:t>+  C</a:t>
              </a:r>
              <a:r>
                <a:rPr lang="en-US" sz="3600" baseline="-25000" dirty="0">
                  <a:solidFill>
                    <a:prstClr val="black"/>
                  </a:solidFill>
                  <a:latin typeface="Dreaming Outloud Pro" panose="03050502040302030504" pitchFamily="66" charset="0"/>
                  <a:cs typeface="Dreaming Outloud Pro" panose="03050502040302030504" pitchFamily="66" charset="0"/>
                </a:rPr>
                <a:t>27</a:t>
              </a:r>
              <a:r>
                <a:rPr lang="en-US" sz="3600" dirty="0">
                  <a:solidFill>
                    <a:prstClr val="black"/>
                  </a:solidFill>
                  <a:latin typeface="Dreaming Outloud Pro" panose="03050502040302030504" pitchFamily="66" charset="0"/>
                  <a:cs typeface="Dreaming Outloud Pro" panose="03050502040302030504" pitchFamily="66" charset="0"/>
                </a:rPr>
                <a:t>H</a:t>
              </a:r>
              <a:r>
                <a:rPr lang="en-US" sz="3600" baseline="-25000" dirty="0">
                  <a:solidFill>
                    <a:prstClr val="black"/>
                  </a:solidFill>
                  <a:latin typeface="Dreaming Outloud Pro" panose="03050502040302030504" pitchFamily="66" charset="0"/>
                  <a:cs typeface="Dreaming Outloud Pro" panose="03050502040302030504" pitchFamily="66" charset="0"/>
                </a:rPr>
                <a:t>29</a:t>
              </a:r>
              <a:r>
                <a:rPr lang="en-US" sz="3600" dirty="0">
                  <a:solidFill>
                    <a:prstClr val="black"/>
                  </a:solidFill>
                  <a:latin typeface="Dreaming Outloud Pro" panose="03050502040302030504" pitchFamily="66" charset="0"/>
                  <a:cs typeface="Dreaming Outloud Pro" panose="03050502040302030504" pitchFamily="66" charset="0"/>
                </a:rPr>
                <a:t>O</a:t>
              </a:r>
              <a:r>
                <a:rPr lang="en-US" sz="3600" baseline="-25000" dirty="0">
                  <a:solidFill>
                    <a:prstClr val="black"/>
                  </a:solidFill>
                  <a:latin typeface="Dreaming Outloud Pro" panose="03050502040302030504" pitchFamily="66" charset="0"/>
                  <a:cs typeface="Dreaming Outloud Pro" panose="03050502040302030504" pitchFamily="66" charset="0"/>
                </a:rPr>
                <a:t>5</a:t>
              </a:r>
              <a:r>
                <a:rPr lang="en-US" sz="3600" dirty="0">
                  <a:solidFill>
                    <a:prstClr val="black"/>
                  </a:solidFill>
                  <a:latin typeface="Dreaming Outloud Pro" panose="03050502040302030504" pitchFamily="66" charset="0"/>
                  <a:cs typeface="Dreaming Outloud Pro" panose="03050502040302030504" pitchFamily="66" charset="0"/>
                </a:rPr>
                <a:t>S</a:t>
              </a:r>
              <a:r>
                <a:rPr lang="en-US" sz="3600" baseline="30000" dirty="0">
                  <a:solidFill>
                    <a:prstClr val="black"/>
                  </a:solidFill>
                  <a:latin typeface="Dreaming Outloud Pro" panose="03050502040302030504" pitchFamily="66" charset="0"/>
                  <a:cs typeface="Dreaming Outloud Pro" panose="03050502040302030504" pitchFamily="66" charset="0"/>
                </a:rPr>
                <a:t>-1</a:t>
              </a:r>
              <a:r>
                <a:rPr lang="en-US" sz="3600" baseline="-25000" dirty="0">
                  <a:solidFill>
                    <a:prstClr val="black"/>
                  </a:solidFill>
                  <a:latin typeface="Dreaming Outloud Pro" panose="03050502040302030504" pitchFamily="66" charset="0"/>
                  <a:cs typeface="Dreaming Outloud Pro" panose="03050502040302030504" pitchFamily="66" charset="0"/>
                </a:rPr>
                <a:t>(AQ)</a:t>
              </a:r>
            </a:p>
            <a:p>
              <a:r>
                <a:rPr lang="en-US" sz="3600" baseline="-25000" dirty="0">
                  <a:solidFill>
                    <a:prstClr val="black"/>
                  </a:solidFill>
                  <a:latin typeface="Dreaming Outloud Pro" panose="03050502040302030504" pitchFamily="66" charset="0"/>
                  <a:cs typeface="Dreaming Outloud Pro" panose="03050502040302030504" pitchFamily="66" charset="0"/>
                </a:rPr>
                <a:t>        molecule YELLOW                                     Anion BLUE </a:t>
              </a:r>
            </a:p>
            <a:p>
              <a:endParaRPr lang="en-US" dirty="0"/>
            </a:p>
          </p:txBody>
        </p:sp>
        <p:cxnSp>
          <p:nvCxnSpPr>
            <p:cNvPr id="3" name="Straight Arrow Connector 2">
              <a:extLst>
                <a:ext uri="{FF2B5EF4-FFF2-40B4-BE49-F238E27FC236}">
                  <a16:creationId xmlns:a16="http://schemas.microsoft.com/office/drawing/2014/main" id="{9130AD58-9D36-2015-66C1-CEA085A59094}"/>
                </a:ext>
              </a:extLst>
            </p:cNvPr>
            <p:cNvCxnSpPr/>
            <p:nvPr/>
          </p:nvCxnSpPr>
          <p:spPr>
            <a:xfrm>
              <a:off x="4378873" y="3055304"/>
              <a:ext cx="1066800" cy="0"/>
            </a:xfrm>
            <a:prstGeom prst="straightConnector1">
              <a:avLst/>
            </a:prstGeom>
            <a:ln w="28575">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4" name="Straight Arrow Connector 3">
              <a:extLst>
                <a:ext uri="{FF2B5EF4-FFF2-40B4-BE49-F238E27FC236}">
                  <a16:creationId xmlns:a16="http://schemas.microsoft.com/office/drawing/2014/main" id="{B636F5BF-2195-5053-81AF-FE7FE8513CF2}"/>
                </a:ext>
              </a:extLst>
            </p:cNvPr>
            <p:cNvCxnSpPr/>
            <p:nvPr/>
          </p:nvCxnSpPr>
          <p:spPr>
            <a:xfrm flipH="1">
              <a:off x="4342778" y="3207704"/>
              <a:ext cx="1066800" cy="0"/>
            </a:xfrm>
            <a:prstGeom prst="straightConnector1">
              <a:avLst/>
            </a:prstGeom>
            <a:ln w="28575">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B015A12F-517B-C9D2-A7E8-F4D9DBDA38FE}"/>
                </a:ext>
              </a:extLst>
            </p:cNvPr>
            <p:cNvSpPr txBox="1"/>
            <p:nvPr/>
          </p:nvSpPr>
          <p:spPr>
            <a:xfrm>
              <a:off x="4410957" y="2562862"/>
              <a:ext cx="1066800" cy="492442"/>
            </a:xfrm>
            <a:prstGeom prst="rect">
              <a:avLst/>
            </a:prstGeom>
            <a:noFill/>
          </p:spPr>
          <p:txBody>
            <a:bodyPr wrap="square" rtlCol="0" anchor="b">
              <a:spAutoFit/>
            </a:bodyPr>
            <a:lstStyle/>
            <a:p>
              <a:pPr algn="ctr" fontAlgn="auto">
                <a:spcBef>
                  <a:spcPts val="0"/>
                </a:spcBef>
                <a:spcAft>
                  <a:spcPts val="0"/>
                </a:spcAft>
              </a:pPr>
              <a:r>
                <a:rPr lang="en-US" dirty="0">
                  <a:solidFill>
                    <a:prstClr val="black"/>
                  </a:solidFill>
                  <a:latin typeface="Calibri"/>
                </a:rPr>
                <a:t>water</a:t>
              </a:r>
            </a:p>
          </p:txBody>
        </p:sp>
      </p:grpSp>
      <p:sp>
        <p:nvSpPr>
          <p:cNvPr id="6" name="TextBox 5">
            <a:extLst>
              <a:ext uri="{FF2B5EF4-FFF2-40B4-BE49-F238E27FC236}">
                <a16:creationId xmlns:a16="http://schemas.microsoft.com/office/drawing/2014/main" id="{B4A95471-35A1-F863-E17C-7865CB3F7CF6}"/>
              </a:ext>
            </a:extLst>
          </p:cNvPr>
          <p:cNvSpPr txBox="1"/>
          <p:nvPr/>
        </p:nvSpPr>
        <p:spPr>
          <a:xfrm>
            <a:off x="0" y="857251"/>
            <a:ext cx="9030809" cy="507831"/>
          </a:xfrm>
          <a:prstGeom prst="rect">
            <a:avLst/>
          </a:prstGeom>
          <a:noFill/>
        </p:spPr>
        <p:txBody>
          <a:bodyPr wrap="square" rtlCol="0">
            <a:spAutoFit/>
          </a:bodyPr>
          <a:lstStyle/>
          <a:p>
            <a:pPr algn="ctr"/>
            <a:r>
              <a:rPr lang="en-US" sz="2700" dirty="0" err="1">
                <a:solidFill>
                  <a:srgbClr val="FF0000"/>
                </a:solidFill>
                <a:latin typeface="Playpen Sans Medium" pitchFamily="2" charset="0"/>
                <a:ea typeface="Playpen Sans Medium" pitchFamily="2" charset="0"/>
                <a:cs typeface="Times New Roman" panose="02020603050405020304" pitchFamily="18" charset="0"/>
              </a:rPr>
              <a:t>Bromthymol</a:t>
            </a:r>
            <a:r>
              <a:rPr lang="en-US" sz="2700" dirty="0">
                <a:solidFill>
                  <a:srgbClr val="FF0000"/>
                </a:solidFill>
                <a:latin typeface="Playpen Sans Medium" pitchFamily="2" charset="0"/>
                <a:ea typeface="Playpen Sans Medium" pitchFamily="2" charset="0"/>
                <a:cs typeface="Times New Roman" panose="02020603050405020304" pitchFamily="18" charset="0"/>
              </a:rPr>
              <a:t> Blue is in dynamic equilibrium.</a:t>
            </a:r>
          </a:p>
        </p:txBody>
      </p:sp>
      <p:sp>
        <p:nvSpPr>
          <p:cNvPr id="9" name="TextBox 8">
            <a:extLst>
              <a:ext uri="{FF2B5EF4-FFF2-40B4-BE49-F238E27FC236}">
                <a16:creationId xmlns:a16="http://schemas.microsoft.com/office/drawing/2014/main" id="{91277E19-3CEA-482F-E4FD-31AB11D0DF39}"/>
              </a:ext>
            </a:extLst>
          </p:cNvPr>
          <p:cNvSpPr txBox="1"/>
          <p:nvPr/>
        </p:nvSpPr>
        <p:spPr>
          <a:xfrm>
            <a:off x="0" y="3048000"/>
            <a:ext cx="9144000" cy="1754326"/>
          </a:xfrm>
          <a:prstGeom prst="rect">
            <a:avLst/>
          </a:prstGeom>
          <a:solidFill>
            <a:srgbClr val="FFFFCC"/>
          </a:solidFill>
        </p:spPr>
        <p:style>
          <a:lnRef idx="2">
            <a:schemeClr val="dk1"/>
          </a:lnRef>
          <a:fillRef idx="1">
            <a:schemeClr val="lt1"/>
          </a:fillRef>
          <a:effectRef idx="0">
            <a:schemeClr val="dk1"/>
          </a:effectRef>
          <a:fontRef idx="minor">
            <a:schemeClr val="dk1"/>
          </a:fontRef>
        </p:style>
        <p:txBody>
          <a:bodyPr wrap="square" rtlCol="0">
            <a:spAutoFit/>
          </a:bodyPr>
          <a:lstStyle/>
          <a:p>
            <a:r>
              <a:rPr lang="en-US" sz="3600" dirty="0">
                <a:solidFill>
                  <a:srgbClr val="FF0000"/>
                </a:solidFill>
                <a:latin typeface="Times New Roman" panose="02020603050405020304" pitchFamily="18" charset="0"/>
                <a:ea typeface="Playpen Sans Medium" pitchFamily="2" charset="0"/>
                <a:cs typeface="Times New Roman" panose="02020603050405020304" pitchFamily="18" charset="0"/>
              </a:rPr>
              <a:t>74.  The molecule will dissociate into ions</a:t>
            </a:r>
            <a:br>
              <a:rPr lang="en-US" sz="3600" dirty="0">
                <a:solidFill>
                  <a:srgbClr val="FF0000"/>
                </a:solidFill>
                <a:latin typeface="Times New Roman" panose="02020603050405020304" pitchFamily="18" charset="0"/>
                <a:ea typeface="Playpen Sans Medium" pitchFamily="2" charset="0"/>
                <a:cs typeface="Times New Roman" panose="02020603050405020304" pitchFamily="18" charset="0"/>
              </a:rPr>
            </a:br>
            <a:r>
              <a:rPr lang="en-US" sz="3600" dirty="0">
                <a:solidFill>
                  <a:srgbClr val="FF0000"/>
                </a:solidFill>
                <a:latin typeface="Times New Roman" panose="02020603050405020304" pitchFamily="18" charset="0"/>
                <a:ea typeface="Playpen Sans Medium" pitchFamily="2" charset="0"/>
                <a:cs typeface="Times New Roman" panose="02020603050405020304" pitchFamily="18" charset="0"/>
              </a:rPr>
              <a:t>        at the same rate as the ions re-form into</a:t>
            </a:r>
            <a:br>
              <a:rPr lang="en-US" sz="3600" dirty="0">
                <a:solidFill>
                  <a:srgbClr val="FF0000"/>
                </a:solidFill>
                <a:latin typeface="Times New Roman" panose="02020603050405020304" pitchFamily="18" charset="0"/>
                <a:ea typeface="Playpen Sans Medium" pitchFamily="2" charset="0"/>
                <a:cs typeface="Times New Roman" panose="02020603050405020304" pitchFamily="18" charset="0"/>
              </a:rPr>
            </a:br>
            <a:r>
              <a:rPr lang="en-US" sz="3600" dirty="0">
                <a:solidFill>
                  <a:srgbClr val="FF0000"/>
                </a:solidFill>
                <a:latin typeface="Times New Roman" panose="02020603050405020304" pitchFamily="18" charset="0"/>
                <a:ea typeface="Playpen Sans Medium" pitchFamily="2" charset="0"/>
                <a:cs typeface="Times New Roman" panose="02020603050405020304" pitchFamily="18" charset="0"/>
              </a:rPr>
              <a:t>        molecules.	</a:t>
            </a:r>
          </a:p>
        </p:txBody>
      </p:sp>
    </p:spTree>
    <p:extLst>
      <p:ext uri="{BB962C8B-B14F-4D97-AF65-F5344CB8AC3E}">
        <p14:creationId xmlns:p14="http://schemas.microsoft.com/office/powerpoint/2010/main" val="2967209522"/>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C2E23E-BBD1-FBFC-25E2-84B878A64047}"/>
            </a:ext>
          </a:extLst>
        </p:cNvPr>
        <p:cNvGrpSpPr/>
        <p:nvPr/>
      </p:nvGrpSpPr>
      <p:grpSpPr>
        <a:xfrm>
          <a:off x="0" y="0"/>
          <a:ext cx="0" cy="0"/>
          <a:chOff x="0" y="0"/>
          <a:chExt cx="0" cy="0"/>
        </a:xfrm>
      </p:grpSpPr>
      <p:grpSp>
        <p:nvGrpSpPr>
          <p:cNvPr id="7" name="Group 6">
            <a:extLst>
              <a:ext uri="{FF2B5EF4-FFF2-40B4-BE49-F238E27FC236}">
                <a16:creationId xmlns:a16="http://schemas.microsoft.com/office/drawing/2014/main" id="{294AACAB-F262-4A86-A9F5-A34166C53AC4}"/>
              </a:ext>
            </a:extLst>
          </p:cNvPr>
          <p:cNvGrpSpPr/>
          <p:nvPr/>
        </p:nvGrpSpPr>
        <p:grpSpPr>
          <a:xfrm>
            <a:off x="0" y="1494355"/>
            <a:ext cx="9144000" cy="1384995"/>
            <a:chOff x="0" y="2562862"/>
            <a:chExt cx="12192000" cy="1846658"/>
          </a:xfrm>
        </p:grpSpPr>
        <p:sp>
          <p:nvSpPr>
            <p:cNvPr id="2" name="TextBox 1">
              <a:extLst>
                <a:ext uri="{FF2B5EF4-FFF2-40B4-BE49-F238E27FC236}">
                  <a16:creationId xmlns:a16="http://schemas.microsoft.com/office/drawing/2014/main" id="{93AC1494-4B30-E94E-DB55-F1545A5DE92D}"/>
                </a:ext>
              </a:extLst>
            </p:cNvPr>
            <p:cNvSpPr txBox="1"/>
            <p:nvPr/>
          </p:nvSpPr>
          <p:spPr>
            <a:xfrm>
              <a:off x="0" y="2685972"/>
              <a:ext cx="12192000" cy="1723548"/>
            </a:xfrm>
            <a:prstGeom prst="rect">
              <a:avLst/>
            </a:prstGeom>
            <a:noFill/>
          </p:spPr>
          <p:txBody>
            <a:bodyPr wrap="square" rtlCol="0">
              <a:spAutoFit/>
            </a:bodyPr>
            <a:lstStyle/>
            <a:p>
              <a:pPr algn="ctr"/>
              <a:r>
                <a:rPr lang="en-US" sz="3600" dirty="0">
                  <a:solidFill>
                    <a:prstClr val="black"/>
                  </a:solidFill>
                  <a:latin typeface="Dreaming Outloud Pro" panose="03050502040302030504" pitchFamily="66" charset="0"/>
                  <a:cs typeface="Dreaming Outloud Pro" panose="03050502040302030504" pitchFamily="66" charset="0"/>
                </a:rPr>
                <a:t>HC</a:t>
              </a:r>
              <a:r>
                <a:rPr lang="en-US" sz="3600" baseline="-25000" dirty="0">
                  <a:solidFill>
                    <a:prstClr val="black"/>
                  </a:solidFill>
                  <a:latin typeface="Dreaming Outloud Pro" panose="03050502040302030504" pitchFamily="66" charset="0"/>
                  <a:cs typeface="Dreaming Outloud Pro" panose="03050502040302030504" pitchFamily="66" charset="0"/>
                </a:rPr>
                <a:t>27</a:t>
              </a:r>
              <a:r>
                <a:rPr lang="en-US" sz="3600" dirty="0">
                  <a:solidFill>
                    <a:prstClr val="black"/>
                  </a:solidFill>
                  <a:latin typeface="Dreaming Outloud Pro" panose="03050502040302030504" pitchFamily="66" charset="0"/>
                  <a:cs typeface="Dreaming Outloud Pro" panose="03050502040302030504" pitchFamily="66" charset="0"/>
                </a:rPr>
                <a:t>H</a:t>
              </a:r>
              <a:r>
                <a:rPr lang="en-US" sz="3600" baseline="-25000" dirty="0">
                  <a:solidFill>
                    <a:prstClr val="black"/>
                  </a:solidFill>
                  <a:latin typeface="Dreaming Outloud Pro" panose="03050502040302030504" pitchFamily="66" charset="0"/>
                  <a:cs typeface="Dreaming Outloud Pro" panose="03050502040302030504" pitchFamily="66" charset="0"/>
                </a:rPr>
                <a:t>29</a:t>
              </a:r>
              <a:r>
                <a:rPr lang="en-US" sz="3600" dirty="0">
                  <a:solidFill>
                    <a:prstClr val="black"/>
                  </a:solidFill>
                  <a:latin typeface="Dreaming Outloud Pro" panose="03050502040302030504" pitchFamily="66" charset="0"/>
                  <a:cs typeface="Dreaming Outloud Pro" panose="03050502040302030504" pitchFamily="66" charset="0"/>
                </a:rPr>
                <a:t>O</a:t>
              </a:r>
              <a:r>
                <a:rPr lang="en-US" sz="3600" baseline="-25000" dirty="0">
                  <a:solidFill>
                    <a:prstClr val="black"/>
                  </a:solidFill>
                  <a:latin typeface="Dreaming Outloud Pro" panose="03050502040302030504" pitchFamily="66" charset="0"/>
                  <a:cs typeface="Dreaming Outloud Pro" panose="03050502040302030504" pitchFamily="66" charset="0"/>
                </a:rPr>
                <a:t>5</a:t>
              </a:r>
              <a:r>
                <a:rPr lang="en-US" sz="3600" dirty="0">
                  <a:solidFill>
                    <a:prstClr val="black"/>
                  </a:solidFill>
                  <a:latin typeface="Dreaming Outloud Pro" panose="03050502040302030504" pitchFamily="66" charset="0"/>
                  <a:cs typeface="Dreaming Outloud Pro" panose="03050502040302030504" pitchFamily="66" charset="0"/>
                </a:rPr>
                <a:t>S</a:t>
              </a:r>
              <a:r>
                <a:rPr lang="en-US" sz="3600" baseline="-25000" dirty="0">
                  <a:solidFill>
                    <a:prstClr val="black"/>
                  </a:solidFill>
                  <a:latin typeface="Dreaming Outloud Pro" panose="03050502040302030504" pitchFamily="66" charset="0"/>
                  <a:cs typeface="Dreaming Outloud Pro" panose="03050502040302030504" pitchFamily="66" charset="0"/>
                </a:rPr>
                <a:t>(S)                  </a:t>
              </a:r>
              <a:r>
                <a:rPr lang="en-US" sz="3600" dirty="0">
                  <a:solidFill>
                    <a:prstClr val="black"/>
                  </a:solidFill>
                  <a:latin typeface="Dreaming Outloud Pro" panose="03050502040302030504" pitchFamily="66" charset="0"/>
                  <a:cs typeface="Dreaming Outloud Pro" panose="03050502040302030504" pitchFamily="66" charset="0"/>
                </a:rPr>
                <a:t>H</a:t>
              </a:r>
              <a:r>
                <a:rPr lang="en-US" sz="3600" baseline="30000" dirty="0">
                  <a:solidFill>
                    <a:prstClr val="black"/>
                  </a:solidFill>
                  <a:latin typeface="Dreaming Outloud Pro" panose="03050502040302030504" pitchFamily="66" charset="0"/>
                  <a:cs typeface="Dreaming Outloud Pro" panose="03050502040302030504" pitchFamily="66" charset="0"/>
                </a:rPr>
                <a:t>+1</a:t>
              </a:r>
              <a:r>
                <a:rPr lang="en-US" sz="3600" baseline="-25000" dirty="0">
                  <a:solidFill>
                    <a:prstClr val="black"/>
                  </a:solidFill>
                  <a:latin typeface="Dreaming Outloud Pro" panose="03050502040302030504" pitchFamily="66" charset="0"/>
                  <a:cs typeface="Dreaming Outloud Pro" panose="03050502040302030504" pitchFamily="66" charset="0"/>
                </a:rPr>
                <a:t>(AQ) </a:t>
              </a:r>
              <a:r>
                <a:rPr lang="en-US" sz="3600" dirty="0">
                  <a:solidFill>
                    <a:prstClr val="black"/>
                  </a:solidFill>
                  <a:latin typeface="Dreaming Outloud Pro" panose="03050502040302030504" pitchFamily="66" charset="0"/>
                  <a:cs typeface="Dreaming Outloud Pro" panose="03050502040302030504" pitchFamily="66" charset="0"/>
                </a:rPr>
                <a:t>+  C</a:t>
              </a:r>
              <a:r>
                <a:rPr lang="en-US" sz="3600" baseline="-25000" dirty="0">
                  <a:solidFill>
                    <a:prstClr val="black"/>
                  </a:solidFill>
                  <a:latin typeface="Dreaming Outloud Pro" panose="03050502040302030504" pitchFamily="66" charset="0"/>
                  <a:cs typeface="Dreaming Outloud Pro" panose="03050502040302030504" pitchFamily="66" charset="0"/>
                </a:rPr>
                <a:t>27</a:t>
              </a:r>
              <a:r>
                <a:rPr lang="en-US" sz="3600" dirty="0">
                  <a:solidFill>
                    <a:prstClr val="black"/>
                  </a:solidFill>
                  <a:latin typeface="Dreaming Outloud Pro" panose="03050502040302030504" pitchFamily="66" charset="0"/>
                  <a:cs typeface="Dreaming Outloud Pro" panose="03050502040302030504" pitchFamily="66" charset="0"/>
                </a:rPr>
                <a:t>H</a:t>
              </a:r>
              <a:r>
                <a:rPr lang="en-US" sz="3600" baseline="-25000" dirty="0">
                  <a:solidFill>
                    <a:prstClr val="black"/>
                  </a:solidFill>
                  <a:latin typeface="Dreaming Outloud Pro" panose="03050502040302030504" pitchFamily="66" charset="0"/>
                  <a:cs typeface="Dreaming Outloud Pro" panose="03050502040302030504" pitchFamily="66" charset="0"/>
                </a:rPr>
                <a:t>29</a:t>
              </a:r>
              <a:r>
                <a:rPr lang="en-US" sz="3600" dirty="0">
                  <a:solidFill>
                    <a:prstClr val="black"/>
                  </a:solidFill>
                  <a:latin typeface="Dreaming Outloud Pro" panose="03050502040302030504" pitchFamily="66" charset="0"/>
                  <a:cs typeface="Dreaming Outloud Pro" panose="03050502040302030504" pitchFamily="66" charset="0"/>
                </a:rPr>
                <a:t>O</a:t>
              </a:r>
              <a:r>
                <a:rPr lang="en-US" sz="3600" baseline="-25000" dirty="0">
                  <a:solidFill>
                    <a:prstClr val="black"/>
                  </a:solidFill>
                  <a:latin typeface="Dreaming Outloud Pro" panose="03050502040302030504" pitchFamily="66" charset="0"/>
                  <a:cs typeface="Dreaming Outloud Pro" panose="03050502040302030504" pitchFamily="66" charset="0"/>
                </a:rPr>
                <a:t>5</a:t>
              </a:r>
              <a:r>
                <a:rPr lang="en-US" sz="3600" dirty="0">
                  <a:solidFill>
                    <a:prstClr val="black"/>
                  </a:solidFill>
                  <a:latin typeface="Dreaming Outloud Pro" panose="03050502040302030504" pitchFamily="66" charset="0"/>
                  <a:cs typeface="Dreaming Outloud Pro" panose="03050502040302030504" pitchFamily="66" charset="0"/>
                </a:rPr>
                <a:t>S</a:t>
              </a:r>
              <a:r>
                <a:rPr lang="en-US" sz="3600" baseline="30000" dirty="0">
                  <a:solidFill>
                    <a:prstClr val="black"/>
                  </a:solidFill>
                  <a:latin typeface="Dreaming Outloud Pro" panose="03050502040302030504" pitchFamily="66" charset="0"/>
                  <a:cs typeface="Dreaming Outloud Pro" panose="03050502040302030504" pitchFamily="66" charset="0"/>
                </a:rPr>
                <a:t>-1</a:t>
              </a:r>
              <a:r>
                <a:rPr lang="en-US" sz="3600" baseline="-25000" dirty="0">
                  <a:solidFill>
                    <a:prstClr val="black"/>
                  </a:solidFill>
                  <a:latin typeface="Dreaming Outloud Pro" panose="03050502040302030504" pitchFamily="66" charset="0"/>
                  <a:cs typeface="Dreaming Outloud Pro" panose="03050502040302030504" pitchFamily="66" charset="0"/>
                </a:rPr>
                <a:t>(AQ)</a:t>
              </a:r>
            </a:p>
            <a:p>
              <a:r>
                <a:rPr lang="en-US" sz="3600" baseline="-25000" dirty="0">
                  <a:solidFill>
                    <a:prstClr val="black"/>
                  </a:solidFill>
                  <a:latin typeface="Dreaming Outloud Pro" panose="03050502040302030504" pitchFamily="66" charset="0"/>
                  <a:cs typeface="Dreaming Outloud Pro" panose="03050502040302030504" pitchFamily="66" charset="0"/>
                </a:rPr>
                <a:t>        molecule YELLOW                                     Anion BLUE </a:t>
              </a:r>
            </a:p>
            <a:p>
              <a:endParaRPr lang="en-US" dirty="0"/>
            </a:p>
          </p:txBody>
        </p:sp>
        <p:cxnSp>
          <p:nvCxnSpPr>
            <p:cNvPr id="3" name="Straight Arrow Connector 2">
              <a:extLst>
                <a:ext uri="{FF2B5EF4-FFF2-40B4-BE49-F238E27FC236}">
                  <a16:creationId xmlns:a16="http://schemas.microsoft.com/office/drawing/2014/main" id="{3745A6F6-C510-68D0-38D4-C9C6DAD9F7B7}"/>
                </a:ext>
              </a:extLst>
            </p:cNvPr>
            <p:cNvCxnSpPr/>
            <p:nvPr/>
          </p:nvCxnSpPr>
          <p:spPr>
            <a:xfrm>
              <a:off x="4378873" y="3055304"/>
              <a:ext cx="1066800" cy="0"/>
            </a:xfrm>
            <a:prstGeom prst="straightConnector1">
              <a:avLst/>
            </a:prstGeom>
            <a:ln w="28575">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4" name="Straight Arrow Connector 3">
              <a:extLst>
                <a:ext uri="{FF2B5EF4-FFF2-40B4-BE49-F238E27FC236}">
                  <a16:creationId xmlns:a16="http://schemas.microsoft.com/office/drawing/2014/main" id="{7C41FF2E-815C-71D5-32F8-A852655AAE56}"/>
                </a:ext>
              </a:extLst>
            </p:cNvPr>
            <p:cNvCxnSpPr/>
            <p:nvPr/>
          </p:nvCxnSpPr>
          <p:spPr>
            <a:xfrm flipH="1">
              <a:off x="4342778" y="3207704"/>
              <a:ext cx="1066800" cy="0"/>
            </a:xfrm>
            <a:prstGeom prst="straightConnector1">
              <a:avLst/>
            </a:prstGeom>
            <a:ln w="28575">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F7EE6207-7556-9BBD-50B1-25CCBB9EE202}"/>
                </a:ext>
              </a:extLst>
            </p:cNvPr>
            <p:cNvSpPr txBox="1"/>
            <p:nvPr/>
          </p:nvSpPr>
          <p:spPr>
            <a:xfrm>
              <a:off x="4410957" y="2562862"/>
              <a:ext cx="1066800" cy="492442"/>
            </a:xfrm>
            <a:prstGeom prst="rect">
              <a:avLst/>
            </a:prstGeom>
            <a:noFill/>
          </p:spPr>
          <p:txBody>
            <a:bodyPr wrap="square" rtlCol="0" anchor="b">
              <a:spAutoFit/>
            </a:bodyPr>
            <a:lstStyle/>
            <a:p>
              <a:pPr algn="ctr" fontAlgn="auto">
                <a:spcBef>
                  <a:spcPts val="0"/>
                </a:spcBef>
                <a:spcAft>
                  <a:spcPts val="0"/>
                </a:spcAft>
              </a:pPr>
              <a:r>
                <a:rPr lang="en-US" dirty="0">
                  <a:solidFill>
                    <a:prstClr val="black"/>
                  </a:solidFill>
                  <a:latin typeface="Calibri"/>
                </a:rPr>
                <a:t>water</a:t>
              </a:r>
            </a:p>
          </p:txBody>
        </p:sp>
      </p:grpSp>
      <p:sp>
        <p:nvSpPr>
          <p:cNvPr id="6" name="TextBox 5">
            <a:extLst>
              <a:ext uri="{FF2B5EF4-FFF2-40B4-BE49-F238E27FC236}">
                <a16:creationId xmlns:a16="http://schemas.microsoft.com/office/drawing/2014/main" id="{0EE794EE-5BF0-B69F-93C7-8A8E287DAAAE}"/>
              </a:ext>
            </a:extLst>
          </p:cNvPr>
          <p:cNvSpPr txBox="1"/>
          <p:nvPr/>
        </p:nvSpPr>
        <p:spPr>
          <a:xfrm>
            <a:off x="0" y="857251"/>
            <a:ext cx="9030809" cy="507831"/>
          </a:xfrm>
          <a:prstGeom prst="rect">
            <a:avLst/>
          </a:prstGeom>
          <a:noFill/>
        </p:spPr>
        <p:txBody>
          <a:bodyPr wrap="square" rtlCol="0">
            <a:spAutoFit/>
          </a:bodyPr>
          <a:lstStyle/>
          <a:p>
            <a:pPr algn="ctr"/>
            <a:r>
              <a:rPr lang="en-US" sz="2700" dirty="0" err="1">
                <a:solidFill>
                  <a:srgbClr val="FF0000"/>
                </a:solidFill>
                <a:latin typeface="Playpen Sans Medium" pitchFamily="2" charset="0"/>
                <a:ea typeface="Playpen Sans Medium" pitchFamily="2" charset="0"/>
                <a:cs typeface="Times New Roman" panose="02020603050405020304" pitchFamily="18" charset="0"/>
              </a:rPr>
              <a:t>Bromthymol</a:t>
            </a:r>
            <a:r>
              <a:rPr lang="en-US" sz="2700" dirty="0">
                <a:solidFill>
                  <a:srgbClr val="FF0000"/>
                </a:solidFill>
                <a:latin typeface="Playpen Sans Medium" pitchFamily="2" charset="0"/>
                <a:ea typeface="Playpen Sans Medium" pitchFamily="2" charset="0"/>
                <a:cs typeface="Times New Roman" panose="02020603050405020304" pitchFamily="18" charset="0"/>
              </a:rPr>
              <a:t> Blue is in dynamic equilibrium.</a:t>
            </a:r>
          </a:p>
        </p:txBody>
      </p:sp>
      <p:sp>
        <p:nvSpPr>
          <p:cNvPr id="8" name="TextBox 7">
            <a:extLst>
              <a:ext uri="{FF2B5EF4-FFF2-40B4-BE49-F238E27FC236}">
                <a16:creationId xmlns:a16="http://schemas.microsoft.com/office/drawing/2014/main" id="{D26841C1-2054-2ECC-D7CC-C9179547CABE}"/>
              </a:ext>
            </a:extLst>
          </p:cNvPr>
          <p:cNvSpPr txBox="1"/>
          <p:nvPr/>
        </p:nvSpPr>
        <p:spPr>
          <a:xfrm>
            <a:off x="0" y="3048000"/>
            <a:ext cx="9144000" cy="1754326"/>
          </a:xfrm>
          <a:prstGeom prst="rect">
            <a:avLst/>
          </a:prstGeom>
          <a:solidFill>
            <a:srgbClr val="FFFFCC"/>
          </a:solidFill>
        </p:spPr>
        <p:style>
          <a:lnRef idx="2">
            <a:schemeClr val="dk1"/>
          </a:lnRef>
          <a:fillRef idx="1">
            <a:schemeClr val="lt1"/>
          </a:fillRef>
          <a:effectRef idx="0">
            <a:schemeClr val="dk1"/>
          </a:effectRef>
          <a:fontRef idx="minor">
            <a:schemeClr val="dk1"/>
          </a:fontRef>
        </p:style>
        <p:txBody>
          <a:bodyPr wrap="square" rtlCol="0">
            <a:spAutoFit/>
          </a:bodyPr>
          <a:lstStyle/>
          <a:p>
            <a:r>
              <a:rPr lang="en-US" sz="3600" dirty="0">
                <a:solidFill>
                  <a:srgbClr val="FF0000"/>
                </a:solidFill>
                <a:latin typeface="Times New Roman" panose="02020603050405020304" pitchFamily="18" charset="0"/>
                <a:ea typeface="Playpen Sans Medium" pitchFamily="2" charset="0"/>
                <a:cs typeface="Times New Roman" panose="02020603050405020304" pitchFamily="18" charset="0"/>
              </a:rPr>
              <a:t>74.  The molecule will dissociate into ions</a:t>
            </a:r>
            <a:br>
              <a:rPr lang="en-US" sz="3600" dirty="0">
                <a:solidFill>
                  <a:srgbClr val="FF0000"/>
                </a:solidFill>
                <a:latin typeface="Times New Roman" panose="02020603050405020304" pitchFamily="18" charset="0"/>
                <a:ea typeface="Playpen Sans Medium" pitchFamily="2" charset="0"/>
                <a:cs typeface="Times New Roman" panose="02020603050405020304" pitchFamily="18" charset="0"/>
              </a:rPr>
            </a:br>
            <a:r>
              <a:rPr lang="en-US" sz="3600" dirty="0">
                <a:solidFill>
                  <a:srgbClr val="FF0000"/>
                </a:solidFill>
                <a:latin typeface="Times New Roman" panose="02020603050405020304" pitchFamily="18" charset="0"/>
                <a:ea typeface="Playpen Sans Medium" pitchFamily="2" charset="0"/>
                <a:cs typeface="Times New Roman" panose="02020603050405020304" pitchFamily="18" charset="0"/>
              </a:rPr>
              <a:t>        at the same rate as the ions reform into</a:t>
            </a:r>
            <a:br>
              <a:rPr lang="en-US" sz="3600" dirty="0">
                <a:solidFill>
                  <a:srgbClr val="FF0000"/>
                </a:solidFill>
                <a:latin typeface="Times New Roman" panose="02020603050405020304" pitchFamily="18" charset="0"/>
                <a:ea typeface="Playpen Sans Medium" pitchFamily="2" charset="0"/>
                <a:cs typeface="Times New Roman" panose="02020603050405020304" pitchFamily="18" charset="0"/>
              </a:rPr>
            </a:br>
            <a:r>
              <a:rPr lang="en-US" sz="3600" dirty="0">
                <a:solidFill>
                  <a:srgbClr val="FF0000"/>
                </a:solidFill>
                <a:latin typeface="Times New Roman" panose="02020603050405020304" pitchFamily="18" charset="0"/>
                <a:ea typeface="Playpen Sans Medium" pitchFamily="2" charset="0"/>
                <a:cs typeface="Times New Roman" panose="02020603050405020304" pitchFamily="18" charset="0"/>
              </a:rPr>
              <a:t>        molecules.	</a:t>
            </a:r>
          </a:p>
        </p:txBody>
      </p:sp>
      <p:sp>
        <p:nvSpPr>
          <p:cNvPr id="9" name="TextBox 8">
            <a:extLst>
              <a:ext uri="{FF2B5EF4-FFF2-40B4-BE49-F238E27FC236}">
                <a16:creationId xmlns:a16="http://schemas.microsoft.com/office/drawing/2014/main" id="{2BE23642-4CAD-1027-FB16-8C6092AA3B3C}"/>
              </a:ext>
            </a:extLst>
          </p:cNvPr>
          <p:cNvSpPr txBox="1"/>
          <p:nvPr/>
        </p:nvSpPr>
        <p:spPr>
          <a:xfrm>
            <a:off x="0" y="5271312"/>
            <a:ext cx="9144000" cy="954107"/>
          </a:xfrm>
          <a:prstGeom prst="rect">
            <a:avLst/>
          </a:prstGeom>
          <a:solidFill>
            <a:srgbClr val="FEE6FB"/>
          </a:solidFill>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2800" dirty="0">
                <a:latin typeface="Times New Roman" panose="02020603050405020304" pitchFamily="18" charset="0"/>
                <a:cs typeface="Times New Roman" panose="02020603050405020304" pitchFamily="18" charset="0"/>
              </a:rPr>
              <a:t>75. </a:t>
            </a: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This will always </a:t>
            </a:r>
            <a:r>
              <a:rPr lang="en-US" sz="2800" b="1" dirty="0">
                <a:solidFill>
                  <a:srgbClr val="FF0000"/>
                </a:solidFill>
                <a:latin typeface="Times New Roman" panose="02020603050405020304" pitchFamily="18" charset="0"/>
                <a:cs typeface="Times New Roman" panose="02020603050405020304" pitchFamily="18" charset="0"/>
              </a:rPr>
              <a:t>change</a:t>
            </a:r>
            <a:r>
              <a:rPr lang="en-US" sz="2800" dirty="0">
                <a:solidFill>
                  <a:srgbClr val="FF0000"/>
                </a:solidFill>
                <a:latin typeface="Times New Roman" panose="02020603050405020304" pitchFamily="18" charset="0"/>
                <a:cs typeface="Times New Roman" panose="02020603050405020304" pitchFamily="18" charset="0"/>
              </a:rPr>
              <a:t> </a:t>
            </a: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but always </a:t>
            </a:r>
            <a:r>
              <a:rPr lang="en-US" sz="2800" b="1" dirty="0">
                <a:solidFill>
                  <a:schemeClr val="accent6">
                    <a:lumMod val="75000"/>
                  </a:schemeClr>
                </a:solidFill>
                <a:latin typeface="Times New Roman" panose="02020603050405020304" pitchFamily="18" charset="0"/>
                <a:cs typeface="Times New Roman" panose="02020603050405020304" pitchFamily="18" charset="0"/>
              </a:rPr>
              <a:t>be the same</a:t>
            </a:r>
            <a:r>
              <a:rPr lang="en-US" sz="2800" dirty="0">
                <a:solidFill>
                  <a:schemeClr val="accent6">
                    <a:lumMod val="75000"/>
                  </a:schemeClr>
                </a:solidFill>
                <a:latin typeface="Times New Roman" panose="02020603050405020304" pitchFamily="18" charset="0"/>
                <a:cs typeface="Times New Roman" panose="02020603050405020304" pitchFamily="18" charset="0"/>
              </a:rPr>
              <a:t>.</a:t>
            </a:r>
          </a:p>
          <a:p>
            <a:pPr algn="ctr"/>
            <a:r>
              <a:rPr lang="en-US" sz="2800" dirty="0">
                <a:solidFill>
                  <a:srgbClr val="FF0000"/>
                </a:solidFill>
                <a:latin typeface="Times New Roman" panose="02020603050405020304" pitchFamily="18" charset="0"/>
                <a:cs typeface="Times New Roman" panose="02020603050405020304" pitchFamily="18" charset="0"/>
              </a:rPr>
              <a:t>                  </a:t>
            </a:r>
            <a:r>
              <a:rPr lang="en-US" sz="2800" b="1" dirty="0">
                <a:solidFill>
                  <a:srgbClr val="FF0000"/>
                </a:solidFill>
                <a:latin typeface="Times New Roman" panose="02020603050405020304" pitchFamily="18" charset="0"/>
                <a:cs typeface="Times New Roman" panose="02020603050405020304" pitchFamily="18" charset="0"/>
              </a:rPr>
              <a:t>DYNAMIC</a:t>
            </a:r>
            <a:r>
              <a:rPr lang="en-US" sz="2800" dirty="0">
                <a:solidFill>
                  <a:srgbClr val="FF0000"/>
                </a:solidFill>
                <a:latin typeface="Times New Roman" panose="02020603050405020304" pitchFamily="18" charset="0"/>
                <a:cs typeface="Times New Roman" panose="02020603050405020304" pitchFamily="18" charset="0"/>
              </a:rPr>
              <a:t>            </a:t>
            </a:r>
            <a:r>
              <a:rPr lang="en-US" sz="2800" b="1" dirty="0">
                <a:solidFill>
                  <a:srgbClr val="222268"/>
                </a:solidFill>
                <a:latin typeface="Times New Roman" panose="02020603050405020304" pitchFamily="18" charset="0"/>
                <a:cs typeface="Times New Roman" panose="02020603050405020304" pitchFamily="18" charset="0"/>
              </a:rPr>
              <a:t>EQ</a:t>
            </a:r>
            <a:r>
              <a:rPr lang="en-US" sz="2800" b="1" dirty="0">
                <a:solidFill>
                  <a:schemeClr val="accent6">
                    <a:lumMod val="75000"/>
                  </a:schemeClr>
                </a:solidFill>
                <a:latin typeface="Times New Roman" panose="02020603050405020304" pitchFamily="18" charset="0"/>
                <a:cs typeface="Times New Roman" panose="02020603050405020304" pitchFamily="18" charset="0"/>
              </a:rPr>
              <a:t>UILIBRIUM</a:t>
            </a:r>
            <a:r>
              <a:rPr lang="en-US" sz="2800"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1759313141"/>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F9A96DE9-F4F3-8ED6-3DC8-7B84B6B043F2}"/>
              </a:ext>
            </a:extLst>
          </p:cNvPr>
          <p:cNvSpPr txBox="1"/>
          <p:nvPr/>
        </p:nvSpPr>
        <p:spPr>
          <a:xfrm>
            <a:off x="0" y="2981233"/>
            <a:ext cx="9144000" cy="1292662"/>
          </a:xfrm>
          <a:prstGeom prst="rect">
            <a:avLst/>
          </a:prstGeom>
          <a:noFill/>
        </p:spPr>
        <p:txBody>
          <a:bodyPr wrap="square" rtlCol="0">
            <a:spAutoFit/>
          </a:bodyPr>
          <a:lstStyle/>
          <a:p>
            <a:pPr algn="ctr"/>
            <a:r>
              <a:rPr lang="en-US" sz="3000" dirty="0">
                <a:solidFill>
                  <a:srgbClr val="FF0000"/>
                </a:solidFill>
              </a:rPr>
              <a:t>Add H</a:t>
            </a:r>
            <a:r>
              <a:rPr lang="en-US" sz="3000" baseline="30000" dirty="0">
                <a:solidFill>
                  <a:srgbClr val="FF0000"/>
                </a:solidFill>
              </a:rPr>
              <a:t>+1 </a:t>
            </a:r>
          </a:p>
          <a:p>
            <a:pPr algn="ctr"/>
            <a:r>
              <a:rPr lang="en-US" sz="2400" dirty="0">
                <a:solidFill>
                  <a:srgbClr val="FF0000"/>
                </a:solidFill>
              </a:rPr>
              <a:t>Adding acid to the beaker will shift the dynamic equilibrium… </a:t>
            </a:r>
            <a:r>
              <a:rPr lang="en-US" sz="2400" dirty="0">
                <a:solidFill>
                  <a:schemeClr val="bg1"/>
                </a:solidFill>
              </a:rPr>
              <a:t>REVERSE</a:t>
            </a:r>
          </a:p>
        </p:txBody>
      </p:sp>
      <p:grpSp>
        <p:nvGrpSpPr>
          <p:cNvPr id="9" name="Group 8">
            <a:extLst>
              <a:ext uri="{FF2B5EF4-FFF2-40B4-BE49-F238E27FC236}">
                <a16:creationId xmlns:a16="http://schemas.microsoft.com/office/drawing/2014/main" id="{128CD54B-A738-C058-7699-F9542B070E37}"/>
              </a:ext>
            </a:extLst>
          </p:cNvPr>
          <p:cNvGrpSpPr/>
          <p:nvPr/>
        </p:nvGrpSpPr>
        <p:grpSpPr>
          <a:xfrm>
            <a:off x="0" y="796899"/>
            <a:ext cx="9144000" cy="1471522"/>
            <a:chOff x="0" y="2529566"/>
            <a:chExt cx="12192000" cy="1962028"/>
          </a:xfrm>
        </p:grpSpPr>
        <p:sp>
          <p:nvSpPr>
            <p:cNvPr id="10" name="TextBox 9">
              <a:extLst>
                <a:ext uri="{FF2B5EF4-FFF2-40B4-BE49-F238E27FC236}">
                  <a16:creationId xmlns:a16="http://schemas.microsoft.com/office/drawing/2014/main" id="{DDBC37A5-2BD2-7CBA-BFBF-0677073B1000}"/>
                </a:ext>
              </a:extLst>
            </p:cNvPr>
            <p:cNvSpPr txBox="1"/>
            <p:nvPr/>
          </p:nvSpPr>
          <p:spPr>
            <a:xfrm>
              <a:off x="0" y="2685973"/>
              <a:ext cx="12192000" cy="1805621"/>
            </a:xfrm>
            <a:prstGeom prst="rect">
              <a:avLst/>
            </a:prstGeom>
            <a:noFill/>
          </p:spPr>
          <p:txBody>
            <a:bodyPr wrap="square" rtlCol="0">
              <a:spAutoFit/>
            </a:bodyPr>
            <a:lstStyle/>
            <a:p>
              <a:pPr algn="ctr"/>
              <a:r>
                <a:rPr lang="en-US" sz="3600" dirty="0">
                  <a:solidFill>
                    <a:prstClr val="black"/>
                  </a:solidFill>
                  <a:latin typeface="Dreaming Outloud Pro" panose="03050502040302030504" pitchFamily="66" charset="0"/>
                  <a:cs typeface="Dreaming Outloud Pro" panose="03050502040302030504" pitchFamily="66" charset="0"/>
                </a:rPr>
                <a:t>HC</a:t>
              </a:r>
              <a:r>
                <a:rPr lang="en-US" sz="3600" baseline="-25000" dirty="0">
                  <a:solidFill>
                    <a:prstClr val="black"/>
                  </a:solidFill>
                  <a:latin typeface="Dreaming Outloud Pro" panose="03050502040302030504" pitchFamily="66" charset="0"/>
                  <a:cs typeface="Dreaming Outloud Pro" panose="03050502040302030504" pitchFamily="66" charset="0"/>
                </a:rPr>
                <a:t>27</a:t>
              </a:r>
              <a:r>
                <a:rPr lang="en-US" sz="3600" dirty="0">
                  <a:solidFill>
                    <a:prstClr val="black"/>
                  </a:solidFill>
                  <a:latin typeface="Dreaming Outloud Pro" panose="03050502040302030504" pitchFamily="66" charset="0"/>
                  <a:cs typeface="Dreaming Outloud Pro" panose="03050502040302030504" pitchFamily="66" charset="0"/>
                </a:rPr>
                <a:t>H</a:t>
              </a:r>
              <a:r>
                <a:rPr lang="en-US" sz="3600" baseline="-25000" dirty="0">
                  <a:solidFill>
                    <a:prstClr val="black"/>
                  </a:solidFill>
                  <a:latin typeface="Dreaming Outloud Pro" panose="03050502040302030504" pitchFamily="66" charset="0"/>
                  <a:cs typeface="Dreaming Outloud Pro" panose="03050502040302030504" pitchFamily="66" charset="0"/>
                </a:rPr>
                <a:t>29</a:t>
              </a:r>
              <a:r>
                <a:rPr lang="en-US" sz="3600" dirty="0">
                  <a:solidFill>
                    <a:prstClr val="black"/>
                  </a:solidFill>
                  <a:latin typeface="Dreaming Outloud Pro" panose="03050502040302030504" pitchFamily="66" charset="0"/>
                  <a:cs typeface="Dreaming Outloud Pro" panose="03050502040302030504" pitchFamily="66" charset="0"/>
                </a:rPr>
                <a:t>O</a:t>
              </a:r>
              <a:r>
                <a:rPr lang="en-US" sz="3600" baseline="-25000" dirty="0">
                  <a:solidFill>
                    <a:prstClr val="black"/>
                  </a:solidFill>
                  <a:latin typeface="Dreaming Outloud Pro" panose="03050502040302030504" pitchFamily="66" charset="0"/>
                  <a:cs typeface="Dreaming Outloud Pro" panose="03050502040302030504" pitchFamily="66" charset="0"/>
                </a:rPr>
                <a:t>5</a:t>
              </a:r>
              <a:r>
                <a:rPr lang="en-US" sz="3600" dirty="0">
                  <a:solidFill>
                    <a:prstClr val="black"/>
                  </a:solidFill>
                  <a:latin typeface="Dreaming Outloud Pro" panose="03050502040302030504" pitchFamily="66" charset="0"/>
                  <a:cs typeface="Dreaming Outloud Pro" panose="03050502040302030504" pitchFamily="66" charset="0"/>
                </a:rPr>
                <a:t>S</a:t>
              </a:r>
              <a:r>
                <a:rPr lang="en-US" sz="3600" baseline="-25000" dirty="0">
                  <a:solidFill>
                    <a:prstClr val="black"/>
                  </a:solidFill>
                  <a:latin typeface="Dreaming Outloud Pro" panose="03050502040302030504" pitchFamily="66" charset="0"/>
                  <a:cs typeface="Dreaming Outloud Pro" panose="03050502040302030504" pitchFamily="66" charset="0"/>
                </a:rPr>
                <a:t>(S)                  </a:t>
              </a:r>
              <a:r>
                <a:rPr lang="en-US" sz="3600" dirty="0">
                  <a:solidFill>
                    <a:prstClr val="black"/>
                  </a:solidFill>
                  <a:latin typeface="Dreaming Outloud Pro" panose="03050502040302030504" pitchFamily="66" charset="0"/>
                  <a:cs typeface="Dreaming Outloud Pro" panose="03050502040302030504" pitchFamily="66" charset="0"/>
                </a:rPr>
                <a:t>H</a:t>
              </a:r>
              <a:r>
                <a:rPr lang="en-US" sz="3600" baseline="30000" dirty="0">
                  <a:solidFill>
                    <a:prstClr val="black"/>
                  </a:solidFill>
                  <a:latin typeface="Dreaming Outloud Pro" panose="03050502040302030504" pitchFamily="66" charset="0"/>
                  <a:cs typeface="Dreaming Outloud Pro" panose="03050502040302030504" pitchFamily="66" charset="0"/>
                </a:rPr>
                <a:t>+1</a:t>
              </a:r>
              <a:r>
                <a:rPr lang="en-US" sz="3600" baseline="-25000" dirty="0">
                  <a:solidFill>
                    <a:prstClr val="black"/>
                  </a:solidFill>
                  <a:latin typeface="Dreaming Outloud Pro" panose="03050502040302030504" pitchFamily="66" charset="0"/>
                  <a:cs typeface="Dreaming Outloud Pro" panose="03050502040302030504" pitchFamily="66" charset="0"/>
                </a:rPr>
                <a:t>(AQ) </a:t>
              </a:r>
              <a:r>
                <a:rPr lang="en-US" sz="3600" dirty="0">
                  <a:solidFill>
                    <a:prstClr val="black"/>
                  </a:solidFill>
                  <a:latin typeface="Dreaming Outloud Pro" panose="03050502040302030504" pitchFamily="66" charset="0"/>
                  <a:cs typeface="Dreaming Outloud Pro" panose="03050502040302030504" pitchFamily="66" charset="0"/>
                </a:rPr>
                <a:t>+  C</a:t>
              </a:r>
              <a:r>
                <a:rPr lang="en-US" sz="3600" baseline="-25000" dirty="0">
                  <a:solidFill>
                    <a:prstClr val="black"/>
                  </a:solidFill>
                  <a:latin typeface="Dreaming Outloud Pro" panose="03050502040302030504" pitchFamily="66" charset="0"/>
                  <a:cs typeface="Dreaming Outloud Pro" panose="03050502040302030504" pitchFamily="66" charset="0"/>
                </a:rPr>
                <a:t>27</a:t>
              </a:r>
              <a:r>
                <a:rPr lang="en-US" sz="3600" dirty="0">
                  <a:solidFill>
                    <a:prstClr val="black"/>
                  </a:solidFill>
                  <a:latin typeface="Dreaming Outloud Pro" panose="03050502040302030504" pitchFamily="66" charset="0"/>
                  <a:cs typeface="Dreaming Outloud Pro" panose="03050502040302030504" pitchFamily="66" charset="0"/>
                </a:rPr>
                <a:t>H</a:t>
              </a:r>
              <a:r>
                <a:rPr lang="en-US" sz="3600" baseline="-25000" dirty="0">
                  <a:solidFill>
                    <a:prstClr val="black"/>
                  </a:solidFill>
                  <a:latin typeface="Dreaming Outloud Pro" panose="03050502040302030504" pitchFamily="66" charset="0"/>
                  <a:cs typeface="Dreaming Outloud Pro" panose="03050502040302030504" pitchFamily="66" charset="0"/>
                </a:rPr>
                <a:t>29</a:t>
              </a:r>
              <a:r>
                <a:rPr lang="en-US" sz="3600" dirty="0">
                  <a:solidFill>
                    <a:prstClr val="black"/>
                  </a:solidFill>
                  <a:latin typeface="Dreaming Outloud Pro" panose="03050502040302030504" pitchFamily="66" charset="0"/>
                  <a:cs typeface="Dreaming Outloud Pro" panose="03050502040302030504" pitchFamily="66" charset="0"/>
                </a:rPr>
                <a:t>O</a:t>
              </a:r>
              <a:r>
                <a:rPr lang="en-US" sz="3600" baseline="-25000" dirty="0">
                  <a:solidFill>
                    <a:prstClr val="black"/>
                  </a:solidFill>
                  <a:latin typeface="Dreaming Outloud Pro" panose="03050502040302030504" pitchFamily="66" charset="0"/>
                  <a:cs typeface="Dreaming Outloud Pro" panose="03050502040302030504" pitchFamily="66" charset="0"/>
                </a:rPr>
                <a:t>5</a:t>
              </a:r>
              <a:r>
                <a:rPr lang="en-US" sz="3600" dirty="0">
                  <a:solidFill>
                    <a:prstClr val="black"/>
                  </a:solidFill>
                  <a:latin typeface="Dreaming Outloud Pro" panose="03050502040302030504" pitchFamily="66" charset="0"/>
                  <a:cs typeface="Dreaming Outloud Pro" panose="03050502040302030504" pitchFamily="66" charset="0"/>
                </a:rPr>
                <a:t>S</a:t>
              </a:r>
              <a:r>
                <a:rPr lang="en-US" sz="3600" baseline="30000" dirty="0">
                  <a:solidFill>
                    <a:prstClr val="black"/>
                  </a:solidFill>
                  <a:latin typeface="Dreaming Outloud Pro" panose="03050502040302030504" pitchFamily="66" charset="0"/>
                  <a:cs typeface="Dreaming Outloud Pro" panose="03050502040302030504" pitchFamily="66" charset="0"/>
                </a:rPr>
                <a:t>-1</a:t>
              </a:r>
              <a:r>
                <a:rPr lang="en-US" sz="3600" baseline="-25000" dirty="0">
                  <a:solidFill>
                    <a:prstClr val="black"/>
                  </a:solidFill>
                  <a:latin typeface="Dreaming Outloud Pro" panose="03050502040302030504" pitchFamily="66" charset="0"/>
                  <a:cs typeface="Dreaming Outloud Pro" panose="03050502040302030504" pitchFamily="66" charset="0"/>
                </a:rPr>
                <a:t>(AQ)</a:t>
              </a:r>
            </a:p>
            <a:p>
              <a:r>
                <a:rPr lang="en-US" sz="3600" baseline="-25000" dirty="0">
                  <a:solidFill>
                    <a:prstClr val="black"/>
                  </a:solidFill>
                  <a:latin typeface="Dreaming Outloud Pro" panose="03050502040302030504" pitchFamily="66" charset="0"/>
                  <a:cs typeface="Dreaming Outloud Pro" panose="03050502040302030504" pitchFamily="66" charset="0"/>
                </a:rPr>
                <a:t>   </a:t>
              </a:r>
              <a:r>
                <a:rPr lang="en-US" sz="2800" dirty="0">
                  <a:solidFill>
                    <a:prstClr val="black"/>
                  </a:solidFill>
                  <a:highlight>
                    <a:srgbClr val="FFFF00"/>
                  </a:highlight>
                  <a:latin typeface="Dreaming Outloud Pro" panose="03050502040302030504" pitchFamily="66" charset="0"/>
                  <a:cs typeface="Dreaming Outloud Pro" panose="03050502040302030504" pitchFamily="66" charset="0"/>
                </a:rPr>
                <a:t>molecule YELLOW</a:t>
              </a:r>
              <a:r>
                <a:rPr lang="en-US" sz="2800" dirty="0">
                  <a:solidFill>
                    <a:prstClr val="black"/>
                  </a:solidFill>
                  <a:latin typeface="Dreaming Outloud Pro" panose="03050502040302030504" pitchFamily="66" charset="0"/>
                  <a:cs typeface="Dreaming Outloud Pro" panose="03050502040302030504" pitchFamily="66" charset="0"/>
                </a:rPr>
                <a:t>                              </a:t>
              </a:r>
              <a:r>
                <a:rPr lang="en-US" sz="2800" dirty="0">
                  <a:solidFill>
                    <a:schemeClr val="bg1"/>
                  </a:solidFill>
                  <a:highlight>
                    <a:srgbClr val="3333FF"/>
                  </a:highlight>
                  <a:latin typeface="Dreaming Outloud Pro" panose="03050502040302030504" pitchFamily="66" charset="0"/>
                  <a:cs typeface="Dreaming Outloud Pro" panose="03050502040302030504" pitchFamily="66" charset="0"/>
                </a:rPr>
                <a:t>Anion BLUE</a:t>
              </a:r>
              <a:endParaRPr lang="en-US" sz="3600" baseline="-25000" dirty="0">
                <a:solidFill>
                  <a:prstClr val="black"/>
                </a:solidFill>
                <a:latin typeface="Dreaming Outloud Pro" panose="03050502040302030504" pitchFamily="66" charset="0"/>
                <a:cs typeface="Dreaming Outloud Pro" panose="03050502040302030504" pitchFamily="66" charset="0"/>
              </a:endParaRPr>
            </a:p>
            <a:p>
              <a:endParaRPr lang="en-US" dirty="0"/>
            </a:p>
          </p:txBody>
        </p:sp>
        <p:cxnSp>
          <p:nvCxnSpPr>
            <p:cNvPr id="11" name="Straight Arrow Connector 10">
              <a:extLst>
                <a:ext uri="{FF2B5EF4-FFF2-40B4-BE49-F238E27FC236}">
                  <a16:creationId xmlns:a16="http://schemas.microsoft.com/office/drawing/2014/main" id="{02C87D15-E4A1-7A2B-2189-F39971939D24}"/>
                </a:ext>
              </a:extLst>
            </p:cNvPr>
            <p:cNvCxnSpPr/>
            <p:nvPr/>
          </p:nvCxnSpPr>
          <p:spPr>
            <a:xfrm>
              <a:off x="4378873" y="3055304"/>
              <a:ext cx="1066800" cy="0"/>
            </a:xfrm>
            <a:prstGeom prst="straightConnector1">
              <a:avLst/>
            </a:prstGeom>
            <a:ln w="28575">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312BE7E2-E280-776B-1CCF-B1B2FD1A040E}"/>
                </a:ext>
              </a:extLst>
            </p:cNvPr>
            <p:cNvCxnSpPr/>
            <p:nvPr/>
          </p:nvCxnSpPr>
          <p:spPr>
            <a:xfrm flipH="1">
              <a:off x="4342778" y="3207704"/>
              <a:ext cx="1066800" cy="0"/>
            </a:xfrm>
            <a:prstGeom prst="straightConnector1">
              <a:avLst/>
            </a:prstGeom>
            <a:ln w="28575">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FE998A09-6EB5-7919-B436-4935B602A426}"/>
                </a:ext>
              </a:extLst>
            </p:cNvPr>
            <p:cNvSpPr txBox="1"/>
            <p:nvPr/>
          </p:nvSpPr>
          <p:spPr>
            <a:xfrm>
              <a:off x="4363099" y="2529566"/>
              <a:ext cx="1066800" cy="492442"/>
            </a:xfrm>
            <a:prstGeom prst="rect">
              <a:avLst/>
            </a:prstGeom>
            <a:noFill/>
          </p:spPr>
          <p:txBody>
            <a:bodyPr wrap="square" rtlCol="0" anchor="b">
              <a:spAutoFit/>
            </a:bodyPr>
            <a:lstStyle/>
            <a:p>
              <a:pPr algn="ctr" fontAlgn="auto">
                <a:spcBef>
                  <a:spcPts val="0"/>
                </a:spcBef>
                <a:spcAft>
                  <a:spcPts val="0"/>
                </a:spcAft>
              </a:pPr>
              <a:r>
                <a:rPr lang="en-US" dirty="0">
                  <a:solidFill>
                    <a:prstClr val="black"/>
                  </a:solidFill>
                  <a:latin typeface="Calibri"/>
                </a:rPr>
                <a:t>water</a:t>
              </a:r>
            </a:p>
          </p:txBody>
        </p:sp>
      </p:grpSp>
      <p:sp>
        <p:nvSpPr>
          <p:cNvPr id="2" name="TextBox 1">
            <a:extLst>
              <a:ext uri="{FF2B5EF4-FFF2-40B4-BE49-F238E27FC236}">
                <a16:creationId xmlns:a16="http://schemas.microsoft.com/office/drawing/2014/main" id="{C66082AD-239A-22D8-F347-0C257EC1A29A}"/>
              </a:ext>
            </a:extLst>
          </p:cNvPr>
          <p:cNvSpPr txBox="1"/>
          <p:nvPr/>
        </p:nvSpPr>
        <p:spPr>
          <a:xfrm>
            <a:off x="0" y="0"/>
            <a:ext cx="990600" cy="707886"/>
          </a:xfrm>
          <a:prstGeom prst="rect">
            <a:avLst/>
          </a:prstGeom>
          <a:solidFill>
            <a:srgbClr val="FFFF00"/>
          </a:solidFill>
        </p:spPr>
        <p:txBody>
          <a:bodyPr wrap="square" rtlCol="0">
            <a:spAutoFit/>
          </a:bodyPr>
          <a:lstStyle/>
          <a:p>
            <a:pPr algn="ctr"/>
            <a:r>
              <a:rPr lang="en-US" sz="4000" dirty="0">
                <a:solidFill>
                  <a:srgbClr val="222268"/>
                </a:solidFill>
              </a:rPr>
              <a:t>76.</a:t>
            </a:r>
          </a:p>
        </p:txBody>
      </p:sp>
      <p:sp>
        <p:nvSpPr>
          <p:cNvPr id="3" name="TextBox 2">
            <a:extLst>
              <a:ext uri="{FF2B5EF4-FFF2-40B4-BE49-F238E27FC236}">
                <a16:creationId xmlns:a16="http://schemas.microsoft.com/office/drawing/2014/main" id="{81C1AB9F-C105-B170-1577-6D102FC33842}"/>
              </a:ext>
            </a:extLst>
          </p:cNvPr>
          <p:cNvSpPr txBox="1"/>
          <p:nvPr/>
        </p:nvSpPr>
        <p:spPr>
          <a:xfrm rot="265809">
            <a:off x="4320721" y="1647924"/>
            <a:ext cx="1037383" cy="646331"/>
          </a:xfrm>
          <a:prstGeom prst="rect">
            <a:avLst/>
          </a:prstGeom>
          <a:noFill/>
        </p:spPr>
        <p:txBody>
          <a:bodyPr wrap="square" rtlCol="0">
            <a:spAutoFit/>
          </a:bodyPr>
          <a:lstStyle/>
          <a:p>
            <a:r>
              <a:rPr lang="en-US" sz="3600" dirty="0">
                <a:solidFill>
                  <a:srgbClr val="FF0000"/>
                </a:solidFill>
              </a:rPr>
              <a:t>H</a:t>
            </a:r>
            <a:r>
              <a:rPr lang="en-US" sz="3600" baseline="30000" dirty="0">
                <a:solidFill>
                  <a:srgbClr val="FF0000"/>
                </a:solidFill>
              </a:rPr>
              <a:t>+1</a:t>
            </a:r>
            <a:endParaRPr lang="en-US" sz="3600" dirty="0"/>
          </a:p>
        </p:txBody>
      </p:sp>
    </p:spTree>
    <p:extLst>
      <p:ext uri="{BB962C8B-B14F-4D97-AF65-F5344CB8AC3E}">
        <p14:creationId xmlns:p14="http://schemas.microsoft.com/office/powerpoint/2010/main" val="757406709"/>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F9A96DE9-F4F3-8ED6-3DC8-7B84B6B043F2}"/>
              </a:ext>
            </a:extLst>
          </p:cNvPr>
          <p:cNvSpPr txBox="1"/>
          <p:nvPr/>
        </p:nvSpPr>
        <p:spPr>
          <a:xfrm>
            <a:off x="0" y="2981233"/>
            <a:ext cx="9144000" cy="1661993"/>
          </a:xfrm>
          <a:prstGeom prst="rect">
            <a:avLst/>
          </a:prstGeom>
          <a:noFill/>
        </p:spPr>
        <p:txBody>
          <a:bodyPr wrap="square" rtlCol="0">
            <a:spAutoFit/>
          </a:bodyPr>
          <a:lstStyle/>
          <a:p>
            <a:pPr algn="ctr"/>
            <a:r>
              <a:rPr lang="en-US" sz="3000" dirty="0">
                <a:solidFill>
                  <a:srgbClr val="FF0000"/>
                </a:solidFill>
              </a:rPr>
              <a:t>Add H</a:t>
            </a:r>
            <a:r>
              <a:rPr lang="en-US" sz="3000" baseline="30000" dirty="0">
                <a:solidFill>
                  <a:srgbClr val="FF0000"/>
                </a:solidFill>
              </a:rPr>
              <a:t>+1 </a:t>
            </a:r>
          </a:p>
          <a:p>
            <a:pPr algn="ctr"/>
            <a:r>
              <a:rPr lang="en-US" sz="2400" dirty="0">
                <a:solidFill>
                  <a:srgbClr val="FF0000"/>
                </a:solidFill>
              </a:rPr>
              <a:t>Adding acid to the beaker will shift the dynamic equilibrium… REVERSE</a:t>
            </a:r>
          </a:p>
          <a:p>
            <a:pPr algn="ctr"/>
            <a:r>
              <a:rPr lang="en-US" sz="2400" dirty="0">
                <a:solidFill>
                  <a:srgbClr val="FF0000"/>
                </a:solidFill>
              </a:rPr>
              <a:t>Making the solution </a:t>
            </a:r>
            <a:r>
              <a:rPr lang="en-US" sz="2400" dirty="0">
                <a:solidFill>
                  <a:srgbClr val="FF0000"/>
                </a:solidFill>
                <a:highlight>
                  <a:srgbClr val="FFFF00"/>
                </a:highlight>
              </a:rPr>
              <a:t>YELLOW</a:t>
            </a:r>
          </a:p>
        </p:txBody>
      </p:sp>
      <p:cxnSp>
        <p:nvCxnSpPr>
          <p:cNvPr id="10" name="Straight Arrow Connector 9">
            <a:extLst>
              <a:ext uri="{FF2B5EF4-FFF2-40B4-BE49-F238E27FC236}">
                <a16:creationId xmlns:a16="http://schemas.microsoft.com/office/drawing/2014/main" id="{D1D156F9-05B0-828A-B7E7-A339B1F630A8}"/>
              </a:ext>
            </a:extLst>
          </p:cNvPr>
          <p:cNvCxnSpPr/>
          <p:nvPr/>
        </p:nvCxnSpPr>
        <p:spPr>
          <a:xfrm flipH="1">
            <a:off x="2283781" y="3260879"/>
            <a:ext cx="1511423" cy="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nvGrpSpPr>
          <p:cNvPr id="9" name="Group 8">
            <a:extLst>
              <a:ext uri="{FF2B5EF4-FFF2-40B4-BE49-F238E27FC236}">
                <a16:creationId xmlns:a16="http://schemas.microsoft.com/office/drawing/2014/main" id="{5E550675-A60A-C327-691D-62CF867B3745}"/>
              </a:ext>
            </a:extLst>
          </p:cNvPr>
          <p:cNvGrpSpPr/>
          <p:nvPr/>
        </p:nvGrpSpPr>
        <p:grpSpPr>
          <a:xfrm>
            <a:off x="0" y="914203"/>
            <a:ext cx="9144000" cy="1354217"/>
            <a:chOff x="0" y="2685972"/>
            <a:chExt cx="12192000" cy="1805621"/>
          </a:xfrm>
        </p:grpSpPr>
        <p:sp>
          <p:nvSpPr>
            <p:cNvPr id="11" name="TextBox 10">
              <a:extLst>
                <a:ext uri="{FF2B5EF4-FFF2-40B4-BE49-F238E27FC236}">
                  <a16:creationId xmlns:a16="http://schemas.microsoft.com/office/drawing/2014/main" id="{AA84DE34-FA95-8DE6-0579-5D6B566C2450}"/>
                </a:ext>
              </a:extLst>
            </p:cNvPr>
            <p:cNvSpPr txBox="1"/>
            <p:nvPr/>
          </p:nvSpPr>
          <p:spPr>
            <a:xfrm>
              <a:off x="0" y="2685972"/>
              <a:ext cx="12192000" cy="1805621"/>
            </a:xfrm>
            <a:prstGeom prst="rect">
              <a:avLst/>
            </a:prstGeom>
            <a:noFill/>
          </p:spPr>
          <p:txBody>
            <a:bodyPr wrap="square" rtlCol="0">
              <a:spAutoFit/>
            </a:bodyPr>
            <a:lstStyle/>
            <a:p>
              <a:pPr algn="ctr"/>
              <a:r>
                <a:rPr lang="en-US" sz="3600" dirty="0">
                  <a:solidFill>
                    <a:prstClr val="black"/>
                  </a:solidFill>
                  <a:latin typeface="Dreaming Outloud Pro" panose="03050502040302030504" pitchFamily="66" charset="0"/>
                  <a:cs typeface="Dreaming Outloud Pro" panose="03050502040302030504" pitchFamily="66" charset="0"/>
                </a:rPr>
                <a:t>HC</a:t>
              </a:r>
              <a:r>
                <a:rPr lang="en-US" sz="3600" baseline="-25000" dirty="0">
                  <a:solidFill>
                    <a:prstClr val="black"/>
                  </a:solidFill>
                  <a:latin typeface="Dreaming Outloud Pro" panose="03050502040302030504" pitchFamily="66" charset="0"/>
                  <a:cs typeface="Dreaming Outloud Pro" panose="03050502040302030504" pitchFamily="66" charset="0"/>
                </a:rPr>
                <a:t>27</a:t>
              </a:r>
              <a:r>
                <a:rPr lang="en-US" sz="3600" dirty="0">
                  <a:solidFill>
                    <a:prstClr val="black"/>
                  </a:solidFill>
                  <a:latin typeface="Dreaming Outloud Pro" panose="03050502040302030504" pitchFamily="66" charset="0"/>
                  <a:cs typeface="Dreaming Outloud Pro" panose="03050502040302030504" pitchFamily="66" charset="0"/>
                </a:rPr>
                <a:t>H</a:t>
              </a:r>
              <a:r>
                <a:rPr lang="en-US" sz="3600" baseline="-25000" dirty="0">
                  <a:solidFill>
                    <a:prstClr val="black"/>
                  </a:solidFill>
                  <a:latin typeface="Dreaming Outloud Pro" panose="03050502040302030504" pitchFamily="66" charset="0"/>
                  <a:cs typeface="Dreaming Outloud Pro" panose="03050502040302030504" pitchFamily="66" charset="0"/>
                </a:rPr>
                <a:t>29</a:t>
              </a:r>
              <a:r>
                <a:rPr lang="en-US" sz="3600" dirty="0">
                  <a:solidFill>
                    <a:prstClr val="black"/>
                  </a:solidFill>
                  <a:latin typeface="Dreaming Outloud Pro" panose="03050502040302030504" pitchFamily="66" charset="0"/>
                  <a:cs typeface="Dreaming Outloud Pro" panose="03050502040302030504" pitchFamily="66" charset="0"/>
                </a:rPr>
                <a:t>O</a:t>
              </a:r>
              <a:r>
                <a:rPr lang="en-US" sz="3600" baseline="-25000" dirty="0">
                  <a:solidFill>
                    <a:prstClr val="black"/>
                  </a:solidFill>
                  <a:latin typeface="Dreaming Outloud Pro" panose="03050502040302030504" pitchFamily="66" charset="0"/>
                  <a:cs typeface="Dreaming Outloud Pro" panose="03050502040302030504" pitchFamily="66" charset="0"/>
                </a:rPr>
                <a:t>5</a:t>
              </a:r>
              <a:r>
                <a:rPr lang="en-US" sz="3600" dirty="0">
                  <a:solidFill>
                    <a:prstClr val="black"/>
                  </a:solidFill>
                  <a:latin typeface="Dreaming Outloud Pro" panose="03050502040302030504" pitchFamily="66" charset="0"/>
                  <a:cs typeface="Dreaming Outloud Pro" panose="03050502040302030504" pitchFamily="66" charset="0"/>
                </a:rPr>
                <a:t>S</a:t>
              </a:r>
              <a:r>
                <a:rPr lang="en-US" sz="3600" baseline="-25000" dirty="0">
                  <a:solidFill>
                    <a:prstClr val="black"/>
                  </a:solidFill>
                  <a:latin typeface="Dreaming Outloud Pro" panose="03050502040302030504" pitchFamily="66" charset="0"/>
                  <a:cs typeface="Dreaming Outloud Pro" panose="03050502040302030504" pitchFamily="66" charset="0"/>
                </a:rPr>
                <a:t>(S)                  </a:t>
              </a:r>
              <a:r>
                <a:rPr lang="en-US" sz="3600" dirty="0">
                  <a:solidFill>
                    <a:prstClr val="black"/>
                  </a:solidFill>
                  <a:latin typeface="Dreaming Outloud Pro" panose="03050502040302030504" pitchFamily="66" charset="0"/>
                  <a:cs typeface="Dreaming Outloud Pro" panose="03050502040302030504" pitchFamily="66" charset="0"/>
                </a:rPr>
                <a:t>H</a:t>
              </a:r>
              <a:r>
                <a:rPr lang="en-US" sz="3600" baseline="30000" dirty="0">
                  <a:solidFill>
                    <a:prstClr val="black"/>
                  </a:solidFill>
                  <a:latin typeface="Dreaming Outloud Pro" panose="03050502040302030504" pitchFamily="66" charset="0"/>
                  <a:cs typeface="Dreaming Outloud Pro" panose="03050502040302030504" pitchFamily="66" charset="0"/>
                </a:rPr>
                <a:t>+1</a:t>
              </a:r>
              <a:r>
                <a:rPr lang="en-US" sz="3600" baseline="-25000" dirty="0">
                  <a:solidFill>
                    <a:prstClr val="black"/>
                  </a:solidFill>
                  <a:latin typeface="Dreaming Outloud Pro" panose="03050502040302030504" pitchFamily="66" charset="0"/>
                  <a:cs typeface="Dreaming Outloud Pro" panose="03050502040302030504" pitchFamily="66" charset="0"/>
                </a:rPr>
                <a:t>(AQ) </a:t>
              </a:r>
              <a:r>
                <a:rPr lang="en-US" sz="3600" dirty="0">
                  <a:solidFill>
                    <a:prstClr val="black"/>
                  </a:solidFill>
                  <a:latin typeface="Dreaming Outloud Pro" panose="03050502040302030504" pitchFamily="66" charset="0"/>
                  <a:cs typeface="Dreaming Outloud Pro" panose="03050502040302030504" pitchFamily="66" charset="0"/>
                </a:rPr>
                <a:t>+  C</a:t>
              </a:r>
              <a:r>
                <a:rPr lang="en-US" sz="3600" baseline="-25000" dirty="0">
                  <a:solidFill>
                    <a:prstClr val="black"/>
                  </a:solidFill>
                  <a:latin typeface="Dreaming Outloud Pro" panose="03050502040302030504" pitchFamily="66" charset="0"/>
                  <a:cs typeface="Dreaming Outloud Pro" panose="03050502040302030504" pitchFamily="66" charset="0"/>
                </a:rPr>
                <a:t>27</a:t>
              </a:r>
              <a:r>
                <a:rPr lang="en-US" sz="3600" dirty="0">
                  <a:solidFill>
                    <a:prstClr val="black"/>
                  </a:solidFill>
                  <a:latin typeface="Dreaming Outloud Pro" panose="03050502040302030504" pitchFamily="66" charset="0"/>
                  <a:cs typeface="Dreaming Outloud Pro" panose="03050502040302030504" pitchFamily="66" charset="0"/>
                </a:rPr>
                <a:t>H</a:t>
              </a:r>
              <a:r>
                <a:rPr lang="en-US" sz="3600" baseline="-25000" dirty="0">
                  <a:solidFill>
                    <a:prstClr val="black"/>
                  </a:solidFill>
                  <a:latin typeface="Dreaming Outloud Pro" panose="03050502040302030504" pitchFamily="66" charset="0"/>
                  <a:cs typeface="Dreaming Outloud Pro" panose="03050502040302030504" pitchFamily="66" charset="0"/>
                </a:rPr>
                <a:t>29</a:t>
              </a:r>
              <a:r>
                <a:rPr lang="en-US" sz="3600" dirty="0">
                  <a:solidFill>
                    <a:prstClr val="black"/>
                  </a:solidFill>
                  <a:latin typeface="Dreaming Outloud Pro" panose="03050502040302030504" pitchFamily="66" charset="0"/>
                  <a:cs typeface="Dreaming Outloud Pro" panose="03050502040302030504" pitchFamily="66" charset="0"/>
                </a:rPr>
                <a:t>O</a:t>
              </a:r>
              <a:r>
                <a:rPr lang="en-US" sz="3600" baseline="-25000" dirty="0">
                  <a:solidFill>
                    <a:prstClr val="black"/>
                  </a:solidFill>
                  <a:latin typeface="Dreaming Outloud Pro" panose="03050502040302030504" pitchFamily="66" charset="0"/>
                  <a:cs typeface="Dreaming Outloud Pro" panose="03050502040302030504" pitchFamily="66" charset="0"/>
                </a:rPr>
                <a:t>5</a:t>
              </a:r>
              <a:r>
                <a:rPr lang="en-US" sz="3600" dirty="0">
                  <a:solidFill>
                    <a:prstClr val="black"/>
                  </a:solidFill>
                  <a:latin typeface="Dreaming Outloud Pro" panose="03050502040302030504" pitchFamily="66" charset="0"/>
                  <a:cs typeface="Dreaming Outloud Pro" panose="03050502040302030504" pitchFamily="66" charset="0"/>
                </a:rPr>
                <a:t>S</a:t>
              </a:r>
              <a:r>
                <a:rPr lang="en-US" sz="3600" baseline="30000" dirty="0">
                  <a:solidFill>
                    <a:prstClr val="black"/>
                  </a:solidFill>
                  <a:latin typeface="Dreaming Outloud Pro" panose="03050502040302030504" pitchFamily="66" charset="0"/>
                  <a:cs typeface="Dreaming Outloud Pro" panose="03050502040302030504" pitchFamily="66" charset="0"/>
                </a:rPr>
                <a:t>-1</a:t>
              </a:r>
              <a:r>
                <a:rPr lang="en-US" sz="3600" baseline="-25000" dirty="0">
                  <a:solidFill>
                    <a:prstClr val="black"/>
                  </a:solidFill>
                  <a:latin typeface="Dreaming Outloud Pro" panose="03050502040302030504" pitchFamily="66" charset="0"/>
                  <a:cs typeface="Dreaming Outloud Pro" panose="03050502040302030504" pitchFamily="66" charset="0"/>
                </a:rPr>
                <a:t>(AQ)</a:t>
              </a:r>
            </a:p>
            <a:p>
              <a:r>
                <a:rPr lang="en-US" sz="3600" baseline="-25000" dirty="0">
                  <a:solidFill>
                    <a:prstClr val="black"/>
                  </a:solidFill>
                  <a:latin typeface="Dreaming Outloud Pro" panose="03050502040302030504" pitchFamily="66" charset="0"/>
                  <a:cs typeface="Dreaming Outloud Pro" panose="03050502040302030504" pitchFamily="66" charset="0"/>
                </a:rPr>
                <a:t>    </a:t>
              </a:r>
              <a:r>
                <a:rPr lang="en-US" sz="2800" dirty="0">
                  <a:solidFill>
                    <a:prstClr val="black"/>
                  </a:solidFill>
                  <a:highlight>
                    <a:srgbClr val="FFFF00"/>
                  </a:highlight>
                  <a:latin typeface="Dreaming Outloud Pro" panose="03050502040302030504" pitchFamily="66" charset="0"/>
                  <a:cs typeface="Dreaming Outloud Pro" panose="03050502040302030504" pitchFamily="66" charset="0"/>
                </a:rPr>
                <a:t>molecule YELLOW</a:t>
              </a:r>
              <a:r>
                <a:rPr lang="en-US" sz="2800" dirty="0">
                  <a:solidFill>
                    <a:prstClr val="black"/>
                  </a:solidFill>
                  <a:latin typeface="Dreaming Outloud Pro" panose="03050502040302030504" pitchFamily="66" charset="0"/>
                  <a:cs typeface="Dreaming Outloud Pro" panose="03050502040302030504" pitchFamily="66" charset="0"/>
                </a:rPr>
                <a:t>                               </a:t>
              </a:r>
              <a:r>
                <a:rPr lang="en-US" sz="2800" dirty="0">
                  <a:solidFill>
                    <a:schemeClr val="bg1"/>
                  </a:solidFill>
                  <a:highlight>
                    <a:srgbClr val="3333FF"/>
                  </a:highlight>
                  <a:latin typeface="Dreaming Outloud Pro" panose="03050502040302030504" pitchFamily="66" charset="0"/>
                  <a:cs typeface="Dreaming Outloud Pro" panose="03050502040302030504" pitchFamily="66" charset="0"/>
                </a:rPr>
                <a:t>Anion BLUE</a:t>
              </a:r>
              <a:endParaRPr lang="en-US" sz="3600" baseline="-25000" dirty="0">
                <a:solidFill>
                  <a:prstClr val="black"/>
                </a:solidFill>
                <a:latin typeface="Dreaming Outloud Pro" panose="03050502040302030504" pitchFamily="66" charset="0"/>
                <a:cs typeface="Dreaming Outloud Pro" panose="03050502040302030504" pitchFamily="66" charset="0"/>
              </a:endParaRPr>
            </a:p>
            <a:p>
              <a:endParaRPr lang="en-US" dirty="0"/>
            </a:p>
          </p:txBody>
        </p:sp>
        <p:cxnSp>
          <p:nvCxnSpPr>
            <p:cNvPr id="12" name="Straight Arrow Connector 11">
              <a:extLst>
                <a:ext uri="{FF2B5EF4-FFF2-40B4-BE49-F238E27FC236}">
                  <a16:creationId xmlns:a16="http://schemas.microsoft.com/office/drawing/2014/main" id="{AC1ED69F-0E8B-AC2C-A3C6-CB71FEB7D4E5}"/>
                </a:ext>
              </a:extLst>
            </p:cNvPr>
            <p:cNvCxnSpPr/>
            <p:nvPr/>
          </p:nvCxnSpPr>
          <p:spPr>
            <a:xfrm>
              <a:off x="4378873" y="3055304"/>
              <a:ext cx="1066800" cy="0"/>
            </a:xfrm>
            <a:prstGeom prst="straightConnector1">
              <a:avLst/>
            </a:prstGeom>
            <a:ln w="28575">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BCF2E495-B1B6-A802-E72F-BD0422A16B99}"/>
                </a:ext>
              </a:extLst>
            </p:cNvPr>
            <p:cNvCxnSpPr/>
            <p:nvPr/>
          </p:nvCxnSpPr>
          <p:spPr>
            <a:xfrm flipH="1">
              <a:off x="4342778" y="3207704"/>
              <a:ext cx="1066800" cy="0"/>
            </a:xfrm>
            <a:prstGeom prst="straightConnector1">
              <a:avLst/>
            </a:prstGeom>
            <a:ln w="28575">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grpSp>
      <p:sp>
        <p:nvSpPr>
          <p:cNvPr id="15" name="TextBox 14">
            <a:extLst>
              <a:ext uri="{FF2B5EF4-FFF2-40B4-BE49-F238E27FC236}">
                <a16:creationId xmlns:a16="http://schemas.microsoft.com/office/drawing/2014/main" id="{AE45DF7A-68B8-B6C0-4F7A-9817BD6DE2FD}"/>
              </a:ext>
            </a:extLst>
          </p:cNvPr>
          <p:cNvSpPr txBox="1"/>
          <p:nvPr/>
        </p:nvSpPr>
        <p:spPr>
          <a:xfrm rot="265809">
            <a:off x="4320721" y="1647924"/>
            <a:ext cx="1037383" cy="646331"/>
          </a:xfrm>
          <a:prstGeom prst="rect">
            <a:avLst/>
          </a:prstGeom>
          <a:noFill/>
        </p:spPr>
        <p:txBody>
          <a:bodyPr wrap="square" rtlCol="0">
            <a:spAutoFit/>
          </a:bodyPr>
          <a:lstStyle/>
          <a:p>
            <a:r>
              <a:rPr lang="en-US" sz="3600" dirty="0">
                <a:solidFill>
                  <a:srgbClr val="FF0000"/>
                </a:solidFill>
              </a:rPr>
              <a:t>H</a:t>
            </a:r>
            <a:r>
              <a:rPr lang="en-US" sz="3600" baseline="30000" dirty="0">
                <a:solidFill>
                  <a:srgbClr val="FF0000"/>
                </a:solidFill>
              </a:rPr>
              <a:t>+1</a:t>
            </a:r>
            <a:endParaRPr lang="en-US" sz="3600" dirty="0"/>
          </a:p>
        </p:txBody>
      </p:sp>
      <p:sp>
        <p:nvSpPr>
          <p:cNvPr id="2" name="TextBox 1">
            <a:extLst>
              <a:ext uri="{FF2B5EF4-FFF2-40B4-BE49-F238E27FC236}">
                <a16:creationId xmlns:a16="http://schemas.microsoft.com/office/drawing/2014/main" id="{10C6DF20-7F58-61D8-FE91-8ABE666AA034}"/>
              </a:ext>
            </a:extLst>
          </p:cNvPr>
          <p:cNvSpPr txBox="1"/>
          <p:nvPr/>
        </p:nvSpPr>
        <p:spPr>
          <a:xfrm>
            <a:off x="3272324" y="796899"/>
            <a:ext cx="800100" cy="369332"/>
          </a:xfrm>
          <a:prstGeom prst="rect">
            <a:avLst/>
          </a:prstGeom>
          <a:noFill/>
        </p:spPr>
        <p:txBody>
          <a:bodyPr wrap="square" rtlCol="0" anchor="b">
            <a:spAutoFit/>
          </a:bodyPr>
          <a:lstStyle/>
          <a:p>
            <a:pPr algn="ctr" fontAlgn="auto">
              <a:spcBef>
                <a:spcPts val="0"/>
              </a:spcBef>
              <a:spcAft>
                <a:spcPts val="0"/>
              </a:spcAft>
            </a:pPr>
            <a:r>
              <a:rPr lang="en-US" dirty="0">
                <a:solidFill>
                  <a:prstClr val="black"/>
                </a:solidFill>
                <a:latin typeface="Calibri"/>
              </a:rPr>
              <a:t>water</a:t>
            </a:r>
          </a:p>
        </p:txBody>
      </p:sp>
      <p:sp>
        <p:nvSpPr>
          <p:cNvPr id="3" name="TextBox 2">
            <a:extLst>
              <a:ext uri="{FF2B5EF4-FFF2-40B4-BE49-F238E27FC236}">
                <a16:creationId xmlns:a16="http://schemas.microsoft.com/office/drawing/2014/main" id="{4F47738E-FACD-262D-C5C5-0ECF97D90788}"/>
              </a:ext>
            </a:extLst>
          </p:cNvPr>
          <p:cNvSpPr txBox="1"/>
          <p:nvPr/>
        </p:nvSpPr>
        <p:spPr>
          <a:xfrm>
            <a:off x="0" y="0"/>
            <a:ext cx="990600" cy="707886"/>
          </a:xfrm>
          <a:prstGeom prst="rect">
            <a:avLst/>
          </a:prstGeom>
          <a:solidFill>
            <a:srgbClr val="FFFF00"/>
          </a:solidFill>
        </p:spPr>
        <p:txBody>
          <a:bodyPr wrap="square" rtlCol="0">
            <a:spAutoFit/>
          </a:bodyPr>
          <a:lstStyle/>
          <a:p>
            <a:pPr algn="ctr"/>
            <a:r>
              <a:rPr lang="en-US" sz="4000" dirty="0">
                <a:solidFill>
                  <a:srgbClr val="222268"/>
                </a:solidFill>
              </a:rPr>
              <a:t>76.</a:t>
            </a:r>
          </a:p>
        </p:txBody>
      </p:sp>
    </p:spTree>
    <p:extLst>
      <p:ext uri="{BB962C8B-B14F-4D97-AF65-F5344CB8AC3E}">
        <p14:creationId xmlns:p14="http://schemas.microsoft.com/office/powerpoint/2010/main" val="2018709610"/>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F9A96DE9-F4F3-8ED6-3DC8-7B84B6B043F2}"/>
              </a:ext>
            </a:extLst>
          </p:cNvPr>
          <p:cNvSpPr txBox="1"/>
          <p:nvPr/>
        </p:nvSpPr>
        <p:spPr>
          <a:xfrm>
            <a:off x="0" y="2981233"/>
            <a:ext cx="9144000" cy="2862322"/>
          </a:xfrm>
          <a:prstGeom prst="rect">
            <a:avLst/>
          </a:prstGeom>
          <a:noFill/>
        </p:spPr>
        <p:txBody>
          <a:bodyPr wrap="square" rtlCol="0">
            <a:spAutoFit/>
          </a:bodyPr>
          <a:lstStyle/>
          <a:p>
            <a:pPr algn="ctr"/>
            <a:r>
              <a:rPr lang="en-US" sz="3000" dirty="0">
                <a:solidFill>
                  <a:srgbClr val="FF0000"/>
                </a:solidFill>
              </a:rPr>
              <a:t>Add H</a:t>
            </a:r>
            <a:r>
              <a:rPr lang="en-US" sz="3000" baseline="30000" dirty="0">
                <a:solidFill>
                  <a:srgbClr val="FF0000"/>
                </a:solidFill>
              </a:rPr>
              <a:t>+1 </a:t>
            </a:r>
          </a:p>
          <a:p>
            <a:pPr algn="ctr"/>
            <a:r>
              <a:rPr lang="en-US" sz="2400" dirty="0">
                <a:solidFill>
                  <a:srgbClr val="FF0000"/>
                </a:solidFill>
              </a:rPr>
              <a:t>Adding acid to the beaker will shift the dynamic equilibrium… REVERSE</a:t>
            </a:r>
          </a:p>
          <a:p>
            <a:pPr algn="ctr"/>
            <a:r>
              <a:rPr lang="en-US" sz="2400" dirty="0">
                <a:solidFill>
                  <a:srgbClr val="FF0000"/>
                </a:solidFill>
              </a:rPr>
              <a:t>Making the solution </a:t>
            </a:r>
            <a:r>
              <a:rPr lang="en-US" sz="2400" dirty="0">
                <a:solidFill>
                  <a:srgbClr val="FF0000"/>
                </a:solidFill>
                <a:highlight>
                  <a:srgbClr val="FFFF00"/>
                </a:highlight>
              </a:rPr>
              <a:t>YELLOW</a:t>
            </a:r>
          </a:p>
          <a:p>
            <a:pPr algn="ctr"/>
            <a:endParaRPr lang="en-US" sz="2400" dirty="0">
              <a:solidFill>
                <a:srgbClr val="FF0000"/>
              </a:solidFill>
              <a:highlight>
                <a:srgbClr val="FFFF00"/>
              </a:highlight>
            </a:endParaRPr>
          </a:p>
          <a:p>
            <a:pPr algn="ctr"/>
            <a:r>
              <a:rPr lang="en-US" sz="3000" dirty="0">
                <a:solidFill>
                  <a:schemeClr val="tx1">
                    <a:lumMod val="95000"/>
                    <a:lumOff val="5000"/>
                  </a:schemeClr>
                </a:solidFill>
              </a:rPr>
              <a:t>Add OH</a:t>
            </a:r>
            <a:r>
              <a:rPr lang="en-US" sz="3000" baseline="30000" dirty="0">
                <a:solidFill>
                  <a:schemeClr val="tx1">
                    <a:lumMod val="95000"/>
                    <a:lumOff val="5000"/>
                  </a:schemeClr>
                </a:solidFill>
              </a:rPr>
              <a:t>-1</a:t>
            </a:r>
          </a:p>
          <a:p>
            <a:pPr algn="ctr"/>
            <a:r>
              <a:rPr lang="en-US" sz="2400" dirty="0">
                <a:solidFill>
                  <a:schemeClr val="tx1">
                    <a:lumMod val="95000"/>
                    <a:lumOff val="5000"/>
                  </a:schemeClr>
                </a:solidFill>
              </a:rPr>
              <a:t>Add OH</a:t>
            </a:r>
            <a:r>
              <a:rPr lang="en-US" sz="2400" baseline="30000" dirty="0">
                <a:solidFill>
                  <a:schemeClr val="tx1">
                    <a:lumMod val="95000"/>
                    <a:lumOff val="5000"/>
                  </a:schemeClr>
                </a:solidFill>
              </a:rPr>
              <a:t>-1</a:t>
            </a:r>
            <a:r>
              <a:rPr lang="en-US" sz="2400" dirty="0">
                <a:solidFill>
                  <a:schemeClr val="tx1">
                    <a:lumMod val="95000"/>
                    <a:lumOff val="5000"/>
                  </a:schemeClr>
                </a:solidFill>
              </a:rPr>
              <a:t> ions (base) will shift it… </a:t>
            </a:r>
            <a:r>
              <a:rPr lang="en-US" sz="2400" dirty="0">
                <a:solidFill>
                  <a:schemeClr val="bg1"/>
                </a:solidFill>
              </a:rPr>
              <a:t>FORWARD</a:t>
            </a:r>
          </a:p>
        </p:txBody>
      </p:sp>
      <p:cxnSp>
        <p:nvCxnSpPr>
          <p:cNvPr id="10" name="Straight Arrow Connector 9">
            <a:extLst>
              <a:ext uri="{FF2B5EF4-FFF2-40B4-BE49-F238E27FC236}">
                <a16:creationId xmlns:a16="http://schemas.microsoft.com/office/drawing/2014/main" id="{D1D156F9-05B0-828A-B7E7-A339B1F630A8}"/>
              </a:ext>
            </a:extLst>
          </p:cNvPr>
          <p:cNvCxnSpPr/>
          <p:nvPr/>
        </p:nvCxnSpPr>
        <p:spPr>
          <a:xfrm flipH="1">
            <a:off x="2283781" y="3260879"/>
            <a:ext cx="1511423" cy="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nvGrpSpPr>
          <p:cNvPr id="9" name="Group 8">
            <a:extLst>
              <a:ext uri="{FF2B5EF4-FFF2-40B4-BE49-F238E27FC236}">
                <a16:creationId xmlns:a16="http://schemas.microsoft.com/office/drawing/2014/main" id="{45D5691E-42B7-ECC8-329F-46AAD0EC4B3D}"/>
              </a:ext>
            </a:extLst>
          </p:cNvPr>
          <p:cNvGrpSpPr/>
          <p:nvPr/>
        </p:nvGrpSpPr>
        <p:grpSpPr>
          <a:xfrm>
            <a:off x="0" y="914203"/>
            <a:ext cx="9144000" cy="1077218"/>
            <a:chOff x="0" y="2685972"/>
            <a:chExt cx="12192000" cy="1436290"/>
          </a:xfrm>
        </p:grpSpPr>
        <p:sp>
          <p:nvSpPr>
            <p:cNvPr id="11" name="TextBox 10">
              <a:extLst>
                <a:ext uri="{FF2B5EF4-FFF2-40B4-BE49-F238E27FC236}">
                  <a16:creationId xmlns:a16="http://schemas.microsoft.com/office/drawing/2014/main" id="{59C62E89-A88A-6FF8-AE52-DF11A0941EFD}"/>
                </a:ext>
              </a:extLst>
            </p:cNvPr>
            <p:cNvSpPr txBox="1"/>
            <p:nvPr/>
          </p:nvSpPr>
          <p:spPr>
            <a:xfrm>
              <a:off x="0" y="2685972"/>
              <a:ext cx="12192000" cy="1436290"/>
            </a:xfrm>
            <a:prstGeom prst="rect">
              <a:avLst/>
            </a:prstGeom>
            <a:noFill/>
          </p:spPr>
          <p:txBody>
            <a:bodyPr wrap="square" rtlCol="0">
              <a:spAutoFit/>
            </a:bodyPr>
            <a:lstStyle/>
            <a:p>
              <a:pPr algn="ctr"/>
              <a:r>
                <a:rPr lang="en-US" sz="3600" dirty="0">
                  <a:solidFill>
                    <a:prstClr val="black"/>
                  </a:solidFill>
                  <a:latin typeface="Dreaming Outloud Pro" panose="03050502040302030504" pitchFamily="66" charset="0"/>
                  <a:cs typeface="Dreaming Outloud Pro" panose="03050502040302030504" pitchFamily="66" charset="0"/>
                </a:rPr>
                <a:t>HC</a:t>
              </a:r>
              <a:r>
                <a:rPr lang="en-US" sz="3600" baseline="-25000" dirty="0">
                  <a:solidFill>
                    <a:prstClr val="black"/>
                  </a:solidFill>
                  <a:latin typeface="Dreaming Outloud Pro" panose="03050502040302030504" pitchFamily="66" charset="0"/>
                  <a:cs typeface="Dreaming Outloud Pro" panose="03050502040302030504" pitchFamily="66" charset="0"/>
                </a:rPr>
                <a:t>27</a:t>
              </a:r>
              <a:r>
                <a:rPr lang="en-US" sz="3600" dirty="0">
                  <a:solidFill>
                    <a:prstClr val="black"/>
                  </a:solidFill>
                  <a:latin typeface="Dreaming Outloud Pro" panose="03050502040302030504" pitchFamily="66" charset="0"/>
                  <a:cs typeface="Dreaming Outloud Pro" panose="03050502040302030504" pitchFamily="66" charset="0"/>
                </a:rPr>
                <a:t>H</a:t>
              </a:r>
              <a:r>
                <a:rPr lang="en-US" sz="3600" baseline="-25000" dirty="0">
                  <a:solidFill>
                    <a:prstClr val="black"/>
                  </a:solidFill>
                  <a:latin typeface="Dreaming Outloud Pro" panose="03050502040302030504" pitchFamily="66" charset="0"/>
                  <a:cs typeface="Dreaming Outloud Pro" panose="03050502040302030504" pitchFamily="66" charset="0"/>
                </a:rPr>
                <a:t>29</a:t>
              </a:r>
              <a:r>
                <a:rPr lang="en-US" sz="3600" dirty="0">
                  <a:solidFill>
                    <a:prstClr val="black"/>
                  </a:solidFill>
                  <a:latin typeface="Dreaming Outloud Pro" panose="03050502040302030504" pitchFamily="66" charset="0"/>
                  <a:cs typeface="Dreaming Outloud Pro" panose="03050502040302030504" pitchFamily="66" charset="0"/>
                </a:rPr>
                <a:t>O</a:t>
              </a:r>
              <a:r>
                <a:rPr lang="en-US" sz="3600" baseline="-25000" dirty="0">
                  <a:solidFill>
                    <a:prstClr val="black"/>
                  </a:solidFill>
                  <a:latin typeface="Dreaming Outloud Pro" panose="03050502040302030504" pitchFamily="66" charset="0"/>
                  <a:cs typeface="Dreaming Outloud Pro" panose="03050502040302030504" pitchFamily="66" charset="0"/>
                </a:rPr>
                <a:t>5</a:t>
              </a:r>
              <a:r>
                <a:rPr lang="en-US" sz="3600" dirty="0">
                  <a:solidFill>
                    <a:prstClr val="black"/>
                  </a:solidFill>
                  <a:latin typeface="Dreaming Outloud Pro" panose="03050502040302030504" pitchFamily="66" charset="0"/>
                  <a:cs typeface="Dreaming Outloud Pro" panose="03050502040302030504" pitchFamily="66" charset="0"/>
                </a:rPr>
                <a:t>S</a:t>
              </a:r>
              <a:r>
                <a:rPr lang="en-US" sz="3600" baseline="-25000" dirty="0">
                  <a:solidFill>
                    <a:prstClr val="black"/>
                  </a:solidFill>
                  <a:latin typeface="Dreaming Outloud Pro" panose="03050502040302030504" pitchFamily="66" charset="0"/>
                  <a:cs typeface="Dreaming Outloud Pro" panose="03050502040302030504" pitchFamily="66" charset="0"/>
                </a:rPr>
                <a:t>(S)                  </a:t>
              </a:r>
              <a:r>
                <a:rPr lang="en-US" sz="3600" dirty="0">
                  <a:solidFill>
                    <a:prstClr val="black"/>
                  </a:solidFill>
                  <a:latin typeface="Dreaming Outloud Pro" panose="03050502040302030504" pitchFamily="66" charset="0"/>
                  <a:cs typeface="Dreaming Outloud Pro" panose="03050502040302030504" pitchFamily="66" charset="0"/>
                </a:rPr>
                <a:t>H</a:t>
              </a:r>
              <a:r>
                <a:rPr lang="en-US" sz="3600" baseline="30000" dirty="0">
                  <a:solidFill>
                    <a:prstClr val="black"/>
                  </a:solidFill>
                  <a:latin typeface="Dreaming Outloud Pro" panose="03050502040302030504" pitchFamily="66" charset="0"/>
                  <a:cs typeface="Dreaming Outloud Pro" panose="03050502040302030504" pitchFamily="66" charset="0"/>
                </a:rPr>
                <a:t>+1</a:t>
              </a:r>
              <a:r>
                <a:rPr lang="en-US" sz="3600" baseline="-25000" dirty="0">
                  <a:solidFill>
                    <a:prstClr val="black"/>
                  </a:solidFill>
                  <a:latin typeface="Dreaming Outloud Pro" panose="03050502040302030504" pitchFamily="66" charset="0"/>
                  <a:cs typeface="Dreaming Outloud Pro" panose="03050502040302030504" pitchFamily="66" charset="0"/>
                </a:rPr>
                <a:t>(AQ) </a:t>
              </a:r>
              <a:r>
                <a:rPr lang="en-US" sz="3600" dirty="0">
                  <a:solidFill>
                    <a:prstClr val="black"/>
                  </a:solidFill>
                  <a:latin typeface="Dreaming Outloud Pro" panose="03050502040302030504" pitchFamily="66" charset="0"/>
                  <a:cs typeface="Dreaming Outloud Pro" panose="03050502040302030504" pitchFamily="66" charset="0"/>
                </a:rPr>
                <a:t>+  C</a:t>
              </a:r>
              <a:r>
                <a:rPr lang="en-US" sz="3600" baseline="-25000" dirty="0">
                  <a:solidFill>
                    <a:prstClr val="black"/>
                  </a:solidFill>
                  <a:latin typeface="Dreaming Outloud Pro" panose="03050502040302030504" pitchFamily="66" charset="0"/>
                  <a:cs typeface="Dreaming Outloud Pro" panose="03050502040302030504" pitchFamily="66" charset="0"/>
                </a:rPr>
                <a:t>27</a:t>
              </a:r>
              <a:r>
                <a:rPr lang="en-US" sz="3600" dirty="0">
                  <a:solidFill>
                    <a:prstClr val="black"/>
                  </a:solidFill>
                  <a:latin typeface="Dreaming Outloud Pro" panose="03050502040302030504" pitchFamily="66" charset="0"/>
                  <a:cs typeface="Dreaming Outloud Pro" panose="03050502040302030504" pitchFamily="66" charset="0"/>
                </a:rPr>
                <a:t>H</a:t>
              </a:r>
              <a:r>
                <a:rPr lang="en-US" sz="3600" baseline="-25000" dirty="0">
                  <a:solidFill>
                    <a:prstClr val="black"/>
                  </a:solidFill>
                  <a:latin typeface="Dreaming Outloud Pro" panose="03050502040302030504" pitchFamily="66" charset="0"/>
                  <a:cs typeface="Dreaming Outloud Pro" panose="03050502040302030504" pitchFamily="66" charset="0"/>
                </a:rPr>
                <a:t>29</a:t>
              </a:r>
              <a:r>
                <a:rPr lang="en-US" sz="3600" dirty="0">
                  <a:solidFill>
                    <a:prstClr val="black"/>
                  </a:solidFill>
                  <a:latin typeface="Dreaming Outloud Pro" panose="03050502040302030504" pitchFamily="66" charset="0"/>
                  <a:cs typeface="Dreaming Outloud Pro" panose="03050502040302030504" pitchFamily="66" charset="0"/>
                </a:rPr>
                <a:t>O</a:t>
              </a:r>
              <a:r>
                <a:rPr lang="en-US" sz="3600" baseline="-25000" dirty="0">
                  <a:solidFill>
                    <a:prstClr val="black"/>
                  </a:solidFill>
                  <a:latin typeface="Dreaming Outloud Pro" panose="03050502040302030504" pitchFamily="66" charset="0"/>
                  <a:cs typeface="Dreaming Outloud Pro" panose="03050502040302030504" pitchFamily="66" charset="0"/>
                </a:rPr>
                <a:t>5</a:t>
              </a:r>
              <a:r>
                <a:rPr lang="en-US" sz="3600" dirty="0">
                  <a:solidFill>
                    <a:prstClr val="black"/>
                  </a:solidFill>
                  <a:latin typeface="Dreaming Outloud Pro" panose="03050502040302030504" pitchFamily="66" charset="0"/>
                  <a:cs typeface="Dreaming Outloud Pro" panose="03050502040302030504" pitchFamily="66" charset="0"/>
                </a:rPr>
                <a:t>S</a:t>
              </a:r>
              <a:r>
                <a:rPr lang="en-US" sz="3600" baseline="30000" dirty="0">
                  <a:solidFill>
                    <a:prstClr val="black"/>
                  </a:solidFill>
                  <a:latin typeface="Dreaming Outloud Pro" panose="03050502040302030504" pitchFamily="66" charset="0"/>
                  <a:cs typeface="Dreaming Outloud Pro" panose="03050502040302030504" pitchFamily="66" charset="0"/>
                </a:rPr>
                <a:t>-1</a:t>
              </a:r>
              <a:r>
                <a:rPr lang="en-US" sz="3600" baseline="-25000" dirty="0">
                  <a:solidFill>
                    <a:prstClr val="black"/>
                  </a:solidFill>
                  <a:latin typeface="Dreaming Outloud Pro" panose="03050502040302030504" pitchFamily="66" charset="0"/>
                  <a:cs typeface="Dreaming Outloud Pro" panose="03050502040302030504" pitchFamily="66" charset="0"/>
                </a:rPr>
                <a:t>(AQ)</a:t>
              </a:r>
            </a:p>
            <a:p>
              <a:r>
                <a:rPr lang="en-US" sz="3600" baseline="-25000" dirty="0">
                  <a:solidFill>
                    <a:prstClr val="black"/>
                  </a:solidFill>
                  <a:latin typeface="Dreaming Outloud Pro" panose="03050502040302030504" pitchFamily="66" charset="0"/>
                  <a:cs typeface="Dreaming Outloud Pro" panose="03050502040302030504" pitchFamily="66" charset="0"/>
                </a:rPr>
                <a:t>   </a:t>
              </a:r>
              <a:r>
                <a:rPr lang="en-US" sz="2800" dirty="0">
                  <a:solidFill>
                    <a:prstClr val="black"/>
                  </a:solidFill>
                  <a:highlight>
                    <a:srgbClr val="FFFF00"/>
                  </a:highlight>
                  <a:latin typeface="Dreaming Outloud Pro" panose="03050502040302030504" pitchFamily="66" charset="0"/>
                  <a:cs typeface="Dreaming Outloud Pro" panose="03050502040302030504" pitchFamily="66" charset="0"/>
                </a:rPr>
                <a:t>molecule YELLOW</a:t>
              </a:r>
              <a:r>
                <a:rPr lang="en-US" sz="2800" dirty="0">
                  <a:solidFill>
                    <a:prstClr val="black"/>
                  </a:solidFill>
                  <a:latin typeface="Dreaming Outloud Pro" panose="03050502040302030504" pitchFamily="66" charset="0"/>
                  <a:cs typeface="Dreaming Outloud Pro" panose="03050502040302030504" pitchFamily="66" charset="0"/>
                </a:rPr>
                <a:t>                              </a:t>
              </a:r>
              <a:r>
                <a:rPr lang="en-US" sz="2800" dirty="0">
                  <a:solidFill>
                    <a:schemeClr val="bg1"/>
                  </a:solidFill>
                  <a:highlight>
                    <a:srgbClr val="3333FF"/>
                  </a:highlight>
                  <a:latin typeface="Dreaming Outloud Pro" panose="03050502040302030504" pitchFamily="66" charset="0"/>
                  <a:cs typeface="Dreaming Outloud Pro" panose="03050502040302030504" pitchFamily="66" charset="0"/>
                </a:rPr>
                <a:t>Anion BLUE</a:t>
              </a:r>
              <a:endParaRPr lang="en-US" dirty="0"/>
            </a:p>
          </p:txBody>
        </p:sp>
        <p:cxnSp>
          <p:nvCxnSpPr>
            <p:cNvPr id="12" name="Straight Arrow Connector 11">
              <a:extLst>
                <a:ext uri="{FF2B5EF4-FFF2-40B4-BE49-F238E27FC236}">
                  <a16:creationId xmlns:a16="http://schemas.microsoft.com/office/drawing/2014/main" id="{61094BF1-91AC-DBA2-E056-DA1DD0C56286}"/>
                </a:ext>
              </a:extLst>
            </p:cNvPr>
            <p:cNvCxnSpPr/>
            <p:nvPr/>
          </p:nvCxnSpPr>
          <p:spPr>
            <a:xfrm>
              <a:off x="4378873" y="3055304"/>
              <a:ext cx="1066800" cy="0"/>
            </a:xfrm>
            <a:prstGeom prst="straightConnector1">
              <a:avLst/>
            </a:prstGeom>
            <a:ln w="28575">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2E6B279F-637F-1AE9-4595-A90893D8D1F3}"/>
                </a:ext>
              </a:extLst>
            </p:cNvPr>
            <p:cNvCxnSpPr/>
            <p:nvPr/>
          </p:nvCxnSpPr>
          <p:spPr>
            <a:xfrm flipH="1">
              <a:off x="4342778" y="3207704"/>
              <a:ext cx="1066800" cy="0"/>
            </a:xfrm>
            <a:prstGeom prst="straightConnector1">
              <a:avLst/>
            </a:prstGeom>
            <a:ln w="28575">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grpSp>
      <p:sp>
        <p:nvSpPr>
          <p:cNvPr id="15" name="TextBox 14">
            <a:extLst>
              <a:ext uri="{FF2B5EF4-FFF2-40B4-BE49-F238E27FC236}">
                <a16:creationId xmlns:a16="http://schemas.microsoft.com/office/drawing/2014/main" id="{F6FDD98E-788C-3CF5-9ADE-4A3D3309E427}"/>
              </a:ext>
            </a:extLst>
          </p:cNvPr>
          <p:cNvSpPr txBox="1"/>
          <p:nvPr/>
        </p:nvSpPr>
        <p:spPr>
          <a:xfrm rot="265809">
            <a:off x="4320409" y="1655996"/>
            <a:ext cx="1246385" cy="646331"/>
          </a:xfrm>
          <a:prstGeom prst="rect">
            <a:avLst/>
          </a:prstGeom>
          <a:noFill/>
        </p:spPr>
        <p:txBody>
          <a:bodyPr wrap="square" rtlCol="0">
            <a:spAutoFit/>
          </a:bodyPr>
          <a:lstStyle/>
          <a:p>
            <a:r>
              <a:rPr lang="en-US" sz="3600" dirty="0">
                <a:solidFill>
                  <a:schemeClr val="tx1">
                    <a:lumMod val="95000"/>
                    <a:lumOff val="5000"/>
                  </a:schemeClr>
                </a:solidFill>
              </a:rPr>
              <a:t>OH</a:t>
            </a:r>
            <a:r>
              <a:rPr lang="en-US" sz="3600" baseline="30000" dirty="0">
                <a:solidFill>
                  <a:schemeClr val="tx1">
                    <a:lumMod val="95000"/>
                    <a:lumOff val="5000"/>
                  </a:schemeClr>
                </a:solidFill>
              </a:rPr>
              <a:t>-1</a:t>
            </a:r>
            <a:endParaRPr lang="en-US" sz="3600" dirty="0">
              <a:solidFill>
                <a:schemeClr val="tx1">
                  <a:lumMod val="95000"/>
                  <a:lumOff val="5000"/>
                </a:schemeClr>
              </a:solidFill>
            </a:endParaRPr>
          </a:p>
        </p:txBody>
      </p:sp>
      <p:sp>
        <p:nvSpPr>
          <p:cNvPr id="2" name="TextBox 1">
            <a:extLst>
              <a:ext uri="{FF2B5EF4-FFF2-40B4-BE49-F238E27FC236}">
                <a16:creationId xmlns:a16="http://schemas.microsoft.com/office/drawing/2014/main" id="{0D3F0337-F60E-DD05-4C10-093A7C92D53A}"/>
              </a:ext>
            </a:extLst>
          </p:cNvPr>
          <p:cNvSpPr txBox="1"/>
          <p:nvPr/>
        </p:nvSpPr>
        <p:spPr>
          <a:xfrm>
            <a:off x="3272324" y="796899"/>
            <a:ext cx="800100" cy="369332"/>
          </a:xfrm>
          <a:prstGeom prst="rect">
            <a:avLst/>
          </a:prstGeom>
          <a:noFill/>
        </p:spPr>
        <p:txBody>
          <a:bodyPr wrap="square" rtlCol="0" anchor="b">
            <a:spAutoFit/>
          </a:bodyPr>
          <a:lstStyle/>
          <a:p>
            <a:pPr algn="ctr" fontAlgn="auto">
              <a:spcBef>
                <a:spcPts val="0"/>
              </a:spcBef>
              <a:spcAft>
                <a:spcPts val="0"/>
              </a:spcAft>
            </a:pPr>
            <a:r>
              <a:rPr lang="en-US" dirty="0">
                <a:solidFill>
                  <a:prstClr val="black"/>
                </a:solidFill>
                <a:latin typeface="Calibri"/>
              </a:rPr>
              <a:t>water</a:t>
            </a:r>
          </a:p>
        </p:txBody>
      </p:sp>
      <p:sp>
        <p:nvSpPr>
          <p:cNvPr id="3" name="TextBox 2">
            <a:extLst>
              <a:ext uri="{FF2B5EF4-FFF2-40B4-BE49-F238E27FC236}">
                <a16:creationId xmlns:a16="http://schemas.microsoft.com/office/drawing/2014/main" id="{E51558CA-41C4-D9CE-3424-92EB4A1BE59C}"/>
              </a:ext>
            </a:extLst>
          </p:cNvPr>
          <p:cNvSpPr txBox="1"/>
          <p:nvPr/>
        </p:nvSpPr>
        <p:spPr>
          <a:xfrm>
            <a:off x="0" y="0"/>
            <a:ext cx="990600" cy="707886"/>
          </a:xfrm>
          <a:prstGeom prst="rect">
            <a:avLst/>
          </a:prstGeom>
          <a:solidFill>
            <a:srgbClr val="FFFF00"/>
          </a:solidFill>
        </p:spPr>
        <p:txBody>
          <a:bodyPr wrap="square" rtlCol="0">
            <a:spAutoFit/>
          </a:bodyPr>
          <a:lstStyle/>
          <a:p>
            <a:pPr algn="ctr"/>
            <a:r>
              <a:rPr lang="en-US" sz="4000" dirty="0">
                <a:solidFill>
                  <a:srgbClr val="222268"/>
                </a:solidFill>
              </a:rPr>
              <a:t>76.</a:t>
            </a:r>
          </a:p>
        </p:txBody>
      </p:sp>
    </p:spTree>
    <p:extLst>
      <p:ext uri="{BB962C8B-B14F-4D97-AF65-F5344CB8AC3E}">
        <p14:creationId xmlns:p14="http://schemas.microsoft.com/office/powerpoint/2010/main" val="3951075380"/>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F9A96DE9-F4F3-8ED6-3DC8-7B84B6B043F2}"/>
              </a:ext>
            </a:extLst>
          </p:cNvPr>
          <p:cNvSpPr txBox="1"/>
          <p:nvPr/>
        </p:nvSpPr>
        <p:spPr>
          <a:xfrm>
            <a:off x="0" y="2981233"/>
            <a:ext cx="9144000" cy="3231654"/>
          </a:xfrm>
          <a:prstGeom prst="rect">
            <a:avLst/>
          </a:prstGeom>
          <a:noFill/>
        </p:spPr>
        <p:txBody>
          <a:bodyPr wrap="square" rtlCol="0">
            <a:spAutoFit/>
          </a:bodyPr>
          <a:lstStyle/>
          <a:p>
            <a:pPr algn="ctr"/>
            <a:r>
              <a:rPr lang="en-US" sz="3000" dirty="0">
                <a:solidFill>
                  <a:srgbClr val="FF0000"/>
                </a:solidFill>
              </a:rPr>
              <a:t>Add H</a:t>
            </a:r>
            <a:r>
              <a:rPr lang="en-US" sz="3000" baseline="30000" dirty="0">
                <a:solidFill>
                  <a:srgbClr val="FF0000"/>
                </a:solidFill>
              </a:rPr>
              <a:t>+1 </a:t>
            </a:r>
          </a:p>
          <a:p>
            <a:pPr algn="ctr"/>
            <a:r>
              <a:rPr lang="en-US" sz="2400" dirty="0">
                <a:solidFill>
                  <a:srgbClr val="FF0000"/>
                </a:solidFill>
              </a:rPr>
              <a:t>Adding acid to the beaker will shift the dynamic equilibrium… REVERSE</a:t>
            </a:r>
          </a:p>
          <a:p>
            <a:pPr algn="ctr"/>
            <a:r>
              <a:rPr lang="en-US" sz="2400" dirty="0">
                <a:solidFill>
                  <a:srgbClr val="FF0000"/>
                </a:solidFill>
              </a:rPr>
              <a:t>Making the solution </a:t>
            </a:r>
            <a:r>
              <a:rPr lang="en-US" sz="2400" dirty="0">
                <a:solidFill>
                  <a:srgbClr val="FF0000"/>
                </a:solidFill>
                <a:highlight>
                  <a:srgbClr val="FFFF00"/>
                </a:highlight>
              </a:rPr>
              <a:t>YELLOW</a:t>
            </a:r>
          </a:p>
          <a:p>
            <a:pPr algn="ctr"/>
            <a:endParaRPr lang="en-US" sz="2400" dirty="0">
              <a:solidFill>
                <a:srgbClr val="FF0000"/>
              </a:solidFill>
              <a:highlight>
                <a:srgbClr val="FFFF00"/>
              </a:highlight>
            </a:endParaRPr>
          </a:p>
          <a:p>
            <a:pPr algn="ctr"/>
            <a:r>
              <a:rPr lang="en-US" sz="3000" dirty="0">
                <a:solidFill>
                  <a:schemeClr val="tx1">
                    <a:lumMod val="95000"/>
                    <a:lumOff val="5000"/>
                  </a:schemeClr>
                </a:solidFill>
              </a:rPr>
              <a:t>Add OH</a:t>
            </a:r>
            <a:r>
              <a:rPr lang="en-US" sz="3000" baseline="30000" dirty="0">
                <a:solidFill>
                  <a:schemeClr val="tx1">
                    <a:lumMod val="95000"/>
                    <a:lumOff val="5000"/>
                  </a:schemeClr>
                </a:solidFill>
              </a:rPr>
              <a:t>-1</a:t>
            </a:r>
          </a:p>
          <a:p>
            <a:pPr algn="ctr"/>
            <a:r>
              <a:rPr lang="en-US" sz="2400" dirty="0">
                <a:solidFill>
                  <a:schemeClr val="tx1">
                    <a:lumMod val="95000"/>
                    <a:lumOff val="5000"/>
                  </a:schemeClr>
                </a:solidFill>
              </a:rPr>
              <a:t>Add OH</a:t>
            </a:r>
            <a:r>
              <a:rPr lang="en-US" sz="2400" baseline="30000" dirty="0">
                <a:solidFill>
                  <a:schemeClr val="tx1">
                    <a:lumMod val="95000"/>
                    <a:lumOff val="5000"/>
                  </a:schemeClr>
                </a:solidFill>
              </a:rPr>
              <a:t>-1</a:t>
            </a:r>
            <a:r>
              <a:rPr lang="en-US" sz="2400" dirty="0">
                <a:solidFill>
                  <a:schemeClr val="tx1">
                    <a:lumMod val="95000"/>
                    <a:lumOff val="5000"/>
                  </a:schemeClr>
                </a:solidFill>
              </a:rPr>
              <a:t> ions (base) will shift it… FORWARD</a:t>
            </a:r>
          </a:p>
          <a:p>
            <a:pPr algn="ctr"/>
            <a:r>
              <a:rPr lang="en-US" sz="2400" dirty="0">
                <a:solidFill>
                  <a:schemeClr val="tx1">
                    <a:lumMod val="95000"/>
                    <a:lumOff val="5000"/>
                  </a:schemeClr>
                </a:solidFill>
              </a:rPr>
              <a:t>Making the solution </a:t>
            </a:r>
            <a:r>
              <a:rPr lang="en-US" sz="2400" dirty="0">
                <a:solidFill>
                  <a:schemeClr val="bg1"/>
                </a:solidFill>
                <a:highlight>
                  <a:srgbClr val="0000FF"/>
                </a:highlight>
              </a:rPr>
              <a:t>BLUE</a:t>
            </a:r>
          </a:p>
        </p:txBody>
      </p:sp>
      <p:cxnSp>
        <p:nvCxnSpPr>
          <p:cNvPr id="10" name="Straight Arrow Connector 9">
            <a:extLst>
              <a:ext uri="{FF2B5EF4-FFF2-40B4-BE49-F238E27FC236}">
                <a16:creationId xmlns:a16="http://schemas.microsoft.com/office/drawing/2014/main" id="{D1D156F9-05B0-828A-B7E7-A339B1F630A8}"/>
              </a:ext>
            </a:extLst>
          </p:cNvPr>
          <p:cNvCxnSpPr/>
          <p:nvPr/>
        </p:nvCxnSpPr>
        <p:spPr>
          <a:xfrm flipH="1">
            <a:off x="2283781" y="3260879"/>
            <a:ext cx="1511423" cy="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87F90359-1C8D-BB6C-F67C-82863EF66CD4}"/>
              </a:ext>
            </a:extLst>
          </p:cNvPr>
          <p:cNvCxnSpPr>
            <a:cxnSpLocks/>
          </p:cNvCxnSpPr>
          <p:nvPr/>
        </p:nvCxnSpPr>
        <p:spPr>
          <a:xfrm rot="10800000" flipH="1">
            <a:off x="5439792" y="5181600"/>
            <a:ext cx="1511423" cy="0"/>
          </a:xfrm>
          <a:prstGeom prst="straightConnector1">
            <a:avLst/>
          </a:prstGeom>
          <a:ln w="76200">
            <a:solidFill>
              <a:srgbClr val="0000FF"/>
            </a:solidFill>
            <a:tailEnd type="triangle"/>
          </a:ln>
        </p:spPr>
        <p:style>
          <a:lnRef idx="1">
            <a:schemeClr val="accent1"/>
          </a:lnRef>
          <a:fillRef idx="0">
            <a:schemeClr val="accent1"/>
          </a:fillRef>
          <a:effectRef idx="0">
            <a:schemeClr val="accent1"/>
          </a:effectRef>
          <a:fontRef idx="minor">
            <a:schemeClr val="tx1"/>
          </a:fontRef>
        </p:style>
      </p:cxnSp>
      <p:grpSp>
        <p:nvGrpSpPr>
          <p:cNvPr id="11" name="Group 10">
            <a:extLst>
              <a:ext uri="{FF2B5EF4-FFF2-40B4-BE49-F238E27FC236}">
                <a16:creationId xmlns:a16="http://schemas.microsoft.com/office/drawing/2014/main" id="{8F7F3524-8D03-FB79-7956-1B02947B8C4B}"/>
              </a:ext>
            </a:extLst>
          </p:cNvPr>
          <p:cNvGrpSpPr/>
          <p:nvPr/>
        </p:nvGrpSpPr>
        <p:grpSpPr>
          <a:xfrm>
            <a:off x="0" y="914205"/>
            <a:ext cx="9144000" cy="1415772"/>
            <a:chOff x="0" y="2685972"/>
            <a:chExt cx="12192000" cy="1887693"/>
          </a:xfrm>
        </p:grpSpPr>
        <p:sp>
          <p:nvSpPr>
            <p:cNvPr id="12" name="TextBox 11">
              <a:extLst>
                <a:ext uri="{FF2B5EF4-FFF2-40B4-BE49-F238E27FC236}">
                  <a16:creationId xmlns:a16="http://schemas.microsoft.com/office/drawing/2014/main" id="{F516C517-30B8-B8D8-81DE-59596C81FA09}"/>
                </a:ext>
              </a:extLst>
            </p:cNvPr>
            <p:cNvSpPr txBox="1"/>
            <p:nvPr/>
          </p:nvSpPr>
          <p:spPr>
            <a:xfrm>
              <a:off x="0" y="2685972"/>
              <a:ext cx="12192000" cy="1887693"/>
            </a:xfrm>
            <a:prstGeom prst="rect">
              <a:avLst/>
            </a:prstGeom>
            <a:noFill/>
          </p:spPr>
          <p:txBody>
            <a:bodyPr wrap="square" rtlCol="0">
              <a:spAutoFit/>
            </a:bodyPr>
            <a:lstStyle/>
            <a:p>
              <a:pPr algn="ctr"/>
              <a:r>
                <a:rPr lang="en-US" sz="3600" dirty="0">
                  <a:solidFill>
                    <a:prstClr val="black"/>
                  </a:solidFill>
                  <a:latin typeface="Dreaming Outloud Pro" panose="03050502040302030504" pitchFamily="66" charset="0"/>
                  <a:cs typeface="Dreaming Outloud Pro" panose="03050502040302030504" pitchFamily="66" charset="0"/>
                </a:rPr>
                <a:t>HC</a:t>
              </a:r>
              <a:r>
                <a:rPr lang="en-US" sz="3600" baseline="-25000" dirty="0">
                  <a:solidFill>
                    <a:prstClr val="black"/>
                  </a:solidFill>
                  <a:latin typeface="Dreaming Outloud Pro" panose="03050502040302030504" pitchFamily="66" charset="0"/>
                  <a:cs typeface="Dreaming Outloud Pro" panose="03050502040302030504" pitchFamily="66" charset="0"/>
                </a:rPr>
                <a:t>27</a:t>
              </a:r>
              <a:r>
                <a:rPr lang="en-US" sz="3600" dirty="0">
                  <a:solidFill>
                    <a:prstClr val="black"/>
                  </a:solidFill>
                  <a:latin typeface="Dreaming Outloud Pro" panose="03050502040302030504" pitchFamily="66" charset="0"/>
                  <a:cs typeface="Dreaming Outloud Pro" panose="03050502040302030504" pitchFamily="66" charset="0"/>
                </a:rPr>
                <a:t>H</a:t>
              </a:r>
              <a:r>
                <a:rPr lang="en-US" sz="3600" baseline="-25000" dirty="0">
                  <a:solidFill>
                    <a:prstClr val="black"/>
                  </a:solidFill>
                  <a:latin typeface="Dreaming Outloud Pro" panose="03050502040302030504" pitchFamily="66" charset="0"/>
                  <a:cs typeface="Dreaming Outloud Pro" panose="03050502040302030504" pitchFamily="66" charset="0"/>
                </a:rPr>
                <a:t>29</a:t>
              </a:r>
              <a:r>
                <a:rPr lang="en-US" sz="3600" dirty="0">
                  <a:solidFill>
                    <a:prstClr val="black"/>
                  </a:solidFill>
                  <a:latin typeface="Dreaming Outloud Pro" panose="03050502040302030504" pitchFamily="66" charset="0"/>
                  <a:cs typeface="Dreaming Outloud Pro" panose="03050502040302030504" pitchFamily="66" charset="0"/>
                </a:rPr>
                <a:t>O</a:t>
              </a:r>
              <a:r>
                <a:rPr lang="en-US" sz="3600" baseline="-25000" dirty="0">
                  <a:solidFill>
                    <a:prstClr val="black"/>
                  </a:solidFill>
                  <a:latin typeface="Dreaming Outloud Pro" panose="03050502040302030504" pitchFamily="66" charset="0"/>
                  <a:cs typeface="Dreaming Outloud Pro" panose="03050502040302030504" pitchFamily="66" charset="0"/>
                </a:rPr>
                <a:t>5</a:t>
              </a:r>
              <a:r>
                <a:rPr lang="en-US" sz="3600" dirty="0">
                  <a:solidFill>
                    <a:prstClr val="black"/>
                  </a:solidFill>
                  <a:latin typeface="Dreaming Outloud Pro" panose="03050502040302030504" pitchFamily="66" charset="0"/>
                  <a:cs typeface="Dreaming Outloud Pro" panose="03050502040302030504" pitchFamily="66" charset="0"/>
                </a:rPr>
                <a:t>S</a:t>
              </a:r>
              <a:r>
                <a:rPr lang="en-US" sz="3600" baseline="-25000" dirty="0">
                  <a:solidFill>
                    <a:prstClr val="black"/>
                  </a:solidFill>
                  <a:latin typeface="Dreaming Outloud Pro" panose="03050502040302030504" pitchFamily="66" charset="0"/>
                  <a:cs typeface="Dreaming Outloud Pro" panose="03050502040302030504" pitchFamily="66" charset="0"/>
                </a:rPr>
                <a:t>(S)                  </a:t>
              </a:r>
              <a:r>
                <a:rPr lang="en-US" sz="3600" dirty="0">
                  <a:solidFill>
                    <a:prstClr val="black"/>
                  </a:solidFill>
                  <a:latin typeface="Dreaming Outloud Pro" panose="03050502040302030504" pitchFamily="66" charset="0"/>
                  <a:cs typeface="Dreaming Outloud Pro" panose="03050502040302030504" pitchFamily="66" charset="0"/>
                </a:rPr>
                <a:t>H</a:t>
              </a:r>
              <a:r>
                <a:rPr lang="en-US" sz="3600" baseline="30000" dirty="0">
                  <a:solidFill>
                    <a:prstClr val="black"/>
                  </a:solidFill>
                  <a:latin typeface="Dreaming Outloud Pro" panose="03050502040302030504" pitchFamily="66" charset="0"/>
                  <a:cs typeface="Dreaming Outloud Pro" panose="03050502040302030504" pitchFamily="66" charset="0"/>
                </a:rPr>
                <a:t>+1</a:t>
              </a:r>
              <a:r>
                <a:rPr lang="en-US" sz="3600" baseline="-25000" dirty="0">
                  <a:solidFill>
                    <a:prstClr val="black"/>
                  </a:solidFill>
                  <a:latin typeface="Dreaming Outloud Pro" panose="03050502040302030504" pitchFamily="66" charset="0"/>
                  <a:cs typeface="Dreaming Outloud Pro" panose="03050502040302030504" pitchFamily="66" charset="0"/>
                </a:rPr>
                <a:t>(AQ) </a:t>
              </a:r>
              <a:r>
                <a:rPr lang="en-US" sz="3600" dirty="0">
                  <a:solidFill>
                    <a:prstClr val="black"/>
                  </a:solidFill>
                  <a:latin typeface="Dreaming Outloud Pro" panose="03050502040302030504" pitchFamily="66" charset="0"/>
                  <a:cs typeface="Dreaming Outloud Pro" panose="03050502040302030504" pitchFamily="66" charset="0"/>
                </a:rPr>
                <a:t>+  C</a:t>
              </a:r>
              <a:r>
                <a:rPr lang="en-US" sz="3600" baseline="-25000" dirty="0">
                  <a:solidFill>
                    <a:prstClr val="black"/>
                  </a:solidFill>
                  <a:latin typeface="Dreaming Outloud Pro" panose="03050502040302030504" pitchFamily="66" charset="0"/>
                  <a:cs typeface="Dreaming Outloud Pro" panose="03050502040302030504" pitchFamily="66" charset="0"/>
                </a:rPr>
                <a:t>27</a:t>
              </a:r>
              <a:r>
                <a:rPr lang="en-US" sz="3600" dirty="0">
                  <a:solidFill>
                    <a:prstClr val="black"/>
                  </a:solidFill>
                  <a:latin typeface="Dreaming Outloud Pro" panose="03050502040302030504" pitchFamily="66" charset="0"/>
                  <a:cs typeface="Dreaming Outloud Pro" panose="03050502040302030504" pitchFamily="66" charset="0"/>
                </a:rPr>
                <a:t>H</a:t>
              </a:r>
              <a:r>
                <a:rPr lang="en-US" sz="3600" baseline="-25000" dirty="0">
                  <a:solidFill>
                    <a:prstClr val="black"/>
                  </a:solidFill>
                  <a:latin typeface="Dreaming Outloud Pro" panose="03050502040302030504" pitchFamily="66" charset="0"/>
                  <a:cs typeface="Dreaming Outloud Pro" panose="03050502040302030504" pitchFamily="66" charset="0"/>
                </a:rPr>
                <a:t>29</a:t>
              </a:r>
              <a:r>
                <a:rPr lang="en-US" sz="3600" dirty="0">
                  <a:solidFill>
                    <a:prstClr val="black"/>
                  </a:solidFill>
                  <a:latin typeface="Dreaming Outloud Pro" panose="03050502040302030504" pitchFamily="66" charset="0"/>
                  <a:cs typeface="Dreaming Outloud Pro" panose="03050502040302030504" pitchFamily="66" charset="0"/>
                </a:rPr>
                <a:t>O</a:t>
              </a:r>
              <a:r>
                <a:rPr lang="en-US" sz="3600" baseline="-25000" dirty="0">
                  <a:solidFill>
                    <a:prstClr val="black"/>
                  </a:solidFill>
                  <a:latin typeface="Dreaming Outloud Pro" panose="03050502040302030504" pitchFamily="66" charset="0"/>
                  <a:cs typeface="Dreaming Outloud Pro" panose="03050502040302030504" pitchFamily="66" charset="0"/>
                </a:rPr>
                <a:t>5</a:t>
              </a:r>
              <a:r>
                <a:rPr lang="en-US" sz="3600" dirty="0">
                  <a:solidFill>
                    <a:prstClr val="black"/>
                  </a:solidFill>
                  <a:latin typeface="Dreaming Outloud Pro" panose="03050502040302030504" pitchFamily="66" charset="0"/>
                  <a:cs typeface="Dreaming Outloud Pro" panose="03050502040302030504" pitchFamily="66" charset="0"/>
                </a:rPr>
                <a:t>S</a:t>
              </a:r>
              <a:r>
                <a:rPr lang="en-US" sz="3600" baseline="30000" dirty="0">
                  <a:solidFill>
                    <a:prstClr val="black"/>
                  </a:solidFill>
                  <a:latin typeface="Dreaming Outloud Pro" panose="03050502040302030504" pitchFamily="66" charset="0"/>
                  <a:cs typeface="Dreaming Outloud Pro" panose="03050502040302030504" pitchFamily="66" charset="0"/>
                </a:rPr>
                <a:t>-1</a:t>
              </a:r>
              <a:r>
                <a:rPr lang="en-US" sz="3600" baseline="-25000" dirty="0">
                  <a:solidFill>
                    <a:prstClr val="black"/>
                  </a:solidFill>
                  <a:latin typeface="Dreaming Outloud Pro" panose="03050502040302030504" pitchFamily="66" charset="0"/>
                  <a:cs typeface="Dreaming Outloud Pro" panose="03050502040302030504" pitchFamily="66" charset="0"/>
                </a:rPr>
                <a:t>(AQ)</a:t>
              </a:r>
            </a:p>
            <a:p>
              <a:r>
                <a:rPr lang="en-US" sz="3600" baseline="-25000" dirty="0">
                  <a:solidFill>
                    <a:prstClr val="black"/>
                  </a:solidFill>
                  <a:latin typeface="Dreaming Outloud Pro" panose="03050502040302030504" pitchFamily="66" charset="0"/>
                  <a:cs typeface="Dreaming Outloud Pro" panose="03050502040302030504" pitchFamily="66" charset="0"/>
                </a:rPr>
                <a:t>    </a:t>
              </a:r>
              <a:r>
                <a:rPr lang="en-US" sz="4400" baseline="-25000" dirty="0">
                  <a:solidFill>
                    <a:prstClr val="black"/>
                  </a:solidFill>
                  <a:latin typeface="Dreaming Outloud Pro" panose="03050502040302030504" pitchFamily="66" charset="0"/>
                  <a:cs typeface="Dreaming Outloud Pro" panose="03050502040302030504" pitchFamily="66" charset="0"/>
                </a:rPr>
                <a:t> </a:t>
              </a:r>
              <a:r>
                <a:rPr lang="en-US" sz="2800" dirty="0">
                  <a:solidFill>
                    <a:prstClr val="black"/>
                  </a:solidFill>
                  <a:highlight>
                    <a:srgbClr val="FFFF00"/>
                  </a:highlight>
                  <a:latin typeface="Dreaming Outloud Pro" panose="03050502040302030504" pitchFamily="66" charset="0"/>
                  <a:cs typeface="Dreaming Outloud Pro" panose="03050502040302030504" pitchFamily="66" charset="0"/>
                </a:rPr>
                <a:t>molecule YELLOW</a:t>
              </a:r>
              <a:r>
                <a:rPr lang="en-US" sz="2800" dirty="0">
                  <a:solidFill>
                    <a:prstClr val="black"/>
                  </a:solidFill>
                  <a:latin typeface="Dreaming Outloud Pro" panose="03050502040302030504" pitchFamily="66" charset="0"/>
                  <a:cs typeface="Dreaming Outloud Pro" panose="03050502040302030504" pitchFamily="66" charset="0"/>
                </a:rPr>
                <a:t>                            </a:t>
              </a:r>
              <a:r>
                <a:rPr lang="en-US" sz="2800" dirty="0">
                  <a:solidFill>
                    <a:schemeClr val="bg1"/>
                  </a:solidFill>
                  <a:highlight>
                    <a:srgbClr val="3333FF"/>
                  </a:highlight>
                  <a:latin typeface="Dreaming Outloud Pro" panose="03050502040302030504" pitchFamily="66" charset="0"/>
                  <a:cs typeface="Dreaming Outloud Pro" panose="03050502040302030504" pitchFamily="66" charset="0"/>
                </a:rPr>
                <a:t>Anion BLUE </a:t>
              </a:r>
            </a:p>
            <a:p>
              <a:endParaRPr lang="en-US" dirty="0"/>
            </a:p>
          </p:txBody>
        </p:sp>
        <p:cxnSp>
          <p:nvCxnSpPr>
            <p:cNvPr id="13" name="Straight Arrow Connector 12">
              <a:extLst>
                <a:ext uri="{FF2B5EF4-FFF2-40B4-BE49-F238E27FC236}">
                  <a16:creationId xmlns:a16="http://schemas.microsoft.com/office/drawing/2014/main" id="{D9983A78-C7F2-B8ED-CC60-BC44B55A19ED}"/>
                </a:ext>
              </a:extLst>
            </p:cNvPr>
            <p:cNvCxnSpPr/>
            <p:nvPr/>
          </p:nvCxnSpPr>
          <p:spPr>
            <a:xfrm>
              <a:off x="4378873" y="3055304"/>
              <a:ext cx="1066800" cy="0"/>
            </a:xfrm>
            <a:prstGeom prst="straightConnector1">
              <a:avLst/>
            </a:prstGeom>
            <a:ln w="28575">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BECEB77D-3D45-5E83-3863-EE525A524EC6}"/>
                </a:ext>
              </a:extLst>
            </p:cNvPr>
            <p:cNvCxnSpPr/>
            <p:nvPr/>
          </p:nvCxnSpPr>
          <p:spPr>
            <a:xfrm flipH="1">
              <a:off x="4342778" y="3207704"/>
              <a:ext cx="1066800" cy="0"/>
            </a:xfrm>
            <a:prstGeom prst="straightConnector1">
              <a:avLst/>
            </a:prstGeom>
            <a:ln w="28575">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grpSp>
      <p:sp>
        <p:nvSpPr>
          <p:cNvPr id="16" name="TextBox 15">
            <a:extLst>
              <a:ext uri="{FF2B5EF4-FFF2-40B4-BE49-F238E27FC236}">
                <a16:creationId xmlns:a16="http://schemas.microsoft.com/office/drawing/2014/main" id="{B77D1575-FA9C-8B4E-FB47-3346454DF8C1}"/>
              </a:ext>
            </a:extLst>
          </p:cNvPr>
          <p:cNvSpPr txBox="1"/>
          <p:nvPr/>
        </p:nvSpPr>
        <p:spPr>
          <a:xfrm rot="265809">
            <a:off x="4320417" y="1655769"/>
            <a:ext cx="1240499" cy="646331"/>
          </a:xfrm>
          <a:prstGeom prst="rect">
            <a:avLst/>
          </a:prstGeom>
          <a:noFill/>
        </p:spPr>
        <p:txBody>
          <a:bodyPr wrap="square" rtlCol="0">
            <a:spAutoFit/>
          </a:bodyPr>
          <a:lstStyle/>
          <a:p>
            <a:r>
              <a:rPr lang="en-US" sz="3600" dirty="0">
                <a:solidFill>
                  <a:schemeClr val="tx1">
                    <a:lumMod val="95000"/>
                    <a:lumOff val="5000"/>
                  </a:schemeClr>
                </a:solidFill>
              </a:rPr>
              <a:t>OH</a:t>
            </a:r>
            <a:r>
              <a:rPr lang="en-US" sz="3600" baseline="30000" dirty="0">
                <a:solidFill>
                  <a:schemeClr val="tx1">
                    <a:lumMod val="95000"/>
                    <a:lumOff val="5000"/>
                  </a:schemeClr>
                </a:solidFill>
              </a:rPr>
              <a:t>-1</a:t>
            </a:r>
            <a:endParaRPr lang="en-US" sz="3600" dirty="0">
              <a:solidFill>
                <a:schemeClr val="tx1">
                  <a:lumMod val="95000"/>
                  <a:lumOff val="5000"/>
                </a:schemeClr>
              </a:solidFill>
            </a:endParaRPr>
          </a:p>
        </p:txBody>
      </p:sp>
      <p:cxnSp>
        <p:nvCxnSpPr>
          <p:cNvPr id="19" name="Straight Connector 18">
            <a:extLst>
              <a:ext uri="{FF2B5EF4-FFF2-40B4-BE49-F238E27FC236}">
                <a16:creationId xmlns:a16="http://schemas.microsoft.com/office/drawing/2014/main" id="{C8FA6F96-16C9-8D77-8621-1BD1D8866F48}"/>
              </a:ext>
            </a:extLst>
          </p:cNvPr>
          <p:cNvCxnSpPr/>
          <p:nvPr/>
        </p:nvCxnSpPr>
        <p:spPr>
          <a:xfrm flipV="1">
            <a:off x="4374472" y="914202"/>
            <a:ext cx="905522" cy="542291"/>
          </a:xfrm>
          <a:prstGeom prst="line">
            <a:avLst/>
          </a:prstGeom>
          <a:ln w="28575">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7073DB37-1F5E-DEF9-C69B-4C16F872569C}"/>
              </a:ext>
            </a:extLst>
          </p:cNvPr>
          <p:cNvCxnSpPr>
            <a:cxnSpLocks/>
          </p:cNvCxnSpPr>
          <p:nvPr/>
        </p:nvCxnSpPr>
        <p:spPr>
          <a:xfrm>
            <a:off x="4323337" y="1037529"/>
            <a:ext cx="1116455" cy="418964"/>
          </a:xfrm>
          <a:prstGeom prst="line">
            <a:avLst/>
          </a:prstGeom>
          <a:ln w="28575">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4EE4A16B-18AE-0F09-FFC2-A0F2FC7688D1}"/>
              </a:ext>
            </a:extLst>
          </p:cNvPr>
          <p:cNvCxnSpPr>
            <a:cxnSpLocks/>
          </p:cNvCxnSpPr>
          <p:nvPr/>
        </p:nvCxnSpPr>
        <p:spPr>
          <a:xfrm>
            <a:off x="4264171" y="1777486"/>
            <a:ext cx="1116455" cy="418964"/>
          </a:xfrm>
          <a:prstGeom prst="line">
            <a:avLst/>
          </a:prstGeom>
          <a:ln w="28575">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7D53EB06-406F-CE2B-DCCB-0BBDC660E470}"/>
              </a:ext>
            </a:extLst>
          </p:cNvPr>
          <p:cNvCxnSpPr/>
          <p:nvPr/>
        </p:nvCxnSpPr>
        <p:spPr>
          <a:xfrm flipV="1">
            <a:off x="4323337" y="1715821"/>
            <a:ext cx="905522" cy="542291"/>
          </a:xfrm>
          <a:prstGeom prst="line">
            <a:avLst/>
          </a:prstGeom>
          <a:ln w="28575">
            <a:solidFill>
              <a:srgbClr val="0000FF"/>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541E1FA6-D0CE-487F-035A-0344CDFF07ED}"/>
              </a:ext>
            </a:extLst>
          </p:cNvPr>
          <p:cNvSpPr txBox="1"/>
          <p:nvPr/>
        </p:nvSpPr>
        <p:spPr>
          <a:xfrm>
            <a:off x="3272324" y="796899"/>
            <a:ext cx="800100" cy="369332"/>
          </a:xfrm>
          <a:prstGeom prst="rect">
            <a:avLst/>
          </a:prstGeom>
          <a:noFill/>
        </p:spPr>
        <p:txBody>
          <a:bodyPr wrap="square" rtlCol="0" anchor="b">
            <a:spAutoFit/>
          </a:bodyPr>
          <a:lstStyle/>
          <a:p>
            <a:pPr algn="ctr" fontAlgn="auto">
              <a:spcBef>
                <a:spcPts val="0"/>
              </a:spcBef>
              <a:spcAft>
                <a:spcPts val="0"/>
              </a:spcAft>
            </a:pPr>
            <a:r>
              <a:rPr lang="en-US" dirty="0">
                <a:solidFill>
                  <a:prstClr val="black"/>
                </a:solidFill>
                <a:latin typeface="Calibri"/>
              </a:rPr>
              <a:t>water</a:t>
            </a:r>
          </a:p>
        </p:txBody>
      </p:sp>
      <p:sp>
        <p:nvSpPr>
          <p:cNvPr id="3" name="TextBox 2">
            <a:extLst>
              <a:ext uri="{FF2B5EF4-FFF2-40B4-BE49-F238E27FC236}">
                <a16:creationId xmlns:a16="http://schemas.microsoft.com/office/drawing/2014/main" id="{6FB2B39C-0A9C-DE67-723A-5A1287AD41B0}"/>
              </a:ext>
            </a:extLst>
          </p:cNvPr>
          <p:cNvSpPr txBox="1"/>
          <p:nvPr/>
        </p:nvSpPr>
        <p:spPr>
          <a:xfrm>
            <a:off x="0" y="0"/>
            <a:ext cx="990600" cy="707886"/>
          </a:xfrm>
          <a:prstGeom prst="rect">
            <a:avLst/>
          </a:prstGeom>
          <a:solidFill>
            <a:srgbClr val="FFFF00"/>
          </a:solidFill>
        </p:spPr>
        <p:txBody>
          <a:bodyPr wrap="square" rtlCol="0">
            <a:spAutoFit/>
          </a:bodyPr>
          <a:lstStyle/>
          <a:p>
            <a:pPr algn="ctr"/>
            <a:r>
              <a:rPr lang="en-US" sz="4000" dirty="0">
                <a:solidFill>
                  <a:srgbClr val="222268"/>
                </a:solidFill>
              </a:rPr>
              <a:t>76.</a:t>
            </a:r>
          </a:p>
        </p:txBody>
      </p:sp>
    </p:spTree>
    <p:extLst>
      <p:ext uri="{BB962C8B-B14F-4D97-AF65-F5344CB8AC3E}">
        <p14:creationId xmlns:p14="http://schemas.microsoft.com/office/powerpoint/2010/main" val="4224191880"/>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B69C1BA-5997-8B2E-E4FA-996699EDE185}"/>
              </a:ext>
            </a:extLst>
          </p:cNvPr>
          <p:cNvSpPr txBox="1"/>
          <p:nvPr/>
        </p:nvSpPr>
        <p:spPr>
          <a:xfrm>
            <a:off x="0" y="857251"/>
            <a:ext cx="9144000" cy="4662815"/>
          </a:xfrm>
          <a:prstGeom prst="rect">
            <a:avLst/>
          </a:prstGeom>
          <a:noFill/>
        </p:spPr>
        <p:txBody>
          <a:bodyPr wrap="square" rtlCol="0">
            <a:spAutoFit/>
          </a:bodyPr>
          <a:lstStyle/>
          <a:p>
            <a:pPr algn="ctr"/>
            <a:r>
              <a:rPr lang="en-US" sz="2700" dirty="0">
                <a:latin typeface="Playpen Sans Medium" pitchFamily="2" charset="0"/>
                <a:ea typeface="Playpen Sans Medium" pitchFamily="2" charset="0"/>
              </a:rPr>
              <a:t>Without talking too much chemistry, </a:t>
            </a:r>
            <a:br>
              <a:rPr lang="en-US" sz="2700" dirty="0">
                <a:latin typeface="Playpen Sans Medium" pitchFamily="2" charset="0"/>
                <a:ea typeface="Playpen Sans Medium" pitchFamily="2" charset="0"/>
              </a:rPr>
            </a:br>
            <a:r>
              <a:rPr lang="en-US" sz="2700" dirty="0">
                <a:latin typeface="Playpen Sans Medium" pitchFamily="2" charset="0"/>
                <a:ea typeface="Playpen Sans Medium" pitchFamily="2" charset="0"/>
              </a:rPr>
              <a:t>let’s watch how dynamic equilibrium works… </a:t>
            </a:r>
          </a:p>
          <a:p>
            <a:pPr algn="ctr"/>
            <a:endParaRPr lang="en-US" sz="2700" dirty="0">
              <a:latin typeface="Playpen Sans Medium" pitchFamily="2" charset="0"/>
              <a:ea typeface="Playpen Sans Medium" pitchFamily="2" charset="0"/>
            </a:endParaRPr>
          </a:p>
          <a:p>
            <a:pPr algn="ctr"/>
            <a:endParaRPr lang="en-US" sz="2700" dirty="0">
              <a:latin typeface="Playpen Sans Medium" pitchFamily="2" charset="0"/>
              <a:ea typeface="Playpen Sans Medium" pitchFamily="2" charset="0"/>
            </a:endParaRPr>
          </a:p>
          <a:p>
            <a:pPr algn="ctr"/>
            <a:endParaRPr lang="en-US" sz="2700" dirty="0">
              <a:latin typeface="Playpen Sans Medium" pitchFamily="2" charset="0"/>
              <a:ea typeface="Playpen Sans Medium" pitchFamily="2" charset="0"/>
            </a:endParaRPr>
          </a:p>
          <a:p>
            <a:pPr algn="ctr"/>
            <a:endParaRPr lang="en-US" sz="2700" dirty="0">
              <a:latin typeface="Playpen Sans Medium" pitchFamily="2" charset="0"/>
              <a:ea typeface="Playpen Sans Medium" pitchFamily="2" charset="0"/>
            </a:endParaRPr>
          </a:p>
          <a:p>
            <a:pPr algn="ctr"/>
            <a:endParaRPr lang="en-US" sz="2700" dirty="0">
              <a:latin typeface="Playpen Sans Medium" pitchFamily="2" charset="0"/>
              <a:ea typeface="Playpen Sans Medium" pitchFamily="2" charset="0"/>
            </a:endParaRPr>
          </a:p>
          <a:p>
            <a:pPr algn="ctr"/>
            <a:endParaRPr lang="en-US" sz="2700" dirty="0">
              <a:latin typeface="Playpen Sans Medium" pitchFamily="2" charset="0"/>
              <a:ea typeface="Playpen Sans Medium" pitchFamily="2" charset="0"/>
            </a:endParaRPr>
          </a:p>
          <a:p>
            <a:pPr algn="ctr"/>
            <a:endParaRPr lang="en-US" sz="2700" dirty="0">
              <a:latin typeface="Playpen Sans Medium" pitchFamily="2" charset="0"/>
              <a:ea typeface="Playpen Sans Medium" pitchFamily="2" charset="0"/>
            </a:endParaRPr>
          </a:p>
          <a:p>
            <a:pPr algn="ctr"/>
            <a:r>
              <a:rPr lang="en-US" sz="2700" dirty="0">
                <a:latin typeface="Playpen Sans Medium" pitchFamily="2" charset="0"/>
                <a:ea typeface="Playpen Sans Medium" pitchFamily="2" charset="0"/>
              </a:rPr>
              <a:t>It can get yellow, it can get blue, and maybe…</a:t>
            </a:r>
          </a:p>
          <a:p>
            <a:pPr algn="ctr"/>
            <a:r>
              <a:rPr lang="en-US" sz="2700" dirty="0">
                <a:latin typeface="Playpen Sans Medium" pitchFamily="2" charset="0"/>
                <a:ea typeface="Playpen Sans Medium" pitchFamily="2" charset="0"/>
              </a:rPr>
              <a:t>it can get GREEN (</a:t>
            </a:r>
            <a:r>
              <a:rPr lang="en-US" sz="2700">
                <a:latin typeface="Playpen Sans Medium" pitchFamily="2" charset="0"/>
                <a:ea typeface="Playpen Sans Medium" pitchFamily="2" charset="0"/>
              </a:rPr>
              <a:t>the half-way </a:t>
            </a:r>
            <a:r>
              <a:rPr lang="en-US" sz="2700" dirty="0">
                <a:latin typeface="Playpen Sans Medium" pitchFamily="2" charset="0"/>
                <a:ea typeface="Playpen Sans Medium" pitchFamily="2" charset="0"/>
              </a:rPr>
              <a:t>point).</a:t>
            </a:r>
          </a:p>
        </p:txBody>
      </p:sp>
      <p:grpSp>
        <p:nvGrpSpPr>
          <p:cNvPr id="3" name="Group 2">
            <a:extLst>
              <a:ext uri="{FF2B5EF4-FFF2-40B4-BE49-F238E27FC236}">
                <a16:creationId xmlns:a16="http://schemas.microsoft.com/office/drawing/2014/main" id="{CE6E7C0D-BDBA-13B9-42E4-F46642E31BA4}"/>
              </a:ext>
            </a:extLst>
          </p:cNvPr>
          <p:cNvGrpSpPr/>
          <p:nvPr/>
        </p:nvGrpSpPr>
        <p:grpSpPr>
          <a:xfrm>
            <a:off x="0" y="2211996"/>
            <a:ext cx="9144000" cy="1527898"/>
            <a:chOff x="0" y="2454397"/>
            <a:chExt cx="12192000" cy="2037194"/>
          </a:xfrm>
        </p:grpSpPr>
        <p:sp>
          <p:nvSpPr>
            <p:cNvPr id="4" name="TextBox 3">
              <a:extLst>
                <a:ext uri="{FF2B5EF4-FFF2-40B4-BE49-F238E27FC236}">
                  <a16:creationId xmlns:a16="http://schemas.microsoft.com/office/drawing/2014/main" id="{439ECAE6-2E4A-4E69-20BD-27836DC82EF9}"/>
                </a:ext>
              </a:extLst>
            </p:cNvPr>
            <p:cNvSpPr txBox="1"/>
            <p:nvPr/>
          </p:nvSpPr>
          <p:spPr>
            <a:xfrm>
              <a:off x="0" y="2685971"/>
              <a:ext cx="12192000" cy="1805620"/>
            </a:xfrm>
            <a:prstGeom prst="rect">
              <a:avLst/>
            </a:prstGeom>
            <a:noFill/>
          </p:spPr>
          <p:txBody>
            <a:bodyPr wrap="square" rtlCol="0">
              <a:spAutoFit/>
            </a:bodyPr>
            <a:lstStyle/>
            <a:p>
              <a:pPr algn="ctr"/>
              <a:r>
                <a:rPr lang="en-US" sz="3600" dirty="0">
                  <a:solidFill>
                    <a:prstClr val="black"/>
                  </a:solidFill>
                  <a:latin typeface="Dreaming Outloud Pro" panose="03050502040302030504" pitchFamily="66" charset="0"/>
                  <a:cs typeface="Dreaming Outloud Pro" panose="03050502040302030504" pitchFamily="66" charset="0"/>
                </a:rPr>
                <a:t>HC</a:t>
              </a:r>
              <a:r>
                <a:rPr lang="en-US" sz="3600" baseline="-25000" dirty="0">
                  <a:solidFill>
                    <a:prstClr val="black"/>
                  </a:solidFill>
                  <a:latin typeface="Dreaming Outloud Pro" panose="03050502040302030504" pitchFamily="66" charset="0"/>
                  <a:cs typeface="Dreaming Outloud Pro" panose="03050502040302030504" pitchFamily="66" charset="0"/>
                </a:rPr>
                <a:t>27</a:t>
              </a:r>
              <a:r>
                <a:rPr lang="en-US" sz="3600" dirty="0">
                  <a:solidFill>
                    <a:prstClr val="black"/>
                  </a:solidFill>
                  <a:latin typeface="Dreaming Outloud Pro" panose="03050502040302030504" pitchFamily="66" charset="0"/>
                  <a:cs typeface="Dreaming Outloud Pro" panose="03050502040302030504" pitchFamily="66" charset="0"/>
                </a:rPr>
                <a:t>H</a:t>
              </a:r>
              <a:r>
                <a:rPr lang="en-US" sz="3600" baseline="-25000" dirty="0">
                  <a:solidFill>
                    <a:prstClr val="black"/>
                  </a:solidFill>
                  <a:latin typeface="Dreaming Outloud Pro" panose="03050502040302030504" pitchFamily="66" charset="0"/>
                  <a:cs typeface="Dreaming Outloud Pro" panose="03050502040302030504" pitchFamily="66" charset="0"/>
                </a:rPr>
                <a:t>29</a:t>
              </a:r>
              <a:r>
                <a:rPr lang="en-US" sz="3600" dirty="0">
                  <a:solidFill>
                    <a:prstClr val="black"/>
                  </a:solidFill>
                  <a:latin typeface="Dreaming Outloud Pro" panose="03050502040302030504" pitchFamily="66" charset="0"/>
                  <a:cs typeface="Dreaming Outloud Pro" panose="03050502040302030504" pitchFamily="66" charset="0"/>
                </a:rPr>
                <a:t>O</a:t>
              </a:r>
              <a:r>
                <a:rPr lang="en-US" sz="3600" baseline="-25000" dirty="0">
                  <a:solidFill>
                    <a:prstClr val="black"/>
                  </a:solidFill>
                  <a:latin typeface="Dreaming Outloud Pro" panose="03050502040302030504" pitchFamily="66" charset="0"/>
                  <a:cs typeface="Dreaming Outloud Pro" panose="03050502040302030504" pitchFamily="66" charset="0"/>
                </a:rPr>
                <a:t>5</a:t>
              </a:r>
              <a:r>
                <a:rPr lang="en-US" sz="3600" dirty="0">
                  <a:solidFill>
                    <a:prstClr val="black"/>
                  </a:solidFill>
                  <a:latin typeface="Dreaming Outloud Pro" panose="03050502040302030504" pitchFamily="66" charset="0"/>
                  <a:cs typeface="Dreaming Outloud Pro" panose="03050502040302030504" pitchFamily="66" charset="0"/>
                </a:rPr>
                <a:t>S</a:t>
              </a:r>
              <a:r>
                <a:rPr lang="en-US" sz="3600" baseline="-25000" dirty="0">
                  <a:solidFill>
                    <a:prstClr val="black"/>
                  </a:solidFill>
                  <a:latin typeface="Dreaming Outloud Pro" panose="03050502040302030504" pitchFamily="66" charset="0"/>
                  <a:cs typeface="Dreaming Outloud Pro" panose="03050502040302030504" pitchFamily="66" charset="0"/>
                </a:rPr>
                <a:t>(S)                  </a:t>
              </a:r>
              <a:r>
                <a:rPr lang="en-US" sz="3600" dirty="0">
                  <a:solidFill>
                    <a:prstClr val="black"/>
                  </a:solidFill>
                  <a:latin typeface="Dreaming Outloud Pro" panose="03050502040302030504" pitchFamily="66" charset="0"/>
                  <a:cs typeface="Dreaming Outloud Pro" panose="03050502040302030504" pitchFamily="66" charset="0"/>
                </a:rPr>
                <a:t>H</a:t>
              </a:r>
              <a:r>
                <a:rPr lang="en-US" sz="3600" baseline="30000" dirty="0">
                  <a:solidFill>
                    <a:prstClr val="black"/>
                  </a:solidFill>
                  <a:latin typeface="Dreaming Outloud Pro" panose="03050502040302030504" pitchFamily="66" charset="0"/>
                  <a:cs typeface="Dreaming Outloud Pro" panose="03050502040302030504" pitchFamily="66" charset="0"/>
                </a:rPr>
                <a:t>+1</a:t>
              </a:r>
              <a:r>
                <a:rPr lang="en-US" sz="3600" baseline="-25000" dirty="0">
                  <a:solidFill>
                    <a:prstClr val="black"/>
                  </a:solidFill>
                  <a:latin typeface="Dreaming Outloud Pro" panose="03050502040302030504" pitchFamily="66" charset="0"/>
                  <a:cs typeface="Dreaming Outloud Pro" panose="03050502040302030504" pitchFamily="66" charset="0"/>
                </a:rPr>
                <a:t>(AQ) </a:t>
              </a:r>
              <a:r>
                <a:rPr lang="en-US" sz="3600" dirty="0">
                  <a:solidFill>
                    <a:prstClr val="black"/>
                  </a:solidFill>
                  <a:latin typeface="Dreaming Outloud Pro" panose="03050502040302030504" pitchFamily="66" charset="0"/>
                  <a:cs typeface="Dreaming Outloud Pro" panose="03050502040302030504" pitchFamily="66" charset="0"/>
                </a:rPr>
                <a:t>+  C</a:t>
              </a:r>
              <a:r>
                <a:rPr lang="en-US" sz="3600" baseline="-25000" dirty="0">
                  <a:solidFill>
                    <a:prstClr val="black"/>
                  </a:solidFill>
                  <a:latin typeface="Dreaming Outloud Pro" panose="03050502040302030504" pitchFamily="66" charset="0"/>
                  <a:cs typeface="Dreaming Outloud Pro" panose="03050502040302030504" pitchFamily="66" charset="0"/>
                </a:rPr>
                <a:t>27</a:t>
              </a:r>
              <a:r>
                <a:rPr lang="en-US" sz="3600" dirty="0">
                  <a:solidFill>
                    <a:prstClr val="black"/>
                  </a:solidFill>
                  <a:latin typeface="Dreaming Outloud Pro" panose="03050502040302030504" pitchFamily="66" charset="0"/>
                  <a:cs typeface="Dreaming Outloud Pro" panose="03050502040302030504" pitchFamily="66" charset="0"/>
                </a:rPr>
                <a:t>H</a:t>
              </a:r>
              <a:r>
                <a:rPr lang="en-US" sz="3600" baseline="-25000" dirty="0">
                  <a:solidFill>
                    <a:prstClr val="black"/>
                  </a:solidFill>
                  <a:latin typeface="Dreaming Outloud Pro" panose="03050502040302030504" pitchFamily="66" charset="0"/>
                  <a:cs typeface="Dreaming Outloud Pro" panose="03050502040302030504" pitchFamily="66" charset="0"/>
                </a:rPr>
                <a:t>29</a:t>
              </a:r>
              <a:r>
                <a:rPr lang="en-US" sz="3600" dirty="0">
                  <a:solidFill>
                    <a:prstClr val="black"/>
                  </a:solidFill>
                  <a:latin typeface="Dreaming Outloud Pro" panose="03050502040302030504" pitchFamily="66" charset="0"/>
                  <a:cs typeface="Dreaming Outloud Pro" panose="03050502040302030504" pitchFamily="66" charset="0"/>
                </a:rPr>
                <a:t>O</a:t>
              </a:r>
              <a:r>
                <a:rPr lang="en-US" sz="3600" baseline="-25000" dirty="0">
                  <a:solidFill>
                    <a:prstClr val="black"/>
                  </a:solidFill>
                  <a:latin typeface="Dreaming Outloud Pro" panose="03050502040302030504" pitchFamily="66" charset="0"/>
                  <a:cs typeface="Dreaming Outloud Pro" panose="03050502040302030504" pitchFamily="66" charset="0"/>
                </a:rPr>
                <a:t>5</a:t>
              </a:r>
              <a:r>
                <a:rPr lang="en-US" sz="3600" dirty="0">
                  <a:solidFill>
                    <a:prstClr val="black"/>
                  </a:solidFill>
                  <a:latin typeface="Dreaming Outloud Pro" panose="03050502040302030504" pitchFamily="66" charset="0"/>
                  <a:cs typeface="Dreaming Outloud Pro" panose="03050502040302030504" pitchFamily="66" charset="0"/>
                </a:rPr>
                <a:t>S</a:t>
              </a:r>
              <a:r>
                <a:rPr lang="en-US" sz="3600" baseline="30000" dirty="0">
                  <a:solidFill>
                    <a:prstClr val="black"/>
                  </a:solidFill>
                  <a:latin typeface="Dreaming Outloud Pro" panose="03050502040302030504" pitchFamily="66" charset="0"/>
                  <a:cs typeface="Dreaming Outloud Pro" panose="03050502040302030504" pitchFamily="66" charset="0"/>
                </a:rPr>
                <a:t>-1</a:t>
              </a:r>
              <a:r>
                <a:rPr lang="en-US" sz="3600" baseline="-25000" dirty="0">
                  <a:solidFill>
                    <a:prstClr val="black"/>
                  </a:solidFill>
                  <a:latin typeface="Dreaming Outloud Pro" panose="03050502040302030504" pitchFamily="66" charset="0"/>
                  <a:cs typeface="Dreaming Outloud Pro" panose="03050502040302030504" pitchFamily="66" charset="0"/>
                </a:rPr>
                <a:t>(AQ)</a:t>
              </a:r>
            </a:p>
            <a:p>
              <a:r>
                <a:rPr lang="en-US" sz="3600" baseline="-25000" dirty="0">
                  <a:solidFill>
                    <a:prstClr val="black"/>
                  </a:solidFill>
                  <a:latin typeface="Dreaming Outloud Pro" panose="03050502040302030504" pitchFamily="66" charset="0"/>
                  <a:cs typeface="Dreaming Outloud Pro" panose="03050502040302030504" pitchFamily="66" charset="0"/>
                </a:rPr>
                <a:t>      </a:t>
              </a:r>
              <a:r>
                <a:rPr lang="en-US" sz="2800" dirty="0">
                  <a:solidFill>
                    <a:prstClr val="black"/>
                  </a:solidFill>
                  <a:highlight>
                    <a:srgbClr val="FFFF00"/>
                  </a:highlight>
                  <a:latin typeface="Dreaming Outloud Pro" panose="03050502040302030504" pitchFamily="66" charset="0"/>
                  <a:cs typeface="Dreaming Outloud Pro" panose="03050502040302030504" pitchFamily="66" charset="0"/>
                </a:rPr>
                <a:t>molecule YELLOW</a:t>
              </a:r>
              <a:r>
                <a:rPr lang="en-US" sz="2800" dirty="0">
                  <a:solidFill>
                    <a:prstClr val="black"/>
                  </a:solidFill>
                  <a:latin typeface="Dreaming Outloud Pro" panose="03050502040302030504" pitchFamily="66" charset="0"/>
                  <a:cs typeface="Dreaming Outloud Pro" panose="03050502040302030504" pitchFamily="66" charset="0"/>
                </a:rPr>
                <a:t>                              </a:t>
              </a:r>
              <a:r>
                <a:rPr lang="en-US" sz="2800" dirty="0">
                  <a:solidFill>
                    <a:schemeClr val="bg1"/>
                  </a:solidFill>
                  <a:highlight>
                    <a:srgbClr val="3333FF"/>
                  </a:highlight>
                  <a:latin typeface="Dreaming Outloud Pro" panose="03050502040302030504" pitchFamily="66" charset="0"/>
                  <a:cs typeface="Dreaming Outloud Pro" panose="03050502040302030504" pitchFamily="66" charset="0"/>
                </a:rPr>
                <a:t>Anion BLUE </a:t>
              </a:r>
            </a:p>
            <a:p>
              <a:endParaRPr lang="en-US" dirty="0"/>
            </a:p>
          </p:txBody>
        </p:sp>
        <p:cxnSp>
          <p:nvCxnSpPr>
            <p:cNvPr id="5" name="Straight Arrow Connector 4">
              <a:extLst>
                <a:ext uri="{FF2B5EF4-FFF2-40B4-BE49-F238E27FC236}">
                  <a16:creationId xmlns:a16="http://schemas.microsoft.com/office/drawing/2014/main" id="{DA39AA22-D588-1D08-3154-EB2C7C9446B1}"/>
                </a:ext>
              </a:extLst>
            </p:cNvPr>
            <p:cNvCxnSpPr/>
            <p:nvPr/>
          </p:nvCxnSpPr>
          <p:spPr>
            <a:xfrm>
              <a:off x="4378873" y="3055304"/>
              <a:ext cx="1066800" cy="0"/>
            </a:xfrm>
            <a:prstGeom prst="straightConnector1">
              <a:avLst/>
            </a:prstGeom>
            <a:ln w="28575">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47D8A563-03B7-7433-BD18-B44D1315BB97}"/>
                </a:ext>
              </a:extLst>
            </p:cNvPr>
            <p:cNvCxnSpPr/>
            <p:nvPr/>
          </p:nvCxnSpPr>
          <p:spPr>
            <a:xfrm flipH="1">
              <a:off x="4342778" y="3207704"/>
              <a:ext cx="1066800" cy="0"/>
            </a:xfrm>
            <a:prstGeom prst="straightConnector1">
              <a:avLst/>
            </a:prstGeom>
            <a:ln w="28575">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C7FEA267-EB9E-4667-856A-7707C4B0DB07}"/>
                </a:ext>
              </a:extLst>
            </p:cNvPr>
            <p:cNvSpPr txBox="1"/>
            <p:nvPr/>
          </p:nvSpPr>
          <p:spPr>
            <a:xfrm>
              <a:off x="4363633" y="2454397"/>
              <a:ext cx="1143535" cy="492442"/>
            </a:xfrm>
            <a:prstGeom prst="rect">
              <a:avLst/>
            </a:prstGeom>
            <a:noFill/>
          </p:spPr>
          <p:txBody>
            <a:bodyPr wrap="square" rtlCol="0" anchor="b">
              <a:spAutoFit/>
            </a:bodyPr>
            <a:lstStyle/>
            <a:p>
              <a:pPr algn="ctr" fontAlgn="auto">
                <a:spcBef>
                  <a:spcPts val="0"/>
                </a:spcBef>
                <a:spcAft>
                  <a:spcPts val="0"/>
                </a:spcAft>
              </a:pPr>
              <a:r>
                <a:rPr lang="en-US" dirty="0">
                  <a:solidFill>
                    <a:prstClr val="black"/>
                  </a:solidFill>
                  <a:latin typeface="Calibri"/>
                </a:rPr>
                <a:t>water</a:t>
              </a:r>
            </a:p>
          </p:txBody>
        </p:sp>
      </p:grpSp>
      <p:sp>
        <p:nvSpPr>
          <p:cNvPr id="8" name="TextBox 7">
            <a:extLst>
              <a:ext uri="{FF2B5EF4-FFF2-40B4-BE49-F238E27FC236}">
                <a16:creationId xmlns:a16="http://schemas.microsoft.com/office/drawing/2014/main" id="{61F1A3DA-6CA0-2594-7E67-F6A7CC2B5FE6}"/>
              </a:ext>
            </a:extLst>
          </p:cNvPr>
          <p:cNvSpPr txBox="1"/>
          <p:nvPr/>
        </p:nvSpPr>
        <p:spPr>
          <a:xfrm>
            <a:off x="0" y="0"/>
            <a:ext cx="990600" cy="707886"/>
          </a:xfrm>
          <a:prstGeom prst="rect">
            <a:avLst/>
          </a:prstGeom>
          <a:solidFill>
            <a:srgbClr val="FFFF00"/>
          </a:solidFill>
        </p:spPr>
        <p:txBody>
          <a:bodyPr wrap="square" rtlCol="0">
            <a:spAutoFit/>
          </a:bodyPr>
          <a:lstStyle/>
          <a:p>
            <a:pPr algn="ctr"/>
            <a:r>
              <a:rPr lang="en-US" sz="4000" dirty="0">
                <a:solidFill>
                  <a:srgbClr val="222268"/>
                </a:solidFill>
              </a:rPr>
              <a:t>76.</a:t>
            </a:r>
          </a:p>
        </p:txBody>
      </p:sp>
    </p:spTree>
    <p:extLst>
      <p:ext uri="{BB962C8B-B14F-4D97-AF65-F5344CB8AC3E}">
        <p14:creationId xmlns:p14="http://schemas.microsoft.com/office/powerpoint/2010/main" val="3746484189"/>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Text Box 4">
            <a:extLst>
              <a:ext uri="{FF2B5EF4-FFF2-40B4-BE49-F238E27FC236}">
                <a16:creationId xmlns:a16="http://schemas.microsoft.com/office/drawing/2014/main" id="{BC237341-EFDC-0FC8-4D2D-D5F4B22668DF}"/>
              </a:ext>
            </a:extLst>
          </p:cNvPr>
          <p:cNvSpPr txBox="1">
            <a:spLocks noChangeArrowheads="1"/>
          </p:cNvSpPr>
          <p:nvPr/>
        </p:nvSpPr>
        <p:spPr bwMode="auto">
          <a:xfrm>
            <a:off x="0" y="0"/>
            <a:ext cx="9144000"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en-US" altLang="en-US" sz="4000" dirty="0">
                <a:solidFill>
                  <a:srgbClr val="000000"/>
                </a:solidFill>
                <a:latin typeface="Times New Roman" panose="02020603050405020304" pitchFamily="18" charset="0"/>
                <a:cs typeface="Times New Roman" panose="02020603050405020304" pitchFamily="18" charset="0"/>
              </a:rPr>
              <a:t>4Al</a:t>
            </a:r>
            <a:r>
              <a:rPr lang="en-US" altLang="en-US" sz="4000" baseline="-25000" dirty="0">
                <a:solidFill>
                  <a:srgbClr val="000000"/>
                </a:solidFill>
                <a:latin typeface="Times New Roman" panose="02020603050405020304" pitchFamily="18" charset="0"/>
                <a:cs typeface="Times New Roman" panose="02020603050405020304" pitchFamily="18" charset="0"/>
              </a:rPr>
              <a:t>(S)  </a:t>
            </a:r>
            <a:r>
              <a:rPr lang="en-US" altLang="en-US" sz="4000" dirty="0">
                <a:solidFill>
                  <a:srgbClr val="000000"/>
                </a:solidFill>
                <a:latin typeface="Times New Roman" panose="02020603050405020304" pitchFamily="18" charset="0"/>
                <a:cs typeface="Times New Roman" panose="02020603050405020304" pitchFamily="18" charset="0"/>
              </a:rPr>
              <a:t>+  3O</a:t>
            </a:r>
            <a:r>
              <a:rPr lang="en-US" altLang="en-US" sz="4000" baseline="-25000" dirty="0">
                <a:solidFill>
                  <a:srgbClr val="000000"/>
                </a:solidFill>
                <a:latin typeface="Times New Roman" panose="02020603050405020304" pitchFamily="18" charset="0"/>
                <a:cs typeface="Times New Roman" panose="02020603050405020304" pitchFamily="18" charset="0"/>
              </a:rPr>
              <a:t>2(G)</a:t>
            </a:r>
            <a:r>
              <a:rPr lang="en-US" altLang="en-US" sz="4000" dirty="0">
                <a:solidFill>
                  <a:srgbClr val="000000"/>
                </a:solidFill>
                <a:latin typeface="Times New Roman" panose="02020603050405020304" pitchFamily="18" charset="0"/>
                <a:cs typeface="Times New Roman" panose="02020603050405020304" pitchFamily="18" charset="0"/>
              </a:rPr>
              <a:t>  </a:t>
            </a:r>
            <a:r>
              <a:rPr lang="en-US" sz="4000" i="0" dirty="0">
                <a:solidFill>
                  <a:schemeClr val="tx1">
                    <a:lumMod val="95000"/>
                    <a:lumOff val="5000"/>
                  </a:schemeClr>
                </a:solidFill>
                <a:effectLst/>
                <a:latin typeface="Times New Roman" panose="02020603050405020304" pitchFamily="18" charset="0"/>
                <a:cs typeface="Times New Roman" panose="02020603050405020304" pitchFamily="18" charset="0"/>
              </a:rPr>
              <a:t>⇌ </a:t>
            </a:r>
            <a:r>
              <a:rPr lang="en-US" altLang="en-US" sz="4000" dirty="0">
                <a:solidFill>
                  <a:srgbClr val="000000"/>
                </a:solidFill>
                <a:latin typeface="Times New Roman" panose="02020603050405020304" pitchFamily="18" charset="0"/>
                <a:cs typeface="Times New Roman" panose="02020603050405020304" pitchFamily="18" charset="0"/>
              </a:rPr>
              <a:t> 2Al</a:t>
            </a:r>
            <a:r>
              <a:rPr lang="en-US" altLang="en-US" sz="4000" baseline="-25000" dirty="0">
                <a:solidFill>
                  <a:srgbClr val="000000"/>
                </a:solidFill>
                <a:latin typeface="Times New Roman" panose="02020603050405020304" pitchFamily="18" charset="0"/>
                <a:cs typeface="Times New Roman" panose="02020603050405020304" pitchFamily="18" charset="0"/>
              </a:rPr>
              <a:t>2</a:t>
            </a:r>
            <a:r>
              <a:rPr lang="en-US" altLang="en-US" sz="4000" dirty="0">
                <a:solidFill>
                  <a:srgbClr val="000000"/>
                </a:solidFill>
                <a:latin typeface="Times New Roman" panose="02020603050405020304" pitchFamily="18" charset="0"/>
                <a:cs typeface="Times New Roman" panose="02020603050405020304" pitchFamily="18" charset="0"/>
              </a:rPr>
              <a:t>O</a:t>
            </a:r>
            <a:r>
              <a:rPr lang="en-US" altLang="en-US" sz="4000" baseline="-25000" dirty="0">
                <a:solidFill>
                  <a:srgbClr val="000000"/>
                </a:solidFill>
                <a:latin typeface="Times New Roman" panose="02020603050405020304" pitchFamily="18" charset="0"/>
                <a:cs typeface="Times New Roman" panose="02020603050405020304" pitchFamily="18" charset="0"/>
              </a:rPr>
              <a:t>3(S)</a:t>
            </a:r>
            <a:r>
              <a:rPr lang="en-US" altLang="en-US" sz="4000" dirty="0">
                <a:solidFill>
                  <a:srgbClr val="000000"/>
                </a:solidFill>
                <a:latin typeface="Times New Roman" panose="02020603050405020304" pitchFamily="18" charset="0"/>
                <a:cs typeface="Times New Roman" panose="02020603050405020304" pitchFamily="18" charset="0"/>
              </a:rPr>
              <a:t>  +  Energy</a:t>
            </a:r>
          </a:p>
        </p:txBody>
      </p:sp>
      <p:sp>
        <p:nvSpPr>
          <p:cNvPr id="119813" name="Text Box 7">
            <a:extLst>
              <a:ext uri="{FF2B5EF4-FFF2-40B4-BE49-F238E27FC236}">
                <a16:creationId xmlns:a16="http://schemas.microsoft.com/office/drawing/2014/main" id="{787AA10B-1136-F272-5FBE-3F45ACDAC15F}"/>
              </a:ext>
            </a:extLst>
          </p:cNvPr>
          <p:cNvSpPr txBox="1">
            <a:spLocks noChangeArrowheads="1"/>
          </p:cNvSpPr>
          <p:nvPr/>
        </p:nvSpPr>
        <p:spPr bwMode="auto">
          <a:xfrm>
            <a:off x="0" y="990600"/>
            <a:ext cx="9144000" cy="31700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None/>
            </a:pPr>
            <a:r>
              <a:rPr lang="en-US" altLang="en-US" sz="2800" dirty="0">
                <a:solidFill>
                  <a:srgbClr val="FF0000"/>
                </a:solidFill>
                <a:latin typeface="Times New Roman" panose="02020603050405020304" pitchFamily="18" charset="0"/>
                <a:cs typeface="Times New Roman" panose="02020603050405020304" pitchFamily="18" charset="0"/>
              </a:rPr>
              <a:t>This is NOT really a dynamic equilibrium.  We will believe in ghosts, or dinosaurs now.  If the reaction has the double arrows, we will use the concepts of dynamic equilibrium and </a:t>
            </a:r>
            <a:r>
              <a:rPr lang="en-US" altLang="en-US" sz="2800" dirty="0" err="1">
                <a:solidFill>
                  <a:srgbClr val="FF0000"/>
                </a:solidFill>
                <a:latin typeface="Times New Roman" panose="02020603050405020304" pitchFamily="18" charset="0"/>
                <a:cs typeface="Times New Roman" panose="02020603050405020304" pitchFamily="18" charset="0"/>
              </a:rPr>
              <a:t>LeChatelier’s</a:t>
            </a:r>
            <a:r>
              <a:rPr lang="en-US" altLang="en-US" sz="2800" dirty="0">
                <a:solidFill>
                  <a:srgbClr val="FF0000"/>
                </a:solidFill>
                <a:latin typeface="Times New Roman" panose="02020603050405020304" pitchFamily="18" charset="0"/>
                <a:cs typeface="Times New Roman" panose="02020603050405020304" pitchFamily="18" charset="0"/>
              </a:rPr>
              <a:t> Principle to “play” with the theory.  This will NOT reverse with just heat, but here it can.  </a:t>
            </a:r>
            <a:br>
              <a:rPr lang="en-US" altLang="en-US" sz="2000" b="1" dirty="0">
                <a:solidFill>
                  <a:srgbClr val="000000"/>
                </a:solidFill>
                <a:latin typeface="Times New Roman" panose="02020603050405020304" pitchFamily="18" charset="0"/>
                <a:cs typeface="Times New Roman" panose="02020603050405020304" pitchFamily="18" charset="0"/>
              </a:rPr>
            </a:br>
            <a:br>
              <a:rPr lang="en-US" altLang="en-US" sz="2000" b="1" dirty="0">
                <a:solidFill>
                  <a:srgbClr val="000000"/>
                </a:solidFill>
                <a:latin typeface="Times New Roman" panose="02020603050405020304" pitchFamily="18" charset="0"/>
                <a:cs typeface="Times New Roman" panose="02020603050405020304" pitchFamily="18" charset="0"/>
              </a:rPr>
            </a:br>
            <a:br>
              <a:rPr lang="en-US" altLang="en-US" sz="2000" b="1" dirty="0">
                <a:solidFill>
                  <a:srgbClr val="000000"/>
                </a:solidFill>
                <a:latin typeface="Times New Roman" panose="02020603050405020304" pitchFamily="18" charset="0"/>
                <a:cs typeface="Times New Roman" panose="02020603050405020304" pitchFamily="18" charset="0"/>
              </a:rPr>
            </a:br>
            <a:endParaRPr lang="en-US" altLang="en-US" sz="2000" b="1" dirty="0">
              <a:solidFill>
                <a:srgbClr val="000000"/>
              </a:solidFill>
              <a:latin typeface="Times New Roman" panose="02020603050405020304" pitchFamily="18" charset="0"/>
              <a:cs typeface="Times New Roman" panose="02020603050405020304" pitchFamily="18" charset="0"/>
            </a:endParaRPr>
          </a:p>
        </p:txBody>
      </p:sp>
      <p:pic>
        <p:nvPicPr>
          <p:cNvPr id="9218" name="Picture 2" descr="Jurassic World: Fallen Kingdom: 5 things to know - Vox">
            <a:extLst>
              <a:ext uri="{FF2B5EF4-FFF2-40B4-BE49-F238E27FC236}">
                <a16:creationId xmlns:a16="http://schemas.microsoft.com/office/drawing/2014/main" id="{E11A98B1-F187-1F11-FF83-B81BE03813E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76575" y="3419475"/>
            <a:ext cx="6067425" cy="34150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0043574"/>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Text Box 4"/>
          <p:cNvSpPr txBox="1">
            <a:spLocks noChangeArrowheads="1"/>
          </p:cNvSpPr>
          <p:nvPr/>
        </p:nvSpPr>
        <p:spPr bwMode="auto">
          <a:xfrm>
            <a:off x="0" y="0"/>
            <a:ext cx="9144000"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en-US" altLang="en-US" sz="4000" dirty="0">
                <a:solidFill>
                  <a:srgbClr val="000000"/>
                </a:solidFill>
                <a:latin typeface="Times New Roman" panose="02020603050405020304" pitchFamily="18" charset="0"/>
                <a:cs typeface="Times New Roman" panose="02020603050405020304" pitchFamily="18" charset="0"/>
              </a:rPr>
              <a:t>4Al</a:t>
            </a:r>
            <a:r>
              <a:rPr lang="en-US" altLang="en-US" sz="4000" baseline="-25000" dirty="0">
                <a:solidFill>
                  <a:srgbClr val="000000"/>
                </a:solidFill>
                <a:latin typeface="Times New Roman" panose="02020603050405020304" pitchFamily="18" charset="0"/>
                <a:cs typeface="Times New Roman" panose="02020603050405020304" pitchFamily="18" charset="0"/>
              </a:rPr>
              <a:t>(S)  </a:t>
            </a:r>
            <a:r>
              <a:rPr lang="en-US" altLang="en-US" sz="4000" dirty="0">
                <a:solidFill>
                  <a:srgbClr val="000000"/>
                </a:solidFill>
                <a:latin typeface="Times New Roman" panose="02020603050405020304" pitchFamily="18" charset="0"/>
                <a:cs typeface="Times New Roman" panose="02020603050405020304" pitchFamily="18" charset="0"/>
              </a:rPr>
              <a:t>+  3O</a:t>
            </a:r>
            <a:r>
              <a:rPr lang="en-US" altLang="en-US" sz="4000" baseline="-25000" dirty="0">
                <a:solidFill>
                  <a:srgbClr val="000000"/>
                </a:solidFill>
                <a:latin typeface="Times New Roman" panose="02020603050405020304" pitchFamily="18" charset="0"/>
                <a:cs typeface="Times New Roman" panose="02020603050405020304" pitchFamily="18" charset="0"/>
              </a:rPr>
              <a:t>2(G)</a:t>
            </a:r>
            <a:r>
              <a:rPr lang="en-US" altLang="en-US" sz="4000" dirty="0">
                <a:solidFill>
                  <a:srgbClr val="000000"/>
                </a:solidFill>
                <a:latin typeface="Times New Roman" panose="02020603050405020304" pitchFamily="18" charset="0"/>
                <a:cs typeface="Times New Roman" panose="02020603050405020304" pitchFamily="18" charset="0"/>
              </a:rPr>
              <a:t>  </a:t>
            </a:r>
            <a:r>
              <a:rPr lang="en-US" sz="4000" i="0" dirty="0">
                <a:solidFill>
                  <a:schemeClr val="tx1">
                    <a:lumMod val="95000"/>
                    <a:lumOff val="5000"/>
                  </a:schemeClr>
                </a:solidFill>
                <a:effectLst/>
                <a:latin typeface="Times New Roman" panose="02020603050405020304" pitchFamily="18" charset="0"/>
                <a:cs typeface="Times New Roman" panose="02020603050405020304" pitchFamily="18" charset="0"/>
              </a:rPr>
              <a:t>⇌ </a:t>
            </a:r>
            <a:r>
              <a:rPr lang="en-US" altLang="en-US" sz="4000" dirty="0">
                <a:solidFill>
                  <a:srgbClr val="000000"/>
                </a:solidFill>
                <a:latin typeface="Times New Roman" panose="02020603050405020304" pitchFamily="18" charset="0"/>
                <a:cs typeface="Times New Roman" panose="02020603050405020304" pitchFamily="18" charset="0"/>
              </a:rPr>
              <a:t> 2Al</a:t>
            </a:r>
            <a:r>
              <a:rPr lang="en-US" altLang="en-US" sz="4000" baseline="-25000" dirty="0">
                <a:solidFill>
                  <a:srgbClr val="000000"/>
                </a:solidFill>
                <a:latin typeface="Times New Roman" panose="02020603050405020304" pitchFamily="18" charset="0"/>
                <a:cs typeface="Times New Roman" panose="02020603050405020304" pitchFamily="18" charset="0"/>
              </a:rPr>
              <a:t>2</a:t>
            </a:r>
            <a:r>
              <a:rPr lang="en-US" altLang="en-US" sz="4000" dirty="0">
                <a:solidFill>
                  <a:srgbClr val="000000"/>
                </a:solidFill>
                <a:latin typeface="Times New Roman" panose="02020603050405020304" pitchFamily="18" charset="0"/>
                <a:cs typeface="Times New Roman" panose="02020603050405020304" pitchFamily="18" charset="0"/>
              </a:rPr>
              <a:t>O</a:t>
            </a:r>
            <a:r>
              <a:rPr lang="en-US" altLang="en-US" sz="4000" baseline="-25000" dirty="0">
                <a:solidFill>
                  <a:srgbClr val="000000"/>
                </a:solidFill>
                <a:latin typeface="Times New Roman" panose="02020603050405020304" pitchFamily="18" charset="0"/>
                <a:cs typeface="Times New Roman" panose="02020603050405020304" pitchFamily="18" charset="0"/>
              </a:rPr>
              <a:t>3(S)</a:t>
            </a:r>
            <a:r>
              <a:rPr lang="en-US" altLang="en-US" sz="4000" dirty="0">
                <a:solidFill>
                  <a:srgbClr val="000000"/>
                </a:solidFill>
                <a:latin typeface="Times New Roman" panose="02020603050405020304" pitchFamily="18" charset="0"/>
                <a:cs typeface="Times New Roman" panose="02020603050405020304" pitchFamily="18" charset="0"/>
              </a:rPr>
              <a:t>  +  Energy</a:t>
            </a:r>
          </a:p>
        </p:txBody>
      </p:sp>
      <p:sp>
        <p:nvSpPr>
          <p:cNvPr id="119813" name="Text Box 7"/>
          <p:cNvSpPr txBox="1">
            <a:spLocks noChangeArrowheads="1"/>
          </p:cNvSpPr>
          <p:nvPr/>
        </p:nvSpPr>
        <p:spPr bwMode="auto">
          <a:xfrm>
            <a:off x="0" y="1447800"/>
            <a:ext cx="9144000" cy="52937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None/>
            </a:pPr>
            <a:r>
              <a:rPr lang="en-US" altLang="en-US" sz="2000" b="1" dirty="0">
                <a:solidFill>
                  <a:srgbClr val="000000"/>
                </a:solidFill>
                <a:latin typeface="Times New Roman" panose="02020603050405020304" pitchFamily="18" charset="0"/>
                <a:cs typeface="Times New Roman" panose="02020603050405020304" pitchFamily="18" charset="0"/>
              </a:rPr>
              <a:t>77.  The forward reaction is </a:t>
            </a:r>
            <a:r>
              <a:rPr lang="en-US" altLang="en-US" sz="2000" b="1" u="sng" dirty="0">
                <a:solidFill>
                  <a:srgbClr val="000000"/>
                </a:solidFill>
                <a:latin typeface="Times New Roman" panose="02020603050405020304" pitchFamily="18" charset="0"/>
                <a:cs typeface="Times New Roman" panose="02020603050405020304" pitchFamily="18" charset="0"/>
              </a:rPr>
              <a:t>exothermic</a:t>
            </a:r>
            <a:r>
              <a:rPr lang="en-US" altLang="en-US" sz="2000" b="1" dirty="0">
                <a:solidFill>
                  <a:srgbClr val="000000"/>
                </a:solidFill>
                <a:latin typeface="Times New Roman" panose="02020603050405020304" pitchFamily="18" charset="0"/>
                <a:cs typeface="Times New Roman" panose="02020603050405020304" pitchFamily="18" charset="0"/>
              </a:rPr>
              <a:t>; the reverse reaction is </a:t>
            </a:r>
            <a:r>
              <a:rPr lang="en-US" altLang="en-US" sz="2000" b="1" u="sng" dirty="0">
                <a:solidFill>
                  <a:srgbClr val="000000"/>
                </a:solidFill>
                <a:latin typeface="Times New Roman" panose="02020603050405020304" pitchFamily="18" charset="0"/>
                <a:cs typeface="Times New Roman" panose="02020603050405020304" pitchFamily="18" charset="0"/>
              </a:rPr>
              <a:t>endothermic</a:t>
            </a:r>
            <a:r>
              <a:rPr lang="en-US" altLang="en-US" sz="2000" b="1" dirty="0">
                <a:solidFill>
                  <a:srgbClr val="000000"/>
                </a:solidFill>
                <a:latin typeface="Times New Roman" panose="02020603050405020304" pitchFamily="18" charset="0"/>
                <a:cs typeface="Times New Roman" panose="02020603050405020304" pitchFamily="18" charset="0"/>
              </a:rPr>
              <a:t>.</a:t>
            </a:r>
            <a:br>
              <a:rPr lang="en-US" altLang="en-US" sz="2000" b="1" dirty="0">
                <a:solidFill>
                  <a:srgbClr val="000000"/>
                </a:solidFill>
                <a:latin typeface="Times New Roman" panose="02020603050405020304" pitchFamily="18" charset="0"/>
                <a:cs typeface="Times New Roman" panose="02020603050405020304" pitchFamily="18" charset="0"/>
              </a:rPr>
            </a:br>
            <a:endParaRPr lang="en-US" altLang="en-US" sz="2000" b="1" dirty="0">
              <a:solidFill>
                <a:srgbClr val="000000"/>
              </a:solidFill>
              <a:latin typeface="Times New Roman" panose="02020603050405020304" pitchFamily="18" charset="0"/>
              <a:cs typeface="Times New Roman" panose="02020603050405020304" pitchFamily="18" charset="0"/>
            </a:endParaRPr>
          </a:p>
          <a:p>
            <a:pPr eaLnBrk="1" hangingPunct="1">
              <a:spcBef>
                <a:spcPct val="50000"/>
              </a:spcBef>
              <a:buFontTx/>
              <a:buNone/>
            </a:pPr>
            <a:r>
              <a:rPr lang="en-US" altLang="en-US" sz="2000" b="1" dirty="0">
                <a:solidFill>
                  <a:srgbClr val="000000"/>
                </a:solidFill>
                <a:latin typeface="Times New Roman" panose="02020603050405020304" pitchFamily="18" charset="0"/>
                <a:cs typeface="Times New Roman" panose="02020603050405020304" pitchFamily="18" charset="0"/>
              </a:rPr>
              <a:t>        The forward reaction is synthesis; the reverse is decomposition.  </a:t>
            </a:r>
            <a:br>
              <a:rPr lang="en-US" altLang="en-US" sz="2000" b="1" dirty="0">
                <a:solidFill>
                  <a:srgbClr val="000000"/>
                </a:solidFill>
                <a:latin typeface="Times New Roman" panose="02020603050405020304" pitchFamily="18" charset="0"/>
                <a:cs typeface="Times New Roman" panose="02020603050405020304" pitchFamily="18" charset="0"/>
              </a:rPr>
            </a:br>
            <a:r>
              <a:rPr lang="en-US" altLang="en-US" sz="2000" b="1" dirty="0">
                <a:solidFill>
                  <a:srgbClr val="000000"/>
                </a:solidFill>
                <a:latin typeface="Times New Roman" panose="02020603050405020304" pitchFamily="18" charset="0"/>
                <a:cs typeface="Times New Roman" panose="02020603050405020304" pitchFamily="18" charset="0"/>
              </a:rPr>
              <a:t> </a:t>
            </a:r>
          </a:p>
          <a:p>
            <a:pPr eaLnBrk="1" hangingPunct="1">
              <a:spcBef>
                <a:spcPct val="50000"/>
              </a:spcBef>
              <a:buFontTx/>
              <a:buNone/>
            </a:pPr>
            <a:r>
              <a:rPr lang="en-US" altLang="en-US" dirty="0">
                <a:solidFill>
                  <a:srgbClr val="000000"/>
                </a:solidFill>
                <a:latin typeface="Times New Roman" panose="02020603050405020304" pitchFamily="18" charset="0"/>
                <a:cs typeface="Times New Roman" panose="02020603050405020304" pitchFamily="18" charset="0"/>
              </a:rPr>
              <a:t>We cannot know how many grams of aluminum, oxygen, or aluminum oxide are on either side of the double arrows, but </a:t>
            </a:r>
            <a:r>
              <a:rPr lang="en-US" altLang="en-US" dirty="0">
                <a:solidFill>
                  <a:srgbClr val="FF0000"/>
                </a:solidFill>
                <a:latin typeface="Times New Roman" panose="02020603050405020304" pitchFamily="18" charset="0"/>
                <a:cs typeface="Times New Roman" panose="02020603050405020304" pitchFamily="18" charset="0"/>
              </a:rPr>
              <a:t>we KNOW that the rate of synthesis (forward) is equal to the rate of the decomposition (reverse).  </a:t>
            </a:r>
            <a:r>
              <a:rPr lang="en-US" altLang="en-US" dirty="0">
                <a:solidFill>
                  <a:srgbClr val="000000"/>
                </a:solidFill>
                <a:latin typeface="Times New Roman" panose="02020603050405020304" pitchFamily="18" charset="0"/>
                <a:cs typeface="Times New Roman" panose="02020603050405020304" pitchFamily="18" charset="0"/>
              </a:rPr>
              <a:t>Both reactions continue, but the mass on either side remain constant.   </a:t>
            </a:r>
            <a:br>
              <a:rPr lang="en-US" altLang="en-US" sz="2000" b="1" dirty="0">
                <a:solidFill>
                  <a:srgbClr val="000000"/>
                </a:solidFill>
                <a:latin typeface="Times New Roman" panose="02020603050405020304" pitchFamily="18" charset="0"/>
                <a:cs typeface="Times New Roman" panose="02020603050405020304" pitchFamily="18" charset="0"/>
              </a:rPr>
            </a:br>
            <a:br>
              <a:rPr lang="en-US" altLang="en-US" sz="2000" b="1" dirty="0">
                <a:solidFill>
                  <a:srgbClr val="000000"/>
                </a:solidFill>
                <a:latin typeface="Times New Roman" panose="02020603050405020304" pitchFamily="18" charset="0"/>
                <a:cs typeface="Times New Roman" panose="02020603050405020304" pitchFamily="18" charset="0"/>
              </a:rPr>
            </a:br>
            <a:r>
              <a:rPr lang="en-US" altLang="en-US" sz="2000" b="1" dirty="0">
                <a:solidFill>
                  <a:srgbClr val="FF0000"/>
                </a:solidFill>
                <a:latin typeface="Times New Roman" panose="02020603050405020304" pitchFamily="18" charset="0"/>
                <a:cs typeface="Times New Roman" panose="02020603050405020304" pitchFamily="18" charset="0"/>
              </a:rPr>
              <a:t>Let’s stress this out now…</a:t>
            </a:r>
            <a:endParaRPr lang="en-US" altLang="en-US" sz="2000" b="1"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17006486"/>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87A4CF99-46F1-48EE-C397-60BA9FD61F02}"/>
              </a:ext>
            </a:extLst>
          </p:cNvPr>
          <p:cNvGraphicFramePr>
            <a:graphicFrameLocks noGrp="1"/>
          </p:cNvGraphicFramePr>
          <p:nvPr>
            <p:extLst>
              <p:ext uri="{D42A27DB-BD31-4B8C-83A1-F6EECF244321}">
                <p14:modId xmlns:p14="http://schemas.microsoft.com/office/powerpoint/2010/main" val="2913726521"/>
              </p:ext>
            </p:extLst>
          </p:nvPr>
        </p:nvGraphicFramePr>
        <p:xfrm>
          <a:off x="-19050" y="0"/>
          <a:ext cx="9163050" cy="6857998"/>
        </p:xfrm>
        <a:graphic>
          <a:graphicData uri="http://schemas.openxmlformats.org/drawingml/2006/table">
            <a:tbl>
              <a:tblPr firstRow="1" bandRow="1">
                <a:tableStyleId>{5C22544A-7EE6-4342-B048-85BDC9FD1C3A}</a:tableStyleId>
              </a:tblPr>
              <a:tblGrid>
                <a:gridCol w="9163050">
                  <a:extLst>
                    <a:ext uri="{9D8B030D-6E8A-4147-A177-3AD203B41FA5}">
                      <a16:colId xmlns:a16="http://schemas.microsoft.com/office/drawing/2014/main" val="2996170255"/>
                    </a:ext>
                  </a:extLst>
                </a:gridCol>
              </a:tblGrid>
              <a:tr h="97971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4000" dirty="0">
                          <a:solidFill>
                            <a:schemeClr val="tx1">
                              <a:lumMod val="95000"/>
                              <a:lumOff val="5000"/>
                            </a:schemeClr>
                          </a:solidFill>
                          <a:latin typeface="Times New Roman" panose="02020603050405020304" pitchFamily="18" charset="0"/>
                          <a:cs typeface="Times New Roman" panose="02020603050405020304" pitchFamily="18" charset="0"/>
                        </a:rPr>
                        <a:t>78.  </a:t>
                      </a:r>
                      <a:r>
                        <a:rPr lang="en-US" altLang="en-US" sz="3800" dirty="0">
                          <a:solidFill>
                            <a:schemeClr val="tx1">
                              <a:lumMod val="95000"/>
                              <a:lumOff val="5000"/>
                            </a:schemeClr>
                          </a:solidFill>
                          <a:latin typeface="Times New Roman" panose="02020603050405020304" pitchFamily="18" charset="0"/>
                          <a:cs typeface="Times New Roman" panose="02020603050405020304" pitchFamily="18" charset="0"/>
                        </a:rPr>
                        <a:t>4Al</a:t>
                      </a:r>
                      <a:r>
                        <a:rPr lang="en-US" altLang="en-US" sz="3800" baseline="-25000" dirty="0">
                          <a:solidFill>
                            <a:schemeClr val="tx1">
                              <a:lumMod val="95000"/>
                              <a:lumOff val="5000"/>
                            </a:schemeClr>
                          </a:solidFill>
                          <a:latin typeface="Times New Roman" panose="02020603050405020304" pitchFamily="18" charset="0"/>
                          <a:cs typeface="Times New Roman" panose="02020603050405020304" pitchFamily="18" charset="0"/>
                        </a:rPr>
                        <a:t>(S)  </a:t>
                      </a:r>
                      <a:r>
                        <a:rPr lang="en-US" altLang="en-US" sz="3800" dirty="0">
                          <a:solidFill>
                            <a:schemeClr val="tx1">
                              <a:lumMod val="95000"/>
                              <a:lumOff val="5000"/>
                            </a:schemeClr>
                          </a:solidFill>
                          <a:latin typeface="Times New Roman" panose="02020603050405020304" pitchFamily="18" charset="0"/>
                          <a:cs typeface="Times New Roman" panose="02020603050405020304" pitchFamily="18" charset="0"/>
                        </a:rPr>
                        <a:t>+  3O</a:t>
                      </a:r>
                      <a:r>
                        <a:rPr lang="en-US" altLang="en-US" sz="3800" baseline="-25000" dirty="0">
                          <a:solidFill>
                            <a:schemeClr val="tx1">
                              <a:lumMod val="95000"/>
                              <a:lumOff val="5000"/>
                            </a:schemeClr>
                          </a:solidFill>
                          <a:latin typeface="Times New Roman" panose="02020603050405020304" pitchFamily="18" charset="0"/>
                          <a:cs typeface="Times New Roman" panose="02020603050405020304" pitchFamily="18" charset="0"/>
                        </a:rPr>
                        <a:t>2(G)</a:t>
                      </a:r>
                      <a:r>
                        <a:rPr lang="en-US" altLang="en-US" sz="38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3800" i="0" dirty="0">
                          <a:solidFill>
                            <a:schemeClr val="tx1">
                              <a:lumMod val="95000"/>
                              <a:lumOff val="5000"/>
                            </a:schemeClr>
                          </a:solidFill>
                          <a:effectLst/>
                          <a:latin typeface="Times New Roman" panose="02020603050405020304" pitchFamily="18" charset="0"/>
                          <a:cs typeface="Times New Roman" panose="02020603050405020304" pitchFamily="18" charset="0"/>
                        </a:rPr>
                        <a:t>⇌ </a:t>
                      </a:r>
                      <a:r>
                        <a:rPr lang="en-US" altLang="en-US" sz="3800" dirty="0">
                          <a:solidFill>
                            <a:schemeClr val="tx1">
                              <a:lumMod val="95000"/>
                              <a:lumOff val="5000"/>
                            </a:schemeClr>
                          </a:solidFill>
                          <a:latin typeface="Times New Roman" panose="02020603050405020304" pitchFamily="18" charset="0"/>
                          <a:cs typeface="Times New Roman" panose="02020603050405020304" pitchFamily="18" charset="0"/>
                        </a:rPr>
                        <a:t> 2Al</a:t>
                      </a:r>
                      <a:r>
                        <a:rPr lang="en-US" altLang="en-US" sz="3800" baseline="-25000" dirty="0">
                          <a:solidFill>
                            <a:schemeClr val="tx1">
                              <a:lumMod val="95000"/>
                              <a:lumOff val="5000"/>
                            </a:schemeClr>
                          </a:solidFill>
                          <a:latin typeface="Times New Roman" panose="02020603050405020304" pitchFamily="18" charset="0"/>
                          <a:cs typeface="Times New Roman" panose="02020603050405020304" pitchFamily="18" charset="0"/>
                        </a:rPr>
                        <a:t>2</a:t>
                      </a:r>
                      <a:r>
                        <a:rPr lang="en-US" altLang="en-US" sz="3800" dirty="0">
                          <a:solidFill>
                            <a:schemeClr val="tx1">
                              <a:lumMod val="95000"/>
                              <a:lumOff val="5000"/>
                            </a:schemeClr>
                          </a:solidFill>
                          <a:latin typeface="Times New Roman" panose="02020603050405020304" pitchFamily="18" charset="0"/>
                          <a:cs typeface="Times New Roman" panose="02020603050405020304" pitchFamily="18" charset="0"/>
                        </a:rPr>
                        <a:t>O</a:t>
                      </a:r>
                      <a:r>
                        <a:rPr lang="en-US" altLang="en-US" sz="3800" baseline="-25000" dirty="0">
                          <a:solidFill>
                            <a:schemeClr val="tx1">
                              <a:lumMod val="95000"/>
                              <a:lumOff val="5000"/>
                            </a:schemeClr>
                          </a:solidFill>
                          <a:latin typeface="Times New Roman" panose="02020603050405020304" pitchFamily="18" charset="0"/>
                          <a:cs typeface="Times New Roman" panose="02020603050405020304" pitchFamily="18" charset="0"/>
                        </a:rPr>
                        <a:t>3(S)</a:t>
                      </a:r>
                      <a:r>
                        <a:rPr lang="en-US" altLang="en-US" sz="3800" dirty="0">
                          <a:solidFill>
                            <a:schemeClr val="tx1">
                              <a:lumMod val="95000"/>
                              <a:lumOff val="5000"/>
                            </a:schemeClr>
                          </a:solidFill>
                          <a:latin typeface="Times New Roman" panose="02020603050405020304" pitchFamily="18" charset="0"/>
                          <a:cs typeface="Times New Roman" panose="02020603050405020304" pitchFamily="18" charset="0"/>
                        </a:rPr>
                        <a:t>  +  Energy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70159186"/>
                  </a:ext>
                </a:extLst>
              </a:tr>
              <a:tr h="979714">
                <a:tc>
                  <a:txBody>
                    <a:bodyPr/>
                    <a:lstStyle/>
                    <a:p>
                      <a:pPr algn="ctr"/>
                      <a:r>
                        <a:rPr lang="en-US" altLang="en-US" sz="4400" dirty="0">
                          <a:solidFill>
                            <a:srgbClr val="3333FF"/>
                          </a:solidFill>
                          <a:latin typeface="Times New Roman" panose="02020603050405020304" pitchFamily="18" charset="0"/>
                          <a:cs typeface="Times New Roman" panose="02020603050405020304" pitchFamily="18" charset="0"/>
                        </a:rPr>
                        <a:t> </a:t>
                      </a:r>
                      <a:r>
                        <a:rPr lang="en-US" altLang="en-US" sz="3200" dirty="0">
                          <a:solidFill>
                            <a:schemeClr val="tx1">
                              <a:lumMod val="95000"/>
                              <a:lumOff val="5000"/>
                            </a:schemeClr>
                          </a:solidFill>
                          <a:latin typeface="Times New Roman" panose="02020603050405020304" pitchFamily="18" charset="0"/>
                          <a:cs typeface="Times New Roman" panose="02020603050405020304" pitchFamily="18" charset="0"/>
                        </a:rPr>
                        <a:t> Add aluminum oxide</a:t>
                      </a:r>
                      <a:endParaRPr lang="en-US" sz="32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48776709"/>
                  </a:ext>
                </a:extLst>
              </a:tr>
              <a:tr h="97971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4400" dirty="0">
                          <a:solidFill>
                            <a:srgbClr val="FF0000"/>
                          </a:solidFill>
                          <a:latin typeface="Times New Roman" panose="02020603050405020304" pitchFamily="18" charset="0"/>
                          <a:cs typeface="Times New Roman" panose="02020603050405020304" pitchFamily="18" charset="0"/>
                        </a:rPr>
                        <a:t> </a:t>
                      </a:r>
                      <a:r>
                        <a:rPr lang="en-US" altLang="en-US" sz="3200" dirty="0">
                          <a:solidFill>
                            <a:schemeClr val="tx1">
                              <a:lumMod val="95000"/>
                              <a:lumOff val="5000"/>
                            </a:schemeClr>
                          </a:solidFill>
                          <a:latin typeface="Times New Roman" panose="02020603050405020304" pitchFamily="18" charset="0"/>
                          <a:cs typeface="Times New Roman" panose="02020603050405020304" pitchFamily="18" charset="0"/>
                        </a:rPr>
                        <a:t> Remove oxygen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59754646"/>
                  </a:ext>
                </a:extLst>
              </a:tr>
              <a:tr h="979714">
                <a:tc>
                  <a:txBody>
                    <a:bodyPr/>
                    <a:lstStyle/>
                    <a:p>
                      <a:pPr algn="ctr"/>
                      <a:r>
                        <a:rPr lang="en-US" altLang="en-US" sz="3200" dirty="0">
                          <a:solidFill>
                            <a:schemeClr val="tx1">
                              <a:lumMod val="95000"/>
                              <a:lumOff val="5000"/>
                            </a:schemeClr>
                          </a:solidFill>
                          <a:latin typeface="Times New Roman" panose="02020603050405020304" pitchFamily="18" charset="0"/>
                          <a:cs typeface="Times New Roman" panose="02020603050405020304" pitchFamily="18" charset="0"/>
                        </a:rPr>
                        <a:t>Remove heat (cool system) </a:t>
                      </a:r>
                      <a:r>
                        <a:rPr lang="en-US" altLang="en-US" sz="4400" dirty="0">
                          <a:solidFill>
                            <a:srgbClr val="CC0066"/>
                          </a:solidFill>
                          <a:latin typeface="Times New Roman" panose="02020603050405020304" pitchFamily="18" charset="0"/>
                          <a:cs typeface="Times New Roman" panose="02020603050405020304" pitchFamily="18" charset="0"/>
                        </a:rPr>
                        <a:t> </a:t>
                      </a:r>
                      <a:endParaRPr lang="en-US" sz="3200" dirty="0">
                        <a:solidFill>
                          <a:srgbClr val="CC0066"/>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71828853"/>
                  </a:ext>
                </a:extLst>
              </a:tr>
              <a:tr h="979714">
                <a:tc>
                  <a:txBody>
                    <a:bodyPr/>
                    <a:lstStyle/>
                    <a:p>
                      <a:pPr algn="ctr"/>
                      <a:r>
                        <a:rPr lang="en-US" altLang="en-US" sz="3200" dirty="0">
                          <a:solidFill>
                            <a:schemeClr val="tx1">
                              <a:lumMod val="95000"/>
                              <a:lumOff val="5000"/>
                            </a:schemeClr>
                          </a:solidFill>
                          <a:latin typeface="Times New Roman" panose="02020603050405020304" pitchFamily="18" charset="0"/>
                          <a:cs typeface="Times New Roman" panose="02020603050405020304" pitchFamily="18" charset="0"/>
                        </a:rPr>
                        <a:t>Add aluminum </a:t>
                      </a:r>
                      <a:r>
                        <a:rPr lang="en-US" altLang="en-US" sz="4400" dirty="0">
                          <a:solidFill>
                            <a:schemeClr val="tx1">
                              <a:lumMod val="95000"/>
                              <a:lumOff val="5000"/>
                            </a:schemeClr>
                          </a:solidFill>
                          <a:latin typeface="Times New Roman" panose="02020603050405020304" pitchFamily="18" charset="0"/>
                          <a:cs typeface="Times New Roman" panose="02020603050405020304" pitchFamily="18" charset="0"/>
                        </a:rPr>
                        <a:t> </a:t>
                      </a:r>
                      <a:endParaRPr lang="en-US" sz="32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50681996"/>
                  </a:ext>
                </a:extLst>
              </a:tr>
              <a:tr h="979714">
                <a:tc>
                  <a:txBody>
                    <a:bodyPr/>
                    <a:lstStyle/>
                    <a:p>
                      <a:pPr algn="ctr"/>
                      <a:r>
                        <a:rPr lang="en-US" altLang="en-US" sz="4400" dirty="0">
                          <a:solidFill>
                            <a:srgbClr val="3333FF"/>
                          </a:solidFill>
                          <a:latin typeface="Times New Roman" panose="02020603050405020304" pitchFamily="18" charset="0"/>
                          <a:cs typeface="Times New Roman" panose="02020603050405020304" pitchFamily="18" charset="0"/>
                        </a:rPr>
                        <a:t> </a:t>
                      </a:r>
                      <a:r>
                        <a:rPr lang="en-US" altLang="en-US" sz="3200" dirty="0">
                          <a:solidFill>
                            <a:srgbClr val="3333FF"/>
                          </a:solidFill>
                          <a:latin typeface="Times New Roman" panose="02020603050405020304" pitchFamily="18" charset="0"/>
                          <a:cs typeface="Times New Roman" panose="02020603050405020304" pitchFamily="18" charset="0"/>
                        </a:rPr>
                        <a:t> </a:t>
                      </a:r>
                      <a:r>
                        <a:rPr lang="en-US" altLang="en-US" sz="3200" dirty="0">
                          <a:solidFill>
                            <a:schemeClr val="tx1">
                              <a:lumMod val="95000"/>
                              <a:lumOff val="5000"/>
                            </a:schemeClr>
                          </a:solidFill>
                          <a:latin typeface="Times New Roman" panose="02020603050405020304" pitchFamily="18" charset="0"/>
                          <a:cs typeface="Times New Roman" panose="02020603050405020304" pitchFamily="18" charset="0"/>
                        </a:rPr>
                        <a:t>Add Heat </a:t>
                      </a:r>
                      <a:endParaRPr lang="en-US" sz="32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04058035"/>
                  </a:ext>
                </a:extLst>
              </a:tr>
              <a:tr h="979714">
                <a:tc>
                  <a:txBody>
                    <a:bodyPr/>
                    <a:lstStyle/>
                    <a:p>
                      <a:pPr algn="ctr"/>
                      <a:r>
                        <a:rPr lang="en-US" altLang="en-US" sz="3200" dirty="0">
                          <a:solidFill>
                            <a:schemeClr val="tx1">
                              <a:lumMod val="95000"/>
                              <a:lumOff val="5000"/>
                            </a:schemeClr>
                          </a:solidFill>
                          <a:latin typeface="Times New Roman" panose="02020603050405020304" pitchFamily="18" charset="0"/>
                          <a:cs typeface="Times New Roman" panose="02020603050405020304" pitchFamily="18" charset="0"/>
                        </a:rPr>
                        <a:t>Increase pressure </a:t>
                      </a:r>
                      <a:r>
                        <a:rPr lang="en-US" altLang="en-US" sz="4400" dirty="0">
                          <a:solidFill>
                            <a:srgbClr val="FF0000"/>
                          </a:solidFill>
                          <a:latin typeface="Times New Roman" panose="02020603050405020304" pitchFamily="18" charset="0"/>
                          <a:cs typeface="Times New Roman" panose="02020603050405020304" pitchFamily="18" charset="0"/>
                        </a:rPr>
                        <a:t> </a:t>
                      </a:r>
                      <a:endParaRPr lang="en-US" sz="320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52581805"/>
                  </a:ext>
                </a:extLst>
              </a:tr>
            </a:tbl>
          </a:graphicData>
        </a:graphic>
      </p:graphicFrame>
    </p:spTree>
    <p:extLst>
      <p:ext uri="{BB962C8B-B14F-4D97-AF65-F5344CB8AC3E}">
        <p14:creationId xmlns:p14="http://schemas.microsoft.com/office/powerpoint/2010/main" val="1261360029"/>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C80747-570C-BA7B-7B2E-FA00065B0E93}"/>
            </a:ext>
          </a:extLst>
        </p:cNvPr>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EB9B29BF-7E6E-FEA1-6173-57A6F918B4D9}"/>
              </a:ext>
            </a:extLst>
          </p:cNvPr>
          <p:cNvGraphicFramePr>
            <a:graphicFrameLocks noGrp="1"/>
          </p:cNvGraphicFramePr>
          <p:nvPr/>
        </p:nvGraphicFramePr>
        <p:xfrm>
          <a:off x="-19050" y="0"/>
          <a:ext cx="9163050" cy="6857998"/>
        </p:xfrm>
        <a:graphic>
          <a:graphicData uri="http://schemas.openxmlformats.org/drawingml/2006/table">
            <a:tbl>
              <a:tblPr firstRow="1" bandRow="1">
                <a:tableStyleId>{5C22544A-7EE6-4342-B048-85BDC9FD1C3A}</a:tableStyleId>
              </a:tblPr>
              <a:tblGrid>
                <a:gridCol w="9163050">
                  <a:extLst>
                    <a:ext uri="{9D8B030D-6E8A-4147-A177-3AD203B41FA5}">
                      <a16:colId xmlns:a16="http://schemas.microsoft.com/office/drawing/2014/main" val="2996170255"/>
                    </a:ext>
                  </a:extLst>
                </a:gridCol>
              </a:tblGrid>
              <a:tr h="97971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4000" dirty="0">
                          <a:solidFill>
                            <a:schemeClr val="tx1">
                              <a:lumMod val="95000"/>
                              <a:lumOff val="5000"/>
                            </a:schemeClr>
                          </a:solidFill>
                          <a:latin typeface="Times New Roman" panose="02020603050405020304" pitchFamily="18" charset="0"/>
                          <a:cs typeface="Times New Roman" panose="02020603050405020304" pitchFamily="18" charset="0"/>
                        </a:rPr>
                        <a:t>78.  </a:t>
                      </a:r>
                      <a:r>
                        <a:rPr lang="en-US" altLang="en-US" sz="3800" dirty="0">
                          <a:solidFill>
                            <a:schemeClr val="tx1">
                              <a:lumMod val="95000"/>
                              <a:lumOff val="5000"/>
                            </a:schemeClr>
                          </a:solidFill>
                          <a:latin typeface="Times New Roman" panose="02020603050405020304" pitchFamily="18" charset="0"/>
                          <a:cs typeface="Times New Roman" panose="02020603050405020304" pitchFamily="18" charset="0"/>
                        </a:rPr>
                        <a:t>4Al</a:t>
                      </a:r>
                      <a:r>
                        <a:rPr lang="en-US" altLang="en-US" sz="3800" baseline="-25000" dirty="0">
                          <a:solidFill>
                            <a:schemeClr val="tx1">
                              <a:lumMod val="95000"/>
                              <a:lumOff val="5000"/>
                            </a:schemeClr>
                          </a:solidFill>
                          <a:latin typeface="Times New Roman" panose="02020603050405020304" pitchFamily="18" charset="0"/>
                          <a:cs typeface="Times New Roman" panose="02020603050405020304" pitchFamily="18" charset="0"/>
                        </a:rPr>
                        <a:t>(S)  </a:t>
                      </a:r>
                      <a:r>
                        <a:rPr lang="en-US" altLang="en-US" sz="3800" dirty="0">
                          <a:solidFill>
                            <a:schemeClr val="tx1">
                              <a:lumMod val="95000"/>
                              <a:lumOff val="5000"/>
                            </a:schemeClr>
                          </a:solidFill>
                          <a:latin typeface="Times New Roman" panose="02020603050405020304" pitchFamily="18" charset="0"/>
                          <a:cs typeface="Times New Roman" panose="02020603050405020304" pitchFamily="18" charset="0"/>
                        </a:rPr>
                        <a:t>+  3O</a:t>
                      </a:r>
                      <a:r>
                        <a:rPr lang="en-US" altLang="en-US" sz="3800" baseline="-25000" dirty="0">
                          <a:solidFill>
                            <a:schemeClr val="tx1">
                              <a:lumMod val="95000"/>
                              <a:lumOff val="5000"/>
                            </a:schemeClr>
                          </a:solidFill>
                          <a:latin typeface="Times New Roman" panose="02020603050405020304" pitchFamily="18" charset="0"/>
                          <a:cs typeface="Times New Roman" panose="02020603050405020304" pitchFamily="18" charset="0"/>
                        </a:rPr>
                        <a:t>2(G)</a:t>
                      </a:r>
                      <a:r>
                        <a:rPr lang="en-US" altLang="en-US" sz="38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3800" i="0" dirty="0">
                          <a:solidFill>
                            <a:schemeClr val="tx1">
                              <a:lumMod val="95000"/>
                              <a:lumOff val="5000"/>
                            </a:schemeClr>
                          </a:solidFill>
                          <a:effectLst/>
                          <a:latin typeface="Times New Roman" panose="02020603050405020304" pitchFamily="18" charset="0"/>
                          <a:cs typeface="Times New Roman" panose="02020603050405020304" pitchFamily="18" charset="0"/>
                        </a:rPr>
                        <a:t>⇌ </a:t>
                      </a:r>
                      <a:r>
                        <a:rPr lang="en-US" altLang="en-US" sz="3800" dirty="0">
                          <a:solidFill>
                            <a:schemeClr val="tx1">
                              <a:lumMod val="95000"/>
                              <a:lumOff val="5000"/>
                            </a:schemeClr>
                          </a:solidFill>
                          <a:latin typeface="Times New Roman" panose="02020603050405020304" pitchFamily="18" charset="0"/>
                          <a:cs typeface="Times New Roman" panose="02020603050405020304" pitchFamily="18" charset="0"/>
                        </a:rPr>
                        <a:t> 2Al</a:t>
                      </a:r>
                      <a:r>
                        <a:rPr lang="en-US" altLang="en-US" sz="3800" baseline="-25000" dirty="0">
                          <a:solidFill>
                            <a:schemeClr val="tx1">
                              <a:lumMod val="95000"/>
                              <a:lumOff val="5000"/>
                            </a:schemeClr>
                          </a:solidFill>
                          <a:latin typeface="Times New Roman" panose="02020603050405020304" pitchFamily="18" charset="0"/>
                          <a:cs typeface="Times New Roman" panose="02020603050405020304" pitchFamily="18" charset="0"/>
                        </a:rPr>
                        <a:t>2</a:t>
                      </a:r>
                      <a:r>
                        <a:rPr lang="en-US" altLang="en-US" sz="3800" dirty="0">
                          <a:solidFill>
                            <a:schemeClr val="tx1">
                              <a:lumMod val="95000"/>
                              <a:lumOff val="5000"/>
                            </a:schemeClr>
                          </a:solidFill>
                          <a:latin typeface="Times New Roman" panose="02020603050405020304" pitchFamily="18" charset="0"/>
                          <a:cs typeface="Times New Roman" panose="02020603050405020304" pitchFamily="18" charset="0"/>
                        </a:rPr>
                        <a:t>O</a:t>
                      </a:r>
                      <a:r>
                        <a:rPr lang="en-US" altLang="en-US" sz="3800" baseline="-25000" dirty="0">
                          <a:solidFill>
                            <a:schemeClr val="tx1">
                              <a:lumMod val="95000"/>
                              <a:lumOff val="5000"/>
                            </a:schemeClr>
                          </a:solidFill>
                          <a:latin typeface="Times New Roman" panose="02020603050405020304" pitchFamily="18" charset="0"/>
                          <a:cs typeface="Times New Roman" panose="02020603050405020304" pitchFamily="18" charset="0"/>
                        </a:rPr>
                        <a:t>3(S)</a:t>
                      </a:r>
                      <a:r>
                        <a:rPr lang="en-US" altLang="en-US" sz="3800" dirty="0">
                          <a:solidFill>
                            <a:schemeClr val="tx1">
                              <a:lumMod val="95000"/>
                              <a:lumOff val="5000"/>
                            </a:schemeClr>
                          </a:solidFill>
                          <a:latin typeface="Times New Roman" panose="02020603050405020304" pitchFamily="18" charset="0"/>
                          <a:cs typeface="Times New Roman" panose="02020603050405020304" pitchFamily="18" charset="0"/>
                        </a:rPr>
                        <a:t>  +  Energy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70159186"/>
                  </a:ext>
                </a:extLst>
              </a:tr>
              <a:tr h="979714">
                <a:tc>
                  <a:txBody>
                    <a:bodyPr/>
                    <a:lstStyle/>
                    <a:p>
                      <a:pPr algn="ctr"/>
                      <a:r>
                        <a:rPr lang="en-US" altLang="en-US" sz="4400" dirty="0">
                          <a:solidFill>
                            <a:srgbClr val="3333FF"/>
                          </a:solidFill>
                          <a:latin typeface="Times New Roman" panose="02020603050405020304" pitchFamily="18" charset="0"/>
                          <a:cs typeface="Times New Roman" panose="02020603050405020304" pitchFamily="18" charset="0"/>
                        </a:rPr>
                        <a:t>←</a:t>
                      </a:r>
                      <a:r>
                        <a:rPr lang="en-US" altLang="en-US" sz="3200" dirty="0">
                          <a:solidFill>
                            <a:schemeClr val="tx1">
                              <a:lumMod val="95000"/>
                              <a:lumOff val="5000"/>
                            </a:schemeClr>
                          </a:solidFill>
                          <a:latin typeface="Times New Roman" panose="02020603050405020304" pitchFamily="18" charset="0"/>
                          <a:cs typeface="Times New Roman" panose="02020603050405020304" pitchFamily="18" charset="0"/>
                        </a:rPr>
                        <a:t> Add aluminum oxide</a:t>
                      </a:r>
                      <a:endParaRPr lang="en-US" sz="32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48776709"/>
                  </a:ext>
                </a:extLst>
              </a:tr>
              <a:tr h="97971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4400" dirty="0">
                          <a:solidFill>
                            <a:srgbClr val="FF0000"/>
                          </a:solidFill>
                          <a:latin typeface="Times New Roman" panose="02020603050405020304" pitchFamily="18" charset="0"/>
                          <a:cs typeface="Times New Roman" panose="02020603050405020304" pitchFamily="18" charset="0"/>
                        </a:rPr>
                        <a:t>←</a:t>
                      </a:r>
                      <a:r>
                        <a:rPr lang="en-US" altLang="en-US" sz="3200" dirty="0">
                          <a:solidFill>
                            <a:schemeClr val="tx1">
                              <a:lumMod val="95000"/>
                              <a:lumOff val="5000"/>
                            </a:schemeClr>
                          </a:solidFill>
                          <a:latin typeface="Times New Roman" panose="02020603050405020304" pitchFamily="18" charset="0"/>
                          <a:cs typeface="Times New Roman" panose="02020603050405020304" pitchFamily="18" charset="0"/>
                        </a:rPr>
                        <a:t> Remove oxygen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59754646"/>
                  </a:ext>
                </a:extLst>
              </a:tr>
              <a:tr h="979714">
                <a:tc>
                  <a:txBody>
                    <a:bodyPr/>
                    <a:lstStyle/>
                    <a:p>
                      <a:pPr algn="ctr"/>
                      <a:r>
                        <a:rPr lang="en-US" altLang="en-US" sz="3200" dirty="0">
                          <a:solidFill>
                            <a:schemeClr val="tx1">
                              <a:lumMod val="95000"/>
                              <a:lumOff val="5000"/>
                            </a:schemeClr>
                          </a:solidFill>
                          <a:latin typeface="Times New Roman" panose="02020603050405020304" pitchFamily="18" charset="0"/>
                          <a:cs typeface="Times New Roman" panose="02020603050405020304" pitchFamily="18" charset="0"/>
                        </a:rPr>
                        <a:t>Remove heat (cool system) </a:t>
                      </a:r>
                      <a:r>
                        <a:rPr lang="en-US" altLang="en-US" sz="4400" dirty="0">
                          <a:solidFill>
                            <a:srgbClr val="CC0066"/>
                          </a:solidFill>
                          <a:latin typeface="Times New Roman" panose="02020603050405020304" pitchFamily="18" charset="0"/>
                          <a:cs typeface="Times New Roman" panose="02020603050405020304" pitchFamily="18" charset="0"/>
                        </a:rPr>
                        <a:t>→</a:t>
                      </a:r>
                      <a:endParaRPr lang="en-US" sz="3200" dirty="0">
                        <a:solidFill>
                          <a:srgbClr val="CC0066"/>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71828853"/>
                  </a:ext>
                </a:extLst>
              </a:tr>
              <a:tr h="979714">
                <a:tc>
                  <a:txBody>
                    <a:bodyPr/>
                    <a:lstStyle/>
                    <a:p>
                      <a:pPr algn="ctr"/>
                      <a:r>
                        <a:rPr lang="en-US" altLang="en-US" sz="3200" dirty="0">
                          <a:solidFill>
                            <a:schemeClr val="tx1">
                              <a:lumMod val="95000"/>
                              <a:lumOff val="5000"/>
                            </a:schemeClr>
                          </a:solidFill>
                          <a:latin typeface="Times New Roman" panose="02020603050405020304" pitchFamily="18" charset="0"/>
                          <a:cs typeface="Times New Roman" panose="02020603050405020304" pitchFamily="18" charset="0"/>
                        </a:rPr>
                        <a:t>Add aluminum </a:t>
                      </a:r>
                      <a:r>
                        <a:rPr lang="en-US" altLang="en-US" sz="4400" dirty="0">
                          <a:solidFill>
                            <a:schemeClr val="tx1">
                              <a:lumMod val="95000"/>
                              <a:lumOff val="5000"/>
                            </a:schemeClr>
                          </a:solidFill>
                          <a:latin typeface="Times New Roman" panose="02020603050405020304" pitchFamily="18" charset="0"/>
                          <a:cs typeface="Times New Roman" panose="02020603050405020304" pitchFamily="18" charset="0"/>
                        </a:rPr>
                        <a:t>→</a:t>
                      </a:r>
                      <a:endParaRPr lang="en-US" sz="32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50681996"/>
                  </a:ext>
                </a:extLst>
              </a:tr>
              <a:tr h="979714">
                <a:tc>
                  <a:txBody>
                    <a:bodyPr/>
                    <a:lstStyle/>
                    <a:p>
                      <a:pPr algn="ctr"/>
                      <a:r>
                        <a:rPr lang="en-US" altLang="en-US" sz="4400" dirty="0">
                          <a:solidFill>
                            <a:srgbClr val="3333FF"/>
                          </a:solidFill>
                          <a:latin typeface="Times New Roman" panose="02020603050405020304" pitchFamily="18" charset="0"/>
                          <a:cs typeface="Times New Roman" panose="02020603050405020304" pitchFamily="18" charset="0"/>
                        </a:rPr>
                        <a:t>←</a:t>
                      </a:r>
                      <a:r>
                        <a:rPr lang="en-US" altLang="en-US" sz="3200" dirty="0">
                          <a:solidFill>
                            <a:srgbClr val="3333FF"/>
                          </a:solidFill>
                          <a:latin typeface="Times New Roman" panose="02020603050405020304" pitchFamily="18" charset="0"/>
                          <a:cs typeface="Times New Roman" panose="02020603050405020304" pitchFamily="18" charset="0"/>
                        </a:rPr>
                        <a:t> </a:t>
                      </a:r>
                      <a:r>
                        <a:rPr lang="en-US" altLang="en-US" sz="3200" dirty="0">
                          <a:solidFill>
                            <a:schemeClr val="tx1">
                              <a:lumMod val="95000"/>
                              <a:lumOff val="5000"/>
                            </a:schemeClr>
                          </a:solidFill>
                          <a:latin typeface="Times New Roman" panose="02020603050405020304" pitchFamily="18" charset="0"/>
                          <a:cs typeface="Times New Roman" panose="02020603050405020304" pitchFamily="18" charset="0"/>
                        </a:rPr>
                        <a:t>Add Heat </a:t>
                      </a:r>
                      <a:endParaRPr lang="en-US" sz="32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04058035"/>
                  </a:ext>
                </a:extLst>
              </a:tr>
              <a:tr h="979714">
                <a:tc>
                  <a:txBody>
                    <a:bodyPr/>
                    <a:lstStyle/>
                    <a:p>
                      <a:pPr algn="ctr"/>
                      <a:r>
                        <a:rPr lang="en-US" altLang="en-US" sz="3200" dirty="0">
                          <a:solidFill>
                            <a:schemeClr val="tx1">
                              <a:lumMod val="95000"/>
                              <a:lumOff val="5000"/>
                            </a:schemeClr>
                          </a:solidFill>
                          <a:latin typeface="Times New Roman" panose="02020603050405020304" pitchFamily="18" charset="0"/>
                          <a:cs typeface="Times New Roman" panose="02020603050405020304" pitchFamily="18" charset="0"/>
                        </a:rPr>
                        <a:t>Increase pressure </a:t>
                      </a:r>
                      <a:r>
                        <a:rPr lang="en-US" altLang="en-US" sz="4400" dirty="0">
                          <a:solidFill>
                            <a:srgbClr val="FF0000"/>
                          </a:solidFill>
                          <a:latin typeface="Times New Roman" panose="02020603050405020304" pitchFamily="18" charset="0"/>
                          <a:cs typeface="Times New Roman" panose="02020603050405020304" pitchFamily="18" charset="0"/>
                        </a:rPr>
                        <a:t>→</a:t>
                      </a:r>
                      <a:endParaRPr lang="en-US" sz="320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52581805"/>
                  </a:ext>
                </a:extLst>
              </a:tr>
            </a:tbl>
          </a:graphicData>
        </a:graphic>
      </p:graphicFrame>
    </p:spTree>
    <p:extLst>
      <p:ext uri="{BB962C8B-B14F-4D97-AF65-F5344CB8AC3E}">
        <p14:creationId xmlns:p14="http://schemas.microsoft.com/office/powerpoint/2010/main" val="526272113"/>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4">
            <a:extLst>
              <a:ext uri="{FF2B5EF4-FFF2-40B4-BE49-F238E27FC236}">
                <a16:creationId xmlns:a16="http://schemas.microsoft.com/office/drawing/2014/main" id="{14421BB8-FA11-4F0A-9C98-66692232DE38}"/>
              </a:ext>
            </a:extLst>
          </p:cNvPr>
          <p:cNvSpPr txBox="1">
            <a:spLocks noChangeArrowheads="1"/>
          </p:cNvSpPr>
          <p:nvPr/>
        </p:nvSpPr>
        <p:spPr bwMode="auto">
          <a:xfrm>
            <a:off x="0" y="0"/>
            <a:ext cx="9144000" cy="61863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3600" dirty="0">
                <a:solidFill>
                  <a:srgbClr val="FF0000"/>
                </a:solidFill>
                <a:latin typeface="Times New Roman" panose="02020603050405020304" pitchFamily="18" charset="0"/>
                <a:cs typeface="Times New Roman" panose="02020603050405020304" pitchFamily="18" charset="0"/>
              </a:rPr>
              <a:t>79.  </a:t>
            </a:r>
            <a:r>
              <a:rPr lang="en-US" altLang="en-US" sz="3600" b="1" dirty="0">
                <a:solidFill>
                  <a:srgbClr val="FF0000"/>
                </a:solidFill>
                <a:latin typeface="Times New Roman" panose="02020603050405020304" pitchFamily="18" charset="0"/>
                <a:cs typeface="Times New Roman" panose="02020603050405020304" pitchFamily="18" charset="0"/>
              </a:rPr>
              <a:t>Pressure only effects gases.</a:t>
            </a:r>
            <a:br>
              <a:rPr lang="en-US" altLang="en-US" sz="3600" b="1" dirty="0">
                <a:solidFill>
                  <a:srgbClr val="FF0000"/>
                </a:solidFill>
                <a:latin typeface="Times New Roman" panose="02020603050405020304" pitchFamily="18" charset="0"/>
                <a:cs typeface="Times New Roman" panose="02020603050405020304" pitchFamily="18" charset="0"/>
              </a:rPr>
            </a:br>
            <a:r>
              <a:rPr lang="en-US" altLang="en-US" sz="3600" b="1" dirty="0">
                <a:solidFill>
                  <a:srgbClr val="FF0000"/>
                </a:solidFill>
                <a:latin typeface="Times New Roman" panose="02020603050405020304" pitchFamily="18" charset="0"/>
                <a:cs typeface="Times New Roman" panose="02020603050405020304" pitchFamily="18" charset="0"/>
              </a:rPr>
              <a:t>       Pressure does not effect </a:t>
            </a:r>
            <a:br>
              <a:rPr lang="en-US" altLang="en-US" sz="3600" b="1" dirty="0">
                <a:solidFill>
                  <a:srgbClr val="FF0000"/>
                </a:solidFill>
                <a:latin typeface="Times New Roman" panose="02020603050405020304" pitchFamily="18" charset="0"/>
                <a:cs typeface="Times New Roman" panose="02020603050405020304" pitchFamily="18" charset="0"/>
              </a:rPr>
            </a:br>
            <a:r>
              <a:rPr lang="en-US" altLang="en-US" sz="3600" b="1" dirty="0">
                <a:solidFill>
                  <a:srgbClr val="FF0000"/>
                </a:solidFill>
                <a:latin typeface="Times New Roman" panose="02020603050405020304" pitchFamily="18" charset="0"/>
                <a:cs typeface="Times New Roman" panose="02020603050405020304" pitchFamily="18" charset="0"/>
              </a:rPr>
              <a:t>       solids, liquids, or aqueous.</a:t>
            </a:r>
            <a:br>
              <a:rPr lang="en-US" altLang="en-US" sz="3600" b="1" dirty="0">
                <a:solidFill>
                  <a:srgbClr val="FF0000"/>
                </a:solidFill>
                <a:latin typeface="Times New Roman" panose="02020603050405020304" pitchFamily="18" charset="0"/>
                <a:cs typeface="Times New Roman" panose="02020603050405020304" pitchFamily="18" charset="0"/>
              </a:rPr>
            </a:br>
            <a:endParaRPr lang="en-US" altLang="en-US" sz="3600" b="1" dirty="0">
              <a:solidFill>
                <a:srgbClr val="FF0000"/>
              </a:solidFill>
              <a:latin typeface="Times New Roman" panose="02020603050405020304" pitchFamily="18" charset="0"/>
              <a:cs typeface="Times New Roman" panose="02020603050405020304" pitchFamily="18" charset="0"/>
            </a:endParaRPr>
          </a:p>
          <a:p>
            <a:pPr eaLnBrk="1" hangingPunct="1">
              <a:spcBef>
                <a:spcPct val="50000"/>
              </a:spcBef>
              <a:buFontTx/>
              <a:buNone/>
            </a:pPr>
            <a:br>
              <a:rPr lang="en-US" altLang="en-US" sz="2400" dirty="0">
                <a:solidFill>
                  <a:srgbClr val="000000"/>
                </a:solidFill>
                <a:latin typeface="Bookman Old Style" pitchFamily="18" charset="0"/>
              </a:rPr>
            </a:br>
            <a:r>
              <a:rPr lang="en-US" altLang="en-US" sz="2400" dirty="0">
                <a:solidFill>
                  <a:srgbClr val="000000"/>
                </a:solidFill>
                <a:latin typeface="Bookman Old Style" pitchFamily="18" charset="0"/>
              </a:rPr>
              <a:t>80.  If a stress “stops” or slows down a forward reaction, </a:t>
            </a:r>
            <a:br>
              <a:rPr lang="en-US" altLang="en-US" sz="2400" dirty="0">
                <a:solidFill>
                  <a:srgbClr val="000000"/>
                </a:solidFill>
                <a:latin typeface="Bookman Old Style" pitchFamily="18" charset="0"/>
              </a:rPr>
            </a:br>
            <a:r>
              <a:rPr lang="en-US" altLang="en-US" sz="2400" dirty="0">
                <a:solidFill>
                  <a:srgbClr val="000000"/>
                </a:solidFill>
                <a:latin typeface="Bookman Old Style" pitchFamily="18" charset="0"/>
              </a:rPr>
              <a:t>       the reverse keeps happening.</a:t>
            </a:r>
          </a:p>
          <a:p>
            <a:pPr eaLnBrk="1" hangingPunct="1">
              <a:spcBef>
                <a:spcPct val="50000"/>
              </a:spcBef>
              <a:buFontTx/>
              <a:buNone/>
            </a:pPr>
            <a:r>
              <a:rPr lang="en-US" altLang="en-US" sz="2400" dirty="0">
                <a:solidFill>
                  <a:srgbClr val="000000"/>
                </a:solidFill>
                <a:latin typeface="Bookman Old Style" pitchFamily="18" charset="0"/>
              </a:rPr>
              <a:t>81.  If a stress “stops” or slows down a reverse reaction, </a:t>
            </a:r>
            <a:br>
              <a:rPr lang="en-US" altLang="en-US" sz="2400" dirty="0">
                <a:solidFill>
                  <a:srgbClr val="000000"/>
                </a:solidFill>
                <a:latin typeface="Bookman Old Style" pitchFamily="18" charset="0"/>
              </a:rPr>
            </a:br>
            <a:r>
              <a:rPr lang="en-US" altLang="en-US" sz="2400" dirty="0">
                <a:solidFill>
                  <a:srgbClr val="000000"/>
                </a:solidFill>
                <a:latin typeface="Bookman Old Style" pitchFamily="18" charset="0"/>
              </a:rPr>
              <a:t>       the forward keeps happening.</a:t>
            </a:r>
          </a:p>
          <a:p>
            <a:pPr eaLnBrk="1" hangingPunct="1">
              <a:spcBef>
                <a:spcPct val="50000"/>
              </a:spcBef>
              <a:buFontTx/>
              <a:buNone/>
            </a:pPr>
            <a:r>
              <a:rPr lang="en-US" altLang="en-US" sz="2400" dirty="0">
                <a:solidFill>
                  <a:srgbClr val="000000"/>
                </a:solidFill>
                <a:latin typeface="Bookman Old Style" pitchFamily="18" charset="0"/>
              </a:rPr>
              <a:t>82.  A new balance, or equilibrium will always be reached.</a:t>
            </a:r>
          </a:p>
          <a:p>
            <a:pPr eaLnBrk="1" hangingPunct="1">
              <a:spcBef>
                <a:spcPct val="50000"/>
              </a:spcBef>
              <a:buFontTx/>
              <a:buNone/>
            </a:pPr>
            <a:endParaRPr lang="en-US" altLang="en-US" sz="2400" dirty="0">
              <a:solidFill>
                <a:srgbClr val="000000"/>
              </a:solidFill>
              <a:latin typeface="Bookman Old Style" pitchFamily="18" charset="0"/>
            </a:endParaRPr>
          </a:p>
          <a:p>
            <a:pPr eaLnBrk="1" hangingPunct="1">
              <a:spcBef>
                <a:spcPct val="50000"/>
              </a:spcBef>
              <a:buFontTx/>
              <a:buNone/>
            </a:pPr>
            <a:endParaRPr lang="en-US" altLang="en-US" sz="2400" b="1"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11297671"/>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24B189C8-CAAF-7C0F-FF0E-51597A0C56A7}"/>
              </a:ext>
            </a:extLst>
          </p:cNvPr>
          <p:cNvGraphicFramePr>
            <a:graphicFrameLocks noGrp="1"/>
          </p:cNvGraphicFramePr>
          <p:nvPr>
            <p:extLst>
              <p:ext uri="{D42A27DB-BD31-4B8C-83A1-F6EECF244321}">
                <p14:modId xmlns:p14="http://schemas.microsoft.com/office/powerpoint/2010/main" val="2708147216"/>
              </p:ext>
            </p:extLst>
          </p:nvPr>
        </p:nvGraphicFramePr>
        <p:xfrm>
          <a:off x="0" y="0"/>
          <a:ext cx="9144000" cy="6857997"/>
        </p:xfrm>
        <a:graphic>
          <a:graphicData uri="http://schemas.openxmlformats.org/drawingml/2006/table">
            <a:tbl>
              <a:tblPr firstRow="1" bandRow="1">
                <a:tableStyleId>{5C22544A-7EE6-4342-B048-85BDC9FD1C3A}</a:tableStyleId>
              </a:tblPr>
              <a:tblGrid>
                <a:gridCol w="9144000">
                  <a:extLst>
                    <a:ext uri="{9D8B030D-6E8A-4147-A177-3AD203B41FA5}">
                      <a16:colId xmlns:a16="http://schemas.microsoft.com/office/drawing/2014/main" val="2271561751"/>
                    </a:ext>
                  </a:extLst>
                </a:gridCol>
              </a:tblGrid>
              <a:tr h="104295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2400" b="0" dirty="0">
                          <a:solidFill>
                            <a:srgbClr val="000000"/>
                          </a:solidFill>
                          <a:latin typeface="Times New Roman" panose="02020603050405020304" pitchFamily="18" charset="0"/>
                          <a:cs typeface="Times New Roman" panose="02020603050405020304" pitchFamily="18" charset="0"/>
                        </a:rPr>
                        <a:t>83.  This is NOT a real dynamic equilibrium, but we will “make believe”  </a:t>
                      </a:r>
                      <a:br>
                        <a:rPr lang="en-US" altLang="en-US" sz="2400" b="0" dirty="0">
                          <a:solidFill>
                            <a:srgbClr val="000000"/>
                          </a:solidFill>
                          <a:latin typeface="Times New Roman" panose="02020603050405020304" pitchFamily="18" charset="0"/>
                          <a:cs typeface="Times New Roman" panose="02020603050405020304" pitchFamily="18" charset="0"/>
                        </a:rPr>
                      </a:br>
                      <a:r>
                        <a:rPr lang="en-US" altLang="en-US" sz="2400" b="0" dirty="0">
                          <a:solidFill>
                            <a:srgbClr val="000000"/>
                          </a:solidFill>
                          <a:latin typeface="Times New Roman" panose="02020603050405020304" pitchFamily="18" charset="0"/>
                          <a:cs typeface="Times New Roman" panose="02020603050405020304" pitchFamily="18" charset="0"/>
                        </a:rPr>
                        <a:t>        because of the double arrows.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5FFE2"/>
                    </a:solidFill>
                  </a:tcPr>
                </a:tc>
                <a:extLst>
                  <a:ext uri="{0D108BD9-81ED-4DB2-BD59-A6C34878D82A}">
                    <a16:rowId xmlns:a16="http://schemas.microsoft.com/office/drawing/2014/main" val="3333490197"/>
                  </a:ext>
                </a:extLst>
              </a:tr>
              <a:tr h="1058232">
                <a:tc>
                  <a:txBody>
                    <a:bodyPr/>
                    <a:lstStyle/>
                    <a:p>
                      <a:pPr algn="ctr"/>
                      <a:r>
                        <a:rPr lang="en-US" altLang="en-US" sz="3200" b="1" dirty="0">
                          <a:solidFill>
                            <a:srgbClr val="FF0000"/>
                          </a:solidFill>
                          <a:latin typeface="Times New Roman" panose="02020603050405020304" pitchFamily="18" charset="0"/>
                          <a:cs typeface="Times New Roman" panose="02020603050405020304" pitchFamily="18" charset="0"/>
                        </a:rPr>
                        <a:t>CH</a:t>
                      </a:r>
                      <a:r>
                        <a:rPr lang="en-US" altLang="en-US" sz="3200" b="1" baseline="-25000" dirty="0">
                          <a:solidFill>
                            <a:srgbClr val="FF0000"/>
                          </a:solidFill>
                          <a:latin typeface="Times New Roman" panose="02020603050405020304" pitchFamily="18" charset="0"/>
                          <a:cs typeface="Times New Roman" panose="02020603050405020304" pitchFamily="18" charset="0"/>
                        </a:rPr>
                        <a:t>4(G)</a:t>
                      </a:r>
                      <a:r>
                        <a:rPr lang="en-US" altLang="en-US" sz="3200" b="1" dirty="0">
                          <a:solidFill>
                            <a:srgbClr val="FF0000"/>
                          </a:solidFill>
                          <a:latin typeface="Times New Roman" panose="02020603050405020304" pitchFamily="18" charset="0"/>
                          <a:cs typeface="Times New Roman" panose="02020603050405020304" pitchFamily="18" charset="0"/>
                        </a:rPr>
                        <a:t>  +  2O</a:t>
                      </a:r>
                      <a:r>
                        <a:rPr lang="en-US" altLang="en-US" sz="3200" b="1" baseline="-25000" dirty="0">
                          <a:solidFill>
                            <a:srgbClr val="FF0000"/>
                          </a:solidFill>
                          <a:latin typeface="Times New Roman" panose="02020603050405020304" pitchFamily="18" charset="0"/>
                          <a:cs typeface="Times New Roman" panose="02020603050405020304" pitchFamily="18" charset="0"/>
                        </a:rPr>
                        <a:t>2(G)</a:t>
                      </a:r>
                      <a:r>
                        <a:rPr lang="en-US" altLang="en-US" sz="3200" b="1" dirty="0">
                          <a:solidFill>
                            <a:srgbClr val="FF0000"/>
                          </a:solidFill>
                          <a:latin typeface="Times New Roman" panose="02020603050405020304" pitchFamily="18" charset="0"/>
                          <a:cs typeface="Times New Roman" panose="02020603050405020304" pitchFamily="18" charset="0"/>
                        </a:rPr>
                        <a:t> </a:t>
                      </a:r>
                      <a:r>
                        <a:rPr lang="en-US" sz="3200" b="1" i="0" dirty="0">
                          <a:solidFill>
                            <a:srgbClr val="FF0000"/>
                          </a:solidFill>
                          <a:effectLst/>
                          <a:latin typeface="Times New Roman" panose="02020603050405020304" pitchFamily="18" charset="0"/>
                          <a:cs typeface="Times New Roman" panose="02020603050405020304" pitchFamily="18" charset="0"/>
                        </a:rPr>
                        <a:t>⇌</a:t>
                      </a:r>
                      <a:r>
                        <a:rPr lang="en-US" altLang="en-US" sz="3200" b="1" dirty="0">
                          <a:solidFill>
                            <a:srgbClr val="FF0000"/>
                          </a:solidFill>
                          <a:latin typeface="Times New Roman" panose="02020603050405020304" pitchFamily="18" charset="0"/>
                          <a:cs typeface="Times New Roman" panose="02020603050405020304" pitchFamily="18" charset="0"/>
                        </a:rPr>
                        <a:t>  CO</a:t>
                      </a:r>
                      <a:r>
                        <a:rPr lang="en-US" altLang="en-US" sz="3200" b="1" baseline="-25000" dirty="0">
                          <a:solidFill>
                            <a:srgbClr val="FF0000"/>
                          </a:solidFill>
                          <a:latin typeface="Times New Roman" panose="02020603050405020304" pitchFamily="18" charset="0"/>
                          <a:cs typeface="Times New Roman" panose="02020603050405020304" pitchFamily="18" charset="0"/>
                        </a:rPr>
                        <a:t>2(G)</a:t>
                      </a:r>
                      <a:r>
                        <a:rPr lang="en-US" altLang="en-US" sz="3200" b="1" dirty="0">
                          <a:solidFill>
                            <a:srgbClr val="FF0000"/>
                          </a:solidFill>
                          <a:latin typeface="Times New Roman" panose="02020603050405020304" pitchFamily="18" charset="0"/>
                          <a:cs typeface="Times New Roman" panose="02020603050405020304" pitchFamily="18" charset="0"/>
                        </a:rPr>
                        <a:t>  +  2H</a:t>
                      </a:r>
                      <a:r>
                        <a:rPr lang="en-US" altLang="en-US" sz="3200" b="1" baseline="-25000" dirty="0">
                          <a:solidFill>
                            <a:srgbClr val="FF0000"/>
                          </a:solidFill>
                          <a:latin typeface="Times New Roman" panose="02020603050405020304" pitchFamily="18" charset="0"/>
                          <a:cs typeface="Times New Roman" panose="02020603050405020304" pitchFamily="18" charset="0"/>
                        </a:rPr>
                        <a:t>2</a:t>
                      </a:r>
                      <a:r>
                        <a:rPr lang="en-US" altLang="en-US" sz="3200" b="1" dirty="0">
                          <a:solidFill>
                            <a:srgbClr val="FF0000"/>
                          </a:solidFill>
                          <a:latin typeface="Times New Roman" panose="02020603050405020304" pitchFamily="18" charset="0"/>
                          <a:cs typeface="Times New Roman" panose="02020603050405020304" pitchFamily="18" charset="0"/>
                        </a:rPr>
                        <a:t>O</a:t>
                      </a:r>
                      <a:r>
                        <a:rPr lang="en-US" altLang="en-US" sz="3200" b="1" baseline="-25000" dirty="0">
                          <a:solidFill>
                            <a:srgbClr val="FF0000"/>
                          </a:solidFill>
                          <a:latin typeface="Times New Roman" panose="02020603050405020304" pitchFamily="18" charset="0"/>
                          <a:cs typeface="Times New Roman" panose="02020603050405020304" pitchFamily="18" charset="0"/>
                        </a:rPr>
                        <a:t>(G)</a:t>
                      </a:r>
                      <a:r>
                        <a:rPr lang="en-US" altLang="en-US" sz="3200" b="1" dirty="0">
                          <a:solidFill>
                            <a:srgbClr val="FF0000"/>
                          </a:solidFill>
                          <a:latin typeface="Times New Roman" panose="02020603050405020304" pitchFamily="18" charset="0"/>
                          <a:cs typeface="Times New Roman" panose="02020603050405020304" pitchFamily="18" charset="0"/>
                        </a:rPr>
                        <a:t>  +  energy</a:t>
                      </a:r>
                      <a:endParaRPr lang="en-US" sz="32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12002899"/>
                  </a:ext>
                </a:extLst>
              </a:tr>
              <a:tr h="679545">
                <a:tc>
                  <a:txBody>
                    <a:bodyPr/>
                    <a:lstStyle/>
                    <a:p>
                      <a:pPr algn="ctr"/>
                      <a:r>
                        <a:rPr lang="en-US" altLang="en-US" sz="1800" dirty="0">
                          <a:solidFill>
                            <a:srgbClr val="000000"/>
                          </a:solidFill>
                          <a:latin typeface="Bookman Old Style" pitchFamily="18" charset="0"/>
                        </a:rPr>
                        <a:t>Add methane</a:t>
                      </a:r>
                      <a:endParaRPr lang="en-US"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16684546"/>
                  </a:ext>
                </a:extLst>
              </a:tr>
              <a:tr h="679545">
                <a:tc>
                  <a:txBody>
                    <a:bodyPr/>
                    <a:lstStyle/>
                    <a:p>
                      <a:pPr algn="ctr"/>
                      <a:r>
                        <a:rPr lang="en-US" altLang="en-US" sz="1800" dirty="0">
                          <a:solidFill>
                            <a:srgbClr val="000000"/>
                          </a:solidFill>
                          <a:latin typeface="Bookman Old Style" pitchFamily="18" charset="0"/>
                        </a:rPr>
                        <a:t>Add water</a:t>
                      </a:r>
                      <a:endParaRPr lang="en-US"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06652549"/>
                  </a:ext>
                </a:extLst>
              </a:tr>
              <a:tr h="679545">
                <a:tc>
                  <a:txBody>
                    <a:bodyPr/>
                    <a:lstStyle/>
                    <a:p>
                      <a:pPr algn="ctr"/>
                      <a:r>
                        <a:rPr lang="en-US" altLang="en-US" sz="1800" dirty="0">
                          <a:solidFill>
                            <a:srgbClr val="000000"/>
                          </a:solidFill>
                          <a:latin typeface="Bookman Old Style" pitchFamily="18" charset="0"/>
                        </a:rPr>
                        <a:t>Add heat</a:t>
                      </a:r>
                      <a:endParaRPr lang="en-US"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06144162"/>
                  </a:ext>
                </a:extLst>
              </a:tr>
              <a:tr h="679545">
                <a:tc>
                  <a:txBody>
                    <a:bodyPr/>
                    <a:lstStyle/>
                    <a:p>
                      <a:pPr algn="ctr"/>
                      <a:r>
                        <a:rPr lang="en-US" altLang="en-US" sz="1800" dirty="0">
                          <a:solidFill>
                            <a:srgbClr val="000000"/>
                          </a:solidFill>
                          <a:latin typeface="Bookman Old Style" pitchFamily="18" charset="0"/>
                        </a:rPr>
                        <a:t>Remove carbon dioxide</a:t>
                      </a:r>
                      <a:endParaRPr lang="en-US"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39740912"/>
                  </a:ext>
                </a:extLst>
              </a:tr>
              <a:tr h="679545">
                <a:tc>
                  <a:txBody>
                    <a:bodyPr/>
                    <a:lstStyle/>
                    <a:p>
                      <a:pPr algn="ctr"/>
                      <a:r>
                        <a:rPr lang="en-US" altLang="en-US" sz="1800" dirty="0">
                          <a:solidFill>
                            <a:srgbClr val="000000"/>
                          </a:solidFill>
                          <a:latin typeface="Bookman Old Style" pitchFamily="18" charset="0"/>
                        </a:rPr>
                        <a:t>Remove heat</a:t>
                      </a:r>
                      <a:endParaRPr lang="en-US"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71566763"/>
                  </a:ext>
                </a:extLst>
              </a:tr>
              <a:tr h="679545">
                <a:tc>
                  <a:txBody>
                    <a:bodyPr/>
                    <a:lstStyle/>
                    <a:p>
                      <a:pPr algn="ctr"/>
                      <a:r>
                        <a:rPr lang="en-US" altLang="en-US" sz="1800" dirty="0">
                          <a:solidFill>
                            <a:srgbClr val="000000"/>
                          </a:solidFill>
                          <a:latin typeface="Bookman Old Style" pitchFamily="18" charset="0"/>
                        </a:rPr>
                        <a:t>Remove methane</a:t>
                      </a:r>
                      <a:endParaRPr lang="en-US"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34435122"/>
                  </a:ext>
                </a:extLst>
              </a:tr>
              <a:tr h="679545">
                <a:tc>
                  <a:txBody>
                    <a:bodyPr/>
                    <a:lstStyle/>
                    <a:p>
                      <a:pPr algn="ctr"/>
                      <a:r>
                        <a:rPr lang="en-US" altLang="en-US" sz="1800" dirty="0">
                          <a:solidFill>
                            <a:srgbClr val="000000"/>
                          </a:solidFill>
                          <a:latin typeface="Bookman Old Style" pitchFamily="18" charset="0"/>
                        </a:rPr>
                        <a:t>Add carbon dioxide</a:t>
                      </a:r>
                      <a:endParaRPr lang="en-US"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66631255"/>
                  </a:ext>
                </a:extLst>
              </a:tr>
            </a:tbl>
          </a:graphicData>
        </a:graphic>
      </p:graphicFrame>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A80FB8-3E07-F804-FC0E-BCE0FE3E507A}"/>
            </a:ext>
          </a:extLst>
        </p:cNvPr>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9045A995-BF98-1C1E-3883-7C89A9F411A4}"/>
              </a:ext>
            </a:extLst>
          </p:cNvPr>
          <p:cNvGraphicFramePr>
            <a:graphicFrameLocks noGrp="1"/>
          </p:cNvGraphicFramePr>
          <p:nvPr>
            <p:extLst>
              <p:ext uri="{D42A27DB-BD31-4B8C-83A1-F6EECF244321}">
                <p14:modId xmlns:p14="http://schemas.microsoft.com/office/powerpoint/2010/main" val="3427857036"/>
              </p:ext>
            </p:extLst>
          </p:nvPr>
        </p:nvGraphicFramePr>
        <p:xfrm>
          <a:off x="0" y="1"/>
          <a:ext cx="9144000" cy="6858000"/>
        </p:xfrm>
        <a:graphic>
          <a:graphicData uri="http://schemas.openxmlformats.org/drawingml/2006/table">
            <a:tbl>
              <a:tblPr firstRow="1" bandRow="1">
                <a:tableStyleId>{5C22544A-7EE6-4342-B048-85BDC9FD1C3A}</a:tableStyleId>
              </a:tblPr>
              <a:tblGrid>
                <a:gridCol w="9144000">
                  <a:extLst>
                    <a:ext uri="{9D8B030D-6E8A-4147-A177-3AD203B41FA5}">
                      <a16:colId xmlns:a16="http://schemas.microsoft.com/office/drawing/2014/main" val="2271561751"/>
                    </a:ext>
                  </a:extLst>
                </a:gridCol>
              </a:tblGrid>
              <a:tr h="96198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2400" b="0" dirty="0">
                          <a:solidFill>
                            <a:srgbClr val="000000"/>
                          </a:solidFill>
                          <a:latin typeface="Times New Roman" panose="02020603050405020304" pitchFamily="18" charset="0"/>
                          <a:cs typeface="Times New Roman" panose="02020603050405020304" pitchFamily="18" charset="0"/>
                        </a:rPr>
                        <a:t>83.  This is NOT a real dynamic equilibrium, but we will “make believe”  </a:t>
                      </a:r>
                      <a:br>
                        <a:rPr lang="en-US" altLang="en-US" sz="2400" b="0" dirty="0">
                          <a:solidFill>
                            <a:srgbClr val="000000"/>
                          </a:solidFill>
                          <a:latin typeface="Times New Roman" panose="02020603050405020304" pitchFamily="18" charset="0"/>
                          <a:cs typeface="Times New Roman" panose="02020603050405020304" pitchFamily="18" charset="0"/>
                        </a:rPr>
                      </a:br>
                      <a:r>
                        <a:rPr lang="en-US" altLang="en-US" sz="2400" b="0" dirty="0">
                          <a:solidFill>
                            <a:srgbClr val="000000"/>
                          </a:solidFill>
                          <a:latin typeface="Times New Roman" panose="02020603050405020304" pitchFamily="18" charset="0"/>
                          <a:cs typeface="Times New Roman" panose="02020603050405020304" pitchFamily="18" charset="0"/>
                        </a:rPr>
                        <a:t>        because of the double arrows.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5FFE2"/>
                    </a:solidFill>
                  </a:tcPr>
                </a:tc>
                <a:extLst>
                  <a:ext uri="{0D108BD9-81ED-4DB2-BD59-A6C34878D82A}">
                    <a16:rowId xmlns:a16="http://schemas.microsoft.com/office/drawing/2014/main" val="3333490197"/>
                  </a:ext>
                </a:extLst>
              </a:tr>
              <a:tr h="976084">
                <a:tc>
                  <a:txBody>
                    <a:bodyPr/>
                    <a:lstStyle/>
                    <a:p>
                      <a:pPr algn="ctr"/>
                      <a:r>
                        <a:rPr lang="en-US" altLang="en-US" sz="3200" b="1" dirty="0">
                          <a:solidFill>
                            <a:srgbClr val="FF0000"/>
                          </a:solidFill>
                          <a:latin typeface="Times New Roman" panose="02020603050405020304" pitchFamily="18" charset="0"/>
                          <a:cs typeface="Times New Roman" panose="02020603050405020304" pitchFamily="18" charset="0"/>
                        </a:rPr>
                        <a:t>CH</a:t>
                      </a:r>
                      <a:r>
                        <a:rPr lang="en-US" altLang="en-US" sz="3200" b="1" baseline="-25000" dirty="0">
                          <a:solidFill>
                            <a:srgbClr val="FF0000"/>
                          </a:solidFill>
                          <a:latin typeface="Times New Roman" panose="02020603050405020304" pitchFamily="18" charset="0"/>
                          <a:cs typeface="Times New Roman" panose="02020603050405020304" pitchFamily="18" charset="0"/>
                        </a:rPr>
                        <a:t>4(G)</a:t>
                      </a:r>
                      <a:r>
                        <a:rPr lang="en-US" altLang="en-US" sz="3200" b="1" dirty="0">
                          <a:solidFill>
                            <a:srgbClr val="FF0000"/>
                          </a:solidFill>
                          <a:latin typeface="Times New Roman" panose="02020603050405020304" pitchFamily="18" charset="0"/>
                          <a:cs typeface="Times New Roman" panose="02020603050405020304" pitchFamily="18" charset="0"/>
                        </a:rPr>
                        <a:t>  +  2O</a:t>
                      </a:r>
                      <a:r>
                        <a:rPr lang="en-US" altLang="en-US" sz="3200" b="1" baseline="-25000" dirty="0">
                          <a:solidFill>
                            <a:srgbClr val="FF0000"/>
                          </a:solidFill>
                          <a:latin typeface="Times New Roman" panose="02020603050405020304" pitchFamily="18" charset="0"/>
                          <a:cs typeface="Times New Roman" panose="02020603050405020304" pitchFamily="18" charset="0"/>
                        </a:rPr>
                        <a:t>2(G)</a:t>
                      </a:r>
                      <a:r>
                        <a:rPr lang="en-US" altLang="en-US" sz="3200" b="1" dirty="0">
                          <a:solidFill>
                            <a:srgbClr val="FF0000"/>
                          </a:solidFill>
                          <a:latin typeface="Times New Roman" panose="02020603050405020304" pitchFamily="18" charset="0"/>
                          <a:cs typeface="Times New Roman" panose="02020603050405020304" pitchFamily="18" charset="0"/>
                        </a:rPr>
                        <a:t> </a:t>
                      </a:r>
                      <a:r>
                        <a:rPr lang="en-US" sz="3200" b="1" i="0" dirty="0">
                          <a:solidFill>
                            <a:srgbClr val="FF0000"/>
                          </a:solidFill>
                          <a:effectLst/>
                          <a:latin typeface="Times New Roman" panose="02020603050405020304" pitchFamily="18" charset="0"/>
                          <a:cs typeface="Times New Roman" panose="02020603050405020304" pitchFamily="18" charset="0"/>
                        </a:rPr>
                        <a:t>⇌</a:t>
                      </a:r>
                      <a:r>
                        <a:rPr lang="en-US" altLang="en-US" sz="3200" b="1" dirty="0">
                          <a:solidFill>
                            <a:srgbClr val="FF0000"/>
                          </a:solidFill>
                          <a:latin typeface="Times New Roman" panose="02020603050405020304" pitchFamily="18" charset="0"/>
                          <a:cs typeface="Times New Roman" panose="02020603050405020304" pitchFamily="18" charset="0"/>
                        </a:rPr>
                        <a:t>  CO</a:t>
                      </a:r>
                      <a:r>
                        <a:rPr lang="en-US" altLang="en-US" sz="3200" b="1" baseline="-25000" dirty="0">
                          <a:solidFill>
                            <a:srgbClr val="FF0000"/>
                          </a:solidFill>
                          <a:latin typeface="Times New Roman" panose="02020603050405020304" pitchFamily="18" charset="0"/>
                          <a:cs typeface="Times New Roman" panose="02020603050405020304" pitchFamily="18" charset="0"/>
                        </a:rPr>
                        <a:t>2(G)</a:t>
                      </a:r>
                      <a:r>
                        <a:rPr lang="en-US" altLang="en-US" sz="3200" b="1" dirty="0">
                          <a:solidFill>
                            <a:srgbClr val="FF0000"/>
                          </a:solidFill>
                          <a:latin typeface="Times New Roman" panose="02020603050405020304" pitchFamily="18" charset="0"/>
                          <a:cs typeface="Times New Roman" panose="02020603050405020304" pitchFamily="18" charset="0"/>
                        </a:rPr>
                        <a:t>  +  2H</a:t>
                      </a:r>
                      <a:r>
                        <a:rPr lang="en-US" altLang="en-US" sz="3200" b="1" baseline="-25000" dirty="0">
                          <a:solidFill>
                            <a:srgbClr val="FF0000"/>
                          </a:solidFill>
                          <a:latin typeface="Times New Roman" panose="02020603050405020304" pitchFamily="18" charset="0"/>
                          <a:cs typeface="Times New Roman" panose="02020603050405020304" pitchFamily="18" charset="0"/>
                        </a:rPr>
                        <a:t>2</a:t>
                      </a:r>
                      <a:r>
                        <a:rPr lang="en-US" altLang="en-US" sz="3200" b="1" dirty="0">
                          <a:solidFill>
                            <a:srgbClr val="FF0000"/>
                          </a:solidFill>
                          <a:latin typeface="Times New Roman" panose="02020603050405020304" pitchFamily="18" charset="0"/>
                          <a:cs typeface="Times New Roman" panose="02020603050405020304" pitchFamily="18" charset="0"/>
                        </a:rPr>
                        <a:t>O</a:t>
                      </a:r>
                      <a:r>
                        <a:rPr lang="en-US" altLang="en-US" sz="3200" b="1" baseline="-25000" dirty="0">
                          <a:solidFill>
                            <a:srgbClr val="FF0000"/>
                          </a:solidFill>
                          <a:latin typeface="Times New Roman" panose="02020603050405020304" pitchFamily="18" charset="0"/>
                          <a:cs typeface="Times New Roman" panose="02020603050405020304" pitchFamily="18" charset="0"/>
                        </a:rPr>
                        <a:t>(G)</a:t>
                      </a:r>
                      <a:r>
                        <a:rPr lang="en-US" altLang="en-US" sz="3200" b="1" dirty="0">
                          <a:solidFill>
                            <a:srgbClr val="FF0000"/>
                          </a:solidFill>
                          <a:latin typeface="Times New Roman" panose="02020603050405020304" pitchFamily="18" charset="0"/>
                          <a:cs typeface="Times New Roman" panose="02020603050405020304" pitchFamily="18" charset="0"/>
                        </a:rPr>
                        <a:t>  +  energy</a:t>
                      </a:r>
                      <a:endParaRPr lang="en-US" sz="32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12002899"/>
                  </a:ext>
                </a:extLst>
              </a:tr>
              <a:tr h="702847">
                <a:tc>
                  <a:txBody>
                    <a:bodyPr/>
                    <a:lstStyle/>
                    <a:p>
                      <a:pPr algn="ctr"/>
                      <a:r>
                        <a:rPr lang="en-US" altLang="en-US" sz="2800" dirty="0">
                          <a:solidFill>
                            <a:srgbClr val="3333FF"/>
                          </a:solidFill>
                          <a:latin typeface="Times New Roman" panose="02020603050405020304" pitchFamily="18" charset="0"/>
                          <a:cs typeface="Times New Roman" panose="02020603050405020304" pitchFamily="18" charset="0"/>
                        </a:rPr>
                        <a:t>Add methane </a:t>
                      </a:r>
                      <a:r>
                        <a:rPr lang="en-US" altLang="en-US" sz="4000" dirty="0">
                          <a:solidFill>
                            <a:srgbClr val="3333FF"/>
                          </a:solidFill>
                          <a:latin typeface="Times New Roman" panose="02020603050405020304" pitchFamily="18" charset="0"/>
                          <a:cs typeface="Times New Roman" panose="02020603050405020304" pitchFamily="18" charset="0"/>
                        </a:rPr>
                        <a:t>→</a:t>
                      </a:r>
                      <a:endParaRPr lang="en-US" sz="4000" b="0" dirty="0">
                        <a:solidFill>
                          <a:srgbClr val="3333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16684546"/>
                  </a:ext>
                </a:extLst>
              </a:tr>
              <a:tr h="702847">
                <a:tc>
                  <a:txBody>
                    <a:bodyPr/>
                    <a:lstStyle/>
                    <a:p>
                      <a:pPr algn="ctr"/>
                      <a:r>
                        <a:rPr lang="en-US" altLang="en-US" sz="4000" dirty="0">
                          <a:solidFill>
                            <a:srgbClr val="FF0000"/>
                          </a:solidFill>
                          <a:latin typeface="Times New Roman" panose="02020603050405020304" pitchFamily="18" charset="0"/>
                          <a:cs typeface="Times New Roman" panose="02020603050405020304" pitchFamily="18" charset="0"/>
                        </a:rPr>
                        <a:t>←</a:t>
                      </a:r>
                      <a:r>
                        <a:rPr lang="en-US" altLang="en-US" sz="2800" dirty="0">
                          <a:solidFill>
                            <a:srgbClr val="FF0000"/>
                          </a:solidFill>
                          <a:latin typeface="Times New Roman" panose="02020603050405020304" pitchFamily="18" charset="0"/>
                          <a:cs typeface="Times New Roman" panose="02020603050405020304" pitchFamily="18" charset="0"/>
                        </a:rPr>
                        <a:t> Add water</a:t>
                      </a:r>
                      <a:endParaRPr lang="en-US" sz="2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06652549"/>
                  </a:ext>
                </a:extLst>
              </a:tr>
              <a:tr h="702847">
                <a:tc>
                  <a:txBody>
                    <a:bodyPr/>
                    <a:lstStyle/>
                    <a:p>
                      <a:pPr algn="ctr"/>
                      <a:r>
                        <a:rPr lang="en-US" altLang="en-US" sz="4000" dirty="0">
                          <a:solidFill>
                            <a:srgbClr val="FF0000"/>
                          </a:solidFill>
                          <a:latin typeface="Times New Roman" panose="02020603050405020304" pitchFamily="18" charset="0"/>
                          <a:cs typeface="Times New Roman" panose="02020603050405020304" pitchFamily="18" charset="0"/>
                        </a:rPr>
                        <a:t>←</a:t>
                      </a:r>
                      <a:r>
                        <a:rPr lang="en-US" altLang="en-US" sz="2800" dirty="0">
                          <a:solidFill>
                            <a:srgbClr val="FF0000"/>
                          </a:solidFill>
                          <a:latin typeface="Times New Roman" panose="02020603050405020304" pitchFamily="18" charset="0"/>
                          <a:cs typeface="Times New Roman" panose="02020603050405020304" pitchFamily="18" charset="0"/>
                        </a:rPr>
                        <a:t> Add heat</a:t>
                      </a:r>
                      <a:endParaRPr lang="en-US" sz="2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06144162"/>
                  </a:ext>
                </a:extLst>
              </a:tr>
              <a:tr h="702847">
                <a:tc>
                  <a:txBody>
                    <a:bodyPr/>
                    <a:lstStyle/>
                    <a:p>
                      <a:pPr algn="ctr"/>
                      <a:r>
                        <a:rPr lang="en-US" altLang="en-US" sz="2800" dirty="0">
                          <a:solidFill>
                            <a:srgbClr val="3333FF"/>
                          </a:solidFill>
                          <a:latin typeface="Times New Roman" panose="02020603050405020304" pitchFamily="18" charset="0"/>
                          <a:cs typeface="Times New Roman" panose="02020603050405020304" pitchFamily="18" charset="0"/>
                        </a:rPr>
                        <a:t>Remove carbon dioxide </a:t>
                      </a:r>
                      <a:r>
                        <a:rPr lang="en-US" altLang="en-US" sz="4000" dirty="0">
                          <a:solidFill>
                            <a:srgbClr val="3333FF"/>
                          </a:solidFill>
                          <a:latin typeface="Times New Roman" panose="02020603050405020304" pitchFamily="18" charset="0"/>
                          <a:cs typeface="Times New Roman" panose="02020603050405020304" pitchFamily="18" charset="0"/>
                        </a:rPr>
                        <a:t>→</a:t>
                      </a:r>
                      <a:endParaRPr lang="en-US" sz="2800" b="0" dirty="0">
                        <a:solidFill>
                          <a:srgbClr val="3333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39740912"/>
                  </a:ext>
                </a:extLst>
              </a:tr>
              <a:tr h="702847">
                <a:tc>
                  <a:txBody>
                    <a:bodyPr/>
                    <a:lstStyle/>
                    <a:p>
                      <a:pPr algn="ctr"/>
                      <a:r>
                        <a:rPr lang="en-US" altLang="en-US" sz="2800" dirty="0">
                          <a:solidFill>
                            <a:srgbClr val="3333FF"/>
                          </a:solidFill>
                          <a:latin typeface="Times New Roman" panose="02020603050405020304" pitchFamily="18" charset="0"/>
                          <a:cs typeface="Times New Roman" panose="02020603050405020304" pitchFamily="18" charset="0"/>
                        </a:rPr>
                        <a:t>Remove heat </a:t>
                      </a:r>
                      <a:r>
                        <a:rPr lang="en-US" altLang="en-US" sz="4000" dirty="0">
                          <a:solidFill>
                            <a:srgbClr val="3333FF"/>
                          </a:solidFill>
                          <a:latin typeface="Times New Roman" panose="02020603050405020304" pitchFamily="18" charset="0"/>
                          <a:cs typeface="Times New Roman" panose="02020603050405020304" pitchFamily="18" charset="0"/>
                        </a:rPr>
                        <a:t>→</a:t>
                      </a:r>
                      <a:endParaRPr lang="en-US" sz="4000" b="0" dirty="0">
                        <a:solidFill>
                          <a:srgbClr val="3333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71566763"/>
                  </a:ext>
                </a:extLst>
              </a:tr>
              <a:tr h="702847">
                <a:tc>
                  <a:txBody>
                    <a:bodyPr/>
                    <a:lstStyle/>
                    <a:p>
                      <a:pPr algn="ctr"/>
                      <a:r>
                        <a:rPr kumimoji="0" lang="en-US" altLang="en-US" sz="40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a:t>
                      </a:r>
                      <a:r>
                        <a:rPr lang="en-US" altLang="en-US" sz="2800" dirty="0">
                          <a:solidFill>
                            <a:srgbClr val="FF0000"/>
                          </a:solidFill>
                          <a:latin typeface="Times New Roman" panose="02020603050405020304" pitchFamily="18" charset="0"/>
                          <a:cs typeface="Times New Roman" panose="02020603050405020304" pitchFamily="18" charset="0"/>
                        </a:rPr>
                        <a:t>Remove methane</a:t>
                      </a:r>
                      <a:endParaRPr lang="en-US" sz="2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34435122"/>
                  </a:ext>
                </a:extLst>
              </a:tr>
              <a:tr h="702847">
                <a:tc>
                  <a:txBody>
                    <a:bodyPr/>
                    <a:lstStyle/>
                    <a:p>
                      <a:pPr algn="ctr"/>
                      <a:r>
                        <a:rPr kumimoji="0" lang="en-US" altLang="en-US" sz="40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a:t>
                      </a:r>
                      <a:r>
                        <a:rPr lang="en-US" altLang="en-US" sz="2800" dirty="0">
                          <a:solidFill>
                            <a:srgbClr val="FF0000"/>
                          </a:solidFill>
                          <a:latin typeface="Times New Roman" panose="02020603050405020304" pitchFamily="18" charset="0"/>
                          <a:cs typeface="Times New Roman" panose="02020603050405020304" pitchFamily="18" charset="0"/>
                        </a:rPr>
                        <a:t>Add carbon dioxide</a:t>
                      </a:r>
                      <a:endParaRPr lang="en-US" sz="2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66631255"/>
                  </a:ext>
                </a:extLst>
              </a:tr>
            </a:tbl>
          </a:graphicData>
        </a:graphic>
      </p:graphicFrame>
    </p:spTree>
    <p:extLst>
      <p:ext uri="{BB962C8B-B14F-4D97-AF65-F5344CB8AC3E}">
        <p14:creationId xmlns:p14="http://schemas.microsoft.com/office/powerpoint/2010/main" val="20970038"/>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17DE89-9A54-97AF-ADB0-2EFC72DE1282}"/>
            </a:ext>
          </a:extLst>
        </p:cNvPr>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C1CF0315-72C3-39D3-A1F3-9A3AC603BF22}"/>
              </a:ext>
            </a:extLst>
          </p:cNvPr>
          <p:cNvGraphicFramePr>
            <a:graphicFrameLocks noGrp="1"/>
          </p:cNvGraphicFramePr>
          <p:nvPr>
            <p:extLst>
              <p:ext uri="{D42A27DB-BD31-4B8C-83A1-F6EECF244321}">
                <p14:modId xmlns:p14="http://schemas.microsoft.com/office/powerpoint/2010/main" val="187124889"/>
              </p:ext>
            </p:extLst>
          </p:nvPr>
        </p:nvGraphicFramePr>
        <p:xfrm>
          <a:off x="0" y="1"/>
          <a:ext cx="9144000" cy="4495799"/>
        </p:xfrm>
        <a:graphic>
          <a:graphicData uri="http://schemas.openxmlformats.org/drawingml/2006/table">
            <a:tbl>
              <a:tblPr firstRow="1" bandRow="1">
                <a:tableStyleId>{5C22544A-7EE6-4342-B048-85BDC9FD1C3A}</a:tableStyleId>
              </a:tblPr>
              <a:tblGrid>
                <a:gridCol w="9144000">
                  <a:extLst>
                    <a:ext uri="{9D8B030D-6E8A-4147-A177-3AD203B41FA5}">
                      <a16:colId xmlns:a16="http://schemas.microsoft.com/office/drawing/2014/main" val="2271561751"/>
                    </a:ext>
                  </a:extLst>
                </a:gridCol>
              </a:tblGrid>
              <a:tr h="96198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2400" b="0" dirty="0">
                          <a:solidFill>
                            <a:srgbClr val="000000"/>
                          </a:solidFill>
                          <a:latin typeface="Times New Roman" panose="02020603050405020304" pitchFamily="18" charset="0"/>
                          <a:cs typeface="Times New Roman" panose="02020603050405020304" pitchFamily="18" charset="0"/>
                        </a:rPr>
                        <a:t>83.  This is NOT a real dynamic equilibrium, but we will “make believe”  </a:t>
                      </a:r>
                      <a:br>
                        <a:rPr lang="en-US" altLang="en-US" sz="2400" b="0" dirty="0">
                          <a:solidFill>
                            <a:srgbClr val="000000"/>
                          </a:solidFill>
                          <a:latin typeface="Times New Roman" panose="02020603050405020304" pitchFamily="18" charset="0"/>
                          <a:cs typeface="Times New Roman" panose="02020603050405020304" pitchFamily="18" charset="0"/>
                        </a:rPr>
                      </a:br>
                      <a:r>
                        <a:rPr lang="en-US" altLang="en-US" sz="2400" b="0" dirty="0">
                          <a:solidFill>
                            <a:srgbClr val="000000"/>
                          </a:solidFill>
                          <a:latin typeface="Times New Roman" panose="02020603050405020304" pitchFamily="18" charset="0"/>
                          <a:cs typeface="Times New Roman" panose="02020603050405020304" pitchFamily="18" charset="0"/>
                        </a:rPr>
                        <a:t>        because of the double arrows.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5FFE2"/>
                    </a:solidFill>
                  </a:tcPr>
                </a:tc>
                <a:extLst>
                  <a:ext uri="{0D108BD9-81ED-4DB2-BD59-A6C34878D82A}">
                    <a16:rowId xmlns:a16="http://schemas.microsoft.com/office/drawing/2014/main" val="3333490197"/>
                  </a:ext>
                </a:extLst>
              </a:tr>
              <a:tr h="976084">
                <a:tc>
                  <a:txBody>
                    <a:bodyPr/>
                    <a:lstStyle/>
                    <a:p>
                      <a:pPr algn="ctr"/>
                      <a:r>
                        <a:rPr lang="en-US" altLang="en-US" sz="3200" b="1" dirty="0">
                          <a:solidFill>
                            <a:srgbClr val="FF0000"/>
                          </a:solidFill>
                          <a:latin typeface="Times New Roman" panose="02020603050405020304" pitchFamily="18" charset="0"/>
                          <a:cs typeface="Times New Roman" panose="02020603050405020304" pitchFamily="18" charset="0"/>
                        </a:rPr>
                        <a:t>CH</a:t>
                      </a:r>
                      <a:r>
                        <a:rPr lang="en-US" altLang="en-US" sz="3200" b="1" baseline="-25000" dirty="0">
                          <a:solidFill>
                            <a:srgbClr val="FF0000"/>
                          </a:solidFill>
                          <a:latin typeface="Times New Roman" panose="02020603050405020304" pitchFamily="18" charset="0"/>
                          <a:cs typeface="Times New Roman" panose="02020603050405020304" pitchFamily="18" charset="0"/>
                        </a:rPr>
                        <a:t>4(G)</a:t>
                      </a:r>
                      <a:r>
                        <a:rPr lang="en-US" altLang="en-US" sz="3200" b="1" dirty="0">
                          <a:solidFill>
                            <a:srgbClr val="FF0000"/>
                          </a:solidFill>
                          <a:latin typeface="Times New Roman" panose="02020603050405020304" pitchFamily="18" charset="0"/>
                          <a:cs typeface="Times New Roman" panose="02020603050405020304" pitchFamily="18" charset="0"/>
                        </a:rPr>
                        <a:t>  +  2O</a:t>
                      </a:r>
                      <a:r>
                        <a:rPr lang="en-US" altLang="en-US" sz="3200" b="1" baseline="-25000" dirty="0">
                          <a:solidFill>
                            <a:srgbClr val="FF0000"/>
                          </a:solidFill>
                          <a:latin typeface="Times New Roman" panose="02020603050405020304" pitchFamily="18" charset="0"/>
                          <a:cs typeface="Times New Roman" panose="02020603050405020304" pitchFamily="18" charset="0"/>
                        </a:rPr>
                        <a:t>2(G)</a:t>
                      </a:r>
                      <a:r>
                        <a:rPr lang="en-US" altLang="en-US" sz="3200" b="1" dirty="0">
                          <a:solidFill>
                            <a:srgbClr val="FF0000"/>
                          </a:solidFill>
                          <a:latin typeface="Times New Roman" panose="02020603050405020304" pitchFamily="18" charset="0"/>
                          <a:cs typeface="Times New Roman" panose="02020603050405020304" pitchFamily="18" charset="0"/>
                        </a:rPr>
                        <a:t> </a:t>
                      </a:r>
                      <a:r>
                        <a:rPr lang="en-US" sz="3200" b="1" i="0" dirty="0">
                          <a:solidFill>
                            <a:srgbClr val="FF0000"/>
                          </a:solidFill>
                          <a:effectLst/>
                          <a:latin typeface="Times New Roman" panose="02020603050405020304" pitchFamily="18" charset="0"/>
                          <a:cs typeface="Times New Roman" panose="02020603050405020304" pitchFamily="18" charset="0"/>
                        </a:rPr>
                        <a:t>⇌</a:t>
                      </a:r>
                      <a:r>
                        <a:rPr lang="en-US" altLang="en-US" sz="3200" b="1" dirty="0">
                          <a:solidFill>
                            <a:srgbClr val="FF0000"/>
                          </a:solidFill>
                          <a:latin typeface="Times New Roman" panose="02020603050405020304" pitchFamily="18" charset="0"/>
                          <a:cs typeface="Times New Roman" panose="02020603050405020304" pitchFamily="18" charset="0"/>
                        </a:rPr>
                        <a:t>  CO</a:t>
                      </a:r>
                      <a:r>
                        <a:rPr lang="en-US" altLang="en-US" sz="3200" b="1" baseline="-25000" dirty="0">
                          <a:solidFill>
                            <a:srgbClr val="FF0000"/>
                          </a:solidFill>
                          <a:latin typeface="Times New Roman" panose="02020603050405020304" pitchFamily="18" charset="0"/>
                          <a:cs typeface="Times New Roman" panose="02020603050405020304" pitchFamily="18" charset="0"/>
                        </a:rPr>
                        <a:t>2(G)</a:t>
                      </a:r>
                      <a:r>
                        <a:rPr lang="en-US" altLang="en-US" sz="3200" b="1" dirty="0">
                          <a:solidFill>
                            <a:srgbClr val="FF0000"/>
                          </a:solidFill>
                          <a:latin typeface="Times New Roman" panose="02020603050405020304" pitchFamily="18" charset="0"/>
                          <a:cs typeface="Times New Roman" panose="02020603050405020304" pitchFamily="18" charset="0"/>
                        </a:rPr>
                        <a:t>  +  2H</a:t>
                      </a:r>
                      <a:r>
                        <a:rPr lang="en-US" altLang="en-US" sz="3200" b="1" baseline="-25000" dirty="0">
                          <a:solidFill>
                            <a:srgbClr val="FF0000"/>
                          </a:solidFill>
                          <a:latin typeface="Times New Roman" panose="02020603050405020304" pitchFamily="18" charset="0"/>
                          <a:cs typeface="Times New Roman" panose="02020603050405020304" pitchFamily="18" charset="0"/>
                        </a:rPr>
                        <a:t>2</a:t>
                      </a:r>
                      <a:r>
                        <a:rPr lang="en-US" altLang="en-US" sz="3200" b="1" dirty="0">
                          <a:solidFill>
                            <a:srgbClr val="FF0000"/>
                          </a:solidFill>
                          <a:latin typeface="Times New Roman" panose="02020603050405020304" pitchFamily="18" charset="0"/>
                          <a:cs typeface="Times New Roman" panose="02020603050405020304" pitchFamily="18" charset="0"/>
                        </a:rPr>
                        <a:t>O</a:t>
                      </a:r>
                      <a:r>
                        <a:rPr lang="en-US" altLang="en-US" sz="3200" b="1" baseline="-25000" dirty="0">
                          <a:solidFill>
                            <a:srgbClr val="FF0000"/>
                          </a:solidFill>
                          <a:latin typeface="Times New Roman" panose="02020603050405020304" pitchFamily="18" charset="0"/>
                          <a:cs typeface="Times New Roman" panose="02020603050405020304" pitchFamily="18" charset="0"/>
                        </a:rPr>
                        <a:t>(G)</a:t>
                      </a:r>
                      <a:r>
                        <a:rPr lang="en-US" altLang="en-US" sz="3200" b="1" dirty="0">
                          <a:solidFill>
                            <a:srgbClr val="FF0000"/>
                          </a:solidFill>
                          <a:latin typeface="Times New Roman" panose="02020603050405020304" pitchFamily="18" charset="0"/>
                          <a:cs typeface="Times New Roman" panose="02020603050405020304" pitchFamily="18" charset="0"/>
                        </a:rPr>
                        <a:t>  +  energy</a:t>
                      </a:r>
                      <a:endParaRPr lang="en-US" sz="32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12002899"/>
                  </a:ext>
                </a:extLst>
              </a:tr>
              <a:tr h="1338528">
                <a:tc>
                  <a:txBody>
                    <a:bodyPr/>
                    <a:lstStyle/>
                    <a:p>
                      <a:pPr algn="ctr"/>
                      <a:r>
                        <a:rPr lang="en-US" altLang="en-US" sz="3600" dirty="0">
                          <a:solidFill>
                            <a:srgbClr val="000000"/>
                          </a:solidFill>
                          <a:latin typeface="Bookman Old Style" pitchFamily="18" charset="0"/>
                        </a:rPr>
                        <a:t>Increase pressure</a:t>
                      </a:r>
                      <a:endParaRPr lang="en-US" sz="36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16684546"/>
                  </a:ext>
                </a:extLst>
              </a:tr>
              <a:tr h="1219200">
                <a:tc>
                  <a:txBody>
                    <a:bodyPr/>
                    <a:lstStyle/>
                    <a:p>
                      <a:pPr algn="ctr"/>
                      <a:r>
                        <a:rPr lang="en-US" altLang="en-US" sz="3600" dirty="0">
                          <a:solidFill>
                            <a:srgbClr val="000000"/>
                          </a:solidFill>
                          <a:latin typeface="Bookman Old Style" pitchFamily="18" charset="0"/>
                        </a:rPr>
                        <a:t>Decrease pressure</a:t>
                      </a:r>
                      <a:endParaRPr lang="en-US" sz="36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06652549"/>
                  </a:ext>
                </a:extLst>
              </a:tr>
            </a:tbl>
          </a:graphicData>
        </a:graphic>
      </p:graphicFrame>
    </p:spTree>
    <p:extLst>
      <p:ext uri="{BB962C8B-B14F-4D97-AF65-F5344CB8AC3E}">
        <p14:creationId xmlns:p14="http://schemas.microsoft.com/office/powerpoint/2010/main" val="2874234919"/>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6D05B9-13C6-EE3B-8B60-8E52B8F9D14F}"/>
            </a:ext>
          </a:extLst>
        </p:cNvPr>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4A90B3DF-DC19-FBA4-5D59-A8FD6CA10146}"/>
              </a:ext>
            </a:extLst>
          </p:cNvPr>
          <p:cNvGraphicFramePr>
            <a:graphicFrameLocks noGrp="1"/>
          </p:cNvGraphicFramePr>
          <p:nvPr>
            <p:extLst>
              <p:ext uri="{D42A27DB-BD31-4B8C-83A1-F6EECF244321}">
                <p14:modId xmlns:p14="http://schemas.microsoft.com/office/powerpoint/2010/main" val="4214996962"/>
              </p:ext>
            </p:extLst>
          </p:nvPr>
        </p:nvGraphicFramePr>
        <p:xfrm>
          <a:off x="0" y="1"/>
          <a:ext cx="9144000" cy="4495799"/>
        </p:xfrm>
        <a:graphic>
          <a:graphicData uri="http://schemas.openxmlformats.org/drawingml/2006/table">
            <a:tbl>
              <a:tblPr firstRow="1" bandRow="1">
                <a:tableStyleId>{5C22544A-7EE6-4342-B048-85BDC9FD1C3A}</a:tableStyleId>
              </a:tblPr>
              <a:tblGrid>
                <a:gridCol w="9144000">
                  <a:extLst>
                    <a:ext uri="{9D8B030D-6E8A-4147-A177-3AD203B41FA5}">
                      <a16:colId xmlns:a16="http://schemas.microsoft.com/office/drawing/2014/main" val="2271561751"/>
                    </a:ext>
                  </a:extLst>
                </a:gridCol>
              </a:tblGrid>
              <a:tr h="96198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2400" b="0" dirty="0">
                          <a:solidFill>
                            <a:srgbClr val="000000"/>
                          </a:solidFill>
                          <a:latin typeface="Times New Roman" panose="02020603050405020304" pitchFamily="18" charset="0"/>
                          <a:cs typeface="Times New Roman" panose="02020603050405020304" pitchFamily="18" charset="0"/>
                        </a:rPr>
                        <a:t>83.  This is NOT a real dynamic equilibrium, but we will “make believe”  </a:t>
                      </a:r>
                      <a:br>
                        <a:rPr lang="en-US" altLang="en-US" sz="2400" b="0" dirty="0">
                          <a:solidFill>
                            <a:srgbClr val="000000"/>
                          </a:solidFill>
                          <a:latin typeface="Times New Roman" panose="02020603050405020304" pitchFamily="18" charset="0"/>
                          <a:cs typeface="Times New Roman" panose="02020603050405020304" pitchFamily="18" charset="0"/>
                        </a:rPr>
                      </a:br>
                      <a:r>
                        <a:rPr lang="en-US" altLang="en-US" sz="2400" b="0" dirty="0">
                          <a:solidFill>
                            <a:srgbClr val="000000"/>
                          </a:solidFill>
                          <a:latin typeface="Times New Roman" panose="02020603050405020304" pitchFamily="18" charset="0"/>
                          <a:cs typeface="Times New Roman" panose="02020603050405020304" pitchFamily="18" charset="0"/>
                        </a:rPr>
                        <a:t>        because of the double arrows.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5FFE2"/>
                    </a:solidFill>
                  </a:tcPr>
                </a:tc>
                <a:extLst>
                  <a:ext uri="{0D108BD9-81ED-4DB2-BD59-A6C34878D82A}">
                    <a16:rowId xmlns:a16="http://schemas.microsoft.com/office/drawing/2014/main" val="3333490197"/>
                  </a:ext>
                </a:extLst>
              </a:tr>
              <a:tr h="976084">
                <a:tc>
                  <a:txBody>
                    <a:bodyPr/>
                    <a:lstStyle/>
                    <a:p>
                      <a:pPr algn="ctr"/>
                      <a:r>
                        <a:rPr lang="en-US" altLang="en-US" sz="3200" b="1" dirty="0">
                          <a:solidFill>
                            <a:srgbClr val="FF0000"/>
                          </a:solidFill>
                          <a:latin typeface="Times New Roman" panose="02020603050405020304" pitchFamily="18" charset="0"/>
                          <a:cs typeface="Times New Roman" panose="02020603050405020304" pitchFamily="18" charset="0"/>
                        </a:rPr>
                        <a:t>CH</a:t>
                      </a:r>
                      <a:r>
                        <a:rPr lang="en-US" altLang="en-US" sz="3200" b="1" baseline="-25000" dirty="0">
                          <a:solidFill>
                            <a:srgbClr val="FF0000"/>
                          </a:solidFill>
                          <a:latin typeface="Times New Roman" panose="02020603050405020304" pitchFamily="18" charset="0"/>
                          <a:cs typeface="Times New Roman" panose="02020603050405020304" pitchFamily="18" charset="0"/>
                        </a:rPr>
                        <a:t>4(G)</a:t>
                      </a:r>
                      <a:r>
                        <a:rPr lang="en-US" altLang="en-US" sz="3200" b="1" dirty="0">
                          <a:solidFill>
                            <a:srgbClr val="FF0000"/>
                          </a:solidFill>
                          <a:latin typeface="Times New Roman" panose="02020603050405020304" pitchFamily="18" charset="0"/>
                          <a:cs typeface="Times New Roman" panose="02020603050405020304" pitchFamily="18" charset="0"/>
                        </a:rPr>
                        <a:t>  +  2O</a:t>
                      </a:r>
                      <a:r>
                        <a:rPr lang="en-US" altLang="en-US" sz="3200" b="1" baseline="-25000" dirty="0">
                          <a:solidFill>
                            <a:srgbClr val="FF0000"/>
                          </a:solidFill>
                          <a:latin typeface="Times New Roman" panose="02020603050405020304" pitchFamily="18" charset="0"/>
                          <a:cs typeface="Times New Roman" panose="02020603050405020304" pitchFamily="18" charset="0"/>
                        </a:rPr>
                        <a:t>2(G)</a:t>
                      </a:r>
                      <a:r>
                        <a:rPr lang="en-US" altLang="en-US" sz="3200" b="1" dirty="0">
                          <a:solidFill>
                            <a:srgbClr val="FF0000"/>
                          </a:solidFill>
                          <a:latin typeface="Times New Roman" panose="02020603050405020304" pitchFamily="18" charset="0"/>
                          <a:cs typeface="Times New Roman" panose="02020603050405020304" pitchFamily="18" charset="0"/>
                        </a:rPr>
                        <a:t> </a:t>
                      </a:r>
                      <a:r>
                        <a:rPr lang="en-US" sz="3200" b="1" i="0" dirty="0">
                          <a:solidFill>
                            <a:srgbClr val="FF0000"/>
                          </a:solidFill>
                          <a:effectLst/>
                          <a:latin typeface="Times New Roman" panose="02020603050405020304" pitchFamily="18" charset="0"/>
                          <a:cs typeface="Times New Roman" panose="02020603050405020304" pitchFamily="18" charset="0"/>
                        </a:rPr>
                        <a:t>⇌</a:t>
                      </a:r>
                      <a:r>
                        <a:rPr lang="en-US" altLang="en-US" sz="3200" b="1" dirty="0">
                          <a:solidFill>
                            <a:srgbClr val="FF0000"/>
                          </a:solidFill>
                          <a:latin typeface="Times New Roman" panose="02020603050405020304" pitchFamily="18" charset="0"/>
                          <a:cs typeface="Times New Roman" panose="02020603050405020304" pitchFamily="18" charset="0"/>
                        </a:rPr>
                        <a:t>  CO</a:t>
                      </a:r>
                      <a:r>
                        <a:rPr lang="en-US" altLang="en-US" sz="3200" b="1" baseline="-25000" dirty="0">
                          <a:solidFill>
                            <a:srgbClr val="FF0000"/>
                          </a:solidFill>
                          <a:latin typeface="Times New Roman" panose="02020603050405020304" pitchFamily="18" charset="0"/>
                          <a:cs typeface="Times New Roman" panose="02020603050405020304" pitchFamily="18" charset="0"/>
                        </a:rPr>
                        <a:t>2(G)</a:t>
                      </a:r>
                      <a:r>
                        <a:rPr lang="en-US" altLang="en-US" sz="3200" b="1" dirty="0">
                          <a:solidFill>
                            <a:srgbClr val="FF0000"/>
                          </a:solidFill>
                          <a:latin typeface="Times New Roman" panose="02020603050405020304" pitchFamily="18" charset="0"/>
                          <a:cs typeface="Times New Roman" panose="02020603050405020304" pitchFamily="18" charset="0"/>
                        </a:rPr>
                        <a:t>  +  2H</a:t>
                      </a:r>
                      <a:r>
                        <a:rPr lang="en-US" altLang="en-US" sz="3200" b="1" baseline="-25000" dirty="0">
                          <a:solidFill>
                            <a:srgbClr val="FF0000"/>
                          </a:solidFill>
                          <a:latin typeface="Times New Roman" panose="02020603050405020304" pitchFamily="18" charset="0"/>
                          <a:cs typeface="Times New Roman" panose="02020603050405020304" pitchFamily="18" charset="0"/>
                        </a:rPr>
                        <a:t>2</a:t>
                      </a:r>
                      <a:r>
                        <a:rPr lang="en-US" altLang="en-US" sz="3200" b="1" dirty="0">
                          <a:solidFill>
                            <a:srgbClr val="FF0000"/>
                          </a:solidFill>
                          <a:latin typeface="Times New Roman" panose="02020603050405020304" pitchFamily="18" charset="0"/>
                          <a:cs typeface="Times New Roman" panose="02020603050405020304" pitchFamily="18" charset="0"/>
                        </a:rPr>
                        <a:t>O</a:t>
                      </a:r>
                      <a:r>
                        <a:rPr lang="en-US" altLang="en-US" sz="3200" b="1" baseline="-25000" dirty="0">
                          <a:solidFill>
                            <a:srgbClr val="FF0000"/>
                          </a:solidFill>
                          <a:latin typeface="Times New Roman" panose="02020603050405020304" pitchFamily="18" charset="0"/>
                          <a:cs typeface="Times New Roman" panose="02020603050405020304" pitchFamily="18" charset="0"/>
                        </a:rPr>
                        <a:t>(G)</a:t>
                      </a:r>
                      <a:r>
                        <a:rPr lang="en-US" altLang="en-US" sz="3200" b="1" dirty="0">
                          <a:solidFill>
                            <a:srgbClr val="FF0000"/>
                          </a:solidFill>
                          <a:latin typeface="Times New Roman" panose="02020603050405020304" pitchFamily="18" charset="0"/>
                          <a:cs typeface="Times New Roman" panose="02020603050405020304" pitchFamily="18" charset="0"/>
                        </a:rPr>
                        <a:t>  +  energy</a:t>
                      </a:r>
                      <a:endParaRPr lang="en-US" sz="32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12002899"/>
                  </a:ext>
                </a:extLst>
              </a:tr>
              <a:tr h="1338528">
                <a:tc>
                  <a:txBody>
                    <a:bodyPr/>
                    <a:lstStyle/>
                    <a:p>
                      <a:pPr algn="ctr"/>
                      <a:r>
                        <a:rPr lang="en-US" altLang="en-US" sz="3600" dirty="0">
                          <a:solidFill>
                            <a:srgbClr val="000000"/>
                          </a:solidFill>
                          <a:latin typeface="Bookman Old Style" pitchFamily="18" charset="0"/>
                        </a:rPr>
                        <a:t>X  Increase pressure  X</a:t>
                      </a:r>
                      <a:endParaRPr lang="en-US" sz="36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16684546"/>
                  </a:ext>
                </a:extLst>
              </a:tr>
              <a:tr h="1219200">
                <a:tc>
                  <a:txBody>
                    <a:bodyPr/>
                    <a:lstStyle/>
                    <a:p>
                      <a:pPr algn="ctr"/>
                      <a:r>
                        <a:rPr lang="en-US" altLang="en-US" sz="3600" dirty="0">
                          <a:solidFill>
                            <a:srgbClr val="000000"/>
                          </a:solidFill>
                          <a:latin typeface="Bookman Old Style" pitchFamily="18" charset="0"/>
                        </a:rPr>
                        <a:t>X  Decrease pressure  X</a:t>
                      </a:r>
                      <a:endParaRPr lang="en-US" sz="36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06652549"/>
                  </a:ext>
                </a:extLst>
              </a:tr>
            </a:tbl>
          </a:graphicData>
        </a:graphic>
      </p:graphicFrame>
      <p:sp>
        <p:nvSpPr>
          <p:cNvPr id="3" name="TextBox 2">
            <a:extLst>
              <a:ext uri="{FF2B5EF4-FFF2-40B4-BE49-F238E27FC236}">
                <a16:creationId xmlns:a16="http://schemas.microsoft.com/office/drawing/2014/main" id="{0EA8D48B-E1BF-050C-3DDC-877411180AD3}"/>
              </a:ext>
            </a:extLst>
          </p:cNvPr>
          <p:cNvSpPr txBox="1"/>
          <p:nvPr/>
        </p:nvSpPr>
        <p:spPr>
          <a:xfrm rot="217344">
            <a:off x="6539039" y="4639512"/>
            <a:ext cx="2133600" cy="2031325"/>
          </a:xfrm>
          <a:prstGeom prst="rect">
            <a:avLst/>
          </a:prstGeom>
          <a:solidFill>
            <a:srgbClr val="FFFF00"/>
          </a:solidFill>
          <a:ln w="28575">
            <a:solidFill>
              <a:srgbClr val="FF0000"/>
            </a:solidFill>
          </a:ln>
        </p:spPr>
        <p:txBody>
          <a:bodyPr wrap="square" rtlCol="0">
            <a:spAutoFit/>
          </a:bodyPr>
          <a:lstStyle/>
          <a:p>
            <a:pPr algn="ctr"/>
            <a:r>
              <a:rPr lang="en-US" dirty="0">
                <a:solidFill>
                  <a:schemeClr val="tx1">
                    <a:lumMod val="95000"/>
                    <a:lumOff val="5000"/>
                  </a:schemeClr>
                </a:solidFill>
                <a:latin typeface="Times New Roman" panose="02020603050405020304" pitchFamily="18" charset="0"/>
                <a:cs typeface="Times New Roman" panose="02020603050405020304" pitchFamily="18" charset="0"/>
              </a:rPr>
              <a:t>There are equal numbers of moles of gas on both sides, increasing pressure does not FAVOR either forward or reverse here. </a:t>
            </a:r>
          </a:p>
        </p:txBody>
      </p:sp>
      <p:sp>
        <p:nvSpPr>
          <p:cNvPr id="4" name="TextBox 3">
            <a:extLst>
              <a:ext uri="{FF2B5EF4-FFF2-40B4-BE49-F238E27FC236}">
                <a16:creationId xmlns:a16="http://schemas.microsoft.com/office/drawing/2014/main" id="{0EA8D48B-E1BF-050C-3DDC-877411180AD3}"/>
              </a:ext>
            </a:extLst>
          </p:cNvPr>
          <p:cNvSpPr txBox="1"/>
          <p:nvPr/>
        </p:nvSpPr>
        <p:spPr>
          <a:xfrm rot="21374706">
            <a:off x="292823" y="4725505"/>
            <a:ext cx="2133600" cy="2031325"/>
          </a:xfrm>
          <a:prstGeom prst="rect">
            <a:avLst/>
          </a:prstGeom>
          <a:solidFill>
            <a:srgbClr val="C5FFE2"/>
          </a:solidFill>
          <a:ln w="28575">
            <a:solidFill>
              <a:srgbClr val="FF0000"/>
            </a:solidFill>
          </a:ln>
        </p:spPr>
        <p:txBody>
          <a:bodyPr wrap="square" rtlCol="0">
            <a:spAutoFit/>
          </a:bodyPr>
          <a:lstStyle/>
          <a:p>
            <a:pPr algn="ctr"/>
            <a:r>
              <a:rPr lang="en-US" dirty="0">
                <a:solidFill>
                  <a:schemeClr val="tx1">
                    <a:lumMod val="95000"/>
                    <a:lumOff val="5000"/>
                  </a:schemeClr>
                </a:solidFill>
                <a:latin typeface="Times New Roman" panose="02020603050405020304" pitchFamily="18" charset="0"/>
                <a:cs typeface="Times New Roman" panose="02020603050405020304" pitchFamily="18" charset="0"/>
              </a:rPr>
              <a:t>There are equal numbers of moles of gas on both sides, increasing pressure does not FAVOR either forward or reverse here. </a:t>
            </a:r>
          </a:p>
        </p:txBody>
      </p:sp>
    </p:spTree>
    <p:extLst>
      <p:ext uri="{BB962C8B-B14F-4D97-AF65-F5344CB8AC3E}">
        <p14:creationId xmlns:p14="http://schemas.microsoft.com/office/powerpoint/2010/main" val="439988461"/>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1" name="Subtitle 2"/>
          <p:cNvSpPr>
            <a:spLocks noGrp="1"/>
          </p:cNvSpPr>
          <p:nvPr>
            <p:ph type="subTitle" idx="1"/>
          </p:nvPr>
        </p:nvSpPr>
        <p:spPr>
          <a:xfrm>
            <a:off x="0" y="0"/>
            <a:ext cx="9144000" cy="5638800"/>
          </a:xfrm>
        </p:spPr>
        <p:txBody>
          <a:bodyPr/>
          <a:lstStyle/>
          <a:p>
            <a:pPr eaLnBrk="1" hangingPunct="1"/>
            <a:r>
              <a:rPr lang="en-US" altLang="en-US" sz="6000" b="1" dirty="0">
                <a:solidFill>
                  <a:srgbClr val="FF0000"/>
                </a:solidFill>
                <a:latin typeface="Dreaming Outloud Pro" panose="03050502040302030504" pitchFamily="66" charset="0"/>
                <a:cs typeface="Dreaming Outloud Pro" panose="03050502040302030504" pitchFamily="66" charset="0"/>
              </a:rPr>
              <a:t>Review for Kinetics</a:t>
            </a:r>
          </a:p>
          <a:p>
            <a:pPr eaLnBrk="1" hangingPunct="1"/>
            <a:r>
              <a:rPr lang="en-US" altLang="en-US" b="1" dirty="0">
                <a:solidFill>
                  <a:srgbClr val="FF0000"/>
                </a:solidFill>
                <a:latin typeface="Dreaming Outloud Pro" panose="03050502040302030504" pitchFamily="66" charset="0"/>
                <a:cs typeface="Dreaming Outloud Pro" panose="03050502040302030504" pitchFamily="66" charset="0"/>
              </a:rPr>
              <a:t> </a:t>
            </a:r>
            <a:br>
              <a:rPr lang="en-US" altLang="en-US" sz="6000" b="1" dirty="0">
                <a:solidFill>
                  <a:srgbClr val="FF0000"/>
                </a:solidFill>
                <a:latin typeface="Dreaming Outloud Pro" panose="03050502040302030504" pitchFamily="66" charset="0"/>
                <a:cs typeface="Dreaming Outloud Pro" panose="03050502040302030504" pitchFamily="66" charset="0"/>
              </a:rPr>
            </a:br>
            <a:r>
              <a:rPr lang="en-US" altLang="en-US" sz="6000" b="1" dirty="0">
                <a:solidFill>
                  <a:srgbClr val="FF0000"/>
                </a:solidFill>
                <a:latin typeface="Dreaming Outloud Pro" panose="03050502040302030504" pitchFamily="66" charset="0"/>
                <a:cs typeface="Dreaming Outloud Pro" panose="03050502040302030504" pitchFamily="66" charset="0"/>
              </a:rPr>
              <a:t>Time to think.   </a:t>
            </a:r>
          </a:p>
          <a:p>
            <a:pPr eaLnBrk="1" hangingPunct="1"/>
            <a:r>
              <a:rPr lang="en-US" altLang="en-US" sz="6000" b="1" dirty="0">
                <a:solidFill>
                  <a:srgbClr val="FF0000"/>
                </a:solidFill>
                <a:latin typeface="Dreaming Outloud Pro" panose="03050502040302030504" pitchFamily="66" charset="0"/>
                <a:cs typeface="Dreaming Outloud Pro" panose="03050502040302030504" pitchFamily="66" charset="0"/>
              </a:rPr>
              <a:t>#84 in notes.</a:t>
            </a:r>
          </a:p>
          <a:p>
            <a:pPr eaLnBrk="1" hangingPunct="1"/>
            <a:r>
              <a:rPr lang="en-US" altLang="en-US" sz="3600" b="1" dirty="0">
                <a:solidFill>
                  <a:srgbClr val="FF0000"/>
                </a:solidFill>
                <a:latin typeface="Dreaming Outloud Pro" panose="03050502040302030504" pitchFamily="66" charset="0"/>
                <a:cs typeface="Dreaming Outloud Pro" panose="03050502040302030504" pitchFamily="66" charset="0"/>
              </a:rPr>
              <a:t> </a:t>
            </a: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TextBox 2"/>
          <p:cNvSpPr txBox="1">
            <a:spLocks noChangeArrowheads="1"/>
          </p:cNvSpPr>
          <p:nvPr/>
        </p:nvSpPr>
        <p:spPr bwMode="auto">
          <a:xfrm>
            <a:off x="0" y="2057400"/>
            <a:ext cx="9144000" cy="4832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800" dirty="0">
                <a:solidFill>
                  <a:srgbClr val="0000FF"/>
                </a:solidFill>
                <a:latin typeface="Comic Sans MS" pitchFamily="66" charset="0"/>
              </a:rPr>
              <a:t>Questions</a:t>
            </a:r>
          </a:p>
          <a:p>
            <a:pPr eaLnBrk="1" hangingPunct="1">
              <a:spcBef>
                <a:spcPct val="0"/>
              </a:spcBef>
              <a:buFontTx/>
              <a:buNone/>
            </a:pPr>
            <a:endParaRPr lang="en-US" altLang="en-US" sz="2800" dirty="0">
              <a:solidFill>
                <a:srgbClr val="0000FF"/>
              </a:solidFill>
              <a:latin typeface="Comic Sans MS" pitchFamily="66" charset="0"/>
            </a:endParaRPr>
          </a:p>
          <a:p>
            <a:pPr eaLnBrk="1" hangingPunct="1">
              <a:spcBef>
                <a:spcPct val="0"/>
              </a:spcBef>
              <a:buFontTx/>
              <a:buNone/>
            </a:pPr>
            <a:r>
              <a:rPr lang="en-US" altLang="en-US" sz="2800" dirty="0">
                <a:solidFill>
                  <a:srgbClr val="0000FF"/>
                </a:solidFill>
                <a:latin typeface="Comic Sans MS" pitchFamily="66" charset="0"/>
              </a:rPr>
              <a:t>84.  Is this an </a:t>
            </a:r>
            <a:r>
              <a:rPr lang="en-US" altLang="en-US" sz="2800" dirty="0" err="1">
                <a:solidFill>
                  <a:srgbClr val="0000FF"/>
                </a:solidFill>
                <a:latin typeface="Comic Sans MS" pitchFamily="66" charset="0"/>
              </a:rPr>
              <a:t>exo</a:t>
            </a:r>
            <a:r>
              <a:rPr lang="en-US" altLang="en-US" sz="2800" dirty="0">
                <a:solidFill>
                  <a:srgbClr val="0000FF"/>
                </a:solidFill>
                <a:latin typeface="Comic Sans MS" pitchFamily="66" charset="0"/>
              </a:rPr>
              <a:t> or endothermic reaction?  </a:t>
            </a:r>
            <a:r>
              <a:rPr lang="en-US" altLang="en-US" sz="2800" dirty="0">
                <a:solidFill>
                  <a:srgbClr val="FF0000"/>
                </a:solidFill>
                <a:latin typeface="Comic Sans MS" pitchFamily="66" charset="0"/>
              </a:rPr>
              <a:t> </a:t>
            </a:r>
          </a:p>
          <a:p>
            <a:pPr eaLnBrk="1" hangingPunct="1">
              <a:spcBef>
                <a:spcPct val="0"/>
              </a:spcBef>
              <a:buFontTx/>
              <a:buNone/>
            </a:pPr>
            <a:r>
              <a:rPr lang="en-US" altLang="en-US" sz="2800" dirty="0">
                <a:solidFill>
                  <a:srgbClr val="0000FF"/>
                </a:solidFill>
                <a:latin typeface="Comic Sans MS" pitchFamily="66" charset="0"/>
              </a:rPr>
              <a:t>85.  What is the potential energy of the </a:t>
            </a:r>
            <a:br>
              <a:rPr lang="en-US" altLang="en-US" sz="2800" dirty="0">
                <a:solidFill>
                  <a:srgbClr val="0000FF"/>
                </a:solidFill>
                <a:latin typeface="Comic Sans MS" pitchFamily="66" charset="0"/>
              </a:rPr>
            </a:br>
            <a:r>
              <a:rPr lang="en-US" altLang="en-US" sz="2800" dirty="0">
                <a:solidFill>
                  <a:srgbClr val="0000FF"/>
                </a:solidFill>
                <a:latin typeface="Comic Sans MS" pitchFamily="66" charset="0"/>
              </a:rPr>
              <a:t>        activated complex? </a:t>
            </a:r>
            <a:r>
              <a:rPr lang="en-US" altLang="en-US" sz="2800" dirty="0">
                <a:solidFill>
                  <a:srgbClr val="FF0000"/>
                </a:solidFill>
                <a:latin typeface="Comic Sans MS" pitchFamily="66" charset="0"/>
              </a:rPr>
              <a:t> </a:t>
            </a:r>
            <a:br>
              <a:rPr lang="en-US" altLang="en-US" sz="2800" dirty="0">
                <a:solidFill>
                  <a:srgbClr val="0000FF"/>
                </a:solidFill>
                <a:latin typeface="Comic Sans MS" pitchFamily="66" charset="0"/>
              </a:rPr>
            </a:br>
            <a:endParaRPr lang="en-US" altLang="en-US" sz="2800" dirty="0">
              <a:solidFill>
                <a:srgbClr val="0000FF"/>
              </a:solidFill>
              <a:latin typeface="Comic Sans MS" pitchFamily="66" charset="0"/>
            </a:endParaRPr>
          </a:p>
          <a:p>
            <a:pPr eaLnBrk="1" hangingPunct="1">
              <a:spcBef>
                <a:spcPct val="0"/>
              </a:spcBef>
              <a:buFontTx/>
              <a:buNone/>
            </a:pPr>
            <a:r>
              <a:rPr lang="en-US" altLang="en-US" sz="2800" dirty="0">
                <a:solidFill>
                  <a:srgbClr val="0000FF"/>
                </a:solidFill>
                <a:latin typeface="Comic Sans MS" pitchFamily="66" charset="0"/>
              </a:rPr>
              <a:t>86.  What is the PE of the products?  </a:t>
            </a:r>
            <a:r>
              <a:rPr lang="en-US" altLang="en-US" sz="2800" dirty="0">
                <a:solidFill>
                  <a:srgbClr val="FF0000"/>
                </a:solidFill>
                <a:latin typeface="Comic Sans MS" pitchFamily="66" charset="0"/>
              </a:rPr>
              <a:t> </a:t>
            </a:r>
          </a:p>
          <a:p>
            <a:pPr eaLnBrk="1" hangingPunct="1">
              <a:spcBef>
                <a:spcPct val="0"/>
              </a:spcBef>
              <a:buFontTx/>
              <a:buNone/>
            </a:pPr>
            <a:r>
              <a:rPr lang="en-US" altLang="en-US" sz="2800" dirty="0">
                <a:solidFill>
                  <a:srgbClr val="0000FF"/>
                </a:solidFill>
                <a:latin typeface="Comic Sans MS" pitchFamily="66" charset="0"/>
              </a:rPr>
              <a:t>87.  What is the </a:t>
            </a:r>
            <a:r>
              <a:rPr lang="el-GR" altLang="en-US" sz="2800" dirty="0">
                <a:solidFill>
                  <a:srgbClr val="0000FF"/>
                </a:solidFill>
                <a:latin typeface="Comic Sans MS" pitchFamily="66" charset="0"/>
              </a:rPr>
              <a:t>Δ</a:t>
            </a:r>
            <a:r>
              <a:rPr lang="en-US" altLang="en-US" sz="2800" dirty="0">
                <a:solidFill>
                  <a:srgbClr val="0000FF"/>
                </a:solidFill>
                <a:latin typeface="Comic Sans MS" pitchFamily="66" charset="0"/>
              </a:rPr>
              <a:t>H?  </a:t>
            </a:r>
            <a:r>
              <a:rPr lang="en-US" altLang="en-US" sz="2800" dirty="0">
                <a:solidFill>
                  <a:srgbClr val="FF0000"/>
                </a:solidFill>
                <a:latin typeface="Comic Sans MS" pitchFamily="66" charset="0"/>
              </a:rPr>
              <a:t> </a:t>
            </a:r>
            <a:br>
              <a:rPr lang="en-US" altLang="en-US" sz="2800" dirty="0">
                <a:solidFill>
                  <a:srgbClr val="0000FF"/>
                </a:solidFill>
                <a:latin typeface="Comic Sans MS" pitchFamily="66" charset="0"/>
              </a:rPr>
            </a:br>
            <a:endParaRPr lang="en-US" altLang="en-US" sz="2800" dirty="0">
              <a:solidFill>
                <a:srgbClr val="0000FF"/>
              </a:solidFill>
              <a:latin typeface="Comic Sans MS" pitchFamily="66" charset="0"/>
            </a:endParaRPr>
          </a:p>
          <a:p>
            <a:pPr eaLnBrk="1" hangingPunct="1">
              <a:spcBef>
                <a:spcPct val="0"/>
              </a:spcBef>
              <a:buFontTx/>
              <a:buNone/>
            </a:pPr>
            <a:r>
              <a:rPr lang="en-US" altLang="en-US" sz="2800" dirty="0">
                <a:solidFill>
                  <a:srgbClr val="0000FF"/>
                </a:solidFill>
                <a:latin typeface="Comic Sans MS" pitchFamily="66" charset="0"/>
              </a:rPr>
              <a:t>88.  What would be a possible activation energy </a:t>
            </a:r>
            <a:br>
              <a:rPr lang="en-US" altLang="en-US" sz="2800" dirty="0">
                <a:solidFill>
                  <a:srgbClr val="0000FF"/>
                </a:solidFill>
                <a:latin typeface="Comic Sans MS" pitchFamily="66" charset="0"/>
              </a:rPr>
            </a:br>
            <a:r>
              <a:rPr lang="en-US" altLang="en-US" sz="2800" dirty="0">
                <a:solidFill>
                  <a:srgbClr val="0000FF"/>
                </a:solidFill>
                <a:latin typeface="Comic Sans MS" pitchFamily="66" charset="0"/>
              </a:rPr>
              <a:t>        with a catalyst? </a:t>
            </a:r>
            <a:r>
              <a:rPr lang="en-US" altLang="en-US" sz="2800" dirty="0">
                <a:solidFill>
                  <a:srgbClr val="FF0000"/>
                </a:solidFill>
                <a:latin typeface="Comic Sans MS" pitchFamily="66" charset="0"/>
              </a:rPr>
              <a:t> </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61677" y="34118"/>
            <a:ext cx="4532909" cy="2785281"/>
          </a:xfrm>
          <a:prstGeom prst="rect">
            <a:avLst/>
          </a:prstGeom>
        </p:spPr>
      </p:pic>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8DC6E6-48CC-5CB8-BBC2-D5CC3ABE0E7B}"/>
            </a:ext>
          </a:extLst>
        </p:cNvPr>
        <p:cNvGrpSpPr/>
        <p:nvPr/>
      </p:nvGrpSpPr>
      <p:grpSpPr>
        <a:xfrm>
          <a:off x="0" y="0"/>
          <a:ext cx="0" cy="0"/>
          <a:chOff x="0" y="0"/>
          <a:chExt cx="0" cy="0"/>
        </a:xfrm>
      </p:grpSpPr>
      <p:sp>
        <p:nvSpPr>
          <p:cNvPr id="126978" name="TextBox 2">
            <a:extLst>
              <a:ext uri="{FF2B5EF4-FFF2-40B4-BE49-F238E27FC236}">
                <a16:creationId xmlns:a16="http://schemas.microsoft.com/office/drawing/2014/main" id="{26414982-C7A0-E560-3CAB-5F949CC21418}"/>
              </a:ext>
            </a:extLst>
          </p:cNvPr>
          <p:cNvSpPr txBox="1">
            <a:spLocks noChangeArrowheads="1"/>
          </p:cNvSpPr>
          <p:nvPr/>
        </p:nvSpPr>
        <p:spPr bwMode="auto">
          <a:xfrm>
            <a:off x="0" y="2057400"/>
            <a:ext cx="9144000" cy="4832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800" dirty="0">
                <a:solidFill>
                  <a:srgbClr val="0000FF"/>
                </a:solidFill>
                <a:latin typeface="Comic Sans MS" pitchFamily="66" charset="0"/>
              </a:rPr>
              <a:t>Questions</a:t>
            </a:r>
          </a:p>
          <a:p>
            <a:pPr eaLnBrk="1" hangingPunct="1">
              <a:spcBef>
                <a:spcPct val="0"/>
              </a:spcBef>
              <a:buFontTx/>
              <a:buNone/>
            </a:pPr>
            <a:endParaRPr lang="en-US" altLang="en-US" sz="2800" dirty="0">
              <a:solidFill>
                <a:srgbClr val="0000FF"/>
              </a:solidFill>
              <a:latin typeface="Comic Sans MS" pitchFamily="66" charset="0"/>
            </a:endParaRPr>
          </a:p>
          <a:p>
            <a:pPr eaLnBrk="1" hangingPunct="1">
              <a:spcBef>
                <a:spcPct val="0"/>
              </a:spcBef>
              <a:buFontTx/>
              <a:buNone/>
            </a:pPr>
            <a:r>
              <a:rPr lang="en-US" altLang="en-US" sz="2800" dirty="0">
                <a:solidFill>
                  <a:srgbClr val="0000FF"/>
                </a:solidFill>
                <a:latin typeface="Comic Sans MS" pitchFamily="66" charset="0"/>
              </a:rPr>
              <a:t>84.  Is this an </a:t>
            </a:r>
            <a:r>
              <a:rPr lang="en-US" altLang="en-US" sz="2800" dirty="0" err="1">
                <a:solidFill>
                  <a:srgbClr val="0000FF"/>
                </a:solidFill>
                <a:latin typeface="Comic Sans MS" pitchFamily="66" charset="0"/>
              </a:rPr>
              <a:t>exo</a:t>
            </a:r>
            <a:r>
              <a:rPr lang="en-US" altLang="en-US" sz="2800" dirty="0">
                <a:solidFill>
                  <a:srgbClr val="0000FF"/>
                </a:solidFill>
                <a:latin typeface="Comic Sans MS" pitchFamily="66" charset="0"/>
              </a:rPr>
              <a:t> or endothermic reaction? </a:t>
            </a:r>
            <a:r>
              <a:rPr lang="en-US" altLang="en-US" sz="2800" dirty="0" err="1">
                <a:solidFill>
                  <a:srgbClr val="FF0000"/>
                </a:solidFill>
                <a:latin typeface="Comic Sans MS" pitchFamily="66" charset="0"/>
              </a:rPr>
              <a:t>exo</a:t>
            </a:r>
            <a:endParaRPr lang="en-US" altLang="en-US" sz="2800" dirty="0">
              <a:solidFill>
                <a:srgbClr val="FF0000"/>
              </a:solidFill>
              <a:latin typeface="Comic Sans MS" pitchFamily="66" charset="0"/>
            </a:endParaRPr>
          </a:p>
          <a:p>
            <a:pPr eaLnBrk="1" hangingPunct="1">
              <a:spcBef>
                <a:spcPct val="0"/>
              </a:spcBef>
              <a:buFontTx/>
              <a:buNone/>
            </a:pPr>
            <a:r>
              <a:rPr lang="en-US" altLang="en-US" sz="2800" dirty="0">
                <a:solidFill>
                  <a:srgbClr val="0000FF"/>
                </a:solidFill>
                <a:latin typeface="Comic Sans MS" pitchFamily="66" charset="0"/>
              </a:rPr>
              <a:t>85.  What is the potential energy of the </a:t>
            </a:r>
            <a:br>
              <a:rPr lang="en-US" altLang="en-US" sz="2800" dirty="0">
                <a:solidFill>
                  <a:srgbClr val="0000FF"/>
                </a:solidFill>
                <a:latin typeface="Comic Sans MS" pitchFamily="66" charset="0"/>
              </a:rPr>
            </a:br>
            <a:r>
              <a:rPr lang="en-US" altLang="en-US" sz="2800" dirty="0">
                <a:solidFill>
                  <a:srgbClr val="0000FF"/>
                </a:solidFill>
                <a:latin typeface="Comic Sans MS" pitchFamily="66" charset="0"/>
              </a:rPr>
              <a:t>        activated complex? </a:t>
            </a:r>
            <a:r>
              <a:rPr lang="en-US" altLang="en-US" sz="2800" dirty="0">
                <a:solidFill>
                  <a:srgbClr val="FF0000"/>
                </a:solidFill>
                <a:latin typeface="Comic Sans MS" pitchFamily="66" charset="0"/>
              </a:rPr>
              <a:t>175 kJ/mole</a:t>
            </a:r>
            <a:br>
              <a:rPr lang="en-US" altLang="en-US" sz="2800" dirty="0">
                <a:solidFill>
                  <a:srgbClr val="0000FF"/>
                </a:solidFill>
                <a:latin typeface="Comic Sans MS" pitchFamily="66" charset="0"/>
              </a:rPr>
            </a:br>
            <a:endParaRPr lang="en-US" altLang="en-US" sz="2800" dirty="0">
              <a:solidFill>
                <a:srgbClr val="0000FF"/>
              </a:solidFill>
              <a:latin typeface="Comic Sans MS" pitchFamily="66" charset="0"/>
            </a:endParaRPr>
          </a:p>
          <a:p>
            <a:pPr eaLnBrk="1" hangingPunct="1">
              <a:spcBef>
                <a:spcPct val="0"/>
              </a:spcBef>
              <a:buFontTx/>
              <a:buNone/>
            </a:pPr>
            <a:r>
              <a:rPr lang="en-US" altLang="en-US" sz="2800" dirty="0">
                <a:solidFill>
                  <a:srgbClr val="0000FF"/>
                </a:solidFill>
                <a:latin typeface="Comic Sans MS" pitchFamily="66" charset="0"/>
              </a:rPr>
              <a:t>86.  What is the PE of the products? </a:t>
            </a:r>
            <a:r>
              <a:rPr lang="en-US" altLang="en-US" sz="2800" dirty="0">
                <a:solidFill>
                  <a:srgbClr val="FF0000"/>
                </a:solidFill>
                <a:latin typeface="Comic Sans MS" pitchFamily="66" charset="0"/>
              </a:rPr>
              <a:t>50 kJ/mole</a:t>
            </a:r>
          </a:p>
          <a:p>
            <a:pPr eaLnBrk="1" hangingPunct="1">
              <a:spcBef>
                <a:spcPct val="0"/>
              </a:spcBef>
              <a:buFontTx/>
              <a:buNone/>
            </a:pPr>
            <a:r>
              <a:rPr lang="en-US" altLang="en-US" sz="2800" dirty="0">
                <a:solidFill>
                  <a:srgbClr val="0000FF"/>
                </a:solidFill>
                <a:latin typeface="Comic Sans MS" pitchFamily="66" charset="0"/>
              </a:rPr>
              <a:t>87.  What is the </a:t>
            </a:r>
            <a:r>
              <a:rPr lang="el-GR" altLang="en-US" sz="2800" dirty="0">
                <a:solidFill>
                  <a:srgbClr val="0000FF"/>
                </a:solidFill>
                <a:latin typeface="Comic Sans MS" pitchFamily="66" charset="0"/>
              </a:rPr>
              <a:t>Δ</a:t>
            </a:r>
            <a:r>
              <a:rPr lang="en-US" altLang="en-US" sz="2800" dirty="0">
                <a:solidFill>
                  <a:srgbClr val="0000FF"/>
                </a:solidFill>
                <a:latin typeface="Comic Sans MS" pitchFamily="66" charset="0"/>
              </a:rPr>
              <a:t>H? </a:t>
            </a:r>
            <a:r>
              <a:rPr lang="en-US" altLang="en-US" sz="2800" dirty="0">
                <a:solidFill>
                  <a:srgbClr val="FF0000"/>
                </a:solidFill>
                <a:latin typeface="Comic Sans MS" pitchFamily="66" charset="0"/>
              </a:rPr>
              <a:t>-50 kJ/mole</a:t>
            </a:r>
            <a:br>
              <a:rPr lang="en-US" altLang="en-US" sz="2800" dirty="0">
                <a:solidFill>
                  <a:srgbClr val="0000FF"/>
                </a:solidFill>
                <a:latin typeface="Comic Sans MS" pitchFamily="66" charset="0"/>
              </a:rPr>
            </a:br>
            <a:endParaRPr lang="en-US" altLang="en-US" sz="2800" dirty="0">
              <a:solidFill>
                <a:srgbClr val="0000FF"/>
              </a:solidFill>
              <a:latin typeface="Comic Sans MS" pitchFamily="66" charset="0"/>
            </a:endParaRPr>
          </a:p>
          <a:p>
            <a:pPr eaLnBrk="1" hangingPunct="1">
              <a:spcBef>
                <a:spcPct val="0"/>
              </a:spcBef>
              <a:buFontTx/>
              <a:buNone/>
            </a:pPr>
            <a:r>
              <a:rPr lang="en-US" altLang="en-US" sz="2800" dirty="0">
                <a:solidFill>
                  <a:srgbClr val="0000FF"/>
                </a:solidFill>
                <a:latin typeface="Comic Sans MS" pitchFamily="66" charset="0"/>
              </a:rPr>
              <a:t>88.  What would be a possible activation energy </a:t>
            </a:r>
            <a:br>
              <a:rPr lang="en-US" altLang="en-US" sz="2800" dirty="0">
                <a:solidFill>
                  <a:srgbClr val="0000FF"/>
                </a:solidFill>
                <a:latin typeface="Comic Sans MS" pitchFamily="66" charset="0"/>
              </a:rPr>
            </a:br>
            <a:r>
              <a:rPr lang="en-US" altLang="en-US" sz="2800" dirty="0">
                <a:solidFill>
                  <a:srgbClr val="0000FF"/>
                </a:solidFill>
                <a:latin typeface="Comic Sans MS" pitchFamily="66" charset="0"/>
              </a:rPr>
              <a:t>        with a catalyst? </a:t>
            </a:r>
            <a:r>
              <a:rPr lang="en-US" altLang="en-US" sz="2800" dirty="0">
                <a:solidFill>
                  <a:srgbClr val="FF0000"/>
                </a:solidFill>
                <a:latin typeface="Comic Sans MS" pitchFamily="66" charset="0"/>
              </a:rPr>
              <a:t>Less than 75 kJ/mole</a:t>
            </a:r>
          </a:p>
        </p:txBody>
      </p:sp>
      <p:pic>
        <p:nvPicPr>
          <p:cNvPr id="4" name="Picture 3">
            <a:extLst>
              <a:ext uri="{FF2B5EF4-FFF2-40B4-BE49-F238E27FC236}">
                <a16:creationId xmlns:a16="http://schemas.microsoft.com/office/drawing/2014/main" id="{0311BC45-0429-DFA3-810A-04B686171E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61677" y="34118"/>
            <a:ext cx="4532909" cy="2785281"/>
          </a:xfrm>
          <a:prstGeom prst="rect">
            <a:avLst/>
          </a:prstGeom>
        </p:spPr>
      </p:pic>
    </p:spTree>
    <p:extLst>
      <p:ext uri="{BB962C8B-B14F-4D97-AF65-F5344CB8AC3E}">
        <p14:creationId xmlns:p14="http://schemas.microsoft.com/office/powerpoint/2010/main" val="815353972"/>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TextBox 4"/>
          <p:cNvSpPr txBox="1">
            <a:spLocks noChangeArrowheads="1"/>
          </p:cNvSpPr>
          <p:nvPr/>
        </p:nvSpPr>
        <p:spPr bwMode="auto">
          <a:xfrm>
            <a:off x="0" y="-14785"/>
            <a:ext cx="8229600" cy="6278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indent="0" eaLnBrk="1" hangingPunct="1">
              <a:spcBef>
                <a:spcPct val="0"/>
              </a:spcBef>
              <a:buFont typeface="Arial" charset="0"/>
              <a:buNone/>
              <a:defRPr/>
            </a:pPr>
            <a:r>
              <a:rPr lang="en-US" altLang="en-US" sz="2400" dirty="0">
                <a:solidFill>
                  <a:srgbClr val="FF0000"/>
                </a:solidFill>
                <a:latin typeface="Times New Roman" panose="02020603050405020304" pitchFamily="18" charset="0"/>
                <a:cs typeface="Times New Roman" panose="02020603050405020304" pitchFamily="18" charset="0"/>
              </a:rPr>
              <a:t>89.  What is the PE of the reactants? </a:t>
            </a:r>
            <a:br>
              <a:rPr lang="en-US" altLang="en-US" sz="2400" dirty="0">
                <a:solidFill>
                  <a:srgbClr val="FF0000"/>
                </a:solidFill>
                <a:latin typeface="Times New Roman" panose="02020603050405020304" pitchFamily="18" charset="0"/>
                <a:cs typeface="Times New Roman" panose="02020603050405020304" pitchFamily="18" charset="0"/>
              </a:rPr>
            </a:br>
            <a:r>
              <a:rPr lang="en-US" altLang="en-US" sz="2400" dirty="0">
                <a:solidFill>
                  <a:srgbClr val="FF0000"/>
                </a:solidFill>
                <a:latin typeface="Times New Roman" panose="02020603050405020304" pitchFamily="18" charset="0"/>
                <a:cs typeface="Times New Roman" panose="02020603050405020304" pitchFamily="18" charset="0"/>
              </a:rPr>
              <a:t>        </a:t>
            </a:r>
            <a:r>
              <a:rPr lang="en-US" altLang="en-US" sz="2400" dirty="0">
                <a:solidFill>
                  <a:srgbClr val="0000FF"/>
                </a:solidFill>
                <a:latin typeface="Times New Roman" panose="02020603050405020304" pitchFamily="18" charset="0"/>
                <a:cs typeface="Times New Roman" panose="02020603050405020304" pitchFamily="18" charset="0"/>
              </a:rPr>
              <a:t> </a:t>
            </a:r>
            <a:br>
              <a:rPr lang="en-US" altLang="en-US" sz="2400" dirty="0">
                <a:solidFill>
                  <a:srgbClr val="FF0000"/>
                </a:solidFill>
                <a:latin typeface="Times New Roman" panose="02020603050405020304" pitchFamily="18" charset="0"/>
                <a:cs typeface="Times New Roman" panose="02020603050405020304" pitchFamily="18" charset="0"/>
              </a:rPr>
            </a:br>
            <a:endParaRPr lang="en-US" altLang="en-US" sz="2400" dirty="0">
              <a:solidFill>
                <a:srgbClr val="FF0000"/>
              </a:solidFill>
              <a:latin typeface="Times New Roman" panose="02020603050405020304" pitchFamily="18" charset="0"/>
              <a:cs typeface="Times New Roman" panose="02020603050405020304" pitchFamily="18" charset="0"/>
            </a:endParaRPr>
          </a:p>
          <a:p>
            <a:pPr marL="0" indent="0" eaLnBrk="1" hangingPunct="1">
              <a:spcBef>
                <a:spcPct val="0"/>
              </a:spcBef>
              <a:buFont typeface="Arial" charset="0"/>
              <a:buNone/>
              <a:defRPr/>
            </a:pPr>
            <a:r>
              <a:rPr lang="en-US" altLang="en-US" sz="2400" dirty="0">
                <a:solidFill>
                  <a:srgbClr val="FF0000"/>
                </a:solidFill>
                <a:latin typeface="Times New Roman" panose="02020603050405020304" pitchFamily="18" charset="0"/>
                <a:cs typeface="Times New Roman" panose="02020603050405020304" pitchFamily="18" charset="0"/>
              </a:rPr>
              <a:t>90.  What is the activation energy for </a:t>
            </a:r>
            <a:br>
              <a:rPr lang="en-US" altLang="en-US" sz="2400" dirty="0">
                <a:solidFill>
                  <a:srgbClr val="FF0000"/>
                </a:solidFill>
                <a:latin typeface="Times New Roman" panose="02020603050405020304" pitchFamily="18" charset="0"/>
                <a:cs typeface="Times New Roman" panose="02020603050405020304" pitchFamily="18" charset="0"/>
              </a:rPr>
            </a:br>
            <a:r>
              <a:rPr lang="en-US" altLang="en-US" sz="2400" dirty="0">
                <a:solidFill>
                  <a:srgbClr val="FF0000"/>
                </a:solidFill>
                <a:latin typeface="Times New Roman" panose="02020603050405020304" pitchFamily="18" charset="0"/>
                <a:cs typeface="Times New Roman" panose="02020603050405020304" pitchFamily="18" charset="0"/>
              </a:rPr>
              <a:t>         this reaction?  </a:t>
            </a:r>
            <a:r>
              <a:rPr lang="en-US" altLang="en-US" sz="2400" dirty="0">
                <a:solidFill>
                  <a:srgbClr val="0000FF"/>
                </a:solidFill>
                <a:latin typeface="Times New Roman" panose="02020603050405020304" pitchFamily="18" charset="0"/>
                <a:cs typeface="Times New Roman" panose="02020603050405020304" pitchFamily="18" charset="0"/>
              </a:rPr>
              <a:t> </a:t>
            </a:r>
            <a:br>
              <a:rPr lang="en-US" altLang="en-US" sz="2400" dirty="0">
                <a:solidFill>
                  <a:srgbClr val="FF0000"/>
                </a:solidFill>
                <a:latin typeface="Times New Roman" panose="02020603050405020304" pitchFamily="18" charset="0"/>
                <a:cs typeface="Times New Roman" panose="02020603050405020304" pitchFamily="18" charset="0"/>
              </a:rPr>
            </a:br>
            <a:endParaRPr lang="en-US" altLang="en-US" sz="2400" dirty="0">
              <a:solidFill>
                <a:srgbClr val="FF0000"/>
              </a:solidFill>
              <a:latin typeface="Times New Roman" panose="02020603050405020304" pitchFamily="18" charset="0"/>
              <a:cs typeface="Times New Roman" panose="02020603050405020304" pitchFamily="18" charset="0"/>
            </a:endParaRPr>
          </a:p>
          <a:p>
            <a:pPr marL="0" indent="0" eaLnBrk="1" hangingPunct="1">
              <a:spcBef>
                <a:spcPct val="0"/>
              </a:spcBef>
              <a:buFont typeface="Arial" charset="0"/>
              <a:buNone/>
              <a:defRPr/>
            </a:pPr>
            <a:r>
              <a:rPr lang="en-US" altLang="en-US" sz="2400" dirty="0">
                <a:solidFill>
                  <a:srgbClr val="FF0000"/>
                </a:solidFill>
                <a:latin typeface="Times New Roman" panose="02020603050405020304" pitchFamily="18" charset="0"/>
                <a:cs typeface="Times New Roman" panose="02020603050405020304" pitchFamily="18" charset="0"/>
              </a:rPr>
              <a:t>91.  Is this reaction </a:t>
            </a:r>
            <a:r>
              <a:rPr lang="en-US" altLang="en-US" sz="2400" dirty="0" err="1">
                <a:solidFill>
                  <a:srgbClr val="FF0000"/>
                </a:solidFill>
                <a:latin typeface="Times New Roman" panose="02020603050405020304" pitchFamily="18" charset="0"/>
                <a:cs typeface="Times New Roman" panose="02020603050405020304" pitchFamily="18" charset="0"/>
              </a:rPr>
              <a:t>exo</a:t>
            </a:r>
            <a:r>
              <a:rPr lang="en-US" altLang="en-US" sz="2400" dirty="0">
                <a:solidFill>
                  <a:srgbClr val="FF0000"/>
                </a:solidFill>
                <a:latin typeface="Times New Roman" panose="02020603050405020304" pitchFamily="18" charset="0"/>
                <a:cs typeface="Times New Roman" panose="02020603050405020304" pitchFamily="18" charset="0"/>
              </a:rPr>
              <a:t> or endothermic? </a:t>
            </a:r>
            <a:br>
              <a:rPr lang="en-US" altLang="en-US" sz="2400" dirty="0">
                <a:solidFill>
                  <a:srgbClr val="FF0000"/>
                </a:solidFill>
                <a:latin typeface="Times New Roman" panose="02020603050405020304" pitchFamily="18" charset="0"/>
                <a:cs typeface="Times New Roman" panose="02020603050405020304" pitchFamily="18" charset="0"/>
              </a:rPr>
            </a:br>
            <a:r>
              <a:rPr lang="en-US" altLang="en-US" sz="2400" dirty="0">
                <a:solidFill>
                  <a:srgbClr val="FF0000"/>
                </a:solidFill>
                <a:latin typeface="Times New Roman" panose="02020603050405020304" pitchFamily="18" charset="0"/>
                <a:cs typeface="Times New Roman" panose="02020603050405020304" pitchFamily="18" charset="0"/>
              </a:rPr>
              <a:t>         </a:t>
            </a:r>
            <a:r>
              <a:rPr lang="en-US" altLang="en-US" sz="2400" dirty="0">
                <a:solidFill>
                  <a:srgbClr val="0000FF"/>
                </a:solidFill>
                <a:latin typeface="Times New Roman" panose="02020603050405020304" pitchFamily="18" charset="0"/>
                <a:cs typeface="Times New Roman" panose="02020603050405020304" pitchFamily="18" charset="0"/>
              </a:rPr>
              <a:t> </a:t>
            </a:r>
            <a:br>
              <a:rPr lang="en-US" altLang="en-US" sz="2400" dirty="0">
                <a:solidFill>
                  <a:srgbClr val="FF0000"/>
                </a:solidFill>
                <a:latin typeface="Times New Roman" panose="02020603050405020304" pitchFamily="18" charset="0"/>
                <a:cs typeface="Times New Roman" panose="02020603050405020304" pitchFamily="18" charset="0"/>
              </a:rPr>
            </a:br>
            <a:endParaRPr lang="en-US" altLang="en-US" sz="2400" dirty="0">
              <a:solidFill>
                <a:srgbClr val="FF0000"/>
              </a:solidFill>
              <a:latin typeface="Times New Roman" panose="02020603050405020304" pitchFamily="18" charset="0"/>
              <a:cs typeface="Times New Roman" panose="02020603050405020304" pitchFamily="18" charset="0"/>
            </a:endParaRPr>
          </a:p>
          <a:p>
            <a:pPr marL="0" indent="0" eaLnBrk="1" hangingPunct="1">
              <a:spcBef>
                <a:spcPct val="0"/>
              </a:spcBef>
              <a:buFont typeface="Arial" charset="0"/>
              <a:buNone/>
              <a:defRPr/>
            </a:pPr>
            <a:r>
              <a:rPr lang="en-US" altLang="en-US" sz="2400" dirty="0">
                <a:solidFill>
                  <a:srgbClr val="FF0000"/>
                </a:solidFill>
                <a:latin typeface="Times New Roman" panose="02020603050405020304" pitchFamily="18" charset="0"/>
                <a:cs typeface="Times New Roman" panose="02020603050405020304" pitchFamily="18" charset="0"/>
              </a:rPr>
              <a:t>92.  What are possible AE values for this reaction </a:t>
            </a:r>
            <a:br>
              <a:rPr lang="en-US" altLang="en-US" sz="2400" dirty="0">
                <a:solidFill>
                  <a:srgbClr val="FF0000"/>
                </a:solidFill>
                <a:latin typeface="Times New Roman" panose="02020603050405020304" pitchFamily="18" charset="0"/>
                <a:cs typeface="Times New Roman" panose="02020603050405020304" pitchFamily="18" charset="0"/>
              </a:rPr>
            </a:br>
            <a:r>
              <a:rPr lang="en-US" altLang="en-US" sz="2400" dirty="0">
                <a:solidFill>
                  <a:srgbClr val="FF0000"/>
                </a:solidFill>
                <a:latin typeface="Times New Roman" panose="02020603050405020304" pitchFamily="18" charset="0"/>
                <a:cs typeface="Times New Roman" panose="02020603050405020304" pitchFamily="18" charset="0"/>
              </a:rPr>
              <a:t>         with a catalyst? </a:t>
            </a:r>
            <a:br>
              <a:rPr lang="en-US" altLang="en-US" sz="2400" dirty="0">
                <a:solidFill>
                  <a:srgbClr val="0000FF"/>
                </a:solidFill>
                <a:latin typeface="Times New Roman" panose="02020603050405020304" pitchFamily="18" charset="0"/>
                <a:cs typeface="Times New Roman" panose="02020603050405020304" pitchFamily="18" charset="0"/>
              </a:rPr>
            </a:br>
            <a:endParaRPr lang="en-US" altLang="en-US" sz="2400" dirty="0">
              <a:solidFill>
                <a:srgbClr val="0000FF"/>
              </a:solidFill>
              <a:latin typeface="Times New Roman" panose="02020603050405020304" pitchFamily="18" charset="0"/>
              <a:cs typeface="Times New Roman" panose="02020603050405020304" pitchFamily="18" charset="0"/>
            </a:endParaRPr>
          </a:p>
          <a:p>
            <a:pPr marL="0" indent="0" eaLnBrk="1" hangingPunct="1">
              <a:spcBef>
                <a:spcPct val="0"/>
              </a:spcBef>
              <a:buFont typeface="Arial" charset="0"/>
              <a:buNone/>
              <a:defRPr/>
            </a:pPr>
            <a:r>
              <a:rPr lang="en-US" altLang="en-US" sz="2400" dirty="0">
                <a:solidFill>
                  <a:srgbClr val="FF0000"/>
                </a:solidFill>
                <a:latin typeface="Times New Roman" panose="02020603050405020304" pitchFamily="18" charset="0"/>
                <a:cs typeface="Times New Roman" panose="02020603050405020304" pitchFamily="18" charset="0"/>
              </a:rPr>
              <a:t>93.  What is the </a:t>
            </a:r>
            <a:r>
              <a:rPr lang="el-GR" altLang="en-US" sz="2400" dirty="0">
                <a:solidFill>
                  <a:srgbClr val="FF0000"/>
                </a:solidFill>
                <a:latin typeface="Times New Roman" panose="02020603050405020304" pitchFamily="18" charset="0"/>
                <a:cs typeface="Times New Roman" panose="02020603050405020304" pitchFamily="18" charset="0"/>
              </a:rPr>
              <a:t>Δ</a:t>
            </a:r>
            <a:r>
              <a:rPr lang="en-US" altLang="en-US" sz="2400" dirty="0">
                <a:solidFill>
                  <a:srgbClr val="FF0000"/>
                </a:solidFill>
                <a:latin typeface="Times New Roman" panose="02020603050405020304" pitchFamily="18" charset="0"/>
                <a:cs typeface="Times New Roman" panose="02020603050405020304" pitchFamily="18" charset="0"/>
              </a:rPr>
              <a:t>H for this reaction?  </a:t>
            </a:r>
            <a:br>
              <a:rPr lang="en-US" altLang="en-US" sz="2400" dirty="0">
                <a:solidFill>
                  <a:srgbClr val="FF0000"/>
                </a:solidFill>
                <a:latin typeface="Times New Roman" panose="02020603050405020304" pitchFamily="18" charset="0"/>
                <a:cs typeface="Times New Roman" panose="02020603050405020304" pitchFamily="18" charset="0"/>
              </a:rPr>
            </a:br>
            <a:endParaRPr lang="en-US" altLang="en-US" sz="2400" dirty="0">
              <a:solidFill>
                <a:srgbClr val="FF0000"/>
              </a:solidFill>
              <a:latin typeface="Times New Roman" panose="02020603050405020304" pitchFamily="18" charset="0"/>
              <a:cs typeface="Times New Roman" panose="02020603050405020304" pitchFamily="18" charset="0"/>
            </a:endParaRPr>
          </a:p>
          <a:p>
            <a:pPr marL="0" indent="0" eaLnBrk="1" hangingPunct="1">
              <a:spcBef>
                <a:spcPct val="0"/>
              </a:spcBef>
              <a:buFont typeface="Arial" charset="0"/>
              <a:buNone/>
              <a:defRPr/>
            </a:pPr>
            <a:r>
              <a:rPr lang="en-US" altLang="en-US" sz="2400" dirty="0">
                <a:solidFill>
                  <a:srgbClr val="FF0000"/>
                </a:solidFill>
                <a:latin typeface="Times New Roman" panose="02020603050405020304" pitchFamily="18" charset="0"/>
                <a:cs typeface="Times New Roman" panose="02020603050405020304" pitchFamily="18" charset="0"/>
              </a:rPr>
              <a:t>94.  Would the </a:t>
            </a:r>
            <a:r>
              <a:rPr lang="el-GR" altLang="en-US" sz="2400" dirty="0">
                <a:solidFill>
                  <a:srgbClr val="FF0000"/>
                </a:solidFill>
                <a:latin typeface="Times New Roman" panose="02020603050405020304" pitchFamily="18" charset="0"/>
                <a:cs typeface="Times New Roman" panose="02020603050405020304" pitchFamily="18" charset="0"/>
              </a:rPr>
              <a:t>Δ</a:t>
            </a:r>
            <a:r>
              <a:rPr lang="en-US" altLang="en-US" sz="2400" dirty="0">
                <a:solidFill>
                  <a:srgbClr val="FF0000"/>
                </a:solidFill>
                <a:latin typeface="Times New Roman" panose="02020603050405020304" pitchFamily="18" charset="0"/>
                <a:cs typeface="Times New Roman" panose="02020603050405020304" pitchFamily="18" charset="0"/>
              </a:rPr>
              <a:t>H for this reaction change with a catalyst?  </a:t>
            </a:r>
            <a:br>
              <a:rPr lang="en-US" altLang="en-US" sz="2400" dirty="0">
                <a:solidFill>
                  <a:srgbClr val="FF0000"/>
                </a:solidFill>
                <a:latin typeface="Times New Roman" panose="02020603050405020304" pitchFamily="18" charset="0"/>
                <a:cs typeface="Times New Roman" panose="02020603050405020304" pitchFamily="18" charset="0"/>
              </a:rPr>
            </a:br>
            <a:r>
              <a:rPr lang="en-US" altLang="en-US" sz="2400" dirty="0">
                <a:solidFill>
                  <a:srgbClr val="0000FF"/>
                </a:solidFill>
                <a:latin typeface="Times New Roman" panose="02020603050405020304" pitchFamily="18" charset="0"/>
                <a:cs typeface="Times New Roman" panose="02020603050405020304" pitchFamily="18" charset="0"/>
              </a:rPr>
              <a:t>  </a:t>
            </a:r>
            <a:endParaRPr lang="en-US" altLang="en-US" sz="2400" dirty="0">
              <a:solidFill>
                <a:srgbClr val="FF0000"/>
              </a:solidFill>
              <a:latin typeface="Times New Roman" panose="02020603050405020304" pitchFamily="18" charset="0"/>
              <a:cs typeface="Times New Roman" panose="02020603050405020304" pitchFamily="18" charset="0"/>
            </a:endParaRPr>
          </a:p>
          <a:p>
            <a:pPr eaLnBrk="1" hangingPunct="1">
              <a:spcBef>
                <a:spcPct val="0"/>
              </a:spcBef>
              <a:buFontTx/>
              <a:buAutoNum type="arabicPeriod"/>
              <a:defRPr/>
            </a:pPr>
            <a:endParaRPr lang="en-US" altLang="en-US" sz="1800" dirty="0">
              <a:solidFill>
                <a:prstClr val="black"/>
              </a:solidFill>
            </a:endParaRPr>
          </a:p>
        </p:txBody>
      </p:sp>
      <p:pic>
        <p:nvPicPr>
          <p:cNvPr id="5" name="Picture 2" descr="http://www.saskschools.ca/curr_content/chem30_05/graphics/2_graphics/practice/endo_values_2.gif"/>
          <p:cNvPicPr>
            <a:picLocks noChangeAspect="1" noChangeArrowheads="1"/>
          </p:cNvPicPr>
          <p:nvPr/>
        </p:nvPicPr>
        <p:blipFill rotWithShape="1">
          <a:blip r:embed="rId2">
            <a:extLst>
              <a:ext uri="{28A0092B-C50C-407E-A947-70E740481C1C}">
                <a14:useLocalDpi xmlns:a14="http://schemas.microsoft.com/office/drawing/2010/main" val="0"/>
              </a:ext>
            </a:extLst>
          </a:blip>
          <a:srcRect r="17124"/>
          <a:stretch/>
        </p:blipFill>
        <p:spPr bwMode="auto">
          <a:xfrm>
            <a:off x="5583072" y="-14785"/>
            <a:ext cx="35814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89738267"/>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74498A-3970-3D44-6465-44E6B4596A02}"/>
            </a:ext>
          </a:extLst>
        </p:cNvPr>
        <p:cNvGrpSpPr/>
        <p:nvPr/>
      </p:nvGrpSpPr>
      <p:grpSpPr>
        <a:xfrm>
          <a:off x="0" y="0"/>
          <a:ext cx="0" cy="0"/>
          <a:chOff x="0" y="0"/>
          <a:chExt cx="0" cy="0"/>
        </a:xfrm>
      </p:grpSpPr>
      <p:sp>
        <p:nvSpPr>
          <p:cNvPr id="8196" name="TextBox 4">
            <a:extLst>
              <a:ext uri="{FF2B5EF4-FFF2-40B4-BE49-F238E27FC236}">
                <a16:creationId xmlns:a16="http://schemas.microsoft.com/office/drawing/2014/main" id="{70036EBE-2869-0963-927F-889D0A0B44DA}"/>
              </a:ext>
            </a:extLst>
          </p:cNvPr>
          <p:cNvSpPr txBox="1">
            <a:spLocks noChangeArrowheads="1"/>
          </p:cNvSpPr>
          <p:nvPr/>
        </p:nvSpPr>
        <p:spPr bwMode="auto">
          <a:xfrm>
            <a:off x="0" y="-14785"/>
            <a:ext cx="8229600" cy="6278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indent="0" eaLnBrk="1" hangingPunct="1">
              <a:spcBef>
                <a:spcPct val="0"/>
              </a:spcBef>
              <a:buFont typeface="Arial" charset="0"/>
              <a:buNone/>
              <a:defRPr/>
            </a:pPr>
            <a:r>
              <a:rPr lang="en-US" altLang="en-US" sz="2400" dirty="0">
                <a:solidFill>
                  <a:srgbClr val="FF0000"/>
                </a:solidFill>
                <a:latin typeface="Times New Roman" panose="02020603050405020304" pitchFamily="18" charset="0"/>
                <a:cs typeface="Times New Roman" panose="02020603050405020304" pitchFamily="18" charset="0"/>
              </a:rPr>
              <a:t>89.  What is the PE of the reactants? </a:t>
            </a:r>
            <a:br>
              <a:rPr lang="en-US" altLang="en-US" sz="2400" dirty="0">
                <a:solidFill>
                  <a:srgbClr val="FF0000"/>
                </a:solidFill>
                <a:latin typeface="Times New Roman" panose="02020603050405020304" pitchFamily="18" charset="0"/>
                <a:cs typeface="Times New Roman" panose="02020603050405020304" pitchFamily="18" charset="0"/>
              </a:rPr>
            </a:br>
            <a:r>
              <a:rPr lang="en-US" altLang="en-US" sz="2400" dirty="0">
                <a:solidFill>
                  <a:srgbClr val="FF0000"/>
                </a:solidFill>
                <a:latin typeface="Times New Roman" panose="02020603050405020304" pitchFamily="18" charset="0"/>
                <a:cs typeface="Times New Roman" panose="02020603050405020304" pitchFamily="18" charset="0"/>
              </a:rPr>
              <a:t>       </a:t>
            </a:r>
            <a:r>
              <a:rPr lang="en-US" altLang="en-US" sz="2400" dirty="0">
                <a:solidFill>
                  <a:srgbClr val="0000FF"/>
                </a:solidFill>
                <a:latin typeface="Times New Roman" panose="02020603050405020304" pitchFamily="18" charset="0"/>
                <a:cs typeface="Times New Roman" panose="02020603050405020304" pitchFamily="18" charset="0"/>
              </a:rPr>
              <a:t>50 kJ/mole</a:t>
            </a:r>
            <a:br>
              <a:rPr lang="en-US" altLang="en-US" sz="2400" dirty="0">
                <a:solidFill>
                  <a:srgbClr val="FF0000"/>
                </a:solidFill>
                <a:latin typeface="Times New Roman" panose="02020603050405020304" pitchFamily="18" charset="0"/>
                <a:cs typeface="Times New Roman" panose="02020603050405020304" pitchFamily="18" charset="0"/>
              </a:rPr>
            </a:br>
            <a:endParaRPr lang="en-US" altLang="en-US" sz="2400" dirty="0">
              <a:solidFill>
                <a:srgbClr val="FF0000"/>
              </a:solidFill>
              <a:latin typeface="Times New Roman" panose="02020603050405020304" pitchFamily="18" charset="0"/>
              <a:cs typeface="Times New Roman" panose="02020603050405020304" pitchFamily="18" charset="0"/>
            </a:endParaRPr>
          </a:p>
          <a:p>
            <a:pPr marL="0" indent="0" eaLnBrk="1" hangingPunct="1">
              <a:spcBef>
                <a:spcPct val="0"/>
              </a:spcBef>
              <a:buFont typeface="Arial" charset="0"/>
              <a:buNone/>
              <a:defRPr/>
            </a:pPr>
            <a:r>
              <a:rPr lang="en-US" altLang="en-US" sz="2400" dirty="0">
                <a:solidFill>
                  <a:srgbClr val="FF0000"/>
                </a:solidFill>
                <a:latin typeface="Times New Roman" panose="02020603050405020304" pitchFamily="18" charset="0"/>
                <a:cs typeface="Times New Roman" panose="02020603050405020304" pitchFamily="18" charset="0"/>
              </a:rPr>
              <a:t>90.  What is the activation energy for </a:t>
            </a:r>
            <a:br>
              <a:rPr lang="en-US" altLang="en-US" sz="2400" dirty="0">
                <a:solidFill>
                  <a:srgbClr val="FF0000"/>
                </a:solidFill>
                <a:latin typeface="Times New Roman" panose="02020603050405020304" pitchFamily="18" charset="0"/>
                <a:cs typeface="Times New Roman" panose="02020603050405020304" pitchFamily="18" charset="0"/>
              </a:rPr>
            </a:br>
            <a:r>
              <a:rPr lang="en-US" altLang="en-US" sz="2400" dirty="0">
                <a:solidFill>
                  <a:srgbClr val="FF0000"/>
                </a:solidFill>
                <a:latin typeface="Times New Roman" panose="02020603050405020304" pitchFamily="18" charset="0"/>
                <a:cs typeface="Times New Roman" panose="02020603050405020304" pitchFamily="18" charset="0"/>
              </a:rPr>
              <a:t>         this reaction? </a:t>
            </a:r>
            <a:r>
              <a:rPr lang="en-US" altLang="en-US" sz="2400" dirty="0">
                <a:solidFill>
                  <a:srgbClr val="0000FF"/>
                </a:solidFill>
                <a:latin typeface="Times New Roman" panose="02020603050405020304" pitchFamily="18" charset="0"/>
                <a:cs typeface="Times New Roman" panose="02020603050405020304" pitchFamily="18" charset="0"/>
              </a:rPr>
              <a:t>200 kJ/mole</a:t>
            </a:r>
            <a:br>
              <a:rPr lang="en-US" altLang="en-US" sz="2400" dirty="0">
                <a:solidFill>
                  <a:srgbClr val="FF0000"/>
                </a:solidFill>
                <a:latin typeface="Times New Roman" panose="02020603050405020304" pitchFamily="18" charset="0"/>
                <a:cs typeface="Times New Roman" panose="02020603050405020304" pitchFamily="18" charset="0"/>
              </a:rPr>
            </a:br>
            <a:endParaRPr lang="en-US" altLang="en-US" sz="2400" dirty="0">
              <a:solidFill>
                <a:srgbClr val="FF0000"/>
              </a:solidFill>
              <a:latin typeface="Times New Roman" panose="02020603050405020304" pitchFamily="18" charset="0"/>
              <a:cs typeface="Times New Roman" panose="02020603050405020304" pitchFamily="18" charset="0"/>
            </a:endParaRPr>
          </a:p>
          <a:p>
            <a:pPr marL="0" indent="0" eaLnBrk="1" hangingPunct="1">
              <a:spcBef>
                <a:spcPct val="0"/>
              </a:spcBef>
              <a:buFont typeface="Arial" charset="0"/>
              <a:buNone/>
              <a:defRPr/>
            </a:pPr>
            <a:r>
              <a:rPr lang="en-US" altLang="en-US" sz="2400" dirty="0">
                <a:solidFill>
                  <a:srgbClr val="FF0000"/>
                </a:solidFill>
                <a:latin typeface="Times New Roman" panose="02020603050405020304" pitchFamily="18" charset="0"/>
                <a:cs typeface="Times New Roman" panose="02020603050405020304" pitchFamily="18" charset="0"/>
              </a:rPr>
              <a:t>91.  Is this reaction </a:t>
            </a:r>
            <a:r>
              <a:rPr lang="en-US" altLang="en-US" sz="2400" dirty="0" err="1">
                <a:solidFill>
                  <a:srgbClr val="FF0000"/>
                </a:solidFill>
                <a:latin typeface="Times New Roman" panose="02020603050405020304" pitchFamily="18" charset="0"/>
                <a:cs typeface="Times New Roman" panose="02020603050405020304" pitchFamily="18" charset="0"/>
              </a:rPr>
              <a:t>exo</a:t>
            </a:r>
            <a:r>
              <a:rPr lang="en-US" altLang="en-US" sz="2400" dirty="0">
                <a:solidFill>
                  <a:srgbClr val="FF0000"/>
                </a:solidFill>
                <a:latin typeface="Times New Roman" panose="02020603050405020304" pitchFamily="18" charset="0"/>
                <a:cs typeface="Times New Roman" panose="02020603050405020304" pitchFamily="18" charset="0"/>
              </a:rPr>
              <a:t> or endothermic? </a:t>
            </a:r>
            <a:br>
              <a:rPr lang="en-US" altLang="en-US" sz="2400" dirty="0">
                <a:solidFill>
                  <a:srgbClr val="FF0000"/>
                </a:solidFill>
                <a:latin typeface="Times New Roman" panose="02020603050405020304" pitchFamily="18" charset="0"/>
                <a:cs typeface="Times New Roman" panose="02020603050405020304" pitchFamily="18" charset="0"/>
              </a:rPr>
            </a:br>
            <a:r>
              <a:rPr lang="en-US" altLang="en-US" sz="2400" dirty="0">
                <a:solidFill>
                  <a:srgbClr val="FF0000"/>
                </a:solidFill>
                <a:latin typeface="Times New Roman" panose="02020603050405020304" pitchFamily="18" charset="0"/>
                <a:cs typeface="Times New Roman" panose="02020603050405020304" pitchFamily="18" charset="0"/>
              </a:rPr>
              <a:t>        </a:t>
            </a:r>
            <a:r>
              <a:rPr lang="en-US" altLang="en-US" sz="2400" dirty="0">
                <a:solidFill>
                  <a:srgbClr val="0000FF"/>
                </a:solidFill>
                <a:latin typeface="Times New Roman" panose="02020603050405020304" pitchFamily="18" charset="0"/>
                <a:cs typeface="Times New Roman" panose="02020603050405020304" pitchFamily="18" charset="0"/>
              </a:rPr>
              <a:t>endothermic</a:t>
            </a:r>
            <a:br>
              <a:rPr lang="en-US" altLang="en-US" sz="2400" dirty="0">
                <a:solidFill>
                  <a:srgbClr val="FF0000"/>
                </a:solidFill>
                <a:latin typeface="Times New Roman" panose="02020603050405020304" pitchFamily="18" charset="0"/>
                <a:cs typeface="Times New Roman" panose="02020603050405020304" pitchFamily="18" charset="0"/>
              </a:rPr>
            </a:br>
            <a:endParaRPr lang="en-US" altLang="en-US" sz="2400" dirty="0">
              <a:solidFill>
                <a:srgbClr val="FF0000"/>
              </a:solidFill>
              <a:latin typeface="Times New Roman" panose="02020603050405020304" pitchFamily="18" charset="0"/>
              <a:cs typeface="Times New Roman" panose="02020603050405020304" pitchFamily="18" charset="0"/>
            </a:endParaRPr>
          </a:p>
          <a:p>
            <a:pPr marL="0" indent="0" eaLnBrk="1" hangingPunct="1">
              <a:spcBef>
                <a:spcPct val="0"/>
              </a:spcBef>
              <a:buFont typeface="Arial" charset="0"/>
              <a:buNone/>
              <a:defRPr/>
            </a:pPr>
            <a:r>
              <a:rPr lang="en-US" altLang="en-US" sz="2400" dirty="0">
                <a:solidFill>
                  <a:srgbClr val="FF0000"/>
                </a:solidFill>
                <a:latin typeface="Times New Roman" panose="02020603050405020304" pitchFamily="18" charset="0"/>
                <a:cs typeface="Times New Roman" panose="02020603050405020304" pitchFamily="18" charset="0"/>
              </a:rPr>
              <a:t>92.  What are possible AE values for this reaction </a:t>
            </a:r>
            <a:br>
              <a:rPr lang="en-US" altLang="en-US" sz="2400" dirty="0">
                <a:solidFill>
                  <a:srgbClr val="FF0000"/>
                </a:solidFill>
                <a:latin typeface="Times New Roman" panose="02020603050405020304" pitchFamily="18" charset="0"/>
                <a:cs typeface="Times New Roman" panose="02020603050405020304" pitchFamily="18" charset="0"/>
              </a:rPr>
            </a:br>
            <a:r>
              <a:rPr lang="en-US" altLang="en-US" sz="2400" dirty="0">
                <a:solidFill>
                  <a:srgbClr val="FF0000"/>
                </a:solidFill>
                <a:latin typeface="Times New Roman" panose="02020603050405020304" pitchFamily="18" charset="0"/>
                <a:cs typeface="Times New Roman" panose="02020603050405020304" pitchFamily="18" charset="0"/>
              </a:rPr>
              <a:t>         with a catalyst? </a:t>
            </a:r>
            <a:r>
              <a:rPr lang="en-US" altLang="en-US" sz="2400" dirty="0">
                <a:solidFill>
                  <a:srgbClr val="0000FF"/>
                </a:solidFill>
                <a:latin typeface="Times New Roman" panose="02020603050405020304" pitchFamily="18" charset="0"/>
                <a:cs typeface="Times New Roman" panose="02020603050405020304" pitchFamily="18" charset="0"/>
              </a:rPr>
              <a:t>Less than 200, more than 50 kJ/mole</a:t>
            </a:r>
            <a:br>
              <a:rPr lang="en-US" altLang="en-US" sz="2400" dirty="0">
                <a:solidFill>
                  <a:srgbClr val="0000FF"/>
                </a:solidFill>
                <a:latin typeface="Times New Roman" panose="02020603050405020304" pitchFamily="18" charset="0"/>
                <a:cs typeface="Times New Roman" panose="02020603050405020304" pitchFamily="18" charset="0"/>
              </a:rPr>
            </a:br>
            <a:endParaRPr lang="en-US" altLang="en-US" sz="2400" dirty="0">
              <a:solidFill>
                <a:srgbClr val="0000FF"/>
              </a:solidFill>
              <a:latin typeface="Times New Roman" panose="02020603050405020304" pitchFamily="18" charset="0"/>
              <a:cs typeface="Times New Roman" panose="02020603050405020304" pitchFamily="18" charset="0"/>
            </a:endParaRPr>
          </a:p>
          <a:p>
            <a:pPr marL="0" indent="0" eaLnBrk="1" hangingPunct="1">
              <a:spcBef>
                <a:spcPct val="0"/>
              </a:spcBef>
              <a:buFont typeface="Arial" charset="0"/>
              <a:buNone/>
              <a:defRPr/>
            </a:pPr>
            <a:r>
              <a:rPr lang="en-US" altLang="en-US" sz="2400" dirty="0">
                <a:solidFill>
                  <a:srgbClr val="FF0000"/>
                </a:solidFill>
                <a:latin typeface="Times New Roman" panose="02020603050405020304" pitchFamily="18" charset="0"/>
                <a:cs typeface="Times New Roman" panose="02020603050405020304" pitchFamily="18" charset="0"/>
              </a:rPr>
              <a:t>93.  What is the </a:t>
            </a:r>
            <a:r>
              <a:rPr lang="el-GR" altLang="en-US" sz="2400" dirty="0">
                <a:solidFill>
                  <a:srgbClr val="FF0000"/>
                </a:solidFill>
                <a:latin typeface="Times New Roman" panose="02020603050405020304" pitchFamily="18" charset="0"/>
                <a:cs typeface="Times New Roman" panose="02020603050405020304" pitchFamily="18" charset="0"/>
              </a:rPr>
              <a:t>Δ</a:t>
            </a:r>
            <a:r>
              <a:rPr lang="en-US" altLang="en-US" sz="2400" dirty="0">
                <a:solidFill>
                  <a:srgbClr val="FF0000"/>
                </a:solidFill>
                <a:latin typeface="Times New Roman" panose="02020603050405020304" pitchFamily="18" charset="0"/>
                <a:cs typeface="Times New Roman" panose="02020603050405020304" pitchFamily="18" charset="0"/>
              </a:rPr>
              <a:t>H for this reaction? </a:t>
            </a:r>
            <a:r>
              <a:rPr lang="en-US" altLang="en-US" sz="2400" dirty="0">
                <a:solidFill>
                  <a:srgbClr val="0000FF"/>
                </a:solidFill>
                <a:latin typeface="Times New Roman" panose="02020603050405020304" pitchFamily="18" charset="0"/>
                <a:cs typeface="Times New Roman" panose="02020603050405020304" pitchFamily="18" charset="0"/>
              </a:rPr>
              <a:t>+50 kJ/mole</a:t>
            </a:r>
            <a:br>
              <a:rPr lang="en-US" altLang="en-US" sz="2400" dirty="0">
                <a:solidFill>
                  <a:srgbClr val="FF0000"/>
                </a:solidFill>
                <a:latin typeface="Times New Roman" panose="02020603050405020304" pitchFamily="18" charset="0"/>
                <a:cs typeface="Times New Roman" panose="02020603050405020304" pitchFamily="18" charset="0"/>
              </a:rPr>
            </a:br>
            <a:endParaRPr lang="en-US" altLang="en-US" sz="2400" dirty="0">
              <a:solidFill>
                <a:srgbClr val="FF0000"/>
              </a:solidFill>
              <a:latin typeface="Times New Roman" panose="02020603050405020304" pitchFamily="18" charset="0"/>
              <a:cs typeface="Times New Roman" panose="02020603050405020304" pitchFamily="18" charset="0"/>
            </a:endParaRPr>
          </a:p>
          <a:p>
            <a:pPr marL="0" indent="0" eaLnBrk="1" hangingPunct="1">
              <a:spcBef>
                <a:spcPct val="0"/>
              </a:spcBef>
              <a:buNone/>
              <a:defRPr/>
            </a:pPr>
            <a:r>
              <a:rPr lang="en-US" altLang="en-US" sz="2400" dirty="0">
                <a:solidFill>
                  <a:srgbClr val="FF0000"/>
                </a:solidFill>
                <a:latin typeface="Times New Roman" panose="02020603050405020304" pitchFamily="18" charset="0"/>
                <a:cs typeface="Times New Roman" panose="02020603050405020304" pitchFamily="18" charset="0"/>
              </a:rPr>
              <a:t>94.  Would the </a:t>
            </a:r>
            <a:r>
              <a:rPr lang="el-GR" altLang="en-US" sz="2400" dirty="0">
                <a:solidFill>
                  <a:srgbClr val="FF0000"/>
                </a:solidFill>
                <a:latin typeface="Times New Roman" panose="02020603050405020304" pitchFamily="18" charset="0"/>
                <a:cs typeface="Times New Roman" panose="02020603050405020304" pitchFamily="18" charset="0"/>
              </a:rPr>
              <a:t>Δ</a:t>
            </a:r>
            <a:r>
              <a:rPr lang="en-US" altLang="en-US" sz="2400" dirty="0">
                <a:solidFill>
                  <a:srgbClr val="FF0000"/>
                </a:solidFill>
                <a:latin typeface="Times New Roman" panose="02020603050405020304" pitchFamily="18" charset="0"/>
                <a:cs typeface="Times New Roman" panose="02020603050405020304" pitchFamily="18" charset="0"/>
              </a:rPr>
              <a:t>H for this reaction change with a catalyst?  </a:t>
            </a:r>
            <a:br>
              <a:rPr lang="en-US" altLang="en-US" sz="2400" dirty="0">
                <a:solidFill>
                  <a:srgbClr val="FF0000"/>
                </a:solidFill>
                <a:latin typeface="Times New Roman" panose="02020603050405020304" pitchFamily="18" charset="0"/>
                <a:cs typeface="Times New Roman" panose="02020603050405020304" pitchFamily="18" charset="0"/>
              </a:rPr>
            </a:br>
            <a:r>
              <a:rPr lang="en-US" altLang="en-US" sz="2400" dirty="0">
                <a:solidFill>
                  <a:srgbClr val="0000FF"/>
                </a:solidFill>
                <a:latin typeface="Times New Roman" panose="02020603050405020304" pitchFamily="18" charset="0"/>
                <a:cs typeface="Times New Roman" panose="02020603050405020304" pitchFamily="18" charset="0"/>
              </a:rPr>
              <a:t>        No, only the AE changes.  </a:t>
            </a:r>
            <a:endParaRPr lang="en-US" altLang="en-US" sz="2400" dirty="0">
              <a:solidFill>
                <a:srgbClr val="FF0000"/>
              </a:solidFill>
              <a:latin typeface="Times New Roman" panose="02020603050405020304" pitchFamily="18" charset="0"/>
              <a:cs typeface="Times New Roman" panose="02020603050405020304" pitchFamily="18" charset="0"/>
            </a:endParaRPr>
          </a:p>
          <a:p>
            <a:pPr eaLnBrk="1" hangingPunct="1">
              <a:spcBef>
                <a:spcPct val="0"/>
              </a:spcBef>
              <a:buFontTx/>
              <a:buAutoNum type="arabicPeriod"/>
              <a:defRPr/>
            </a:pPr>
            <a:endParaRPr lang="en-US" altLang="en-US" sz="1800" dirty="0">
              <a:solidFill>
                <a:prstClr val="black"/>
              </a:solidFill>
            </a:endParaRPr>
          </a:p>
        </p:txBody>
      </p:sp>
      <p:pic>
        <p:nvPicPr>
          <p:cNvPr id="5" name="Picture 2" descr="http://www.saskschools.ca/curr_content/chem30_05/graphics/2_graphics/practice/endo_values_2.gif">
            <a:extLst>
              <a:ext uri="{FF2B5EF4-FFF2-40B4-BE49-F238E27FC236}">
                <a16:creationId xmlns:a16="http://schemas.microsoft.com/office/drawing/2014/main" id="{6137C1F6-74FC-C508-4B6F-F5403534B22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7124"/>
          <a:stretch/>
        </p:blipFill>
        <p:spPr bwMode="auto">
          <a:xfrm>
            <a:off x="5583072" y="-14785"/>
            <a:ext cx="35814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4985619"/>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TextBox 1"/>
          <p:cNvSpPr txBox="1">
            <a:spLocks noChangeArrowheads="1"/>
          </p:cNvSpPr>
          <p:nvPr/>
        </p:nvSpPr>
        <p:spPr bwMode="auto">
          <a:xfrm>
            <a:off x="0" y="0"/>
            <a:ext cx="9144000" cy="6432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3600" dirty="0">
                <a:solidFill>
                  <a:srgbClr val="000000"/>
                </a:solidFill>
                <a:latin typeface="Times New Roman" panose="02020603050405020304" pitchFamily="18" charset="0"/>
                <a:cs typeface="Times New Roman" panose="02020603050405020304" pitchFamily="18" charset="0"/>
              </a:rPr>
              <a:t>95.  In this dynamic equilibrium…  </a:t>
            </a:r>
            <a:br>
              <a:rPr lang="en-US" altLang="en-US" sz="3600" dirty="0">
                <a:solidFill>
                  <a:srgbClr val="000000"/>
                </a:solidFill>
                <a:latin typeface="Times New Roman" panose="02020603050405020304" pitchFamily="18" charset="0"/>
                <a:cs typeface="Times New Roman" panose="02020603050405020304" pitchFamily="18" charset="0"/>
              </a:rPr>
            </a:br>
            <a:r>
              <a:rPr lang="en-US" altLang="en-US" sz="3600" dirty="0">
                <a:solidFill>
                  <a:srgbClr val="000000"/>
                </a:solidFill>
                <a:latin typeface="Times New Roman" panose="02020603050405020304" pitchFamily="18" charset="0"/>
                <a:cs typeface="Times New Roman" panose="02020603050405020304" pitchFamily="18" charset="0"/>
              </a:rPr>
              <a:t>       Which way does each stress push the</a:t>
            </a:r>
            <a:br>
              <a:rPr lang="en-US" altLang="en-US" sz="3600" dirty="0">
                <a:solidFill>
                  <a:srgbClr val="000000"/>
                </a:solidFill>
                <a:latin typeface="Times New Roman" panose="02020603050405020304" pitchFamily="18" charset="0"/>
                <a:cs typeface="Times New Roman" panose="02020603050405020304" pitchFamily="18" charset="0"/>
              </a:rPr>
            </a:br>
            <a:r>
              <a:rPr lang="en-US" altLang="en-US" sz="3600" dirty="0">
                <a:solidFill>
                  <a:srgbClr val="000000"/>
                </a:solidFill>
                <a:latin typeface="Times New Roman" panose="02020603050405020304" pitchFamily="18" charset="0"/>
                <a:cs typeface="Times New Roman" panose="02020603050405020304" pitchFamily="18" charset="0"/>
              </a:rPr>
              <a:t>       reaction with all of these stresses?</a:t>
            </a:r>
          </a:p>
          <a:p>
            <a:pPr algn="ctr" eaLnBrk="1" hangingPunct="1">
              <a:spcBef>
                <a:spcPct val="0"/>
              </a:spcBef>
              <a:buFontTx/>
              <a:buNone/>
            </a:pPr>
            <a:br>
              <a:rPr lang="en-US" altLang="en-US" sz="4000" dirty="0">
                <a:solidFill>
                  <a:srgbClr val="0000FF"/>
                </a:solidFill>
              </a:rPr>
            </a:br>
            <a:r>
              <a:rPr lang="en-US" altLang="en-US" sz="4400" dirty="0">
                <a:solidFill>
                  <a:srgbClr val="FF0000"/>
                </a:solidFill>
                <a:latin typeface="Times New Roman" panose="02020603050405020304" pitchFamily="18" charset="0"/>
                <a:cs typeface="Times New Roman" panose="02020603050405020304" pitchFamily="18" charset="0"/>
              </a:rPr>
              <a:t>3A</a:t>
            </a:r>
            <a:r>
              <a:rPr lang="en-US" altLang="en-US" sz="4400" baseline="-25000" dirty="0">
                <a:solidFill>
                  <a:srgbClr val="FF0000"/>
                </a:solidFill>
                <a:latin typeface="Times New Roman" panose="02020603050405020304" pitchFamily="18" charset="0"/>
                <a:cs typeface="Times New Roman" panose="02020603050405020304" pitchFamily="18" charset="0"/>
              </a:rPr>
              <a:t>(G)</a:t>
            </a:r>
            <a:r>
              <a:rPr lang="en-US" altLang="en-US" sz="4400" dirty="0">
                <a:solidFill>
                  <a:srgbClr val="FF0000"/>
                </a:solidFill>
                <a:latin typeface="Times New Roman" panose="02020603050405020304" pitchFamily="18" charset="0"/>
                <a:cs typeface="Times New Roman" panose="02020603050405020304" pitchFamily="18" charset="0"/>
              </a:rPr>
              <a:t> + B</a:t>
            </a:r>
            <a:r>
              <a:rPr lang="en-US" altLang="en-US" sz="4400" baseline="-25000" dirty="0">
                <a:solidFill>
                  <a:srgbClr val="FF0000"/>
                </a:solidFill>
                <a:latin typeface="Times New Roman" panose="02020603050405020304" pitchFamily="18" charset="0"/>
                <a:cs typeface="Times New Roman" panose="02020603050405020304" pitchFamily="18" charset="0"/>
              </a:rPr>
              <a:t>(S)</a:t>
            </a:r>
            <a:r>
              <a:rPr lang="en-US" altLang="en-US" sz="4400" dirty="0">
                <a:solidFill>
                  <a:srgbClr val="FF0000"/>
                </a:solidFill>
                <a:latin typeface="Times New Roman" panose="02020603050405020304" pitchFamily="18" charset="0"/>
                <a:cs typeface="Times New Roman" panose="02020603050405020304" pitchFamily="18" charset="0"/>
              </a:rPr>
              <a:t>   </a:t>
            </a:r>
            <a:r>
              <a:rPr lang="en-US" sz="4400" b="1" i="0" dirty="0">
                <a:solidFill>
                  <a:srgbClr val="FF0000"/>
                </a:solidFill>
                <a:effectLst/>
                <a:latin typeface="Times New Roman" panose="02020603050405020304" pitchFamily="18" charset="0"/>
                <a:cs typeface="Times New Roman" panose="02020603050405020304" pitchFamily="18" charset="0"/>
              </a:rPr>
              <a:t>⇌</a:t>
            </a:r>
            <a:r>
              <a:rPr lang="en-US" altLang="en-US" sz="4400" dirty="0">
                <a:solidFill>
                  <a:srgbClr val="FF0000"/>
                </a:solidFill>
                <a:latin typeface="Times New Roman" panose="02020603050405020304" pitchFamily="18" charset="0"/>
                <a:cs typeface="Times New Roman" panose="02020603050405020304" pitchFamily="18" charset="0"/>
              </a:rPr>
              <a:t>  3C</a:t>
            </a:r>
            <a:r>
              <a:rPr lang="en-US" altLang="en-US" sz="4400" baseline="-25000" dirty="0">
                <a:solidFill>
                  <a:srgbClr val="FF0000"/>
                </a:solidFill>
                <a:latin typeface="Times New Roman" panose="02020603050405020304" pitchFamily="18" charset="0"/>
                <a:cs typeface="Times New Roman" panose="02020603050405020304" pitchFamily="18" charset="0"/>
              </a:rPr>
              <a:t>(G)</a:t>
            </a:r>
            <a:r>
              <a:rPr lang="en-US" altLang="en-US" sz="4400" dirty="0">
                <a:solidFill>
                  <a:srgbClr val="FF0000"/>
                </a:solidFill>
                <a:latin typeface="Times New Roman" panose="02020603050405020304" pitchFamily="18" charset="0"/>
                <a:cs typeface="Times New Roman" panose="02020603050405020304" pitchFamily="18" charset="0"/>
              </a:rPr>
              <a:t> +  D</a:t>
            </a:r>
            <a:r>
              <a:rPr lang="en-US" altLang="en-US" sz="4400" baseline="-25000" dirty="0">
                <a:solidFill>
                  <a:srgbClr val="FF0000"/>
                </a:solidFill>
                <a:latin typeface="Times New Roman" panose="02020603050405020304" pitchFamily="18" charset="0"/>
                <a:cs typeface="Times New Roman" panose="02020603050405020304" pitchFamily="18" charset="0"/>
              </a:rPr>
              <a:t>(G)</a:t>
            </a:r>
            <a:r>
              <a:rPr lang="en-US" altLang="en-US" sz="4400" dirty="0">
                <a:solidFill>
                  <a:srgbClr val="FF0000"/>
                </a:solidFill>
                <a:latin typeface="Times New Roman" panose="02020603050405020304" pitchFamily="18" charset="0"/>
                <a:cs typeface="Times New Roman" panose="02020603050405020304" pitchFamily="18" charset="0"/>
              </a:rPr>
              <a:t> + energy</a:t>
            </a:r>
            <a:endParaRPr lang="en-US" altLang="en-US" sz="4000" dirty="0">
              <a:solidFill>
                <a:srgbClr val="FF0000"/>
              </a:solidFill>
              <a:latin typeface="Times New Roman" panose="02020603050405020304" pitchFamily="18" charset="0"/>
              <a:cs typeface="Times New Roman" panose="02020603050405020304" pitchFamily="18" charset="0"/>
            </a:endParaRPr>
          </a:p>
          <a:p>
            <a:pPr algn="ctr" eaLnBrk="1" hangingPunct="1">
              <a:spcBef>
                <a:spcPct val="0"/>
              </a:spcBef>
              <a:buFontTx/>
              <a:buNone/>
            </a:pPr>
            <a:endParaRPr lang="en-US" altLang="en-US" sz="4000" dirty="0">
              <a:solidFill>
                <a:srgbClr val="0000FF"/>
              </a:solidFill>
            </a:endParaRPr>
          </a:p>
          <a:p>
            <a:pPr algn="ctr" eaLnBrk="1" hangingPunct="1">
              <a:spcBef>
                <a:spcPct val="0"/>
              </a:spcBef>
              <a:buFontTx/>
              <a:buNone/>
            </a:pPr>
            <a:r>
              <a:rPr lang="en-US" altLang="en-US" sz="3600" dirty="0">
                <a:solidFill>
                  <a:schemeClr val="tx1">
                    <a:lumMod val="95000"/>
                    <a:lumOff val="5000"/>
                  </a:schemeClr>
                </a:solidFill>
                <a:latin typeface="Times New Roman" panose="02020603050405020304" pitchFamily="18" charset="0"/>
                <a:cs typeface="Times New Roman" panose="02020603050405020304" pitchFamily="18" charset="0"/>
              </a:rPr>
              <a:t>Add heat</a:t>
            </a:r>
          </a:p>
          <a:p>
            <a:pPr algn="ctr" eaLnBrk="1" hangingPunct="1">
              <a:spcBef>
                <a:spcPct val="0"/>
              </a:spcBef>
              <a:buFontTx/>
              <a:buNone/>
            </a:pPr>
            <a:r>
              <a:rPr lang="en-US" altLang="en-US" sz="3600" dirty="0">
                <a:solidFill>
                  <a:schemeClr val="tx1">
                    <a:lumMod val="95000"/>
                    <a:lumOff val="5000"/>
                  </a:schemeClr>
                </a:solidFill>
                <a:latin typeface="Times New Roman" panose="02020603050405020304" pitchFamily="18" charset="0"/>
                <a:cs typeface="Times New Roman" panose="02020603050405020304" pitchFamily="18" charset="0"/>
              </a:rPr>
              <a:t>Add B</a:t>
            </a:r>
          </a:p>
          <a:p>
            <a:pPr algn="ctr" eaLnBrk="1" hangingPunct="1">
              <a:spcBef>
                <a:spcPct val="0"/>
              </a:spcBef>
              <a:buFontTx/>
              <a:buNone/>
            </a:pPr>
            <a:r>
              <a:rPr lang="en-US" altLang="en-US" sz="3600" dirty="0">
                <a:solidFill>
                  <a:schemeClr val="tx1">
                    <a:lumMod val="95000"/>
                    <a:lumOff val="5000"/>
                  </a:schemeClr>
                </a:solidFill>
                <a:latin typeface="Times New Roman" panose="02020603050405020304" pitchFamily="18" charset="0"/>
                <a:cs typeface="Times New Roman" panose="02020603050405020304" pitchFamily="18" charset="0"/>
              </a:rPr>
              <a:t>Inc. pressure</a:t>
            </a:r>
          </a:p>
          <a:p>
            <a:pPr algn="ctr" eaLnBrk="1" hangingPunct="1">
              <a:spcBef>
                <a:spcPct val="0"/>
              </a:spcBef>
              <a:buFontTx/>
              <a:buNone/>
            </a:pPr>
            <a:r>
              <a:rPr lang="en-US" altLang="en-US" sz="3600" dirty="0">
                <a:solidFill>
                  <a:schemeClr val="tx1">
                    <a:lumMod val="95000"/>
                    <a:lumOff val="5000"/>
                  </a:schemeClr>
                </a:solidFill>
                <a:latin typeface="Times New Roman" panose="02020603050405020304" pitchFamily="18" charset="0"/>
                <a:cs typeface="Times New Roman" panose="02020603050405020304" pitchFamily="18" charset="0"/>
              </a:rPr>
              <a:t>Remove D</a:t>
            </a:r>
          </a:p>
          <a:p>
            <a:pPr algn="ctr" eaLnBrk="1" hangingPunct="1">
              <a:spcBef>
                <a:spcPct val="0"/>
              </a:spcBef>
              <a:buFontTx/>
              <a:buNone/>
            </a:pPr>
            <a:r>
              <a:rPr lang="en-US" altLang="en-US" sz="3600" dirty="0">
                <a:solidFill>
                  <a:schemeClr val="tx1">
                    <a:lumMod val="95000"/>
                    <a:lumOff val="5000"/>
                  </a:schemeClr>
                </a:solidFill>
                <a:latin typeface="Times New Roman" panose="02020603050405020304" pitchFamily="18" charset="0"/>
                <a:cs typeface="Times New Roman" panose="02020603050405020304" pitchFamily="18" charset="0"/>
              </a:rPr>
              <a:t>Add C</a:t>
            </a: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4CD94C-C407-35A7-4CAE-676509B58B52}"/>
            </a:ext>
          </a:extLst>
        </p:cNvPr>
        <p:cNvGrpSpPr/>
        <p:nvPr/>
      </p:nvGrpSpPr>
      <p:grpSpPr>
        <a:xfrm>
          <a:off x="0" y="0"/>
          <a:ext cx="0" cy="0"/>
          <a:chOff x="0" y="0"/>
          <a:chExt cx="0" cy="0"/>
        </a:xfrm>
      </p:grpSpPr>
      <p:sp>
        <p:nvSpPr>
          <p:cNvPr id="132098" name="TextBox 1">
            <a:extLst>
              <a:ext uri="{FF2B5EF4-FFF2-40B4-BE49-F238E27FC236}">
                <a16:creationId xmlns:a16="http://schemas.microsoft.com/office/drawing/2014/main" id="{F1C6A2F5-23A3-5EA2-B108-C2B30A09DD57}"/>
              </a:ext>
            </a:extLst>
          </p:cNvPr>
          <p:cNvSpPr txBox="1">
            <a:spLocks noChangeArrowheads="1"/>
          </p:cNvSpPr>
          <p:nvPr/>
        </p:nvSpPr>
        <p:spPr bwMode="auto">
          <a:xfrm>
            <a:off x="0" y="0"/>
            <a:ext cx="9144000" cy="6432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3600" dirty="0">
                <a:solidFill>
                  <a:srgbClr val="000000"/>
                </a:solidFill>
                <a:latin typeface="Times New Roman" panose="02020603050405020304" pitchFamily="18" charset="0"/>
                <a:cs typeface="Times New Roman" panose="02020603050405020304" pitchFamily="18" charset="0"/>
              </a:rPr>
              <a:t>95.  In this dynamic equilibrium…  </a:t>
            </a:r>
            <a:br>
              <a:rPr lang="en-US" altLang="en-US" sz="3600" dirty="0">
                <a:solidFill>
                  <a:srgbClr val="000000"/>
                </a:solidFill>
                <a:latin typeface="Times New Roman" panose="02020603050405020304" pitchFamily="18" charset="0"/>
                <a:cs typeface="Times New Roman" panose="02020603050405020304" pitchFamily="18" charset="0"/>
              </a:rPr>
            </a:br>
            <a:r>
              <a:rPr lang="en-US" altLang="en-US" sz="3600" dirty="0">
                <a:solidFill>
                  <a:srgbClr val="000000"/>
                </a:solidFill>
                <a:latin typeface="Times New Roman" panose="02020603050405020304" pitchFamily="18" charset="0"/>
                <a:cs typeface="Times New Roman" panose="02020603050405020304" pitchFamily="18" charset="0"/>
              </a:rPr>
              <a:t>       Which way does each stress push the</a:t>
            </a:r>
            <a:br>
              <a:rPr lang="en-US" altLang="en-US" sz="3600" dirty="0">
                <a:solidFill>
                  <a:srgbClr val="000000"/>
                </a:solidFill>
                <a:latin typeface="Times New Roman" panose="02020603050405020304" pitchFamily="18" charset="0"/>
                <a:cs typeface="Times New Roman" panose="02020603050405020304" pitchFamily="18" charset="0"/>
              </a:rPr>
            </a:br>
            <a:r>
              <a:rPr lang="en-US" altLang="en-US" sz="3600" dirty="0">
                <a:solidFill>
                  <a:srgbClr val="000000"/>
                </a:solidFill>
                <a:latin typeface="Times New Roman" panose="02020603050405020304" pitchFamily="18" charset="0"/>
                <a:cs typeface="Times New Roman" panose="02020603050405020304" pitchFamily="18" charset="0"/>
              </a:rPr>
              <a:t>       reaction with all of these stresses?</a:t>
            </a:r>
          </a:p>
          <a:p>
            <a:pPr algn="ctr" eaLnBrk="1" hangingPunct="1">
              <a:spcBef>
                <a:spcPct val="0"/>
              </a:spcBef>
              <a:buFontTx/>
              <a:buNone/>
            </a:pPr>
            <a:br>
              <a:rPr lang="en-US" altLang="en-US" sz="4000" dirty="0">
                <a:solidFill>
                  <a:srgbClr val="0000FF"/>
                </a:solidFill>
              </a:rPr>
            </a:br>
            <a:r>
              <a:rPr lang="en-US" altLang="en-US" sz="4400" dirty="0">
                <a:solidFill>
                  <a:srgbClr val="FF0000"/>
                </a:solidFill>
                <a:latin typeface="Times New Roman" panose="02020603050405020304" pitchFamily="18" charset="0"/>
                <a:cs typeface="Times New Roman" panose="02020603050405020304" pitchFamily="18" charset="0"/>
              </a:rPr>
              <a:t>3A</a:t>
            </a:r>
            <a:r>
              <a:rPr lang="en-US" altLang="en-US" sz="4400" baseline="-25000" dirty="0">
                <a:solidFill>
                  <a:srgbClr val="FF0000"/>
                </a:solidFill>
                <a:latin typeface="Times New Roman" panose="02020603050405020304" pitchFamily="18" charset="0"/>
                <a:cs typeface="Times New Roman" panose="02020603050405020304" pitchFamily="18" charset="0"/>
              </a:rPr>
              <a:t>(G)</a:t>
            </a:r>
            <a:r>
              <a:rPr lang="en-US" altLang="en-US" sz="4400" dirty="0">
                <a:solidFill>
                  <a:srgbClr val="FF0000"/>
                </a:solidFill>
                <a:latin typeface="Times New Roman" panose="02020603050405020304" pitchFamily="18" charset="0"/>
                <a:cs typeface="Times New Roman" panose="02020603050405020304" pitchFamily="18" charset="0"/>
              </a:rPr>
              <a:t> + B</a:t>
            </a:r>
            <a:r>
              <a:rPr lang="en-US" altLang="en-US" sz="4400" baseline="-25000" dirty="0">
                <a:solidFill>
                  <a:srgbClr val="FF0000"/>
                </a:solidFill>
                <a:latin typeface="Times New Roman" panose="02020603050405020304" pitchFamily="18" charset="0"/>
                <a:cs typeface="Times New Roman" panose="02020603050405020304" pitchFamily="18" charset="0"/>
              </a:rPr>
              <a:t>(S)</a:t>
            </a:r>
            <a:r>
              <a:rPr lang="en-US" altLang="en-US" sz="4400" dirty="0">
                <a:solidFill>
                  <a:srgbClr val="FF0000"/>
                </a:solidFill>
                <a:latin typeface="Times New Roman" panose="02020603050405020304" pitchFamily="18" charset="0"/>
                <a:cs typeface="Times New Roman" panose="02020603050405020304" pitchFamily="18" charset="0"/>
              </a:rPr>
              <a:t>   </a:t>
            </a:r>
            <a:r>
              <a:rPr lang="en-US" sz="4400" b="1" i="0" dirty="0">
                <a:solidFill>
                  <a:srgbClr val="FF0000"/>
                </a:solidFill>
                <a:effectLst/>
                <a:latin typeface="Times New Roman" panose="02020603050405020304" pitchFamily="18" charset="0"/>
                <a:cs typeface="Times New Roman" panose="02020603050405020304" pitchFamily="18" charset="0"/>
              </a:rPr>
              <a:t>⇌</a:t>
            </a:r>
            <a:r>
              <a:rPr lang="en-US" altLang="en-US" sz="4400" dirty="0">
                <a:solidFill>
                  <a:srgbClr val="FF0000"/>
                </a:solidFill>
                <a:latin typeface="Times New Roman" panose="02020603050405020304" pitchFamily="18" charset="0"/>
                <a:cs typeface="Times New Roman" panose="02020603050405020304" pitchFamily="18" charset="0"/>
              </a:rPr>
              <a:t>  3C</a:t>
            </a:r>
            <a:r>
              <a:rPr lang="en-US" altLang="en-US" sz="4400" baseline="-25000" dirty="0">
                <a:solidFill>
                  <a:srgbClr val="FF0000"/>
                </a:solidFill>
                <a:latin typeface="Times New Roman" panose="02020603050405020304" pitchFamily="18" charset="0"/>
                <a:cs typeface="Times New Roman" panose="02020603050405020304" pitchFamily="18" charset="0"/>
              </a:rPr>
              <a:t>(G)</a:t>
            </a:r>
            <a:r>
              <a:rPr lang="en-US" altLang="en-US" sz="4400" dirty="0">
                <a:solidFill>
                  <a:srgbClr val="FF0000"/>
                </a:solidFill>
                <a:latin typeface="Times New Roman" panose="02020603050405020304" pitchFamily="18" charset="0"/>
                <a:cs typeface="Times New Roman" panose="02020603050405020304" pitchFamily="18" charset="0"/>
              </a:rPr>
              <a:t> +  D</a:t>
            </a:r>
            <a:r>
              <a:rPr lang="en-US" altLang="en-US" sz="4400" baseline="-25000" dirty="0">
                <a:solidFill>
                  <a:srgbClr val="FF0000"/>
                </a:solidFill>
                <a:latin typeface="Times New Roman" panose="02020603050405020304" pitchFamily="18" charset="0"/>
                <a:cs typeface="Times New Roman" panose="02020603050405020304" pitchFamily="18" charset="0"/>
              </a:rPr>
              <a:t>(G)</a:t>
            </a:r>
            <a:r>
              <a:rPr lang="en-US" altLang="en-US" sz="4400" dirty="0">
                <a:solidFill>
                  <a:srgbClr val="FF0000"/>
                </a:solidFill>
                <a:latin typeface="Times New Roman" panose="02020603050405020304" pitchFamily="18" charset="0"/>
                <a:cs typeface="Times New Roman" panose="02020603050405020304" pitchFamily="18" charset="0"/>
              </a:rPr>
              <a:t> + energy</a:t>
            </a:r>
            <a:endParaRPr lang="en-US" altLang="en-US" sz="4000" dirty="0">
              <a:solidFill>
                <a:srgbClr val="FF0000"/>
              </a:solidFill>
              <a:latin typeface="Times New Roman" panose="02020603050405020304" pitchFamily="18" charset="0"/>
              <a:cs typeface="Times New Roman" panose="02020603050405020304" pitchFamily="18" charset="0"/>
            </a:endParaRPr>
          </a:p>
          <a:p>
            <a:pPr algn="ctr" eaLnBrk="1" hangingPunct="1">
              <a:spcBef>
                <a:spcPct val="0"/>
              </a:spcBef>
              <a:buFontTx/>
              <a:buNone/>
            </a:pPr>
            <a:endParaRPr lang="en-US" altLang="en-US" sz="4000" dirty="0">
              <a:solidFill>
                <a:srgbClr val="0000FF"/>
              </a:solidFill>
            </a:endParaRPr>
          </a:p>
          <a:p>
            <a:pPr algn="ctr" eaLnBrk="1" hangingPunct="1">
              <a:spcBef>
                <a:spcPct val="0"/>
              </a:spcBef>
              <a:buFontTx/>
              <a:buNone/>
            </a:pPr>
            <a:r>
              <a:rPr lang="en-US" altLang="en-US" sz="3600" dirty="0">
                <a:solidFill>
                  <a:schemeClr val="tx1">
                    <a:lumMod val="95000"/>
                    <a:lumOff val="5000"/>
                  </a:schemeClr>
                </a:solidFill>
                <a:latin typeface="Times New Roman" panose="02020603050405020304" pitchFamily="18" charset="0"/>
                <a:cs typeface="Times New Roman" panose="02020603050405020304" pitchFamily="18" charset="0"/>
              </a:rPr>
              <a:t>Add heat</a:t>
            </a:r>
          </a:p>
          <a:p>
            <a:pPr algn="ctr" eaLnBrk="1" hangingPunct="1">
              <a:spcBef>
                <a:spcPct val="0"/>
              </a:spcBef>
              <a:buFontTx/>
              <a:buNone/>
            </a:pPr>
            <a:r>
              <a:rPr lang="en-US" altLang="en-US" sz="3600" dirty="0">
                <a:solidFill>
                  <a:schemeClr val="tx1">
                    <a:lumMod val="95000"/>
                    <a:lumOff val="5000"/>
                  </a:schemeClr>
                </a:solidFill>
                <a:latin typeface="Times New Roman" panose="02020603050405020304" pitchFamily="18" charset="0"/>
                <a:cs typeface="Times New Roman" panose="02020603050405020304" pitchFamily="18" charset="0"/>
              </a:rPr>
              <a:t>Add B</a:t>
            </a:r>
          </a:p>
          <a:p>
            <a:pPr algn="ctr" eaLnBrk="1" hangingPunct="1">
              <a:spcBef>
                <a:spcPct val="0"/>
              </a:spcBef>
              <a:buFontTx/>
              <a:buNone/>
            </a:pPr>
            <a:r>
              <a:rPr lang="en-US" altLang="en-US" sz="3600" dirty="0">
                <a:solidFill>
                  <a:schemeClr val="tx1">
                    <a:lumMod val="95000"/>
                    <a:lumOff val="5000"/>
                  </a:schemeClr>
                </a:solidFill>
                <a:latin typeface="Times New Roman" panose="02020603050405020304" pitchFamily="18" charset="0"/>
                <a:cs typeface="Times New Roman" panose="02020603050405020304" pitchFamily="18" charset="0"/>
              </a:rPr>
              <a:t>Inc. pressure</a:t>
            </a:r>
          </a:p>
          <a:p>
            <a:pPr algn="ctr" eaLnBrk="1" hangingPunct="1">
              <a:spcBef>
                <a:spcPct val="0"/>
              </a:spcBef>
              <a:buFontTx/>
              <a:buNone/>
            </a:pPr>
            <a:r>
              <a:rPr lang="en-US" altLang="en-US" sz="3600" dirty="0">
                <a:solidFill>
                  <a:schemeClr val="tx1">
                    <a:lumMod val="95000"/>
                    <a:lumOff val="5000"/>
                  </a:schemeClr>
                </a:solidFill>
                <a:latin typeface="Times New Roman" panose="02020603050405020304" pitchFamily="18" charset="0"/>
                <a:cs typeface="Times New Roman" panose="02020603050405020304" pitchFamily="18" charset="0"/>
              </a:rPr>
              <a:t>Remove D</a:t>
            </a:r>
          </a:p>
          <a:p>
            <a:pPr algn="ctr" eaLnBrk="1" hangingPunct="1">
              <a:spcBef>
                <a:spcPct val="0"/>
              </a:spcBef>
              <a:buFontTx/>
              <a:buNone/>
            </a:pPr>
            <a:r>
              <a:rPr lang="en-US" altLang="en-US" sz="3600" dirty="0">
                <a:solidFill>
                  <a:schemeClr val="tx1">
                    <a:lumMod val="95000"/>
                    <a:lumOff val="5000"/>
                  </a:schemeClr>
                </a:solidFill>
                <a:latin typeface="Times New Roman" panose="02020603050405020304" pitchFamily="18" charset="0"/>
                <a:cs typeface="Times New Roman" panose="02020603050405020304" pitchFamily="18" charset="0"/>
              </a:rPr>
              <a:t>Add C</a:t>
            </a:r>
          </a:p>
        </p:txBody>
      </p:sp>
    </p:spTree>
    <p:extLst>
      <p:ext uri="{BB962C8B-B14F-4D97-AF65-F5344CB8AC3E}">
        <p14:creationId xmlns:p14="http://schemas.microsoft.com/office/powerpoint/2010/main" val="10905106"/>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TextBox 1"/>
          <p:cNvSpPr txBox="1">
            <a:spLocks noChangeArrowheads="1"/>
          </p:cNvSpPr>
          <p:nvPr/>
        </p:nvSpPr>
        <p:spPr bwMode="auto">
          <a:xfrm>
            <a:off x="0" y="0"/>
            <a:ext cx="9144000" cy="6432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3600" dirty="0">
                <a:solidFill>
                  <a:srgbClr val="000000"/>
                </a:solidFill>
                <a:latin typeface="Times New Roman" panose="02020603050405020304" pitchFamily="18" charset="0"/>
                <a:cs typeface="Times New Roman" panose="02020603050405020304" pitchFamily="18" charset="0"/>
              </a:rPr>
              <a:t>95.    In this dynamic equilibrium…  </a:t>
            </a:r>
            <a:br>
              <a:rPr lang="en-US" altLang="en-US" sz="3600" dirty="0">
                <a:solidFill>
                  <a:srgbClr val="000000"/>
                </a:solidFill>
                <a:latin typeface="Times New Roman" panose="02020603050405020304" pitchFamily="18" charset="0"/>
                <a:cs typeface="Times New Roman" panose="02020603050405020304" pitchFamily="18" charset="0"/>
              </a:rPr>
            </a:br>
            <a:r>
              <a:rPr lang="en-US" altLang="en-US" sz="3600" dirty="0">
                <a:solidFill>
                  <a:srgbClr val="000000"/>
                </a:solidFill>
                <a:latin typeface="Times New Roman" panose="02020603050405020304" pitchFamily="18" charset="0"/>
                <a:cs typeface="Times New Roman" panose="02020603050405020304" pitchFamily="18" charset="0"/>
              </a:rPr>
              <a:t>         Which way does each stress push the</a:t>
            </a:r>
            <a:br>
              <a:rPr lang="en-US" altLang="en-US" sz="3600" dirty="0">
                <a:solidFill>
                  <a:srgbClr val="000000"/>
                </a:solidFill>
                <a:latin typeface="Times New Roman" panose="02020603050405020304" pitchFamily="18" charset="0"/>
                <a:cs typeface="Times New Roman" panose="02020603050405020304" pitchFamily="18" charset="0"/>
              </a:rPr>
            </a:br>
            <a:r>
              <a:rPr lang="en-US" altLang="en-US" sz="3600" dirty="0">
                <a:solidFill>
                  <a:srgbClr val="000000"/>
                </a:solidFill>
                <a:latin typeface="Times New Roman" panose="02020603050405020304" pitchFamily="18" charset="0"/>
                <a:cs typeface="Times New Roman" panose="02020603050405020304" pitchFamily="18" charset="0"/>
              </a:rPr>
              <a:t>         reaction with all of these stresses?</a:t>
            </a:r>
          </a:p>
          <a:p>
            <a:pPr algn="ctr" eaLnBrk="1" hangingPunct="1">
              <a:spcBef>
                <a:spcPct val="0"/>
              </a:spcBef>
              <a:buFontTx/>
              <a:buNone/>
            </a:pPr>
            <a:br>
              <a:rPr lang="en-US" altLang="en-US" sz="4000" dirty="0">
                <a:solidFill>
                  <a:srgbClr val="0000FF"/>
                </a:solidFill>
              </a:rPr>
            </a:br>
            <a:r>
              <a:rPr lang="en-US" altLang="en-US" sz="4400" dirty="0">
                <a:solidFill>
                  <a:srgbClr val="FF0000"/>
                </a:solidFill>
                <a:latin typeface="Times New Roman" panose="02020603050405020304" pitchFamily="18" charset="0"/>
                <a:cs typeface="Times New Roman" panose="02020603050405020304" pitchFamily="18" charset="0"/>
              </a:rPr>
              <a:t>3A</a:t>
            </a:r>
            <a:r>
              <a:rPr lang="en-US" altLang="en-US" sz="4400" baseline="-25000" dirty="0">
                <a:solidFill>
                  <a:srgbClr val="FF0000"/>
                </a:solidFill>
                <a:latin typeface="Times New Roman" panose="02020603050405020304" pitchFamily="18" charset="0"/>
                <a:cs typeface="Times New Roman" panose="02020603050405020304" pitchFamily="18" charset="0"/>
              </a:rPr>
              <a:t>(G)</a:t>
            </a:r>
            <a:r>
              <a:rPr lang="en-US" altLang="en-US" sz="4400" dirty="0">
                <a:solidFill>
                  <a:srgbClr val="FF0000"/>
                </a:solidFill>
                <a:latin typeface="Times New Roman" panose="02020603050405020304" pitchFamily="18" charset="0"/>
                <a:cs typeface="Times New Roman" panose="02020603050405020304" pitchFamily="18" charset="0"/>
              </a:rPr>
              <a:t> + B</a:t>
            </a:r>
            <a:r>
              <a:rPr lang="en-US" altLang="en-US" sz="4400" baseline="-25000" dirty="0">
                <a:solidFill>
                  <a:srgbClr val="FF0000"/>
                </a:solidFill>
                <a:latin typeface="Times New Roman" panose="02020603050405020304" pitchFamily="18" charset="0"/>
                <a:cs typeface="Times New Roman" panose="02020603050405020304" pitchFamily="18" charset="0"/>
              </a:rPr>
              <a:t>(S)</a:t>
            </a:r>
            <a:r>
              <a:rPr lang="en-US" altLang="en-US" sz="4400" dirty="0">
                <a:solidFill>
                  <a:srgbClr val="FF0000"/>
                </a:solidFill>
                <a:latin typeface="Times New Roman" panose="02020603050405020304" pitchFamily="18" charset="0"/>
                <a:cs typeface="Times New Roman" panose="02020603050405020304" pitchFamily="18" charset="0"/>
              </a:rPr>
              <a:t>   </a:t>
            </a:r>
            <a:r>
              <a:rPr lang="en-US" sz="4400" b="1" i="0" dirty="0">
                <a:solidFill>
                  <a:srgbClr val="FF0000"/>
                </a:solidFill>
                <a:effectLst/>
                <a:latin typeface="Times New Roman" panose="02020603050405020304" pitchFamily="18" charset="0"/>
                <a:cs typeface="Times New Roman" panose="02020603050405020304" pitchFamily="18" charset="0"/>
              </a:rPr>
              <a:t>⇌</a:t>
            </a:r>
            <a:r>
              <a:rPr lang="en-US" altLang="en-US" sz="4400" dirty="0">
                <a:solidFill>
                  <a:srgbClr val="FF0000"/>
                </a:solidFill>
                <a:latin typeface="Times New Roman" panose="02020603050405020304" pitchFamily="18" charset="0"/>
                <a:cs typeface="Times New Roman" panose="02020603050405020304" pitchFamily="18" charset="0"/>
              </a:rPr>
              <a:t>  3C</a:t>
            </a:r>
            <a:r>
              <a:rPr lang="en-US" altLang="en-US" sz="4400" baseline="-25000" dirty="0">
                <a:solidFill>
                  <a:srgbClr val="FF0000"/>
                </a:solidFill>
                <a:latin typeface="Times New Roman" panose="02020603050405020304" pitchFamily="18" charset="0"/>
                <a:cs typeface="Times New Roman" panose="02020603050405020304" pitchFamily="18" charset="0"/>
              </a:rPr>
              <a:t>(G)</a:t>
            </a:r>
            <a:r>
              <a:rPr lang="en-US" altLang="en-US" sz="4400" dirty="0">
                <a:solidFill>
                  <a:srgbClr val="FF0000"/>
                </a:solidFill>
                <a:latin typeface="Times New Roman" panose="02020603050405020304" pitchFamily="18" charset="0"/>
                <a:cs typeface="Times New Roman" panose="02020603050405020304" pitchFamily="18" charset="0"/>
              </a:rPr>
              <a:t> +  D</a:t>
            </a:r>
            <a:r>
              <a:rPr lang="en-US" altLang="en-US" sz="4400" baseline="-25000" dirty="0">
                <a:solidFill>
                  <a:srgbClr val="FF0000"/>
                </a:solidFill>
                <a:latin typeface="Times New Roman" panose="02020603050405020304" pitchFamily="18" charset="0"/>
                <a:cs typeface="Times New Roman" panose="02020603050405020304" pitchFamily="18" charset="0"/>
              </a:rPr>
              <a:t>(G)</a:t>
            </a:r>
            <a:r>
              <a:rPr lang="en-US" altLang="en-US" sz="4400" dirty="0">
                <a:solidFill>
                  <a:srgbClr val="FF0000"/>
                </a:solidFill>
                <a:latin typeface="Times New Roman" panose="02020603050405020304" pitchFamily="18" charset="0"/>
                <a:cs typeface="Times New Roman" panose="02020603050405020304" pitchFamily="18" charset="0"/>
              </a:rPr>
              <a:t> + energy</a:t>
            </a:r>
            <a:endParaRPr lang="en-US" altLang="en-US" sz="4000" dirty="0">
              <a:solidFill>
                <a:srgbClr val="FF0000"/>
              </a:solidFill>
              <a:latin typeface="Times New Roman" panose="02020603050405020304" pitchFamily="18" charset="0"/>
              <a:cs typeface="Times New Roman" panose="02020603050405020304" pitchFamily="18" charset="0"/>
            </a:endParaRPr>
          </a:p>
          <a:p>
            <a:pPr algn="ctr" eaLnBrk="1" hangingPunct="1">
              <a:spcBef>
                <a:spcPct val="0"/>
              </a:spcBef>
              <a:buFontTx/>
              <a:buNone/>
            </a:pPr>
            <a:endParaRPr lang="en-US" altLang="en-US" sz="4000" dirty="0">
              <a:solidFill>
                <a:srgbClr val="0000FF"/>
              </a:solidFill>
            </a:endParaRPr>
          </a:p>
          <a:p>
            <a:pPr algn="ctr" eaLnBrk="1" hangingPunct="1">
              <a:spcBef>
                <a:spcPct val="0"/>
              </a:spcBef>
              <a:buFontTx/>
              <a:buNone/>
            </a:pPr>
            <a:r>
              <a:rPr lang="en-US" altLang="en-US" sz="3600" dirty="0">
                <a:solidFill>
                  <a:schemeClr val="tx1">
                    <a:lumMod val="95000"/>
                    <a:lumOff val="5000"/>
                  </a:schemeClr>
                </a:solidFill>
                <a:latin typeface="Times New Roman" panose="02020603050405020304" pitchFamily="18" charset="0"/>
                <a:cs typeface="Times New Roman" panose="02020603050405020304" pitchFamily="18" charset="0"/>
              </a:rPr>
              <a:t>Add heat</a:t>
            </a:r>
          </a:p>
          <a:p>
            <a:pPr algn="ctr" eaLnBrk="1" hangingPunct="1">
              <a:spcBef>
                <a:spcPct val="0"/>
              </a:spcBef>
              <a:buFontTx/>
              <a:buNone/>
            </a:pPr>
            <a:r>
              <a:rPr lang="en-US" altLang="en-US" sz="3600" dirty="0">
                <a:solidFill>
                  <a:schemeClr val="tx1">
                    <a:lumMod val="95000"/>
                    <a:lumOff val="5000"/>
                  </a:schemeClr>
                </a:solidFill>
                <a:latin typeface="Times New Roman" panose="02020603050405020304" pitchFamily="18" charset="0"/>
                <a:cs typeface="Times New Roman" panose="02020603050405020304" pitchFamily="18" charset="0"/>
              </a:rPr>
              <a:t>Add B </a:t>
            </a:r>
          </a:p>
          <a:p>
            <a:pPr algn="ctr" eaLnBrk="1" hangingPunct="1">
              <a:spcBef>
                <a:spcPct val="0"/>
              </a:spcBef>
              <a:buFontTx/>
              <a:buNone/>
            </a:pPr>
            <a:r>
              <a:rPr lang="en-US" altLang="en-US" sz="3600" dirty="0">
                <a:solidFill>
                  <a:schemeClr val="tx1">
                    <a:lumMod val="95000"/>
                    <a:lumOff val="5000"/>
                  </a:schemeClr>
                </a:solidFill>
                <a:latin typeface="Times New Roman" panose="02020603050405020304" pitchFamily="18" charset="0"/>
                <a:cs typeface="Times New Roman" panose="02020603050405020304" pitchFamily="18" charset="0"/>
              </a:rPr>
              <a:t>Inc. pressure</a:t>
            </a:r>
          </a:p>
          <a:p>
            <a:pPr algn="ctr" eaLnBrk="1" hangingPunct="1">
              <a:spcBef>
                <a:spcPct val="0"/>
              </a:spcBef>
              <a:buFontTx/>
              <a:buNone/>
            </a:pPr>
            <a:r>
              <a:rPr lang="en-US" altLang="en-US" sz="3600" dirty="0">
                <a:solidFill>
                  <a:schemeClr val="tx1">
                    <a:lumMod val="95000"/>
                    <a:lumOff val="5000"/>
                  </a:schemeClr>
                </a:solidFill>
                <a:latin typeface="Times New Roman" panose="02020603050405020304" pitchFamily="18" charset="0"/>
                <a:cs typeface="Times New Roman" panose="02020603050405020304" pitchFamily="18" charset="0"/>
              </a:rPr>
              <a:t>Remove D</a:t>
            </a:r>
          </a:p>
          <a:p>
            <a:pPr algn="ctr" eaLnBrk="1" hangingPunct="1">
              <a:spcBef>
                <a:spcPct val="0"/>
              </a:spcBef>
              <a:buFontTx/>
              <a:buNone/>
            </a:pPr>
            <a:r>
              <a:rPr lang="en-US" altLang="en-US" sz="3600" dirty="0">
                <a:solidFill>
                  <a:schemeClr val="tx1">
                    <a:lumMod val="95000"/>
                    <a:lumOff val="5000"/>
                  </a:schemeClr>
                </a:solidFill>
                <a:latin typeface="Times New Roman" panose="02020603050405020304" pitchFamily="18" charset="0"/>
                <a:cs typeface="Times New Roman" panose="02020603050405020304" pitchFamily="18" charset="0"/>
              </a:rPr>
              <a:t>Add C</a:t>
            </a:r>
          </a:p>
        </p:txBody>
      </p:sp>
      <p:cxnSp>
        <p:nvCxnSpPr>
          <p:cNvPr id="2" name="Straight Arrow Connector 11">
            <a:extLst>
              <a:ext uri="{FF2B5EF4-FFF2-40B4-BE49-F238E27FC236}">
                <a16:creationId xmlns:a16="http://schemas.microsoft.com/office/drawing/2014/main" id="{C70F05EE-20FB-EFBF-6B9A-173FC6E15F9E}"/>
              </a:ext>
            </a:extLst>
          </p:cNvPr>
          <p:cNvCxnSpPr>
            <a:cxnSpLocks noChangeShapeType="1"/>
          </p:cNvCxnSpPr>
          <p:nvPr/>
        </p:nvCxnSpPr>
        <p:spPr bwMode="auto">
          <a:xfrm>
            <a:off x="5334000" y="4419600"/>
            <a:ext cx="1676400" cy="1588"/>
          </a:xfrm>
          <a:prstGeom prst="straightConnector1">
            <a:avLst/>
          </a:prstGeom>
          <a:noFill/>
          <a:ln w="38100" algn="ctr">
            <a:solidFill>
              <a:schemeClr val="tx1">
                <a:lumMod val="95000"/>
                <a:lumOff val="5000"/>
              </a:schemeClr>
            </a:solidFill>
            <a:round/>
            <a:headEnd/>
            <a:tailEnd type="arrow" w="med" len="med"/>
          </a:ln>
          <a:effectLst>
            <a:outerShdw dist="23000" dir="5400000" rotWithShape="0">
              <a:srgbClr val="000000">
                <a:alpha val="34998"/>
              </a:srgbClr>
            </a:outerShdw>
          </a:effectLst>
          <a:extLst>
            <a:ext uri="{909E8E84-426E-40DD-AFC4-6F175D3DCCD1}">
              <a14:hiddenFill xmlns:a14="http://schemas.microsoft.com/office/drawing/2010/main">
                <a:noFill/>
              </a14:hiddenFill>
            </a:ext>
          </a:extLst>
        </p:spPr>
      </p:cxnSp>
      <p:cxnSp>
        <p:nvCxnSpPr>
          <p:cNvPr id="3" name="Straight Arrow Connector 11">
            <a:extLst>
              <a:ext uri="{FF2B5EF4-FFF2-40B4-BE49-F238E27FC236}">
                <a16:creationId xmlns:a16="http://schemas.microsoft.com/office/drawing/2014/main" id="{EE357576-8903-9F38-F09C-D857E54120A5}"/>
              </a:ext>
            </a:extLst>
          </p:cNvPr>
          <p:cNvCxnSpPr>
            <a:cxnSpLocks noChangeShapeType="1"/>
          </p:cNvCxnSpPr>
          <p:nvPr/>
        </p:nvCxnSpPr>
        <p:spPr bwMode="auto">
          <a:xfrm>
            <a:off x="5638800" y="5562600"/>
            <a:ext cx="1676400" cy="1588"/>
          </a:xfrm>
          <a:prstGeom prst="straightConnector1">
            <a:avLst/>
          </a:prstGeom>
          <a:noFill/>
          <a:ln w="38100" algn="ctr">
            <a:solidFill>
              <a:schemeClr val="tx1">
                <a:lumMod val="95000"/>
                <a:lumOff val="5000"/>
              </a:schemeClr>
            </a:solidFill>
            <a:round/>
            <a:headEnd/>
            <a:tailEnd type="arrow" w="med" len="med"/>
          </a:ln>
          <a:effectLst>
            <a:outerShdw dist="23000" dir="5400000" rotWithShape="0">
              <a:srgbClr val="000000">
                <a:alpha val="34998"/>
              </a:srgbClr>
            </a:outerShdw>
          </a:effectLst>
          <a:extLst>
            <a:ext uri="{909E8E84-426E-40DD-AFC4-6F175D3DCCD1}">
              <a14:hiddenFill xmlns:a14="http://schemas.microsoft.com/office/drawing/2010/main">
                <a:noFill/>
              </a14:hiddenFill>
            </a:ext>
          </a:extLst>
        </p:spPr>
      </p:cxnSp>
      <p:cxnSp>
        <p:nvCxnSpPr>
          <p:cNvPr id="4" name="Straight Arrow Connector 8">
            <a:extLst>
              <a:ext uri="{FF2B5EF4-FFF2-40B4-BE49-F238E27FC236}">
                <a16:creationId xmlns:a16="http://schemas.microsoft.com/office/drawing/2014/main" id="{AD3F4948-FE1D-A47F-85C0-DCEFB9A6C547}"/>
              </a:ext>
            </a:extLst>
          </p:cNvPr>
          <p:cNvCxnSpPr>
            <a:cxnSpLocks noChangeShapeType="1"/>
          </p:cNvCxnSpPr>
          <p:nvPr/>
        </p:nvCxnSpPr>
        <p:spPr bwMode="auto">
          <a:xfrm rot="10800000">
            <a:off x="2057400" y="3886200"/>
            <a:ext cx="1600200" cy="1588"/>
          </a:xfrm>
          <a:prstGeom prst="straightConnector1">
            <a:avLst/>
          </a:prstGeom>
          <a:noFill/>
          <a:ln w="38100" algn="ctr">
            <a:solidFill>
              <a:srgbClr val="FF0000"/>
            </a:solidFill>
            <a:round/>
            <a:headEnd/>
            <a:tailEnd type="arrow" w="med" len="med"/>
          </a:ln>
          <a:effectLst>
            <a:outerShdw dist="23000" dir="5400000" rotWithShape="0">
              <a:srgbClr val="000000">
                <a:alpha val="34998"/>
              </a:srgbClr>
            </a:outerShdw>
          </a:effectLst>
          <a:extLst>
            <a:ext uri="{909E8E84-426E-40DD-AFC4-6F175D3DCCD1}">
              <a14:hiddenFill xmlns:a14="http://schemas.microsoft.com/office/drawing/2010/main">
                <a:noFill/>
              </a14:hiddenFill>
            </a:ext>
          </a:extLst>
        </p:spPr>
      </p:cxnSp>
      <p:cxnSp>
        <p:nvCxnSpPr>
          <p:cNvPr id="5" name="Straight Arrow Connector 8">
            <a:extLst>
              <a:ext uri="{FF2B5EF4-FFF2-40B4-BE49-F238E27FC236}">
                <a16:creationId xmlns:a16="http://schemas.microsoft.com/office/drawing/2014/main" id="{30A40661-C92B-034D-D5FF-E151C445D4F6}"/>
              </a:ext>
            </a:extLst>
          </p:cNvPr>
          <p:cNvCxnSpPr>
            <a:cxnSpLocks noChangeShapeType="1"/>
          </p:cNvCxnSpPr>
          <p:nvPr/>
        </p:nvCxnSpPr>
        <p:spPr bwMode="auto">
          <a:xfrm rot="10800000">
            <a:off x="1676400" y="4953000"/>
            <a:ext cx="1600200" cy="1588"/>
          </a:xfrm>
          <a:prstGeom prst="straightConnector1">
            <a:avLst/>
          </a:prstGeom>
          <a:noFill/>
          <a:ln w="38100" algn="ctr">
            <a:solidFill>
              <a:srgbClr val="FF0000"/>
            </a:solidFill>
            <a:round/>
            <a:headEnd/>
            <a:tailEnd type="arrow" w="med" len="med"/>
          </a:ln>
          <a:effectLst>
            <a:outerShdw dist="23000" dir="5400000" rotWithShape="0">
              <a:srgbClr val="000000">
                <a:alpha val="34998"/>
              </a:srgbClr>
            </a:outerShdw>
          </a:effectLst>
          <a:extLst>
            <a:ext uri="{909E8E84-426E-40DD-AFC4-6F175D3DCCD1}">
              <a14:hiddenFill xmlns:a14="http://schemas.microsoft.com/office/drawing/2010/main">
                <a:noFill/>
              </a14:hiddenFill>
            </a:ext>
          </a:extLst>
        </p:spPr>
      </p:cxnSp>
      <p:cxnSp>
        <p:nvCxnSpPr>
          <p:cNvPr id="6" name="Straight Arrow Connector 8">
            <a:extLst>
              <a:ext uri="{FF2B5EF4-FFF2-40B4-BE49-F238E27FC236}">
                <a16:creationId xmlns:a16="http://schemas.microsoft.com/office/drawing/2014/main" id="{0C262C51-5451-1F4C-F59F-BFFA49DBE7AD}"/>
              </a:ext>
            </a:extLst>
          </p:cNvPr>
          <p:cNvCxnSpPr>
            <a:cxnSpLocks noChangeShapeType="1"/>
          </p:cNvCxnSpPr>
          <p:nvPr/>
        </p:nvCxnSpPr>
        <p:spPr bwMode="auto">
          <a:xfrm rot="10800000">
            <a:off x="2286000" y="6096000"/>
            <a:ext cx="1600200" cy="1588"/>
          </a:xfrm>
          <a:prstGeom prst="straightConnector1">
            <a:avLst/>
          </a:prstGeom>
          <a:noFill/>
          <a:ln w="38100" algn="ctr">
            <a:solidFill>
              <a:srgbClr val="FF0000"/>
            </a:solidFill>
            <a:round/>
            <a:headEnd/>
            <a:tailEnd type="arrow" w="med" len="med"/>
          </a:ln>
          <a:effectLst>
            <a:outerShdw dist="23000" dir="5400000" rotWithShape="0">
              <a:srgbClr val="000000">
                <a:alpha val="34998"/>
              </a:srgbClr>
            </a:outerShdw>
          </a:effectLst>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363397988"/>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TextBox 1"/>
          <p:cNvSpPr txBox="1">
            <a:spLocks noChangeArrowheads="1"/>
          </p:cNvSpPr>
          <p:nvPr/>
        </p:nvSpPr>
        <p:spPr bwMode="auto">
          <a:xfrm>
            <a:off x="0" y="0"/>
            <a:ext cx="9144000" cy="3539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742950" indent="-742950">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indent="0" eaLnBrk="1" hangingPunct="1">
              <a:spcBef>
                <a:spcPct val="0"/>
              </a:spcBef>
              <a:buNone/>
            </a:pPr>
            <a:r>
              <a:rPr lang="en-US" altLang="en-US" sz="3600" dirty="0">
                <a:solidFill>
                  <a:srgbClr val="000000"/>
                </a:solidFill>
                <a:latin typeface="Comic Sans MS" pitchFamily="66" charset="0"/>
              </a:rPr>
              <a:t>96.  State in plain language, and in  </a:t>
            </a:r>
            <a:br>
              <a:rPr lang="en-US" altLang="en-US" sz="3600" dirty="0">
                <a:solidFill>
                  <a:srgbClr val="000000"/>
                </a:solidFill>
                <a:latin typeface="Comic Sans MS" pitchFamily="66" charset="0"/>
              </a:rPr>
            </a:br>
            <a:r>
              <a:rPr lang="en-US" altLang="en-US" sz="3600" dirty="0">
                <a:solidFill>
                  <a:srgbClr val="000000"/>
                </a:solidFill>
                <a:latin typeface="Comic Sans MS" pitchFamily="66" charset="0"/>
              </a:rPr>
              <a:t>        complete sentences,</a:t>
            </a:r>
            <a:br>
              <a:rPr lang="en-US" altLang="en-US" sz="3600" dirty="0">
                <a:solidFill>
                  <a:srgbClr val="000000"/>
                </a:solidFill>
                <a:latin typeface="Comic Sans MS" pitchFamily="66" charset="0"/>
              </a:rPr>
            </a:br>
            <a:r>
              <a:rPr lang="en-US" altLang="en-US" sz="3600" dirty="0">
                <a:solidFill>
                  <a:srgbClr val="000000"/>
                </a:solidFill>
                <a:latin typeface="Comic Sans MS" pitchFamily="66" charset="0"/>
              </a:rPr>
              <a:t>        </a:t>
            </a:r>
            <a:r>
              <a:rPr lang="en-US" altLang="en-US" sz="4000" dirty="0" err="1">
                <a:solidFill>
                  <a:srgbClr val="0000FF"/>
                </a:solidFill>
                <a:latin typeface="Comic Sans MS" pitchFamily="66" charset="0"/>
              </a:rPr>
              <a:t>LeChatelier’s</a:t>
            </a:r>
            <a:r>
              <a:rPr lang="en-US" altLang="en-US" sz="4000" dirty="0">
                <a:solidFill>
                  <a:srgbClr val="0000FF"/>
                </a:solidFill>
                <a:latin typeface="Comic Sans MS" pitchFamily="66" charset="0"/>
              </a:rPr>
              <a:t> Principle</a:t>
            </a:r>
            <a:br>
              <a:rPr lang="en-US" altLang="en-US" sz="4000" dirty="0">
                <a:solidFill>
                  <a:srgbClr val="0000FF"/>
                </a:solidFill>
                <a:latin typeface="Comic Sans MS" pitchFamily="66" charset="0"/>
              </a:rPr>
            </a:br>
            <a:endParaRPr lang="en-US" altLang="en-US" sz="4000" dirty="0">
              <a:solidFill>
                <a:srgbClr val="0000FF"/>
              </a:solidFill>
              <a:latin typeface="Comic Sans MS" pitchFamily="66" charset="0"/>
            </a:endParaRPr>
          </a:p>
          <a:p>
            <a:pPr marL="0" indent="0" eaLnBrk="1" hangingPunct="1">
              <a:spcBef>
                <a:spcPct val="0"/>
              </a:spcBef>
              <a:buNone/>
            </a:pPr>
            <a:r>
              <a:rPr lang="en-US" altLang="en-US" sz="3600" dirty="0">
                <a:solidFill>
                  <a:srgbClr val="FF0000"/>
                </a:solidFill>
                <a:latin typeface="Comic Sans MS" pitchFamily="66" charset="0"/>
              </a:rPr>
              <a:t>97.  State the 4 stresses that can be   </a:t>
            </a:r>
            <a:br>
              <a:rPr lang="en-US" altLang="en-US" sz="3600" dirty="0">
                <a:solidFill>
                  <a:srgbClr val="FF0000"/>
                </a:solidFill>
                <a:latin typeface="Comic Sans MS" pitchFamily="66" charset="0"/>
              </a:rPr>
            </a:br>
            <a:r>
              <a:rPr lang="en-US" altLang="en-US" sz="3600" dirty="0">
                <a:solidFill>
                  <a:srgbClr val="FF0000"/>
                </a:solidFill>
                <a:latin typeface="Comic Sans MS" pitchFamily="66" charset="0"/>
              </a:rPr>
              <a:t>        applied to a dynamic equilibrium.</a:t>
            </a: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TextBox 1"/>
          <p:cNvSpPr txBox="1">
            <a:spLocks noChangeArrowheads="1"/>
          </p:cNvSpPr>
          <p:nvPr/>
        </p:nvSpPr>
        <p:spPr bwMode="auto">
          <a:xfrm>
            <a:off x="15240" y="30480"/>
            <a:ext cx="9107487" cy="655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4000" b="1" dirty="0">
                <a:solidFill>
                  <a:srgbClr val="0000FF"/>
                </a:solidFill>
                <a:latin typeface="Comic Sans MS" pitchFamily="66" charset="0"/>
              </a:rPr>
              <a:t>96.  </a:t>
            </a:r>
            <a:r>
              <a:rPr lang="en-US" altLang="en-US" sz="4000" b="1" dirty="0" err="1">
                <a:solidFill>
                  <a:srgbClr val="0000FF"/>
                </a:solidFill>
                <a:latin typeface="Comic Sans MS" pitchFamily="66" charset="0"/>
              </a:rPr>
              <a:t>LeChatelier’s</a:t>
            </a:r>
            <a:r>
              <a:rPr lang="en-US" altLang="en-US" sz="4000" b="1" dirty="0">
                <a:solidFill>
                  <a:srgbClr val="0000FF"/>
                </a:solidFill>
                <a:latin typeface="Comic Sans MS" pitchFamily="66" charset="0"/>
              </a:rPr>
              <a:t> Principle</a:t>
            </a:r>
          </a:p>
          <a:p>
            <a:pPr eaLnBrk="1" hangingPunct="1">
              <a:spcBef>
                <a:spcPct val="0"/>
              </a:spcBef>
              <a:buFontTx/>
              <a:buNone/>
            </a:pPr>
            <a:endParaRPr lang="en-US" altLang="en-US" sz="2000" dirty="0">
              <a:solidFill>
                <a:srgbClr val="0000FF"/>
              </a:solidFill>
              <a:latin typeface="Comic Sans MS" pitchFamily="66" charset="0"/>
            </a:endParaRPr>
          </a:p>
          <a:p>
            <a:pPr eaLnBrk="1" hangingPunct="1">
              <a:spcBef>
                <a:spcPct val="0"/>
              </a:spcBef>
              <a:buFontTx/>
              <a:buNone/>
            </a:pPr>
            <a:r>
              <a:rPr lang="en-US" altLang="en-US" sz="3600" dirty="0">
                <a:solidFill>
                  <a:srgbClr val="0000FF"/>
                </a:solidFill>
                <a:latin typeface="Comic Sans MS" pitchFamily="66" charset="0"/>
              </a:rPr>
              <a:t>Chemical systems at equilibrium tend to stay at equilibrium.  When a chemical stress is put upon a chemical system in equilibrium, it will shift to relieve that stress, and a new dynamic equilibrium forms.</a:t>
            </a:r>
            <a:br>
              <a:rPr lang="en-US" altLang="en-US" sz="3600" dirty="0">
                <a:solidFill>
                  <a:srgbClr val="0000FF"/>
                </a:solidFill>
                <a:latin typeface="Comic Sans MS" pitchFamily="66" charset="0"/>
              </a:rPr>
            </a:br>
            <a:endParaRPr lang="en-US" altLang="en-US" sz="3600" dirty="0">
              <a:solidFill>
                <a:srgbClr val="0000FF"/>
              </a:solidFill>
              <a:latin typeface="Comic Sans MS" pitchFamily="66" charset="0"/>
            </a:endParaRPr>
          </a:p>
          <a:p>
            <a:pPr eaLnBrk="1" hangingPunct="1">
              <a:spcBef>
                <a:spcPct val="0"/>
              </a:spcBef>
              <a:buFontTx/>
              <a:buNone/>
            </a:pPr>
            <a:r>
              <a:rPr lang="en-US" altLang="en-US" sz="3600" dirty="0">
                <a:solidFill>
                  <a:schemeClr val="tx1">
                    <a:lumMod val="95000"/>
                    <a:lumOff val="5000"/>
                  </a:schemeClr>
                </a:solidFill>
                <a:latin typeface="Comic Sans MS" pitchFamily="66" charset="0"/>
              </a:rPr>
              <a:t>97.  Stresses include changes in </a:t>
            </a:r>
            <a:br>
              <a:rPr lang="en-US" altLang="en-US" sz="3600" dirty="0">
                <a:solidFill>
                  <a:schemeClr val="tx1">
                    <a:lumMod val="95000"/>
                    <a:lumOff val="5000"/>
                  </a:schemeClr>
                </a:solidFill>
                <a:latin typeface="Comic Sans MS" pitchFamily="66" charset="0"/>
              </a:rPr>
            </a:br>
            <a:r>
              <a:rPr lang="en-US" altLang="en-US" sz="3600" dirty="0">
                <a:solidFill>
                  <a:schemeClr val="tx1">
                    <a:lumMod val="95000"/>
                    <a:lumOff val="5000"/>
                  </a:schemeClr>
                </a:solidFill>
                <a:latin typeface="Comic Sans MS" pitchFamily="66" charset="0"/>
              </a:rPr>
              <a:t>         pressure, temperature, and </a:t>
            </a:r>
            <a:br>
              <a:rPr lang="en-US" altLang="en-US" sz="3600" dirty="0">
                <a:solidFill>
                  <a:schemeClr val="tx1">
                    <a:lumMod val="95000"/>
                    <a:lumOff val="5000"/>
                  </a:schemeClr>
                </a:solidFill>
                <a:latin typeface="Comic Sans MS" pitchFamily="66" charset="0"/>
              </a:rPr>
            </a:br>
            <a:r>
              <a:rPr lang="en-US" altLang="en-US" sz="3600" dirty="0">
                <a:solidFill>
                  <a:schemeClr val="tx1">
                    <a:lumMod val="95000"/>
                    <a:lumOff val="5000"/>
                  </a:schemeClr>
                </a:solidFill>
                <a:latin typeface="Comic Sans MS" pitchFamily="66" charset="0"/>
              </a:rPr>
              <a:t>         adding/removing reactants.</a:t>
            </a: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TextBox 1"/>
          <p:cNvSpPr txBox="1">
            <a:spLocks noChangeArrowheads="1"/>
          </p:cNvSpPr>
          <p:nvPr/>
        </p:nvSpPr>
        <p:spPr bwMode="auto">
          <a:xfrm>
            <a:off x="-19050" y="0"/>
            <a:ext cx="914400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None/>
            </a:pPr>
            <a:r>
              <a:rPr lang="en-US" altLang="en-US" sz="2400" b="1" dirty="0">
                <a:solidFill>
                  <a:srgbClr val="FF0000"/>
                </a:solidFill>
                <a:latin typeface="Comic Sans MS" pitchFamily="66" charset="0"/>
              </a:rPr>
              <a:t>98.  </a:t>
            </a:r>
            <a:r>
              <a:rPr lang="en-US" altLang="en-US" sz="2400" dirty="0">
                <a:solidFill>
                  <a:srgbClr val="0D0D0D"/>
                </a:solidFill>
                <a:latin typeface="Comic Sans MS" pitchFamily="66" charset="0"/>
              </a:rPr>
              <a:t>Of the 4 factors that would that </a:t>
            </a:r>
            <a:r>
              <a:rPr lang="en-US" altLang="en-US" sz="2400" u="sng" dirty="0">
                <a:solidFill>
                  <a:srgbClr val="0D0D0D"/>
                </a:solidFill>
                <a:latin typeface="Comic Sans MS" pitchFamily="66" charset="0"/>
              </a:rPr>
              <a:t>speed up</a:t>
            </a:r>
            <a:r>
              <a:rPr lang="en-US" altLang="en-US" sz="2400" dirty="0">
                <a:solidFill>
                  <a:srgbClr val="0D0D0D"/>
                </a:solidFill>
                <a:latin typeface="Comic Sans MS" pitchFamily="66" charset="0"/>
              </a:rPr>
              <a:t> a chemical</a:t>
            </a:r>
            <a:br>
              <a:rPr lang="en-US" altLang="en-US" sz="2400" dirty="0">
                <a:solidFill>
                  <a:srgbClr val="0D0D0D"/>
                </a:solidFill>
                <a:latin typeface="Comic Sans MS" pitchFamily="66" charset="0"/>
              </a:rPr>
            </a:br>
            <a:r>
              <a:rPr lang="en-US" altLang="en-US" sz="2400" dirty="0">
                <a:solidFill>
                  <a:srgbClr val="0D0D0D"/>
                </a:solidFill>
                <a:latin typeface="Comic Sans MS" pitchFamily="66" charset="0"/>
              </a:rPr>
              <a:t>           reaction, three of them work one way, but the 4</a:t>
            </a:r>
            <a:r>
              <a:rPr lang="en-US" altLang="en-US" sz="2400" baseline="30000" dirty="0">
                <a:solidFill>
                  <a:srgbClr val="0D0D0D"/>
                </a:solidFill>
                <a:latin typeface="Comic Sans MS" pitchFamily="66" charset="0"/>
              </a:rPr>
              <a:t>th</a:t>
            </a:r>
            <a:br>
              <a:rPr lang="en-US" altLang="en-US" sz="2400" dirty="0">
                <a:solidFill>
                  <a:srgbClr val="0D0D0D"/>
                </a:solidFill>
                <a:latin typeface="Comic Sans MS" pitchFamily="66" charset="0"/>
              </a:rPr>
            </a:br>
            <a:r>
              <a:rPr lang="en-US" altLang="en-US" sz="2400" dirty="0">
                <a:solidFill>
                  <a:srgbClr val="0D0D0D"/>
                </a:solidFill>
                <a:latin typeface="Comic Sans MS" pitchFamily="66" charset="0"/>
              </a:rPr>
              <a:t>           factor works a different way.</a:t>
            </a:r>
            <a:br>
              <a:rPr lang="en-US" altLang="en-US" sz="2400" dirty="0">
                <a:solidFill>
                  <a:srgbClr val="0D0D0D"/>
                </a:solidFill>
                <a:latin typeface="Comic Sans MS" pitchFamily="66" charset="0"/>
              </a:rPr>
            </a:br>
            <a:endParaRPr lang="en-US" altLang="en-US" sz="2400" dirty="0">
              <a:solidFill>
                <a:srgbClr val="0D0D0D"/>
              </a:solidFill>
              <a:latin typeface="Comic Sans MS" pitchFamily="66" charset="0"/>
            </a:endParaRPr>
          </a:p>
          <a:p>
            <a:pPr eaLnBrk="1" hangingPunct="1">
              <a:spcBef>
                <a:spcPct val="0"/>
              </a:spcBef>
              <a:buNone/>
            </a:pPr>
            <a:r>
              <a:rPr lang="en-US" altLang="en-US" sz="2400" dirty="0">
                <a:solidFill>
                  <a:srgbClr val="0000FF"/>
                </a:solidFill>
                <a:latin typeface="Comic Sans MS" pitchFamily="66" charset="0"/>
              </a:rPr>
              <a:t>  </a:t>
            </a:r>
            <a:endParaRPr lang="en-US" altLang="en-US" sz="2400" dirty="0">
              <a:solidFill>
                <a:srgbClr val="FF0000"/>
              </a:solidFill>
              <a:latin typeface="Comic Sans MS" pitchFamily="66" charset="0"/>
            </a:endParaRP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58978B-7E24-5C8D-2D60-A26691D90E67}"/>
            </a:ext>
          </a:extLst>
        </p:cNvPr>
        <p:cNvGrpSpPr/>
        <p:nvPr/>
      </p:nvGrpSpPr>
      <p:grpSpPr>
        <a:xfrm>
          <a:off x="0" y="0"/>
          <a:ext cx="0" cy="0"/>
          <a:chOff x="0" y="0"/>
          <a:chExt cx="0" cy="0"/>
        </a:xfrm>
      </p:grpSpPr>
      <p:sp>
        <p:nvSpPr>
          <p:cNvPr id="136194" name="TextBox 1">
            <a:extLst>
              <a:ext uri="{FF2B5EF4-FFF2-40B4-BE49-F238E27FC236}">
                <a16:creationId xmlns:a16="http://schemas.microsoft.com/office/drawing/2014/main" id="{02AFC430-78C0-A8F8-420C-7976B3855ED9}"/>
              </a:ext>
            </a:extLst>
          </p:cNvPr>
          <p:cNvSpPr txBox="1">
            <a:spLocks noChangeArrowheads="1"/>
          </p:cNvSpPr>
          <p:nvPr/>
        </p:nvSpPr>
        <p:spPr bwMode="auto">
          <a:xfrm>
            <a:off x="-19050" y="0"/>
            <a:ext cx="9144000"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None/>
            </a:pPr>
            <a:r>
              <a:rPr lang="en-US" altLang="en-US" sz="2400" b="1" dirty="0">
                <a:solidFill>
                  <a:srgbClr val="FF0000"/>
                </a:solidFill>
                <a:latin typeface="Comic Sans MS" pitchFamily="66" charset="0"/>
              </a:rPr>
              <a:t>98.  </a:t>
            </a:r>
            <a:r>
              <a:rPr lang="en-US" altLang="en-US" sz="2400" dirty="0">
                <a:solidFill>
                  <a:srgbClr val="0D0D0D"/>
                </a:solidFill>
                <a:latin typeface="Comic Sans MS" pitchFamily="66" charset="0"/>
              </a:rPr>
              <a:t>Of the 4 factors that would that </a:t>
            </a:r>
            <a:r>
              <a:rPr lang="en-US" altLang="en-US" sz="2400" u="sng" dirty="0">
                <a:solidFill>
                  <a:srgbClr val="0D0D0D"/>
                </a:solidFill>
                <a:latin typeface="Comic Sans MS" pitchFamily="66" charset="0"/>
              </a:rPr>
              <a:t>speed up</a:t>
            </a:r>
            <a:r>
              <a:rPr lang="en-US" altLang="en-US" sz="2400" dirty="0">
                <a:solidFill>
                  <a:srgbClr val="0D0D0D"/>
                </a:solidFill>
                <a:latin typeface="Comic Sans MS" pitchFamily="66" charset="0"/>
              </a:rPr>
              <a:t> a chemical</a:t>
            </a:r>
            <a:br>
              <a:rPr lang="en-US" altLang="en-US" sz="2400" dirty="0">
                <a:solidFill>
                  <a:srgbClr val="0D0D0D"/>
                </a:solidFill>
                <a:latin typeface="Comic Sans MS" pitchFamily="66" charset="0"/>
              </a:rPr>
            </a:br>
            <a:r>
              <a:rPr lang="en-US" altLang="en-US" sz="2400" dirty="0">
                <a:solidFill>
                  <a:srgbClr val="0D0D0D"/>
                </a:solidFill>
                <a:latin typeface="Comic Sans MS" pitchFamily="66" charset="0"/>
              </a:rPr>
              <a:t>           reaction, three of them work one way, but the 4</a:t>
            </a:r>
            <a:r>
              <a:rPr lang="en-US" altLang="en-US" sz="2400" baseline="30000" dirty="0">
                <a:solidFill>
                  <a:srgbClr val="0D0D0D"/>
                </a:solidFill>
                <a:latin typeface="Comic Sans MS" pitchFamily="66" charset="0"/>
              </a:rPr>
              <a:t>th</a:t>
            </a:r>
            <a:br>
              <a:rPr lang="en-US" altLang="en-US" sz="2400" dirty="0">
                <a:solidFill>
                  <a:srgbClr val="0D0D0D"/>
                </a:solidFill>
                <a:latin typeface="Comic Sans MS" pitchFamily="66" charset="0"/>
              </a:rPr>
            </a:br>
            <a:r>
              <a:rPr lang="en-US" altLang="en-US" sz="2400" dirty="0">
                <a:solidFill>
                  <a:srgbClr val="0D0D0D"/>
                </a:solidFill>
                <a:latin typeface="Comic Sans MS" pitchFamily="66" charset="0"/>
              </a:rPr>
              <a:t>           factor works a different way.</a:t>
            </a:r>
            <a:br>
              <a:rPr lang="en-US" altLang="en-US" sz="2400" dirty="0">
                <a:solidFill>
                  <a:srgbClr val="0D0D0D"/>
                </a:solidFill>
                <a:latin typeface="Comic Sans MS" pitchFamily="66" charset="0"/>
              </a:rPr>
            </a:br>
            <a:br>
              <a:rPr lang="en-US" altLang="en-US" sz="2400" dirty="0">
                <a:solidFill>
                  <a:srgbClr val="0D0D0D"/>
                </a:solidFill>
                <a:latin typeface="Comic Sans MS" pitchFamily="66" charset="0"/>
              </a:rPr>
            </a:br>
            <a:r>
              <a:rPr lang="en-US" altLang="en-US" sz="2400" dirty="0">
                <a:solidFill>
                  <a:srgbClr val="0000FF"/>
                </a:solidFill>
                <a:latin typeface="Times New Roman" panose="02020603050405020304" pitchFamily="18" charset="0"/>
                <a:cs typeface="Times New Roman" panose="02020603050405020304" pitchFamily="18" charset="0"/>
              </a:rPr>
              <a:t>1.  Increase temp =  more collisions </a:t>
            </a:r>
            <a:br>
              <a:rPr lang="en-US" altLang="en-US" sz="2400" dirty="0">
                <a:solidFill>
                  <a:srgbClr val="0000FF"/>
                </a:solidFill>
                <a:latin typeface="Times New Roman" panose="02020603050405020304" pitchFamily="18" charset="0"/>
                <a:cs typeface="Times New Roman" panose="02020603050405020304" pitchFamily="18" charset="0"/>
              </a:rPr>
            </a:br>
            <a:endParaRPr lang="en-US" altLang="en-US" sz="2400" dirty="0">
              <a:solidFill>
                <a:srgbClr val="0000FF"/>
              </a:solidFill>
              <a:latin typeface="Times New Roman" panose="02020603050405020304" pitchFamily="18" charset="0"/>
              <a:cs typeface="Times New Roman" panose="02020603050405020304" pitchFamily="18" charset="0"/>
            </a:endParaRPr>
          </a:p>
          <a:p>
            <a:pPr eaLnBrk="1" hangingPunct="1">
              <a:spcBef>
                <a:spcPct val="0"/>
              </a:spcBef>
              <a:buNone/>
            </a:pPr>
            <a:r>
              <a:rPr lang="en-US" altLang="en-US" sz="2400" dirty="0">
                <a:solidFill>
                  <a:srgbClr val="0000FF"/>
                </a:solidFill>
                <a:latin typeface="Times New Roman" panose="02020603050405020304" pitchFamily="18" charset="0"/>
                <a:cs typeface="Times New Roman" panose="02020603050405020304" pitchFamily="18" charset="0"/>
              </a:rPr>
              <a:t>2.  Increase surface area of reactants =  more collisions  </a:t>
            </a:r>
            <a:br>
              <a:rPr lang="en-US" altLang="en-US" sz="2400" dirty="0">
                <a:solidFill>
                  <a:srgbClr val="0000FF"/>
                </a:solidFill>
                <a:latin typeface="Times New Roman" panose="02020603050405020304" pitchFamily="18" charset="0"/>
                <a:cs typeface="Times New Roman" panose="02020603050405020304" pitchFamily="18" charset="0"/>
              </a:rPr>
            </a:br>
            <a:endParaRPr lang="en-US" altLang="en-US" sz="2400" dirty="0">
              <a:solidFill>
                <a:srgbClr val="0000FF"/>
              </a:solidFill>
              <a:latin typeface="Times New Roman" panose="02020603050405020304" pitchFamily="18" charset="0"/>
              <a:cs typeface="Times New Roman" panose="02020603050405020304" pitchFamily="18" charset="0"/>
            </a:endParaRPr>
          </a:p>
          <a:p>
            <a:pPr eaLnBrk="1" hangingPunct="1">
              <a:spcBef>
                <a:spcPct val="0"/>
              </a:spcBef>
              <a:buNone/>
            </a:pPr>
            <a:r>
              <a:rPr lang="en-US" altLang="en-US" sz="2400" dirty="0">
                <a:solidFill>
                  <a:srgbClr val="0000FF"/>
                </a:solidFill>
                <a:latin typeface="Times New Roman" panose="02020603050405020304" pitchFamily="18" charset="0"/>
                <a:cs typeface="Times New Roman" panose="02020603050405020304" pitchFamily="18" charset="0"/>
              </a:rPr>
              <a:t>3.  Increase concentration of reactants =  more collisions</a:t>
            </a:r>
            <a:br>
              <a:rPr lang="en-US" altLang="en-US" sz="2400" dirty="0">
                <a:solidFill>
                  <a:srgbClr val="0000FF"/>
                </a:solidFill>
                <a:latin typeface="Times New Roman" panose="02020603050405020304" pitchFamily="18" charset="0"/>
                <a:cs typeface="Times New Roman" panose="02020603050405020304" pitchFamily="18" charset="0"/>
              </a:rPr>
            </a:br>
            <a:endParaRPr lang="en-US" altLang="en-US" sz="2400" dirty="0">
              <a:solidFill>
                <a:srgbClr val="FF0000"/>
              </a:solidFill>
              <a:latin typeface="Times New Roman" panose="02020603050405020304" pitchFamily="18" charset="0"/>
              <a:cs typeface="Times New Roman" panose="02020603050405020304" pitchFamily="18" charset="0"/>
            </a:endParaRPr>
          </a:p>
          <a:p>
            <a:pPr eaLnBrk="1" hangingPunct="1">
              <a:spcBef>
                <a:spcPct val="0"/>
              </a:spcBef>
              <a:buNone/>
            </a:pPr>
            <a:r>
              <a:rPr lang="en-US" altLang="en-US" sz="2400" dirty="0">
                <a:solidFill>
                  <a:srgbClr val="FF0000"/>
                </a:solidFill>
                <a:latin typeface="Times New Roman" panose="02020603050405020304" pitchFamily="18" charset="0"/>
                <a:cs typeface="Times New Roman" panose="02020603050405020304" pitchFamily="18" charset="0"/>
              </a:rPr>
              <a:t>4.  Using a catalyst lowers the Activation Energy required, or provides </a:t>
            </a:r>
            <a:br>
              <a:rPr lang="en-US" altLang="en-US" sz="2400" dirty="0">
                <a:solidFill>
                  <a:srgbClr val="FF0000"/>
                </a:solidFill>
                <a:latin typeface="Times New Roman" panose="02020603050405020304" pitchFamily="18" charset="0"/>
                <a:cs typeface="Times New Roman" panose="02020603050405020304" pitchFamily="18" charset="0"/>
              </a:rPr>
            </a:br>
            <a:r>
              <a:rPr lang="en-US" altLang="en-US" sz="2400" dirty="0">
                <a:solidFill>
                  <a:srgbClr val="FF0000"/>
                </a:solidFill>
                <a:latin typeface="Times New Roman" panose="02020603050405020304" pitchFamily="18" charset="0"/>
                <a:cs typeface="Times New Roman" panose="02020603050405020304" pitchFamily="18" charset="0"/>
              </a:rPr>
              <a:t>     an alternate pathway.  THIS DOES NOT make more collisions.</a:t>
            </a:r>
            <a:endParaRPr lang="en-US" altLang="en-US" sz="2400" dirty="0">
              <a:solidFill>
                <a:srgbClr val="0D0D0D"/>
              </a:solidFill>
              <a:latin typeface="Comic Sans MS" pitchFamily="66" charset="0"/>
            </a:endParaRPr>
          </a:p>
        </p:txBody>
      </p:sp>
      <p:graphicFrame>
        <p:nvGraphicFramePr>
          <p:cNvPr id="3" name="Table 3">
            <a:extLst>
              <a:ext uri="{FF2B5EF4-FFF2-40B4-BE49-F238E27FC236}">
                <a16:creationId xmlns:a16="http://schemas.microsoft.com/office/drawing/2014/main" id="{580F0776-DCE5-EE95-7C43-DE074AF94BF6}"/>
              </a:ext>
            </a:extLst>
          </p:cNvPr>
          <p:cNvGraphicFramePr>
            <a:graphicFrameLocks noGrp="1"/>
          </p:cNvGraphicFramePr>
          <p:nvPr>
            <p:extLst>
              <p:ext uri="{D42A27DB-BD31-4B8C-83A1-F6EECF244321}">
                <p14:modId xmlns:p14="http://schemas.microsoft.com/office/powerpoint/2010/main" val="163628130"/>
              </p:ext>
            </p:extLst>
          </p:nvPr>
        </p:nvGraphicFramePr>
        <p:xfrm>
          <a:off x="-9526" y="4740275"/>
          <a:ext cx="9134476" cy="2117725"/>
        </p:xfrm>
        <a:graphic>
          <a:graphicData uri="http://schemas.openxmlformats.org/drawingml/2006/table">
            <a:tbl>
              <a:tblPr firstRow="1" bandRow="1">
                <a:tableStyleId>{5C22544A-7EE6-4342-B048-85BDC9FD1C3A}</a:tableStyleId>
              </a:tblPr>
              <a:tblGrid>
                <a:gridCol w="4567238">
                  <a:extLst>
                    <a:ext uri="{9D8B030D-6E8A-4147-A177-3AD203B41FA5}">
                      <a16:colId xmlns:a16="http://schemas.microsoft.com/office/drawing/2014/main" val="2500448367"/>
                    </a:ext>
                  </a:extLst>
                </a:gridCol>
                <a:gridCol w="4567238">
                  <a:extLst>
                    <a:ext uri="{9D8B030D-6E8A-4147-A177-3AD203B41FA5}">
                      <a16:colId xmlns:a16="http://schemas.microsoft.com/office/drawing/2014/main" val="1105484344"/>
                    </a:ext>
                  </a:extLst>
                </a:gridCol>
              </a:tblGrid>
              <a:tr h="2117725">
                <a:tc>
                  <a:txBody>
                    <a:bodyPr/>
                    <a:lstStyle/>
                    <a:p>
                      <a:pPr algn="ctr" eaLnBrk="1" hangingPunct="1">
                        <a:spcBef>
                          <a:spcPct val="0"/>
                        </a:spcBef>
                        <a:buNone/>
                      </a:pPr>
                      <a:r>
                        <a:rPr lang="en-US" altLang="en-US" sz="2400" b="0" dirty="0">
                          <a:solidFill>
                            <a:schemeClr val="tx1">
                              <a:lumMod val="95000"/>
                              <a:lumOff val="5000"/>
                            </a:schemeClr>
                          </a:solidFill>
                          <a:latin typeface="Times New Roman" panose="02020603050405020304" pitchFamily="18" charset="0"/>
                          <a:cs typeface="Times New Roman" panose="02020603050405020304" pitchFamily="18" charset="0"/>
                        </a:rPr>
                        <a:t>All 4 make reaction rate increase.</a:t>
                      </a:r>
                    </a:p>
                    <a:p>
                      <a:pPr algn="ctr" eaLnBrk="1" hangingPunct="1">
                        <a:spcBef>
                          <a:spcPct val="0"/>
                        </a:spcBef>
                        <a:buNone/>
                      </a:pPr>
                      <a:r>
                        <a:rPr lang="en-US" altLang="en-US" sz="2400" b="0" dirty="0">
                          <a:solidFill>
                            <a:schemeClr val="tx1">
                              <a:lumMod val="95000"/>
                              <a:lumOff val="5000"/>
                            </a:schemeClr>
                          </a:solidFill>
                          <a:latin typeface="Times New Roman" panose="02020603050405020304" pitchFamily="18" charset="0"/>
                          <a:cs typeface="Times New Roman" panose="02020603050405020304" pitchFamily="18" charset="0"/>
                        </a:rPr>
                        <a:t>All 4 make reaction time decrease.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b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400" b="0" dirty="0">
                          <a:solidFill>
                            <a:schemeClr val="bg1"/>
                          </a:solidFill>
                          <a:latin typeface="Times New Roman" panose="02020603050405020304" pitchFamily="18" charset="0"/>
                          <a:cs typeface="Times New Roman" panose="02020603050405020304" pitchFamily="18" charset="0"/>
                        </a:rPr>
                        <a:t>You get that these are </a:t>
                      </a:r>
                      <a:br>
                        <a:rPr lang="en-US" sz="2400" b="0" dirty="0">
                          <a:solidFill>
                            <a:schemeClr val="bg1"/>
                          </a:solidFill>
                          <a:latin typeface="Times New Roman" panose="02020603050405020304" pitchFamily="18" charset="0"/>
                          <a:cs typeface="Times New Roman" panose="02020603050405020304" pitchFamily="18" charset="0"/>
                        </a:rPr>
                      </a:br>
                      <a:r>
                        <a:rPr lang="en-US" sz="2400" b="0" dirty="0">
                          <a:solidFill>
                            <a:schemeClr val="bg1"/>
                          </a:solidFill>
                          <a:latin typeface="Times New Roman" panose="02020603050405020304" pitchFamily="18" charset="0"/>
                          <a:cs typeface="Times New Roman" panose="02020603050405020304" pitchFamily="18" charset="0"/>
                        </a:rPr>
                        <a:t>NOT the same, right?  </a:t>
                      </a:r>
                      <a:br>
                        <a:rPr lang="en-US" sz="2400" b="0" dirty="0">
                          <a:solidFill>
                            <a:schemeClr val="bg1"/>
                          </a:solidFill>
                          <a:latin typeface="Times New Roman" panose="02020603050405020304" pitchFamily="18" charset="0"/>
                          <a:cs typeface="Times New Roman" panose="02020603050405020304" pitchFamily="18" charset="0"/>
                        </a:rPr>
                      </a:br>
                      <a:r>
                        <a:rPr lang="en-US" sz="2400" b="0" dirty="0">
                          <a:solidFill>
                            <a:schemeClr val="bg1"/>
                          </a:solidFill>
                          <a:latin typeface="Times New Roman" panose="02020603050405020304" pitchFamily="18" charset="0"/>
                          <a:cs typeface="Times New Roman" panose="02020603050405020304" pitchFamily="18" charset="0"/>
                        </a:rPr>
                        <a:t>Ask now if you don’t (please).  </a:t>
                      </a:r>
                    </a:p>
                    <a:p>
                      <a:pPr algn="ctr"/>
                      <a:endParaRPr lang="en-US" sz="24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extLst>
                  <a:ext uri="{0D108BD9-81ED-4DB2-BD59-A6C34878D82A}">
                    <a16:rowId xmlns:a16="http://schemas.microsoft.com/office/drawing/2014/main" val="1723840181"/>
                  </a:ext>
                </a:extLst>
              </a:tr>
            </a:tbl>
          </a:graphicData>
        </a:graphic>
      </p:graphicFrame>
    </p:spTree>
    <p:extLst>
      <p:ext uri="{BB962C8B-B14F-4D97-AF65-F5344CB8AC3E}">
        <p14:creationId xmlns:p14="http://schemas.microsoft.com/office/powerpoint/2010/main" val="2015315382"/>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TextBox 1"/>
          <p:cNvSpPr txBox="1">
            <a:spLocks noChangeArrowheads="1"/>
          </p:cNvSpPr>
          <p:nvPr/>
        </p:nvSpPr>
        <p:spPr bwMode="auto">
          <a:xfrm>
            <a:off x="0" y="0"/>
            <a:ext cx="9144000" cy="1508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800" dirty="0">
                <a:solidFill>
                  <a:srgbClr val="FF0000"/>
                </a:solidFill>
                <a:latin typeface="Times New Roman" panose="02020603050405020304" pitchFamily="18" charset="0"/>
                <a:cs typeface="Times New Roman" panose="02020603050405020304" pitchFamily="18" charset="0"/>
              </a:rPr>
              <a:t>99.  </a:t>
            </a:r>
            <a:r>
              <a:rPr lang="en-US" altLang="en-US" sz="2800" u="sng" dirty="0">
                <a:solidFill>
                  <a:srgbClr val="FF0000"/>
                </a:solidFill>
                <a:latin typeface="Times New Roman" panose="02020603050405020304" pitchFamily="18" charset="0"/>
                <a:cs typeface="Times New Roman" panose="02020603050405020304" pitchFamily="18" charset="0"/>
              </a:rPr>
              <a:t>Entropy</a:t>
            </a:r>
            <a:r>
              <a:rPr lang="en-US" altLang="en-US" sz="2800" dirty="0">
                <a:solidFill>
                  <a:srgbClr val="FF0000"/>
                </a:solidFill>
                <a:latin typeface="Times New Roman" panose="02020603050405020304" pitchFamily="18" charset="0"/>
                <a:cs typeface="Times New Roman" panose="02020603050405020304" pitchFamily="18" charset="0"/>
              </a:rPr>
              <a:t> is the measure of disorder in a chemical system.</a:t>
            </a:r>
            <a:r>
              <a:rPr lang="en-US" altLang="en-US" sz="2800" dirty="0">
                <a:latin typeface="Times New Roman" panose="02020603050405020304" pitchFamily="18" charset="0"/>
                <a:cs typeface="Times New Roman" panose="02020603050405020304" pitchFamily="18" charset="0"/>
              </a:rPr>
              <a:t> </a:t>
            </a:r>
            <a:br>
              <a:rPr lang="en-US" altLang="en-US" sz="2800" dirty="0">
                <a:latin typeface="Times New Roman" panose="02020603050405020304" pitchFamily="18" charset="0"/>
                <a:cs typeface="Times New Roman" panose="02020603050405020304" pitchFamily="18" charset="0"/>
              </a:rPr>
            </a:br>
            <a:endParaRPr lang="en-US" altLang="en-US" sz="2800" dirty="0">
              <a:latin typeface="Times New Roman" panose="02020603050405020304" pitchFamily="18" charset="0"/>
              <a:cs typeface="Times New Roman" panose="02020603050405020304" pitchFamily="18" charset="0"/>
            </a:endParaRPr>
          </a:p>
          <a:p>
            <a:pPr eaLnBrk="1" hangingPunct="1">
              <a:spcBef>
                <a:spcPct val="0"/>
              </a:spcBef>
              <a:buFontTx/>
              <a:buNone/>
            </a:pPr>
            <a:endParaRPr lang="en-US" altLang="en-US" sz="1800" dirty="0">
              <a:latin typeface="Arial" charset="0"/>
            </a:endParaRPr>
          </a:p>
          <a:p>
            <a:pPr eaLnBrk="1" hangingPunct="1">
              <a:spcBef>
                <a:spcPct val="0"/>
              </a:spcBef>
              <a:buFontTx/>
              <a:buNone/>
            </a:pPr>
            <a:endParaRPr lang="en-US" altLang="en-US" sz="1800" dirty="0">
              <a:latin typeface="Arial" charset="0"/>
            </a:endParaRPr>
          </a:p>
        </p:txBody>
      </p:sp>
      <p:pic>
        <p:nvPicPr>
          <p:cNvPr id="137219" name="Picture 2" descr="http://northtexaskids.com/ntkblog/wp-content/uploads/2012/07/kids-messy-room.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350" y="1447800"/>
            <a:ext cx="4476750" cy="336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ight Arrow 2"/>
          <p:cNvSpPr/>
          <p:nvPr/>
        </p:nvSpPr>
        <p:spPr>
          <a:xfrm rot="11270598">
            <a:off x="4667250" y="1295400"/>
            <a:ext cx="4038600" cy="2286000"/>
          </a:xfrm>
          <a:prstGeom prst="rightArrow">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137222" name="TextBox 3"/>
          <p:cNvSpPr txBox="1">
            <a:spLocks noChangeArrowheads="1"/>
          </p:cNvSpPr>
          <p:nvPr/>
        </p:nvSpPr>
        <p:spPr bwMode="auto">
          <a:xfrm rot="380586">
            <a:off x="4848225" y="2254250"/>
            <a:ext cx="38576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b="1">
                <a:solidFill>
                  <a:srgbClr val="F1FFD5"/>
                </a:solidFill>
                <a:latin typeface="Arial" charset="0"/>
              </a:rPr>
              <a:t>Much disorder = HIGH ENTROPY</a:t>
            </a:r>
          </a:p>
        </p:txBody>
      </p:sp>
      <p:sp>
        <p:nvSpPr>
          <p:cNvPr id="2" name="TextBox 1">
            <a:extLst>
              <a:ext uri="{FF2B5EF4-FFF2-40B4-BE49-F238E27FC236}">
                <a16:creationId xmlns:a16="http://schemas.microsoft.com/office/drawing/2014/main" id="{D97CB042-8D70-7D54-CFAD-CE9FE0EAD355}"/>
              </a:ext>
            </a:extLst>
          </p:cNvPr>
          <p:cNvSpPr txBox="1"/>
          <p:nvPr/>
        </p:nvSpPr>
        <p:spPr>
          <a:xfrm>
            <a:off x="0" y="5410200"/>
            <a:ext cx="9144000" cy="1077218"/>
          </a:xfrm>
          <a:prstGeom prst="rect">
            <a:avLst/>
          </a:prstGeom>
          <a:noFill/>
        </p:spPr>
        <p:txBody>
          <a:bodyPr wrap="square" rtlCol="0">
            <a:spAutoFit/>
          </a:bodyPr>
          <a:lstStyle/>
          <a:p>
            <a:pPr algn="ctr"/>
            <a:r>
              <a:rPr lang="en-US" altLang="en-US" sz="3200" dirty="0">
                <a:latin typeface="Times New Roman" panose="02020603050405020304" pitchFamily="18" charset="0"/>
                <a:cs typeface="Times New Roman" panose="02020603050405020304" pitchFamily="18" charset="0"/>
              </a:rPr>
              <a:t>In AP Chem it has units and numbers, </a:t>
            </a:r>
            <a:br>
              <a:rPr lang="en-US" altLang="en-US" sz="3200" dirty="0">
                <a:latin typeface="Times New Roman" panose="02020603050405020304" pitchFamily="18" charset="0"/>
                <a:cs typeface="Times New Roman" panose="02020603050405020304" pitchFamily="18" charset="0"/>
              </a:rPr>
            </a:br>
            <a:r>
              <a:rPr lang="en-US" altLang="en-US" sz="3200" dirty="0">
                <a:latin typeface="Times New Roman" panose="02020603050405020304" pitchFamily="18" charset="0"/>
                <a:cs typeface="Times New Roman" panose="02020603050405020304" pitchFamily="18" charset="0"/>
              </a:rPr>
              <a:t>in our course it is just a definition.</a:t>
            </a:r>
            <a:endParaRPr lang="en-US" sz="3200" dirty="0"/>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TextBox 1"/>
          <p:cNvSpPr txBox="1">
            <a:spLocks noChangeArrowheads="1"/>
          </p:cNvSpPr>
          <p:nvPr/>
        </p:nvSpPr>
        <p:spPr bwMode="auto">
          <a:xfrm>
            <a:off x="0" y="0"/>
            <a:ext cx="9144000" cy="1508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800" dirty="0">
                <a:solidFill>
                  <a:srgbClr val="FF0000"/>
                </a:solidFill>
                <a:latin typeface="Times New Roman" panose="02020603050405020304" pitchFamily="18" charset="0"/>
                <a:cs typeface="Times New Roman" panose="02020603050405020304" pitchFamily="18" charset="0"/>
              </a:rPr>
              <a:t>121. </a:t>
            </a:r>
            <a:r>
              <a:rPr lang="en-US" altLang="en-US" sz="2800" u="sng" dirty="0">
                <a:solidFill>
                  <a:srgbClr val="FF0000"/>
                </a:solidFill>
                <a:latin typeface="Times New Roman" panose="02020603050405020304" pitchFamily="18" charset="0"/>
                <a:cs typeface="Times New Roman" panose="02020603050405020304" pitchFamily="18" charset="0"/>
              </a:rPr>
              <a:t>Entropy</a:t>
            </a:r>
            <a:r>
              <a:rPr lang="en-US" altLang="en-US" sz="2800" dirty="0">
                <a:solidFill>
                  <a:srgbClr val="FF0000"/>
                </a:solidFill>
                <a:latin typeface="Times New Roman" panose="02020603050405020304" pitchFamily="18" charset="0"/>
                <a:cs typeface="Times New Roman" panose="02020603050405020304" pitchFamily="18" charset="0"/>
              </a:rPr>
              <a:t> is the measure of disorder in a chemical system.</a:t>
            </a:r>
            <a:r>
              <a:rPr lang="en-US" altLang="en-US" sz="2800" dirty="0">
                <a:latin typeface="Times New Roman" panose="02020603050405020304" pitchFamily="18" charset="0"/>
                <a:cs typeface="Times New Roman" panose="02020603050405020304" pitchFamily="18" charset="0"/>
              </a:rPr>
              <a:t> </a:t>
            </a:r>
            <a:br>
              <a:rPr lang="en-US" altLang="en-US" sz="2800" dirty="0">
                <a:latin typeface="Times New Roman" panose="02020603050405020304" pitchFamily="18" charset="0"/>
                <a:cs typeface="Times New Roman" panose="02020603050405020304" pitchFamily="18" charset="0"/>
              </a:rPr>
            </a:br>
            <a:r>
              <a:rPr lang="en-US" altLang="en-US" sz="2800" dirty="0">
                <a:latin typeface="Times New Roman" panose="02020603050405020304" pitchFamily="18" charset="0"/>
                <a:cs typeface="Times New Roman" panose="02020603050405020304" pitchFamily="18" charset="0"/>
              </a:rPr>
              <a:t> </a:t>
            </a:r>
          </a:p>
          <a:p>
            <a:pPr eaLnBrk="1" hangingPunct="1">
              <a:spcBef>
                <a:spcPct val="0"/>
              </a:spcBef>
              <a:buFontTx/>
              <a:buNone/>
            </a:pPr>
            <a:endParaRPr lang="en-US" altLang="en-US" sz="1800" dirty="0">
              <a:latin typeface="Arial" charset="0"/>
            </a:endParaRPr>
          </a:p>
          <a:p>
            <a:pPr eaLnBrk="1" hangingPunct="1">
              <a:spcBef>
                <a:spcPct val="0"/>
              </a:spcBef>
              <a:buFontTx/>
              <a:buNone/>
            </a:pPr>
            <a:endParaRPr lang="en-US" altLang="en-US" sz="1800" dirty="0">
              <a:latin typeface="Arial" charset="0"/>
            </a:endParaRPr>
          </a:p>
        </p:txBody>
      </p:sp>
      <p:pic>
        <p:nvPicPr>
          <p:cNvPr id="137219" name="Picture 2" descr="http://northtexaskids.com/ntkblog/wp-content/uploads/2012/07/kids-messy-room.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350" y="1447800"/>
            <a:ext cx="4476750" cy="336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7220" name="Picture 4" descr="http://uuldesign.com/wp-content/uploads/2010/05/clean-neat-teen-room-interio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7250" y="4224338"/>
            <a:ext cx="4476750" cy="2562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ight Arrow 2"/>
          <p:cNvSpPr/>
          <p:nvPr/>
        </p:nvSpPr>
        <p:spPr>
          <a:xfrm rot="11270598">
            <a:off x="4667250" y="1295400"/>
            <a:ext cx="4038600" cy="2286000"/>
          </a:xfrm>
          <a:prstGeom prst="rightArrow">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137222" name="TextBox 3"/>
          <p:cNvSpPr txBox="1">
            <a:spLocks noChangeArrowheads="1"/>
          </p:cNvSpPr>
          <p:nvPr/>
        </p:nvSpPr>
        <p:spPr bwMode="auto">
          <a:xfrm rot="380586">
            <a:off x="4848225" y="2254250"/>
            <a:ext cx="38576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b="1">
                <a:solidFill>
                  <a:srgbClr val="F1FFD5"/>
                </a:solidFill>
                <a:latin typeface="Arial" charset="0"/>
              </a:rPr>
              <a:t>Much disorder = HIGH ENTROPY</a:t>
            </a:r>
          </a:p>
        </p:txBody>
      </p:sp>
      <p:sp>
        <p:nvSpPr>
          <p:cNvPr id="137223" name="TextBox 6"/>
          <p:cNvSpPr txBox="1">
            <a:spLocks noChangeArrowheads="1"/>
          </p:cNvSpPr>
          <p:nvPr/>
        </p:nvSpPr>
        <p:spPr bwMode="auto">
          <a:xfrm>
            <a:off x="0" y="5486400"/>
            <a:ext cx="46101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400" b="1" dirty="0">
                <a:solidFill>
                  <a:srgbClr val="FF0000"/>
                </a:solidFill>
                <a:latin typeface="Arial" charset="0"/>
              </a:rPr>
              <a:t>No disorder = LOW ENTROPY</a:t>
            </a:r>
          </a:p>
        </p:txBody>
      </p:sp>
      <p:cxnSp>
        <p:nvCxnSpPr>
          <p:cNvPr id="11" name="Straight Arrow Connector 10"/>
          <p:cNvCxnSpPr/>
          <p:nvPr/>
        </p:nvCxnSpPr>
        <p:spPr>
          <a:xfrm>
            <a:off x="685800" y="6362699"/>
            <a:ext cx="3505200" cy="0"/>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 name="Isosceles Triangle 1">
            <a:extLst>
              <a:ext uri="{FF2B5EF4-FFF2-40B4-BE49-F238E27FC236}">
                <a16:creationId xmlns:a16="http://schemas.microsoft.com/office/drawing/2014/main" id="{A0F67663-A4B4-1C8E-F8F7-3FEF036C943B}"/>
              </a:ext>
            </a:extLst>
          </p:cNvPr>
          <p:cNvSpPr/>
          <p:nvPr/>
        </p:nvSpPr>
        <p:spPr>
          <a:xfrm rot="5400000">
            <a:off x="3867151" y="6019800"/>
            <a:ext cx="533400" cy="685799"/>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66777158"/>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A0B85E92-D308-BC5D-86D7-4AF9D31F629B}"/>
              </a:ext>
            </a:extLst>
          </p:cNvPr>
          <p:cNvGraphicFramePr>
            <a:graphicFrameLocks noGrp="1"/>
          </p:cNvGraphicFramePr>
          <p:nvPr>
            <p:extLst>
              <p:ext uri="{D42A27DB-BD31-4B8C-83A1-F6EECF244321}">
                <p14:modId xmlns:p14="http://schemas.microsoft.com/office/powerpoint/2010/main" val="2031501632"/>
              </p:ext>
            </p:extLst>
          </p:nvPr>
        </p:nvGraphicFramePr>
        <p:xfrm>
          <a:off x="0" y="0"/>
          <a:ext cx="9144000" cy="6858000"/>
        </p:xfrm>
        <a:graphic>
          <a:graphicData uri="http://schemas.openxmlformats.org/drawingml/2006/table">
            <a:tbl>
              <a:tblPr firstRow="1" bandRow="1">
                <a:tableStyleId>{5C22544A-7EE6-4342-B048-85BDC9FD1C3A}</a:tableStyleId>
              </a:tblPr>
              <a:tblGrid>
                <a:gridCol w="3368842">
                  <a:extLst>
                    <a:ext uri="{9D8B030D-6E8A-4147-A177-3AD203B41FA5}">
                      <a16:colId xmlns:a16="http://schemas.microsoft.com/office/drawing/2014/main" val="1914043526"/>
                    </a:ext>
                  </a:extLst>
                </a:gridCol>
                <a:gridCol w="5775158">
                  <a:extLst>
                    <a:ext uri="{9D8B030D-6E8A-4147-A177-3AD203B41FA5}">
                      <a16:colId xmlns:a16="http://schemas.microsoft.com/office/drawing/2014/main" val="3718598631"/>
                    </a:ext>
                  </a:extLst>
                </a:gridCol>
              </a:tblGrid>
              <a:tr h="1091046">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3200" dirty="0">
                          <a:solidFill>
                            <a:schemeClr val="tx1">
                              <a:lumMod val="95000"/>
                              <a:lumOff val="5000"/>
                            </a:schemeClr>
                          </a:solidFill>
                          <a:latin typeface="Dreaming Outloud Pro" panose="03050502040302030504" pitchFamily="66" charset="0"/>
                          <a:cs typeface="Dreaming Outloud Pro" panose="03050502040302030504" pitchFamily="66" charset="0"/>
                        </a:rPr>
                        <a:t>100.  Compare the phases of matter for entropy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hMerge="1">
                  <a:txBody>
                    <a:bodyPr/>
                    <a:lstStyle/>
                    <a:p>
                      <a:pPr algn="ctr"/>
                      <a:endParaRPr lang="en-US" sz="4000" b="1" dirty="0">
                        <a:solidFill>
                          <a:schemeClr val="tx1">
                            <a:lumMod val="95000"/>
                            <a:lumOff val="5000"/>
                          </a:schemeClr>
                        </a:solidFill>
                        <a:latin typeface="Dreaming Outloud Pro" panose="03050502040302030504" pitchFamily="66" charset="0"/>
                        <a:cs typeface="Dreaming Outloud Pro" panose="03050502040302030504" pitchFamily="66" charset="0"/>
                      </a:endParaRPr>
                    </a:p>
                  </a:txBody>
                  <a:tcPr anchor="ct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solidFill>
                      <a:schemeClr val="tx2">
                        <a:lumMod val="40000"/>
                        <a:lumOff val="60000"/>
                      </a:schemeClr>
                    </a:solidFill>
                  </a:tcPr>
                </a:tc>
                <a:extLst>
                  <a:ext uri="{0D108BD9-81ED-4DB2-BD59-A6C34878D82A}">
                    <a16:rowId xmlns:a16="http://schemas.microsoft.com/office/drawing/2014/main" val="1518532636"/>
                  </a:ext>
                </a:extLst>
              </a:tr>
              <a:tr h="2048213">
                <a:tc>
                  <a:txBody>
                    <a:bodyPr/>
                    <a:lstStyle/>
                    <a:p>
                      <a:pPr algn="ctr"/>
                      <a:r>
                        <a:rPr lang="en-US" sz="4000" b="1" dirty="0">
                          <a:solidFill>
                            <a:schemeClr val="tx1">
                              <a:lumMod val="95000"/>
                              <a:lumOff val="5000"/>
                            </a:schemeClr>
                          </a:solidFill>
                          <a:latin typeface="Dreaming Outloud Pro" panose="03050502040302030504" pitchFamily="66" charset="0"/>
                          <a:cs typeface="Dreaming Outloud Pro" panose="03050502040302030504" pitchFamily="66" charset="0"/>
                        </a:rPr>
                        <a:t>Solid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a:txBody>
                    <a:bodyPr/>
                    <a:lstStyle/>
                    <a:p>
                      <a:pPr algn="ctr"/>
                      <a:endParaRPr lang="en-US" sz="4000" b="1" dirty="0">
                        <a:solidFill>
                          <a:schemeClr val="tx1">
                            <a:lumMod val="95000"/>
                            <a:lumOff val="5000"/>
                          </a:schemeClr>
                        </a:solidFill>
                        <a:latin typeface="Dreaming Outloud Pro" panose="03050502040302030504" pitchFamily="66" charset="0"/>
                        <a:cs typeface="Dreaming Outloud Pro" panose="030505020403020305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extLst>
                  <a:ext uri="{0D108BD9-81ED-4DB2-BD59-A6C34878D82A}">
                    <a16:rowId xmlns:a16="http://schemas.microsoft.com/office/drawing/2014/main" val="3685278596"/>
                  </a:ext>
                </a:extLst>
              </a:tr>
              <a:tr h="1670528">
                <a:tc>
                  <a:txBody>
                    <a:bodyPr/>
                    <a:lstStyle/>
                    <a:p>
                      <a:pPr algn="ctr"/>
                      <a:r>
                        <a:rPr lang="en-US" sz="4000" b="1" dirty="0">
                          <a:solidFill>
                            <a:schemeClr val="tx1">
                              <a:lumMod val="95000"/>
                              <a:lumOff val="5000"/>
                            </a:schemeClr>
                          </a:solidFill>
                          <a:latin typeface="Dreaming Outloud Pro" panose="03050502040302030504" pitchFamily="66" charset="0"/>
                          <a:cs typeface="Dreaming Outloud Pro" panose="03050502040302030504" pitchFamily="66" charset="0"/>
                        </a:rPr>
                        <a:t>Liquid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4000" b="1" dirty="0">
                        <a:solidFill>
                          <a:schemeClr val="tx1">
                            <a:lumMod val="95000"/>
                            <a:lumOff val="5000"/>
                          </a:schemeClr>
                        </a:solidFill>
                        <a:latin typeface="Dreaming Outloud Pro" panose="03050502040302030504" pitchFamily="66" charset="0"/>
                        <a:cs typeface="Dreaming Outloud Pro" panose="030505020403020305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08347846"/>
                  </a:ext>
                </a:extLst>
              </a:tr>
              <a:tr h="2048213">
                <a:tc>
                  <a:txBody>
                    <a:bodyPr/>
                    <a:lstStyle/>
                    <a:p>
                      <a:pPr algn="ctr"/>
                      <a:r>
                        <a:rPr lang="en-US" sz="4000" b="1" dirty="0">
                          <a:solidFill>
                            <a:schemeClr val="tx1">
                              <a:lumMod val="95000"/>
                              <a:lumOff val="5000"/>
                            </a:schemeClr>
                          </a:solidFill>
                          <a:latin typeface="Dreaming Outloud Pro" panose="03050502040302030504" pitchFamily="66" charset="0"/>
                          <a:cs typeface="Dreaming Outloud Pro" panose="03050502040302030504" pitchFamily="66" charset="0"/>
                        </a:rPr>
                        <a:t>Gas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ABA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altLang="en-US" sz="4000" b="1" dirty="0">
                        <a:solidFill>
                          <a:schemeClr val="tx1">
                            <a:lumMod val="95000"/>
                            <a:lumOff val="5000"/>
                          </a:schemeClr>
                        </a:solidFill>
                        <a:latin typeface="Dreaming Outloud Pro" panose="03050502040302030504" pitchFamily="66" charset="0"/>
                        <a:cs typeface="Dreaming Outloud Pro" panose="030505020403020305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ABAB"/>
                    </a:solidFill>
                  </a:tcPr>
                </a:tc>
                <a:extLst>
                  <a:ext uri="{0D108BD9-81ED-4DB2-BD59-A6C34878D82A}">
                    <a16:rowId xmlns:a16="http://schemas.microsoft.com/office/drawing/2014/main" val="2656844098"/>
                  </a:ext>
                </a:extLst>
              </a:tr>
            </a:tbl>
          </a:graphicData>
        </a:graphic>
      </p:graphicFrame>
    </p:spTree>
    <p:extLst>
      <p:ext uri="{BB962C8B-B14F-4D97-AF65-F5344CB8AC3E}">
        <p14:creationId xmlns:p14="http://schemas.microsoft.com/office/powerpoint/2010/main" val="3615026065"/>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A0B85E92-D308-BC5D-86D7-4AF9D31F629B}"/>
              </a:ext>
            </a:extLst>
          </p:cNvPr>
          <p:cNvGraphicFramePr>
            <a:graphicFrameLocks noGrp="1"/>
          </p:cNvGraphicFramePr>
          <p:nvPr>
            <p:extLst>
              <p:ext uri="{D42A27DB-BD31-4B8C-83A1-F6EECF244321}">
                <p14:modId xmlns:p14="http://schemas.microsoft.com/office/powerpoint/2010/main" val="87773671"/>
              </p:ext>
            </p:extLst>
          </p:nvPr>
        </p:nvGraphicFramePr>
        <p:xfrm>
          <a:off x="0" y="0"/>
          <a:ext cx="9144000" cy="6858000"/>
        </p:xfrm>
        <a:graphic>
          <a:graphicData uri="http://schemas.openxmlformats.org/drawingml/2006/table">
            <a:tbl>
              <a:tblPr firstRow="1" bandRow="1">
                <a:tableStyleId>{5C22544A-7EE6-4342-B048-85BDC9FD1C3A}</a:tableStyleId>
              </a:tblPr>
              <a:tblGrid>
                <a:gridCol w="3368842">
                  <a:extLst>
                    <a:ext uri="{9D8B030D-6E8A-4147-A177-3AD203B41FA5}">
                      <a16:colId xmlns:a16="http://schemas.microsoft.com/office/drawing/2014/main" val="1914043526"/>
                    </a:ext>
                  </a:extLst>
                </a:gridCol>
                <a:gridCol w="5775158">
                  <a:extLst>
                    <a:ext uri="{9D8B030D-6E8A-4147-A177-3AD203B41FA5}">
                      <a16:colId xmlns:a16="http://schemas.microsoft.com/office/drawing/2014/main" val="3718598631"/>
                    </a:ext>
                  </a:extLst>
                </a:gridCol>
              </a:tblGrid>
              <a:tr h="1091046">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3200" dirty="0">
                          <a:solidFill>
                            <a:schemeClr val="tx1">
                              <a:lumMod val="95000"/>
                              <a:lumOff val="5000"/>
                            </a:schemeClr>
                          </a:solidFill>
                          <a:latin typeface="Dreaming Outloud Pro" panose="03050502040302030504" pitchFamily="66" charset="0"/>
                          <a:cs typeface="Dreaming Outloud Pro" panose="03050502040302030504" pitchFamily="66" charset="0"/>
                        </a:rPr>
                        <a:t>100.  Compare the phases of matter for entropy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hMerge="1">
                  <a:txBody>
                    <a:bodyPr/>
                    <a:lstStyle/>
                    <a:p>
                      <a:pPr algn="ctr"/>
                      <a:endParaRPr lang="en-US" sz="4000" b="1" dirty="0">
                        <a:solidFill>
                          <a:schemeClr val="tx1">
                            <a:lumMod val="95000"/>
                            <a:lumOff val="5000"/>
                          </a:schemeClr>
                        </a:solidFill>
                        <a:latin typeface="Dreaming Outloud Pro" panose="03050502040302030504" pitchFamily="66" charset="0"/>
                        <a:cs typeface="Dreaming Outloud Pro" panose="03050502040302030504" pitchFamily="66" charset="0"/>
                      </a:endParaRPr>
                    </a:p>
                  </a:txBody>
                  <a:tcPr anchor="ct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solidFill>
                      <a:schemeClr val="tx2">
                        <a:lumMod val="40000"/>
                        <a:lumOff val="60000"/>
                      </a:schemeClr>
                    </a:solidFill>
                  </a:tcPr>
                </a:tc>
                <a:extLst>
                  <a:ext uri="{0D108BD9-81ED-4DB2-BD59-A6C34878D82A}">
                    <a16:rowId xmlns:a16="http://schemas.microsoft.com/office/drawing/2014/main" val="1518532636"/>
                  </a:ext>
                </a:extLst>
              </a:tr>
              <a:tr h="2048213">
                <a:tc>
                  <a:txBody>
                    <a:bodyPr/>
                    <a:lstStyle/>
                    <a:p>
                      <a:pPr algn="ctr"/>
                      <a:r>
                        <a:rPr lang="en-US" sz="4000" b="1" dirty="0">
                          <a:solidFill>
                            <a:schemeClr val="tx1">
                              <a:lumMod val="95000"/>
                              <a:lumOff val="5000"/>
                            </a:schemeClr>
                          </a:solidFill>
                          <a:latin typeface="Dreaming Outloud Pro" panose="03050502040302030504" pitchFamily="66" charset="0"/>
                          <a:cs typeface="Dreaming Outloud Pro" panose="03050502040302030504" pitchFamily="66" charset="0"/>
                        </a:rPr>
                        <a:t>Solid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a:txBody>
                    <a:bodyPr/>
                    <a:lstStyle/>
                    <a:p>
                      <a:pPr algn="ctr"/>
                      <a:r>
                        <a:rPr lang="en-US" altLang="en-US" sz="4000" b="1" dirty="0">
                          <a:solidFill>
                            <a:schemeClr val="tx1">
                              <a:lumMod val="95000"/>
                              <a:lumOff val="5000"/>
                            </a:schemeClr>
                          </a:solidFill>
                          <a:latin typeface="Dreaming Outloud Pro" panose="03050502040302030504" pitchFamily="66" charset="0"/>
                          <a:cs typeface="Dreaming Outloud Pro" panose="03050502040302030504" pitchFamily="66" charset="0"/>
                        </a:rPr>
                        <a:t>Lowest entropy </a:t>
                      </a:r>
                      <a:br>
                        <a:rPr lang="en-US" altLang="en-US" sz="4000" b="1" dirty="0">
                          <a:solidFill>
                            <a:schemeClr val="tx1">
                              <a:lumMod val="95000"/>
                              <a:lumOff val="5000"/>
                            </a:schemeClr>
                          </a:solidFill>
                          <a:latin typeface="Dreaming Outloud Pro" panose="03050502040302030504" pitchFamily="66" charset="0"/>
                          <a:cs typeface="Dreaming Outloud Pro" panose="03050502040302030504" pitchFamily="66" charset="0"/>
                        </a:rPr>
                      </a:br>
                      <a:r>
                        <a:rPr lang="en-US" altLang="en-US" sz="4000" b="1" dirty="0">
                          <a:solidFill>
                            <a:schemeClr val="tx1">
                              <a:lumMod val="95000"/>
                              <a:lumOff val="5000"/>
                            </a:schemeClr>
                          </a:solidFill>
                          <a:latin typeface="Dreaming Outloud Pro" panose="03050502040302030504" pitchFamily="66" charset="0"/>
                          <a:cs typeface="Dreaming Outloud Pro" panose="03050502040302030504" pitchFamily="66" charset="0"/>
                        </a:rPr>
                        <a:t>(most order)</a:t>
                      </a:r>
                      <a:endParaRPr lang="en-US" sz="4000" b="1" dirty="0">
                        <a:solidFill>
                          <a:schemeClr val="tx1">
                            <a:lumMod val="95000"/>
                            <a:lumOff val="5000"/>
                          </a:schemeClr>
                        </a:solidFill>
                        <a:latin typeface="Dreaming Outloud Pro" panose="03050502040302030504" pitchFamily="66" charset="0"/>
                        <a:cs typeface="Dreaming Outloud Pro" panose="030505020403020305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extLst>
                  <a:ext uri="{0D108BD9-81ED-4DB2-BD59-A6C34878D82A}">
                    <a16:rowId xmlns:a16="http://schemas.microsoft.com/office/drawing/2014/main" val="3685278596"/>
                  </a:ext>
                </a:extLst>
              </a:tr>
              <a:tr h="1670528">
                <a:tc>
                  <a:txBody>
                    <a:bodyPr/>
                    <a:lstStyle/>
                    <a:p>
                      <a:pPr algn="ctr"/>
                      <a:r>
                        <a:rPr lang="en-US" sz="4000" b="1" dirty="0">
                          <a:solidFill>
                            <a:schemeClr val="tx1">
                              <a:lumMod val="95000"/>
                              <a:lumOff val="5000"/>
                            </a:schemeClr>
                          </a:solidFill>
                          <a:latin typeface="Dreaming Outloud Pro" panose="03050502040302030504" pitchFamily="66" charset="0"/>
                          <a:cs typeface="Dreaming Outloud Pro" panose="03050502040302030504" pitchFamily="66" charset="0"/>
                        </a:rPr>
                        <a:t>Liquid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en-US" sz="4000" b="1" i="1" dirty="0">
                          <a:solidFill>
                            <a:schemeClr val="tx1">
                              <a:lumMod val="95000"/>
                              <a:lumOff val="5000"/>
                            </a:schemeClr>
                          </a:solidFill>
                          <a:latin typeface="Dreaming Outloud Pro" panose="03050502040302030504" pitchFamily="66" charset="0"/>
                          <a:cs typeface="Dreaming Outloud Pro" panose="03050502040302030504" pitchFamily="66" charset="0"/>
                        </a:rPr>
                        <a:t>Medium entropy</a:t>
                      </a:r>
                      <a:endParaRPr lang="en-US" sz="4000" b="1" dirty="0">
                        <a:solidFill>
                          <a:schemeClr val="tx1">
                            <a:lumMod val="95000"/>
                            <a:lumOff val="5000"/>
                          </a:schemeClr>
                        </a:solidFill>
                        <a:latin typeface="Dreaming Outloud Pro" panose="03050502040302030504" pitchFamily="66" charset="0"/>
                        <a:cs typeface="Dreaming Outloud Pro" panose="030505020403020305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08347846"/>
                  </a:ext>
                </a:extLst>
              </a:tr>
              <a:tr h="2048213">
                <a:tc>
                  <a:txBody>
                    <a:bodyPr/>
                    <a:lstStyle/>
                    <a:p>
                      <a:pPr algn="ctr"/>
                      <a:r>
                        <a:rPr lang="en-US" sz="4000" b="1" dirty="0">
                          <a:solidFill>
                            <a:schemeClr val="tx1">
                              <a:lumMod val="95000"/>
                              <a:lumOff val="5000"/>
                            </a:schemeClr>
                          </a:solidFill>
                          <a:latin typeface="Dreaming Outloud Pro" panose="03050502040302030504" pitchFamily="66" charset="0"/>
                          <a:cs typeface="Dreaming Outloud Pro" panose="03050502040302030504" pitchFamily="66" charset="0"/>
                        </a:rPr>
                        <a:t>Gas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ABA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4000" b="1" dirty="0">
                          <a:solidFill>
                            <a:schemeClr val="tx1">
                              <a:lumMod val="95000"/>
                              <a:lumOff val="5000"/>
                            </a:schemeClr>
                          </a:solidFill>
                          <a:latin typeface="Dreaming Outloud Pro" panose="03050502040302030504" pitchFamily="66" charset="0"/>
                          <a:cs typeface="Dreaming Outloud Pro" panose="03050502040302030504" pitchFamily="66" charset="0"/>
                        </a:rPr>
                        <a:t>Highest entropy </a:t>
                      </a:r>
                      <a:br>
                        <a:rPr lang="en-US" altLang="en-US" sz="4000" b="1" dirty="0">
                          <a:solidFill>
                            <a:schemeClr val="tx1">
                              <a:lumMod val="95000"/>
                              <a:lumOff val="5000"/>
                            </a:schemeClr>
                          </a:solidFill>
                          <a:latin typeface="Dreaming Outloud Pro" panose="03050502040302030504" pitchFamily="66" charset="0"/>
                          <a:cs typeface="Dreaming Outloud Pro" panose="03050502040302030504" pitchFamily="66" charset="0"/>
                        </a:rPr>
                      </a:br>
                      <a:r>
                        <a:rPr lang="en-US" altLang="en-US" sz="4000" b="1" dirty="0">
                          <a:solidFill>
                            <a:schemeClr val="tx1">
                              <a:lumMod val="95000"/>
                              <a:lumOff val="5000"/>
                            </a:schemeClr>
                          </a:solidFill>
                          <a:latin typeface="Dreaming Outloud Pro" panose="03050502040302030504" pitchFamily="66" charset="0"/>
                          <a:cs typeface="Dreaming Outloud Pro" panose="03050502040302030504" pitchFamily="66" charset="0"/>
                        </a:rPr>
                        <a:t>(most disorder)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ABAB"/>
                    </a:solidFill>
                  </a:tcPr>
                </a:tc>
                <a:extLst>
                  <a:ext uri="{0D108BD9-81ED-4DB2-BD59-A6C34878D82A}">
                    <a16:rowId xmlns:a16="http://schemas.microsoft.com/office/drawing/2014/main" val="2656844098"/>
                  </a:ext>
                </a:extLst>
              </a:tr>
            </a:tbl>
          </a:graphicData>
        </a:graphic>
      </p:graphicFrame>
    </p:spTree>
    <p:extLst>
      <p:ext uri="{BB962C8B-B14F-4D97-AF65-F5344CB8AC3E}">
        <p14:creationId xmlns:p14="http://schemas.microsoft.com/office/powerpoint/2010/main" val="3930920376"/>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2">
            <a:extLst>
              <a:ext uri="{FF2B5EF4-FFF2-40B4-BE49-F238E27FC236}">
                <a16:creationId xmlns:a16="http://schemas.microsoft.com/office/drawing/2014/main" id="{77A3C1A4-77DC-24FA-80B4-AC827FD54021}"/>
              </a:ext>
            </a:extLst>
          </p:cNvPr>
          <p:cNvGraphicFramePr>
            <a:graphicFrameLocks noGrp="1"/>
          </p:cNvGraphicFramePr>
          <p:nvPr>
            <p:extLst>
              <p:ext uri="{D42A27DB-BD31-4B8C-83A1-F6EECF244321}">
                <p14:modId xmlns:p14="http://schemas.microsoft.com/office/powerpoint/2010/main" val="3190823945"/>
              </p:ext>
            </p:extLst>
          </p:nvPr>
        </p:nvGraphicFramePr>
        <p:xfrm>
          <a:off x="0" y="0"/>
          <a:ext cx="9144000" cy="6858001"/>
        </p:xfrm>
        <a:graphic>
          <a:graphicData uri="http://schemas.openxmlformats.org/drawingml/2006/table">
            <a:tbl>
              <a:tblPr firstRow="1" bandRow="1">
                <a:tableStyleId>{5C22544A-7EE6-4342-B048-85BDC9FD1C3A}</a:tableStyleId>
              </a:tblPr>
              <a:tblGrid>
                <a:gridCol w="2667000">
                  <a:extLst>
                    <a:ext uri="{9D8B030D-6E8A-4147-A177-3AD203B41FA5}">
                      <a16:colId xmlns:a16="http://schemas.microsoft.com/office/drawing/2014/main" val="1914043526"/>
                    </a:ext>
                  </a:extLst>
                </a:gridCol>
                <a:gridCol w="6477000">
                  <a:extLst>
                    <a:ext uri="{9D8B030D-6E8A-4147-A177-3AD203B41FA5}">
                      <a16:colId xmlns:a16="http://schemas.microsoft.com/office/drawing/2014/main" val="3718598631"/>
                    </a:ext>
                  </a:extLst>
                </a:gridCol>
              </a:tblGrid>
              <a:tr h="1451388">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2800" b="0" dirty="0">
                          <a:solidFill>
                            <a:schemeClr val="tx1">
                              <a:lumMod val="95000"/>
                              <a:lumOff val="5000"/>
                            </a:schemeClr>
                          </a:solidFill>
                          <a:latin typeface="Times New Roman" panose="02020603050405020304" pitchFamily="18" charset="0"/>
                          <a:cs typeface="Times New Roman" panose="02020603050405020304" pitchFamily="18" charset="0"/>
                        </a:rPr>
                        <a:t>101. </a:t>
                      </a:r>
                      <a:r>
                        <a:rPr lang="en-US" altLang="en-US" sz="2800" b="0" dirty="0">
                          <a:solidFill>
                            <a:srgbClr val="000000"/>
                          </a:solidFill>
                          <a:latin typeface="Times New Roman" panose="02020603050405020304" pitchFamily="18" charset="0"/>
                          <a:cs typeface="Times New Roman" panose="02020603050405020304" pitchFamily="18" charset="0"/>
                        </a:rPr>
                        <a:t>Three solid compounds are at the same temperature and</a:t>
                      </a:r>
                      <a:br>
                        <a:rPr lang="en-US" altLang="en-US" sz="2800" b="0" dirty="0">
                          <a:solidFill>
                            <a:srgbClr val="000000"/>
                          </a:solidFill>
                          <a:latin typeface="Times New Roman" panose="02020603050405020304" pitchFamily="18" charset="0"/>
                          <a:cs typeface="Times New Roman" panose="02020603050405020304" pitchFamily="18" charset="0"/>
                        </a:rPr>
                      </a:br>
                      <a:r>
                        <a:rPr lang="en-US" altLang="en-US" sz="2800" b="0" dirty="0">
                          <a:solidFill>
                            <a:srgbClr val="000000"/>
                          </a:solidFill>
                          <a:latin typeface="Times New Roman" panose="02020603050405020304" pitchFamily="18" charset="0"/>
                          <a:cs typeface="Times New Roman" panose="02020603050405020304" pitchFamily="18" charset="0"/>
                        </a:rPr>
                        <a:t>         pressure, which has the most entropy, which has the </a:t>
                      </a:r>
                      <a:br>
                        <a:rPr lang="en-US" altLang="en-US" sz="2800" b="0" dirty="0">
                          <a:solidFill>
                            <a:srgbClr val="000000"/>
                          </a:solidFill>
                          <a:latin typeface="Times New Roman" panose="02020603050405020304" pitchFamily="18" charset="0"/>
                          <a:cs typeface="Times New Roman" panose="02020603050405020304" pitchFamily="18" charset="0"/>
                        </a:rPr>
                      </a:br>
                      <a:r>
                        <a:rPr lang="en-US" altLang="en-US" sz="2800" b="0" dirty="0">
                          <a:solidFill>
                            <a:srgbClr val="000000"/>
                          </a:solidFill>
                          <a:latin typeface="Times New Roman" panose="02020603050405020304" pitchFamily="18" charset="0"/>
                          <a:cs typeface="Times New Roman" panose="02020603050405020304" pitchFamily="18" charset="0"/>
                        </a:rPr>
                        <a:t>         least entropy, and why?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hMerge="1">
                  <a:txBody>
                    <a:bodyPr/>
                    <a:lstStyle/>
                    <a:p>
                      <a:pPr algn="ctr"/>
                      <a:endParaRPr lang="en-US" sz="4000" b="1" dirty="0">
                        <a:solidFill>
                          <a:schemeClr val="tx1">
                            <a:lumMod val="95000"/>
                            <a:lumOff val="5000"/>
                          </a:schemeClr>
                        </a:solidFill>
                        <a:latin typeface="Dreaming Outloud Pro" panose="03050502040302030504" pitchFamily="66" charset="0"/>
                        <a:cs typeface="Dreaming Outloud Pro" panose="03050502040302030504" pitchFamily="66" charset="0"/>
                      </a:endParaRPr>
                    </a:p>
                  </a:txBody>
                  <a:tcPr anchor="ct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solidFill>
                      <a:schemeClr val="tx2">
                        <a:lumMod val="40000"/>
                        <a:lumOff val="60000"/>
                      </a:schemeClr>
                    </a:solidFill>
                  </a:tcPr>
                </a:tc>
                <a:extLst>
                  <a:ext uri="{0D108BD9-81ED-4DB2-BD59-A6C34878D82A}">
                    <a16:rowId xmlns:a16="http://schemas.microsoft.com/office/drawing/2014/main" val="1518532636"/>
                  </a:ext>
                </a:extLst>
              </a:tr>
              <a:tr h="1920233">
                <a:tc>
                  <a:txBody>
                    <a:bodyPr/>
                    <a:lstStyle/>
                    <a:p>
                      <a:pPr algn="ctr" eaLnBrk="1" hangingPunct="1">
                        <a:spcBef>
                          <a:spcPct val="0"/>
                        </a:spcBef>
                        <a:buFontTx/>
                        <a:buNone/>
                      </a:pPr>
                      <a:r>
                        <a:rPr lang="en-US" altLang="en-US" sz="4000" dirty="0">
                          <a:solidFill>
                            <a:srgbClr val="3333FF"/>
                          </a:solidFill>
                          <a:latin typeface="Dreaming Outloud Pro" panose="03050502040302030504" pitchFamily="66" charset="0"/>
                          <a:cs typeface="Dreaming Outloud Pro" panose="03050502040302030504" pitchFamily="66" charset="0"/>
                        </a:rPr>
                        <a:t>C</a:t>
                      </a:r>
                      <a:r>
                        <a:rPr lang="en-US" altLang="en-US" sz="4000" baseline="-25000" dirty="0">
                          <a:solidFill>
                            <a:srgbClr val="3333FF"/>
                          </a:solidFill>
                          <a:latin typeface="Dreaming Outloud Pro" panose="03050502040302030504" pitchFamily="66" charset="0"/>
                          <a:cs typeface="Dreaming Outloud Pro" panose="03050502040302030504" pitchFamily="66" charset="0"/>
                        </a:rPr>
                        <a:t>4</a:t>
                      </a:r>
                      <a:r>
                        <a:rPr lang="en-US" altLang="en-US" sz="4000" baseline="0" dirty="0">
                          <a:solidFill>
                            <a:srgbClr val="3333FF"/>
                          </a:solidFill>
                          <a:latin typeface="Dreaming Outloud Pro" panose="03050502040302030504" pitchFamily="66" charset="0"/>
                          <a:cs typeface="Dreaming Outloud Pro" panose="03050502040302030504" pitchFamily="66" charset="0"/>
                        </a:rPr>
                        <a:t>H</a:t>
                      </a:r>
                      <a:r>
                        <a:rPr lang="en-US" altLang="en-US" sz="4000" baseline="-25000" dirty="0">
                          <a:solidFill>
                            <a:srgbClr val="3333FF"/>
                          </a:solidFill>
                          <a:latin typeface="Dreaming Outloud Pro" panose="03050502040302030504" pitchFamily="66" charset="0"/>
                          <a:cs typeface="Dreaming Outloud Pro" panose="03050502040302030504" pitchFamily="66" charset="0"/>
                        </a:rPr>
                        <a:t>10</a:t>
                      </a:r>
                    </a:p>
                    <a:p>
                      <a:pPr algn="ctr" eaLnBrk="1" hangingPunct="1">
                        <a:spcBef>
                          <a:spcPct val="0"/>
                        </a:spcBef>
                        <a:buFontTx/>
                        <a:buNone/>
                      </a:pPr>
                      <a:r>
                        <a:rPr lang="en-US" altLang="en-US" sz="2400" dirty="0">
                          <a:solidFill>
                            <a:srgbClr val="3333FF"/>
                          </a:solidFill>
                          <a:latin typeface="Dreaming Outloud Pro" panose="03050502040302030504" pitchFamily="66" charset="0"/>
                          <a:cs typeface="Dreaming Outloud Pro" panose="03050502040302030504" pitchFamily="66" charset="0"/>
                        </a:rPr>
                        <a:t>butane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400" b="1" dirty="0">
                        <a:solidFill>
                          <a:srgbClr val="3333FF"/>
                        </a:solidFill>
                        <a:latin typeface="Dreaming Outloud Pro" panose="03050502040302030504" pitchFamily="66" charset="0"/>
                        <a:cs typeface="Dreaming Outloud Pro" panose="030505020403020305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85278596"/>
                  </a:ext>
                </a:extLst>
              </a:tr>
              <a:tr h="1566147">
                <a:tc>
                  <a: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4000" b="0" i="0" u="none" strike="noStrike" kern="1200" cap="none" spc="0" normalizeH="0" baseline="0" noProof="0" dirty="0">
                          <a:ln>
                            <a:noFill/>
                          </a:ln>
                          <a:solidFill>
                            <a:prstClr val="black">
                              <a:lumMod val="95000"/>
                              <a:lumOff val="5000"/>
                            </a:prstClr>
                          </a:solidFill>
                          <a:effectLst/>
                          <a:uLnTx/>
                          <a:uFillTx/>
                          <a:latin typeface="Dreaming Outloud Pro" panose="03050502040302030504" pitchFamily="66" charset="0"/>
                          <a:ea typeface="+mn-ea"/>
                          <a:cs typeface="Dreaming Outloud Pro" panose="03050502040302030504" pitchFamily="66" charset="0"/>
                        </a:rPr>
                        <a:t>CH</a:t>
                      </a:r>
                      <a:r>
                        <a:rPr kumimoji="0" lang="en-US" altLang="en-US" sz="4000" b="0" i="0" u="none" strike="noStrike" kern="1200" cap="none" spc="0" normalizeH="0" baseline="-25000" noProof="0" dirty="0">
                          <a:ln>
                            <a:noFill/>
                          </a:ln>
                          <a:solidFill>
                            <a:prstClr val="black">
                              <a:lumMod val="95000"/>
                              <a:lumOff val="5000"/>
                            </a:prstClr>
                          </a:solidFill>
                          <a:effectLst/>
                          <a:uLnTx/>
                          <a:uFillTx/>
                          <a:latin typeface="Dreaming Outloud Pro" panose="03050502040302030504" pitchFamily="66" charset="0"/>
                          <a:ea typeface="+mn-ea"/>
                          <a:cs typeface="Dreaming Outloud Pro" panose="03050502040302030504" pitchFamily="66" charset="0"/>
                        </a:rPr>
                        <a:t>4</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2400" b="0" i="0" u="none" strike="noStrike" kern="1200" cap="none" spc="0" normalizeH="0" baseline="0" noProof="0" dirty="0">
                          <a:ln>
                            <a:noFill/>
                          </a:ln>
                          <a:solidFill>
                            <a:prstClr val="black">
                              <a:lumMod val="95000"/>
                              <a:lumOff val="5000"/>
                            </a:prstClr>
                          </a:solidFill>
                          <a:effectLst/>
                          <a:uLnTx/>
                          <a:uFillTx/>
                          <a:latin typeface="Dreaming Outloud Pro" panose="03050502040302030504" pitchFamily="66" charset="0"/>
                          <a:ea typeface="+mn-ea"/>
                          <a:cs typeface="Dreaming Outloud Pro" panose="03050502040302030504" pitchFamily="66" charset="0"/>
                        </a:rPr>
                        <a:t>methane</a:t>
                      </a:r>
                      <a:endParaRPr lang="en-US" altLang="en-US" sz="2400" dirty="0">
                        <a:solidFill>
                          <a:schemeClr val="tx1">
                            <a:lumMod val="95000"/>
                            <a:lumOff val="5000"/>
                          </a:schemeClr>
                        </a:solidFill>
                        <a:latin typeface="Dreaming Outloud Pro" panose="03050502040302030504" pitchFamily="66" charset="0"/>
                        <a:cs typeface="Dreaming Outloud Pro" panose="030505020403020305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1"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2400" b="1" dirty="0">
                          <a:solidFill>
                            <a:schemeClr val="tx1">
                              <a:lumMod val="95000"/>
                              <a:lumOff val="5000"/>
                            </a:schemeClr>
                          </a:solidFill>
                          <a:latin typeface="Dreaming Outloud Pro" panose="03050502040302030504" pitchFamily="66" charset="0"/>
                          <a:cs typeface="Dreaming Outloud Pro" panose="03050502040302030504" pitchFamily="66" charset="0"/>
                        </a:rPr>
                        <a:t>Change your notes here to methane!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08347846"/>
                  </a:ext>
                </a:extLst>
              </a:tr>
              <a:tr h="1920233">
                <a:tc>
                  <a: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altLang="en-US" sz="4000" dirty="0">
                          <a:solidFill>
                            <a:srgbClr val="FF0000"/>
                          </a:solidFill>
                          <a:latin typeface="Dreaming Outloud Pro" panose="03050502040302030504" pitchFamily="66" charset="0"/>
                          <a:cs typeface="Dreaming Outloud Pro" panose="03050502040302030504" pitchFamily="66" charset="0"/>
                        </a:rPr>
                        <a:t>C</a:t>
                      </a:r>
                      <a:r>
                        <a:rPr lang="en-US" altLang="en-US" sz="4000" baseline="-25000" dirty="0">
                          <a:solidFill>
                            <a:srgbClr val="FF0000"/>
                          </a:solidFill>
                          <a:latin typeface="Dreaming Outloud Pro" panose="03050502040302030504" pitchFamily="66" charset="0"/>
                          <a:cs typeface="Dreaming Outloud Pro" panose="03050502040302030504" pitchFamily="66" charset="0"/>
                        </a:rPr>
                        <a:t>12</a:t>
                      </a:r>
                      <a:r>
                        <a:rPr lang="en-US" altLang="en-US" sz="4000" dirty="0">
                          <a:solidFill>
                            <a:srgbClr val="FF0000"/>
                          </a:solidFill>
                          <a:latin typeface="Dreaming Outloud Pro" panose="03050502040302030504" pitchFamily="66" charset="0"/>
                          <a:cs typeface="Dreaming Outloud Pro" panose="03050502040302030504" pitchFamily="66" charset="0"/>
                        </a:rPr>
                        <a:t>H</a:t>
                      </a:r>
                      <a:r>
                        <a:rPr lang="en-US" altLang="en-US" sz="4000" baseline="-25000" dirty="0">
                          <a:solidFill>
                            <a:srgbClr val="FF0000"/>
                          </a:solidFill>
                          <a:latin typeface="Dreaming Outloud Pro" panose="03050502040302030504" pitchFamily="66" charset="0"/>
                          <a:cs typeface="Dreaming Outloud Pro" panose="03050502040302030504" pitchFamily="66" charset="0"/>
                        </a:rPr>
                        <a:t>22</a:t>
                      </a:r>
                      <a:r>
                        <a:rPr lang="en-US" altLang="en-US" sz="4000" dirty="0">
                          <a:solidFill>
                            <a:srgbClr val="FF0000"/>
                          </a:solidFill>
                          <a:latin typeface="Dreaming Outloud Pro" panose="03050502040302030504" pitchFamily="66" charset="0"/>
                          <a:cs typeface="Dreaming Outloud Pro" panose="03050502040302030504" pitchFamily="66" charset="0"/>
                        </a:rPr>
                        <a:t>O</a:t>
                      </a:r>
                      <a:r>
                        <a:rPr lang="en-US" altLang="en-US" sz="4000" baseline="-25000" dirty="0">
                          <a:solidFill>
                            <a:srgbClr val="FF0000"/>
                          </a:solidFill>
                          <a:latin typeface="Dreaming Outloud Pro" panose="03050502040302030504" pitchFamily="66" charset="0"/>
                          <a:cs typeface="Dreaming Outloud Pro" panose="03050502040302030504" pitchFamily="66" charset="0"/>
                        </a:rPr>
                        <a:t>11</a:t>
                      </a:r>
                    </a:p>
                    <a:p>
                      <a:pPr algn="ctr" eaLnBrk="1" hangingPunct="1">
                        <a:spcBef>
                          <a:spcPct val="0"/>
                        </a:spcBef>
                        <a:buFontTx/>
                        <a:buNone/>
                      </a:pPr>
                      <a:r>
                        <a:rPr lang="en-US" altLang="en-US" sz="2400" dirty="0">
                          <a:solidFill>
                            <a:srgbClr val="FF0000"/>
                          </a:solidFill>
                          <a:latin typeface="Dreaming Outloud Pro" panose="03050502040302030504" pitchFamily="66" charset="0"/>
                          <a:cs typeface="Dreaming Outloud Pro" panose="03050502040302030504" pitchFamily="66" charset="0"/>
                        </a:rPr>
                        <a:t>Sucrose (sugar)</a:t>
                      </a:r>
                      <a:endParaRPr lang="en-US" altLang="en-US" sz="2400" baseline="-25000" dirty="0">
                        <a:solidFill>
                          <a:srgbClr val="FF0000"/>
                        </a:solidFill>
                        <a:latin typeface="Dreaming Outloud Pro" panose="03050502040302030504" pitchFamily="66" charset="0"/>
                        <a:cs typeface="Dreaming Outloud Pro" panose="030505020403020305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altLang="en-US" sz="2400" b="1" dirty="0">
                        <a:solidFill>
                          <a:srgbClr val="FF0000"/>
                        </a:solidFill>
                        <a:latin typeface="Dreaming Outloud Pro" panose="03050502040302030504" pitchFamily="66" charset="0"/>
                        <a:cs typeface="Dreaming Outloud Pro" panose="030505020403020305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56844098"/>
                  </a:ext>
                </a:extLst>
              </a:tr>
            </a:tbl>
          </a:graphicData>
        </a:graphic>
      </p:graphicFrame>
    </p:spTree>
    <p:extLst>
      <p:ext uri="{BB962C8B-B14F-4D97-AF65-F5344CB8AC3E}">
        <p14:creationId xmlns:p14="http://schemas.microsoft.com/office/powerpoint/2010/main" val="2286347319"/>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2">
            <a:extLst>
              <a:ext uri="{FF2B5EF4-FFF2-40B4-BE49-F238E27FC236}">
                <a16:creationId xmlns:a16="http://schemas.microsoft.com/office/drawing/2014/main" id="{77A3C1A4-77DC-24FA-80B4-AC827FD54021}"/>
              </a:ext>
            </a:extLst>
          </p:cNvPr>
          <p:cNvGraphicFramePr>
            <a:graphicFrameLocks noGrp="1"/>
          </p:cNvGraphicFramePr>
          <p:nvPr>
            <p:extLst>
              <p:ext uri="{D42A27DB-BD31-4B8C-83A1-F6EECF244321}">
                <p14:modId xmlns:p14="http://schemas.microsoft.com/office/powerpoint/2010/main" val="4162696915"/>
              </p:ext>
            </p:extLst>
          </p:nvPr>
        </p:nvGraphicFramePr>
        <p:xfrm>
          <a:off x="0" y="0"/>
          <a:ext cx="9144000" cy="6858001"/>
        </p:xfrm>
        <a:graphic>
          <a:graphicData uri="http://schemas.openxmlformats.org/drawingml/2006/table">
            <a:tbl>
              <a:tblPr firstRow="1" bandRow="1">
                <a:tableStyleId>{5C22544A-7EE6-4342-B048-85BDC9FD1C3A}</a:tableStyleId>
              </a:tblPr>
              <a:tblGrid>
                <a:gridCol w="2667000">
                  <a:extLst>
                    <a:ext uri="{9D8B030D-6E8A-4147-A177-3AD203B41FA5}">
                      <a16:colId xmlns:a16="http://schemas.microsoft.com/office/drawing/2014/main" val="1914043526"/>
                    </a:ext>
                  </a:extLst>
                </a:gridCol>
                <a:gridCol w="6477000">
                  <a:extLst>
                    <a:ext uri="{9D8B030D-6E8A-4147-A177-3AD203B41FA5}">
                      <a16:colId xmlns:a16="http://schemas.microsoft.com/office/drawing/2014/main" val="3718598631"/>
                    </a:ext>
                  </a:extLst>
                </a:gridCol>
              </a:tblGrid>
              <a:tr h="1451388">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2800" b="0" dirty="0">
                          <a:solidFill>
                            <a:schemeClr val="tx1">
                              <a:lumMod val="95000"/>
                              <a:lumOff val="5000"/>
                            </a:schemeClr>
                          </a:solidFill>
                          <a:latin typeface="Times New Roman" panose="02020603050405020304" pitchFamily="18" charset="0"/>
                          <a:cs typeface="Times New Roman" panose="02020603050405020304" pitchFamily="18" charset="0"/>
                        </a:rPr>
                        <a:t>101. </a:t>
                      </a:r>
                      <a:r>
                        <a:rPr lang="en-US" altLang="en-US" sz="2800" b="0" dirty="0">
                          <a:solidFill>
                            <a:srgbClr val="000000"/>
                          </a:solidFill>
                          <a:latin typeface="Times New Roman" panose="02020603050405020304" pitchFamily="18" charset="0"/>
                          <a:cs typeface="Times New Roman" panose="02020603050405020304" pitchFamily="18" charset="0"/>
                        </a:rPr>
                        <a:t>Three solid compounds are at the same temperature and</a:t>
                      </a:r>
                      <a:br>
                        <a:rPr lang="en-US" altLang="en-US" sz="2800" b="0" dirty="0">
                          <a:solidFill>
                            <a:srgbClr val="000000"/>
                          </a:solidFill>
                          <a:latin typeface="Times New Roman" panose="02020603050405020304" pitchFamily="18" charset="0"/>
                          <a:cs typeface="Times New Roman" panose="02020603050405020304" pitchFamily="18" charset="0"/>
                        </a:rPr>
                      </a:br>
                      <a:r>
                        <a:rPr lang="en-US" altLang="en-US" sz="2800" b="0" dirty="0">
                          <a:solidFill>
                            <a:srgbClr val="000000"/>
                          </a:solidFill>
                          <a:latin typeface="Times New Roman" panose="02020603050405020304" pitchFamily="18" charset="0"/>
                          <a:cs typeface="Times New Roman" panose="02020603050405020304" pitchFamily="18" charset="0"/>
                        </a:rPr>
                        <a:t>         pressure, which has the most entropy, which has the </a:t>
                      </a:r>
                      <a:br>
                        <a:rPr lang="en-US" altLang="en-US" sz="2800" b="0" dirty="0">
                          <a:solidFill>
                            <a:srgbClr val="000000"/>
                          </a:solidFill>
                          <a:latin typeface="Times New Roman" panose="02020603050405020304" pitchFamily="18" charset="0"/>
                          <a:cs typeface="Times New Roman" panose="02020603050405020304" pitchFamily="18" charset="0"/>
                        </a:rPr>
                      </a:br>
                      <a:r>
                        <a:rPr lang="en-US" altLang="en-US" sz="2800" b="0" dirty="0">
                          <a:solidFill>
                            <a:srgbClr val="000000"/>
                          </a:solidFill>
                          <a:latin typeface="Times New Roman" panose="02020603050405020304" pitchFamily="18" charset="0"/>
                          <a:cs typeface="Times New Roman" panose="02020603050405020304" pitchFamily="18" charset="0"/>
                        </a:rPr>
                        <a:t>         least entropy, and why?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hMerge="1">
                  <a:txBody>
                    <a:bodyPr/>
                    <a:lstStyle/>
                    <a:p>
                      <a:pPr algn="ctr"/>
                      <a:endParaRPr lang="en-US" sz="4000" b="1" dirty="0">
                        <a:solidFill>
                          <a:schemeClr val="tx1">
                            <a:lumMod val="95000"/>
                            <a:lumOff val="5000"/>
                          </a:schemeClr>
                        </a:solidFill>
                        <a:latin typeface="Dreaming Outloud Pro" panose="03050502040302030504" pitchFamily="66" charset="0"/>
                        <a:cs typeface="Dreaming Outloud Pro" panose="03050502040302030504" pitchFamily="66" charset="0"/>
                      </a:endParaRPr>
                    </a:p>
                  </a:txBody>
                  <a:tcPr anchor="ct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solidFill>
                      <a:schemeClr val="tx2">
                        <a:lumMod val="40000"/>
                        <a:lumOff val="60000"/>
                      </a:schemeClr>
                    </a:solidFill>
                  </a:tcPr>
                </a:tc>
                <a:extLst>
                  <a:ext uri="{0D108BD9-81ED-4DB2-BD59-A6C34878D82A}">
                    <a16:rowId xmlns:a16="http://schemas.microsoft.com/office/drawing/2014/main" val="1518532636"/>
                  </a:ext>
                </a:extLst>
              </a:tr>
              <a:tr h="1920233">
                <a:tc>
                  <a:txBody>
                    <a:bodyPr/>
                    <a:lstStyle/>
                    <a:p>
                      <a:pPr algn="ctr" eaLnBrk="1" hangingPunct="1">
                        <a:spcBef>
                          <a:spcPct val="0"/>
                        </a:spcBef>
                        <a:buFontTx/>
                        <a:buNone/>
                      </a:pPr>
                      <a:r>
                        <a:rPr lang="en-US" altLang="en-US" sz="4000" dirty="0">
                          <a:solidFill>
                            <a:srgbClr val="3333FF"/>
                          </a:solidFill>
                          <a:latin typeface="Dreaming Outloud Pro" panose="03050502040302030504" pitchFamily="66" charset="0"/>
                          <a:cs typeface="Dreaming Outloud Pro" panose="03050502040302030504" pitchFamily="66" charset="0"/>
                        </a:rPr>
                        <a:t>C</a:t>
                      </a:r>
                      <a:r>
                        <a:rPr lang="en-US" altLang="en-US" sz="4000" baseline="-25000" dirty="0">
                          <a:solidFill>
                            <a:srgbClr val="3333FF"/>
                          </a:solidFill>
                          <a:latin typeface="Dreaming Outloud Pro" panose="03050502040302030504" pitchFamily="66" charset="0"/>
                          <a:cs typeface="Dreaming Outloud Pro" panose="03050502040302030504" pitchFamily="66" charset="0"/>
                        </a:rPr>
                        <a:t>4</a:t>
                      </a:r>
                      <a:r>
                        <a:rPr lang="en-US" altLang="en-US" sz="4000" baseline="0" dirty="0">
                          <a:solidFill>
                            <a:srgbClr val="3333FF"/>
                          </a:solidFill>
                          <a:latin typeface="Dreaming Outloud Pro" panose="03050502040302030504" pitchFamily="66" charset="0"/>
                          <a:cs typeface="Dreaming Outloud Pro" panose="03050502040302030504" pitchFamily="66" charset="0"/>
                        </a:rPr>
                        <a:t>H</a:t>
                      </a:r>
                      <a:r>
                        <a:rPr lang="en-US" altLang="en-US" sz="4000" baseline="-25000" dirty="0">
                          <a:solidFill>
                            <a:srgbClr val="3333FF"/>
                          </a:solidFill>
                          <a:latin typeface="Dreaming Outloud Pro" panose="03050502040302030504" pitchFamily="66" charset="0"/>
                          <a:cs typeface="Dreaming Outloud Pro" panose="03050502040302030504" pitchFamily="66" charset="0"/>
                        </a:rPr>
                        <a:t>10</a:t>
                      </a:r>
                    </a:p>
                    <a:p>
                      <a:pPr algn="ctr" eaLnBrk="1" hangingPunct="1">
                        <a:spcBef>
                          <a:spcPct val="0"/>
                        </a:spcBef>
                        <a:buFontTx/>
                        <a:buNone/>
                      </a:pPr>
                      <a:r>
                        <a:rPr lang="en-US" altLang="en-US" sz="2400" dirty="0">
                          <a:solidFill>
                            <a:srgbClr val="3333FF"/>
                          </a:solidFill>
                          <a:latin typeface="Dreaming Outloud Pro" panose="03050502040302030504" pitchFamily="66" charset="0"/>
                          <a:cs typeface="Dreaming Outloud Pro" panose="03050502040302030504" pitchFamily="66" charset="0"/>
                        </a:rPr>
                        <a:t>butane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1" dirty="0">
                          <a:solidFill>
                            <a:srgbClr val="3333FF"/>
                          </a:solidFill>
                          <a:latin typeface="Dreaming Outloud Pro" panose="03050502040302030504" pitchFamily="66" charset="0"/>
                          <a:cs typeface="Dreaming Outloud Pro" panose="03050502040302030504" pitchFamily="66" charset="0"/>
                        </a:rPr>
                        <a:t>Medium Entropy.</a:t>
                      </a:r>
                      <a:br>
                        <a:rPr lang="en-US" sz="2400" b="1" dirty="0">
                          <a:solidFill>
                            <a:srgbClr val="3333FF"/>
                          </a:solidFill>
                          <a:latin typeface="Dreaming Outloud Pro" panose="03050502040302030504" pitchFamily="66" charset="0"/>
                          <a:cs typeface="Dreaming Outloud Pro" panose="03050502040302030504" pitchFamily="66" charset="0"/>
                        </a:rPr>
                      </a:br>
                      <a:r>
                        <a:rPr lang="en-US" sz="2400" b="1" dirty="0">
                          <a:solidFill>
                            <a:srgbClr val="3333FF"/>
                          </a:solidFill>
                          <a:latin typeface="Dreaming Outloud Pro" panose="03050502040302030504" pitchFamily="66" charset="0"/>
                          <a:cs typeface="Dreaming Outloud Pro" panose="03050502040302030504" pitchFamily="66" charset="0"/>
                        </a:rPr>
                        <a:t>They hold </a:t>
                      </a:r>
                      <a:r>
                        <a:rPr lang="en-US" sz="2400" b="1" u="sng" dirty="0">
                          <a:solidFill>
                            <a:srgbClr val="3333FF"/>
                          </a:solidFill>
                          <a:latin typeface="Dreaming Outloud Pro" panose="03050502040302030504" pitchFamily="66" charset="0"/>
                          <a:cs typeface="Dreaming Outloud Pro" panose="03050502040302030504" pitchFamily="66" charset="0"/>
                        </a:rPr>
                        <a:t>14</a:t>
                      </a:r>
                      <a:r>
                        <a:rPr lang="en-US" sz="2400" b="1" dirty="0">
                          <a:solidFill>
                            <a:srgbClr val="3333FF"/>
                          </a:solidFill>
                          <a:latin typeface="Dreaming Outloud Pro" panose="03050502040302030504" pitchFamily="66" charset="0"/>
                          <a:cs typeface="Dreaming Outloud Pro" panose="03050502040302030504" pitchFamily="66" charset="0"/>
                        </a:rPr>
                        <a:t> atoms together in total.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85278596"/>
                  </a:ext>
                </a:extLst>
              </a:tr>
              <a:tr h="1566147">
                <a:tc>
                  <a:txBody>
                    <a:bodyPr/>
                    <a:lstStyle/>
                    <a:p>
                      <a:pPr algn="ctr" eaLnBrk="1" hangingPunct="1">
                        <a:spcBef>
                          <a:spcPct val="0"/>
                        </a:spcBef>
                        <a:buFontTx/>
                        <a:buNone/>
                      </a:pPr>
                      <a:r>
                        <a:rPr lang="en-US" altLang="en-US" sz="4000" dirty="0">
                          <a:solidFill>
                            <a:schemeClr val="tx1">
                              <a:lumMod val="95000"/>
                              <a:lumOff val="5000"/>
                            </a:schemeClr>
                          </a:solidFill>
                          <a:latin typeface="Dreaming Outloud Pro" panose="03050502040302030504" pitchFamily="66" charset="0"/>
                          <a:cs typeface="Dreaming Outloud Pro" panose="03050502040302030504" pitchFamily="66" charset="0"/>
                        </a:rPr>
                        <a:t>CH</a:t>
                      </a:r>
                      <a:r>
                        <a:rPr lang="en-US" altLang="en-US" sz="4000" baseline="-25000" dirty="0">
                          <a:solidFill>
                            <a:schemeClr val="tx1">
                              <a:lumMod val="95000"/>
                              <a:lumOff val="5000"/>
                            </a:schemeClr>
                          </a:solidFill>
                          <a:latin typeface="Dreaming Outloud Pro" panose="03050502040302030504" pitchFamily="66" charset="0"/>
                          <a:cs typeface="Dreaming Outloud Pro" panose="03050502040302030504" pitchFamily="66" charset="0"/>
                        </a:rPr>
                        <a:t>4</a:t>
                      </a:r>
                    </a:p>
                    <a:p>
                      <a:pPr algn="ctr" eaLnBrk="1" hangingPunct="1">
                        <a:spcBef>
                          <a:spcPct val="0"/>
                        </a:spcBef>
                        <a:buFontTx/>
                        <a:buNone/>
                      </a:pPr>
                      <a:r>
                        <a:rPr lang="en-US" altLang="en-US" sz="2400" dirty="0">
                          <a:solidFill>
                            <a:schemeClr val="tx1">
                              <a:lumMod val="95000"/>
                              <a:lumOff val="5000"/>
                            </a:schemeClr>
                          </a:solidFill>
                          <a:latin typeface="Dreaming Outloud Pro" panose="03050502040302030504" pitchFamily="66" charset="0"/>
                          <a:cs typeface="Dreaming Outloud Pro" panose="03050502040302030504" pitchFamily="66" charset="0"/>
                        </a:rPr>
                        <a:t>methane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1" dirty="0">
                          <a:solidFill>
                            <a:schemeClr val="tx1">
                              <a:lumMod val="95000"/>
                              <a:lumOff val="5000"/>
                            </a:schemeClr>
                          </a:solidFill>
                          <a:latin typeface="Dreaming Outloud Pro" panose="03050502040302030504" pitchFamily="66" charset="0"/>
                          <a:cs typeface="Dreaming Outloud Pro" panose="03050502040302030504" pitchFamily="66" charset="0"/>
                        </a:rPr>
                        <a:t>Most Entropy, these are the smallest particles.  </a:t>
                      </a:r>
                      <a:br>
                        <a:rPr lang="en-US" sz="2400" b="1" dirty="0">
                          <a:solidFill>
                            <a:schemeClr val="tx1">
                              <a:lumMod val="95000"/>
                              <a:lumOff val="5000"/>
                            </a:schemeClr>
                          </a:solidFill>
                          <a:latin typeface="Dreaming Outloud Pro" panose="03050502040302030504" pitchFamily="66" charset="0"/>
                          <a:cs typeface="Dreaming Outloud Pro" panose="03050502040302030504" pitchFamily="66" charset="0"/>
                        </a:rPr>
                      </a:br>
                      <a:r>
                        <a:rPr lang="en-US" sz="2400" b="1" dirty="0">
                          <a:solidFill>
                            <a:schemeClr val="tx1">
                              <a:lumMod val="95000"/>
                              <a:lumOff val="5000"/>
                            </a:schemeClr>
                          </a:solidFill>
                          <a:latin typeface="Dreaming Outloud Pro" panose="03050502040302030504" pitchFamily="66" charset="0"/>
                          <a:cs typeface="Dreaming Outloud Pro" panose="03050502040302030504" pitchFamily="66" charset="0"/>
                        </a:rPr>
                        <a:t>They are the least organized because they </a:t>
                      </a:r>
                      <a:br>
                        <a:rPr lang="en-US" sz="2400" b="1" dirty="0">
                          <a:solidFill>
                            <a:schemeClr val="tx1">
                              <a:lumMod val="95000"/>
                              <a:lumOff val="5000"/>
                            </a:schemeClr>
                          </a:solidFill>
                          <a:latin typeface="Dreaming Outloud Pro" panose="03050502040302030504" pitchFamily="66" charset="0"/>
                          <a:cs typeface="Dreaming Outloud Pro" panose="03050502040302030504" pitchFamily="66" charset="0"/>
                        </a:rPr>
                      </a:br>
                      <a:r>
                        <a:rPr lang="en-US" sz="2400" b="1" dirty="0">
                          <a:solidFill>
                            <a:schemeClr val="tx1">
                              <a:lumMod val="95000"/>
                              <a:lumOff val="5000"/>
                            </a:schemeClr>
                          </a:solidFill>
                          <a:latin typeface="Dreaming Outloud Pro" panose="03050502040302030504" pitchFamily="66" charset="0"/>
                          <a:cs typeface="Dreaming Outloud Pro" panose="03050502040302030504" pitchFamily="66" charset="0"/>
                        </a:rPr>
                        <a:t>only hold </a:t>
                      </a:r>
                      <a:r>
                        <a:rPr lang="en-US" sz="2400" b="1" u="sng" dirty="0">
                          <a:solidFill>
                            <a:schemeClr val="tx1">
                              <a:lumMod val="95000"/>
                              <a:lumOff val="5000"/>
                            </a:schemeClr>
                          </a:solidFill>
                          <a:latin typeface="Dreaming Outloud Pro" panose="03050502040302030504" pitchFamily="66" charset="0"/>
                          <a:cs typeface="Dreaming Outloud Pro" panose="03050502040302030504" pitchFamily="66" charset="0"/>
                        </a:rPr>
                        <a:t>two</a:t>
                      </a:r>
                      <a:r>
                        <a:rPr lang="en-US" sz="2400" b="1" dirty="0">
                          <a:solidFill>
                            <a:schemeClr val="tx1">
                              <a:lumMod val="95000"/>
                              <a:lumOff val="5000"/>
                            </a:schemeClr>
                          </a:solidFill>
                          <a:latin typeface="Dreaming Outloud Pro" panose="03050502040302030504" pitchFamily="66" charset="0"/>
                          <a:cs typeface="Dreaming Outloud Pro" panose="03050502040302030504" pitchFamily="66" charset="0"/>
                        </a:rPr>
                        <a:t> atoms together.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08347846"/>
                  </a:ext>
                </a:extLst>
              </a:tr>
              <a:tr h="1920233">
                <a:tc>
                  <a: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altLang="en-US" sz="4000" dirty="0">
                          <a:solidFill>
                            <a:srgbClr val="FF0000"/>
                          </a:solidFill>
                          <a:latin typeface="Dreaming Outloud Pro" panose="03050502040302030504" pitchFamily="66" charset="0"/>
                          <a:cs typeface="Dreaming Outloud Pro" panose="03050502040302030504" pitchFamily="66" charset="0"/>
                        </a:rPr>
                        <a:t>C</a:t>
                      </a:r>
                      <a:r>
                        <a:rPr lang="en-US" altLang="en-US" sz="4000" baseline="-25000" dirty="0">
                          <a:solidFill>
                            <a:srgbClr val="FF0000"/>
                          </a:solidFill>
                          <a:latin typeface="Dreaming Outloud Pro" panose="03050502040302030504" pitchFamily="66" charset="0"/>
                          <a:cs typeface="Dreaming Outloud Pro" panose="03050502040302030504" pitchFamily="66" charset="0"/>
                        </a:rPr>
                        <a:t>12</a:t>
                      </a:r>
                      <a:r>
                        <a:rPr lang="en-US" altLang="en-US" sz="4000" dirty="0">
                          <a:solidFill>
                            <a:srgbClr val="FF0000"/>
                          </a:solidFill>
                          <a:latin typeface="Dreaming Outloud Pro" panose="03050502040302030504" pitchFamily="66" charset="0"/>
                          <a:cs typeface="Dreaming Outloud Pro" panose="03050502040302030504" pitchFamily="66" charset="0"/>
                        </a:rPr>
                        <a:t>H</a:t>
                      </a:r>
                      <a:r>
                        <a:rPr lang="en-US" altLang="en-US" sz="4000" baseline="-25000" dirty="0">
                          <a:solidFill>
                            <a:srgbClr val="FF0000"/>
                          </a:solidFill>
                          <a:latin typeface="Dreaming Outloud Pro" panose="03050502040302030504" pitchFamily="66" charset="0"/>
                          <a:cs typeface="Dreaming Outloud Pro" panose="03050502040302030504" pitchFamily="66" charset="0"/>
                        </a:rPr>
                        <a:t>22</a:t>
                      </a:r>
                      <a:r>
                        <a:rPr lang="en-US" altLang="en-US" sz="4000" dirty="0">
                          <a:solidFill>
                            <a:srgbClr val="FF0000"/>
                          </a:solidFill>
                          <a:latin typeface="Dreaming Outloud Pro" panose="03050502040302030504" pitchFamily="66" charset="0"/>
                          <a:cs typeface="Dreaming Outloud Pro" panose="03050502040302030504" pitchFamily="66" charset="0"/>
                        </a:rPr>
                        <a:t>O</a:t>
                      </a:r>
                      <a:r>
                        <a:rPr lang="en-US" altLang="en-US" sz="4000" baseline="-25000" dirty="0">
                          <a:solidFill>
                            <a:srgbClr val="FF0000"/>
                          </a:solidFill>
                          <a:latin typeface="Dreaming Outloud Pro" panose="03050502040302030504" pitchFamily="66" charset="0"/>
                          <a:cs typeface="Dreaming Outloud Pro" panose="03050502040302030504" pitchFamily="66" charset="0"/>
                        </a:rPr>
                        <a:t>11</a:t>
                      </a:r>
                    </a:p>
                    <a:p>
                      <a:pPr algn="ctr" eaLnBrk="1" hangingPunct="1">
                        <a:spcBef>
                          <a:spcPct val="0"/>
                        </a:spcBef>
                        <a:buFontTx/>
                        <a:buNone/>
                      </a:pPr>
                      <a:r>
                        <a:rPr lang="en-US" altLang="en-US" sz="2400" dirty="0">
                          <a:solidFill>
                            <a:srgbClr val="FF0000"/>
                          </a:solidFill>
                          <a:latin typeface="Dreaming Outloud Pro" panose="03050502040302030504" pitchFamily="66" charset="0"/>
                          <a:cs typeface="Dreaming Outloud Pro" panose="03050502040302030504" pitchFamily="66" charset="0"/>
                        </a:rPr>
                        <a:t>Sucrose (sugar)</a:t>
                      </a:r>
                      <a:endParaRPr lang="en-US" altLang="en-US" sz="2400" baseline="-25000" dirty="0">
                        <a:solidFill>
                          <a:srgbClr val="FF0000"/>
                        </a:solidFill>
                        <a:latin typeface="Dreaming Outloud Pro" panose="03050502040302030504" pitchFamily="66" charset="0"/>
                        <a:cs typeface="Dreaming Outloud Pro" panose="030505020403020305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2400" b="1" dirty="0">
                          <a:solidFill>
                            <a:srgbClr val="FF0000"/>
                          </a:solidFill>
                          <a:latin typeface="Dreaming Outloud Pro" panose="03050502040302030504" pitchFamily="66" charset="0"/>
                          <a:cs typeface="Dreaming Outloud Pro" panose="03050502040302030504" pitchFamily="66" charset="0"/>
                        </a:rPr>
                        <a:t>Least Entropy, these are the largest particles.  </a:t>
                      </a:r>
                      <a:br>
                        <a:rPr lang="en-US" altLang="en-US" sz="2400" b="1" dirty="0">
                          <a:solidFill>
                            <a:srgbClr val="FF0000"/>
                          </a:solidFill>
                          <a:latin typeface="Dreaming Outloud Pro" panose="03050502040302030504" pitchFamily="66" charset="0"/>
                          <a:cs typeface="Dreaming Outloud Pro" panose="03050502040302030504" pitchFamily="66" charset="0"/>
                        </a:rPr>
                      </a:br>
                      <a:r>
                        <a:rPr lang="en-US" altLang="en-US" sz="2400" b="1" dirty="0">
                          <a:solidFill>
                            <a:srgbClr val="FF0000"/>
                          </a:solidFill>
                          <a:latin typeface="Dreaming Outloud Pro" panose="03050502040302030504" pitchFamily="66" charset="0"/>
                          <a:cs typeface="Dreaming Outloud Pro" panose="03050502040302030504" pitchFamily="66" charset="0"/>
                        </a:rPr>
                        <a:t>They are the MOST organized because they </a:t>
                      </a:r>
                      <a:br>
                        <a:rPr lang="en-US" altLang="en-US" sz="2400" b="1" dirty="0">
                          <a:solidFill>
                            <a:srgbClr val="FF0000"/>
                          </a:solidFill>
                          <a:latin typeface="Dreaming Outloud Pro" panose="03050502040302030504" pitchFamily="66" charset="0"/>
                          <a:cs typeface="Dreaming Outloud Pro" panose="03050502040302030504" pitchFamily="66" charset="0"/>
                        </a:rPr>
                      </a:br>
                      <a:r>
                        <a:rPr lang="en-US" altLang="en-US" sz="2400" b="1" dirty="0">
                          <a:solidFill>
                            <a:srgbClr val="FF0000"/>
                          </a:solidFill>
                          <a:latin typeface="Dreaming Outloud Pro" panose="03050502040302030504" pitchFamily="66" charset="0"/>
                          <a:cs typeface="Dreaming Outloud Pro" panose="03050502040302030504" pitchFamily="66" charset="0"/>
                        </a:rPr>
                        <a:t>hold </a:t>
                      </a:r>
                      <a:r>
                        <a:rPr lang="en-US" altLang="en-US" sz="2400" b="1" u="sng" dirty="0">
                          <a:solidFill>
                            <a:srgbClr val="FF0000"/>
                          </a:solidFill>
                          <a:latin typeface="Dreaming Outloud Pro" panose="03050502040302030504" pitchFamily="66" charset="0"/>
                          <a:cs typeface="Dreaming Outloud Pro" panose="03050502040302030504" pitchFamily="66" charset="0"/>
                        </a:rPr>
                        <a:t>45</a:t>
                      </a:r>
                      <a:r>
                        <a:rPr lang="en-US" altLang="en-US" sz="2400" b="1" dirty="0">
                          <a:solidFill>
                            <a:srgbClr val="FF0000"/>
                          </a:solidFill>
                          <a:latin typeface="Dreaming Outloud Pro" panose="03050502040302030504" pitchFamily="66" charset="0"/>
                          <a:cs typeface="Dreaming Outloud Pro" panose="03050502040302030504" pitchFamily="66" charset="0"/>
                        </a:rPr>
                        <a:t> atoms together.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56844098"/>
                  </a:ext>
                </a:extLst>
              </a:tr>
            </a:tbl>
          </a:graphicData>
        </a:graphic>
      </p:graphicFrame>
    </p:spTree>
    <p:extLst>
      <p:ext uri="{BB962C8B-B14F-4D97-AF65-F5344CB8AC3E}">
        <p14:creationId xmlns:p14="http://schemas.microsoft.com/office/powerpoint/2010/main" val="1013939762"/>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TextBox 1"/>
          <p:cNvSpPr txBox="1">
            <a:spLocks noChangeArrowheads="1"/>
          </p:cNvSpPr>
          <p:nvPr/>
        </p:nvSpPr>
        <p:spPr bwMode="auto">
          <a:xfrm>
            <a:off x="20392" y="28977"/>
            <a:ext cx="9144000" cy="2123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4400" dirty="0">
                <a:solidFill>
                  <a:srgbClr val="FF0000"/>
                </a:solidFill>
              </a:rPr>
              <a:t>Which is more likely – </a:t>
            </a:r>
            <a:br>
              <a:rPr lang="en-US" altLang="en-US" sz="4400" dirty="0">
                <a:solidFill>
                  <a:srgbClr val="FF0000"/>
                </a:solidFill>
              </a:rPr>
            </a:br>
            <a:r>
              <a:rPr lang="en-US" altLang="en-US" sz="4400" dirty="0">
                <a:solidFill>
                  <a:srgbClr val="FF0000"/>
                </a:solidFill>
              </a:rPr>
              <a:t>boulders crumbling, or </a:t>
            </a:r>
            <a:br>
              <a:rPr lang="en-US" altLang="en-US" sz="4400" dirty="0">
                <a:solidFill>
                  <a:srgbClr val="FF0000"/>
                </a:solidFill>
              </a:rPr>
            </a:br>
            <a:r>
              <a:rPr lang="en-US" altLang="en-US" sz="4400" dirty="0">
                <a:solidFill>
                  <a:srgbClr val="FF0000"/>
                </a:solidFill>
              </a:rPr>
              <a:t>pebbles reforming big rocks?</a:t>
            </a:r>
          </a:p>
        </p:txBody>
      </p:sp>
      <p:pic>
        <p:nvPicPr>
          <p:cNvPr id="142339" name="Picture 2" descr="http://www.myknownbuzz.com/wp-content/uploads/2011/09/Big-Rock-1.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79" y="3473003"/>
            <a:ext cx="4114800" cy="308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2340" name="Picture 4" descr="http://www.luckydogwms.com/lucky_dog_blog/ianMaxRock_smal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53000" y="3505200"/>
            <a:ext cx="4191000" cy="314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42341" name="Straight Arrow Connector 7"/>
          <p:cNvCxnSpPr>
            <a:cxnSpLocks noChangeShapeType="1"/>
          </p:cNvCxnSpPr>
          <p:nvPr/>
        </p:nvCxnSpPr>
        <p:spPr bwMode="auto">
          <a:xfrm flipH="1" flipV="1">
            <a:off x="2702417" y="4371975"/>
            <a:ext cx="4381500" cy="1085850"/>
          </a:xfrm>
          <a:prstGeom prst="straightConnector1">
            <a:avLst/>
          </a:prstGeom>
          <a:noFill/>
          <a:ln w="88900" algn="ctr">
            <a:solidFill>
              <a:srgbClr val="FF0000"/>
            </a:solidFill>
            <a:round/>
            <a:headEnd/>
            <a:tailEnd type="arrow" w="med" len="med"/>
          </a:ln>
          <a:effectLst>
            <a:outerShdw dist="23000" dir="5400000" rotWithShape="0">
              <a:srgbClr val="000000">
                <a:alpha val="34998"/>
              </a:srgbClr>
            </a:outerShdw>
          </a:effectLst>
          <a:extLst>
            <a:ext uri="{909E8E84-426E-40DD-AFC4-6F175D3DCCD1}">
              <a14:hiddenFill xmlns:a14="http://schemas.microsoft.com/office/drawing/2010/main">
                <a:noFill/>
              </a14:hiddenFill>
            </a:ext>
          </a:extLst>
        </p:spPr>
      </p:cxnSp>
      <p:sp>
        <p:nvSpPr>
          <p:cNvPr id="142342" name="Line 8"/>
          <p:cNvSpPr>
            <a:spLocks noChangeShapeType="1"/>
          </p:cNvSpPr>
          <p:nvPr/>
        </p:nvSpPr>
        <p:spPr bwMode="auto">
          <a:xfrm>
            <a:off x="2382592" y="5076825"/>
            <a:ext cx="4419600" cy="762000"/>
          </a:xfrm>
          <a:prstGeom prst="line">
            <a:avLst/>
          </a:prstGeom>
          <a:noFill/>
          <a:ln w="101600">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TextBox 1"/>
          <p:cNvSpPr txBox="1">
            <a:spLocks noChangeArrowheads="1"/>
          </p:cNvSpPr>
          <p:nvPr/>
        </p:nvSpPr>
        <p:spPr bwMode="auto">
          <a:xfrm>
            <a:off x="0" y="0"/>
            <a:ext cx="9144000" cy="6001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3600" dirty="0">
                <a:solidFill>
                  <a:srgbClr val="800080"/>
                </a:solidFill>
                <a:latin typeface="Times New Roman" panose="02020603050405020304" pitchFamily="18" charset="0"/>
                <a:cs typeface="Times New Roman" panose="02020603050405020304" pitchFamily="18" charset="0"/>
              </a:rPr>
              <a:t>102.  If mountains crumble to </a:t>
            </a:r>
            <a:br>
              <a:rPr lang="en-US" altLang="en-US" sz="3600" dirty="0">
                <a:solidFill>
                  <a:srgbClr val="800080"/>
                </a:solidFill>
                <a:latin typeface="Times New Roman" panose="02020603050405020304" pitchFamily="18" charset="0"/>
                <a:cs typeface="Times New Roman" panose="02020603050405020304" pitchFamily="18" charset="0"/>
              </a:rPr>
            </a:br>
            <a:r>
              <a:rPr lang="en-US" altLang="en-US" sz="3600" dirty="0">
                <a:solidFill>
                  <a:srgbClr val="800080"/>
                </a:solidFill>
                <a:latin typeface="Times New Roman" panose="02020603050405020304" pitchFamily="18" charset="0"/>
                <a:cs typeface="Times New Roman" panose="02020603050405020304" pitchFamily="18" charset="0"/>
              </a:rPr>
              <a:t>         the sea, there will still be </a:t>
            </a:r>
            <a:br>
              <a:rPr lang="en-US" altLang="en-US" sz="3600" dirty="0">
                <a:solidFill>
                  <a:srgbClr val="800080"/>
                </a:solidFill>
                <a:latin typeface="Times New Roman" panose="02020603050405020304" pitchFamily="18" charset="0"/>
                <a:cs typeface="Times New Roman" panose="02020603050405020304" pitchFamily="18" charset="0"/>
              </a:rPr>
            </a:br>
            <a:r>
              <a:rPr lang="en-US" altLang="en-US" sz="3600" dirty="0">
                <a:solidFill>
                  <a:srgbClr val="800080"/>
                </a:solidFill>
                <a:latin typeface="Times New Roman" panose="02020603050405020304" pitchFamily="18" charset="0"/>
                <a:cs typeface="Times New Roman" panose="02020603050405020304" pitchFamily="18" charset="0"/>
              </a:rPr>
              <a:t>         you &amp; me. </a:t>
            </a:r>
            <a:br>
              <a:rPr lang="en-US" altLang="en-US" sz="1800" dirty="0">
                <a:solidFill>
                  <a:srgbClr val="800080"/>
                </a:solidFill>
                <a:latin typeface="Times New Roman" panose="02020603050405020304" pitchFamily="18" charset="0"/>
                <a:cs typeface="Times New Roman" panose="02020603050405020304" pitchFamily="18" charset="0"/>
              </a:rPr>
            </a:br>
            <a:r>
              <a:rPr lang="en-US" altLang="en-US" sz="1800" dirty="0">
                <a:solidFill>
                  <a:srgbClr val="800080"/>
                </a:solidFill>
                <a:latin typeface="Times New Roman" panose="02020603050405020304" pitchFamily="18" charset="0"/>
                <a:cs typeface="Times New Roman" panose="02020603050405020304" pitchFamily="18" charset="0"/>
              </a:rPr>
              <a:t>                  (from Thank You, by Led Zeppelin)</a:t>
            </a:r>
            <a:r>
              <a:rPr lang="en-US" altLang="en-US" sz="1800" dirty="0">
                <a:solidFill>
                  <a:srgbClr val="FF0000"/>
                </a:solidFill>
                <a:latin typeface="Times New Roman" panose="02020603050405020304" pitchFamily="18" charset="0"/>
                <a:cs typeface="Times New Roman" panose="02020603050405020304" pitchFamily="18" charset="0"/>
              </a:rPr>
              <a:t> </a:t>
            </a:r>
            <a:br>
              <a:rPr lang="en-US" altLang="en-US" sz="1800" dirty="0">
                <a:solidFill>
                  <a:srgbClr val="FF0000"/>
                </a:solidFill>
                <a:latin typeface="Times New Roman" panose="02020603050405020304" pitchFamily="18" charset="0"/>
                <a:cs typeface="Times New Roman" panose="02020603050405020304" pitchFamily="18" charset="0"/>
              </a:rPr>
            </a:br>
            <a:br>
              <a:rPr lang="en-US" altLang="en-US" sz="1800" dirty="0">
                <a:solidFill>
                  <a:srgbClr val="FF0000"/>
                </a:solidFill>
                <a:latin typeface="Times New Roman" panose="02020603050405020304" pitchFamily="18" charset="0"/>
                <a:cs typeface="Times New Roman" panose="02020603050405020304" pitchFamily="18" charset="0"/>
              </a:rPr>
            </a:br>
            <a:br>
              <a:rPr lang="en-US" altLang="en-US" sz="1800" dirty="0">
                <a:solidFill>
                  <a:srgbClr val="FF0000"/>
                </a:solidFill>
                <a:latin typeface="Times New Roman" panose="02020603050405020304" pitchFamily="18" charset="0"/>
                <a:cs typeface="Times New Roman" panose="02020603050405020304" pitchFamily="18" charset="0"/>
              </a:rPr>
            </a:br>
            <a:br>
              <a:rPr lang="en-US" altLang="en-US" sz="1800" dirty="0">
                <a:solidFill>
                  <a:srgbClr val="FF0000"/>
                </a:solidFill>
                <a:latin typeface="Times New Roman" panose="02020603050405020304" pitchFamily="18" charset="0"/>
                <a:cs typeface="Times New Roman" panose="02020603050405020304" pitchFamily="18" charset="0"/>
              </a:rPr>
            </a:br>
            <a:br>
              <a:rPr lang="en-US" altLang="en-US" sz="1800" dirty="0">
                <a:solidFill>
                  <a:srgbClr val="FF0000"/>
                </a:solidFill>
                <a:latin typeface="Times New Roman" panose="02020603050405020304" pitchFamily="18" charset="0"/>
                <a:cs typeface="Times New Roman" panose="02020603050405020304" pitchFamily="18" charset="0"/>
              </a:rPr>
            </a:br>
            <a:br>
              <a:rPr lang="en-US" altLang="en-US" sz="1800" dirty="0">
                <a:solidFill>
                  <a:srgbClr val="FF0000"/>
                </a:solidFill>
                <a:latin typeface="Times New Roman" panose="02020603050405020304" pitchFamily="18" charset="0"/>
                <a:cs typeface="Times New Roman" panose="02020603050405020304" pitchFamily="18" charset="0"/>
              </a:rPr>
            </a:br>
            <a:br>
              <a:rPr lang="en-US" altLang="en-US" sz="1800" dirty="0">
                <a:solidFill>
                  <a:srgbClr val="FF0000"/>
                </a:solidFill>
                <a:latin typeface="Times New Roman" panose="02020603050405020304" pitchFamily="18" charset="0"/>
                <a:cs typeface="Times New Roman" panose="02020603050405020304" pitchFamily="18" charset="0"/>
              </a:rPr>
            </a:br>
            <a:r>
              <a:rPr lang="en-US" altLang="en-US" dirty="0">
                <a:solidFill>
                  <a:srgbClr val="FF0000"/>
                </a:solidFill>
                <a:latin typeface="Times New Roman" panose="02020603050405020304" pitchFamily="18" charset="0"/>
                <a:cs typeface="Times New Roman" panose="02020603050405020304" pitchFamily="18" charset="0"/>
              </a:rPr>
              <a:t>103.  </a:t>
            </a:r>
            <a:r>
              <a:rPr lang="en-US" altLang="en-US" i="1" dirty="0">
                <a:solidFill>
                  <a:srgbClr val="FF0000"/>
                </a:solidFill>
                <a:latin typeface="Times New Roman" panose="02020603050405020304" pitchFamily="18" charset="0"/>
                <a:cs typeface="Times New Roman" panose="02020603050405020304" pitchFamily="18" charset="0"/>
              </a:rPr>
              <a:t>From the NYS Curriculum:</a:t>
            </a:r>
          </a:p>
          <a:p>
            <a:pPr eaLnBrk="1" hangingPunct="1">
              <a:spcBef>
                <a:spcPct val="0"/>
              </a:spcBef>
              <a:buFontTx/>
              <a:buNone/>
            </a:pPr>
            <a:r>
              <a:rPr lang="en-US" altLang="en-US" b="1" dirty="0">
                <a:solidFill>
                  <a:srgbClr val="FF0000"/>
                </a:solidFill>
                <a:latin typeface="Times New Roman" panose="02020603050405020304" pitchFamily="18" charset="0"/>
                <a:cs typeface="Times New Roman" panose="02020603050405020304" pitchFamily="18" charset="0"/>
              </a:rPr>
              <a:t>         Systems in nature tend to undergo changes</a:t>
            </a:r>
            <a:br>
              <a:rPr lang="en-US" altLang="en-US" b="1" dirty="0">
                <a:solidFill>
                  <a:srgbClr val="FF0000"/>
                </a:solidFill>
                <a:latin typeface="Times New Roman" panose="02020603050405020304" pitchFamily="18" charset="0"/>
                <a:cs typeface="Times New Roman" panose="02020603050405020304" pitchFamily="18" charset="0"/>
              </a:rPr>
            </a:br>
            <a:r>
              <a:rPr lang="en-US" altLang="en-US" b="1" dirty="0">
                <a:solidFill>
                  <a:srgbClr val="FF0000"/>
                </a:solidFill>
                <a:latin typeface="Times New Roman" panose="02020603050405020304" pitchFamily="18" charset="0"/>
                <a:cs typeface="Times New Roman" panose="02020603050405020304" pitchFamily="18" charset="0"/>
              </a:rPr>
              <a:t>         toward lower energy and higher entropy</a:t>
            </a:r>
            <a:r>
              <a:rPr lang="en-US" altLang="en-US" dirty="0">
                <a:solidFill>
                  <a:srgbClr val="FF0000"/>
                </a:solidFill>
                <a:latin typeface="Times New Roman" panose="02020603050405020304" pitchFamily="18" charset="0"/>
                <a:cs typeface="Times New Roman" panose="02020603050405020304" pitchFamily="18" charset="0"/>
              </a:rPr>
              <a:t>.              </a:t>
            </a:r>
            <a:br>
              <a:rPr lang="en-US" altLang="en-US" sz="1800" dirty="0">
                <a:solidFill>
                  <a:srgbClr val="000099"/>
                </a:solidFill>
                <a:latin typeface="Times New Roman" panose="02020603050405020304" pitchFamily="18" charset="0"/>
                <a:cs typeface="Times New Roman" panose="02020603050405020304" pitchFamily="18" charset="0"/>
              </a:rPr>
            </a:br>
            <a:br>
              <a:rPr lang="en-US" altLang="en-US" sz="1800" dirty="0">
                <a:solidFill>
                  <a:srgbClr val="000099"/>
                </a:solidFill>
                <a:latin typeface="Times New Roman" panose="02020603050405020304" pitchFamily="18" charset="0"/>
                <a:cs typeface="Times New Roman" panose="02020603050405020304" pitchFamily="18" charset="0"/>
              </a:rPr>
            </a:br>
            <a:br>
              <a:rPr lang="en-US" altLang="en-US" sz="1800" dirty="0">
                <a:solidFill>
                  <a:srgbClr val="000099"/>
                </a:solidFill>
                <a:latin typeface="Times New Roman" panose="02020603050405020304" pitchFamily="18" charset="0"/>
                <a:cs typeface="Times New Roman" panose="02020603050405020304" pitchFamily="18" charset="0"/>
              </a:rPr>
            </a:br>
            <a:endParaRPr lang="en-US" altLang="en-US" sz="1800" dirty="0">
              <a:solidFill>
                <a:srgbClr val="000000"/>
              </a:solidFill>
              <a:latin typeface="Times New Roman" panose="02020603050405020304" pitchFamily="18" charset="0"/>
              <a:cs typeface="Times New Roman" panose="02020603050405020304" pitchFamily="18" charset="0"/>
            </a:endParaRPr>
          </a:p>
        </p:txBody>
      </p:sp>
      <p:pic>
        <p:nvPicPr>
          <p:cNvPr id="10242" name="Picture 2" descr="Led Zeppelin | Disney Fanon Wiki | Fandom">
            <a:extLst>
              <a:ext uri="{FF2B5EF4-FFF2-40B4-BE49-F238E27FC236}">
                <a16:creationId xmlns:a16="http://schemas.microsoft.com/office/drawing/2014/main" id="{B0356600-60FD-5E0A-EB67-BDFDC06FA3B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1794" r="21795"/>
          <a:stretch/>
        </p:blipFill>
        <p:spPr bwMode="auto">
          <a:xfrm>
            <a:off x="5867400" y="0"/>
            <a:ext cx="3276601" cy="363133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2662267"/>
          </a:xfrm>
          <a:prstGeom prst="rect">
            <a:avLst/>
          </a:prstGeom>
          <a:noFill/>
        </p:spPr>
        <p:txBody>
          <a:bodyPr wrap="square" rtlCol="0">
            <a:spAutoFit/>
          </a:bodyPr>
          <a:lstStyle/>
          <a:p>
            <a:pPr eaLnBrk="1" fontAlgn="auto" hangingPunct="1">
              <a:spcBef>
                <a:spcPts val="0"/>
              </a:spcBef>
              <a:spcAft>
                <a:spcPts val="0"/>
              </a:spcAft>
            </a:pPr>
            <a:r>
              <a:rPr lang="en-US" sz="5400" dirty="0">
                <a:solidFill>
                  <a:srgbClr val="FF0000"/>
                </a:solidFill>
                <a:latin typeface="Times New Roman" panose="02020603050405020304" pitchFamily="18" charset="0"/>
                <a:cs typeface="Times New Roman" panose="02020603050405020304" pitchFamily="18" charset="0"/>
              </a:rPr>
              <a:t>104.       2H</a:t>
            </a:r>
            <a:r>
              <a:rPr lang="en-US" sz="5400" baseline="-25000" dirty="0">
                <a:solidFill>
                  <a:srgbClr val="FF0000"/>
                </a:solidFill>
                <a:latin typeface="Times New Roman" panose="02020603050405020304" pitchFamily="18" charset="0"/>
                <a:cs typeface="Times New Roman" panose="02020603050405020304" pitchFamily="18" charset="0"/>
              </a:rPr>
              <a:t>2(G)</a:t>
            </a:r>
            <a:r>
              <a:rPr lang="en-US" sz="5400" dirty="0">
                <a:solidFill>
                  <a:srgbClr val="FF0000"/>
                </a:solidFill>
                <a:latin typeface="Times New Roman" panose="02020603050405020304" pitchFamily="18" charset="0"/>
                <a:cs typeface="Times New Roman" panose="02020603050405020304" pitchFamily="18" charset="0"/>
              </a:rPr>
              <a:t> + C</a:t>
            </a:r>
            <a:r>
              <a:rPr lang="en-US" sz="5400" baseline="-25000" dirty="0">
                <a:solidFill>
                  <a:srgbClr val="FF0000"/>
                </a:solidFill>
                <a:latin typeface="Times New Roman" panose="02020603050405020304" pitchFamily="18" charset="0"/>
                <a:cs typeface="Times New Roman" panose="02020603050405020304" pitchFamily="18" charset="0"/>
              </a:rPr>
              <a:t>(S)  </a:t>
            </a:r>
            <a:r>
              <a:rPr lang="en-US" sz="5400" b="1" i="0" dirty="0">
                <a:solidFill>
                  <a:srgbClr val="FF0000"/>
                </a:solidFill>
                <a:effectLst/>
                <a:latin typeface="Times New Roman" panose="02020603050405020304" pitchFamily="18" charset="0"/>
                <a:cs typeface="Times New Roman" panose="02020603050405020304" pitchFamily="18" charset="0"/>
              </a:rPr>
              <a:t>⇌</a:t>
            </a:r>
            <a:r>
              <a:rPr lang="en-US" sz="5400" dirty="0">
                <a:solidFill>
                  <a:srgbClr val="FF0000"/>
                </a:solidFill>
                <a:latin typeface="Times New Roman" panose="02020603050405020304" pitchFamily="18" charset="0"/>
                <a:cs typeface="Times New Roman" panose="02020603050405020304" pitchFamily="18" charset="0"/>
              </a:rPr>
              <a:t>  CH</a:t>
            </a:r>
            <a:r>
              <a:rPr lang="en-US" sz="5400" baseline="-25000" dirty="0">
                <a:solidFill>
                  <a:srgbClr val="FF0000"/>
                </a:solidFill>
                <a:latin typeface="Times New Roman" panose="02020603050405020304" pitchFamily="18" charset="0"/>
                <a:cs typeface="Times New Roman" panose="02020603050405020304" pitchFamily="18" charset="0"/>
              </a:rPr>
              <a:t>4(G)</a:t>
            </a:r>
          </a:p>
          <a:p>
            <a:pPr eaLnBrk="1" fontAlgn="auto" hangingPunct="1">
              <a:spcBef>
                <a:spcPts val="0"/>
              </a:spcBef>
              <a:spcAft>
                <a:spcPts val="0"/>
              </a:spcAft>
            </a:pPr>
            <a:endParaRPr lang="en-US" sz="4950" baseline="-25000" dirty="0">
              <a:solidFill>
                <a:prstClr val="black"/>
              </a:solidFill>
              <a:latin typeface="Times New Roman" panose="02020603050405020304" pitchFamily="18" charset="0"/>
              <a:cs typeface="Times New Roman" panose="02020603050405020304" pitchFamily="18" charset="0"/>
            </a:endParaRPr>
          </a:p>
          <a:p>
            <a:pPr algn="ctr" eaLnBrk="1" fontAlgn="auto" hangingPunct="1">
              <a:spcBef>
                <a:spcPts val="0"/>
              </a:spcBef>
              <a:spcAft>
                <a:spcPts val="0"/>
              </a:spcAft>
            </a:pPr>
            <a:r>
              <a:rPr lang="en-US" sz="4400" dirty="0">
                <a:solidFill>
                  <a:prstClr val="black">
                    <a:lumMod val="95000"/>
                    <a:lumOff val="5000"/>
                  </a:prstClr>
                </a:solidFill>
                <a:latin typeface="Times New Roman" panose="02020603050405020304" pitchFamily="18" charset="0"/>
                <a:cs typeface="Times New Roman" panose="02020603050405020304" pitchFamily="18" charset="0"/>
              </a:rPr>
              <a:t>What’s equal in a dynamic equilibrium?  </a:t>
            </a:r>
            <a:br>
              <a:rPr lang="en-US" sz="4950" dirty="0">
                <a:solidFill>
                  <a:prstClr val="black">
                    <a:lumMod val="95000"/>
                    <a:lumOff val="5000"/>
                  </a:prstClr>
                </a:solidFill>
                <a:latin typeface="Times New Roman" panose="02020603050405020304" pitchFamily="18" charset="0"/>
                <a:cs typeface="Times New Roman" panose="02020603050405020304" pitchFamily="18" charset="0"/>
              </a:rPr>
            </a:br>
            <a:r>
              <a:rPr lang="en-US" sz="3600" i="1" dirty="0">
                <a:solidFill>
                  <a:srgbClr val="FF0000"/>
                </a:solidFill>
                <a:latin typeface="Times New Roman" panose="02020603050405020304" pitchFamily="18" charset="0"/>
                <a:cs typeface="Times New Roman" panose="02020603050405020304" pitchFamily="18" charset="0"/>
              </a:rPr>
              <a:t>(Mass, liters, density, what?)  </a:t>
            </a:r>
            <a:endParaRPr lang="en-US" sz="4950" i="1"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99286767"/>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5286062"/>
          </a:xfrm>
          <a:prstGeom prst="rect">
            <a:avLst/>
          </a:prstGeom>
          <a:noFill/>
        </p:spPr>
        <p:txBody>
          <a:bodyPr wrap="square" rtlCol="0">
            <a:spAutoFit/>
          </a:bodyPr>
          <a:lstStyle/>
          <a:p>
            <a:pPr eaLnBrk="1" fontAlgn="auto" hangingPunct="1">
              <a:spcBef>
                <a:spcPts val="0"/>
              </a:spcBef>
              <a:spcAft>
                <a:spcPts val="0"/>
              </a:spcAft>
            </a:pPr>
            <a:r>
              <a:rPr lang="en-US" sz="5400" dirty="0">
                <a:solidFill>
                  <a:srgbClr val="FF0000"/>
                </a:solidFill>
                <a:latin typeface="Times New Roman" panose="02020603050405020304" pitchFamily="18" charset="0"/>
                <a:cs typeface="Times New Roman" panose="02020603050405020304" pitchFamily="18" charset="0"/>
              </a:rPr>
              <a:t>104.       2H</a:t>
            </a:r>
            <a:r>
              <a:rPr lang="en-US" sz="5400" baseline="-25000" dirty="0">
                <a:solidFill>
                  <a:srgbClr val="FF0000"/>
                </a:solidFill>
                <a:latin typeface="Times New Roman" panose="02020603050405020304" pitchFamily="18" charset="0"/>
                <a:cs typeface="Times New Roman" panose="02020603050405020304" pitchFamily="18" charset="0"/>
              </a:rPr>
              <a:t>2(G)</a:t>
            </a:r>
            <a:r>
              <a:rPr lang="en-US" sz="5400" dirty="0">
                <a:solidFill>
                  <a:srgbClr val="FF0000"/>
                </a:solidFill>
                <a:latin typeface="Times New Roman" panose="02020603050405020304" pitchFamily="18" charset="0"/>
                <a:cs typeface="Times New Roman" panose="02020603050405020304" pitchFamily="18" charset="0"/>
              </a:rPr>
              <a:t> + C</a:t>
            </a:r>
            <a:r>
              <a:rPr lang="en-US" sz="5400" baseline="-25000" dirty="0">
                <a:solidFill>
                  <a:srgbClr val="FF0000"/>
                </a:solidFill>
                <a:latin typeface="Times New Roman" panose="02020603050405020304" pitchFamily="18" charset="0"/>
                <a:cs typeface="Times New Roman" panose="02020603050405020304" pitchFamily="18" charset="0"/>
              </a:rPr>
              <a:t>(S)  </a:t>
            </a:r>
            <a:r>
              <a:rPr lang="en-US" sz="5400" b="1" i="0" dirty="0">
                <a:solidFill>
                  <a:srgbClr val="FF0000"/>
                </a:solidFill>
                <a:effectLst/>
                <a:latin typeface="Times New Roman" panose="02020603050405020304" pitchFamily="18" charset="0"/>
                <a:cs typeface="Times New Roman" panose="02020603050405020304" pitchFamily="18" charset="0"/>
              </a:rPr>
              <a:t>⇌</a:t>
            </a:r>
            <a:r>
              <a:rPr lang="en-US" sz="5400" dirty="0">
                <a:solidFill>
                  <a:srgbClr val="FF0000"/>
                </a:solidFill>
                <a:latin typeface="Times New Roman" panose="02020603050405020304" pitchFamily="18" charset="0"/>
                <a:cs typeface="Times New Roman" panose="02020603050405020304" pitchFamily="18" charset="0"/>
              </a:rPr>
              <a:t>  CH</a:t>
            </a:r>
            <a:r>
              <a:rPr lang="en-US" sz="5400" baseline="-25000" dirty="0">
                <a:solidFill>
                  <a:srgbClr val="FF0000"/>
                </a:solidFill>
                <a:latin typeface="Times New Roman" panose="02020603050405020304" pitchFamily="18" charset="0"/>
                <a:cs typeface="Times New Roman" panose="02020603050405020304" pitchFamily="18" charset="0"/>
              </a:rPr>
              <a:t>4(G)</a:t>
            </a:r>
          </a:p>
          <a:p>
            <a:pPr algn="ctr" eaLnBrk="1" fontAlgn="auto" hangingPunct="1">
              <a:spcBef>
                <a:spcPts val="0"/>
              </a:spcBef>
              <a:spcAft>
                <a:spcPts val="0"/>
              </a:spcAft>
            </a:pPr>
            <a:br>
              <a:rPr lang="en-US" sz="3600" i="1" dirty="0">
                <a:solidFill>
                  <a:srgbClr val="FF0000"/>
                </a:solidFill>
                <a:latin typeface="Times New Roman" panose="02020603050405020304" pitchFamily="18" charset="0"/>
                <a:cs typeface="Times New Roman" panose="02020603050405020304" pitchFamily="18" charset="0"/>
              </a:rPr>
            </a:br>
            <a:r>
              <a:rPr lang="en-US" sz="4950" b="1" dirty="0">
                <a:solidFill>
                  <a:srgbClr val="003399"/>
                </a:solidFill>
                <a:latin typeface="Times New Roman" panose="02020603050405020304" pitchFamily="18" charset="0"/>
                <a:cs typeface="Times New Roman" panose="02020603050405020304" pitchFamily="18" charset="0"/>
              </a:rPr>
              <a:t>The rate of the </a:t>
            </a:r>
            <a:br>
              <a:rPr lang="en-US" sz="4950" b="1" dirty="0">
                <a:solidFill>
                  <a:srgbClr val="003399"/>
                </a:solidFill>
                <a:latin typeface="Times New Roman" panose="02020603050405020304" pitchFamily="18" charset="0"/>
                <a:cs typeface="Times New Roman" panose="02020603050405020304" pitchFamily="18" charset="0"/>
              </a:rPr>
            </a:br>
            <a:r>
              <a:rPr lang="en-US" sz="4950" b="1" dirty="0">
                <a:solidFill>
                  <a:srgbClr val="003399"/>
                </a:solidFill>
                <a:latin typeface="Times New Roman" panose="02020603050405020304" pitchFamily="18" charset="0"/>
                <a:cs typeface="Times New Roman" panose="02020603050405020304" pitchFamily="18" charset="0"/>
              </a:rPr>
              <a:t>forward reaction is equal to </a:t>
            </a:r>
            <a:br>
              <a:rPr lang="en-US" sz="4950" b="1" dirty="0">
                <a:solidFill>
                  <a:srgbClr val="003399"/>
                </a:solidFill>
                <a:latin typeface="Times New Roman" panose="02020603050405020304" pitchFamily="18" charset="0"/>
                <a:cs typeface="Times New Roman" panose="02020603050405020304" pitchFamily="18" charset="0"/>
              </a:rPr>
            </a:br>
            <a:r>
              <a:rPr lang="en-US" sz="4950" b="1" dirty="0">
                <a:solidFill>
                  <a:srgbClr val="003399"/>
                </a:solidFill>
                <a:latin typeface="Times New Roman" panose="02020603050405020304" pitchFamily="18" charset="0"/>
                <a:cs typeface="Times New Roman" panose="02020603050405020304" pitchFamily="18" charset="0"/>
              </a:rPr>
              <a:t>the rate of the reverse reaction.  </a:t>
            </a:r>
            <a:br>
              <a:rPr lang="en-US" sz="4950" b="1" dirty="0">
                <a:solidFill>
                  <a:srgbClr val="003399"/>
                </a:solidFill>
                <a:latin typeface="Times New Roman" panose="02020603050405020304" pitchFamily="18" charset="0"/>
                <a:cs typeface="Times New Roman" panose="02020603050405020304" pitchFamily="18" charset="0"/>
              </a:rPr>
            </a:br>
            <a:br>
              <a:rPr lang="en-US" sz="4950" b="1" dirty="0">
                <a:solidFill>
                  <a:srgbClr val="003399"/>
                </a:solidFill>
                <a:latin typeface="Times New Roman" panose="02020603050405020304" pitchFamily="18" charset="0"/>
                <a:cs typeface="Times New Roman" panose="02020603050405020304" pitchFamily="18" charset="0"/>
              </a:rPr>
            </a:br>
            <a:r>
              <a:rPr lang="en-US" sz="4950" dirty="0">
                <a:solidFill>
                  <a:srgbClr val="FF0000"/>
                </a:solidFill>
                <a:latin typeface="Times New Roman" panose="02020603050405020304" pitchFamily="18" charset="0"/>
                <a:cs typeface="Times New Roman" panose="02020603050405020304" pitchFamily="18" charset="0"/>
              </a:rPr>
              <a:t>That’s it.</a:t>
            </a:r>
          </a:p>
        </p:txBody>
      </p:sp>
    </p:spTree>
    <p:extLst>
      <p:ext uri="{BB962C8B-B14F-4D97-AF65-F5344CB8AC3E}">
        <p14:creationId xmlns:p14="http://schemas.microsoft.com/office/powerpoint/2010/main" val="1370379817"/>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3831818"/>
          </a:xfrm>
          <a:prstGeom prst="rect">
            <a:avLst/>
          </a:prstGeom>
          <a:noFill/>
        </p:spPr>
        <p:txBody>
          <a:bodyPr wrap="square" rtlCol="0">
            <a:spAutoFit/>
          </a:bodyPr>
          <a:lstStyle/>
          <a:p>
            <a:pPr eaLnBrk="1" fontAlgn="auto" hangingPunct="1">
              <a:spcBef>
                <a:spcPts val="0"/>
              </a:spcBef>
              <a:spcAft>
                <a:spcPts val="0"/>
              </a:spcAft>
            </a:pPr>
            <a:r>
              <a:rPr lang="en-US" sz="4050" dirty="0">
                <a:solidFill>
                  <a:prstClr val="black"/>
                </a:solidFill>
                <a:latin typeface="Times New Roman" panose="02020603050405020304" pitchFamily="18" charset="0"/>
                <a:cs typeface="Times New Roman" panose="02020603050405020304" pitchFamily="18" charset="0"/>
              </a:rPr>
              <a:t>105.  Draw and completely label an </a:t>
            </a:r>
            <a:br>
              <a:rPr lang="en-US" sz="4050" dirty="0">
                <a:solidFill>
                  <a:prstClr val="black"/>
                </a:solidFill>
                <a:latin typeface="Times New Roman" panose="02020603050405020304" pitchFamily="18" charset="0"/>
                <a:cs typeface="Times New Roman" panose="02020603050405020304" pitchFamily="18" charset="0"/>
              </a:rPr>
            </a:br>
            <a:r>
              <a:rPr lang="en-US" sz="4050" dirty="0">
                <a:solidFill>
                  <a:prstClr val="black"/>
                </a:solidFill>
                <a:latin typeface="Times New Roman" panose="02020603050405020304" pitchFamily="18" charset="0"/>
                <a:cs typeface="Times New Roman" panose="02020603050405020304" pitchFamily="18" charset="0"/>
              </a:rPr>
              <a:t>         </a:t>
            </a:r>
            <a:r>
              <a:rPr lang="en-US" sz="4050" dirty="0" err="1">
                <a:solidFill>
                  <a:srgbClr val="FF0000"/>
                </a:solidFill>
                <a:latin typeface="Times New Roman" panose="02020603050405020304" pitchFamily="18" charset="0"/>
                <a:cs typeface="Times New Roman" panose="02020603050405020304" pitchFamily="18" charset="0"/>
              </a:rPr>
              <a:t>ENDOthermic</a:t>
            </a:r>
            <a:r>
              <a:rPr lang="en-US" sz="4050" dirty="0">
                <a:solidFill>
                  <a:srgbClr val="FF0000"/>
                </a:solidFill>
                <a:latin typeface="Times New Roman" panose="02020603050405020304" pitchFamily="18" charset="0"/>
                <a:cs typeface="Times New Roman" panose="02020603050405020304" pitchFamily="18" charset="0"/>
              </a:rPr>
              <a:t> </a:t>
            </a:r>
            <a:br>
              <a:rPr lang="en-US" sz="4050" dirty="0">
                <a:solidFill>
                  <a:srgbClr val="FF0000"/>
                </a:solidFill>
                <a:latin typeface="Times New Roman" panose="02020603050405020304" pitchFamily="18" charset="0"/>
                <a:cs typeface="Times New Roman" panose="02020603050405020304" pitchFamily="18" charset="0"/>
              </a:rPr>
            </a:br>
            <a:r>
              <a:rPr lang="en-US" sz="4050" dirty="0">
                <a:solidFill>
                  <a:srgbClr val="FF0000"/>
                </a:solidFill>
                <a:latin typeface="Times New Roman" panose="02020603050405020304" pitchFamily="18" charset="0"/>
                <a:cs typeface="Times New Roman" panose="02020603050405020304" pitchFamily="18" charset="0"/>
              </a:rPr>
              <a:t>         potential energy diagram</a:t>
            </a:r>
            <a:endParaRPr lang="en-US" sz="4050" dirty="0">
              <a:solidFill>
                <a:prstClr val="black"/>
              </a:solidFill>
              <a:latin typeface="Times New Roman" panose="02020603050405020304" pitchFamily="18" charset="0"/>
              <a:cs typeface="Times New Roman" panose="02020603050405020304" pitchFamily="18" charset="0"/>
            </a:endParaRPr>
          </a:p>
          <a:p>
            <a:pPr eaLnBrk="1" fontAlgn="auto" hangingPunct="1">
              <a:spcBef>
                <a:spcPts val="0"/>
              </a:spcBef>
              <a:spcAft>
                <a:spcPts val="0"/>
              </a:spcAft>
            </a:pPr>
            <a:r>
              <a:rPr lang="en-US" sz="4050" dirty="0">
                <a:solidFill>
                  <a:prstClr val="black"/>
                </a:solidFill>
                <a:latin typeface="Times New Roman" panose="02020603050405020304" pitchFamily="18" charset="0"/>
                <a:cs typeface="Times New Roman" panose="02020603050405020304" pitchFamily="18" charset="0"/>
              </a:rPr>
              <a:t>and an</a:t>
            </a:r>
          </a:p>
          <a:p>
            <a:pPr eaLnBrk="1" fontAlgn="auto" hangingPunct="1">
              <a:spcBef>
                <a:spcPts val="0"/>
              </a:spcBef>
              <a:spcAft>
                <a:spcPts val="0"/>
              </a:spcAft>
            </a:pPr>
            <a:r>
              <a:rPr lang="en-US" sz="4050" dirty="0">
                <a:solidFill>
                  <a:prstClr val="black"/>
                </a:solidFill>
                <a:latin typeface="Times New Roman" panose="02020603050405020304" pitchFamily="18" charset="0"/>
                <a:cs typeface="Times New Roman" panose="02020603050405020304" pitchFamily="18" charset="0"/>
              </a:rPr>
              <a:t>          </a:t>
            </a:r>
            <a:r>
              <a:rPr lang="en-US" sz="4050" dirty="0" err="1">
                <a:solidFill>
                  <a:srgbClr val="3333FF"/>
                </a:solidFill>
                <a:latin typeface="Times New Roman" panose="02020603050405020304" pitchFamily="18" charset="0"/>
                <a:cs typeface="Times New Roman" panose="02020603050405020304" pitchFamily="18" charset="0"/>
              </a:rPr>
              <a:t>EXOthermic</a:t>
            </a:r>
            <a:r>
              <a:rPr lang="en-US" sz="4050" dirty="0">
                <a:solidFill>
                  <a:srgbClr val="3333FF"/>
                </a:solidFill>
                <a:latin typeface="Times New Roman" panose="02020603050405020304" pitchFamily="18" charset="0"/>
                <a:cs typeface="Times New Roman" panose="02020603050405020304" pitchFamily="18" charset="0"/>
              </a:rPr>
              <a:t> </a:t>
            </a:r>
            <a:br>
              <a:rPr lang="en-US" sz="4050" dirty="0">
                <a:solidFill>
                  <a:srgbClr val="3333FF"/>
                </a:solidFill>
                <a:latin typeface="Times New Roman" panose="02020603050405020304" pitchFamily="18" charset="0"/>
                <a:cs typeface="Times New Roman" panose="02020603050405020304" pitchFamily="18" charset="0"/>
              </a:rPr>
            </a:br>
            <a:r>
              <a:rPr lang="en-US" sz="4050" dirty="0">
                <a:solidFill>
                  <a:srgbClr val="3333FF"/>
                </a:solidFill>
                <a:latin typeface="Times New Roman" panose="02020603050405020304" pitchFamily="18" charset="0"/>
                <a:cs typeface="Times New Roman" panose="02020603050405020304" pitchFamily="18" charset="0"/>
              </a:rPr>
              <a:t>          potential energy diagram</a:t>
            </a:r>
          </a:p>
        </p:txBody>
      </p:sp>
    </p:spTree>
    <p:extLst>
      <p:ext uri="{BB962C8B-B14F-4D97-AF65-F5344CB8AC3E}">
        <p14:creationId xmlns:p14="http://schemas.microsoft.com/office/powerpoint/2010/main" val="256980177"/>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1CE5BEC-C42F-47A9-84EF-F4072A16B6F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99118"/>
            <a:ext cx="9144000" cy="3396752"/>
          </a:xfrm>
          <a:prstGeom prst="rect">
            <a:avLst/>
          </a:prstGeom>
        </p:spPr>
      </p:pic>
      <p:sp>
        <p:nvSpPr>
          <p:cNvPr id="5" name="TextBox 4">
            <a:extLst>
              <a:ext uri="{FF2B5EF4-FFF2-40B4-BE49-F238E27FC236}">
                <a16:creationId xmlns:a16="http://schemas.microsoft.com/office/drawing/2014/main" id="{809B6344-EF7A-47B1-B5DE-A518A7B65DA0}"/>
              </a:ext>
            </a:extLst>
          </p:cNvPr>
          <p:cNvSpPr txBox="1"/>
          <p:nvPr/>
        </p:nvSpPr>
        <p:spPr>
          <a:xfrm>
            <a:off x="0" y="4114800"/>
            <a:ext cx="9144000" cy="2554545"/>
          </a:xfrm>
          <a:prstGeom prst="rect">
            <a:avLst/>
          </a:prstGeom>
          <a:noFill/>
        </p:spPr>
        <p:txBody>
          <a:bodyPr wrap="square" rtlCol="0">
            <a:spAutoFit/>
          </a:bodyPr>
          <a:lstStyle/>
          <a:p>
            <a:r>
              <a:rPr lang="en-US" sz="3200" dirty="0">
                <a:solidFill>
                  <a:srgbClr val="000099"/>
                </a:solidFill>
                <a:latin typeface="Times New Roman" panose="02020603050405020304" pitchFamily="18" charset="0"/>
                <a:cs typeface="Times New Roman" panose="02020603050405020304" pitchFamily="18" charset="0"/>
              </a:rPr>
              <a:t>Endo on the left, products have MORE energy than they started with, they had to ABSORB energy.</a:t>
            </a:r>
          </a:p>
          <a:p>
            <a:endParaRPr lang="en-US" sz="3200" dirty="0">
              <a:solidFill>
                <a:srgbClr val="FF0000"/>
              </a:solidFill>
              <a:latin typeface="Times New Roman" panose="02020603050405020304" pitchFamily="18" charset="0"/>
              <a:cs typeface="Times New Roman" panose="02020603050405020304" pitchFamily="18" charset="0"/>
            </a:endParaRPr>
          </a:p>
          <a:p>
            <a:r>
              <a:rPr lang="en-US" sz="3200" dirty="0">
                <a:solidFill>
                  <a:srgbClr val="FF0000"/>
                </a:solidFill>
                <a:latin typeface="Times New Roman" panose="02020603050405020304" pitchFamily="18" charset="0"/>
                <a:cs typeface="Times New Roman" panose="02020603050405020304" pitchFamily="18" charset="0"/>
              </a:rPr>
              <a:t>Exo on the right, products have LESS energy than they started with , they had to RELEASE energy. </a:t>
            </a:r>
          </a:p>
        </p:txBody>
      </p:sp>
      <p:sp>
        <p:nvSpPr>
          <p:cNvPr id="2" name="TextBox 1">
            <a:extLst>
              <a:ext uri="{FF2B5EF4-FFF2-40B4-BE49-F238E27FC236}">
                <a16:creationId xmlns:a16="http://schemas.microsoft.com/office/drawing/2014/main" id="{56C39F62-208E-E75F-4DA7-A709CD3FE85E}"/>
              </a:ext>
            </a:extLst>
          </p:cNvPr>
          <p:cNvSpPr txBox="1"/>
          <p:nvPr/>
        </p:nvSpPr>
        <p:spPr>
          <a:xfrm>
            <a:off x="0" y="0"/>
            <a:ext cx="990600" cy="400110"/>
          </a:xfrm>
          <a:prstGeom prst="rect">
            <a:avLst/>
          </a:prstGeom>
          <a:solidFill>
            <a:schemeClr val="accent6">
              <a:lumMod val="60000"/>
              <a:lumOff val="40000"/>
            </a:schemeClr>
          </a:solidFill>
        </p:spPr>
        <p:txBody>
          <a:bodyPr wrap="square" rtlCol="0">
            <a:spAutoFit/>
          </a:bodyPr>
          <a:lstStyle/>
          <a:p>
            <a:pPr algn="ctr"/>
            <a:r>
              <a:rPr lang="en-US" sz="2000" dirty="0"/>
              <a:t>104</a:t>
            </a:r>
          </a:p>
        </p:txBody>
      </p:sp>
    </p:spTree>
    <p:extLst>
      <p:ext uri="{BB962C8B-B14F-4D97-AF65-F5344CB8AC3E}">
        <p14:creationId xmlns:p14="http://schemas.microsoft.com/office/powerpoint/2010/main" val="3870488735"/>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bg>
      <p:bgPr>
        <a:solidFill>
          <a:srgbClr val="C8E4D2"/>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2727AAB-B8E1-E8B8-EBEE-EBD4B06D9100}"/>
              </a:ext>
            </a:extLst>
          </p:cNvPr>
          <p:cNvSpPr txBox="1"/>
          <p:nvPr/>
        </p:nvSpPr>
        <p:spPr>
          <a:xfrm>
            <a:off x="0" y="0"/>
            <a:ext cx="9144000" cy="2800767"/>
          </a:xfrm>
          <a:prstGeom prst="rect">
            <a:avLst/>
          </a:prstGeom>
          <a:solidFill>
            <a:schemeClr val="accent4">
              <a:lumMod val="75000"/>
            </a:schemeClr>
          </a:solidFill>
        </p:spPr>
        <p:txBody>
          <a:bodyPr wrap="square" rtlCol="0">
            <a:spAutoFit/>
          </a:bodyPr>
          <a:lstStyle/>
          <a:p>
            <a:pPr algn="ctr"/>
            <a:r>
              <a:rPr lang="en-US" sz="2400" dirty="0">
                <a:solidFill>
                  <a:schemeClr val="bg1"/>
                </a:solidFill>
                <a:latin typeface="Congenial SemiBold" panose="02000503040000020004" pitchFamily="2" charset="0"/>
              </a:rPr>
              <a:t>The notes are done, but there are 16 more slides for review.</a:t>
            </a:r>
          </a:p>
          <a:p>
            <a:pPr algn="ctr"/>
            <a:endParaRPr lang="en-US" sz="1600" dirty="0">
              <a:solidFill>
                <a:schemeClr val="bg1"/>
              </a:solidFill>
              <a:latin typeface="Congenial SemiBold" panose="02000503040000020004" pitchFamily="2" charset="0"/>
            </a:endParaRPr>
          </a:p>
          <a:p>
            <a:pPr algn="ctr"/>
            <a:r>
              <a:rPr lang="en-US" sz="2400" dirty="0">
                <a:solidFill>
                  <a:schemeClr val="bg1"/>
                </a:solidFill>
                <a:latin typeface="Congenial SemiBold" panose="02000503040000020004" pitchFamily="2" charset="0"/>
              </a:rPr>
              <a:t>If you look them over and think a bit, you will likely score </a:t>
            </a:r>
            <a:br>
              <a:rPr lang="en-US" sz="2400">
                <a:solidFill>
                  <a:schemeClr val="bg1"/>
                </a:solidFill>
                <a:latin typeface="Congenial SemiBold" panose="02000503040000020004" pitchFamily="2" charset="0"/>
              </a:rPr>
            </a:br>
            <a:r>
              <a:rPr lang="en-US" sz="2400">
                <a:solidFill>
                  <a:schemeClr val="bg1"/>
                </a:solidFill>
                <a:latin typeface="Congenial SemiBold" panose="02000503040000020004" pitchFamily="2" charset="0"/>
              </a:rPr>
              <a:t>3-4 </a:t>
            </a:r>
            <a:r>
              <a:rPr lang="en-US" sz="2400" dirty="0">
                <a:solidFill>
                  <a:schemeClr val="bg1"/>
                </a:solidFill>
                <a:latin typeface="Congenial SemiBold" panose="02000503040000020004" pitchFamily="2" charset="0"/>
              </a:rPr>
              <a:t>points higher on the Kinetics </a:t>
            </a:r>
            <a:r>
              <a:rPr lang="en-US" sz="2400">
                <a:solidFill>
                  <a:schemeClr val="bg1"/>
                </a:solidFill>
                <a:latin typeface="Congenial SemiBold" panose="02000503040000020004" pitchFamily="2" charset="0"/>
              </a:rPr>
              <a:t>Celebration </a:t>
            </a:r>
            <a:br>
              <a:rPr lang="en-US" sz="2400">
                <a:solidFill>
                  <a:schemeClr val="bg1"/>
                </a:solidFill>
                <a:latin typeface="Congenial SemiBold" panose="02000503040000020004" pitchFamily="2" charset="0"/>
              </a:rPr>
            </a:br>
            <a:r>
              <a:rPr lang="en-US" sz="2400">
                <a:solidFill>
                  <a:schemeClr val="bg1"/>
                </a:solidFill>
                <a:latin typeface="Congenial SemiBold" panose="02000503040000020004" pitchFamily="2" charset="0"/>
              </a:rPr>
              <a:t>than </a:t>
            </a:r>
            <a:r>
              <a:rPr lang="en-US" sz="2400" dirty="0">
                <a:solidFill>
                  <a:schemeClr val="bg1"/>
                </a:solidFill>
                <a:latin typeface="Congenial SemiBold" panose="02000503040000020004" pitchFamily="2" charset="0"/>
              </a:rPr>
              <a:t>some of your less motivated friends.</a:t>
            </a:r>
          </a:p>
          <a:p>
            <a:pPr algn="ctr"/>
            <a:endParaRPr lang="en-US" sz="1600" dirty="0">
              <a:solidFill>
                <a:schemeClr val="bg1"/>
              </a:solidFill>
              <a:latin typeface="Congenial SemiBold" panose="02000503040000020004" pitchFamily="2" charset="0"/>
            </a:endParaRPr>
          </a:p>
          <a:p>
            <a:pPr algn="ctr"/>
            <a:r>
              <a:rPr lang="en-US" sz="2400" dirty="0">
                <a:solidFill>
                  <a:schemeClr val="bg1"/>
                </a:solidFill>
                <a:latin typeface="Congenial SemiBold" panose="02000503040000020004" pitchFamily="2" charset="0"/>
              </a:rPr>
              <a:t>If an alligator chases you and your friends,</a:t>
            </a:r>
            <a:br>
              <a:rPr lang="en-US" sz="2400" dirty="0">
                <a:solidFill>
                  <a:schemeClr val="bg1"/>
                </a:solidFill>
                <a:latin typeface="Congenial SemiBold" panose="02000503040000020004" pitchFamily="2" charset="0"/>
              </a:rPr>
            </a:br>
            <a:r>
              <a:rPr lang="en-US" sz="2400" dirty="0">
                <a:solidFill>
                  <a:schemeClr val="bg1"/>
                </a:solidFill>
                <a:latin typeface="Congenial SemiBold" panose="02000503040000020004" pitchFamily="2" charset="0"/>
              </a:rPr>
              <a:t>how fast do you have to run?</a:t>
            </a:r>
          </a:p>
        </p:txBody>
      </p:sp>
      <p:grpSp>
        <p:nvGrpSpPr>
          <p:cNvPr id="6" name="Group 5">
            <a:extLst>
              <a:ext uri="{FF2B5EF4-FFF2-40B4-BE49-F238E27FC236}">
                <a16:creationId xmlns:a16="http://schemas.microsoft.com/office/drawing/2014/main" id="{8B7C3008-059F-F9FF-2B8B-9C9A9771A5E9}"/>
              </a:ext>
            </a:extLst>
          </p:cNvPr>
          <p:cNvGrpSpPr/>
          <p:nvPr/>
        </p:nvGrpSpPr>
        <p:grpSpPr>
          <a:xfrm>
            <a:off x="1219200" y="2971800"/>
            <a:ext cx="7162800" cy="3715194"/>
            <a:chOff x="2299965" y="3505200"/>
            <a:chExt cx="4620270" cy="3105594"/>
          </a:xfrm>
        </p:grpSpPr>
        <p:pic>
          <p:nvPicPr>
            <p:cNvPr id="4" name="Picture 3">
              <a:extLst>
                <a:ext uri="{FF2B5EF4-FFF2-40B4-BE49-F238E27FC236}">
                  <a16:creationId xmlns:a16="http://schemas.microsoft.com/office/drawing/2014/main" id="{1D8A82F4-5733-EC65-DF38-B412F9D78E47}"/>
                </a:ext>
              </a:extLst>
            </p:cNvPr>
            <p:cNvPicPr>
              <a:picLocks noChangeAspect="1"/>
            </p:cNvPicPr>
            <p:nvPr/>
          </p:nvPicPr>
          <p:blipFill>
            <a:blip r:embed="rId2"/>
            <a:srcRect t="2395"/>
            <a:stretch/>
          </p:blipFill>
          <p:spPr>
            <a:xfrm>
              <a:off x="2299965" y="3505200"/>
              <a:ext cx="4620270" cy="3105594"/>
            </a:xfrm>
            <a:prstGeom prst="rect">
              <a:avLst/>
            </a:prstGeom>
          </p:spPr>
        </p:pic>
        <p:sp>
          <p:nvSpPr>
            <p:cNvPr id="5" name="TextBox 4">
              <a:extLst>
                <a:ext uri="{FF2B5EF4-FFF2-40B4-BE49-F238E27FC236}">
                  <a16:creationId xmlns:a16="http://schemas.microsoft.com/office/drawing/2014/main" id="{CA275303-931B-07C3-150C-BF955DA631D9}"/>
                </a:ext>
              </a:extLst>
            </p:cNvPr>
            <p:cNvSpPr txBox="1"/>
            <p:nvPr/>
          </p:nvSpPr>
          <p:spPr>
            <a:xfrm>
              <a:off x="2299965" y="6019800"/>
              <a:ext cx="290835" cy="590994"/>
            </a:xfrm>
            <a:prstGeom prst="rect">
              <a:avLst/>
            </a:prstGeom>
            <a:solidFill>
              <a:schemeClr val="bg1"/>
            </a:solidFill>
          </p:spPr>
          <p:txBody>
            <a:bodyPr wrap="square" rtlCol="0">
              <a:spAutoFit/>
            </a:bodyPr>
            <a:lstStyle/>
            <a:p>
              <a:endParaRPr lang="en-US" dirty="0"/>
            </a:p>
          </p:txBody>
        </p:sp>
      </p:grpSp>
    </p:spTree>
    <p:extLst>
      <p:ext uri="{BB962C8B-B14F-4D97-AF65-F5344CB8AC3E}">
        <p14:creationId xmlns:p14="http://schemas.microsoft.com/office/powerpoint/2010/main" val="1798469650"/>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345388"/>
            <a:ext cx="9144000" cy="854080"/>
          </a:xfrm>
          <a:prstGeom prst="rect">
            <a:avLst/>
          </a:prstGeom>
          <a:noFill/>
        </p:spPr>
        <p:txBody>
          <a:bodyPr wrap="square" rtlCol="0">
            <a:spAutoFit/>
          </a:bodyPr>
          <a:lstStyle/>
          <a:p>
            <a:pPr eaLnBrk="1" fontAlgn="auto" hangingPunct="1">
              <a:spcBef>
                <a:spcPts val="0"/>
              </a:spcBef>
              <a:spcAft>
                <a:spcPts val="0"/>
              </a:spcAft>
            </a:pPr>
            <a:r>
              <a:rPr lang="en-US" sz="4950" dirty="0">
                <a:solidFill>
                  <a:srgbClr val="0000FF"/>
                </a:solidFill>
                <a:latin typeface="Times New Roman" panose="02020603050405020304" pitchFamily="18" charset="0"/>
                <a:cs typeface="Times New Roman" panose="02020603050405020304" pitchFamily="18" charset="0"/>
              </a:rPr>
              <a:t>CO</a:t>
            </a:r>
            <a:r>
              <a:rPr lang="en-US" sz="4950" baseline="-25000" dirty="0">
                <a:solidFill>
                  <a:srgbClr val="0000FF"/>
                </a:solidFill>
                <a:latin typeface="Times New Roman" panose="02020603050405020304" pitchFamily="18" charset="0"/>
                <a:cs typeface="Times New Roman" panose="02020603050405020304" pitchFamily="18" charset="0"/>
              </a:rPr>
              <a:t>(G)</a:t>
            </a:r>
            <a:r>
              <a:rPr lang="en-US" sz="4950" dirty="0">
                <a:solidFill>
                  <a:srgbClr val="0000FF"/>
                </a:solidFill>
                <a:latin typeface="Times New Roman" panose="02020603050405020304" pitchFamily="18" charset="0"/>
                <a:cs typeface="Times New Roman" panose="02020603050405020304" pitchFamily="18" charset="0"/>
              </a:rPr>
              <a:t> + 2H</a:t>
            </a:r>
            <a:r>
              <a:rPr lang="en-US" sz="4950" baseline="-25000" dirty="0">
                <a:solidFill>
                  <a:srgbClr val="0000FF"/>
                </a:solidFill>
                <a:latin typeface="Times New Roman" panose="02020603050405020304" pitchFamily="18" charset="0"/>
                <a:cs typeface="Times New Roman" panose="02020603050405020304" pitchFamily="18" charset="0"/>
              </a:rPr>
              <a:t>2(G)</a:t>
            </a:r>
            <a:r>
              <a:rPr lang="en-US" sz="4950" dirty="0">
                <a:solidFill>
                  <a:srgbClr val="0000FF"/>
                </a:solidFill>
                <a:latin typeface="Times New Roman" panose="02020603050405020304" pitchFamily="18" charset="0"/>
                <a:cs typeface="Times New Roman" panose="02020603050405020304" pitchFamily="18" charset="0"/>
              </a:rPr>
              <a:t> </a:t>
            </a:r>
            <a:r>
              <a:rPr lang="en-US" sz="4800" b="1" i="0" dirty="0">
                <a:solidFill>
                  <a:srgbClr val="3333FF"/>
                </a:solidFill>
                <a:effectLst/>
                <a:latin typeface="Times New Roman" panose="02020603050405020304" pitchFamily="18" charset="0"/>
                <a:cs typeface="Times New Roman" panose="02020603050405020304" pitchFamily="18" charset="0"/>
              </a:rPr>
              <a:t>⇌</a:t>
            </a:r>
            <a:r>
              <a:rPr lang="en-US" sz="4950" dirty="0">
                <a:solidFill>
                  <a:srgbClr val="0000FF"/>
                </a:solidFill>
                <a:latin typeface="Times New Roman" panose="02020603050405020304" pitchFamily="18" charset="0"/>
                <a:cs typeface="Times New Roman" panose="02020603050405020304" pitchFamily="18" charset="0"/>
              </a:rPr>
              <a:t>  CH</a:t>
            </a:r>
            <a:r>
              <a:rPr lang="en-US" sz="4950" baseline="-25000" dirty="0">
                <a:solidFill>
                  <a:srgbClr val="0000FF"/>
                </a:solidFill>
                <a:latin typeface="Times New Roman" panose="02020603050405020304" pitchFamily="18" charset="0"/>
                <a:cs typeface="Times New Roman" panose="02020603050405020304" pitchFamily="18" charset="0"/>
              </a:rPr>
              <a:t>3</a:t>
            </a:r>
            <a:r>
              <a:rPr lang="en-US" sz="4950" dirty="0">
                <a:solidFill>
                  <a:srgbClr val="0000FF"/>
                </a:solidFill>
                <a:latin typeface="Times New Roman" panose="02020603050405020304" pitchFamily="18" charset="0"/>
                <a:cs typeface="Times New Roman" panose="02020603050405020304" pitchFamily="18" charset="0"/>
              </a:rPr>
              <a:t>OH</a:t>
            </a:r>
            <a:r>
              <a:rPr lang="en-US" sz="4950" baseline="-25000" dirty="0">
                <a:solidFill>
                  <a:srgbClr val="0000FF"/>
                </a:solidFill>
                <a:latin typeface="Times New Roman" panose="02020603050405020304" pitchFamily="18" charset="0"/>
                <a:cs typeface="Times New Roman" panose="02020603050405020304" pitchFamily="18" charset="0"/>
              </a:rPr>
              <a:t>(G) </a:t>
            </a:r>
            <a:r>
              <a:rPr lang="en-US" sz="3600" dirty="0">
                <a:solidFill>
                  <a:srgbClr val="0000FF"/>
                </a:solidFill>
                <a:latin typeface="Times New Roman" panose="02020603050405020304" pitchFamily="18" charset="0"/>
                <a:cs typeface="Times New Roman" panose="02020603050405020304" pitchFamily="18" charset="0"/>
              </a:rPr>
              <a:t>+ </a:t>
            </a:r>
            <a:r>
              <a:rPr lang="en-US" sz="3200" dirty="0">
                <a:solidFill>
                  <a:srgbClr val="0000FF"/>
                </a:solidFill>
                <a:latin typeface="Times New Roman" panose="02020603050405020304" pitchFamily="18" charset="0"/>
                <a:cs typeface="Times New Roman" panose="02020603050405020304" pitchFamily="18" charset="0"/>
              </a:rPr>
              <a:t>energy</a:t>
            </a:r>
            <a:endParaRPr lang="en-US" sz="3600" dirty="0">
              <a:solidFill>
                <a:srgbClr val="0000FF"/>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0" y="2335268"/>
            <a:ext cx="9143999" cy="4524315"/>
          </a:xfrm>
          <a:prstGeom prst="rect">
            <a:avLst/>
          </a:prstGeom>
          <a:noFill/>
        </p:spPr>
        <p:txBody>
          <a:bodyPr wrap="square" rtlCol="0">
            <a:spAutoFit/>
          </a:bodyPr>
          <a:lstStyle/>
          <a:p>
            <a:pPr algn="ctr" eaLnBrk="1" fontAlgn="auto" hangingPunct="1">
              <a:spcBef>
                <a:spcPts val="0"/>
              </a:spcBef>
              <a:spcAft>
                <a:spcPts val="0"/>
              </a:spcAft>
            </a:pPr>
            <a:r>
              <a:rPr lang="en-US" sz="3200" dirty="0">
                <a:solidFill>
                  <a:prstClr val="black"/>
                </a:solidFill>
                <a:latin typeface="Times New Roman" panose="02020603050405020304" pitchFamily="18" charset="0"/>
                <a:cs typeface="Times New Roman" panose="02020603050405020304" pitchFamily="18" charset="0"/>
              </a:rPr>
              <a:t>Increase pressure</a:t>
            </a:r>
          </a:p>
          <a:p>
            <a:pPr algn="ctr" eaLnBrk="1" fontAlgn="auto" hangingPunct="1">
              <a:spcBef>
                <a:spcPts val="0"/>
              </a:spcBef>
              <a:spcAft>
                <a:spcPts val="0"/>
              </a:spcAft>
            </a:pPr>
            <a:r>
              <a:rPr lang="en-US" sz="3200" dirty="0">
                <a:solidFill>
                  <a:prstClr val="black"/>
                </a:solidFill>
                <a:latin typeface="Times New Roman" panose="02020603050405020304" pitchFamily="18" charset="0"/>
                <a:cs typeface="Times New Roman" panose="02020603050405020304" pitchFamily="18" charset="0"/>
              </a:rPr>
              <a:t>Increase temperature</a:t>
            </a:r>
          </a:p>
          <a:p>
            <a:pPr algn="ctr" eaLnBrk="1" fontAlgn="auto" hangingPunct="1">
              <a:spcBef>
                <a:spcPts val="0"/>
              </a:spcBef>
              <a:spcAft>
                <a:spcPts val="0"/>
              </a:spcAft>
            </a:pPr>
            <a:r>
              <a:rPr lang="en-US" sz="3200" dirty="0">
                <a:solidFill>
                  <a:prstClr val="black"/>
                </a:solidFill>
                <a:latin typeface="Times New Roman" panose="02020603050405020304" pitchFamily="18" charset="0"/>
                <a:cs typeface="Times New Roman" panose="02020603050405020304" pitchFamily="18" charset="0"/>
              </a:rPr>
              <a:t>Add CO</a:t>
            </a:r>
          </a:p>
          <a:p>
            <a:pPr algn="ctr" eaLnBrk="1" fontAlgn="auto" hangingPunct="1">
              <a:spcBef>
                <a:spcPts val="0"/>
              </a:spcBef>
              <a:spcAft>
                <a:spcPts val="0"/>
              </a:spcAft>
            </a:pPr>
            <a:r>
              <a:rPr lang="en-US" sz="3200" dirty="0">
                <a:solidFill>
                  <a:prstClr val="black"/>
                </a:solidFill>
                <a:latin typeface="Times New Roman" panose="02020603050405020304" pitchFamily="18" charset="0"/>
                <a:cs typeface="Times New Roman" panose="02020603050405020304" pitchFamily="18" charset="0"/>
              </a:rPr>
              <a:t>Remove Hydrogen</a:t>
            </a:r>
          </a:p>
          <a:p>
            <a:pPr algn="ctr" eaLnBrk="1" fontAlgn="auto" hangingPunct="1">
              <a:spcBef>
                <a:spcPts val="0"/>
              </a:spcBef>
              <a:spcAft>
                <a:spcPts val="0"/>
              </a:spcAft>
            </a:pPr>
            <a:br>
              <a:rPr lang="en-US" sz="3200" dirty="0">
                <a:solidFill>
                  <a:prstClr val="black"/>
                </a:solidFill>
                <a:latin typeface="Times New Roman" panose="02020603050405020304" pitchFamily="18" charset="0"/>
                <a:cs typeface="Times New Roman" panose="02020603050405020304" pitchFamily="18" charset="0"/>
              </a:rPr>
            </a:br>
            <a:r>
              <a:rPr lang="en-US" sz="3200" dirty="0">
                <a:solidFill>
                  <a:prstClr val="black"/>
                </a:solidFill>
                <a:latin typeface="Times New Roman" panose="02020603050405020304" pitchFamily="18" charset="0"/>
                <a:cs typeface="Times New Roman" panose="02020603050405020304" pitchFamily="18" charset="0"/>
              </a:rPr>
              <a:t>Add a catalyst</a:t>
            </a:r>
          </a:p>
          <a:p>
            <a:pPr algn="ctr" eaLnBrk="1" fontAlgn="auto" hangingPunct="1">
              <a:spcBef>
                <a:spcPts val="0"/>
              </a:spcBef>
              <a:spcAft>
                <a:spcPts val="0"/>
              </a:spcAft>
            </a:pPr>
            <a:r>
              <a:rPr lang="en-US" sz="3200" dirty="0">
                <a:solidFill>
                  <a:prstClr val="black"/>
                </a:solidFill>
                <a:latin typeface="Times New Roman" panose="02020603050405020304" pitchFamily="18" charset="0"/>
                <a:cs typeface="Times New Roman" panose="02020603050405020304" pitchFamily="18" charset="0"/>
              </a:rPr>
              <a:t>Decrease pressure</a:t>
            </a:r>
          </a:p>
          <a:p>
            <a:pPr algn="ctr" eaLnBrk="1" fontAlgn="auto" hangingPunct="1">
              <a:spcBef>
                <a:spcPts val="0"/>
              </a:spcBef>
              <a:spcAft>
                <a:spcPts val="0"/>
              </a:spcAft>
            </a:pPr>
            <a:r>
              <a:rPr lang="en-US" sz="3200" dirty="0">
                <a:solidFill>
                  <a:prstClr val="black"/>
                </a:solidFill>
                <a:latin typeface="Times New Roman" panose="02020603050405020304" pitchFamily="18" charset="0"/>
                <a:cs typeface="Times New Roman" panose="02020603050405020304" pitchFamily="18" charset="0"/>
              </a:rPr>
              <a:t>Decrease temperature</a:t>
            </a:r>
          </a:p>
          <a:p>
            <a:pPr algn="ctr" eaLnBrk="1" fontAlgn="auto" hangingPunct="1">
              <a:spcBef>
                <a:spcPts val="0"/>
              </a:spcBef>
              <a:spcAft>
                <a:spcPts val="0"/>
              </a:spcAft>
            </a:pPr>
            <a:r>
              <a:rPr lang="en-US" sz="3200" dirty="0">
                <a:solidFill>
                  <a:prstClr val="black"/>
                </a:solidFill>
                <a:latin typeface="Times New Roman" panose="02020603050405020304" pitchFamily="18" charset="0"/>
                <a:cs typeface="Times New Roman" panose="02020603050405020304" pitchFamily="18" charset="0"/>
              </a:rPr>
              <a:t>Remove methanol</a:t>
            </a:r>
            <a:endParaRPr lang="en-US" sz="2700" dirty="0">
              <a:solidFill>
                <a:prstClr val="black"/>
              </a:solidFill>
              <a:latin typeface="Times New Roman" panose="02020603050405020304" pitchFamily="18" charset="0"/>
              <a:cs typeface="Times New Roman" panose="02020603050405020304" pitchFamily="18" charset="0"/>
            </a:endParaRPr>
          </a:p>
        </p:txBody>
      </p:sp>
      <p:sp>
        <p:nvSpPr>
          <p:cNvPr id="8" name="TextBox 7"/>
          <p:cNvSpPr txBox="1"/>
          <p:nvPr/>
        </p:nvSpPr>
        <p:spPr>
          <a:xfrm>
            <a:off x="0" y="194102"/>
            <a:ext cx="9144000" cy="1077218"/>
          </a:xfrm>
          <a:prstGeom prst="rect">
            <a:avLst/>
          </a:prstGeom>
          <a:noFill/>
        </p:spPr>
        <p:txBody>
          <a:bodyPr wrap="square" rtlCol="0">
            <a:spAutoFit/>
          </a:bodyPr>
          <a:lstStyle/>
          <a:p>
            <a:pPr eaLnBrk="1" fontAlgn="auto" hangingPunct="1">
              <a:spcBef>
                <a:spcPts val="0"/>
              </a:spcBef>
              <a:spcAft>
                <a:spcPts val="0"/>
              </a:spcAft>
            </a:pPr>
            <a:r>
              <a:rPr lang="en-US" sz="3200" dirty="0">
                <a:solidFill>
                  <a:prstClr val="black">
                    <a:lumMod val="95000"/>
                    <a:lumOff val="5000"/>
                  </a:prstClr>
                </a:solidFill>
                <a:latin typeface="Times New Roman" panose="02020603050405020304" pitchFamily="18" charset="0"/>
                <a:cs typeface="Times New Roman" panose="02020603050405020304" pitchFamily="18" charset="0"/>
              </a:rPr>
              <a:t>Which way do these stresses cause this equilibrium </a:t>
            </a:r>
            <a:br>
              <a:rPr lang="en-US" sz="3200" dirty="0">
                <a:solidFill>
                  <a:prstClr val="black">
                    <a:lumMod val="95000"/>
                    <a:lumOff val="5000"/>
                  </a:prstClr>
                </a:solidFill>
                <a:latin typeface="Times New Roman" panose="02020603050405020304" pitchFamily="18" charset="0"/>
                <a:cs typeface="Times New Roman" panose="02020603050405020304" pitchFamily="18" charset="0"/>
              </a:rPr>
            </a:br>
            <a:r>
              <a:rPr lang="en-US" sz="3200" dirty="0">
                <a:solidFill>
                  <a:prstClr val="black">
                    <a:lumMod val="95000"/>
                    <a:lumOff val="5000"/>
                  </a:prstClr>
                </a:solidFill>
                <a:latin typeface="Times New Roman" panose="02020603050405020304" pitchFamily="18" charset="0"/>
                <a:cs typeface="Times New Roman" panose="02020603050405020304" pitchFamily="18" charset="0"/>
              </a:rPr>
              <a:t>to shift, forward or reverse?</a:t>
            </a:r>
          </a:p>
        </p:txBody>
      </p:sp>
    </p:spTree>
    <p:extLst>
      <p:ext uri="{BB962C8B-B14F-4D97-AF65-F5344CB8AC3E}">
        <p14:creationId xmlns:p14="http://schemas.microsoft.com/office/powerpoint/2010/main" val="396474072"/>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345388"/>
            <a:ext cx="9144000" cy="854080"/>
          </a:xfrm>
          <a:prstGeom prst="rect">
            <a:avLst/>
          </a:prstGeom>
          <a:noFill/>
        </p:spPr>
        <p:txBody>
          <a:bodyPr wrap="square" rtlCol="0">
            <a:spAutoFit/>
          </a:bodyPr>
          <a:lstStyle/>
          <a:p>
            <a:pPr eaLnBrk="1" fontAlgn="auto" hangingPunct="1">
              <a:spcBef>
                <a:spcPts val="0"/>
              </a:spcBef>
              <a:spcAft>
                <a:spcPts val="0"/>
              </a:spcAft>
            </a:pPr>
            <a:r>
              <a:rPr lang="en-US" sz="4950" dirty="0">
                <a:solidFill>
                  <a:srgbClr val="0000FF"/>
                </a:solidFill>
                <a:latin typeface="Times New Roman" panose="02020603050405020304" pitchFamily="18" charset="0"/>
                <a:cs typeface="Times New Roman" panose="02020603050405020304" pitchFamily="18" charset="0"/>
              </a:rPr>
              <a:t>CO</a:t>
            </a:r>
            <a:r>
              <a:rPr lang="en-US" sz="4950" baseline="-25000" dirty="0">
                <a:solidFill>
                  <a:srgbClr val="0000FF"/>
                </a:solidFill>
                <a:latin typeface="Times New Roman" panose="02020603050405020304" pitchFamily="18" charset="0"/>
                <a:cs typeface="Times New Roman" panose="02020603050405020304" pitchFamily="18" charset="0"/>
              </a:rPr>
              <a:t>(G)</a:t>
            </a:r>
            <a:r>
              <a:rPr lang="en-US" sz="4950" dirty="0">
                <a:solidFill>
                  <a:srgbClr val="0000FF"/>
                </a:solidFill>
                <a:latin typeface="Times New Roman" panose="02020603050405020304" pitchFamily="18" charset="0"/>
                <a:cs typeface="Times New Roman" panose="02020603050405020304" pitchFamily="18" charset="0"/>
              </a:rPr>
              <a:t> + 2H</a:t>
            </a:r>
            <a:r>
              <a:rPr lang="en-US" sz="4950" baseline="-25000" dirty="0">
                <a:solidFill>
                  <a:srgbClr val="0000FF"/>
                </a:solidFill>
                <a:latin typeface="Times New Roman" panose="02020603050405020304" pitchFamily="18" charset="0"/>
                <a:cs typeface="Times New Roman" panose="02020603050405020304" pitchFamily="18" charset="0"/>
              </a:rPr>
              <a:t>2(G)</a:t>
            </a:r>
            <a:r>
              <a:rPr lang="en-US" sz="4950" dirty="0">
                <a:solidFill>
                  <a:srgbClr val="0000FF"/>
                </a:solidFill>
                <a:latin typeface="Times New Roman" panose="02020603050405020304" pitchFamily="18" charset="0"/>
                <a:cs typeface="Times New Roman" panose="02020603050405020304" pitchFamily="18" charset="0"/>
              </a:rPr>
              <a:t> </a:t>
            </a:r>
            <a:r>
              <a:rPr lang="en-US" sz="4800" b="1" i="0" dirty="0">
                <a:solidFill>
                  <a:srgbClr val="3333FF"/>
                </a:solidFill>
                <a:effectLst/>
                <a:latin typeface="Times New Roman" panose="02020603050405020304" pitchFamily="18" charset="0"/>
                <a:cs typeface="Times New Roman" panose="02020603050405020304" pitchFamily="18" charset="0"/>
              </a:rPr>
              <a:t>⇌</a:t>
            </a:r>
            <a:r>
              <a:rPr lang="en-US" sz="4950" dirty="0">
                <a:solidFill>
                  <a:srgbClr val="0000FF"/>
                </a:solidFill>
                <a:latin typeface="Times New Roman" panose="02020603050405020304" pitchFamily="18" charset="0"/>
                <a:cs typeface="Times New Roman" panose="02020603050405020304" pitchFamily="18" charset="0"/>
              </a:rPr>
              <a:t>  CH</a:t>
            </a:r>
            <a:r>
              <a:rPr lang="en-US" sz="4950" baseline="-25000" dirty="0">
                <a:solidFill>
                  <a:srgbClr val="0000FF"/>
                </a:solidFill>
                <a:latin typeface="Times New Roman" panose="02020603050405020304" pitchFamily="18" charset="0"/>
                <a:cs typeface="Times New Roman" panose="02020603050405020304" pitchFamily="18" charset="0"/>
              </a:rPr>
              <a:t>3</a:t>
            </a:r>
            <a:r>
              <a:rPr lang="en-US" sz="4950" dirty="0">
                <a:solidFill>
                  <a:srgbClr val="0000FF"/>
                </a:solidFill>
                <a:latin typeface="Times New Roman" panose="02020603050405020304" pitchFamily="18" charset="0"/>
                <a:cs typeface="Times New Roman" panose="02020603050405020304" pitchFamily="18" charset="0"/>
              </a:rPr>
              <a:t>OH</a:t>
            </a:r>
            <a:r>
              <a:rPr lang="en-US" sz="4950" baseline="-25000" dirty="0">
                <a:solidFill>
                  <a:srgbClr val="0000FF"/>
                </a:solidFill>
                <a:latin typeface="Times New Roman" panose="02020603050405020304" pitchFamily="18" charset="0"/>
                <a:cs typeface="Times New Roman" panose="02020603050405020304" pitchFamily="18" charset="0"/>
              </a:rPr>
              <a:t>(G) </a:t>
            </a:r>
            <a:r>
              <a:rPr lang="en-US" sz="3600" dirty="0">
                <a:solidFill>
                  <a:srgbClr val="0000FF"/>
                </a:solidFill>
                <a:latin typeface="Times New Roman" panose="02020603050405020304" pitchFamily="18" charset="0"/>
                <a:cs typeface="Times New Roman" panose="02020603050405020304" pitchFamily="18" charset="0"/>
              </a:rPr>
              <a:t>+ </a:t>
            </a:r>
            <a:r>
              <a:rPr lang="en-US" sz="3200" dirty="0">
                <a:solidFill>
                  <a:srgbClr val="0000FF"/>
                </a:solidFill>
                <a:latin typeface="Times New Roman" panose="02020603050405020304" pitchFamily="18" charset="0"/>
                <a:cs typeface="Times New Roman" panose="02020603050405020304" pitchFamily="18" charset="0"/>
              </a:rPr>
              <a:t>energy</a:t>
            </a:r>
            <a:endParaRPr lang="en-US" sz="3600" dirty="0">
              <a:solidFill>
                <a:srgbClr val="0000FF"/>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0" y="2335268"/>
            <a:ext cx="9143999" cy="4524315"/>
          </a:xfrm>
          <a:prstGeom prst="rect">
            <a:avLst/>
          </a:prstGeom>
          <a:noFill/>
        </p:spPr>
        <p:txBody>
          <a:bodyPr wrap="square" rtlCol="0">
            <a:spAutoFit/>
          </a:bodyPr>
          <a:lstStyle/>
          <a:p>
            <a:pPr algn="ctr" eaLnBrk="1" fontAlgn="auto" hangingPunct="1">
              <a:spcBef>
                <a:spcPts val="0"/>
              </a:spcBef>
              <a:spcAft>
                <a:spcPts val="0"/>
              </a:spcAft>
            </a:pPr>
            <a:r>
              <a:rPr lang="en-US" sz="3200" dirty="0">
                <a:solidFill>
                  <a:prstClr val="black"/>
                </a:solidFill>
                <a:latin typeface="Times New Roman" panose="02020603050405020304" pitchFamily="18" charset="0"/>
                <a:cs typeface="Times New Roman" panose="02020603050405020304" pitchFamily="18" charset="0"/>
              </a:rPr>
              <a:t>Increase pressure</a:t>
            </a:r>
          </a:p>
          <a:p>
            <a:pPr algn="ctr" eaLnBrk="1" fontAlgn="auto" hangingPunct="1">
              <a:spcBef>
                <a:spcPts val="0"/>
              </a:spcBef>
              <a:spcAft>
                <a:spcPts val="0"/>
              </a:spcAft>
            </a:pPr>
            <a:r>
              <a:rPr lang="en-US" sz="3200" dirty="0">
                <a:solidFill>
                  <a:prstClr val="black"/>
                </a:solidFill>
                <a:latin typeface="Times New Roman" panose="02020603050405020304" pitchFamily="18" charset="0"/>
                <a:cs typeface="Times New Roman" panose="02020603050405020304" pitchFamily="18" charset="0"/>
              </a:rPr>
              <a:t>Increase temperature</a:t>
            </a:r>
          </a:p>
          <a:p>
            <a:pPr algn="ctr" eaLnBrk="1" fontAlgn="auto" hangingPunct="1">
              <a:spcBef>
                <a:spcPts val="0"/>
              </a:spcBef>
              <a:spcAft>
                <a:spcPts val="0"/>
              </a:spcAft>
            </a:pPr>
            <a:r>
              <a:rPr lang="en-US" sz="3200" dirty="0">
                <a:solidFill>
                  <a:prstClr val="black"/>
                </a:solidFill>
                <a:latin typeface="Times New Roman" panose="02020603050405020304" pitchFamily="18" charset="0"/>
                <a:cs typeface="Times New Roman" panose="02020603050405020304" pitchFamily="18" charset="0"/>
              </a:rPr>
              <a:t>Add CO</a:t>
            </a:r>
          </a:p>
          <a:p>
            <a:pPr algn="ctr" eaLnBrk="1" fontAlgn="auto" hangingPunct="1">
              <a:spcBef>
                <a:spcPts val="0"/>
              </a:spcBef>
              <a:spcAft>
                <a:spcPts val="0"/>
              </a:spcAft>
            </a:pPr>
            <a:r>
              <a:rPr lang="en-US" sz="3200" dirty="0">
                <a:solidFill>
                  <a:prstClr val="black"/>
                </a:solidFill>
                <a:latin typeface="Times New Roman" panose="02020603050405020304" pitchFamily="18" charset="0"/>
                <a:cs typeface="Times New Roman" panose="02020603050405020304" pitchFamily="18" charset="0"/>
              </a:rPr>
              <a:t>Remove Hydrogen</a:t>
            </a:r>
          </a:p>
          <a:p>
            <a:pPr algn="ctr" eaLnBrk="1" fontAlgn="auto" hangingPunct="1">
              <a:spcBef>
                <a:spcPts val="0"/>
              </a:spcBef>
              <a:spcAft>
                <a:spcPts val="0"/>
              </a:spcAft>
            </a:pPr>
            <a:br>
              <a:rPr lang="en-US" sz="3200" dirty="0">
                <a:solidFill>
                  <a:prstClr val="black"/>
                </a:solidFill>
                <a:latin typeface="Times New Roman" panose="02020603050405020304" pitchFamily="18" charset="0"/>
                <a:cs typeface="Times New Roman" panose="02020603050405020304" pitchFamily="18" charset="0"/>
              </a:rPr>
            </a:br>
            <a:r>
              <a:rPr lang="en-US" sz="3200" dirty="0">
                <a:solidFill>
                  <a:srgbClr val="FF0000"/>
                </a:solidFill>
                <a:latin typeface="Times New Roman" panose="02020603050405020304" pitchFamily="18" charset="0"/>
                <a:cs typeface="Times New Roman" panose="02020603050405020304" pitchFamily="18" charset="0"/>
              </a:rPr>
              <a:t>X </a:t>
            </a:r>
            <a:r>
              <a:rPr lang="en-US" sz="3200" dirty="0">
                <a:solidFill>
                  <a:prstClr val="black"/>
                </a:solidFill>
                <a:latin typeface="Times New Roman" panose="02020603050405020304" pitchFamily="18" charset="0"/>
                <a:cs typeface="Times New Roman" panose="02020603050405020304" pitchFamily="18" charset="0"/>
              </a:rPr>
              <a:t>Add a catalyst </a:t>
            </a:r>
            <a:r>
              <a:rPr lang="en-US" sz="3200" dirty="0">
                <a:solidFill>
                  <a:srgbClr val="FF0000"/>
                </a:solidFill>
                <a:latin typeface="Times New Roman" panose="02020603050405020304" pitchFamily="18" charset="0"/>
                <a:cs typeface="Times New Roman" panose="02020603050405020304" pitchFamily="18" charset="0"/>
              </a:rPr>
              <a:t>X</a:t>
            </a:r>
          </a:p>
          <a:p>
            <a:pPr algn="ctr" eaLnBrk="1" fontAlgn="auto" hangingPunct="1">
              <a:spcBef>
                <a:spcPts val="0"/>
              </a:spcBef>
              <a:spcAft>
                <a:spcPts val="0"/>
              </a:spcAft>
            </a:pPr>
            <a:r>
              <a:rPr lang="en-US" sz="3200" dirty="0">
                <a:solidFill>
                  <a:prstClr val="black"/>
                </a:solidFill>
                <a:latin typeface="Times New Roman" panose="02020603050405020304" pitchFamily="18" charset="0"/>
                <a:cs typeface="Times New Roman" panose="02020603050405020304" pitchFamily="18" charset="0"/>
              </a:rPr>
              <a:t>Decrease pressure</a:t>
            </a:r>
          </a:p>
          <a:p>
            <a:pPr algn="ctr" eaLnBrk="1" fontAlgn="auto" hangingPunct="1">
              <a:spcBef>
                <a:spcPts val="0"/>
              </a:spcBef>
              <a:spcAft>
                <a:spcPts val="0"/>
              </a:spcAft>
            </a:pPr>
            <a:r>
              <a:rPr lang="en-US" sz="3200" dirty="0">
                <a:solidFill>
                  <a:prstClr val="black"/>
                </a:solidFill>
                <a:latin typeface="Times New Roman" panose="02020603050405020304" pitchFamily="18" charset="0"/>
                <a:cs typeface="Times New Roman" panose="02020603050405020304" pitchFamily="18" charset="0"/>
              </a:rPr>
              <a:t>Decrease temperature</a:t>
            </a:r>
          </a:p>
          <a:p>
            <a:pPr algn="ctr" eaLnBrk="1" fontAlgn="auto" hangingPunct="1">
              <a:spcBef>
                <a:spcPts val="0"/>
              </a:spcBef>
              <a:spcAft>
                <a:spcPts val="0"/>
              </a:spcAft>
            </a:pPr>
            <a:r>
              <a:rPr lang="en-US" sz="3200" dirty="0">
                <a:solidFill>
                  <a:prstClr val="black"/>
                </a:solidFill>
                <a:latin typeface="Times New Roman" panose="02020603050405020304" pitchFamily="18" charset="0"/>
                <a:cs typeface="Times New Roman" panose="02020603050405020304" pitchFamily="18" charset="0"/>
              </a:rPr>
              <a:t>Remove methanol</a:t>
            </a:r>
            <a:endParaRPr lang="en-US" sz="2700" dirty="0">
              <a:solidFill>
                <a:prstClr val="black"/>
              </a:solidFill>
              <a:latin typeface="Times New Roman" panose="02020603050405020304" pitchFamily="18" charset="0"/>
              <a:cs typeface="Times New Roman" panose="02020603050405020304" pitchFamily="18" charset="0"/>
            </a:endParaRPr>
          </a:p>
        </p:txBody>
      </p:sp>
      <p:sp>
        <p:nvSpPr>
          <p:cNvPr id="8" name="TextBox 7"/>
          <p:cNvSpPr txBox="1"/>
          <p:nvPr/>
        </p:nvSpPr>
        <p:spPr>
          <a:xfrm>
            <a:off x="0" y="194102"/>
            <a:ext cx="9144000" cy="1077218"/>
          </a:xfrm>
          <a:prstGeom prst="rect">
            <a:avLst/>
          </a:prstGeom>
          <a:noFill/>
        </p:spPr>
        <p:txBody>
          <a:bodyPr wrap="square" rtlCol="0">
            <a:spAutoFit/>
          </a:bodyPr>
          <a:lstStyle/>
          <a:p>
            <a:pPr eaLnBrk="1" fontAlgn="auto" hangingPunct="1">
              <a:spcBef>
                <a:spcPts val="0"/>
              </a:spcBef>
              <a:spcAft>
                <a:spcPts val="0"/>
              </a:spcAft>
            </a:pPr>
            <a:r>
              <a:rPr lang="en-US" sz="3200" dirty="0">
                <a:solidFill>
                  <a:prstClr val="black">
                    <a:lumMod val="95000"/>
                    <a:lumOff val="5000"/>
                  </a:prstClr>
                </a:solidFill>
                <a:latin typeface="Times New Roman" panose="02020603050405020304" pitchFamily="18" charset="0"/>
                <a:cs typeface="Times New Roman" panose="02020603050405020304" pitchFamily="18" charset="0"/>
              </a:rPr>
              <a:t>Which way do these stresses cause this equilibrium </a:t>
            </a:r>
            <a:br>
              <a:rPr lang="en-US" sz="3200" dirty="0">
                <a:solidFill>
                  <a:prstClr val="black">
                    <a:lumMod val="95000"/>
                    <a:lumOff val="5000"/>
                  </a:prstClr>
                </a:solidFill>
                <a:latin typeface="Times New Roman" panose="02020603050405020304" pitchFamily="18" charset="0"/>
                <a:cs typeface="Times New Roman" panose="02020603050405020304" pitchFamily="18" charset="0"/>
              </a:rPr>
            </a:br>
            <a:r>
              <a:rPr lang="en-US" sz="3200" dirty="0">
                <a:solidFill>
                  <a:prstClr val="black">
                    <a:lumMod val="95000"/>
                    <a:lumOff val="5000"/>
                  </a:prstClr>
                </a:solidFill>
                <a:latin typeface="Times New Roman" panose="02020603050405020304" pitchFamily="18" charset="0"/>
                <a:cs typeface="Times New Roman" panose="02020603050405020304" pitchFamily="18" charset="0"/>
              </a:rPr>
              <a:t>to shift, forward or reverse?</a:t>
            </a:r>
          </a:p>
        </p:txBody>
      </p:sp>
      <p:cxnSp>
        <p:nvCxnSpPr>
          <p:cNvPr id="4" name="Straight Arrow Connector 3">
            <a:extLst>
              <a:ext uri="{FF2B5EF4-FFF2-40B4-BE49-F238E27FC236}">
                <a16:creationId xmlns:a16="http://schemas.microsoft.com/office/drawing/2014/main" id="{CDA1BA6C-9CAB-665D-3936-D9C9256093D9}"/>
              </a:ext>
            </a:extLst>
          </p:cNvPr>
          <p:cNvCxnSpPr>
            <a:cxnSpLocks/>
          </p:cNvCxnSpPr>
          <p:nvPr/>
        </p:nvCxnSpPr>
        <p:spPr>
          <a:xfrm flipH="1" flipV="1">
            <a:off x="1447800" y="3136025"/>
            <a:ext cx="1314450" cy="7225"/>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5" name="Straight Arrow Connector 4">
            <a:extLst>
              <a:ext uri="{FF2B5EF4-FFF2-40B4-BE49-F238E27FC236}">
                <a16:creationId xmlns:a16="http://schemas.microsoft.com/office/drawing/2014/main" id="{B112C688-B125-7D08-0CAD-A43BD0496402}"/>
              </a:ext>
            </a:extLst>
          </p:cNvPr>
          <p:cNvCxnSpPr>
            <a:cxnSpLocks/>
          </p:cNvCxnSpPr>
          <p:nvPr/>
        </p:nvCxnSpPr>
        <p:spPr>
          <a:xfrm>
            <a:off x="5486400" y="3593225"/>
            <a:ext cx="1277664" cy="0"/>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3EF908FE-D549-62DB-BFA4-110AE44ECFB1}"/>
              </a:ext>
            </a:extLst>
          </p:cNvPr>
          <p:cNvCxnSpPr>
            <a:cxnSpLocks/>
          </p:cNvCxnSpPr>
          <p:nvPr/>
        </p:nvCxnSpPr>
        <p:spPr>
          <a:xfrm>
            <a:off x="6125232" y="2667000"/>
            <a:ext cx="1277664" cy="0"/>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592A4215-31CE-038E-6C0B-8E082C06DCDB}"/>
              </a:ext>
            </a:extLst>
          </p:cNvPr>
          <p:cNvCxnSpPr>
            <a:cxnSpLocks/>
          </p:cNvCxnSpPr>
          <p:nvPr/>
        </p:nvCxnSpPr>
        <p:spPr>
          <a:xfrm flipH="1" flipV="1">
            <a:off x="1600200" y="4075522"/>
            <a:ext cx="1314450" cy="7225"/>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46B6C2E7-E810-EB7C-1E24-9A33E0E3FFA7}"/>
              </a:ext>
            </a:extLst>
          </p:cNvPr>
          <p:cNvCxnSpPr>
            <a:cxnSpLocks/>
          </p:cNvCxnSpPr>
          <p:nvPr/>
        </p:nvCxnSpPr>
        <p:spPr>
          <a:xfrm flipH="1" flipV="1">
            <a:off x="1638300" y="5531662"/>
            <a:ext cx="1314450" cy="7225"/>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1A3A45A4-23C7-4457-79BE-65A645E10E3D}"/>
              </a:ext>
            </a:extLst>
          </p:cNvPr>
          <p:cNvCxnSpPr>
            <a:cxnSpLocks/>
          </p:cNvCxnSpPr>
          <p:nvPr/>
        </p:nvCxnSpPr>
        <p:spPr>
          <a:xfrm>
            <a:off x="6441528" y="6096000"/>
            <a:ext cx="1277664" cy="0"/>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0583D751-4A69-340E-86E2-7FD4DD2DE4EE}"/>
              </a:ext>
            </a:extLst>
          </p:cNvPr>
          <p:cNvCxnSpPr>
            <a:cxnSpLocks/>
          </p:cNvCxnSpPr>
          <p:nvPr/>
        </p:nvCxnSpPr>
        <p:spPr>
          <a:xfrm>
            <a:off x="6125232" y="6553200"/>
            <a:ext cx="1277664" cy="0"/>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23734617"/>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kentchemistry.com/images/links/Kinetics/practice_3-2.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91626" y="1225137"/>
            <a:ext cx="5352374" cy="4162959"/>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0" y="963668"/>
            <a:ext cx="8454259" cy="4708981"/>
          </a:xfrm>
          <a:prstGeom prst="rect">
            <a:avLst/>
          </a:prstGeom>
          <a:noFill/>
        </p:spPr>
        <p:txBody>
          <a:bodyPr wrap="square" rtlCol="0">
            <a:spAutoFit/>
          </a:bodyPr>
          <a:lstStyle/>
          <a:p>
            <a:pPr eaLnBrk="1" fontAlgn="auto" hangingPunct="1">
              <a:spcBef>
                <a:spcPts val="0"/>
              </a:spcBef>
              <a:spcAft>
                <a:spcPts val="0"/>
              </a:spcAft>
            </a:pPr>
            <a:r>
              <a:rPr lang="en-US" sz="3000" dirty="0">
                <a:solidFill>
                  <a:srgbClr val="0000FF"/>
                </a:solidFill>
                <a:latin typeface="Calibri" panose="020F0502020204030204"/>
              </a:rPr>
              <a:t>This is a potential energy diagram.</a:t>
            </a:r>
          </a:p>
          <a:p>
            <a:pPr eaLnBrk="1" fontAlgn="auto" hangingPunct="1">
              <a:spcBef>
                <a:spcPts val="0"/>
              </a:spcBef>
              <a:spcAft>
                <a:spcPts val="0"/>
              </a:spcAft>
            </a:pPr>
            <a:br>
              <a:rPr lang="en-US" sz="3000" dirty="0">
                <a:solidFill>
                  <a:srgbClr val="0000FF"/>
                </a:solidFill>
                <a:latin typeface="Calibri" panose="020F0502020204030204"/>
              </a:rPr>
            </a:br>
            <a:endParaRPr lang="en-US" sz="3000" dirty="0">
              <a:solidFill>
                <a:srgbClr val="0000FF"/>
              </a:solidFill>
              <a:latin typeface="Calibri" panose="020F0502020204030204"/>
            </a:endParaRPr>
          </a:p>
          <a:p>
            <a:pPr eaLnBrk="1" fontAlgn="auto" hangingPunct="1">
              <a:spcBef>
                <a:spcPts val="0"/>
              </a:spcBef>
              <a:spcAft>
                <a:spcPts val="0"/>
              </a:spcAft>
            </a:pPr>
            <a:r>
              <a:rPr lang="en-US" sz="3000" dirty="0">
                <a:solidFill>
                  <a:srgbClr val="0000FF"/>
                </a:solidFill>
                <a:latin typeface="Calibri" panose="020F0502020204030204"/>
              </a:rPr>
              <a:t>Answer me this…</a:t>
            </a:r>
          </a:p>
          <a:p>
            <a:pPr eaLnBrk="1" fontAlgn="auto" hangingPunct="1">
              <a:spcBef>
                <a:spcPts val="0"/>
              </a:spcBef>
              <a:spcAft>
                <a:spcPts val="0"/>
              </a:spcAft>
            </a:pPr>
            <a:endParaRPr lang="en-US" sz="3000" dirty="0">
              <a:solidFill>
                <a:srgbClr val="0000FF"/>
              </a:solidFill>
              <a:latin typeface="Calibri" panose="020F0502020204030204"/>
            </a:endParaRPr>
          </a:p>
          <a:p>
            <a:pPr marL="557213" indent="-557213" eaLnBrk="1" fontAlgn="auto" hangingPunct="1">
              <a:spcBef>
                <a:spcPts val="0"/>
              </a:spcBef>
              <a:spcAft>
                <a:spcPts val="0"/>
              </a:spcAft>
              <a:buFontTx/>
              <a:buAutoNum type="arabicPeriod"/>
            </a:pPr>
            <a:r>
              <a:rPr lang="en-US" sz="3000" dirty="0">
                <a:solidFill>
                  <a:srgbClr val="0000FF"/>
                </a:solidFill>
                <a:latin typeface="Calibri" panose="020F0502020204030204"/>
              </a:rPr>
              <a:t>What is the </a:t>
            </a:r>
            <a:r>
              <a:rPr lang="en-US" sz="3000" dirty="0">
                <a:solidFill>
                  <a:srgbClr val="0000FF"/>
                </a:solidFill>
                <a:latin typeface="Times New Roman" panose="02020603050405020304" pitchFamily="18" charset="0"/>
                <a:cs typeface="Times New Roman" panose="02020603050405020304" pitchFamily="18" charset="0"/>
              </a:rPr>
              <a:t>∆H?</a:t>
            </a:r>
            <a:br>
              <a:rPr lang="en-US" sz="3000" dirty="0">
                <a:solidFill>
                  <a:srgbClr val="0000FF"/>
                </a:solidFill>
                <a:latin typeface="Calibri" panose="020F0502020204030204"/>
              </a:rPr>
            </a:br>
            <a:endParaRPr lang="en-US" sz="3000" dirty="0">
              <a:solidFill>
                <a:srgbClr val="0000FF"/>
              </a:solidFill>
              <a:latin typeface="Calibri" panose="020F0502020204030204"/>
            </a:endParaRPr>
          </a:p>
          <a:p>
            <a:pPr marL="557213" indent="-557213" eaLnBrk="1" fontAlgn="auto" hangingPunct="1">
              <a:spcBef>
                <a:spcPts val="0"/>
              </a:spcBef>
              <a:spcAft>
                <a:spcPts val="0"/>
              </a:spcAft>
              <a:buFontTx/>
              <a:buAutoNum type="arabicPeriod"/>
            </a:pPr>
            <a:r>
              <a:rPr lang="en-US" sz="3000" dirty="0">
                <a:solidFill>
                  <a:srgbClr val="0000FF"/>
                </a:solidFill>
                <a:latin typeface="Times New Roman" panose="02020603050405020304" pitchFamily="18" charset="0"/>
                <a:cs typeface="Times New Roman" panose="02020603050405020304" pitchFamily="18" charset="0"/>
              </a:rPr>
              <a:t>What is the AE?</a:t>
            </a:r>
            <a:br>
              <a:rPr lang="en-US" sz="3000" dirty="0">
                <a:solidFill>
                  <a:srgbClr val="0000FF"/>
                </a:solidFill>
                <a:latin typeface="Times New Roman" panose="02020603050405020304" pitchFamily="18" charset="0"/>
                <a:cs typeface="Times New Roman" panose="02020603050405020304" pitchFamily="18" charset="0"/>
              </a:rPr>
            </a:br>
            <a:endParaRPr lang="en-US" sz="3000" dirty="0">
              <a:solidFill>
                <a:srgbClr val="0000FF"/>
              </a:solidFill>
              <a:latin typeface="Times New Roman" panose="02020603050405020304" pitchFamily="18" charset="0"/>
              <a:cs typeface="Times New Roman" panose="02020603050405020304" pitchFamily="18" charset="0"/>
            </a:endParaRPr>
          </a:p>
          <a:p>
            <a:pPr marL="557213" indent="-557213" eaLnBrk="1" fontAlgn="auto" hangingPunct="1">
              <a:spcBef>
                <a:spcPts val="0"/>
              </a:spcBef>
              <a:spcAft>
                <a:spcPts val="0"/>
              </a:spcAft>
              <a:buFontTx/>
              <a:buAutoNum type="arabicPeriod"/>
            </a:pPr>
            <a:r>
              <a:rPr lang="en-US" sz="3000" dirty="0">
                <a:solidFill>
                  <a:srgbClr val="0000FF"/>
                </a:solidFill>
                <a:latin typeface="Times New Roman" panose="02020603050405020304" pitchFamily="18" charset="0"/>
                <a:cs typeface="Times New Roman" panose="02020603050405020304" pitchFamily="18" charset="0"/>
              </a:rPr>
              <a:t>What is energy of the activated complex?</a:t>
            </a:r>
          </a:p>
        </p:txBody>
      </p:sp>
      <p:sp>
        <p:nvSpPr>
          <p:cNvPr id="3" name="Oval 2"/>
          <p:cNvSpPr/>
          <p:nvPr/>
        </p:nvSpPr>
        <p:spPr>
          <a:xfrm>
            <a:off x="6656990" y="1744060"/>
            <a:ext cx="94593" cy="14189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a:solidFill>
                <a:prstClr val="white"/>
              </a:solidFill>
            </a:endParaRPr>
          </a:p>
        </p:txBody>
      </p:sp>
      <p:sp>
        <p:nvSpPr>
          <p:cNvPr id="5" name="Oval 4"/>
          <p:cNvSpPr/>
          <p:nvPr/>
        </p:nvSpPr>
        <p:spPr>
          <a:xfrm>
            <a:off x="7086600" y="5317151"/>
            <a:ext cx="94593" cy="14189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a:solidFill>
                <a:prstClr val="white"/>
              </a:solidFill>
            </a:endParaRPr>
          </a:p>
        </p:txBody>
      </p:sp>
    </p:spTree>
    <p:extLst>
      <p:ext uri="{BB962C8B-B14F-4D97-AF65-F5344CB8AC3E}">
        <p14:creationId xmlns:p14="http://schemas.microsoft.com/office/powerpoint/2010/main" val="383757687"/>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kentchemistry.com/images/links/Kinetics/practice_3-2.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91626" y="1225137"/>
            <a:ext cx="5352374" cy="4162959"/>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0" y="963668"/>
            <a:ext cx="8454259" cy="4708981"/>
          </a:xfrm>
          <a:prstGeom prst="rect">
            <a:avLst/>
          </a:prstGeom>
          <a:noFill/>
        </p:spPr>
        <p:txBody>
          <a:bodyPr wrap="square" rtlCol="0">
            <a:spAutoFit/>
          </a:bodyPr>
          <a:lstStyle/>
          <a:p>
            <a:pPr eaLnBrk="1" fontAlgn="auto" hangingPunct="1">
              <a:spcBef>
                <a:spcPts val="0"/>
              </a:spcBef>
              <a:spcAft>
                <a:spcPts val="0"/>
              </a:spcAft>
            </a:pPr>
            <a:r>
              <a:rPr lang="en-US" sz="3000" dirty="0">
                <a:solidFill>
                  <a:srgbClr val="0000FF"/>
                </a:solidFill>
                <a:latin typeface="Calibri" panose="020F0502020204030204"/>
              </a:rPr>
              <a:t>This is a potential energy diagram.</a:t>
            </a:r>
          </a:p>
          <a:p>
            <a:pPr eaLnBrk="1" fontAlgn="auto" hangingPunct="1">
              <a:spcBef>
                <a:spcPts val="0"/>
              </a:spcBef>
              <a:spcAft>
                <a:spcPts val="0"/>
              </a:spcAft>
            </a:pPr>
            <a:br>
              <a:rPr lang="en-US" sz="3000" dirty="0">
                <a:solidFill>
                  <a:srgbClr val="0000FF"/>
                </a:solidFill>
                <a:latin typeface="Calibri" panose="020F0502020204030204"/>
              </a:rPr>
            </a:br>
            <a:endParaRPr lang="en-US" sz="3000" dirty="0">
              <a:solidFill>
                <a:srgbClr val="0000FF"/>
              </a:solidFill>
              <a:latin typeface="Calibri" panose="020F0502020204030204"/>
            </a:endParaRPr>
          </a:p>
          <a:p>
            <a:pPr eaLnBrk="1" fontAlgn="auto" hangingPunct="1">
              <a:spcBef>
                <a:spcPts val="0"/>
              </a:spcBef>
              <a:spcAft>
                <a:spcPts val="0"/>
              </a:spcAft>
            </a:pPr>
            <a:r>
              <a:rPr lang="en-US" sz="3000" dirty="0">
                <a:solidFill>
                  <a:srgbClr val="0000FF"/>
                </a:solidFill>
                <a:latin typeface="Calibri" panose="020F0502020204030204"/>
              </a:rPr>
              <a:t>Answer me this…</a:t>
            </a:r>
          </a:p>
          <a:p>
            <a:pPr eaLnBrk="1" fontAlgn="auto" hangingPunct="1">
              <a:spcBef>
                <a:spcPts val="0"/>
              </a:spcBef>
              <a:spcAft>
                <a:spcPts val="0"/>
              </a:spcAft>
            </a:pPr>
            <a:endParaRPr lang="en-US" sz="3000" dirty="0">
              <a:solidFill>
                <a:srgbClr val="0000FF"/>
              </a:solidFill>
              <a:latin typeface="Calibri" panose="020F0502020204030204"/>
            </a:endParaRPr>
          </a:p>
          <a:p>
            <a:pPr marL="557213" indent="-557213" eaLnBrk="1" fontAlgn="auto" hangingPunct="1">
              <a:spcBef>
                <a:spcPts val="0"/>
              </a:spcBef>
              <a:spcAft>
                <a:spcPts val="0"/>
              </a:spcAft>
              <a:buFontTx/>
              <a:buAutoNum type="arabicPeriod"/>
            </a:pPr>
            <a:r>
              <a:rPr lang="en-US" sz="3000" dirty="0">
                <a:solidFill>
                  <a:srgbClr val="0000FF"/>
                </a:solidFill>
                <a:latin typeface="Times New Roman" panose="02020603050405020304" pitchFamily="18" charset="0"/>
                <a:cs typeface="Times New Roman" panose="02020603050405020304" pitchFamily="18" charset="0"/>
              </a:rPr>
              <a:t>∆H = </a:t>
            </a:r>
            <a:r>
              <a:rPr lang="en-US" sz="3000" dirty="0">
                <a:solidFill>
                  <a:srgbClr val="FF0000"/>
                </a:solidFill>
                <a:latin typeface="Times New Roman" panose="02020603050405020304" pitchFamily="18" charset="0"/>
                <a:cs typeface="Times New Roman" panose="02020603050405020304" pitchFamily="18" charset="0"/>
              </a:rPr>
              <a:t>– 20 kJ/mole</a:t>
            </a:r>
            <a:br>
              <a:rPr lang="en-US" sz="3000" dirty="0">
                <a:solidFill>
                  <a:srgbClr val="0000FF"/>
                </a:solidFill>
                <a:latin typeface="Calibri" panose="020F0502020204030204"/>
              </a:rPr>
            </a:br>
            <a:endParaRPr lang="en-US" sz="3000" dirty="0">
              <a:solidFill>
                <a:srgbClr val="0000FF"/>
              </a:solidFill>
              <a:latin typeface="Calibri" panose="020F0502020204030204"/>
            </a:endParaRPr>
          </a:p>
          <a:p>
            <a:pPr marL="557213" indent="-557213" eaLnBrk="1" fontAlgn="auto" hangingPunct="1">
              <a:spcBef>
                <a:spcPts val="0"/>
              </a:spcBef>
              <a:spcAft>
                <a:spcPts val="0"/>
              </a:spcAft>
              <a:buFontTx/>
              <a:buAutoNum type="arabicPeriod"/>
            </a:pPr>
            <a:r>
              <a:rPr lang="en-US" sz="3000" dirty="0">
                <a:solidFill>
                  <a:srgbClr val="0000FF"/>
                </a:solidFill>
                <a:latin typeface="Times New Roman" panose="02020603050405020304" pitchFamily="18" charset="0"/>
                <a:cs typeface="Times New Roman" panose="02020603050405020304" pitchFamily="18" charset="0"/>
              </a:rPr>
              <a:t>AE = </a:t>
            </a:r>
            <a:r>
              <a:rPr lang="en-US" sz="3000" dirty="0">
                <a:solidFill>
                  <a:srgbClr val="FF0000"/>
                </a:solidFill>
                <a:latin typeface="Times New Roman" panose="02020603050405020304" pitchFamily="18" charset="0"/>
                <a:cs typeface="Times New Roman" panose="02020603050405020304" pitchFamily="18" charset="0"/>
              </a:rPr>
              <a:t>60 kJ/mole</a:t>
            </a:r>
            <a:br>
              <a:rPr lang="en-US" sz="3000" dirty="0">
                <a:solidFill>
                  <a:srgbClr val="FF0000"/>
                </a:solidFill>
                <a:latin typeface="Times New Roman" panose="02020603050405020304" pitchFamily="18" charset="0"/>
                <a:cs typeface="Times New Roman" panose="02020603050405020304" pitchFamily="18" charset="0"/>
              </a:rPr>
            </a:br>
            <a:endParaRPr lang="en-US" sz="3000" dirty="0">
              <a:solidFill>
                <a:srgbClr val="FF0000"/>
              </a:solidFill>
              <a:latin typeface="Times New Roman" panose="02020603050405020304" pitchFamily="18" charset="0"/>
              <a:cs typeface="Times New Roman" panose="02020603050405020304" pitchFamily="18" charset="0"/>
            </a:endParaRPr>
          </a:p>
          <a:p>
            <a:pPr marL="557213" indent="-557213" eaLnBrk="1" fontAlgn="auto" hangingPunct="1">
              <a:spcBef>
                <a:spcPts val="0"/>
              </a:spcBef>
              <a:spcAft>
                <a:spcPts val="0"/>
              </a:spcAft>
              <a:buFontTx/>
              <a:buAutoNum type="arabicPeriod"/>
            </a:pPr>
            <a:r>
              <a:rPr lang="en-US" sz="3000" dirty="0">
                <a:solidFill>
                  <a:srgbClr val="0000FF"/>
                </a:solidFill>
                <a:latin typeface="Times New Roman" panose="02020603050405020304" pitchFamily="18" charset="0"/>
                <a:cs typeface="Times New Roman" panose="02020603050405020304" pitchFamily="18" charset="0"/>
              </a:rPr>
              <a:t>activated complex has </a:t>
            </a:r>
            <a:r>
              <a:rPr lang="en-US" sz="3000" dirty="0">
                <a:solidFill>
                  <a:srgbClr val="FF0000"/>
                </a:solidFill>
                <a:latin typeface="Times New Roman" panose="02020603050405020304" pitchFamily="18" charset="0"/>
                <a:cs typeface="Times New Roman" panose="02020603050405020304" pitchFamily="18" charset="0"/>
              </a:rPr>
              <a:t>100 kJ/mole</a:t>
            </a:r>
          </a:p>
        </p:txBody>
      </p:sp>
      <p:sp>
        <p:nvSpPr>
          <p:cNvPr id="3" name="Oval 2"/>
          <p:cNvSpPr/>
          <p:nvPr/>
        </p:nvSpPr>
        <p:spPr>
          <a:xfrm>
            <a:off x="6656990" y="1744060"/>
            <a:ext cx="94593" cy="14189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a:solidFill>
                <a:prstClr val="white"/>
              </a:solidFill>
            </a:endParaRPr>
          </a:p>
        </p:txBody>
      </p:sp>
    </p:spTree>
    <p:extLst>
      <p:ext uri="{BB962C8B-B14F-4D97-AF65-F5344CB8AC3E}">
        <p14:creationId xmlns:p14="http://schemas.microsoft.com/office/powerpoint/2010/main" val="810345910"/>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3999" cy="6309420"/>
          </a:xfrm>
          <a:prstGeom prst="rect">
            <a:avLst/>
          </a:prstGeom>
          <a:noFill/>
        </p:spPr>
        <p:txBody>
          <a:bodyPr wrap="square" rtlCol="0">
            <a:spAutoFit/>
          </a:bodyPr>
          <a:lstStyle/>
          <a:p>
            <a:pPr eaLnBrk="1" fontAlgn="auto" hangingPunct="1">
              <a:spcBef>
                <a:spcPts val="0"/>
              </a:spcBef>
              <a:spcAft>
                <a:spcPts val="0"/>
              </a:spcAft>
            </a:pPr>
            <a:r>
              <a:rPr lang="en-US" sz="4800" b="1" dirty="0">
                <a:solidFill>
                  <a:prstClr val="black"/>
                </a:solidFill>
                <a:latin typeface="Dreaming Outloud Pro" panose="03050502040302030504" pitchFamily="66" charset="0"/>
                <a:cs typeface="Dreaming Outloud Pro" panose="03050502040302030504" pitchFamily="66" charset="0"/>
              </a:rPr>
              <a:t>Which of these solids have the lowest entropy and the highest entropy - at STP?</a:t>
            </a:r>
          </a:p>
          <a:p>
            <a:pPr eaLnBrk="1" fontAlgn="auto" hangingPunct="1">
              <a:spcBef>
                <a:spcPts val="0"/>
              </a:spcBef>
              <a:spcAft>
                <a:spcPts val="0"/>
              </a:spcAft>
            </a:pPr>
            <a:endParaRPr lang="en-US" sz="2000" b="1" dirty="0">
              <a:solidFill>
                <a:prstClr val="black"/>
              </a:solidFill>
              <a:latin typeface="Dreaming Outloud Pro" panose="03050502040302030504" pitchFamily="66" charset="0"/>
              <a:cs typeface="Dreaming Outloud Pro" panose="03050502040302030504" pitchFamily="66" charset="0"/>
            </a:endParaRPr>
          </a:p>
          <a:p>
            <a:pPr eaLnBrk="1" fontAlgn="auto" hangingPunct="1">
              <a:spcBef>
                <a:spcPts val="0"/>
              </a:spcBef>
              <a:spcAft>
                <a:spcPts val="0"/>
              </a:spcAft>
            </a:pPr>
            <a:r>
              <a:rPr lang="en-US" sz="4800" b="1" dirty="0">
                <a:solidFill>
                  <a:prstClr val="black"/>
                </a:solidFill>
                <a:latin typeface="Dreaming Outloud Pro" panose="03050502040302030504" pitchFamily="66" charset="0"/>
                <a:cs typeface="Dreaming Outloud Pro" panose="03050502040302030504" pitchFamily="66" charset="0"/>
              </a:rPr>
              <a:t>CO</a:t>
            </a:r>
            <a:r>
              <a:rPr lang="en-US" sz="4800" b="1" baseline="-25000" dirty="0">
                <a:solidFill>
                  <a:prstClr val="black"/>
                </a:solidFill>
                <a:latin typeface="Dreaming Outloud Pro" panose="03050502040302030504" pitchFamily="66" charset="0"/>
                <a:cs typeface="Dreaming Outloud Pro" panose="03050502040302030504" pitchFamily="66" charset="0"/>
              </a:rPr>
              <a:t>2</a:t>
            </a:r>
            <a:r>
              <a:rPr lang="en-US" sz="4800" b="1" dirty="0">
                <a:solidFill>
                  <a:prstClr val="black"/>
                </a:solidFill>
                <a:latin typeface="Dreaming Outloud Pro" panose="03050502040302030504" pitchFamily="66" charset="0"/>
                <a:cs typeface="Dreaming Outloud Pro" panose="03050502040302030504" pitchFamily="66" charset="0"/>
              </a:rPr>
              <a:t> </a:t>
            </a:r>
          </a:p>
          <a:p>
            <a:pPr eaLnBrk="1" fontAlgn="auto" hangingPunct="1">
              <a:spcBef>
                <a:spcPts val="0"/>
              </a:spcBef>
              <a:spcAft>
                <a:spcPts val="0"/>
              </a:spcAft>
            </a:pPr>
            <a:endParaRPr lang="en-US" sz="4800" b="1" dirty="0">
              <a:solidFill>
                <a:prstClr val="black"/>
              </a:solidFill>
              <a:latin typeface="Dreaming Outloud Pro" panose="03050502040302030504" pitchFamily="66" charset="0"/>
              <a:cs typeface="Dreaming Outloud Pro" panose="03050502040302030504" pitchFamily="66" charset="0"/>
            </a:endParaRPr>
          </a:p>
          <a:p>
            <a:pPr eaLnBrk="1" fontAlgn="auto" hangingPunct="1">
              <a:spcBef>
                <a:spcPts val="0"/>
              </a:spcBef>
              <a:spcAft>
                <a:spcPts val="0"/>
              </a:spcAft>
            </a:pPr>
            <a:r>
              <a:rPr lang="en-US" sz="4800" b="1" dirty="0">
                <a:solidFill>
                  <a:prstClr val="black"/>
                </a:solidFill>
                <a:latin typeface="Dreaming Outloud Pro" panose="03050502040302030504" pitchFamily="66" charset="0"/>
                <a:cs typeface="Dreaming Outloud Pro" panose="03050502040302030504" pitchFamily="66" charset="0"/>
              </a:rPr>
              <a:t>C</a:t>
            </a:r>
            <a:r>
              <a:rPr lang="en-US" sz="4800" b="1" baseline="-25000" dirty="0">
                <a:solidFill>
                  <a:prstClr val="black"/>
                </a:solidFill>
                <a:latin typeface="Dreaming Outloud Pro" panose="03050502040302030504" pitchFamily="66" charset="0"/>
                <a:cs typeface="Dreaming Outloud Pro" panose="03050502040302030504" pitchFamily="66" charset="0"/>
              </a:rPr>
              <a:t>3</a:t>
            </a:r>
            <a:r>
              <a:rPr lang="en-US" sz="4800" b="1" dirty="0">
                <a:solidFill>
                  <a:prstClr val="black"/>
                </a:solidFill>
                <a:latin typeface="Dreaming Outloud Pro" panose="03050502040302030504" pitchFamily="66" charset="0"/>
                <a:cs typeface="Dreaming Outloud Pro" panose="03050502040302030504" pitchFamily="66" charset="0"/>
              </a:rPr>
              <a:t>H</a:t>
            </a:r>
            <a:r>
              <a:rPr lang="en-US" sz="4800" b="1" baseline="-25000" dirty="0">
                <a:solidFill>
                  <a:prstClr val="black"/>
                </a:solidFill>
                <a:latin typeface="Dreaming Outloud Pro" panose="03050502040302030504" pitchFamily="66" charset="0"/>
                <a:cs typeface="Dreaming Outloud Pro" panose="03050502040302030504" pitchFamily="66" charset="0"/>
              </a:rPr>
              <a:t>8</a:t>
            </a:r>
            <a:r>
              <a:rPr lang="en-US" sz="4800" b="1" dirty="0">
                <a:solidFill>
                  <a:prstClr val="black"/>
                </a:solidFill>
                <a:latin typeface="Dreaming Outloud Pro" panose="03050502040302030504" pitchFamily="66" charset="0"/>
                <a:cs typeface="Dreaming Outloud Pro" panose="03050502040302030504" pitchFamily="66" charset="0"/>
              </a:rPr>
              <a:t>      </a:t>
            </a:r>
          </a:p>
          <a:p>
            <a:pPr eaLnBrk="1" fontAlgn="auto" hangingPunct="1">
              <a:spcBef>
                <a:spcPts val="0"/>
              </a:spcBef>
              <a:spcAft>
                <a:spcPts val="0"/>
              </a:spcAft>
            </a:pPr>
            <a:endParaRPr lang="en-US" sz="4800" b="1" dirty="0">
              <a:solidFill>
                <a:prstClr val="black"/>
              </a:solidFill>
              <a:latin typeface="Dreaming Outloud Pro" panose="03050502040302030504" pitchFamily="66" charset="0"/>
              <a:cs typeface="Dreaming Outloud Pro" panose="03050502040302030504" pitchFamily="66" charset="0"/>
            </a:endParaRPr>
          </a:p>
          <a:p>
            <a:pPr eaLnBrk="1" fontAlgn="auto" hangingPunct="1">
              <a:spcBef>
                <a:spcPts val="0"/>
              </a:spcBef>
              <a:spcAft>
                <a:spcPts val="0"/>
              </a:spcAft>
            </a:pPr>
            <a:r>
              <a:rPr lang="en-US" sz="4800" b="1" dirty="0">
                <a:solidFill>
                  <a:prstClr val="black"/>
                </a:solidFill>
                <a:latin typeface="Dreaming Outloud Pro" panose="03050502040302030504" pitchFamily="66" charset="0"/>
                <a:cs typeface="Dreaming Outloud Pro" panose="03050502040302030504" pitchFamily="66" charset="0"/>
              </a:rPr>
              <a:t>Na</a:t>
            </a:r>
            <a:r>
              <a:rPr lang="en-US" sz="4800" b="1" baseline="-25000" dirty="0">
                <a:solidFill>
                  <a:prstClr val="black"/>
                </a:solidFill>
                <a:latin typeface="Dreaming Outloud Pro" panose="03050502040302030504" pitchFamily="66" charset="0"/>
                <a:cs typeface="Dreaming Outloud Pro" panose="03050502040302030504" pitchFamily="66" charset="0"/>
              </a:rPr>
              <a:t>3</a:t>
            </a:r>
            <a:r>
              <a:rPr lang="en-US" sz="4800" b="1" dirty="0">
                <a:solidFill>
                  <a:prstClr val="black"/>
                </a:solidFill>
                <a:latin typeface="Dreaming Outloud Pro" panose="03050502040302030504" pitchFamily="66" charset="0"/>
                <a:cs typeface="Dreaming Outloud Pro" panose="03050502040302030504" pitchFamily="66" charset="0"/>
              </a:rPr>
              <a:t>Al(SO</a:t>
            </a:r>
            <a:r>
              <a:rPr lang="en-US" sz="4800" b="1" baseline="-25000" dirty="0">
                <a:solidFill>
                  <a:prstClr val="black"/>
                </a:solidFill>
                <a:latin typeface="Dreaming Outloud Pro" panose="03050502040302030504" pitchFamily="66" charset="0"/>
                <a:cs typeface="Dreaming Outloud Pro" panose="03050502040302030504" pitchFamily="66" charset="0"/>
              </a:rPr>
              <a:t>4</a:t>
            </a:r>
            <a:r>
              <a:rPr lang="en-US" sz="4800" b="1" dirty="0">
                <a:solidFill>
                  <a:prstClr val="black"/>
                </a:solidFill>
                <a:latin typeface="Dreaming Outloud Pro" panose="03050502040302030504" pitchFamily="66" charset="0"/>
                <a:cs typeface="Dreaming Outloud Pro" panose="03050502040302030504" pitchFamily="66" charset="0"/>
              </a:rPr>
              <a:t>)</a:t>
            </a:r>
            <a:r>
              <a:rPr lang="en-US" sz="4800" b="1" baseline="-25000" dirty="0">
                <a:solidFill>
                  <a:prstClr val="black"/>
                </a:solidFill>
                <a:latin typeface="Dreaming Outloud Pro" panose="03050502040302030504" pitchFamily="66" charset="0"/>
                <a:cs typeface="Dreaming Outloud Pro" panose="03050502040302030504" pitchFamily="66" charset="0"/>
              </a:rPr>
              <a:t>3</a:t>
            </a:r>
            <a:r>
              <a:rPr lang="en-US" sz="4800" b="1" dirty="0">
                <a:solidFill>
                  <a:prstClr val="black"/>
                </a:solidFill>
                <a:latin typeface="Dreaming Outloud Pro" panose="03050502040302030504" pitchFamily="66" charset="0"/>
                <a:cs typeface="Dreaming Outloud Pro" panose="03050502040302030504" pitchFamily="66" charset="0"/>
              </a:rPr>
              <a:t>∙12H</a:t>
            </a:r>
            <a:r>
              <a:rPr lang="en-US" sz="4800" b="1" baseline="-25000" dirty="0">
                <a:solidFill>
                  <a:prstClr val="black"/>
                </a:solidFill>
                <a:latin typeface="Dreaming Outloud Pro" panose="03050502040302030504" pitchFamily="66" charset="0"/>
                <a:cs typeface="Dreaming Outloud Pro" panose="03050502040302030504" pitchFamily="66" charset="0"/>
              </a:rPr>
              <a:t>2</a:t>
            </a:r>
            <a:r>
              <a:rPr lang="en-US" sz="4800" b="1" dirty="0">
                <a:solidFill>
                  <a:prstClr val="black"/>
                </a:solidFill>
                <a:latin typeface="Dreaming Outloud Pro" panose="03050502040302030504" pitchFamily="66" charset="0"/>
                <a:cs typeface="Dreaming Outloud Pro" panose="03050502040302030504" pitchFamily="66" charset="0"/>
              </a:rPr>
              <a:t>O</a:t>
            </a:r>
          </a:p>
        </p:txBody>
      </p:sp>
    </p:spTree>
    <p:extLst>
      <p:ext uri="{BB962C8B-B14F-4D97-AF65-F5344CB8AC3E}">
        <p14:creationId xmlns:p14="http://schemas.microsoft.com/office/powerpoint/2010/main" val="3272672768"/>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3999" cy="6309420"/>
          </a:xfrm>
          <a:prstGeom prst="rect">
            <a:avLst/>
          </a:prstGeom>
          <a:noFill/>
        </p:spPr>
        <p:txBody>
          <a:bodyPr wrap="square" rtlCol="0">
            <a:spAutoFit/>
          </a:bodyPr>
          <a:lstStyle/>
          <a:p>
            <a:pPr eaLnBrk="1" fontAlgn="auto" hangingPunct="1">
              <a:spcBef>
                <a:spcPts val="0"/>
              </a:spcBef>
              <a:spcAft>
                <a:spcPts val="0"/>
              </a:spcAft>
            </a:pPr>
            <a:r>
              <a:rPr lang="en-US" sz="4800" b="1" dirty="0">
                <a:solidFill>
                  <a:prstClr val="black"/>
                </a:solidFill>
                <a:latin typeface="Dreaming Outloud Pro" panose="03050502040302030504" pitchFamily="66" charset="0"/>
                <a:cs typeface="Dreaming Outloud Pro" panose="03050502040302030504" pitchFamily="66" charset="0"/>
              </a:rPr>
              <a:t>Which of these solids have the lowest entropy and the highest entropy - at STP?</a:t>
            </a:r>
          </a:p>
          <a:p>
            <a:pPr eaLnBrk="1" fontAlgn="auto" hangingPunct="1">
              <a:spcBef>
                <a:spcPts val="0"/>
              </a:spcBef>
              <a:spcAft>
                <a:spcPts val="0"/>
              </a:spcAft>
            </a:pPr>
            <a:endParaRPr lang="en-US" sz="2000" b="1" dirty="0">
              <a:solidFill>
                <a:prstClr val="black"/>
              </a:solidFill>
              <a:latin typeface="Dreaming Outloud Pro" panose="03050502040302030504" pitchFamily="66" charset="0"/>
              <a:cs typeface="Dreaming Outloud Pro" panose="03050502040302030504" pitchFamily="66" charset="0"/>
            </a:endParaRPr>
          </a:p>
          <a:p>
            <a:pPr eaLnBrk="1" fontAlgn="auto" hangingPunct="1">
              <a:spcBef>
                <a:spcPts val="0"/>
              </a:spcBef>
              <a:spcAft>
                <a:spcPts val="0"/>
              </a:spcAft>
            </a:pPr>
            <a:r>
              <a:rPr lang="en-US" sz="4800" b="1" dirty="0">
                <a:solidFill>
                  <a:prstClr val="black"/>
                </a:solidFill>
                <a:latin typeface="Dreaming Outloud Pro" panose="03050502040302030504" pitchFamily="66" charset="0"/>
                <a:cs typeface="Dreaming Outloud Pro" panose="03050502040302030504" pitchFamily="66" charset="0"/>
              </a:rPr>
              <a:t>CO</a:t>
            </a:r>
            <a:r>
              <a:rPr lang="en-US" sz="4800" b="1" baseline="-25000" dirty="0">
                <a:solidFill>
                  <a:prstClr val="black"/>
                </a:solidFill>
                <a:latin typeface="Dreaming Outloud Pro" panose="03050502040302030504" pitchFamily="66" charset="0"/>
                <a:cs typeface="Dreaming Outloud Pro" panose="03050502040302030504" pitchFamily="66" charset="0"/>
              </a:rPr>
              <a:t>2</a:t>
            </a:r>
            <a:r>
              <a:rPr lang="en-US" sz="4800" b="1" dirty="0">
                <a:solidFill>
                  <a:prstClr val="black"/>
                </a:solidFill>
                <a:latin typeface="Dreaming Outloud Pro" panose="03050502040302030504" pitchFamily="66" charset="0"/>
                <a:cs typeface="Dreaming Outloud Pro" panose="03050502040302030504" pitchFamily="66" charset="0"/>
              </a:rPr>
              <a:t>    </a:t>
            </a:r>
            <a:r>
              <a:rPr lang="en-US" sz="2000" b="1" dirty="0">
                <a:solidFill>
                  <a:srgbClr val="FF0000"/>
                </a:solidFill>
                <a:latin typeface="Comic Sans MS" panose="030F0702030302020204" pitchFamily="66" charset="0"/>
                <a:cs typeface="Times New Roman" panose="02020603050405020304" pitchFamily="18" charset="0"/>
              </a:rPr>
              <a:t>(most entropy, fewest bonds)</a:t>
            </a:r>
            <a:endParaRPr lang="en-US" sz="2000" b="1" dirty="0">
              <a:solidFill>
                <a:prstClr val="black"/>
              </a:solidFill>
              <a:latin typeface="Dreaming Outloud Pro" panose="03050502040302030504" pitchFamily="66" charset="0"/>
              <a:cs typeface="Dreaming Outloud Pro" panose="03050502040302030504" pitchFamily="66" charset="0"/>
            </a:endParaRPr>
          </a:p>
          <a:p>
            <a:pPr eaLnBrk="1" fontAlgn="auto" hangingPunct="1">
              <a:spcBef>
                <a:spcPts val="0"/>
              </a:spcBef>
              <a:spcAft>
                <a:spcPts val="0"/>
              </a:spcAft>
            </a:pPr>
            <a:endParaRPr lang="en-US" sz="4800" b="1" dirty="0">
              <a:solidFill>
                <a:prstClr val="black"/>
              </a:solidFill>
              <a:latin typeface="Dreaming Outloud Pro" panose="03050502040302030504" pitchFamily="66" charset="0"/>
              <a:cs typeface="Dreaming Outloud Pro" panose="03050502040302030504" pitchFamily="66" charset="0"/>
            </a:endParaRPr>
          </a:p>
          <a:p>
            <a:pPr eaLnBrk="1" fontAlgn="auto" hangingPunct="1">
              <a:spcBef>
                <a:spcPts val="0"/>
              </a:spcBef>
              <a:spcAft>
                <a:spcPts val="0"/>
              </a:spcAft>
            </a:pPr>
            <a:r>
              <a:rPr lang="en-US" sz="4800" b="1" dirty="0">
                <a:solidFill>
                  <a:prstClr val="black"/>
                </a:solidFill>
                <a:latin typeface="Dreaming Outloud Pro" panose="03050502040302030504" pitchFamily="66" charset="0"/>
                <a:cs typeface="Dreaming Outloud Pro" panose="03050502040302030504" pitchFamily="66" charset="0"/>
              </a:rPr>
              <a:t>C</a:t>
            </a:r>
            <a:r>
              <a:rPr lang="en-US" sz="4800" b="1" baseline="-25000" dirty="0">
                <a:solidFill>
                  <a:prstClr val="black"/>
                </a:solidFill>
                <a:latin typeface="Dreaming Outloud Pro" panose="03050502040302030504" pitchFamily="66" charset="0"/>
                <a:cs typeface="Dreaming Outloud Pro" panose="03050502040302030504" pitchFamily="66" charset="0"/>
              </a:rPr>
              <a:t>3</a:t>
            </a:r>
            <a:r>
              <a:rPr lang="en-US" sz="4800" b="1" dirty="0">
                <a:solidFill>
                  <a:prstClr val="black"/>
                </a:solidFill>
                <a:latin typeface="Dreaming Outloud Pro" panose="03050502040302030504" pitchFamily="66" charset="0"/>
                <a:cs typeface="Dreaming Outloud Pro" panose="03050502040302030504" pitchFamily="66" charset="0"/>
              </a:rPr>
              <a:t>H</a:t>
            </a:r>
            <a:r>
              <a:rPr lang="en-US" sz="4800" b="1" baseline="-25000" dirty="0">
                <a:solidFill>
                  <a:prstClr val="black"/>
                </a:solidFill>
                <a:latin typeface="Dreaming Outloud Pro" panose="03050502040302030504" pitchFamily="66" charset="0"/>
                <a:cs typeface="Dreaming Outloud Pro" panose="03050502040302030504" pitchFamily="66" charset="0"/>
              </a:rPr>
              <a:t>8</a:t>
            </a:r>
            <a:r>
              <a:rPr lang="en-US" sz="4800" b="1" dirty="0">
                <a:solidFill>
                  <a:prstClr val="black"/>
                </a:solidFill>
                <a:latin typeface="Dreaming Outloud Pro" panose="03050502040302030504" pitchFamily="66" charset="0"/>
                <a:cs typeface="Dreaming Outloud Pro" panose="03050502040302030504" pitchFamily="66" charset="0"/>
              </a:rPr>
              <a:t>      </a:t>
            </a:r>
          </a:p>
          <a:p>
            <a:pPr eaLnBrk="1" fontAlgn="auto" hangingPunct="1">
              <a:spcBef>
                <a:spcPts val="0"/>
              </a:spcBef>
              <a:spcAft>
                <a:spcPts val="0"/>
              </a:spcAft>
            </a:pPr>
            <a:endParaRPr lang="en-US" sz="4800" b="1" dirty="0">
              <a:solidFill>
                <a:prstClr val="black"/>
              </a:solidFill>
              <a:latin typeface="Dreaming Outloud Pro" panose="03050502040302030504" pitchFamily="66" charset="0"/>
              <a:cs typeface="Dreaming Outloud Pro" panose="03050502040302030504" pitchFamily="66" charset="0"/>
            </a:endParaRPr>
          </a:p>
          <a:p>
            <a:pPr eaLnBrk="1" fontAlgn="auto" hangingPunct="1">
              <a:spcBef>
                <a:spcPts val="0"/>
              </a:spcBef>
              <a:spcAft>
                <a:spcPts val="0"/>
              </a:spcAft>
            </a:pPr>
            <a:r>
              <a:rPr lang="en-US" sz="4800" b="1" dirty="0">
                <a:solidFill>
                  <a:prstClr val="black"/>
                </a:solidFill>
                <a:latin typeface="Dreaming Outloud Pro" panose="03050502040302030504" pitchFamily="66" charset="0"/>
                <a:cs typeface="Dreaming Outloud Pro" panose="03050502040302030504" pitchFamily="66" charset="0"/>
              </a:rPr>
              <a:t>Na</a:t>
            </a:r>
            <a:r>
              <a:rPr lang="en-US" sz="4800" b="1" baseline="-25000" dirty="0">
                <a:solidFill>
                  <a:prstClr val="black"/>
                </a:solidFill>
                <a:latin typeface="Dreaming Outloud Pro" panose="03050502040302030504" pitchFamily="66" charset="0"/>
                <a:cs typeface="Dreaming Outloud Pro" panose="03050502040302030504" pitchFamily="66" charset="0"/>
              </a:rPr>
              <a:t>3</a:t>
            </a:r>
            <a:r>
              <a:rPr lang="en-US" sz="4800" b="1" dirty="0">
                <a:solidFill>
                  <a:prstClr val="black"/>
                </a:solidFill>
                <a:latin typeface="Dreaming Outloud Pro" panose="03050502040302030504" pitchFamily="66" charset="0"/>
                <a:cs typeface="Dreaming Outloud Pro" panose="03050502040302030504" pitchFamily="66" charset="0"/>
              </a:rPr>
              <a:t>Al(SO</a:t>
            </a:r>
            <a:r>
              <a:rPr lang="en-US" sz="4800" b="1" baseline="-25000" dirty="0">
                <a:solidFill>
                  <a:prstClr val="black"/>
                </a:solidFill>
                <a:latin typeface="Dreaming Outloud Pro" panose="03050502040302030504" pitchFamily="66" charset="0"/>
                <a:cs typeface="Dreaming Outloud Pro" panose="03050502040302030504" pitchFamily="66" charset="0"/>
              </a:rPr>
              <a:t>4</a:t>
            </a:r>
            <a:r>
              <a:rPr lang="en-US" sz="4800" b="1" dirty="0">
                <a:solidFill>
                  <a:prstClr val="black"/>
                </a:solidFill>
                <a:latin typeface="Dreaming Outloud Pro" panose="03050502040302030504" pitchFamily="66" charset="0"/>
                <a:cs typeface="Dreaming Outloud Pro" panose="03050502040302030504" pitchFamily="66" charset="0"/>
              </a:rPr>
              <a:t>)</a:t>
            </a:r>
            <a:r>
              <a:rPr lang="en-US" sz="4800" b="1" baseline="-25000" dirty="0">
                <a:solidFill>
                  <a:prstClr val="black"/>
                </a:solidFill>
                <a:latin typeface="Dreaming Outloud Pro" panose="03050502040302030504" pitchFamily="66" charset="0"/>
                <a:cs typeface="Dreaming Outloud Pro" panose="03050502040302030504" pitchFamily="66" charset="0"/>
              </a:rPr>
              <a:t>3</a:t>
            </a:r>
            <a:r>
              <a:rPr lang="en-US" sz="4800" b="1" dirty="0">
                <a:solidFill>
                  <a:prstClr val="black"/>
                </a:solidFill>
                <a:latin typeface="Dreaming Outloud Pro" panose="03050502040302030504" pitchFamily="66" charset="0"/>
                <a:cs typeface="Dreaming Outloud Pro" panose="03050502040302030504" pitchFamily="66" charset="0"/>
              </a:rPr>
              <a:t>∙12H</a:t>
            </a:r>
            <a:r>
              <a:rPr lang="en-US" sz="4800" b="1" baseline="-25000" dirty="0">
                <a:solidFill>
                  <a:prstClr val="black"/>
                </a:solidFill>
                <a:latin typeface="Dreaming Outloud Pro" panose="03050502040302030504" pitchFamily="66" charset="0"/>
                <a:cs typeface="Dreaming Outloud Pro" panose="03050502040302030504" pitchFamily="66" charset="0"/>
              </a:rPr>
              <a:t>2</a:t>
            </a:r>
            <a:r>
              <a:rPr lang="en-US" sz="4800" b="1" dirty="0">
                <a:solidFill>
                  <a:prstClr val="black"/>
                </a:solidFill>
                <a:latin typeface="Dreaming Outloud Pro" panose="03050502040302030504" pitchFamily="66" charset="0"/>
                <a:cs typeface="Dreaming Outloud Pro" panose="03050502040302030504" pitchFamily="66" charset="0"/>
              </a:rPr>
              <a:t>O  </a:t>
            </a:r>
            <a:r>
              <a:rPr lang="en-US" b="1" dirty="0">
                <a:solidFill>
                  <a:srgbClr val="FF0000"/>
                </a:solidFill>
                <a:latin typeface="Comic Sans MS" panose="030F0702030302020204" pitchFamily="66" charset="0"/>
                <a:cs typeface="Times New Roman" panose="02020603050405020304" pitchFamily="18" charset="0"/>
              </a:rPr>
              <a:t>(lowest entropy, most bonds)</a:t>
            </a:r>
            <a:endParaRPr lang="en-US" b="1" dirty="0">
              <a:solidFill>
                <a:prstClr val="black"/>
              </a:solidFill>
              <a:latin typeface="Dreaming Outloud Pro" panose="03050502040302030504" pitchFamily="66" charset="0"/>
              <a:cs typeface="Dreaming Outloud Pro" panose="03050502040302030504" pitchFamily="66" charset="0"/>
            </a:endParaRPr>
          </a:p>
        </p:txBody>
      </p:sp>
    </p:spTree>
    <p:extLst>
      <p:ext uri="{BB962C8B-B14F-4D97-AF65-F5344CB8AC3E}">
        <p14:creationId xmlns:p14="http://schemas.microsoft.com/office/powerpoint/2010/main" val="2904306722"/>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3970318"/>
          </a:xfrm>
          <a:prstGeom prst="rect">
            <a:avLst/>
          </a:prstGeom>
          <a:noFill/>
        </p:spPr>
        <p:txBody>
          <a:bodyPr wrap="square" rtlCol="0">
            <a:spAutoFit/>
          </a:bodyPr>
          <a:lstStyle/>
          <a:p>
            <a:pPr eaLnBrk="1" fontAlgn="auto" hangingPunct="1">
              <a:spcBef>
                <a:spcPts val="0"/>
              </a:spcBef>
              <a:spcAft>
                <a:spcPts val="0"/>
              </a:spcAft>
            </a:pPr>
            <a:r>
              <a:rPr lang="en-US" sz="3600" dirty="0">
                <a:solidFill>
                  <a:prstClr val="black"/>
                </a:solidFill>
                <a:latin typeface="Times New Roman" panose="02020603050405020304" pitchFamily="18" charset="0"/>
                <a:cs typeface="Times New Roman" panose="02020603050405020304" pitchFamily="18" charset="0"/>
              </a:rPr>
              <a:t>If a reaction takes 25.0 seconds to occur, </a:t>
            </a:r>
            <a:br>
              <a:rPr lang="en-US" sz="3600" dirty="0">
                <a:solidFill>
                  <a:prstClr val="black"/>
                </a:solidFill>
                <a:latin typeface="Times New Roman" panose="02020603050405020304" pitchFamily="18" charset="0"/>
                <a:cs typeface="Times New Roman" panose="02020603050405020304" pitchFamily="18" charset="0"/>
              </a:rPr>
            </a:br>
            <a:r>
              <a:rPr lang="en-US" sz="3600" dirty="0">
                <a:solidFill>
                  <a:prstClr val="black"/>
                </a:solidFill>
                <a:latin typeface="Times New Roman" panose="02020603050405020304" pitchFamily="18" charset="0"/>
                <a:cs typeface="Times New Roman" panose="02020603050405020304" pitchFamily="18" charset="0"/>
              </a:rPr>
              <a:t>what is the rate of reaction?</a:t>
            </a:r>
          </a:p>
          <a:p>
            <a:pPr eaLnBrk="1" fontAlgn="auto" hangingPunct="1">
              <a:spcBef>
                <a:spcPts val="0"/>
              </a:spcBef>
              <a:spcAft>
                <a:spcPts val="0"/>
              </a:spcAft>
            </a:pPr>
            <a:endParaRPr lang="en-US" sz="3600" dirty="0">
              <a:solidFill>
                <a:prstClr val="black"/>
              </a:solidFill>
              <a:latin typeface="Times New Roman" panose="02020603050405020304" pitchFamily="18" charset="0"/>
              <a:cs typeface="Times New Roman" panose="02020603050405020304" pitchFamily="18" charset="0"/>
            </a:endParaRPr>
          </a:p>
          <a:p>
            <a:pPr marL="685800" indent="-685800" eaLnBrk="1" fontAlgn="auto" hangingPunct="1">
              <a:spcBef>
                <a:spcPts val="0"/>
              </a:spcBef>
              <a:spcAft>
                <a:spcPts val="0"/>
              </a:spcAft>
              <a:buFontTx/>
              <a:buAutoNum type="alphaUcPeriod"/>
            </a:pPr>
            <a:r>
              <a:rPr lang="en-US" sz="3600" dirty="0">
                <a:solidFill>
                  <a:prstClr val="black"/>
                </a:solidFill>
                <a:latin typeface="Times New Roman" panose="02020603050405020304" pitchFamily="18" charset="0"/>
                <a:cs typeface="Times New Roman" panose="02020603050405020304" pitchFamily="18" charset="0"/>
              </a:rPr>
              <a:t>25.0 seconds</a:t>
            </a:r>
          </a:p>
          <a:p>
            <a:pPr marL="685800" indent="-685800" eaLnBrk="1" fontAlgn="auto" hangingPunct="1">
              <a:spcBef>
                <a:spcPts val="0"/>
              </a:spcBef>
              <a:spcAft>
                <a:spcPts val="0"/>
              </a:spcAft>
              <a:buFontTx/>
              <a:buAutoNum type="alphaUcPeriod"/>
            </a:pPr>
            <a:r>
              <a:rPr lang="en-US" sz="3600" dirty="0">
                <a:solidFill>
                  <a:prstClr val="black"/>
                </a:solidFill>
                <a:latin typeface="Times New Roman" panose="02020603050405020304" pitchFamily="18" charset="0"/>
                <a:cs typeface="Times New Roman" panose="02020603050405020304" pitchFamily="18" charset="0"/>
              </a:rPr>
              <a:t>0.0400 seconds</a:t>
            </a:r>
          </a:p>
          <a:p>
            <a:pPr marL="685800" indent="-685800" eaLnBrk="1" fontAlgn="auto" hangingPunct="1">
              <a:spcBef>
                <a:spcPts val="0"/>
              </a:spcBef>
              <a:spcAft>
                <a:spcPts val="0"/>
              </a:spcAft>
              <a:buFontTx/>
              <a:buAutoNum type="alphaUcPeriod"/>
            </a:pPr>
            <a:r>
              <a:rPr lang="en-US" sz="3600" dirty="0">
                <a:solidFill>
                  <a:prstClr val="black"/>
                </a:solidFill>
                <a:latin typeface="Times New Roman" panose="02020603050405020304" pitchFamily="18" charset="0"/>
                <a:cs typeface="Times New Roman" panose="02020603050405020304" pitchFamily="18" charset="0"/>
              </a:rPr>
              <a:t>0.0400 seconds</a:t>
            </a:r>
            <a:r>
              <a:rPr lang="en-US" sz="3600" baseline="30000" dirty="0">
                <a:solidFill>
                  <a:prstClr val="black"/>
                </a:solidFill>
                <a:latin typeface="Times New Roman" panose="02020603050405020304" pitchFamily="18" charset="0"/>
                <a:cs typeface="Times New Roman" panose="02020603050405020304" pitchFamily="18" charset="0"/>
              </a:rPr>
              <a:t>-1</a:t>
            </a:r>
          </a:p>
          <a:p>
            <a:pPr marL="685800" indent="-685800" eaLnBrk="1" fontAlgn="auto" hangingPunct="1">
              <a:spcBef>
                <a:spcPts val="0"/>
              </a:spcBef>
              <a:spcAft>
                <a:spcPts val="0"/>
              </a:spcAft>
              <a:buFontTx/>
              <a:buAutoNum type="alphaUcPeriod"/>
            </a:pPr>
            <a:r>
              <a:rPr lang="en-US" sz="3600" dirty="0">
                <a:solidFill>
                  <a:prstClr val="black"/>
                </a:solidFill>
                <a:latin typeface="Times New Roman" panose="02020603050405020304" pitchFamily="18" charset="0"/>
                <a:cs typeface="Times New Roman" panose="02020603050405020304" pitchFamily="18" charset="0"/>
              </a:rPr>
              <a:t>400. seconds</a:t>
            </a:r>
            <a:r>
              <a:rPr lang="en-US" sz="3600" baseline="30000" dirty="0">
                <a:solidFill>
                  <a:prstClr val="black"/>
                </a:solidFill>
                <a:latin typeface="Times New Roman" panose="02020603050405020304" pitchFamily="18" charset="0"/>
                <a:cs typeface="Times New Roman" panose="02020603050405020304" pitchFamily="18" charset="0"/>
              </a:rPr>
              <a:t> -1 </a:t>
            </a:r>
            <a:endParaRPr lang="en-US" sz="3600" dirty="0">
              <a:solidFill>
                <a:prstClr val="black"/>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93500343"/>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5632311"/>
          </a:xfrm>
          <a:prstGeom prst="rect">
            <a:avLst/>
          </a:prstGeom>
          <a:noFill/>
        </p:spPr>
        <p:txBody>
          <a:bodyPr wrap="square" rtlCol="0">
            <a:spAutoFit/>
          </a:bodyPr>
          <a:lstStyle/>
          <a:p>
            <a:pPr eaLnBrk="1" fontAlgn="auto" hangingPunct="1">
              <a:spcBef>
                <a:spcPts val="0"/>
              </a:spcBef>
              <a:spcAft>
                <a:spcPts val="0"/>
              </a:spcAft>
            </a:pPr>
            <a:r>
              <a:rPr lang="en-US" sz="3600" dirty="0">
                <a:solidFill>
                  <a:prstClr val="black"/>
                </a:solidFill>
                <a:latin typeface="Times New Roman" panose="02020603050405020304" pitchFamily="18" charset="0"/>
                <a:cs typeface="Times New Roman" panose="02020603050405020304" pitchFamily="18" charset="0"/>
              </a:rPr>
              <a:t>If a reaction takes 25.0 seconds to occur, </a:t>
            </a:r>
            <a:br>
              <a:rPr lang="en-US" sz="3600" dirty="0">
                <a:solidFill>
                  <a:prstClr val="black"/>
                </a:solidFill>
                <a:latin typeface="Times New Roman" panose="02020603050405020304" pitchFamily="18" charset="0"/>
                <a:cs typeface="Times New Roman" panose="02020603050405020304" pitchFamily="18" charset="0"/>
              </a:rPr>
            </a:br>
            <a:r>
              <a:rPr lang="en-US" sz="3600" dirty="0">
                <a:solidFill>
                  <a:prstClr val="black"/>
                </a:solidFill>
                <a:latin typeface="Times New Roman" panose="02020603050405020304" pitchFamily="18" charset="0"/>
                <a:cs typeface="Times New Roman" panose="02020603050405020304" pitchFamily="18" charset="0"/>
              </a:rPr>
              <a:t>what is the rate of reaction?</a:t>
            </a:r>
          </a:p>
          <a:p>
            <a:pPr eaLnBrk="1" fontAlgn="auto" hangingPunct="1">
              <a:spcBef>
                <a:spcPts val="0"/>
              </a:spcBef>
              <a:spcAft>
                <a:spcPts val="0"/>
              </a:spcAft>
            </a:pPr>
            <a:endParaRPr lang="en-US" sz="3600" dirty="0">
              <a:solidFill>
                <a:prstClr val="black"/>
              </a:solidFill>
              <a:latin typeface="Times New Roman" panose="02020603050405020304" pitchFamily="18" charset="0"/>
              <a:cs typeface="Times New Roman" panose="02020603050405020304" pitchFamily="18" charset="0"/>
            </a:endParaRPr>
          </a:p>
          <a:p>
            <a:pPr marL="685800" indent="-685800" eaLnBrk="1" fontAlgn="auto" hangingPunct="1">
              <a:spcBef>
                <a:spcPts val="0"/>
              </a:spcBef>
              <a:spcAft>
                <a:spcPts val="0"/>
              </a:spcAft>
              <a:buFontTx/>
              <a:buAutoNum type="alphaUcPeriod"/>
            </a:pPr>
            <a:r>
              <a:rPr lang="en-US" sz="3600" dirty="0">
                <a:solidFill>
                  <a:prstClr val="black"/>
                </a:solidFill>
                <a:latin typeface="Times New Roman" panose="02020603050405020304" pitchFamily="18" charset="0"/>
                <a:cs typeface="Times New Roman" panose="02020603050405020304" pitchFamily="18" charset="0"/>
              </a:rPr>
              <a:t>25.0 seconds</a:t>
            </a:r>
          </a:p>
          <a:p>
            <a:pPr marL="685800" indent="-685800" eaLnBrk="1" fontAlgn="auto" hangingPunct="1">
              <a:spcBef>
                <a:spcPts val="0"/>
              </a:spcBef>
              <a:spcAft>
                <a:spcPts val="0"/>
              </a:spcAft>
              <a:buFontTx/>
              <a:buAutoNum type="alphaUcPeriod"/>
            </a:pPr>
            <a:r>
              <a:rPr lang="en-US" sz="3600" dirty="0">
                <a:solidFill>
                  <a:prstClr val="black"/>
                </a:solidFill>
                <a:latin typeface="Times New Roman" panose="02020603050405020304" pitchFamily="18" charset="0"/>
                <a:cs typeface="Times New Roman" panose="02020603050405020304" pitchFamily="18" charset="0"/>
              </a:rPr>
              <a:t>0.0400 seconds</a:t>
            </a:r>
          </a:p>
          <a:p>
            <a:pPr marL="685800" indent="-685800" eaLnBrk="1" fontAlgn="auto" hangingPunct="1">
              <a:spcBef>
                <a:spcPts val="0"/>
              </a:spcBef>
              <a:spcAft>
                <a:spcPts val="0"/>
              </a:spcAft>
              <a:buFontTx/>
              <a:buAutoNum type="alphaUcPeriod"/>
            </a:pPr>
            <a:r>
              <a:rPr lang="en-US" sz="3600" dirty="0">
                <a:solidFill>
                  <a:srgbClr val="3333FF"/>
                </a:solidFill>
                <a:latin typeface="Times New Roman" panose="02020603050405020304" pitchFamily="18" charset="0"/>
                <a:cs typeface="Times New Roman" panose="02020603050405020304" pitchFamily="18" charset="0"/>
              </a:rPr>
              <a:t>0.0400 seconds</a:t>
            </a:r>
            <a:r>
              <a:rPr lang="en-US" sz="3600" baseline="30000" dirty="0">
                <a:solidFill>
                  <a:srgbClr val="3333FF"/>
                </a:solidFill>
                <a:latin typeface="Times New Roman" panose="02020603050405020304" pitchFamily="18" charset="0"/>
                <a:cs typeface="Times New Roman" panose="02020603050405020304" pitchFamily="18" charset="0"/>
              </a:rPr>
              <a:t>-1</a:t>
            </a:r>
          </a:p>
          <a:p>
            <a:pPr marL="685800" indent="-685800" eaLnBrk="1" fontAlgn="auto" hangingPunct="1">
              <a:spcBef>
                <a:spcPts val="0"/>
              </a:spcBef>
              <a:spcAft>
                <a:spcPts val="0"/>
              </a:spcAft>
              <a:buFontTx/>
              <a:buAutoNum type="alphaUcPeriod"/>
            </a:pPr>
            <a:r>
              <a:rPr lang="en-US" sz="3600" dirty="0">
                <a:solidFill>
                  <a:prstClr val="black"/>
                </a:solidFill>
                <a:latin typeface="Times New Roman" panose="02020603050405020304" pitchFamily="18" charset="0"/>
                <a:cs typeface="Times New Roman" panose="02020603050405020304" pitchFamily="18" charset="0"/>
              </a:rPr>
              <a:t>400. seconds</a:t>
            </a:r>
            <a:r>
              <a:rPr lang="en-US" sz="3600" baseline="30000" dirty="0">
                <a:solidFill>
                  <a:prstClr val="black"/>
                </a:solidFill>
                <a:latin typeface="Times New Roman" panose="02020603050405020304" pitchFamily="18" charset="0"/>
                <a:cs typeface="Times New Roman" panose="02020603050405020304" pitchFamily="18" charset="0"/>
              </a:rPr>
              <a:t> -1</a:t>
            </a:r>
            <a:br>
              <a:rPr lang="en-US" sz="3600" baseline="30000" dirty="0">
                <a:solidFill>
                  <a:prstClr val="black"/>
                </a:solidFill>
                <a:latin typeface="Times New Roman" panose="02020603050405020304" pitchFamily="18" charset="0"/>
                <a:cs typeface="Times New Roman" panose="02020603050405020304" pitchFamily="18" charset="0"/>
              </a:rPr>
            </a:br>
            <a:br>
              <a:rPr lang="en-US" sz="3600" baseline="30000" dirty="0">
                <a:solidFill>
                  <a:prstClr val="black"/>
                </a:solidFill>
                <a:latin typeface="Times New Roman" panose="02020603050405020304" pitchFamily="18" charset="0"/>
                <a:cs typeface="Times New Roman" panose="02020603050405020304" pitchFamily="18" charset="0"/>
              </a:rPr>
            </a:br>
            <a:br>
              <a:rPr lang="en-US" sz="3600" baseline="30000" dirty="0">
                <a:solidFill>
                  <a:prstClr val="black"/>
                </a:solidFill>
                <a:latin typeface="Times New Roman" panose="02020603050405020304" pitchFamily="18" charset="0"/>
                <a:cs typeface="Times New Roman" panose="02020603050405020304" pitchFamily="18" charset="0"/>
              </a:rPr>
            </a:br>
            <a:br>
              <a:rPr lang="en-US" sz="3600" baseline="30000" dirty="0">
                <a:solidFill>
                  <a:prstClr val="black"/>
                </a:solidFill>
                <a:latin typeface="Times New Roman" panose="02020603050405020304" pitchFamily="18" charset="0"/>
                <a:cs typeface="Times New Roman" panose="02020603050405020304" pitchFamily="18" charset="0"/>
              </a:rPr>
            </a:br>
            <a:r>
              <a:rPr lang="en-US" sz="3600" dirty="0">
                <a:solidFill>
                  <a:prstClr val="black"/>
                </a:solidFill>
                <a:latin typeface="Times New Roman" panose="02020603050405020304" pitchFamily="18" charset="0"/>
                <a:cs typeface="Times New Roman" panose="02020603050405020304" pitchFamily="18" charset="0"/>
              </a:rPr>
              <a:t>rate = </a:t>
            </a:r>
            <a:r>
              <a:rPr lang="en-US" sz="3600" baseline="30000" dirty="0">
                <a:solidFill>
                  <a:prstClr val="black"/>
                </a:solidFill>
                <a:latin typeface="Times New Roman" panose="02020603050405020304" pitchFamily="18" charset="0"/>
                <a:cs typeface="Times New Roman" panose="02020603050405020304" pitchFamily="18" charset="0"/>
              </a:rPr>
              <a:t> </a:t>
            </a:r>
            <a:endParaRPr lang="en-US" sz="3600" dirty="0">
              <a:solidFill>
                <a:prstClr val="black"/>
              </a:solidFill>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AE5E416A-059D-9998-56BD-F8FA8929FE79}"/>
              </a:ext>
            </a:extLst>
          </p:cNvPr>
          <p:cNvSpPr txBox="1"/>
          <p:nvPr/>
        </p:nvSpPr>
        <p:spPr>
          <a:xfrm>
            <a:off x="1752600" y="4648200"/>
            <a:ext cx="2438400" cy="1200329"/>
          </a:xfrm>
          <a:prstGeom prst="rect">
            <a:avLst/>
          </a:prstGeom>
          <a:noFill/>
        </p:spPr>
        <p:txBody>
          <a:bodyPr wrap="square" rtlCol="0">
            <a:spAutoFit/>
          </a:bodyPr>
          <a:lstStyle/>
          <a:p>
            <a:pPr algn="ctr"/>
            <a:r>
              <a:rPr lang="en-US" sz="3600" u="sng" dirty="0">
                <a:solidFill>
                  <a:prstClr val="black"/>
                </a:solidFill>
                <a:latin typeface="Times New Roman" panose="02020603050405020304" pitchFamily="18" charset="0"/>
                <a:cs typeface="Times New Roman" panose="02020603050405020304" pitchFamily="18" charset="0"/>
              </a:rPr>
              <a:t>1</a:t>
            </a:r>
            <a:br>
              <a:rPr lang="en-US" sz="3600" dirty="0">
                <a:solidFill>
                  <a:prstClr val="black"/>
                </a:solidFill>
                <a:latin typeface="Times New Roman" panose="02020603050405020304" pitchFamily="18" charset="0"/>
                <a:cs typeface="Times New Roman" panose="02020603050405020304" pitchFamily="18" charset="0"/>
              </a:rPr>
            </a:br>
            <a:r>
              <a:rPr lang="en-US" sz="3600" dirty="0">
                <a:solidFill>
                  <a:prstClr val="black"/>
                </a:solidFill>
                <a:latin typeface="Times New Roman" panose="02020603050405020304" pitchFamily="18" charset="0"/>
                <a:cs typeface="Times New Roman" panose="02020603050405020304" pitchFamily="18" charset="0"/>
              </a:rPr>
              <a:t>seconds</a:t>
            </a:r>
            <a:endParaRPr lang="en-US" sz="3600" dirty="0">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909BE995-82AD-760C-6A8D-BF927101EE9E}"/>
              </a:ext>
            </a:extLst>
          </p:cNvPr>
          <p:cNvSpPr txBox="1"/>
          <p:nvPr/>
        </p:nvSpPr>
        <p:spPr>
          <a:xfrm>
            <a:off x="3886200" y="4832865"/>
            <a:ext cx="533400" cy="830997"/>
          </a:xfrm>
          <a:prstGeom prst="rect">
            <a:avLst/>
          </a:prstGeom>
          <a:noFill/>
        </p:spPr>
        <p:txBody>
          <a:bodyPr wrap="square" rtlCol="0">
            <a:spAutoFit/>
          </a:bodyPr>
          <a:lstStyle/>
          <a:p>
            <a:r>
              <a:rPr lang="en-US" sz="4800" dirty="0">
                <a:latin typeface="Times New Roman" panose="02020603050405020304" pitchFamily="18" charset="0"/>
                <a:cs typeface="Times New Roman" panose="02020603050405020304" pitchFamily="18" charset="0"/>
              </a:rPr>
              <a:t>=</a:t>
            </a:r>
          </a:p>
        </p:txBody>
      </p:sp>
      <p:sp>
        <p:nvSpPr>
          <p:cNvPr id="5" name="TextBox 4">
            <a:extLst>
              <a:ext uri="{FF2B5EF4-FFF2-40B4-BE49-F238E27FC236}">
                <a16:creationId xmlns:a16="http://schemas.microsoft.com/office/drawing/2014/main" id="{26340496-8D91-4AA1-D9FF-74F7EE54887E}"/>
              </a:ext>
            </a:extLst>
          </p:cNvPr>
          <p:cNvSpPr txBox="1"/>
          <p:nvPr/>
        </p:nvSpPr>
        <p:spPr>
          <a:xfrm>
            <a:off x="4191000" y="4648200"/>
            <a:ext cx="2438400" cy="1200329"/>
          </a:xfrm>
          <a:prstGeom prst="rect">
            <a:avLst/>
          </a:prstGeom>
          <a:noFill/>
        </p:spPr>
        <p:txBody>
          <a:bodyPr wrap="square" rtlCol="0">
            <a:spAutoFit/>
          </a:bodyPr>
          <a:lstStyle/>
          <a:p>
            <a:pPr algn="ctr"/>
            <a:r>
              <a:rPr lang="en-US" sz="3600" u="sng" dirty="0">
                <a:solidFill>
                  <a:prstClr val="black"/>
                </a:solidFill>
                <a:latin typeface="Times New Roman" panose="02020603050405020304" pitchFamily="18" charset="0"/>
                <a:cs typeface="Times New Roman" panose="02020603050405020304" pitchFamily="18" charset="0"/>
              </a:rPr>
              <a:t>1</a:t>
            </a:r>
            <a:br>
              <a:rPr lang="en-US" sz="3600" dirty="0">
                <a:solidFill>
                  <a:prstClr val="black"/>
                </a:solidFill>
                <a:latin typeface="Times New Roman" panose="02020603050405020304" pitchFamily="18" charset="0"/>
                <a:cs typeface="Times New Roman" panose="02020603050405020304" pitchFamily="18" charset="0"/>
              </a:rPr>
            </a:br>
            <a:r>
              <a:rPr lang="en-US" sz="3600" dirty="0">
                <a:solidFill>
                  <a:prstClr val="black"/>
                </a:solidFill>
                <a:latin typeface="Times New Roman" panose="02020603050405020304" pitchFamily="18" charset="0"/>
                <a:cs typeface="Times New Roman" panose="02020603050405020304" pitchFamily="18" charset="0"/>
              </a:rPr>
              <a:t>25.0 sec</a:t>
            </a:r>
            <a:endParaRPr lang="en-US" sz="3600" dirty="0">
              <a:latin typeface="Times New Roman" panose="02020603050405020304" pitchFamily="18" charset="0"/>
              <a:cs typeface="Times New Roman" panose="02020603050405020304" pitchFamily="18" charset="0"/>
            </a:endParaRPr>
          </a:p>
        </p:txBody>
      </p:sp>
      <p:sp>
        <p:nvSpPr>
          <p:cNvPr id="6" name="Arrow: Curved Left 5">
            <a:extLst>
              <a:ext uri="{FF2B5EF4-FFF2-40B4-BE49-F238E27FC236}">
                <a16:creationId xmlns:a16="http://schemas.microsoft.com/office/drawing/2014/main" id="{2230879B-0BF4-833B-A26B-4D998CB2E124}"/>
              </a:ext>
            </a:extLst>
          </p:cNvPr>
          <p:cNvSpPr/>
          <p:nvPr/>
        </p:nvSpPr>
        <p:spPr>
          <a:xfrm rot="20452035" flipV="1">
            <a:off x="6621534" y="2226080"/>
            <a:ext cx="1539733" cy="3028670"/>
          </a:xfrm>
          <a:prstGeom prst="curvedLeftArrow">
            <a:avLst/>
          </a:prstGeom>
          <a:solidFill>
            <a:srgbClr val="3333FF"/>
          </a:solidFill>
          <a:ln>
            <a:solidFill>
              <a:srgbClr val="3333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 name="TextBox 6">
            <a:extLst>
              <a:ext uri="{FF2B5EF4-FFF2-40B4-BE49-F238E27FC236}">
                <a16:creationId xmlns:a16="http://schemas.microsoft.com/office/drawing/2014/main" id="{2154226C-44A9-7B69-7C9C-EAC30641A0E6}"/>
              </a:ext>
            </a:extLst>
          </p:cNvPr>
          <p:cNvSpPr txBox="1"/>
          <p:nvPr/>
        </p:nvSpPr>
        <p:spPr>
          <a:xfrm>
            <a:off x="6324600" y="4832865"/>
            <a:ext cx="533400" cy="830997"/>
          </a:xfrm>
          <a:prstGeom prst="rect">
            <a:avLst/>
          </a:prstGeom>
          <a:noFill/>
        </p:spPr>
        <p:txBody>
          <a:bodyPr wrap="square" rtlCol="0">
            <a:spAutoFit/>
          </a:bodyPr>
          <a:lstStyle/>
          <a:p>
            <a:r>
              <a:rPr lang="en-US" sz="4800" dirty="0">
                <a:latin typeface="Times New Roman" panose="02020603050405020304" pitchFamily="18" charset="0"/>
                <a:cs typeface="Times New Roman" panose="02020603050405020304" pitchFamily="18" charset="0"/>
              </a:rPr>
              <a:t>=</a:t>
            </a:r>
          </a:p>
        </p:txBody>
      </p:sp>
      <p:sp>
        <p:nvSpPr>
          <p:cNvPr id="8" name="TextBox 7">
            <a:extLst>
              <a:ext uri="{FF2B5EF4-FFF2-40B4-BE49-F238E27FC236}">
                <a16:creationId xmlns:a16="http://schemas.microsoft.com/office/drawing/2014/main" id="{7A4DE1FA-F912-8060-87A8-4115C839B2EA}"/>
              </a:ext>
            </a:extLst>
          </p:cNvPr>
          <p:cNvSpPr txBox="1"/>
          <p:nvPr/>
        </p:nvSpPr>
        <p:spPr>
          <a:xfrm>
            <a:off x="6324600" y="6172200"/>
            <a:ext cx="2438400" cy="523220"/>
          </a:xfrm>
          <a:prstGeom prst="rect">
            <a:avLst/>
          </a:prstGeom>
          <a:noFill/>
        </p:spPr>
        <p:txBody>
          <a:bodyPr wrap="square" rtlCol="0">
            <a:spAutoFit/>
          </a:bodyPr>
          <a:lstStyle/>
          <a:p>
            <a:pPr algn="ctr"/>
            <a:r>
              <a:rPr lang="en-US" sz="2800" dirty="0">
                <a:solidFill>
                  <a:srgbClr val="FF0000"/>
                </a:solidFill>
              </a:rPr>
              <a:t>Do the math!</a:t>
            </a:r>
          </a:p>
        </p:txBody>
      </p:sp>
    </p:spTree>
    <p:extLst>
      <p:ext uri="{BB962C8B-B14F-4D97-AF65-F5344CB8AC3E}">
        <p14:creationId xmlns:p14="http://schemas.microsoft.com/office/powerpoint/2010/main" val="2905705358"/>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3877985"/>
          </a:xfrm>
          <a:prstGeom prst="rect">
            <a:avLst/>
          </a:prstGeom>
          <a:noFill/>
        </p:spPr>
        <p:txBody>
          <a:bodyPr wrap="square" rtlCol="0">
            <a:spAutoFit/>
          </a:bodyPr>
          <a:lstStyle/>
          <a:p>
            <a:pPr eaLnBrk="1" fontAlgn="auto" hangingPunct="1">
              <a:spcBef>
                <a:spcPts val="0"/>
              </a:spcBef>
              <a:spcAft>
                <a:spcPts val="0"/>
              </a:spcAft>
            </a:pPr>
            <a:r>
              <a:rPr lang="en-US" sz="4050" b="1" dirty="0">
                <a:solidFill>
                  <a:prstClr val="black"/>
                </a:solidFill>
                <a:latin typeface="Comic Sans MS" panose="030F0702030302020204" pitchFamily="66" charset="0"/>
              </a:rPr>
              <a:t>Gasoline burns in my punch-buggy engine, which statement is true?</a:t>
            </a:r>
            <a:br>
              <a:rPr lang="en-US" sz="4050" b="1" dirty="0">
                <a:solidFill>
                  <a:prstClr val="black"/>
                </a:solidFill>
                <a:latin typeface="Comic Sans MS" panose="030F0702030302020204" pitchFamily="66" charset="0"/>
              </a:rPr>
            </a:br>
            <a:endParaRPr lang="en-US" sz="3300" b="1" dirty="0">
              <a:solidFill>
                <a:prstClr val="black"/>
              </a:solidFill>
              <a:latin typeface="Comic Sans MS" panose="030F0702030302020204" pitchFamily="66" charset="0"/>
            </a:endParaRPr>
          </a:p>
          <a:p>
            <a:pPr marL="685800" indent="-685800" eaLnBrk="1" fontAlgn="auto" hangingPunct="1">
              <a:spcBef>
                <a:spcPts val="0"/>
              </a:spcBef>
              <a:spcAft>
                <a:spcPts val="0"/>
              </a:spcAft>
              <a:buFontTx/>
              <a:buAutoNum type="alphaUcPeriod"/>
            </a:pPr>
            <a:r>
              <a:rPr lang="en-US" sz="3300" dirty="0">
                <a:solidFill>
                  <a:prstClr val="black"/>
                </a:solidFill>
                <a:latin typeface="Comic Sans MS" panose="030F0702030302020204" pitchFamily="66" charset="0"/>
              </a:rPr>
              <a:t>Energy is a reactant, </a:t>
            </a:r>
            <a:r>
              <a:rPr lang="en-US" sz="3300" dirty="0">
                <a:solidFill>
                  <a:prstClr val="black"/>
                </a:solidFill>
                <a:latin typeface="Comic Sans MS" panose="030F0702030302020204" pitchFamily="66" charset="0"/>
                <a:cs typeface="Times New Roman" panose="02020603050405020304" pitchFamily="18" charset="0"/>
              </a:rPr>
              <a:t>∆</a:t>
            </a:r>
            <a:r>
              <a:rPr lang="en-US" sz="3300" dirty="0">
                <a:solidFill>
                  <a:prstClr val="black"/>
                </a:solidFill>
                <a:latin typeface="Comic Sans MS" panose="030F0702030302020204" pitchFamily="66" charset="0"/>
              </a:rPr>
              <a:t>H is negative</a:t>
            </a:r>
          </a:p>
          <a:p>
            <a:pPr marL="685800" indent="-685800" eaLnBrk="1" fontAlgn="auto" hangingPunct="1">
              <a:spcBef>
                <a:spcPts val="0"/>
              </a:spcBef>
              <a:spcAft>
                <a:spcPts val="0"/>
              </a:spcAft>
              <a:buFontTx/>
              <a:buAutoNum type="alphaUcPeriod"/>
            </a:pPr>
            <a:r>
              <a:rPr lang="en-US" sz="3300" dirty="0">
                <a:solidFill>
                  <a:prstClr val="black"/>
                </a:solidFill>
                <a:latin typeface="Comic Sans MS" panose="030F0702030302020204" pitchFamily="66" charset="0"/>
              </a:rPr>
              <a:t>Energy is a product, </a:t>
            </a:r>
            <a:r>
              <a:rPr lang="en-US" sz="3300" dirty="0">
                <a:solidFill>
                  <a:prstClr val="black"/>
                </a:solidFill>
                <a:latin typeface="Comic Sans MS" panose="030F0702030302020204" pitchFamily="66" charset="0"/>
                <a:cs typeface="Times New Roman" panose="02020603050405020304" pitchFamily="18" charset="0"/>
              </a:rPr>
              <a:t>∆</a:t>
            </a:r>
            <a:r>
              <a:rPr lang="en-US" sz="3300" dirty="0">
                <a:solidFill>
                  <a:prstClr val="black"/>
                </a:solidFill>
                <a:latin typeface="Comic Sans MS" panose="030F0702030302020204" pitchFamily="66" charset="0"/>
              </a:rPr>
              <a:t>H is negative</a:t>
            </a:r>
          </a:p>
          <a:p>
            <a:pPr marL="685800" indent="-685800" eaLnBrk="1" fontAlgn="auto" hangingPunct="1">
              <a:spcBef>
                <a:spcPts val="0"/>
              </a:spcBef>
              <a:spcAft>
                <a:spcPts val="0"/>
              </a:spcAft>
              <a:buFontTx/>
              <a:buAutoNum type="alphaUcPeriod"/>
            </a:pPr>
            <a:r>
              <a:rPr lang="en-US" sz="3300" dirty="0">
                <a:solidFill>
                  <a:prstClr val="black"/>
                </a:solidFill>
                <a:latin typeface="Comic Sans MS" panose="030F0702030302020204" pitchFamily="66" charset="0"/>
              </a:rPr>
              <a:t>Energy is a reactant, </a:t>
            </a:r>
            <a:r>
              <a:rPr lang="en-US" sz="3300" dirty="0">
                <a:solidFill>
                  <a:prstClr val="black"/>
                </a:solidFill>
                <a:latin typeface="Comic Sans MS" panose="030F0702030302020204" pitchFamily="66" charset="0"/>
                <a:cs typeface="Times New Roman" panose="02020603050405020304" pitchFamily="18" charset="0"/>
              </a:rPr>
              <a:t>∆</a:t>
            </a:r>
            <a:r>
              <a:rPr lang="en-US" sz="3300" dirty="0">
                <a:solidFill>
                  <a:prstClr val="black"/>
                </a:solidFill>
                <a:latin typeface="Comic Sans MS" panose="030F0702030302020204" pitchFamily="66" charset="0"/>
              </a:rPr>
              <a:t>H is positive</a:t>
            </a:r>
          </a:p>
          <a:p>
            <a:pPr marL="685800" indent="-685800" eaLnBrk="1" fontAlgn="auto" hangingPunct="1">
              <a:spcBef>
                <a:spcPts val="0"/>
              </a:spcBef>
              <a:spcAft>
                <a:spcPts val="0"/>
              </a:spcAft>
              <a:buFontTx/>
              <a:buAutoNum type="alphaUcPeriod"/>
            </a:pPr>
            <a:r>
              <a:rPr lang="en-US" sz="3300" dirty="0">
                <a:solidFill>
                  <a:prstClr val="black"/>
                </a:solidFill>
                <a:latin typeface="Comic Sans MS" panose="030F0702030302020204" pitchFamily="66" charset="0"/>
              </a:rPr>
              <a:t>Energy is a product, </a:t>
            </a:r>
            <a:r>
              <a:rPr lang="en-US" sz="3300" dirty="0">
                <a:solidFill>
                  <a:prstClr val="black"/>
                </a:solidFill>
                <a:latin typeface="Comic Sans MS" panose="030F0702030302020204" pitchFamily="66" charset="0"/>
                <a:cs typeface="Times New Roman" panose="02020603050405020304" pitchFamily="18" charset="0"/>
              </a:rPr>
              <a:t>∆</a:t>
            </a:r>
            <a:r>
              <a:rPr lang="en-US" sz="3300" dirty="0">
                <a:solidFill>
                  <a:prstClr val="black"/>
                </a:solidFill>
                <a:latin typeface="Comic Sans MS" panose="030F0702030302020204" pitchFamily="66" charset="0"/>
              </a:rPr>
              <a:t>H is positive</a:t>
            </a:r>
          </a:p>
        </p:txBody>
      </p:sp>
      <p:pic>
        <p:nvPicPr>
          <p:cNvPr id="11266" name="Picture 2" descr="Test Drive: 2019 Volkswagen Beetle Convertible Final Edition | The Daily  Drive | Consumer Guide® The Daily Drive | Consumer Guide®">
            <a:extLst>
              <a:ext uri="{FF2B5EF4-FFF2-40B4-BE49-F238E27FC236}">
                <a16:creationId xmlns:a16="http://schemas.microsoft.com/office/drawing/2014/main" id="{4119719A-D372-C5C7-B4AC-F44F0BDF66D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3600" y="4128721"/>
            <a:ext cx="4419600" cy="27197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7945676"/>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3877985"/>
          </a:xfrm>
          <a:prstGeom prst="rect">
            <a:avLst/>
          </a:prstGeom>
          <a:noFill/>
        </p:spPr>
        <p:txBody>
          <a:bodyPr wrap="square" rtlCol="0">
            <a:spAutoFit/>
          </a:bodyPr>
          <a:lstStyle/>
          <a:p>
            <a:pPr eaLnBrk="1" fontAlgn="auto" hangingPunct="1">
              <a:spcBef>
                <a:spcPts val="0"/>
              </a:spcBef>
              <a:spcAft>
                <a:spcPts val="0"/>
              </a:spcAft>
            </a:pPr>
            <a:r>
              <a:rPr lang="en-US" sz="4050" b="1" dirty="0">
                <a:solidFill>
                  <a:prstClr val="black"/>
                </a:solidFill>
                <a:latin typeface="Comic Sans MS" panose="030F0702030302020204" pitchFamily="66" charset="0"/>
              </a:rPr>
              <a:t>Gasoline burns in my punch-buggy engine, which statement is true?</a:t>
            </a:r>
            <a:br>
              <a:rPr lang="en-US" sz="4050" b="1" dirty="0">
                <a:solidFill>
                  <a:prstClr val="black"/>
                </a:solidFill>
                <a:latin typeface="Comic Sans MS" panose="030F0702030302020204" pitchFamily="66" charset="0"/>
              </a:rPr>
            </a:br>
            <a:endParaRPr lang="en-US" sz="3300" b="1" dirty="0">
              <a:solidFill>
                <a:prstClr val="black"/>
              </a:solidFill>
              <a:latin typeface="Comic Sans MS" panose="030F0702030302020204" pitchFamily="66" charset="0"/>
            </a:endParaRPr>
          </a:p>
          <a:p>
            <a:pPr marL="685800" indent="-685800" eaLnBrk="1" fontAlgn="auto" hangingPunct="1">
              <a:spcBef>
                <a:spcPts val="0"/>
              </a:spcBef>
              <a:spcAft>
                <a:spcPts val="0"/>
              </a:spcAft>
              <a:buFontTx/>
              <a:buAutoNum type="alphaUcPeriod"/>
            </a:pPr>
            <a:r>
              <a:rPr lang="en-US" sz="3300" dirty="0">
                <a:solidFill>
                  <a:prstClr val="black"/>
                </a:solidFill>
                <a:latin typeface="Comic Sans MS" panose="030F0702030302020204" pitchFamily="66" charset="0"/>
              </a:rPr>
              <a:t>Energy is a reactant, </a:t>
            </a:r>
            <a:r>
              <a:rPr lang="en-US" sz="3300" dirty="0">
                <a:solidFill>
                  <a:prstClr val="black"/>
                </a:solidFill>
                <a:latin typeface="Comic Sans MS" panose="030F0702030302020204" pitchFamily="66" charset="0"/>
                <a:cs typeface="Times New Roman" panose="02020603050405020304" pitchFamily="18" charset="0"/>
              </a:rPr>
              <a:t>∆</a:t>
            </a:r>
            <a:r>
              <a:rPr lang="en-US" sz="3300" dirty="0">
                <a:solidFill>
                  <a:prstClr val="black"/>
                </a:solidFill>
                <a:latin typeface="Comic Sans MS" panose="030F0702030302020204" pitchFamily="66" charset="0"/>
              </a:rPr>
              <a:t>H is negative</a:t>
            </a:r>
          </a:p>
          <a:p>
            <a:pPr marL="685800" indent="-685800" eaLnBrk="1" fontAlgn="auto" hangingPunct="1">
              <a:spcBef>
                <a:spcPts val="0"/>
              </a:spcBef>
              <a:spcAft>
                <a:spcPts val="0"/>
              </a:spcAft>
              <a:buFontTx/>
              <a:buAutoNum type="alphaUcPeriod"/>
            </a:pPr>
            <a:r>
              <a:rPr lang="en-US" sz="3300" dirty="0">
                <a:solidFill>
                  <a:srgbClr val="FF0000"/>
                </a:solidFill>
                <a:latin typeface="Comic Sans MS" panose="030F0702030302020204" pitchFamily="66" charset="0"/>
              </a:rPr>
              <a:t>Energy is a product, </a:t>
            </a:r>
            <a:r>
              <a:rPr lang="en-US" sz="3300" dirty="0">
                <a:solidFill>
                  <a:srgbClr val="FF0000"/>
                </a:solidFill>
                <a:latin typeface="Comic Sans MS" panose="030F0702030302020204" pitchFamily="66" charset="0"/>
                <a:cs typeface="Times New Roman" panose="02020603050405020304" pitchFamily="18" charset="0"/>
              </a:rPr>
              <a:t>∆</a:t>
            </a:r>
            <a:r>
              <a:rPr lang="en-US" sz="3300" dirty="0">
                <a:solidFill>
                  <a:srgbClr val="FF0000"/>
                </a:solidFill>
                <a:latin typeface="Comic Sans MS" panose="030F0702030302020204" pitchFamily="66" charset="0"/>
              </a:rPr>
              <a:t>H is negative</a:t>
            </a:r>
          </a:p>
          <a:p>
            <a:pPr marL="685800" indent="-685800" eaLnBrk="1" fontAlgn="auto" hangingPunct="1">
              <a:spcBef>
                <a:spcPts val="0"/>
              </a:spcBef>
              <a:spcAft>
                <a:spcPts val="0"/>
              </a:spcAft>
              <a:buFontTx/>
              <a:buAutoNum type="alphaUcPeriod"/>
            </a:pPr>
            <a:r>
              <a:rPr lang="en-US" sz="3300" dirty="0">
                <a:solidFill>
                  <a:prstClr val="black"/>
                </a:solidFill>
                <a:latin typeface="Comic Sans MS" panose="030F0702030302020204" pitchFamily="66" charset="0"/>
              </a:rPr>
              <a:t>Energy is a reactant, </a:t>
            </a:r>
            <a:r>
              <a:rPr lang="en-US" sz="3300" dirty="0">
                <a:solidFill>
                  <a:prstClr val="black"/>
                </a:solidFill>
                <a:latin typeface="Comic Sans MS" panose="030F0702030302020204" pitchFamily="66" charset="0"/>
                <a:cs typeface="Times New Roman" panose="02020603050405020304" pitchFamily="18" charset="0"/>
              </a:rPr>
              <a:t>∆</a:t>
            </a:r>
            <a:r>
              <a:rPr lang="en-US" sz="3300" dirty="0">
                <a:solidFill>
                  <a:prstClr val="black"/>
                </a:solidFill>
                <a:latin typeface="Comic Sans MS" panose="030F0702030302020204" pitchFamily="66" charset="0"/>
              </a:rPr>
              <a:t>H is positive</a:t>
            </a:r>
          </a:p>
          <a:p>
            <a:pPr marL="685800" indent="-685800" eaLnBrk="1" fontAlgn="auto" hangingPunct="1">
              <a:spcBef>
                <a:spcPts val="0"/>
              </a:spcBef>
              <a:spcAft>
                <a:spcPts val="0"/>
              </a:spcAft>
              <a:buFontTx/>
              <a:buAutoNum type="alphaUcPeriod"/>
            </a:pPr>
            <a:r>
              <a:rPr lang="en-US" sz="3300" dirty="0">
                <a:solidFill>
                  <a:prstClr val="black"/>
                </a:solidFill>
                <a:latin typeface="Comic Sans MS" panose="030F0702030302020204" pitchFamily="66" charset="0"/>
              </a:rPr>
              <a:t>Energy is a product, </a:t>
            </a:r>
            <a:r>
              <a:rPr lang="en-US" sz="3300" dirty="0">
                <a:solidFill>
                  <a:prstClr val="black"/>
                </a:solidFill>
                <a:latin typeface="Comic Sans MS" panose="030F0702030302020204" pitchFamily="66" charset="0"/>
                <a:cs typeface="Times New Roman" panose="02020603050405020304" pitchFamily="18" charset="0"/>
              </a:rPr>
              <a:t>∆</a:t>
            </a:r>
            <a:r>
              <a:rPr lang="en-US" sz="3300" dirty="0">
                <a:solidFill>
                  <a:prstClr val="black"/>
                </a:solidFill>
                <a:latin typeface="Comic Sans MS" panose="030F0702030302020204" pitchFamily="66" charset="0"/>
              </a:rPr>
              <a:t>H is positive</a:t>
            </a:r>
          </a:p>
        </p:txBody>
      </p:sp>
      <p:pic>
        <p:nvPicPr>
          <p:cNvPr id="11266" name="Picture 2" descr="Test Drive: 2019 Volkswagen Beetle Convertible Final Edition | The Daily  Drive | Consumer Guide® The Daily Drive | Consumer Guide®">
            <a:extLst>
              <a:ext uri="{FF2B5EF4-FFF2-40B4-BE49-F238E27FC236}">
                <a16:creationId xmlns:a16="http://schemas.microsoft.com/office/drawing/2014/main" id="{4119719A-D372-C5C7-B4AC-F44F0BDF66D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3600" y="4128721"/>
            <a:ext cx="4419600" cy="27197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7394396"/>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4401205"/>
          </a:xfrm>
          <a:prstGeom prst="rect">
            <a:avLst/>
          </a:prstGeom>
          <a:noFill/>
        </p:spPr>
        <p:txBody>
          <a:bodyPr wrap="square" rtlCol="0">
            <a:spAutoFit/>
          </a:bodyPr>
          <a:lstStyle/>
          <a:p>
            <a:pPr eaLnBrk="1" fontAlgn="auto" hangingPunct="1">
              <a:spcBef>
                <a:spcPts val="0"/>
              </a:spcBef>
              <a:spcAft>
                <a:spcPts val="0"/>
              </a:spcAft>
            </a:pPr>
            <a:r>
              <a:rPr lang="en-US" sz="4000" dirty="0">
                <a:solidFill>
                  <a:prstClr val="black"/>
                </a:solidFill>
                <a:latin typeface="Times New Roman" panose="02020603050405020304" pitchFamily="18" charset="0"/>
                <a:cs typeface="Times New Roman" panose="02020603050405020304" pitchFamily="18" charset="0"/>
              </a:rPr>
              <a:t>What are the 3 ways to stress a dynamic equilibrium?</a:t>
            </a:r>
            <a:r>
              <a:rPr lang="en-US" sz="4000" dirty="0">
                <a:solidFill>
                  <a:srgbClr val="FF0000"/>
                </a:solidFill>
                <a:latin typeface="Times New Roman" panose="02020603050405020304" pitchFamily="18" charset="0"/>
                <a:cs typeface="Times New Roman" panose="02020603050405020304" pitchFamily="18" charset="0"/>
              </a:rPr>
              <a:t> </a:t>
            </a:r>
            <a:r>
              <a:rPr lang="en-US" sz="4000" dirty="0">
                <a:solidFill>
                  <a:schemeClr val="bg1"/>
                </a:solidFill>
                <a:latin typeface="Times New Roman" panose="02020603050405020304" pitchFamily="18" charset="0"/>
                <a:cs typeface="Times New Roman" panose="02020603050405020304" pitchFamily="18" charset="0"/>
              </a:rPr>
              <a:t>Add or remove energy, add or remove reactants, increase or decrease the pressure of gases.  </a:t>
            </a:r>
          </a:p>
          <a:p>
            <a:pPr eaLnBrk="1" fontAlgn="auto" hangingPunct="1">
              <a:spcBef>
                <a:spcPts val="0"/>
              </a:spcBef>
              <a:spcAft>
                <a:spcPts val="0"/>
              </a:spcAft>
            </a:pPr>
            <a:endParaRPr lang="en-US" sz="4000" dirty="0">
              <a:solidFill>
                <a:prstClr val="black"/>
              </a:solidFill>
              <a:latin typeface="Times New Roman" panose="02020603050405020304" pitchFamily="18" charset="0"/>
              <a:cs typeface="Times New Roman" panose="02020603050405020304" pitchFamily="18" charset="0"/>
            </a:endParaRPr>
          </a:p>
          <a:p>
            <a:pPr eaLnBrk="1" fontAlgn="auto" hangingPunct="1">
              <a:spcBef>
                <a:spcPts val="0"/>
              </a:spcBef>
              <a:spcAft>
                <a:spcPts val="0"/>
              </a:spcAft>
            </a:pPr>
            <a:r>
              <a:rPr lang="en-US" sz="4000" dirty="0">
                <a:solidFill>
                  <a:prstClr val="black"/>
                </a:solidFill>
                <a:latin typeface="Times New Roman" panose="02020603050405020304" pitchFamily="18" charset="0"/>
                <a:cs typeface="Times New Roman" panose="02020603050405020304" pitchFamily="18" charset="0"/>
              </a:rPr>
              <a:t>What are the 4 ways to increase the rate of a chemical reaction?  </a:t>
            </a:r>
            <a:r>
              <a:rPr lang="en-US" sz="4000" dirty="0">
                <a:solidFill>
                  <a:srgbClr val="FF0000"/>
                </a:solidFill>
                <a:latin typeface="Times New Roman" panose="02020603050405020304" pitchFamily="18" charset="0"/>
                <a:cs typeface="Times New Roman" panose="02020603050405020304" pitchFamily="18" charset="0"/>
              </a:rPr>
              <a:t> </a:t>
            </a:r>
            <a:endParaRPr lang="en-US" sz="4000" dirty="0">
              <a:solidFill>
                <a:srgbClr val="3333FF"/>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29374894"/>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6247864"/>
          </a:xfrm>
          <a:prstGeom prst="rect">
            <a:avLst/>
          </a:prstGeom>
          <a:noFill/>
        </p:spPr>
        <p:txBody>
          <a:bodyPr wrap="square" rtlCol="0">
            <a:spAutoFit/>
          </a:bodyPr>
          <a:lstStyle/>
          <a:p>
            <a:pPr eaLnBrk="1" fontAlgn="auto" hangingPunct="1">
              <a:spcBef>
                <a:spcPts val="0"/>
              </a:spcBef>
              <a:spcAft>
                <a:spcPts val="0"/>
              </a:spcAft>
            </a:pPr>
            <a:r>
              <a:rPr lang="en-US" sz="4000" dirty="0">
                <a:solidFill>
                  <a:prstClr val="black"/>
                </a:solidFill>
                <a:latin typeface="Times New Roman" panose="02020603050405020304" pitchFamily="18" charset="0"/>
                <a:cs typeface="Times New Roman" panose="02020603050405020304" pitchFamily="18" charset="0"/>
              </a:rPr>
              <a:t>What are the 3 ways to stress a dynamic equilibrium?</a:t>
            </a:r>
            <a:r>
              <a:rPr lang="en-US" sz="4000" dirty="0">
                <a:solidFill>
                  <a:srgbClr val="FF0000"/>
                </a:solidFill>
                <a:latin typeface="Times New Roman" panose="02020603050405020304" pitchFamily="18" charset="0"/>
                <a:cs typeface="Times New Roman" panose="02020603050405020304" pitchFamily="18" charset="0"/>
              </a:rPr>
              <a:t> Add or remove energy, add or remove reactants, increase or decrease the pressure of gases.  </a:t>
            </a:r>
            <a:endParaRPr lang="en-US" sz="4000" dirty="0">
              <a:solidFill>
                <a:prstClr val="black"/>
              </a:solidFill>
              <a:latin typeface="Times New Roman" panose="02020603050405020304" pitchFamily="18" charset="0"/>
              <a:cs typeface="Times New Roman" panose="02020603050405020304" pitchFamily="18" charset="0"/>
            </a:endParaRPr>
          </a:p>
          <a:p>
            <a:pPr eaLnBrk="1" fontAlgn="auto" hangingPunct="1">
              <a:spcBef>
                <a:spcPts val="0"/>
              </a:spcBef>
              <a:spcAft>
                <a:spcPts val="0"/>
              </a:spcAft>
            </a:pPr>
            <a:endParaRPr lang="en-US" sz="4000" dirty="0">
              <a:solidFill>
                <a:prstClr val="black"/>
              </a:solidFill>
              <a:latin typeface="Times New Roman" panose="02020603050405020304" pitchFamily="18" charset="0"/>
              <a:cs typeface="Times New Roman" panose="02020603050405020304" pitchFamily="18" charset="0"/>
            </a:endParaRPr>
          </a:p>
          <a:p>
            <a:pPr eaLnBrk="1" fontAlgn="auto" hangingPunct="1">
              <a:spcBef>
                <a:spcPts val="0"/>
              </a:spcBef>
              <a:spcAft>
                <a:spcPts val="0"/>
              </a:spcAft>
            </a:pPr>
            <a:r>
              <a:rPr lang="en-US" sz="4000" dirty="0">
                <a:solidFill>
                  <a:prstClr val="black"/>
                </a:solidFill>
                <a:latin typeface="Times New Roman" panose="02020603050405020304" pitchFamily="18" charset="0"/>
                <a:cs typeface="Times New Roman" panose="02020603050405020304" pitchFamily="18" charset="0"/>
              </a:rPr>
              <a:t>What are the 4 ways to increase the rate of a chemical reaction?  </a:t>
            </a:r>
            <a:r>
              <a:rPr lang="en-US" sz="4000" dirty="0">
                <a:solidFill>
                  <a:srgbClr val="FF0000"/>
                </a:solidFill>
                <a:latin typeface="Times New Roman" panose="02020603050405020304" pitchFamily="18" charset="0"/>
                <a:cs typeface="Times New Roman" panose="02020603050405020304" pitchFamily="18" charset="0"/>
              </a:rPr>
              <a:t>Increase collisions by using hotter stuff, by using smaller sized particles, or by using more concentrated solutions, or </a:t>
            </a:r>
            <a:r>
              <a:rPr lang="en-US" sz="4000" dirty="0">
                <a:solidFill>
                  <a:srgbClr val="3333FF"/>
                </a:solidFill>
                <a:latin typeface="Times New Roman" panose="02020603050405020304" pitchFamily="18" charset="0"/>
                <a:cs typeface="Times New Roman" panose="02020603050405020304" pitchFamily="18" charset="0"/>
              </a:rPr>
              <a:t>by adding a catalyst.  </a:t>
            </a:r>
          </a:p>
        </p:txBody>
      </p:sp>
    </p:spTree>
    <p:extLst>
      <p:ext uri="{BB962C8B-B14F-4D97-AF65-F5344CB8AC3E}">
        <p14:creationId xmlns:p14="http://schemas.microsoft.com/office/powerpoint/2010/main" val="3555076281"/>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3999" cy="2308324"/>
          </a:xfrm>
          <a:prstGeom prst="rect">
            <a:avLst/>
          </a:prstGeom>
          <a:noFill/>
        </p:spPr>
        <p:txBody>
          <a:bodyPr wrap="square" rtlCol="0">
            <a:spAutoFit/>
          </a:bodyPr>
          <a:lstStyle/>
          <a:p>
            <a:pPr algn="ctr" eaLnBrk="1" fontAlgn="auto" hangingPunct="1">
              <a:spcBef>
                <a:spcPts val="0"/>
              </a:spcBef>
              <a:spcAft>
                <a:spcPts val="0"/>
              </a:spcAft>
            </a:pPr>
            <a:r>
              <a:rPr lang="en-US" sz="7200" dirty="0">
                <a:solidFill>
                  <a:prstClr val="black"/>
                </a:solidFill>
                <a:latin typeface="Calibri" panose="020F0502020204030204"/>
              </a:rPr>
              <a:t>State </a:t>
            </a:r>
            <a:br>
              <a:rPr lang="en-US" sz="7200" dirty="0">
                <a:solidFill>
                  <a:prstClr val="black"/>
                </a:solidFill>
                <a:latin typeface="Calibri" panose="020F0502020204030204"/>
              </a:rPr>
            </a:br>
            <a:r>
              <a:rPr lang="en-US" sz="7200" dirty="0" err="1">
                <a:solidFill>
                  <a:prstClr val="black"/>
                </a:solidFill>
                <a:latin typeface="Calibri" panose="020F0502020204030204"/>
              </a:rPr>
              <a:t>LeChatelier’s</a:t>
            </a:r>
            <a:r>
              <a:rPr lang="en-US" sz="7200" dirty="0">
                <a:solidFill>
                  <a:prstClr val="black"/>
                </a:solidFill>
                <a:latin typeface="Calibri" panose="020F0502020204030204"/>
              </a:rPr>
              <a:t> Principle</a:t>
            </a:r>
          </a:p>
        </p:txBody>
      </p:sp>
    </p:spTree>
    <p:extLst>
      <p:ext uri="{BB962C8B-B14F-4D97-AF65-F5344CB8AC3E}">
        <p14:creationId xmlns:p14="http://schemas.microsoft.com/office/powerpoint/2010/main" val="10889963"/>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
            <a:ext cx="9143999" cy="6740307"/>
          </a:xfrm>
          <a:prstGeom prst="rect">
            <a:avLst/>
          </a:prstGeom>
          <a:noFill/>
        </p:spPr>
        <p:txBody>
          <a:bodyPr wrap="square" rtlCol="0">
            <a:spAutoFit/>
          </a:bodyPr>
          <a:lstStyle/>
          <a:p>
            <a:pPr algn="ctr" eaLnBrk="1" fontAlgn="auto" hangingPunct="1">
              <a:spcBef>
                <a:spcPts val="0"/>
              </a:spcBef>
              <a:spcAft>
                <a:spcPts val="0"/>
              </a:spcAft>
            </a:pPr>
            <a:r>
              <a:rPr lang="en-US" sz="5400" dirty="0">
                <a:solidFill>
                  <a:srgbClr val="000099"/>
                </a:solidFill>
                <a:latin typeface="Times New Roman" panose="02020603050405020304" pitchFamily="18" charset="0"/>
                <a:cs typeface="Times New Roman" panose="02020603050405020304" pitchFamily="18" charset="0"/>
              </a:rPr>
              <a:t>A chemical system at equilibrium stays at equilibrium.  If a chemical stress is added </a:t>
            </a:r>
            <a:br>
              <a:rPr lang="en-US" sz="5400" dirty="0">
                <a:solidFill>
                  <a:srgbClr val="000099"/>
                </a:solidFill>
                <a:latin typeface="Times New Roman" panose="02020603050405020304" pitchFamily="18" charset="0"/>
                <a:cs typeface="Times New Roman" panose="02020603050405020304" pitchFamily="18" charset="0"/>
              </a:rPr>
            </a:br>
            <a:r>
              <a:rPr lang="en-US" sz="5400" dirty="0">
                <a:solidFill>
                  <a:srgbClr val="000099"/>
                </a:solidFill>
                <a:latin typeface="Times New Roman" panose="02020603050405020304" pitchFamily="18" charset="0"/>
                <a:cs typeface="Times New Roman" panose="02020603050405020304" pitchFamily="18" charset="0"/>
              </a:rPr>
              <a:t>to a system at dynamic equilibrium, the system shifts </a:t>
            </a:r>
            <a:br>
              <a:rPr lang="en-US" sz="5400" dirty="0">
                <a:solidFill>
                  <a:srgbClr val="000099"/>
                </a:solidFill>
                <a:latin typeface="Times New Roman" panose="02020603050405020304" pitchFamily="18" charset="0"/>
                <a:cs typeface="Times New Roman" panose="02020603050405020304" pitchFamily="18" charset="0"/>
              </a:rPr>
            </a:br>
            <a:r>
              <a:rPr lang="en-US" sz="5400" dirty="0">
                <a:solidFill>
                  <a:srgbClr val="000099"/>
                </a:solidFill>
                <a:latin typeface="Times New Roman" panose="02020603050405020304" pitchFamily="18" charset="0"/>
                <a:cs typeface="Times New Roman" panose="02020603050405020304" pitchFamily="18" charset="0"/>
              </a:rPr>
              <a:t>to accommodate that stress, </a:t>
            </a:r>
            <a:br>
              <a:rPr lang="en-US" sz="5400" dirty="0">
                <a:solidFill>
                  <a:srgbClr val="000099"/>
                </a:solidFill>
                <a:latin typeface="Times New Roman" panose="02020603050405020304" pitchFamily="18" charset="0"/>
                <a:cs typeface="Times New Roman" panose="02020603050405020304" pitchFamily="18" charset="0"/>
              </a:rPr>
            </a:br>
            <a:r>
              <a:rPr lang="en-US" sz="5400" dirty="0">
                <a:solidFill>
                  <a:srgbClr val="000099"/>
                </a:solidFill>
                <a:latin typeface="Times New Roman" panose="02020603050405020304" pitchFamily="18" charset="0"/>
                <a:cs typeface="Times New Roman" panose="02020603050405020304" pitchFamily="18" charset="0"/>
              </a:rPr>
              <a:t>and a new </a:t>
            </a:r>
            <a:br>
              <a:rPr lang="en-US" sz="5400" dirty="0">
                <a:solidFill>
                  <a:srgbClr val="000099"/>
                </a:solidFill>
                <a:latin typeface="Times New Roman" panose="02020603050405020304" pitchFamily="18" charset="0"/>
                <a:cs typeface="Times New Roman" panose="02020603050405020304" pitchFamily="18" charset="0"/>
              </a:rPr>
            </a:br>
            <a:r>
              <a:rPr lang="en-US" sz="5400" dirty="0">
                <a:solidFill>
                  <a:srgbClr val="000099"/>
                </a:solidFill>
                <a:latin typeface="Times New Roman" panose="02020603050405020304" pitchFamily="18" charset="0"/>
                <a:cs typeface="Times New Roman" panose="02020603050405020304" pitchFamily="18" charset="0"/>
              </a:rPr>
              <a:t>dynamic equilibrium will form.  </a:t>
            </a:r>
          </a:p>
        </p:txBody>
      </p:sp>
    </p:spTree>
    <p:extLst>
      <p:ext uri="{BB962C8B-B14F-4D97-AF65-F5344CB8AC3E}">
        <p14:creationId xmlns:p14="http://schemas.microsoft.com/office/powerpoint/2010/main" val="3158097913"/>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86A3DFC-9AD1-C835-DB80-5248882B1F24}"/>
              </a:ext>
            </a:extLst>
          </p:cNvPr>
          <p:cNvSpPr txBox="1"/>
          <p:nvPr/>
        </p:nvSpPr>
        <p:spPr>
          <a:xfrm>
            <a:off x="0" y="0"/>
            <a:ext cx="4724400" cy="4678204"/>
          </a:xfrm>
          <a:prstGeom prst="rect">
            <a:avLst/>
          </a:prstGeom>
          <a:noFill/>
        </p:spPr>
        <p:txBody>
          <a:bodyPr wrap="square" rtlCol="0">
            <a:spAutoFit/>
          </a:bodyPr>
          <a:lstStyle/>
          <a:p>
            <a:pPr algn="ctr"/>
            <a:r>
              <a:rPr lang="en-US" sz="2800" dirty="0">
                <a:solidFill>
                  <a:srgbClr val="FF0000"/>
                </a:solidFill>
              </a:rPr>
              <a:t>Kinetics Quiz</a:t>
            </a:r>
          </a:p>
          <a:p>
            <a:endParaRPr lang="en-US" dirty="0"/>
          </a:p>
          <a:p>
            <a:r>
              <a:rPr lang="en-US" dirty="0"/>
              <a:t>Get white sheet of paper.  </a:t>
            </a:r>
          </a:p>
          <a:p>
            <a:endParaRPr lang="en-US" dirty="0"/>
          </a:p>
          <a:p>
            <a:r>
              <a:rPr lang="en-US" dirty="0"/>
              <a:t>Name and class period on top, draw a line.  </a:t>
            </a:r>
          </a:p>
          <a:p>
            <a:endParaRPr lang="en-US" dirty="0"/>
          </a:p>
          <a:p>
            <a:r>
              <a:rPr lang="en-US" dirty="0"/>
              <a:t>In a moment, copy the </a:t>
            </a:r>
            <a:br>
              <a:rPr lang="en-US" dirty="0"/>
            </a:br>
            <a:r>
              <a:rPr lang="en-US" dirty="0"/>
              <a:t>chemical reaction onto that line.  </a:t>
            </a:r>
          </a:p>
          <a:p>
            <a:endParaRPr lang="en-US" dirty="0"/>
          </a:p>
          <a:p>
            <a:r>
              <a:rPr lang="en-US" dirty="0"/>
              <a:t>Under that, write in the 5 chemical stresses shown on the next slide.</a:t>
            </a:r>
          </a:p>
          <a:p>
            <a:endParaRPr lang="en-US" dirty="0"/>
          </a:p>
          <a:p>
            <a:r>
              <a:rPr lang="en-US" dirty="0"/>
              <a:t>ADD ARROWS for each of the 5 stresses, Showing a forward shift or reverse shift.  </a:t>
            </a:r>
            <a:br>
              <a:rPr lang="en-US" dirty="0"/>
            </a:br>
            <a:r>
              <a:rPr lang="en-US" b="1" dirty="0">
                <a:solidFill>
                  <a:srgbClr val="3333FF"/>
                </a:solidFill>
              </a:rPr>
              <a:t>(5 points)</a:t>
            </a:r>
          </a:p>
          <a:p>
            <a:endParaRPr lang="en-US" dirty="0"/>
          </a:p>
        </p:txBody>
      </p:sp>
      <p:sp>
        <p:nvSpPr>
          <p:cNvPr id="3" name="TextBox 2">
            <a:extLst>
              <a:ext uri="{FF2B5EF4-FFF2-40B4-BE49-F238E27FC236}">
                <a16:creationId xmlns:a16="http://schemas.microsoft.com/office/drawing/2014/main" id="{AF32FDBA-3EB9-E0BB-9BF3-6B727C6146AF}"/>
              </a:ext>
            </a:extLst>
          </p:cNvPr>
          <p:cNvSpPr txBox="1"/>
          <p:nvPr/>
        </p:nvSpPr>
        <p:spPr>
          <a:xfrm>
            <a:off x="4876800" y="609600"/>
            <a:ext cx="4191000" cy="5909310"/>
          </a:xfrm>
          <a:prstGeom prst="rect">
            <a:avLst/>
          </a:prstGeom>
          <a:noFill/>
          <a:ln>
            <a:solidFill>
              <a:schemeClr val="tx1"/>
            </a:solidFill>
          </a:ln>
        </p:spPr>
        <p:txBody>
          <a:bodyPr wrap="square" rtlCol="0">
            <a:spAutoFit/>
          </a:bodyPr>
          <a:lstStyle/>
          <a:p>
            <a:r>
              <a:rPr lang="en-US" dirty="0">
                <a:latin typeface="Times New Roman" panose="02020603050405020304" pitchFamily="18" charset="0"/>
                <a:cs typeface="Times New Roman" panose="02020603050405020304" pitchFamily="18" charset="0"/>
              </a:rPr>
              <a:t>Name  class period              Kinetics Quiz</a:t>
            </a: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   ________________________________</a:t>
            </a: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28411520"/>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B911C0-682D-B473-165B-546F4B77AA19}"/>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B1EDDCE-36EE-55BD-AC4C-07B8529CD948}"/>
              </a:ext>
            </a:extLst>
          </p:cNvPr>
          <p:cNvSpPr txBox="1"/>
          <p:nvPr/>
        </p:nvSpPr>
        <p:spPr>
          <a:xfrm>
            <a:off x="0" y="0"/>
            <a:ext cx="4724400" cy="2462213"/>
          </a:xfrm>
          <a:prstGeom prst="rect">
            <a:avLst/>
          </a:prstGeom>
          <a:noFill/>
        </p:spPr>
        <p:txBody>
          <a:bodyPr wrap="square" rtlCol="0">
            <a:spAutoFit/>
          </a:bodyPr>
          <a:lstStyle/>
          <a:p>
            <a:pPr algn="ctr"/>
            <a:r>
              <a:rPr lang="en-US" sz="2800" dirty="0">
                <a:solidFill>
                  <a:srgbClr val="FF0000"/>
                </a:solidFill>
              </a:rPr>
              <a:t>Kinetics Quiz</a:t>
            </a:r>
          </a:p>
          <a:p>
            <a:endParaRPr lang="en-US" dirty="0"/>
          </a:p>
          <a:p>
            <a:endParaRPr lang="en-US" dirty="0"/>
          </a:p>
          <a:p>
            <a:r>
              <a:rPr lang="en-US" dirty="0"/>
              <a:t>Then on the other side, you will draw TWO Potential Energy diagrams, label all that is asked.  </a:t>
            </a:r>
            <a:r>
              <a:rPr lang="en-US" b="1" dirty="0">
                <a:solidFill>
                  <a:srgbClr val="3333FF"/>
                </a:solidFill>
              </a:rPr>
              <a:t>(10 points each)</a:t>
            </a:r>
          </a:p>
          <a:p>
            <a:endParaRPr lang="en-US" b="1" dirty="0">
              <a:solidFill>
                <a:srgbClr val="3333FF"/>
              </a:solidFill>
            </a:endParaRPr>
          </a:p>
          <a:p>
            <a:r>
              <a:rPr lang="en-US" b="1" dirty="0">
                <a:solidFill>
                  <a:srgbClr val="3333FF"/>
                </a:solidFill>
              </a:rPr>
              <a:t>25 total points possible.  </a:t>
            </a:r>
          </a:p>
        </p:txBody>
      </p:sp>
      <p:sp>
        <p:nvSpPr>
          <p:cNvPr id="3" name="TextBox 2">
            <a:extLst>
              <a:ext uri="{FF2B5EF4-FFF2-40B4-BE49-F238E27FC236}">
                <a16:creationId xmlns:a16="http://schemas.microsoft.com/office/drawing/2014/main" id="{2541AC51-AA23-0ED5-329A-BD943C051D34}"/>
              </a:ext>
            </a:extLst>
          </p:cNvPr>
          <p:cNvSpPr txBox="1"/>
          <p:nvPr/>
        </p:nvSpPr>
        <p:spPr>
          <a:xfrm>
            <a:off x="4876800" y="609600"/>
            <a:ext cx="4191000" cy="5078313"/>
          </a:xfrm>
          <a:prstGeom prst="rect">
            <a:avLst/>
          </a:prstGeom>
          <a:noFill/>
          <a:ln>
            <a:solidFill>
              <a:schemeClr val="tx1"/>
            </a:solidFill>
          </a:ln>
        </p:spPr>
        <p:txBody>
          <a:bodyPr wrap="square" rtlCol="0">
            <a:spAutoFit/>
          </a:bodyPr>
          <a:lstStyle/>
          <a:p>
            <a:r>
              <a:rPr lang="en-US" dirty="0">
                <a:latin typeface="Times New Roman" panose="02020603050405020304" pitchFamily="18" charset="0"/>
                <a:cs typeface="Times New Roman" panose="02020603050405020304" pitchFamily="18" charset="0"/>
              </a:rPr>
              <a:t> </a:t>
            </a: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cxnSp>
        <p:nvCxnSpPr>
          <p:cNvPr id="5" name="Straight Connector 4">
            <a:extLst>
              <a:ext uri="{FF2B5EF4-FFF2-40B4-BE49-F238E27FC236}">
                <a16:creationId xmlns:a16="http://schemas.microsoft.com/office/drawing/2014/main" id="{ECB56247-B12E-5182-54BC-6D19466F0A38}"/>
              </a:ext>
            </a:extLst>
          </p:cNvPr>
          <p:cNvCxnSpPr/>
          <p:nvPr/>
        </p:nvCxnSpPr>
        <p:spPr>
          <a:xfrm>
            <a:off x="5791200" y="838200"/>
            <a:ext cx="0" cy="1600200"/>
          </a:xfrm>
          <a:prstGeom prst="line">
            <a:avLst/>
          </a:prstGeom>
          <a:ln w="5715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D2C6F4B9-3811-44D7-9704-FEC0B94B149C}"/>
              </a:ext>
            </a:extLst>
          </p:cNvPr>
          <p:cNvCxnSpPr/>
          <p:nvPr/>
        </p:nvCxnSpPr>
        <p:spPr>
          <a:xfrm>
            <a:off x="5791200" y="3657600"/>
            <a:ext cx="0" cy="1600200"/>
          </a:xfrm>
          <a:prstGeom prst="line">
            <a:avLst/>
          </a:prstGeom>
          <a:ln w="5715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D5485CE1-6321-7853-B474-3E4731E1ECF7}"/>
              </a:ext>
            </a:extLst>
          </p:cNvPr>
          <p:cNvCxnSpPr>
            <a:cxnSpLocks/>
          </p:cNvCxnSpPr>
          <p:nvPr/>
        </p:nvCxnSpPr>
        <p:spPr>
          <a:xfrm flipH="1">
            <a:off x="5791200" y="2438400"/>
            <a:ext cx="3124200" cy="0"/>
          </a:xfrm>
          <a:prstGeom prst="line">
            <a:avLst/>
          </a:prstGeom>
          <a:ln w="5715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13FBB4E1-326F-16DD-2A44-09B0146D3D8E}"/>
              </a:ext>
            </a:extLst>
          </p:cNvPr>
          <p:cNvCxnSpPr>
            <a:cxnSpLocks/>
          </p:cNvCxnSpPr>
          <p:nvPr/>
        </p:nvCxnSpPr>
        <p:spPr>
          <a:xfrm flipH="1">
            <a:off x="5791200" y="5257800"/>
            <a:ext cx="3124200" cy="0"/>
          </a:xfrm>
          <a:prstGeom prst="line">
            <a:avLst/>
          </a:prstGeom>
          <a:ln w="5715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34748981"/>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E7DAF6-75E0-8623-984C-2DA26506D41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5E6ADDD1-D9CE-5688-2BA5-A578C01CF30E}"/>
              </a:ext>
            </a:extLst>
          </p:cNvPr>
          <p:cNvSpPr txBox="1"/>
          <p:nvPr/>
        </p:nvSpPr>
        <p:spPr>
          <a:xfrm>
            <a:off x="0" y="0"/>
            <a:ext cx="9144000" cy="6771084"/>
          </a:xfrm>
          <a:prstGeom prst="rect">
            <a:avLst/>
          </a:prstGeom>
          <a:noFill/>
          <a:ln>
            <a:solidFill>
              <a:schemeClr val="tx1"/>
            </a:solidFill>
          </a:ln>
        </p:spPr>
        <p:txBody>
          <a:bodyPr wrap="square" rtlCol="0">
            <a:spAutoFit/>
          </a:bodyPr>
          <a:lstStyle/>
          <a:p>
            <a:r>
              <a:rPr lang="en-US" dirty="0">
                <a:solidFill>
                  <a:srgbClr val="FF0000"/>
                </a:solidFill>
                <a:latin typeface="Times New Roman" panose="02020603050405020304" pitchFamily="18" charset="0"/>
                <a:cs typeface="Times New Roman" panose="02020603050405020304" pitchFamily="18" charset="0"/>
              </a:rPr>
              <a:t>Copy reaction, copy five “stresses”, put in symbols to show each </a:t>
            </a:r>
            <a:r>
              <a:rPr lang="en-US" b="0" i="0" dirty="0" err="1">
                <a:solidFill>
                  <a:srgbClr val="FF0000"/>
                </a:solidFill>
                <a:effectLst/>
                <a:latin typeface="Times New Roman" panose="02020603050405020304" pitchFamily="18" charset="0"/>
                <a:cs typeface="Times New Roman" panose="02020603050405020304" pitchFamily="18" charset="0"/>
              </a:rPr>
              <a:t>LeChatelier</a:t>
            </a:r>
            <a:r>
              <a:rPr lang="en-US" dirty="0">
                <a:solidFill>
                  <a:srgbClr val="FF0000"/>
                </a:solidFill>
                <a:latin typeface="Times New Roman" panose="02020603050405020304" pitchFamily="18" charset="0"/>
                <a:cs typeface="Times New Roman" panose="02020603050405020304" pitchFamily="18" charset="0"/>
              </a:rPr>
              <a:t> Shift.         Period 7</a:t>
            </a:r>
          </a:p>
          <a:p>
            <a:endParaRPr lang="en-US" dirty="0">
              <a:solidFill>
                <a:srgbClr val="FF0000"/>
              </a:solidFill>
              <a:latin typeface="Times New Roman" panose="02020603050405020304" pitchFamily="18" charset="0"/>
              <a:cs typeface="Times New Roman" panose="02020603050405020304" pitchFamily="18" charset="0"/>
            </a:endParaRPr>
          </a:p>
          <a:p>
            <a:endParaRPr lang="en-US" dirty="0">
              <a:solidFill>
                <a:srgbClr val="FF0000"/>
              </a:solidFill>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pPr algn="ctr"/>
            <a:r>
              <a:rPr lang="en-US" dirty="0">
                <a:latin typeface="Times New Roman" panose="02020603050405020304" pitchFamily="18" charset="0"/>
                <a:cs typeface="Times New Roman" panose="02020603050405020304" pitchFamily="18" charset="0"/>
              </a:rPr>
              <a:t>Add oxygen</a:t>
            </a:r>
          </a:p>
          <a:p>
            <a:pPr algn="ctr"/>
            <a:endParaRPr lang="en-US" dirty="0">
              <a:latin typeface="Times New Roman" panose="02020603050405020304" pitchFamily="18" charset="0"/>
              <a:cs typeface="Times New Roman" panose="02020603050405020304" pitchFamily="18" charset="0"/>
            </a:endParaRPr>
          </a:p>
          <a:p>
            <a:pPr algn="ctr"/>
            <a:r>
              <a:rPr lang="en-US" dirty="0">
                <a:latin typeface="Times New Roman" panose="02020603050405020304" pitchFamily="18" charset="0"/>
                <a:cs typeface="Times New Roman" panose="02020603050405020304" pitchFamily="18" charset="0"/>
              </a:rPr>
              <a:t>Add water</a:t>
            </a:r>
          </a:p>
          <a:p>
            <a:pPr algn="ctr"/>
            <a:endParaRPr lang="en-US" dirty="0">
              <a:latin typeface="Times New Roman" panose="02020603050405020304" pitchFamily="18" charset="0"/>
              <a:cs typeface="Times New Roman" panose="02020603050405020304" pitchFamily="18" charset="0"/>
            </a:endParaRPr>
          </a:p>
          <a:p>
            <a:pPr algn="ctr"/>
            <a:r>
              <a:rPr lang="en-US" dirty="0">
                <a:latin typeface="Times New Roman" panose="02020603050405020304" pitchFamily="18" charset="0"/>
                <a:cs typeface="Times New Roman" panose="02020603050405020304" pitchFamily="18" charset="0"/>
              </a:rPr>
              <a:t>Increase pressure</a:t>
            </a:r>
          </a:p>
          <a:p>
            <a:pPr algn="ctr"/>
            <a:endParaRPr lang="en-US" dirty="0">
              <a:latin typeface="Times New Roman" panose="02020603050405020304" pitchFamily="18" charset="0"/>
              <a:cs typeface="Times New Roman" panose="02020603050405020304" pitchFamily="18" charset="0"/>
            </a:endParaRPr>
          </a:p>
          <a:p>
            <a:pPr algn="ctr"/>
            <a:r>
              <a:rPr lang="en-US" dirty="0">
                <a:latin typeface="Times New Roman" panose="02020603050405020304" pitchFamily="18" charset="0"/>
                <a:cs typeface="Times New Roman" panose="02020603050405020304" pitchFamily="18" charset="0"/>
              </a:rPr>
              <a:t>Decrease heat</a:t>
            </a:r>
          </a:p>
          <a:p>
            <a:pPr algn="ctr"/>
            <a:endParaRPr lang="en-US" dirty="0">
              <a:latin typeface="Times New Roman" panose="02020603050405020304" pitchFamily="18" charset="0"/>
              <a:cs typeface="Times New Roman" panose="02020603050405020304" pitchFamily="18" charset="0"/>
            </a:endParaRPr>
          </a:p>
          <a:p>
            <a:pPr algn="ctr"/>
            <a:r>
              <a:rPr lang="en-US" dirty="0">
                <a:latin typeface="Times New Roman" panose="02020603050405020304" pitchFamily="18" charset="0"/>
                <a:cs typeface="Times New Roman" panose="02020603050405020304" pitchFamily="18" charset="0"/>
              </a:rPr>
              <a:t>Add a catalyst</a:t>
            </a:r>
          </a:p>
          <a:p>
            <a:pPr algn="ctr"/>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r>
              <a:rPr lang="en-US" sz="2400" dirty="0">
                <a:solidFill>
                  <a:srgbClr val="3333FF"/>
                </a:solidFill>
                <a:latin typeface="Times New Roman" panose="02020603050405020304" pitchFamily="18" charset="0"/>
                <a:cs typeface="Times New Roman" panose="02020603050405020304" pitchFamily="18" charset="0"/>
              </a:rPr>
              <a:t>Draw 2 potential energy diagrams, one for the synthesis of liquid water, and one for the </a:t>
            </a:r>
            <a:r>
              <a:rPr lang="en-US" sz="2400" u="sng" dirty="0">
                <a:solidFill>
                  <a:srgbClr val="3333FF"/>
                </a:solidFill>
                <a:latin typeface="Times New Roman" panose="02020603050405020304" pitchFamily="18" charset="0"/>
                <a:cs typeface="Times New Roman" panose="02020603050405020304" pitchFamily="18" charset="0"/>
              </a:rPr>
              <a:t>decomposition</a:t>
            </a:r>
            <a:r>
              <a:rPr lang="en-US" sz="2400" dirty="0">
                <a:solidFill>
                  <a:srgbClr val="3333FF"/>
                </a:solidFill>
                <a:latin typeface="Times New Roman" panose="02020603050405020304" pitchFamily="18" charset="0"/>
                <a:cs typeface="Times New Roman" panose="02020603050405020304" pitchFamily="18" charset="0"/>
              </a:rPr>
              <a:t> of NH</a:t>
            </a:r>
            <a:r>
              <a:rPr lang="en-US" sz="2400" baseline="-25000" dirty="0">
                <a:solidFill>
                  <a:srgbClr val="3333FF"/>
                </a:solidFill>
                <a:latin typeface="Times New Roman" panose="02020603050405020304" pitchFamily="18" charset="0"/>
                <a:cs typeface="Times New Roman" panose="02020603050405020304" pitchFamily="18" charset="0"/>
              </a:rPr>
              <a:t>3(G)</a:t>
            </a:r>
            <a:r>
              <a:rPr lang="en-US" sz="2400" dirty="0">
                <a:solidFill>
                  <a:srgbClr val="3333FF"/>
                </a:solidFill>
                <a:latin typeface="Times New Roman" panose="02020603050405020304" pitchFamily="18" charset="0"/>
                <a:cs typeface="Times New Roman" panose="02020603050405020304" pitchFamily="18" charset="0"/>
              </a:rPr>
              <a:t>.  Use table I.   </a:t>
            </a:r>
            <a:br>
              <a:rPr lang="en-US" sz="800" dirty="0">
                <a:solidFill>
                  <a:srgbClr val="3333FF"/>
                </a:solidFill>
                <a:latin typeface="Times New Roman" panose="02020603050405020304" pitchFamily="18" charset="0"/>
                <a:cs typeface="Times New Roman" panose="02020603050405020304" pitchFamily="18" charset="0"/>
              </a:rPr>
            </a:br>
            <a:br>
              <a:rPr lang="en-US" sz="800" dirty="0">
                <a:solidFill>
                  <a:srgbClr val="3333FF"/>
                </a:solidFill>
                <a:latin typeface="Times New Roman" panose="02020603050405020304" pitchFamily="18" charset="0"/>
                <a:cs typeface="Times New Roman" panose="02020603050405020304" pitchFamily="18" charset="0"/>
              </a:rPr>
            </a:br>
            <a:r>
              <a:rPr lang="en-US" sz="2400" dirty="0">
                <a:solidFill>
                  <a:srgbClr val="FF0000"/>
                </a:solidFill>
                <a:latin typeface="Times New Roman" panose="02020603050405020304" pitchFamily="18" charset="0"/>
                <a:cs typeface="Times New Roman" panose="02020603050405020304" pitchFamily="18" charset="0"/>
              </a:rPr>
              <a:t>FOR BOTH:  Title each graph, label X and Y axis, label reactants, products, activated complex, the ∆H with proper sign, show the affect</a:t>
            </a:r>
            <a:br>
              <a:rPr lang="en-US" sz="2400" dirty="0">
                <a:solidFill>
                  <a:srgbClr val="FF0000"/>
                </a:solidFill>
                <a:latin typeface="Times New Roman" panose="02020603050405020304" pitchFamily="18" charset="0"/>
                <a:cs typeface="Times New Roman" panose="02020603050405020304" pitchFamily="18" charset="0"/>
              </a:rPr>
            </a:br>
            <a:r>
              <a:rPr lang="en-US" sz="2400" dirty="0">
                <a:solidFill>
                  <a:srgbClr val="FF0000"/>
                </a:solidFill>
                <a:latin typeface="Times New Roman" panose="02020603050405020304" pitchFamily="18" charset="0"/>
                <a:cs typeface="Times New Roman" panose="02020603050405020304" pitchFamily="18" charset="0"/>
              </a:rPr>
              <a:t>of a catalyst on the reaction pathway, label activation energy.  </a:t>
            </a:r>
          </a:p>
        </p:txBody>
      </p:sp>
      <p:graphicFrame>
        <p:nvGraphicFramePr>
          <p:cNvPr id="4" name="Table 3">
            <a:extLst>
              <a:ext uri="{FF2B5EF4-FFF2-40B4-BE49-F238E27FC236}">
                <a16:creationId xmlns:a16="http://schemas.microsoft.com/office/drawing/2014/main" id="{91619009-99B8-5852-9A8D-815CCD4A14C3}"/>
              </a:ext>
            </a:extLst>
          </p:cNvPr>
          <p:cNvGraphicFramePr>
            <a:graphicFrameLocks noGrp="1"/>
          </p:cNvGraphicFramePr>
          <p:nvPr/>
        </p:nvGraphicFramePr>
        <p:xfrm>
          <a:off x="0" y="533400"/>
          <a:ext cx="9067800" cy="1066800"/>
        </p:xfrm>
        <a:graphic>
          <a:graphicData uri="http://schemas.openxmlformats.org/drawingml/2006/table">
            <a:tbl>
              <a:tblPr firstRow="1" bandRow="1">
                <a:tableStyleId>{5C22544A-7EE6-4342-B048-85BDC9FD1C3A}</a:tableStyleId>
              </a:tblPr>
              <a:tblGrid>
                <a:gridCol w="3022600">
                  <a:extLst>
                    <a:ext uri="{9D8B030D-6E8A-4147-A177-3AD203B41FA5}">
                      <a16:colId xmlns:a16="http://schemas.microsoft.com/office/drawing/2014/main" val="2357253101"/>
                    </a:ext>
                  </a:extLst>
                </a:gridCol>
                <a:gridCol w="1016000">
                  <a:extLst>
                    <a:ext uri="{9D8B030D-6E8A-4147-A177-3AD203B41FA5}">
                      <a16:colId xmlns:a16="http://schemas.microsoft.com/office/drawing/2014/main" val="4240543986"/>
                    </a:ext>
                  </a:extLst>
                </a:gridCol>
                <a:gridCol w="5029200">
                  <a:extLst>
                    <a:ext uri="{9D8B030D-6E8A-4147-A177-3AD203B41FA5}">
                      <a16:colId xmlns:a16="http://schemas.microsoft.com/office/drawing/2014/main" val="3911629426"/>
                    </a:ext>
                  </a:extLst>
                </a:gridCol>
              </a:tblGrid>
              <a:tr h="1066800">
                <a:tc>
                  <a:txBody>
                    <a:bodyPr/>
                    <a:lstStyle/>
                    <a:p>
                      <a:pPr algn="ct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2CH</a:t>
                      </a:r>
                      <a:r>
                        <a:rPr lang="en-US" sz="3200" b="0" baseline="-25000" dirty="0">
                          <a:solidFill>
                            <a:schemeClr val="tx1">
                              <a:lumMod val="95000"/>
                              <a:lumOff val="5000"/>
                            </a:schemeClr>
                          </a:solidFill>
                          <a:latin typeface="Times New Roman" panose="02020603050405020304" pitchFamily="18" charset="0"/>
                          <a:cs typeface="Times New Roman" panose="02020603050405020304" pitchFamily="18" charset="0"/>
                        </a:rPr>
                        <a:t>3(G)</a:t>
                      </a: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 + 3O</a:t>
                      </a:r>
                      <a:r>
                        <a:rPr lang="en-US" sz="3200" b="0" baseline="-25000" dirty="0">
                          <a:solidFill>
                            <a:schemeClr val="tx1">
                              <a:lumMod val="95000"/>
                              <a:lumOff val="5000"/>
                            </a:schemeClr>
                          </a:solidFill>
                          <a:latin typeface="Times New Roman" panose="02020603050405020304" pitchFamily="18" charset="0"/>
                          <a:cs typeface="Times New Roman" panose="02020603050405020304" pitchFamily="18" charset="0"/>
                        </a:rPr>
                        <a:t>2(G) </a:t>
                      </a:r>
                    </a:p>
                  </a:txBody>
                  <a:tcPr anchor="ctr">
                    <a:noFill/>
                  </a:tcPr>
                </a:tc>
                <a:tc>
                  <a:txBody>
                    <a:bodyPr/>
                    <a:lstStyle/>
                    <a:p>
                      <a:pPr algn="ctr"/>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2CO</a:t>
                      </a:r>
                      <a:r>
                        <a:rPr lang="en-US" sz="3200" b="0" baseline="-25000" dirty="0">
                          <a:solidFill>
                            <a:schemeClr val="tx1">
                              <a:lumMod val="95000"/>
                              <a:lumOff val="5000"/>
                            </a:schemeClr>
                          </a:solidFill>
                          <a:latin typeface="Times New Roman" panose="02020603050405020304" pitchFamily="18" charset="0"/>
                          <a:cs typeface="Times New Roman" panose="02020603050405020304" pitchFamily="18" charset="0"/>
                        </a:rPr>
                        <a:t>2(G)</a:t>
                      </a: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 +  4H</a:t>
                      </a:r>
                      <a:r>
                        <a:rPr lang="en-US" sz="3200" b="0" baseline="-25000" dirty="0">
                          <a:solidFill>
                            <a:schemeClr val="tx1">
                              <a:lumMod val="95000"/>
                              <a:lumOff val="5000"/>
                            </a:schemeClr>
                          </a:solidFill>
                          <a:latin typeface="Times New Roman" panose="02020603050405020304" pitchFamily="18" charset="0"/>
                          <a:cs typeface="Times New Roman" panose="02020603050405020304" pitchFamily="18" charset="0"/>
                        </a:rPr>
                        <a:t>2</a:t>
                      </a: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O</a:t>
                      </a:r>
                      <a:r>
                        <a:rPr lang="en-US" sz="3200" b="0" baseline="-25000" dirty="0">
                          <a:solidFill>
                            <a:schemeClr val="tx1">
                              <a:lumMod val="95000"/>
                              <a:lumOff val="5000"/>
                            </a:schemeClr>
                          </a:solidFill>
                          <a:latin typeface="Times New Roman" panose="02020603050405020304" pitchFamily="18" charset="0"/>
                          <a:cs typeface="Times New Roman" panose="02020603050405020304" pitchFamily="18" charset="0"/>
                        </a:rPr>
                        <a:t>(G) </a:t>
                      </a: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 + energy</a:t>
                      </a:r>
                    </a:p>
                  </a:txBody>
                  <a:tcPr anchor="ctr">
                    <a:noFill/>
                  </a:tcPr>
                </a:tc>
                <a:extLst>
                  <a:ext uri="{0D108BD9-81ED-4DB2-BD59-A6C34878D82A}">
                    <a16:rowId xmlns:a16="http://schemas.microsoft.com/office/drawing/2014/main" val="1973051396"/>
                  </a:ext>
                </a:extLst>
              </a:tr>
            </a:tbl>
          </a:graphicData>
        </a:graphic>
      </p:graphicFrame>
      <p:pic>
        <p:nvPicPr>
          <p:cNvPr id="1026" name="Picture 2">
            <a:extLst>
              <a:ext uri="{FF2B5EF4-FFF2-40B4-BE49-F238E27FC236}">
                <a16:creationId xmlns:a16="http://schemas.microsoft.com/office/drawing/2014/main" id="{A4D5FAF5-CFCC-B80B-D166-75AC51BED1B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00400" y="784294"/>
            <a:ext cx="660085" cy="5650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75242575"/>
      </p:ext>
    </p:extLst>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1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2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3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4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5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10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12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14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15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7.xml><?xml version="1.0" encoding="utf-8"?>
<a:theme xmlns:a="http://schemas.openxmlformats.org/drawingml/2006/main" name="9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8.xml><?xml version="1.0" encoding="utf-8"?>
<a:theme xmlns:a="http://schemas.openxmlformats.org/drawingml/2006/main" name="1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9.xml><?xml version="1.0" encoding="utf-8"?>
<a:theme xmlns:a="http://schemas.openxmlformats.org/drawingml/2006/main" name="1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0.xml><?xml version="1.0" encoding="utf-8"?>
<a:theme xmlns:a="http://schemas.openxmlformats.org/drawingml/2006/main" name="1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1.xml><?xml version="1.0" encoding="utf-8"?>
<a:theme xmlns:a="http://schemas.openxmlformats.org/drawingml/2006/main" name="1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2.xml><?xml version="1.0" encoding="utf-8"?>
<a:theme xmlns:a="http://schemas.openxmlformats.org/drawingml/2006/main" name="1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3.xml><?xml version="1.0" encoding="utf-8"?>
<a:theme xmlns:a="http://schemas.openxmlformats.org/drawingml/2006/main" name="20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4.xml><?xml version="1.0" encoding="utf-8"?>
<a:theme xmlns:a="http://schemas.openxmlformats.org/drawingml/2006/main" name="2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5.xml><?xml version="1.0" encoding="utf-8"?>
<a:theme xmlns:a="http://schemas.openxmlformats.org/drawingml/2006/main" name="2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6.xml><?xml version="1.0" encoding="utf-8"?>
<a:theme xmlns:a="http://schemas.openxmlformats.org/drawingml/2006/main" name="2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3707</TotalTime>
  <Words>9547</Words>
  <Application>Microsoft Office PowerPoint</Application>
  <PresentationFormat>On-screen Show (4:3)</PresentationFormat>
  <Paragraphs>1249</Paragraphs>
  <Slides>167</Slides>
  <Notes>4</Notes>
  <HiddenSlides>0</HiddenSlides>
  <MMClips>0</MMClips>
  <ScaleCrop>false</ScaleCrop>
  <HeadingPairs>
    <vt:vector size="6" baseType="variant">
      <vt:variant>
        <vt:lpstr>Fonts Used</vt:lpstr>
      </vt:variant>
      <vt:variant>
        <vt:i4>13</vt:i4>
      </vt:variant>
      <vt:variant>
        <vt:lpstr>Theme</vt:lpstr>
      </vt:variant>
      <vt:variant>
        <vt:i4>26</vt:i4>
      </vt:variant>
      <vt:variant>
        <vt:lpstr>Slide Titles</vt:lpstr>
      </vt:variant>
      <vt:variant>
        <vt:i4>167</vt:i4>
      </vt:variant>
    </vt:vector>
  </HeadingPairs>
  <TitlesOfParts>
    <vt:vector size="206" baseType="lpstr">
      <vt:lpstr>Arial</vt:lpstr>
      <vt:lpstr>Arial Black</vt:lpstr>
      <vt:lpstr>Bookman Old Style</vt:lpstr>
      <vt:lpstr>Calibri</vt:lpstr>
      <vt:lpstr>Century Schoolbook</vt:lpstr>
      <vt:lpstr>Comic Sans MS</vt:lpstr>
      <vt:lpstr>Congenial SemiBold</vt:lpstr>
      <vt:lpstr>Dreaming Outloud Pro</vt:lpstr>
      <vt:lpstr>Jokerman</vt:lpstr>
      <vt:lpstr>Playpen Sans Medium</vt:lpstr>
      <vt:lpstr>Tahoma</vt:lpstr>
      <vt:lpstr>Times New Roman</vt:lpstr>
      <vt:lpstr>Verdana</vt:lpstr>
      <vt:lpstr>Default Design</vt:lpstr>
      <vt:lpstr>Office Theme</vt:lpstr>
      <vt:lpstr>1_Office Theme</vt:lpstr>
      <vt:lpstr>2_Office Theme</vt:lpstr>
      <vt:lpstr>3_Office Theme</vt:lpstr>
      <vt:lpstr>5_Office Theme</vt:lpstr>
      <vt:lpstr>1_Default Design</vt:lpstr>
      <vt:lpstr>2_Default Design</vt:lpstr>
      <vt:lpstr>3_Default Design</vt:lpstr>
      <vt:lpstr>4_Default Design</vt:lpstr>
      <vt:lpstr>5_Default Design</vt:lpstr>
      <vt:lpstr>10_Default Design</vt:lpstr>
      <vt:lpstr>12_Default Design</vt:lpstr>
      <vt:lpstr>14_Default Design</vt:lpstr>
      <vt:lpstr>15_Default Design</vt:lpstr>
      <vt:lpstr>6_Office Theme</vt:lpstr>
      <vt:lpstr>9_Office Theme</vt:lpstr>
      <vt:lpstr>12_Office Theme</vt:lpstr>
      <vt:lpstr>14_Office Theme</vt:lpstr>
      <vt:lpstr>15_Office Theme</vt:lpstr>
      <vt:lpstr>16_Office Theme</vt:lpstr>
      <vt:lpstr>18_Office Theme</vt:lpstr>
      <vt:lpstr>20_Office Theme</vt:lpstr>
      <vt:lpstr>21_Office Theme</vt:lpstr>
      <vt:lpstr>23_Office Theme</vt:lpstr>
      <vt:lpstr>24_Office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Kinetics Class #3</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Kinetics Class #1</dc:title>
  <dc:creator>charlie b</dc:creator>
  <cp:lastModifiedBy>ARBUISO, CHARLES B</cp:lastModifiedBy>
  <cp:revision>315</cp:revision>
  <dcterms:created xsi:type="dcterms:W3CDTF">2012-03-28T01:01:47Z</dcterms:created>
  <dcterms:modified xsi:type="dcterms:W3CDTF">2026-03-21T01:28:18Z</dcterms:modified>
</cp:coreProperties>
</file>