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96" r:id="rId4"/>
  </p:sldMasterIdLst>
  <p:sldIdLst>
    <p:sldId id="256" r:id="rId5"/>
    <p:sldId id="375" r:id="rId6"/>
    <p:sldId id="376" r:id="rId7"/>
    <p:sldId id="383" r:id="rId8"/>
    <p:sldId id="379" r:id="rId9"/>
    <p:sldId id="380" r:id="rId10"/>
    <p:sldId id="381" r:id="rId11"/>
    <p:sldId id="516" r:id="rId12"/>
    <p:sldId id="517" r:id="rId13"/>
    <p:sldId id="263" r:id="rId14"/>
    <p:sldId id="384" r:id="rId15"/>
    <p:sldId id="385" r:id="rId16"/>
    <p:sldId id="270" r:id="rId17"/>
    <p:sldId id="386" r:id="rId18"/>
    <p:sldId id="387" r:id="rId19"/>
    <p:sldId id="388" r:id="rId20"/>
    <p:sldId id="462" r:id="rId21"/>
    <p:sldId id="275" r:id="rId22"/>
    <p:sldId id="277" r:id="rId23"/>
    <p:sldId id="426" r:id="rId24"/>
    <p:sldId id="425" r:id="rId25"/>
    <p:sldId id="278" r:id="rId26"/>
    <p:sldId id="427" r:id="rId27"/>
    <p:sldId id="351" r:id="rId28"/>
    <p:sldId id="476" r:id="rId29"/>
    <p:sldId id="477" r:id="rId30"/>
    <p:sldId id="279" r:id="rId31"/>
    <p:sldId id="478" r:id="rId32"/>
    <p:sldId id="390" r:id="rId33"/>
    <p:sldId id="479" r:id="rId34"/>
    <p:sldId id="392" r:id="rId35"/>
    <p:sldId id="480" r:id="rId36"/>
    <p:sldId id="481" r:id="rId37"/>
    <p:sldId id="482" r:id="rId38"/>
    <p:sldId id="433" r:id="rId39"/>
    <p:sldId id="483" r:id="rId40"/>
    <p:sldId id="284" r:id="rId41"/>
    <p:sldId id="484" r:id="rId42"/>
    <p:sldId id="285" r:id="rId43"/>
    <p:sldId id="485" r:id="rId44"/>
    <p:sldId id="486" r:id="rId45"/>
    <p:sldId id="487" r:id="rId46"/>
    <p:sldId id="366" r:id="rId47"/>
    <p:sldId id="289" r:id="rId48"/>
    <p:sldId id="488" r:id="rId49"/>
    <p:sldId id="492" r:id="rId50"/>
    <p:sldId id="490" r:id="rId51"/>
    <p:sldId id="489" r:id="rId52"/>
    <p:sldId id="290" r:id="rId53"/>
    <p:sldId id="397" r:id="rId54"/>
    <p:sldId id="396" r:id="rId55"/>
    <p:sldId id="292" r:id="rId56"/>
    <p:sldId id="399" r:id="rId57"/>
    <p:sldId id="293" r:id="rId58"/>
    <p:sldId id="398" r:id="rId59"/>
    <p:sldId id="401" r:id="rId60"/>
    <p:sldId id="294" r:id="rId61"/>
    <p:sldId id="457" r:id="rId62"/>
    <p:sldId id="494" r:id="rId63"/>
    <p:sldId id="297" r:id="rId64"/>
    <p:sldId id="495" r:id="rId65"/>
    <p:sldId id="496" r:id="rId66"/>
    <p:sldId id="360" r:id="rId67"/>
    <p:sldId id="498" r:id="rId68"/>
    <p:sldId id="499" r:id="rId69"/>
    <p:sldId id="361" r:id="rId70"/>
    <p:sldId id="500" r:id="rId71"/>
    <p:sldId id="406" r:id="rId72"/>
    <p:sldId id="404" r:id="rId73"/>
    <p:sldId id="501" r:id="rId74"/>
    <p:sldId id="310" r:id="rId75"/>
    <p:sldId id="311" r:id="rId76"/>
    <p:sldId id="502" r:id="rId77"/>
    <p:sldId id="313" r:id="rId78"/>
    <p:sldId id="504" r:id="rId79"/>
    <p:sldId id="315" r:id="rId80"/>
    <p:sldId id="505" r:id="rId81"/>
    <p:sldId id="506" r:id="rId82"/>
    <p:sldId id="319" r:id="rId83"/>
    <p:sldId id="507" r:id="rId84"/>
    <p:sldId id="321" r:id="rId85"/>
    <p:sldId id="410" r:id="rId86"/>
    <p:sldId id="323" r:id="rId87"/>
    <p:sldId id="411" r:id="rId88"/>
    <p:sldId id="325" r:id="rId89"/>
    <p:sldId id="508" r:id="rId90"/>
    <p:sldId id="509" r:id="rId91"/>
    <p:sldId id="510" r:id="rId92"/>
    <p:sldId id="329" r:id="rId93"/>
    <p:sldId id="511" r:id="rId94"/>
    <p:sldId id="331" r:id="rId95"/>
    <p:sldId id="415" r:id="rId96"/>
    <p:sldId id="333" r:id="rId97"/>
    <p:sldId id="416" r:id="rId98"/>
    <p:sldId id="369" r:id="rId99"/>
    <p:sldId id="512" r:id="rId100"/>
    <p:sldId id="371" r:id="rId101"/>
    <p:sldId id="513" r:id="rId102"/>
    <p:sldId id="419" r:id="rId103"/>
    <p:sldId id="514" r:id="rId1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a:srgbClr val="0000CC"/>
    <a:srgbClr val="FFFFCC"/>
    <a:srgbClr val="FFB9B9"/>
    <a:srgbClr val="FBFFFD"/>
    <a:srgbClr val="4F81BD"/>
    <a:srgbClr val="EFFEF7"/>
    <a:srgbClr val="FBF9FA"/>
    <a:srgbClr val="D6ECEE"/>
    <a:srgbClr val="D7E4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4" autoAdjust="0"/>
    <p:restoredTop sz="93897" autoAdjust="0"/>
  </p:normalViewPr>
  <p:slideViewPr>
    <p:cSldViewPr>
      <p:cViewPr varScale="1">
        <p:scale>
          <a:sx n="77" d="100"/>
          <a:sy n="77" d="100"/>
        </p:scale>
        <p:origin x="1603"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07" Type="http://schemas.openxmlformats.org/officeDocument/2006/relationships/theme" Target="theme/theme1.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E97A2DE-903D-4A0B-B75D-65311C2A1239}" type="datetimeFigureOut">
              <a:rPr lang="en-US" smtClean="0"/>
              <a:t>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2024187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97A2DE-903D-4A0B-B75D-65311C2A1239}" type="datetimeFigureOut">
              <a:rPr lang="en-US" smtClean="0"/>
              <a:t>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2827648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97A2DE-903D-4A0B-B75D-65311C2A1239}" type="datetimeFigureOut">
              <a:rPr lang="en-US" smtClean="0"/>
              <a:t>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1807611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97A2DE-903D-4A0B-B75D-65311C2A1239}" type="datetimeFigureOut">
              <a:rPr lang="en-US" smtClean="0"/>
              <a:t>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3972993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97A2DE-903D-4A0B-B75D-65311C2A1239}" type="datetimeFigureOut">
              <a:rPr lang="en-US" smtClean="0"/>
              <a:t>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3230346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97A2DE-903D-4A0B-B75D-65311C2A1239}" type="datetimeFigureOut">
              <a:rPr lang="en-US" smtClean="0"/>
              <a:t>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3789019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97A2DE-903D-4A0B-B75D-65311C2A1239}" type="datetimeFigureOut">
              <a:rPr lang="en-US" smtClean="0"/>
              <a:t>1/6/2026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3828284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97A2DE-903D-4A0B-B75D-65311C2A1239}" type="datetimeFigureOut">
              <a:rPr lang="en-US" smtClean="0"/>
              <a:t>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532155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97A2DE-903D-4A0B-B75D-65311C2A1239}" type="datetimeFigureOut">
              <a:rPr lang="en-US" smtClean="0"/>
              <a:t>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821499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97A2DE-903D-4A0B-B75D-65311C2A1239}" type="datetimeFigureOut">
              <a:rPr lang="en-US" smtClean="0"/>
              <a:t>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1266912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97A2DE-903D-4A0B-B75D-65311C2A1239}" type="datetimeFigureOut">
              <a:rPr lang="en-US" smtClean="0"/>
              <a:t>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1058740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B39BBDB-2FFE-4AAD-82AB-E3060FE65A0C}" type="datetimeFigureOut">
              <a:rPr lang="en-US">
                <a:solidFill>
                  <a:prstClr val="black">
                    <a:tint val="75000"/>
                  </a:prstClr>
                </a:solidFill>
              </a:rPr>
              <a:pPr>
                <a:defRPr/>
              </a:pPr>
              <a:t>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B172A53-03B3-499A-89F9-00075D297A7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90801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7277B1-D32E-4719-B52F-F5B50E2508F6}" type="datetimeFigureOut">
              <a:rPr lang="en-US">
                <a:solidFill>
                  <a:prstClr val="black">
                    <a:tint val="75000"/>
                  </a:prstClr>
                </a:solidFill>
              </a:rPr>
              <a:pPr>
                <a:defRPr/>
              </a:pPr>
              <a:t>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BB4A65D-8FDB-47DE-861D-C66F177EF1F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638496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F7040EF-D012-4DED-B4B3-BA103BDE7769}" type="datetimeFigureOut">
              <a:rPr lang="en-US">
                <a:solidFill>
                  <a:prstClr val="black">
                    <a:tint val="75000"/>
                  </a:prstClr>
                </a:solidFill>
              </a:rPr>
              <a:pPr>
                <a:defRPr/>
              </a:pPr>
              <a:t>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4F9C96D-CE37-44C1-8EDA-2D948B8E8DF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335272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F456EBD-8811-42DE-9FA3-8167E3A77C7D}" type="datetimeFigureOut">
              <a:rPr lang="en-US">
                <a:solidFill>
                  <a:prstClr val="black">
                    <a:tint val="75000"/>
                  </a:prstClr>
                </a:solidFill>
              </a:rPr>
              <a:pPr>
                <a:defRPr/>
              </a:pPr>
              <a:t>1/6/2026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F7D4297-412F-445E-AD6B-4C19DAB906A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5269590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5BF08B4-B704-4C7D-8B3C-73283421ABE6}" type="datetimeFigureOut">
              <a:rPr lang="en-US">
                <a:solidFill>
                  <a:prstClr val="black">
                    <a:tint val="75000"/>
                  </a:prstClr>
                </a:solidFill>
              </a:rPr>
              <a:pPr>
                <a:defRPr/>
              </a:pPr>
              <a:t>1/6/2026</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0D567D7A-624F-461E-8B1C-62230D0F30D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00247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F925446-0FAE-4489-AEE9-C19B57EE9311}" type="datetimeFigureOut">
              <a:rPr lang="en-US">
                <a:solidFill>
                  <a:prstClr val="black">
                    <a:tint val="75000"/>
                  </a:prstClr>
                </a:solidFill>
              </a:rPr>
              <a:pPr>
                <a:defRPr/>
              </a:pPr>
              <a:t>1/6/2026</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68F964D-E9DC-417F-A246-25F7090351F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415887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7342B20-1D17-4D6B-B881-8913B2F64D14}" type="datetimeFigureOut">
              <a:rPr lang="en-US">
                <a:solidFill>
                  <a:prstClr val="black">
                    <a:tint val="75000"/>
                  </a:prstClr>
                </a:solidFill>
              </a:rPr>
              <a:pPr>
                <a:defRPr/>
              </a:pPr>
              <a:t>1/6/2026</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F518EEA4-2555-40B4-8EDB-0D8BBF38F9A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0017492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710231E-45ED-46CF-B90F-F1EB8C7EA76E}" type="datetimeFigureOut">
              <a:rPr lang="en-US">
                <a:solidFill>
                  <a:prstClr val="black">
                    <a:tint val="75000"/>
                  </a:prstClr>
                </a:solidFill>
              </a:rPr>
              <a:pPr>
                <a:defRPr/>
              </a:pPr>
              <a:t>1/6/2026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AD7412E-050F-4AB5-8242-3AB2889ADCE5}"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003462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7B93BAD-C2C3-4BFE-98FF-956B8D41E600}" type="datetimeFigureOut">
              <a:rPr lang="en-US">
                <a:solidFill>
                  <a:prstClr val="black">
                    <a:tint val="75000"/>
                  </a:prstClr>
                </a:solidFill>
              </a:rPr>
              <a:pPr>
                <a:defRPr/>
              </a:pPr>
              <a:t>1/6/2026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2AC3BE5-4B61-4253-8C31-2F6B8CFCD0B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84242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B341B60-3618-43FC-B4B3-98FCFC0FFB98}" type="datetimeFigureOut">
              <a:rPr lang="en-US">
                <a:solidFill>
                  <a:prstClr val="black">
                    <a:tint val="75000"/>
                  </a:prstClr>
                </a:solidFill>
              </a:rPr>
              <a:pPr>
                <a:defRPr/>
              </a:pPr>
              <a:t>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D06FCDF-77F5-4452-B1CD-180C7AE26F2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942359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CF0AB51-B50F-445F-B90E-A072ECBB2189}" type="datetimeFigureOut">
              <a:rPr lang="en-US">
                <a:solidFill>
                  <a:prstClr val="black">
                    <a:tint val="75000"/>
                  </a:prstClr>
                </a:solidFill>
              </a:rPr>
              <a:pPr>
                <a:defRPr/>
              </a:pPr>
              <a:t>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967F046-AFF0-4E67-8109-762AC454867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631511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A422079-5ED7-446C-A96F-7548090ED371}" type="datetimeFigureOut">
              <a:rPr lang="en-US" smtClean="0">
                <a:solidFill>
                  <a:prstClr val="black">
                    <a:tint val="75000"/>
                  </a:prstClr>
                </a:solidFill>
              </a:rPr>
              <a:pPr/>
              <a:t>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C96CDBB-046F-4431-A796-7CA7B772C9C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327677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422079-5ED7-446C-A96F-7548090ED371}" type="datetimeFigureOut">
              <a:rPr lang="en-US" smtClean="0">
                <a:solidFill>
                  <a:prstClr val="black">
                    <a:tint val="75000"/>
                  </a:prstClr>
                </a:solidFill>
              </a:rPr>
              <a:pPr/>
              <a:t>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C96CDBB-046F-4431-A796-7CA7B772C9C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979790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422079-5ED7-446C-A96F-7548090ED371}" type="datetimeFigureOut">
              <a:rPr lang="en-US" smtClean="0">
                <a:solidFill>
                  <a:prstClr val="black">
                    <a:tint val="75000"/>
                  </a:prstClr>
                </a:solidFill>
              </a:rPr>
              <a:pPr/>
              <a:t>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C96CDBB-046F-4431-A796-7CA7B772C9C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177179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422079-5ED7-446C-A96F-7548090ED371}" type="datetimeFigureOut">
              <a:rPr lang="en-US" smtClean="0">
                <a:solidFill>
                  <a:prstClr val="black">
                    <a:tint val="75000"/>
                  </a:prstClr>
                </a:solidFill>
              </a:rPr>
              <a:pPr/>
              <a:t>1/6/2026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C96CDBB-046F-4431-A796-7CA7B772C9C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859066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422079-5ED7-446C-A96F-7548090ED371}" type="datetimeFigureOut">
              <a:rPr lang="en-US" smtClean="0">
                <a:solidFill>
                  <a:prstClr val="black">
                    <a:tint val="75000"/>
                  </a:prstClr>
                </a:solidFill>
              </a:rPr>
              <a:pPr/>
              <a:t>1/6/2026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C96CDBB-046F-4431-A796-7CA7B772C9C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089946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422079-5ED7-446C-A96F-7548090ED371}" type="datetimeFigureOut">
              <a:rPr lang="en-US" smtClean="0">
                <a:solidFill>
                  <a:prstClr val="black">
                    <a:tint val="75000"/>
                  </a:prstClr>
                </a:solidFill>
              </a:rPr>
              <a:pPr/>
              <a:t>1/6/2026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C96CDBB-046F-4431-A796-7CA7B772C9C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43918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422079-5ED7-446C-A96F-7548090ED371}" type="datetimeFigureOut">
              <a:rPr lang="en-US" smtClean="0">
                <a:solidFill>
                  <a:prstClr val="black">
                    <a:tint val="75000"/>
                  </a:prstClr>
                </a:solidFill>
              </a:rPr>
              <a:pPr/>
              <a:t>1/6/2026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C96CDBB-046F-4431-A796-7CA7B772C9C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46204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422079-5ED7-446C-A96F-7548090ED371}" type="datetimeFigureOut">
              <a:rPr lang="en-US" smtClean="0">
                <a:solidFill>
                  <a:prstClr val="black">
                    <a:tint val="75000"/>
                  </a:prstClr>
                </a:solidFill>
              </a:rPr>
              <a:pPr/>
              <a:t>1/6/2026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C96CDBB-046F-4431-A796-7CA7B772C9C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557785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422079-5ED7-446C-A96F-7548090ED371}" type="datetimeFigureOut">
              <a:rPr lang="en-US" smtClean="0">
                <a:solidFill>
                  <a:prstClr val="black">
                    <a:tint val="75000"/>
                  </a:prstClr>
                </a:solidFill>
              </a:rPr>
              <a:pPr/>
              <a:t>1/6/2026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C96CDBB-046F-4431-A796-7CA7B772C9C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14912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422079-5ED7-446C-A96F-7548090ED371}" type="datetimeFigureOut">
              <a:rPr lang="en-US" smtClean="0">
                <a:solidFill>
                  <a:prstClr val="black">
                    <a:tint val="75000"/>
                  </a:prstClr>
                </a:solidFill>
              </a:rPr>
              <a:pPr/>
              <a:t>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C96CDBB-046F-4431-A796-7CA7B772C9C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164613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422079-5ED7-446C-A96F-7548090ED371}" type="datetimeFigureOut">
              <a:rPr lang="en-US" smtClean="0">
                <a:solidFill>
                  <a:prstClr val="black">
                    <a:tint val="75000"/>
                  </a:prstClr>
                </a:solidFill>
              </a:rPr>
              <a:pPr/>
              <a:t>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C96CDBB-046F-4431-A796-7CA7B772C9C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057115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8596D3-B091-44C6-A152-9503B8691B01}" type="datetimeFigureOut">
              <a:rPr lang="en-US" smtClean="0">
                <a:solidFill>
                  <a:prstClr val="black">
                    <a:tint val="75000"/>
                  </a:prstClr>
                </a:solidFill>
              </a:rPr>
              <a:pPr/>
              <a:t>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EE6E503-8A2F-4673-8AC6-A9342E52247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807533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solidFill>
                  <a:prstClr val="black">
                    <a:tint val="75000"/>
                  </a:prstClr>
                </a:solidFill>
              </a:rPr>
              <a:pPr/>
              <a:t>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EE6E503-8A2F-4673-8AC6-A9342E52247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960496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8596D3-B091-44C6-A152-9503B8691B01}" type="datetimeFigureOut">
              <a:rPr lang="en-US" smtClean="0">
                <a:solidFill>
                  <a:prstClr val="black">
                    <a:tint val="75000"/>
                  </a:prstClr>
                </a:solidFill>
              </a:rPr>
              <a:pPr/>
              <a:t>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EE6E503-8A2F-4673-8AC6-A9342E52247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35519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8596D3-B091-44C6-A152-9503B8691B01}" type="datetimeFigureOut">
              <a:rPr lang="en-US" smtClean="0">
                <a:solidFill>
                  <a:prstClr val="black">
                    <a:tint val="75000"/>
                  </a:prstClr>
                </a:solidFill>
              </a:rPr>
              <a:pPr/>
              <a:t>1/6/2026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EE6E503-8A2F-4673-8AC6-A9342E52247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303235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8596D3-B091-44C6-A152-9503B8691B01}" type="datetimeFigureOut">
              <a:rPr lang="en-US" smtClean="0">
                <a:solidFill>
                  <a:prstClr val="black">
                    <a:tint val="75000"/>
                  </a:prstClr>
                </a:solidFill>
              </a:rPr>
              <a:pPr/>
              <a:t>1/6/2026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EE6E503-8A2F-4673-8AC6-A9342E52247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346730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8596D3-B091-44C6-A152-9503B8691B01}" type="datetimeFigureOut">
              <a:rPr lang="en-US" smtClean="0">
                <a:solidFill>
                  <a:prstClr val="black">
                    <a:tint val="75000"/>
                  </a:prstClr>
                </a:solidFill>
              </a:rPr>
              <a:pPr/>
              <a:t>1/6/2026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EE6E503-8A2F-4673-8AC6-A9342E52247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771906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8596D3-B091-44C6-A152-9503B8691B01}" type="datetimeFigureOut">
              <a:rPr lang="en-US" smtClean="0">
                <a:solidFill>
                  <a:prstClr val="black">
                    <a:tint val="75000"/>
                  </a:prstClr>
                </a:solidFill>
              </a:rPr>
              <a:pPr/>
              <a:t>1/6/2026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EE6E503-8A2F-4673-8AC6-A9342E52247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983170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8596D3-B091-44C6-A152-9503B8691B01}" type="datetimeFigureOut">
              <a:rPr lang="en-US" smtClean="0">
                <a:solidFill>
                  <a:prstClr val="black">
                    <a:tint val="75000"/>
                  </a:prstClr>
                </a:solidFill>
              </a:rPr>
              <a:pPr/>
              <a:t>1/6/2026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EE6E503-8A2F-4673-8AC6-A9342E52247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442854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8596D3-B091-44C6-A152-9503B8691B01}" type="datetimeFigureOut">
              <a:rPr lang="en-US" smtClean="0">
                <a:solidFill>
                  <a:prstClr val="black">
                    <a:tint val="75000"/>
                  </a:prstClr>
                </a:solidFill>
              </a:rPr>
              <a:pPr/>
              <a:t>1/6/2026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EE6E503-8A2F-4673-8AC6-A9342E52247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727736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solidFill>
                  <a:prstClr val="black">
                    <a:tint val="75000"/>
                  </a:prstClr>
                </a:solidFill>
              </a:rPr>
              <a:pPr/>
              <a:t>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EE6E503-8A2F-4673-8AC6-A9342E52247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006801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solidFill>
                  <a:prstClr val="black">
                    <a:tint val="75000"/>
                  </a:prstClr>
                </a:solidFill>
              </a:rPr>
              <a:pPr/>
              <a:t>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EE6E503-8A2F-4673-8AC6-A9342E52247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9229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97A2DE-903D-4A0B-B75D-65311C2A1239}" type="datetimeFigureOut">
              <a:rPr lang="en-US" smtClean="0"/>
              <a:t>1/6/2026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B6272C-EFA0-448E-9E5E-B123DE787F10}" type="slidenum">
              <a:rPr lang="en-US" smtClean="0"/>
              <a:t>‹#›</a:t>
            </a:fld>
            <a:endParaRPr lang="en-US" dirty="0"/>
          </a:p>
        </p:txBody>
      </p:sp>
    </p:spTree>
    <p:extLst>
      <p:ext uri="{BB962C8B-B14F-4D97-AF65-F5344CB8AC3E}">
        <p14:creationId xmlns:p14="http://schemas.microsoft.com/office/powerpoint/2010/main" val="1134164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117C91B8-AAED-441C-BCDF-A807204F39DB}" type="datetimeFigureOut">
              <a:rPr lang="en-US">
                <a:solidFill>
                  <a:prstClr val="black">
                    <a:tint val="75000"/>
                  </a:prstClr>
                </a:solidFill>
              </a:rPr>
              <a:pPr>
                <a:defRPr/>
              </a:pPr>
              <a:t>1/6/2026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2F63026-745C-43BB-94D6-437B247A3FC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496787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422079-5ED7-446C-A96F-7548090ED371}" type="datetimeFigureOut">
              <a:rPr lang="en-US" smtClean="0">
                <a:solidFill>
                  <a:prstClr val="black">
                    <a:tint val="75000"/>
                  </a:prstClr>
                </a:solidFill>
              </a:rPr>
              <a:pPr/>
              <a:t>1/6/2026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96CDBB-046F-4431-A796-7CA7B772C9C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577471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8596D3-B091-44C6-A152-9503B8691B01}" type="datetimeFigureOut">
              <a:rPr lang="en-US" smtClean="0">
                <a:solidFill>
                  <a:prstClr val="black">
                    <a:tint val="75000"/>
                  </a:prstClr>
                </a:solidFill>
              </a:rPr>
              <a:pPr/>
              <a:t>1/6/2026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E6E503-8A2F-4673-8AC6-A9342E52247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1467115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0.xml"/></Relationships>
</file>

<file path=ppt/slides/_rels/slide10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r>
              <a:rPr lang="en-US" dirty="0"/>
              <a:t>Matter Class #1</a:t>
            </a:r>
          </a:p>
        </p:txBody>
      </p:sp>
      <p:sp>
        <p:nvSpPr>
          <p:cNvPr id="3" name="Subtitle 2"/>
          <p:cNvSpPr>
            <a:spLocks noGrp="1"/>
          </p:cNvSpPr>
          <p:nvPr>
            <p:ph type="subTitle" idx="1"/>
          </p:nvPr>
        </p:nvSpPr>
        <p:spPr>
          <a:xfrm>
            <a:off x="0" y="1851025"/>
            <a:ext cx="9144000" cy="4321175"/>
          </a:xfrm>
        </p:spPr>
        <p:txBody>
          <a:bodyPr>
            <a:noAutofit/>
          </a:bodyPr>
          <a:lstStyle/>
          <a:p>
            <a:pPr algn="l"/>
            <a:r>
              <a:rPr lang="en-US" dirty="0">
                <a:solidFill>
                  <a:schemeClr val="tx1">
                    <a:lumMod val="95000"/>
                    <a:lumOff val="5000"/>
                  </a:schemeClr>
                </a:solidFill>
                <a:latin typeface="Times New Roman" panose="02020603050405020304" pitchFamily="18" charset="0"/>
                <a:cs typeface="Times New Roman" panose="02020603050405020304" pitchFamily="18" charset="0"/>
              </a:rPr>
              <a:t>OB:  We will define what matter is, learn the three (plus one) phases of matter are, what the phase change names are, and learn several physical properties of matter.  We’ll also cover lots of vocabulary that you MUST MASTER ASAP.</a:t>
            </a:r>
            <a:br>
              <a:rPr lang="en-US"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i="1" dirty="0">
                <a:solidFill>
                  <a:srgbClr val="0000CC"/>
                </a:solidFill>
                <a:latin typeface="Times New Roman" panose="02020603050405020304" pitchFamily="18" charset="0"/>
                <a:cs typeface="Times New Roman" panose="02020603050405020304" pitchFamily="18" charset="0"/>
              </a:rPr>
              <a:t>There is NOTHING the matter with you, </a:t>
            </a:r>
            <a:br>
              <a:rPr lang="en-US" i="1" dirty="0">
                <a:solidFill>
                  <a:srgbClr val="0000CC"/>
                </a:solidFill>
                <a:latin typeface="Times New Roman" panose="02020603050405020304" pitchFamily="18" charset="0"/>
                <a:cs typeface="Times New Roman" panose="02020603050405020304" pitchFamily="18" charset="0"/>
              </a:rPr>
            </a:br>
            <a:r>
              <a:rPr lang="en-US" i="1" dirty="0">
                <a:solidFill>
                  <a:srgbClr val="0000CC"/>
                </a:solidFill>
                <a:latin typeface="Times New Roman" panose="02020603050405020304" pitchFamily="18" charset="0"/>
                <a:cs typeface="Times New Roman" panose="02020603050405020304" pitchFamily="18" charset="0"/>
              </a:rPr>
              <a:t>one silly joke per day is all you get.  </a:t>
            </a:r>
          </a:p>
        </p:txBody>
      </p:sp>
    </p:spTree>
    <p:extLst>
      <p:ext uri="{BB962C8B-B14F-4D97-AF65-F5344CB8AC3E}">
        <p14:creationId xmlns:p14="http://schemas.microsoft.com/office/powerpoint/2010/main" val="3381158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124754"/>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1.  Define Matter – </a:t>
            </a:r>
            <a:r>
              <a:rPr lang="en-US" sz="4000" dirty="0">
                <a:solidFill>
                  <a:srgbClr val="FF0000"/>
                </a:solidFill>
                <a:latin typeface="Times New Roman" panose="02020603050405020304" pitchFamily="18" charset="0"/>
                <a:cs typeface="Times New Roman" panose="02020603050405020304" pitchFamily="18" charset="0"/>
              </a:rPr>
              <a:t>ANYTHING THAT</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TAKES UP SPACE</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AND HAS MASS</a:t>
            </a:r>
            <a:r>
              <a:rPr lang="en-US" sz="4000" dirty="0">
                <a:latin typeface="Times New Roman" panose="02020603050405020304" pitchFamily="18" charset="0"/>
                <a:cs typeface="Times New Roman" panose="02020603050405020304" pitchFamily="18" charset="0"/>
              </a:rPr>
              <a:t>.  </a:t>
            </a:r>
          </a:p>
          <a:p>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2.  All matter exists in one of these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“states” or phases:</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     A.  </a:t>
            </a:r>
            <a:r>
              <a:rPr lang="en-US" sz="4000" dirty="0">
                <a:solidFill>
                  <a:srgbClr val="FF0000"/>
                </a:solidFill>
                <a:latin typeface="Times New Roman" panose="02020603050405020304" pitchFamily="18" charset="0"/>
                <a:cs typeface="Times New Roman" panose="02020603050405020304" pitchFamily="18" charset="0"/>
              </a:rPr>
              <a:t>SOLIDS             </a:t>
            </a:r>
            <a:r>
              <a:rPr lang="en-US" sz="4000" dirty="0">
                <a:latin typeface="Times New Roman" panose="02020603050405020304" pitchFamily="18" charset="0"/>
                <a:cs typeface="Times New Roman" panose="02020603050405020304" pitchFamily="18" charset="0"/>
              </a:rPr>
              <a:t>B. </a:t>
            </a:r>
            <a:r>
              <a:rPr lang="en-US" sz="4000" dirty="0">
                <a:solidFill>
                  <a:srgbClr val="FF0000"/>
                </a:solidFill>
                <a:latin typeface="Times New Roman" panose="02020603050405020304" pitchFamily="18" charset="0"/>
                <a:cs typeface="Times New Roman" panose="02020603050405020304" pitchFamily="18" charset="0"/>
              </a:rPr>
              <a:t>LIQUIDS</a:t>
            </a:r>
          </a:p>
          <a:p>
            <a:endParaRPr lang="en-US" sz="32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     C.  </a:t>
            </a:r>
            <a:r>
              <a:rPr lang="en-US" sz="4000" dirty="0">
                <a:solidFill>
                  <a:srgbClr val="FF0000"/>
                </a:solidFill>
                <a:latin typeface="Times New Roman" panose="02020603050405020304" pitchFamily="18" charset="0"/>
                <a:cs typeface="Times New Roman" panose="02020603050405020304" pitchFamily="18" charset="0"/>
              </a:rPr>
              <a:t>GASES              </a:t>
            </a:r>
            <a:r>
              <a:rPr lang="en-US" sz="4000" dirty="0">
                <a:latin typeface="Times New Roman" panose="02020603050405020304" pitchFamily="18" charset="0"/>
                <a:cs typeface="Times New Roman" panose="02020603050405020304" pitchFamily="18" charset="0"/>
              </a:rPr>
              <a:t>D.  </a:t>
            </a:r>
            <a:r>
              <a:rPr lang="en-US" sz="4000" dirty="0">
                <a:solidFill>
                  <a:srgbClr val="FF0000"/>
                </a:solidFill>
                <a:latin typeface="Times New Roman" panose="02020603050405020304" pitchFamily="18" charset="0"/>
                <a:cs typeface="Times New Roman" panose="02020603050405020304" pitchFamily="18" charset="0"/>
              </a:rPr>
              <a:t>AQUEOUS</a:t>
            </a:r>
          </a:p>
        </p:txBody>
      </p:sp>
    </p:spTree>
    <p:extLst>
      <p:ext uri="{BB962C8B-B14F-4D97-AF65-F5344CB8AC3E}">
        <p14:creationId xmlns:p14="http://schemas.microsoft.com/office/powerpoint/2010/main" val="3822233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aqueous">
            <a:extLst>
              <a:ext uri="{FF2B5EF4-FFF2-40B4-BE49-F238E27FC236}">
                <a16:creationId xmlns:a16="http://schemas.microsoft.com/office/drawing/2014/main" id="{0BF315BF-4701-47CF-886D-5C5CF952544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657599" y="3214467"/>
            <a:ext cx="5458265" cy="363884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8136" y="1604829"/>
            <a:ext cx="9144000" cy="1938992"/>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(not other liquids, just water)</a:t>
            </a:r>
          </a:p>
          <a:p>
            <a:r>
              <a:rPr lang="en-US" sz="4000" dirty="0">
                <a:solidFill>
                  <a:srgbClr val="0000CC"/>
                </a:solidFill>
                <a:latin typeface="Times New Roman" panose="02020603050405020304" pitchFamily="18" charset="0"/>
                <a:cs typeface="Times New Roman" panose="02020603050405020304" pitchFamily="18" charset="0"/>
              </a:rPr>
              <a:t>Example of aqueous include solutions, like salt water, or tea, or acids.  </a:t>
            </a:r>
          </a:p>
        </p:txBody>
      </p:sp>
      <p:sp>
        <p:nvSpPr>
          <p:cNvPr id="3" name="TextBox 2">
            <a:extLst>
              <a:ext uri="{FF2B5EF4-FFF2-40B4-BE49-F238E27FC236}">
                <a16:creationId xmlns:a16="http://schemas.microsoft.com/office/drawing/2014/main" id="{6D61289E-20BA-481A-A84F-003C1DFF14F6}"/>
              </a:ext>
            </a:extLst>
          </p:cNvPr>
          <p:cNvSpPr txBox="1"/>
          <p:nvPr/>
        </p:nvSpPr>
        <p:spPr>
          <a:xfrm>
            <a:off x="0" y="0"/>
            <a:ext cx="9144000" cy="1569660"/>
          </a:xfrm>
          <a:prstGeom prst="rect">
            <a:avLst/>
          </a:prstGeom>
          <a:solidFill>
            <a:srgbClr val="FFFF00"/>
          </a:solidFill>
        </p:spPr>
        <p:txBody>
          <a:bodyPr wrap="square" rtlCol="0">
            <a:spAutoFit/>
          </a:bodyPr>
          <a:lstStyle/>
          <a:p>
            <a:pPr marL="914400" indent="-914400">
              <a:buAutoNum type="arabicPeriod" startAt="3"/>
            </a:pPr>
            <a:r>
              <a:rPr lang="en-US" sz="4800" dirty="0">
                <a:latin typeface="Times New Roman" panose="02020603050405020304" pitchFamily="18" charset="0"/>
                <a:cs typeface="Times New Roman" panose="02020603050405020304" pitchFamily="18" charset="0"/>
              </a:rPr>
              <a:t>The word AQUEOUS means…</a:t>
            </a:r>
          </a:p>
          <a:p>
            <a:r>
              <a:rPr lang="en-US" sz="4800" dirty="0">
                <a:latin typeface="Times New Roman" panose="02020603050405020304" pitchFamily="18" charset="0"/>
                <a:cs typeface="Times New Roman" panose="02020603050405020304" pitchFamily="18" charset="0"/>
              </a:rPr>
              <a:t>        DISSOLVED into WATER</a:t>
            </a:r>
          </a:p>
        </p:txBody>
      </p:sp>
      <p:sp>
        <p:nvSpPr>
          <p:cNvPr id="5" name="L-Shape 4">
            <a:extLst>
              <a:ext uri="{FF2B5EF4-FFF2-40B4-BE49-F238E27FC236}">
                <a16:creationId xmlns:a16="http://schemas.microsoft.com/office/drawing/2014/main" id="{6C7F773C-F5D4-4997-AB4B-544051F6F6F0}"/>
              </a:ext>
            </a:extLst>
          </p:cNvPr>
          <p:cNvSpPr/>
          <p:nvPr/>
        </p:nvSpPr>
        <p:spPr>
          <a:xfrm>
            <a:off x="762000" y="3711864"/>
            <a:ext cx="2133600" cy="2394254"/>
          </a:xfrm>
          <a:prstGeom prst="corner">
            <a:avLst>
              <a:gd name="adj1" fmla="val 17950"/>
              <a:gd name="adj2" fmla="val 1941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0000"/>
                </a:solidFill>
              </a:ln>
            </a:endParaRPr>
          </a:p>
        </p:txBody>
      </p:sp>
      <p:sp>
        <p:nvSpPr>
          <p:cNvPr id="6" name="Isosceles Triangle 5">
            <a:extLst>
              <a:ext uri="{FF2B5EF4-FFF2-40B4-BE49-F238E27FC236}">
                <a16:creationId xmlns:a16="http://schemas.microsoft.com/office/drawing/2014/main" id="{836E4341-C7B4-4D87-948D-6C9330F998EE}"/>
              </a:ext>
            </a:extLst>
          </p:cNvPr>
          <p:cNvSpPr/>
          <p:nvPr/>
        </p:nvSpPr>
        <p:spPr>
          <a:xfrm rot="5400000">
            <a:off x="2815657" y="5446317"/>
            <a:ext cx="656941" cy="914400"/>
          </a:xfrm>
          <a:prstGeom prst="triangle">
            <a:avLst>
              <a:gd name="adj" fmla="val 5680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30355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740307"/>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  Matter can be </a:t>
            </a:r>
            <a:r>
              <a:rPr lang="en-US" sz="3600" b="1" dirty="0">
                <a:solidFill>
                  <a:srgbClr val="0000CC"/>
                </a:solidFill>
                <a:latin typeface="Times New Roman" panose="02020603050405020304" pitchFamily="18" charset="0"/>
                <a:cs typeface="Times New Roman" panose="02020603050405020304" pitchFamily="18" charset="0"/>
              </a:rPr>
              <a:t>PURE</a:t>
            </a:r>
            <a:r>
              <a:rPr lang="en-US" sz="3600" dirty="0">
                <a:latin typeface="Times New Roman" panose="02020603050405020304" pitchFamily="18" charset="0"/>
                <a:cs typeface="Times New Roman" panose="02020603050405020304" pitchFamily="18" charset="0"/>
              </a:rPr>
              <a:t> or </a:t>
            </a:r>
            <a:r>
              <a:rPr lang="en-US" sz="3600" b="1" dirty="0">
                <a:solidFill>
                  <a:srgbClr val="FF0000"/>
                </a:solidFill>
                <a:latin typeface="Times New Roman" panose="02020603050405020304" pitchFamily="18" charset="0"/>
                <a:cs typeface="Times New Roman" panose="02020603050405020304" pitchFamily="18" charset="0"/>
              </a:rPr>
              <a:t>MIXED</a:t>
            </a:r>
            <a:r>
              <a:rPr lang="en-US" sz="3600" dirty="0">
                <a:latin typeface="Times New Roman" panose="02020603050405020304" pitchFamily="18" charset="0"/>
                <a:cs typeface="Times New Roman" panose="02020603050405020304" pitchFamily="18" charset="0"/>
              </a:rPr>
              <a:t>.</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Pure matter includes the </a:t>
            </a:r>
            <a:r>
              <a:rPr lang="en-US" sz="3600" b="1" dirty="0">
                <a:solidFill>
                  <a:srgbClr val="0000CC"/>
                </a:solidFill>
                <a:latin typeface="Times New Roman" panose="02020603050405020304" pitchFamily="18" charset="0"/>
                <a:cs typeface="Times New Roman" panose="02020603050405020304" pitchFamily="18" charset="0"/>
              </a:rPr>
              <a:t>118 ELEMENTS</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from the </a:t>
            </a:r>
            <a:r>
              <a:rPr lang="en-US" sz="3600" b="1" dirty="0">
                <a:solidFill>
                  <a:srgbClr val="0000CC"/>
                </a:solidFill>
                <a:latin typeface="Times New Roman" panose="02020603050405020304" pitchFamily="18" charset="0"/>
                <a:cs typeface="Times New Roman" panose="02020603050405020304" pitchFamily="18" charset="0"/>
              </a:rPr>
              <a:t>PERIODIC TABLE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and all the millions of </a:t>
            </a:r>
            <a:r>
              <a:rPr lang="en-US" sz="3600" b="1" dirty="0">
                <a:solidFill>
                  <a:srgbClr val="0000CC"/>
                </a:solidFill>
                <a:latin typeface="Times New Roman" panose="02020603050405020304" pitchFamily="18" charset="0"/>
                <a:cs typeface="Times New Roman" panose="02020603050405020304" pitchFamily="18" charset="0"/>
              </a:rPr>
              <a:t>COMPOUNDS</a:t>
            </a:r>
            <a:endParaRPr lang="en-US" sz="3600" b="1"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5.  Mixed Matter is just a</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t>
            </a:r>
            <a:r>
              <a:rPr lang="en-US" sz="3600" b="1" dirty="0">
                <a:solidFill>
                  <a:srgbClr val="FF0000"/>
                </a:solidFill>
                <a:latin typeface="Times New Roman" panose="02020603050405020304" pitchFamily="18" charset="0"/>
                <a:cs typeface="Times New Roman" panose="02020603050405020304" pitchFamily="18" charset="0"/>
              </a:rPr>
              <a:t>PHYSICAL BLEND </a:t>
            </a:r>
            <a:br>
              <a:rPr lang="en-US" sz="3600" b="1" dirty="0">
                <a:solidFill>
                  <a:srgbClr val="FF0000"/>
                </a:solidFill>
                <a:latin typeface="Times New Roman" panose="02020603050405020304" pitchFamily="18" charset="0"/>
                <a:cs typeface="Times New Roman" panose="02020603050405020304" pitchFamily="18" charset="0"/>
              </a:rPr>
            </a:br>
            <a:r>
              <a:rPr lang="en-US" sz="3600" b="1" dirty="0">
                <a:solidFill>
                  <a:srgbClr val="FF0000"/>
                </a:solidFill>
                <a:latin typeface="Times New Roman" panose="02020603050405020304" pitchFamily="18" charset="0"/>
                <a:cs typeface="Times New Roman" panose="02020603050405020304" pitchFamily="18" charset="0"/>
              </a:rPr>
              <a:t>                  OF PURE SUBSTANCES</a:t>
            </a:r>
            <a:endParaRPr lang="en-US" sz="32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0248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770537"/>
          </a:xfrm>
          <a:prstGeom prst="rect">
            <a:avLst/>
          </a:prstGeom>
          <a:noFill/>
        </p:spPr>
        <p:txBody>
          <a:bodyPr wrap="square" rtlCol="0">
            <a:spAutoFit/>
          </a:bodyPr>
          <a:lstStyle/>
          <a:p>
            <a:r>
              <a:rPr lang="en-US" sz="4400" dirty="0">
                <a:latin typeface="Times New Roman" panose="02020603050405020304" pitchFamily="18" charset="0"/>
                <a:cs typeface="Times New Roman" panose="02020603050405020304" pitchFamily="18" charset="0"/>
              </a:rPr>
              <a:t>6. What is a physical property </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     of matter? </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     Qualities that are…</a:t>
            </a:r>
          </a:p>
          <a:p>
            <a:endParaRPr lang="en-US" sz="3600" dirty="0">
              <a:latin typeface="Times New Roman" panose="02020603050405020304" pitchFamily="18" charset="0"/>
              <a:cs typeface="Times New Roman" panose="02020603050405020304" pitchFamily="18" charset="0"/>
            </a:endParaRPr>
          </a:p>
          <a:p>
            <a:pPr algn="ctr"/>
            <a:br>
              <a:rPr lang="en-US" sz="3600" dirty="0">
                <a:latin typeface="Times New Roman" panose="02020603050405020304" pitchFamily="18" charset="0"/>
                <a:cs typeface="Times New Roman" panose="02020603050405020304" pitchFamily="18" charset="0"/>
              </a:rPr>
            </a:br>
            <a:r>
              <a:rPr lang="en-US" sz="4400" b="1" dirty="0">
                <a:solidFill>
                  <a:srgbClr val="FF0000"/>
                </a:solidFill>
                <a:latin typeface="Times New Roman" panose="02020603050405020304" pitchFamily="18" charset="0"/>
                <a:cs typeface="Times New Roman" panose="02020603050405020304" pitchFamily="18" charset="0"/>
              </a:rPr>
              <a:t>CONSTANT</a:t>
            </a:r>
            <a:r>
              <a:rPr lang="en-US" sz="4400" dirty="0">
                <a:latin typeface="Times New Roman" panose="02020603050405020304" pitchFamily="18" charset="0"/>
                <a:cs typeface="Times New Roman" panose="02020603050405020304" pitchFamily="18" charset="0"/>
              </a:rPr>
              <a:t> and </a:t>
            </a:r>
            <a:r>
              <a:rPr lang="en-US" sz="4400" b="1" dirty="0">
                <a:solidFill>
                  <a:srgbClr val="FF0000"/>
                </a:solidFill>
                <a:latin typeface="Times New Roman" panose="02020603050405020304" pitchFamily="18" charset="0"/>
                <a:cs typeface="Times New Roman" panose="02020603050405020304" pitchFamily="18" charset="0"/>
              </a:rPr>
              <a:t>MEASURABLE</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500822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878532"/>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7.  Some examples of physical properties include… </a:t>
            </a:r>
          </a:p>
          <a:p>
            <a:endParaRPr lang="en-US" sz="3200" dirty="0">
              <a:latin typeface="Times New Roman" panose="02020603050405020304" pitchFamily="18" charset="0"/>
              <a:cs typeface="Times New Roman" panose="02020603050405020304" pitchFamily="18" charset="0"/>
            </a:endParaRPr>
          </a:p>
          <a:p>
            <a:r>
              <a:rPr lang="en-US" sz="3600" b="1" dirty="0">
                <a:solidFill>
                  <a:srgbClr val="0000CC"/>
                </a:solidFill>
                <a:latin typeface="Times New Roman" panose="02020603050405020304" pitchFamily="18" charset="0"/>
                <a:cs typeface="Times New Roman" panose="02020603050405020304" pitchFamily="18" charset="0"/>
              </a:rPr>
              <a:t>Density</a:t>
            </a:r>
          </a:p>
          <a:p>
            <a:r>
              <a:rPr lang="en-US" sz="3600" b="1" dirty="0">
                <a:solidFill>
                  <a:srgbClr val="0000CC"/>
                </a:solidFill>
                <a:latin typeface="Times New Roman" panose="02020603050405020304" pitchFamily="18" charset="0"/>
                <a:cs typeface="Times New Roman" panose="02020603050405020304" pitchFamily="18" charset="0"/>
              </a:rPr>
              <a:t>Boiling Point </a:t>
            </a:r>
            <a:r>
              <a:rPr lang="en-US" sz="3200" dirty="0">
                <a:solidFill>
                  <a:srgbClr val="0000CC"/>
                </a:solidFill>
                <a:latin typeface="Times New Roman" panose="02020603050405020304" pitchFamily="18" charset="0"/>
                <a:cs typeface="Times New Roman" panose="02020603050405020304" pitchFamily="18" charset="0"/>
              </a:rPr>
              <a:t>(same as condensing point)</a:t>
            </a:r>
          </a:p>
          <a:p>
            <a:r>
              <a:rPr lang="en-US" sz="3600" b="1" dirty="0">
                <a:solidFill>
                  <a:srgbClr val="0000CC"/>
                </a:solidFill>
                <a:latin typeface="Times New Roman" panose="02020603050405020304" pitchFamily="18" charset="0"/>
                <a:cs typeface="Times New Roman" panose="02020603050405020304" pitchFamily="18" charset="0"/>
              </a:rPr>
              <a:t>Freezing point </a:t>
            </a:r>
            <a:r>
              <a:rPr lang="en-US" sz="3200" dirty="0">
                <a:solidFill>
                  <a:srgbClr val="0000CC"/>
                </a:solidFill>
                <a:latin typeface="Times New Roman" panose="02020603050405020304" pitchFamily="18" charset="0"/>
                <a:cs typeface="Times New Roman" panose="02020603050405020304" pitchFamily="18" charset="0"/>
              </a:rPr>
              <a:t>(same as melting point)</a:t>
            </a:r>
          </a:p>
          <a:p>
            <a:r>
              <a:rPr lang="en-US" sz="3600" b="1" dirty="0">
                <a:solidFill>
                  <a:srgbClr val="0000CC"/>
                </a:solidFill>
                <a:latin typeface="Times New Roman" panose="02020603050405020304" pitchFamily="18" charset="0"/>
                <a:cs typeface="Times New Roman" panose="02020603050405020304" pitchFamily="18" charset="0"/>
              </a:rPr>
              <a:t>Hardness</a:t>
            </a:r>
          </a:p>
          <a:p>
            <a:r>
              <a:rPr lang="en-US" sz="3600" b="1" dirty="0">
                <a:solidFill>
                  <a:srgbClr val="0000CC"/>
                </a:solidFill>
                <a:latin typeface="Times New Roman" panose="02020603050405020304" pitchFamily="18" charset="0"/>
                <a:cs typeface="Times New Roman" panose="02020603050405020304" pitchFamily="18" charset="0"/>
              </a:rPr>
              <a:t>Magnetic attraction </a:t>
            </a:r>
            <a:r>
              <a:rPr lang="en-US" sz="3200" dirty="0">
                <a:solidFill>
                  <a:srgbClr val="0000CC"/>
                </a:solidFill>
                <a:latin typeface="Times New Roman" panose="02020603050405020304" pitchFamily="18" charset="0"/>
                <a:cs typeface="Times New Roman" panose="02020603050405020304" pitchFamily="18" charset="0"/>
              </a:rPr>
              <a:t>(or not)</a:t>
            </a:r>
          </a:p>
          <a:p>
            <a:r>
              <a:rPr lang="en-US" sz="3600" b="1" dirty="0">
                <a:solidFill>
                  <a:srgbClr val="0000CC"/>
                </a:solidFill>
                <a:latin typeface="Times New Roman" panose="02020603050405020304" pitchFamily="18" charset="0"/>
                <a:cs typeface="Times New Roman" panose="02020603050405020304" pitchFamily="18" charset="0"/>
              </a:rPr>
              <a:t>Solubility in water </a:t>
            </a:r>
            <a:r>
              <a:rPr lang="en-US" sz="3200" dirty="0">
                <a:solidFill>
                  <a:srgbClr val="0000CC"/>
                </a:solidFill>
                <a:latin typeface="Times New Roman" panose="02020603050405020304" pitchFamily="18" charset="0"/>
                <a:cs typeface="Times New Roman" panose="02020603050405020304" pitchFamily="18" charset="0"/>
              </a:rPr>
              <a:t>(aqueous)</a:t>
            </a:r>
          </a:p>
          <a:p>
            <a:r>
              <a:rPr lang="en-US" sz="3600" b="1" dirty="0">
                <a:solidFill>
                  <a:srgbClr val="0000CC"/>
                </a:solidFill>
                <a:latin typeface="Times New Roman" panose="02020603050405020304" pitchFamily="18" charset="0"/>
                <a:cs typeface="Times New Roman" panose="02020603050405020304" pitchFamily="18" charset="0"/>
              </a:rPr>
              <a:t>Solubility in other solvents </a:t>
            </a:r>
            <a:r>
              <a:rPr lang="en-US" sz="3200" dirty="0">
                <a:solidFill>
                  <a:srgbClr val="0000CC"/>
                </a:solidFill>
                <a:latin typeface="Times New Roman" panose="02020603050405020304" pitchFamily="18" charset="0"/>
                <a:cs typeface="Times New Roman" panose="02020603050405020304" pitchFamily="18" charset="0"/>
              </a:rPr>
              <a:t>(oils, ethers, etc.)  </a:t>
            </a:r>
            <a:endParaRPr lang="en-US" sz="3600" dirty="0">
              <a:solidFill>
                <a:srgbClr val="0000CC"/>
              </a:solidFill>
              <a:latin typeface="Times New Roman" panose="02020603050405020304" pitchFamily="18" charset="0"/>
              <a:cs typeface="Times New Roman" panose="02020603050405020304" pitchFamily="18" charset="0"/>
            </a:endParaRPr>
          </a:p>
          <a:p>
            <a:r>
              <a:rPr lang="en-US" sz="6000" dirty="0">
                <a:latin typeface="Times New Roman" panose="02020603050405020304" pitchFamily="18" charset="0"/>
                <a:cs typeface="Times New Roman" panose="02020603050405020304" pitchFamily="18" charset="0"/>
              </a:rPr>
              <a:t>and many more.  </a:t>
            </a:r>
          </a:p>
        </p:txBody>
      </p:sp>
    </p:spTree>
    <p:extLst>
      <p:ext uri="{BB962C8B-B14F-4D97-AF65-F5344CB8AC3E}">
        <p14:creationId xmlns:p14="http://schemas.microsoft.com/office/powerpoint/2010/main" val="2357116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5800"/>
            <a:ext cx="9144000" cy="3262432"/>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8. Physical Changes are also</a:t>
            </a:r>
            <a:br>
              <a:rPr lang="en-US" sz="5400" dirty="0">
                <a:latin typeface="Times New Roman" panose="02020603050405020304" pitchFamily="18" charset="0"/>
                <a:cs typeface="Times New Roman" panose="02020603050405020304" pitchFamily="18" charset="0"/>
              </a:rPr>
            </a:br>
            <a:br>
              <a:rPr lang="en-US" sz="5400" dirty="0">
                <a:latin typeface="Times New Roman" panose="02020603050405020304" pitchFamily="18" charset="0"/>
                <a:cs typeface="Times New Roman" panose="02020603050405020304" pitchFamily="18" charset="0"/>
              </a:rPr>
            </a:br>
            <a:r>
              <a:rPr lang="en-US" sz="5400" dirty="0">
                <a:latin typeface="Times New Roman" panose="02020603050405020304" pitchFamily="18" charset="0"/>
                <a:cs typeface="Times New Roman" panose="02020603050405020304" pitchFamily="18" charset="0"/>
              </a:rPr>
              <a:t>    called </a:t>
            </a:r>
            <a:r>
              <a:rPr lang="en-US" sz="5400" b="1" dirty="0">
                <a:solidFill>
                  <a:srgbClr val="FF0000"/>
                </a:solidFill>
                <a:latin typeface="Times New Roman" panose="02020603050405020304" pitchFamily="18" charset="0"/>
                <a:cs typeface="Times New Roman" panose="02020603050405020304" pitchFamily="18" charset="0"/>
              </a:rPr>
              <a:t>PHASE</a:t>
            </a:r>
            <a:r>
              <a:rPr lang="en-US" sz="5400" b="1" dirty="0">
                <a:latin typeface="Times New Roman" panose="02020603050405020304" pitchFamily="18" charset="0"/>
                <a:cs typeface="Times New Roman" panose="02020603050405020304" pitchFamily="18" charset="0"/>
              </a:rPr>
              <a:t> </a:t>
            </a:r>
            <a:r>
              <a:rPr lang="en-US" sz="5400" dirty="0">
                <a:latin typeface="Times New Roman" panose="02020603050405020304" pitchFamily="18" charset="0"/>
                <a:cs typeface="Times New Roman" panose="02020603050405020304" pitchFamily="18" charset="0"/>
              </a:rPr>
              <a:t>changes. </a:t>
            </a:r>
          </a:p>
          <a:p>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5734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7F815-A038-8DF2-2310-5B6067DC359A}"/>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AE33974-DF6E-75F5-DC49-666AA98EC479}"/>
              </a:ext>
            </a:extLst>
          </p:cNvPr>
          <p:cNvGraphicFramePr>
            <a:graphicFrameLocks noGrp="1"/>
          </p:cNvGraphicFramePr>
          <p:nvPr>
            <p:extLst>
              <p:ext uri="{D42A27DB-BD31-4B8C-83A1-F6EECF244321}">
                <p14:modId xmlns:p14="http://schemas.microsoft.com/office/powerpoint/2010/main" val="3131392546"/>
              </p:ext>
            </p:extLst>
          </p:nvPr>
        </p:nvGraphicFramePr>
        <p:xfrm>
          <a:off x="0" y="0"/>
          <a:ext cx="9143999" cy="6857999"/>
        </p:xfrm>
        <a:graphic>
          <a:graphicData uri="http://schemas.openxmlformats.org/drawingml/2006/table">
            <a:tbl>
              <a:tblPr/>
              <a:tblGrid>
                <a:gridCol w="5011782">
                  <a:extLst>
                    <a:ext uri="{9D8B030D-6E8A-4147-A177-3AD203B41FA5}">
                      <a16:colId xmlns:a16="http://schemas.microsoft.com/office/drawing/2014/main" val="2949966072"/>
                    </a:ext>
                  </a:extLst>
                </a:gridCol>
                <a:gridCol w="4132217">
                  <a:extLst>
                    <a:ext uri="{9D8B030D-6E8A-4147-A177-3AD203B41FA5}">
                      <a16:colId xmlns:a16="http://schemas.microsoft.com/office/drawing/2014/main" val="236435723"/>
                    </a:ext>
                  </a:extLst>
                </a:gridCol>
              </a:tblGrid>
              <a:tr h="1147611">
                <a:tc gridSpan="2">
                  <a:txBody>
                    <a:bodyPr/>
                    <a:lstStyle/>
                    <a:p>
                      <a:pPr marL="0" marR="0" lvl="0" indent="0" algn="l" defTabSz="914400" rtl="0" eaLnBrk="1" fontAlgn="auto" latinLnBrk="0" hangingPunct="1">
                        <a:lnSpc>
                          <a:spcPct val="119000"/>
                        </a:lnSpc>
                        <a:spcBef>
                          <a:spcPts val="0"/>
                        </a:spcBef>
                        <a:spcAft>
                          <a:spcPts val="600"/>
                        </a:spcAft>
                        <a:buClrTx/>
                        <a:buSzTx/>
                        <a:buFontTx/>
                        <a:buNone/>
                        <a:tabLst/>
                        <a:defRPr/>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9.  The six phase changes are…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3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155035743"/>
                  </a:ext>
                </a:extLst>
              </a:tr>
              <a:tr h="1147611">
                <a:tc>
                  <a:txBody>
                    <a:bodyPr/>
                    <a:lstStyle/>
                    <a:p>
                      <a:pPr marR="0" indent="0" algn="l"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  Solid → Liquid is called</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lnSpc>
                          <a:spcPct val="119000"/>
                        </a:lnSpc>
                        <a:spcAft>
                          <a:spcPts val="600"/>
                        </a:spcAft>
                        <a:buNone/>
                      </a:pPr>
                      <a:endParaRPr lang="en-US" sz="3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20160413"/>
                  </a:ext>
                </a:extLst>
              </a:tr>
              <a:tr h="976898">
                <a:tc>
                  <a:txBody>
                    <a:bodyPr/>
                    <a:lstStyle/>
                    <a:p>
                      <a:pPr marR="0" indent="0" algn="l"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  Liquid → Solid is called</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lnSpc>
                          <a:spcPct val="119000"/>
                        </a:lnSpc>
                        <a:spcAft>
                          <a:spcPts val="600"/>
                        </a:spcAft>
                        <a:buNone/>
                      </a:pPr>
                      <a:endParaRPr lang="en-US" sz="3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4672390"/>
                  </a:ext>
                </a:extLst>
              </a:tr>
              <a:tr h="901509">
                <a:tc>
                  <a:txBody>
                    <a:bodyPr/>
                    <a:lstStyle/>
                    <a:p>
                      <a:pPr marR="0" indent="0" algn="l"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  Gas → Liquid is called</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lnSpc>
                          <a:spcPct val="119000"/>
                        </a:lnSpc>
                        <a:spcAft>
                          <a:spcPts val="600"/>
                        </a:spcAft>
                        <a:buNone/>
                      </a:pPr>
                      <a:endParaRPr lang="en-US" sz="3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5441319"/>
                  </a:ext>
                </a:extLst>
              </a:tr>
              <a:tr h="894790">
                <a:tc>
                  <a:txBody>
                    <a:bodyPr/>
                    <a:lstStyle/>
                    <a:p>
                      <a:pPr marR="0" indent="0" algn="l"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  Liquid → Gas is called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lnSpc>
                          <a:spcPct val="119000"/>
                        </a:lnSpc>
                        <a:spcAft>
                          <a:spcPts val="600"/>
                        </a:spcAft>
                        <a:buNone/>
                      </a:pPr>
                      <a:endParaRPr lang="en-US" sz="3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1107527"/>
                  </a:ext>
                </a:extLst>
              </a:tr>
              <a:tr h="894790">
                <a:tc>
                  <a:txBody>
                    <a:bodyPr/>
                    <a:lstStyle/>
                    <a:p>
                      <a:pPr marR="0" indent="0" algn="l"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  Solid → Gas is called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lnSpc>
                          <a:spcPct val="119000"/>
                        </a:lnSpc>
                        <a:spcAft>
                          <a:spcPts val="600"/>
                        </a:spcAft>
                        <a:buNone/>
                      </a:pPr>
                      <a:endParaRPr lang="en-US" sz="3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4972910"/>
                  </a:ext>
                </a:extLst>
              </a:tr>
              <a:tr h="894790">
                <a:tc>
                  <a:txBody>
                    <a:bodyPr/>
                    <a:lstStyle/>
                    <a:p>
                      <a:pPr marR="0" indent="0" algn="l"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  Gas → Solid is called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lnSpc>
                          <a:spcPct val="119000"/>
                        </a:lnSpc>
                        <a:spcAft>
                          <a:spcPts val="600"/>
                        </a:spcAft>
                        <a:buNone/>
                      </a:pPr>
                      <a:endParaRPr lang="en-US" sz="3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4731269"/>
                  </a:ext>
                </a:extLst>
              </a:tr>
            </a:tbl>
          </a:graphicData>
        </a:graphic>
      </p:graphicFrame>
      <p:sp>
        <p:nvSpPr>
          <p:cNvPr id="3" name="Control 1">
            <a:extLst>
              <a:ext uri="{FF2B5EF4-FFF2-40B4-BE49-F238E27FC236}">
                <a16:creationId xmlns:a16="http://schemas.microsoft.com/office/drawing/2014/main" id="{972B2940-BE72-0171-9A38-56BBCC306854}"/>
              </a:ext>
            </a:extLst>
          </p:cNvPr>
          <p:cNvSpPr>
            <a:spLocks noChangeArrowheads="1" noChangeShapeType="1"/>
          </p:cNvSpPr>
          <p:nvPr/>
        </p:nvSpPr>
        <p:spPr bwMode="auto">
          <a:xfrm>
            <a:off x="1600200" y="2424113"/>
            <a:ext cx="6858000" cy="3719512"/>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4145376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C747E-9783-AF49-85FF-D400F03901E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BAC265C-6C0C-4F8C-323C-F209688C95E2}"/>
              </a:ext>
            </a:extLst>
          </p:cNvPr>
          <p:cNvGraphicFramePr>
            <a:graphicFrameLocks noGrp="1"/>
          </p:cNvGraphicFramePr>
          <p:nvPr/>
        </p:nvGraphicFramePr>
        <p:xfrm>
          <a:off x="0" y="0"/>
          <a:ext cx="9143999" cy="6857999"/>
        </p:xfrm>
        <a:graphic>
          <a:graphicData uri="http://schemas.openxmlformats.org/drawingml/2006/table">
            <a:tbl>
              <a:tblPr/>
              <a:tblGrid>
                <a:gridCol w="5011782">
                  <a:extLst>
                    <a:ext uri="{9D8B030D-6E8A-4147-A177-3AD203B41FA5}">
                      <a16:colId xmlns:a16="http://schemas.microsoft.com/office/drawing/2014/main" val="2949966072"/>
                    </a:ext>
                  </a:extLst>
                </a:gridCol>
                <a:gridCol w="4132217">
                  <a:extLst>
                    <a:ext uri="{9D8B030D-6E8A-4147-A177-3AD203B41FA5}">
                      <a16:colId xmlns:a16="http://schemas.microsoft.com/office/drawing/2014/main" val="236435723"/>
                    </a:ext>
                  </a:extLst>
                </a:gridCol>
              </a:tblGrid>
              <a:tr h="1147611">
                <a:tc gridSpan="2">
                  <a:txBody>
                    <a:bodyPr/>
                    <a:lstStyle/>
                    <a:p>
                      <a:pPr marL="0" marR="0" lvl="0" indent="0" algn="l" defTabSz="914400" rtl="0" eaLnBrk="1" fontAlgn="auto" latinLnBrk="0" hangingPunct="1">
                        <a:lnSpc>
                          <a:spcPct val="119000"/>
                        </a:lnSpc>
                        <a:spcBef>
                          <a:spcPts val="0"/>
                        </a:spcBef>
                        <a:spcAft>
                          <a:spcPts val="600"/>
                        </a:spcAft>
                        <a:buClrTx/>
                        <a:buSzTx/>
                        <a:buFontTx/>
                        <a:buNone/>
                        <a:tabLst/>
                        <a:defRPr/>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9.  The six phase changes are…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3200" kern="1400" dirty="0">
                        <a:ln>
                          <a:noFill/>
                        </a:ln>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155035743"/>
                  </a:ext>
                </a:extLst>
              </a:tr>
              <a:tr h="1147611">
                <a:tc>
                  <a:txBody>
                    <a:bodyPr/>
                    <a:lstStyle/>
                    <a:p>
                      <a:pPr marR="0" indent="0" algn="l"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  Solid → Liquid is called</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MELTING</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20160413"/>
                  </a:ext>
                </a:extLst>
              </a:tr>
              <a:tr h="976898">
                <a:tc>
                  <a:txBody>
                    <a:bodyPr/>
                    <a:lstStyle/>
                    <a:p>
                      <a:pPr marR="0" indent="0" algn="l"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  Liquid → Solid is called</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FREEZING</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4672390"/>
                  </a:ext>
                </a:extLst>
              </a:tr>
              <a:tr h="901509">
                <a:tc>
                  <a:txBody>
                    <a:bodyPr/>
                    <a:lstStyle/>
                    <a:p>
                      <a:pPr marR="0" indent="0" algn="l"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  Gas → Liquid is called</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CONDENSING</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5441319"/>
                  </a:ext>
                </a:extLst>
              </a:tr>
              <a:tr h="894790">
                <a:tc>
                  <a:txBody>
                    <a:bodyPr/>
                    <a:lstStyle/>
                    <a:p>
                      <a:pPr marR="0" indent="0" algn="l"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  Liquid → Gas is called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VAPORIZATION</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1107527"/>
                  </a:ext>
                </a:extLst>
              </a:tr>
              <a:tr h="894790">
                <a:tc>
                  <a:txBody>
                    <a:bodyPr/>
                    <a:lstStyle/>
                    <a:p>
                      <a:pPr marR="0" indent="0" algn="l"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  Solid → Gas is called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SUMLIMATION</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4972910"/>
                  </a:ext>
                </a:extLst>
              </a:tr>
              <a:tr h="894790">
                <a:tc>
                  <a:txBody>
                    <a:bodyPr/>
                    <a:lstStyle/>
                    <a:p>
                      <a:pPr marR="0" indent="0" algn="l"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  Gas → Solid is called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lnSpc>
                          <a:spcPct val="119000"/>
                        </a:lnSpc>
                        <a:spcAft>
                          <a:spcPts val="600"/>
                        </a:spcAft>
                        <a:buNone/>
                      </a:pPr>
                      <a:r>
                        <a:rPr lang="en-US" sz="3200" kern="1400" dirty="0">
                          <a:ln>
                            <a:noFill/>
                          </a:ln>
                          <a:solidFill>
                            <a:srgbClr val="000000"/>
                          </a:solidFill>
                          <a:effectLst/>
                          <a:latin typeface="Times New Roman" panose="02020603050405020304" pitchFamily="18" charset="0"/>
                          <a:cs typeface="Times New Roman" panose="02020603050405020304" pitchFamily="18" charset="0"/>
                        </a:rPr>
                        <a:t>DEPOSITION</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4731269"/>
                  </a:ext>
                </a:extLst>
              </a:tr>
            </a:tbl>
          </a:graphicData>
        </a:graphic>
      </p:graphicFrame>
      <p:sp>
        <p:nvSpPr>
          <p:cNvPr id="3" name="Control 1">
            <a:extLst>
              <a:ext uri="{FF2B5EF4-FFF2-40B4-BE49-F238E27FC236}">
                <a16:creationId xmlns:a16="http://schemas.microsoft.com/office/drawing/2014/main" id="{5781D331-5F0E-A650-F0EC-4FBDD498DE70}"/>
              </a:ext>
            </a:extLst>
          </p:cNvPr>
          <p:cNvSpPr>
            <a:spLocks noChangeArrowheads="1" noChangeShapeType="1"/>
          </p:cNvSpPr>
          <p:nvPr/>
        </p:nvSpPr>
        <p:spPr bwMode="auto">
          <a:xfrm>
            <a:off x="1600200" y="2424113"/>
            <a:ext cx="6858000" cy="3719512"/>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2590654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862"/>
            <a:ext cx="9144000" cy="6124754"/>
          </a:xfrm>
          <a:prstGeom prst="rect">
            <a:avLst/>
          </a:prstGeom>
          <a:noFill/>
        </p:spPr>
        <p:txBody>
          <a:bodyPr wrap="square" rtlCol="0">
            <a:spAutoFit/>
          </a:bodyPr>
          <a:lstStyle/>
          <a:p>
            <a:r>
              <a:rPr lang="en-US" sz="5400" dirty="0">
                <a:solidFill>
                  <a:srgbClr val="FF0000"/>
                </a:solidFill>
                <a:latin typeface="Times New Roman" panose="02020603050405020304" pitchFamily="18" charset="0"/>
                <a:cs typeface="Times New Roman" panose="02020603050405020304" pitchFamily="18" charset="0"/>
              </a:rPr>
              <a:t>Get up, it’s time for a neat demo</a:t>
            </a:r>
          </a:p>
          <a:p>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Iodine, the element, which is a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solid at normal temperature,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will be made to sublimate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into iodine gas, without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becoming a liquid first.</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It will sublimate into a gas.</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Then it will undergo</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deposition, gas to solid.  </a:t>
            </a:r>
          </a:p>
        </p:txBody>
      </p:sp>
      <p:pic>
        <p:nvPicPr>
          <p:cNvPr id="1026" name="Picture 2" descr="http://cdn.c.photoshelter.com/img-get/I00004z8KlraGIqo/s/860/860/Fphoto-17318609B-2R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2057400"/>
            <a:ext cx="3343275" cy="413385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p:cNvCxnSpPr>
            <a:cxnSpLocks/>
          </p:cNvCxnSpPr>
          <p:nvPr/>
        </p:nvCxnSpPr>
        <p:spPr>
          <a:xfrm>
            <a:off x="4343400" y="2438400"/>
            <a:ext cx="1905000" cy="457200"/>
          </a:xfrm>
          <a:prstGeom prst="straightConnector1">
            <a:avLst/>
          </a:prstGeom>
          <a:ln>
            <a:solidFill>
              <a:srgbClr val="7030A0"/>
            </a:solidFill>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16156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E8DDDD3-1727-49CD-8149-EED190B7DCF4}"/>
              </a:ext>
            </a:extLst>
          </p:cNvPr>
          <p:cNvSpPr/>
          <p:nvPr/>
        </p:nvSpPr>
        <p:spPr>
          <a:xfrm>
            <a:off x="1557411" y="1546962"/>
            <a:ext cx="3581400" cy="3581400"/>
          </a:xfrm>
          <a:prstGeom prst="ellipse">
            <a:avLst/>
          </a:prstGeom>
          <a:noFill/>
          <a:ln w="76200">
            <a:solidFill>
              <a:schemeClr val="tx1">
                <a:lumMod val="95000"/>
                <a:lumOff val="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tx1"/>
                </a:solidFill>
                <a:prstDash val="lgDash"/>
              </a:ln>
              <a:noFill/>
            </a:endParaRPr>
          </a:p>
        </p:txBody>
      </p:sp>
      <p:sp>
        <p:nvSpPr>
          <p:cNvPr id="3" name="TextBox 2">
            <a:extLst>
              <a:ext uri="{FF2B5EF4-FFF2-40B4-BE49-F238E27FC236}">
                <a16:creationId xmlns:a16="http://schemas.microsoft.com/office/drawing/2014/main" id="{BEEB8988-20FA-4832-BF3C-7BE45F0467E4}"/>
              </a:ext>
            </a:extLst>
          </p:cNvPr>
          <p:cNvSpPr txBox="1"/>
          <p:nvPr/>
        </p:nvSpPr>
        <p:spPr>
          <a:xfrm>
            <a:off x="0" y="0"/>
            <a:ext cx="9144000" cy="707886"/>
          </a:xfrm>
          <a:prstGeom prst="rect">
            <a:avLst/>
          </a:prstGeom>
          <a:noFill/>
        </p:spPr>
        <p:txBody>
          <a:bodyPr wrap="square" rtlCol="0">
            <a:spAutoFit/>
          </a:bodyPr>
          <a:lstStyle/>
          <a:p>
            <a:pPr algn="ctr"/>
            <a:r>
              <a:rPr lang="en-US" sz="4000" u="sng" dirty="0">
                <a:latin typeface="Times New Roman" panose="02020603050405020304" pitchFamily="18" charset="0"/>
                <a:cs typeface="Times New Roman" panose="02020603050405020304" pitchFamily="18" charset="0"/>
              </a:rPr>
              <a:t>10.  </a:t>
            </a:r>
            <a:r>
              <a:rPr lang="en-US" sz="3900" u="sng" dirty="0">
                <a:latin typeface="Times New Roman" panose="02020603050405020304" pitchFamily="18" charset="0"/>
                <a:cs typeface="Times New Roman" panose="02020603050405020304" pitchFamily="18" charset="0"/>
              </a:rPr>
              <a:t>Chemical &amp; Physical Changes in matter</a:t>
            </a:r>
          </a:p>
        </p:txBody>
      </p:sp>
      <p:cxnSp>
        <p:nvCxnSpPr>
          <p:cNvPr id="5" name="Straight Connector 4">
            <a:extLst>
              <a:ext uri="{FF2B5EF4-FFF2-40B4-BE49-F238E27FC236}">
                <a16:creationId xmlns:a16="http://schemas.microsoft.com/office/drawing/2014/main" id="{F8AB88BF-0FA8-4373-BBCF-53E686AF863B}"/>
              </a:ext>
            </a:extLst>
          </p:cNvPr>
          <p:cNvCxnSpPr>
            <a:cxnSpLocks/>
          </p:cNvCxnSpPr>
          <p:nvPr/>
        </p:nvCxnSpPr>
        <p:spPr>
          <a:xfrm flipV="1">
            <a:off x="1371600" y="2053761"/>
            <a:ext cx="3767211" cy="397557"/>
          </a:xfrm>
          <a:prstGeom prst="line">
            <a:avLst/>
          </a:prstGeom>
          <a:ln w="57150">
            <a:solidFill>
              <a:srgbClr val="0000CC"/>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0E056AE-FA7D-4B47-BD3C-4E858B3C3B7F}"/>
              </a:ext>
            </a:extLst>
          </p:cNvPr>
          <p:cNvCxnSpPr>
            <a:cxnSpLocks/>
          </p:cNvCxnSpPr>
          <p:nvPr/>
        </p:nvCxnSpPr>
        <p:spPr>
          <a:xfrm>
            <a:off x="1459817" y="4075763"/>
            <a:ext cx="3797983" cy="375735"/>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8" name="TextBox 7">
            <a:extLst>
              <a:ext uri="{FF2B5EF4-FFF2-40B4-BE49-F238E27FC236}">
                <a16:creationId xmlns:a16="http://schemas.microsoft.com/office/drawing/2014/main" id="{7530F6AC-A03C-499A-A4C9-00ABD0E19431}"/>
              </a:ext>
            </a:extLst>
          </p:cNvPr>
          <p:cNvSpPr txBox="1"/>
          <p:nvPr/>
        </p:nvSpPr>
        <p:spPr>
          <a:xfrm>
            <a:off x="38100" y="2133600"/>
            <a:ext cx="1485900" cy="2308324"/>
          </a:xfrm>
          <a:prstGeom prst="rect">
            <a:avLst/>
          </a:prstGeom>
          <a:noFill/>
        </p:spPr>
        <p:txBody>
          <a:bodyPr wrap="square" rtlCol="0">
            <a:spAutoFit/>
          </a:bodyPr>
          <a:lstStyle/>
          <a:p>
            <a:pPr algn="ctr"/>
            <a:r>
              <a:rPr lang="en-US" sz="2400" dirty="0">
                <a:solidFill>
                  <a:srgbClr val="0000CC"/>
                </a:solidFill>
                <a:latin typeface="Times New Roman" panose="02020603050405020304" pitchFamily="18" charset="0"/>
                <a:cs typeface="Times New Roman" panose="02020603050405020304" pitchFamily="18" charset="0"/>
              </a:rPr>
              <a:t>Physical </a:t>
            </a:r>
            <a:br>
              <a:rPr lang="en-US" sz="2400" dirty="0">
                <a:solidFill>
                  <a:srgbClr val="0000CC"/>
                </a:solidFill>
                <a:latin typeface="Times New Roman" panose="02020603050405020304" pitchFamily="18" charset="0"/>
                <a:cs typeface="Times New Roman" panose="02020603050405020304" pitchFamily="18" charset="0"/>
              </a:rPr>
            </a:br>
            <a:r>
              <a:rPr lang="en-US" sz="2400" dirty="0">
                <a:solidFill>
                  <a:srgbClr val="0000CC"/>
                </a:solidFill>
                <a:latin typeface="Times New Roman" panose="02020603050405020304" pitchFamily="18" charset="0"/>
                <a:cs typeface="Times New Roman" panose="02020603050405020304" pitchFamily="18" charset="0"/>
              </a:rPr>
              <a:t>Changes</a:t>
            </a:r>
          </a:p>
          <a:p>
            <a:pPr algn="ctr"/>
            <a:endParaRPr lang="en-US" sz="2400" dirty="0">
              <a:latin typeface="Times New Roman" panose="02020603050405020304" pitchFamily="18" charset="0"/>
              <a:cs typeface="Times New Roman" panose="02020603050405020304" pitchFamily="18" charset="0"/>
            </a:endParaRPr>
          </a:p>
          <a:p>
            <a:pPr algn="ctr"/>
            <a:endParaRPr lang="en-US" sz="2400" dirty="0">
              <a:latin typeface="Times New Roman" panose="02020603050405020304" pitchFamily="18" charset="0"/>
              <a:cs typeface="Times New Roman" panose="02020603050405020304" pitchFamily="18" charset="0"/>
            </a:endParaRPr>
          </a:p>
          <a:p>
            <a:pPr algn="ctr"/>
            <a:r>
              <a:rPr lang="en-US" sz="2400" dirty="0">
                <a:solidFill>
                  <a:srgbClr val="FF0000"/>
                </a:solidFill>
                <a:latin typeface="Times New Roman" panose="02020603050405020304" pitchFamily="18" charset="0"/>
                <a:cs typeface="Times New Roman" panose="02020603050405020304" pitchFamily="18" charset="0"/>
              </a:rPr>
              <a:t>Chemical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Changes</a:t>
            </a:r>
          </a:p>
        </p:txBody>
      </p:sp>
      <p:sp>
        <p:nvSpPr>
          <p:cNvPr id="9" name="TextBox 8">
            <a:extLst>
              <a:ext uri="{FF2B5EF4-FFF2-40B4-BE49-F238E27FC236}">
                <a16:creationId xmlns:a16="http://schemas.microsoft.com/office/drawing/2014/main" id="{EC255C20-B4B6-4063-A61D-8EF4D39B49FE}"/>
              </a:ext>
            </a:extLst>
          </p:cNvPr>
          <p:cNvSpPr txBox="1"/>
          <p:nvPr/>
        </p:nvSpPr>
        <p:spPr>
          <a:xfrm>
            <a:off x="1747911" y="2404539"/>
            <a:ext cx="3200400" cy="1815882"/>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A rearrangement of the atoms or particles of the substance</a:t>
            </a:r>
          </a:p>
        </p:txBody>
      </p:sp>
      <p:sp>
        <p:nvSpPr>
          <p:cNvPr id="12" name="TextBox 11">
            <a:extLst>
              <a:ext uri="{FF2B5EF4-FFF2-40B4-BE49-F238E27FC236}">
                <a16:creationId xmlns:a16="http://schemas.microsoft.com/office/drawing/2014/main" id="{0A52E7A7-5CBB-423F-B03B-1521E22A2DAE}"/>
              </a:ext>
            </a:extLst>
          </p:cNvPr>
          <p:cNvSpPr txBox="1"/>
          <p:nvPr/>
        </p:nvSpPr>
        <p:spPr>
          <a:xfrm>
            <a:off x="5863884" y="1247653"/>
            <a:ext cx="3167575" cy="2246769"/>
          </a:xfrm>
          <a:prstGeom prst="rect">
            <a:avLst/>
          </a:prstGeom>
          <a:noFill/>
        </p:spPr>
        <p:txBody>
          <a:bodyPr wrap="square" rtlCol="0">
            <a:spAutoFit/>
          </a:bodyPr>
          <a:lstStyle/>
          <a:p>
            <a:pPr algn="ctr"/>
            <a:r>
              <a:rPr lang="en-US" sz="2800" dirty="0">
                <a:solidFill>
                  <a:srgbClr val="0000CC"/>
                </a:solidFill>
                <a:latin typeface="Times New Roman" panose="02020603050405020304" pitchFamily="18" charset="0"/>
                <a:cs typeface="Times New Roman" panose="02020603050405020304" pitchFamily="18" charset="0"/>
              </a:rPr>
              <a:t>No new matter forms.</a:t>
            </a:r>
            <a:br>
              <a:rPr lang="en-US" sz="2800" dirty="0">
                <a:solidFill>
                  <a:srgbClr val="0000CC"/>
                </a:solidFill>
                <a:latin typeface="Times New Roman" panose="02020603050405020304" pitchFamily="18" charset="0"/>
                <a:cs typeface="Times New Roman" panose="02020603050405020304" pitchFamily="18" charset="0"/>
              </a:rPr>
            </a:br>
            <a:r>
              <a:rPr lang="en-US" sz="2800" dirty="0">
                <a:solidFill>
                  <a:srgbClr val="0000CC"/>
                </a:solidFill>
                <a:latin typeface="Times New Roman" panose="02020603050405020304" pitchFamily="18" charset="0"/>
                <a:cs typeface="Times New Roman" panose="02020603050405020304" pitchFamily="18" charset="0"/>
              </a:rPr>
              <a:t> No new properties form.  </a:t>
            </a:r>
            <a:br>
              <a:rPr lang="en-US" sz="2800" dirty="0">
                <a:solidFill>
                  <a:srgbClr val="0000CC"/>
                </a:solidFill>
                <a:latin typeface="Times New Roman" panose="02020603050405020304" pitchFamily="18" charset="0"/>
                <a:cs typeface="Times New Roman" panose="02020603050405020304" pitchFamily="18" charset="0"/>
              </a:rPr>
            </a:br>
            <a:r>
              <a:rPr lang="en-US" sz="2800" dirty="0">
                <a:solidFill>
                  <a:srgbClr val="0000CC"/>
                </a:solidFill>
                <a:latin typeface="Times New Roman" panose="02020603050405020304" pitchFamily="18" charset="0"/>
                <a:cs typeface="Times New Roman" panose="02020603050405020304" pitchFamily="18" charset="0"/>
              </a:rPr>
              <a:t>Same formulas.  </a:t>
            </a:r>
          </a:p>
        </p:txBody>
      </p:sp>
      <p:sp>
        <p:nvSpPr>
          <p:cNvPr id="22" name="TextBox 21">
            <a:extLst>
              <a:ext uri="{FF2B5EF4-FFF2-40B4-BE49-F238E27FC236}">
                <a16:creationId xmlns:a16="http://schemas.microsoft.com/office/drawing/2014/main" id="{E4B74F47-4E06-4B80-96C0-5A1744838F85}"/>
              </a:ext>
            </a:extLst>
          </p:cNvPr>
          <p:cNvSpPr txBox="1"/>
          <p:nvPr/>
        </p:nvSpPr>
        <p:spPr>
          <a:xfrm>
            <a:off x="6010422" y="3808769"/>
            <a:ext cx="3048000" cy="1815882"/>
          </a:xfrm>
          <a:prstGeom prst="rect">
            <a:avLst/>
          </a:prstGeom>
          <a:noFill/>
        </p:spPr>
        <p:txBody>
          <a:bodyPr wrap="square" rtlCol="0">
            <a:spAutoFit/>
          </a:bodyPr>
          <a:lstStyle/>
          <a:p>
            <a:pPr algn="ctr"/>
            <a:r>
              <a:rPr lang="en-US" sz="2800" dirty="0">
                <a:solidFill>
                  <a:srgbClr val="FF0000"/>
                </a:solidFill>
                <a:latin typeface="Times New Roman" panose="02020603050405020304" pitchFamily="18" charset="0"/>
                <a:cs typeface="Times New Roman" panose="02020603050405020304" pitchFamily="18" charset="0"/>
              </a:rPr>
              <a:t>New matter forms.</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New properties form.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New formulas.  </a:t>
            </a:r>
          </a:p>
        </p:txBody>
      </p:sp>
      <p:sp>
        <p:nvSpPr>
          <p:cNvPr id="37" name="TextBox 36">
            <a:extLst>
              <a:ext uri="{FF2B5EF4-FFF2-40B4-BE49-F238E27FC236}">
                <a16:creationId xmlns:a16="http://schemas.microsoft.com/office/drawing/2014/main" id="{4735198F-7A99-4486-9C60-BF24CEFB98F2}"/>
              </a:ext>
            </a:extLst>
          </p:cNvPr>
          <p:cNvSpPr txBox="1"/>
          <p:nvPr/>
        </p:nvSpPr>
        <p:spPr>
          <a:xfrm>
            <a:off x="19050" y="5814799"/>
            <a:ext cx="9105900" cy="1061829"/>
          </a:xfrm>
          <a:prstGeom prst="rect">
            <a:avLst/>
          </a:prstGeom>
          <a:noFill/>
        </p:spPr>
        <p:txBody>
          <a:bodyPr wrap="square" rtlCol="0">
            <a:spAutoFit/>
          </a:bodyPr>
          <a:lstStyle/>
          <a:p>
            <a:r>
              <a:rPr lang="en-US" sz="3200" dirty="0">
                <a:solidFill>
                  <a:srgbClr val="0000CC"/>
                </a:solidFill>
                <a:latin typeface="Times New Roman" panose="02020603050405020304" pitchFamily="18" charset="0"/>
                <a:cs typeface="Times New Roman" panose="02020603050405020304" pitchFamily="18" charset="0"/>
              </a:rPr>
              <a:t>11.  Physical changes are just phase changes.  </a:t>
            </a:r>
            <a:br>
              <a:rPr lang="en-US" sz="3200" dirty="0">
                <a:solidFill>
                  <a:srgbClr val="0000CC"/>
                </a:solidFill>
                <a:latin typeface="Times New Roman" panose="02020603050405020304" pitchFamily="18" charset="0"/>
                <a:cs typeface="Times New Roman" panose="02020603050405020304" pitchFamily="18" charset="0"/>
              </a:rPr>
            </a:br>
            <a:r>
              <a:rPr lang="en-US" sz="3100" dirty="0">
                <a:solidFill>
                  <a:srgbClr val="FF0000"/>
                </a:solidFill>
                <a:latin typeface="Times New Roman" panose="02020603050405020304" pitchFamily="18" charset="0"/>
                <a:cs typeface="Times New Roman" panose="02020603050405020304" pitchFamily="18" charset="0"/>
              </a:rPr>
              <a:t>Chemical changes are reactions, which make new stuff.  </a:t>
            </a:r>
          </a:p>
        </p:txBody>
      </p:sp>
      <p:cxnSp>
        <p:nvCxnSpPr>
          <p:cNvPr id="7" name="Straight Arrow Connector 6">
            <a:extLst>
              <a:ext uri="{FF2B5EF4-FFF2-40B4-BE49-F238E27FC236}">
                <a16:creationId xmlns:a16="http://schemas.microsoft.com/office/drawing/2014/main" id="{2C010B22-0653-4AD4-E277-171A6BA5CE44}"/>
              </a:ext>
            </a:extLst>
          </p:cNvPr>
          <p:cNvCxnSpPr>
            <a:cxnSpLocks/>
          </p:cNvCxnSpPr>
          <p:nvPr/>
        </p:nvCxnSpPr>
        <p:spPr>
          <a:xfrm flipV="1">
            <a:off x="5103056" y="1537388"/>
            <a:ext cx="1145344" cy="494830"/>
          </a:xfrm>
          <a:prstGeom prst="straightConnector1">
            <a:avLst/>
          </a:prstGeom>
          <a:ln w="38100">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D863DF94-6011-CC72-6C62-B7EDB051E64F}"/>
              </a:ext>
            </a:extLst>
          </p:cNvPr>
          <p:cNvCxnSpPr>
            <a:cxnSpLocks/>
          </p:cNvCxnSpPr>
          <p:nvPr/>
        </p:nvCxnSpPr>
        <p:spPr>
          <a:xfrm>
            <a:off x="5103056" y="2080761"/>
            <a:ext cx="992944" cy="247174"/>
          </a:xfrm>
          <a:prstGeom prst="straightConnector1">
            <a:avLst/>
          </a:prstGeom>
          <a:ln w="38100">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14822CF-2C7A-8B05-08BF-5870B932D24F}"/>
              </a:ext>
            </a:extLst>
          </p:cNvPr>
          <p:cNvCxnSpPr>
            <a:cxnSpLocks/>
          </p:cNvCxnSpPr>
          <p:nvPr/>
        </p:nvCxnSpPr>
        <p:spPr>
          <a:xfrm>
            <a:off x="5103056" y="2032218"/>
            <a:ext cx="1145344" cy="1147857"/>
          </a:xfrm>
          <a:prstGeom prst="straightConnector1">
            <a:avLst/>
          </a:prstGeom>
          <a:ln w="38100">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77CD4D8-A5CA-36BD-95BA-A28610C65728}"/>
              </a:ext>
            </a:extLst>
          </p:cNvPr>
          <p:cNvCxnSpPr>
            <a:cxnSpLocks/>
          </p:cNvCxnSpPr>
          <p:nvPr/>
        </p:nvCxnSpPr>
        <p:spPr>
          <a:xfrm flipV="1">
            <a:off x="5257800" y="4111738"/>
            <a:ext cx="893006" cy="33018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249D017-A1CC-133E-B60B-41FAF8452837}"/>
              </a:ext>
            </a:extLst>
          </p:cNvPr>
          <p:cNvCxnSpPr>
            <a:cxnSpLocks/>
          </p:cNvCxnSpPr>
          <p:nvPr/>
        </p:nvCxnSpPr>
        <p:spPr>
          <a:xfrm>
            <a:off x="5257800" y="4477899"/>
            <a:ext cx="1143000" cy="7505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2B33CCF4-DC7E-3E1F-2662-6D1858FEC9BA}"/>
              </a:ext>
            </a:extLst>
          </p:cNvPr>
          <p:cNvCxnSpPr>
            <a:cxnSpLocks/>
          </p:cNvCxnSpPr>
          <p:nvPr/>
        </p:nvCxnSpPr>
        <p:spPr>
          <a:xfrm>
            <a:off x="5271282" y="4483164"/>
            <a:ext cx="1129518" cy="89042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7361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015663"/>
          </a:xfrm>
          <a:prstGeom prst="rect">
            <a:avLst/>
          </a:prstGeom>
          <a:noFill/>
        </p:spPr>
        <p:txBody>
          <a:bodyPr wrap="square" rtlCol="0">
            <a:spAutoFit/>
          </a:bodyPr>
          <a:lstStyle/>
          <a:p>
            <a:r>
              <a:rPr lang="en-US" sz="6000" dirty="0">
                <a:latin typeface="Times New Roman" panose="02020603050405020304" pitchFamily="18" charset="0"/>
                <a:cs typeface="Times New Roman" panose="02020603050405020304" pitchFamily="18" charset="0"/>
              </a:rPr>
              <a:t>12.  What are MIXTURES?</a:t>
            </a:r>
          </a:p>
        </p:txBody>
      </p:sp>
      <p:sp>
        <p:nvSpPr>
          <p:cNvPr id="3" name="TextBox 2"/>
          <p:cNvSpPr txBox="1"/>
          <p:nvPr/>
        </p:nvSpPr>
        <p:spPr>
          <a:xfrm>
            <a:off x="0" y="1905000"/>
            <a:ext cx="9144000" cy="437042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Mixtures are… </a:t>
            </a:r>
            <a:r>
              <a:rPr lang="en-US" sz="2800" dirty="0">
                <a:solidFill>
                  <a:srgbClr val="FF0000"/>
                </a:solidFill>
                <a:latin typeface="Times New Roman" panose="02020603050405020304" pitchFamily="18" charset="0"/>
                <a:cs typeface="Times New Roman" panose="02020603050405020304" pitchFamily="18" charset="0"/>
              </a:rPr>
              <a:t>PHYSICAL BLENDS OF PURE MATTER</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 properties of matter in a mixture are </a:t>
            </a:r>
            <a:r>
              <a:rPr lang="en-US" sz="2800" dirty="0">
                <a:solidFill>
                  <a:srgbClr val="FF0000"/>
                </a:solidFill>
                <a:latin typeface="Times New Roman" panose="02020603050405020304" pitchFamily="18" charset="0"/>
                <a:cs typeface="Times New Roman" panose="02020603050405020304" pitchFamily="18" charset="0"/>
              </a:rPr>
              <a:t>CONSTANT.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No new properties form, no new substances form.   </a:t>
            </a:r>
            <a:br>
              <a:rPr lang="en-US" sz="2800" dirty="0">
                <a:solidFill>
                  <a:srgbClr val="FF0000"/>
                </a:solidFill>
                <a:latin typeface="Times New Roman" panose="02020603050405020304" pitchFamily="18" charset="0"/>
                <a:cs typeface="Times New Roman" panose="02020603050405020304" pitchFamily="18" charset="0"/>
              </a:rPr>
            </a:br>
            <a:r>
              <a:rPr lang="en-US" sz="1400" dirty="0">
                <a:solidFill>
                  <a:srgbClr val="FF0000"/>
                </a:solidFill>
                <a:latin typeface="Times New Roman" panose="02020603050405020304" pitchFamily="18" charset="0"/>
                <a:cs typeface="Times New Roman" panose="02020603050405020304" pitchFamily="18" charset="0"/>
              </a:rPr>
              <a:t> </a:t>
            </a:r>
            <a:br>
              <a:rPr lang="en-US" sz="14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When making a mixture….</a:t>
            </a:r>
          </a:p>
          <a:p>
            <a:r>
              <a:rPr lang="en-US" sz="3200" dirty="0">
                <a:solidFill>
                  <a:srgbClr val="FF0000"/>
                </a:solidFill>
                <a:latin typeface="Times New Roman" panose="02020603050405020304" pitchFamily="18" charset="0"/>
                <a:cs typeface="Times New Roman" panose="02020603050405020304" pitchFamily="18" charset="0"/>
              </a:rPr>
              <a:t>NO NEW COMPOUNDS ARE FORMED  </a:t>
            </a:r>
            <a:br>
              <a:rPr lang="en-US" sz="3200" dirty="0">
                <a:solidFill>
                  <a:srgbClr val="FF0000"/>
                </a:solidFill>
                <a:latin typeface="Times New Roman" panose="02020603050405020304" pitchFamily="18" charset="0"/>
                <a:cs typeface="Times New Roman" panose="02020603050405020304" pitchFamily="18" charset="0"/>
              </a:rPr>
            </a:br>
            <a:endParaRPr lang="en-US" sz="3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0319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1652"/>
            <a:ext cx="9144000" cy="6401753"/>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14.  Mixtures can be </a:t>
            </a:r>
            <a:r>
              <a:rPr lang="en-US" sz="3600" u="sng" dirty="0">
                <a:latin typeface="Times New Roman" panose="02020603050405020304" pitchFamily="18" charset="0"/>
                <a:cs typeface="Times New Roman" panose="02020603050405020304" pitchFamily="18" charset="0"/>
              </a:rPr>
              <a:t>the same throughout</a:t>
            </a:r>
            <a:r>
              <a:rPr lang="en-US" sz="3600" dirty="0">
                <a:latin typeface="Times New Roman" panose="02020603050405020304" pitchFamily="18" charset="0"/>
                <a:cs typeface="Times New Roman" panose="02020603050405020304" pitchFamily="18" charset="0"/>
              </a:rPr>
              <a:t> or</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are </a:t>
            </a:r>
            <a:r>
              <a:rPr lang="en-US" sz="3600" u="sng" dirty="0">
                <a:latin typeface="Times New Roman" panose="02020603050405020304" pitchFamily="18" charset="0"/>
                <a:cs typeface="Times New Roman" panose="02020603050405020304" pitchFamily="18" charset="0"/>
              </a:rPr>
              <a:t>randomly mixed</a:t>
            </a:r>
            <a:r>
              <a:rPr lang="en-US" sz="3600" dirty="0">
                <a:latin typeface="Times New Roman" panose="02020603050405020304" pitchFamily="18" charset="0"/>
                <a:cs typeface="Times New Roman" panose="02020603050405020304" pitchFamily="18" charset="0"/>
              </a:rPr>
              <a:t> together.  </a:t>
            </a:r>
          </a:p>
          <a:p>
            <a:endParaRPr lang="en-US"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 </a:t>
            </a:r>
          </a:p>
          <a:p>
            <a:r>
              <a:rPr lang="en-US" sz="4000" dirty="0">
                <a:solidFill>
                  <a:srgbClr val="FF0000"/>
                </a:solidFill>
                <a:latin typeface="Times New Roman" panose="02020603050405020304" pitchFamily="18" charset="0"/>
                <a:cs typeface="Times New Roman" panose="02020603050405020304" pitchFamily="18" charset="0"/>
              </a:rPr>
              <a:t>15.  Mixtures that are mixed the</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SAME THROUGHOUT are called…</a:t>
            </a:r>
          </a:p>
          <a:p>
            <a:endParaRPr lang="en-US" sz="4000" dirty="0">
              <a:latin typeface="Times New Roman" panose="02020603050405020304" pitchFamily="18" charset="0"/>
              <a:cs typeface="Times New Roman" panose="02020603050405020304" pitchFamily="18" charset="0"/>
            </a:endParaRPr>
          </a:p>
          <a:p>
            <a:r>
              <a:rPr lang="en-US" sz="4000" dirty="0">
                <a:solidFill>
                  <a:srgbClr val="0000CC"/>
                </a:solidFill>
                <a:latin typeface="Times New Roman" panose="02020603050405020304" pitchFamily="18" charset="0"/>
                <a:cs typeface="Times New Roman" panose="02020603050405020304" pitchFamily="18" charset="0"/>
              </a:rPr>
              <a:t>16.  Mixtures that are mixed</a:t>
            </a:r>
            <a:br>
              <a:rPr lang="en-US" sz="4000" dirty="0">
                <a:solidFill>
                  <a:srgbClr val="0000CC"/>
                </a:solidFill>
                <a:latin typeface="Times New Roman" panose="02020603050405020304" pitchFamily="18" charset="0"/>
                <a:cs typeface="Times New Roman" panose="02020603050405020304" pitchFamily="18" charset="0"/>
              </a:rPr>
            </a:br>
            <a:r>
              <a:rPr lang="en-US" sz="4000" dirty="0">
                <a:solidFill>
                  <a:srgbClr val="0000CC"/>
                </a:solidFill>
                <a:latin typeface="Times New Roman" panose="02020603050405020304" pitchFamily="18" charset="0"/>
                <a:cs typeface="Times New Roman" panose="02020603050405020304" pitchFamily="18" charset="0"/>
              </a:rPr>
              <a:t>       DIFFERENTLY THROUGHOUT </a:t>
            </a:r>
            <a:br>
              <a:rPr lang="en-US" sz="4000" dirty="0">
                <a:solidFill>
                  <a:srgbClr val="0000CC"/>
                </a:solidFill>
                <a:latin typeface="Times New Roman" panose="02020603050405020304" pitchFamily="18" charset="0"/>
                <a:cs typeface="Times New Roman" panose="02020603050405020304" pitchFamily="18" charset="0"/>
              </a:rPr>
            </a:br>
            <a:r>
              <a:rPr lang="en-US" sz="4000" dirty="0">
                <a:solidFill>
                  <a:srgbClr val="0000CC"/>
                </a:solidFill>
                <a:latin typeface="Times New Roman" panose="02020603050405020304" pitchFamily="18" charset="0"/>
                <a:cs typeface="Times New Roman" panose="02020603050405020304" pitchFamily="18" charset="0"/>
              </a:rPr>
              <a:t>       are called…</a:t>
            </a:r>
          </a:p>
          <a:p>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4244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247864"/>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15.  Mixtures that are the</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SAME THROUGHOUT are called…</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a:t>
            </a:r>
            <a:r>
              <a:rPr lang="en-US" sz="6000" u="sng" dirty="0">
                <a:solidFill>
                  <a:srgbClr val="FF0000"/>
                </a:solidFill>
                <a:latin typeface="Times New Roman" panose="02020603050405020304" pitchFamily="18" charset="0"/>
                <a:cs typeface="Times New Roman" panose="02020603050405020304" pitchFamily="18" charset="0"/>
              </a:rPr>
              <a:t>HOMOGENEOUS</a:t>
            </a:r>
            <a:endParaRPr lang="en-US" sz="4000" u="sng" dirty="0">
              <a:solidFill>
                <a:srgbClr val="FF0000"/>
              </a:solidFill>
              <a:latin typeface="Times New Roman" panose="02020603050405020304" pitchFamily="18" charset="0"/>
              <a:cs typeface="Times New Roman" panose="02020603050405020304" pitchFamily="18" charset="0"/>
            </a:endParaRPr>
          </a:p>
          <a:p>
            <a:endParaRPr lang="en-US" sz="4000" dirty="0">
              <a:latin typeface="Times New Roman" panose="02020603050405020304" pitchFamily="18" charset="0"/>
              <a:cs typeface="Times New Roman" panose="02020603050405020304" pitchFamily="18" charset="0"/>
            </a:endParaRPr>
          </a:p>
          <a:p>
            <a:r>
              <a:rPr lang="en-US" sz="4000" dirty="0">
                <a:solidFill>
                  <a:srgbClr val="0000CC"/>
                </a:solidFill>
                <a:latin typeface="Times New Roman" panose="02020603050405020304" pitchFamily="18" charset="0"/>
                <a:cs typeface="Times New Roman" panose="02020603050405020304" pitchFamily="18" charset="0"/>
              </a:rPr>
              <a:t>16.  Mixtures that are</a:t>
            </a:r>
            <a:br>
              <a:rPr lang="en-US" sz="4000" dirty="0">
                <a:solidFill>
                  <a:srgbClr val="0000CC"/>
                </a:solidFill>
                <a:latin typeface="Times New Roman" panose="02020603050405020304" pitchFamily="18" charset="0"/>
                <a:cs typeface="Times New Roman" panose="02020603050405020304" pitchFamily="18" charset="0"/>
              </a:rPr>
            </a:br>
            <a:r>
              <a:rPr lang="en-US" sz="4000" dirty="0">
                <a:solidFill>
                  <a:srgbClr val="0000CC"/>
                </a:solidFill>
                <a:latin typeface="Times New Roman" panose="02020603050405020304" pitchFamily="18" charset="0"/>
                <a:cs typeface="Times New Roman" panose="02020603050405020304" pitchFamily="18" charset="0"/>
              </a:rPr>
              <a:t>       DIFFERENT THROUGHOUT </a:t>
            </a:r>
            <a:br>
              <a:rPr lang="en-US" sz="4000" dirty="0">
                <a:solidFill>
                  <a:srgbClr val="0000CC"/>
                </a:solidFill>
                <a:latin typeface="Times New Roman" panose="02020603050405020304" pitchFamily="18" charset="0"/>
                <a:cs typeface="Times New Roman" panose="02020603050405020304" pitchFamily="18" charset="0"/>
              </a:rPr>
            </a:br>
            <a:r>
              <a:rPr lang="en-US" sz="4000" dirty="0">
                <a:solidFill>
                  <a:srgbClr val="0000CC"/>
                </a:solidFill>
                <a:latin typeface="Times New Roman" panose="02020603050405020304" pitchFamily="18" charset="0"/>
                <a:cs typeface="Times New Roman" panose="02020603050405020304" pitchFamily="18" charset="0"/>
              </a:rPr>
              <a:t>       are called…</a:t>
            </a:r>
            <a:br>
              <a:rPr lang="en-US" sz="4000" dirty="0">
                <a:solidFill>
                  <a:srgbClr val="0000CC"/>
                </a:solidFill>
                <a:latin typeface="Times New Roman" panose="02020603050405020304" pitchFamily="18" charset="0"/>
                <a:cs typeface="Times New Roman" panose="02020603050405020304" pitchFamily="18" charset="0"/>
              </a:rPr>
            </a:br>
            <a:r>
              <a:rPr lang="en-US" sz="4000" dirty="0">
                <a:solidFill>
                  <a:srgbClr val="0000CC"/>
                </a:solidFill>
                <a:latin typeface="Times New Roman" panose="02020603050405020304" pitchFamily="18" charset="0"/>
                <a:cs typeface="Times New Roman" panose="02020603050405020304" pitchFamily="18" charset="0"/>
              </a:rPr>
              <a:t>       </a:t>
            </a:r>
            <a:r>
              <a:rPr lang="en-US" sz="6000" u="sng" dirty="0">
                <a:solidFill>
                  <a:srgbClr val="0000CC"/>
                </a:solidFill>
                <a:latin typeface="Times New Roman" panose="02020603050405020304" pitchFamily="18" charset="0"/>
                <a:cs typeface="Times New Roman" panose="02020603050405020304" pitchFamily="18" charset="0"/>
              </a:rPr>
              <a:t>HETEROGENOUS</a:t>
            </a:r>
          </a:p>
          <a:p>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1406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heterogeneous mixture">
            <a:extLst>
              <a:ext uri="{FF2B5EF4-FFF2-40B4-BE49-F238E27FC236}">
                <a16:creationId xmlns:a16="http://schemas.microsoft.com/office/drawing/2014/main" id="{61344DB0-5CEA-4D89-A499-D8C853BF237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67083" y="1600201"/>
            <a:ext cx="9009831" cy="45719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822BB5F-8037-4E63-B726-B641870D2EDD}"/>
              </a:ext>
            </a:extLst>
          </p:cNvPr>
          <p:cNvSpPr txBox="1"/>
          <p:nvPr/>
        </p:nvSpPr>
        <p:spPr>
          <a:xfrm>
            <a:off x="0" y="0"/>
            <a:ext cx="9144000" cy="1200329"/>
          </a:xfrm>
          <a:prstGeom prst="rect">
            <a:avLst/>
          </a:prstGeom>
          <a:noFill/>
        </p:spPr>
        <p:txBody>
          <a:bodyPr wrap="square" rtlCol="0">
            <a:spAutoFit/>
          </a:bodyPr>
          <a:lstStyle/>
          <a:p>
            <a:pPr algn="ctr"/>
            <a:r>
              <a:rPr lang="en-US" sz="7200" dirty="0">
                <a:solidFill>
                  <a:srgbClr val="0000CC"/>
                </a:solidFill>
                <a:latin typeface="Comic Sans MS" panose="030F0702030302020204" pitchFamily="66" charset="0"/>
              </a:rPr>
              <a:t>Examples</a:t>
            </a:r>
          </a:p>
        </p:txBody>
      </p:sp>
      <p:sp>
        <p:nvSpPr>
          <p:cNvPr id="3" name="TextBox 2">
            <a:extLst>
              <a:ext uri="{FF2B5EF4-FFF2-40B4-BE49-F238E27FC236}">
                <a16:creationId xmlns:a16="http://schemas.microsoft.com/office/drawing/2014/main" id="{018C8C09-AA3F-4E3C-8718-DAEF848FBF75}"/>
              </a:ext>
            </a:extLst>
          </p:cNvPr>
          <p:cNvSpPr txBox="1"/>
          <p:nvPr/>
        </p:nvSpPr>
        <p:spPr>
          <a:xfrm>
            <a:off x="67083" y="1371600"/>
            <a:ext cx="694917" cy="707886"/>
          </a:xfrm>
          <a:prstGeom prst="rect">
            <a:avLst/>
          </a:prstGeom>
          <a:noFill/>
        </p:spPr>
        <p:txBody>
          <a:bodyPr wrap="square" rtlCol="0">
            <a:spAutoFit/>
          </a:bodyPr>
          <a:lstStyle/>
          <a:p>
            <a:r>
              <a:rPr lang="en-US" sz="4000" dirty="0">
                <a:solidFill>
                  <a:srgbClr val="0000CC"/>
                </a:solidFill>
                <a:latin typeface="Times New Roman" panose="02020603050405020304" pitchFamily="18" charset="0"/>
                <a:cs typeface="Times New Roman" panose="02020603050405020304" pitchFamily="18" charset="0"/>
              </a:rPr>
              <a:t>17</a:t>
            </a:r>
          </a:p>
        </p:txBody>
      </p:sp>
      <p:sp>
        <p:nvSpPr>
          <p:cNvPr id="5" name="TextBox 4">
            <a:extLst>
              <a:ext uri="{FF2B5EF4-FFF2-40B4-BE49-F238E27FC236}">
                <a16:creationId xmlns:a16="http://schemas.microsoft.com/office/drawing/2014/main" id="{CA89812A-179A-4BA3-A0F5-80AB0250D77E}"/>
              </a:ext>
            </a:extLst>
          </p:cNvPr>
          <p:cNvSpPr txBox="1"/>
          <p:nvPr/>
        </p:nvSpPr>
        <p:spPr>
          <a:xfrm>
            <a:off x="0" y="3941487"/>
            <a:ext cx="694917" cy="707886"/>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18</a:t>
            </a:r>
          </a:p>
        </p:txBody>
      </p:sp>
    </p:spTree>
    <p:extLst>
      <p:ext uri="{BB962C8B-B14F-4D97-AF65-F5344CB8AC3E}">
        <p14:creationId xmlns:p14="http://schemas.microsoft.com/office/powerpoint/2010/main" val="567150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B7E6E0-AD47-4F41-9E39-1FE3C3D9D2DC}"/>
              </a:ext>
            </a:extLst>
          </p:cNvPr>
          <p:cNvSpPr txBox="1"/>
          <p:nvPr/>
        </p:nvSpPr>
        <p:spPr>
          <a:xfrm>
            <a:off x="0" y="4395787"/>
            <a:ext cx="9144000" cy="246221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19.  Salt water is homogeneous – </a:t>
            </a:r>
            <a:r>
              <a:rPr lang="en-US" sz="2800" dirty="0">
                <a:solidFill>
                  <a:srgbClr val="FF0000"/>
                </a:solidFill>
                <a:latin typeface="Times New Roman" panose="02020603050405020304" pitchFamily="18" charset="0"/>
                <a:cs typeface="Times New Roman" panose="02020603050405020304" pitchFamily="18" charset="0"/>
              </a:rPr>
              <a:t>it’s the same throughout.  </a:t>
            </a:r>
          </a:p>
          <a:p>
            <a:endParaRPr lang="en-US" sz="1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20.  Chocolate milk is heterogeneous, </a:t>
            </a:r>
            <a:r>
              <a:rPr lang="en-US" sz="2800" dirty="0">
                <a:solidFill>
                  <a:srgbClr val="FF0000"/>
                </a:solidFill>
                <a:latin typeface="Times New Roman" panose="02020603050405020304" pitchFamily="18" charset="0"/>
                <a:cs typeface="Times New Roman" panose="02020603050405020304" pitchFamily="18" charset="0"/>
              </a:rPr>
              <a:t>because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the chocolate will settle to the bottom.  </a:t>
            </a:r>
            <a:r>
              <a:rPr lang="en-US" sz="1400" dirty="0">
                <a:latin typeface="Times New Roman" panose="02020603050405020304" pitchFamily="18" charset="0"/>
                <a:cs typeface="Times New Roman" panose="02020603050405020304" pitchFamily="18" charset="0"/>
              </a:rPr>
              <a:t>(It starts mostly homogeneous)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21.  Oil and vinegar are heterogeneous; </a:t>
            </a:r>
            <a:r>
              <a:rPr lang="en-US" sz="2800" dirty="0">
                <a:solidFill>
                  <a:srgbClr val="FF0000"/>
                </a:solidFill>
                <a:latin typeface="Times New Roman" panose="02020603050405020304" pitchFamily="18" charset="0"/>
                <a:cs typeface="Times New Roman" panose="02020603050405020304" pitchFamily="18" charset="0"/>
              </a:rPr>
              <a:t>they will not mix. </a:t>
            </a:r>
            <a:endParaRPr lang="en-US" sz="1400" dirty="0">
              <a:solidFill>
                <a:srgbClr val="FF0000"/>
              </a:solidFill>
              <a:latin typeface="Times New Roman" panose="02020603050405020304" pitchFamily="18" charset="0"/>
              <a:cs typeface="Times New Roman" panose="02020603050405020304" pitchFamily="18" charset="0"/>
            </a:endParaRPr>
          </a:p>
        </p:txBody>
      </p:sp>
      <p:pic>
        <p:nvPicPr>
          <p:cNvPr id="3078" name="Picture 6" descr="Image result for heterogeneous solutions">
            <a:extLst>
              <a:ext uri="{FF2B5EF4-FFF2-40B4-BE49-F238E27FC236}">
                <a16:creationId xmlns:a16="http://schemas.microsoft.com/office/drawing/2014/main" id="{6B62E275-B96A-428D-9741-9647FDBC94D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196" b="15406"/>
          <a:stretch/>
        </p:blipFill>
        <p:spPr bwMode="auto">
          <a:xfrm>
            <a:off x="0" y="533400"/>
            <a:ext cx="5486400" cy="28956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Related image">
            <a:extLst>
              <a:ext uri="{FF2B5EF4-FFF2-40B4-BE49-F238E27FC236}">
                <a16:creationId xmlns:a16="http://schemas.microsoft.com/office/drawing/2014/main" id="{D5A16E78-BECC-4F2B-8AD2-F2C2C7C219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5726" y="580580"/>
            <a:ext cx="2024062" cy="262702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A93AD71-61EE-4FB0-8CB8-497F6481F29A}"/>
              </a:ext>
            </a:extLst>
          </p:cNvPr>
          <p:cNvSpPr txBox="1"/>
          <p:nvPr/>
        </p:nvSpPr>
        <p:spPr>
          <a:xfrm>
            <a:off x="6096000" y="3283803"/>
            <a:ext cx="2514600" cy="830997"/>
          </a:xfrm>
          <a:prstGeom prst="rect">
            <a:avLst/>
          </a:prstGeom>
          <a:noFill/>
        </p:spPr>
        <p:txBody>
          <a:bodyPr wrap="square" rtlCol="0">
            <a:spAutoFit/>
          </a:bodyPr>
          <a:lstStyle/>
          <a:p>
            <a:pPr algn="ctr"/>
            <a:r>
              <a:rPr lang="en-US" sz="2400" dirty="0">
                <a:solidFill>
                  <a:srgbClr val="FF0000"/>
                </a:solidFill>
                <a:latin typeface="Times New Roman" panose="02020603050405020304" pitchFamily="18" charset="0"/>
                <a:cs typeface="Times New Roman" panose="02020603050405020304" pitchFamily="18" charset="0"/>
              </a:rPr>
              <a:t>Heterogeneous, will not mix at all</a:t>
            </a:r>
          </a:p>
        </p:txBody>
      </p:sp>
      <p:sp>
        <p:nvSpPr>
          <p:cNvPr id="4" name="TextBox 3">
            <a:extLst>
              <a:ext uri="{FF2B5EF4-FFF2-40B4-BE49-F238E27FC236}">
                <a16:creationId xmlns:a16="http://schemas.microsoft.com/office/drawing/2014/main" id="{668D7094-2A89-45B4-AE8A-442194151A04}"/>
              </a:ext>
            </a:extLst>
          </p:cNvPr>
          <p:cNvSpPr txBox="1"/>
          <p:nvPr/>
        </p:nvSpPr>
        <p:spPr>
          <a:xfrm>
            <a:off x="76200" y="0"/>
            <a:ext cx="8839200" cy="400110"/>
          </a:xfrm>
          <a:prstGeom prst="rect">
            <a:avLst/>
          </a:prstGeom>
          <a:noFill/>
        </p:spPr>
        <p:txBody>
          <a:bodyPr wrap="square" rtlCol="0">
            <a:spAutoFit/>
          </a:bodyPr>
          <a:lstStyle/>
          <a:p>
            <a:r>
              <a:rPr lang="en-US" sz="2000" dirty="0">
                <a:latin typeface="Comic Sans MS" panose="030F0702030302020204" pitchFamily="66" charset="0"/>
              </a:rPr>
              <a:t>   Salty Water                    Chocolate milk               Oil &amp; white vinegar</a:t>
            </a:r>
          </a:p>
        </p:txBody>
      </p:sp>
      <p:sp>
        <p:nvSpPr>
          <p:cNvPr id="9" name="TextBox 8">
            <a:extLst>
              <a:ext uri="{FF2B5EF4-FFF2-40B4-BE49-F238E27FC236}">
                <a16:creationId xmlns:a16="http://schemas.microsoft.com/office/drawing/2014/main" id="{96E92F2D-5515-4313-A484-9F3E266DC7BC}"/>
              </a:ext>
            </a:extLst>
          </p:cNvPr>
          <p:cNvSpPr txBox="1"/>
          <p:nvPr/>
        </p:nvSpPr>
        <p:spPr>
          <a:xfrm>
            <a:off x="-28136" y="3371056"/>
            <a:ext cx="2847535" cy="830997"/>
          </a:xfrm>
          <a:prstGeom prst="rect">
            <a:avLst/>
          </a:prstGeom>
          <a:noFill/>
        </p:spPr>
        <p:txBody>
          <a:bodyPr wrap="square" rtlCol="0">
            <a:spAutoFit/>
          </a:bodyPr>
          <a:lstStyle/>
          <a:p>
            <a:pPr algn="ctr"/>
            <a:r>
              <a:rPr lang="en-US" sz="2400" dirty="0">
                <a:solidFill>
                  <a:srgbClr val="FF0000"/>
                </a:solidFill>
                <a:latin typeface="Times New Roman" panose="02020603050405020304" pitchFamily="18" charset="0"/>
                <a:cs typeface="Times New Roman" panose="02020603050405020304" pitchFamily="18" charset="0"/>
              </a:rPr>
              <a:t>Homogeneous</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stays mixed perfectly</a:t>
            </a:r>
          </a:p>
        </p:txBody>
      </p:sp>
      <p:sp>
        <p:nvSpPr>
          <p:cNvPr id="10" name="TextBox 9">
            <a:extLst>
              <a:ext uri="{FF2B5EF4-FFF2-40B4-BE49-F238E27FC236}">
                <a16:creationId xmlns:a16="http://schemas.microsoft.com/office/drawing/2014/main" id="{490D0979-DBE1-4430-9FAB-B9772E70FF02}"/>
              </a:ext>
            </a:extLst>
          </p:cNvPr>
          <p:cNvSpPr txBox="1"/>
          <p:nvPr/>
        </p:nvSpPr>
        <p:spPr>
          <a:xfrm>
            <a:off x="3086686" y="3394502"/>
            <a:ext cx="2514600" cy="830997"/>
          </a:xfrm>
          <a:prstGeom prst="rect">
            <a:avLst/>
          </a:prstGeom>
          <a:noFill/>
        </p:spPr>
        <p:txBody>
          <a:bodyPr wrap="square" rtlCol="0">
            <a:spAutoFit/>
          </a:bodyPr>
          <a:lstStyle/>
          <a:p>
            <a:pPr algn="ctr"/>
            <a:r>
              <a:rPr lang="en-US" sz="2400" dirty="0">
                <a:solidFill>
                  <a:srgbClr val="FF0000"/>
                </a:solidFill>
                <a:latin typeface="Times New Roman" panose="02020603050405020304" pitchFamily="18" charset="0"/>
                <a:cs typeface="Times New Roman" panose="02020603050405020304" pitchFamily="18" charset="0"/>
              </a:rPr>
              <a:t>Heterogenous, will settle apart soon</a:t>
            </a:r>
          </a:p>
        </p:txBody>
      </p:sp>
    </p:spTree>
    <p:extLst>
      <p:ext uri="{BB962C8B-B14F-4D97-AF65-F5344CB8AC3E}">
        <p14:creationId xmlns:p14="http://schemas.microsoft.com/office/powerpoint/2010/main" val="672376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954107"/>
          </a:xfrm>
          <a:prstGeom prst="rect">
            <a:avLst/>
          </a:prstGeom>
          <a:noFill/>
        </p:spPr>
        <p:txBody>
          <a:bodyPr wrap="square" rtlCol="0">
            <a:spAutoFit/>
          </a:bodyPr>
          <a:lstStyle/>
          <a:p>
            <a:r>
              <a:rPr lang="en-US" sz="2800" dirty="0"/>
              <a:t>22.  Mixtures can come in ALL PHASES.  Examples of mixtures </a:t>
            </a:r>
          </a:p>
          <a:p>
            <a:endParaRPr lang="en-US" sz="2800" dirty="0"/>
          </a:p>
        </p:txBody>
      </p:sp>
      <p:graphicFrame>
        <p:nvGraphicFramePr>
          <p:cNvPr id="3" name="Table 3">
            <a:extLst>
              <a:ext uri="{FF2B5EF4-FFF2-40B4-BE49-F238E27FC236}">
                <a16:creationId xmlns:a16="http://schemas.microsoft.com/office/drawing/2014/main" id="{54470430-33CF-4143-B810-749E4662C715}"/>
              </a:ext>
            </a:extLst>
          </p:cNvPr>
          <p:cNvGraphicFramePr>
            <a:graphicFrameLocks noGrp="1"/>
          </p:cNvGraphicFramePr>
          <p:nvPr>
            <p:extLst>
              <p:ext uri="{D42A27DB-BD31-4B8C-83A1-F6EECF244321}">
                <p14:modId xmlns:p14="http://schemas.microsoft.com/office/powerpoint/2010/main" val="3273985328"/>
              </p:ext>
            </p:extLst>
          </p:nvPr>
        </p:nvGraphicFramePr>
        <p:xfrm>
          <a:off x="0" y="762000"/>
          <a:ext cx="9144000" cy="6095998"/>
        </p:xfrm>
        <a:graphic>
          <a:graphicData uri="http://schemas.openxmlformats.org/drawingml/2006/table">
            <a:tbl>
              <a:tblPr firstRow="1" bandRow="1">
                <a:tableStyleId>{5C22544A-7EE6-4342-B048-85BDC9FD1C3A}</a:tableStyleId>
              </a:tblPr>
              <a:tblGrid>
                <a:gridCol w="1801091">
                  <a:extLst>
                    <a:ext uri="{9D8B030D-6E8A-4147-A177-3AD203B41FA5}">
                      <a16:colId xmlns:a16="http://schemas.microsoft.com/office/drawing/2014/main" val="3210130167"/>
                    </a:ext>
                  </a:extLst>
                </a:gridCol>
                <a:gridCol w="2389909">
                  <a:extLst>
                    <a:ext uri="{9D8B030D-6E8A-4147-A177-3AD203B41FA5}">
                      <a16:colId xmlns:a16="http://schemas.microsoft.com/office/drawing/2014/main" val="1527558730"/>
                    </a:ext>
                  </a:extLst>
                </a:gridCol>
                <a:gridCol w="2819400">
                  <a:extLst>
                    <a:ext uri="{9D8B030D-6E8A-4147-A177-3AD203B41FA5}">
                      <a16:colId xmlns:a16="http://schemas.microsoft.com/office/drawing/2014/main" val="1392301196"/>
                    </a:ext>
                  </a:extLst>
                </a:gridCol>
                <a:gridCol w="2133600">
                  <a:extLst>
                    <a:ext uri="{9D8B030D-6E8A-4147-A177-3AD203B41FA5}">
                      <a16:colId xmlns:a16="http://schemas.microsoft.com/office/drawing/2014/main" val="3689296762"/>
                    </a:ext>
                  </a:extLst>
                </a:gridCol>
              </a:tblGrid>
              <a:tr h="832737">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Solution phase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examples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Contains this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Mixed with this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37089487"/>
                  </a:ext>
                </a:extLst>
              </a:tr>
              <a:tr h="699315">
                <a:tc rowSpan="2">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Solids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2000" b="0" dirty="0">
                          <a:solidFill>
                            <a:srgbClr val="0000CC"/>
                          </a:solidFill>
                          <a:latin typeface="Times New Roman" panose="02020603050405020304" pitchFamily="18" charset="0"/>
                          <a:cs typeface="Times New Roman" panose="02020603050405020304" pitchFamily="18" charset="0"/>
                        </a:rPr>
                        <a:t>Cast Iron</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2000" b="0" dirty="0">
                          <a:solidFill>
                            <a:srgbClr val="0000CC"/>
                          </a:solidFill>
                          <a:latin typeface="Times New Roman" panose="02020603050405020304" pitchFamily="18" charset="0"/>
                          <a:cs typeface="Times New Roman" panose="02020603050405020304" pitchFamily="18" charset="0"/>
                        </a:rPr>
                        <a:t>Carbon</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2000" b="0" dirty="0">
                          <a:solidFill>
                            <a:srgbClr val="0000CC"/>
                          </a:solidFill>
                          <a:latin typeface="Times New Roman" panose="02020603050405020304" pitchFamily="18" charset="0"/>
                          <a:cs typeface="Times New Roman" panose="02020603050405020304" pitchFamily="18" charset="0"/>
                        </a:rPr>
                        <a:t>Iron</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862554393"/>
                  </a:ext>
                </a:extLst>
              </a:tr>
              <a:tr h="699315">
                <a:tc vMerge="1">
                  <a:txBody>
                    <a:bodyPr/>
                    <a:lstStyle/>
                    <a:p>
                      <a:endParaRPr lang="en-US"/>
                    </a:p>
                  </a:txBody>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Brass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Zinc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Copper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163233008"/>
                  </a:ext>
                </a:extLst>
              </a:tr>
              <a:tr h="717717">
                <a:tc rowSpan="2">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Liquids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Wine</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Ethanol</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Fruit juice</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709482082"/>
                  </a:ext>
                </a:extLst>
              </a:tr>
              <a:tr h="717717">
                <a:tc vMerge="1">
                  <a:txBody>
                    <a:bodyPr/>
                    <a:lstStyle/>
                    <a:p>
                      <a:endParaRPr lang="en-US"/>
                    </a:p>
                  </a:txBody>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Vinegar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Acetic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731466635"/>
                  </a:ext>
                </a:extLst>
              </a:tr>
              <a:tr h="993763">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 Air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Oxygen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Nitrogen, etc.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8451211"/>
                  </a:ext>
                </a:extLst>
              </a:tr>
              <a:tr h="717717">
                <a:tc rowSpan="2">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Aqueous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2000" b="0" dirty="0">
                          <a:solidFill>
                            <a:srgbClr val="0000CC"/>
                          </a:solidFill>
                          <a:latin typeface="Times New Roman" panose="02020603050405020304" pitchFamily="18" charset="0"/>
                          <a:cs typeface="Times New Roman" panose="02020603050405020304" pitchFamily="18" charset="0"/>
                        </a:rPr>
                        <a:t>Ocean water</a:t>
                      </a:r>
                      <a:endParaRPr lang="en-US" sz="20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2000" b="0" dirty="0">
                          <a:solidFill>
                            <a:srgbClr val="0000CC"/>
                          </a:solidFill>
                          <a:latin typeface="Times New Roman" panose="02020603050405020304" pitchFamily="18" charset="0"/>
                          <a:cs typeface="Times New Roman" panose="02020603050405020304" pitchFamily="18" charset="0"/>
                        </a:rPr>
                        <a:t>Salt</a:t>
                      </a:r>
                      <a:endParaRPr lang="en-US" sz="20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2000" b="0" dirty="0">
                          <a:solidFill>
                            <a:srgbClr val="0000CC"/>
                          </a:solidFill>
                          <a:latin typeface="Times New Roman" panose="02020603050405020304" pitchFamily="18" charset="0"/>
                          <a:cs typeface="Times New Roman" panose="02020603050405020304" pitchFamily="18" charset="0"/>
                        </a:rPr>
                        <a:t>Water</a:t>
                      </a:r>
                      <a:endParaRPr lang="en-US" sz="20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3326579223"/>
                  </a:ext>
                </a:extLst>
              </a:tr>
              <a:tr h="717717">
                <a:tc vMerge="1">
                  <a:txBody>
                    <a:bodyPr/>
                    <a:lstStyle/>
                    <a:p>
                      <a:endParaRPr lang="en-US"/>
                    </a:p>
                  </a:txBody>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Gatorade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Sugar + Food color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899040620"/>
                  </a:ext>
                </a:extLst>
              </a:tr>
            </a:tbl>
          </a:graphicData>
        </a:graphic>
      </p:graphicFrame>
    </p:spTree>
    <p:extLst>
      <p:ext uri="{BB962C8B-B14F-4D97-AF65-F5344CB8AC3E}">
        <p14:creationId xmlns:p14="http://schemas.microsoft.com/office/powerpoint/2010/main" val="1630941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0"/>
            <a:ext cx="9144000" cy="3429000"/>
          </a:xfrm>
        </p:spPr>
        <p:txBody>
          <a:bodyPr/>
          <a:lstStyle/>
          <a:p>
            <a:pPr eaLnBrk="1" hangingPunct="1"/>
            <a:r>
              <a:rPr lang="en-US" altLang="en-US" dirty="0">
                <a:latin typeface="Times New Roman" panose="02020603050405020304" pitchFamily="18" charset="0"/>
                <a:cs typeface="Times New Roman" panose="02020603050405020304" pitchFamily="18" charset="0"/>
              </a:rPr>
              <a:t>Matter Class #2</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OB: Matter Vocabulary,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Compounds, Elements, etc., and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the Law of Conservation of Matter</a:t>
            </a:r>
          </a:p>
        </p:txBody>
      </p:sp>
    </p:spTree>
    <p:extLst>
      <p:ext uri="{BB962C8B-B14F-4D97-AF65-F5344CB8AC3E}">
        <p14:creationId xmlns:p14="http://schemas.microsoft.com/office/powerpoint/2010/main" val="1733985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1"/>
          <p:cNvSpPr txBox="1">
            <a:spLocks noChangeArrowheads="1"/>
          </p:cNvSpPr>
          <p:nvPr/>
        </p:nvSpPr>
        <p:spPr bwMode="auto">
          <a:xfrm>
            <a:off x="0" y="228600"/>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4000" u="sng">
                <a:solidFill>
                  <a:prstClr val="black"/>
                </a:solidFill>
              </a:rPr>
              <a:t>MATTER</a:t>
            </a:r>
          </a:p>
        </p:txBody>
      </p:sp>
      <p:sp>
        <p:nvSpPr>
          <p:cNvPr id="4099" name="TextBox 2"/>
          <p:cNvSpPr txBox="1">
            <a:spLocks noChangeArrowheads="1"/>
          </p:cNvSpPr>
          <p:nvPr/>
        </p:nvSpPr>
        <p:spPr bwMode="auto">
          <a:xfrm>
            <a:off x="381000" y="1600200"/>
            <a:ext cx="3352800" cy="9540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800">
                <a:solidFill>
                  <a:prstClr val="black"/>
                </a:solidFill>
                <a:latin typeface="Century Schoolbook" pitchFamily="18" charset="0"/>
                <a:cs typeface="Arial" charset="0"/>
              </a:rPr>
              <a:t>Pure substances</a:t>
            </a:r>
            <a:br>
              <a:rPr lang="en-US" altLang="en-US" sz="2800">
                <a:solidFill>
                  <a:prstClr val="black"/>
                </a:solidFill>
                <a:latin typeface="Century Schoolbook" pitchFamily="18" charset="0"/>
                <a:cs typeface="Arial" charset="0"/>
              </a:rPr>
            </a:br>
            <a:r>
              <a:rPr lang="en-US" altLang="en-US" sz="2800">
                <a:solidFill>
                  <a:prstClr val="black"/>
                </a:solidFill>
                <a:latin typeface="Century Schoolbook" pitchFamily="18" charset="0"/>
                <a:cs typeface="Arial" charset="0"/>
              </a:rPr>
              <a:t>all homogeneous</a:t>
            </a:r>
          </a:p>
        </p:txBody>
      </p:sp>
      <p:sp>
        <p:nvSpPr>
          <p:cNvPr id="4100" name="TextBox 3"/>
          <p:cNvSpPr txBox="1">
            <a:spLocks noChangeArrowheads="1"/>
          </p:cNvSpPr>
          <p:nvPr/>
        </p:nvSpPr>
        <p:spPr bwMode="auto">
          <a:xfrm>
            <a:off x="4876800" y="1371600"/>
            <a:ext cx="3352800" cy="954107"/>
          </a:xfrm>
          <a:prstGeom prst="rect">
            <a:avLst/>
          </a:prstGeom>
          <a:noFill/>
          <a:ln w="9525">
            <a:solidFill>
              <a:srgbClr val="FF0000"/>
            </a:solidFill>
            <a:miter lim="800000"/>
            <a:headEnd/>
            <a:tailEnd/>
          </a:ln>
        </p:spPr>
        <p:txBody>
          <a:bodyPr>
            <a:spAutoFit/>
          </a:bodyPr>
          <a:lstStyle/>
          <a:p>
            <a:pPr algn="ctr" fontAlgn="base">
              <a:spcBef>
                <a:spcPct val="0"/>
              </a:spcBef>
              <a:spcAft>
                <a:spcPct val="0"/>
              </a:spcAft>
              <a:defRPr/>
            </a:pPr>
            <a:r>
              <a:rPr lang="en-US" sz="2800" dirty="0">
                <a:solidFill>
                  <a:prstClr val="black"/>
                </a:solidFill>
                <a:cs typeface="Arial" charset="0"/>
              </a:rPr>
              <a:t>Mixtures</a:t>
            </a:r>
            <a:br>
              <a:rPr lang="en-US" sz="2800" dirty="0">
                <a:solidFill>
                  <a:prstClr val="black"/>
                </a:solidFill>
                <a:cs typeface="Arial" charset="0"/>
              </a:rPr>
            </a:br>
            <a:r>
              <a:rPr lang="en-US" sz="2800" dirty="0">
                <a:solidFill>
                  <a:prstClr val="black"/>
                </a:solidFill>
                <a:cs typeface="Arial" charset="0"/>
              </a:rPr>
              <a:t>(two flavors </a:t>
            </a:r>
            <a:r>
              <a:rPr lang="en-US" sz="2800" dirty="0">
                <a:solidFill>
                  <a:prstClr val="black"/>
                </a:solidFill>
                <a:cs typeface="Arial" charset="0"/>
                <a:sym typeface="Wingdings" panose="05000000000000000000" pitchFamily="2" charset="2"/>
              </a:rPr>
              <a:t></a:t>
            </a:r>
            <a:r>
              <a:rPr lang="en-US" sz="2800" dirty="0">
                <a:solidFill>
                  <a:prstClr val="black"/>
                </a:solidFill>
                <a:cs typeface="Arial" charset="0"/>
              </a:rPr>
              <a:t>)</a:t>
            </a:r>
          </a:p>
        </p:txBody>
      </p:sp>
      <p:sp>
        <p:nvSpPr>
          <p:cNvPr id="4101" name="TextBox 4"/>
          <p:cNvSpPr txBox="1">
            <a:spLocks noChangeArrowheads="1"/>
          </p:cNvSpPr>
          <p:nvPr/>
        </p:nvSpPr>
        <p:spPr bwMode="auto">
          <a:xfrm>
            <a:off x="1447800" y="3276600"/>
            <a:ext cx="2438400" cy="64633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endParaRPr lang="en-US" altLang="en-US" sz="1800" dirty="0">
              <a:solidFill>
                <a:schemeClr val="accent3">
                  <a:lumMod val="50000"/>
                </a:schemeClr>
              </a:solidFill>
              <a:latin typeface="Arial" charset="0"/>
              <a:cs typeface="Arial" charset="0"/>
            </a:endParaRPr>
          </a:p>
          <a:p>
            <a:pPr algn="ctr" eaLnBrk="1" fontAlgn="base" hangingPunct="1">
              <a:spcBef>
                <a:spcPct val="0"/>
              </a:spcBef>
              <a:spcAft>
                <a:spcPct val="0"/>
              </a:spcAft>
              <a:buFontTx/>
              <a:buNone/>
            </a:pPr>
            <a:endParaRPr lang="en-US" altLang="en-US" sz="1800" dirty="0">
              <a:solidFill>
                <a:schemeClr val="accent3">
                  <a:lumMod val="50000"/>
                </a:schemeClr>
              </a:solidFill>
              <a:latin typeface="Arial" charset="0"/>
              <a:cs typeface="Arial" charset="0"/>
            </a:endParaRPr>
          </a:p>
        </p:txBody>
      </p:sp>
      <p:sp>
        <p:nvSpPr>
          <p:cNvPr id="4102" name="TextBox 5"/>
          <p:cNvSpPr txBox="1">
            <a:spLocks noChangeArrowheads="1"/>
          </p:cNvSpPr>
          <p:nvPr/>
        </p:nvSpPr>
        <p:spPr bwMode="auto">
          <a:xfrm>
            <a:off x="228600" y="5105400"/>
            <a:ext cx="4114800" cy="769441"/>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400" b="1" dirty="0">
                <a:solidFill>
                  <a:srgbClr val="FF0000"/>
                </a:solidFill>
                <a:latin typeface="Arial" charset="0"/>
                <a:cs typeface="Arial" charset="0"/>
              </a:rPr>
              <a:t> </a:t>
            </a:r>
          </a:p>
          <a:p>
            <a:pPr algn="ctr" eaLnBrk="1" fontAlgn="base" hangingPunct="1">
              <a:spcBef>
                <a:spcPct val="0"/>
              </a:spcBef>
              <a:spcAft>
                <a:spcPct val="0"/>
              </a:spcAft>
              <a:buFontTx/>
              <a:buNone/>
            </a:pPr>
            <a:endParaRPr lang="en-US" altLang="en-US" sz="2000" dirty="0">
              <a:solidFill>
                <a:srgbClr val="FF0000"/>
              </a:solidFill>
              <a:latin typeface="Arial" charset="0"/>
              <a:cs typeface="Arial" charset="0"/>
            </a:endParaRPr>
          </a:p>
        </p:txBody>
      </p:sp>
      <p:sp>
        <p:nvSpPr>
          <p:cNvPr id="4103" name="TextBox 6"/>
          <p:cNvSpPr txBox="1">
            <a:spLocks noChangeArrowheads="1"/>
          </p:cNvSpPr>
          <p:nvPr/>
        </p:nvSpPr>
        <p:spPr bwMode="auto">
          <a:xfrm>
            <a:off x="4876800" y="3048000"/>
            <a:ext cx="2438400" cy="12003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400" b="1" dirty="0">
                <a:solidFill>
                  <a:prstClr val="black"/>
                </a:solidFill>
              </a:rPr>
              <a:t> </a:t>
            </a:r>
          </a:p>
          <a:p>
            <a:pPr algn="ctr" eaLnBrk="1" fontAlgn="base" hangingPunct="1">
              <a:spcBef>
                <a:spcPct val="0"/>
              </a:spcBef>
              <a:spcAft>
                <a:spcPct val="0"/>
              </a:spcAft>
              <a:buFontTx/>
              <a:buNone/>
            </a:pPr>
            <a:endParaRPr lang="en-US" altLang="en-US" sz="2400" b="1" dirty="0">
              <a:solidFill>
                <a:prstClr val="black"/>
              </a:solidFill>
            </a:endParaRPr>
          </a:p>
          <a:p>
            <a:pPr algn="ctr" eaLnBrk="1" fontAlgn="base" hangingPunct="1">
              <a:spcBef>
                <a:spcPct val="0"/>
              </a:spcBef>
              <a:spcAft>
                <a:spcPct val="0"/>
              </a:spcAft>
              <a:buFontTx/>
              <a:buNone/>
            </a:pPr>
            <a:endParaRPr lang="en-US" altLang="en-US" sz="2400" b="1" dirty="0">
              <a:solidFill>
                <a:prstClr val="black"/>
              </a:solidFill>
            </a:endParaRPr>
          </a:p>
        </p:txBody>
      </p:sp>
      <p:sp>
        <p:nvSpPr>
          <p:cNvPr id="4104" name="TextBox 7"/>
          <p:cNvSpPr txBox="1">
            <a:spLocks noChangeArrowheads="1"/>
          </p:cNvSpPr>
          <p:nvPr/>
        </p:nvSpPr>
        <p:spPr bwMode="auto">
          <a:xfrm>
            <a:off x="4962525" y="4876800"/>
            <a:ext cx="3657600" cy="1200329"/>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endParaRPr lang="en-US" altLang="en-US" sz="2400" b="1" dirty="0">
              <a:solidFill>
                <a:prstClr val="black"/>
              </a:solidFill>
              <a:latin typeface="Century Schoolbook" pitchFamily="18" charset="0"/>
              <a:cs typeface="Arial" charset="0"/>
            </a:endParaRPr>
          </a:p>
          <a:p>
            <a:pPr algn="ctr" eaLnBrk="1" fontAlgn="base" hangingPunct="1">
              <a:spcBef>
                <a:spcPct val="0"/>
              </a:spcBef>
              <a:spcAft>
                <a:spcPct val="0"/>
              </a:spcAft>
              <a:buFontTx/>
              <a:buNone/>
            </a:pPr>
            <a:endParaRPr lang="en-US" altLang="en-US" sz="2400" b="1" dirty="0">
              <a:solidFill>
                <a:prstClr val="black"/>
              </a:solidFill>
              <a:latin typeface="Century Schoolbook" pitchFamily="18" charset="0"/>
              <a:cs typeface="Arial" charset="0"/>
            </a:endParaRPr>
          </a:p>
          <a:p>
            <a:pPr algn="ctr" eaLnBrk="1" fontAlgn="base" hangingPunct="1">
              <a:spcBef>
                <a:spcPct val="0"/>
              </a:spcBef>
              <a:spcAft>
                <a:spcPct val="0"/>
              </a:spcAft>
              <a:buFontTx/>
              <a:buNone/>
            </a:pPr>
            <a:endParaRPr lang="en-US" altLang="en-US" sz="2400" b="1" dirty="0">
              <a:solidFill>
                <a:prstClr val="black"/>
              </a:solidFill>
              <a:latin typeface="Century Schoolbook" pitchFamily="18" charset="0"/>
              <a:cs typeface="Arial" charset="0"/>
            </a:endParaRPr>
          </a:p>
        </p:txBody>
      </p:sp>
      <p:cxnSp>
        <p:nvCxnSpPr>
          <p:cNvPr id="12" name="Straight Connector 11"/>
          <p:cNvCxnSpPr/>
          <p:nvPr/>
        </p:nvCxnSpPr>
        <p:spPr>
          <a:xfrm flipH="1">
            <a:off x="533400" y="2554288"/>
            <a:ext cx="685800" cy="2551112"/>
          </a:xfrm>
          <a:prstGeom prst="line">
            <a:avLst/>
          </a:prstGeom>
        </p:spPr>
        <p:style>
          <a:lnRef idx="2">
            <a:schemeClr val="accent3"/>
          </a:lnRef>
          <a:fillRef idx="0">
            <a:schemeClr val="accent3"/>
          </a:fillRef>
          <a:effectRef idx="1">
            <a:schemeClr val="accent3"/>
          </a:effectRef>
          <a:fontRef idx="minor">
            <a:schemeClr val="tx1"/>
          </a:fontRef>
        </p:style>
      </p:cxnSp>
      <p:cxnSp>
        <p:nvCxnSpPr>
          <p:cNvPr id="14" name="Straight Connector 13"/>
          <p:cNvCxnSpPr>
            <a:endCxn id="4101" idx="0"/>
          </p:cNvCxnSpPr>
          <p:nvPr/>
        </p:nvCxnSpPr>
        <p:spPr>
          <a:xfrm flipH="1">
            <a:off x="2667000" y="2514600"/>
            <a:ext cx="381000" cy="762000"/>
          </a:xfrm>
          <a:prstGeom prst="line">
            <a:avLst/>
          </a:prstGeom>
        </p:spPr>
        <p:style>
          <a:lnRef idx="2">
            <a:schemeClr val="accent3"/>
          </a:lnRef>
          <a:fillRef idx="0">
            <a:schemeClr val="accent3"/>
          </a:fillRef>
          <a:effectRef idx="1">
            <a:schemeClr val="accent3"/>
          </a:effectRef>
          <a:fontRef idx="minor">
            <a:schemeClr val="tx1"/>
          </a:fontRef>
        </p:style>
      </p:cxnSp>
      <p:cxnSp>
        <p:nvCxnSpPr>
          <p:cNvPr id="16" name="Straight Connector 15"/>
          <p:cNvCxnSpPr>
            <a:cxnSpLocks/>
          </p:cNvCxnSpPr>
          <p:nvPr/>
        </p:nvCxnSpPr>
        <p:spPr>
          <a:xfrm flipH="1">
            <a:off x="5410200" y="2325707"/>
            <a:ext cx="228600" cy="722293"/>
          </a:xfrm>
          <a:prstGeom prst="line">
            <a:avLst/>
          </a:prstGeom>
        </p:spPr>
        <p:style>
          <a:lnRef idx="2">
            <a:schemeClr val="accent3"/>
          </a:lnRef>
          <a:fillRef idx="0">
            <a:schemeClr val="accent3"/>
          </a:fillRef>
          <a:effectRef idx="1">
            <a:schemeClr val="accent3"/>
          </a:effectRef>
          <a:fontRef idx="minor">
            <a:schemeClr val="tx1"/>
          </a:fontRef>
        </p:style>
      </p:cxnSp>
      <p:cxnSp>
        <p:nvCxnSpPr>
          <p:cNvPr id="18" name="Straight Connector 17"/>
          <p:cNvCxnSpPr>
            <a:cxnSpLocks/>
          </p:cNvCxnSpPr>
          <p:nvPr/>
        </p:nvCxnSpPr>
        <p:spPr>
          <a:xfrm>
            <a:off x="7467600" y="2325707"/>
            <a:ext cx="304800" cy="2551093"/>
          </a:xfrm>
          <a:prstGeom prst="line">
            <a:avLst/>
          </a:prstGeom>
        </p:spPr>
        <p:style>
          <a:lnRef idx="2">
            <a:schemeClr val="accent3"/>
          </a:lnRef>
          <a:fillRef idx="0">
            <a:schemeClr val="accent3"/>
          </a:fillRef>
          <a:effectRef idx="1">
            <a:schemeClr val="accent3"/>
          </a:effectRef>
          <a:fontRef idx="minor">
            <a:schemeClr val="tx1"/>
          </a:fontRef>
        </p:style>
      </p:cxnSp>
      <p:cxnSp>
        <p:nvCxnSpPr>
          <p:cNvPr id="3" name="Straight Connector 2"/>
          <p:cNvCxnSpPr/>
          <p:nvPr/>
        </p:nvCxnSpPr>
        <p:spPr>
          <a:xfrm flipH="1">
            <a:off x="2514600" y="838200"/>
            <a:ext cx="1447800" cy="762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4100" idx="0"/>
          </p:cNvCxnSpPr>
          <p:nvPr/>
        </p:nvCxnSpPr>
        <p:spPr>
          <a:xfrm>
            <a:off x="5105400" y="838200"/>
            <a:ext cx="144780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C7636D21-87B2-422D-9836-597072311958}"/>
              </a:ext>
            </a:extLst>
          </p:cNvPr>
          <p:cNvSpPr txBox="1"/>
          <p:nvPr/>
        </p:nvSpPr>
        <p:spPr>
          <a:xfrm>
            <a:off x="-38100" y="-41219"/>
            <a:ext cx="914400" cy="923330"/>
          </a:xfrm>
          <a:prstGeom prst="rect">
            <a:avLst/>
          </a:prstGeom>
          <a:noFill/>
        </p:spPr>
        <p:txBody>
          <a:bodyPr wrap="square" rtlCol="0">
            <a:spAutoFit/>
          </a:bodyPr>
          <a:lstStyle/>
          <a:p>
            <a:r>
              <a:rPr lang="en-US" sz="5400" dirty="0">
                <a:solidFill>
                  <a:srgbClr val="0000CC"/>
                </a:solidFill>
              </a:rPr>
              <a:t>23</a:t>
            </a:r>
          </a:p>
        </p:txBody>
      </p:sp>
    </p:spTree>
    <p:extLst>
      <p:ext uri="{BB962C8B-B14F-4D97-AF65-F5344CB8AC3E}">
        <p14:creationId xmlns:p14="http://schemas.microsoft.com/office/powerpoint/2010/main" val="2116241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1"/>
          <p:cNvSpPr txBox="1">
            <a:spLocks noChangeArrowheads="1"/>
          </p:cNvSpPr>
          <p:nvPr/>
        </p:nvSpPr>
        <p:spPr bwMode="auto">
          <a:xfrm>
            <a:off x="0" y="228600"/>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4000" u="sng">
                <a:solidFill>
                  <a:prstClr val="black"/>
                </a:solidFill>
              </a:rPr>
              <a:t>MATTER</a:t>
            </a:r>
          </a:p>
        </p:txBody>
      </p:sp>
      <p:sp>
        <p:nvSpPr>
          <p:cNvPr id="4099" name="TextBox 2"/>
          <p:cNvSpPr txBox="1">
            <a:spLocks noChangeArrowheads="1"/>
          </p:cNvSpPr>
          <p:nvPr/>
        </p:nvSpPr>
        <p:spPr bwMode="auto">
          <a:xfrm>
            <a:off x="381000" y="1600200"/>
            <a:ext cx="3352800" cy="9540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800">
                <a:solidFill>
                  <a:prstClr val="black"/>
                </a:solidFill>
                <a:latin typeface="Century Schoolbook" pitchFamily="18" charset="0"/>
                <a:cs typeface="Arial" charset="0"/>
              </a:rPr>
              <a:t>Pure substances</a:t>
            </a:r>
            <a:br>
              <a:rPr lang="en-US" altLang="en-US" sz="2800">
                <a:solidFill>
                  <a:prstClr val="black"/>
                </a:solidFill>
                <a:latin typeface="Century Schoolbook" pitchFamily="18" charset="0"/>
                <a:cs typeface="Arial" charset="0"/>
              </a:rPr>
            </a:br>
            <a:r>
              <a:rPr lang="en-US" altLang="en-US" sz="2800">
                <a:solidFill>
                  <a:prstClr val="black"/>
                </a:solidFill>
                <a:latin typeface="Century Schoolbook" pitchFamily="18" charset="0"/>
                <a:cs typeface="Arial" charset="0"/>
              </a:rPr>
              <a:t>all homogeneous</a:t>
            </a:r>
          </a:p>
        </p:txBody>
      </p:sp>
      <p:sp>
        <p:nvSpPr>
          <p:cNvPr id="4100" name="TextBox 3"/>
          <p:cNvSpPr txBox="1">
            <a:spLocks noChangeArrowheads="1"/>
          </p:cNvSpPr>
          <p:nvPr/>
        </p:nvSpPr>
        <p:spPr bwMode="auto">
          <a:xfrm>
            <a:off x="4876800" y="1371600"/>
            <a:ext cx="3352800" cy="954107"/>
          </a:xfrm>
          <a:prstGeom prst="rect">
            <a:avLst/>
          </a:prstGeom>
          <a:noFill/>
          <a:ln w="9525">
            <a:solidFill>
              <a:srgbClr val="FF0000"/>
            </a:solidFill>
            <a:miter lim="800000"/>
            <a:headEnd/>
            <a:tailEnd/>
          </a:ln>
        </p:spPr>
        <p:txBody>
          <a:bodyPr>
            <a:spAutoFit/>
          </a:bodyPr>
          <a:lstStyle/>
          <a:p>
            <a:pPr algn="ctr" fontAlgn="base">
              <a:spcBef>
                <a:spcPct val="0"/>
              </a:spcBef>
              <a:spcAft>
                <a:spcPct val="0"/>
              </a:spcAft>
              <a:defRPr/>
            </a:pPr>
            <a:r>
              <a:rPr lang="en-US" sz="2800" dirty="0">
                <a:solidFill>
                  <a:prstClr val="black"/>
                </a:solidFill>
                <a:cs typeface="Arial" charset="0"/>
              </a:rPr>
              <a:t>Mixtures</a:t>
            </a:r>
            <a:br>
              <a:rPr lang="en-US" sz="2800" dirty="0">
                <a:solidFill>
                  <a:prstClr val="black"/>
                </a:solidFill>
                <a:cs typeface="Arial" charset="0"/>
              </a:rPr>
            </a:br>
            <a:r>
              <a:rPr lang="en-US" sz="2800" dirty="0">
                <a:solidFill>
                  <a:prstClr val="black"/>
                </a:solidFill>
                <a:cs typeface="Arial" charset="0"/>
              </a:rPr>
              <a:t>(two flavors </a:t>
            </a:r>
            <a:r>
              <a:rPr lang="en-US" sz="2800" dirty="0">
                <a:solidFill>
                  <a:prstClr val="black"/>
                </a:solidFill>
                <a:cs typeface="Arial" charset="0"/>
                <a:sym typeface="Wingdings" panose="05000000000000000000" pitchFamily="2" charset="2"/>
              </a:rPr>
              <a:t></a:t>
            </a:r>
            <a:r>
              <a:rPr lang="en-US" sz="2800" dirty="0">
                <a:solidFill>
                  <a:prstClr val="black"/>
                </a:solidFill>
                <a:cs typeface="Arial" charset="0"/>
              </a:rPr>
              <a:t>)</a:t>
            </a:r>
          </a:p>
        </p:txBody>
      </p:sp>
      <p:sp>
        <p:nvSpPr>
          <p:cNvPr id="4101" name="TextBox 4"/>
          <p:cNvSpPr txBox="1">
            <a:spLocks noChangeArrowheads="1"/>
          </p:cNvSpPr>
          <p:nvPr/>
        </p:nvSpPr>
        <p:spPr bwMode="auto">
          <a:xfrm>
            <a:off x="1447800" y="3276600"/>
            <a:ext cx="2438400" cy="7381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400" b="1" dirty="0">
                <a:solidFill>
                  <a:schemeClr val="accent3">
                    <a:lumMod val="50000"/>
                  </a:schemeClr>
                </a:solidFill>
                <a:latin typeface="Arial" charset="0"/>
                <a:cs typeface="Arial" charset="0"/>
              </a:rPr>
              <a:t>118 Elements</a:t>
            </a:r>
            <a:br>
              <a:rPr lang="en-US" altLang="en-US" sz="2000" dirty="0">
                <a:solidFill>
                  <a:schemeClr val="accent3">
                    <a:lumMod val="50000"/>
                  </a:schemeClr>
                </a:solidFill>
                <a:latin typeface="Arial" charset="0"/>
                <a:cs typeface="Arial" charset="0"/>
              </a:rPr>
            </a:br>
            <a:r>
              <a:rPr lang="en-US" altLang="en-US" sz="1800" dirty="0">
                <a:solidFill>
                  <a:schemeClr val="accent3">
                    <a:lumMod val="50000"/>
                  </a:schemeClr>
                </a:solidFill>
                <a:latin typeface="Arial" charset="0"/>
                <a:cs typeface="Arial" charset="0"/>
              </a:rPr>
              <a:t>examples: Mg, Ca, Fe</a:t>
            </a:r>
          </a:p>
        </p:txBody>
      </p:sp>
      <p:sp>
        <p:nvSpPr>
          <p:cNvPr id="4102" name="TextBox 5"/>
          <p:cNvSpPr txBox="1">
            <a:spLocks noChangeArrowheads="1"/>
          </p:cNvSpPr>
          <p:nvPr/>
        </p:nvSpPr>
        <p:spPr bwMode="auto">
          <a:xfrm>
            <a:off x="228600" y="5105400"/>
            <a:ext cx="4114800" cy="7699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400" b="1" dirty="0">
                <a:solidFill>
                  <a:srgbClr val="FF0000"/>
                </a:solidFill>
                <a:latin typeface="Arial" charset="0"/>
                <a:cs typeface="Arial" charset="0"/>
              </a:rPr>
              <a:t>Compounds</a:t>
            </a:r>
            <a:br>
              <a:rPr lang="en-US" altLang="en-US" sz="2400" dirty="0">
                <a:solidFill>
                  <a:srgbClr val="FF0000"/>
                </a:solidFill>
                <a:latin typeface="Arial" charset="0"/>
                <a:cs typeface="Arial" charset="0"/>
              </a:rPr>
            </a:br>
            <a:r>
              <a:rPr lang="en-US" altLang="en-US" sz="2000" dirty="0">
                <a:solidFill>
                  <a:srgbClr val="FF0000"/>
                </a:solidFill>
                <a:latin typeface="Arial" charset="0"/>
                <a:cs typeface="Arial" charset="0"/>
              </a:rPr>
              <a:t>examples: H</a:t>
            </a:r>
            <a:r>
              <a:rPr lang="en-US" altLang="en-US" sz="2000" baseline="-25000" dirty="0">
                <a:solidFill>
                  <a:srgbClr val="FF0000"/>
                </a:solidFill>
                <a:latin typeface="Arial" charset="0"/>
                <a:cs typeface="Arial" charset="0"/>
              </a:rPr>
              <a:t>2</a:t>
            </a:r>
            <a:r>
              <a:rPr lang="en-US" altLang="en-US" sz="2000" dirty="0">
                <a:solidFill>
                  <a:srgbClr val="FF0000"/>
                </a:solidFill>
                <a:latin typeface="Arial" charset="0"/>
                <a:cs typeface="Arial" charset="0"/>
              </a:rPr>
              <a:t>O, CO</a:t>
            </a:r>
            <a:r>
              <a:rPr lang="en-US" altLang="en-US" sz="2000" baseline="-25000" dirty="0">
                <a:solidFill>
                  <a:srgbClr val="FF0000"/>
                </a:solidFill>
                <a:latin typeface="Arial" charset="0"/>
                <a:cs typeface="Arial" charset="0"/>
              </a:rPr>
              <a:t>2</a:t>
            </a:r>
            <a:r>
              <a:rPr lang="en-US" altLang="en-US" sz="2000" dirty="0">
                <a:solidFill>
                  <a:srgbClr val="FF0000"/>
                </a:solidFill>
                <a:latin typeface="Arial" charset="0"/>
                <a:cs typeface="Arial" charset="0"/>
              </a:rPr>
              <a:t>, NaCl</a:t>
            </a:r>
          </a:p>
        </p:txBody>
      </p:sp>
      <p:sp>
        <p:nvSpPr>
          <p:cNvPr id="4103" name="TextBox 6"/>
          <p:cNvSpPr txBox="1">
            <a:spLocks noChangeArrowheads="1"/>
          </p:cNvSpPr>
          <p:nvPr/>
        </p:nvSpPr>
        <p:spPr bwMode="auto">
          <a:xfrm>
            <a:off x="4876800" y="3048000"/>
            <a:ext cx="2438400" cy="12003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endParaRPr lang="en-US" altLang="en-US" sz="2400" b="1" dirty="0">
              <a:solidFill>
                <a:prstClr val="black"/>
              </a:solidFill>
            </a:endParaRPr>
          </a:p>
          <a:p>
            <a:pPr algn="ctr" eaLnBrk="1" fontAlgn="base" hangingPunct="1">
              <a:spcBef>
                <a:spcPct val="0"/>
              </a:spcBef>
              <a:spcAft>
                <a:spcPct val="0"/>
              </a:spcAft>
              <a:buFontTx/>
              <a:buNone/>
            </a:pPr>
            <a:endParaRPr lang="en-US" altLang="en-US" sz="2400" b="1" dirty="0">
              <a:solidFill>
                <a:prstClr val="black"/>
              </a:solidFill>
            </a:endParaRPr>
          </a:p>
          <a:p>
            <a:pPr algn="ctr" eaLnBrk="1" fontAlgn="base" hangingPunct="1">
              <a:spcBef>
                <a:spcPct val="0"/>
              </a:spcBef>
              <a:spcAft>
                <a:spcPct val="0"/>
              </a:spcAft>
              <a:buFontTx/>
              <a:buNone/>
            </a:pPr>
            <a:endParaRPr lang="en-US" altLang="en-US" sz="2400" b="1" dirty="0">
              <a:solidFill>
                <a:prstClr val="black"/>
              </a:solidFill>
            </a:endParaRPr>
          </a:p>
        </p:txBody>
      </p:sp>
      <p:sp>
        <p:nvSpPr>
          <p:cNvPr id="4104" name="TextBox 7"/>
          <p:cNvSpPr txBox="1">
            <a:spLocks noChangeArrowheads="1"/>
          </p:cNvSpPr>
          <p:nvPr/>
        </p:nvSpPr>
        <p:spPr bwMode="auto">
          <a:xfrm>
            <a:off x="4962525" y="4876800"/>
            <a:ext cx="3657600" cy="1200329"/>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endParaRPr lang="en-US" altLang="en-US" sz="2400" b="1" dirty="0">
              <a:solidFill>
                <a:prstClr val="black"/>
              </a:solidFill>
              <a:latin typeface="Century Schoolbook" pitchFamily="18" charset="0"/>
              <a:cs typeface="Arial" charset="0"/>
            </a:endParaRPr>
          </a:p>
          <a:p>
            <a:pPr algn="ctr" eaLnBrk="1" fontAlgn="base" hangingPunct="1">
              <a:spcBef>
                <a:spcPct val="0"/>
              </a:spcBef>
              <a:spcAft>
                <a:spcPct val="0"/>
              </a:spcAft>
              <a:buFontTx/>
              <a:buNone/>
            </a:pPr>
            <a:endParaRPr lang="en-US" altLang="en-US" sz="2400" b="1" dirty="0">
              <a:solidFill>
                <a:prstClr val="black"/>
              </a:solidFill>
              <a:latin typeface="Century Schoolbook" pitchFamily="18" charset="0"/>
              <a:cs typeface="Arial" charset="0"/>
            </a:endParaRPr>
          </a:p>
          <a:p>
            <a:pPr algn="ctr" eaLnBrk="1" fontAlgn="base" hangingPunct="1">
              <a:spcBef>
                <a:spcPct val="0"/>
              </a:spcBef>
              <a:spcAft>
                <a:spcPct val="0"/>
              </a:spcAft>
              <a:buFontTx/>
              <a:buNone/>
            </a:pPr>
            <a:endParaRPr lang="en-US" altLang="en-US" sz="2400" b="1" dirty="0">
              <a:solidFill>
                <a:prstClr val="black"/>
              </a:solidFill>
              <a:latin typeface="Century Schoolbook" pitchFamily="18" charset="0"/>
              <a:cs typeface="Arial" charset="0"/>
            </a:endParaRPr>
          </a:p>
        </p:txBody>
      </p:sp>
      <p:cxnSp>
        <p:nvCxnSpPr>
          <p:cNvPr id="12" name="Straight Connector 11"/>
          <p:cNvCxnSpPr/>
          <p:nvPr/>
        </p:nvCxnSpPr>
        <p:spPr>
          <a:xfrm flipH="1">
            <a:off x="533400" y="2554288"/>
            <a:ext cx="685800" cy="2551112"/>
          </a:xfrm>
          <a:prstGeom prst="line">
            <a:avLst/>
          </a:prstGeom>
        </p:spPr>
        <p:style>
          <a:lnRef idx="2">
            <a:schemeClr val="accent3"/>
          </a:lnRef>
          <a:fillRef idx="0">
            <a:schemeClr val="accent3"/>
          </a:fillRef>
          <a:effectRef idx="1">
            <a:schemeClr val="accent3"/>
          </a:effectRef>
          <a:fontRef idx="minor">
            <a:schemeClr val="tx1"/>
          </a:fontRef>
        </p:style>
      </p:cxnSp>
      <p:cxnSp>
        <p:nvCxnSpPr>
          <p:cNvPr id="14" name="Straight Connector 13"/>
          <p:cNvCxnSpPr>
            <a:endCxn id="4101" idx="0"/>
          </p:cNvCxnSpPr>
          <p:nvPr/>
        </p:nvCxnSpPr>
        <p:spPr>
          <a:xfrm flipH="1">
            <a:off x="2667000" y="2514600"/>
            <a:ext cx="381000" cy="762000"/>
          </a:xfrm>
          <a:prstGeom prst="line">
            <a:avLst/>
          </a:prstGeom>
        </p:spPr>
        <p:style>
          <a:lnRef idx="2">
            <a:schemeClr val="accent3"/>
          </a:lnRef>
          <a:fillRef idx="0">
            <a:schemeClr val="accent3"/>
          </a:fillRef>
          <a:effectRef idx="1">
            <a:schemeClr val="accent3"/>
          </a:effectRef>
          <a:fontRef idx="minor">
            <a:schemeClr val="tx1"/>
          </a:fontRef>
        </p:style>
      </p:cxnSp>
      <p:cxnSp>
        <p:nvCxnSpPr>
          <p:cNvPr id="16" name="Straight Connector 15"/>
          <p:cNvCxnSpPr>
            <a:cxnSpLocks/>
          </p:cNvCxnSpPr>
          <p:nvPr/>
        </p:nvCxnSpPr>
        <p:spPr>
          <a:xfrm flipH="1">
            <a:off x="5410200" y="2325707"/>
            <a:ext cx="304800" cy="722293"/>
          </a:xfrm>
          <a:prstGeom prst="line">
            <a:avLst/>
          </a:prstGeom>
        </p:spPr>
        <p:style>
          <a:lnRef idx="2">
            <a:schemeClr val="accent3"/>
          </a:lnRef>
          <a:fillRef idx="0">
            <a:schemeClr val="accent3"/>
          </a:fillRef>
          <a:effectRef idx="1">
            <a:schemeClr val="accent3"/>
          </a:effectRef>
          <a:fontRef idx="minor">
            <a:schemeClr val="tx1"/>
          </a:fontRef>
        </p:style>
      </p:cxnSp>
      <p:cxnSp>
        <p:nvCxnSpPr>
          <p:cNvPr id="18" name="Straight Connector 17"/>
          <p:cNvCxnSpPr>
            <a:cxnSpLocks/>
          </p:cNvCxnSpPr>
          <p:nvPr/>
        </p:nvCxnSpPr>
        <p:spPr>
          <a:xfrm>
            <a:off x="7467600" y="2325707"/>
            <a:ext cx="304800" cy="2551093"/>
          </a:xfrm>
          <a:prstGeom prst="line">
            <a:avLst/>
          </a:prstGeom>
        </p:spPr>
        <p:style>
          <a:lnRef idx="2">
            <a:schemeClr val="accent3"/>
          </a:lnRef>
          <a:fillRef idx="0">
            <a:schemeClr val="accent3"/>
          </a:fillRef>
          <a:effectRef idx="1">
            <a:schemeClr val="accent3"/>
          </a:effectRef>
          <a:fontRef idx="minor">
            <a:schemeClr val="tx1"/>
          </a:fontRef>
        </p:style>
      </p:cxnSp>
      <p:cxnSp>
        <p:nvCxnSpPr>
          <p:cNvPr id="3" name="Straight Connector 2"/>
          <p:cNvCxnSpPr/>
          <p:nvPr/>
        </p:nvCxnSpPr>
        <p:spPr>
          <a:xfrm flipH="1">
            <a:off x="2514600" y="838200"/>
            <a:ext cx="1447800" cy="762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4100" idx="0"/>
          </p:cNvCxnSpPr>
          <p:nvPr/>
        </p:nvCxnSpPr>
        <p:spPr>
          <a:xfrm>
            <a:off x="5105400" y="838200"/>
            <a:ext cx="144780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C7636D21-87B2-422D-9836-597072311958}"/>
              </a:ext>
            </a:extLst>
          </p:cNvPr>
          <p:cNvSpPr txBox="1"/>
          <p:nvPr/>
        </p:nvSpPr>
        <p:spPr>
          <a:xfrm>
            <a:off x="0" y="0"/>
            <a:ext cx="914400" cy="923330"/>
          </a:xfrm>
          <a:prstGeom prst="rect">
            <a:avLst/>
          </a:prstGeom>
          <a:noFill/>
        </p:spPr>
        <p:txBody>
          <a:bodyPr wrap="square" rtlCol="0">
            <a:spAutoFit/>
          </a:bodyPr>
          <a:lstStyle/>
          <a:p>
            <a:r>
              <a:rPr lang="en-US" sz="5400" dirty="0">
                <a:solidFill>
                  <a:srgbClr val="0000CC"/>
                </a:solidFill>
              </a:rPr>
              <a:t>23</a:t>
            </a:r>
          </a:p>
        </p:txBody>
      </p:sp>
    </p:spTree>
    <p:extLst>
      <p:ext uri="{BB962C8B-B14F-4D97-AF65-F5344CB8AC3E}">
        <p14:creationId xmlns:p14="http://schemas.microsoft.com/office/powerpoint/2010/main" val="2394716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1"/>
          <p:cNvSpPr txBox="1">
            <a:spLocks noChangeArrowheads="1"/>
          </p:cNvSpPr>
          <p:nvPr/>
        </p:nvSpPr>
        <p:spPr bwMode="auto">
          <a:xfrm>
            <a:off x="0" y="228600"/>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4000" u="sng">
                <a:solidFill>
                  <a:prstClr val="black"/>
                </a:solidFill>
              </a:rPr>
              <a:t>MATTER</a:t>
            </a:r>
          </a:p>
        </p:txBody>
      </p:sp>
      <p:sp>
        <p:nvSpPr>
          <p:cNvPr id="4099" name="TextBox 2"/>
          <p:cNvSpPr txBox="1">
            <a:spLocks noChangeArrowheads="1"/>
          </p:cNvSpPr>
          <p:nvPr/>
        </p:nvSpPr>
        <p:spPr bwMode="auto">
          <a:xfrm>
            <a:off x="381000" y="1600200"/>
            <a:ext cx="3352800" cy="9540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800">
                <a:solidFill>
                  <a:prstClr val="black"/>
                </a:solidFill>
                <a:latin typeface="Century Schoolbook" pitchFamily="18" charset="0"/>
                <a:cs typeface="Arial" charset="0"/>
              </a:rPr>
              <a:t>Pure substances</a:t>
            </a:r>
            <a:br>
              <a:rPr lang="en-US" altLang="en-US" sz="2800">
                <a:solidFill>
                  <a:prstClr val="black"/>
                </a:solidFill>
                <a:latin typeface="Century Schoolbook" pitchFamily="18" charset="0"/>
                <a:cs typeface="Arial" charset="0"/>
              </a:rPr>
            </a:br>
            <a:r>
              <a:rPr lang="en-US" altLang="en-US" sz="2800">
                <a:solidFill>
                  <a:prstClr val="black"/>
                </a:solidFill>
                <a:latin typeface="Century Schoolbook" pitchFamily="18" charset="0"/>
                <a:cs typeface="Arial" charset="0"/>
              </a:rPr>
              <a:t>all homogeneous</a:t>
            </a:r>
          </a:p>
        </p:txBody>
      </p:sp>
      <p:sp>
        <p:nvSpPr>
          <p:cNvPr id="4100" name="TextBox 3"/>
          <p:cNvSpPr txBox="1">
            <a:spLocks noChangeArrowheads="1"/>
          </p:cNvSpPr>
          <p:nvPr/>
        </p:nvSpPr>
        <p:spPr bwMode="auto">
          <a:xfrm>
            <a:off x="4876800" y="1371600"/>
            <a:ext cx="3352800" cy="954107"/>
          </a:xfrm>
          <a:prstGeom prst="rect">
            <a:avLst/>
          </a:prstGeom>
          <a:noFill/>
          <a:ln w="9525">
            <a:solidFill>
              <a:srgbClr val="FF0000"/>
            </a:solidFill>
            <a:miter lim="800000"/>
            <a:headEnd/>
            <a:tailEnd/>
          </a:ln>
        </p:spPr>
        <p:txBody>
          <a:bodyPr>
            <a:spAutoFit/>
          </a:bodyPr>
          <a:lstStyle/>
          <a:p>
            <a:pPr algn="ctr" fontAlgn="base">
              <a:spcBef>
                <a:spcPct val="0"/>
              </a:spcBef>
              <a:spcAft>
                <a:spcPct val="0"/>
              </a:spcAft>
              <a:defRPr/>
            </a:pPr>
            <a:r>
              <a:rPr lang="en-US" sz="2800" dirty="0">
                <a:solidFill>
                  <a:prstClr val="black"/>
                </a:solidFill>
                <a:cs typeface="Arial" charset="0"/>
              </a:rPr>
              <a:t>Mixtures</a:t>
            </a:r>
            <a:br>
              <a:rPr lang="en-US" sz="2800" dirty="0">
                <a:solidFill>
                  <a:prstClr val="black"/>
                </a:solidFill>
                <a:cs typeface="Arial" charset="0"/>
              </a:rPr>
            </a:br>
            <a:r>
              <a:rPr lang="en-US" sz="2800" dirty="0">
                <a:solidFill>
                  <a:prstClr val="black"/>
                </a:solidFill>
                <a:cs typeface="Arial" charset="0"/>
              </a:rPr>
              <a:t>(two flavors </a:t>
            </a:r>
            <a:r>
              <a:rPr lang="en-US" sz="2800" dirty="0">
                <a:solidFill>
                  <a:prstClr val="black"/>
                </a:solidFill>
                <a:cs typeface="Arial" charset="0"/>
                <a:sym typeface="Wingdings" panose="05000000000000000000" pitchFamily="2" charset="2"/>
              </a:rPr>
              <a:t></a:t>
            </a:r>
            <a:r>
              <a:rPr lang="en-US" sz="2800" dirty="0">
                <a:solidFill>
                  <a:prstClr val="black"/>
                </a:solidFill>
                <a:cs typeface="Arial" charset="0"/>
              </a:rPr>
              <a:t>)</a:t>
            </a:r>
          </a:p>
        </p:txBody>
      </p:sp>
      <p:sp>
        <p:nvSpPr>
          <p:cNvPr id="4101" name="TextBox 4"/>
          <p:cNvSpPr txBox="1">
            <a:spLocks noChangeArrowheads="1"/>
          </p:cNvSpPr>
          <p:nvPr/>
        </p:nvSpPr>
        <p:spPr bwMode="auto">
          <a:xfrm>
            <a:off x="1447800" y="3276600"/>
            <a:ext cx="2438400" cy="7381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400" b="1" dirty="0">
                <a:solidFill>
                  <a:schemeClr val="accent3">
                    <a:lumMod val="50000"/>
                  </a:schemeClr>
                </a:solidFill>
                <a:latin typeface="Arial" charset="0"/>
                <a:cs typeface="Arial" charset="0"/>
              </a:rPr>
              <a:t>118 Elements</a:t>
            </a:r>
            <a:br>
              <a:rPr lang="en-US" altLang="en-US" sz="2000" dirty="0">
                <a:solidFill>
                  <a:schemeClr val="accent3">
                    <a:lumMod val="50000"/>
                  </a:schemeClr>
                </a:solidFill>
                <a:latin typeface="Arial" charset="0"/>
                <a:cs typeface="Arial" charset="0"/>
              </a:rPr>
            </a:br>
            <a:r>
              <a:rPr lang="en-US" altLang="en-US" sz="1800" dirty="0">
                <a:solidFill>
                  <a:schemeClr val="accent3">
                    <a:lumMod val="50000"/>
                  </a:schemeClr>
                </a:solidFill>
                <a:latin typeface="Arial" charset="0"/>
                <a:cs typeface="Arial" charset="0"/>
              </a:rPr>
              <a:t>examples: Mg, Ca, Fe</a:t>
            </a:r>
          </a:p>
        </p:txBody>
      </p:sp>
      <p:sp>
        <p:nvSpPr>
          <p:cNvPr id="4102" name="TextBox 5"/>
          <p:cNvSpPr txBox="1">
            <a:spLocks noChangeArrowheads="1"/>
          </p:cNvSpPr>
          <p:nvPr/>
        </p:nvSpPr>
        <p:spPr bwMode="auto">
          <a:xfrm>
            <a:off x="228600" y="5105400"/>
            <a:ext cx="4114800" cy="7699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400" b="1" dirty="0">
                <a:solidFill>
                  <a:srgbClr val="FF0000"/>
                </a:solidFill>
                <a:latin typeface="Arial" charset="0"/>
                <a:cs typeface="Arial" charset="0"/>
              </a:rPr>
              <a:t>Compounds</a:t>
            </a:r>
            <a:br>
              <a:rPr lang="en-US" altLang="en-US" sz="2400" dirty="0">
                <a:solidFill>
                  <a:srgbClr val="FF0000"/>
                </a:solidFill>
                <a:latin typeface="Arial" charset="0"/>
                <a:cs typeface="Arial" charset="0"/>
              </a:rPr>
            </a:br>
            <a:r>
              <a:rPr lang="en-US" altLang="en-US" sz="2000" dirty="0">
                <a:solidFill>
                  <a:srgbClr val="FF0000"/>
                </a:solidFill>
                <a:latin typeface="Arial" charset="0"/>
                <a:cs typeface="Arial" charset="0"/>
              </a:rPr>
              <a:t>examples: H</a:t>
            </a:r>
            <a:r>
              <a:rPr lang="en-US" altLang="en-US" sz="2000" baseline="-25000" dirty="0">
                <a:solidFill>
                  <a:srgbClr val="FF0000"/>
                </a:solidFill>
                <a:latin typeface="Arial" charset="0"/>
                <a:cs typeface="Arial" charset="0"/>
              </a:rPr>
              <a:t>2</a:t>
            </a:r>
            <a:r>
              <a:rPr lang="en-US" altLang="en-US" sz="2000" dirty="0">
                <a:solidFill>
                  <a:srgbClr val="FF0000"/>
                </a:solidFill>
                <a:latin typeface="Arial" charset="0"/>
                <a:cs typeface="Arial" charset="0"/>
              </a:rPr>
              <a:t>O, CO</a:t>
            </a:r>
            <a:r>
              <a:rPr lang="en-US" altLang="en-US" sz="2000" baseline="-25000" dirty="0">
                <a:solidFill>
                  <a:srgbClr val="FF0000"/>
                </a:solidFill>
                <a:latin typeface="Arial" charset="0"/>
                <a:cs typeface="Arial" charset="0"/>
              </a:rPr>
              <a:t>2</a:t>
            </a:r>
            <a:r>
              <a:rPr lang="en-US" altLang="en-US" sz="2000" dirty="0">
                <a:solidFill>
                  <a:srgbClr val="FF0000"/>
                </a:solidFill>
                <a:latin typeface="Arial" charset="0"/>
                <a:cs typeface="Arial" charset="0"/>
              </a:rPr>
              <a:t>, NaCl</a:t>
            </a:r>
          </a:p>
        </p:txBody>
      </p:sp>
      <p:sp>
        <p:nvSpPr>
          <p:cNvPr id="4103" name="TextBox 6"/>
          <p:cNvSpPr txBox="1">
            <a:spLocks noChangeArrowheads="1"/>
          </p:cNvSpPr>
          <p:nvPr/>
        </p:nvSpPr>
        <p:spPr bwMode="auto">
          <a:xfrm>
            <a:off x="4876800" y="3048000"/>
            <a:ext cx="2438400" cy="10156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400" b="1" dirty="0">
                <a:solidFill>
                  <a:prstClr val="black"/>
                </a:solidFill>
              </a:rPr>
              <a:t>Homogeneous</a:t>
            </a:r>
          </a:p>
          <a:p>
            <a:pPr algn="ctr" eaLnBrk="1" fontAlgn="base" hangingPunct="1">
              <a:spcBef>
                <a:spcPct val="0"/>
              </a:spcBef>
              <a:spcAft>
                <a:spcPct val="0"/>
              </a:spcAft>
              <a:buFontTx/>
              <a:buNone/>
            </a:pPr>
            <a:r>
              <a:rPr lang="en-US" altLang="en-US" sz="1800" b="1" dirty="0">
                <a:solidFill>
                  <a:prstClr val="black"/>
                </a:solidFill>
              </a:rPr>
              <a:t>includes all solutions, even gas or solid ones</a:t>
            </a:r>
          </a:p>
        </p:txBody>
      </p:sp>
      <p:sp>
        <p:nvSpPr>
          <p:cNvPr id="4104" name="TextBox 7"/>
          <p:cNvSpPr txBox="1">
            <a:spLocks noChangeArrowheads="1"/>
          </p:cNvSpPr>
          <p:nvPr/>
        </p:nvSpPr>
        <p:spPr bwMode="auto">
          <a:xfrm>
            <a:off x="4962525" y="4876800"/>
            <a:ext cx="3657600" cy="156966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400" b="1" dirty="0">
                <a:solidFill>
                  <a:prstClr val="black"/>
                </a:solidFill>
                <a:latin typeface="Century Schoolbook" pitchFamily="18" charset="0"/>
                <a:cs typeface="Arial" charset="0"/>
              </a:rPr>
              <a:t>Heterogeneous</a:t>
            </a:r>
            <a:br>
              <a:rPr lang="en-US" altLang="en-US" sz="2400" dirty="0">
                <a:solidFill>
                  <a:prstClr val="black"/>
                </a:solidFill>
                <a:latin typeface="Century Schoolbook" pitchFamily="18" charset="0"/>
                <a:cs typeface="Arial" charset="0"/>
              </a:rPr>
            </a:br>
            <a:r>
              <a:rPr lang="en-US" altLang="en-US" sz="2400" dirty="0">
                <a:solidFill>
                  <a:prstClr val="black"/>
                </a:solidFill>
                <a:latin typeface="Century Schoolbook" pitchFamily="18" charset="0"/>
                <a:cs typeface="Arial" charset="0"/>
              </a:rPr>
              <a:t>sugar + salt, </a:t>
            </a:r>
            <a:br>
              <a:rPr lang="en-US" altLang="en-US" sz="2400" dirty="0">
                <a:solidFill>
                  <a:prstClr val="black"/>
                </a:solidFill>
                <a:latin typeface="Century Schoolbook" pitchFamily="18" charset="0"/>
                <a:cs typeface="Arial" charset="0"/>
              </a:rPr>
            </a:br>
            <a:r>
              <a:rPr lang="en-US" altLang="en-US" sz="2400" dirty="0">
                <a:solidFill>
                  <a:prstClr val="black"/>
                </a:solidFill>
                <a:latin typeface="Century Schoolbook" pitchFamily="18" charset="0"/>
                <a:cs typeface="Arial" charset="0"/>
              </a:rPr>
              <a:t>sand + water,</a:t>
            </a:r>
            <a:br>
              <a:rPr lang="en-US" altLang="en-US" sz="2400" dirty="0">
                <a:solidFill>
                  <a:prstClr val="black"/>
                </a:solidFill>
                <a:latin typeface="Century Schoolbook" pitchFamily="18" charset="0"/>
                <a:cs typeface="Arial" charset="0"/>
              </a:rPr>
            </a:br>
            <a:r>
              <a:rPr lang="en-US" altLang="en-US" sz="2400" dirty="0">
                <a:solidFill>
                  <a:prstClr val="black"/>
                </a:solidFill>
                <a:latin typeface="Century Schoolbook" pitchFamily="18" charset="0"/>
                <a:cs typeface="Arial" charset="0"/>
              </a:rPr>
              <a:t>concrete, chicken soup</a:t>
            </a:r>
          </a:p>
        </p:txBody>
      </p:sp>
      <p:cxnSp>
        <p:nvCxnSpPr>
          <p:cNvPr id="12" name="Straight Connector 11"/>
          <p:cNvCxnSpPr/>
          <p:nvPr/>
        </p:nvCxnSpPr>
        <p:spPr>
          <a:xfrm flipH="1">
            <a:off x="533400" y="2554288"/>
            <a:ext cx="685800" cy="2551112"/>
          </a:xfrm>
          <a:prstGeom prst="line">
            <a:avLst/>
          </a:prstGeom>
        </p:spPr>
        <p:style>
          <a:lnRef idx="2">
            <a:schemeClr val="accent3"/>
          </a:lnRef>
          <a:fillRef idx="0">
            <a:schemeClr val="accent3"/>
          </a:fillRef>
          <a:effectRef idx="1">
            <a:schemeClr val="accent3"/>
          </a:effectRef>
          <a:fontRef idx="minor">
            <a:schemeClr val="tx1"/>
          </a:fontRef>
        </p:style>
      </p:cxnSp>
      <p:cxnSp>
        <p:nvCxnSpPr>
          <p:cNvPr id="14" name="Straight Connector 13"/>
          <p:cNvCxnSpPr>
            <a:endCxn id="4101" idx="0"/>
          </p:cNvCxnSpPr>
          <p:nvPr/>
        </p:nvCxnSpPr>
        <p:spPr>
          <a:xfrm flipH="1">
            <a:off x="2667000" y="2514600"/>
            <a:ext cx="381000" cy="762000"/>
          </a:xfrm>
          <a:prstGeom prst="line">
            <a:avLst/>
          </a:prstGeom>
        </p:spPr>
        <p:style>
          <a:lnRef idx="2">
            <a:schemeClr val="accent3"/>
          </a:lnRef>
          <a:fillRef idx="0">
            <a:schemeClr val="accent3"/>
          </a:fillRef>
          <a:effectRef idx="1">
            <a:schemeClr val="accent3"/>
          </a:effectRef>
          <a:fontRef idx="minor">
            <a:schemeClr val="tx1"/>
          </a:fontRef>
        </p:style>
      </p:cxnSp>
      <p:cxnSp>
        <p:nvCxnSpPr>
          <p:cNvPr id="16" name="Straight Connector 15"/>
          <p:cNvCxnSpPr>
            <a:cxnSpLocks/>
          </p:cNvCxnSpPr>
          <p:nvPr/>
        </p:nvCxnSpPr>
        <p:spPr>
          <a:xfrm flipH="1">
            <a:off x="5410200" y="2325707"/>
            <a:ext cx="152400" cy="722293"/>
          </a:xfrm>
          <a:prstGeom prst="line">
            <a:avLst/>
          </a:prstGeom>
        </p:spPr>
        <p:style>
          <a:lnRef idx="2">
            <a:schemeClr val="accent3"/>
          </a:lnRef>
          <a:fillRef idx="0">
            <a:schemeClr val="accent3"/>
          </a:fillRef>
          <a:effectRef idx="1">
            <a:schemeClr val="accent3"/>
          </a:effectRef>
          <a:fontRef idx="minor">
            <a:schemeClr val="tx1"/>
          </a:fontRef>
        </p:style>
      </p:cxnSp>
      <p:cxnSp>
        <p:nvCxnSpPr>
          <p:cNvPr id="18" name="Straight Connector 17"/>
          <p:cNvCxnSpPr>
            <a:cxnSpLocks/>
          </p:cNvCxnSpPr>
          <p:nvPr/>
        </p:nvCxnSpPr>
        <p:spPr>
          <a:xfrm>
            <a:off x="7391400" y="2325707"/>
            <a:ext cx="381000" cy="2551093"/>
          </a:xfrm>
          <a:prstGeom prst="line">
            <a:avLst/>
          </a:prstGeom>
        </p:spPr>
        <p:style>
          <a:lnRef idx="2">
            <a:schemeClr val="accent3"/>
          </a:lnRef>
          <a:fillRef idx="0">
            <a:schemeClr val="accent3"/>
          </a:fillRef>
          <a:effectRef idx="1">
            <a:schemeClr val="accent3"/>
          </a:effectRef>
          <a:fontRef idx="minor">
            <a:schemeClr val="tx1"/>
          </a:fontRef>
        </p:style>
      </p:cxnSp>
      <p:cxnSp>
        <p:nvCxnSpPr>
          <p:cNvPr id="3" name="Straight Connector 2"/>
          <p:cNvCxnSpPr/>
          <p:nvPr/>
        </p:nvCxnSpPr>
        <p:spPr>
          <a:xfrm flipH="1">
            <a:off x="2514600" y="838200"/>
            <a:ext cx="1447800" cy="762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4100" idx="0"/>
          </p:cNvCxnSpPr>
          <p:nvPr/>
        </p:nvCxnSpPr>
        <p:spPr>
          <a:xfrm>
            <a:off x="5105400" y="838200"/>
            <a:ext cx="144780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C7636D21-87B2-422D-9836-597072311958}"/>
              </a:ext>
            </a:extLst>
          </p:cNvPr>
          <p:cNvSpPr txBox="1"/>
          <p:nvPr/>
        </p:nvSpPr>
        <p:spPr>
          <a:xfrm>
            <a:off x="0" y="0"/>
            <a:ext cx="914400" cy="923330"/>
          </a:xfrm>
          <a:prstGeom prst="rect">
            <a:avLst/>
          </a:prstGeom>
          <a:noFill/>
        </p:spPr>
        <p:txBody>
          <a:bodyPr wrap="square" rtlCol="0">
            <a:spAutoFit/>
          </a:bodyPr>
          <a:lstStyle/>
          <a:p>
            <a:r>
              <a:rPr lang="en-US" sz="5400" dirty="0">
                <a:solidFill>
                  <a:srgbClr val="0000CC"/>
                </a:solidFill>
              </a:rPr>
              <a:t>23</a:t>
            </a:r>
          </a:p>
        </p:txBody>
      </p:sp>
    </p:spTree>
    <p:extLst>
      <p:ext uri="{BB962C8B-B14F-4D97-AF65-F5344CB8AC3E}">
        <p14:creationId xmlns:p14="http://schemas.microsoft.com/office/powerpoint/2010/main" val="1794083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1"/>
          <p:cNvSpPr txBox="1">
            <a:spLocks noChangeArrowheads="1"/>
          </p:cNvSpPr>
          <p:nvPr/>
        </p:nvSpPr>
        <p:spPr bwMode="auto">
          <a:xfrm>
            <a:off x="0" y="0"/>
            <a:ext cx="91440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rPr>
              <a:t>The Law of Conservation of Matter</a:t>
            </a:r>
          </a:p>
          <a:p>
            <a:pPr algn="ctr" eaLnBrk="1" fontAlgn="base" hangingPunct="1">
              <a:spcBef>
                <a:spcPct val="0"/>
              </a:spcBef>
              <a:spcAft>
                <a:spcPct val="0"/>
              </a:spcAft>
              <a:buFontTx/>
              <a:buNone/>
            </a:pPr>
            <a:endPar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r>
              <a:rPr lang="en-US" altLang="en-US" sz="6000" b="1" dirty="0">
                <a:solidFill>
                  <a:schemeClr val="tx1">
                    <a:lumMod val="95000"/>
                    <a:lumOff val="5000"/>
                  </a:schemeClr>
                </a:solidFill>
                <a:latin typeface="Times New Roman" panose="02020603050405020304" pitchFamily="18" charset="0"/>
                <a:cs typeface="Times New Roman" panose="02020603050405020304" pitchFamily="18" charset="0"/>
              </a:rPr>
              <a:t>Matter cannot be created </a:t>
            </a:r>
            <a:br>
              <a:rPr lang="en-US" altLang="en-US" sz="6000"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6000" b="1" dirty="0">
                <a:solidFill>
                  <a:schemeClr val="tx1">
                    <a:lumMod val="95000"/>
                    <a:lumOff val="5000"/>
                  </a:schemeClr>
                </a:solidFill>
                <a:latin typeface="Times New Roman" panose="02020603050405020304" pitchFamily="18" charset="0"/>
                <a:cs typeface="Times New Roman" panose="02020603050405020304" pitchFamily="18" charset="0"/>
              </a:rPr>
              <a:t>or destroyed </a:t>
            </a:r>
            <a:br>
              <a:rPr lang="en-US" altLang="en-US" sz="6000"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6000" b="1" dirty="0">
                <a:solidFill>
                  <a:schemeClr val="tx1">
                    <a:lumMod val="95000"/>
                    <a:lumOff val="5000"/>
                  </a:schemeClr>
                </a:solidFill>
                <a:latin typeface="Times New Roman" panose="02020603050405020304" pitchFamily="18" charset="0"/>
                <a:cs typeface="Times New Roman" panose="02020603050405020304" pitchFamily="18" charset="0"/>
              </a:rPr>
              <a:t>in a chemical reaction, </a:t>
            </a:r>
            <a:br>
              <a:rPr lang="en-US" altLang="en-US" sz="6000"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6000" b="1" dirty="0">
                <a:solidFill>
                  <a:schemeClr val="tx1">
                    <a:lumMod val="95000"/>
                    <a:lumOff val="5000"/>
                  </a:schemeClr>
                </a:solidFill>
                <a:latin typeface="Times New Roman" panose="02020603050405020304" pitchFamily="18" charset="0"/>
                <a:cs typeface="Times New Roman" panose="02020603050405020304" pitchFamily="18" charset="0"/>
              </a:rPr>
              <a:t>or in a physical change.</a:t>
            </a:r>
            <a:br>
              <a:rPr lang="en-US" altLang="en-US" sz="4000" b="1"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4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endParaRPr lang="en-US" altLang="en-US" sz="24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br>
              <a:rPr lang="en-US" altLang="en-US" sz="4400" i="1" dirty="0">
                <a:solidFill>
                  <a:srgbClr val="0000CC"/>
                </a:solidFill>
                <a:latin typeface="Times New Roman" panose="02020603050405020304" pitchFamily="18" charset="0"/>
                <a:cs typeface="Times New Roman" panose="02020603050405020304" pitchFamily="18" charset="0"/>
              </a:rPr>
            </a:br>
            <a:r>
              <a:rPr lang="en-US" altLang="en-US" sz="4400" i="1" dirty="0">
                <a:solidFill>
                  <a:srgbClr val="0000CC"/>
                </a:solidFill>
                <a:latin typeface="Times New Roman" panose="02020603050405020304" pitchFamily="18" charset="0"/>
                <a:cs typeface="Times New Roman" panose="02020603050405020304" pitchFamily="18" charset="0"/>
              </a:rPr>
              <a:t>What is a physical change again?</a:t>
            </a:r>
            <a:r>
              <a:rPr lang="en-US" altLang="en-US" sz="2400" dirty="0">
                <a:solidFill>
                  <a:srgbClr val="0000CC"/>
                </a:solidFill>
              </a:rPr>
              <a:t> </a:t>
            </a:r>
            <a:endParaRPr lang="en-US" altLang="en-US" sz="2400" dirty="0">
              <a:solidFill>
                <a:srgbClr val="FF0000"/>
              </a:solidFill>
            </a:endParaRPr>
          </a:p>
        </p:txBody>
      </p:sp>
      <p:sp>
        <p:nvSpPr>
          <p:cNvPr id="3" name="TextBox 2">
            <a:extLst>
              <a:ext uri="{FF2B5EF4-FFF2-40B4-BE49-F238E27FC236}">
                <a16:creationId xmlns:a16="http://schemas.microsoft.com/office/drawing/2014/main" id="{7CC4FAEB-0DC8-44A7-97D1-370C3D17612A}"/>
              </a:ext>
            </a:extLst>
          </p:cNvPr>
          <p:cNvSpPr txBox="1"/>
          <p:nvPr/>
        </p:nvSpPr>
        <p:spPr>
          <a:xfrm>
            <a:off x="0" y="0"/>
            <a:ext cx="914400" cy="923330"/>
          </a:xfrm>
          <a:prstGeom prst="rect">
            <a:avLst/>
          </a:prstGeom>
          <a:noFill/>
        </p:spPr>
        <p:txBody>
          <a:bodyPr wrap="square" rtlCol="0">
            <a:spAutoFit/>
          </a:bodyPr>
          <a:lstStyle/>
          <a:p>
            <a:r>
              <a:rPr lang="en-US" sz="5400" dirty="0">
                <a:solidFill>
                  <a:srgbClr val="FF0000"/>
                </a:solidFill>
              </a:rPr>
              <a:t>24</a:t>
            </a:r>
          </a:p>
        </p:txBody>
      </p:sp>
    </p:spTree>
    <p:extLst>
      <p:ext uri="{BB962C8B-B14F-4D97-AF65-F5344CB8AC3E}">
        <p14:creationId xmlns:p14="http://schemas.microsoft.com/office/powerpoint/2010/main" val="21253243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1"/>
          <p:cNvSpPr txBox="1">
            <a:spLocks noChangeArrowheads="1"/>
          </p:cNvSpPr>
          <p:nvPr/>
        </p:nvSpPr>
        <p:spPr bwMode="auto">
          <a:xfrm>
            <a:off x="0" y="0"/>
            <a:ext cx="9144000"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br>
              <a:rPr lang="en-US" altLang="en-US" sz="2400" b="1"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14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endParaRPr lang="en-US" altLang="en-US" sz="24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r>
              <a:rPr lang="en-US" altLang="en-US" sz="4400" i="1" dirty="0">
                <a:solidFill>
                  <a:srgbClr val="0000CC"/>
                </a:solidFill>
                <a:latin typeface="Times New Roman" panose="02020603050405020304" pitchFamily="18" charset="0"/>
                <a:cs typeface="Times New Roman" panose="02020603050405020304" pitchFamily="18" charset="0"/>
              </a:rPr>
              <a:t>A physical change is a</a:t>
            </a:r>
          </a:p>
          <a:p>
            <a:pPr algn="ctr" eaLnBrk="1" fontAlgn="base" hangingPunct="1">
              <a:spcBef>
                <a:spcPct val="0"/>
              </a:spcBef>
              <a:spcAft>
                <a:spcPct val="0"/>
              </a:spcAft>
              <a:buFontTx/>
              <a:buNone/>
            </a:pPr>
            <a:r>
              <a:rPr lang="en-US" altLang="en-US" sz="8800" dirty="0">
                <a:solidFill>
                  <a:srgbClr val="FF0000"/>
                </a:solidFill>
                <a:latin typeface="Times New Roman" panose="02020603050405020304" pitchFamily="18" charset="0"/>
                <a:cs typeface="Times New Roman" panose="02020603050405020304" pitchFamily="18" charset="0"/>
              </a:rPr>
              <a:t>   phase change</a:t>
            </a:r>
          </a:p>
          <a:p>
            <a:pPr algn="ctr" eaLnBrk="1" fontAlgn="base" hangingPunct="1">
              <a:spcBef>
                <a:spcPct val="0"/>
              </a:spcBef>
              <a:spcAft>
                <a:spcPct val="0"/>
              </a:spcAft>
              <a:buFontTx/>
              <a:buNone/>
            </a:pPr>
            <a:r>
              <a:rPr lang="en-US" altLang="en-US" sz="5400" dirty="0">
                <a:solidFill>
                  <a:srgbClr val="FF0000"/>
                </a:solidFill>
              </a:rPr>
              <a:t> </a:t>
            </a:r>
            <a:endParaRPr lang="en-US" altLang="en-US" sz="2400" dirty="0">
              <a:solidFill>
                <a:srgbClr val="FF0000"/>
              </a:solidFill>
            </a:endParaRPr>
          </a:p>
        </p:txBody>
      </p:sp>
      <p:sp>
        <p:nvSpPr>
          <p:cNvPr id="3" name="TextBox 2">
            <a:extLst>
              <a:ext uri="{FF2B5EF4-FFF2-40B4-BE49-F238E27FC236}">
                <a16:creationId xmlns:a16="http://schemas.microsoft.com/office/drawing/2014/main" id="{7CC4FAEB-0DC8-44A7-97D1-370C3D17612A}"/>
              </a:ext>
            </a:extLst>
          </p:cNvPr>
          <p:cNvSpPr txBox="1"/>
          <p:nvPr/>
        </p:nvSpPr>
        <p:spPr>
          <a:xfrm>
            <a:off x="0" y="0"/>
            <a:ext cx="914400" cy="923330"/>
          </a:xfrm>
          <a:prstGeom prst="rect">
            <a:avLst/>
          </a:prstGeom>
          <a:noFill/>
        </p:spPr>
        <p:txBody>
          <a:bodyPr wrap="square" rtlCol="0">
            <a:spAutoFit/>
          </a:bodyPr>
          <a:lstStyle/>
          <a:p>
            <a:r>
              <a:rPr lang="en-US" sz="5400" dirty="0">
                <a:solidFill>
                  <a:srgbClr val="FF0000"/>
                </a:solidFill>
              </a:rPr>
              <a:t>24</a:t>
            </a:r>
          </a:p>
        </p:txBody>
      </p:sp>
    </p:spTree>
    <p:extLst>
      <p:ext uri="{BB962C8B-B14F-4D97-AF65-F5344CB8AC3E}">
        <p14:creationId xmlns:p14="http://schemas.microsoft.com/office/powerpoint/2010/main" val="247499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1"/>
          <p:cNvSpPr txBox="1">
            <a:spLocks noChangeArrowheads="1"/>
          </p:cNvSpPr>
          <p:nvPr/>
        </p:nvSpPr>
        <p:spPr bwMode="auto">
          <a:xfrm>
            <a:off x="0" y="0"/>
            <a:ext cx="9144000"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3600" dirty="0">
                <a:solidFill>
                  <a:prstClr val="black"/>
                </a:solidFill>
                <a:latin typeface="Times New Roman" panose="02020603050405020304" pitchFamily="18" charset="0"/>
                <a:cs typeface="Times New Roman" panose="02020603050405020304" pitchFamily="18" charset="0"/>
              </a:rPr>
              <a:t>Sodium and Chlorine yields Sodium Chloride</a:t>
            </a:r>
          </a:p>
          <a:p>
            <a:pPr algn="ctr" eaLnBrk="1" fontAlgn="base" hangingPunct="1">
              <a:spcBef>
                <a:spcPct val="0"/>
              </a:spcBef>
              <a:spcAft>
                <a:spcPct val="0"/>
              </a:spcAft>
              <a:buFontTx/>
              <a:buNone/>
            </a:pPr>
            <a:endParaRPr lang="en-US" altLang="en-US" sz="2400" dirty="0">
              <a:solidFill>
                <a:srgbClr val="0000CC"/>
              </a:solidFill>
            </a:endParaRPr>
          </a:p>
          <a:p>
            <a:pPr eaLnBrk="1" fontAlgn="base" hangingPunct="1">
              <a:spcBef>
                <a:spcPct val="0"/>
              </a:spcBef>
              <a:spcAft>
                <a:spcPct val="0"/>
              </a:spcAft>
              <a:buFontTx/>
              <a:buNone/>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25.</a:t>
            </a:r>
            <a:r>
              <a:rPr lang="en-US" altLang="en-US" dirty="0">
                <a:solidFill>
                  <a:srgbClr val="0000CC"/>
                </a:solidFill>
                <a:latin typeface="Times New Roman" panose="02020603050405020304" pitchFamily="18" charset="0"/>
                <a:cs typeface="Times New Roman" panose="02020603050405020304" pitchFamily="18" charset="0"/>
              </a:rPr>
              <a:t>  Sodium + chlorine are the </a:t>
            </a:r>
            <a:r>
              <a:rPr lang="en-US" altLang="en-US" sz="3600" dirty="0">
                <a:solidFill>
                  <a:srgbClr val="0000CC"/>
                </a:solidFill>
                <a:latin typeface="Times New Roman" panose="02020603050405020304" pitchFamily="18" charset="0"/>
                <a:cs typeface="Times New Roman" panose="02020603050405020304" pitchFamily="18" charset="0"/>
              </a:rPr>
              <a:t>____________</a:t>
            </a:r>
          </a:p>
          <a:p>
            <a:pPr algn="ctr" eaLnBrk="1" fontAlgn="base" hangingPunct="1">
              <a:spcBef>
                <a:spcPct val="0"/>
              </a:spcBef>
              <a:spcAft>
                <a:spcPct val="0"/>
              </a:spcAft>
              <a:buFontTx/>
              <a:buNone/>
            </a:pPr>
            <a:endParaRPr lang="en-US" altLang="en-US" sz="2400" dirty="0">
              <a:solidFill>
                <a:srgbClr val="0000CC"/>
              </a:solidFill>
            </a:endParaRPr>
          </a:p>
          <a:p>
            <a:pPr algn="ctr" eaLnBrk="1" fontAlgn="base" hangingPunct="1">
              <a:spcBef>
                <a:spcPct val="0"/>
              </a:spcBef>
              <a:spcAft>
                <a:spcPct val="0"/>
              </a:spcAft>
              <a:buFontTx/>
              <a:buNone/>
            </a:pPr>
            <a:endParaRPr lang="en-US" altLang="en-US" sz="2400" dirty="0">
              <a:solidFill>
                <a:srgbClr val="0000CC"/>
              </a:solidFill>
            </a:endParaRPr>
          </a:p>
          <a:p>
            <a:pPr eaLnBrk="1" fontAlgn="base" hangingPunct="1">
              <a:spcBef>
                <a:spcPct val="0"/>
              </a:spcBef>
              <a:spcAft>
                <a:spcPct val="0"/>
              </a:spcAft>
              <a:buFontTx/>
              <a:buNone/>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26.</a:t>
            </a:r>
            <a:r>
              <a:rPr lang="en-US" altLang="en-US" dirty="0">
                <a:solidFill>
                  <a:srgbClr val="0000CC"/>
                </a:solidFill>
                <a:latin typeface="Times New Roman" panose="02020603050405020304" pitchFamily="18" charset="0"/>
                <a:cs typeface="Times New Roman" panose="02020603050405020304" pitchFamily="18" charset="0"/>
              </a:rPr>
              <a:t>  Sodium Chloride is the </a:t>
            </a:r>
            <a:r>
              <a:rPr lang="en-US" altLang="en-US" sz="3600" dirty="0">
                <a:solidFill>
                  <a:srgbClr val="0000CC"/>
                </a:solidFill>
                <a:latin typeface="Times New Roman" panose="02020603050405020304" pitchFamily="18" charset="0"/>
                <a:cs typeface="Times New Roman" panose="02020603050405020304" pitchFamily="18" charset="0"/>
              </a:rPr>
              <a:t>__________________</a:t>
            </a:r>
          </a:p>
          <a:p>
            <a:pPr algn="ctr" eaLnBrk="1" fontAlgn="base" hangingPunct="1">
              <a:spcBef>
                <a:spcPct val="0"/>
              </a:spcBef>
              <a:spcAft>
                <a:spcPct val="0"/>
              </a:spcAft>
              <a:buFontTx/>
              <a:buNone/>
            </a:pPr>
            <a:endParaRPr lang="en-US" altLang="en-US" sz="2400" dirty="0">
              <a:solidFill>
                <a:srgbClr val="0000CC"/>
              </a:solidFill>
            </a:endParaRPr>
          </a:p>
          <a:p>
            <a:pPr algn="ctr" eaLnBrk="1" fontAlgn="base" hangingPunct="1">
              <a:spcBef>
                <a:spcPct val="0"/>
              </a:spcBef>
              <a:spcAft>
                <a:spcPct val="0"/>
              </a:spcAft>
              <a:buFontTx/>
              <a:buNone/>
            </a:pPr>
            <a:endParaRPr lang="en-US" altLang="en-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5987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48712-238D-3D1F-DBAF-7B9C3E11EF90}"/>
            </a:ext>
          </a:extLst>
        </p:cNvPr>
        <p:cNvGrpSpPr/>
        <p:nvPr/>
      </p:nvGrpSpPr>
      <p:grpSpPr>
        <a:xfrm>
          <a:off x="0" y="0"/>
          <a:ext cx="0" cy="0"/>
          <a:chOff x="0" y="0"/>
          <a:chExt cx="0" cy="0"/>
        </a:xfrm>
      </p:grpSpPr>
      <p:sp>
        <p:nvSpPr>
          <p:cNvPr id="5122" name="TextBox 1">
            <a:extLst>
              <a:ext uri="{FF2B5EF4-FFF2-40B4-BE49-F238E27FC236}">
                <a16:creationId xmlns:a16="http://schemas.microsoft.com/office/drawing/2014/main" id="{440F2EAC-EB81-0B75-B17C-5C47C9C923E3}"/>
              </a:ext>
            </a:extLst>
          </p:cNvPr>
          <p:cNvSpPr txBox="1">
            <a:spLocks noChangeArrowheads="1"/>
          </p:cNvSpPr>
          <p:nvPr/>
        </p:nvSpPr>
        <p:spPr bwMode="auto">
          <a:xfrm>
            <a:off x="0" y="0"/>
            <a:ext cx="91440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3600" dirty="0">
                <a:solidFill>
                  <a:prstClr val="black"/>
                </a:solidFill>
                <a:latin typeface="Times New Roman" panose="02020603050405020304" pitchFamily="18" charset="0"/>
                <a:cs typeface="Times New Roman" panose="02020603050405020304" pitchFamily="18" charset="0"/>
              </a:rPr>
              <a:t>Sodium and Chlorine yields Sodium Chloride</a:t>
            </a:r>
          </a:p>
          <a:p>
            <a:pPr algn="ctr" eaLnBrk="1" fontAlgn="base" hangingPunct="1">
              <a:spcBef>
                <a:spcPct val="0"/>
              </a:spcBef>
              <a:spcAft>
                <a:spcPct val="0"/>
              </a:spcAft>
              <a:buFontTx/>
              <a:buNone/>
            </a:pPr>
            <a:endParaRPr lang="en-US" altLang="en-US" sz="2400" dirty="0">
              <a:solidFill>
                <a:srgbClr val="0000CC"/>
              </a:solidFill>
            </a:endParaRPr>
          </a:p>
          <a:p>
            <a:pPr eaLnBrk="1" fontAlgn="base" hangingPunct="1">
              <a:spcBef>
                <a:spcPct val="0"/>
              </a:spcBef>
              <a:spcAft>
                <a:spcPct val="0"/>
              </a:spcAft>
              <a:buFontTx/>
              <a:buNone/>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25.</a:t>
            </a:r>
            <a:r>
              <a:rPr lang="en-US" altLang="en-US" dirty="0">
                <a:solidFill>
                  <a:srgbClr val="0000CC"/>
                </a:solidFill>
                <a:latin typeface="Times New Roman" panose="02020603050405020304" pitchFamily="18" charset="0"/>
                <a:cs typeface="Times New Roman" panose="02020603050405020304" pitchFamily="18" charset="0"/>
              </a:rPr>
              <a:t>  Sodium + chlorine are the </a:t>
            </a:r>
            <a:r>
              <a:rPr lang="en-US" altLang="en-US" sz="3600" u="sng" dirty="0">
                <a:solidFill>
                  <a:srgbClr val="FF0000"/>
                </a:solidFill>
                <a:latin typeface="Times New Roman" panose="02020603050405020304" pitchFamily="18" charset="0"/>
                <a:cs typeface="Times New Roman" panose="02020603050405020304" pitchFamily="18" charset="0"/>
              </a:rPr>
              <a:t>reactants</a:t>
            </a:r>
          </a:p>
          <a:p>
            <a:pPr algn="ctr" eaLnBrk="1" fontAlgn="base" hangingPunct="1">
              <a:spcBef>
                <a:spcPct val="0"/>
              </a:spcBef>
              <a:spcAft>
                <a:spcPct val="0"/>
              </a:spcAft>
              <a:buFontTx/>
              <a:buNone/>
            </a:pPr>
            <a:endParaRPr lang="en-US" altLang="en-US" sz="2400" dirty="0">
              <a:solidFill>
                <a:srgbClr val="0000CC"/>
              </a:solidFill>
            </a:endParaRPr>
          </a:p>
          <a:p>
            <a:pPr algn="ctr" eaLnBrk="1" fontAlgn="base" hangingPunct="1">
              <a:spcBef>
                <a:spcPct val="0"/>
              </a:spcBef>
              <a:spcAft>
                <a:spcPct val="0"/>
              </a:spcAft>
              <a:buFontTx/>
              <a:buNone/>
            </a:pPr>
            <a:endParaRPr lang="en-US" altLang="en-US" sz="2400" dirty="0">
              <a:solidFill>
                <a:srgbClr val="0000CC"/>
              </a:solidFill>
            </a:endParaRPr>
          </a:p>
          <a:p>
            <a:pPr eaLnBrk="1" fontAlgn="base" hangingPunct="1">
              <a:spcBef>
                <a:spcPct val="0"/>
              </a:spcBef>
              <a:spcAft>
                <a:spcPct val="0"/>
              </a:spcAft>
              <a:buFontTx/>
              <a:buNone/>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26.</a:t>
            </a:r>
            <a:r>
              <a:rPr lang="en-US" altLang="en-US" dirty="0">
                <a:solidFill>
                  <a:srgbClr val="0000CC"/>
                </a:solidFill>
                <a:latin typeface="Times New Roman" panose="02020603050405020304" pitchFamily="18" charset="0"/>
                <a:cs typeface="Times New Roman" panose="02020603050405020304" pitchFamily="18" charset="0"/>
              </a:rPr>
              <a:t>  Sodium Chloride is the </a:t>
            </a:r>
            <a:r>
              <a:rPr lang="en-US" altLang="en-US" sz="3600" u="sng" dirty="0">
                <a:solidFill>
                  <a:srgbClr val="FF0000"/>
                </a:solidFill>
                <a:latin typeface="Times New Roman" panose="02020603050405020304" pitchFamily="18" charset="0"/>
                <a:cs typeface="Times New Roman" panose="02020603050405020304" pitchFamily="18" charset="0"/>
              </a:rPr>
              <a:t>product</a:t>
            </a:r>
          </a:p>
          <a:p>
            <a:pPr algn="ctr" eaLnBrk="1" fontAlgn="base" hangingPunct="1">
              <a:spcBef>
                <a:spcPct val="0"/>
              </a:spcBef>
              <a:spcAft>
                <a:spcPct val="0"/>
              </a:spcAft>
              <a:buFontTx/>
              <a:buNone/>
            </a:pPr>
            <a:endParaRPr lang="en-US" altLang="en-US" sz="2400" dirty="0">
              <a:solidFill>
                <a:srgbClr val="0000CC"/>
              </a:solidFill>
            </a:endParaRPr>
          </a:p>
          <a:p>
            <a:pPr algn="ctr" eaLnBrk="1" fontAlgn="base" hangingPunct="1">
              <a:spcBef>
                <a:spcPct val="0"/>
              </a:spcBef>
              <a:spcAft>
                <a:spcPct val="0"/>
              </a:spcAft>
              <a:buFontTx/>
              <a:buNone/>
            </a:pP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3600" dirty="0">
                <a:solidFill>
                  <a:srgbClr val="FF0000"/>
                </a:solidFill>
                <a:latin typeface="Times New Roman" panose="02020603050405020304" pitchFamily="18" charset="0"/>
                <a:cs typeface="Times New Roman" panose="02020603050405020304" pitchFamily="18" charset="0"/>
              </a:rPr>
              <a:t>Reactants become products.</a:t>
            </a:r>
          </a:p>
          <a:p>
            <a:pPr algn="ctr" eaLnBrk="1" fontAlgn="base" hangingPunct="1">
              <a:spcBef>
                <a:spcPct val="0"/>
              </a:spcBef>
              <a:spcAft>
                <a:spcPct val="0"/>
              </a:spcAft>
              <a:buFontTx/>
              <a:buNone/>
            </a:pPr>
            <a:r>
              <a:rPr lang="en-US" altLang="en-US" sz="3600" dirty="0">
                <a:solidFill>
                  <a:srgbClr val="FF0000"/>
                </a:solidFill>
                <a:latin typeface="Times New Roman" panose="02020603050405020304" pitchFamily="18" charset="0"/>
                <a:cs typeface="Times New Roman" panose="02020603050405020304" pitchFamily="18" charset="0"/>
              </a:rPr>
              <a:t>You can have one reactant, or many reactants, </a:t>
            </a:r>
            <a:br>
              <a:rPr lang="en-US" altLang="en-US" sz="3600" dirty="0">
                <a:solidFill>
                  <a:srgbClr val="FF0000"/>
                </a:solidFill>
                <a:latin typeface="Times New Roman" panose="02020603050405020304" pitchFamily="18" charset="0"/>
                <a:cs typeface="Times New Roman" panose="02020603050405020304" pitchFamily="18" charset="0"/>
              </a:rPr>
            </a:br>
            <a:r>
              <a:rPr lang="en-US" altLang="en-US" sz="3600" dirty="0">
                <a:solidFill>
                  <a:srgbClr val="FF0000"/>
                </a:solidFill>
                <a:latin typeface="Times New Roman" panose="02020603050405020304" pitchFamily="18" charset="0"/>
                <a:cs typeface="Times New Roman" panose="02020603050405020304" pitchFamily="18" charset="0"/>
              </a:rPr>
              <a:t>and you can have one product or many</a:t>
            </a:r>
          </a:p>
        </p:txBody>
      </p:sp>
    </p:spTree>
    <p:extLst>
      <p:ext uri="{BB962C8B-B14F-4D97-AF65-F5344CB8AC3E}">
        <p14:creationId xmlns:p14="http://schemas.microsoft.com/office/powerpoint/2010/main" val="4289172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3D910-1B61-1886-CE20-E83B99C273BC}"/>
            </a:ext>
          </a:extLst>
        </p:cNvPr>
        <p:cNvGrpSpPr/>
        <p:nvPr/>
      </p:nvGrpSpPr>
      <p:grpSpPr>
        <a:xfrm>
          <a:off x="0" y="0"/>
          <a:ext cx="0" cy="0"/>
          <a:chOff x="0" y="0"/>
          <a:chExt cx="0" cy="0"/>
        </a:xfrm>
      </p:grpSpPr>
      <p:sp>
        <p:nvSpPr>
          <p:cNvPr id="5122" name="TextBox 1">
            <a:extLst>
              <a:ext uri="{FF2B5EF4-FFF2-40B4-BE49-F238E27FC236}">
                <a16:creationId xmlns:a16="http://schemas.microsoft.com/office/drawing/2014/main" id="{18E6ABBC-A2FB-8A9A-F5A3-FD43A8054ADB}"/>
              </a:ext>
            </a:extLst>
          </p:cNvPr>
          <p:cNvSpPr txBox="1">
            <a:spLocks noChangeArrowheads="1"/>
          </p:cNvSpPr>
          <p:nvPr/>
        </p:nvSpPr>
        <p:spPr bwMode="auto">
          <a:xfrm>
            <a:off x="0" y="0"/>
            <a:ext cx="91440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endParaRPr lang="en-US" altLang="en-US" sz="2400" dirty="0">
              <a:solidFill>
                <a:srgbClr val="0000CC"/>
              </a:solidFill>
            </a:endParaRPr>
          </a:p>
          <a:p>
            <a:pPr algn="ctr" eaLnBrk="1" fontAlgn="base" hangingPunct="1">
              <a:spcBef>
                <a:spcPct val="0"/>
              </a:spcBef>
              <a:spcAft>
                <a:spcPct val="0"/>
              </a:spcAft>
              <a:buFontTx/>
              <a:buNone/>
            </a:pPr>
            <a:endParaRPr lang="en-US" altLang="en-US" sz="2400" dirty="0">
              <a:solidFill>
                <a:srgbClr val="0000CC"/>
              </a:solidFill>
            </a:endParaRPr>
          </a:p>
          <a:p>
            <a:pPr eaLnBrk="1" fontAlgn="base" hangingPunct="1">
              <a:spcBef>
                <a:spcPct val="0"/>
              </a:spcBef>
              <a:spcAft>
                <a:spcPct val="0"/>
              </a:spcAft>
              <a:buFontTx/>
              <a:buNone/>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27.  </a:t>
            </a:r>
            <a:r>
              <a:rPr lang="en-US" altLang="en-US" sz="3600" dirty="0">
                <a:solidFill>
                  <a:srgbClr val="0000CC"/>
                </a:solidFill>
                <a:latin typeface="Times New Roman" panose="02020603050405020304" pitchFamily="18" charset="0"/>
                <a:cs typeface="Times New Roman" panose="02020603050405020304" pitchFamily="18" charset="0"/>
              </a:rPr>
              <a:t>The mass of the                  </a:t>
            </a:r>
            <a:r>
              <a:rPr lang="en-US" altLang="en-US" sz="3600" dirty="0" err="1">
                <a:solidFill>
                  <a:srgbClr val="0000CC"/>
                </a:solidFill>
                <a:latin typeface="Times New Roman" panose="02020603050405020304" pitchFamily="18" charset="0"/>
                <a:cs typeface="Times New Roman" panose="02020603050405020304" pitchFamily="18" charset="0"/>
              </a:rPr>
              <a:t>The</a:t>
            </a:r>
            <a:r>
              <a:rPr lang="en-US" altLang="en-US" sz="3600" dirty="0">
                <a:solidFill>
                  <a:srgbClr val="0000CC"/>
                </a:solidFill>
                <a:latin typeface="Times New Roman" panose="02020603050405020304" pitchFamily="18" charset="0"/>
                <a:cs typeface="Times New Roman" panose="02020603050405020304" pitchFamily="18" charset="0"/>
              </a:rPr>
              <a:t> mass of the </a:t>
            </a:r>
            <a:br>
              <a:rPr lang="en-US" altLang="en-US" sz="3600" dirty="0">
                <a:solidFill>
                  <a:srgbClr val="0000CC"/>
                </a:solidFill>
                <a:latin typeface="Times New Roman" panose="02020603050405020304" pitchFamily="18" charset="0"/>
                <a:cs typeface="Times New Roman" panose="02020603050405020304" pitchFamily="18" charset="0"/>
              </a:rPr>
            </a:br>
            <a:r>
              <a:rPr lang="en-US" altLang="en-US" sz="3600" dirty="0">
                <a:solidFill>
                  <a:srgbClr val="0000CC"/>
                </a:solidFill>
                <a:latin typeface="Times New Roman" panose="02020603050405020304" pitchFamily="18" charset="0"/>
                <a:cs typeface="Times New Roman" panose="02020603050405020304" pitchFamily="18" charset="0"/>
              </a:rPr>
              <a:t>       </a:t>
            </a:r>
            <a:r>
              <a:rPr lang="en-US" altLang="en-US" sz="3600" dirty="0">
                <a:solidFill>
                  <a:srgbClr val="FF0000"/>
                </a:solidFill>
                <a:latin typeface="Times New Roman" panose="02020603050405020304" pitchFamily="18" charset="0"/>
                <a:cs typeface="Times New Roman" panose="02020603050405020304" pitchFamily="18" charset="0"/>
              </a:rPr>
              <a:t>REACTANTS</a:t>
            </a:r>
            <a:r>
              <a:rPr lang="en-US" altLang="en-US" sz="3600" dirty="0">
                <a:solidFill>
                  <a:srgbClr val="0000CC"/>
                </a:solidFill>
                <a:latin typeface="Times New Roman" panose="02020603050405020304" pitchFamily="18" charset="0"/>
                <a:cs typeface="Times New Roman" panose="02020603050405020304" pitchFamily="18" charset="0"/>
              </a:rPr>
              <a:t>                     </a:t>
            </a:r>
            <a:r>
              <a:rPr lang="en-US" altLang="en-US" sz="3600" dirty="0">
                <a:solidFill>
                  <a:srgbClr val="FF0000"/>
                </a:solidFill>
                <a:latin typeface="Times New Roman" panose="02020603050405020304" pitchFamily="18" charset="0"/>
                <a:cs typeface="Times New Roman" panose="02020603050405020304" pitchFamily="18" charset="0"/>
              </a:rPr>
              <a:t>PRODUCTS</a:t>
            </a:r>
            <a:br>
              <a:rPr lang="en-US" altLang="en-US" sz="2400" dirty="0">
                <a:solidFill>
                  <a:srgbClr val="FF0000"/>
                </a:solidFill>
              </a:rPr>
            </a:br>
            <a:endParaRPr lang="en-US" altLang="en-US" sz="2400" dirty="0">
              <a:solidFill>
                <a:srgbClr val="FF0000"/>
              </a:solidFill>
            </a:endParaRPr>
          </a:p>
          <a:p>
            <a:pPr algn="ctr" eaLnBrk="1" fontAlgn="base" hangingPunct="1">
              <a:spcBef>
                <a:spcPct val="0"/>
              </a:spcBef>
              <a:spcAft>
                <a:spcPct val="0"/>
              </a:spcAft>
              <a:buFontTx/>
              <a:buNone/>
            </a:pPr>
            <a:r>
              <a:rPr lang="en-US" altLang="en-US" sz="2400" dirty="0">
                <a:solidFill>
                  <a:srgbClr val="FF0000"/>
                </a:solidFill>
                <a:latin typeface="Times New Roman" panose="02020603050405020304" pitchFamily="18" charset="0"/>
                <a:cs typeface="Times New Roman" panose="02020603050405020304" pitchFamily="18" charset="0"/>
              </a:rPr>
              <a:t>because all chemical reactions follows the…</a:t>
            </a:r>
            <a:br>
              <a:rPr lang="en-US" altLang="en-US" sz="2400" dirty="0">
                <a:solidFill>
                  <a:srgbClr val="FF0000"/>
                </a:solidFill>
                <a:latin typeface="Times New Roman" panose="02020603050405020304" pitchFamily="18" charset="0"/>
                <a:cs typeface="Times New Roman" panose="02020603050405020304" pitchFamily="18" charset="0"/>
              </a:rPr>
            </a:b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4800" dirty="0">
                <a:solidFill>
                  <a:schemeClr val="accent2">
                    <a:lumMod val="50000"/>
                  </a:schemeClr>
                </a:solidFill>
                <a:latin typeface="Times New Roman" panose="02020603050405020304" pitchFamily="18" charset="0"/>
                <a:cs typeface="Times New Roman" panose="02020603050405020304" pitchFamily="18" charset="0"/>
              </a:rPr>
              <a:t>Law of Conservation of Matter</a:t>
            </a:r>
            <a:endParaRPr lang="en-US" altLang="en-US" sz="2400" dirty="0">
              <a:solidFill>
                <a:srgbClr val="FF0000"/>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1DE3A18A-BE72-40B9-9EC8-38BCAC4DFFD3}"/>
              </a:ext>
            </a:extLst>
          </p:cNvPr>
          <p:cNvSpPr txBox="1"/>
          <p:nvPr/>
        </p:nvSpPr>
        <p:spPr>
          <a:xfrm>
            <a:off x="4114800" y="762000"/>
            <a:ext cx="609600" cy="1446550"/>
          </a:xfrm>
          <a:prstGeom prst="rect">
            <a:avLst/>
          </a:prstGeom>
          <a:noFill/>
        </p:spPr>
        <p:txBody>
          <a:bodyPr wrap="square" rtlCol="0">
            <a:spAutoFit/>
          </a:bodyPr>
          <a:lstStyle/>
          <a:p>
            <a:r>
              <a:rPr lang="en-US" sz="8800" dirty="0">
                <a:solidFill>
                  <a:srgbClr val="0000CC"/>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579239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12895" y="0"/>
            <a:ext cx="91440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742950" indent="-742950" eaLnBrk="1" fontAlgn="base" hangingPunct="1">
              <a:spcBef>
                <a:spcPct val="0"/>
              </a:spcBef>
              <a:spcAft>
                <a:spcPct val="0"/>
              </a:spcAft>
              <a:buAutoNum type="arabicPeriod" startAt="28"/>
            </a:pPr>
            <a:r>
              <a:rPr lang="en-US" dirty="0">
                <a:latin typeface="Times New Roman" panose="02020603050405020304" pitchFamily="18" charset="0"/>
                <a:cs typeface="Times New Roman" panose="02020603050405020304" pitchFamily="18" charset="0"/>
              </a:rPr>
              <a:t>If you completely react 46 grams of sodium and 70 grams of chlorine, how many grams of sodium chloride form?   </a:t>
            </a:r>
          </a:p>
          <a:p>
            <a:pPr marL="742950" indent="-742950" eaLnBrk="1" fontAlgn="base" hangingPunct="1">
              <a:spcBef>
                <a:spcPct val="0"/>
              </a:spcBef>
              <a:spcAft>
                <a:spcPct val="0"/>
              </a:spcAft>
              <a:buAutoNum type="arabicPeriod" startAt="28"/>
            </a:pPr>
            <a:endParaRPr lang="en-US" sz="3600" dirty="0">
              <a:latin typeface="Times New Roman" panose="02020603050405020304" pitchFamily="18" charset="0"/>
              <a:cs typeface="Times New Roman" panose="02020603050405020304" pitchFamily="18" charset="0"/>
            </a:endParaRPr>
          </a:p>
          <a:p>
            <a:pPr marL="742950" indent="-742950" eaLnBrk="1" fontAlgn="base" hangingPunct="1">
              <a:spcBef>
                <a:spcPct val="0"/>
              </a:spcBef>
              <a:spcAft>
                <a:spcPct val="0"/>
              </a:spcAft>
              <a:buAutoNum type="arabicPeriod" startAt="28"/>
            </a:pPr>
            <a:endParaRPr lang="en-US" sz="3600" dirty="0">
              <a:latin typeface="Times New Roman" panose="02020603050405020304" pitchFamily="18" charset="0"/>
              <a:cs typeface="Times New Roman" panose="02020603050405020304" pitchFamily="18" charset="0"/>
            </a:endParaRPr>
          </a:p>
          <a:p>
            <a:pPr eaLnBrk="1" fontAlgn="base" hangingPunct="1">
              <a:spcBef>
                <a:spcPct val="0"/>
              </a:spcBef>
              <a:spcAft>
                <a:spcPct val="0"/>
              </a:spcAft>
              <a:buFontTx/>
              <a:buNone/>
            </a:pPr>
            <a:br>
              <a:rPr lang="en-US" altLang="en-US" sz="3600" dirty="0">
                <a:solidFill>
                  <a:prstClr val="black"/>
                </a:solidFill>
                <a:latin typeface="Times New Roman" panose="02020603050405020304" pitchFamily="18" charset="0"/>
                <a:cs typeface="Times New Roman" panose="02020603050405020304" pitchFamily="18" charset="0"/>
              </a:rPr>
            </a:br>
            <a:endParaRPr lang="en-US" altLang="en-US" sz="3600" dirty="0">
              <a:solidFill>
                <a:prstClr val="black"/>
              </a:solidFill>
              <a:latin typeface="Times New Roman" panose="02020603050405020304" pitchFamily="18" charset="0"/>
              <a:cs typeface="Times New Roman" panose="02020603050405020304" pitchFamily="18" charset="0"/>
            </a:endParaRPr>
          </a:p>
          <a:p>
            <a:pPr eaLnBrk="1" fontAlgn="base" hangingPunct="1">
              <a:spcBef>
                <a:spcPct val="0"/>
              </a:spcBef>
              <a:spcAft>
                <a:spcPct val="0"/>
              </a:spcAft>
              <a:buFontTx/>
              <a:buNone/>
            </a:pPr>
            <a:endParaRPr lang="en-US" altLang="en-US" sz="3600" dirty="0">
              <a:solidFill>
                <a:prstClr val="black"/>
              </a:solidFill>
              <a:latin typeface="Times New Roman" panose="02020603050405020304" pitchFamily="18" charset="0"/>
              <a:cs typeface="Times New Roman" panose="02020603050405020304" pitchFamily="18" charset="0"/>
            </a:endParaRPr>
          </a:p>
          <a:p>
            <a:pPr eaLnBrk="1" fontAlgn="base" hangingPunct="1">
              <a:spcBef>
                <a:spcPct val="0"/>
              </a:spcBef>
              <a:spcAft>
                <a:spcPct val="0"/>
              </a:spcAft>
              <a:buNone/>
            </a:pPr>
            <a:r>
              <a:rPr lang="en-US" sz="3600" dirty="0">
                <a:latin typeface="Times New Roman" panose="02020603050405020304" pitchFamily="18" charset="0"/>
                <a:cs typeface="Times New Roman" panose="02020603050405020304" pitchFamily="18" charset="0"/>
              </a:rPr>
              <a:t> </a:t>
            </a:r>
            <a:endParaRPr lang="en-US" altLang="en-US" sz="2800" dirty="0">
              <a:solidFill>
                <a:prstClr val="black"/>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r>
              <a:rPr lang="en-US" altLang="en-US" sz="280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847214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A32FF-C321-5A8D-5944-FFE40686086C}"/>
            </a:ext>
          </a:extLst>
        </p:cNvPr>
        <p:cNvGrpSpPr/>
        <p:nvPr/>
      </p:nvGrpSpPr>
      <p:grpSpPr>
        <a:xfrm>
          <a:off x="0" y="0"/>
          <a:ext cx="0" cy="0"/>
          <a:chOff x="0" y="0"/>
          <a:chExt cx="0" cy="0"/>
        </a:xfrm>
      </p:grpSpPr>
      <p:sp>
        <p:nvSpPr>
          <p:cNvPr id="6146" name="TextBox 1">
            <a:extLst>
              <a:ext uri="{FF2B5EF4-FFF2-40B4-BE49-F238E27FC236}">
                <a16:creationId xmlns:a16="http://schemas.microsoft.com/office/drawing/2014/main" id="{5C11B563-B1E3-A5DB-F2F2-8486C175DB82}"/>
              </a:ext>
            </a:extLst>
          </p:cNvPr>
          <p:cNvSpPr txBox="1">
            <a:spLocks noChangeArrowheads="1"/>
          </p:cNvSpPr>
          <p:nvPr/>
        </p:nvSpPr>
        <p:spPr bwMode="auto">
          <a:xfrm>
            <a:off x="12895" y="0"/>
            <a:ext cx="91440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742950" indent="-742950" eaLnBrk="1" fontAlgn="base" hangingPunct="1">
              <a:spcBef>
                <a:spcPct val="0"/>
              </a:spcBef>
              <a:spcAft>
                <a:spcPct val="0"/>
              </a:spcAft>
              <a:buFont typeface="Arial" charset="0"/>
              <a:buAutoNum type="arabicPeriod" startAt="28"/>
            </a:pPr>
            <a:r>
              <a:rPr lang="en-US" dirty="0">
                <a:latin typeface="Times New Roman" panose="02020603050405020304" pitchFamily="18" charset="0"/>
                <a:cs typeface="Times New Roman" panose="02020603050405020304" pitchFamily="18" charset="0"/>
              </a:rPr>
              <a:t>If you completely react 46 grams of sodium and 70 grams of chlorine, how many grams of sodium chloride form?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46 g Na  +  70 g Cl   →   </a:t>
            </a:r>
            <a:r>
              <a:rPr lang="en-US" u="sng" dirty="0">
                <a:solidFill>
                  <a:srgbClr val="FF0000"/>
                </a:solidFill>
                <a:latin typeface="Times New Roman" panose="02020603050405020304" pitchFamily="18" charset="0"/>
                <a:cs typeface="Times New Roman" panose="02020603050405020304" pitchFamily="18" charset="0"/>
              </a:rPr>
              <a:t>116  grams of NaCl</a:t>
            </a:r>
          </a:p>
          <a:p>
            <a:pPr eaLnBrk="1" fontAlgn="base" hangingPunct="1">
              <a:spcBef>
                <a:spcPct val="0"/>
              </a:spcBef>
              <a:spcAft>
                <a:spcPct val="0"/>
              </a:spcAft>
              <a:buNone/>
            </a:pPr>
            <a:endParaRPr lang="en-US" altLang="en-US" sz="2800" dirty="0">
              <a:solidFill>
                <a:prstClr val="black"/>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r>
              <a:rPr lang="en-US" altLang="en-US" sz="280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7994467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12895" y="0"/>
            <a:ext cx="9144000" cy="1754326"/>
          </a:xfrm>
          <a:prstGeom prst="rect">
            <a:avLst/>
          </a:prstGeom>
          <a:solidFill>
            <a:schemeClr val="accent2">
              <a:lumMod val="20000"/>
              <a:lumOff val="80000"/>
            </a:schemeClr>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None/>
            </a:pPr>
            <a:r>
              <a:rPr lang="en-US" sz="3600" dirty="0">
                <a:solidFill>
                  <a:srgbClr val="0000CC"/>
                </a:solidFill>
                <a:latin typeface="Times New Roman" panose="02020603050405020304" pitchFamily="18" charset="0"/>
                <a:cs typeface="Times New Roman" panose="02020603050405020304" pitchFamily="18" charset="0"/>
              </a:rPr>
              <a:t>29.  When 8 grams of hydrogen reacts with  </a:t>
            </a:r>
            <a:br>
              <a:rPr lang="en-US" sz="3600" dirty="0">
                <a:solidFill>
                  <a:srgbClr val="0000CC"/>
                </a:solidFill>
                <a:latin typeface="Times New Roman" panose="02020603050405020304" pitchFamily="18" charset="0"/>
                <a:cs typeface="Times New Roman" panose="02020603050405020304" pitchFamily="18" charset="0"/>
              </a:rPr>
            </a:br>
            <a:r>
              <a:rPr lang="en-US" sz="3600" dirty="0">
                <a:solidFill>
                  <a:srgbClr val="0000CC"/>
                </a:solidFill>
                <a:latin typeface="Times New Roman" panose="02020603050405020304" pitchFamily="18" charset="0"/>
                <a:cs typeface="Times New Roman" panose="02020603050405020304" pitchFamily="18" charset="0"/>
              </a:rPr>
              <a:t>       64 grams of oxygen, </a:t>
            </a:r>
            <a:br>
              <a:rPr lang="en-US" sz="3600" dirty="0">
                <a:solidFill>
                  <a:srgbClr val="0000CC"/>
                </a:solidFill>
                <a:latin typeface="Times New Roman" panose="02020603050405020304" pitchFamily="18" charset="0"/>
                <a:cs typeface="Times New Roman" panose="02020603050405020304" pitchFamily="18" charset="0"/>
              </a:rPr>
            </a:br>
            <a:r>
              <a:rPr lang="en-US" sz="3600" dirty="0">
                <a:solidFill>
                  <a:srgbClr val="0000CC"/>
                </a:solidFill>
                <a:latin typeface="Times New Roman" panose="02020603050405020304" pitchFamily="18" charset="0"/>
                <a:cs typeface="Times New Roman" panose="02020603050405020304" pitchFamily="18" charset="0"/>
              </a:rPr>
              <a:t>       how many grams of water form? </a:t>
            </a:r>
            <a:r>
              <a:rPr lang="en-US" altLang="en-US" sz="280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179249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C517D-9D79-318F-2702-8E3E3BCCDD7F}"/>
            </a:ext>
          </a:extLst>
        </p:cNvPr>
        <p:cNvGrpSpPr/>
        <p:nvPr/>
      </p:nvGrpSpPr>
      <p:grpSpPr>
        <a:xfrm>
          <a:off x="0" y="0"/>
          <a:ext cx="0" cy="0"/>
          <a:chOff x="0" y="0"/>
          <a:chExt cx="0" cy="0"/>
        </a:xfrm>
      </p:grpSpPr>
      <p:sp>
        <p:nvSpPr>
          <p:cNvPr id="6146" name="TextBox 1">
            <a:extLst>
              <a:ext uri="{FF2B5EF4-FFF2-40B4-BE49-F238E27FC236}">
                <a16:creationId xmlns:a16="http://schemas.microsoft.com/office/drawing/2014/main" id="{F41B87EF-F1F2-5C3A-1343-EFB1A5A65C79}"/>
              </a:ext>
            </a:extLst>
          </p:cNvPr>
          <p:cNvSpPr txBox="1">
            <a:spLocks noChangeArrowheads="1"/>
          </p:cNvSpPr>
          <p:nvPr/>
        </p:nvSpPr>
        <p:spPr bwMode="auto">
          <a:xfrm>
            <a:off x="12895" y="0"/>
            <a:ext cx="9144000" cy="1754326"/>
          </a:xfrm>
          <a:prstGeom prst="rect">
            <a:avLst/>
          </a:prstGeom>
          <a:solidFill>
            <a:schemeClr val="accent2">
              <a:lumMod val="20000"/>
              <a:lumOff val="80000"/>
            </a:schemeClr>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None/>
            </a:pPr>
            <a:r>
              <a:rPr lang="en-US" sz="3600" dirty="0">
                <a:solidFill>
                  <a:srgbClr val="0000CC"/>
                </a:solidFill>
                <a:latin typeface="Times New Roman" panose="02020603050405020304" pitchFamily="18" charset="0"/>
                <a:cs typeface="Times New Roman" panose="02020603050405020304" pitchFamily="18" charset="0"/>
              </a:rPr>
              <a:t>29.  When 8 grams of hydrogen reacts with  </a:t>
            </a:r>
            <a:br>
              <a:rPr lang="en-US" sz="3600" dirty="0">
                <a:solidFill>
                  <a:srgbClr val="0000CC"/>
                </a:solidFill>
                <a:latin typeface="Times New Roman" panose="02020603050405020304" pitchFamily="18" charset="0"/>
                <a:cs typeface="Times New Roman" panose="02020603050405020304" pitchFamily="18" charset="0"/>
              </a:rPr>
            </a:br>
            <a:r>
              <a:rPr lang="en-US" sz="3600" dirty="0">
                <a:solidFill>
                  <a:srgbClr val="0000CC"/>
                </a:solidFill>
                <a:latin typeface="Times New Roman" panose="02020603050405020304" pitchFamily="18" charset="0"/>
                <a:cs typeface="Times New Roman" panose="02020603050405020304" pitchFamily="18" charset="0"/>
              </a:rPr>
              <a:t>       </a:t>
            </a:r>
            <a:r>
              <a:rPr lang="en-US" sz="3600">
                <a:solidFill>
                  <a:srgbClr val="0000CC"/>
                </a:solidFill>
                <a:latin typeface="Times New Roman" panose="02020603050405020304" pitchFamily="18" charset="0"/>
                <a:cs typeface="Times New Roman" panose="02020603050405020304" pitchFamily="18" charset="0"/>
              </a:rPr>
              <a:t>64 grams </a:t>
            </a:r>
            <a:r>
              <a:rPr lang="en-US" sz="3600" dirty="0">
                <a:solidFill>
                  <a:srgbClr val="0000CC"/>
                </a:solidFill>
                <a:latin typeface="Times New Roman" panose="02020603050405020304" pitchFamily="18" charset="0"/>
                <a:cs typeface="Times New Roman" panose="02020603050405020304" pitchFamily="18" charset="0"/>
              </a:rPr>
              <a:t>of oxygen</a:t>
            </a:r>
            <a:r>
              <a:rPr lang="en-US" sz="3600">
                <a:solidFill>
                  <a:srgbClr val="0000CC"/>
                </a:solidFill>
                <a:latin typeface="Times New Roman" panose="02020603050405020304" pitchFamily="18" charset="0"/>
                <a:cs typeface="Times New Roman" panose="02020603050405020304" pitchFamily="18" charset="0"/>
              </a:rPr>
              <a:t>, </a:t>
            </a:r>
            <a:br>
              <a:rPr lang="en-US" sz="3600">
                <a:solidFill>
                  <a:srgbClr val="0000CC"/>
                </a:solidFill>
                <a:latin typeface="Times New Roman" panose="02020603050405020304" pitchFamily="18" charset="0"/>
                <a:cs typeface="Times New Roman" panose="02020603050405020304" pitchFamily="18" charset="0"/>
              </a:rPr>
            </a:br>
            <a:r>
              <a:rPr lang="en-US" sz="3600">
                <a:solidFill>
                  <a:srgbClr val="0000CC"/>
                </a:solidFill>
                <a:latin typeface="Times New Roman" panose="02020603050405020304" pitchFamily="18" charset="0"/>
                <a:cs typeface="Times New Roman" panose="02020603050405020304" pitchFamily="18" charset="0"/>
              </a:rPr>
              <a:t>       how </a:t>
            </a:r>
            <a:r>
              <a:rPr lang="en-US" sz="3600" dirty="0">
                <a:solidFill>
                  <a:srgbClr val="0000CC"/>
                </a:solidFill>
                <a:latin typeface="Times New Roman" panose="02020603050405020304" pitchFamily="18" charset="0"/>
                <a:cs typeface="Times New Roman" panose="02020603050405020304" pitchFamily="18" charset="0"/>
              </a:rPr>
              <a:t>many grams </a:t>
            </a:r>
            <a:r>
              <a:rPr lang="en-US" sz="3600">
                <a:solidFill>
                  <a:srgbClr val="0000CC"/>
                </a:solidFill>
                <a:latin typeface="Times New Roman" panose="02020603050405020304" pitchFamily="18" charset="0"/>
                <a:cs typeface="Times New Roman" panose="02020603050405020304" pitchFamily="18" charset="0"/>
              </a:rPr>
              <a:t>of water form? </a:t>
            </a:r>
            <a:r>
              <a:rPr lang="en-US" altLang="en-US" sz="2800">
                <a:solidFill>
                  <a:srgbClr val="FF0000"/>
                </a:solidFill>
                <a:latin typeface="Times New Roman" panose="02020603050405020304" pitchFamily="18" charset="0"/>
                <a:cs typeface="Times New Roman" panose="02020603050405020304" pitchFamily="18" charset="0"/>
              </a:rPr>
              <a:t> </a:t>
            </a:r>
            <a:endParaRPr lang="en-US" altLang="en-US" sz="2800" dirty="0">
              <a:solidFill>
                <a:srgbClr val="FF0000"/>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69507BAB-D956-27F9-624D-4A562B5DBA23}"/>
              </a:ext>
            </a:extLst>
          </p:cNvPr>
          <p:cNvSpPr txBox="1"/>
          <p:nvPr/>
        </p:nvSpPr>
        <p:spPr>
          <a:xfrm>
            <a:off x="12895" y="2819400"/>
            <a:ext cx="9131105" cy="646331"/>
          </a:xfrm>
          <a:prstGeom prst="rect">
            <a:avLst/>
          </a:prstGeom>
          <a:noFill/>
        </p:spPr>
        <p:txBody>
          <a:bodyPr wrap="square" rtlCol="0">
            <a:spAutoFit/>
          </a:bodyPr>
          <a:lstStyle/>
          <a:p>
            <a:pPr algn="ctr"/>
            <a:r>
              <a:rPr lang="en-US" sz="3600" dirty="0">
                <a:solidFill>
                  <a:srgbClr val="0000CC"/>
                </a:solidFill>
                <a:latin typeface="Times New Roman" panose="02020603050405020304" pitchFamily="18" charset="0"/>
                <a:cs typeface="Times New Roman" panose="02020603050405020304" pitchFamily="18" charset="0"/>
              </a:rPr>
              <a:t>8 g hydrogen  +  64 g oxygen  →   </a:t>
            </a:r>
            <a:r>
              <a:rPr lang="en-US" sz="3600" u="sng" dirty="0">
                <a:solidFill>
                  <a:srgbClr val="FF0000"/>
                </a:solidFill>
                <a:latin typeface="Times New Roman" panose="02020603050405020304" pitchFamily="18" charset="0"/>
                <a:cs typeface="Times New Roman" panose="02020603050405020304" pitchFamily="18" charset="0"/>
              </a:rPr>
              <a:t>72 g water</a:t>
            </a:r>
            <a:endParaRPr lang="en-US" sz="3600" dirty="0">
              <a:solidFill>
                <a:srgbClr val="FF0000"/>
              </a:solidFill>
            </a:endParaRPr>
          </a:p>
        </p:txBody>
      </p:sp>
    </p:spTree>
    <p:extLst>
      <p:ext uri="{BB962C8B-B14F-4D97-AF65-F5344CB8AC3E}">
        <p14:creationId xmlns:p14="http://schemas.microsoft.com/office/powerpoint/2010/main" val="41882441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12895" y="0"/>
            <a:ext cx="9144000" cy="2308324"/>
          </a:xfrm>
          <a:prstGeom prst="rect">
            <a:avLst/>
          </a:prstGeom>
          <a:solidFill>
            <a:schemeClr val="tx1"/>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None/>
            </a:pPr>
            <a:r>
              <a:rPr lang="en-US" altLang="en-US" sz="3600" dirty="0">
                <a:solidFill>
                  <a:schemeClr val="bg1"/>
                </a:solidFill>
                <a:latin typeface="Times New Roman" panose="02020603050405020304" pitchFamily="18" charset="0"/>
                <a:cs typeface="Times New Roman" panose="02020603050405020304" pitchFamily="18" charset="0"/>
              </a:rPr>
              <a:t>30.  When 4 g hydrogen reacts with sufficient</a:t>
            </a:r>
            <a:br>
              <a:rPr lang="en-US" altLang="en-US" sz="3600" dirty="0">
                <a:solidFill>
                  <a:schemeClr val="bg1"/>
                </a:solidFill>
                <a:latin typeface="Times New Roman" panose="02020603050405020304" pitchFamily="18" charset="0"/>
                <a:cs typeface="Times New Roman" panose="02020603050405020304" pitchFamily="18" charset="0"/>
              </a:rPr>
            </a:br>
            <a:r>
              <a:rPr lang="en-US" altLang="en-US" sz="3600" dirty="0">
                <a:solidFill>
                  <a:schemeClr val="bg1"/>
                </a:solidFill>
                <a:latin typeface="Times New Roman" panose="02020603050405020304" pitchFamily="18" charset="0"/>
                <a:cs typeface="Times New Roman" panose="02020603050405020304" pitchFamily="18" charset="0"/>
              </a:rPr>
              <a:t>       oxygen and forms 36 grams water, </a:t>
            </a:r>
            <a:br>
              <a:rPr lang="en-US" altLang="en-US" sz="3600" dirty="0">
                <a:solidFill>
                  <a:schemeClr val="bg1"/>
                </a:solidFill>
                <a:latin typeface="Times New Roman" panose="02020603050405020304" pitchFamily="18" charset="0"/>
                <a:cs typeface="Times New Roman" panose="02020603050405020304" pitchFamily="18" charset="0"/>
              </a:rPr>
            </a:br>
            <a:r>
              <a:rPr lang="en-US" altLang="en-US" sz="3600" dirty="0">
                <a:solidFill>
                  <a:schemeClr val="bg1"/>
                </a:solidFill>
                <a:latin typeface="Times New Roman" panose="02020603050405020304" pitchFamily="18" charset="0"/>
                <a:cs typeface="Times New Roman" panose="02020603050405020304" pitchFamily="18" charset="0"/>
              </a:rPr>
              <a:t>       how many grams of oxygen was used in</a:t>
            </a:r>
            <a:br>
              <a:rPr lang="en-US" altLang="en-US" sz="3600" dirty="0">
                <a:solidFill>
                  <a:schemeClr val="bg1"/>
                </a:solidFill>
                <a:latin typeface="Times New Roman" panose="02020603050405020304" pitchFamily="18" charset="0"/>
                <a:cs typeface="Times New Roman" panose="02020603050405020304" pitchFamily="18" charset="0"/>
              </a:rPr>
            </a:br>
            <a:r>
              <a:rPr lang="en-US" altLang="en-US" sz="3600" dirty="0">
                <a:solidFill>
                  <a:schemeClr val="bg1"/>
                </a:solidFill>
                <a:latin typeface="Times New Roman" panose="02020603050405020304" pitchFamily="18" charset="0"/>
                <a:cs typeface="Times New Roman" panose="02020603050405020304" pitchFamily="18" charset="0"/>
              </a:rPr>
              <a:t>       this reaction?</a:t>
            </a:r>
          </a:p>
        </p:txBody>
      </p:sp>
    </p:spTree>
    <p:extLst>
      <p:ext uri="{BB962C8B-B14F-4D97-AF65-F5344CB8AC3E}">
        <p14:creationId xmlns:p14="http://schemas.microsoft.com/office/powerpoint/2010/main" val="1559268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ABDC5-29EB-C6DB-BC9D-834B7A087994}"/>
            </a:ext>
          </a:extLst>
        </p:cNvPr>
        <p:cNvGrpSpPr/>
        <p:nvPr/>
      </p:nvGrpSpPr>
      <p:grpSpPr>
        <a:xfrm>
          <a:off x="0" y="0"/>
          <a:ext cx="0" cy="0"/>
          <a:chOff x="0" y="0"/>
          <a:chExt cx="0" cy="0"/>
        </a:xfrm>
      </p:grpSpPr>
      <p:sp>
        <p:nvSpPr>
          <p:cNvPr id="6146" name="TextBox 1">
            <a:extLst>
              <a:ext uri="{FF2B5EF4-FFF2-40B4-BE49-F238E27FC236}">
                <a16:creationId xmlns:a16="http://schemas.microsoft.com/office/drawing/2014/main" id="{6BD5D691-E547-62AA-EEAC-58AA695A8AF2}"/>
              </a:ext>
            </a:extLst>
          </p:cNvPr>
          <p:cNvSpPr txBox="1">
            <a:spLocks noChangeArrowheads="1"/>
          </p:cNvSpPr>
          <p:nvPr/>
        </p:nvSpPr>
        <p:spPr bwMode="auto">
          <a:xfrm>
            <a:off x="12895" y="0"/>
            <a:ext cx="9144000" cy="2308324"/>
          </a:xfrm>
          <a:prstGeom prst="rect">
            <a:avLst/>
          </a:prstGeom>
          <a:solidFill>
            <a:schemeClr val="tx1"/>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None/>
            </a:pPr>
            <a:r>
              <a:rPr lang="en-US" altLang="en-US" sz="3600" dirty="0">
                <a:solidFill>
                  <a:schemeClr val="bg1"/>
                </a:solidFill>
                <a:latin typeface="Times New Roman" panose="02020603050405020304" pitchFamily="18" charset="0"/>
                <a:cs typeface="Times New Roman" panose="02020603050405020304" pitchFamily="18" charset="0"/>
              </a:rPr>
              <a:t>30.  When 4 g hydrogen reacts with sufficient</a:t>
            </a:r>
            <a:br>
              <a:rPr lang="en-US" altLang="en-US" sz="3600" dirty="0">
                <a:solidFill>
                  <a:schemeClr val="bg1"/>
                </a:solidFill>
                <a:latin typeface="Times New Roman" panose="02020603050405020304" pitchFamily="18" charset="0"/>
                <a:cs typeface="Times New Roman" panose="02020603050405020304" pitchFamily="18" charset="0"/>
              </a:rPr>
            </a:br>
            <a:r>
              <a:rPr lang="en-US" altLang="en-US" sz="3600" dirty="0">
                <a:solidFill>
                  <a:schemeClr val="bg1"/>
                </a:solidFill>
                <a:latin typeface="Times New Roman" panose="02020603050405020304" pitchFamily="18" charset="0"/>
                <a:cs typeface="Times New Roman" panose="02020603050405020304" pitchFamily="18" charset="0"/>
              </a:rPr>
              <a:t>       oxygen and forms 36 grams water, </a:t>
            </a:r>
            <a:br>
              <a:rPr lang="en-US" altLang="en-US" sz="3600" dirty="0">
                <a:solidFill>
                  <a:schemeClr val="bg1"/>
                </a:solidFill>
                <a:latin typeface="Times New Roman" panose="02020603050405020304" pitchFamily="18" charset="0"/>
                <a:cs typeface="Times New Roman" panose="02020603050405020304" pitchFamily="18" charset="0"/>
              </a:rPr>
            </a:br>
            <a:r>
              <a:rPr lang="en-US" altLang="en-US" sz="3600" dirty="0">
                <a:solidFill>
                  <a:schemeClr val="bg1"/>
                </a:solidFill>
                <a:latin typeface="Times New Roman" panose="02020603050405020304" pitchFamily="18" charset="0"/>
                <a:cs typeface="Times New Roman" panose="02020603050405020304" pitchFamily="18" charset="0"/>
              </a:rPr>
              <a:t>       how many grams of oxygen was used in</a:t>
            </a:r>
            <a:br>
              <a:rPr lang="en-US" altLang="en-US" sz="3600" dirty="0">
                <a:solidFill>
                  <a:schemeClr val="bg1"/>
                </a:solidFill>
                <a:latin typeface="Times New Roman" panose="02020603050405020304" pitchFamily="18" charset="0"/>
                <a:cs typeface="Times New Roman" panose="02020603050405020304" pitchFamily="18" charset="0"/>
              </a:rPr>
            </a:br>
            <a:r>
              <a:rPr lang="en-US" altLang="en-US" sz="3600" dirty="0">
                <a:solidFill>
                  <a:schemeClr val="bg1"/>
                </a:solidFill>
                <a:latin typeface="Times New Roman" panose="02020603050405020304" pitchFamily="18" charset="0"/>
                <a:cs typeface="Times New Roman" panose="02020603050405020304" pitchFamily="18" charset="0"/>
              </a:rPr>
              <a:t>       this reaction?</a:t>
            </a:r>
          </a:p>
        </p:txBody>
      </p:sp>
      <p:sp>
        <p:nvSpPr>
          <p:cNvPr id="2" name="TextBox 1">
            <a:extLst>
              <a:ext uri="{FF2B5EF4-FFF2-40B4-BE49-F238E27FC236}">
                <a16:creationId xmlns:a16="http://schemas.microsoft.com/office/drawing/2014/main" id="{FF114FA1-D669-40F4-6FEE-10A7B8F6CC58}"/>
              </a:ext>
            </a:extLst>
          </p:cNvPr>
          <p:cNvSpPr txBox="1"/>
          <p:nvPr/>
        </p:nvSpPr>
        <p:spPr>
          <a:xfrm>
            <a:off x="0" y="3581400"/>
            <a:ext cx="9144000" cy="584775"/>
          </a:xfrm>
          <a:prstGeom prst="rect">
            <a:avLst/>
          </a:prstGeom>
          <a:noFill/>
        </p:spPr>
        <p:txBody>
          <a:bodyPr wrap="square" rtlCol="0">
            <a:spAutoFit/>
          </a:bodyPr>
          <a:lstStyle/>
          <a:p>
            <a:pPr algn="ctr"/>
            <a:r>
              <a:rPr lang="en-US" altLang="en-US" sz="3200" dirty="0">
                <a:solidFill>
                  <a:srgbClr val="0000CC"/>
                </a:solidFill>
                <a:latin typeface="Times New Roman" panose="02020603050405020304" pitchFamily="18" charset="0"/>
                <a:cs typeface="Times New Roman" panose="02020603050405020304" pitchFamily="18" charset="0"/>
              </a:rPr>
              <a:t>4 g hydrogen  +  </a:t>
            </a:r>
            <a:r>
              <a:rPr lang="en-US" altLang="en-US" sz="3200" u="sng" dirty="0">
                <a:solidFill>
                  <a:srgbClr val="FF0000"/>
                </a:solidFill>
                <a:latin typeface="Times New Roman" panose="02020603050405020304" pitchFamily="18" charset="0"/>
                <a:cs typeface="Times New Roman" panose="02020603050405020304" pitchFamily="18" charset="0"/>
              </a:rPr>
              <a:t>32 g oxygen</a:t>
            </a:r>
            <a:r>
              <a:rPr lang="en-US" altLang="en-US" sz="3200" dirty="0">
                <a:solidFill>
                  <a:srgbClr val="FF0000"/>
                </a:solidFill>
                <a:latin typeface="Times New Roman" panose="02020603050405020304" pitchFamily="18" charset="0"/>
                <a:cs typeface="Times New Roman" panose="02020603050405020304" pitchFamily="18" charset="0"/>
              </a:rPr>
              <a:t>  </a:t>
            </a:r>
            <a:r>
              <a:rPr lang="en-US" altLang="en-US" sz="3200" dirty="0">
                <a:solidFill>
                  <a:srgbClr val="0000CC"/>
                </a:solidFill>
                <a:latin typeface="Times New Roman" panose="02020603050405020304" pitchFamily="18" charset="0"/>
                <a:cs typeface="Times New Roman" panose="02020603050405020304" pitchFamily="18" charset="0"/>
              </a:rPr>
              <a:t>→   36 grams H</a:t>
            </a:r>
            <a:r>
              <a:rPr lang="en-US" altLang="en-US" sz="3200" baseline="-25000" dirty="0">
                <a:solidFill>
                  <a:srgbClr val="0000CC"/>
                </a:solidFill>
                <a:latin typeface="Times New Roman" panose="02020603050405020304" pitchFamily="18" charset="0"/>
                <a:cs typeface="Times New Roman" panose="02020603050405020304" pitchFamily="18" charset="0"/>
              </a:rPr>
              <a:t>2</a:t>
            </a:r>
            <a:r>
              <a:rPr lang="en-US" altLang="en-US" sz="3200" dirty="0">
                <a:solidFill>
                  <a:srgbClr val="0000CC"/>
                </a:solidFill>
                <a:latin typeface="Times New Roman" panose="02020603050405020304" pitchFamily="18" charset="0"/>
                <a:cs typeface="Times New Roman" panose="02020603050405020304" pitchFamily="18" charset="0"/>
              </a:rPr>
              <a:t>O</a:t>
            </a:r>
            <a:endParaRPr lang="en-US" sz="3200" dirty="0">
              <a:solidFill>
                <a:srgbClr val="0000CC"/>
              </a:solidFill>
            </a:endParaRPr>
          </a:p>
        </p:txBody>
      </p:sp>
    </p:spTree>
    <p:extLst>
      <p:ext uri="{BB962C8B-B14F-4D97-AF65-F5344CB8AC3E}">
        <p14:creationId xmlns:p14="http://schemas.microsoft.com/office/powerpoint/2010/main" val="31200254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FB79FD70-0037-D937-84D0-49F3E841F052}"/>
            </a:ext>
          </a:extLst>
        </p:cNvPr>
        <p:cNvGrpSpPr/>
        <p:nvPr/>
      </p:nvGrpSpPr>
      <p:grpSpPr>
        <a:xfrm>
          <a:off x="0" y="0"/>
          <a:ext cx="0" cy="0"/>
          <a:chOff x="0" y="0"/>
          <a:chExt cx="0" cy="0"/>
        </a:xfrm>
      </p:grpSpPr>
      <p:sp>
        <p:nvSpPr>
          <p:cNvPr id="8194" name="TextBox 1">
            <a:extLst>
              <a:ext uri="{FF2B5EF4-FFF2-40B4-BE49-F238E27FC236}">
                <a16:creationId xmlns:a16="http://schemas.microsoft.com/office/drawing/2014/main" id="{5DF4C0DA-D275-5214-7C8D-D7DFC2B8BA73}"/>
              </a:ext>
            </a:extLst>
          </p:cNvPr>
          <p:cNvSpPr txBox="1">
            <a:spLocks noChangeArrowheads="1"/>
          </p:cNvSpPr>
          <p:nvPr/>
        </p:nvSpPr>
        <p:spPr bwMode="auto">
          <a:xfrm>
            <a:off x="0" y="2401401"/>
            <a:ext cx="9144000"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8000" dirty="0">
                <a:solidFill>
                  <a:srgbClr val="DBEEF4"/>
                </a:solidFill>
                <a:latin typeface="Times New Roman" panose="02020603050405020304" pitchFamily="18" charset="0"/>
                <a:cs typeface="Times New Roman" panose="02020603050405020304" pitchFamily="18" charset="0"/>
              </a:rPr>
              <a:t>6</a:t>
            </a:r>
            <a:r>
              <a:rPr lang="en-US" altLang="en-US" sz="4000" dirty="0">
                <a:solidFill>
                  <a:prstClr val="black"/>
                </a:solidFill>
                <a:latin typeface="Times New Roman" panose="02020603050405020304" pitchFamily="18" charset="0"/>
                <a:cs typeface="Times New Roman" panose="02020603050405020304" pitchFamily="18" charset="0"/>
              </a:rPr>
              <a:t> g H</a:t>
            </a:r>
            <a:r>
              <a:rPr lang="en-US" altLang="en-US" sz="4000" baseline="-25000" dirty="0">
                <a:solidFill>
                  <a:prstClr val="black"/>
                </a:solidFill>
                <a:latin typeface="Times New Roman" panose="02020603050405020304" pitchFamily="18" charset="0"/>
                <a:cs typeface="Times New Roman" panose="02020603050405020304" pitchFamily="18" charset="0"/>
              </a:rPr>
              <a:t>2 </a:t>
            </a:r>
            <a:r>
              <a:rPr lang="en-US" altLang="en-US" sz="4000" dirty="0">
                <a:solidFill>
                  <a:prstClr val="black"/>
                </a:solidFill>
                <a:latin typeface="Times New Roman" panose="02020603050405020304" pitchFamily="18" charset="0"/>
                <a:cs typeface="Times New Roman" panose="02020603050405020304" pitchFamily="18" charset="0"/>
              </a:rPr>
              <a:t> +  28 g N</a:t>
            </a:r>
            <a:r>
              <a:rPr lang="en-US" altLang="en-US" sz="4000" baseline="-25000" dirty="0">
                <a:solidFill>
                  <a:prstClr val="black"/>
                </a:solidFill>
                <a:latin typeface="Times New Roman" panose="02020603050405020304" pitchFamily="18" charset="0"/>
                <a:cs typeface="Times New Roman" panose="02020603050405020304" pitchFamily="18" charset="0"/>
              </a:rPr>
              <a:t>2</a:t>
            </a:r>
            <a:r>
              <a:rPr lang="en-US" altLang="en-US" sz="4000" dirty="0">
                <a:solidFill>
                  <a:prstClr val="black"/>
                </a:solidFill>
                <a:latin typeface="Times New Roman" panose="02020603050405020304" pitchFamily="18" charset="0"/>
                <a:cs typeface="Times New Roman" panose="02020603050405020304" pitchFamily="18" charset="0"/>
              </a:rPr>
              <a:t>   →   34 g NH</a:t>
            </a:r>
            <a:r>
              <a:rPr lang="en-US" altLang="en-US" sz="4000" baseline="-25000" dirty="0">
                <a:solidFill>
                  <a:prstClr val="black"/>
                </a:solidFill>
                <a:latin typeface="Times New Roman" panose="02020603050405020304" pitchFamily="18" charset="0"/>
                <a:cs typeface="Times New Roman" panose="02020603050405020304" pitchFamily="18" charset="0"/>
              </a:rPr>
              <a:t>3</a:t>
            </a:r>
            <a:endParaRPr lang="en-US" altLang="en-US" sz="4000" dirty="0">
              <a:solidFill>
                <a:prstClr val="black"/>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endParaRPr lang="en-US" altLang="en-US" sz="4000" dirty="0">
              <a:solidFill>
                <a:prstClr val="black"/>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endParaRPr lang="en-US" altLang="en-US" dirty="0">
              <a:solidFill>
                <a:prstClr val="black"/>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endParaRPr lang="en-US" altLang="en-US" dirty="0">
              <a:solidFill>
                <a:prstClr val="black"/>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DD77E6E0-8B0A-FE83-333A-5963A9BAA111}"/>
              </a:ext>
            </a:extLst>
          </p:cNvPr>
          <p:cNvSpPr txBox="1"/>
          <p:nvPr/>
        </p:nvSpPr>
        <p:spPr>
          <a:xfrm>
            <a:off x="0" y="0"/>
            <a:ext cx="9144000" cy="1569660"/>
          </a:xfrm>
          <a:prstGeom prst="rect">
            <a:avLst/>
          </a:prstGeom>
          <a:noFill/>
        </p:spPr>
        <p:txBody>
          <a:bodyPr wrap="square" rtlCol="0">
            <a:spAutoFit/>
          </a:bodyPr>
          <a:lstStyle/>
          <a:p>
            <a:r>
              <a:rPr lang="en-US" sz="4800" dirty="0">
                <a:latin typeface="Times New Roman" panose="02020603050405020304" pitchFamily="18" charset="0"/>
                <a:cs typeface="Times New Roman" panose="02020603050405020304" pitchFamily="18" charset="0"/>
              </a:rPr>
              <a:t>31.  How many grams of hydrogen </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        reacts here to form ammonia?  </a:t>
            </a:r>
          </a:p>
        </p:txBody>
      </p:sp>
      <p:cxnSp>
        <p:nvCxnSpPr>
          <p:cNvPr id="5" name="Straight Connector 4">
            <a:extLst>
              <a:ext uri="{FF2B5EF4-FFF2-40B4-BE49-F238E27FC236}">
                <a16:creationId xmlns:a16="http://schemas.microsoft.com/office/drawing/2014/main" id="{5A922887-4391-7C0D-B1DC-7A925CDCC70C}"/>
              </a:ext>
            </a:extLst>
          </p:cNvPr>
          <p:cNvCxnSpPr>
            <a:cxnSpLocks/>
          </p:cNvCxnSpPr>
          <p:nvPr/>
        </p:nvCxnSpPr>
        <p:spPr>
          <a:xfrm>
            <a:off x="914400" y="3505200"/>
            <a:ext cx="685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53021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A745F582-F196-A270-EAA9-1CC73923E0D1}"/>
            </a:ext>
          </a:extLst>
        </p:cNvPr>
        <p:cNvGrpSpPr/>
        <p:nvPr/>
      </p:nvGrpSpPr>
      <p:grpSpPr>
        <a:xfrm>
          <a:off x="0" y="0"/>
          <a:ext cx="0" cy="0"/>
          <a:chOff x="0" y="0"/>
          <a:chExt cx="0" cy="0"/>
        </a:xfrm>
      </p:grpSpPr>
      <p:sp>
        <p:nvSpPr>
          <p:cNvPr id="8194" name="TextBox 1">
            <a:extLst>
              <a:ext uri="{FF2B5EF4-FFF2-40B4-BE49-F238E27FC236}">
                <a16:creationId xmlns:a16="http://schemas.microsoft.com/office/drawing/2014/main" id="{C2854F31-8343-1475-884D-CAA09A688C3E}"/>
              </a:ext>
            </a:extLst>
          </p:cNvPr>
          <p:cNvSpPr txBox="1">
            <a:spLocks noChangeArrowheads="1"/>
          </p:cNvSpPr>
          <p:nvPr/>
        </p:nvSpPr>
        <p:spPr bwMode="auto">
          <a:xfrm>
            <a:off x="0" y="2401401"/>
            <a:ext cx="9144000"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8000" dirty="0">
                <a:solidFill>
                  <a:srgbClr val="FF0000"/>
                </a:solidFill>
                <a:latin typeface="Times New Roman" panose="02020603050405020304" pitchFamily="18" charset="0"/>
                <a:cs typeface="Times New Roman" panose="02020603050405020304" pitchFamily="18" charset="0"/>
              </a:rPr>
              <a:t>6</a:t>
            </a:r>
            <a:r>
              <a:rPr lang="en-US" altLang="en-US" sz="4000" dirty="0">
                <a:solidFill>
                  <a:prstClr val="black"/>
                </a:solidFill>
                <a:latin typeface="Times New Roman" panose="02020603050405020304" pitchFamily="18" charset="0"/>
                <a:cs typeface="Times New Roman" panose="02020603050405020304" pitchFamily="18" charset="0"/>
              </a:rPr>
              <a:t> g H</a:t>
            </a:r>
            <a:r>
              <a:rPr lang="en-US" altLang="en-US" sz="4000" baseline="-25000" dirty="0">
                <a:solidFill>
                  <a:prstClr val="black"/>
                </a:solidFill>
                <a:latin typeface="Times New Roman" panose="02020603050405020304" pitchFamily="18" charset="0"/>
                <a:cs typeface="Times New Roman" panose="02020603050405020304" pitchFamily="18" charset="0"/>
              </a:rPr>
              <a:t>2 </a:t>
            </a:r>
            <a:r>
              <a:rPr lang="en-US" altLang="en-US" sz="4000" dirty="0">
                <a:solidFill>
                  <a:prstClr val="black"/>
                </a:solidFill>
                <a:latin typeface="Times New Roman" panose="02020603050405020304" pitchFamily="18" charset="0"/>
                <a:cs typeface="Times New Roman" panose="02020603050405020304" pitchFamily="18" charset="0"/>
              </a:rPr>
              <a:t> +  28 g N</a:t>
            </a:r>
            <a:r>
              <a:rPr lang="en-US" altLang="en-US" sz="4000" baseline="-25000" dirty="0">
                <a:solidFill>
                  <a:prstClr val="black"/>
                </a:solidFill>
                <a:latin typeface="Times New Roman" panose="02020603050405020304" pitchFamily="18" charset="0"/>
                <a:cs typeface="Times New Roman" panose="02020603050405020304" pitchFamily="18" charset="0"/>
              </a:rPr>
              <a:t>2</a:t>
            </a:r>
            <a:r>
              <a:rPr lang="en-US" altLang="en-US" sz="4000" dirty="0">
                <a:solidFill>
                  <a:prstClr val="black"/>
                </a:solidFill>
                <a:latin typeface="Times New Roman" panose="02020603050405020304" pitchFamily="18" charset="0"/>
                <a:cs typeface="Times New Roman" panose="02020603050405020304" pitchFamily="18" charset="0"/>
              </a:rPr>
              <a:t>   →   34 g NH</a:t>
            </a:r>
            <a:r>
              <a:rPr lang="en-US" altLang="en-US" sz="4000" baseline="-25000" dirty="0">
                <a:solidFill>
                  <a:prstClr val="black"/>
                </a:solidFill>
                <a:latin typeface="Times New Roman" panose="02020603050405020304" pitchFamily="18" charset="0"/>
                <a:cs typeface="Times New Roman" panose="02020603050405020304" pitchFamily="18" charset="0"/>
              </a:rPr>
              <a:t>3</a:t>
            </a:r>
            <a:endParaRPr lang="en-US" altLang="en-US" sz="4000" dirty="0">
              <a:solidFill>
                <a:prstClr val="black"/>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endParaRPr lang="en-US" altLang="en-US" sz="4000" dirty="0">
              <a:solidFill>
                <a:prstClr val="black"/>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endParaRPr lang="en-US" altLang="en-US" dirty="0">
              <a:solidFill>
                <a:prstClr val="black"/>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endParaRPr lang="en-US" altLang="en-US" dirty="0">
              <a:solidFill>
                <a:prstClr val="black"/>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D0900E49-2263-455C-8311-5384FCAC9A8B}"/>
              </a:ext>
            </a:extLst>
          </p:cNvPr>
          <p:cNvSpPr txBox="1"/>
          <p:nvPr/>
        </p:nvSpPr>
        <p:spPr>
          <a:xfrm>
            <a:off x="0" y="0"/>
            <a:ext cx="9144000" cy="1569660"/>
          </a:xfrm>
          <a:prstGeom prst="rect">
            <a:avLst/>
          </a:prstGeom>
          <a:noFill/>
        </p:spPr>
        <p:txBody>
          <a:bodyPr wrap="square" rtlCol="0">
            <a:spAutoFit/>
          </a:bodyPr>
          <a:lstStyle/>
          <a:p>
            <a:r>
              <a:rPr lang="en-US" sz="4800" dirty="0">
                <a:latin typeface="Times New Roman" panose="02020603050405020304" pitchFamily="18" charset="0"/>
                <a:cs typeface="Times New Roman" panose="02020603050405020304" pitchFamily="18" charset="0"/>
              </a:rPr>
              <a:t>31.  How many grams of hydrogen </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        reacts here to form ammonia?  </a:t>
            </a:r>
          </a:p>
        </p:txBody>
      </p:sp>
      <p:cxnSp>
        <p:nvCxnSpPr>
          <p:cNvPr id="4" name="Straight Connector 3">
            <a:extLst>
              <a:ext uri="{FF2B5EF4-FFF2-40B4-BE49-F238E27FC236}">
                <a16:creationId xmlns:a16="http://schemas.microsoft.com/office/drawing/2014/main" id="{C823ACCE-0B85-86BB-D850-56CBF757EECB}"/>
              </a:ext>
            </a:extLst>
          </p:cNvPr>
          <p:cNvCxnSpPr>
            <a:cxnSpLocks/>
          </p:cNvCxnSpPr>
          <p:nvPr/>
        </p:nvCxnSpPr>
        <p:spPr>
          <a:xfrm>
            <a:off x="914400" y="3505200"/>
            <a:ext cx="685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53181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0" y="2057400"/>
            <a:ext cx="9144000"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endParaRPr lang="en-US" altLang="en-US"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endParaRPr lang="en-US" altLang="en-US"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endParaRPr lang="en-US" altLang="en-US"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223 g Fe  +  96 grams O</a:t>
            </a:r>
            <a:r>
              <a:rPr lang="en-US" alt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altLang="en-US" sz="6000" dirty="0">
                <a:solidFill>
                  <a:srgbClr val="D7E4BD"/>
                </a:solidFill>
                <a:latin typeface="Times New Roman" panose="02020603050405020304" pitchFamily="18" charset="0"/>
                <a:cs typeface="Times New Roman" panose="02020603050405020304" pitchFamily="18" charset="0"/>
              </a:rPr>
              <a:t>319</a:t>
            </a: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g </a:t>
            </a:r>
            <a:r>
              <a:rPr lang="en-US" altLang="en-US" sz="4800" dirty="0">
                <a:solidFill>
                  <a:schemeClr val="tx1">
                    <a:lumMod val="95000"/>
                    <a:lumOff val="5000"/>
                  </a:schemeClr>
                </a:solidFill>
                <a:latin typeface="Times New Roman" panose="02020603050405020304" pitchFamily="18" charset="0"/>
                <a:cs typeface="Times New Roman" panose="02020603050405020304" pitchFamily="18" charset="0"/>
              </a:rPr>
              <a:t>Fe</a:t>
            </a:r>
            <a:r>
              <a:rPr lang="en-US" altLang="en-US" sz="48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48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altLang="en-US" sz="48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alt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alt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(rust)</a:t>
            </a: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C4D3BA6-C74A-409F-B723-EFC228741802}"/>
              </a:ext>
            </a:extLst>
          </p:cNvPr>
          <p:cNvSpPr txBox="1"/>
          <p:nvPr/>
        </p:nvSpPr>
        <p:spPr>
          <a:xfrm>
            <a:off x="0" y="0"/>
            <a:ext cx="9144000" cy="1754326"/>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32.  How much Iron (III) oxide</a:t>
            </a:r>
            <a:br>
              <a:rPr lang="en-US" sz="5400" dirty="0">
                <a:latin typeface="Times New Roman" panose="02020603050405020304" pitchFamily="18" charset="0"/>
                <a:cs typeface="Times New Roman" panose="02020603050405020304" pitchFamily="18" charset="0"/>
              </a:rPr>
            </a:br>
            <a:r>
              <a:rPr lang="en-US" sz="5400" dirty="0">
                <a:latin typeface="Times New Roman" panose="02020603050405020304" pitchFamily="18" charset="0"/>
                <a:cs typeface="Times New Roman" panose="02020603050405020304" pitchFamily="18" charset="0"/>
              </a:rPr>
              <a:t>       forms here?   </a:t>
            </a:r>
            <a:r>
              <a:rPr lang="en-US" sz="4400" i="1" dirty="0">
                <a:latin typeface="Times New Roman" panose="02020603050405020304" pitchFamily="18" charset="0"/>
                <a:cs typeface="Times New Roman" panose="02020603050405020304" pitchFamily="18" charset="0"/>
              </a:rPr>
              <a:t>(that’s rust)  </a:t>
            </a:r>
            <a:endParaRPr lang="en-US" sz="5400" i="1" dirty="0">
              <a:latin typeface="Times New Roman" panose="02020603050405020304" pitchFamily="18" charset="0"/>
              <a:cs typeface="Times New Roman" panose="02020603050405020304" pitchFamily="18" charset="0"/>
            </a:endParaRPr>
          </a:p>
        </p:txBody>
      </p:sp>
      <p:cxnSp>
        <p:nvCxnSpPr>
          <p:cNvPr id="3" name="Straight Connector 2">
            <a:extLst>
              <a:ext uri="{FF2B5EF4-FFF2-40B4-BE49-F238E27FC236}">
                <a16:creationId xmlns:a16="http://schemas.microsoft.com/office/drawing/2014/main" id="{DCB49C07-1163-10A0-D119-D4F14A4A8047}"/>
              </a:ext>
            </a:extLst>
          </p:cNvPr>
          <p:cNvCxnSpPr>
            <a:cxnSpLocks/>
          </p:cNvCxnSpPr>
          <p:nvPr/>
        </p:nvCxnSpPr>
        <p:spPr>
          <a:xfrm>
            <a:off x="5943600" y="4495800"/>
            <a:ext cx="1143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89770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D7449FE8-1E22-41EF-2C9F-F1733193E7A8}"/>
            </a:ext>
          </a:extLst>
        </p:cNvPr>
        <p:cNvGrpSpPr/>
        <p:nvPr/>
      </p:nvGrpSpPr>
      <p:grpSpPr>
        <a:xfrm>
          <a:off x="0" y="0"/>
          <a:ext cx="0" cy="0"/>
          <a:chOff x="0" y="0"/>
          <a:chExt cx="0" cy="0"/>
        </a:xfrm>
      </p:grpSpPr>
      <p:sp>
        <p:nvSpPr>
          <p:cNvPr id="8194" name="TextBox 1">
            <a:extLst>
              <a:ext uri="{FF2B5EF4-FFF2-40B4-BE49-F238E27FC236}">
                <a16:creationId xmlns:a16="http://schemas.microsoft.com/office/drawing/2014/main" id="{6AB7D62A-DA86-FF12-B4A9-01DFCA34E345}"/>
              </a:ext>
            </a:extLst>
          </p:cNvPr>
          <p:cNvSpPr txBox="1">
            <a:spLocks noChangeArrowheads="1"/>
          </p:cNvSpPr>
          <p:nvPr/>
        </p:nvSpPr>
        <p:spPr bwMode="auto">
          <a:xfrm>
            <a:off x="0" y="2057400"/>
            <a:ext cx="9144000"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endParaRPr lang="en-US" altLang="en-US"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endParaRPr lang="en-US" altLang="en-US"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endParaRPr lang="en-US" altLang="en-US"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223 g Fe  +  96 grams O</a:t>
            </a:r>
            <a:r>
              <a:rPr lang="en-US" alt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altLang="en-US" sz="6000" dirty="0">
                <a:solidFill>
                  <a:schemeClr val="tx1">
                    <a:lumMod val="95000"/>
                    <a:lumOff val="5000"/>
                  </a:schemeClr>
                </a:solidFill>
                <a:latin typeface="Times New Roman" panose="02020603050405020304" pitchFamily="18" charset="0"/>
                <a:cs typeface="Times New Roman" panose="02020603050405020304" pitchFamily="18" charset="0"/>
              </a:rPr>
              <a:t>319</a:t>
            </a: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g </a:t>
            </a:r>
            <a:r>
              <a:rPr lang="en-US" altLang="en-US" sz="4800" dirty="0">
                <a:solidFill>
                  <a:schemeClr val="tx1">
                    <a:lumMod val="95000"/>
                    <a:lumOff val="5000"/>
                  </a:schemeClr>
                </a:solidFill>
                <a:latin typeface="Times New Roman" panose="02020603050405020304" pitchFamily="18" charset="0"/>
                <a:cs typeface="Times New Roman" panose="02020603050405020304" pitchFamily="18" charset="0"/>
              </a:rPr>
              <a:t>Fe</a:t>
            </a:r>
            <a:r>
              <a:rPr lang="en-US" altLang="en-US" sz="48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48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altLang="en-US" sz="48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alt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alt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(rust)</a:t>
            </a: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D2BE02D3-1A7D-4ECB-9A15-CCE876668C00}"/>
              </a:ext>
            </a:extLst>
          </p:cNvPr>
          <p:cNvSpPr txBox="1"/>
          <p:nvPr/>
        </p:nvSpPr>
        <p:spPr>
          <a:xfrm>
            <a:off x="0" y="0"/>
            <a:ext cx="9144000" cy="1754326"/>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32.  How much Iron (III) oxide</a:t>
            </a:r>
            <a:br>
              <a:rPr lang="en-US" sz="5400" dirty="0">
                <a:latin typeface="Times New Roman" panose="02020603050405020304" pitchFamily="18" charset="0"/>
                <a:cs typeface="Times New Roman" panose="02020603050405020304" pitchFamily="18" charset="0"/>
              </a:rPr>
            </a:br>
            <a:r>
              <a:rPr lang="en-US" sz="5400" dirty="0">
                <a:latin typeface="Times New Roman" panose="02020603050405020304" pitchFamily="18" charset="0"/>
                <a:cs typeface="Times New Roman" panose="02020603050405020304" pitchFamily="18" charset="0"/>
              </a:rPr>
              <a:t>       forms here?   </a:t>
            </a:r>
            <a:r>
              <a:rPr lang="en-US" sz="4400" i="1" dirty="0">
                <a:latin typeface="Times New Roman" panose="02020603050405020304" pitchFamily="18" charset="0"/>
                <a:cs typeface="Times New Roman" panose="02020603050405020304" pitchFamily="18" charset="0"/>
              </a:rPr>
              <a:t>(that’s rust)  </a:t>
            </a:r>
            <a:endParaRPr lang="en-US" sz="5400" i="1" dirty="0">
              <a:latin typeface="Times New Roman" panose="02020603050405020304" pitchFamily="18" charset="0"/>
              <a:cs typeface="Times New Roman" panose="02020603050405020304" pitchFamily="18" charset="0"/>
            </a:endParaRPr>
          </a:p>
        </p:txBody>
      </p:sp>
      <p:cxnSp>
        <p:nvCxnSpPr>
          <p:cNvPr id="3" name="Straight Connector 2">
            <a:extLst>
              <a:ext uri="{FF2B5EF4-FFF2-40B4-BE49-F238E27FC236}">
                <a16:creationId xmlns:a16="http://schemas.microsoft.com/office/drawing/2014/main" id="{8A5EDF1E-967D-FB7A-6453-F8D1783FCA0B}"/>
              </a:ext>
            </a:extLst>
          </p:cNvPr>
          <p:cNvCxnSpPr>
            <a:cxnSpLocks/>
          </p:cNvCxnSpPr>
          <p:nvPr/>
        </p:nvCxnSpPr>
        <p:spPr>
          <a:xfrm>
            <a:off x="5943600" y="4495800"/>
            <a:ext cx="1143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59858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130425"/>
            <a:ext cx="2667000" cy="1470025"/>
          </a:xfrm>
        </p:spPr>
        <p:txBody>
          <a:bodyPr/>
          <a:lstStyle/>
          <a:p>
            <a:r>
              <a:rPr lang="en-US" dirty="0"/>
              <a:t> </a:t>
            </a:r>
          </a:p>
        </p:txBody>
      </p:sp>
      <p:sp>
        <p:nvSpPr>
          <p:cNvPr id="2" name="TextBox 1"/>
          <p:cNvSpPr txBox="1"/>
          <p:nvPr/>
        </p:nvSpPr>
        <p:spPr>
          <a:xfrm>
            <a:off x="0" y="0"/>
            <a:ext cx="9144000" cy="1754326"/>
          </a:xfrm>
          <a:prstGeom prst="rect">
            <a:avLst/>
          </a:prstGeom>
          <a:solidFill>
            <a:schemeClr val="bg1">
              <a:lumMod val="95000"/>
            </a:schemeClr>
          </a:solidFill>
        </p:spPr>
        <p:txBody>
          <a:bodyPr wrap="square" rtlCol="0">
            <a:spAutoFit/>
          </a:bodyPr>
          <a:lstStyle/>
          <a:p>
            <a:pPr algn="ctr"/>
            <a:r>
              <a:rPr lang="en-US" sz="5400" dirty="0">
                <a:solidFill>
                  <a:srgbClr val="0000CC"/>
                </a:solidFill>
                <a:latin typeface="Times New Roman" panose="02020603050405020304" pitchFamily="18" charset="0"/>
                <a:cs typeface="Times New Roman" panose="02020603050405020304" pitchFamily="18" charset="0"/>
              </a:rPr>
              <a:t>How to counting atoms in chemical formulas </a:t>
            </a:r>
            <a:r>
              <a:rPr lang="en-US" dirty="0">
                <a:solidFill>
                  <a:srgbClr val="0000CC"/>
                </a:solidFill>
                <a:latin typeface="Times New Roman" panose="02020603050405020304" pitchFamily="18" charset="0"/>
                <a:cs typeface="Times New Roman" panose="02020603050405020304" pitchFamily="18" charset="0"/>
              </a:rPr>
              <a:t>(write formulas and number of atoms</a:t>
            </a:r>
            <a:r>
              <a:rPr lang="en-US" sz="1400" dirty="0">
                <a:solidFill>
                  <a:srgbClr val="0070C0"/>
                </a:solidFill>
                <a:latin typeface="Times New Roman" panose="02020603050405020304" pitchFamily="18" charset="0"/>
                <a:cs typeface="Times New Roman" panose="02020603050405020304" pitchFamily="18" charset="0"/>
              </a:rPr>
              <a:t>)       </a:t>
            </a:r>
            <a:endParaRPr lang="en-US" sz="4400" dirty="0">
              <a:solidFill>
                <a:srgbClr val="0070C0"/>
              </a:solidFill>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F97982D4-D881-53FC-B45B-06FACF8592B1}"/>
              </a:ext>
            </a:extLst>
          </p:cNvPr>
          <p:cNvGraphicFramePr>
            <a:graphicFrameLocks noGrp="1"/>
          </p:cNvGraphicFramePr>
          <p:nvPr>
            <p:extLst>
              <p:ext uri="{D42A27DB-BD31-4B8C-83A1-F6EECF244321}">
                <p14:modId xmlns:p14="http://schemas.microsoft.com/office/powerpoint/2010/main" val="2056640397"/>
              </p:ext>
            </p:extLst>
          </p:nvPr>
        </p:nvGraphicFramePr>
        <p:xfrm>
          <a:off x="0" y="1754326"/>
          <a:ext cx="9144000" cy="5103674"/>
        </p:xfrm>
        <a:graphic>
          <a:graphicData uri="http://schemas.openxmlformats.org/drawingml/2006/table">
            <a:tbl>
              <a:tblPr firstRow="1" bandRow="1">
                <a:tableStyleId>{5C22544A-7EE6-4342-B048-85BDC9FD1C3A}</a:tableStyleId>
              </a:tblPr>
              <a:tblGrid>
                <a:gridCol w="685800">
                  <a:extLst>
                    <a:ext uri="{9D8B030D-6E8A-4147-A177-3AD203B41FA5}">
                      <a16:colId xmlns:a16="http://schemas.microsoft.com/office/drawing/2014/main" val="3592999981"/>
                    </a:ext>
                  </a:extLst>
                </a:gridCol>
                <a:gridCol w="3429000">
                  <a:extLst>
                    <a:ext uri="{9D8B030D-6E8A-4147-A177-3AD203B41FA5}">
                      <a16:colId xmlns:a16="http://schemas.microsoft.com/office/drawing/2014/main" val="1733668406"/>
                    </a:ext>
                  </a:extLst>
                </a:gridCol>
                <a:gridCol w="2209800">
                  <a:extLst>
                    <a:ext uri="{9D8B030D-6E8A-4147-A177-3AD203B41FA5}">
                      <a16:colId xmlns:a16="http://schemas.microsoft.com/office/drawing/2014/main" val="173532763"/>
                    </a:ext>
                  </a:extLst>
                </a:gridCol>
                <a:gridCol w="2819400">
                  <a:extLst>
                    <a:ext uri="{9D8B030D-6E8A-4147-A177-3AD203B41FA5}">
                      <a16:colId xmlns:a16="http://schemas.microsoft.com/office/drawing/2014/main" val="471021820"/>
                    </a:ext>
                  </a:extLst>
                </a:gridCol>
              </a:tblGrid>
              <a:tr h="1249118">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Compound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Formula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Number of 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0192491"/>
                  </a:ext>
                </a:extLst>
              </a:tr>
              <a:tr h="1284852">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carbon dioxide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2954869"/>
                  </a:ext>
                </a:extLst>
              </a:tr>
              <a:tr h="1284852">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lithium carbonate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Li</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6387107"/>
                  </a:ext>
                </a:extLst>
              </a:tr>
              <a:tr h="1284852">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aluminum phosphate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AlPO</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8754814"/>
                  </a:ext>
                </a:extLst>
              </a:tr>
            </a:tbl>
          </a:graphicData>
        </a:graphic>
      </p:graphicFrame>
    </p:spTree>
    <p:extLst>
      <p:ext uri="{BB962C8B-B14F-4D97-AF65-F5344CB8AC3E}">
        <p14:creationId xmlns:p14="http://schemas.microsoft.com/office/powerpoint/2010/main" val="29001062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23428-AF71-12BA-17A9-0B11D1B01C1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C887A7D-1384-2902-520C-CF2CA651EFBE}"/>
              </a:ext>
            </a:extLst>
          </p:cNvPr>
          <p:cNvSpPr>
            <a:spLocks noGrp="1"/>
          </p:cNvSpPr>
          <p:nvPr>
            <p:ph type="ctrTitle"/>
          </p:nvPr>
        </p:nvSpPr>
        <p:spPr>
          <a:xfrm>
            <a:off x="685800" y="2130425"/>
            <a:ext cx="2667000" cy="1470025"/>
          </a:xfrm>
        </p:spPr>
        <p:txBody>
          <a:bodyPr/>
          <a:lstStyle/>
          <a:p>
            <a:r>
              <a:rPr lang="en-US" dirty="0"/>
              <a:t> </a:t>
            </a:r>
          </a:p>
        </p:txBody>
      </p:sp>
      <p:sp>
        <p:nvSpPr>
          <p:cNvPr id="2" name="TextBox 1">
            <a:extLst>
              <a:ext uri="{FF2B5EF4-FFF2-40B4-BE49-F238E27FC236}">
                <a16:creationId xmlns:a16="http://schemas.microsoft.com/office/drawing/2014/main" id="{28CB6CD7-ED2B-FE83-BDB5-D9B0439F7496}"/>
              </a:ext>
            </a:extLst>
          </p:cNvPr>
          <p:cNvSpPr txBox="1"/>
          <p:nvPr/>
        </p:nvSpPr>
        <p:spPr>
          <a:xfrm>
            <a:off x="0" y="0"/>
            <a:ext cx="9144000" cy="1754326"/>
          </a:xfrm>
          <a:prstGeom prst="rect">
            <a:avLst/>
          </a:prstGeom>
          <a:solidFill>
            <a:schemeClr val="bg1">
              <a:lumMod val="95000"/>
            </a:schemeClr>
          </a:solidFill>
        </p:spPr>
        <p:txBody>
          <a:bodyPr wrap="square" rtlCol="0">
            <a:spAutoFit/>
          </a:bodyPr>
          <a:lstStyle/>
          <a:p>
            <a:pPr algn="ctr"/>
            <a:r>
              <a:rPr lang="en-US" sz="5400" dirty="0">
                <a:solidFill>
                  <a:srgbClr val="0000CC"/>
                </a:solidFill>
                <a:latin typeface="Times New Roman" panose="02020603050405020304" pitchFamily="18" charset="0"/>
                <a:cs typeface="Times New Roman" panose="02020603050405020304" pitchFamily="18" charset="0"/>
              </a:rPr>
              <a:t>How to counting atoms in chemical formulas</a:t>
            </a:r>
            <a:r>
              <a:rPr lang="en-US" sz="4400" dirty="0">
                <a:solidFill>
                  <a:srgbClr val="0070C0"/>
                </a:solidFill>
                <a:latin typeface="Times New Roman" panose="02020603050405020304" pitchFamily="18" charset="0"/>
                <a:cs typeface="Times New Roman" panose="02020603050405020304" pitchFamily="18" charset="0"/>
              </a:rPr>
              <a:t>         </a:t>
            </a:r>
          </a:p>
        </p:txBody>
      </p:sp>
      <p:graphicFrame>
        <p:nvGraphicFramePr>
          <p:cNvPr id="3" name="Table 2">
            <a:extLst>
              <a:ext uri="{FF2B5EF4-FFF2-40B4-BE49-F238E27FC236}">
                <a16:creationId xmlns:a16="http://schemas.microsoft.com/office/drawing/2014/main" id="{1691CB30-CA37-C780-3598-38314096B4A7}"/>
              </a:ext>
            </a:extLst>
          </p:cNvPr>
          <p:cNvGraphicFramePr>
            <a:graphicFrameLocks noGrp="1"/>
          </p:cNvGraphicFramePr>
          <p:nvPr/>
        </p:nvGraphicFramePr>
        <p:xfrm>
          <a:off x="0" y="1754326"/>
          <a:ext cx="9144000" cy="5103674"/>
        </p:xfrm>
        <a:graphic>
          <a:graphicData uri="http://schemas.openxmlformats.org/drawingml/2006/table">
            <a:tbl>
              <a:tblPr firstRow="1" bandRow="1">
                <a:tableStyleId>{5C22544A-7EE6-4342-B048-85BDC9FD1C3A}</a:tableStyleId>
              </a:tblPr>
              <a:tblGrid>
                <a:gridCol w="685800">
                  <a:extLst>
                    <a:ext uri="{9D8B030D-6E8A-4147-A177-3AD203B41FA5}">
                      <a16:colId xmlns:a16="http://schemas.microsoft.com/office/drawing/2014/main" val="3592999981"/>
                    </a:ext>
                  </a:extLst>
                </a:gridCol>
                <a:gridCol w="3429000">
                  <a:extLst>
                    <a:ext uri="{9D8B030D-6E8A-4147-A177-3AD203B41FA5}">
                      <a16:colId xmlns:a16="http://schemas.microsoft.com/office/drawing/2014/main" val="1733668406"/>
                    </a:ext>
                  </a:extLst>
                </a:gridCol>
                <a:gridCol w="2209800">
                  <a:extLst>
                    <a:ext uri="{9D8B030D-6E8A-4147-A177-3AD203B41FA5}">
                      <a16:colId xmlns:a16="http://schemas.microsoft.com/office/drawing/2014/main" val="173532763"/>
                    </a:ext>
                  </a:extLst>
                </a:gridCol>
                <a:gridCol w="2819400">
                  <a:extLst>
                    <a:ext uri="{9D8B030D-6E8A-4147-A177-3AD203B41FA5}">
                      <a16:colId xmlns:a16="http://schemas.microsoft.com/office/drawing/2014/main" val="471021820"/>
                    </a:ext>
                  </a:extLst>
                </a:gridCol>
              </a:tblGrid>
              <a:tr h="1249118">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Compound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Formula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Number of 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0192491"/>
                  </a:ext>
                </a:extLst>
              </a:tr>
              <a:tr h="1284852">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carbon dioxide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1 + 2 =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2954869"/>
                  </a:ext>
                </a:extLst>
              </a:tr>
              <a:tr h="1284852">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lithium carbonate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Li</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2 + 1 + 3 = 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6387107"/>
                  </a:ext>
                </a:extLst>
              </a:tr>
              <a:tr h="1284852">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aluminum phosphate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AlPO</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1 + 1 + 4 = 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8754814"/>
                  </a:ext>
                </a:extLst>
              </a:tr>
            </a:tbl>
          </a:graphicData>
        </a:graphic>
      </p:graphicFrame>
    </p:spTree>
    <p:extLst>
      <p:ext uri="{BB962C8B-B14F-4D97-AF65-F5344CB8AC3E}">
        <p14:creationId xmlns:p14="http://schemas.microsoft.com/office/powerpoint/2010/main" val="7420126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E34C65F-137C-0BE4-9D89-92364B742260}"/>
              </a:ext>
            </a:extLst>
          </p:cNvPr>
          <p:cNvGraphicFramePr>
            <a:graphicFrameLocks noGrp="1"/>
          </p:cNvGraphicFramePr>
          <p:nvPr>
            <p:extLst>
              <p:ext uri="{D42A27DB-BD31-4B8C-83A1-F6EECF244321}">
                <p14:modId xmlns:p14="http://schemas.microsoft.com/office/powerpoint/2010/main" val="3633308559"/>
              </p:ext>
            </p:extLst>
          </p:nvPr>
        </p:nvGraphicFramePr>
        <p:xfrm>
          <a:off x="0" y="0"/>
          <a:ext cx="9144000" cy="6858000"/>
        </p:xfrm>
        <a:graphic>
          <a:graphicData uri="http://schemas.openxmlformats.org/drawingml/2006/table">
            <a:tbl>
              <a:tblPr firstRow="1" bandRow="1">
                <a:tableStyleId>{5C22544A-7EE6-4342-B048-85BDC9FD1C3A}</a:tableStyleId>
              </a:tblPr>
              <a:tblGrid>
                <a:gridCol w="685800">
                  <a:extLst>
                    <a:ext uri="{9D8B030D-6E8A-4147-A177-3AD203B41FA5}">
                      <a16:colId xmlns:a16="http://schemas.microsoft.com/office/drawing/2014/main" val="3592999981"/>
                    </a:ext>
                  </a:extLst>
                </a:gridCol>
                <a:gridCol w="3429000">
                  <a:extLst>
                    <a:ext uri="{9D8B030D-6E8A-4147-A177-3AD203B41FA5}">
                      <a16:colId xmlns:a16="http://schemas.microsoft.com/office/drawing/2014/main" val="1733668406"/>
                    </a:ext>
                  </a:extLst>
                </a:gridCol>
                <a:gridCol w="2209800">
                  <a:extLst>
                    <a:ext uri="{9D8B030D-6E8A-4147-A177-3AD203B41FA5}">
                      <a16:colId xmlns:a16="http://schemas.microsoft.com/office/drawing/2014/main" val="173532763"/>
                    </a:ext>
                  </a:extLst>
                </a:gridCol>
                <a:gridCol w="2819400">
                  <a:extLst>
                    <a:ext uri="{9D8B030D-6E8A-4147-A177-3AD203B41FA5}">
                      <a16:colId xmlns:a16="http://schemas.microsoft.com/office/drawing/2014/main" val="471021820"/>
                    </a:ext>
                  </a:extLst>
                </a:gridCol>
              </a:tblGrid>
              <a:tr h="725720">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Compound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Formula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Number of 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3990192491"/>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prstClr val="black"/>
                          </a:solidFill>
                          <a:latin typeface="Comic Sans MS" pitchFamily="66" charset="0"/>
                        </a:rPr>
                        <a:t>H</a:t>
                      </a:r>
                      <a:r>
                        <a:rPr lang="en-US" sz="2800" baseline="-25000" dirty="0">
                          <a:solidFill>
                            <a:prstClr val="black"/>
                          </a:solidFill>
                          <a:latin typeface="Comic Sans MS" pitchFamily="66" charset="0"/>
                        </a:rPr>
                        <a:t>2</a:t>
                      </a:r>
                      <a:r>
                        <a:rPr lang="en-US" sz="2800" dirty="0">
                          <a:solidFill>
                            <a:prstClr val="black"/>
                          </a:solidFill>
                          <a:latin typeface="Comic Sans MS" pitchFamily="66" charset="0"/>
                        </a:rPr>
                        <a:t>O</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2954869"/>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glucose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black"/>
                          </a:solidFill>
                          <a:latin typeface="Comic Sans MS" pitchFamily="66" charset="0"/>
                        </a:rPr>
                        <a:t>C</a:t>
                      </a:r>
                      <a:r>
                        <a:rPr lang="en-US" sz="2800" baseline="-25000" dirty="0">
                          <a:solidFill>
                            <a:prstClr val="black"/>
                          </a:solidFill>
                          <a:latin typeface="Comic Sans MS" pitchFamily="66" charset="0"/>
                        </a:rPr>
                        <a:t>6</a:t>
                      </a:r>
                      <a:r>
                        <a:rPr lang="en-US" sz="2800" dirty="0">
                          <a:solidFill>
                            <a:prstClr val="black"/>
                          </a:solidFill>
                          <a:latin typeface="Comic Sans MS" pitchFamily="66" charset="0"/>
                        </a:rPr>
                        <a:t>H</a:t>
                      </a:r>
                      <a:r>
                        <a:rPr lang="en-US" sz="2800" baseline="-25000" dirty="0">
                          <a:solidFill>
                            <a:prstClr val="black"/>
                          </a:solidFill>
                          <a:latin typeface="Comic Sans MS" pitchFamily="66" charset="0"/>
                        </a:rPr>
                        <a:t>12</a:t>
                      </a:r>
                      <a:r>
                        <a:rPr lang="en-US" sz="2800" dirty="0">
                          <a:solidFill>
                            <a:prstClr val="black"/>
                          </a:solidFill>
                          <a:latin typeface="Comic Sans MS" pitchFamily="66" charset="0"/>
                        </a:rPr>
                        <a:t>O</a:t>
                      </a:r>
                      <a:r>
                        <a:rPr lang="en-US" sz="2800" baseline="-25000" dirty="0">
                          <a:solidFill>
                            <a:prstClr val="black"/>
                          </a:solidFill>
                          <a:latin typeface="Comic Sans MS" pitchFamily="66" charset="0"/>
                        </a:rPr>
                        <a:t>6</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6387107"/>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hydrogen sulfate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prstClr val="black"/>
                          </a:solidFill>
                          <a:latin typeface="Comic Sans MS" pitchFamily="66" charset="0"/>
                        </a:rPr>
                        <a:t>H</a:t>
                      </a:r>
                      <a:r>
                        <a:rPr lang="en-US" sz="2800" baseline="-25000" dirty="0">
                          <a:solidFill>
                            <a:prstClr val="black"/>
                          </a:solidFill>
                          <a:latin typeface="Comic Sans MS" pitchFamily="66" charset="0"/>
                        </a:rPr>
                        <a:t>2</a:t>
                      </a:r>
                      <a:r>
                        <a:rPr lang="en-US" sz="2800" dirty="0">
                          <a:solidFill>
                            <a:prstClr val="black"/>
                          </a:solidFill>
                          <a:latin typeface="Comic Sans MS" pitchFamily="66" charset="0"/>
                        </a:rPr>
                        <a:t>SO</a:t>
                      </a:r>
                      <a:r>
                        <a:rPr lang="en-US" sz="2800" baseline="-25000" dirty="0">
                          <a:solidFill>
                            <a:prstClr val="black"/>
                          </a:solidFill>
                          <a:latin typeface="Comic Sans MS" pitchFamily="66" charset="0"/>
                        </a:rPr>
                        <a:t>4</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8754814"/>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hydrogen phosphate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prstClr val="black"/>
                          </a:solidFill>
                          <a:latin typeface="Comic Sans MS" pitchFamily="66" charset="0"/>
                        </a:rPr>
                        <a:t>H</a:t>
                      </a:r>
                      <a:r>
                        <a:rPr lang="en-US" sz="2800" baseline="-25000" dirty="0">
                          <a:solidFill>
                            <a:prstClr val="black"/>
                          </a:solidFill>
                          <a:latin typeface="Comic Sans MS" pitchFamily="66" charset="0"/>
                        </a:rPr>
                        <a:t>3</a:t>
                      </a:r>
                      <a:r>
                        <a:rPr lang="en-US" sz="2800" dirty="0">
                          <a:solidFill>
                            <a:prstClr val="black"/>
                          </a:solidFill>
                          <a:latin typeface="Comic Sans MS" pitchFamily="66" charset="0"/>
                        </a:rPr>
                        <a:t>PO</a:t>
                      </a:r>
                      <a:r>
                        <a:rPr lang="en-US" sz="2800" baseline="-25000" dirty="0">
                          <a:solidFill>
                            <a:prstClr val="black"/>
                          </a:solidFill>
                          <a:latin typeface="Comic Sans MS" pitchFamily="66" charset="0"/>
                        </a:rPr>
                        <a:t>4</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3340756"/>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silicon dioxide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prstClr val="black"/>
                          </a:solidFill>
                          <a:latin typeface="Comic Sans MS" pitchFamily="66" charset="0"/>
                        </a:rPr>
                        <a:t>SiO</a:t>
                      </a:r>
                      <a:r>
                        <a:rPr lang="en-US" sz="2800" baseline="-25000" dirty="0">
                          <a:solidFill>
                            <a:prstClr val="black"/>
                          </a:solidFill>
                          <a:latin typeface="Comic Sans MS" pitchFamily="66" charset="0"/>
                        </a:rPr>
                        <a:t>2</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8963332"/>
                  </a:ext>
                </a:extLst>
              </a:tr>
            </a:tbl>
          </a:graphicData>
        </a:graphic>
      </p:graphicFrame>
    </p:spTree>
    <p:extLst>
      <p:ext uri="{BB962C8B-B14F-4D97-AF65-F5344CB8AC3E}">
        <p14:creationId xmlns:p14="http://schemas.microsoft.com/office/powerpoint/2010/main" val="1517330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EF1F6-DAA5-6CE1-58CD-D527AD87A2D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B299D3B-0056-2A90-9AF9-19A050F26E35}"/>
              </a:ext>
            </a:extLst>
          </p:cNvPr>
          <p:cNvGraphicFramePr>
            <a:graphicFrameLocks noGrp="1"/>
          </p:cNvGraphicFramePr>
          <p:nvPr/>
        </p:nvGraphicFramePr>
        <p:xfrm>
          <a:off x="0" y="0"/>
          <a:ext cx="9144000" cy="6858000"/>
        </p:xfrm>
        <a:graphic>
          <a:graphicData uri="http://schemas.openxmlformats.org/drawingml/2006/table">
            <a:tbl>
              <a:tblPr firstRow="1" bandRow="1">
                <a:tableStyleId>{5C22544A-7EE6-4342-B048-85BDC9FD1C3A}</a:tableStyleId>
              </a:tblPr>
              <a:tblGrid>
                <a:gridCol w="685800">
                  <a:extLst>
                    <a:ext uri="{9D8B030D-6E8A-4147-A177-3AD203B41FA5}">
                      <a16:colId xmlns:a16="http://schemas.microsoft.com/office/drawing/2014/main" val="3592999981"/>
                    </a:ext>
                  </a:extLst>
                </a:gridCol>
                <a:gridCol w="3429000">
                  <a:extLst>
                    <a:ext uri="{9D8B030D-6E8A-4147-A177-3AD203B41FA5}">
                      <a16:colId xmlns:a16="http://schemas.microsoft.com/office/drawing/2014/main" val="1733668406"/>
                    </a:ext>
                  </a:extLst>
                </a:gridCol>
                <a:gridCol w="2209800">
                  <a:extLst>
                    <a:ext uri="{9D8B030D-6E8A-4147-A177-3AD203B41FA5}">
                      <a16:colId xmlns:a16="http://schemas.microsoft.com/office/drawing/2014/main" val="173532763"/>
                    </a:ext>
                  </a:extLst>
                </a:gridCol>
                <a:gridCol w="2819400">
                  <a:extLst>
                    <a:ext uri="{9D8B030D-6E8A-4147-A177-3AD203B41FA5}">
                      <a16:colId xmlns:a16="http://schemas.microsoft.com/office/drawing/2014/main" val="471021820"/>
                    </a:ext>
                  </a:extLst>
                </a:gridCol>
              </a:tblGrid>
              <a:tr h="725720">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Compound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Formula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Number of 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3990192491"/>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prstClr val="black"/>
                          </a:solidFill>
                          <a:latin typeface="Comic Sans MS" pitchFamily="66" charset="0"/>
                        </a:rPr>
                        <a:t>H</a:t>
                      </a:r>
                      <a:r>
                        <a:rPr lang="en-US" sz="2800" baseline="-25000" dirty="0">
                          <a:solidFill>
                            <a:prstClr val="black"/>
                          </a:solidFill>
                          <a:latin typeface="Comic Sans MS" pitchFamily="66" charset="0"/>
                        </a:rPr>
                        <a:t>2</a:t>
                      </a:r>
                      <a:r>
                        <a:rPr lang="en-US" sz="2800" dirty="0">
                          <a:solidFill>
                            <a:prstClr val="black"/>
                          </a:solidFill>
                          <a:latin typeface="Comic Sans MS" pitchFamily="66" charset="0"/>
                        </a:rPr>
                        <a:t>O</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2 + 1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2954869"/>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glucose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black"/>
                          </a:solidFill>
                          <a:latin typeface="Comic Sans MS" pitchFamily="66" charset="0"/>
                        </a:rPr>
                        <a:t>C</a:t>
                      </a:r>
                      <a:r>
                        <a:rPr lang="en-US" sz="2800" baseline="-25000" dirty="0">
                          <a:solidFill>
                            <a:prstClr val="black"/>
                          </a:solidFill>
                          <a:latin typeface="Comic Sans MS" pitchFamily="66" charset="0"/>
                        </a:rPr>
                        <a:t>6</a:t>
                      </a:r>
                      <a:r>
                        <a:rPr lang="en-US" sz="2800" dirty="0">
                          <a:solidFill>
                            <a:prstClr val="black"/>
                          </a:solidFill>
                          <a:latin typeface="Comic Sans MS" pitchFamily="66" charset="0"/>
                        </a:rPr>
                        <a:t>H</a:t>
                      </a:r>
                      <a:r>
                        <a:rPr lang="en-US" sz="2800" baseline="-25000" dirty="0">
                          <a:solidFill>
                            <a:prstClr val="black"/>
                          </a:solidFill>
                          <a:latin typeface="Comic Sans MS" pitchFamily="66" charset="0"/>
                        </a:rPr>
                        <a:t>12</a:t>
                      </a:r>
                      <a:r>
                        <a:rPr lang="en-US" sz="2800" dirty="0">
                          <a:solidFill>
                            <a:prstClr val="black"/>
                          </a:solidFill>
                          <a:latin typeface="Comic Sans MS" pitchFamily="66" charset="0"/>
                        </a:rPr>
                        <a:t>O</a:t>
                      </a:r>
                      <a:r>
                        <a:rPr lang="en-US" sz="2800" baseline="-25000" dirty="0">
                          <a:solidFill>
                            <a:prstClr val="black"/>
                          </a:solidFill>
                          <a:latin typeface="Comic Sans MS" pitchFamily="66" charset="0"/>
                        </a:rPr>
                        <a:t>6</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6 + 12 + 6 = 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6387107"/>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hydrogen sulfate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prstClr val="black"/>
                          </a:solidFill>
                          <a:latin typeface="Comic Sans MS" pitchFamily="66" charset="0"/>
                        </a:rPr>
                        <a:t>H</a:t>
                      </a:r>
                      <a:r>
                        <a:rPr lang="en-US" sz="2800" baseline="-25000" dirty="0">
                          <a:solidFill>
                            <a:prstClr val="black"/>
                          </a:solidFill>
                          <a:latin typeface="Comic Sans MS" pitchFamily="66" charset="0"/>
                        </a:rPr>
                        <a:t>2</a:t>
                      </a:r>
                      <a:r>
                        <a:rPr lang="en-US" sz="2800" dirty="0">
                          <a:solidFill>
                            <a:prstClr val="black"/>
                          </a:solidFill>
                          <a:latin typeface="Comic Sans MS" pitchFamily="66" charset="0"/>
                        </a:rPr>
                        <a:t>SO</a:t>
                      </a:r>
                      <a:r>
                        <a:rPr lang="en-US" sz="2800" baseline="-25000" dirty="0">
                          <a:solidFill>
                            <a:prstClr val="black"/>
                          </a:solidFill>
                          <a:latin typeface="Comic Sans MS" pitchFamily="66" charset="0"/>
                        </a:rPr>
                        <a:t>4</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2 + 1 + 4 = 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8754814"/>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hydrogen phosphate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prstClr val="black"/>
                          </a:solidFill>
                          <a:latin typeface="Comic Sans MS" pitchFamily="66" charset="0"/>
                        </a:rPr>
                        <a:t>H</a:t>
                      </a:r>
                      <a:r>
                        <a:rPr lang="en-US" sz="2800" baseline="-25000" dirty="0">
                          <a:solidFill>
                            <a:prstClr val="black"/>
                          </a:solidFill>
                          <a:latin typeface="Comic Sans MS" pitchFamily="66" charset="0"/>
                        </a:rPr>
                        <a:t>3</a:t>
                      </a:r>
                      <a:r>
                        <a:rPr lang="en-US" sz="2800" dirty="0">
                          <a:solidFill>
                            <a:prstClr val="black"/>
                          </a:solidFill>
                          <a:latin typeface="Comic Sans MS" pitchFamily="66" charset="0"/>
                        </a:rPr>
                        <a:t>PO</a:t>
                      </a:r>
                      <a:r>
                        <a:rPr lang="en-US" sz="2800" baseline="-25000" dirty="0">
                          <a:solidFill>
                            <a:prstClr val="black"/>
                          </a:solidFill>
                          <a:latin typeface="Comic Sans MS" pitchFamily="66" charset="0"/>
                        </a:rPr>
                        <a:t>4</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3 + 1 + 4 = 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3340756"/>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silicon dioxide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prstClr val="black"/>
                          </a:solidFill>
                          <a:latin typeface="Comic Sans MS" pitchFamily="66" charset="0"/>
                        </a:rPr>
                        <a:t>SiO</a:t>
                      </a:r>
                      <a:r>
                        <a:rPr lang="en-US" sz="2800" baseline="-25000" dirty="0">
                          <a:solidFill>
                            <a:prstClr val="black"/>
                          </a:solidFill>
                          <a:latin typeface="Comic Sans MS" pitchFamily="66" charset="0"/>
                        </a:rPr>
                        <a:t>2</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a:solidFill>
                            <a:schemeClr val="tx1">
                              <a:lumMod val="95000"/>
                              <a:lumOff val="5000"/>
                            </a:schemeClr>
                          </a:solidFill>
                          <a:latin typeface="Times New Roman" panose="02020603050405020304" pitchFamily="18" charset="0"/>
                          <a:cs typeface="Times New Roman" panose="02020603050405020304" pitchFamily="18" charset="0"/>
                        </a:rPr>
                        <a:t>1 + 2 = 3</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8963332"/>
                  </a:ext>
                </a:extLst>
              </a:tr>
            </a:tbl>
          </a:graphicData>
        </a:graphic>
      </p:graphicFrame>
    </p:spTree>
    <p:extLst>
      <p:ext uri="{BB962C8B-B14F-4D97-AF65-F5344CB8AC3E}">
        <p14:creationId xmlns:p14="http://schemas.microsoft.com/office/powerpoint/2010/main" val="10882742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FF6D2-1660-38B5-495F-93C4FAAEFE8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CA1BF1C-571E-DF88-DC44-B8666F3605A5}"/>
              </a:ext>
            </a:extLst>
          </p:cNvPr>
          <p:cNvGraphicFramePr>
            <a:graphicFrameLocks noGrp="1"/>
          </p:cNvGraphicFramePr>
          <p:nvPr>
            <p:extLst>
              <p:ext uri="{D42A27DB-BD31-4B8C-83A1-F6EECF244321}">
                <p14:modId xmlns:p14="http://schemas.microsoft.com/office/powerpoint/2010/main" val="3715048791"/>
              </p:ext>
            </p:extLst>
          </p:nvPr>
        </p:nvGraphicFramePr>
        <p:xfrm>
          <a:off x="0" y="0"/>
          <a:ext cx="9144000" cy="6858000"/>
        </p:xfrm>
        <a:graphic>
          <a:graphicData uri="http://schemas.openxmlformats.org/drawingml/2006/table">
            <a:tbl>
              <a:tblPr firstRow="1" bandRow="1">
                <a:tableStyleId>{5C22544A-7EE6-4342-B048-85BDC9FD1C3A}</a:tableStyleId>
              </a:tblPr>
              <a:tblGrid>
                <a:gridCol w="685800">
                  <a:extLst>
                    <a:ext uri="{9D8B030D-6E8A-4147-A177-3AD203B41FA5}">
                      <a16:colId xmlns:a16="http://schemas.microsoft.com/office/drawing/2014/main" val="3592999981"/>
                    </a:ext>
                  </a:extLst>
                </a:gridCol>
                <a:gridCol w="3048000">
                  <a:extLst>
                    <a:ext uri="{9D8B030D-6E8A-4147-A177-3AD203B41FA5}">
                      <a16:colId xmlns:a16="http://schemas.microsoft.com/office/drawing/2014/main" val="1733668406"/>
                    </a:ext>
                  </a:extLst>
                </a:gridCol>
                <a:gridCol w="2438400">
                  <a:extLst>
                    <a:ext uri="{9D8B030D-6E8A-4147-A177-3AD203B41FA5}">
                      <a16:colId xmlns:a16="http://schemas.microsoft.com/office/drawing/2014/main" val="173532763"/>
                    </a:ext>
                  </a:extLst>
                </a:gridCol>
                <a:gridCol w="2971800">
                  <a:extLst>
                    <a:ext uri="{9D8B030D-6E8A-4147-A177-3AD203B41FA5}">
                      <a16:colId xmlns:a16="http://schemas.microsoft.com/office/drawing/2014/main" val="471021820"/>
                    </a:ext>
                  </a:extLst>
                </a:gridCol>
              </a:tblGrid>
              <a:tr h="725720">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ECEE"/>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Compound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ECEE"/>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Formula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ECEE"/>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Number of 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ECEE"/>
                    </a:solidFill>
                  </a:tcPr>
                </a:tc>
                <a:extLst>
                  <a:ext uri="{0D108BD9-81ED-4DB2-BD59-A6C34878D82A}">
                    <a16:rowId xmlns:a16="http://schemas.microsoft.com/office/drawing/2014/main" val="3990192491"/>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magnesium </a:t>
                      </a:r>
                      <a:b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hydroxide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Mg(OH)</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2</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2954869"/>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ammonium </a:t>
                      </a:r>
                      <a:b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sulfite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(NH</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4</a:t>
                      </a: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2</a:t>
                      </a: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SO</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3</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6387107"/>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cobalt (II) </a:t>
                      </a:r>
                      <a:b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dichromate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Co</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2</a:t>
                      </a: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(Cr</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2</a:t>
                      </a: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O</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7</a:t>
                      </a: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3</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8754814"/>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manganese (VII) carbonate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Mn</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(CO</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3340756"/>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aluminum </a:t>
                      </a:r>
                      <a:b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hydroxide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 Al(OH)</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3</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8963332"/>
                  </a:ext>
                </a:extLst>
              </a:tr>
            </a:tbl>
          </a:graphicData>
        </a:graphic>
      </p:graphicFrame>
    </p:spTree>
    <p:extLst>
      <p:ext uri="{BB962C8B-B14F-4D97-AF65-F5344CB8AC3E}">
        <p14:creationId xmlns:p14="http://schemas.microsoft.com/office/powerpoint/2010/main" val="1027724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BD655-4A52-8B4A-434D-508FF6B5CED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22D7DA9-5ED1-C7DC-FAF2-29FF968751D7}"/>
              </a:ext>
            </a:extLst>
          </p:cNvPr>
          <p:cNvGraphicFramePr>
            <a:graphicFrameLocks noGrp="1"/>
          </p:cNvGraphicFramePr>
          <p:nvPr/>
        </p:nvGraphicFramePr>
        <p:xfrm>
          <a:off x="0" y="0"/>
          <a:ext cx="9144000" cy="6858000"/>
        </p:xfrm>
        <a:graphic>
          <a:graphicData uri="http://schemas.openxmlformats.org/drawingml/2006/table">
            <a:tbl>
              <a:tblPr firstRow="1" bandRow="1">
                <a:tableStyleId>{5C22544A-7EE6-4342-B048-85BDC9FD1C3A}</a:tableStyleId>
              </a:tblPr>
              <a:tblGrid>
                <a:gridCol w="685800">
                  <a:extLst>
                    <a:ext uri="{9D8B030D-6E8A-4147-A177-3AD203B41FA5}">
                      <a16:colId xmlns:a16="http://schemas.microsoft.com/office/drawing/2014/main" val="3592999981"/>
                    </a:ext>
                  </a:extLst>
                </a:gridCol>
                <a:gridCol w="3048000">
                  <a:extLst>
                    <a:ext uri="{9D8B030D-6E8A-4147-A177-3AD203B41FA5}">
                      <a16:colId xmlns:a16="http://schemas.microsoft.com/office/drawing/2014/main" val="1733668406"/>
                    </a:ext>
                  </a:extLst>
                </a:gridCol>
                <a:gridCol w="2438400">
                  <a:extLst>
                    <a:ext uri="{9D8B030D-6E8A-4147-A177-3AD203B41FA5}">
                      <a16:colId xmlns:a16="http://schemas.microsoft.com/office/drawing/2014/main" val="173532763"/>
                    </a:ext>
                  </a:extLst>
                </a:gridCol>
                <a:gridCol w="2971800">
                  <a:extLst>
                    <a:ext uri="{9D8B030D-6E8A-4147-A177-3AD203B41FA5}">
                      <a16:colId xmlns:a16="http://schemas.microsoft.com/office/drawing/2014/main" val="471021820"/>
                    </a:ext>
                  </a:extLst>
                </a:gridCol>
              </a:tblGrid>
              <a:tr h="725720">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ECEE"/>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Compound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ECEE"/>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Formula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ECEE"/>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Number of 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ECEE"/>
                    </a:solidFill>
                  </a:tcPr>
                </a:tc>
                <a:extLst>
                  <a:ext uri="{0D108BD9-81ED-4DB2-BD59-A6C34878D82A}">
                    <a16:rowId xmlns:a16="http://schemas.microsoft.com/office/drawing/2014/main" val="3990192491"/>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magnesium </a:t>
                      </a:r>
                      <a:b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hydroxide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Mg(OH)</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2</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1 + (2)2 = 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2954869"/>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ammonium </a:t>
                      </a:r>
                      <a:b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sulfite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(NH</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4</a:t>
                      </a: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2</a:t>
                      </a: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SO</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3</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(5)2 + 1 + 3 = 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6387107"/>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cobalt (II) </a:t>
                      </a:r>
                      <a:b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dichromate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Co</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2</a:t>
                      </a: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(Cr</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2</a:t>
                      </a: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O</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7</a:t>
                      </a: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3</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2 + (9)3 = 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8754814"/>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manganese (VII) carbonate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Mn</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(CO</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800" b="0" baseline="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2 + (4)7 = 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3340756"/>
                  </a:ext>
                </a:extLst>
              </a:tr>
              <a:tr h="1226456">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err="1">
                          <a:solidFill>
                            <a:schemeClr val="tx1">
                              <a:lumMod val="95000"/>
                              <a:lumOff val="5000"/>
                            </a:schemeClr>
                          </a:solidFill>
                          <a:latin typeface="Times New Roman" panose="02020603050405020304" pitchFamily="18" charset="0"/>
                          <a:cs typeface="Times New Roman" panose="02020603050405020304" pitchFamily="18" charset="0"/>
                        </a:rPr>
                        <a:t>aluminun</a:t>
                      </a: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hydroxide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prstClr val="black"/>
                          </a:solidFill>
                          <a:latin typeface="Times New Roman" panose="02020603050405020304" pitchFamily="18" charset="0"/>
                          <a:ea typeface="Verdana" pitchFamily="34" charset="0"/>
                          <a:cs typeface="Times New Roman" panose="02020603050405020304" pitchFamily="18" charset="0"/>
                        </a:rPr>
                        <a:t> Al(OH)</a:t>
                      </a:r>
                      <a:r>
                        <a:rPr lang="en-US" sz="2800" baseline="-25000" dirty="0">
                          <a:solidFill>
                            <a:prstClr val="black"/>
                          </a:solidFill>
                          <a:latin typeface="Times New Roman" panose="02020603050405020304" pitchFamily="18" charset="0"/>
                          <a:ea typeface="Verdana" pitchFamily="34" charset="0"/>
                          <a:cs typeface="Times New Roman" panose="02020603050405020304" pitchFamily="18" charset="0"/>
                        </a:rPr>
                        <a:t>3</a:t>
                      </a:r>
                      <a:endPar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1 + (2)3 = 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8963332"/>
                  </a:ext>
                </a:extLst>
              </a:tr>
            </a:tbl>
          </a:graphicData>
        </a:graphic>
      </p:graphicFrame>
    </p:spTree>
    <p:extLst>
      <p:ext uri="{BB962C8B-B14F-4D97-AF65-F5344CB8AC3E}">
        <p14:creationId xmlns:p14="http://schemas.microsoft.com/office/powerpoint/2010/main" val="38899171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02D8F2-B286-4C31-AC81-250ED563DAB7}"/>
              </a:ext>
            </a:extLst>
          </p:cNvPr>
          <p:cNvSpPr txBox="1"/>
          <p:nvPr/>
        </p:nvSpPr>
        <p:spPr>
          <a:xfrm>
            <a:off x="0" y="0"/>
            <a:ext cx="9144000" cy="4893647"/>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Matter Class #3</a:t>
            </a:r>
          </a:p>
          <a:p>
            <a:r>
              <a:rPr lang="en-US" sz="4000" dirty="0">
                <a:latin typeface="Times New Roman" panose="02020603050405020304" pitchFamily="18" charset="0"/>
                <a:cs typeface="Times New Roman" panose="02020603050405020304" pitchFamily="18" charset="0"/>
              </a:rPr>
              <a:t>Objectives:  How can we separate mixtures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apart into pure substances?  </a:t>
            </a:r>
          </a:p>
          <a:p>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		    Also, how can we tell if a</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chemical reaction has occurred?</a:t>
            </a: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54553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4154984"/>
          </a:xfrm>
          <a:prstGeom prst="rect">
            <a:avLst/>
          </a:prstGeom>
          <a:noFill/>
        </p:spPr>
        <p:txBody>
          <a:bodyPr wrap="square" rtlCol="0">
            <a:spAutoFit/>
          </a:bodyPr>
          <a:lstStyle/>
          <a:p>
            <a:r>
              <a:rPr lang="en-US" sz="4400" dirty="0">
                <a:solidFill>
                  <a:prstClr val="black"/>
                </a:solidFill>
                <a:latin typeface="Comic Sans MS" pitchFamily="66" charset="0"/>
              </a:rPr>
              <a:t>46.  A mixture is a physical blend  </a:t>
            </a:r>
            <a:br>
              <a:rPr lang="en-US" sz="4400" dirty="0">
                <a:solidFill>
                  <a:prstClr val="black"/>
                </a:solidFill>
                <a:latin typeface="Comic Sans MS" pitchFamily="66" charset="0"/>
              </a:rPr>
            </a:br>
            <a:r>
              <a:rPr lang="en-US" sz="4400" dirty="0">
                <a:solidFill>
                  <a:prstClr val="black"/>
                </a:solidFill>
                <a:latin typeface="Comic Sans MS" pitchFamily="66" charset="0"/>
              </a:rPr>
              <a:t>       of 2 or more pure substances.  </a:t>
            </a:r>
          </a:p>
          <a:p>
            <a:endParaRPr lang="en-US" sz="2800" dirty="0">
              <a:solidFill>
                <a:prstClr val="black"/>
              </a:solidFill>
              <a:latin typeface="Comic Sans MS" pitchFamily="66" charset="0"/>
            </a:endParaRPr>
          </a:p>
          <a:p>
            <a:r>
              <a:rPr lang="en-US" sz="2400" dirty="0">
                <a:solidFill>
                  <a:prstClr val="black"/>
                </a:solidFill>
                <a:latin typeface="Comic Sans MS" pitchFamily="66" charset="0"/>
              </a:rPr>
              <a:t>They could be  Elements + Elements</a:t>
            </a:r>
          </a:p>
          <a:p>
            <a:endParaRPr lang="en-US" sz="2400" dirty="0">
              <a:solidFill>
                <a:prstClr val="black"/>
              </a:solidFill>
              <a:latin typeface="Comic Sans MS" pitchFamily="66" charset="0"/>
            </a:endParaRPr>
          </a:p>
          <a:p>
            <a:r>
              <a:rPr lang="en-US" sz="2400" dirty="0">
                <a:solidFill>
                  <a:prstClr val="black"/>
                </a:solidFill>
                <a:latin typeface="Comic Sans MS" pitchFamily="66" charset="0"/>
              </a:rPr>
              <a:t>                                  Elements + Compounds</a:t>
            </a:r>
          </a:p>
          <a:p>
            <a:endParaRPr lang="en-US" sz="2400" dirty="0">
              <a:solidFill>
                <a:prstClr val="black"/>
              </a:solidFill>
              <a:latin typeface="Comic Sans MS" pitchFamily="66" charset="0"/>
            </a:endParaRPr>
          </a:p>
          <a:p>
            <a:r>
              <a:rPr lang="en-US" sz="2400" dirty="0">
                <a:solidFill>
                  <a:prstClr val="black"/>
                </a:solidFill>
                <a:latin typeface="Comic Sans MS" pitchFamily="66" charset="0"/>
              </a:rPr>
              <a:t>                                                 Compounds + Compounds</a:t>
            </a:r>
            <a:endParaRPr lang="en-US" sz="2800" dirty="0">
              <a:solidFill>
                <a:prstClr val="black"/>
              </a:solidFill>
              <a:latin typeface="Comic Sans MS" pitchFamily="66" charset="0"/>
            </a:endParaRPr>
          </a:p>
          <a:p>
            <a:endParaRPr lang="en-US" sz="2800" dirty="0">
              <a:solidFill>
                <a:prstClr val="black"/>
              </a:solidFill>
              <a:latin typeface="Comic Sans MS" pitchFamily="66" charset="0"/>
            </a:endParaRPr>
          </a:p>
        </p:txBody>
      </p:sp>
    </p:spTree>
    <p:extLst>
      <p:ext uri="{BB962C8B-B14F-4D97-AF65-F5344CB8AC3E}">
        <p14:creationId xmlns:p14="http://schemas.microsoft.com/office/powerpoint/2010/main" val="41572151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0A7DA-F898-6AFF-1486-43855EC9CA6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24EBF68-41EA-0CA4-6AEF-2B9773F8D577}"/>
              </a:ext>
            </a:extLst>
          </p:cNvPr>
          <p:cNvSpPr txBox="1"/>
          <p:nvPr/>
        </p:nvSpPr>
        <p:spPr>
          <a:xfrm>
            <a:off x="0" y="0"/>
            <a:ext cx="9144000" cy="6247864"/>
          </a:xfrm>
          <a:prstGeom prst="rect">
            <a:avLst/>
          </a:prstGeom>
          <a:noFill/>
        </p:spPr>
        <p:txBody>
          <a:bodyPr wrap="square" rtlCol="0">
            <a:spAutoFit/>
          </a:bodyPr>
          <a:lstStyle/>
          <a:p>
            <a:pPr marL="742950" indent="-742950">
              <a:buAutoNum type="arabicPeriod" startAt="47"/>
            </a:pPr>
            <a:r>
              <a:rPr lang="en-US" sz="4000" dirty="0">
                <a:solidFill>
                  <a:srgbClr val="0000CC"/>
                </a:solidFill>
                <a:latin typeface="Times New Roman" panose="02020603050405020304" pitchFamily="18" charset="0"/>
                <a:cs typeface="Times New Roman" panose="02020603050405020304" pitchFamily="18" charset="0"/>
              </a:rPr>
              <a:t>When 2 or more pure substances are mixed together, the mixture retains the properties of its parts.</a:t>
            </a:r>
            <a:br>
              <a:rPr lang="en-US" sz="4000" dirty="0">
                <a:solidFill>
                  <a:srgbClr val="0000CC"/>
                </a:solidFill>
                <a:latin typeface="Times New Roman" panose="02020603050405020304" pitchFamily="18" charset="0"/>
                <a:cs typeface="Times New Roman" panose="02020603050405020304" pitchFamily="18" charset="0"/>
              </a:rPr>
            </a:br>
            <a:br>
              <a:rPr lang="en-US" sz="4000" dirty="0">
                <a:solidFill>
                  <a:srgbClr val="0000CC"/>
                </a:solidFill>
                <a:latin typeface="Times New Roman" panose="02020603050405020304" pitchFamily="18" charset="0"/>
                <a:cs typeface="Times New Roman" panose="02020603050405020304" pitchFamily="18" charset="0"/>
              </a:rPr>
            </a:br>
            <a:endParaRPr lang="en-US" sz="4000" dirty="0">
              <a:solidFill>
                <a:srgbClr val="0000CC"/>
              </a:solidFill>
              <a:latin typeface="Times New Roman" panose="02020603050405020304" pitchFamily="18" charset="0"/>
              <a:cs typeface="Times New Roman" panose="02020603050405020304" pitchFamily="18" charset="0"/>
            </a:endParaRPr>
          </a:p>
          <a:p>
            <a:pPr algn="ctr"/>
            <a:r>
              <a:rPr lang="en-US" sz="4000" dirty="0">
                <a:solidFill>
                  <a:srgbClr val="FF0000"/>
                </a:solidFill>
                <a:latin typeface="Times New Roman" panose="02020603050405020304" pitchFamily="18" charset="0"/>
                <a:cs typeface="Times New Roman" panose="02020603050405020304" pitchFamily="18" charset="0"/>
              </a:rPr>
              <a:t>Example: breakfast might be sliced bananas, vanilla yogurt and cheerios.  They’re mixed together, but they </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don’t “bond” into a new substance.  </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Each part keeps its properties.    </a:t>
            </a:r>
          </a:p>
        </p:txBody>
      </p:sp>
    </p:spTree>
    <p:extLst>
      <p:ext uri="{BB962C8B-B14F-4D97-AF65-F5344CB8AC3E}">
        <p14:creationId xmlns:p14="http://schemas.microsoft.com/office/powerpoint/2010/main" val="12704777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2 cups banana Greek yogurt + 1 cup Cheerios + .5 cup strawberries = 1 very  large parfait. 347kcal and 32g protein. : r/1500isplenty">
            <a:extLst>
              <a:ext uri="{FF2B5EF4-FFF2-40B4-BE49-F238E27FC236}">
                <a16:creationId xmlns:a16="http://schemas.microsoft.com/office/drawing/2014/main" id="{BB6DC3DC-AA47-3FA1-969F-B6077370F81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6600" y="0"/>
            <a:ext cx="5867400" cy="5867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097EBF3-E46C-2049-0A03-1505C0B4636F}"/>
              </a:ext>
            </a:extLst>
          </p:cNvPr>
          <p:cNvSpPr txBox="1"/>
          <p:nvPr/>
        </p:nvSpPr>
        <p:spPr>
          <a:xfrm>
            <a:off x="0" y="0"/>
            <a:ext cx="3276600" cy="6124754"/>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Yogurt, fruit and cheerios are mixed, but do not form a new substance.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pPr algn="ctr"/>
            <a:r>
              <a:rPr lang="en-US" sz="2800" b="1" dirty="0">
                <a:solidFill>
                  <a:srgbClr val="FF0000"/>
                </a:solidFill>
                <a:latin typeface="Times New Roman" panose="02020603050405020304" pitchFamily="18" charset="0"/>
                <a:cs typeface="Times New Roman" panose="02020603050405020304" pitchFamily="18" charset="0"/>
              </a:rPr>
              <a:t>48.  Each part of a mixture retains</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their properties. </a:t>
            </a:r>
          </a:p>
          <a:p>
            <a:pPr algn="ctr"/>
            <a:endParaRPr lang="en-US" sz="2800" dirty="0">
              <a:latin typeface="Times New Roman" panose="02020603050405020304" pitchFamily="18" charset="0"/>
              <a:cs typeface="Times New Roman" panose="02020603050405020304" pitchFamily="18" charset="0"/>
            </a:endParaRPr>
          </a:p>
          <a:p>
            <a:pPr algn="ctr"/>
            <a:r>
              <a:rPr lang="en-US" sz="2800" dirty="0">
                <a:latin typeface="Times New Roman" panose="02020603050405020304" pitchFamily="18" charset="0"/>
                <a:cs typeface="Times New Roman" panose="02020603050405020304" pitchFamily="18" charset="0"/>
              </a:rPr>
              <a:t>Each bite is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different because they are not mixed perfectly with the other parts.   </a:t>
            </a:r>
          </a:p>
        </p:txBody>
      </p:sp>
    </p:spTree>
    <p:extLst>
      <p:ext uri="{BB962C8B-B14F-4D97-AF65-F5344CB8AC3E}">
        <p14:creationId xmlns:p14="http://schemas.microsoft.com/office/powerpoint/2010/main" val="24801763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BF9FA"/>
        </a:solidFill>
        <a:effectLst/>
      </p:bgPr>
    </p:bg>
    <p:spTree>
      <p:nvGrpSpPr>
        <p:cNvPr id="1" name="">
          <a:extLst>
            <a:ext uri="{FF2B5EF4-FFF2-40B4-BE49-F238E27FC236}">
              <a16:creationId xmlns:a16="http://schemas.microsoft.com/office/drawing/2014/main" id="{7ECC0903-C7BC-C97D-7D28-B072FCC3086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7907F68-3E0B-8C71-DE2D-A239FA7B8D9B}"/>
              </a:ext>
            </a:extLst>
          </p:cNvPr>
          <p:cNvSpPr txBox="1"/>
          <p:nvPr/>
        </p:nvSpPr>
        <p:spPr>
          <a:xfrm>
            <a:off x="0" y="0"/>
            <a:ext cx="9144000" cy="3170099"/>
          </a:xfrm>
          <a:prstGeom prst="rect">
            <a:avLst/>
          </a:prstGeom>
          <a:noFill/>
        </p:spPr>
        <p:txBody>
          <a:bodyPr wrap="square" rtlCol="0">
            <a:spAutoFit/>
          </a:bodyPr>
          <a:lstStyle/>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49.  When you put some table salt into</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water, you get salty water.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000" u="sng" dirty="0">
                <a:solidFill>
                  <a:srgbClr val="FF0000"/>
                </a:solidFill>
                <a:latin typeface="Times New Roman" panose="02020603050405020304" pitchFamily="18" charset="0"/>
                <a:cs typeface="Times New Roman" panose="02020603050405020304" pitchFamily="18" charset="0"/>
              </a:rPr>
              <a:t>The parts mix perfectly together</a:t>
            </a: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000" dirty="0">
                <a:solidFill>
                  <a:srgbClr val="0000CC"/>
                </a:solidFill>
                <a:latin typeface="Times New Roman" panose="02020603050405020304" pitchFamily="18" charset="0"/>
                <a:cs typeface="Times New Roman" panose="02020603050405020304" pitchFamily="18" charset="0"/>
              </a:rPr>
              <a:t>  </a:t>
            </a:r>
            <a:br>
              <a:rPr lang="en-US" sz="4000" dirty="0">
                <a:solidFill>
                  <a:srgbClr val="0000CC"/>
                </a:solidFill>
                <a:latin typeface="Times New Roman" panose="02020603050405020304" pitchFamily="18" charset="0"/>
                <a:cs typeface="Times New Roman" panose="02020603050405020304" pitchFamily="18" charset="0"/>
              </a:rPr>
            </a:br>
            <a:br>
              <a:rPr lang="en-US" sz="4000" dirty="0">
                <a:solidFill>
                  <a:srgbClr val="0000CC"/>
                </a:solidFill>
                <a:latin typeface="Times New Roman" panose="02020603050405020304" pitchFamily="18" charset="0"/>
                <a:cs typeface="Times New Roman" panose="02020603050405020304" pitchFamily="18" charset="0"/>
              </a:rPr>
            </a:br>
            <a:r>
              <a:rPr lang="en-US" sz="4000" dirty="0">
                <a:solidFill>
                  <a:srgbClr val="0000CC"/>
                </a:solidFill>
                <a:latin typeface="Times New Roman" panose="02020603050405020304" pitchFamily="18" charset="0"/>
                <a:cs typeface="Times New Roman" panose="02020603050405020304" pitchFamily="18" charset="0"/>
              </a:rPr>
              <a:t>50.  Mixtures don’t make a new substance.  </a:t>
            </a:r>
          </a:p>
        </p:txBody>
      </p:sp>
      <p:pic>
        <p:nvPicPr>
          <p:cNvPr id="1026" name="Picture 2" descr="Beverage Clipart-transparent glass of water illustration with a reflection">
            <a:extLst>
              <a:ext uri="{FF2B5EF4-FFF2-40B4-BE49-F238E27FC236}">
                <a16:creationId xmlns:a16="http://schemas.microsoft.com/office/drawing/2014/main" id="{ADE60D0D-2614-BAC5-6540-6EE2C4BB54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91025"/>
            <a:ext cx="2466975" cy="24669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 teaspoon of sugar helps the medicine go down.. or does it? – with &amp;  within by skinsalvation skincare inc.">
            <a:extLst>
              <a:ext uri="{FF2B5EF4-FFF2-40B4-BE49-F238E27FC236}">
                <a16:creationId xmlns:a16="http://schemas.microsoft.com/office/drawing/2014/main" id="{EAACC225-D802-9163-59DB-5818304B780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2870" y="4436510"/>
            <a:ext cx="3045530" cy="176688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Beverage Clipart-transparent glass of water illustration with a reflection">
            <a:extLst>
              <a:ext uri="{FF2B5EF4-FFF2-40B4-BE49-F238E27FC236}">
                <a16:creationId xmlns:a16="http://schemas.microsoft.com/office/drawing/2014/main" id="{CAB065FE-004B-F7E6-8BE0-BD1E56F395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7024" y="4401205"/>
            <a:ext cx="2466975" cy="24669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4ED71D2-9744-AD91-F6CF-9C819D05D7AE}"/>
              </a:ext>
            </a:extLst>
          </p:cNvPr>
          <p:cNvSpPr txBox="1"/>
          <p:nvPr/>
        </p:nvSpPr>
        <p:spPr>
          <a:xfrm>
            <a:off x="2433845" y="4931479"/>
            <a:ext cx="603691" cy="1200329"/>
          </a:xfrm>
          <a:prstGeom prst="rect">
            <a:avLst/>
          </a:prstGeom>
          <a:noFill/>
        </p:spPr>
        <p:txBody>
          <a:bodyPr wrap="square" rtlCol="0">
            <a:spAutoFit/>
          </a:bodyPr>
          <a:lstStyle/>
          <a:p>
            <a:r>
              <a:rPr lang="en-US" sz="7200" dirty="0"/>
              <a:t>+</a:t>
            </a:r>
          </a:p>
        </p:txBody>
      </p:sp>
      <p:sp>
        <p:nvSpPr>
          <p:cNvPr id="5" name="TextBox 4">
            <a:extLst>
              <a:ext uri="{FF2B5EF4-FFF2-40B4-BE49-F238E27FC236}">
                <a16:creationId xmlns:a16="http://schemas.microsoft.com/office/drawing/2014/main" id="{269BB8FD-7EA0-1618-306E-F34A46932332}"/>
              </a:ext>
            </a:extLst>
          </p:cNvPr>
          <p:cNvSpPr txBox="1"/>
          <p:nvPr/>
        </p:nvSpPr>
        <p:spPr>
          <a:xfrm>
            <a:off x="5958964" y="4928166"/>
            <a:ext cx="603691" cy="1200329"/>
          </a:xfrm>
          <a:prstGeom prst="rect">
            <a:avLst/>
          </a:prstGeom>
          <a:noFill/>
        </p:spPr>
        <p:txBody>
          <a:bodyPr wrap="square" rtlCol="0">
            <a:spAutoFit/>
          </a:bodyPr>
          <a:lstStyle/>
          <a:p>
            <a:r>
              <a:rPr lang="en-US" sz="7200" dirty="0"/>
              <a:t>=</a:t>
            </a:r>
          </a:p>
        </p:txBody>
      </p:sp>
    </p:spTree>
    <p:extLst>
      <p:ext uri="{BB962C8B-B14F-4D97-AF65-F5344CB8AC3E}">
        <p14:creationId xmlns:p14="http://schemas.microsoft.com/office/powerpoint/2010/main" val="16828455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F7A80-576B-E5B8-B7FA-91C91CF3338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4649E44-FDA2-B92C-B65D-4DD1ED7A7682}"/>
              </a:ext>
            </a:extLst>
          </p:cNvPr>
          <p:cNvSpPr txBox="1"/>
          <p:nvPr/>
        </p:nvSpPr>
        <p:spPr>
          <a:xfrm>
            <a:off x="0" y="0"/>
            <a:ext cx="9144000" cy="5909310"/>
          </a:xfrm>
          <a:prstGeom prst="rect">
            <a:avLst/>
          </a:prstGeom>
          <a:noFill/>
        </p:spPr>
        <p:txBody>
          <a:bodyPr wrap="square" rtlCol="0">
            <a:spAutoFit/>
          </a:bodyPr>
          <a:lstStyle/>
          <a:p>
            <a:r>
              <a:rPr lang="en-US" sz="5400" dirty="0">
                <a:solidFill>
                  <a:srgbClr val="0000CC"/>
                </a:solidFill>
                <a:latin typeface="Times New Roman" panose="02020603050405020304" pitchFamily="18" charset="0"/>
                <a:cs typeface="Times New Roman" panose="02020603050405020304" pitchFamily="18" charset="0"/>
              </a:rPr>
              <a:t>51.  You can separate a mixture</a:t>
            </a:r>
            <a:br>
              <a:rPr lang="en-US" sz="5400" dirty="0">
                <a:solidFill>
                  <a:srgbClr val="0000CC"/>
                </a:solidFill>
                <a:latin typeface="Times New Roman" panose="02020603050405020304" pitchFamily="18" charset="0"/>
                <a:cs typeface="Times New Roman" panose="02020603050405020304" pitchFamily="18" charset="0"/>
              </a:rPr>
            </a:br>
            <a:r>
              <a:rPr lang="en-US" sz="5400" dirty="0">
                <a:solidFill>
                  <a:srgbClr val="0000CC"/>
                </a:solidFill>
                <a:latin typeface="Times New Roman" panose="02020603050405020304" pitchFamily="18" charset="0"/>
                <a:cs typeface="Times New Roman" panose="02020603050405020304" pitchFamily="18" charset="0"/>
              </a:rPr>
              <a:t>       apart physically because </a:t>
            </a:r>
            <a:br>
              <a:rPr lang="en-US" sz="5400" dirty="0">
                <a:solidFill>
                  <a:srgbClr val="0000CC"/>
                </a:solidFill>
                <a:latin typeface="Times New Roman" panose="02020603050405020304" pitchFamily="18" charset="0"/>
                <a:cs typeface="Times New Roman" panose="02020603050405020304" pitchFamily="18" charset="0"/>
              </a:rPr>
            </a:br>
            <a:r>
              <a:rPr lang="en-US" sz="5400" dirty="0">
                <a:solidFill>
                  <a:srgbClr val="0000CC"/>
                </a:solidFill>
                <a:latin typeface="Times New Roman" panose="02020603050405020304" pitchFamily="18" charset="0"/>
                <a:cs typeface="Times New Roman" panose="02020603050405020304" pitchFamily="18" charset="0"/>
              </a:rPr>
              <a:t>       it’s not chemically bonded</a:t>
            </a:r>
            <a:br>
              <a:rPr lang="en-US" sz="5400" dirty="0">
                <a:solidFill>
                  <a:srgbClr val="0000CC"/>
                </a:solidFill>
                <a:latin typeface="Times New Roman" panose="02020603050405020304" pitchFamily="18" charset="0"/>
                <a:cs typeface="Times New Roman" panose="02020603050405020304" pitchFamily="18" charset="0"/>
              </a:rPr>
            </a:br>
            <a:r>
              <a:rPr lang="en-US" sz="5400" dirty="0">
                <a:solidFill>
                  <a:srgbClr val="0000CC"/>
                </a:solidFill>
                <a:latin typeface="Times New Roman" panose="02020603050405020304" pitchFamily="18" charset="0"/>
                <a:cs typeface="Times New Roman" panose="02020603050405020304" pitchFamily="18" charset="0"/>
              </a:rPr>
              <a:t>       together.  </a:t>
            </a:r>
            <a:br>
              <a:rPr lang="en-US" sz="5400" dirty="0">
                <a:solidFill>
                  <a:srgbClr val="0000CC"/>
                </a:solidFill>
                <a:latin typeface="Times New Roman" panose="02020603050405020304" pitchFamily="18" charset="0"/>
                <a:cs typeface="Times New Roman" panose="02020603050405020304" pitchFamily="18" charset="0"/>
              </a:rPr>
            </a:br>
            <a:endParaRPr lang="en-US" sz="5400" dirty="0">
              <a:solidFill>
                <a:srgbClr val="FF0000"/>
              </a:solidFill>
              <a:latin typeface="Times New Roman" panose="02020603050405020304" pitchFamily="18" charset="0"/>
              <a:cs typeface="Times New Roman" panose="02020603050405020304" pitchFamily="18" charset="0"/>
            </a:endParaRPr>
          </a:p>
          <a:p>
            <a:pPr marL="914400" indent="-914400">
              <a:buAutoNum type="arabicPeriod" startAt="52"/>
            </a:pPr>
            <a:r>
              <a:rPr lang="en-US" sz="5400" dirty="0">
                <a:solidFill>
                  <a:srgbClr val="FF0000"/>
                </a:solidFill>
                <a:latin typeface="Times New Roman" panose="02020603050405020304" pitchFamily="18" charset="0"/>
                <a:cs typeface="Times New Roman" panose="02020603050405020304" pitchFamily="18" charset="0"/>
              </a:rPr>
              <a:t>  Separating mixtures are </a:t>
            </a:r>
            <a:br>
              <a:rPr lang="en-US" sz="5400" dirty="0">
                <a:solidFill>
                  <a:srgbClr val="FF0000"/>
                </a:solidFill>
                <a:latin typeface="Times New Roman" panose="02020603050405020304" pitchFamily="18" charset="0"/>
                <a:cs typeface="Times New Roman" panose="02020603050405020304" pitchFamily="18" charset="0"/>
              </a:rPr>
            </a:br>
            <a:r>
              <a:rPr lang="en-US" sz="5400" dirty="0">
                <a:solidFill>
                  <a:srgbClr val="FF0000"/>
                </a:solidFill>
                <a:latin typeface="Times New Roman" panose="02020603050405020304" pitchFamily="18" charset="0"/>
                <a:cs typeface="Times New Roman" panose="02020603050405020304" pitchFamily="18" charset="0"/>
              </a:rPr>
              <a:t>  not chemical reactions. </a:t>
            </a:r>
          </a:p>
        </p:txBody>
      </p:sp>
    </p:spTree>
    <p:extLst>
      <p:ext uri="{BB962C8B-B14F-4D97-AF65-F5344CB8AC3E}">
        <p14:creationId xmlns:p14="http://schemas.microsoft.com/office/powerpoint/2010/main" val="21738527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323439"/>
          </a:xfrm>
          <a:prstGeom prst="rect">
            <a:avLst/>
          </a:prstGeom>
          <a:solidFill>
            <a:schemeClr val="bg1">
              <a:lumMod val="95000"/>
            </a:schemeClr>
          </a:solidFill>
        </p:spPr>
        <p:txBody>
          <a:bodyPr wrap="square" rtlCol="0">
            <a:spAutoFit/>
          </a:bodyPr>
          <a:lstStyle/>
          <a:p>
            <a:r>
              <a:rPr lang="en-US" sz="4000" dirty="0">
                <a:solidFill>
                  <a:prstClr val="black"/>
                </a:solidFill>
                <a:latin typeface="Times New Roman" panose="02020603050405020304" pitchFamily="18" charset="0"/>
                <a:cs typeface="Times New Roman" panose="02020603050405020304" pitchFamily="18" charset="0"/>
              </a:rPr>
              <a:t>53.  You can separate mixtures by </a:t>
            </a:r>
            <a:br>
              <a:rPr lang="en-US" sz="4000" dirty="0">
                <a:solidFill>
                  <a:prstClr val="black"/>
                </a:solidFill>
                <a:latin typeface="Times New Roman" panose="02020603050405020304" pitchFamily="18" charset="0"/>
                <a:cs typeface="Times New Roman" panose="02020603050405020304" pitchFamily="18" charset="0"/>
              </a:rPr>
            </a:br>
            <a:r>
              <a:rPr lang="en-US" sz="4000" dirty="0">
                <a:solidFill>
                  <a:prstClr val="black"/>
                </a:solidFill>
                <a:latin typeface="Times New Roman" panose="02020603050405020304" pitchFamily="18" charset="0"/>
                <a:cs typeface="Times New Roman" panose="02020603050405020304" pitchFamily="18" charset="0"/>
              </a:rPr>
              <a:t>        physical means (not chemical).</a:t>
            </a:r>
          </a:p>
        </p:txBody>
      </p:sp>
      <p:sp>
        <p:nvSpPr>
          <p:cNvPr id="3" name="TextBox 2"/>
          <p:cNvSpPr txBox="1"/>
          <p:nvPr/>
        </p:nvSpPr>
        <p:spPr>
          <a:xfrm>
            <a:off x="4343400" y="1323439"/>
            <a:ext cx="4792395" cy="5386090"/>
          </a:xfrm>
          <a:prstGeom prst="rect">
            <a:avLst/>
          </a:prstGeom>
          <a:noFill/>
        </p:spPr>
        <p:txBody>
          <a:bodyPr wrap="square" rtlCol="0">
            <a:spAutoFit/>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To separate the mixture of sand and water, you could filter them apart.</a:t>
            </a:r>
          </a:p>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en-US" sz="2400" dirty="0">
                <a:solidFill>
                  <a:srgbClr val="FF0000"/>
                </a:solidFill>
                <a:latin typeface="Times New Roman" panose="02020603050405020304" pitchFamily="18" charset="0"/>
                <a:cs typeface="Times New Roman" panose="02020603050405020304" pitchFamily="18" charset="0"/>
              </a:rPr>
              <a:t>54.  The “process” that allows us to separate a mixture is to </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TAKE ADVANTAGE </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OF A DIFFERENCE </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IN THEIR</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PHYSICAL PROPERTIES. </a:t>
            </a:r>
            <a:br>
              <a:rPr lang="en-US" sz="2800" b="1" dirty="0">
                <a:solidFill>
                  <a:srgbClr val="FF0000"/>
                </a:solidFill>
                <a:latin typeface="Times New Roman" panose="02020603050405020304" pitchFamily="18" charset="0"/>
                <a:cs typeface="Times New Roman" panose="02020603050405020304" pitchFamily="18" charset="0"/>
              </a:rPr>
            </a:br>
            <a:br>
              <a:rPr lang="en-US" sz="2800" b="1" dirty="0">
                <a:solidFill>
                  <a:srgbClr val="FF0000"/>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Here, that is particle sizes.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Sand is bigger than water, sand gets caught in the filter paper.   </a:t>
            </a:r>
          </a:p>
        </p:txBody>
      </p:sp>
      <p:pic>
        <p:nvPicPr>
          <p:cNvPr id="4098" name="Picture 2" descr="Related image">
            <a:extLst>
              <a:ext uri="{FF2B5EF4-FFF2-40B4-BE49-F238E27FC236}">
                <a16:creationId xmlns:a16="http://schemas.microsoft.com/office/drawing/2014/main" id="{42C3BC74-6396-4C7B-B74B-F557CCB4F3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5" y="1447800"/>
            <a:ext cx="4258995" cy="52731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E641538-57B5-A7D4-C19E-909BD03D33A2}"/>
              </a:ext>
            </a:extLst>
          </p:cNvPr>
          <p:cNvSpPr txBox="1"/>
          <p:nvPr/>
        </p:nvSpPr>
        <p:spPr>
          <a:xfrm>
            <a:off x="533400" y="2209800"/>
            <a:ext cx="2514600" cy="381000"/>
          </a:xfrm>
          <a:prstGeom prst="rect">
            <a:avLst/>
          </a:prstGeom>
          <a:solidFill>
            <a:schemeClr val="bg1"/>
          </a:solid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Sand and water mixed</a:t>
            </a:r>
          </a:p>
        </p:txBody>
      </p:sp>
      <p:sp>
        <p:nvSpPr>
          <p:cNvPr id="5" name="TextBox 4">
            <a:extLst>
              <a:ext uri="{FF2B5EF4-FFF2-40B4-BE49-F238E27FC236}">
                <a16:creationId xmlns:a16="http://schemas.microsoft.com/office/drawing/2014/main" id="{6932B005-3F6F-E465-FECE-FFB13EBB9089}"/>
              </a:ext>
            </a:extLst>
          </p:cNvPr>
          <p:cNvSpPr txBox="1"/>
          <p:nvPr/>
        </p:nvSpPr>
        <p:spPr>
          <a:xfrm>
            <a:off x="2819400" y="4114202"/>
            <a:ext cx="1295400" cy="646331"/>
          </a:xfrm>
          <a:prstGeom prst="rect">
            <a:avLst/>
          </a:prstGeom>
          <a:solidFill>
            <a:schemeClr val="bg1"/>
          </a:solid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trapped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sand</a:t>
            </a:r>
          </a:p>
        </p:txBody>
      </p:sp>
      <p:sp>
        <p:nvSpPr>
          <p:cNvPr id="6" name="TextBox 5">
            <a:extLst>
              <a:ext uri="{FF2B5EF4-FFF2-40B4-BE49-F238E27FC236}">
                <a16:creationId xmlns:a16="http://schemas.microsoft.com/office/drawing/2014/main" id="{2C45EFCC-1377-9E5F-EB22-38E6C53D835C}"/>
              </a:ext>
            </a:extLst>
          </p:cNvPr>
          <p:cNvSpPr txBox="1"/>
          <p:nvPr/>
        </p:nvSpPr>
        <p:spPr>
          <a:xfrm>
            <a:off x="8205" y="5342060"/>
            <a:ext cx="1295400" cy="923330"/>
          </a:xfrm>
          <a:prstGeom prst="rect">
            <a:avLst/>
          </a:prstGeom>
          <a:solidFill>
            <a:schemeClr val="bg1"/>
          </a:solid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Water without sand</a:t>
            </a:r>
          </a:p>
        </p:txBody>
      </p:sp>
    </p:spTree>
    <p:extLst>
      <p:ext uri="{BB962C8B-B14F-4D97-AF65-F5344CB8AC3E}">
        <p14:creationId xmlns:p14="http://schemas.microsoft.com/office/powerpoint/2010/main" val="41558387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EFFEF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9F26C5-E398-490F-BB17-0E12CBE39DB9}"/>
              </a:ext>
            </a:extLst>
          </p:cNvPr>
          <p:cNvSpPr txBox="1"/>
          <p:nvPr/>
        </p:nvSpPr>
        <p:spPr>
          <a:xfrm>
            <a:off x="0" y="0"/>
            <a:ext cx="9144000" cy="2062103"/>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55.</a:t>
            </a:r>
            <a:r>
              <a:rPr lang="en-US" sz="3200" dirty="0">
                <a:latin typeface="Times New Roman" panose="02020603050405020304" pitchFamily="18" charset="0"/>
                <a:cs typeface="Times New Roman" panose="02020603050405020304" pitchFamily="18" charset="0"/>
              </a:rPr>
              <a:t>  To separate ethanol and water (both liquid) you</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can’t filter them apart.  You can take advantage of</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the difference in their boiling points,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~100</a:t>
            </a:r>
            <a:r>
              <a:rPr lang="en-US" sz="3200" dirty="0">
                <a:latin typeface="Times New Roman" panose="02020603050405020304" pitchFamily="18" charset="0"/>
                <a:ea typeface="Verdana" panose="020B0604030504040204" pitchFamily="34" charset="0"/>
                <a:cs typeface="Times New Roman" panose="02020603050405020304" pitchFamily="18" charset="0"/>
              </a:rPr>
              <a:t>°C</a:t>
            </a:r>
            <a:r>
              <a:rPr lang="en-US" sz="3200" dirty="0">
                <a:latin typeface="Times New Roman" panose="02020603050405020304" pitchFamily="18" charset="0"/>
                <a:cs typeface="Times New Roman" panose="02020603050405020304" pitchFamily="18" charset="0"/>
              </a:rPr>
              <a:t> for water, ~81</a:t>
            </a:r>
            <a:r>
              <a:rPr lang="en-US" sz="3200" dirty="0">
                <a:latin typeface="Times New Roman" panose="02020603050405020304" pitchFamily="18" charset="0"/>
                <a:ea typeface="Verdana" panose="020B0604030504040204" pitchFamily="34"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C for the alcohol.  </a:t>
            </a:r>
          </a:p>
        </p:txBody>
      </p:sp>
      <p:pic>
        <p:nvPicPr>
          <p:cNvPr id="3074" name="Picture 2" descr="3 Ways to Demonstrate Charles's Law - wikiHow">
            <a:extLst>
              <a:ext uri="{FF2B5EF4-FFF2-40B4-BE49-F238E27FC236}">
                <a16:creationId xmlns:a16="http://schemas.microsoft.com/office/drawing/2014/main" id="{45FC490E-0E9E-A9CD-BE44-021F2349F9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507" r="12922"/>
          <a:stretch>
            <a:fillRect/>
          </a:stretch>
        </p:blipFill>
        <p:spPr bwMode="auto">
          <a:xfrm>
            <a:off x="26165" y="2526517"/>
            <a:ext cx="3492087" cy="4324009"/>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6FABE7B3-EF53-4B98-8B70-31B98682004D}"/>
              </a:ext>
            </a:extLst>
          </p:cNvPr>
          <p:cNvCxnSpPr>
            <a:cxnSpLocks/>
          </p:cNvCxnSpPr>
          <p:nvPr/>
        </p:nvCxnSpPr>
        <p:spPr>
          <a:xfrm flipV="1">
            <a:off x="1524000" y="2246769"/>
            <a:ext cx="381000" cy="2980335"/>
          </a:xfrm>
          <a:prstGeom prst="line">
            <a:avLst/>
          </a:prstGeom>
          <a:ln w="57150">
            <a:solidFill>
              <a:srgbClr val="0000CC"/>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A7F22F0-ECE5-5A85-F158-7B1AC3A16181}"/>
              </a:ext>
            </a:extLst>
          </p:cNvPr>
          <p:cNvSpPr txBox="1"/>
          <p:nvPr/>
        </p:nvSpPr>
        <p:spPr>
          <a:xfrm>
            <a:off x="3759965" y="3034097"/>
            <a:ext cx="5384035" cy="3816429"/>
          </a:xfrm>
          <a:prstGeom prst="rect">
            <a:avLst/>
          </a:prstGeom>
          <a:solidFill>
            <a:srgbClr val="FBFFFD"/>
          </a:solidFill>
          <a:ln>
            <a:solidFill>
              <a:schemeClr val="tx1"/>
            </a:solidFill>
          </a:ln>
        </p:spPr>
        <p:txBody>
          <a:bodyPr wrap="square" rtlCol="0">
            <a:spAutoFit/>
          </a:bodyPr>
          <a:lstStyle/>
          <a:p>
            <a:pPr algn="ctr"/>
            <a:r>
              <a:rPr lang="en-US" sz="2200" dirty="0">
                <a:latin typeface="Times New Roman" panose="02020603050405020304" pitchFamily="18" charset="0"/>
                <a:cs typeface="Times New Roman" panose="02020603050405020304" pitchFamily="18" charset="0"/>
              </a:rPr>
              <a:t>Using a thermometer, you could heat up the mixture over 81°C but lower than 100°C.  </a:t>
            </a:r>
          </a:p>
          <a:p>
            <a:pPr algn="ct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The alcohol boils off; the water just gets hot.</a:t>
            </a:r>
          </a:p>
          <a:p>
            <a:pPr algn="ctr"/>
            <a:endParaRPr lang="en-US" sz="2200" dirty="0">
              <a:latin typeface="Times New Roman" panose="02020603050405020304" pitchFamily="18" charset="0"/>
              <a:cs typeface="Times New Roman" panose="02020603050405020304" pitchFamily="18" charset="0"/>
            </a:endParaRPr>
          </a:p>
          <a:p>
            <a:pPr algn="ctr"/>
            <a:r>
              <a:rPr lang="en-US" sz="2200" dirty="0">
                <a:latin typeface="Times New Roman" panose="02020603050405020304" pitchFamily="18" charset="0"/>
                <a:cs typeface="Times New Roman" panose="02020603050405020304" pitchFamily="18" charset="0"/>
              </a:rPr>
              <a:t>When the mixture stops boiling, all the alcohol has been boiled away, </a:t>
            </a: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leaving only hot water in the flask. </a:t>
            </a:r>
          </a:p>
          <a:p>
            <a:pPr algn="ctr"/>
            <a:endParaRPr lang="en-US" sz="2200" dirty="0">
              <a:latin typeface="Times New Roman" panose="02020603050405020304" pitchFamily="18" charset="0"/>
              <a:cs typeface="Times New Roman" panose="02020603050405020304" pitchFamily="18" charset="0"/>
            </a:endParaRPr>
          </a:p>
          <a:p>
            <a:pPr algn="ctr"/>
            <a:r>
              <a:rPr lang="en-US" sz="2200" dirty="0">
                <a:latin typeface="Times New Roman" panose="02020603050405020304" pitchFamily="18" charset="0"/>
                <a:cs typeface="Times New Roman" panose="02020603050405020304" pitchFamily="18" charset="0"/>
              </a:rPr>
              <a:t>Over heating boils away both liquids, </a:t>
            </a: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which is unhelpful.  </a:t>
            </a:r>
          </a:p>
        </p:txBody>
      </p:sp>
      <p:sp>
        <p:nvSpPr>
          <p:cNvPr id="27" name="TextBox 26">
            <a:extLst>
              <a:ext uri="{FF2B5EF4-FFF2-40B4-BE49-F238E27FC236}">
                <a16:creationId xmlns:a16="http://schemas.microsoft.com/office/drawing/2014/main" id="{D0F93D87-F9DA-B3DE-CD3F-4458BBAB09E7}"/>
              </a:ext>
            </a:extLst>
          </p:cNvPr>
          <p:cNvSpPr txBox="1"/>
          <p:nvPr/>
        </p:nvSpPr>
        <p:spPr>
          <a:xfrm>
            <a:off x="2438400" y="4038600"/>
            <a:ext cx="381000" cy="990600"/>
          </a:xfrm>
          <a:prstGeom prst="rect">
            <a:avLst/>
          </a:prstGeom>
          <a:solidFill>
            <a:srgbClr val="EFFEF7"/>
          </a:solidFill>
          <a:ln>
            <a:solidFill>
              <a:srgbClr val="EFFEF7"/>
            </a:solidFill>
          </a:ln>
        </p:spPr>
        <p:txBody>
          <a:bodyPr wrap="square" rtlCol="0">
            <a:spAutoFit/>
          </a:bodyPr>
          <a:lstStyle/>
          <a:p>
            <a:endParaRPr lang="en-US" dirty="0"/>
          </a:p>
        </p:txBody>
      </p:sp>
      <p:sp>
        <p:nvSpPr>
          <p:cNvPr id="29" name="Arrow: Left 28">
            <a:extLst>
              <a:ext uri="{FF2B5EF4-FFF2-40B4-BE49-F238E27FC236}">
                <a16:creationId xmlns:a16="http://schemas.microsoft.com/office/drawing/2014/main" id="{5A7EBC0C-FBF9-9662-8C95-E48C55F47C40}"/>
              </a:ext>
            </a:extLst>
          </p:cNvPr>
          <p:cNvSpPr/>
          <p:nvPr/>
        </p:nvSpPr>
        <p:spPr>
          <a:xfrm>
            <a:off x="1881809" y="2519890"/>
            <a:ext cx="1460852" cy="604309"/>
          </a:xfrm>
          <a:prstGeom prst="leftArrow">
            <a:avLst/>
          </a:prstGeom>
          <a:solidFill>
            <a:srgbClr val="FBFFFD"/>
          </a:solidFill>
          <a:ln w="6350">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81-85°C</a:t>
            </a:r>
          </a:p>
        </p:txBody>
      </p:sp>
    </p:spTree>
    <p:extLst>
      <p:ext uri="{BB962C8B-B14F-4D97-AF65-F5344CB8AC3E}">
        <p14:creationId xmlns:p14="http://schemas.microsoft.com/office/powerpoint/2010/main" val="37909552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04F20CC-B4BE-436F-B533-01C5E098D056}"/>
              </a:ext>
            </a:extLst>
          </p:cNvPr>
          <p:cNvSpPr/>
          <p:nvPr/>
        </p:nvSpPr>
        <p:spPr>
          <a:xfrm>
            <a:off x="685800" y="3810000"/>
            <a:ext cx="2514600" cy="2514600"/>
          </a:xfrm>
          <a:prstGeom prst="ellipse">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AC45402D-8F4A-4149-A2F1-97A021EDA987}"/>
              </a:ext>
            </a:extLst>
          </p:cNvPr>
          <p:cNvSpPr/>
          <p:nvPr/>
        </p:nvSpPr>
        <p:spPr>
          <a:xfrm>
            <a:off x="1676400" y="3709768"/>
            <a:ext cx="533400" cy="228600"/>
          </a:xfrm>
          <a:prstGeom prst="ellipse">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EB376034-0C94-4470-8B69-2B1657C30B85}"/>
              </a:ext>
            </a:extLst>
          </p:cNvPr>
          <p:cNvCxnSpPr>
            <a:stCxn id="3" idx="2"/>
          </p:cNvCxnSpPr>
          <p:nvPr/>
        </p:nvCxnSpPr>
        <p:spPr>
          <a:xfrm flipV="1">
            <a:off x="1676400" y="1828800"/>
            <a:ext cx="0" cy="1995268"/>
          </a:xfrm>
          <a:prstGeom prst="line">
            <a:avLst/>
          </a:prstGeom>
          <a:ln w="28575"/>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CA1C9BDA-CE5F-4005-B075-81274B789541}"/>
              </a:ext>
            </a:extLst>
          </p:cNvPr>
          <p:cNvCxnSpPr/>
          <p:nvPr/>
        </p:nvCxnSpPr>
        <p:spPr>
          <a:xfrm flipV="1">
            <a:off x="2209800" y="1828800"/>
            <a:ext cx="0" cy="1995268"/>
          </a:xfrm>
          <a:prstGeom prst="line">
            <a:avLst/>
          </a:prstGeom>
          <a:ln w="28575"/>
        </p:spPr>
        <p:style>
          <a:lnRef idx="1">
            <a:schemeClr val="dk1"/>
          </a:lnRef>
          <a:fillRef idx="0">
            <a:schemeClr val="dk1"/>
          </a:fillRef>
          <a:effectRef idx="0">
            <a:schemeClr val="dk1"/>
          </a:effectRef>
          <a:fontRef idx="minor">
            <a:schemeClr val="tx1"/>
          </a:fontRef>
        </p:style>
      </p:cxnSp>
      <p:sp>
        <p:nvSpPr>
          <p:cNvPr id="7" name="Oval 6">
            <a:extLst>
              <a:ext uri="{FF2B5EF4-FFF2-40B4-BE49-F238E27FC236}">
                <a16:creationId xmlns:a16="http://schemas.microsoft.com/office/drawing/2014/main" id="{56060ED3-39B1-44AE-9B4B-4CA3C67FB419}"/>
              </a:ext>
            </a:extLst>
          </p:cNvPr>
          <p:cNvSpPr/>
          <p:nvPr/>
        </p:nvSpPr>
        <p:spPr>
          <a:xfrm>
            <a:off x="1678158" y="1714500"/>
            <a:ext cx="533400" cy="228600"/>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3E46465-4236-4ECC-BAF7-D5003A58DC53}"/>
              </a:ext>
            </a:extLst>
          </p:cNvPr>
          <p:cNvCxnSpPr>
            <a:cxnSpLocks/>
          </p:cNvCxnSpPr>
          <p:nvPr/>
        </p:nvCxnSpPr>
        <p:spPr>
          <a:xfrm>
            <a:off x="1943100" y="304800"/>
            <a:ext cx="0" cy="281940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6BE27D6-2CDA-4EE2-8810-94E2E92915B7}"/>
              </a:ext>
            </a:extLst>
          </p:cNvPr>
          <p:cNvSpPr/>
          <p:nvPr/>
        </p:nvSpPr>
        <p:spPr>
          <a:xfrm>
            <a:off x="2112794" y="1998785"/>
            <a:ext cx="190497" cy="457200"/>
          </a:xfrm>
          <a:prstGeom prst="ellipse">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39E2C777-BD5B-4605-A687-46141659F22B}"/>
              </a:ext>
            </a:extLst>
          </p:cNvPr>
          <p:cNvCxnSpPr>
            <a:cxnSpLocks/>
            <a:stCxn id="15" idx="2"/>
            <a:endCxn id="10" idx="4"/>
          </p:cNvCxnSpPr>
          <p:nvPr/>
        </p:nvCxnSpPr>
        <p:spPr>
          <a:xfrm flipH="1" flipV="1">
            <a:off x="2208043" y="2455985"/>
            <a:ext cx="3934852" cy="1482383"/>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22857E64-3364-48E8-98D3-9F8384DF2294}"/>
              </a:ext>
            </a:extLst>
          </p:cNvPr>
          <p:cNvCxnSpPr>
            <a:cxnSpLocks/>
            <a:stCxn id="15" idx="7"/>
          </p:cNvCxnSpPr>
          <p:nvPr/>
        </p:nvCxnSpPr>
        <p:spPr>
          <a:xfrm flipH="1" flipV="1">
            <a:off x="2219991" y="2027466"/>
            <a:ext cx="4323398" cy="1838576"/>
          </a:xfrm>
          <a:prstGeom prst="line">
            <a:avLst/>
          </a:prstGeom>
          <a:ln w="28575"/>
        </p:spPr>
        <p:style>
          <a:lnRef idx="1">
            <a:schemeClr val="dk1"/>
          </a:lnRef>
          <a:fillRef idx="0">
            <a:schemeClr val="dk1"/>
          </a:fillRef>
          <a:effectRef idx="0">
            <a:schemeClr val="dk1"/>
          </a:effectRef>
          <a:fontRef idx="minor">
            <a:schemeClr val="tx1"/>
          </a:fontRef>
        </p:style>
      </p:cxnSp>
      <p:sp>
        <p:nvSpPr>
          <p:cNvPr id="15" name="Oval 14">
            <a:extLst>
              <a:ext uri="{FF2B5EF4-FFF2-40B4-BE49-F238E27FC236}">
                <a16:creationId xmlns:a16="http://schemas.microsoft.com/office/drawing/2014/main" id="{A5AC1CB5-C7DB-4BC6-A88F-213AAC07F6A7}"/>
              </a:ext>
            </a:extLst>
          </p:cNvPr>
          <p:cNvSpPr/>
          <p:nvPr/>
        </p:nvSpPr>
        <p:spPr>
          <a:xfrm>
            <a:off x="6142895" y="3836084"/>
            <a:ext cx="469208" cy="204568"/>
          </a:xfrm>
          <a:prstGeom prst="ellipse">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919734D-90DF-4167-9D9E-7F525A70E77D}"/>
              </a:ext>
            </a:extLst>
          </p:cNvPr>
          <p:cNvSpPr/>
          <p:nvPr/>
        </p:nvSpPr>
        <p:spPr>
          <a:xfrm>
            <a:off x="731520" y="5164015"/>
            <a:ext cx="2419643" cy="200460"/>
          </a:xfrm>
          <a:custGeom>
            <a:avLst/>
            <a:gdLst>
              <a:gd name="connsiteX0" fmla="*/ 0 w 2419643"/>
              <a:gd name="connsiteY0" fmla="*/ 0 h 200460"/>
              <a:gd name="connsiteX1" fmla="*/ 126609 w 2419643"/>
              <a:gd name="connsiteY1" fmla="*/ 28136 h 200460"/>
              <a:gd name="connsiteX2" fmla="*/ 168812 w 2419643"/>
              <a:gd name="connsiteY2" fmla="*/ 56271 h 200460"/>
              <a:gd name="connsiteX3" fmla="*/ 267286 w 2419643"/>
              <a:gd name="connsiteY3" fmla="*/ 84407 h 200460"/>
              <a:gd name="connsiteX4" fmla="*/ 309489 w 2419643"/>
              <a:gd name="connsiteY4" fmla="*/ 112542 h 200460"/>
              <a:gd name="connsiteX5" fmla="*/ 365760 w 2419643"/>
              <a:gd name="connsiteY5" fmla="*/ 126610 h 200460"/>
              <a:gd name="connsiteX6" fmla="*/ 745588 w 2419643"/>
              <a:gd name="connsiteY6" fmla="*/ 112542 h 200460"/>
              <a:gd name="connsiteX7" fmla="*/ 787791 w 2419643"/>
              <a:gd name="connsiteY7" fmla="*/ 98474 h 200460"/>
              <a:gd name="connsiteX8" fmla="*/ 872197 w 2419643"/>
              <a:gd name="connsiteY8" fmla="*/ 42203 h 200460"/>
              <a:gd name="connsiteX9" fmla="*/ 914400 w 2419643"/>
              <a:gd name="connsiteY9" fmla="*/ 28136 h 200460"/>
              <a:gd name="connsiteX10" fmla="*/ 970671 w 2419643"/>
              <a:gd name="connsiteY10" fmla="*/ 70339 h 200460"/>
              <a:gd name="connsiteX11" fmla="*/ 998806 w 2419643"/>
              <a:gd name="connsiteY11" fmla="*/ 112542 h 200460"/>
              <a:gd name="connsiteX12" fmla="*/ 1055077 w 2419643"/>
              <a:gd name="connsiteY12" fmla="*/ 140677 h 200460"/>
              <a:gd name="connsiteX13" fmla="*/ 1083212 w 2419643"/>
              <a:gd name="connsiteY13" fmla="*/ 168813 h 200460"/>
              <a:gd name="connsiteX14" fmla="*/ 1322363 w 2419643"/>
              <a:gd name="connsiteY14" fmla="*/ 168813 h 200460"/>
              <a:gd name="connsiteX15" fmla="*/ 1364566 w 2419643"/>
              <a:gd name="connsiteY15" fmla="*/ 154745 h 200460"/>
              <a:gd name="connsiteX16" fmla="*/ 1392702 w 2419643"/>
              <a:gd name="connsiteY16" fmla="*/ 126610 h 200460"/>
              <a:gd name="connsiteX17" fmla="*/ 1463040 w 2419643"/>
              <a:gd name="connsiteY17" fmla="*/ 112542 h 200460"/>
              <a:gd name="connsiteX18" fmla="*/ 1505243 w 2419643"/>
              <a:gd name="connsiteY18" fmla="*/ 98474 h 200460"/>
              <a:gd name="connsiteX19" fmla="*/ 1617785 w 2419643"/>
              <a:gd name="connsiteY19" fmla="*/ 42203 h 200460"/>
              <a:gd name="connsiteX20" fmla="*/ 1702191 w 2419643"/>
              <a:gd name="connsiteY20" fmla="*/ 14068 h 200460"/>
              <a:gd name="connsiteX21" fmla="*/ 1744394 w 2419643"/>
              <a:gd name="connsiteY21" fmla="*/ 70339 h 200460"/>
              <a:gd name="connsiteX22" fmla="*/ 1800665 w 2419643"/>
              <a:gd name="connsiteY22" fmla="*/ 98474 h 200460"/>
              <a:gd name="connsiteX23" fmla="*/ 1913206 w 2419643"/>
              <a:gd name="connsiteY23" fmla="*/ 126610 h 200460"/>
              <a:gd name="connsiteX24" fmla="*/ 2180492 w 2419643"/>
              <a:gd name="connsiteY24" fmla="*/ 112542 h 200460"/>
              <a:gd name="connsiteX25" fmla="*/ 2278966 w 2419643"/>
              <a:gd name="connsiteY25" fmla="*/ 84407 h 200460"/>
              <a:gd name="connsiteX26" fmla="*/ 2419643 w 2419643"/>
              <a:gd name="connsiteY26" fmla="*/ 98474 h 200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19643" h="200460">
                <a:moveTo>
                  <a:pt x="0" y="0"/>
                </a:moveTo>
                <a:cubicBezTo>
                  <a:pt x="32421" y="5404"/>
                  <a:pt x="91976" y="10820"/>
                  <a:pt x="126609" y="28136"/>
                </a:cubicBezTo>
                <a:cubicBezTo>
                  <a:pt x="141731" y="35697"/>
                  <a:pt x="153690" y="48710"/>
                  <a:pt x="168812" y="56271"/>
                </a:cubicBezTo>
                <a:cubicBezTo>
                  <a:pt x="188995" y="66362"/>
                  <a:pt x="249255" y="79899"/>
                  <a:pt x="267286" y="84407"/>
                </a:cubicBezTo>
                <a:cubicBezTo>
                  <a:pt x="281354" y="93785"/>
                  <a:pt x="293949" y="105882"/>
                  <a:pt x="309489" y="112542"/>
                </a:cubicBezTo>
                <a:cubicBezTo>
                  <a:pt x="327260" y="120158"/>
                  <a:pt x="346426" y="126610"/>
                  <a:pt x="365760" y="126610"/>
                </a:cubicBezTo>
                <a:cubicBezTo>
                  <a:pt x="492456" y="126610"/>
                  <a:pt x="618979" y="117231"/>
                  <a:pt x="745588" y="112542"/>
                </a:cubicBezTo>
                <a:cubicBezTo>
                  <a:pt x="759656" y="107853"/>
                  <a:pt x="774828" y="105675"/>
                  <a:pt x="787791" y="98474"/>
                </a:cubicBezTo>
                <a:cubicBezTo>
                  <a:pt x="817350" y="82052"/>
                  <a:pt x="840118" y="52896"/>
                  <a:pt x="872197" y="42203"/>
                </a:cubicBezTo>
                <a:lnTo>
                  <a:pt x="914400" y="28136"/>
                </a:lnTo>
                <a:cubicBezTo>
                  <a:pt x="933157" y="42204"/>
                  <a:pt x="954092" y="53760"/>
                  <a:pt x="970671" y="70339"/>
                </a:cubicBezTo>
                <a:cubicBezTo>
                  <a:pt x="982626" y="82294"/>
                  <a:pt x="985818" y="101718"/>
                  <a:pt x="998806" y="112542"/>
                </a:cubicBezTo>
                <a:cubicBezTo>
                  <a:pt x="1014916" y="125967"/>
                  <a:pt x="1036320" y="131299"/>
                  <a:pt x="1055077" y="140677"/>
                </a:cubicBezTo>
                <a:cubicBezTo>
                  <a:pt x="1064455" y="150056"/>
                  <a:pt x="1072176" y="161456"/>
                  <a:pt x="1083212" y="168813"/>
                </a:cubicBezTo>
                <a:cubicBezTo>
                  <a:pt x="1172012" y="228013"/>
                  <a:pt x="1185334" y="189894"/>
                  <a:pt x="1322363" y="168813"/>
                </a:cubicBezTo>
                <a:cubicBezTo>
                  <a:pt x="1336431" y="164124"/>
                  <a:pt x="1351850" y="162374"/>
                  <a:pt x="1364566" y="154745"/>
                </a:cubicBezTo>
                <a:cubicBezTo>
                  <a:pt x="1375939" y="147921"/>
                  <a:pt x="1380511" y="131835"/>
                  <a:pt x="1392702" y="126610"/>
                </a:cubicBezTo>
                <a:cubicBezTo>
                  <a:pt x="1414679" y="117191"/>
                  <a:pt x="1439844" y="118341"/>
                  <a:pt x="1463040" y="112542"/>
                </a:cubicBezTo>
                <a:cubicBezTo>
                  <a:pt x="1477426" y="108945"/>
                  <a:pt x="1491175" y="103163"/>
                  <a:pt x="1505243" y="98474"/>
                </a:cubicBezTo>
                <a:cubicBezTo>
                  <a:pt x="1587627" y="36686"/>
                  <a:pt x="1529989" y="68542"/>
                  <a:pt x="1617785" y="42203"/>
                </a:cubicBezTo>
                <a:cubicBezTo>
                  <a:pt x="1646191" y="33681"/>
                  <a:pt x="1702191" y="14068"/>
                  <a:pt x="1702191" y="14068"/>
                </a:cubicBezTo>
                <a:cubicBezTo>
                  <a:pt x="1716259" y="32825"/>
                  <a:pt x="1726592" y="55080"/>
                  <a:pt x="1744394" y="70339"/>
                </a:cubicBezTo>
                <a:cubicBezTo>
                  <a:pt x="1760316" y="83987"/>
                  <a:pt x="1781390" y="90213"/>
                  <a:pt x="1800665" y="98474"/>
                </a:cubicBezTo>
                <a:cubicBezTo>
                  <a:pt x="1838517" y="114696"/>
                  <a:pt x="1871918" y="118352"/>
                  <a:pt x="1913206" y="126610"/>
                </a:cubicBezTo>
                <a:cubicBezTo>
                  <a:pt x="2002301" y="121921"/>
                  <a:pt x="2091609" y="120271"/>
                  <a:pt x="2180492" y="112542"/>
                </a:cubicBezTo>
                <a:cubicBezTo>
                  <a:pt x="2204387" y="110464"/>
                  <a:pt x="2254285" y="92633"/>
                  <a:pt x="2278966" y="84407"/>
                </a:cubicBezTo>
                <a:cubicBezTo>
                  <a:pt x="2400814" y="99637"/>
                  <a:pt x="2353702" y="98474"/>
                  <a:pt x="2419643" y="9847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id="{68D1D229-045E-4626-A0C6-9C07ACF00D45}"/>
              </a:ext>
            </a:extLst>
          </p:cNvPr>
          <p:cNvCxnSpPr/>
          <p:nvPr/>
        </p:nvCxnSpPr>
        <p:spPr>
          <a:xfrm>
            <a:off x="1143000" y="990600"/>
            <a:ext cx="6096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A2FDBB5-3FF6-41A8-8337-53A8891B4731}"/>
              </a:ext>
            </a:extLst>
          </p:cNvPr>
          <p:cNvSpPr txBox="1"/>
          <p:nvPr/>
        </p:nvSpPr>
        <p:spPr>
          <a:xfrm>
            <a:off x="188735" y="477179"/>
            <a:ext cx="1371600" cy="769441"/>
          </a:xfrm>
          <a:prstGeom prst="rect">
            <a:avLst/>
          </a:prstGeom>
          <a:noFill/>
        </p:spPr>
        <p:txBody>
          <a:bodyPr wrap="square" rtlCol="0">
            <a:spAutoFit/>
          </a:bodyPr>
          <a:lstStyle/>
          <a:p>
            <a:r>
              <a:rPr lang="en-US" sz="1600" dirty="0">
                <a:solidFill>
                  <a:srgbClr val="FF0000"/>
                </a:solidFill>
                <a:latin typeface="Times New Roman" panose="02020603050405020304" pitchFamily="18" charset="0"/>
                <a:cs typeface="Times New Roman" panose="02020603050405020304" pitchFamily="18" charset="0"/>
              </a:rPr>
              <a:t>Thermometer</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81</a:t>
            </a:r>
            <a:r>
              <a:rPr lang="en-US" sz="2800" dirty="0">
                <a:solidFill>
                  <a:srgbClr val="FF0000"/>
                </a:solidFill>
                <a:latin typeface="Times New Roman" panose="02020603050405020304" pitchFamily="18" charset="0"/>
                <a:ea typeface="Verdana" panose="020B0604030504040204" pitchFamily="34" charset="0"/>
                <a:cs typeface="Times New Roman" panose="02020603050405020304" pitchFamily="18" charset="0"/>
              </a:rPr>
              <a:t>°</a:t>
            </a:r>
            <a:r>
              <a:rPr lang="en-US" sz="2800" dirty="0">
                <a:solidFill>
                  <a:srgbClr val="FF0000"/>
                </a:solidFill>
                <a:latin typeface="Times New Roman" panose="02020603050405020304" pitchFamily="18" charset="0"/>
                <a:cs typeface="Times New Roman" panose="02020603050405020304" pitchFamily="18" charset="0"/>
              </a:rPr>
              <a:t>C</a:t>
            </a:r>
          </a:p>
        </p:txBody>
      </p:sp>
      <p:sp>
        <p:nvSpPr>
          <p:cNvPr id="21" name="TextBox 20">
            <a:extLst>
              <a:ext uri="{FF2B5EF4-FFF2-40B4-BE49-F238E27FC236}">
                <a16:creationId xmlns:a16="http://schemas.microsoft.com/office/drawing/2014/main" id="{CC10CD7A-5AEF-4301-8701-03F44DDB137C}"/>
              </a:ext>
            </a:extLst>
          </p:cNvPr>
          <p:cNvSpPr txBox="1"/>
          <p:nvPr/>
        </p:nvSpPr>
        <p:spPr>
          <a:xfrm>
            <a:off x="304800" y="6324600"/>
            <a:ext cx="3124200" cy="523220"/>
          </a:xfrm>
          <a:prstGeom prst="rect">
            <a:avLst/>
          </a:prstGeom>
          <a:noFill/>
        </p:spPr>
        <p:txBody>
          <a:bodyPr wrap="square" rtlCol="0">
            <a:spAutoFit/>
          </a:bodyPr>
          <a:lstStyle/>
          <a:p>
            <a:pPr algn="ct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Controlled Heat</a:t>
            </a:r>
          </a:p>
        </p:txBody>
      </p:sp>
      <p:sp>
        <p:nvSpPr>
          <p:cNvPr id="22" name="TextBox 21">
            <a:extLst>
              <a:ext uri="{FF2B5EF4-FFF2-40B4-BE49-F238E27FC236}">
                <a16:creationId xmlns:a16="http://schemas.microsoft.com/office/drawing/2014/main" id="{D130774F-67C2-447F-8FC4-3175366FAC52}"/>
              </a:ext>
            </a:extLst>
          </p:cNvPr>
          <p:cNvSpPr txBox="1"/>
          <p:nvPr/>
        </p:nvSpPr>
        <p:spPr>
          <a:xfrm>
            <a:off x="1026937" y="5345222"/>
            <a:ext cx="1828808" cy="830997"/>
          </a:xfrm>
          <a:prstGeom prst="rect">
            <a:avLst/>
          </a:prstGeom>
          <a:noFill/>
        </p:spPr>
        <p:txBody>
          <a:bodyPr wrap="square" rtlCol="0">
            <a:spAutoFit/>
          </a:bodyPr>
          <a:lstStyle/>
          <a:p>
            <a:pPr algn="ctr"/>
            <a:r>
              <a:rPr lang="en-US" sz="2400" dirty="0">
                <a:latin typeface="Comic Sans MS" panose="030F0702030302020204" pitchFamily="66" charset="0"/>
              </a:rPr>
              <a:t>Water + ethanol</a:t>
            </a:r>
          </a:p>
        </p:txBody>
      </p:sp>
      <p:sp>
        <p:nvSpPr>
          <p:cNvPr id="28" name="Oval 27">
            <a:extLst>
              <a:ext uri="{FF2B5EF4-FFF2-40B4-BE49-F238E27FC236}">
                <a16:creationId xmlns:a16="http://schemas.microsoft.com/office/drawing/2014/main" id="{DA934DAA-533A-4945-8752-BBFE02CFE172}"/>
              </a:ext>
            </a:extLst>
          </p:cNvPr>
          <p:cNvSpPr/>
          <p:nvPr/>
        </p:nvSpPr>
        <p:spPr>
          <a:xfrm>
            <a:off x="5943602" y="4267200"/>
            <a:ext cx="1828798" cy="45720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3392E036-18E0-4296-9E9C-7BA498852A7F}"/>
              </a:ext>
            </a:extLst>
          </p:cNvPr>
          <p:cNvSpPr/>
          <p:nvPr/>
        </p:nvSpPr>
        <p:spPr>
          <a:xfrm>
            <a:off x="5943602" y="5719019"/>
            <a:ext cx="1828798" cy="457200"/>
          </a:xfrm>
          <a:prstGeom prst="ellipse">
            <a:avLst/>
          </a:prstGeom>
          <a:solidFill>
            <a:srgbClr val="FF0000"/>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2" name="Straight Connector 31">
            <a:extLst>
              <a:ext uri="{FF2B5EF4-FFF2-40B4-BE49-F238E27FC236}">
                <a16:creationId xmlns:a16="http://schemas.microsoft.com/office/drawing/2014/main" id="{F2A40DAC-7278-47E5-AC72-B23E36BAD54E}"/>
              </a:ext>
            </a:extLst>
          </p:cNvPr>
          <p:cNvCxnSpPr>
            <a:stCxn id="28" idx="2"/>
            <a:endCxn id="30" idx="2"/>
          </p:cNvCxnSpPr>
          <p:nvPr/>
        </p:nvCxnSpPr>
        <p:spPr>
          <a:xfrm>
            <a:off x="5943602" y="4495800"/>
            <a:ext cx="0" cy="1451819"/>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3593413-9BCB-47F3-A2A4-A96B3F2DD40A}"/>
              </a:ext>
            </a:extLst>
          </p:cNvPr>
          <p:cNvCxnSpPr/>
          <p:nvPr/>
        </p:nvCxnSpPr>
        <p:spPr>
          <a:xfrm>
            <a:off x="7772400" y="4464438"/>
            <a:ext cx="0" cy="1554103"/>
          </a:xfrm>
          <a:prstGeom prst="line">
            <a:avLst/>
          </a:prstGeom>
        </p:spPr>
        <p:style>
          <a:lnRef idx="1">
            <a:schemeClr val="accent1"/>
          </a:lnRef>
          <a:fillRef idx="0">
            <a:schemeClr val="accent1"/>
          </a:fillRef>
          <a:effectRef idx="0">
            <a:schemeClr val="accent1"/>
          </a:effectRef>
          <a:fontRef idx="minor">
            <a:schemeClr val="tx1"/>
          </a:fontRef>
        </p:style>
      </p:cxnSp>
      <p:sp>
        <p:nvSpPr>
          <p:cNvPr id="34" name="Freeform: Shape 33">
            <a:extLst>
              <a:ext uri="{FF2B5EF4-FFF2-40B4-BE49-F238E27FC236}">
                <a16:creationId xmlns:a16="http://schemas.microsoft.com/office/drawing/2014/main" id="{8A695F88-4D49-4622-B9C4-38405E90D33E}"/>
              </a:ext>
            </a:extLst>
          </p:cNvPr>
          <p:cNvSpPr/>
          <p:nvPr/>
        </p:nvSpPr>
        <p:spPr>
          <a:xfrm>
            <a:off x="5943603" y="5419940"/>
            <a:ext cx="1828798" cy="141401"/>
          </a:xfrm>
          <a:custGeom>
            <a:avLst/>
            <a:gdLst>
              <a:gd name="connsiteX0" fmla="*/ 0 w 2419643"/>
              <a:gd name="connsiteY0" fmla="*/ 0 h 200460"/>
              <a:gd name="connsiteX1" fmla="*/ 126609 w 2419643"/>
              <a:gd name="connsiteY1" fmla="*/ 28136 h 200460"/>
              <a:gd name="connsiteX2" fmla="*/ 168812 w 2419643"/>
              <a:gd name="connsiteY2" fmla="*/ 56271 h 200460"/>
              <a:gd name="connsiteX3" fmla="*/ 267286 w 2419643"/>
              <a:gd name="connsiteY3" fmla="*/ 84407 h 200460"/>
              <a:gd name="connsiteX4" fmla="*/ 309489 w 2419643"/>
              <a:gd name="connsiteY4" fmla="*/ 112542 h 200460"/>
              <a:gd name="connsiteX5" fmla="*/ 365760 w 2419643"/>
              <a:gd name="connsiteY5" fmla="*/ 126610 h 200460"/>
              <a:gd name="connsiteX6" fmla="*/ 745588 w 2419643"/>
              <a:gd name="connsiteY6" fmla="*/ 112542 h 200460"/>
              <a:gd name="connsiteX7" fmla="*/ 787791 w 2419643"/>
              <a:gd name="connsiteY7" fmla="*/ 98474 h 200460"/>
              <a:gd name="connsiteX8" fmla="*/ 872197 w 2419643"/>
              <a:gd name="connsiteY8" fmla="*/ 42203 h 200460"/>
              <a:gd name="connsiteX9" fmla="*/ 914400 w 2419643"/>
              <a:gd name="connsiteY9" fmla="*/ 28136 h 200460"/>
              <a:gd name="connsiteX10" fmla="*/ 970671 w 2419643"/>
              <a:gd name="connsiteY10" fmla="*/ 70339 h 200460"/>
              <a:gd name="connsiteX11" fmla="*/ 998806 w 2419643"/>
              <a:gd name="connsiteY11" fmla="*/ 112542 h 200460"/>
              <a:gd name="connsiteX12" fmla="*/ 1055077 w 2419643"/>
              <a:gd name="connsiteY12" fmla="*/ 140677 h 200460"/>
              <a:gd name="connsiteX13" fmla="*/ 1083212 w 2419643"/>
              <a:gd name="connsiteY13" fmla="*/ 168813 h 200460"/>
              <a:gd name="connsiteX14" fmla="*/ 1322363 w 2419643"/>
              <a:gd name="connsiteY14" fmla="*/ 168813 h 200460"/>
              <a:gd name="connsiteX15" fmla="*/ 1364566 w 2419643"/>
              <a:gd name="connsiteY15" fmla="*/ 154745 h 200460"/>
              <a:gd name="connsiteX16" fmla="*/ 1392702 w 2419643"/>
              <a:gd name="connsiteY16" fmla="*/ 126610 h 200460"/>
              <a:gd name="connsiteX17" fmla="*/ 1463040 w 2419643"/>
              <a:gd name="connsiteY17" fmla="*/ 112542 h 200460"/>
              <a:gd name="connsiteX18" fmla="*/ 1505243 w 2419643"/>
              <a:gd name="connsiteY18" fmla="*/ 98474 h 200460"/>
              <a:gd name="connsiteX19" fmla="*/ 1617785 w 2419643"/>
              <a:gd name="connsiteY19" fmla="*/ 42203 h 200460"/>
              <a:gd name="connsiteX20" fmla="*/ 1702191 w 2419643"/>
              <a:gd name="connsiteY20" fmla="*/ 14068 h 200460"/>
              <a:gd name="connsiteX21" fmla="*/ 1744394 w 2419643"/>
              <a:gd name="connsiteY21" fmla="*/ 70339 h 200460"/>
              <a:gd name="connsiteX22" fmla="*/ 1800665 w 2419643"/>
              <a:gd name="connsiteY22" fmla="*/ 98474 h 200460"/>
              <a:gd name="connsiteX23" fmla="*/ 1913206 w 2419643"/>
              <a:gd name="connsiteY23" fmla="*/ 126610 h 200460"/>
              <a:gd name="connsiteX24" fmla="*/ 2180492 w 2419643"/>
              <a:gd name="connsiteY24" fmla="*/ 112542 h 200460"/>
              <a:gd name="connsiteX25" fmla="*/ 2278966 w 2419643"/>
              <a:gd name="connsiteY25" fmla="*/ 84407 h 200460"/>
              <a:gd name="connsiteX26" fmla="*/ 2419643 w 2419643"/>
              <a:gd name="connsiteY26" fmla="*/ 98474 h 200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19643" h="200460">
                <a:moveTo>
                  <a:pt x="0" y="0"/>
                </a:moveTo>
                <a:cubicBezTo>
                  <a:pt x="32421" y="5404"/>
                  <a:pt x="91976" y="10820"/>
                  <a:pt x="126609" y="28136"/>
                </a:cubicBezTo>
                <a:cubicBezTo>
                  <a:pt x="141731" y="35697"/>
                  <a:pt x="153690" y="48710"/>
                  <a:pt x="168812" y="56271"/>
                </a:cubicBezTo>
                <a:cubicBezTo>
                  <a:pt x="188995" y="66362"/>
                  <a:pt x="249255" y="79899"/>
                  <a:pt x="267286" y="84407"/>
                </a:cubicBezTo>
                <a:cubicBezTo>
                  <a:pt x="281354" y="93785"/>
                  <a:pt x="293949" y="105882"/>
                  <a:pt x="309489" y="112542"/>
                </a:cubicBezTo>
                <a:cubicBezTo>
                  <a:pt x="327260" y="120158"/>
                  <a:pt x="346426" y="126610"/>
                  <a:pt x="365760" y="126610"/>
                </a:cubicBezTo>
                <a:cubicBezTo>
                  <a:pt x="492456" y="126610"/>
                  <a:pt x="618979" y="117231"/>
                  <a:pt x="745588" y="112542"/>
                </a:cubicBezTo>
                <a:cubicBezTo>
                  <a:pt x="759656" y="107853"/>
                  <a:pt x="774828" y="105675"/>
                  <a:pt x="787791" y="98474"/>
                </a:cubicBezTo>
                <a:cubicBezTo>
                  <a:pt x="817350" y="82052"/>
                  <a:pt x="840118" y="52896"/>
                  <a:pt x="872197" y="42203"/>
                </a:cubicBezTo>
                <a:lnTo>
                  <a:pt x="914400" y="28136"/>
                </a:lnTo>
                <a:cubicBezTo>
                  <a:pt x="933157" y="42204"/>
                  <a:pt x="954092" y="53760"/>
                  <a:pt x="970671" y="70339"/>
                </a:cubicBezTo>
                <a:cubicBezTo>
                  <a:pt x="982626" y="82294"/>
                  <a:pt x="985818" y="101718"/>
                  <a:pt x="998806" y="112542"/>
                </a:cubicBezTo>
                <a:cubicBezTo>
                  <a:pt x="1014916" y="125967"/>
                  <a:pt x="1036320" y="131299"/>
                  <a:pt x="1055077" y="140677"/>
                </a:cubicBezTo>
                <a:cubicBezTo>
                  <a:pt x="1064455" y="150056"/>
                  <a:pt x="1072176" y="161456"/>
                  <a:pt x="1083212" y="168813"/>
                </a:cubicBezTo>
                <a:cubicBezTo>
                  <a:pt x="1172012" y="228013"/>
                  <a:pt x="1185334" y="189894"/>
                  <a:pt x="1322363" y="168813"/>
                </a:cubicBezTo>
                <a:cubicBezTo>
                  <a:pt x="1336431" y="164124"/>
                  <a:pt x="1351850" y="162374"/>
                  <a:pt x="1364566" y="154745"/>
                </a:cubicBezTo>
                <a:cubicBezTo>
                  <a:pt x="1375939" y="147921"/>
                  <a:pt x="1380511" y="131835"/>
                  <a:pt x="1392702" y="126610"/>
                </a:cubicBezTo>
                <a:cubicBezTo>
                  <a:pt x="1414679" y="117191"/>
                  <a:pt x="1439844" y="118341"/>
                  <a:pt x="1463040" y="112542"/>
                </a:cubicBezTo>
                <a:cubicBezTo>
                  <a:pt x="1477426" y="108945"/>
                  <a:pt x="1491175" y="103163"/>
                  <a:pt x="1505243" y="98474"/>
                </a:cubicBezTo>
                <a:cubicBezTo>
                  <a:pt x="1587627" y="36686"/>
                  <a:pt x="1529989" y="68542"/>
                  <a:pt x="1617785" y="42203"/>
                </a:cubicBezTo>
                <a:cubicBezTo>
                  <a:pt x="1646191" y="33681"/>
                  <a:pt x="1702191" y="14068"/>
                  <a:pt x="1702191" y="14068"/>
                </a:cubicBezTo>
                <a:cubicBezTo>
                  <a:pt x="1716259" y="32825"/>
                  <a:pt x="1726592" y="55080"/>
                  <a:pt x="1744394" y="70339"/>
                </a:cubicBezTo>
                <a:cubicBezTo>
                  <a:pt x="1760316" y="83987"/>
                  <a:pt x="1781390" y="90213"/>
                  <a:pt x="1800665" y="98474"/>
                </a:cubicBezTo>
                <a:cubicBezTo>
                  <a:pt x="1838517" y="114696"/>
                  <a:pt x="1871918" y="118352"/>
                  <a:pt x="1913206" y="126610"/>
                </a:cubicBezTo>
                <a:cubicBezTo>
                  <a:pt x="2002301" y="121921"/>
                  <a:pt x="2091609" y="120271"/>
                  <a:pt x="2180492" y="112542"/>
                </a:cubicBezTo>
                <a:cubicBezTo>
                  <a:pt x="2204387" y="110464"/>
                  <a:pt x="2254285" y="92633"/>
                  <a:pt x="2278966" y="84407"/>
                </a:cubicBezTo>
                <a:cubicBezTo>
                  <a:pt x="2400814" y="99637"/>
                  <a:pt x="2353702" y="98474"/>
                  <a:pt x="2419643" y="9847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96FB8E21-8240-4173-82EE-FF4E1BF7C12A}"/>
              </a:ext>
            </a:extLst>
          </p:cNvPr>
          <p:cNvSpPr/>
          <p:nvPr/>
        </p:nvSpPr>
        <p:spPr>
          <a:xfrm>
            <a:off x="6324600" y="4159822"/>
            <a:ext cx="142589" cy="1524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9878E30E-137F-4A45-A6A1-8FFFB37A1B65}"/>
              </a:ext>
            </a:extLst>
          </p:cNvPr>
          <p:cNvSpPr/>
          <p:nvPr/>
        </p:nvSpPr>
        <p:spPr>
          <a:xfrm>
            <a:off x="6448083" y="4419600"/>
            <a:ext cx="142589" cy="1524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817966D7-820E-4FAE-B18F-0E00217B9157}"/>
              </a:ext>
            </a:extLst>
          </p:cNvPr>
          <p:cNvSpPr/>
          <p:nvPr/>
        </p:nvSpPr>
        <p:spPr>
          <a:xfrm>
            <a:off x="6393801" y="4852981"/>
            <a:ext cx="142589" cy="1524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B02D8498-4DC5-4283-940A-6950E4126502}"/>
              </a:ext>
            </a:extLst>
          </p:cNvPr>
          <p:cNvSpPr/>
          <p:nvPr/>
        </p:nvSpPr>
        <p:spPr>
          <a:xfrm>
            <a:off x="6465100" y="5559858"/>
            <a:ext cx="112497" cy="289411"/>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571AE904-1074-4FD9-9FE4-13A7452878D2}"/>
              </a:ext>
            </a:extLst>
          </p:cNvPr>
          <p:cNvSpPr/>
          <p:nvPr/>
        </p:nvSpPr>
        <p:spPr>
          <a:xfrm>
            <a:off x="6683746" y="5569552"/>
            <a:ext cx="142589" cy="1524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645AD4B9-6D93-4F66-A34F-C5543AA239EA}"/>
              </a:ext>
            </a:extLst>
          </p:cNvPr>
          <p:cNvSpPr/>
          <p:nvPr/>
        </p:nvSpPr>
        <p:spPr>
          <a:xfrm>
            <a:off x="6166646" y="5598460"/>
            <a:ext cx="142589" cy="1524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3C001FC4-82DA-4EA7-8A83-2265F54FD0FC}"/>
              </a:ext>
            </a:extLst>
          </p:cNvPr>
          <p:cNvSpPr/>
          <p:nvPr/>
        </p:nvSpPr>
        <p:spPr>
          <a:xfrm>
            <a:off x="6543389" y="5133962"/>
            <a:ext cx="142589" cy="1524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5FEC1AB3-090D-485B-A770-B0E2C06E5AF2}"/>
              </a:ext>
            </a:extLst>
          </p:cNvPr>
          <p:cNvSpPr/>
          <p:nvPr/>
        </p:nvSpPr>
        <p:spPr>
          <a:xfrm>
            <a:off x="6990920" y="5510320"/>
            <a:ext cx="142589" cy="1524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406F036B-180E-447D-A09B-F99DFD8CCE3C}"/>
              </a:ext>
            </a:extLst>
          </p:cNvPr>
          <p:cNvSpPr/>
          <p:nvPr/>
        </p:nvSpPr>
        <p:spPr>
          <a:xfrm>
            <a:off x="7143320" y="5662720"/>
            <a:ext cx="142589" cy="1524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A9E97BA9-3C1D-44BF-9BAF-7925FD5BD1D1}"/>
              </a:ext>
            </a:extLst>
          </p:cNvPr>
          <p:cNvSpPr/>
          <p:nvPr/>
        </p:nvSpPr>
        <p:spPr>
          <a:xfrm>
            <a:off x="7295720" y="5628363"/>
            <a:ext cx="142589" cy="1524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46F75081-1FA5-4607-89C9-ED8496EB3D7E}"/>
              </a:ext>
            </a:extLst>
          </p:cNvPr>
          <p:cNvSpPr/>
          <p:nvPr/>
        </p:nvSpPr>
        <p:spPr>
          <a:xfrm>
            <a:off x="7448120" y="5967520"/>
            <a:ext cx="142589" cy="1524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79D35B93-D06E-474C-8BA2-528DD85DB5D0}"/>
              </a:ext>
            </a:extLst>
          </p:cNvPr>
          <p:cNvSpPr/>
          <p:nvPr/>
        </p:nvSpPr>
        <p:spPr>
          <a:xfrm>
            <a:off x="7575632" y="5628363"/>
            <a:ext cx="142589" cy="1524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B1958756-7C36-485E-9D46-1F0A97B15E0D}"/>
              </a:ext>
            </a:extLst>
          </p:cNvPr>
          <p:cNvSpPr txBox="1"/>
          <p:nvPr/>
        </p:nvSpPr>
        <p:spPr>
          <a:xfrm>
            <a:off x="3048004" y="10180"/>
            <a:ext cx="6095995" cy="2354491"/>
          </a:xfrm>
          <a:prstGeom prst="rect">
            <a:avLst/>
          </a:prstGeom>
          <a:solidFill>
            <a:schemeClr val="tx1"/>
          </a:solidFill>
        </p:spPr>
        <p:txBody>
          <a:bodyPr wrap="square" rtlCol="0">
            <a:spAutoFit/>
          </a:bodyPr>
          <a:lstStyle/>
          <a:p>
            <a:r>
              <a:rPr lang="en-US" sz="2100" dirty="0">
                <a:solidFill>
                  <a:schemeClr val="bg1"/>
                </a:solidFill>
                <a:latin typeface="Times New Roman" panose="02020603050405020304" pitchFamily="18" charset="0"/>
                <a:cs typeface="Times New Roman" panose="02020603050405020304" pitchFamily="18" charset="0"/>
              </a:rPr>
              <a:t>56.  Using a distillation apparatus, you separate the mixture and “catch” the ethanol as well.  Hot water is in the flask at left, ethanol is in the beaker at right. </a:t>
            </a:r>
          </a:p>
          <a:p>
            <a:br>
              <a:rPr lang="en-US" sz="2100" dirty="0">
                <a:solidFill>
                  <a:schemeClr val="bg1"/>
                </a:solidFill>
                <a:latin typeface="Times New Roman" panose="02020603050405020304" pitchFamily="18" charset="0"/>
                <a:cs typeface="Times New Roman" panose="02020603050405020304" pitchFamily="18" charset="0"/>
              </a:rPr>
            </a:br>
            <a:r>
              <a:rPr lang="en-US" sz="2100" dirty="0">
                <a:solidFill>
                  <a:schemeClr val="bg1"/>
                </a:solidFill>
                <a:latin typeface="Times New Roman" panose="02020603050405020304" pitchFamily="18" charset="0"/>
                <a:cs typeface="Times New Roman" panose="02020603050405020304" pitchFamily="18" charset="0"/>
              </a:rPr>
              <a:t>       You separate the mixture by taking advantage </a:t>
            </a:r>
            <a:br>
              <a:rPr lang="en-US" sz="2100" dirty="0">
                <a:solidFill>
                  <a:schemeClr val="bg1"/>
                </a:solidFill>
                <a:latin typeface="Times New Roman" panose="02020603050405020304" pitchFamily="18" charset="0"/>
                <a:cs typeface="Times New Roman" panose="02020603050405020304" pitchFamily="18" charset="0"/>
              </a:rPr>
            </a:br>
            <a:r>
              <a:rPr lang="en-US" sz="2100" dirty="0">
                <a:solidFill>
                  <a:schemeClr val="bg1"/>
                </a:solidFill>
                <a:latin typeface="Times New Roman" panose="02020603050405020304" pitchFamily="18" charset="0"/>
                <a:cs typeface="Times New Roman" panose="02020603050405020304" pitchFamily="18" charset="0"/>
              </a:rPr>
              <a:t>            of the physical property of boiling point </a:t>
            </a:r>
            <a:br>
              <a:rPr lang="en-US" sz="2100" dirty="0">
                <a:solidFill>
                  <a:schemeClr val="bg1"/>
                </a:solidFill>
                <a:latin typeface="Times New Roman" panose="02020603050405020304" pitchFamily="18" charset="0"/>
                <a:cs typeface="Times New Roman" panose="02020603050405020304" pitchFamily="18" charset="0"/>
              </a:rPr>
            </a:br>
            <a:r>
              <a:rPr lang="en-US" sz="2100" dirty="0">
                <a:solidFill>
                  <a:schemeClr val="bg1"/>
                </a:solidFill>
                <a:latin typeface="Times New Roman" panose="02020603050405020304" pitchFamily="18" charset="0"/>
                <a:cs typeface="Times New Roman" panose="02020603050405020304" pitchFamily="18" charset="0"/>
              </a:rPr>
              <a:t>                    between water and ethanol.   </a:t>
            </a:r>
          </a:p>
        </p:txBody>
      </p:sp>
      <p:sp>
        <p:nvSpPr>
          <p:cNvPr id="49" name="TextBox 48">
            <a:extLst>
              <a:ext uri="{FF2B5EF4-FFF2-40B4-BE49-F238E27FC236}">
                <a16:creationId xmlns:a16="http://schemas.microsoft.com/office/drawing/2014/main" id="{B652E865-FD92-4D5B-8A1C-8710E7A59516}"/>
              </a:ext>
            </a:extLst>
          </p:cNvPr>
          <p:cNvSpPr txBox="1"/>
          <p:nvPr/>
        </p:nvSpPr>
        <p:spPr>
          <a:xfrm>
            <a:off x="5652515" y="6302857"/>
            <a:ext cx="3428998" cy="461665"/>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Ethanol collects in beaker</a:t>
            </a:r>
          </a:p>
        </p:txBody>
      </p:sp>
      <p:sp>
        <p:nvSpPr>
          <p:cNvPr id="50" name="TextBox 49">
            <a:extLst>
              <a:ext uri="{FF2B5EF4-FFF2-40B4-BE49-F238E27FC236}">
                <a16:creationId xmlns:a16="http://schemas.microsoft.com/office/drawing/2014/main" id="{C820E852-6D9B-4E66-BD69-168A5E7B219B}"/>
              </a:ext>
            </a:extLst>
          </p:cNvPr>
          <p:cNvSpPr txBox="1"/>
          <p:nvPr/>
        </p:nvSpPr>
        <p:spPr>
          <a:xfrm>
            <a:off x="6577597" y="2590800"/>
            <a:ext cx="2337802" cy="400110"/>
          </a:xfrm>
          <a:prstGeom prst="rect">
            <a:avLst/>
          </a:prstGeom>
          <a:noFill/>
        </p:spPr>
        <p:txBody>
          <a:bodyPr wrap="square" rtlCol="0">
            <a:spAutoFit/>
          </a:bodyPr>
          <a:lstStyle/>
          <a:p>
            <a:r>
              <a:rPr lang="en-US" sz="2000" dirty="0">
                <a:solidFill>
                  <a:srgbClr val="0000CC"/>
                </a:solidFill>
                <a:latin typeface="Comic Sans MS" panose="030F0702030302020204" pitchFamily="66" charset="0"/>
              </a:rPr>
              <a:t>Condensing tube</a:t>
            </a:r>
          </a:p>
        </p:txBody>
      </p:sp>
      <p:cxnSp>
        <p:nvCxnSpPr>
          <p:cNvPr id="52" name="Straight Arrow Connector 51">
            <a:extLst>
              <a:ext uri="{FF2B5EF4-FFF2-40B4-BE49-F238E27FC236}">
                <a16:creationId xmlns:a16="http://schemas.microsoft.com/office/drawing/2014/main" id="{B361D2F2-5943-4C09-AA7C-9849F5B873CF}"/>
              </a:ext>
            </a:extLst>
          </p:cNvPr>
          <p:cNvCxnSpPr>
            <a:cxnSpLocks/>
            <a:stCxn id="50" idx="1"/>
          </p:cNvCxnSpPr>
          <p:nvPr/>
        </p:nvCxnSpPr>
        <p:spPr>
          <a:xfrm flipH="1">
            <a:off x="5486400" y="2790855"/>
            <a:ext cx="1091197" cy="409545"/>
          </a:xfrm>
          <a:prstGeom prst="straightConnector1">
            <a:avLst/>
          </a:prstGeom>
          <a:ln w="38100">
            <a:solidFill>
              <a:srgbClr val="0000CC"/>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B8623E84-E12F-417E-9CCB-330E9A523044}"/>
              </a:ext>
            </a:extLst>
          </p:cNvPr>
          <p:cNvSpPr txBox="1"/>
          <p:nvPr/>
        </p:nvSpPr>
        <p:spPr>
          <a:xfrm>
            <a:off x="0" y="2027466"/>
            <a:ext cx="1234724" cy="707886"/>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Vaporized</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ethanol</a:t>
            </a:r>
          </a:p>
        </p:txBody>
      </p:sp>
      <p:cxnSp>
        <p:nvCxnSpPr>
          <p:cNvPr id="55" name="Straight Arrow Connector 54">
            <a:extLst>
              <a:ext uri="{FF2B5EF4-FFF2-40B4-BE49-F238E27FC236}">
                <a16:creationId xmlns:a16="http://schemas.microsoft.com/office/drawing/2014/main" id="{BEE73F54-E045-47B9-A05F-FB229AD96770}"/>
              </a:ext>
            </a:extLst>
          </p:cNvPr>
          <p:cNvCxnSpPr>
            <a:cxnSpLocks/>
            <a:stCxn id="53" idx="2"/>
          </p:cNvCxnSpPr>
          <p:nvPr/>
        </p:nvCxnSpPr>
        <p:spPr>
          <a:xfrm>
            <a:off x="617362" y="2735352"/>
            <a:ext cx="1325738" cy="69364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200743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200329"/>
          </a:xfrm>
          <a:prstGeom prst="rect">
            <a:avLst/>
          </a:prstGeom>
          <a:noFill/>
        </p:spPr>
        <p:txBody>
          <a:bodyPr wrap="square" rtlCol="0">
            <a:spAutoFit/>
          </a:bodyPr>
          <a:lstStyle/>
          <a:p>
            <a:r>
              <a:rPr lang="en-US" sz="3600" dirty="0">
                <a:solidFill>
                  <a:prstClr val="black"/>
                </a:solidFill>
                <a:latin typeface="Times New Roman" panose="02020603050405020304" pitchFamily="18" charset="0"/>
                <a:cs typeface="Times New Roman" panose="02020603050405020304" pitchFamily="18" charset="0"/>
              </a:rPr>
              <a:t>Solid sulfur and solid iron cannot be filtered apart, nor can they be distilled apart.  THINK…</a:t>
            </a:r>
          </a:p>
        </p:txBody>
      </p:sp>
      <p:sp>
        <p:nvSpPr>
          <p:cNvPr id="3" name="TextBox 2"/>
          <p:cNvSpPr txBox="1"/>
          <p:nvPr/>
        </p:nvSpPr>
        <p:spPr>
          <a:xfrm>
            <a:off x="-9939" y="2667000"/>
            <a:ext cx="3645397" cy="3108543"/>
          </a:xfrm>
          <a:prstGeom prst="rect">
            <a:avLst/>
          </a:prstGeom>
          <a:solidFill>
            <a:srgbClr val="FFFF99"/>
          </a:solidFill>
          <a:ln>
            <a:solidFill>
              <a:srgbClr val="FF0000"/>
            </a:solidFill>
          </a:ln>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57.  Here, the iron is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separated from sulfur, by </a:t>
            </a:r>
            <a:r>
              <a:rPr lang="en-US" sz="2800" u="sng" dirty="0">
                <a:solidFill>
                  <a:schemeClr val="tx1">
                    <a:lumMod val="95000"/>
                    <a:lumOff val="5000"/>
                  </a:schemeClr>
                </a:solidFill>
                <a:latin typeface="Times New Roman" panose="02020603050405020304" pitchFamily="18" charset="0"/>
                <a:cs typeface="Times New Roman" panose="02020603050405020304" pitchFamily="18" charset="0"/>
              </a:rPr>
              <a:t>taking advantage</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of the magnetic attraction that iron has to the magnet, and sulfur doesn’t.</a:t>
            </a:r>
          </a:p>
        </p:txBody>
      </p:sp>
      <p:pic>
        <p:nvPicPr>
          <p:cNvPr id="5122" name="Picture 2" descr="Image result for magnet separating mixture">
            <a:extLst>
              <a:ext uri="{FF2B5EF4-FFF2-40B4-BE49-F238E27FC236}">
                <a16:creationId xmlns:a16="http://schemas.microsoft.com/office/drawing/2014/main" id="{24C53C82-4B67-4FB1-A6E1-0E71C9FE2E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600200"/>
            <a:ext cx="4665103"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3668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122A9A-17A7-439F-BF7E-7F03FF4835AA}"/>
              </a:ext>
            </a:extLst>
          </p:cNvPr>
          <p:cNvSpPr txBox="1"/>
          <p:nvPr/>
        </p:nvSpPr>
        <p:spPr>
          <a:xfrm>
            <a:off x="3466" y="0"/>
            <a:ext cx="5863934" cy="6555641"/>
          </a:xfrm>
          <a:prstGeom prst="rect">
            <a:avLst/>
          </a:prstGeom>
          <a:solidFill>
            <a:srgbClr val="FFFFCC"/>
          </a:solidFill>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58. </a:t>
            </a:r>
            <a:r>
              <a:rPr lang="en-US" sz="2800" u="sng" dirty="0">
                <a:solidFill>
                  <a:srgbClr val="FF0000"/>
                </a:solidFill>
                <a:latin typeface="Times New Roman" panose="02020603050405020304" pitchFamily="18" charset="0"/>
                <a:cs typeface="Times New Roman" panose="02020603050405020304" pitchFamily="18" charset="0"/>
              </a:rPr>
              <a:t>PAPER CHROMATOGRAPHY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allows you to separate the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colors of markers by taking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advantage of the ink solubility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in water, as well as the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density of color particles.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Sharpies are permanent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(insoluble in water) and</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don’t move as the water flows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in the paper.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Inks that can dissolve into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water are lifted off the paper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and travel based upon their density.</a:t>
            </a:r>
          </a:p>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p>
        </p:txBody>
      </p:sp>
      <p:pic>
        <p:nvPicPr>
          <p:cNvPr id="4" name="Picture 3" descr="A glass of water and a glass with a colorful design on them&#10;&#10;AI-generated content may be incorrect.">
            <a:extLst>
              <a:ext uri="{FF2B5EF4-FFF2-40B4-BE49-F238E27FC236}">
                <a16:creationId xmlns:a16="http://schemas.microsoft.com/office/drawing/2014/main" id="{B08D853B-AF6B-EFF3-96A4-CFB7D2FC84B9}"/>
              </a:ext>
            </a:extLst>
          </p:cNvPr>
          <p:cNvPicPr>
            <a:picLocks noChangeAspect="1"/>
          </p:cNvPicPr>
          <p:nvPr/>
        </p:nvPicPr>
        <p:blipFill>
          <a:blip r:embed="rId2">
            <a:extLst>
              <a:ext uri="{28A0092B-C50C-407E-A947-70E740481C1C}">
                <a14:useLocalDpi xmlns:a14="http://schemas.microsoft.com/office/drawing/2010/main" val="0"/>
              </a:ext>
            </a:extLst>
          </a:blip>
          <a:srcRect t="1751"/>
          <a:stretch>
            <a:fillRect/>
          </a:stretch>
        </p:blipFill>
        <p:spPr>
          <a:xfrm>
            <a:off x="3958934" y="1205391"/>
            <a:ext cx="5181600" cy="4083301"/>
          </a:xfrm>
          <a:prstGeom prst="rect">
            <a:avLst/>
          </a:prstGeom>
        </p:spPr>
      </p:pic>
    </p:spTree>
    <p:extLst>
      <p:ext uri="{BB962C8B-B14F-4D97-AF65-F5344CB8AC3E}">
        <p14:creationId xmlns:p14="http://schemas.microsoft.com/office/powerpoint/2010/main" val="21078414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447645"/>
          </a:xfrm>
          <a:prstGeom prst="rect">
            <a:avLst/>
          </a:prstGeom>
          <a:noFill/>
        </p:spPr>
        <p:txBody>
          <a:bodyPr wrap="square" rtlCol="0">
            <a:spAutoFit/>
          </a:bodyPr>
          <a:lstStyle/>
          <a:p>
            <a:r>
              <a:rPr lang="en-US" sz="4400" dirty="0">
                <a:solidFill>
                  <a:prstClr val="black"/>
                </a:solidFill>
                <a:latin typeface="Times New Roman" panose="02020603050405020304" pitchFamily="18" charset="0"/>
                <a:cs typeface="Times New Roman" panose="02020603050405020304" pitchFamily="18" charset="0"/>
              </a:rPr>
              <a:t>59.  You could also separate mixtures by taking advantage of differences in </a:t>
            </a:r>
          </a:p>
          <a:p>
            <a:endParaRPr lang="en-US" sz="4400" dirty="0">
              <a:solidFill>
                <a:prstClr val="black"/>
              </a:solidFill>
              <a:latin typeface="Times New Roman" panose="02020603050405020304" pitchFamily="18" charset="0"/>
              <a:cs typeface="Times New Roman" panose="02020603050405020304" pitchFamily="18" charset="0"/>
            </a:endParaRPr>
          </a:p>
          <a:p>
            <a:r>
              <a:rPr lang="en-US" sz="7200" dirty="0">
                <a:solidFill>
                  <a:prstClr val="black"/>
                </a:solidFill>
                <a:latin typeface="Times New Roman" panose="02020603050405020304" pitchFamily="18" charset="0"/>
                <a:cs typeface="Times New Roman" panose="02020603050405020304" pitchFamily="18" charset="0"/>
              </a:rPr>
              <a:t>Freezing Points, Density, Melting Points, Etc.</a:t>
            </a:r>
          </a:p>
        </p:txBody>
      </p:sp>
    </p:spTree>
    <p:extLst>
      <p:ext uri="{BB962C8B-B14F-4D97-AF65-F5344CB8AC3E}">
        <p14:creationId xmlns:p14="http://schemas.microsoft.com/office/powerpoint/2010/main" val="15195028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E6701C-5649-4475-901D-B44E51D4438E}"/>
              </a:ext>
            </a:extLst>
          </p:cNvPr>
          <p:cNvSpPr txBox="1"/>
          <p:nvPr/>
        </p:nvSpPr>
        <p:spPr>
          <a:xfrm>
            <a:off x="0" y="0"/>
            <a:ext cx="9144000" cy="4708981"/>
          </a:xfrm>
          <a:prstGeom prst="rect">
            <a:avLst/>
          </a:prstGeom>
          <a:noFill/>
        </p:spPr>
        <p:txBody>
          <a:bodyPr wrap="square" rtlCol="0">
            <a:spAutoFit/>
          </a:bodyPr>
          <a:lstStyle/>
          <a:p>
            <a:pPr algn="ctr"/>
            <a:endParaRPr lang="en-US" sz="6000" dirty="0">
              <a:latin typeface="Comic Sans MS" panose="030F0702030302020204" pitchFamily="66" charset="0"/>
            </a:endParaRPr>
          </a:p>
          <a:p>
            <a:pPr algn="ctr"/>
            <a:endParaRPr lang="en-US" sz="6000" dirty="0">
              <a:latin typeface="Comic Sans MS" panose="030F0702030302020204" pitchFamily="66" charset="0"/>
            </a:endParaRPr>
          </a:p>
          <a:p>
            <a:pPr algn="ctr"/>
            <a:r>
              <a:rPr lang="en-US" sz="6000" dirty="0">
                <a:latin typeface="Comic Sans MS" panose="030F0702030302020204" pitchFamily="66" charset="0"/>
              </a:rPr>
              <a:t>Take a deep breath, we have to switch gears.</a:t>
            </a:r>
          </a:p>
          <a:p>
            <a:pPr algn="ctr"/>
            <a:endParaRPr lang="en-US" sz="6000" dirty="0">
              <a:latin typeface="Comic Sans MS" panose="030F0702030302020204" pitchFamily="66" charset="0"/>
            </a:endParaRPr>
          </a:p>
        </p:txBody>
      </p:sp>
    </p:spTree>
    <p:extLst>
      <p:ext uri="{BB962C8B-B14F-4D97-AF65-F5344CB8AC3E}">
        <p14:creationId xmlns:p14="http://schemas.microsoft.com/office/powerpoint/2010/main" val="42149633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355312"/>
          </a:xfrm>
          <a:prstGeom prst="rect">
            <a:avLst/>
          </a:prstGeom>
          <a:noFill/>
        </p:spPr>
        <p:txBody>
          <a:bodyPr wrap="square" rtlCol="0">
            <a:spAutoFit/>
          </a:bodyPr>
          <a:lstStyle/>
          <a:p>
            <a:r>
              <a:rPr lang="en-US" sz="3600" dirty="0">
                <a:solidFill>
                  <a:srgbClr val="0000CC"/>
                </a:solidFill>
                <a:latin typeface="Times New Roman" panose="02020603050405020304" pitchFamily="18" charset="0"/>
                <a:cs typeface="Times New Roman" panose="02020603050405020304" pitchFamily="18" charset="0"/>
              </a:rPr>
              <a:t>60.</a:t>
            </a:r>
            <a:r>
              <a:rPr lang="en-US" sz="3600" dirty="0">
                <a:latin typeface="Times New Roman" panose="02020603050405020304" pitchFamily="18" charset="0"/>
                <a:cs typeface="Times New Roman" panose="02020603050405020304" pitchFamily="18" charset="0"/>
              </a:rPr>
              <a:t>  A chemical reaction is when 2 or more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substances are bonded together in 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chemical reaction, forming…</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3600" b="1" u="sng" dirty="0">
                <a:solidFill>
                  <a:srgbClr val="FF0000"/>
                </a:solidFill>
                <a:latin typeface="Times New Roman" panose="02020603050405020304" pitchFamily="18" charset="0"/>
                <a:cs typeface="Times New Roman" panose="02020603050405020304" pitchFamily="18" charset="0"/>
              </a:rPr>
              <a:t>NEW PURE SUBSTANCES</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       that have </a:t>
            </a:r>
            <a:r>
              <a:rPr lang="en-US" sz="3600" u="sng" dirty="0">
                <a:solidFill>
                  <a:srgbClr val="0000CC"/>
                </a:solidFill>
                <a:latin typeface="Times New Roman" panose="02020603050405020304" pitchFamily="18" charset="0"/>
                <a:cs typeface="Times New Roman" panose="02020603050405020304" pitchFamily="18" charset="0"/>
              </a:rPr>
              <a:t>DIFFERENT</a:t>
            </a:r>
            <a:r>
              <a:rPr lang="en-US" sz="3600" dirty="0">
                <a:latin typeface="Times New Roman" panose="02020603050405020304" pitchFamily="18" charset="0"/>
                <a:cs typeface="Times New Roman" panose="02020603050405020304" pitchFamily="18" charset="0"/>
              </a:rPr>
              <a:t> properties than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 reactants had.  </a:t>
            </a:r>
          </a:p>
          <a:p>
            <a:r>
              <a:rPr lang="en-US" sz="3600"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3901116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5570756"/>
          </a:xfrm>
          <a:prstGeom prst="rect">
            <a:avLst/>
          </a:prstGeom>
          <a:noFill/>
        </p:spPr>
        <p:txBody>
          <a:bodyPr wrap="square" rtlCol="0">
            <a:spAutoFit/>
          </a:bodyPr>
          <a:lstStyle/>
          <a:p>
            <a:r>
              <a:rPr lang="en-US" sz="2800" dirty="0">
                <a:solidFill>
                  <a:prstClr val="black"/>
                </a:solidFill>
                <a:latin typeface="Times New Roman" panose="02020603050405020304" pitchFamily="18" charset="0"/>
                <a:ea typeface="Tahoma" pitchFamily="34" charset="0"/>
                <a:cs typeface="Times New Roman" panose="02020603050405020304" pitchFamily="18" charset="0"/>
              </a:rPr>
              <a:t>How can you tell if a chemical reaction has occurred or not?</a:t>
            </a:r>
          </a:p>
          <a:p>
            <a:endParaRPr lang="en-US" sz="2800" dirty="0">
              <a:solidFill>
                <a:prstClr val="black"/>
              </a:solidFill>
              <a:latin typeface="Times New Roman" panose="02020603050405020304" pitchFamily="18" charset="0"/>
              <a:ea typeface="Tahoma" pitchFamily="34" charset="0"/>
              <a:cs typeface="Times New Roman" panose="02020603050405020304" pitchFamily="18" charset="0"/>
            </a:endParaRPr>
          </a:p>
          <a:p>
            <a:r>
              <a:rPr lang="en-US" sz="2800" dirty="0">
                <a:solidFill>
                  <a:prstClr val="black"/>
                </a:solidFill>
                <a:latin typeface="Times New Roman" panose="02020603050405020304" pitchFamily="18" charset="0"/>
                <a:ea typeface="Tahoma" pitchFamily="34" charset="0"/>
                <a:cs typeface="Times New Roman" panose="02020603050405020304" pitchFamily="18" charset="0"/>
              </a:rPr>
              <a:t>There are 6 indicators we look for, and if one or more happens it is VERY LIKELY that a reaction did happen. </a:t>
            </a:r>
          </a:p>
          <a:p>
            <a:endParaRPr lang="en-US" sz="2800" dirty="0">
              <a:solidFill>
                <a:prstClr val="black"/>
              </a:solidFill>
              <a:latin typeface="Times New Roman" panose="02020603050405020304" pitchFamily="18" charset="0"/>
              <a:ea typeface="Tahoma" pitchFamily="34" charset="0"/>
              <a:cs typeface="Times New Roman" panose="02020603050405020304" pitchFamily="18" charset="0"/>
            </a:endParaRPr>
          </a:p>
          <a:p>
            <a:r>
              <a:rPr lang="en-US" sz="2800" dirty="0">
                <a:solidFill>
                  <a:prstClr val="black"/>
                </a:solidFill>
                <a:latin typeface="Times New Roman" panose="02020603050405020304" pitchFamily="18" charset="0"/>
                <a:ea typeface="Tahoma" pitchFamily="34" charset="0"/>
                <a:cs typeface="Times New Roman" panose="02020603050405020304" pitchFamily="18" charset="0"/>
              </a:rPr>
              <a:t>These indicators are </a:t>
            </a:r>
            <a:r>
              <a:rPr lang="en-US" sz="2800" u="sng" dirty="0">
                <a:solidFill>
                  <a:prstClr val="black"/>
                </a:solidFill>
                <a:latin typeface="Times New Roman" panose="02020603050405020304" pitchFamily="18" charset="0"/>
                <a:ea typeface="Tahoma" pitchFamily="34" charset="0"/>
                <a:cs typeface="Times New Roman" panose="02020603050405020304" pitchFamily="18" charset="0"/>
              </a:rPr>
              <a:t>not PROOF</a:t>
            </a:r>
            <a:r>
              <a:rPr lang="en-US" sz="2800" dirty="0">
                <a:solidFill>
                  <a:prstClr val="black"/>
                </a:solidFill>
                <a:latin typeface="Times New Roman" panose="02020603050405020304" pitchFamily="18" charset="0"/>
                <a:ea typeface="Tahoma" pitchFamily="34" charset="0"/>
                <a:cs typeface="Times New Roman" panose="02020603050405020304" pitchFamily="18" charset="0"/>
              </a:rPr>
              <a:t>.  Thinking is still required.</a:t>
            </a:r>
          </a:p>
          <a:p>
            <a:endParaRPr lang="en-US" sz="2800" dirty="0">
              <a:solidFill>
                <a:prstClr val="black"/>
              </a:solidFill>
              <a:latin typeface="Times New Roman" panose="02020603050405020304" pitchFamily="18" charset="0"/>
              <a:ea typeface="Tahoma" pitchFamily="34" charset="0"/>
              <a:cs typeface="Times New Roman" panose="02020603050405020304" pitchFamily="18" charset="0"/>
            </a:endParaRPr>
          </a:p>
          <a:p>
            <a:r>
              <a:rPr lang="en-US" sz="4400" dirty="0">
                <a:solidFill>
                  <a:srgbClr val="0000CC"/>
                </a:solidFill>
                <a:latin typeface="Times New Roman" panose="02020603050405020304" pitchFamily="18" charset="0"/>
                <a:ea typeface="Tahoma" pitchFamily="34" charset="0"/>
                <a:cs typeface="Times New Roman" panose="02020603050405020304" pitchFamily="18" charset="0"/>
              </a:rPr>
              <a:t>61. We’ll use the acronym </a:t>
            </a:r>
            <a:br>
              <a:rPr lang="en-US" sz="4400" dirty="0">
                <a:solidFill>
                  <a:srgbClr val="0000CC"/>
                </a:solidFill>
                <a:latin typeface="Times New Roman" panose="02020603050405020304" pitchFamily="18" charset="0"/>
                <a:ea typeface="Tahoma" pitchFamily="34" charset="0"/>
                <a:cs typeface="Times New Roman" panose="02020603050405020304" pitchFamily="18" charset="0"/>
              </a:rPr>
            </a:br>
            <a:r>
              <a:rPr lang="en-US" sz="4400" dirty="0">
                <a:solidFill>
                  <a:srgbClr val="0000CC"/>
                </a:solidFill>
                <a:latin typeface="Times New Roman" panose="02020603050405020304" pitchFamily="18" charset="0"/>
                <a:ea typeface="Tahoma" pitchFamily="34" charset="0"/>
                <a:cs typeface="Times New Roman" panose="02020603050405020304" pitchFamily="18" charset="0"/>
              </a:rPr>
              <a:t>      </a:t>
            </a:r>
            <a:r>
              <a:rPr lang="en-US" sz="7200" dirty="0">
                <a:solidFill>
                  <a:srgbClr val="0000CC"/>
                </a:solidFill>
                <a:latin typeface="Times New Roman" panose="02020603050405020304" pitchFamily="18" charset="0"/>
                <a:ea typeface="Tahoma" pitchFamily="34" charset="0"/>
                <a:cs typeface="Times New Roman" panose="02020603050405020304" pitchFamily="18" charset="0"/>
              </a:rPr>
              <a:t>TOPIC-B</a:t>
            </a:r>
            <a:r>
              <a:rPr lang="en-US" sz="4400" dirty="0">
                <a:solidFill>
                  <a:srgbClr val="0000CC"/>
                </a:solidFill>
                <a:latin typeface="Times New Roman" panose="02020603050405020304" pitchFamily="18" charset="0"/>
                <a:ea typeface="Tahoma" pitchFamily="34" charset="0"/>
                <a:cs typeface="Times New Roman" panose="02020603050405020304" pitchFamily="18" charset="0"/>
              </a:rPr>
              <a:t> </a:t>
            </a:r>
            <a:br>
              <a:rPr lang="en-US" sz="4400" dirty="0">
                <a:solidFill>
                  <a:srgbClr val="0000CC"/>
                </a:solidFill>
                <a:latin typeface="Times New Roman" panose="02020603050405020304" pitchFamily="18" charset="0"/>
                <a:ea typeface="Tahoma" pitchFamily="34" charset="0"/>
                <a:cs typeface="Times New Roman" panose="02020603050405020304" pitchFamily="18" charset="0"/>
              </a:rPr>
            </a:br>
            <a:r>
              <a:rPr lang="en-US" sz="4400" dirty="0">
                <a:solidFill>
                  <a:srgbClr val="0000CC"/>
                </a:solidFill>
                <a:latin typeface="Times New Roman" panose="02020603050405020304" pitchFamily="18" charset="0"/>
                <a:ea typeface="Tahoma" pitchFamily="34" charset="0"/>
                <a:cs typeface="Times New Roman" panose="02020603050405020304" pitchFamily="18" charset="0"/>
              </a:rPr>
              <a:t>      to remember what to look for.</a:t>
            </a:r>
          </a:p>
        </p:txBody>
      </p:sp>
    </p:spTree>
    <p:extLst>
      <p:ext uri="{BB962C8B-B14F-4D97-AF65-F5344CB8AC3E}">
        <p14:creationId xmlns:p14="http://schemas.microsoft.com/office/powerpoint/2010/main" val="38346060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2A2EC0C-5996-0614-8F94-EFEB1F047F8E}"/>
              </a:ext>
            </a:extLst>
          </p:cNvPr>
          <p:cNvGraphicFramePr>
            <a:graphicFrameLocks noGrp="1"/>
          </p:cNvGraphicFramePr>
          <p:nvPr>
            <p:extLst>
              <p:ext uri="{D42A27DB-BD31-4B8C-83A1-F6EECF244321}">
                <p14:modId xmlns:p14="http://schemas.microsoft.com/office/powerpoint/2010/main" val="3703876715"/>
              </p:ext>
            </p:extLst>
          </p:nvPr>
        </p:nvGraphicFramePr>
        <p:xfrm>
          <a:off x="0" y="0"/>
          <a:ext cx="9144000" cy="6858000"/>
        </p:xfrm>
        <a:graphic>
          <a:graphicData uri="http://schemas.openxmlformats.org/drawingml/2006/table">
            <a:tbl>
              <a:tblPr firstRow="1" bandRow="1">
                <a:tableStyleId>{5C22544A-7EE6-4342-B048-85BDC9FD1C3A}</a:tableStyleId>
              </a:tblPr>
              <a:tblGrid>
                <a:gridCol w="731520">
                  <a:extLst>
                    <a:ext uri="{9D8B030D-6E8A-4147-A177-3AD203B41FA5}">
                      <a16:colId xmlns:a16="http://schemas.microsoft.com/office/drawing/2014/main" val="3835106174"/>
                    </a:ext>
                  </a:extLst>
                </a:gridCol>
                <a:gridCol w="8412480">
                  <a:extLst>
                    <a:ext uri="{9D8B030D-6E8A-4147-A177-3AD203B41FA5}">
                      <a16:colId xmlns:a16="http://schemas.microsoft.com/office/drawing/2014/main" val="4199107966"/>
                    </a:ext>
                  </a:extLst>
                </a:gridCol>
              </a:tblGrid>
              <a:tr h="644376">
                <a:tc gridSpan="2">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62.        Indicators that a chemical reaction has probably occurred: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860516"/>
                  </a:ext>
                </a:extLst>
              </a:tr>
              <a:tr h="103560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1437034"/>
                  </a:ext>
                </a:extLst>
              </a:tr>
              <a:tr h="103560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09670593"/>
                  </a:ext>
                </a:extLst>
              </a:tr>
              <a:tr h="103560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4629321"/>
                  </a:ext>
                </a:extLst>
              </a:tr>
              <a:tr h="103560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9573254"/>
                  </a:ext>
                </a:extLst>
              </a:tr>
              <a:tr h="103560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09242520"/>
                  </a:ext>
                </a:extLst>
              </a:tr>
              <a:tr h="103560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73054451"/>
                  </a:ext>
                </a:extLst>
              </a:tr>
            </a:tbl>
          </a:graphicData>
        </a:graphic>
      </p:graphicFrame>
    </p:spTree>
    <p:extLst>
      <p:ext uri="{BB962C8B-B14F-4D97-AF65-F5344CB8AC3E}">
        <p14:creationId xmlns:p14="http://schemas.microsoft.com/office/powerpoint/2010/main" val="12532208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63822-F6EB-843C-3D9F-CED381D251E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5D41902-DDAD-109C-C294-99D1BE93E57C}"/>
              </a:ext>
            </a:extLst>
          </p:cNvPr>
          <p:cNvGraphicFramePr>
            <a:graphicFrameLocks noGrp="1"/>
          </p:cNvGraphicFramePr>
          <p:nvPr>
            <p:extLst>
              <p:ext uri="{D42A27DB-BD31-4B8C-83A1-F6EECF244321}">
                <p14:modId xmlns:p14="http://schemas.microsoft.com/office/powerpoint/2010/main" val="2667986667"/>
              </p:ext>
            </p:extLst>
          </p:nvPr>
        </p:nvGraphicFramePr>
        <p:xfrm>
          <a:off x="0" y="0"/>
          <a:ext cx="9144000" cy="6858000"/>
        </p:xfrm>
        <a:graphic>
          <a:graphicData uri="http://schemas.openxmlformats.org/drawingml/2006/table">
            <a:tbl>
              <a:tblPr firstRow="1" bandRow="1">
                <a:tableStyleId>{5C22544A-7EE6-4342-B048-85BDC9FD1C3A}</a:tableStyleId>
              </a:tblPr>
              <a:tblGrid>
                <a:gridCol w="731520">
                  <a:extLst>
                    <a:ext uri="{9D8B030D-6E8A-4147-A177-3AD203B41FA5}">
                      <a16:colId xmlns:a16="http://schemas.microsoft.com/office/drawing/2014/main" val="3835106174"/>
                    </a:ext>
                  </a:extLst>
                </a:gridCol>
                <a:gridCol w="8412480">
                  <a:extLst>
                    <a:ext uri="{9D8B030D-6E8A-4147-A177-3AD203B41FA5}">
                      <a16:colId xmlns:a16="http://schemas.microsoft.com/office/drawing/2014/main" val="4199107966"/>
                    </a:ext>
                  </a:extLst>
                </a:gridCol>
              </a:tblGrid>
              <a:tr h="644376">
                <a:tc gridSpan="2">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62.        Indicators that a chemical reaction has probably occurred: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87860516"/>
                  </a:ext>
                </a:extLst>
              </a:tr>
              <a:tr h="103560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If TEMPERATURE CHANGE occurs (hotter or colder) energy is released or absorbed.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1437034"/>
                  </a:ext>
                </a:extLst>
              </a:tr>
              <a:tr h="103560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ODOR CHANGE means new stuff that smells different has been made.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09670593"/>
                  </a:ext>
                </a:extLst>
              </a:tr>
              <a:tr h="103560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PRECIPITATES are solids that form when some solution are mixed, solids that were not present before and are not soluble in the 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4629321"/>
                  </a:ext>
                </a:extLst>
              </a:tr>
              <a:tr h="103560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All chemical reactions are reversible, but that requires chemical smarts.  Most chemical reactions are spontaneously IRREVERSIBLE, once they happen they stay done.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9573254"/>
                  </a:ext>
                </a:extLst>
              </a:tr>
              <a:tr h="103560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COLOR CHANGES mean new substances with different colors have formed.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09242520"/>
                  </a:ext>
                </a:extLst>
              </a:tr>
              <a:tr h="103560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BUBBLES of a new gas means a gas formed from the reactants.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73054451"/>
                  </a:ext>
                </a:extLst>
              </a:tr>
            </a:tbl>
          </a:graphicData>
        </a:graphic>
      </p:graphicFrame>
    </p:spTree>
    <p:extLst>
      <p:ext uri="{BB962C8B-B14F-4D97-AF65-F5344CB8AC3E}">
        <p14:creationId xmlns:p14="http://schemas.microsoft.com/office/powerpoint/2010/main" val="30197340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0" y="0"/>
            <a:ext cx="9144000" cy="5791200"/>
          </a:xfrm>
        </p:spPr>
        <p:txBody>
          <a:bodyPr>
            <a:normAutofit fontScale="90000"/>
          </a:bodyPr>
          <a:lstStyle/>
          <a:p>
            <a:pPr algn="l" eaLnBrk="1" hangingPunct="1"/>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Matter Class #4</a:t>
            </a:r>
            <a:b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br>
            <a:b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Objective:  </a:t>
            </a:r>
            <a:b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Particle Diagrams for solids, liquids, gases, atoms, molecules, compounds, and mixtures.   </a:t>
            </a:r>
            <a:b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br>
            <a:b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Put on your thinking hats.</a:t>
            </a:r>
            <a:b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br>
            <a:b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600" dirty="0">
                <a:solidFill>
                  <a:srgbClr val="0000CC"/>
                </a:solidFill>
                <a:latin typeface="Times New Roman" panose="02020603050405020304" pitchFamily="18" charset="0"/>
                <a:cs typeface="Times New Roman" panose="02020603050405020304" pitchFamily="18" charset="0"/>
              </a:rPr>
              <a:t> </a:t>
            </a:r>
            <a:endPar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205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3657600"/>
            <a:ext cx="2832100"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46612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F48A2-1CFF-28BA-5307-544E1C886548}"/>
            </a:ext>
          </a:extLst>
        </p:cNvPr>
        <p:cNvGrpSpPr/>
        <p:nvPr/>
      </p:nvGrpSpPr>
      <p:grpSpPr>
        <a:xfrm>
          <a:off x="0" y="0"/>
          <a:ext cx="0" cy="0"/>
          <a:chOff x="0" y="0"/>
          <a:chExt cx="0" cy="0"/>
        </a:xfrm>
      </p:grpSpPr>
      <p:sp>
        <p:nvSpPr>
          <p:cNvPr id="3074" name="TextBox 1">
            <a:extLst>
              <a:ext uri="{FF2B5EF4-FFF2-40B4-BE49-F238E27FC236}">
                <a16:creationId xmlns:a16="http://schemas.microsoft.com/office/drawing/2014/main" id="{FF5751B3-0DE9-2C23-CF23-18E8E3775625}"/>
              </a:ext>
            </a:extLst>
          </p:cNvPr>
          <p:cNvSpPr txBox="1">
            <a:spLocks noChangeArrowheads="1"/>
          </p:cNvSpPr>
          <p:nvPr/>
        </p:nvSpPr>
        <p:spPr bwMode="auto">
          <a:xfrm>
            <a:off x="0" y="0"/>
            <a:ext cx="91440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3600" dirty="0">
                <a:solidFill>
                  <a:srgbClr val="FF0000"/>
                </a:solidFill>
                <a:latin typeface="Times New Roman" panose="02020603050405020304" pitchFamily="18" charset="0"/>
                <a:cs typeface="Times New Roman" panose="02020603050405020304" pitchFamily="18" charset="0"/>
              </a:rPr>
              <a:t>63.  A particle diagram shows the idea of   </a:t>
            </a:r>
            <a:br>
              <a:rPr lang="en-US" altLang="en-US" sz="3600" dirty="0">
                <a:solidFill>
                  <a:srgbClr val="FF0000"/>
                </a:solidFill>
                <a:latin typeface="Times New Roman" panose="02020603050405020304" pitchFamily="18" charset="0"/>
                <a:cs typeface="Times New Roman" panose="02020603050405020304" pitchFamily="18" charset="0"/>
              </a:rPr>
            </a:br>
            <a:r>
              <a:rPr lang="en-US" altLang="en-US" sz="3600" dirty="0">
                <a:solidFill>
                  <a:srgbClr val="FF0000"/>
                </a:solidFill>
                <a:latin typeface="Times New Roman" panose="02020603050405020304" pitchFamily="18" charset="0"/>
                <a:cs typeface="Times New Roman" panose="02020603050405020304" pitchFamily="18" charset="0"/>
              </a:rPr>
              <a:t>      chemical substances in a cartoon sort of way</a:t>
            </a:r>
          </a:p>
          <a:p>
            <a:pPr eaLnBrk="1" fontAlgn="base" hangingPunct="1">
              <a:spcBef>
                <a:spcPct val="0"/>
              </a:spcBef>
              <a:spcAft>
                <a:spcPct val="0"/>
              </a:spcAft>
              <a:buFontTx/>
              <a:buNone/>
            </a:pP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The diagrams are not realistic in shape, but with some imagination and thinking, you can understand what they are going to show.</a:t>
            </a:r>
          </a:p>
          <a:p>
            <a:pPr eaLnBrk="1" fontAlgn="base" hangingPunct="1">
              <a:spcBef>
                <a:spcPct val="0"/>
              </a:spcBef>
              <a:spcAft>
                <a:spcPct val="0"/>
              </a:spcAft>
              <a:buFontTx/>
              <a:buNone/>
            </a:pPr>
            <a:endParaRPr lang="en-US" altLang="en-US" sz="2400" dirty="0">
              <a:solidFill>
                <a:srgbClr val="000000"/>
              </a:solidFill>
              <a:latin typeface="Times New Roman" panose="02020603050405020304" pitchFamily="18" charset="0"/>
              <a:cs typeface="Times New Roman" panose="02020603050405020304" pitchFamily="18" charset="0"/>
            </a:endParaRPr>
          </a:p>
          <a:p>
            <a:pPr eaLnBrk="1" fontAlgn="base" hangingPunct="1">
              <a:spcBef>
                <a:spcPct val="0"/>
              </a:spcBef>
              <a:spcAft>
                <a:spcPct val="0"/>
              </a:spcAft>
              <a:buFontTx/>
              <a:buNone/>
            </a:pPr>
            <a:r>
              <a:rPr lang="en-US" altLang="en-US" sz="2400" dirty="0">
                <a:solidFill>
                  <a:srgbClr val="000000"/>
                </a:solidFill>
                <a:latin typeface="Times New Roman" panose="02020603050405020304" pitchFamily="18" charset="0"/>
                <a:cs typeface="Times New Roman" panose="02020603050405020304" pitchFamily="18" charset="0"/>
              </a:rPr>
              <a:t>7 vocabulary words to start… </a:t>
            </a:r>
          </a:p>
        </p:txBody>
      </p:sp>
      <p:graphicFrame>
        <p:nvGraphicFramePr>
          <p:cNvPr id="2" name="Table 1">
            <a:extLst>
              <a:ext uri="{FF2B5EF4-FFF2-40B4-BE49-F238E27FC236}">
                <a16:creationId xmlns:a16="http://schemas.microsoft.com/office/drawing/2014/main" id="{4AFB2EC6-A909-4DBB-076C-3E52A5941718}"/>
              </a:ext>
            </a:extLst>
          </p:cNvPr>
          <p:cNvGraphicFramePr>
            <a:graphicFrameLocks noGrp="1"/>
          </p:cNvGraphicFramePr>
          <p:nvPr>
            <p:extLst>
              <p:ext uri="{D42A27DB-BD31-4B8C-83A1-F6EECF244321}">
                <p14:modId xmlns:p14="http://schemas.microsoft.com/office/powerpoint/2010/main" val="3933944878"/>
              </p:ext>
            </p:extLst>
          </p:nvPr>
        </p:nvGraphicFramePr>
        <p:xfrm>
          <a:off x="0" y="3124200"/>
          <a:ext cx="9144000" cy="373380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3534018"/>
                    </a:ext>
                  </a:extLst>
                </a:gridCol>
                <a:gridCol w="7086600">
                  <a:extLst>
                    <a:ext uri="{9D8B030D-6E8A-4147-A177-3AD203B41FA5}">
                      <a16:colId xmlns:a16="http://schemas.microsoft.com/office/drawing/2014/main" val="2664108455"/>
                    </a:ext>
                  </a:extLst>
                </a:gridCol>
              </a:tblGrid>
              <a:tr h="1244600">
                <a:tc>
                  <a:txBody>
                    <a:bodyPr/>
                    <a:lstStyle/>
                    <a:p>
                      <a:pPr algn="ctr"/>
                      <a:r>
                        <a:rPr lang="en-US" sz="4400" b="0" dirty="0">
                          <a:solidFill>
                            <a:schemeClr val="tx1"/>
                          </a:solidFill>
                          <a:latin typeface="Times New Roman" panose="02020603050405020304" pitchFamily="18" charset="0"/>
                          <a:cs typeface="Times New Roman" panose="02020603050405020304" pitchFamily="18" charset="0"/>
                        </a:rPr>
                        <a:t>solid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particles are stuck together, they’re organized, holds its shape.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3810988"/>
                  </a:ext>
                </a:extLst>
              </a:tr>
              <a:tr h="1244600">
                <a:tc>
                  <a:txBody>
                    <a:bodyPr/>
                    <a:lstStyle/>
                    <a:p>
                      <a:pPr algn="ctr"/>
                      <a:r>
                        <a:rPr lang="en-US" sz="4400" b="0" dirty="0">
                          <a:solidFill>
                            <a:schemeClr val="tx1"/>
                          </a:solidFill>
                          <a:latin typeface="Times New Roman" panose="02020603050405020304" pitchFamily="18" charset="0"/>
                          <a:cs typeface="Times New Roman" panose="02020603050405020304" pitchFamily="18" charset="0"/>
                        </a:rPr>
                        <a:t>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particles are “sticky but not stuck”, they fill bottom of a container.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904838"/>
                  </a:ext>
                </a:extLst>
              </a:tr>
              <a:tr h="1244600">
                <a:tc>
                  <a:txBody>
                    <a:bodyPr/>
                    <a:lstStyle/>
                    <a:p>
                      <a:pPr algn="ctr"/>
                      <a:r>
                        <a:rPr lang="en-US" sz="4400" b="0" dirty="0">
                          <a:solidFill>
                            <a:schemeClr val="tx1"/>
                          </a:solidFill>
                          <a:latin typeface="Times New Roman" panose="02020603050405020304" pitchFamily="18" charset="0"/>
                          <a:cs typeface="Times New Roman" panose="02020603050405020304" pitchFamily="18" charset="0"/>
                        </a:rPr>
                        <a:t>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particles don’t touch, </a:t>
                      </a:r>
                      <a:br>
                        <a:rPr lang="en-US" sz="3600" b="0" dirty="0">
                          <a:solidFill>
                            <a:schemeClr val="tx1"/>
                          </a:solidFill>
                          <a:latin typeface="Times New Roman" panose="02020603050405020304" pitchFamily="18" charset="0"/>
                          <a:cs typeface="Times New Roman" panose="02020603050405020304" pitchFamily="18" charset="0"/>
                        </a:rPr>
                      </a:br>
                      <a:r>
                        <a:rPr lang="en-US" sz="3600" b="0" dirty="0">
                          <a:solidFill>
                            <a:schemeClr val="tx1"/>
                          </a:solidFill>
                          <a:latin typeface="Times New Roman" panose="02020603050405020304" pitchFamily="18" charset="0"/>
                          <a:cs typeface="Times New Roman" panose="02020603050405020304" pitchFamily="18" charset="0"/>
                        </a:rPr>
                        <a:t>they bounce around in straight lines.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1310239"/>
                  </a:ext>
                </a:extLst>
              </a:tr>
            </a:tbl>
          </a:graphicData>
        </a:graphic>
      </p:graphicFrame>
    </p:spTree>
    <p:extLst>
      <p:ext uri="{BB962C8B-B14F-4D97-AF65-F5344CB8AC3E}">
        <p14:creationId xmlns:p14="http://schemas.microsoft.com/office/powerpoint/2010/main" val="29920757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C577D-A7E4-1DE1-1AB6-5F9F29EDC10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C1AE00D-5353-3758-60B0-0AE04261B186}"/>
              </a:ext>
            </a:extLst>
          </p:cNvPr>
          <p:cNvGraphicFramePr>
            <a:graphicFrameLocks noGrp="1"/>
          </p:cNvGraphicFramePr>
          <p:nvPr>
            <p:extLst>
              <p:ext uri="{D42A27DB-BD31-4B8C-83A1-F6EECF244321}">
                <p14:modId xmlns:p14="http://schemas.microsoft.com/office/powerpoint/2010/main" val="4114277884"/>
              </p:ext>
            </p:extLst>
          </p:nvPr>
        </p:nvGraphicFramePr>
        <p:xfrm>
          <a:off x="6626" y="23190"/>
          <a:ext cx="9137374" cy="6834808"/>
        </p:xfrm>
        <a:graphic>
          <a:graphicData uri="http://schemas.openxmlformats.org/drawingml/2006/table">
            <a:tbl>
              <a:tblPr firstRow="1" bandRow="1">
                <a:tableStyleId>{5C22544A-7EE6-4342-B048-85BDC9FD1C3A}</a:tableStyleId>
              </a:tblPr>
              <a:tblGrid>
                <a:gridCol w="2055909">
                  <a:extLst>
                    <a:ext uri="{9D8B030D-6E8A-4147-A177-3AD203B41FA5}">
                      <a16:colId xmlns:a16="http://schemas.microsoft.com/office/drawing/2014/main" val="1783534018"/>
                    </a:ext>
                  </a:extLst>
                </a:gridCol>
                <a:gridCol w="7081465">
                  <a:extLst>
                    <a:ext uri="{9D8B030D-6E8A-4147-A177-3AD203B41FA5}">
                      <a16:colId xmlns:a16="http://schemas.microsoft.com/office/drawing/2014/main" val="2664108455"/>
                    </a:ext>
                  </a:extLst>
                </a:gridCol>
              </a:tblGrid>
              <a:tr h="1708702">
                <a:tc>
                  <a:txBody>
                    <a:bodyPr/>
                    <a:lstStyle/>
                    <a:p>
                      <a:pPr algn="ctr"/>
                      <a:r>
                        <a:rPr lang="en-US" sz="4400" b="0" dirty="0">
                          <a:solidFill>
                            <a:schemeClr val="tx1"/>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600" b="0" dirty="0">
                          <a:solidFill>
                            <a:schemeClr val="tx1"/>
                          </a:solidFill>
                          <a:latin typeface="Times New Roman" panose="02020603050405020304" pitchFamily="18" charset="0"/>
                          <a:cs typeface="Times New Roman" panose="02020603050405020304" pitchFamily="18" charset="0"/>
                        </a:rPr>
                        <a:t>smallest bit of any element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0851376"/>
                  </a:ext>
                </a:extLst>
              </a:tr>
              <a:tr h="17087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0" dirty="0">
                          <a:solidFill>
                            <a:schemeClr val="tx1"/>
                          </a:solidFill>
                          <a:latin typeface="Times New Roman" panose="02020603050405020304" pitchFamily="18" charset="0"/>
                          <a:cs typeface="Times New Roman" panose="02020603050405020304" pitchFamily="18" charset="0"/>
                        </a:rPr>
                        <a:t>diatomic elements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600" b="0" dirty="0">
                          <a:solidFill>
                            <a:schemeClr val="tx1"/>
                          </a:solidFill>
                          <a:latin typeface="Times New Roman" panose="02020603050405020304" pitchFamily="18" charset="0"/>
                          <a:cs typeface="Times New Roman" panose="02020603050405020304" pitchFamily="18" charset="0"/>
                        </a:rPr>
                        <a:t>one of 7 kinds of atoms that are always paired when pure.  (H</a:t>
                      </a:r>
                      <a:r>
                        <a:rPr lang="en-US" sz="3600" b="0" baseline="-25000" dirty="0">
                          <a:solidFill>
                            <a:schemeClr val="tx1"/>
                          </a:solidFill>
                          <a:latin typeface="Times New Roman" panose="02020603050405020304" pitchFamily="18" charset="0"/>
                          <a:cs typeface="Times New Roman" panose="02020603050405020304" pitchFamily="18" charset="0"/>
                        </a:rPr>
                        <a:t>2</a:t>
                      </a:r>
                      <a:r>
                        <a:rPr lang="en-US" sz="3600" b="0" dirty="0">
                          <a:solidFill>
                            <a:schemeClr val="tx1"/>
                          </a:solidFill>
                          <a:latin typeface="Times New Roman" panose="02020603050405020304" pitchFamily="18" charset="0"/>
                          <a:cs typeface="Times New Roman" panose="02020603050405020304" pitchFamily="18" charset="0"/>
                        </a:rPr>
                        <a:t> + O</a:t>
                      </a:r>
                      <a:r>
                        <a:rPr lang="en-US" sz="3600" b="0" baseline="-25000" dirty="0">
                          <a:solidFill>
                            <a:schemeClr val="tx1"/>
                          </a:solidFill>
                          <a:latin typeface="Times New Roman" panose="02020603050405020304" pitchFamily="18" charset="0"/>
                          <a:cs typeface="Times New Roman" panose="02020603050405020304" pitchFamily="18" charset="0"/>
                        </a:rPr>
                        <a:t>2</a:t>
                      </a:r>
                      <a:r>
                        <a:rPr lang="en-US" sz="36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904838"/>
                  </a:ext>
                </a:extLst>
              </a:tr>
              <a:tr h="1708702">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compound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600" b="0" dirty="0">
                          <a:solidFill>
                            <a:schemeClr val="tx1"/>
                          </a:solidFill>
                          <a:latin typeface="Times New Roman" panose="02020603050405020304" pitchFamily="18" charset="0"/>
                          <a:cs typeface="Times New Roman" panose="02020603050405020304" pitchFamily="18" charset="0"/>
                        </a:rPr>
                        <a:t>2 or more different atoms bonded together, making a compound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1310239"/>
                  </a:ext>
                </a:extLst>
              </a:tr>
              <a:tr h="17087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0" dirty="0">
                          <a:solidFill>
                            <a:schemeClr val="tx1"/>
                          </a:solidFill>
                          <a:latin typeface="Times New Roman" panose="02020603050405020304" pitchFamily="18" charset="0"/>
                          <a:cs typeface="Times New Roman" panose="02020603050405020304" pitchFamily="18" charset="0"/>
                        </a:rPr>
                        <a:t>mixture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600" b="0" dirty="0">
                          <a:solidFill>
                            <a:schemeClr val="tx1"/>
                          </a:solidFill>
                          <a:latin typeface="Times New Roman" panose="02020603050405020304" pitchFamily="18" charset="0"/>
                          <a:cs typeface="Times New Roman" panose="02020603050405020304" pitchFamily="18" charset="0"/>
                        </a:rPr>
                        <a:t>combo of elements or compounds</a:t>
                      </a:r>
                      <a:br>
                        <a:rPr lang="en-US" sz="3600" b="0" dirty="0">
                          <a:solidFill>
                            <a:schemeClr val="tx1"/>
                          </a:solidFill>
                          <a:latin typeface="Times New Roman" panose="02020603050405020304" pitchFamily="18" charset="0"/>
                          <a:cs typeface="Times New Roman" panose="02020603050405020304" pitchFamily="18" charset="0"/>
                        </a:rPr>
                      </a:br>
                      <a:r>
                        <a:rPr lang="en-US" sz="3600" b="0" dirty="0">
                          <a:solidFill>
                            <a:schemeClr val="tx1"/>
                          </a:solidFill>
                          <a:latin typeface="Times New Roman" panose="02020603050405020304" pitchFamily="18" charset="0"/>
                          <a:cs typeface="Times New Roman" panose="02020603050405020304" pitchFamily="18" charset="0"/>
                        </a:rPr>
                        <a:t>with no specific formulas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29824570"/>
                  </a:ext>
                </a:extLst>
              </a:tr>
            </a:tbl>
          </a:graphicData>
        </a:graphic>
      </p:graphicFrame>
    </p:spTree>
    <p:extLst>
      <p:ext uri="{BB962C8B-B14F-4D97-AF65-F5344CB8AC3E}">
        <p14:creationId xmlns:p14="http://schemas.microsoft.com/office/powerpoint/2010/main" val="27261715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0" y="0"/>
            <a:ext cx="9144000" cy="553998"/>
          </a:xfrm>
          <a:prstGeom prst="rect">
            <a:avLst/>
          </a:prstGeom>
          <a:solidFill>
            <a:schemeClr val="bg1">
              <a:lumMod val="95000"/>
            </a:schemeClr>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3000" dirty="0">
                <a:solidFill>
                  <a:srgbClr val="000000">
                    <a:lumMod val="95000"/>
                    <a:lumOff val="5000"/>
                  </a:srgbClr>
                </a:solidFill>
                <a:latin typeface="Times New Roman" panose="02020603050405020304" pitchFamily="18" charset="0"/>
                <a:cs typeface="Times New Roman" panose="02020603050405020304" pitchFamily="18" charset="0"/>
              </a:rPr>
              <a:t>64.  Particle diagrams for a SOLID</a:t>
            </a:r>
          </a:p>
        </p:txBody>
      </p:sp>
      <p:graphicFrame>
        <p:nvGraphicFramePr>
          <p:cNvPr id="2" name="Table 1">
            <a:extLst>
              <a:ext uri="{FF2B5EF4-FFF2-40B4-BE49-F238E27FC236}">
                <a16:creationId xmlns:a16="http://schemas.microsoft.com/office/drawing/2014/main" id="{727CF175-A122-C18E-FE63-AE356F1FC3C4}"/>
              </a:ext>
            </a:extLst>
          </p:cNvPr>
          <p:cNvGraphicFramePr>
            <a:graphicFrameLocks noGrp="1"/>
          </p:cNvGraphicFramePr>
          <p:nvPr>
            <p:extLst>
              <p:ext uri="{D42A27DB-BD31-4B8C-83A1-F6EECF244321}">
                <p14:modId xmlns:p14="http://schemas.microsoft.com/office/powerpoint/2010/main" val="62345850"/>
              </p:ext>
            </p:extLst>
          </p:nvPr>
        </p:nvGraphicFramePr>
        <p:xfrm>
          <a:off x="0" y="553998"/>
          <a:ext cx="9144000" cy="630400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767166658"/>
                    </a:ext>
                  </a:extLst>
                </a:gridCol>
                <a:gridCol w="3048000">
                  <a:extLst>
                    <a:ext uri="{9D8B030D-6E8A-4147-A177-3AD203B41FA5}">
                      <a16:colId xmlns:a16="http://schemas.microsoft.com/office/drawing/2014/main" val="2694013090"/>
                    </a:ext>
                  </a:extLst>
                </a:gridCol>
                <a:gridCol w="3048000">
                  <a:extLst>
                    <a:ext uri="{9D8B030D-6E8A-4147-A177-3AD203B41FA5}">
                      <a16:colId xmlns:a16="http://schemas.microsoft.com/office/drawing/2014/main" val="14602212"/>
                    </a:ext>
                  </a:extLst>
                </a:gridCol>
              </a:tblGrid>
              <a:tr h="3152001">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4278113"/>
                  </a:ext>
                </a:extLst>
              </a:tr>
              <a:tr h="3152001">
                <a:tc>
                  <a:txBody>
                    <a:bodyPr/>
                    <a:lstStyle/>
                    <a:p>
                      <a:pPr algn="ctr"/>
                      <a:r>
                        <a:rPr lang="en-US" sz="2800" dirty="0">
                          <a:solidFill>
                            <a:srgbClr val="FF0000"/>
                          </a:solidFill>
                          <a:latin typeface="Times New Roman" panose="02020603050405020304" pitchFamily="18" charset="0"/>
                          <a:cs typeface="Times New Roman" panose="02020603050405020304" pitchFamily="18" charset="0"/>
                        </a:rPr>
                        <a:t>Solid particles are stuck together, organized, orderly, and hold their shape in the container.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6442273"/>
                  </a:ext>
                </a:extLst>
              </a:tr>
            </a:tbl>
          </a:graphicData>
        </a:graphic>
      </p:graphicFrame>
      <p:sp>
        <p:nvSpPr>
          <p:cNvPr id="3" name="Oval 26"/>
          <p:cNvSpPr>
            <a:spLocks noChangeArrowheads="1"/>
          </p:cNvSpPr>
          <p:nvPr/>
        </p:nvSpPr>
        <p:spPr bwMode="auto">
          <a:xfrm>
            <a:off x="1066800" y="2448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 name="Oval 27"/>
          <p:cNvSpPr>
            <a:spLocks noChangeArrowheads="1"/>
          </p:cNvSpPr>
          <p:nvPr/>
        </p:nvSpPr>
        <p:spPr bwMode="auto">
          <a:xfrm>
            <a:off x="1752600" y="2829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 name="Oval 28"/>
          <p:cNvSpPr>
            <a:spLocks noChangeArrowheads="1"/>
          </p:cNvSpPr>
          <p:nvPr/>
        </p:nvSpPr>
        <p:spPr bwMode="auto">
          <a:xfrm>
            <a:off x="1295400" y="2829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6" name="Oval 29"/>
          <p:cNvSpPr>
            <a:spLocks noChangeArrowheads="1"/>
          </p:cNvSpPr>
          <p:nvPr/>
        </p:nvSpPr>
        <p:spPr bwMode="auto">
          <a:xfrm>
            <a:off x="838200" y="2829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 name="Oval 30"/>
          <p:cNvSpPr>
            <a:spLocks noChangeArrowheads="1"/>
          </p:cNvSpPr>
          <p:nvPr/>
        </p:nvSpPr>
        <p:spPr bwMode="auto">
          <a:xfrm>
            <a:off x="1981200" y="3210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8" name="Oval 31"/>
          <p:cNvSpPr>
            <a:spLocks noChangeArrowheads="1"/>
          </p:cNvSpPr>
          <p:nvPr/>
        </p:nvSpPr>
        <p:spPr bwMode="auto">
          <a:xfrm>
            <a:off x="1524000" y="3210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9" name="Oval 32"/>
          <p:cNvSpPr>
            <a:spLocks noChangeArrowheads="1"/>
          </p:cNvSpPr>
          <p:nvPr/>
        </p:nvSpPr>
        <p:spPr bwMode="auto">
          <a:xfrm>
            <a:off x="1066800" y="3210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0" name="Oval 33"/>
          <p:cNvSpPr>
            <a:spLocks noChangeArrowheads="1"/>
          </p:cNvSpPr>
          <p:nvPr/>
        </p:nvSpPr>
        <p:spPr bwMode="auto">
          <a:xfrm>
            <a:off x="609600" y="3210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1" name="Oval 35"/>
          <p:cNvSpPr>
            <a:spLocks noChangeArrowheads="1"/>
          </p:cNvSpPr>
          <p:nvPr/>
        </p:nvSpPr>
        <p:spPr bwMode="auto">
          <a:xfrm>
            <a:off x="1295400" y="2067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2" name="Oval 36"/>
          <p:cNvSpPr>
            <a:spLocks noChangeArrowheads="1"/>
          </p:cNvSpPr>
          <p:nvPr/>
        </p:nvSpPr>
        <p:spPr bwMode="auto">
          <a:xfrm>
            <a:off x="1524000" y="2448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Tree>
    <p:extLst>
      <p:ext uri="{BB962C8B-B14F-4D97-AF65-F5344CB8AC3E}">
        <p14:creationId xmlns:p14="http://schemas.microsoft.com/office/powerpoint/2010/main" val="18274897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451FF-C6F5-8E05-91B0-0176E720321C}"/>
            </a:ext>
          </a:extLst>
        </p:cNvPr>
        <p:cNvGrpSpPr/>
        <p:nvPr/>
      </p:nvGrpSpPr>
      <p:grpSpPr>
        <a:xfrm>
          <a:off x="0" y="0"/>
          <a:ext cx="0" cy="0"/>
          <a:chOff x="0" y="0"/>
          <a:chExt cx="0" cy="0"/>
        </a:xfrm>
      </p:grpSpPr>
      <p:sp>
        <p:nvSpPr>
          <p:cNvPr id="7170" name="Text Box 4">
            <a:extLst>
              <a:ext uri="{FF2B5EF4-FFF2-40B4-BE49-F238E27FC236}">
                <a16:creationId xmlns:a16="http://schemas.microsoft.com/office/drawing/2014/main" id="{EA2425C4-7D81-463F-9A3B-1E295DB6BAF3}"/>
              </a:ext>
            </a:extLst>
          </p:cNvPr>
          <p:cNvSpPr txBox="1">
            <a:spLocks noChangeArrowheads="1"/>
          </p:cNvSpPr>
          <p:nvPr/>
        </p:nvSpPr>
        <p:spPr bwMode="auto">
          <a:xfrm>
            <a:off x="0" y="0"/>
            <a:ext cx="9144000" cy="553998"/>
          </a:xfrm>
          <a:prstGeom prst="rect">
            <a:avLst/>
          </a:prstGeom>
          <a:solidFill>
            <a:schemeClr val="accent2">
              <a:lumMod val="40000"/>
              <a:lumOff val="60000"/>
            </a:schemeClr>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3000" dirty="0">
                <a:solidFill>
                  <a:srgbClr val="000000">
                    <a:lumMod val="95000"/>
                    <a:lumOff val="5000"/>
                  </a:srgbClr>
                </a:solidFill>
                <a:latin typeface="Times New Roman" panose="02020603050405020304" pitchFamily="18" charset="0"/>
                <a:cs typeface="Times New Roman" panose="02020603050405020304" pitchFamily="18" charset="0"/>
              </a:rPr>
              <a:t>64.  Particle diagrams for a SOLID, LIQUID</a:t>
            </a:r>
          </a:p>
        </p:txBody>
      </p:sp>
      <p:graphicFrame>
        <p:nvGraphicFramePr>
          <p:cNvPr id="2" name="Table 1">
            <a:extLst>
              <a:ext uri="{FF2B5EF4-FFF2-40B4-BE49-F238E27FC236}">
                <a16:creationId xmlns:a16="http://schemas.microsoft.com/office/drawing/2014/main" id="{A8B89CCE-FF39-2606-40BE-4236004DDDDB}"/>
              </a:ext>
            </a:extLst>
          </p:cNvPr>
          <p:cNvGraphicFramePr>
            <a:graphicFrameLocks noGrp="1"/>
          </p:cNvGraphicFramePr>
          <p:nvPr>
            <p:extLst>
              <p:ext uri="{D42A27DB-BD31-4B8C-83A1-F6EECF244321}">
                <p14:modId xmlns:p14="http://schemas.microsoft.com/office/powerpoint/2010/main" val="4078612072"/>
              </p:ext>
            </p:extLst>
          </p:nvPr>
        </p:nvGraphicFramePr>
        <p:xfrm>
          <a:off x="0" y="553998"/>
          <a:ext cx="9144000" cy="630400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767166658"/>
                    </a:ext>
                  </a:extLst>
                </a:gridCol>
                <a:gridCol w="3048000">
                  <a:extLst>
                    <a:ext uri="{9D8B030D-6E8A-4147-A177-3AD203B41FA5}">
                      <a16:colId xmlns:a16="http://schemas.microsoft.com/office/drawing/2014/main" val="2694013090"/>
                    </a:ext>
                  </a:extLst>
                </a:gridCol>
                <a:gridCol w="3048000">
                  <a:extLst>
                    <a:ext uri="{9D8B030D-6E8A-4147-A177-3AD203B41FA5}">
                      <a16:colId xmlns:a16="http://schemas.microsoft.com/office/drawing/2014/main" val="14602212"/>
                    </a:ext>
                  </a:extLst>
                </a:gridCol>
              </a:tblGrid>
              <a:tr h="3152001">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4278113"/>
                  </a:ext>
                </a:extLst>
              </a:tr>
              <a:tr h="3152001">
                <a:tc>
                  <a:txBody>
                    <a:bodyPr/>
                    <a:lstStyle/>
                    <a:p>
                      <a:pPr algn="ctr"/>
                      <a:r>
                        <a:rPr lang="en-US" sz="2800" dirty="0">
                          <a:latin typeface="Times New Roman" panose="02020603050405020304" pitchFamily="18" charset="0"/>
                          <a:cs typeface="Times New Roman" panose="02020603050405020304" pitchFamily="18" charset="0"/>
                        </a:rPr>
                        <a:t>Solid particles are stuck together, organized, orderly, and hold their shape in the container.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srgbClr val="FF0000"/>
                          </a:solidFill>
                          <a:latin typeface="Times New Roman" panose="02020603050405020304" pitchFamily="18" charset="0"/>
                          <a:cs typeface="Times New Roman" panose="02020603050405020304" pitchFamily="18" charset="0"/>
                        </a:rPr>
                        <a:t>Liquid particles are sticky but not stuck, they conform to the shape of the bottom of the container.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6442273"/>
                  </a:ext>
                </a:extLst>
              </a:tr>
            </a:tbl>
          </a:graphicData>
        </a:graphic>
      </p:graphicFrame>
      <p:sp>
        <p:nvSpPr>
          <p:cNvPr id="3" name="Oval 26">
            <a:extLst>
              <a:ext uri="{FF2B5EF4-FFF2-40B4-BE49-F238E27FC236}">
                <a16:creationId xmlns:a16="http://schemas.microsoft.com/office/drawing/2014/main" id="{6E86E666-A28A-DFEC-418C-928FA7ADF959}"/>
              </a:ext>
            </a:extLst>
          </p:cNvPr>
          <p:cNvSpPr>
            <a:spLocks noChangeArrowheads="1"/>
          </p:cNvSpPr>
          <p:nvPr/>
        </p:nvSpPr>
        <p:spPr bwMode="auto">
          <a:xfrm>
            <a:off x="1066800" y="2448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 name="Oval 27">
            <a:extLst>
              <a:ext uri="{FF2B5EF4-FFF2-40B4-BE49-F238E27FC236}">
                <a16:creationId xmlns:a16="http://schemas.microsoft.com/office/drawing/2014/main" id="{19F8B9A9-2477-5C10-7596-13FD4B3388C1}"/>
              </a:ext>
            </a:extLst>
          </p:cNvPr>
          <p:cNvSpPr>
            <a:spLocks noChangeArrowheads="1"/>
          </p:cNvSpPr>
          <p:nvPr/>
        </p:nvSpPr>
        <p:spPr bwMode="auto">
          <a:xfrm>
            <a:off x="1752600" y="2829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 name="Oval 28">
            <a:extLst>
              <a:ext uri="{FF2B5EF4-FFF2-40B4-BE49-F238E27FC236}">
                <a16:creationId xmlns:a16="http://schemas.microsoft.com/office/drawing/2014/main" id="{76A67996-A0CC-93A8-322E-BE240556E9F4}"/>
              </a:ext>
            </a:extLst>
          </p:cNvPr>
          <p:cNvSpPr>
            <a:spLocks noChangeArrowheads="1"/>
          </p:cNvSpPr>
          <p:nvPr/>
        </p:nvSpPr>
        <p:spPr bwMode="auto">
          <a:xfrm>
            <a:off x="1295400" y="2829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6" name="Oval 29">
            <a:extLst>
              <a:ext uri="{FF2B5EF4-FFF2-40B4-BE49-F238E27FC236}">
                <a16:creationId xmlns:a16="http://schemas.microsoft.com/office/drawing/2014/main" id="{C821AF37-AC72-F4B8-E702-DF4B3321573E}"/>
              </a:ext>
            </a:extLst>
          </p:cNvPr>
          <p:cNvSpPr>
            <a:spLocks noChangeArrowheads="1"/>
          </p:cNvSpPr>
          <p:nvPr/>
        </p:nvSpPr>
        <p:spPr bwMode="auto">
          <a:xfrm>
            <a:off x="838200" y="2829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 name="Oval 30">
            <a:extLst>
              <a:ext uri="{FF2B5EF4-FFF2-40B4-BE49-F238E27FC236}">
                <a16:creationId xmlns:a16="http://schemas.microsoft.com/office/drawing/2014/main" id="{86CC6DDD-8F43-DE56-7F55-0722E0EFFC5A}"/>
              </a:ext>
            </a:extLst>
          </p:cNvPr>
          <p:cNvSpPr>
            <a:spLocks noChangeArrowheads="1"/>
          </p:cNvSpPr>
          <p:nvPr/>
        </p:nvSpPr>
        <p:spPr bwMode="auto">
          <a:xfrm>
            <a:off x="1981200" y="3210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8" name="Oval 31">
            <a:extLst>
              <a:ext uri="{FF2B5EF4-FFF2-40B4-BE49-F238E27FC236}">
                <a16:creationId xmlns:a16="http://schemas.microsoft.com/office/drawing/2014/main" id="{2E38D623-0C4F-D302-7192-34B31EDFE449}"/>
              </a:ext>
            </a:extLst>
          </p:cNvPr>
          <p:cNvSpPr>
            <a:spLocks noChangeArrowheads="1"/>
          </p:cNvSpPr>
          <p:nvPr/>
        </p:nvSpPr>
        <p:spPr bwMode="auto">
          <a:xfrm>
            <a:off x="1524000" y="3210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9" name="Oval 32">
            <a:extLst>
              <a:ext uri="{FF2B5EF4-FFF2-40B4-BE49-F238E27FC236}">
                <a16:creationId xmlns:a16="http://schemas.microsoft.com/office/drawing/2014/main" id="{35237CF7-65C6-A8A0-D2B7-35D181638E7E}"/>
              </a:ext>
            </a:extLst>
          </p:cNvPr>
          <p:cNvSpPr>
            <a:spLocks noChangeArrowheads="1"/>
          </p:cNvSpPr>
          <p:nvPr/>
        </p:nvSpPr>
        <p:spPr bwMode="auto">
          <a:xfrm>
            <a:off x="1066800" y="3210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0" name="Oval 33">
            <a:extLst>
              <a:ext uri="{FF2B5EF4-FFF2-40B4-BE49-F238E27FC236}">
                <a16:creationId xmlns:a16="http://schemas.microsoft.com/office/drawing/2014/main" id="{01BB115D-374B-D8DC-7257-430E16733B4D}"/>
              </a:ext>
            </a:extLst>
          </p:cNvPr>
          <p:cNvSpPr>
            <a:spLocks noChangeArrowheads="1"/>
          </p:cNvSpPr>
          <p:nvPr/>
        </p:nvSpPr>
        <p:spPr bwMode="auto">
          <a:xfrm>
            <a:off x="609600" y="3210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1" name="Oval 35">
            <a:extLst>
              <a:ext uri="{FF2B5EF4-FFF2-40B4-BE49-F238E27FC236}">
                <a16:creationId xmlns:a16="http://schemas.microsoft.com/office/drawing/2014/main" id="{F0B263A2-6910-B5A3-06C2-FB76C6D48B35}"/>
              </a:ext>
            </a:extLst>
          </p:cNvPr>
          <p:cNvSpPr>
            <a:spLocks noChangeArrowheads="1"/>
          </p:cNvSpPr>
          <p:nvPr/>
        </p:nvSpPr>
        <p:spPr bwMode="auto">
          <a:xfrm>
            <a:off x="1295400" y="2067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2" name="Oval 36">
            <a:extLst>
              <a:ext uri="{FF2B5EF4-FFF2-40B4-BE49-F238E27FC236}">
                <a16:creationId xmlns:a16="http://schemas.microsoft.com/office/drawing/2014/main" id="{E92D3AF1-4C1A-D204-E401-FB538D73050E}"/>
              </a:ext>
            </a:extLst>
          </p:cNvPr>
          <p:cNvSpPr>
            <a:spLocks noChangeArrowheads="1"/>
          </p:cNvSpPr>
          <p:nvPr/>
        </p:nvSpPr>
        <p:spPr bwMode="auto">
          <a:xfrm>
            <a:off x="1524000" y="2448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1" name="Oval 17">
            <a:extLst>
              <a:ext uri="{FF2B5EF4-FFF2-40B4-BE49-F238E27FC236}">
                <a16:creationId xmlns:a16="http://schemas.microsoft.com/office/drawing/2014/main" id="{145B6DBC-4464-3C19-3BA7-28D263C0F13C}"/>
              </a:ext>
            </a:extLst>
          </p:cNvPr>
          <p:cNvSpPr>
            <a:spLocks noChangeArrowheads="1"/>
          </p:cNvSpPr>
          <p:nvPr/>
        </p:nvSpPr>
        <p:spPr bwMode="auto">
          <a:xfrm>
            <a:off x="4827104" y="28562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2" name="Oval 18">
            <a:extLst>
              <a:ext uri="{FF2B5EF4-FFF2-40B4-BE49-F238E27FC236}">
                <a16:creationId xmlns:a16="http://schemas.microsoft.com/office/drawing/2014/main" id="{5DDFDFBB-A694-8216-1D57-A5A4C664C0BD}"/>
              </a:ext>
            </a:extLst>
          </p:cNvPr>
          <p:cNvSpPr>
            <a:spLocks noChangeArrowheads="1"/>
          </p:cNvSpPr>
          <p:nvPr/>
        </p:nvSpPr>
        <p:spPr bwMode="auto">
          <a:xfrm>
            <a:off x="5055704" y="32372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3" name="Oval 19">
            <a:extLst>
              <a:ext uri="{FF2B5EF4-FFF2-40B4-BE49-F238E27FC236}">
                <a16:creationId xmlns:a16="http://schemas.microsoft.com/office/drawing/2014/main" id="{00962A2B-A889-34AF-AE3F-673CB25DF5E5}"/>
              </a:ext>
            </a:extLst>
          </p:cNvPr>
          <p:cNvSpPr>
            <a:spLocks noChangeArrowheads="1"/>
          </p:cNvSpPr>
          <p:nvPr/>
        </p:nvSpPr>
        <p:spPr bwMode="auto">
          <a:xfrm>
            <a:off x="4598504" y="32372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4" name="Oval 20">
            <a:extLst>
              <a:ext uri="{FF2B5EF4-FFF2-40B4-BE49-F238E27FC236}">
                <a16:creationId xmlns:a16="http://schemas.microsoft.com/office/drawing/2014/main" id="{C6FFB2D1-1CAB-5F35-6306-B973D3C1FE4A}"/>
              </a:ext>
            </a:extLst>
          </p:cNvPr>
          <p:cNvSpPr>
            <a:spLocks noChangeArrowheads="1"/>
          </p:cNvSpPr>
          <p:nvPr/>
        </p:nvSpPr>
        <p:spPr bwMode="auto">
          <a:xfrm>
            <a:off x="4141304" y="31229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5" name="Oval 21">
            <a:extLst>
              <a:ext uri="{FF2B5EF4-FFF2-40B4-BE49-F238E27FC236}">
                <a16:creationId xmlns:a16="http://schemas.microsoft.com/office/drawing/2014/main" id="{04D48FA8-0ECD-C890-C9D0-BF852C1339B2}"/>
              </a:ext>
            </a:extLst>
          </p:cNvPr>
          <p:cNvSpPr>
            <a:spLocks noChangeArrowheads="1"/>
          </p:cNvSpPr>
          <p:nvPr/>
        </p:nvSpPr>
        <p:spPr bwMode="auto">
          <a:xfrm>
            <a:off x="3074503" y="27800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6" name="Oval 22">
            <a:extLst>
              <a:ext uri="{FF2B5EF4-FFF2-40B4-BE49-F238E27FC236}">
                <a16:creationId xmlns:a16="http://schemas.microsoft.com/office/drawing/2014/main" id="{5BF306DA-26A7-65F7-B1B0-8B04D4696D5F}"/>
              </a:ext>
            </a:extLst>
          </p:cNvPr>
          <p:cNvSpPr>
            <a:spLocks noChangeArrowheads="1"/>
          </p:cNvSpPr>
          <p:nvPr/>
        </p:nvSpPr>
        <p:spPr bwMode="auto">
          <a:xfrm>
            <a:off x="3684104" y="32372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7" name="Oval 23">
            <a:extLst>
              <a:ext uri="{FF2B5EF4-FFF2-40B4-BE49-F238E27FC236}">
                <a16:creationId xmlns:a16="http://schemas.microsoft.com/office/drawing/2014/main" id="{53EA0FB3-4876-075D-A52E-6D381274F729}"/>
              </a:ext>
            </a:extLst>
          </p:cNvPr>
          <p:cNvSpPr>
            <a:spLocks noChangeArrowheads="1"/>
          </p:cNvSpPr>
          <p:nvPr/>
        </p:nvSpPr>
        <p:spPr bwMode="auto">
          <a:xfrm>
            <a:off x="3150704" y="32372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9" name="Oval 25">
            <a:extLst>
              <a:ext uri="{FF2B5EF4-FFF2-40B4-BE49-F238E27FC236}">
                <a16:creationId xmlns:a16="http://schemas.microsoft.com/office/drawing/2014/main" id="{1B496ED7-E338-55E1-6D87-FFE15BB173F3}"/>
              </a:ext>
            </a:extLst>
          </p:cNvPr>
          <p:cNvSpPr>
            <a:spLocks noChangeArrowheads="1"/>
          </p:cNvSpPr>
          <p:nvPr/>
        </p:nvSpPr>
        <p:spPr bwMode="auto">
          <a:xfrm>
            <a:off x="5512904" y="31610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3" name="Oval 24">
            <a:extLst>
              <a:ext uri="{FF2B5EF4-FFF2-40B4-BE49-F238E27FC236}">
                <a16:creationId xmlns:a16="http://schemas.microsoft.com/office/drawing/2014/main" id="{3C7700F6-05B3-C072-1348-94F6DD5A2133}"/>
              </a:ext>
            </a:extLst>
          </p:cNvPr>
          <p:cNvSpPr>
            <a:spLocks noChangeArrowheads="1"/>
          </p:cNvSpPr>
          <p:nvPr/>
        </p:nvSpPr>
        <p:spPr bwMode="auto">
          <a:xfrm>
            <a:off x="5625550" y="27038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4" name="Oval 24">
            <a:extLst>
              <a:ext uri="{FF2B5EF4-FFF2-40B4-BE49-F238E27FC236}">
                <a16:creationId xmlns:a16="http://schemas.microsoft.com/office/drawing/2014/main" id="{AEF4AFB1-AB79-9815-FB6A-A2B17E081F08}"/>
              </a:ext>
            </a:extLst>
          </p:cNvPr>
          <p:cNvSpPr>
            <a:spLocks noChangeArrowheads="1"/>
          </p:cNvSpPr>
          <p:nvPr/>
        </p:nvSpPr>
        <p:spPr bwMode="auto">
          <a:xfrm>
            <a:off x="3551581" y="27800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Tree>
    <p:extLst>
      <p:ext uri="{BB962C8B-B14F-4D97-AF65-F5344CB8AC3E}">
        <p14:creationId xmlns:p14="http://schemas.microsoft.com/office/powerpoint/2010/main" val="29312020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C06F7-EC9D-02B8-1CEF-D7A806F3DCD4}"/>
            </a:ext>
          </a:extLst>
        </p:cNvPr>
        <p:cNvGrpSpPr/>
        <p:nvPr/>
      </p:nvGrpSpPr>
      <p:grpSpPr>
        <a:xfrm>
          <a:off x="0" y="0"/>
          <a:ext cx="0" cy="0"/>
          <a:chOff x="0" y="0"/>
          <a:chExt cx="0" cy="0"/>
        </a:xfrm>
      </p:grpSpPr>
      <p:sp>
        <p:nvSpPr>
          <p:cNvPr id="7170" name="Text Box 4">
            <a:extLst>
              <a:ext uri="{FF2B5EF4-FFF2-40B4-BE49-F238E27FC236}">
                <a16:creationId xmlns:a16="http://schemas.microsoft.com/office/drawing/2014/main" id="{DBBE557B-EC34-26F3-4598-5A2ED35ABEDE}"/>
              </a:ext>
            </a:extLst>
          </p:cNvPr>
          <p:cNvSpPr txBox="1">
            <a:spLocks noChangeArrowheads="1"/>
          </p:cNvSpPr>
          <p:nvPr/>
        </p:nvSpPr>
        <p:spPr bwMode="auto">
          <a:xfrm>
            <a:off x="0" y="0"/>
            <a:ext cx="9144000" cy="553998"/>
          </a:xfrm>
          <a:prstGeom prst="rect">
            <a:avLst/>
          </a:prstGeom>
          <a:solidFill>
            <a:schemeClr val="accent6">
              <a:lumMod val="20000"/>
              <a:lumOff val="80000"/>
            </a:schemeClr>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3000" dirty="0">
                <a:solidFill>
                  <a:srgbClr val="000000">
                    <a:lumMod val="95000"/>
                    <a:lumOff val="5000"/>
                  </a:srgbClr>
                </a:solidFill>
                <a:latin typeface="Times New Roman" panose="02020603050405020304" pitchFamily="18" charset="0"/>
                <a:cs typeface="Times New Roman" panose="02020603050405020304" pitchFamily="18" charset="0"/>
              </a:rPr>
              <a:t>64.  Particle diagrams for a SOLID, LIQUID, GAS</a:t>
            </a:r>
          </a:p>
        </p:txBody>
      </p:sp>
      <p:graphicFrame>
        <p:nvGraphicFramePr>
          <p:cNvPr id="2" name="Table 1">
            <a:extLst>
              <a:ext uri="{FF2B5EF4-FFF2-40B4-BE49-F238E27FC236}">
                <a16:creationId xmlns:a16="http://schemas.microsoft.com/office/drawing/2014/main" id="{D4AE50D4-7C97-4D4B-B4B6-71CE9CCC1B5D}"/>
              </a:ext>
            </a:extLst>
          </p:cNvPr>
          <p:cNvGraphicFramePr>
            <a:graphicFrameLocks noGrp="1"/>
          </p:cNvGraphicFramePr>
          <p:nvPr>
            <p:extLst>
              <p:ext uri="{D42A27DB-BD31-4B8C-83A1-F6EECF244321}">
                <p14:modId xmlns:p14="http://schemas.microsoft.com/office/powerpoint/2010/main" val="3399121124"/>
              </p:ext>
            </p:extLst>
          </p:nvPr>
        </p:nvGraphicFramePr>
        <p:xfrm>
          <a:off x="0" y="553998"/>
          <a:ext cx="9144000" cy="630400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767166658"/>
                    </a:ext>
                  </a:extLst>
                </a:gridCol>
                <a:gridCol w="3048000">
                  <a:extLst>
                    <a:ext uri="{9D8B030D-6E8A-4147-A177-3AD203B41FA5}">
                      <a16:colId xmlns:a16="http://schemas.microsoft.com/office/drawing/2014/main" val="2694013090"/>
                    </a:ext>
                  </a:extLst>
                </a:gridCol>
                <a:gridCol w="3048000">
                  <a:extLst>
                    <a:ext uri="{9D8B030D-6E8A-4147-A177-3AD203B41FA5}">
                      <a16:colId xmlns:a16="http://schemas.microsoft.com/office/drawing/2014/main" val="14602212"/>
                    </a:ext>
                  </a:extLst>
                </a:gridCol>
              </a:tblGrid>
              <a:tr h="3152001">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4278113"/>
                  </a:ext>
                </a:extLst>
              </a:tr>
              <a:tr h="3152001">
                <a:tc>
                  <a:txBody>
                    <a:bodyPr/>
                    <a:lstStyle/>
                    <a:p>
                      <a:pPr algn="ctr"/>
                      <a:r>
                        <a:rPr lang="en-US" sz="2800" dirty="0">
                          <a:latin typeface="Times New Roman" panose="02020603050405020304" pitchFamily="18" charset="0"/>
                          <a:cs typeface="Times New Roman" panose="02020603050405020304" pitchFamily="18" charset="0"/>
                        </a:rPr>
                        <a:t>Solid particles are stuck together, organized, orderly, and hold their shape in the container.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latin typeface="Times New Roman" panose="02020603050405020304" pitchFamily="18" charset="0"/>
                          <a:cs typeface="Times New Roman" panose="02020603050405020304" pitchFamily="18" charset="0"/>
                        </a:rPr>
                        <a:t>Liquid particles are sticky but not stuck, they conform to the shape of the bottom of </a:t>
                      </a:r>
                      <a:r>
                        <a:rPr lang="en-US" sz="2800">
                          <a:latin typeface="Times New Roman" panose="02020603050405020304" pitchFamily="18" charset="0"/>
                          <a:cs typeface="Times New Roman" panose="02020603050405020304" pitchFamily="18" charset="0"/>
                        </a:rPr>
                        <a:t>the container.</a:t>
                      </a:r>
                      <a:endParaRPr lang="en-US" sz="28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srgbClr val="FF0000"/>
                          </a:solidFill>
                          <a:latin typeface="Times New Roman" panose="02020603050405020304" pitchFamily="18" charset="0"/>
                          <a:cs typeface="Times New Roman" panose="02020603050405020304" pitchFamily="18" charset="0"/>
                        </a:rPr>
                        <a:t>Gas particles are floating, never “touch” each other, and fill the whole container, and don’t touch the bottom.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6442273"/>
                  </a:ext>
                </a:extLst>
              </a:tr>
            </a:tbl>
          </a:graphicData>
        </a:graphic>
      </p:graphicFrame>
      <p:sp>
        <p:nvSpPr>
          <p:cNvPr id="3" name="Oval 26">
            <a:extLst>
              <a:ext uri="{FF2B5EF4-FFF2-40B4-BE49-F238E27FC236}">
                <a16:creationId xmlns:a16="http://schemas.microsoft.com/office/drawing/2014/main" id="{C8B780A8-9A5B-A7AD-3FF9-A6448D0C8829}"/>
              </a:ext>
            </a:extLst>
          </p:cNvPr>
          <p:cNvSpPr>
            <a:spLocks noChangeArrowheads="1"/>
          </p:cNvSpPr>
          <p:nvPr/>
        </p:nvSpPr>
        <p:spPr bwMode="auto">
          <a:xfrm>
            <a:off x="1066800" y="2448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 name="Oval 27">
            <a:extLst>
              <a:ext uri="{FF2B5EF4-FFF2-40B4-BE49-F238E27FC236}">
                <a16:creationId xmlns:a16="http://schemas.microsoft.com/office/drawing/2014/main" id="{AA04D802-A5EC-9C1B-156B-467E4932EDE4}"/>
              </a:ext>
            </a:extLst>
          </p:cNvPr>
          <p:cNvSpPr>
            <a:spLocks noChangeArrowheads="1"/>
          </p:cNvSpPr>
          <p:nvPr/>
        </p:nvSpPr>
        <p:spPr bwMode="auto">
          <a:xfrm>
            <a:off x="1752600" y="2829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 name="Oval 28">
            <a:extLst>
              <a:ext uri="{FF2B5EF4-FFF2-40B4-BE49-F238E27FC236}">
                <a16:creationId xmlns:a16="http://schemas.microsoft.com/office/drawing/2014/main" id="{D23563AD-31AC-8079-1692-774DFD59908D}"/>
              </a:ext>
            </a:extLst>
          </p:cNvPr>
          <p:cNvSpPr>
            <a:spLocks noChangeArrowheads="1"/>
          </p:cNvSpPr>
          <p:nvPr/>
        </p:nvSpPr>
        <p:spPr bwMode="auto">
          <a:xfrm>
            <a:off x="1295400" y="2829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6" name="Oval 29">
            <a:extLst>
              <a:ext uri="{FF2B5EF4-FFF2-40B4-BE49-F238E27FC236}">
                <a16:creationId xmlns:a16="http://schemas.microsoft.com/office/drawing/2014/main" id="{6BAA69AA-1FE1-1FA4-D710-130B467884AB}"/>
              </a:ext>
            </a:extLst>
          </p:cNvPr>
          <p:cNvSpPr>
            <a:spLocks noChangeArrowheads="1"/>
          </p:cNvSpPr>
          <p:nvPr/>
        </p:nvSpPr>
        <p:spPr bwMode="auto">
          <a:xfrm>
            <a:off x="838200" y="2829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 name="Oval 30">
            <a:extLst>
              <a:ext uri="{FF2B5EF4-FFF2-40B4-BE49-F238E27FC236}">
                <a16:creationId xmlns:a16="http://schemas.microsoft.com/office/drawing/2014/main" id="{4C37098F-A3D3-825C-19B3-1EE7AF4AF872}"/>
              </a:ext>
            </a:extLst>
          </p:cNvPr>
          <p:cNvSpPr>
            <a:spLocks noChangeArrowheads="1"/>
          </p:cNvSpPr>
          <p:nvPr/>
        </p:nvSpPr>
        <p:spPr bwMode="auto">
          <a:xfrm>
            <a:off x="1981200" y="3210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8" name="Oval 31">
            <a:extLst>
              <a:ext uri="{FF2B5EF4-FFF2-40B4-BE49-F238E27FC236}">
                <a16:creationId xmlns:a16="http://schemas.microsoft.com/office/drawing/2014/main" id="{165392D7-C904-12DF-0697-24F2B8B599E8}"/>
              </a:ext>
            </a:extLst>
          </p:cNvPr>
          <p:cNvSpPr>
            <a:spLocks noChangeArrowheads="1"/>
          </p:cNvSpPr>
          <p:nvPr/>
        </p:nvSpPr>
        <p:spPr bwMode="auto">
          <a:xfrm>
            <a:off x="1524000" y="3210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9" name="Oval 32">
            <a:extLst>
              <a:ext uri="{FF2B5EF4-FFF2-40B4-BE49-F238E27FC236}">
                <a16:creationId xmlns:a16="http://schemas.microsoft.com/office/drawing/2014/main" id="{0489B4A5-3580-F2D8-9965-29FD44907B64}"/>
              </a:ext>
            </a:extLst>
          </p:cNvPr>
          <p:cNvSpPr>
            <a:spLocks noChangeArrowheads="1"/>
          </p:cNvSpPr>
          <p:nvPr/>
        </p:nvSpPr>
        <p:spPr bwMode="auto">
          <a:xfrm>
            <a:off x="1066800" y="3210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0" name="Oval 33">
            <a:extLst>
              <a:ext uri="{FF2B5EF4-FFF2-40B4-BE49-F238E27FC236}">
                <a16:creationId xmlns:a16="http://schemas.microsoft.com/office/drawing/2014/main" id="{F544A250-4D6A-C334-DEC1-C31B3A4EFB3A}"/>
              </a:ext>
            </a:extLst>
          </p:cNvPr>
          <p:cNvSpPr>
            <a:spLocks noChangeArrowheads="1"/>
          </p:cNvSpPr>
          <p:nvPr/>
        </p:nvSpPr>
        <p:spPr bwMode="auto">
          <a:xfrm>
            <a:off x="609600" y="3210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1" name="Oval 35">
            <a:extLst>
              <a:ext uri="{FF2B5EF4-FFF2-40B4-BE49-F238E27FC236}">
                <a16:creationId xmlns:a16="http://schemas.microsoft.com/office/drawing/2014/main" id="{C81546E2-4B10-8DDB-29FD-C5C8797769FC}"/>
              </a:ext>
            </a:extLst>
          </p:cNvPr>
          <p:cNvSpPr>
            <a:spLocks noChangeArrowheads="1"/>
          </p:cNvSpPr>
          <p:nvPr/>
        </p:nvSpPr>
        <p:spPr bwMode="auto">
          <a:xfrm>
            <a:off x="1295400" y="2067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2" name="Oval 36">
            <a:extLst>
              <a:ext uri="{FF2B5EF4-FFF2-40B4-BE49-F238E27FC236}">
                <a16:creationId xmlns:a16="http://schemas.microsoft.com/office/drawing/2014/main" id="{F1370B6E-1D4B-FDF9-8130-4228105300C0}"/>
              </a:ext>
            </a:extLst>
          </p:cNvPr>
          <p:cNvSpPr>
            <a:spLocks noChangeArrowheads="1"/>
          </p:cNvSpPr>
          <p:nvPr/>
        </p:nvSpPr>
        <p:spPr bwMode="auto">
          <a:xfrm>
            <a:off x="1524000" y="244869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1" name="Oval 17">
            <a:extLst>
              <a:ext uri="{FF2B5EF4-FFF2-40B4-BE49-F238E27FC236}">
                <a16:creationId xmlns:a16="http://schemas.microsoft.com/office/drawing/2014/main" id="{89A6FB88-1462-B9CF-FA30-75C485062C2E}"/>
              </a:ext>
            </a:extLst>
          </p:cNvPr>
          <p:cNvSpPr>
            <a:spLocks noChangeArrowheads="1"/>
          </p:cNvSpPr>
          <p:nvPr/>
        </p:nvSpPr>
        <p:spPr bwMode="auto">
          <a:xfrm>
            <a:off x="4827104" y="28562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2" name="Oval 18">
            <a:extLst>
              <a:ext uri="{FF2B5EF4-FFF2-40B4-BE49-F238E27FC236}">
                <a16:creationId xmlns:a16="http://schemas.microsoft.com/office/drawing/2014/main" id="{A8C44098-C544-AD6A-C276-0A0F6D25F986}"/>
              </a:ext>
            </a:extLst>
          </p:cNvPr>
          <p:cNvSpPr>
            <a:spLocks noChangeArrowheads="1"/>
          </p:cNvSpPr>
          <p:nvPr/>
        </p:nvSpPr>
        <p:spPr bwMode="auto">
          <a:xfrm>
            <a:off x="5055704" y="32372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3" name="Oval 19">
            <a:extLst>
              <a:ext uri="{FF2B5EF4-FFF2-40B4-BE49-F238E27FC236}">
                <a16:creationId xmlns:a16="http://schemas.microsoft.com/office/drawing/2014/main" id="{F2EC6927-E47F-AB98-709C-CBE44907E286}"/>
              </a:ext>
            </a:extLst>
          </p:cNvPr>
          <p:cNvSpPr>
            <a:spLocks noChangeArrowheads="1"/>
          </p:cNvSpPr>
          <p:nvPr/>
        </p:nvSpPr>
        <p:spPr bwMode="auto">
          <a:xfrm>
            <a:off x="4598504" y="32372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4" name="Oval 20">
            <a:extLst>
              <a:ext uri="{FF2B5EF4-FFF2-40B4-BE49-F238E27FC236}">
                <a16:creationId xmlns:a16="http://schemas.microsoft.com/office/drawing/2014/main" id="{23305CE1-FB48-173C-EEB2-7723EEC13AFE}"/>
              </a:ext>
            </a:extLst>
          </p:cNvPr>
          <p:cNvSpPr>
            <a:spLocks noChangeArrowheads="1"/>
          </p:cNvSpPr>
          <p:nvPr/>
        </p:nvSpPr>
        <p:spPr bwMode="auto">
          <a:xfrm>
            <a:off x="4141304" y="31229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5" name="Oval 21">
            <a:extLst>
              <a:ext uri="{FF2B5EF4-FFF2-40B4-BE49-F238E27FC236}">
                <a16:creationId xmlns:a16="http://schemas.microsoft.com/office/drawing/2014/main" id="{27B9BAFD-6D7B-F27C-4596-EE685F935D55}"/>
              </a:ext>
            </a:extLst>
          </p:cNvPr>
          <p:cNvSpPr>
            <a:spLocks noChangeArrowheads="1"/>
          </p:cNvSpPr>
          <p:nvPr/>
        </p:nvSpPr>
        <p:spPr bwMode="auto">
          <a:xfrm>
            <a:off x="3074503" y="27800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6" name="Oval 22">
            <a:extLst>
              <a:ext uri="{FF2B5EF4-FFF2-40B4-BE49-F238E27FC236}">
                <a16:creationId xmlns:a16="http://schemas.microsoft.com/office/drawing/2014/main" id="{CE85146E-14E7-C72F-56AD-838E82C1AA7D}"/>
              </a:ext>
            </a:extLst>
          </p:cNvPr>
          <p:cNvSpPr>
            <a:spLocks noChangeArrowheads="1"/>
          </p:cNvSpPr>
          <p:nvPr/>
        </p:nvSpPr>
        <p:spPr bwMode="auto">
          <a:xfrm>
            <a:off x="3684104" y="32372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7" name="Oval 23">
            <a:extLst>
              <a:ext uri="{FF2B5EF4-FFF2-40B4-BE49-F238E27FC236}">
                <a16:creationId xmlns:a16="http://schemas.microsoft.com/office/drawing/2014/main" id="{27CE4072-6DA1-3FC0-271C-4F5A94D8B212}"/>
              </a:ext>
            </a:extLst>
          </p:cNvPr>
          <p:cNvSpPr>
            <a:spLocks noChangeArrowheads="1"/>
          </p:cNvSpPr>
          <p:nvPr/>
        </p:nvSpPr>
        <p:spPr bwMode="auto">
          <a:xfrm>
            <a:off x="3150704" y="32372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9" name="Oval 25">
            <a:extLst>
              <a:ext uri="{FF2B5EF4-FFF2-40B4-BE49-F238E27FC236}">
                <a16:creationId xmlns:a16="http://schemas.microsoft.com/office/drawing/2014/main" id="{474CEA74-186F-5DB6-59AB-D836805F5A22}"/>
              </a:ext>
            </a:extLst>
          </p:cNvPr>
          <p:cNvSpPr>
            <a:spLocks noChangeArrowheads="1"/>
          </p:cNvSpPr>
          <p:nvPr/>
        </p:nvSpPr>
        <p:spPr bwMode="auto">
          <a:xfrm>
            <a:off x="5512904" y="31610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3" name="Oval 24">
            <a:extLst>
              <a:ext uri="{FF2B5EF4-FFF2-40B4-BE49-F238E27FC236}">
                <a16:creationId xmlns:a16="http://schemas.microsoft.com/office/drawing/2014/main" id="{0F092174-2A3F-E142-C4AC-BB59167200B0}"/>
              </a:ext>
            </a:extLst>
          </p:cNvPr>
          <p:cNvSpPr>
            <a:spLocks noChangeArrowheads="1"/>
          </p:cNvSpPr>
          <p:nvPr/>
        </p:nvSpPr>
        <p:spPr bwMode="auto">
          <a:xfrm>
            <a:off x="5625550" y="27038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4" name="Oval 24">
            <a:extLst>
              <a:ext uri="{FF2B5EF4-FFF2-40B4-BE49-F238E27FC236}">
                <a16:creationId xmlns:a16="http://schemas.microsoft.com/office/drawing/2014/main" id="{18D30B06-C3B4-4C89-B785-08AC20F10AD3}"/>
              </a:ext>
            </a:extLst>
          </p:cNvPr>
          <p:cNvSpPr>
            <a:spLocks noChangeArrowheads="1"/>
          </p:cNvSpPr>
          <p:nvPr/>
        </p:nvSpPr>
        <p:spPr bwMode="auto">
          <a:xfrm>
            <a:off x="3551581" y="2780003"/>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74" name="Oval 10">
            <a:extLst>
              <a:ext uri="{FF2B5EF4-FFF2-40B4-BE49-F238E27FC236}">
                <a16:creationId xmlns:a16="http://schemas.microsoft.com/office/drawing/2014/main" id="{41234448-DF95-1929-D4DB-DECF5F6E0F1A}"/>
              </a:ext>
            </a:extLst>
          </p:cNvPr>
          <p:cNvSpPr>
            <a:spLocks noChangeArrowheads="1"/>
          </p:cNvSpPr>
          <p:nvPr/>
        </p:nvSpPr>
        <p:spPr bwMode="auto">
          <a:xfrm>
            <a:off x="6251716" y="233900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75" name="Oval 11">
            <a:extLst>
              <a:ext uri="{FF2B5EF4-FFF2-40B4-BE49-F238E27FC236}">
                <a16:creationId xmlns:a16="http://schemas.microsoft.com/office/drawing/2014/main" id="{24AC97AB-8F16-0CE4-5952-FE70BBD6A74E}"/>
              </a:ext>
            </a:extLst>
          </p:cNvPr>
          <p:cNvSpPr>
            <a:spLocks noChangeArrowheads="1"/>
          </p:cNvSpPr>
          <p:nvPr/>
        </p:nvSpPr>
        <p:spPr bwMode="auto">
          <a:xfrm>
            <a:off x="7394716" y="279620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76" name="Oval 12">
            <a:extLst>
              <a:ext uri="{FF2B5EF4-FFF2-40B4-BE49-F238E27FC236}">
                <a16:creationId xmlns:a16="http://schemas.microsoft.com/office/drawing/2014/main" id="{9B8B388B-9A14-AD93-C9DE-85BCE95799A9}"/>
              </a:ext>
            </a:extLst>
          </p:cNvPr>
          <p:cNvSpPr>
            <a:spLocks noChangeArrowheads="1"/>
          </p:cNvSpPr>
          <p:nvPr/>
        </p:nvSpPr>
        <p:spPr bwMode="auto">
          <a:xfrm>
            <a:off x="7547116" y="142460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77" name="Oval 13">
            <a:extLst>
              <a:ext uri="{FF2B5EF4-FFF2-40B4-BE49-F238E27FC236}">
                <a16:creationId xmlns:a16="http://schemas.microsoft.com/office/drawing/2014/main" id="{9D7543FA-BF34-B457-C771-B1A050B206B7}"/>
              </a:ext>
            </a:extLst>
          </p:cNvPr>
          <p:cNvSpPr>
            <a:spLocks noChangeArrowheads="1"/>
          </p:cNvSpPr>
          <p:nvPr/>
        </p:nvSpPr>
        <p:spPr bwMode="auto">
          <a:xfrm>
            <a:off x="6785116" y="142460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78" name="Oval 14">
            <a:extLst>
              <a:ext uri="{FF2B5EF4-FFF2-40B4-BE49-F238E27FC236}">
                <a16:creationId xmlns:a16="http://schemas.microsoft.com/office/drawing/2014/main" id="{A560BBE4-30DA-5988-272C-D92534E0AC48}"/>
              </a:ext>
            </a:extLst>
          </p:cNvPr>
          <p:cNvSpPr>
            <a:spLocks noChangeArrowheads="1"/>
          </p:cNvSpPr>
          <p:nvPr/>
        </p:nvSpPr>
        <p:spPr bwMode="auto">
          <a:xfrm>
            <a:off x="7547116" y="66260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79" name="Oval 15">
            <a:extLst>
              <a:ext uri="{FF2B5EF4-FFF2-40B4-BE49-F238E27FC236}">
                <a16:creationId xmlns:a16="http://schemas.microsoft.com/office/drawing/2014/main" id="{F8F4FBDA-F669-3827-E8FA-5E3A181DF199}"/>
              </a:ext>
            </a:extLst>
          </p:cNvPr>
          <p:cNvSpPr>
            <a:spLocks noChangeArrowheads="1"/>
          </p:cNvSpPr>
          <p:nvPr/>
        </p:nvSpPr>
        <p:spPr bwMode="auto">
          <a:xfrm>
            <a:off x="6327916" y="66260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180" name="Oval 16">
            <a:extLst>
              <a:ext uri="{FF2B5EF4-FFF2-40B4-BE49-F238E27FC236}">
                <a16:creationId xmlns:a16="http://schemas.microsoft.com/office/drawing/2014/main" id="{33286158-6B24-9A89-7F9B-E50A6D18DDE3}"/>
              </a:ext>
            </a:extLst>
          </p:cNvPr>
          <p:cNvSpPr>
            <a:spLocks noChangeArrowheads="1"/>
          </p:cNvSpPr>
          <p:nvPr/>
        </p:nvSpPr>
        <p:spPr bwMode="auto">
          <a:xfrm>
            <a:off x="6556516" y="294860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5" name="Oval 12">
            <a:extLst>
              <a:ext uri="{FF2B5EF4-FFF2-40B4-BE49-F238E27FC236}">
                <a16:creationId xmlns:a16="http://schemas.microsoft.com/office/drawing/2014/main" id="{7551E4B2-F1FB-0BBE-9FC9-350633A4C2FE}"/>
              </a:ext>
            </a:extLst>
          </p:cNvPr>
          <p:cNvSpPr>
            <a:spLocks noChangeArrowheads="1"/>
          </p:cNvSpPr>
          <p:nvPr/>
        </p:nvSpPr>
        <p:spPr bwMode="auto">
          <a:xfrm>
            <a:off x="7775716" y="1945477"/>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6" name="Oval 12">
            <a:extLst>
              <a:ext uri="{FF2B5EF4-FFF2-40B4-BE49-F238E27FC236}">
                <a16:creationId xmlns:a16="http://schemas.microsoft.com/office/drawing/2014/main" id="{6C249113-9037-33DD-1170-ED741E4086BC}"/>
              </a:ext>
            </a:extLst>
          </p:cNvPr>
          <p:cNvSpPr>
            <a:spLocks noChangeArrowheads="1"/>
          </p:cNvSpPr>
          <p:nvPr/>
        </p:nvSpPr>
        <p:spPr bwMode="auto">
          <a:xfrm>
            <a:off x="8345558" y="943100"/>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7" name="Oval 12">
            <a:extLst>
              <a:ext uri="{FF2B5EF4-FFF2-40B4-BE49-F238E27FC236}">
                <a16:creationId xmlns:a16="http://schemas.microsoft.com/office/drawing/2014/main" id="{4F64AB8E-D0AF-50A1-E699-74641D3C66B5}"/>
              </a:ext>
            </a:extLst>
          </p:cNvPr>
          <p:cNvSpPr>
            <a:spLocks noChangeArrowheads="1"/>
          </p:cNvSpPr>
          <p:nvPr/>
        </p:nvSpPr>
        <p:spPr bwMode="auto">
          <a:xfrm>
            <a:off x="8468139" y="2948609"/>
            <a:ext cx="457200" cy="457200"/>
          </a:xfrm>
          <a:prstGeom prst="ellipse">
            <a:avLst/>
          </a:prstGeom>
          <a:solidFill>
            <a:schemeClr val="accent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Tree>
    <p:extLst>
      <p:ext uri="{BB962C8B-B14F-4D97-AF65-F5344CB8AC3E}">
        <p14:creationId xmlns:p14="http://schemas.microsoft.com/office/powerpoint/2010/main" val="25217099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70"/>
          <p:cNvGrpSpPr>
            <a:grpSpLocks/>
          </p:cNvGrpSpPr>
          <p:nvPr/>
        </p:nvGrpSpPr>
        <p:grpSpPr bwMode="auto">
          <a:xfrm>
            <a:off x="1219200" y="1295400"/>
            <a:ext cx="914400" cy="533400"/>
            <a:chOff x="2420" y="4360"/>
            <a:chExt cx="500" cy="220"/>
          </a:xfrm>
        </p:grpSpPr>
        <p:sp>
          <p:nvSpPr>
            <p:cNvPr id="4171" name="Oval 72"/>
            <p:cNvSpPr>
              <a:spLocks noChangeArrowheads="1"/>
            </p:cNvSpPr>
            <p:nvPr/>
          </p:nvSpPr>
          <p:spPr bwMode="auto">
            <a:xfrm>
              <a:off x="242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72" name="Oval 71"/>
            <p:cNvSpPr>
              <a:spLocks noChangeArrowheads="1"/>
            </p:cNvSpPr>
            <p:nvPr/>
          </p:nvSpPr>
          <p:spPr bwMode="auto">
            <a:xfrm>
              <a:off x="266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099" name="Group 26"/>
          <p:cNvGrpSpPr>
            <a:grpSpLocks/>
          </p:cNvGrpSpPr>
          <p:nvPr/>
        </p:nvGrpSpPr>
        <p:grpSpPr bwMode="auto">
          <a:xfrm rot="-2685655">
            <a:off x="457200" y="3810000"/>
            <a:ext cx="714375" cy="423863"/>
            <a:chOff x="2420" y="4360"/>
            <a:chExt cx="500" cy="220"/>
          </a:xfrm>
        </p:grpSpPr>
        <p:sp>
          <p:nvSpPr>
            <p:cNvPr id="4169" name="Oval 28"/>
            <p:cNvSpPr>
              <a:spLocks noChangeArrowheads="1"/>
            </p:cNvSpPr>
            <p:nvPr/>
          </p:nvSpPr>
          <p:spPr bwMode="auto">
            <a:xfrm>
              <a:off x="242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70" name="Oval 27"/>
            <p:cNvSpPr>
              <a:spLocks noChangeArrowheads="1"/>
            </p:cNvSpPr>
            <p:nvPr/>
          </p:nvSpPr>
          <p:spPr bwMode="auto">
            <a:xfrm>
              <a:off x="266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00" name="Group 53"/>
          <p:cNvGrpSpPr>
            <a:grpSpLocks/>
          </p:cNvGrpSpPr>
          <p:nvPr/>
        </p:nvGrpSpPr>
        <p:grpSpPr bwMode="auto">
          <a:xfrm rot="2561598">
            <a:off x="4081463" y="419100"/>
            <a:ext cx="762000" cy="444500"/>
            <a:chOff x="2420" y="4360"/>
            <a:chExt cx="500" cy="220"/>
          </a:xfrm>
        </p:grpSpPr>
        <p:sp>
          <p:nvSpPr>
            <p:cNvPr id="4167" name="Oval 55"/>
            <p:cNvSpPr>
              <a:spLocks noChangeArrowheads="1"/>
            </p:cNvSpPr>
            <p:nvPr/>
          </p:nvSpPr>
          <p:spPr bwMode="auto">
            <a:xfrm>
              <a:off x="242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68" name="Oval 54"/>
            <p:cNvSpPr>
              <a:spLocks noChangeArrowheads="1"/>
            </p:cNvSpPr>
            <p:nvPr/>
          </p:nvSpPr>
          <p:spPr bwMode="auto">
            <a:xfrm>
              <a:off x="266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01" name="Group 23"/>
          <p:cNvGrpSpPr>
            <a:grpSpLocks/>
          </p:cNvGrpSpPr>
          <p:nvPr/>
        </p:nvGrpSpPr>
        <p:grpSpPr bwMode="auto">
          <a:xfrm rot="3768158">
            <a:off x="7994650" y="387350"/>
            <a:ext cx="698500" cy="381000"/>
            <a:chOff x="2420" y="4360"/>
            <a:chExt cx="500" cy="220"/>
          </a:xfrm>
        </p:grpSpPr>
        <p:sp>
          <p:nvSpPr>
            <p:cNvPr id="4165" name="Oval 25"/>
            <p:cNvSpPr>
              <a:spLocks noChangeArrowheads="1"/>
            </p:cNvSpPr>
            <p:nvPr/>
          </p:nvSpPr>
          <p:spPr bwMode="auto">
            <a:xfrm>
              <a:off x="242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66" name="Oval 24"/>
            <p:cNvSpPr>
              <a:spLocks noChangeArrowheads="1"/>
            </p:cNvSpPr>
            <p:nvPr/>
          </p:nvSpPr>
          <p:spPr bwMode="auto">
            <a:xfrm>
              <a:off x="266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02" name="Group 43"/>
          <p:cNvGrpSpPr>
            <a:grpSpLocks/>
          </p:cNvGrpSpPr>
          <p:nvPr/>
        </p:nvGrpSpPr>
        <p:grpSpPr bwMode="auto">
          <a:xfrm>
            <a:off x="3640138" y="2438400"/>
            <a:ext cx="855662" cy="488950"/>
            <a:chOff x="2420" y="4360"/>
            <a:chExt cx="500" cy="220"/>
          </a:xfrm>
        </p:grpSpPr>
        <p:sp>
          <p:nvSpPr>
            <p:cNvPr id="4163" name="Oval 45"/>
            <p:cNvSpPr>
              <a:spLocks noChangeArrowheads="1"/>
            </p:cNvSpPr>
            <p:nvPr/>
          </p:nvSpPr>
          <p:spPr bwMode="auto">
            <a:xfrm>
              <a:off x="242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64" name="Oval 44"/>
            <p:cNvSpPr>
              <a:spLocks noChangeArrowheads="1"/>
            </p:cNvSpPr>
            <p:nvPr/>
          </p:nvSpPr>
          <p:spPr bwMode="auto">
            <a:xfrm>
              <a:off x="266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03" name="Group 56"/>
          <p:cNvGrpSpPr>
            <a:grpSpLocks/>
          </p:cNvGrpSpPr>
          <p:nvPr/>
        </p:nvGrpSpPr>
        <p:grpSpPr bwMode="auto">
          <a:xfrm rot="-896003">
            <a:off x="1879600" y="3395663"/>
            <a:ext cx="1003300" cy="520700"/>
            <a:chOff x="3000" y="7280"/>
            <a:chExt cx="1100" cy="460"/>
          </a:xfrm>
        </p:grpSpPr>
        <p:sp>
          <p:nvSpPr>
            <p:cNvPr id="4160" name="Oval 59" descr="70%"/>
            <p:cNvSpPr>
              <a:spLocks noChangeArrowheads="1"/>
            </p:cNvSpPr>
            <p:nvPr/>
          </p:nvSpPr>
          <p:spPr bwMode="auto">
            <a:xfrm>
              <a:off x="3320" y="7280"/>
              <a:ext cx="480" cy="460"/>
            </a:xfrm>
            <a:prstGeom prst="ellipse">
              <a:avLst/>
            </a:prstGeom>
            <a:pattFill prst="pct7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61" name="Oval 58" descr="20%"/>
            <p:cNvSpPr>
              <a:spLocks noChangeArrowheads="1"/>
            </p:cNvSpPr>
            <p:nvPr/>
          </p:nvSpPr>
          <p:spPr bwMode="auto">
            <a:xfrm>
              <a:off x="38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62" name="Oval 57" descr="20%"/>
            <p:cNvSpPr>
              <a:spLocks noChangeArrowheads="1"/>
            </p:cNvSpPr>
            <p:nvPr/>
          </p:nvSpPr>
          <p:spPr bwMode="auto">
            <a:xfrm>
              <a:off x="30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04" name="Group 14"/>
          <p:cNvGrpSpPr>
            <a:grpSpLocks/>
          </p:cNvGrpSpPr>
          <p:nvPr/>
        </p:nvGrpSpPr>
        <p:grpSpPr bwMode="auto">
          <a:xfrm rot="4898850">
            <a:off x="5153025" y="2497138"/>
            <a:ext cx="914400" cy="520700"/>
            <a:chOff x="3000" y="7280"/>
            <a:chExt cx="1100" cy="460"/>
          </a:xfrm>
        </p:grpSpPr>
        <p:sp>
          <p:nvSpPr>
            <p:cNvPr id="4157" name="Oval 17" descr="70%"/>
            <p:cNvSpPr>
              <a:spLocks noChangeArrowheads="1"/>
            </p:cNvSpPr>
            <p:nvPr/>
          </p:nvSpPr>
          <p:spPr bwMode="auto">
            <a:xfrm>
              <a:off x="3320" y="7280"/>
              <a:ext cx="480" cy="460"/>
            </a:xfrm>
            <a:prstGeom prst="ellipse">
              <a:avLst/>
            </a:prstGeom>
            <a:pattFill prst="pct7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58" name="Oval 16" descr="20%"/>
            <p:cNvSpPr>
              <a:spLocks noChangeArrowheads="1"/>
            </p:cNvSpPr>
            <p:nvPr/>
          </p:nvSpPr>
          <p:spPr bwMode="auto">
            <a:xfrm>
              <a:off x="38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59" name="Oval 15" descr="20%"/>
            <p:cNvSpPr>
              <a:spLocks noChangeArrowheads="1"/>
            </p:cNvSpPr>
            <p:nvPr/>
          </p:nvSpPr>
          <p:spPr bwMode="auto">
            <a:xfrm>
              <a:off x="30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05" name="Group 46"/>
          <p:cNvGrpSpPr>
            <a:grpSpLocks/>
          </p:cNvGrpSpPr>
          <p:nvPr/>
        </p:nvGrpSpPr>
        <p:grpSpPr bwMode="auto">
          <a:xfrm rot="2413476">
            <a:off x="887413" y="2116138"/>
            <a:ext cx="927100" cy="457200"/>
            <a:chOff x="3000" y="7280"/>
            <a:chExt cx="1100" cy="460"/>
          </a:xfrm>
        </p:grpSpPr>
        <p:sp>
          <p:nvSpPr>
            <p:cNvPr id="4154" name="Oval 49" descr="70%"/>
            <p:cNvSpPr>
              <a:spLocks noChangeArrowheads="1"/>
            </p:cNvSpPr>
            <p:nvPr/>
          </p:nvSpPr>
          <p:spPr bwMode="auto">
            <a:xfrm>
              <a:off x="3320" y="7280"/>
              <a:ext cx="480" cy="460"/>
            </a:xfrm>
            <a:prstGeom prst="ellipse">
              <a:avLst/>
            </a:prstGeom>
            <a:pattFill prst="pct7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55" name="Oval 48" descr="20%"/>
            <p:cNvSpPr>
              <a:spLocks noChangeArrowheads="1"/>
            </p:cNvSpPr>
            <p:nvPr/>
          </p:nvSpPr>
          <p:spPr bwMode="auto">
            <a:xfrm>
              <a:off x="38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56" name="Oval 47" descr="20%"/>
            <p:cNvSpPr>
              <a:spLocks noChangeArrowheads="1"/>
            </p:cNvSpPr>
            <p:nvPr/>
          </p:nvSpPr>
          <p:spPr bwMode="auto">
            <a:xfrm>
              <a:off x="30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4106" name="Oval 37" descr="Trellis"/>
          <p:cNvSpPr>
            <a:spLocks noChangeArrowheads="1"/>
          </p:cNvSpPr>
          <p:nvPr/>
        </p:nvSpPr>
        <p:spPr bwMode="auto">
          <a:xfrm>
            <a:off x="3665538" y="3498850"/>
            <a:ext cx="228600" cy="215900"/>
          </a:xfrm>
          <a:prstGeom prst="ellipse">
            <a:avLst/>
          </a:prstGeom>
          <a:pattFill prst="trellis">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07" name="Oval 12" descr="Trellis"/>
          <p:cNvSpPr>
            <a:spLocks noChangeArrowheads="1"/>
          </p:cNvSpPr>
          <p:nvPr/>
        </p:nvSpPr>
        <p:spPr bwMode="auto">
          <a:xfrm>
            <a:off x="7848600" y="1219200"/>
            <a:ext cx="228600" cy="288925"/>
          </a:xfrm>
          <a:prstGeom prst="ellipse">
            <a:avLst/>
          </a:prstGeom>
          <a:pattFill prst="trellis">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08" name="Oval 13" descr="Trellis"/>
          <p:cNvSpPr>
            <a:spLocks noChangeArrowheads="1"/>
          </p:cNvSpPr>
          <p:nvPr/>
        </p:nvSpPr>
        <p:spPr bwMode="auto">
          <a:xfrm>
            <a:off x="4724400" y="3352800"/>
            <a:ext cx="228600" cy="215900"/>
          </a:xfrm>
          <a:prstGeom prst="ellipse">
            <a:avLst/>
          </a:prstGeom>
          <a:pattFill prst="trellis">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09" name="Oval 69" descr="Trellis"/>
          <p:cNvSpPr>
            <a:spLocks noChangeArrowheads="1"/>
          </p:cNvSpPr>
          <p:nvPr/>
        </p:nvSpPr>
        <p:spPr bwMode="auto">
          <a:xfrm>
            <a:off x="1277938" y="3119438"/>
            <a:ext cx="228600" cy="215900"/>
          </a:xfrm>
          <a:prstGeom prst="ellipse">
            <a:avLst/>
          </a:prstGeom>
          <a:pattFill prst="trellis">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10" name="Oval 60" descr="Trellis"/>
          <p:cNvSpPr>
            <a:spLocks noChangeArrowheads="1"/>
          </p:cNvSpPr>
          <p:nvPr/>
        </p:nvSpPr>
        <p:spPr bwMode="auto">
          <a:xfrm>
            <a:off x="3048000" y="1066800"/>
            <a:ext cx="228600" cy="228600"/>
          </a:xfrm>
          <a:prstGeom prst="ellipse">
            <a:avLst/>
          </a:prstGeom>
          <a:pattFill prst="trellis">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nvGrpSpPr>
          <p:cNvPr id="4111" name="Group 50"/>
          <p:cNvGrpSpPr>
            <a:grpSpLocks/>
          </p:cNvGrpSpPr>
          <p:nvPr/>
        </p:nvGrpSpPr>
        <p:grpSpPr bwMode="auto">
          <a:xfrm rot="-2119086">
            <a:off x="2636838" y="2679700"/>
            <a:ext cx="431800" cy="215900"/>
            <a:chOff x="3000" y="10664"/>
            <a:chExt cx="680" cy="340"/>
          </a:xfrm>
        </p:grpSpPr>
        <p:sp>
          <p:nvSpPr>
            <p:cNvPr id="4152" name="Oval 52"/>
            <p:cNvSpPr>
              <a:spLocks noChangeArrowheads="1"/>
            </p:cNvSpPr>
            <p:nvPr/>
          </p:nvSpPr>
          <p:spPr bwMode="auto">
            <a:xfrm>
              <a:off x="300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53" name="Oval 51"/>
            <p:cNvSpPr>
              <a:spLocks noChangeArrowheads="1"/>
            </p:cNvSpPr>
            <p:nvPr/>
          </p:nvSpPr>
          <p:spPr bwMode="auto">
            <a:xfrm>
              <a:off x="334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12" name="Group 29"/>
          <p:cNvGrpSpPr>
            <a:grpSpLocks/>
          </p:cNvGrpSpPr>
          <p:nvPr/>
        </p:nvGrpSpPr>
        <p:grpSpPr bwMode="auto">
          <a:xfrm>
            <a:off x="1905000" y="304800"/>
            <a:ext cx="423863" cy="228600"/>
            <a:chOff x="3000" y="10664"/>
            <a:chExt cx="680" cy="340"/>
          </a:xfrm>
        </p:grpSpPr>
        <p:sp>
          <p:nvSpPr>
            <p:cNvPr id="4150" name="Oval 31"/>
            <p:cNvSpPr>
              <a:spLocks noChangeArrowheads="1"/>
            </p:cNvSpPr>
            <p:nvPr/>
          </p:nvSpPr>
          <p:spPr bwMode="auto">
            <a:xfrm>
              <a:off x="300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51" name="Oval 30"/>
            <p:cNvSpPr>
              <a:spLocks noChangeArrowheads="1"/>
            </p:cNvSpPr>
            <p:nvPr/>
          </p:nvSpPr>
          <p:spPr bwMode="auto">
            <a:xfrm>
              <a:off x="334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13" name="Group 66"/>
          <p:cNvGrpSpPr>
            <a:grpSpLocks/>
          </p:cNvGrpSpPr>
          <p:nvPr/>
        </p:nvGrpSpPr>
        <p:grpSpPr bwMode="auto">
          <a:xfrm rot="5646866">
            <a:off x="501650" y="2851150"/>
            <a:ext cx="431800" cy="215900"/>
            <a:chOff x="3000" y="10664"/>
            <a:chExt cx="680" cy="340"/>
          </a:xfrm>
        </p:grpSpPr>
        <p:sp>
          <p:nvSpPr>
            <p:cNvPr id="4148" name="Oval 68"/>
            <p:cNvSpPr>
              <a:spLocks noChangeArrowheads="1"/>
            </p:cNvSpPr>
            <p:nvPr/>
          </p:nvSpPr>
          <p:spPr bwMode="auto">
            <a:xfrm>
              <a:off x="300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49" name="Oval 67"/>
            <p:cNvSpPr>
              <a:spLocks noChangeArrowheads="1"/>
            </p:cNvSpPr>
            <p:nvPr/>
          </p:nvSpPr>
          <p:spPr bwMode="auto">
            <a:xfrm>
              <a:off x="334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14" name="Group 4"/>
          <p:cNvGrpSpPr>
            <a:grpSpLocks/>
          </p:cNvGrpSpPr>
          <p:nvPr/>
        </p:nvGrpSpPr>
        <p:grpSpPr bwMode="auto">
          <a:xfrm rot="2642709">
            <a:off x="7162800" y="762000"/>
            <a:ext cx="431800" cy="215900"/>
            <a:chOff x="3000" y="10664"/>
            <a:chExt cx="680" cy="340"/>
          </a:xfrm>
        </p:grpSpPr>
        <p:sp>
          <p:nvSpPr>
            <p:cNvPr id="4146" name="Oval 6"/>
            <p:cNvSpPr>
              <a:spLocks noChangeArrowheads="1"/>
            </p:cNvSpPr>
            <p:nvPr/>
          </p:nvSpPr>
          <p:spPr bwMode="auto">
            <a:xfrm>
              <a:off x="300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47" name="Oval 5"/>
            <p:cNvSpPr>
              <a:spLocks noChangeArrowheads="1"/>
            </p:cNvSpPr>
            <p:nvPr/>
          </p:nvSpPr>
          <p:spPr bwMode="auto">
            <a:xfrm>
              <a:off x="334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15" name="Group 7"/>
          <p:cNvGrpSpPr>
            <a:grpSpLocks/>
          </p:cNvGrpSpPr>
          <p:nvPr/>
        </p:nvGrpSpPr>
        <p:grpSpPr bwMode="auto">
          <a:xfrm rot="3474544">
            <a:off x="193676" y="236537"/>
            <a:ext cx="914400" cy="669925"/>
            <a:chOff x="4180" y="12580"/>
            <a:chExt cx="780" cy="580"/>
          </a:xfrm>
        </p:grpSpPr>
        <p:sp>
          <p:nvSpPr>
            <p:cNvPr id="4142" name="Oval 11"/>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43" name="Oval 10"/>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44" name="Oval 9" descr="Light downward diagonal"/>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45" name="Oval 8"/>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16" name="Group 38"/>
          <p:cNvGrpSpPr>
            <a:grpSpLocks/>
          </p:cNvGrpSpPr>
          <p:nvPr/>
        </p:nvGrpSpPr>
        <p:grpSpPr bwMode="auto">
          <a:xfrm>
            <a:off x="6400800" y="3276600"/>
            <a:ext cx="914400" cy="685800"/>
            <a:chOff x="4180" y="12580"/>
            <a:chExt cx="780" cy="580"/>
          </a:xfrm>
        </p:grpSpPr>
        <p:sp>
          <p:nvSpPr>
            <p:cNvPr id="4138" name="Oval 42"/>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39" name="Oval 41"/>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40" name="Oval 40" descr="Light downward diagonal"/>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41" name="Oval 39"/>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17" name="Group 61"/>
          <p:cNvGrpSpPr>
            <a:grpSpLocks/>
          </p:cNvGrpSpPr>
          <p:nvPr/>
        </p:nvGrpSpPr>
        <p:grpSpPr bwMode="auto">
          <a:xfrm>
            <a:off x="4191000" y="1371600"/>
            <a:ext cx="773113" cy="635000"/>
            <a:chOff x="4180" y="12580"/>
            <a:chExt cx="780" cy="580"/>
          </a:xfrm>
        </p:grpSpPr>
        <p:sp>
          <p:nvSpPr>
            <p:cNvPr id="4134" name="Oval 65"/>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35" name="Oval 64"/>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36" name="Oval 63" descr="Light downward diagonal"/>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37" name="Oval 62"/>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18" name="Group 32"/>
          <p:cNvGrpSpPr>
            <a:grpSpLocks/>
          </p:cNvGrpSpPr>
          <p:nvPr/>
        </p:nvGrpSpPr>
        <p:grpSpPr bwMode="auto">
          <a:xfrm rot="1980029">
            <a:off x="7239000" y="1905000"/>
            <a:ext cx="909638" cy="685800"/>
            <a:chOff x="4180" y="12580"/>
            <a:chExt cx="780" cy="580"/>
          </a:xfrm>
        </p:grpSpPr>
        <p:sp>
          <p:nvSpPr>
            <p:cNvPr id="4130" name="Oval 36"/>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31" name="Oval 35"/>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32" name="Oval 34" descr="Light downward diagonal"/>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33" name="Oval 33"/>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19" name="Group 18"/>
          <p:cNvGrpSpPr>
            <a:grpSpLocks/>
          </p:cNvGrpSpPr>
          <p:nvPr/>
        </p:nvGrpSpPr>
        <p:grpSpPr bwMode="auto">
          <a:xfrm rot="-4290040">
            <a:off x="5194300" y="574675"/>
            <a:ext cx="838200" cy="685800"/>
            <a:chOff x="4180" y="12580"/>
            <a:chExt cx="780" cy="580"/>
          </a:xfrm>
        </p:grpSpPr>
        <p:sp>
          <p:nvSpPr>
            <p:cNvPr id="4126" name="Oval 22"/>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27" name="Oval 21"/>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28" name="Oval 20" descr="Light downward diagonal"/>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29" name="Oval 19"/>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4120" name="Rectangle 73"/>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21" name="Rectangle 76"/>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22" name="Rectangle 79"/>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23" name="Rectangle 82"/>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24" name="Rectangle 85"/>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25" name="Text Box 136"/>
          <p:cNvSpPr txBox="1">
            <a:spLocks noChangeArrowheads="1"/>
          </p:cNvSpPr>
          <p:nvPr/>
        </p:nvSpPr>
        <p:spPr bwMode="auto">
          <a:xfrm>
            <a:off x="665632" y="5466356"/>
            <a:ext cx="80010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4000" dirty="0">
                <a:solidFill>
                  <a:srgbClr val="FF3300"/>
                </a:solidFill>
              </a:rPr>
              <a:t>Atoms, diatomic elements, and molecules… which are which?</a:t>
            </a:r>
          </a:p>
        </p:txBody>
      </p:sp>
      <p:sp>
        <p:nvSpPr>
          <p:cNvPr id="2" name="Rectangle 1"/>
          <p:cNvSpPr/>
          <p:nvPr/>
        </p:nvSpPr>
        <p:spPr>
          <a:xfrm rot="18619328">
            <a:off x="3091310" y="425749"/>
            <a:ext cx="185290" cy="19629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Rectangle 77"/>
          <p:cNvSpPr/>
          <p:nvPr/>
        </p:nvSpPr>
        <p:spPr>
          <a:xfrm rot="18619328">
            <a:off x="3218574" y="2059330"/>
            <a:ext cx="185290" cy="19629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rot="18619328">
            <a:off x="2465170" y="1985863"/>
            <a:ext cx="185290" cy="19629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rot="18619328">
            <a:off x="6038524" y="3714759"/>
            <a:ext cx="185290" cy="19629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rot="18619328">
            <a:off x="8119331" y="3036919"/>
            <a:ext cx="185290" cy="19629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rot="18619328">
            <a:off x="6407840" y="903122"/>
            <a:ext cx="185290" cy="19629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rot="18619328">
            <a:off x="382456" y="1436131"/>
            <a:ext cx="185290" cy="19629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 name="Straight Connector 3">
            <a:extLst>
              <a:ext uri="{FF2B5EF4-FFF2-40B4-BE49-F238E27FC236}">
                <a16:creationId xmlns:a16="http://schemas.microsoft.com/office/drawing/2014/main" id="{56544F13-DAFD-A24B-4270-9FBEBFD7B73E}"/>
              </a:ext>
            </a:extLst>
          </p:cNvPr>
          <p:cNvCxnSpPr/>
          <p:nvPr/>
        </p:nvCxnSpPr>
        <p:spPr>
          <a:xfrm>
            <a:off x="-4355" y="5466356"/>
            <a:ext cx="9144000" cy="0"/>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B464889A-BC20-7070-1802-8378CA0FB5F6}"/>
              </a:ext>
            </a:extLst>
          </p:cNvPr>
          <p:cNvGraphicFramePr>
            <a:graphicFrameLocks noGrp="1"/>
          </p:cNvGraphicFramePr>
          <p:nvPr>
            <p:extLst>
              <p:ext uri="{D42A27DB-BD31-4B8C-83A1-F6EECF244321}">
                <p14:modId xmlns:p14="http://schemas.microsoft.com/office/powerpoint/2010/main" val="3896439150"/>
              </p:ext>
            </p:extLst>
          </p:nvPr>
        </p:nvGraphicFramePr>
        <p:xfrm>
          <a:off x="4346383" y="4312346"/>
          <a:ext cx="935628" cy="1097280"/>
        </p:xfrm>
        <a:graphic>
          <a:graphicData uri="http://schemas.openxmlformats.org/drawingml/2006/table">
            <a:tbl>
              <a:tblPr firstRow="1" bandRow="1">
                <a:tableStyleId>{5C22544A-7EE6-4342-B048-85BDC9FD1C3A}</a:tableStyleId>
              </a:tblPr>
              <a:tblGrid>
                <a:gridCol w="311876">
                  <a:extLst>
                    <a:ext uri="{9D8B030D-6E8A-4147-A177-3AD203B41FA5}">
                      <a16:colId xmlns:a16="http://schemas.microsoft.com/office/drawing/2014/main" val="2274513784"/>
                    </a:ext>
                  </a:extLst>
                </a:gridCol>
                <a:gridCol w="311876">
                  <a:extLst>
                    <a:ext uri="{9D8B030D-6E8A-4147-A177-3AD203B41FA5}">
                      <a16:colId xmlns:a16="http://schemas.microsoft.com/office/drawing/2014/main" val="4184164234"/>
                    </a:ext>
                  </a:extLst>
                </a:gridCol>
                <a:gridCol w="311876">
                  <a:extLst>
                    <a:ext uri="{9D8B030D-6E8A-4147-A177-3AD203B41FA5}">
                      <a16:colId xmlns:a16="http://schemas.microsoft.com/office/drawing/2014/main" val="1685611272"/>
                    </a:ext>
                  </a:extLst>
                </a:gridCol>
              </a:tblGrid>
              <a:tr h="28287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25315121"/>
                  </a:ext>
                </a:extLst>
              </a:tr>
              <a:tr h="282872">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27662294"/>
                  </a:ext>
                </a:extLst>
              </a:tr>
              <a:tr h="282872">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97550546"/>
                  </a:ext>
                </a:extLst>
              </a:tr>
            </a:tbl>
          </a:graphicData>
        </a:graphic>
      </p:graphicFrame>
      <p:grpSp>
        <p:nvGrpSpPr>
          <p:cNvPr id="12" name="Group 11">
            <a:extLst>
              <a:ext uri="{FF2B5EF4-FFF2-40B4-BE49-F238E27FC236}">
                <a16:creationId xmlns:a16="http://schemas.microsoft.com/office/drawing/2014/main" id="{6F608369-5B82-1728-5FEC-25A98426B88E}"/>
              </a:ext>
            </a:extLst>
          </p:cNvPr>
          <p:cNvGrpSpPr/>
          <p:nvPr/>
        </p:nvGrpSpPr>
        <p:grpSpPr>
          <a:xfrm>
            <a:off x="7932315" y="3936010"/>
            <a:ext cx="704970" cy="914400"/>
            <a:chOff x="7932315" y="3936010"/>
            <a:chExt cx="704970" cy="914400"/>
          </a:xfrm>
        </p:grpSpPr>
        <p:grpSp>
          <p:nvGrpSpPr>
            <p:cNvPr id="6" name="Group 7">
              <a:extLst>
                <a:ext uri="{FF2B5EF4-FFF2-40B4-BE49-F238E27FC236}">
                  <a16:creationId xmlns:a16="http://schemas.microsoft.com/office/drawing/2014/main" id="{19722836-62B2-6285-539B-B28398E0BBDB}"/>
                </a:ext>
              </a:extLst>
            </p:cNvPr>
            <p:cNvGrpSpPr>
              <a:grpSpLocks/>
            </p:cNvGrpSpPr>
            <p:nvPr/>
          </p:nvGrpSpPr>
          <p:grpSpPr bwMode="auto">
            <a:xfrm rot="3474544">
              <a:off x="7810078" y="4058247"/>
              <a:ext cx="914400" cy="669925"/>
              <a:chOff x="4180" y="12580"/>
              <a:chExt cx="780" cy="580"/>
            </a:xfrm>
          </p:grpSpPr>
          <p:sp>
            <p:nvSpPr>
              <p:cNvPr id="7" name="Oval 11">
                <a:extLst>
                  <a:ext uri="{FF2B5EF4-FFF2-40B4-BE49-F238E27FC236}">
                    <a16:creationId xmlns:a16="http://schemas.microsoft.com/office/drawing/2014/main" id="{5B17D7BB-E880-7955-440C-8FFE4D2B19C0}"/>
                  </a:ext>
                </a:extLst>
              </p:cNvPr>
              <p:cNvSpPr>
                <a:spLocks noChangeArrowheads="1"/>
              </p:cNvSpPr>
              <p:nvPr/>
            </p:nvSpPr>
            <p:spPr bwMode="auto">
              <a:xfrm>
                <a:off x="4760" y="127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8" name="Oval 10">
                <a:extLst>
                  <a:ext uri="{FF2B5EF4-FFF2-40B4-BE49-F238E27FC236}">
                    <a16:creationId xmlns:a16="http://schemas.microsoft.com/office/drawing/2014/main" id="{9384B37E-7C40-7A70-BA08-21FFA86AE565}"/>
                  </a:ext>
                </a:extLst>
              </p:cNvPr>
              <p:cNvSpPr>
                <a:spLocks noChangeArrowheads="1"/>
              </p:cNvSpPr>
              <p:nvPr/>
            </p:nvSpPr>
            <p:spPr bwMode="auto">
              <a:xfrm>
                <a:off x="4180" y="1276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9" name="Oval 9" descr="Light downward diagonal">
                <a:extLst>
                  <a:ext uri="{FF2B5EF4-FFF2-40B4-BE49-F238E27FC236}">
                    <a16:creationId xmlns:a16="http://schemas.microsoft.com/office/drawing/2014/main" id="{F5E62B88-34AF-81CB-8E05-ED19AF23E811}"/>
                  </a:ext>
                </a:extLst>
              </p:cNvPr>
              <p:cNvSpPr>
                <a:spLocks noChangeArrowheads="1"/>
              </p:cNvSpPr>
              <p:nvPr/>
            </p:nvSpPr>
            <p:spPr bwMode="auto">
              <a:xfrm>
                <a:off x="4300" y="12580"/>
                <a:ext cx="540" cy="520"/>
              </a:xfrm>
              <a:prstGeom prst="ellipse">
                <a:avLst/>
              </a:prstGeom>
              <a:solidFill>
                <a:schemeClr val="accent4">
                  <a:lumMod val="20000"/>
                  <a:lumOff val="80000"/>
                </a:schemeClr>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0" name="Oval 8">
                <a:extLst>
                  <a:ext uri="{FF2B5EF4-FFF2-40B4-BE49-F238E27FC236}">
                    <a16:creationId xmlns:a16="http://schemas.microsoft.com/office/drawing/2014/main" id="{BBC46189-1BAA-4BC0-D077-BFD7464AF412}"/>
                  </a:ext>
                </a:extLst>
              </p:cNvPr>
              <p:cNvSpPr>
                <a:spLocks noChangeArrowheads="1"/>
              </p:cNvSpPr>
              <p:nvPr/>
            </p:nvSpPr>
            <p:spPr bwMode="auto">
              <a:xfrm>
                <a:off x="4460" y="129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11" name="Oval 8">
              <a:extLst>
                <a:ext uri="{FF2B5EF4-FFF2-40B4-BE49-F238E27FC236}">
                  <a16:creationId xmlns:a16="http://schemas.microsoft.com/office/drawing/2014/main" id="{31FDE4CE-BF46-CC1D-AB2C-84102DB794A1}"/>
                </a:ext>
              </a:extLst>
            </p:cNvPr>
            <p:cNvSpPr>
              <a:spLocks noChangeArrowheads="1"/>
            </p:cNvSpPr>
            <p:nvPr/>
          </p:nvSpPr>
          <p:spPr bwMode="auto">
            <a:xfrm rot="3474544">
              <a:off x="8416100" y="4109183"/>
              <a:ext cx="234462" cy="207908"/>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13" name="Group 12">
            <a:extLst>
              <a:ext uri="{FF2B5EF4-FFF2-40B4-BE49-F238E27FC236}">
                <a16:creationId xmlns:a16="http://schemas.microsoft.com/office/drawing/2014/main" id="{1E8A9E26-1840-0EDD-0B1F-4A7AA9553742}"/>
              </a:ext>
            </a:extLst>
          </p:cNvPr>
          <p:cNvGrpSpPr/>
          <p:nvPr/>
        </p:nvGrpSpPr>
        <p:grpSpPr>
          <a:xfrm>
            <a:off x="3157640" y="3922851"/>
            <a:ext cx="704970" cy="914400"/>
            <a:chOff x="7932315" y="3936010"/>
            <a:chExt cx="704970" cy="914400"/>
          </a:xfrm>
        </p:grpSpPr>
        <p:grpSp>
          <p:nvGrpSpPr>
            <p:cNvPr id="14" name="Group 7">
              <a:extLst>
                <a:ext uri="{FF2B5EF4-FFF2-40B4-BE49-F238E27FC236}">
                  <a16:creationId xmlns:a16="http://schemas.microsoft.com/office/drawing/2014/main" id="{F5B7152A-D26E-7D8B-3480-0BA0D810A101}"/>
                </a:ext>
              </a:extLst>
            </p:cNvPr>
            <p:cNvGrpSpPr>
              <a:grpSpLocks/>
            </p:cNvGrpSpPr>
            <p:nvPr/>
          </p:nvGrpSpPr>
          <p:grpSpPr bwMode="auto">
            <a:xfrm rot="3474544">
              <a:off x="7810078" y="4058247"/>
              <a:ext cx="914400" cy="669925"/>
              <a:chOff x="4180" y="12580"/>
              <a:chExt cx="780" cy="580"/>
            </a:xfrm>
          </p:grpSpPr>
          <p:sp>
            <p:nvSpPr>
              <p:cNvPr id="16" name="Oval 11">
                <a:extLst>
                  <a:ext uri="{FF2B5EF4-FFF2-40B4-BE49-F238E27FC236}">
                    <a16:creationId xmlns:a16="http://schemas.microsoft.com/office/drawing/2014/main" id="{F0C8A0D1-6D20-30E2-838A-93139AC4A0C0}"/>
                  </a:ext>
                </a:extLst>
              </p:cNvPr>
              <p:cNvSpPr>
                <a:spLocks noChangeArrowheads="1"/>
              </p:cNvSpPr>
              <p:nvPr/>
            </p:nvSpPr>
            <p:spPr bwMode="auto">
              <a:xfrm>
                <a:off x="4760" y="127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7" name="Oval 10">
                <a:extLst>
                  <a:ext uri="{FF2B5EF4-FFF2-40B4-BE49-F238E27FC236}">
                    <a16:creationId xmlns:a16="http://schemas.microsoft.com/office/drawing/2014/main" id="{25CE70CF-BAD9-4C80-0336-F51EA4F3A0DF}"/>
                  </a:ext>
                </a:extLst>
              </p:cNvPr>
              <p:cNvSpPr>
                <a:spLocks noChangeArrowheads="1"/>
              </p:cNvSpPr>
              <p:nvPr/>
            </p:nvSpPr>
            <p:spPr bwMode="auto">
              <a:xfrm>
                <a:off x="4180" y="1276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8" name="Oval 9" descr="Light downward diagonal">
                <a:extLst>
                  <a:ext uri="{FF2B5EF4-FFF2-40B4-BE49-F238E27FC236}">
                    <a16:creationId xmlns:a16="http://schemas.microsoft.com/office/drawing/2014/main" id="{CEB752A6-C5FD-EF1F-2BCF-482E4167F7C6}"/>
                  </a:ext>
                </a:extLst>
              </p:cNvPr>
              <p:cNvSpPr>
                <a:spLocks noChangeArrowheads="1"/>
              </p:cNvSpPr>
              <p:nvPr/>
            </p:nvSpPr>
            <p:spPr bwMode="auto">
              <a:xfrm>
                <a:off x="4300" y="12580"/>
                <a:ext cx="540" cy="520"/>
              </a:xfrm>
              <a:prstGeom prst="ellipse">
                <a:avLst/>
              </a:prstGeom>
              <a:solidFill>
                <a:schemeClr val="accent4">
                  <a:lumMod val="20000"/>
                  <a:lumOff val="80000"/>
                </a:schemeClr>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9" name="Oval 8">
                <a:extLst>
                  <a:ext uri="{FF2B5EF4-FFF2-40B4-BE49-F238E27FC236}">
                    <a16:creationId xmlns:a16="http://schemas.microsoft.com/office/drawing/2014/main" id="{B865AC12-1617-3383-7B22-E4503D28DB5D}"/>
                  </a:ext>
                </a:extLst>
              </p:cNvPr>
              <p:cNvSpPr>
                <a:spLocks noChangeArrowheads="1"/>
              </p:cNvSpPr>
              <p:nvPr/>
            </p:nvSpPr>
            <p:spPr bwMode="auto">
              <a:xfrm>
                <a:off x="4460" y="129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15" name="Oval 8">
              <a:extLst>
                <a:ext uri="{FF2B5EF4-FFF2-40B4-BE49-F238E27FC236}">
                  <a16:creationId xmlns:a16="http://schemas.microsoft.com/office/drawing/2014/main" id="{87CB6164-0C8A-9BA0-6183-8B26B80EB034}"/>
                </a:ext>
              </a:extLst>
            </p:cNvPr>
            <p:cNvSpPr>
              <a:spLocks noChangeArrowheads="1"/>
            </p:cNvSpPr>
            <p:nvPr/>
          </p:nvSpPr>
          <p:spPr bwMode="auto">
            <a:xfrm rot="3474544">
              <a:off x="8416100" y="4109183"/>
              <a:ext cx="234462" cy="207908"/>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20" name="Group 19">
            <a:extLst>
              <a:ext uri="{FF2B5EF4-FFF2-40B4-BE49-F238E27FC236}">
                <a16:creationId xmlns:a16="http://schemas.microsoft.com/office/drawing/2014/main" id="{3DE7F0BA-9A2F-9D6F-29D3-90ACB9DE70AD}"/>
              </a:ext>
            </a:extLst>
          </p:cNvPr>
          <p:cNvGrpSpPr/>
          <p:nvPr/>
        </p:nvGrpSpPr>
        <p:grpSpPr>
          <a:xfrm>
            <a:off x="8328115" y="2154186"/>
            <a:ext cx="704970" cy="914400"/>
            <a:chOff x="7932315" y="3936010"/>
            <a:chExt cx="704970" cy="914400"/>
          </a:xfrm>
        </p:grpSpPr>
        <p:grpSp>
          <p:nvGrpSpPr>
            <p:cNvPr id="21" name="Group 7">
              <a:extLst>
                <a:ext uri="{FF2B5EF4-FFF2-40B4-BE49-F238E27FC236}">
                  <a16:creationId xmlns:a16="http://schemas.microsoft.com/office/drawing/2014/main" id="{F27BDC52-F454-F224-4223-0658D5FC3F1F}"/>
                </a:ext>
              </a:extLst>
            </p:cNvPr>
            <p:cNvGrpSpPr>
              <a:grpSpLocks/>
            </p:cNvGrpSpPr>
            <p:nvPr/>
          </p:nvGrpSpPr>
          <p:grpSpPr bwMode="auto">
            <a:xfrm rot="3474544">
              <a:off x="7810078" y="4058247"/>
              <a:ext cx="914400" cy="669925"/>
              <a:chOff x="4180" y="12580"/>
              <a:chExt cx="780" cy="580"/>
            </a:xfrm>
          </p:grpSpPr>
          <p:sp>
            <p:nvSpPr>
              <p:cNvPr id="23" name="Oval 11">
                <a:extLst>
                  <a:ext uri="{FF2B5EF4-FFF2-40B4-BE49-F238E27FC236}">
                    <a16:creationId xmlns:a16="http://schemas.microsoft.com/office/drawing/2014/main" id="{DEC5F883-8CE6-BCFA-C0D6-BD2FD580FA83}"/>
                  </a:ext>
                </a:extLst>
              </p:cNvPr>
              <p:cNvSpPr>
                <a:spLocks noChangeArrowheads="1"/>
              </p:cNvSpPr>
              <p:nvPr/>
            </p:nvSpPr>
            <p:spPr bwMode="auto">
              <a:xfrm>
                <a:off x="4760" y="127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24" name="Oval 10">
                <a:extLst>
                  <a:ext uri="{FF2B5EF4-FFF2-40B4-BE49-F238E27FC236}">
                    <a16:creationId xmlns:a16="http://schemas.microsoft.com/office/drawing/2014/main" id="{18451AB5-034A-288D-6B70-ADB20CDF806A}"/>
                  </a:ext>
                </a:extLst>
              </p:cNvPr>
              <p:cNvSpPr>
                <a:spLocks noChangeArrowheads="1"/>
              </p:cNvSpPr>
              <p:nvPr/>
            </p:nvSpPr>
            <p:spPr bwMode="auto">
              <a:xfrm>
                <a:off x="4180" y="1276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25" name="Oval 9" descr="Light downward diagonal">
                <a:extLst>
                  <a:ext uri="{FF2B5EF4-FFF2-40B4-BE49-F238E27FC236}">
                    <a16:creationId xmlns:a16="http://schemas.microsoft.com/office/drawing/2014/main" id="{CBCC7475-61D6-3442-F427-C1D84A3A9D7D}"/>
                  </a:ext>
                </a:extLst>
              </p:cNvPr>
              <p:cNvSpPr>
                <a:spLocks noChangeArrowheads="1"/>
              </p:cNvSpPr>
              <p:nvPr/>
            </p:nvSpPr>
            <p:spPr bwMode="auto">
              <a:xfrm>
                <a:off x="4300" y="12580"/>
                <a:ext cx="540" cy="520"/>
              </a:xfrm>
              <a:prstGeom prst="ellipse">
                <a:avLst/>
              </a:prstGeom>
              <a:solidFill>
                <a:schemeClr val="accent4">
                  <a:lumMod val="20000"/>
                  <a:lumOff val="80000"/>
                </a:schemeClr>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26" name="Oval 8">
                <a:extLst>
                  <a:ext uri="{FF2B5EF4-FFF2-40B4-BE49-F238E27FC236}">
                    <a16:creationId xmlns:a16="http://schemas.microsoft.com/office/drawing/2014/main" id="{60ECED80-43C2-68BE-AD1D-4F3505D70D95}"/>
                  </a:ext>
                </a:extLst>
              </p:cNvPr>
              <p:cNvSpPr>
                <a:spLocks noChangeArrowheads="1"/>
              </p:cNvSpPr>
              <p:nvPr/>
            </p:nvSpPr>
            <p:spPr bwMode="auto">
              <a:xfrm>
                <a:off x="4460" y="129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22" name="Oval 8">
              <a:extLst>
                <a:ext uri="{FF2B5EF4-FFF2-40B4-BE49-F238E27FC236}">
                  <a16:creationId xmlns:a16="http://schemas.microsoft.com/office/drawing/2014/main" id="{F27294E8-846B-54A0-39E4-1CFA6FF3AC26}"/>
                </a:ext>
              </a:extLst>
            </p:cNvPr>
            <p:cNvSpPr>
              <a:spLocks noChangeArrowheads="1"/>
            </p:cNvSpPr>
            <p:nvPr/>
          </p:nvSpPr>
          <p:spPr bwMode="auto">
            <a:xfrm rot="3474544">
              <a:off x="8416100" y="4109183"/>
              <a:ext cx="234462" cy="207908"/>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27" name="Group 26">
            <a:extLst>
              <a:ext uri="{FF2B5EF4-FFF2-40B4-BE49-F238E27FC236}">
                <a16:creationId xmlns:a16="http://schemas.microsoft.com/office/drawing/2014/main" id="{A2414025-7FB6-8D61-CF70-77BBCBE2963A}"/>
              </a:ext>
            </a:extLst>
          </p:cNvPr>
          <p:cNvGrpSpPr/>
          <p:nvPr/>
        </p:nvGrpSpPr>
        <p:grpSpPr>
          <a:xfrm>
            <a:off x="2138278" y="665627"/>
            <a:ext cx="704970" cy="914400"/>
            <a:chOff x="7932315" y="3936010"/>
            <a:chExt cx="704970" cy="914400"/>
          </a:xfrm>
        </p:grpSpPr>
        <p:grpSp>
          <p:nvGrpSpPr>
            <p:cNvPr id="28" name="Group 7">
              <a:extLst>
                <a:ext uri="{FF2B5EF4-FFF2-40B4-BE49-F238E27FC236}">
                  <a16:creationId xmlns:a16="http://schemas.microsoft.com/office/drawing/2014/main" id="{10D989EF-4B9C-ADF4-6734-6889C8704403}"/>
                </a:ext>
              </a:extLst>
            </p:cNvPr>
            <p:cNvGrpSpPr>
              <a:grpSpLocks/>
            </p:cNvGrpSpPr>
            <p:nvPr/>
          </p:nvGrpSpPr>
          <p:grpSpPr bwMode="auto">
            <a:xfrm rot="3474544">
              <a:off x="7810078" y="4058247"/>
              <a:ext cx="914400" cy="669925"/>
              <a:chOff x="4180" y="12580"/>
              <a:chExt cx="780" cy="580"/>
            </a:xfrm>
          </p:grpSpPr>
          <p:sp>
            <p:nvSpPr>
              <p:cNvPr id="30" name="Oval 11">
                <a:extLst>
                  <a:ext uri="{FF2B5EF4-FFF2-40B4-BE49-F238E27FC236}">
                    <a16:creationId xmlns:a16="http://schemas.microsoft.com/office/drawing/2014/main" id="{6A6E92E3-2A57-9420-1C9F-109B779CDECF}"/>
                  </a:ext>
                </a:extLst>
              </p:cNvPr>
              <p:cNvSpPr>
                <a:spLocks noChangeArrowheads="1"/>
              </p:cNvSpPr>
              <p:nvPr/>
            </p:nvSpPr>
            <p:spPr bwMode="auto">
              <a:xfrm>
                <a:off x="4760" y="127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31" name="Oval 10">
                <a:extLst>
                  <a:ext uri="{FF2B5EF4-FFF2-40B4-BE49-F238E27FC236}">
                    <a16:creationId xmlns:a16="http://schemas.microsoft.com/office/drawing/2014/main" id="{67B0E50B-C10C-BE40-CF2C-6235943A1646}"/>
                  </a:ext>
                </a:extLst>
              </p:cNvPr>
              <p:cNvSpPr>
                <a:spLocks noChangeArrowheads="1"/>
              </p:cNvSpPr>
              <p:nvPr/>
            </p:nvSpPr>
            <p:spPr bwMode="auto">
              <a:xfrm>
                <a:off x="4180" y="1276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32" name="Oval 9" descr="Light downward diagonal">
                <a:extLst>
                  <a:ext uri="{FF2B5EF4-FFF2-40B4-BE49-F238E27FC236}">
                    <a16:creationId xmlns:a16="http://schemas.microsoft.com/office/drawing/2014/main" id="{90FF7087-7367-ADC2-B2E6-8C613901A2D3}"/>
                  </a:ext>
                </a:extLst>
              </p:cNvPr>
              <p:cNvSpPr>
                <a:spLocks noChangeArrowheads="1"/>
              </p:cNvSpPr>
              <p:nvPr/>
            </p:nvSpPr>
            <p:spPr bwMode="auto">
              <a:xfrm>
                <a:off x="4300" y="12580"/>
                <a:ext cx="540" cy="520"/>
              </a:xfrm>
              <a:prstGeom prst="ellipse">
                <a:avLst/>
              </a:prstGeom>
              <a:solidFill>
                <a:schemeClr val="accent4">
                  <a:lumMod val="20000"/>
                  <a:lumOff val="80000"/>
                </a:schemeClr>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33" name="Oval 8">
                <a:extLst>
                  <a:ext uri="{FF2B5EF4-FFF2-40B4-BE49-F238E27FC236}">
                    <a16:creationId xmlns:a16="http://schemas.microsoft.com/office/drawing/2014/main" id="{3EEC710C-0736-C318-6B90-E881F0B98DC9}"/>
                  </a:ext>
                </a:extLst>
              </p:cNvPr>
              <p:cNvSpPr>
                <a:spLocks noChangeArrowheads="1"/>
              </p:cNvSpPr>
              <p:nvPr/>
            </p:nvSpPr>
            <p:spPr bwMode="auto">
              <a:xfrm>
                <a:off x="4460" y="129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29" name="Oval 8">
              <a:extLst>
                <a:ext uri="{FF2B5EF4-FFF2-40B4-BE49-F238E27FC236}">
                  <a16:creationId xmlns:a16="http://schemas.microsoft.com/office/drawing/2014/main" id="{C4C495C5-3DB7-3BD6-E051-3925FCE3003E}"/>
                </a:ext>
              </a:extLst>
            </p:cNvPr>
            <p:cNvSpPr>
              <a:spLocks noChangeArrowheads="1"/>
            </p:cNvSpPr>
            <p:nvPr/>
          </p:nvSpPr>
          <p:spPr bwMode="auto">
            <a:xfrm rot="3474544">
              <a:off x="8416100" y="4109183"/>
              <a:ext cx="234462" cy="207908"/>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34" name="Group 33">
            <a:extLst>
              <a:ext uri="{FF2B5EF4-FFF2-40B4-BE49-F238E27FC236}">
                <a16:creationId xmlns:a16="http://schemas.microsoft.com/office/drawing/2014/main" id="{EBC022DD-F37A-C65C-DEB4-17AE48D2FA2E}"/>
              </a:ext>
            </a:extLst>
          </p:cNvPr>
          <p:cNvGrpSpPr/>
          <p:nvPr/>
        </p:nvGrpSpPr>
        <p:grpSpPr>
          <a:xfrm>
            <a:off x="6145222" y="1405664"/>
            <a:ext cx="704970" cy="914400"/>
            <a:chOff x="7932315" y="3936010"/>
            <a:chExt cx="704970" cy="914400"/>
          </a:xfrm>
        </p:grpSpPr>
        <p:grpSp>
          <p:nvGrpSpPr>
            <p:cNvPr id="35" name="Group 7">
              <a:extLst>
                <a:ext uri="{FF2B5EF4-FFF2-40B4-BE49-F238E27FC236}">
                  <a16:creationId xmlns:a16="http://schemas.microsoft.com/office/drawing/2014/main" id="{ACC66B72-FB31-75C7-E838-413E2786C3CA}"/>
                </a:ext>
              </a:extLst>
            </p:cNvPr>
            <p:cNvGrpSpPr>
              <a:grpSpLocks/>
            </p:cNvGrpSpPr>
            <p:nvPr/>
          </p:nvGrpSpPr>
          <p:grpSpPr bwMode="auto">
            <a:xfrm rot="3474544">
              <a:off x="7810078" y="4058247"/>
              <a:ext cx="914400" cy="669925"/>
              <a:chOff x="4180" y="12580"/>
              <a:chExt cx="780" cy="580"/>
            </a:xfrm>
          </p:grpSpPr>
          <p:sp>
            <p:nvSpPr>
              <p:cNvPr id="37" name="Oval 11">
                <a:extLst>
                  <a:ext uri="{FF2B5EF4-FFF2-40B4-BE49-F238E27FC236}">
                    <a16:creationId xmlns:a16="http://schemas.microsoft.com/office/drawing/2014/main" id="{52CF5847-3BCB-9172-F47A-F3381F1AA4D9}"/>
                  </a:ext>
                </a:extLst>
              </p:cNvPr>
              <p:cNvSpPr>
                <a:spLocks noChangeArrowheads="1"/>
              </p:cNvSpPr>
              <p:nvPr/>
            </p:nvSpPr>
            <p:spPr bwMode="auto">
              <a:xfrm>
                <a:off x="4760" y="127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38" name="Oval 10">
                <a:extLst>
                  <a:ext uri="{FF2B5EF4-FFF2-40B4-BE49-F238E27FC236}">
                    <a16:creationId xmlns:a16="http://schemas.microsoft.com/office/drawing/2014/main" id="{9D24EC5E-C2F0-4D77-A635-C612D2621CE7}"/>
                  </a:ext>
                </a:extLst>
              </p:cNvPr>
              <p:cNvSpPr>
                <a:spLocks noChangeArrowheads="1"/>
              </p:cNvSpPr>
              <p:nvPr/>
            </p:nvSpPr>
            <p:spPr bwMode="auto">
              <a:xfrm>
                <a:off x="4180" y="1276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39" name="Oval 9" descr="Light downward diagonal">
                <a:extLst>
                  <a:ext uri="{FF2B5EF4-FFF2-40B4-BE49-F238E27FC236}">
                    <a16:creationId xmlns:a16="http://schemas.microsoft.com/office/drawing/2014/main" id="{4C3298AF-BAC4-879B-12E7-966953BDFF93}"/>
                  </a:ext>
                </a:extLst>
              </p:cNvPr>
              <p:cNvSpPr>
                <a:spLocks noChangeArrowheads="1"/>
              </p:cNvSpPr>
              <p:nvPr/>
            </p:nvSpPr>
            <p:spPr bwMode="auto">
              <a:xfrm>
                <a:off x="4300" y="12580"/>
                <a:ext cx="540" cy="520"/>
              </a:xfrm>
              <a:prstGeom prst="ellipse">
                <a:avLst/>
              </a:prstGeom>
              <a:solidFill>
                <a:schemeClr val="accent4">
                  <a:lumMod val="20000"/>
                  <a:lumOff val="80000"/>
                </a:schemeClr>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0" name="Oval 8">
                <a:extLst>
                  <a:ext uri="{FF2B5EF4-FFF2-40B4-BE49-F238E27FC236}">
                    <a16:creationId xmlns:a16="http://schemas.microsoft.com/office/drawing/2014/main" id="{95EDB46E-B52F-5C48-74F6-2165F203ABF7}"/>
                  </a:ext>
                </a:extLst>
              </p:cNvPr>
              <p:cNvSpPr>
                <a:spLocks noChangeArrowheads="1"/>
              </p:cNvSpPr>
              <p:nvPr/>
            </p:nvSpPr>
            <p:spPr bwMode="auto">
              <a:xfrm>
                <a:off x="4460" y="129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36" name="Oval 8">
              <a:extLst>
                <a:ext uri="{FF2B5EF4-FFF2-40B4-BE49-F238E27FC236}">
                  <a16:creationId xmlns:a16="http://schemas.microsoft.com/office/drawing/2014/main" id="{81ADFF50-388C-1A0E-0C15-14FF9FC1A3AC}"/>
                </a:ext>
              </a:extLst>
            </p:cNvPr>
            <p:cNvSpPr>
              <a:spLocks noChangeArrowheads="1"/>
            </p:cNvSpPr>
            <p:nvPr/>
          </p:nvSpPr>
          <p:spPr bwMode="auto">
            <a:xfrm rot="3474544">
              <a:off x="8416100" y="4109183"/>
              <a:ext cx="234462" cy="207908"/>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 name="Group 40">
            <a:extLst>
              <a:ext uri="{FF2B5EF4-FFF2-40B4-BE49-F238E27FC236}">
                <a16:creationId xmlns:a16="http://schemas.microsoft.com/office/drawing/2014/main" id="{3AE918F4-526B-C98A-DE0D-163A988DF6A8}"/>
              </a:ext>
            </a:extLst>
          </p:cNvPr>
          <p:cNvGrpSpPr/>
          <p:nvPr/>
        </p:nvGrpSpPr>
        <p:grpSpPr>
          <a:xfrm>
            <a:off x="1270446" y="3891455"/>
            <a:ext cx="704970" cy="914400"/>
            <a:chOff x="7932315" y="3936010"/>
            <a:chExt cx="704970" cy="914400"/>
          </a:xfrm>
        </p:grpSpPr>
        <p:grpSp>
          <p:nvGrpSpPr>
            <p:cNvPr id="42" name="Group 7">
              <a:extLst>
                <a:ext uri="{FF2B5EF4-FFF2-40B4-BE49-F238E27FC236}">
                  <a16:creationId xmlns:a16="http://schemas.microsoft.com/office/drawing/2014/main" id="{217E5000-92EC-E671-6438-5FD6C4AB8D00}"/>
                </a:ext>
              </a:extLst>
            </p:cNvPr>
            <p:cNvGrpSpPr>
              <a:grpSpLocks/>
            </p:cNvGrpSpPr>
            <p:nvPr/>
          </p:nvGrpSpPr>
          <p:grpSpPr bwMode="auto">
            <a:xfrm rot="3474544">
              <a:off x="7810078" y="4058247"/>
              <a:ext cx="914400" cy="669925"/>
              <a:chOff x="4180" y="12580"/>
              <a:chExt cx="780" cy="580"/>
            </a:xfrm>
          </p:grpSpPr>
          <p:sp>
            <p:nvSpPr>
              <p:cNvPr id="44" name="Oval 11">
                <a:extLst>
                  <a:ext uri="{FF2B5EF4-FFF2-40B4-BE49-F238E27FC236}">
                    <a16:creationId xmlns:a16="http://schemas.microsoft.com/office/drawing/2014/main" id="{F4318633-E9B1-00ED-FCAC-3E93824877B1}"/>
                  </a:ext>
                </a:extLst>
              </p:cNvPr>
              <p:cNvSpPr>
                <a:spLocks noChangeArrowheads="1"/>
              </p:cNvSpPr>
              <p:nvPr/>
            </p:nvSpPr>
            <p:spPr bwMode="auto">
              <a:xfrm>
                <a:off x="4760" y="127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5" name="Oval 10">
                <a:extLst>
                  <a:ext uri="{FF2B5EF4-FFF2-40B4-BE49-F238E27FC236}">
                    <a16:creationId xmlns:a16="http://schemas.microsoft.com/office/drawing/2014/main" id="{0B71C990-22F4-8132-06C6-452D09E26A25}"/>
                  </a:ext>
                </a:extLst>
              </p:cNvPr>
              <p:cNvSpPr>
                <a:spLocks noChangeArrowheads="1"/>
              </p:cNvSpPr>
              <p:nvPr/>
            </p:nvSpPr>
            <p:spPr bwMode="auto">
              <a:xfrm>
                <a:off x="4180" y="1276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6" name="Oval 9" descr="Light downward diagonal">
                <a:extLst>
                  <a:ext uri="{FF2B5EF4-FFF2-40B4-BE49-F238E27FC236}">
                    <a16:creationId xmlns:a16="http://schemas.microsoft.com/office/drawing/2014/main" id="{0152BCF2-D3E0-E314-06EA-49A898D0153B}"/>
                  </a:ext>
                </a:extLst>
              </p:cNvPr>
              <p:cNvSpPr>
                <a:spLocks noChangeArrowheads="1"/>
              </p:cNvSpPr>
              <p:nvPr/>
            </p:nvSpPr>
            <p:spPr bwMode="auto">
              <a:xfrm>
                <a:off x="4300" y="12580"/>
                <a:ext cx="540" cy="520"/>
              </a:xfrm>
              <a:prstGeom prst="ellipse">
                <a:avLst/>
              </a:prstGeom>
              <a:solidFill>
                <a:schemeClr val="accent4">
                  <a:lumMod val="20000"/>
                  <a:lumOff val="80000"/>
                </a:schemeClr>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7" name="Oval 8">
                <a:extLst>
                  <a:ext uri="{FF2B5EF4-FFF2-40B4-BE49-F238E27FC236}">
                    <a16:creationId xmlns:a16="http://schemas.microsoft.com/office/drawing/2014/main" id="{F3561434-C9C5-2BCA-8A2A-E57E46EBB019}"/>
                  </a:ext>
                </a:extLst>
              </p:cNvPr>
              <p:cNvSpPr>
                <a:spLocks noChangeArrowheads="1"/>
              </p:cNvSpPr>
              <p:nvPr/>
            </p:nvSpPr>
            <p:spPr bwMode="auto">
              <a:xfrm>
                <a:off x="4460" y="129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43" name="Oval 8">
              <a:extLst>
                <a:ext uri="{FF2B5EF4-FFF2-40B4-BE49-F238E27FC236}">
                  <a16:creationId xmlns:a16="http://schemas.microsoft.com/office/drawing/2014/main" id="{E0BDF59C-10CD-55EA-0C64-D04827FA6FCE}"/>
                </a:ext>
              </a:extLst>
            </p:cNvPr>
            <p:cNvSpPr>
              <a:spLocks noChangeArrowheads="1"/>
            </p:cNvSpPr>
            <p:nvPr/>
          </p:nvSpPr>
          <p:spPr bwMode="auto">
            <a:xfrm rot="3474544">
              <a:off x="8416100" y="4109183"/>
              <a:ext cx="234462" cy="207908"/>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8" name="Group 57">
            <a:extLst>
              <a:ext uri="{FF2B5EF4-FFF2-40B4-BE49-F238E27FC236}">
                <a16:creationId xmlns:a16="http://schemas.microsoft.com/office/drawing/2014/main" id="{00FD838C-766B-16FD-13C5-BCA1EDE5AF78}"/>
              </a:ext>
            </a:extLst>
          </p:cNvPr>
          <p:cNvGrpSpPr/>
          <p:nvPr/>
        </p:nvGrpSpPr>
        <p:grpSpPr>
          <a:xfrm>
            <a:off x="6317566" y="4545770"/>
            <a:ext cx="464234" cy="387577"/>
            <a:chOff x="6317566" y="4545770"/>
            <a:chExt cx="464234" cy="387577"/>
          </a:xfrm>
        </p:grpSpPr>
        <p:sp>
          <p:nvSpPr>
            <p:cNvPr id="48" name="Oval 47">
              <a:extLst>
                <a:ext uri="{FF2B5EF4-FFF2-40B4-BE49-F238E27FC236}">
                  <a16:creationId xmlns:a16="http://schemas.microsoft.com/office/drawing/2014/main" id="{3C022FCF-C4C3-4DA0-B064-199DAEF63A8E}"/>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13" descr="Trellis">
              <a:extLst>
                <a:ext uri="{FF2B5EF4-FFF2-40B4-BE49-F238E27FC236}">
                  <a16:creationId xmlns:a16="http://schemas.microsoft.com/office/drawing/2014/main" id="{C6820032-0932-B7CF-3E67-0A6A469EB6C7}"/>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7" name="Oval 13" descr="Trellis">
              <a:extLst>
                <a:ext uri="{FF2B5EF4-FFF2-40B4-BE49-F238E27FC236}">
                  <a16:creationId xmlns:a16="http://schemas.microsoft.com/office/drawing/2014/main" id="{73CF3326-0356-9431-0667-6A4322675EBE}"/>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9" name="Group 58">
            <a:extLst>
              <a:ext uri="{FF2B5EF4-FFF2-40B4-BE49-F238E27FC236}">
                <a16:creationId xmlns:a16="http://schemas.microsoft.com/office/drawing/2014/main" id="{D08A025A-861A-5866-3C56-CEFC71F31DD0}"/>
              </a:ext>
            </a:extLst>
          </p:cNvPr>
          <p:cNvGrpSpPr/>
          <p:nvPr/>
        </p:nvGrpSpPr>
        <p:grpSpPr>
          <a:xfrm>
            <a:off x="286551" y="2026645"/>
            <a:ext cx="464234" cy="387577"/>
            <a:chOff x="6317566" y="4545770"/>
            <a:chExt cx="464234" cy="387577"/>
          </a:xfrm>
        </p:grpSpPr>
        <p:sp>
          <p:nvSpPr>
            <p:cNvPr id="60" name="Oval 59">
              <a:extLst>
                <a:ext uri="{FF2B5EF4-FFF2-40B4-BE49-F238E27FC236}">
                  <a16:creationId xmlns:a16="http://schemas.microsoft.com/office/drawing/2014/main" id="{F148695A-F5AB-C9A1-FA10-81C886E43231}"/>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13" descr="Trellis">
              <a:extLst>
                <a:ext uri="{FF2B5EF4-FFF2-40B4-BE49-F238E27FC236}">
                  <a16:creationId xmlns:a16="http://schemas.microsoft.com/office/drawing/2014/main" id="{85D98A48-E4EF-6DEF-90D1-B36BA4B1EBDB}"/>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62" name="Oval 13" descr="Trellis">
              <a:extLst>
                <a:ext uri="{FF2B5EF4-FFF2-40B4-BE49-F238E27FC236}">
                  <a16:creationId xmlns:a16="http://schemas.microsoft.com/office/drawing/2014/main" id="{4951E949-7901-77D2-7A0D-DD625861DB6C}"/>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63" name="Group 62">
            <a:extLst>
              <a:ext uri="{FF2B5EF4-FFF2-40B4-BE49-F238E27FC236}">
                <a16:creationId xmlns:a16="http://schemas.microsoft.com/office/drawing/2014/main" id="{F97AE2E4-BB57-93B4-EE3A-75FCA9A3B7FA}"/>
              </a:ext>
            </a:extLst>
          </p:cNvPr>
          <p:cNvGrpSpPr/>
          <p:nvPr/>
        </p:nvGrpSpPr>
        <p:grpSpPr>
          <a:xfrm>
            <a:off x="1945552" y="2643161"/>
            <a:ext cx="464234" cy="387577"/>
            <a:chOff x="6317566" y="4545770"/>
            <a:chExt cx="464234" cy="387577"/>
          </a:xfrm>
        </p:grpSpPr>
        <p:sp>
          <p:nvSpPr>
            <p:cNvPr id="4096" name="Oval 4095">
              <a:extLst>
                <a:ext uri="{FF2B5EF4-FFF2-40B4-BE49-F238E27FC236}">
                  <a16:creationId xmlns:a16="http://schemas.microsoft.com/office/drawing/2014/main" id="{7AC5FCC4-485F-0C04-4A09-A09BAC1C2D50}"/>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 name="Oval 13" descr="Trellis">
              <a:extLst>
                <a:ext uri="{FF2B5EF4-FFF2-40B4-BE49-F238E27FC236}">
                  <a16:creationId xmlns:a16="http://schemas.microsoft.com/office/drawing/2014/main" id="{935567CB-8558-A921-0ACB-45B105729D5E}"/>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64" name="Oval 13" descr="Trellis">
              <a:extLst>
                <a:ext uri="{FF2B5EF4-FFF2-40B4-BE49-F238E27FC236}">
                  <a16:creationId xmlns:a16="http://schemas.microsoft.com/office/drawing/2014/main" id="{6D889FF6-066A-F69A-956C-1C6D8A4A128E}"/>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65" name="Group 64">
            <a:extLst>
              <a:ext uri="{FF2B5EF4-FFF2-40B4-BE49-F238E27FC236}">
                <a16:creationId xmlns:a16="http://schemas.microsoft.com/office/drawing/2014/main" id="{1F346044-0905-8A44-7CAE-73DD5B342985}"/>
              </a:ext>
            </a:extLst>
          </p:cNvPr>
          <p:cNvGrpSpPr/>
          <p:nvPr/>
        </p:nvGrpSpPr>
        <p:grpSpPr>
          <a:xfrm>
            <a:off x="7384366" y="2948658"/>
            <a:ext cx="464234" cy="387577"/>
            <a:chOff x="6317566" y="4545770"/>
            <a:chExt cx="464234" cy="387577"/>
          </a:xfrm>
        </p:grpSpPr>
        <p:sp>
          <p:nvSpPr>
            <p:cNvPr id="66" name="Oval 65">
              <a:extLst>
                <a:ext uri="{FF2B5EF4-FFF2-40B4-BE49-F238E27FC236}">
                  <a16:creationId xmlns:a16="http://schemas.microsoft.com/office/drawing/2014/main" id="{35AA128D-3919-180D-B46A-DAE2B92EDE9F}"/>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13" descr="Trellis">
              <a:extLst>
                <a:ext uri="{FF2B5EF4-FFF2-40B4-BE49-F238E27FC236}">
                  <a16:creationId xmlns:a16="http://schemas.microsoft.com/office/drawing/2014/main" id="{8D61B05D-B569-D1A9-EE14-B458C0866464}"/>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68" name="Oval 13" descr="Trellis">
              <a:extLst>
                <a:ext uri="{FF2B5EF4-FFF2-40B4-BE49-F238E27FC236}">
                  <a16:creationId xmlns:a16="http://schemas.microsoft.com/office/drawing/2014/main" id="{5725EF9E-4CE0-976C-B1B7-94EFF3C77AC9}"/>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69" name="Group 68">
            <a:extLst>
              <a:ext uri="{FF2B5EF4-FFF2-40B4-BE49-F238E27FC236}">
                <a16:creationId xmlns:a16="http://schemas.microsoft.com/office/drawing/2014/main" id="{CB2E8001-0F52-4557-5392-B03D9FF743C9}"/>
              </a:ext>
            </a:extLst>
          </p:cNvPr>
          <p:cNvGrpSpPr/>
          <p:nvPr/>
        </p:nvGrpSpPr>
        <p:grpSpPr>
          <a:xfrm>
            <a:off x="6602132" y="195962"/>
            <a:ext cx="464234" cy="387577"/>
            <a:chOff x="6317566" y="4545770"/>
            <a:chExt cx="464234" cy="387577"/>
          </a:xfrm>
        </p:grpSpPr>
        <p:sp>
          <p:nvSpPr>
            <p:cNvPr id="70" name="Oval 69">
              <a:extLst>
                <a:ext uri="{FF2B5EF4-FFF2-40B4-BE49-F238E27FC236}">
                  <a16:creationId xmlns:a16="http://schemas.microsoft.com/office/drawing/2014/main" id="{73C98BBF-0317-3AD4-1AC8-016A5DA8C3DB}"/>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13" descr="Trellis">
              <a:extLst>
                <a:ext uri="{FF2B5EF4-FFF2-40B4-BE49-F238E27FC236}">
                  <a16:creationId xmlns:a16="http://schemas.microsoft.com/office/drawing/2014/main" id="{7272B812-2060-6800-6D5D-A569337B7C0E}"/>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2" name="Oval 13" descr="Trellis">
              <a:extLst>
                <a:ext uri="{FF2B5EF4-FFF2-40B4-BE49-F238E27FC236}">
                  <a16:creationId xmlns:a16="http://schemas.microsoft.com/office/drawing/2014/main" id="{C4515B68-041B-BDA6-A4BB-40AD77ACD1BF}"/>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73" name="Group 72">
            <a:extLst>
              <a:ext uri="{FF2B5EF4-FFF2-40B4-BE49-F238E27FC236}">
                <a16:creationId xmlns:a16="http://schemas.microsoft.com/office/drawing/2014/main" id="{4361CFE2-4F84-F2A2-F59A-BB398A5192A7}"/>
              </a:ext>
            </a:extLst>
          </p:cNvPr>
          <p:cNvGrpSpPr/>
          <p:nvPr/>
        </p:nvGrpSpPr>
        <p:grpSpPr>
          <a:xfrm>
            <a:off x="3547721" y="807478"/>
            <a:ext cx="464234" cy="387577"/>
            <a:chOff x="6317566" y="4545770"/>
            <a:chExt cx="464234" cy="387577"/>
          </a:xfrm>
        </p:grpSpPr>
        <p:sp>
          <p:nvSpPr>
            <p:cNvPr id="74" name="Oval 73">
              <a:extLst>
                <a:ext uri="{FF2B5EF4-FFF2-40B4-BE49-F238E27FC236}">
                  <a16:creationId xmlns:a16="http://schemas.microsoft.com/office/drawing/2014/main" id="{B48126A8-EB02-CA4C-1055-1FFEBAC34E29}"/>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13" descr="Trellis">
              <a:extLst>
                <a:ext uri="{FF2B5EF4-FFF2-40B4-BE49-F238E27FC236}">
                  <a16:creationId xmlns:a16="http://schemas.microsoft.com/office/drawing/2014/main" id="{0590679B-1218-2823-EC02-04DA08830CCB}"/>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76" name="Oval 13" descr="Trellis">
              <a:extLst>
                <a:ext uri="{FF2B5EF4-FFF2-40B4-BE49-F238E27FC236}">
                  <a16:creationId xmlns:a16="http://schemas.microsoft.com/office/drawing/2014/main" id="{F15B050F-F22A-BEC7-4C6B-63042BFF4794}"/>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Tree>
    <p:extLst>
      <p:ext uri="{BB962C8B-B14F-4D97-AF65-F5344CB8AC3E}">
        <p14:creationId xmlns:p14="http://schemas.microsoft.com/office/powerpoint/2010/main" val="40013939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3303A-9A61-2764-632D-729E5D7E769A}"/>
            </a:ext>
          </a:extLst>
        </p:cNvPr>
        <p:cNvGrpSpPr/>
        <p:nvPr/>
      </p:nvGrpSpPr>
      <p:grpSpPr>
        <a:xfrm>
          <a:off x="0" y="0"/>
          <a:ext cx="0" cy="0"/>
          <a:chOff x="0" y="0"/>
          <a:chExt cx="0" cy="0"/>
        </a:xfrm>
      </p:grpSpPr>
      <p:grpSp>
        <p:nvGrpSpPr>
          <p:cNvPr id="4098" name="Group 70">
            <a:extLst>
              <a:ext uri="{FF2B5EF4-FFF2-40B4-BE49-F238E27FC236}">
                <a16:creationId xmlns:a16="http://schemas.microsoft.com/office/drawing/2014/main" id="{B4D6156C-168D-5629-5025-A33DEB3BACAA}"/>
              </a:ext>
            </a:extLst>
          </p:cNvPr>
          <p:cNvGrpSpPr>
            <a:grpSpLocks/>
          </p:cNvGrpSpPr>
          <p:nvPr/>
        </p:nvGrpSpPr>
        <p:grpSpPr bwMode="auto">
          <a:xfrm>
            <a:off x="1219200" y="1295400"/>
            <a:ext cx="914400" cy="533400"/>
            <a:chOff x="2420" y="4360"/>
            <a:chExt cx="500" cy="220"/>
          </a:xfrm>
        </p:grpSpPr>
        <p:sp>
          <p:nvSpPr>
            <p:cNvPr id="4171" name="Oval 72">
              <a:extLst>
                <a:ext uri="{FF2B5EF4-FFF2-40B4-BE49-F238E27FC236}">
                  <a16:creationId xmlns:a16="http://schemas.microsoft.com/office/drawing/2014/main" id="{A9CE5BCC-986E-CE70-ED9D-9ECE873EE73A}"/>
                </a:ext>
              </a:extLst>
            </p:cNvPr>
            <p:cNvSpPr>
              <a:spLocks noChangeArrowheads="1"/>
            </p:cNvSpPr>
            <p:nvPr/>
          </p:nvSpPr>
          <p:spPr bwMode="auto">
            <a:xfrm>
              <a:off x="242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72" name="Oval 71">
              <a:extLst>
                <a:ext uri="{FF2B5EF4-FFF2-40B4-BE49-F238E27FC236}">
                  <a16:creationId xmlns:a16="http://schemas.microsoft.com/office/drawing/2014/main" id="{848399B5-149D-605B-4424-8881A5B8A7FD}"/>
                </a:ext>
              </a:extLst>
            </p:cNvPr>
            <p:cNvSpPr>
              <a:spLocks noChangeArrowheads="1"/>
            </p:cNvSpPr>
            <p:nvPr/>
          </p:nvSpPr>
          <p:spPr bwMode="auto">
            <a:xfrm>
              <a:off x="266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099" name="Group 26">
            <a:extLst>
              <a:ext uri="{FF2B5EF4-FFF2-40B4-BE49-F238E27FC236}">
                <a16:creationId xmlns:a16="http://schemas.microsoft.com/office/drawing/2014/main" id="{D3219357-96E4-83BB-ED93-ACF5800A204B}"/>
              </a:ext>
            </a:extLst>
          </p:cNvPr>
          <p:cNvGrpSpPr>
            <a:grpSpLocks/>
          </p:cNvGrpSpPr>
          <p:nvPr/>
        </p:nvGrpSpPr>
        <p:grpSpPr bwMode="auto">
          <a:xfrm rot="-2685655">
            <a:off x="457200" y="3810000"/>
            <a:ext cx="714375" cy="423863"/>
            <a:chOff x="2420" y="4360"/>
            <a:chExt cx="500" cy="220"/>
          </a:xfrm>
        </p:grpSpPr>
        <p:sp>
          <p:nvSpPr>
            <p:cNvPr id="4169" name="Oval 28">
              <a:extLst>
                <a:ext uri="{FF2B5EF4-FFF2-40B4-BE49-F238E27FC236}">
                  <a16:creationId xmlns:a16="http://schemas.microsoft.com/office/drawing/2014/main" id="{00A07DE8-03D8-C7FF-02A7-B972A842C860}"/>
                </a:ext>
              </a:extLst>
            </p:cNvPr>
            <p:cNvSpPr>
              <a:spLocks noChangeArrowheads="1"/>
            </p:cNvSpPr>
            <p:nvPr/>
          </p:nvSpPr>
          <p:spPr bwMode="auto">
            <a:xfrm>
              <a:off x="242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70" name="Oval 27">
              <a:extLst>
                <a:ext uri="{FF2B5EF4-FFF2-40B4-BE49-F238E27FC236}">
                  <a16:creationId xmlns:a16="http://schemas.microsoft.com/office/drawing/2014/main" id="{56FF45ED-BDB1-0C31-DFC3-092AA77879D7}"/>
                </a:ext>
              </a:extLst>
            </p:cNvPr>
            <p:cNvSpPr>
              <a:spLocks noChangeArrowheads="1"/>
            </p:cNvSpPr>
            <p:nvPr/>
          </p:nvSpPr>
          <p:spPr bwMode="auto">
            <a:xfrm>
              <a:off x="266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03" name="Group 56">
            <a:extLst>
              <a:ext uri="{FF2B5EF4-FFF2-40B4-BE49-F238E27FC236}">
                <a16:creationId xmlns:a16="http://schemas.microsoft.com/office/drawing/2014/main" id="{C6828776-C15C-6EE2-501C-F7E086A3B618}"/>
              </a:ext>
            </a:extLst>
          </p:cNvPr>
          <p:cNvGrpSpPr>
            <a:grpSpLocks/>
          </p:cNvGrpSpPr>
          <p:nvPr/>
        </p:nvGrpSpPr>
        <p:grpSpPr bwMode="auto">
          <a:xfrm rot="-896003">
            <a:off x="1879600" y="3395663"/>
            <a:ext cx="1003300" cy="520700"/>
            <a:chOff x="3000" y="7280"/>
            <a:chExt cx="1100" cy="460"/>
          </a:xfrm>
        </p:grpSpPr>
        <p:sp>
          <p:nvSpPr>
            <p:cNvPr id="4160" name="Oval 59" descr="70%">
              <a:extLst>
                <a:ext uri="{FF2B5EF4-FFF2-40B4-BE49-F238E27FC236}">
                  <a16:creationId xmlns:a16="http://schemas.microsoft.com/office/drawing/2014/main" id="{37F9C637-87A7-3358-0E2A-EB837708DDA5}"/>
                </a:ext>
              </a:extLst>
            </p:cNvPr>
            <p:cNvSpPr>
              <a:spLocks noChangeArrowheads="1"/>
            </p:cNvSpPr>
            <p:nvPr/>
          </p:nvSpPr>
          <p:spPr bwMode="auto">
            <a:xfrm>
              <a:off x="3320" y="7280"/>
              <a:ext cx="480" cy="460"/>
            </a:xfrm>
            <a:prstGeom prst="ellipse">
              <a:avLst/>
            </a:prstGeom>
            <a:pattFill prst="pct7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61" name="Oval 58" descr="20%">
              <a:extLst>
                <a:ext uri="{FF2B5EF4-FFF2-40B4-BE49-F238E27FC236}">
                  <a16:creationId xmlns:a16="http://schemas.microsoft.com/office/drawing/2014/main" id="{E49AAE76-5839-85A5-C40D-96BDDC7F4758}"/>
                </a:ext>
              </a:extLst>
            </p:cNvPr>
            <p:cNvSpPr>
              <a:spLocks noChangeArrowheads="1"/>
            </p:cNvSpPr>
            <p:nvPr/>
          </p:nvSpPr>
          <p:spPr bwMode="auto">
            <a:xfrm>
              <a:off x="38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62" name="Oval 57" descr="20%">
              <a:extLst>
                <a:ext uri="{FF2B5EF4-FFF2-40B4-BE49-F238E27FC236}">
                  <a16:creationId xmlns:a16="http://schemas.microsoft.com/office/drawing/2014/main" id="{0CE5374D-424A-BF01-B501-CAFBAE5AB1A6}"/>
                </a:ext>
              </a:extLst>
            </p:cNvPr>
            <p:cNvSpPr>
              <a:spLocks noChangeArrowheads="1"/>
            </p:cNvSpPr>
            <p:nvPr/>
          </p:nvSpPr>
          <p:spPr bwMode="auto">
            <a:xfrm>
              <a:off x="30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05" name="Group 46">
            <a:extLst>
              <a:ext uri="{FF2B5EF4-FFF2-40B4-BE49-F238E27FC236}">
                <a16:creationId xmlns:a16="http://schemas.microsoft.com/office/drawing/2014/main" id="{454E6D1B-DA91-EC20-10A2-A4000A6B8F2D}"/>
              </a:ext>
            </a:extLst>
          </p:cNvPr>
          <p:cNvGrpSpPr>
            <a:grpSpLocks/>
          </p:cNvGrpSpPr>
          <p:nvPr/>
        </p:nvGrpSpPr>
        <p:grpSpPr bwMode="auto">
          <a:xfrm rot="2413476">
            <a:off x="887413" y="2116138"/>
            <a:ext cx="927100" cy="457200"/>
            <a:chOff x="3000" y="7280"/>
            <a:chExt cx="1100" cy="460"/>
          </a:xfrm>
        </p:grpSpPr>
        <p:sp>
          <p:nvSpPr>
            <p:cNvPr id="4154" name="Oval 49" descr="70%">
              <a:extLst>
                <a:ext uri="{FF2B5EF4-FFF2-40B4-BE49-F238E27FC236}">
                  <a16:creationId xmlns:a16="http://schemas.microsoft.com/office/drawing/2014/main" id="{D05328E5-E9D9-337D-5249-A845F5475744}"/>
                </a:ext>
              </a:extLst>
            </p:cNvPr>
            <p:cNvSpPr>
              <a:spLocks noChangeArrowheads="1"/>
            </p:cNvSpPr>
            <p:nvPr/>
          </p:nvSpPr>
          <p:spPr bwMode="auto">
            <a:xfrm>
              <a:off x="3320" y="7280"/>
              <a:ext cx="480" cy="460"/>
            </a:xfrm>
            <a:prstGeom prst="ellipse">
              <a:avLst/>
            </a:prstGeom>
            <a:pattFill prst="pct7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55" name="Oval 48" descr="20%">
              <a:extLst>
                <a:ext uri="{FF2B5EF4-FFF2-40B4-BE49-F238E27FC236}">
                  <a16:creationId xmlns:a16="http://schemas.microsoft.com/office/drawing/2014/main" id="{FCC448F4-C404-AF69-2015-BE4F31F22054}"/>
                </a:ext>
              </a:extLst>
            </p:cNvPr>
            <p:cNvSpPr>
              <a:spLocks noChangeArrowheads="1"/>
            </p:cNvSpPr>
            <p:nvPr/>
          </p:nvSpPr>
          <p:spPr bwMode="auto">
            <a:xfrm>
              <a:off x="38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56" name="Oval 47" descr="20%">
              <a:extLst>
                <a:ext uri="{FF2B5EF4-FFF2-40B4-BE49-F238E27FC236}">
                  <a16:creationId xmlns:a16="http://schemas.microsoft.com/office/drawing/2014/main" id="{BB17FF58-3C1D-F87B-2549-E0D175ABB4A7}"/>
                </a:ext>
              </a:extLst>
            </p:cNvPr>
            <p:cNvSpPr>
              <a:spLocks noChangeArrowheads="1"/>
            </p:cNvSpPr>
            <p:nvPr/>
          </p:nvSpPr>
          <p:spPr bwMode="auto">
            <a:xfrm>
              <a:off x="30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4109" name="Oval 69" descr="Trellis">
            <a:extLst>
              <a:ext uri="{FF2B5EF4-FFF2-40B4-BE49-F238E27FC236}">
                <a16:creationId xmlns:a16="http://schemas.microsoft.com/office/drawing/2014/main" id="{C5ACFD9F-7EEF-7215-6753-27DBA2242092}"/>
              </a:ext>
            </a:extLst>
          </p:cNvPr>
          <p:cNvSpPr>
            <a:spLocks noChangeArrowheads="1"/>
          </p:cNvSpPr>
          <p:nvPr/>
        </p:nvSpPr>
        <p:spPr bwMode="auto">
          <a:xfrm>
            <a:off x="1277938" y="3119438"/>
            <a:ext cx="228600" cy="215900"/>
          </a:xfrm>
          <a:prstGeom prst="ellipse">
            <a:avLst/>
          </a:prstGeom>
          <a:pattFill prst="trellis">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10" name="Oval 60" descr="Trellis">
            <a:extLst>
              <a:ext uri="{FF2B5EF4-FFF2-40B4-BE49-F238E27FC236}">
                <a16:creationId xmlns:a16="http://schemas.microsoft.com/office/drawing/2014/main" id="{70F08314-36A0-8C1A-0B75-B41051078EB0}"/>
              </a:ext>
            </a:extLst>
          </p:cNvPr>
          <p:cNvSpPr>
            <a:spLocks noChangeArrowheads="1"/>
          </p:cNvSpPr>
          <p:nvPr/>
        </p:nvSpPr>
        <p:spPr bwMode="auto">
          <a:xfrm>
            <a:off x="3048000" y="1066800"/>
            <a:ext cx="228600" cy="228600"/>
          </a:xfrm>
          <a:prstGeom prst="ellipse">
            <a:avLst/>
          </a:prstGeom>
          <a:pattFill prst="trellis">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nvGrpSpPr>
          <p:cNvPr id="4111" name="Group 50">
            <a:extLst>
              <a:ext uri="{FF2B5EF4-FFF2-40B4-BE49-F238E27FC236}">
                <a16:creationId xmlns:a16="http://schemas.microsoft.com/office/drawing/2014/main" id="{685895B7-BEE4-919C-226E-49B225B36A2D}"/>
              </a:ext>
            </a:extLst>
          </p:cNvPr>
          <p:cNvGrpSpPr>
            <a:grpSpLocks/>
          </p:cNvGrpSpPr>
          <p:nvPr/>
        </p:nvGrpSpPr>
        <p:grpSpPr bwMode="auto">
          <a:xfrm rot="-2119086">
            <a:off x="2636838" y="2679700"/>
            <a:ext cx="431800" cy="215900"/>
            <a:chOff x="3000" y="10664"/>
            <a:chExt cx="680" cy="340"/>
          </a:xfrm>
        </p:grpSpPr>
        <p:sp>
          <p:nvSpPr>
            <p:cNvPr id="4152" name="Oval 52">
              <a:extLst>
                <a:ext uri="{FF2B5EF4-FFF2-40B4-BE49-F238E27FC236}">
                  <a16:creationId xmlns:a16="http://schemas.microsoft.com/office/drawing/2014/main" id="{7E94ACAA-0C52-4141-190E-1A7751471E24}"/>
                </a:ext>
              </a:extLst>
            </p:cNvPr>
            <p:cNvSpPr>
              <a:spLocks noChangeArrowheads="1"/>
            </p:cNvSpPr>
            <p:nvPr/>
          </p:nvSpPr>
          <p:spPr bwMode="auto">
            <a:xfrm>
              <a:off x="300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53" name="Oval 51">
              <a:extLst>
                <a:ext uri="{FF2B5EF4-FFF2-40B4-BE49-F238E27FC236}">
                  <a16:creationId xmlns:a16="http://schemas.microsoft.com/office/drawing/2014/main" id="{5099B997-26BF-F77E-D3A6-BE4F02985EDB}"/>
                </a:ext>
              </a:extLst>
            </p:cNvPr>
            <p:cNvSpPr>
              <a:spLocks noChangeArrowheads="1"/>
            </p:cNvSpPr>
            <p:nvPr/>
          </p:nvSpPr>
          <p:spPr bwMode="auto">
            <a:xfrm>
              <a:off x="334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12" name="Group 29">
            <a:extLst>
              <a:ext uri="{FF2B5EF4-FFF2-40B4-BE49-F238E27FC236}">
                <a16:creationId xmlns:a16="http://schemas.microsoft.com/office/drawing/2014/main" id="{A6E8D56B-CEEE-70D1-64F5-A1BEBAE28757}"/>
              </a:ext>
            </a:extLst>
          </p:cNvPr>
          <p:cNvGrpSpPr>
            <a:grpSpLocks/>
          </p:cNvGrpSpPr>
          <p:nvPr/>
        </p:nvGrpSpPr>
        <p:grpSpPr bwMode="auto">
          <a:xfrm>
            <a:off x="1905000" y="304800"/>
            <a:ext cx="423863" cy="228600"/>
            <a:chOff x="3000" y="10664"/>
            <a:chExt cx="680" cy="340"/>
          </a:xfrm>
        </p:grpSpPr>
        <p:sp>
          <p:nvSpPr>
            <p:cNvPr id="4150" name="Oval 31">
              <a:extLst>
                <a:ext uri="{FF2B5EF4-FFF2-40B4-BE49-F238E27FC236}">
                  <a16:creationId xmlns:a16="http://schemas.microsoft.com/office/drawing/2014/main" id="{4DBA91D4-8993-EEA3-D2C6-94431E6C8043}"/>
                </a:ext>
              </a:extLst>
            </p:cNvPr>
            <p:cNvSpPr>
              <a:spLocks noChangeArrowheads="1"/>
            </p:cNvSpPr>
            <p:nvPr/>
          </p:nvSpPr>
          <p:spPr bwMode="auto">
            <a:xfrm>
              <a:off x="300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51" name="Oval 30">
              <a:extLst>
                <a:ext uri="{FF2B5EF4-FFF2-40B4-BE49-F238E27FC236}">
                  <a16:creationId xmlns:a16="http://schemas.microsoft.com/office/drawing/2014/main" id="{357A0837-6D67-AB71-6751-48240C4A28E8}"/>
                </a:ext>
              </a:extLst>
            </p:cNvPr>
            <p:cNvSpPr>
              <a:spLocks noChangeArrowheads="1"/>
            </p:cNvSpPr>
            <p:nvPr/>
          </p:nvSpPr>
          <p:spPr bwMode="auto">
            <a:xfrm>
              <a:off x="334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13" name="Group 66">
            <a:extLst>
              <a:ext uri="{FF2B5EF4-FFF2-40B4-BE49-F238E27FC236}">
                <a16:creationId xmlns:a16="http://schemas.microsoft.com/office/drawing/2014/main" id="{8AB6AC3A-FC26-89C6-9D4A-B63D3473AC96}"/>
              </a:ext>
            </a:extLst>
          </p:cNvPr>
          <p:cNvGrpSpPr>
            <a:grpSpLocks/>
          </p:cNvGrpSpPr>
          <p:nvPr/>
        </p:nvGrpSpPr>
        <p:grpSpPr bwMode="auto">
          <a:xfrm rot="5646866">
            <a:off x="501650" y="2851150"/>
            <a:ext cx="431800" cy="215900"/>
            <a:chOff x="3000" y="10664"/>
            <a:chExt cx="680" cy="340"/>
          </a:xfrm>
        </p:grpSpPr>
        <p:sp>
          <p:nvSpPr>
            <p:cNvPr id="4148" name="Oval 68">
              <a:extLst>
                <a:ext uri="{FF2B5EF4-FFF2-40B4-BE49-F238E27FC236}">
                  <a16:creationId xmlns:a16="http://schemas.microsoft.com/office/drawing/2014/main" id="{6BC40792-D7F0-D61A-6237-3FDB9687F935}"/>
                </a:ext>
              </a:extLst>
            </p:cNvPr>
            <p:cNvSpPr>
              <a:spLocks noChangeArrowheads="1"/>
            </p:cNvSpPr>
            <p:nvPr/>
          </p:nvSpPr>
          <p:spPr bwMode="auto">
            <a:xfrm>
              <a:off x="300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49" name="Oval 67">
              <a:extLst>
                <a:ext uri="{FF2B5EF4-FFF2-40B4-BE49-F238E27FC236}">
                  <a16:creationId xmlns:a16="http://schemas.microsoft.com/office/drawing/2014/main" id="{1231D33C-4736-CAA0-9058-A1F0AA8AF685}"/>
                </a:ext>
              </a:extLst>
            </p:cNvPr>
            <p:cNvSpPr>
              <a:spLocks noChangeArrowheads="1"/>
            </p:cNvSpPr>
            <p:nvPr/>
          </p:nvSpPr>
          <p:spPr bwMode="auto">
            <a:xfrm>
              <a:off x="334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15" name="Group 7">
            <a:extLst>
              <a:ext uri="{FF2B5EF4-FFF2-40B4-BE49-F238E27FC236}">
                <a16:creationId xmlns:a16="http://schemas.microsoft.com/office/drawing/2014/main" id="{5BDEB139-4242-0EFC-FF4F-BA9406CEF317}"/>
              </a:ext>
            </a:extLst>
          </p:cNvPr>
          <p:cNvGrpSpPr>
            <a:grpSpLocks/>
          </p:cNvGrpSpPr>
          <p:nvPr/>
        </p:nvGrpSpPr>
        <p:grpSpPr bwMode="auto">
          <a:xfrm rot="3474544">
            <a:off x="193676" y="236537"/>
            <a:ext cx="914400" cy="669925"/>
            <a:chOff x="4180" y="12580"/>
            <a:chExt cx="780" cy="580"/>
          </a:xfrm>
        </p:grpSpPr>
        <p:sp>
          <p:nvSpPr>
            <p:cNvPr id="4142" name="Oval 11">
              <a:extLst>
                <a:ext uri="{FF2B5EF4-FFF2-40B4-BE49-F238E27FC236}">
                  <a16:creationId xmlns:a16="http://schemas.microsoft.com/office/drawing/2014/main" id="{F2CE6AAE-38E0-FA6B-1044-92A74C7903DA}"/>
                </a:ext>
              </a:extLst>
            </p:cNvPr>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43" name="Oval 10">
              <a:extLst>
                <a:ext uri="{FF2B5EF4-FFF2-40B4-BE49-F238E27FC236}">
                  <a16:creationId xmlns:a16="http://schemas.microsoft.com/office/drawing/2014/main" id="{23DB4392-A936-2EE8-112B-2EBC13B8AA63}"/>
                </a:ext>
              </a:extLst>
            </p:cNvPr>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44" name="Oval 9" descr="Light downward diagonal">
              <a:extLst>
                <a:ext uri="{FF2B5EF4-FFF2-40B4-BE49-F238E27FC236}">
                  <a16:creationId xmlns:a16="http://schemas.microsoft.com/office/drawing/2014/main" id="{9B917167-5A67-55FD-987B-003BF4DABFEC}"/>
                </a:ext>
              </a:extLst>
            </p:cNvPr>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45" name="Oval 8">
              <a:extLst>
                <a:ext uri="{FF2B5EF4-FFF2-40B4-BE49-F238E27FC236}">
                  <a16:creationId xmlns:a16="http://schemas.microsoft.com/office/drawing/2014/main" id="{F014497E-4E88-DF07-9276-73C9F5727213}"/>
                </a:ext>
              </a:extLst>
            </p:cNvPr>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16" name="Group 38">
            <a:extLst>
              <a:ext uri="{FF2B5EF4-FFF2-40B4-BE49-F238E27FC236}">
                <a16:creationId xmlns:a16="http://schemas.microsoft.com/office/drawing/2014/main" id="{C38A8EE7-FE7B-82E1-2E63-B2554F0867B7}"/>
              </a:ext>
            </a:extLst>
          </p:cNvPr>
          <p:cNvGrpSpPr>
            <a:grpSpLocks/>
          </p:cNvGrpSpPr>
          <p:nvPr/>
        </p:nvGrpSpPr>
        <p:grpSpPr bwMode="auto">
          <a:xfrm>
            <a:off x="6400800" y="3276600"/>
            <a:ext cx="914400" cy="685800"/>
            <a:chOff x="4180" y="12580"/>
            <a:chExt cx="780" cy="580"/>
          </a:xfrm>
        </p:grpSpPr>
        <p:sp>
          <p:nvSpPr>
            <p:cNvPr id="4138" name="Oval 42">
              <a:extLst>
                <a:ext uri="{FF2B5EF4-FFF2-40B4-BE49-F238E27FC236}">
                  <a16:creationId xmlns:a16="http://schemas.microsoft.com/office/drawing/2014/main" id="{4D477AC7-57DC-6233-D91B-7B695E48BA0B}"/>
                </a:ext>
              </a:extLst>
            </p:cNvPr>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39" name="Oval 41">
              <a:extLst>
                <a:ext uri="{FF2B5EF4-FFF2-40B4-BE49-F238E27FC236}">
                  <a16:creationId xmlns:a16="http://schemas.microsoft.com/office/drawing/2014/main" id="{E640A229-990D-2F6A-EA5E-6179CB322736}"/>
                </a:ext>
              </a:extLst>
            </p:cNvPr>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40" name="Oval 40" descr="Light downward diagonal">
              <a:extLst>
                <a:ext uri="{FF2B5EF4-FFF2-40B4-BE49-F238E27FC236}">
                  <a16:creationId xmlns:a16="http://schemas.microsoft.com/office/drawing/2014/main" id="{87ABCA82-9145-85A1-47E7-74AF21801D8E}"/>
                </a:ext>
              </a:extLst>
            </p:cNvPr>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41" name="Oval 39">
              <a:extLst>
                <a:ext uri="{FF2B5EF4-FFF2-40B4-BE49-F238E27FC236}">
                  <a16:creationId xmlns:a16="http://schemas.microsoft.com/office/drawing/2014/main" id="{33F2D69D-5AAB-5F2E-4A93-328240B4CB71}"/>
                </a:ext>
              </a:extLst>
            </p:cNvPr>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4120" name="Rectangle 73">
            <a:extLst>
              <a:ext uri="{FF2B5EF4-FFF2-40B4-BE49-F238E27FC236}">
                <a16:creationId xmlns:a16="http://schemas.microsoft.com/office/drawing/2014/main" id="{6DD1F479-C365-B18C-4783-CB5C8892FF6F}"/>
              </a:ext>
            </a:extLst>
          </p:cNvPr>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21" name="Rectangle 76">
            <a:extLst>
              <a:ext uri="{FF2B5EF4-FFF2-40B4-BE49-F238E27FC236}">
                <a16:creationId xmlns:a16="http://schemas.microsoft.com/office/drawing/2014/main" id="{91A68131-FBE5-E0E3-A1F1-370A93245504}"/>
              </a:ext>
            </a:extLst>
          </p:cNvPr>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22" name="Rectangle 79">
            <a:extLst>
              <a:ext uri="{FF2B5EF4-FFF2-40B4-BE49-F238E27FC236}">
                <a16:creationId xmlns:a16="http://schemas.microsoft.com/office/drawing/2014/main" id="{6DB2EB8C-641F-139D-B043-60262F08C7D4}"/>
              </a:ext>
            </a:extLst>
          </p:cNvPr>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23" name="Rectangle 82">
            <a:extLst>
              <a:ext uri="{FF2B5EF4-FFF2-40B4-BE49-F238E27FC236}">
                <a16:creationId xmlns:a16="http://schemas.microsoft.com/office/drawing/2014/main" id="{671EB6B4-E10F-58F5-7944-65B87A1555A5}"/>
              </a:ext>
            </a:extLst>
          </p:cNvPr>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24" name="Rectangle 85">
            <a:extLst>
              <a:ext uri="{FF2B5EF4-FFF2-40B4-BE49-F238E27FC236}">
                <a16:creationId xmlns:a16="http://schemas.microsoft.com/office/drawing/2014/main" id="{E278886A-7F19-012B-34BB-A12D7BF2398F}"/>
              </a:ext>
            </a:extLst>
          </p:cNvPr>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25" name="Text Box 136">
            <a:extLst>
              <a:ext uri="{FF2B5EF4-FFF2-40B4-BE49-F238E27FC236}">
                <a16:creationId xmlns:a16="http://schemas.microsoft.com/office/drawing/2014/main" id="{51A7F15E-2C47-B435-D31B-06FD17D2019C}"/>
              </a:ext>
            </a:extLst>
          </p:cNvPr>
          <p:cNvSpPr txBox="1">
            <a:spLocks noChangeArrowheads="1"/>
          </p:cNvSpPr>
          <p:nvPr/>
        </p:nvSpPr>
        <p:spPr bwMode="auto">
          <a:xfrm>
            <a:off x="665632" y="5466356"/>
            <a:ext cx="80010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4000" dirty="0">
                <a:solidFill>
                  <a:srgbClr val="FF3300"/>
                </a:solidFill>
              </a:rPr>
              <a:t>Atoms, diatomic elements, and molecules… which are which?</a:t>
            </a:r>
          </a:p>
        </p:txBody>
      </p:sp>
      <p:sp>
        <p:nvSpPr>
          <p:cNvPr id="2" name="Rectangle 1">
            <a:extLst>
              <a:ext uri="{FF2B5EF4-FFF2-40B4-BE49-F238E27FC236}">
                <a16:creationId xmlns:a16="http://schemas.microsoft.com/office/drawing/2014/main" id="{A8C593B1-8A94-B921-E260-E6A103F34B35}"/>
              </a:ext>
            </a:extLst>
          </p:cNvPr>
          <p:cNvSpPr/>
          <p:nvPr/>
        </p:nvSpPr>
        <p:spPr>
          <a:xfrm rot="18619328">
            <a:off x="3091310" y="425749"/>
            <a:ext cx="185290" cy="19629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Rectangle 77">
            <a:extLst>
              <a:ext uri="{FF2B5EF4-FFF2-40B4-BE49-F238E27FC236}">
                <a16:creationId xmlns:a16="http://schemas.microsoft.com/office/drawing/2014/main" id="{DBA24662-D5CA-FBFC-F7C1-557010B819A5}"/>
              </a:ext>
            </a:extLst>
          </p:cNvPr>
          <p:cNvSpPr/>
          <p:nvPr/>
        </p:nvSpPr>
        <p:spPr>
          <a:xfrm rot="18619328">
            <a:off x="3218574" y="2059330"/>
            <a:ext cx="185290" cy="19629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C7D527C4-7789-9A11-86D1-4BD24AFE398F}"/>
              </a:ext>
            </a:extLst>
          </p:cNvPr>
          <p:cNvSpPr/>
          <p:nvPr/>
        </p:nvSpPr>
        <p:spPr>
          <a:xfrm rot="18619328">
            <a:off x="2465170" y="1985863"/>
            <a:ext cx="185290" cy="19629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a:extLst>
              <a:ext uri="{FF2B5EF4-FFF2-40B4-BE49-F238E27FC236}">
                <a16:creationId xmlns:a16="http://schemas.microsoft.com/office/drawing/2014/main" id="{3D559895-B037-02CE-E644-D8D13CBDF168}"/>
              </a:ext>
            </a:extLst>
          </p:cNvPr>
          <p:cNvSpPr/>
          <p:nvPr/>
        </p:nvSpPr>
        <p:spPr>
          <a:xfrm rot="18619328">
            <a:off x="382456" y="1436131"/>
            <a:ext cx="185290" cy="19629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 name="Straight Connector 3">
            <a:extLst>
              <a:ext uri="{FF2B5EF4-FFF2-40B4-BE49-F238E27FC236}">
                <a16:creationId xmlns:a16="http://schemas.microsoft.com/office/drawing/2014/main" id="{FB382858-152D-ABE3-0081-2F357D429B5D}"/>
              </a:ext>
            </a:extLst>
          </p:cNvPr>
          <p:cNvCxnSpPr/>
          <p:nvPr/>
        </p:nvCxnSpPr>
        <p:spPr>
          <a:xfrm>
            <a:off x="-4355" y="5466356"/>
            <a:ext cx="9144000" cy="0"/>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6494D7DD-641F-B663-6C72-67A99C8EB411}"/>
              </a:ext>
            </a:extLst>
          </p:cNvPr>
          <p:cNvGraphicFramePr>
            <a:graphicFrameLocks noGrp="1"/>
          </p:cNvGraphicFramePr>
          <p:nvPr/>
        </p:nvGraphicFramePr>
        <p:xfrm>
          <a:off x="4346383" y="4312346"/>
          <a:ext cx="935628" cy="1097280"/>
        </p:xfrm>
        <a:graphic>
          <a:graphicData uri="http://schemas.openxmlformats.org/drawingml/2006/table">
            <a:tbl>
              <a:tblPr firstRow="1" bandRow="1">
                <a:tableStyleId>{5C22544A-7EE6-4342-B048-85BDC9FD1C3A}</a:tableStyleId>
              </a:tblPr>
              <a:tblGrid>
                <a:gridCol w="311876">
                  <a:extLst>
                    <a:ext uri="{9D8B030D-6E8A-4147-A177-3AD203B41FA5}">
                      <a16:colId xmlns:a16="http://schemas.microsoft.com/office/drawing/2014/main" val="2274513784"/>
                    </a:ext>
                  </a:extLst>
                </a:gridCol>
                <a:gridCol w="311876">
                  <a:extLst>
                    <a:ext uri="{9D8B030D-6E8A-4147-A177-3AD203B41FA5}">
                      <a16:colId xmlns:a16="http://schemas.microsoft.com/office/drawing/2014/main" val="4184164234"/>
                    </a:ext>
                  </a:extLst>
                </a:gridCol>
                <a:gridCol w="311876">
                  <a:extLst>
                    <a:ext uri="{9D8B030D-6E8A-4147-A177-3AD203B41FA5}">
                      <a16:colId xmlns:a16="http://schemas.microsoft.com/office/drawing/2014/main" val="1685611272"/>
                    </a:ext>
                  </a:extLst>
                </a:gridCol>
              </a:tblGrid>
              <a:tr h="28287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25315121"/>
                  </a:ext>
                </a:extLst>
              </a:tr>
              <a:tr h="282872">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27662294"/>
                  </a:ext>
                </a:extLst>
              </a:tr>
              <a:tr h="282872">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97550546"/>
                  </a:ext>
                </a:extLst>
              </a:tr>
            </a:tbl>
          </a:graphicData>
        </a:graphic>
      </p:graphicFrame>
      <p:grpSp>
        <p:nvGrpSpPr>
          <p:cNvPr id="12" name="Group 11">
            <a:extLst>
              <a:ext uri="{FF2B5EF4-FFF2-40B4-BE49-F238E27FC236}">
                <a16:creationId xmlns:a16="http://schemas.microsoft.com/office/drawing/2014/main" id="{DBBFBFB3-AC9F-CFD6-2ACD-96954B38CD7E}"/>
              </a:ext>
            </a:extLst>
          </p:cNvPr>
          <p:cNvGrpSpPr/>
          <p:nvPr/>
        </p:nvGrpSpPr>
        <p:grpSpPr>
          <a:xfrm>
            <a:off x="7932315" y="3936010"/>
            <a:ext cx="704970" cy="914400"/>
            <a:chOff x="7932315" y="3936010"/>
            <a:chExt cx="704970" cy="914400"/>
          </a:xfrm>
        </p:grpSpPr>
        <p:grpSp>
          <p:nvGrpSpPr>
            <p:cNvPr id="6" name="Group 7">
              <a:extLst>
                <a:ext uri="{FF2B5EF4-FFF2-40B4-BE49-F238E27FC236}">
                  <a16:creationId xmlns:a16="http://schemas.microsoft.com/office/drawing/2014/main" id="{DAE58DE7-6E1F-F1F7-3D0C-9638E80BFB64}"/>
                </a:ext>
              </a:extLst>
            </p:cNvPr>
            <p:cNvGrpSpPr>
              <a:grpSpLocks/>
            </p:cNvGrpSpPr>
            <p:nvPr/>
          </p:nvGrpSpPr>
          <p:grpSpPr bwMode="auto">
            <a:xfrm rot="3474544">
              <a:off x="7810078" y="4058247"/>
              <a:ext cx="914400" cy="669925"/>
              <a:chOff x="4180" y="12580"/>
              <a:chExt cx="780" cy="580"/>
            </a:xfrm>
          </p:grpSpPr>
          <p:sp>
            <p:nvSpPr>
              <p:cNvPr id="7" name="Oval 11">
                <a:extLst>
                  <a:ext uri="{FF2B5EF4-FFF2-40B4-BE49-F238E27FC236}">
                    <a16:creationId xmlns:a16="http://schemas.microsoft.com/office/drawing/2014/main" id="{0893E466-94FF-B46E-0274-0D7DA0D6585D}"/>
                  </a:ext>
                </a:extLst>
              </p:cNvPr>
              <p:cNvSpPr>
                <a:spLocks noChangeArrowheads="1"/>
              </p:cNvSpPr>
              <p:nvPr/>
            </p:nvSpPr>
            <p:spPr bwMode="auto">
              <a:xfrm>
                <a:off x="4760" y="127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8" name="Oval 10">
                <a:extLst>
                  <a:ext uri="{FF2B5EF4-FFF2-40B4-BE49-F238E27FC236}">
                    <a16:creationId xmlns:a16="http://schemas.microsoft.com/office/drawing/2014/main" id="{B04AB3C0-6662-E9F0-812E-58A53632D60B}"/>
                  </a:ext>
                </a:extLst>
              </p:cNvPr>
              <p:cNvSpPr>
                <a:spLocks noChangeArrowheads="1"/>
              </p:cNvSpPr>
              <p:nvPr/>
            </p:nvSpPr>
            <p:spPr bwMode="auto">
              <a:xfrm>
                <a:off x="4180" y="1276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9" name="Oval 9" descr="Light downward diagonal">
                <a:extLst>
                  <a:ext uri="{FF2B5EF4-FFF2-40B4-BE49-F238E27FC236}">
                    <a16:creationId xmlns:a16="http://schemas.microsoft.com/office/drawing/2014/main" id="{E7D4529A-C085-4A92-EE3E-5FCD775446D5}"/>
                  </a:ext>
                </a:extLst>
              </p:cNvPr>
              <p:cNvSpPr>
                <a:spLocks noChangeArrowheads="1"/>
              </p:cNvSpPr>
              <p:nvPr/>
            </p:nvSpPr>
            <p:spPr bwMode="auto">
              <a:xfrm>
                <a:off x="4300" y="12580"/>
                <a:ext cx="540" cy="520"/>
              </a:xfrm>
              <a:prstGeom prst="ellipse">
                <a:avLst/>
              </a:prstGeom>
              <a:solidFill>
                <a:schemeClr val="accent4">
                  <a:lumMod val="20000"/>
                  <a:lumOff val="80000"/>
                </a:schemeClr>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0" name="Oval 8">
                <a:extLst>
                  <a:ext uri="{FF2B5EF4-FFF2-40B4-BE49-F238E27FC236}">
                    <a16:creationId xmlns:a16="http://schemas.microsoft.com/office/drawing/2014/main" id="{CB6FA2DF-77AE-583F-8CB0-23C31ECE4435}"/>
                  </a:ext>
                </a:extLst>
              </p:cNvPr>
              <p:cNvSpPr>
                <a:spLocks noChangeArrowheads="1"/>
              </p:cNvSpPr>
              <p:nvPr/>
            </p:nvSpPr>
            <p:spPr bwMode="auto">
              <a:xfrm>
                <a:off x="4460" y="129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11" name="Oval 8">
              <a:extLst>
                <a:ext uri="{FF2B5EF4-FFF2-40B4-BE49-F238E27FC236}">
                  <a16:creationId xmlns:a16="http://schemas.microsoft.com/office/drawing/2014/main" id="{44DDDFFD-D9FF-4CCE-D31B-E3AD163EDD7B}"/>
                </a:ext>
              </a:extLst>
            </p:cNvPr>
            <p:cNvSpPr>
              <a:spLocks noChangeArrowheads="1"/>
            </p:cNvSpPr>
            <p:nvPr/>
          </p:nvSpPr>
          <p:spPr bwMode="auto">
            <a:xfrm rot="3474544">
              <a:off x="8416100" y="4109183"/>
              <a:ext cx="234462" cy="207908"/>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13" name="Group 12">
            <a:extLst>
              <a:ext uri="{FF2B5EF4-FFF2-40B4-BE49-F238E27FC236}">
                <a16:creationId xmlns:a16="http://schemas.microsoft.com/office/drawing/2014/main" id="{06D25AD5-5CC7-5319-8257-9ED9513316C7}"/>
              </a:ext>
            </a:extLst>
          </p:cNvPr>
          <p:cNvGrpSpPr/>
          <p:nvPr/>
        </p:nvGrpSpPr>
        <p:grpSpPr>
          <a:xfrm>
            <a:off x="3157640" y="3922851"/>
            <a:ext cx="704970" cy="914400"/>
            <a:chOff x="7932315" y="3936010"/>
            <a:chExt cx="704970" cy="914400"/>
          </a:xfrm>
        </p:grpSpPr>
        <p:grpSp>
          <p:nvGrpSpPr>
            <p:cNvPr id="14" name="Group 7">
              <a:extLst>
                <a:ext uri="{FF2B5EF4-FFF2-40B4-BE49-F238E27FC236}">
                  <a16:creationId xmlns:a16="http://schemas.microsoft.com/office/drawing/2014/main" id="{38C92F8A-444B-5AF9-ABA7-E6BF3DF21A0E}"/>
                </a:ext>
              </a:extLst>
            </p:cNvPr>
            <p:cNvGrpSpPr>
              <a:grpSpLocks/>
            </p:cNvGrpSpPr>
            <p:nvPr/>
          </p:nvGrpSpPr>
          <p:grpSpPr bwMode="auto">
            <a:xfrm rot="3474544">
              <a:off x="7810078" y="4058247"/>
              <a:ext cx="914400" cy="669925"/>
              <a:chOff x="4180" y="12580"/>
              <a:chExt cx="780" cy="580"/>
            </a:xfrm>
          </p:grpSpPr>
          <p:sp>
            <p:nvSpPr>
              <p:cNvPr id="16" name="Oval 11">
                <a:extLst>
                  <a:ext uri="{FF2B5EF4-FFF2-40B4-BE49-F238E27FC236}">
                    <a16:creationId xmlns:a16="http://schemas.microsoft.com/office/drawing/2014/main" id="{39870682-D7C9-0379-34E4-E2E95FCD3B93}"/>
                  </a:ext>
                </a:extLst>
              </p:cNvPr>
              <p:cNvSpPr>
                <a:spLocks noChangeArrowheads="1"/>
              </p:cNvSpPr>
              <p:nvPr/>
            </p:nvSpPr>
            <p:spPr bwMode="auto">
              <a:xfrm>
                <a:off x="4760" y="127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7" name="Oval 10">
                <a:extLst>
                  <a:ext uri="{FF2B5EF4-FFF2-40B4-BE49-F238E27FC236}">
                    <a16:creationId xmlns:a16="http://schemas.microsoft.com/office/drawing/2014/main" id="{7CB17E13-BD7C-B41F-F448-9874D13B4E7C}"/>
                  </a:ext>
                </a:extLst>
              </p:cNvPr>
              <p:cNvSpPr>
                <a:spLocks noChangeArrowheads="1"/>
              </p:cNvSpPr>
              <p:nvPr/>
            </p:nvSpPr>
            <p:spPr bwMode="auto">
              <a:xfrm>
                <a:off x="4180" y="1276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8" name="Oval 9" descr="Light downward diagonal">
                <a:extLst>
                  <a:ext uri="{FF2B5EF4-FFF2-40B4-BE49-F238E27FC236}">
                    <a16:creationId xmlns:a16="http://schemas.microsoft.com/office/drawing/2014/main" id="{87A9F655-0157-6754-69D8-E5D656F5B1E0}"/>
                  </a:ext>
                </a:extLst>
              </p:cNvPr>
              <p:cNvSpPr>
                <a:spLocks noChangeArrowheads="1"/>
              </p:cNvSpPr>
              <p:nvPr/>
            </p:nvSpPr>
            <p:spPr bwMode="auto">
              <a:xfrm>
                <a:off x="4300" y="12580"/>
                <a:ext cx="540" cy="520"/>
              </a:xfrm>
              <a:prstGeom prst="ellipse">
                <a:avLst/>
              </a:prstGeom>
              <a:solidFill>
                <a:schemeClr val="accent4">
                  <a:lumMod val="20000"/>
                  <a:lumOff val="80000"/>
                </a:schemeClr>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19" name="Oval 8">
                <a:extLst>
                  <a:ext uri="{FF2B5EF4-FFF2-40B4-BE49-F238E27FC236}">
                    <a16:creationId xmlns:a16="http://schemas.microsoft.com/office/drawing/2014/main" id="{8D0819D2-250D-44CE-A075-81CD0216330D}"/>
                  </a:ext>
                </a:extLst>
              </p:cNvPr>
              <p:cNvSpPr>
                <a:spLocks noChangeArrowheads="1"/>
              </p:cNvSpPr>
              <p:nvPr/>
            </p:nvSpPr>
            <p:spPr bwMode="auto">
              <a:xfrm>
                <a:off x="4460" y="129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15" name="Oval 8">
              <a:extLst>
                <a:ext uri="{FF2B5EF4-FFF2-40B4-BE49-F238E27FC236}">
                  <a16:creationId xmlns:a16="http://schemas.microsoft.com/office/drawing/2014/main" id="{1163CD9A-90F1-0982-C8E9-C12607593007}"/>
                </a:ext>
              </a:extLst>
            </p:cNvPr>
            <p:cNvSpPr>
              <a:spLocks noChangeArrowheads="1"/>
            </p:cNvSpPr>
            <p:nvPr/>
          </p:nvSpPr>
          <p:spPr bwMode="auto">
            <a:xfrm rot="3474544">
              <a:off x="8416100" y="4109183"/>
              <a:ext cx="234462" cy="207908"/>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27" name="Group 26">
            <a:extLst>
              <a:ext uri="{FF2B5EF4-FFF2-40B4-BE49-F238E27FC236}">
                <a16:creationId xmlns:a16="http://schemas.microsoft.com/office/drawing/2014/main" id="{D3692CC2-B2F9-1002-90F1-7D2DE0F95608}"/>
              </a:ext>
            </a:extLst>
          </p:cNvPr>
          <p:cNvGrpSpPr/>
          <p:nvPr/>
        </p:nvGrpSpPr>
        <p:grpSpPr>
          <a:xfrm>
            <a:off x="2138278" y="665627"/>
            <a:ext cx="704970" cy="914400"/>
            <a:chOff x="7932315" y="3936010"/>
            <a:chExt cx="704970" cy="914400"/>
          </a:xfrm>
        </p:grpSpPr>
        <p:grpSp>
          <p:nvGrpSpPr>
            <p:cNvPr id="28" name="Group 7">
              <a:extLst>
                <a:ext uri="{FF2B5EF4-FFF2-40B4-BE49-F238E27FC236}">
                  <a16:creationId xmlns:a16="http://schemas.microsoft.com/office/drawing/2014/main" id="{592A9E5B-2EF0-181F-EA0E-BB7BB98A2CF0}"/>
                </a:ext>
              </a:extLst>
            </p:cNvPr>
            <p:cNvGrpSpPr>
              <a:grpSpLocks/>
            </p:cNvGrpSpPr>
            <p:nvPr/>
          </p:nvGrpSpPr>
          <p:grpSpPr bwMode="auto">
            <a:xfrm rot="3474544">
              <a:off x="7810078" y="4058247"/>
              <a:ext cx="914400" cy="669925"/>
              <a:chOff x="4180" y="12580"/>
              <a:chExt cx="780" cy="580"/>
            </a:xfrm>
          </p:grpSpPr>
          <p:sp>
            <p:nvSpPr>
              <p:cNvPr id="30" name="Oval 11">
                <a:extLst>
                  <a:ext uri="{FF2B5EF4-FFF2-40B4-BE49-F238E27FC236}">
                    <a16:creationId xmlns:a16="http://schemas.microsoft.com/office/drawing/2014/main" id="{5EAB1A04-F710-A6CD-DFB2-1F962CB6FFA6}"/>
                  </a:ext>
                </a:extLst>
              </p:cNvPr>
              <p:cNvSpPr>
                <a:spLocks noChangeArrowheads="1"/>
              </p:cNvSpPr>
              <p:nvPr/>
            </p:nvSpPr>
            <p:spPr bwMode="auto">
              <a:xfrm>
                <a:off x="4760" y="127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31" name="Oval 10">
                <a:extLst>
                  <a:ext uri="{FF2B5EF4-FFF2-40B4-BE49-F238E27FC236}">
                    <a16:creationId xmlns:a16="http://schemas.microsoft.com/office/drawing/2014/main" id="{A5AE4FB6-DB5A-83F1-D95B-E81A23079724}"/>
                  </a:ext>
                </a:extLst>
              </p:cNvPr>
              <p:cNvSpPr>
                <a:spLocks noChangeArrowheads="1"/>
              </p:cNvSpPr>
              <p:nvPr/>
            </p:nvSpPr>
            <p:spPr bwMode="auto">
              <a:xfrm>
                <a:off x="4180" y="1276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32" name="Oval 9" descr="Light downward diagonal">
                <a:extLst>
                  <a:ext uri="{FF2B5EF4-FFF2-40B4-BE49-F238E27FC236}">
                    <a16:creationId xmlns:a16="http://schemas.microsoft.com/office/drawing/2014/main" id="{AAB92CCF-15A7-759D-A24E-16FB5FCD37C5}"/>
                  </a:ext>
                </a:extLst>
              </p:cNvPr>
              <p:cNvSpPr>
                <a:spLocks noChangeArrowheads="1"/>
              </p:cNvSpPr>
              <p:nvPr/>
            </p:nvSpPr>
            <p:spPr bwMode="auto">
              <a:xfrm>
                <a:off x="4300" y="12580"/>
                <a:ext cx="540" cy="520"/>
              </a:xfrm>
              <a:prstGeom prst="ellipse">
                <a:avLst/>
              </a:prstGeom>
              <a:solidFill>
                <a:schemeClr val="accent4">
                  <a:lumMod val="20000"/>
                  <a:lumOff val="80000"/>
                </a:schemeClr>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33" name="Oval 8">
                <a:extLst>
                  <a:ext uri="{FF2B5EF4-FFF2-40B4-BE49-F238E27FC236}">
                    <a16:creationId xmlns:a16="http://schemas.microsoft.com/office/drawing/2014/main" id="{00F0AC7B-40BB-4D83-D450-7BF92E57BD4B}"/>
                  </a:ext>
                </a:extLst>
              </p:cNvPr>
              <p:cNvSpPr>
                <a:spLocks noChangeArrowheads="1"/>
              </p:cNvSpPr>
              <p:nvPr/>
            </p:nvSpPr>
            <p:spPr bwMode="auto">
              <a:xfrm>
                <a:off x="4460" y="129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29" name="Oval 8">
              <a:extLst>
                <a:ext uri="{FF2B5EF4-FFF2-40B4-BE49-F238E27FC236}">
                  <a16:creationId xmlns:a16="http://schemas.microsoft.com/office/drawing/2014/main" id="{6BFC7568-0BDF-F699-3D77-E44F44ECADB2}"/>
                </a:ext>
              </a:extLst>
            </p:cNvPr>
            <p:cNvSpPr>
              <a:spLocks noChangeArrowheads="1"/>
            </p:cNvSpPr>
            <p:nvPr/>
          </p:nvSpPr>
          <p:spPr bwMode="auto">
            <a:xfrm rot="3474544">
              <a:off x="8416100" y="4109183"/>
              <a:ext cx="234462" cy="207908"/>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1" name="Group 40">
            <a:extLst>
              <a:ext uri="{FF2B5EF4-FFF2-40B4-BE49-F238E27FC236}">
                <a16:creationId xmlns:a16="http://schemas.microsoft.com/office/drawing/2014/main" id="{3ACB7CB0-0481-34A3-ED0E-26E5E206472B}"/>
              </a:ext>
            </a:extLst>
          </p:cNvPr>
          <p:cNvGrpSpPr/>
          <p:nvPr/>
        </p:nvGrpSpPr>
        <p:grpSpPr>
          <a:xfrm>
            <a:off x="1270446" y="3891455"/>
            <a:ext cx="704970" cy="914400"/>
            <a:chOff x="7932315" y="3936010"/>
            <a:chExt cx="704970" cy="914400"/>
          </a:xfrm>
        </p:grpSpPr>
        <p:grpSp>
          <p:nvGrpSpPr>
            <p:cNvPr id="42" name="Group 7">
              <a:extLst>
                <a:ext uri="{FF2B5EF4-FFF2-40B4-BE49-F238E27FC236}">
                  <a16:creationId xmlns:a16="http://schemas.microsoft.com/office/drawing/2014/main" id="{0E00AF81-3E7E-B0DF-7D5F-B04A87411935}"/>
                </a:ext>
              </a:extLst>
            </p:cNvPr>
            <p:cNvGrpSpPr>
              <a:grpSpLocks/>
            </p:cNvGrpSpPr>
            <p:nvPr/>
          </p:nvGrpSpPr>
          <p:grpSpPr bwMode="auto">
            <a:xfrm rot="3474544">
              <a:off x="7810078" y="4058247"/>
              <a:ext cx="914400" cy="669925"/>
              <a:chOff x="4180" y="12580"/>
              <a:chExt cx="780" cy="580"/>
            </a:xfrm>
          </p:grpSpPr>
          <p:sp>
            <p:nvSpPr>
              <p:cNvPr id="44" name="Oval 11">
                <a:extLst>
                  <a:ext uri="{FF2B5EF4-FFF2-40B4-BE49-F238E27FC236}">
                    <a16:creationId xmlns:a16="http://schemas.microsoft.com/office/drawing/2014/main" id="{8C1AAB44-CF64-1B6E-240A-BA8DB1B9A53D}"/>
                  </a:ext>
                </a:extLst>
              </p:cNvPr>
              <p:cNvSpPr>
                <a:spLocks noChangeArrowheads="1"/>
              </p:cNvSpPr>
              <p:nvPr/>
            </p:nvSpPr>
            <p:spPr bwMode="auto">
              <a:xfrm>
                <a:off x="4760" y="127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5" name="Oval 10">
                <a:extLst>
                  <a:ext uri="{FF2B5EF4-FFF2-40B4-BE49-F238E27FC236}">
                    <a16:creationId xmlns:a16="http://schemas.microsoft.com/office/drawing/2014/main" id="{8B4D1261-1F5D-596C-DD95-239423E61063}"/>
                  </a:ext>
                </a:extLst>
              </p:cNvPr>
              <p:cNvSpPr>
                <a:spLocks noChangeArrowheads="1"/>
              </p:cNvSpPr>
              <p:nvPr/>
            </p:nvSpPr>
            <p:spPr bwMode="auto">
              <a:xfrm>
                <a:off x="4180" y="1276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6" name="Oval 9" descr="Light downward diagonal">
                <a:extLst>
                  <a:ext uri="{FF2B5EF4-FFF2-40B4-BE49-F238E27FC236}">
                    <a16:creationId xmlns:a16="http://schemas.microsoft.com/office/drawing/2014/main" id="{064D8845-9190-932E-F188-E15C362DBBDB}"/>
                  </a:ext>
                </a:extLst>
              </p:cNvPr>
              <p:cNvSpPr>
                <a:spLocks noChangeArrowheads="1"/>
              </p:cNvSpPr>
              <p:nvPr/>
            </p:nvSpPr>
            <p:spPr bwMode="auto">
              <a:xfrm>
                <a:off x="4300" y="12580"/>
                <a:ext cx="540" cy="520"/>
              </a:xfrm>
              <a:prstGeom prst="ellipse">
                <a:avLst/>
              </a:prstGeom>
              <a:solidFill>
                <a:schemeClr val="accent4">
                  <a:lumMod val="20000"/>
                  <a:lumOff val="80000"/>
                </a:schemeClr>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7" name="Oval 8">
                <a:extLst>
                  <a:ext uri="{FF2B5EF4-FFF2-40B4-BE49-F238E27FC236}">
                    <a16:creationId xmlns:a16="http://schemas.microsoft.com/office/drawing/2014/main" id="{4DC12F46-3D8B-84B8-F1E5-349E5AAA2088}"/>
                  </a:ext>
                </a:extLst>
              </p:cNvPr>
              <p:cNvSpPr>
                <a:spLocks noChangeArrowheads="1"/>
              </p:cNvSpPr>
              <p:nvPr/>
            </p:nvSpPr>
            <p:spPr bwMode="auto">
              <a:xfrm>
                <a:off x="4460" y="12980"/>
                <a:ext cx="200" cy="180"/>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43" name="Oval 8">
              <a:extLst>
                <a:ext uri="{FF2B5EF4-FFF2-40B4-BE49-F238E27FC236}">
                  <a16:creationId xmlns:a16="http://schemas.microsoft.com/office/drawing/2014/main" id="{BC4F71C6-5BE2-D525-1D14-024AF0072684}"/>
                </a:ext>
              </a:extLst>
            </p:cNvPr>
            <p:cNvSpPr>
              <a:spLocks noChangeArrowheads="1"/>
            </p:cNvSpPr>
            <p:nvPr/>
          </p:nvSpPr>
          <p:spPr bwMode="auto">
            <a:xfrm rot="3474544">
              <a:off x="8416100" y="4109183"/>
              <a:ext cx="234462" cy="207908"/>
            </a:xfrm>
            <a:prstGeom prst="ellipse">
              <a:avLst/>
            </a:prstGeom>
            <a:solidFill>
              <a:srgbClr val="FF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8" name="Group 57">
            <a:extLst>
              <a:ext uri="{FF2B5EF4-FFF2-40B4-BE49-F238E27FC236}">
                <a16:creationId xmlns:a16="http://schemas.microsoft.com/office/drawing/2014/main" id="{FAAAC04A-332B-B7DF-F45C-D0268F90752C}"/>
              </a:ext>
            </a:extLst>
          </p:cNvPr>
          <p:cNvGrpSpPr/>
          <p:nvPr/>
        </p:nvGrpSpPr>
        <p:grpSpPr>
          <a:xfrm>
            <a:off x="6317566" y="4545770"/>
            <a:ext cx="464234" cy="387577"/>
            <a:chOff x="6317566" y="4545770"/>
            <a:chExt cx="464234" cy="387577"/>
          </a:xfrm>
        </p:grpSpPr>
        <p:sp>
          <p:nvSpPr>
            <p:cNvPr id="48" name="Oval 47">
              <a:extLst>
                <a:ext uri="{FF2B5EF4-FFF2-40B4-BE49-F238E27FC236}">
                  <a16:creationId xmlns:a16="http://schemas.microsoft.com/office/drawing/2014/main" id="{B52ED3ED-119E-5E9B-D58E-7392DE39B7E2}"/>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13" descr="Trellis">
              <a:extLst>
                <a:ext uri="{FF2B5EF4-FFF2-40B4-BE49-F238E27FC236}">
                  <a16:creationId xmlns:a16="http://schemas.microsoft.com/office/drawing/2014/main" id="{F610AAC2-DCF3-B1BA-BA42-E3CE3D402B79}"/>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7" name="Oval 13" descr="Trellis">
              <a:extLst>
                <a:ext uri="{FF2B5EF4-FFF2-40B4-BE49-F238E27FC236}">
                  <a16:creationId xmlns:a16="http://schemas.microsoft.com/office/drawing/2014/main" id="{816C527A-2266-4A0A-CB6F-A20A3F0CDDC4}"/>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9" name="Group 58">
            <a:extLst>
              <a:ext uri="{FF2B5EF4-FFF2-40B4-BE49-F238E27FC236}">
                <a16:creationId xmlns:a16="http://schemas.microsoft.com/office/drawing/2014/main" id="{A1A17D72-6C8F-2491-F968-36CD1F196944}"/>
              </a:ext>
            </a:extLst>
          </p:cNvPr>
          <p:cNvGrpSpPr/>
          <p:nvPr/>
        </p:nvGrpSpPr>
        <p:grpSpPr>
          <a:xfrm>
            <a:off x="286551" y="2026645"/>
            <a:ext cx="464234" cy="387577"/>
            <a:chOff x="6317566" y="4545770"/>
            <a:chExt cx="464234" cy="387577"/>
          </a:xfrm>
        </p:grpSpPr>
        <p:sp>
          <p:nvSpPr>
            <p:cNvPr id="60" name="Oval 59">
              <a:extLst>
                <a:ext uri="{FF2B5EF4-FFF2-40B4-BE49-F238E27FC236}">
                  <a16:creationId xmlns:a16="http://schemas.microsoft.com/office/drawing/2014/main" id="{DB36C51F-793D-A7ED-C7BC-7895F8D8C6DC}"/>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13" descr="Trellis">
              <a:extLst>
                <a:ext uri="{FF2B5EF4-FFF2-40B4-BE49-F238E27FC236}">
                  <a16:creationId xmlns:a16="http://schemas.microsoft.com/office/drawing/2014/main" id="{A9EAD7F4-8995-4F28-746E-5A50020DF935}"/>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62" name="Oval 13" descr="Trellis">
              <a:extLst>
                <a:ext uri="{FF2B5EF4-FFF2-40B4-BE49-F238E27FC236}">
                  <a16:creationId xmlns:a16="http://schemas.microsoft.com/office/drawing/2014/main" id="{C64B8E4B-A82B-10A9-E1BD-5874297C5744}"/>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63" name="Group 62">
            <a:extLst>
              <a:ext uri="{FF2B5EF4-FFF2-40B4-BE49-F238E27FC236}">
                <a16:creationId xmlns:a16="http://schemas.microsoft.com/office/drawing/2014/main" id="{B24174C2-A42D-AF52-2F6A-DFF62BC40FED}"/>
              </a:ext>
            </a:extLst>
          </p:cNvPr>
          <p:cNvGrpSpPr/>
          <p:nvPr/>
        </p:nvGrpSpPr>
        <p:grpSpPr>
          <a:xfrm>
            <a:off x="1945552" y="2643161"/>
            <a:ext cx="464234" cy="387577"/>
            <a:chOff x="6317566" y="4545770"/>
            <a:chExt cx="464234" cy="387577"/>
          </a:xfrm>
        </p:grpSpPr>
        <p:sp>
          <p:nvSpPr>
            <p:cNvPr id="4096" name="Oval 4095">
              <a:extLst>
                <a:ext uri="{FF2B5EF4-FFF2-40B4-BE49-F238E27FC236}">
                  <a16:creationId xmlns:a16="http://schemas.microsoft.com/office/drawing/2014/main" id="{B1A47F6D-F80D-612F-71A5-600B721CBCB1}"/>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 name="Oval 13" descr="Trellis">
              <a:extLst>
                <a:ext uri="{FF2B5EF4-FFF2-40B4-BE49-F238E27FC236}">
                  <a16:creationId xmlns:a16="http://schemas.microsoft.com/office/drawing/2014/main" id="{AD6287BC-B8CF-6F91-E33A-605E80A8ADB2}"/>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64" name="Oval 13" descr="Trellis">
              <a:extLst>
                <a:ext uri="{FF2B5EF4-FFF2-40B4-BE49-F238E27FC236}">
                  <a16:creationId xmlns:a16="http://schemas.microsoft.com/office/drawing/2014/main" id="{CA35DAA8-761F-0141-79F9-791C2C8F4CCB}"/>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3" name="TextBox 2">
            <a:extLst>
              <a:ext uri="{FF2B5EF4-FFF2-40B4-BE49-F238E27FC236}">
                <a16:creationId xmlns:a16="http://schemas.microsoft.com/office/drawing/2014/main" id="{85E44DA5-C7A9-64AF-D23A-89C652BC83DA}"/>
              </a:ext>
            </a:extLst>
          </p:cNvPr>
          <p:cNvSpPr txBox="1"/>
          <p:nvPr/>
        </p:nvSpPr>
        <p:spPr>
          <a:xfrm>
            <a:off x="4495800" y="0"/>
            <a:ext cx="4643845" cy="3693319"/>
          </a:xfrm>
          <a:prstGeom prst="rect">
            <a:avLst/>
          </a:prstGeom>
          <a:noFill/>
        </p:spPr>
        <p:txBody>
          <a:bodyPr wrap="square" rtlCol="0">
            <a:spAutoFit/>
          </a:bodyPr>
          <a:lstStyle/>
          <a:p>
            <a:r>
              <a:rPr lang="en-US" dirty="0"/>
              <a:t>ATOMS </a:t>
            </a:r>
          </a:p>
          <a:p>
            <a:endParaRPr lang="en-US" dirty="0"/>
          </a:p>
          <a:p>
            <a:r>
              <a:rPr lang="en-US" dirty="0"/>
              <a:t>DIATOMIC ELEMENTS</a:t>
            </a:r>
          </a:p>
          <a:p>
            <a:endParaRPr lang="en-US" dirty="0"/>
          </a:p>
          <a:p>
            <a:r>
              <a:rPr lang="en-US" dirty="0"/>
              <a:t>1:4 or 4:1 ratios</a:t>
            </a:r>
          </a:p>
          <a:p>
            <a:endParaRPr lang="en-US" dirty="0"/>
          </a:p>
          <a:p>
            <a:r>
              <a:rPr lang="en-US" dirty="0"/>
              <a:t>1:3 or 3:1 ratios</a:t>
            </a:r>
          </a:p>
          <a:p>
            <a:endParaRPr lang="en-US" dirty="0"/>
          </a:p>
          <a:p>
            <a:r>
              <a:rPr lang="en-US" dirty="0"/>
              <a:t>1:2 or 2:1 ratios</a:t>
            </a:r>
          </a:p>
          <a:p>
            <a:endParaRPr lang="en-US" dirty="0"/>
          </a:p>
          <a:p>
            <a:r>
              <a:rPr lang="en-US" dirty="0"/>
              <a:t>SOLIDS</a:t>
            </a:r>
          </a:p>
          <a:p>
            <a:endParaRPr lang="en-US" dirty="0"/>
          </a:p>
          <a:p>
            <a:r>
              <a:rPr lang="en-US" dirty="0"/>
              <a:t>No LIQUIDS here</a:t>
            </a:r>
          </a:p>
        </p:txBody>
      </p:sp>
    </p:spTree>
    <p:extLst>
      <p:ext uri="{BB962C8B-B14F-4D97-AF65-F5344CB8AC3E}">
        <p14:creationId xmlns:p14="http://schemas.microsoft.com/office/powerpoint/2010/main" val="38835457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F355CF-C129-4DB9-A28C-656B7751AFC7}"/>
              </a:ext>
            </a:extLst>
          </p:cNvPr>
          <p:cNvSpPr txBox="1"/>
          <p:nvPr/>
        </p:nvSpPr>
        <p:spPr>
          <a:xfrm>
            <a:off x="0" y="0"/>
            <a:ext cx="9144000" cy="3170099"/>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65.   </a:t>
            </a:r>
            <a:r>
              <a:rPr lang="en-US" sz="4000" dirty="0">
                <a:solidFill>
                  <a:srgbClr val="FF0000"/>
                </a:solidFill>
                <a:latin typeface="Comic Sans MS" panose="030F0702030302020204" pitchFamily="66" charset="0"/>
              </a:rPr>
              <a:t>How will you remember the </a:t>
            </a:r>
            <a:br>
              <a:rPr lang="en-US" sz="4000" dirty="0">
                <a:solidFill>
                  <a:srgbClr val="FF0000"/>
                </a:solidFill>
                <a:latin typeface="Comic Sans MS" panose="030F0702030302020204" pitchFamily="66" charset="0"/>
              </a:rPr>
            </a:br>
            <a:r>
              <a:rPr lang="en-US" sz="4000" dirty="0">
                <a:solidFill>
                  <a:srgbClr val="FF0000"/>
                </a:solidFill>
                <a:latin typeface="Comic Sans MS" panose="030F0702030302020204" pitchFamily="66" charset="0"/>
              </a:rPr>
              <a:t>       7 elements that are diatomic?  </a:t>
            </a:r>
          </a:p>
          <a:p>
            <a:endParaRPr lang="en-US" sz="4000" dirty="0">
              <a:solidFill>
                <a:srgbClr val="FF0000"/>
              </a:solidFill>
              <a:latin typeface="Comic Sans MS" panose="030F0702030302020204" pitchFamily="66" charset="0"/>
            </a:endParaRPr>
          </a:p>
          <a:p>
            <a:r>
              <a:rPr lang="en-US" sz="4000" dirty="0">
                <a:solidFill>
                  <a:srgbClr val="FF0000"/>
                </a:solidFill>
                <a:latin typeface="Comic Sans MS" panose="030F0702030302020204" pitchFamily="66" charset="0"/>
              </a:rPr>
              <a:t>      They are the </a:t>
            </a:r>
            <a:r>
              <a:rPr lang="en-US" sz="4000" u="sng" dirty="0" err="1">
                <a:solidFill>
                  <a:srgbClr val="FF0000"/>
                </a:solidFill>
                <a:latin typeface="Comic Sans MS" panose="030F0702030302020204" pitchFamily="66" charset="0"/>
              </a:rPr>
              <a:t>HONClBrIF</a:t>
            </a:r>
            <a:r>
              <a:rPr lang="en-US" sz="4000" u="sng" dirty="0">
                <a:solidFill>
                  <a:srgbClr val="FF0000"/>
                </a:solidFill>
                <a:latin typeface="Comic Sans MS" panose="030F0702030302020204" pitchFamily="66" charset="0"/>
              </a:rPr>
              <a:t> Twins</a:t>
            </a:r>
            <a:r>
              <a:rPr lang="en-US" sz="4000" dirty="0">
                <a:solidFill>
                  <a:srgbClr val="FF0000"/>
                </a:solidFill>
                <a:latin typeface="Comic Sans MS" panose="030F0702030302020204" pitchFamily="66" charset="0"/>
              </a:rPr>
              <a:t>!</a:t>
            </a:r>
          </a:p>
          <a:p>
            <a:endParaRPr lang="en-US" sz="4000" dirty="0">
              <a:latin typeface="Times New Roman" panose="02020603050405020304" pitchFamily="18" charset="0"/>
              <a:cs typeface="Times New Roman" panose="02020603050405020304" pitchFamily="18" charset="0"/>
            </a:endParaRPr>
          </a:p>
        </p:txBody>
      </p:sp>
      <p:pic>
        <p:nvPicPr>
          <p:cNvPr id="7170" name="Picture 2" descr="Image result for twins">
            <a:extLst>
              <a:ext uri="{FF2B5EF4-FFF2-40B4-BE49-F238E27FC236}">
                <a16:creationId xmlns:a16="http://schemas.microsoft.com/office/drawing/2014/main" id="{94AE0DBE-5F7A-48DA-9652-2F840AF087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743200"/>
            <a:ext cx="5943600"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0318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Group 2"/>
          <p:cNvGrpSpPr>
            <a:grpSpLocks/>
          </p:cNvGrpSpPr>
          <p:nvPr/>
        </p:nvGrpSpPr>
        <p:grpSpPr bwMode="auto">
          <a:xfrm>
            <a:off x="7924800" y="2209800"/>
            <a:ext cx="914400" cy="533400"/>
            <a:chOff x="2420" y="4360"/>
            <a:chExt cx="500" cy="220"/>
          </a:xfrm>
        </p:grpSpPr>
        <p:sp>
          <p:nvSpPr>
            <p:cNvPr id="5200" name="Oval 3"/>
            <p:cNvSpPr>
              <a:spLocks noChangeArrowheads="1"/>
            </p:cNvSpPr>
            <p:nvPr/>
          </p:nvSpPr>
          <p:spPr bwMode="auto">
            <a:xfrm>
              <a:off x="2420" y="4360"/>
              <a:ext cx="260" cy="220"/>
            </a:xfrm>
            <a:prstGeom prst="ellipse">
              <a:avLst/>
            </a:prstGeom>
            <a:gradFill rotWithShape="1">
              <a:gsLst>
                <a:gs pos="0">
                  <a:srgbClr val="9E9E9E"/>
                </a:gs>
                <a:gs pos="50000">
                  <a:srgbClr val="C4C4C4"/>
                </a:gs>
                <a:gs pos="100000">
                  <a:srgbClr val="E3E3E3"/>
                </a:gs>
              </a:gsLst>
              <a:lin ang="5400000" scaled="1"/>
            </a:gra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80" name="Oval 4"/>
            <p:cNvSpPr>
              <a:spLocks noChangeArrowheads="1"/>
            </p:cNvSpPr>
            <p:nvPr/>
          </p:nvSpPr>
          <p:spPr bwMode="auto">
            <a:xfrm>
              <a:off x="2660" y="4360"/>
              <a:ext cx="260" cy="220"/>
            </a:xfrm>
            <a:prstGeom prst="ellipse">
              <a:avLst/>
            </a:prstGeom>
            <a:gradFill flip="none" rotWithShape="1">
              <a:gsLst>
                <a:gs pos="0">
                  <a:srgbClr val="000000">
                    <a:tint val="66000"/>
                    <a:satMod val="160000"/>
                  </a:srgbClr>
                </a:gs>
                <a:gs pos="50000">
                  <a:srgbClr val="000000">
                    <a:tint val="44500"/>
                    <a:satMod val="160000"/>
                  </a:srgbClr>
                </a:gs>
                <a:gs pos="100000">
                  <a:srgbClr val="000000">
                    <a:tint val="23500"/>
                    <a:satMod val="160000"/>
                  </a:srgbClr>
                </a:gs>
              </a:gsLst>
              <a:path path="circle">
                <a:fillToRect l="50000" t="50000" r="50000" b="50000"/>
              </a:path>
              <a:tileRect/>
            </a:gradFill>
            <a:ln w="9525">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grpSp>
      <p:grpSp>
        <p:nvGrpSpPr>
          <p:cNvPr id="5123" name="Group 5"/>
          <p:cNvGrpSpPr>
            <a:grpSpLocks/>
          </p:cNvGrpSpPr>
          <p:nvPr/>
        </p:nvGrpSpPr>
        <p:grpSpPr bwMode="auto">
          <a:xfrm rot="-2685655">
            <a:off x="8153400" y="1371600"/>
            <a:ext cx="714375" cy="423863"/>
            <a:chOff x="2420" y="4360"/>
            <a:chExt cx="500" cy="220"/>
          </a:xfrm>
        </p:grpSpPr>
        <p:sp>
          <p:nvSpPr>
            <p:cNvPr id="5198" name="Oval 6"/>
            <p:cNvSpPr>
              <a:spLocks noChangeArrowheads="1"/>
            </p:cNvSpPr>
            <p:nvPr/>
          </p:nvSpPr>
          <p:spPr bwMode="auto">
            <a:xfrm>
              <a:off x="242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99" name="Oval 7"/>
            <p:cNvSpPr>
              <a:spLocks noChangeArrowheads="1"/>
            </p:cNvSpPr>
            <p:nvPr/>
          </p:nvSpPr>
          <p:spPr bwMode="auto">
            <a:xfrm>
              <a:off x="266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24" name="Group 8"/>
          <p:cNvGrpSpPr>
            <a:grpSpLocks/>
          </p:cNvGrpSpPr>
          <p:nvPr/>
        </p:nvGrpSpPr>
        <p:grpSpPr bwMode="auto">
          <a:xfrm rot="2561598">
            <a:off x="8001000" y="3200400"/>
            <a:ext cx="762000" cy="444500"/>
            <a:chOff x="2420" y="4360"/>
            <a:chExt cx="500" cy="220"/>
          </a:xfrm>
        </p:grpSpPr>
        <p:sp>
          <p:nvSpPr>
            <p:cNvPr id="5196" name="Oval 9"/>
            <p:cNvSpPr>
              <a:spLocks noChangeArrowheads="1"/>
            </p:cNvSpPr>
            <p:nvPr/>
          </p:nvSpPr>
          <p:spPr bwMode="auto">
            <a:xfrm>
              <a:off x="2420" y="4360"/>
              <a:ext cx="260" cy="220"/>
            </a:xfrm>
            <a:prstGeom prst="ellipse">
              <a:avLst/>
            </a:prstGeom>
            <a:solidFill>
              <a:srgbClr val="FF33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97" name="Oval 10"/>
            <p:cNvSpPr>
              <a:spLocks noChangeArrowheads="1"/>
            </p:cNvSpPr>
            <p:nvPr/>
          </p:nvSpPr>
          <p:spPr bwMode="auto">
            <a:xfrm>
              <a:off x="2660" y="4360"/>
              <a:ext cx="260" cy="220"/>
            </a:xfrm>
            <a:prstGeom prst="ellipse">
              <a:avLst/>
            </a:prstGeom>
            <a:solidFill>
              <a:srgbClr val="FF33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27" name="Group 17"/>
          <p:cNvGrpSpPr>
            <a:grpSpLocks/>
          </p:cNvGrpSpPr>
          <p:nvPr/>
        </p:nvGrpSpPr>
        <p:grpSpPr bwMode="auto">
          <a:xfrm rot="-896003">
            <a:off x="5029200" y="1066800"/>
            <a:ext cx="1003300" cy="520700"/>
            <a:chOff x="3000" y="7280"/>
            <a:chExt cx="1100" cy="460"/>
          </a:xfrm>
        </p:grpSpPr>
        <p:sp>
          <p:nvSpPr>
            <p:cNvPr id="5189" name="Oval 18" descr="70%"/>
            <p:cNvSpPr>
              <a:spLocks noChangeArrowheads="1"/>
            </p:cNvSpPr>
            <p:nvPr/>
          </p:nvSpPr>
          <p:spPr bwMode="auto">
            <a:xfrm>
              <a:off x="3320" y="7280"/>
              <a:ext cx="480" cy="460"/>
            </a:xfrm>
            <a:prstGeom prst="ellipse">
              <a:avLst/>
            </a:prstGeom>
            <a:pattFill prst="pct7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90" name="Oval 19" descr="20%"/>
            <p:cNvSpPr>
              <a:spLocks noChangeArrowheads="1"/>
            </p:cNvSpPr>
            <p:nvPr/>
          </p:nvSpPr>
          <p:spPr bwMode="auto">
            <a:xfrm>
              <a:off x="38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91" name="Oval 20" descr="20%"/>
            <p:cNvSpPr>
              <a:spLocks noChangeArrowheads="1"/>
            </p:cNvSpPr>
            <p:nvPr/>
          </p:nvSpPr>
          <p:spPr bwMode="auto">
            <a:xfrm>
              <a:off x="30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28" name="Group 21"/>
          <p:cNvGrpSpPr>
            <a:grpSpLocks/>
          </p:cNvGrpSpPr>
          <p:nvPr/>
        </p:nvGrpSpPr>
        <p:grpSpPr bwMode="auto">
          <a:xfrm rot="4898850">
            <a:off x="3917950" y="425450"/>
            <a:ext cx="914400" cy="520700"/>
            <a:chOff x="3000" y="7280"/>
            <a:chExt cx="1100" cy="460"/>
          </a:xfrm>
        </p:grpSpPr>
        <p:sp>
          <p:nvSpPr>
            <p:cNvPr id="5186" name="Oval 22" descr="70%"/>
            <p:cNvSpPr>
              <a:spLocks noChangeArrowheads="1"/>
            </p:cNvSpPr>
            <p:nvPr/>
          </p:nvSpPr>
          <p:spPr bwMode="auto">
            <a:xfrm>
              <a:off x="3320" y="7280"/>
              <a:ext cx="480" cy="460"/>
            </a:xfrm>
            <a:prstGeom prst="ellipse">
              <a:avLst/>
            </a:prstGeom>
            <a:pattFill prst="pct7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87" name="Oval 23" descr="20%"/>
            <p:cNvSpPr>
              <a:spLocks noChangeArrowheads="1"/>
            </p:cNvSpPr>
            <p:nvPr/>
          </p:nvSpPr>
          <p:spPr bwMode="auto">
            <a:xfrm>
              <a:off x="38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88" name="Oval 24" descr="20%"/>
            <p:cNvSpPr>
              <a:spLocks noChangeArrowheads="1"/>
            </p:cNvSpPr>
            <p:nvPr/>
          </p:nvSpPr>
          <p:spPr bwMode="auto">
            <a:xfrm>
              <a:off x="30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29" name="Group 25"/>
          <p:cNvGrpSpPr>
            <a:grpSpLocks/>
          </p:cNvGrpSpPr>
          <p:nvPr/>
        </p:nvGrpSpPr>
        <p:grpSpPr bwMode="auto">
          <a:xfrm rot="2413476">
            <a:off x="4114800" y="1371600"/>
            <a:ext cx="927100" cy="457200"/>
            <a:chOff x="3000" y="7280"/>
            <a:chExt cx="1100" cy="460"/>
          </a:xfrm>
        </p:grpSpPr>
        <p:sp>
          <p:nvSpPr>
            <p:cNvPr id="5183" name="Oval 26" descr="70%"/>
            <p:cNvSpPr>
              <a:spLocks noChangeArrowheads="1"/>
            </p:cNvSpPr>
            <p:nvPr/>
          </p:nvSpPr>
          <p:spPr bwMode="auto">
            <a:xfrm>
              <a:off x="3320" y="7280"/>
              <a:ext cx="480" cy="460"/>
            </a:xfrm>
            <a:prstGeom prst="ellipse">
              <a:avLst/>
            </a:prstGeom>
            <a:pattFill prst="pct7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84" name="Oval 27" descr="20%"/>
            <p:cNvSpPr>
              <a:spLocks noChangeArrowheads="1"/>
            </p:cNvSpPr>
            <p:nvPr/>
          </p:nvSpPr>
          <p:spPr bwMode="auto">
            <a:xfrm>
              <a:off x="38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85" name="Oval 28" descr="20%"/>
            <p:cNvSpPr>
              <a:spLocks noChangeArrowheads="1"/>
            </p:cNvSpPr>
            <p:nvPr/>
          </p:nvSpPr>
          <p:spPr bwMode="auto">
            <a:xfrm>
              <a:off x="30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32" name="Group 40"/>
          <p:cNvGrpSpPr>
            <a:grpSpLocks/>
          </p:cNvGrpSpPr>
          <p:nvPr/>
        </p:nvGrpSpPr>
        <p:grpSpPr bwMode="auto">
          <a:xfrm rot="5646866">
            <a:off x="8045664" y="5191955"/>
            <a:ext cx="431800" cy="215900"/>
            <a:chOff x="3000" y="10664"/>
            <a:chExt cx="680" cy="340"/>
          </a:xfrm>
        </p:grpSpPr>
        <p:sp>
          <p:nvSpPr>
            <p:cNvPr id="5179" name="Oval 41"/>
            <p:cNvSpPr>
              <a:spLocks noChangeArrowheads="1"/>
            </p:cNvSpPr>
            <p:nvPr/>
          </p:nvSpPr>
          <p:spPr bwMode="auto">
            <a:xfrm>
              <a:off x="300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80" name="Oval 42"/>
            <p:cNvSpPr>
              <a:spLocks noChangeArrowheads="1"/>
            </p:cNvSpPr>
            <p:nvPr/>
          </p:nvSpPr>
          <p:spPr bwMode="auto">
            <a:xfrm>
              <a:off x="334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34" name="Group 46"/>
          <p:cNvGrpSpPr>
            <a:grpSpLocks/>
          </p:cNvGrpSpPr>
          <p:nvPr/>
        </p:nvGrpSpPr>
        <p:grpSpPr bwMode="auto">
          <a:xfrm rot="3474544">
            <a:off x="2516706" y="1678423"/>
            <a:ext cx="914400" cy="669925"/>
            <a:chOff x="4180" y="12580"/>
            <a:chExt cx="780" cy="580"/>
          </a:xfrm>
        </p:grpSpPr>
        <p:sp>
          <p:nvSpPr>
            <p:cNvPr id="5173" name="Oval 47"/>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74" name="Oval 48"/>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75" name="Oval 49" descr="Light downward diagonal"/>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76" name="Oval 50"/>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35" name="Group 51"/>
          <p:cNvGrpSpPr>
            <a:grpSpLocks/>
          </p:cNvGrpSpPr>
          <p:nvPr/>
        </p:nvGrpSpPr>
        <p:grpSpPr bwMode="auto">
          <a:xfrm>
            <a:off x="1495943" y="2318186"/>
            <a:ext cx="914400" cy="685800"/>
            <a:chOff x="4180" y="12580"/>
            <a:chExt cx="780" cy="580"/>
          </a:xfrm>
        </p:grpSpPr>
        <p:sp>
          <p:nvSpPr>
            <p:cNvPr id="5169" name="Oval 52"/>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70" name="Oval 53"/>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71" name="Oval 54" descr="Light downward diagonal"/>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72" name="Oval 55"/>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36" name="Group 56"/>
          <p:cNvGrpSpPr>
            <a:grpSpLocks/>
          </p:cNvGrpSpPr>
          <p:nvPr/>
        </p:nvGrpSpPr>
        <p:grpSpPr bwMode="auto">
          <a:xfrm>
            <a:off x="581543" y="336986"/>
            <a:ext cx="773113" cy="635000"/>
            <a:chOff x="4180" y="12580"/>
            <a:chExt cx="780" cy="580"/>
          </a:xfrm>
        </p:grpSpPr>
        <p:sp>
          <p:nvSpPr>
            <p:cNvPr id="5165" name="Oval 57"/>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66" name="Oval 58"/>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67" name="Oval 59" descr="Light downward diagonal"/>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68" name="Oval 60"/>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37" name="Group 61"/>
          <p:cNvGrpSpPr>
            <a:grpSpLocks/>
          </p:cNvGrpSpPr>
          <p:nvPr/>
        </p:nvGrpSpPr>
        <p:grpSpPr bwMode="auto">
          <a:xfrm rot="1980029">
            <a:off x="505343" y="1556186"/>
            <a:ext cx="909638" cy="685800"/>
            <a:chOff x="4180" y="12580"/>
            <a:chExt cx="780" cy="580"/>
          </a:xfrm>
        </p:grpSpPr>
        <p:sp>
          <p:nvSpPr>
            <p:cNvPr id="5161" name="Oval 62"/>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62" name="Oval 63"/>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63" name="Oval 64" descr="Light downward diagonal"/>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64" name="Oval 65"/>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38" name="Group 66"/>
          <p:cNvGrpSpPr>
            <a:grpSpLocks/>
          </p:cNvGrpSpPr>
          <p:nvPr/>
        </p:nvGrpSpPr>
        <p:grpSpPr bwMode="auto">
          <a:xfrm rot="-4290040">
            <a:off x="1495943" y="870386"/>
            <a:ext cx="838200" cy="685800"/>
            <a:chOff x="4180" y="12580"/>
            <a:chExt cx="780" cy="580"/>
          </a:xfrm>
        </p:grpSpPr>
        <p:sp>
          <p:nvSpPr>
            <p:cNvPr id="5157" name="Oval 67"/>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58" name="Oval 68"/>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59" name="Oval 69" descr="Light downward diagonal"/>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60" name="Oval 70"/>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5140" name="Rectangle 72"/>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41" name="Rectangle 73"/>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42" name="Rectangle 74"/>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43" name="Rectangle 75"/>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cxnSp>
        <p:nvCxnSpPr>
          <p:cNvPr id="4" name="Straight Connector 3"/>
          <p:cNvCxnSpPr>
            <a:cxnSpLocks/>
          </p:cNvCxnSpPr>
          <p:nvPr/>
        </p:nvCxnSpPr>
        <p:spPr>
          <a:xfrm flipH="1">
            <a:off x="4261266" y="208784"/>
            <a:ext cx="2887684" cy="4097151"/>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a:cxnSpLocks/>
          </p:cNvCxnSpPr>
          <p:nvPr/>
        </p:nvCxnSpPr>
        <p:spPr>
          <a:xfrm>
            <a:off x="2703289" y="208784"/>
            <a:ext cx="2414848" cy="2897541"/>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22425013-2AF3-49CC-A0E2-73529A2BE65E}"/>
              </a:ext>
            </a:extLst>
          </p:cNvPr>
          <p:cNvSpPr/>
          <p:nvPr/>
        </p:nvSpPr>
        <p:spPr>
          <a:xfrm>
            <a:off x="7835623" y="504851"/>
            <a:ext cx="272111" cy="4238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7C432161-B271-43DD-B423-ED1ED00BED2E}"/>
              </a:ext>
            </a:extLst>
          </p:cNvPr>
          <p:cNvSpPr/>
          <p:nvPr/>
        </p:nvSpPr>
        <p:spPr>
          <a:xfrm>
            <a:off x="8128177" y="516244"/>
            <a:ext cx="272111" cy="4238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BEB7C2E-5DFC-490A-8AA0-2DAA580313EF}"/>
              </a:ext>
            </a:extLst>
          </p:cNvPr>
          <p:cNvSpPr/>
          <p:nvPr/>
        </p:nvSpPr>
        <p:spPr>
          <a:xfrm>
            <a:off x="7835623" y="4121790"/>
            <a:ext cx="425941" cy="423837"/>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1B3D2C8B-249C-4A7C-B2CF-B34E24F0CCE9}"/>
              </a:ext>
            </a:extLst>
          </p:cNvPr>
          <p:cNvSpPr/>
          <p:nvPr/>
        </p:nvSpPr>
        <p:spPr>
          <a:xfrm>
            <a:off x="8261564" y="4184359"/>
            <a:ext cx="425941" cy="423837"/>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Isosceles Triangle 84">
            <a:extLst>
              <a:ext uri="{FF2B5EF4-FFF2-40B4-BE49-F238E27FC236}">
                <a16:creationId xmlns:a16="http://schemas.microsoft.com/office/drawing/2014/main" id="{FE3E440C-2925-49BB-B425-2A2811D8CEB8}"/>
              </a:ext>
            </a:extLst>
          </p:cNvPr>
          <p:cNvSpPr/>
          <p:nvPr/>
        </p:nvSpPr>
        <p:spPr>
          <a:xfrm rot="17368586">
            <a:off x="8080292" y="5954235"/>
            <a:ext cx="525485" cy="438783"/>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Isosceles Triangle 85">
            <a:extLst>
              <a:ext uri="{FF2B5EF4-FFF2-40B4-BE49-F238E27FC236}">
                <a16:creationId xmlns:a16="http://schemas.microsoft.com/office/drawing/2014/main" id="{6A0C55E0-0346-4155-A500-5EF11F9371AB}"/>
              </a:ext>
            </a:extLst>
          </p:cNvPr>
          <p:cNvSpPr/>
          <p:nvPr/>
        </p:nvSpPr>
        <p:spPr>
          <a:xfrm rot="6531776">
            <a:off x="7675403" y="5786503"/>
            <a:ext cx="525485" cy="438783"/>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1DFB39AF-B98E-49A6-8F01-002D30542535}"/>
              </a:ext>
            </a:extLst>
          </p:cNvPr>
          <p:cNvSpPr/>
          <p:nvPr/>
        </p:nvSpPr>
        <p:spPr>
          <a:xfrm>
            <a:off x="537986" y="6005894"/>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DBC87A5E-8C45-860E-68B8-8442CE9650D7}"/>
              </a:ext>
            </a:extLst>
          </p:cNvPr>
          <p:cNvCxnSpPr>
            <a:cxnSpLocks/>
          </p:cNvCxnSpPr>
          <p:nvPr/>
        </p:nvCxnSpPr>
        <p:spPr>
          <a:xfrm flipH="1" flipV="1">
            <a:off x="304800" y="3248963"/>
            <a:ext cx="3977917" cy="1084257"/>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018622F4-5ACF-0E4B-372F-CB2BD083A06E}"/>
              </a:ext>
            </a:extLst>
          </p:cNvPr>
          <p:cNvCxnSpPr>
            <a:cxnSpLocks/>
          </p:cNvCxnSpPr>
          <p:nvPr/>
        </p:nvCxnSpPr>
        <p:spPr>
          <a:xfrm flipV="1">
            <a:off x="76200" y="6429731"/>
            <a:ext cx="2438400" cy="10312"/>
          </a:xfrm>
          <a:prstGeom prst="line">
            <a:avLst/>
          </a:prstGeom>
        </p:spPr>
        <p:style>
          <a:lnRef idx="1">
            <a:schemeClr val="dk1"/>
          </a:lnRef>
          <a:fillRef idx="0">
            <a:schemeClr val="dk1"/>
          </a:fillRef>
          <a:effectRef idx="0">
            <a:schemeClr val="dk1"/>
          </a:effectRef>
          <a:fontRef idx="minor">
            <a:schemeClr val="tx1"/>
          </a:fontRef>
        </p:style>
      </p:cxnSp>
      <p:sp>
        <p:nvSpPr>
          <p:cNvPr id="14" name="Oval 13">
            <a:extLst>
              <a:ext uri="{FF2B5EF4-FFF2-40B4-BE49-F238E27FC236}">
                <a16:creationId xmlns:a16="http://schemas.microsoft.com/office/drawing/2014/main" id="{D5E7C3F5-ABB3-EE11-09EE-2D6306D8E991}"/>
              </a:ext>
            </a:extLst>
          </p:cNvPr>
          <p:cNvSpPr/>
          <p:nvPr/>
        </p:nvSpPr>
        <p:spPr>
          <a:xfrm>
            <a:off x="995653" y="6005894"/>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C62AD4E2-ED70-667B-394A-C5C6F6077FC9}"/>
              </a:ext>
            </a:extLst>
          </p:cNvPr>
          <p:cNvSpPr/>
          <p:nvPr/>
        </p:nvSpPr>
        <p:spPr>
          <a:xfrm>
            <a:off x="1429863" y="6005894"/>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E43D0CD4-7E40-534B-1C64-B3F08F8D03A9}"/>
              </a:ext>
            </a:extLst>
          </p:cNvPr>
          <p:cNvSpPr/>
          <p:nvPr/>
        </p:nvSpPr>
        <p:spPr>
          <a:xfrm>
            <a:off x="1862671" y="5995356"/>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F09B46D-AA10-1D63-3BFB-2D5D292916D2}"/>
              </a:ext>
            </a:extLst>
          </p:cNvPr>
          <p:cNvSpPr/>
          <p:nvPr/>
        </p:nvSpPr>
        <p:spPr>
          <a:xfrm>
            <a:off x="778553" y="5640850"/>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F091233-E6A8-E52E-5DF9-3F40CBEB3A4F}"/>
              </a:ext>
            </a:extLst>
          </p:cNvPr>
          <p:cNvSpPr/>
          <p:nvPr/>
        </p:nvSpPr>
        <p:spPr>
          <a:xfrm>
            <a:off x="1230229" y="5637738"/>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3C73171-9ACB-E9D2-578C-FC5B58DA9FC6}"/>
              </a:ext>
            </a:extLst>
          </p:cNvPr>
          <p:cNvSpPr/>
          <p:nvPr/>
        </p:nvSpPr>
        <p:spPr>
          <a:xfrm>
            <a:off x="1649700" y="5618409"/>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4F59FCF4-65C0-F364-D3AE-A27860C91847}"/>
              </a:ext>
            </a:extLst>
          </p:cNvPr>
          <p:cNvSpPr/>
          <p:nvPr/>
        </p:nvSpPr>
        <p:spPr>
          <a:xfrm>
            <a:off x="617872" y="5258605"/>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5DDB8C2-6AD4-3394-060B-A2F3146FB438}"/>
              </a:ext>
            </a:extLst>
          </p:cNvPr>
          <p:cNvSpPr/>
          <p:nvPr/>
        </p:nvSpPr>
        <p:spPr>
          <a:xfrm>
            <a:off x="1024125" y="5272694"/>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4C4CC1C-DFF2-4C8D-DE66-BED0CE3105F7}"/>
              </a:ext>
            </a:extLst>
          </p:cNvPr>
          <p:cNvSpPr/>
          <p:nvPr/>
        </p:nvSpPr>
        <p:spPr>
          <a:xfrm>
            <a:off x="1443596" y="5258607"/>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5008774-CA14-2CC8-D562-CE494F1450E7}"/>
              </a:ext>
            </a:extLst>
          </p:cNvPr>
          <p:cNvSpPr/>
          <p:nvPr/>
        </p:nvSpPr>
        <p:spPr>
          <a:xfrm>
            <a:off x="1838920" y="5258606"/>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A08314C2-9143-C4DA-1AC0-7ED6EFE43B49}"/>
              </a:ext>
            </a:extLst>
          </p:cNvPr>
          <p:cNvCxnSpPr/>
          <p:nvPr/>
        </p:nvCxnSpPr>
        <p:spPr>
          <a:xfrm flipV="1">
            <a:off x="76200" y="4618508"/>
            <a:ext cx="0" cy="1821535"/>
          </a:xfrm>
          <a:prstGeom prst="line">
            <a:avLst/>
          </a:prstGeom>
        </p:spPr>
        <p:style>
          <a:lnRef idx="1">
            <a:schemeClr val="dk1"/>
          </a:lnRef>
          <a:fillRef idx="0">
            <a:schemeClr val="dk1"/>
          </a:fillRef>
          <a:effectRef idx="0">
            <a:schemeClr val="dk1"/>
          </a:effectRef>
          <a:fontRef idx="minor">
            <a:schemeClr val="tx1"/>
          </a:fontRef>
        </p:style>
      </p:cxnSp>
      <p:sp>
        <p:nvSpPr>
          <p:cNvPr id="28" name="Oval 27">
            <a:extLst>
              <a:ext uri="{FF2B5EF4-FFF2-40B4-BE49-F238E27FC236}">
                <a16:creationId xmlns:a16="http://schemas.microsoft.com/office/drawing/2014/main" id="{DDDE5567-A187-E5BA-5F31-6A77C1B76B52}"/>
              </a:ext>
            </a:extLst>
          </p:cNvPr>
          <p:cNvSpPr/>
          <p:nvPr/>
        </p:nvSpPr>
        <p:spPr>
          <a:xfrm>
            <a:off x="2899000" y="5571519"/>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A8AD1DD1-9372-0149-BD7C-5BC5249670BA}"/>
              </a:ext>
            </a:extLst>
          </p:cNvPr>
          <p:cNvCxnSpPr>
            <a:cxnSpLocks/>
          </p:cNvCxnSpPr>
          <p:nvPr/>
        </p:nvCxnSpPr>
        <p:spPr>
          <a:xfrm>
            <a:off x="2819400" y="6419193"/>
            <a:ext cx="1905000" cy="0"/>
          </a:xfrm>
          <a:prstGeom prst="line">
            <a:avLst/>
          </a:prstGeom>
        </p:spPr>
        <p:style>
          <a:lnRef idx="1">
            <a:schemeClr val="dk1"/>
          </a:lnRef>
          <a:fillRef idx="0">
            <a:schemeClr val="dk1"/>
          </a:fillRef>
          <a:effectRef idx="0">
            <a:schemeClr val="dk1"/>
          </a:effectRef>
          <a:fontRef idx="minor">
            <a:schemeClr val="tx1"/>
          </a:fontRef>
        </p:style>
      </p:cxnSp>
      <p:sp>
        <p:nvSpPr>
          <p:cNvPr id="31" name="Oval 30">
            <a:extLst>
              <a:ext uri="{FF2B5EF4-FFF2-40B4-BE49-F238E27FC236}">
                <a16:creationId xmlns:a16="http://schemas.microsoft.com/office/drawing/2014/main" id="{799AF638-F5B3-2B4A-0BC9-3EB45CB14693}"/>
              </a:ext>
            </a:extLst>
          </p:cNvPr>
          <p:cNvSpPr/>
          <p:nvPr/>
        </p:nvSpPr>
        <p:spPr>
          <a:xfrm>
            <a:off x="4147925" y="5778320"/>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FDAA3FF1-78F3-6325-A754-B6B790A012A6}"/>
              </a:ext>
            </a:extLst>
          </p:cNvPr>
          <p:cNvSpPr/>
          <p:nvPr/>
        </p:nvSpPr>
        <p:spPr>
          <a:xfrm>
            <a:off x="3835325" y="4925389"/>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7D29409-8D3E-384E-B476-6AF4D88FB985}"/>
              </a:ext>
            </a:extLst>
          </p:cNvPr>
          <p:cNvSpPr/>
          <p:nvPr/>
        </p:nvSpPr>
        <p:spPr>
          <a:xfrm>
            <a:off x="3592930" y="5529276"/>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A1D7E505-8207-E8D1-7526-2D4253702274}"/>
              </a:ext>
            </a:extLst>
          </p:cNvPr>
          <p:cNvSpPr/>
          <p:nvPr/>
        </p:nvSpPr>
        <p:spPr>
          <a:xfrm>
            <a:off x="3040615" y="5007664"/>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CE04B87B-6239-0245-ABBB-5E0ED3EA6654}"/>
              </a:ext>
            </a:extLst>
          </p:cNvPr>
          <p:cNvCxnSpPr/>
          <p:nvPr/>
        </p:nvCxnSpPr>
        <p:spPr>
          <a:xfrm flipV="1">
            <a:off x="2819400" y="4597658"/>
            <a:ext cx="0" cy="1821535"/>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B6E2B2DC-2F88-F0ED-F6DD-5BF9EA811884}"/>
              </a:ext>
            </a:extLst>
          </p:cNvPr>
          <p:cNvCxnSpPr/>
          <p:nvPr/>
        </p:nvCxnSpPr>
        <p:spPr>
          <a:xfrm flipV="1">
            <a:off x="4727967" y="4597657"/>
            <a:ext cx="0" cy="1821535"/>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12EC53B9-9ECE-E45B-2AB8-EA9B9C28DC22}"/>
              </a:ext>
            </a:extLst>
          </p:cNvPr>
          <p:cNvCxnSpPr/>
          <p:nvPr/>
        </p:nvCxnSpPr>
        <p:spPr>
          <a:xfrm flipV="1">
            <a:off x="2514600" y="4597658"/>
            <a:ext cx="0" cy="1821535"/>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8BA9F48E-2696-8703-BC44-6E7395686F93}"/>
              </a:ext>
            </a:extLst>
          </p:cNvPr>
          <p:cNvCxnSpPr>
            <a:cxnSpLocks/>
          </p:cNvCxnSpPr>
          <p:nvPr/>
        </p:nvCxnSpPr>
        <p:spPr>
          <a:xfrm flipV="1">
            <a:off x="2340614" y="1750318"/>
            <a:ext cx="1621786" cy="2057374"/>
          </a:xfrm>
          <a:prstGeom prst="line">
            <a:avLst/>
          </a:prstGeom>
        </p:spPr>
        <p:style>
          <a:lnRef idx="1">
            <a:schemeClr val="dk1"/>
          </a:lnRef>
          <a:fillRef idx="0">
            <a:schemeClr val="dk1"/>
          </a:fillRef>
          <a:effectRef idx="0">
            <a:schemeClr val="dk1"/>
          </a:effectRef>
          <a:fontRef idx="minor">
            <a:schemeClr val="tx1"/>
          </a:fontRef>
        </p:style>
      </p:cxnSp>
      <p:grpSp>
        <p:nvGrpSpPr>
          <p:cNvPr id="42" name="Group 41">
            <a:extLst>
              <a:ext uri="{FF2B5EF4-FFF2-40B4-BE49-F238E27FC236}">
                <a16:creationId xmlns:a16="http://schemas.microsoft.com/office/drawing/2014/main" id="{E4E9DB18-DB28-79AC-AFA2-44F8D99AA89D}"/>
              </a:ext>
            </a:extLst>
          </p:cNvPr>
          <p:cNvGrpSpPr/>
          <p:nvPr/>
        </p:nvGrpSpPr>
        <p:grpSpPr>
          <a:xfrm>
            <a:off x="3078124" y="3641938"/>
            <a:ext cx="464234" cy="387577"/>
            <a:chOff x="6317566" y="4545770"/>
            <a:chExt cx="464234" cy="387577"/>
          </a:xfrm>
        </p:grpSpPr>
        <p:sp>
          <p:nvSpPr>
            <p:cNvPr id="43" name="Oval 42">
              <a:extLst>
                <a:ext uri="{FF2B5EF4-FFF2-40B4-BE49-F238E27FC236}">
                  <a16:creationId xmlns:a16="http://schemas.microsoft.com/office/drawing/2014/main" id="{2389AE12-1647-7F95-0DBB-3C0100F0B5E5}"/>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13" descr="Trellis">
              <a:extLst>
                <a:ext uri="{FF2B5EF4-FFF2-40B4-BE49-F238E27FC236}">
                  <a16:creationId xmlns:a16="http://schemas.microsoft.com/office/drawing/2014/main" id="{CA7D1357-6323-80E1-E86B-04AACD2EC4BB}"/>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5" name="Oval 13" descr="Trellis">
              <a:extLst>
                <a:ext uri="{FF2B5EF4-FFF2-40B4-BE49-F238E27FC236}">
                  <a16:creationId xmlns:a16="http://schemas.microsoft.com/office/drawing/2014/main" id="{53478AA5-EC60-329E-02EB-7B25B83E0F86}"/>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6" name="Group 45">
            <a:extLst>
              <a:ext uri="{FF2B5EF4-FFF2-40B4-BE49-F238E27FC236}">
                <a16:creationId xmlns:a16="http://schemas.microsoft.com/office/drawing/2014/main" id="{ACBDD69C-7128-EBA1-F9AE-0F471B17CADC}"/>
              </a:ext>
            </a:extLst>
          </p:cNvPr>
          <p:cNvGrpSpPr/>
          <p:nvPr/>
        </p:nvGrpSpPr>
        <p:grpSpPr>
          <a:xfrm rot="5400000">
            <a:off x="3446479" y="3773264"/>
            <a:ext cx="464234" cy="387577"/>
            <a:chOff x="6317566" y="4545770"/>
            <a:chExt cx="464234" cy="387577"/>
          </a:xfrm>
        </p:grpSpPr>
        <p:sp>
          <p:nvSpPr>
            <p:cNvPr id="47" name="Oval 46">
              <a:extLst>
                <a:ext uri="{FF2B5EF4-FFF2-40B4-BE49-F238E27FC236}">
                  <a16:creationId xmlns:a16="http://schemas.microsoft.com/office/drawing/2014/main" id="{04E03CE5-C9ED-B755-01E6-6C4D4EEDFBD5}"/>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13" descr="Trellis">
              <a:extLst>
                <a:ext uri="{FF2B5EF4-FFF2-40B4-BE49-F238E27FC236}">
                  <a16:creationId xmlns:a16="http://schemas.microsoft.com/office/drawing/2014/main" id="{9FB761ED-2223-5879-84ED-DD6842724BBE}"/>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9" name="Oval 13" descr="Trellis">
              <a:extLst>
                <a:ext uri="{FF2B5EF4-FFF2-40B4-BE49-F238E27FC236}">
                  <a16:creationId xmlns:a16="http://schemas.microsoft.com/office/drawing/2014/main" id="{498A45D6-94F9-4336-875B-12AEA87116D1}"/>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0" name="Group 49">
            <a:extLst>
              <a:ext uri="{FF2B5EF4-FFF2-40B4-BE49-F238E27FC236}">
                <a16:creationId xmlns:a16="http://schemas.microsoft.com/office/drawing/2014/main" id="{CCAAFA8B-9DE4-865C-8591-BADD04ECB6FB}"/>
              </a:ext>
            </a:extLst>
          </p:cNvPr>
          <p:cNvGrpSpPr/>
          <p:nvPr/>
        </p:nvGrpSpPr>
        <p:grpSpPr>
          <a:xfrm>
            <a:off x="3879716" y="3864378"/>
            <a:ext cx="464234" cy="387577"/>
            <a:chOff x="6317566" y="4545770"/>
            <a:chExt cx="464234" cy="387577"/>
          </a:xfrm>
        </p:grpSpPr>
        <p:sp>
          <p:nvSpPr>
            <p:cNvPr id="51" name="Oval 50">
              <a:extLst>
                <a:ext uri="{FF2B5EF4-FFF2-40B4-BE49-F238E27FC236}">
                  <a16:creationId xmlns:a16="http://schemas.microsoft.com/office/drawing/2014/main" id="{AE80A6D9-E827-0190-4D80-FA960427C6DD}"/>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13" descr="Trellis">
              <a:extLst>
                <a:ext uri="{FF2B5EF4-FFF2-40B4-BE49-F238E27FC236}">
                  <a16:creationId xmlns:a16="http://schemas.microsoft.com/office/drawing/2014/main" id="{DEF5B6CE-1DB4-A00D-32A6-D34E3482F3CB}"/>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3" name="Oval 13" descr="Trellis">
              <a:extLst>
                <a:ext uri="{FF2B5EF4-FFF2-40B4-BE49-F238E27FC236}">
                  <a16:creationId xmlns:a16="http://schemas.microsoft.com/office/drawing/2014/main" id="{3F29DAFE-A655-673C-61FC-3D94A0753E95}"/>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4" name="Group 53">
            <a:extLst>
              <a:ext uri="{FF2B5EF4-FFF2-40B4-BE49-F238E27FC236}">
                <a16:creationId xmlns:a16="http://schemas.microsoft.com/office/drawing/2014/main" id="{72F52FB2-B0FE-AE9A-9340-E06C4D5131B9}"/>
              </a:ext>
            </a:extLst>
          </p:cNvPr>
          <p:cNvGrpSpPr/>
          <p:nvPr/>
        </p:nvGrpSpPr>
        <p:grpSpPr>
          <a:xfrm rot="20982595">
            <a:off x="3818483" y="3483344"/>
            <a:ext cx="464234" cy="387577"/>
            <a:chOff x="6317566" y="4545770"/>
            <a:chExt cx="464234" cy="387577"/>
          </a:xfrm>
        </p:grpSpPr>
        <p:sp>
          <p:nvSpPr>
            <p:cNvPr id="55" name="Oval 54">
              <a:extLst>
                <a:ext uri="{FF2B5EF4-FFF2-40B4-BE49-F238E27FC236}">
                  <a16:creationId xmlns:a16="http://schemas.microsoft.com/office/drawing/2014/main" id="{BD083DC1-C8FD-232D-8C0C-1975F7D0A14B}"/>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13" descr="Trellis">
              <a:extLst>
                <a:ext uri="{FF2B5EF4-FFF2-40B4-BE49-F238E27FC236}">
                  <a16:creationId xmlns:a16="http://schemas.microsoft.com/office/drawing/2014/main" id="{FBC5D94A-1E2B-8D98-3816-F83E3D4594E6}"/>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7" name="Oval 13" descr="Trellis">
              <a:extLst>
                <a:ext uri="{FF2B5EF4-FFF2-40B4-BE49-F238E27FC236}">
                  <a16:creationId xmlns:a16="http://schemas.microsoft.com/office/drawing/2014/main" id="{411F986F-8CB1-9EB0-ECD2-8EE0D2DBA584}"/>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8" name="Group 57">
            <a:extLst>
              <a:ext uri="{FF2B5EF4-FFF2-40B4-BE49-F238E27FC236}">
                <a16:creationId xmlns:a16="http://schemas.microsoft.com/office/drawing/2014/main" id="{02CA1123-9B29-E8A0-8D26-7615CA273077}"/>
              </a:ext>
            </a:extLst>
          </p:cNvPr>
          <p:cNvGrpSpPr/>
          <p:nvPr/>
        </p:nvGrpSpPr>
        <p:grpSpPr>
          <a:xfrm rot="2193097">
            <a:off x="4200033" y="3509031"/>
            <a:ext cx="464234" cy="387577"/>
            <a:chOff x="6317566" y="4545770"/>
            <a:chExt cx="464234" cy="387577"/>
          </a:xfrm>
        </p:grpSpPr>
        <p:sp>
          <p:nvSpPr>
            <p:cNvPr id="59" name="Oval 58">
              <a:extLst>
                <a:ext uri="{FF2B5EF4-FFF2-40B4-BE49-F238E27FC236}">
                  <a16:creationId xmlns:a16="http://schemas.microsoft.com/office/drawing/2014/main" id="{4C93AF99-8AE8-290A-C165-2FD76EC8B174}"/>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13" descr="Trellis">
              <a:extLst>
                <a:ext uri="{FF2B5EF4-FFF2-40B4-BE49-F238E27FC236}">
                  <a16:creationId xmlns:a16="http://schemas.microsoft.com/office/drawing/2014/main" id="{F60BF7AD-79A0-0A9A-519C-A0D664916D22}"/>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61" name="Oval 13" descr="Trellis">
              <a:extLst>
                <a:ext uri="{FF2B5EF4-FFF2-40B4-BE49-F238E27FC236}">
                  <a16:creationId xmlns:a16="http://schemas.microsoft.com/office/drawing/2014/main" id="{576F95A4-56AD-F4FE-1C75-94E9F836CAA5}"/>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cxnSp>
        <p:nvCxnSpPr>
          <p:cNvPr id="63" name="Straight Connector 62">
            <a:extLst>
              <a:ext uri="{FF2B5EF4-FFF2-40B4-BE49-F238E27FC236}">
                <a16:creationId xmlns:a16="http://schemas.microsoft.com/office/drawing/2014/main" id="{5A5F05E7-F614-FABA-1224-26462F7D736B}"/>
              </a:ext>
            </a:extLst>
          </p:cNvPr>
          <p:cNvCxnSpPr>
            <a:cxnSpLocks/>
          </p:cNvCxnSpPr>
          <p:nvPr/>
        </p:nvCxnSpPr>
        <p:spPr>
          <a:xfrm>
            <a:off x="2819400" y="4619963"/>
            <a:ext cx="1905000" cy="0"/>
          </a:xfrm>
          <a:prstGeom prst="line">
            <a:avLst/>
          </a:prstGeom>
        </p:spPr>
        <p:style>
          <a:lnRef idx="1">
            <a:schemeClr val="dk1"/>
          </a:lnRef>
          <a:fillRef idx="0">
            <a:schemeClr val="dk1"/>
          </a:fillRef>
          <a:effectRef idx="0">
            <a:schemeClr val="dk1"/>
          </a:effectRef>
          <a:fontRef idx="minor">
            <a:schemeClr val="tx1"/>
          </a:fontRef>
        </p:style>
      </p:cxnSp>
      <p:cxnSp>
        <p:nvCxnSpPr>
          <p:cNvPr id="65" name="Straight Connector 64">
            <a:extLst>
              <a:ext uri="{FF2B5EF4-FFF2-40B4-BE49-F238E27FC236}">
                <a16:creationId xmlns:a16="http://schemas.microsoft.com/office/drawing/2014/main" id="{794E4342-7263-FABD-26FB-2D1647C0DFDD}"/>
              </a:ext>
            </a:extLst>
          </p:cNvPr>
          <p:cNvCxnSpPr>
            <a:cxnSpLocks/>
          </p:cNvCxnSpPr>
          <p:nvPr/>
        </p:nvCxnSpPr>
        <p:spPr>
          <a:xfrm flipH="1" flipV="1">
            <a:off x="6283678" y="1511596"/>
            <a:ext cx="726722" cy="3011375"/>
          </a:xfrm>
          <a:prstGeom prst="line">
            <a:avLst/>
          </a:prstGeom>
        </p:spPr>
        <p:style>
          <a:lnRef idx="1">
            <a:schemeClr val="dk1"/>
          </a:lnRef>
          <a:fillRef idx="0">
            <a:schemeClr val="dk1"/>
          </a:fillRef>
          <a:effectRef idx="0">
            <a:schemeClr val="dk1"/>
          </a:effectRef>
          <a:fontRef idx="minor">
            <a:schemeClr val="tx1"/>
          </a:fontRef>
        </p:style>
      </p:cxnSp>
      <p:sp>
        <p:nvSpPr>
          <p:cNvPr id="69" name="Rectangle 68">
            <a:extLst>
              <a:ext uri="{FF2B5EF4-FFF2-40B4-BE49-F238E27FC236}">
                <a16:creationId xmlns:a16="http://schemas.microsoft.com/office/drawing/2014/main" id="{070D8F0D-9132-D2DB-A79B-42961699B34E}"/>
              </a:ext>
            </a:extLst>
          </p:cNvPr>
          <p:cNvSpPr/>
          <p:nvPr/>
        </p:nvSpPr>
        <p:spPr>
          <a:xfrm rot="4076416">
            <a:off x="5559754" y="2773423"/>
            <a:ext cx="130814" cy="286925"/>
          </a:xfrm>
          <a:prstGeom prst="rect">
            <a:avLst/>
          </a:prstGeom>
          <a:solidFill>
            <a:srgbClr val="FFFF0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BA8775DD-EA91-10C0-8270-DC47F517032F}"/>
              </a:ext>
            </a:extLst>
          </p:cNvPr>
          <p:cNvSpPr/>
          <p:nvPr/>
        </p:nvSpPr>
        <p:spPr>
          <a:xfrm rot="8896471">
            <a:off x="5977932" y="3198400"/>
            <a:ext cx="130814" cy="286925"/>
          </a:xfrm>
          <a:prstGeom prst="rect">
            <a:avLst/>
          </a:prstGeom>
          <a:solidFill>
            <a:srgbClr val="FFFF0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B3730977-D49E-555D-B0A9-C7A204391C4E}"/>
              </a:ext>
            </a:extLst>
          </p:cNvPr>
          <p:cNvSpPr/>
          <p:nvPr/>
        </p:nvSpPr>
        <p:spPr>
          <a:xfrm rot="19861915">
            <a:off x="6274191" y="2643972"/>
            <a:ext cx="130814" cy="286925"/>
          </a:xfrm>
          <a:prstGeom prst="rect">
            <a:avLst/>
          </a:prstGeom>
          <a:solidFill>
            <a:srgbClr val="FFFF0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E07C390A-76CA-55FE-A86C-389FF9A235C2}"/>
              </a:ext>
            </a:extLst>
          </p:cNvPr>
          <p:cNvSpPr/>
          <p:nvPr/>
        </p:nvSpPr>
        <p:spPr>
          <a:xfrm rot="793156">
            <a:off x="6365161" y="3526202"/>
            <a:ext cx="130814" cy="286925"/>
          </a:xfrm>
          <a:prstGeom prst="rect">
            <a:avLst/>
          </a:prstGeom>
          <a:solidFill>
            <a:srgbClr val="FFFF0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FCF599DC-93F3-F4D2-299D-C485A785542D}"/>
              </a:ext>
            </a:extLst>
          </p:cNvPr>
          <p:cNvSpPr/>
          <p:nvPr/>
        </p:nvSpPr>
        <p:spPr>
          <a:xfrm rot="793156">
            <a:off x="5881452" y="2315988"/>
            <a:ext cx="130814" cy="286925"/>
          </a:xfrm>
          <a:prstGeom prst="rect">
            <a:avLst/>
          </a:prstGeom>
          <a:solidFill>
            <a:srgbClr val="FFFF0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576D2131-D1C9-9163-A5CB-7C670BBD3F23}"/>
              </a:ext>
            </a:extLst>
          </p:cNvPr>
          <p:cNvCxnSpPr>
            <a:cxnSpLocks/>
          </p:cNvCxnSpPr>
          <p:nvPr/>
        </p:nvCxnSpPr>
        <p:spPr>
          <a:xfrm flipH="1" flipV="1">
            <a:off x="4581583" y="3913374"/>
            <a:ext cx="2428817" cy="609597"/>
          </a:xfrm>
          <a:prstGeom prst="line">
            <a:avLst/>
          </a:prstGeom>
        </p:spPr>
        <p:style>
          <a:lnRef idx="1">
            <a:schemeClr val="dk1"/>
          </a:lnRef>
          <a:fillRef idx="0">
            <a:schemeClr val="dk1"/>
          </a:fillRef>
          <a:effectRef idx="0">
            <a:schemeClr val="dk1"/>
          </a:effectRef>
          <a:fontRef idx="minor">
            <a:schemeClr val="tx1"/>
          </a:fontRef>
        </p:style>
      </p:cxnSp>
      <p:sp>
        <p:nvSpPr>
          <p:cNvPr id="75" name="Rectangle 74">
            <a:extLst>
              <a:ext uri="{FF2B5EF4-FFF2-40B4-BE49-F238E27FC236}">
                <a16:creationId xmlns:a16="http://schemas.microsoft.com/office/drawing/2014/main" id="{89E8C9D5-1FD5-2822-7243-CD615FB005FF}"/>
              </a:ext>
            </a:extLst>
          </p:cNvPr>
          <p:cNvSpPr/>
          <p:nvPr/>
        </p:nvSpPr>
        <p:spPr>
          <a:xfrm rot="8896471">
            <a:off x="5464542" y="3249527"/>
            <a:ext cx="130814" cy="286925"/>
          </a:xfrm>
          <a:prstGeom prst="rect">
            <a:avLst/>
          </a:prstGeom>
          <a:solidFill>
            <a:srgbClr val="FFFF0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C770C9C8-9505-D485-A605-9156FD93C54F}"/>
              </a:ext>
            </a:extLst>
          </p:cNvPr>
          <p:cNvSpPr/>
          <p:nvPr/>
        </p:nvSpPr>
        <p:spPr>
          <a:xfrm>
            <a:off x="5455318" y="4794368"/>
            <a:ext cx="1726257" cy="1804326"/>
          </a:xfrm>
          <a:prstGeom prst="ellipse">
            <a:avLst/>
          </a:prstGeom>
          <a:solidFill>
            <a:srgbClr val="FFC000"/>
          </a:solid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5B5A3E74-2ACE-A43F-0DF2-80EA970EC052}"/>
              </a:ext>
            </a:extLst>
          </p:cNvPr>
          <p:cNvSpPr txBox="1"/>
          <p:nvPr/>
        </p:nvSpPr>
        <p:spPr>
          <a:xfrm>
            <a:off x="5715259" y="4938062"/>
            <a:ext cx="1158647" cy="1446550"/>
          </a:xfrm>
          <a:prstGeom prst="rect">
            <a:avLst/>
          </a:prstGeom>
          <a:noFill/>
        </p:spPr>
        <p:txBody>
          <a:bodyPr wrap="square" rtlCol="0">
            <a:spAutoFit/>
          </a:bodyPr>
          <a:lstStyle/>
          <a:p>
            <a:pPr algn="ctr"/>
            <a:r>
              <a:rPr lang="en-US" sz="8800" dirty="0">
                <a:latin typeface="Narkisim" panose="020E0502050101010101" pitchFamily="34" charset="-79"/>
                <a:cs typeface="Narkisim" panose="020E0502050101010101" pitchFamily="34" charset="-79"/>
              </a:rPr>
              <a:t>66</a:t>
            </a:r>
          </a:p>
        </p:txBody>
      </p:sp>
    </p:spTree>
    <p:extLst>
      <p:ext uri="{BB962C8B-B14F-4D97-AF65-F5344CB8AC3E}">
        <p14:creationId xmlns:p14="http://schemas.microsoft.com/office/powerpoint/2010/main" val="15225792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10C18-8990-B480-EF55-31970A92F467}"/>
            </a:ext>
          </a:extLst>
        </p:cNvPr>
        <p:cNvGrpSpPr/>
        <p:nvPr/>
      </p:nvGrpSpPr>
      <p:grpSpPr>
        <a:xfrm>
          <a:off x="0" y="0"/>
          <a:ext cx="0" cy="0"/>
          <a:chOff x="0" y="0"/>
          <a:chExt cx="0" cy="0"/>
        </a:xfrm>
      </p:grpSpPr>
      <p:grpSp>
        <p:nvGrpSpPr>
          <p:cNvPr id="5122" name="Group 2">
            <a:extLst>
              <a:ext uri="{FF2B5EF4-FFF2-40B4-BE49-F238E27FC236}">
                <a16:creationId xmlns:a16="http://schemas.microsoft.com/office/drawing/2014/main" id="{A134093E-62F1-3B8B-EC83-0754A2F7356E}"/>
              </a:ext>
            </a:extLst>
          </p:cNvPr>
          <p:cNvGrpSpPr>
            <a:grpSpLocks/>
          </p:cNvGrpSpPr>
          <p:nvPr/>
        </p:nvGrpSpPr>
        <p:grpSpPr bwMode="auto">
          <a:xfrm>
            <a:off x="7924800" y="2209800"/>
            <a:ext cx="914400" cy="533400"/>
            <a:chOff x="2420" y="4360"/>
            <a:chExt cx="500" cy="220"/>
          </a:xfrm>
        </p:grpSpPr>
        <p:sp>
          <p:nvSpPr>
            <p:cNvPr id="5200" name="Oval 3">
              <a:extLst>
                <a:ext uri="{FF2B5EF4-FFF2-40B4-BE49-F238E27FC236}">
                  <a16:creationId xmlns:a16="http://schemas.microsoft.com/office/drawing/2014/main" id="{9A4F8F35-F2A4-CFC3-BD51-92D003DE5D2F}"/>
                </a:ext>
              </a:extLst>
            </p:cNvPr>
            <p:cNvSpPr>
              <a:spLocks noChangeArrowheads="1"/>
            </p:cNvSpPr>
            <p:nvPr/>
          </p:nvSpPr>
          <p:spPr bwMode="auto">
            <a:xfrm>
              <a:off x="2420" y="4360"/>
              <a:ext cx="260" cy="220"/>
            </a:xfrm>
            <a:prstGeom prst="ellipse">
              <a:avLst/>
            </a:prstGeom>
            <a:gradFill rotWithShape="1">
              <a:gsLst>
                <a:gs pos="0">
                  <a:srgbClr val="9E9E9E"/>
                </a:gs>
                <a:gs pos="50000">
                  <a:srgbClr val="C4C4C4"/>
                </a:gs>
                <a:gs pos="100000">
                  <a:srgbClr val="E3E3E3"/>
                </a:gs>
              </a:gsLst>
              <a:lin ang="5400000" scaled="1"/>
            </a:gra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180" name="Oval 4">
              <a:extLst>
                <a:ext uri="{FF2B5EF4-FFF2-40B4-BE49-F238E27FC236}">
                  <a16:creationId xmlns:a16="http://schemas.microsoft.com/office/drawing/2014/main" id="{231C27B2-65DD-305B-F0E0-661E03CC0330}"/>
                </a:ext>
              </a:extLst>
            </p:cNvPr>
            <p:cNvSpPr>
              <a:spLocks noChangeArrowheads="1"/>
            </p:cNvSpPr>
            <p:nvPr/>
          </p:nvSpPr>
          <p:spPr bwMode="auto">
            <a:xfrm>
              <a:off x="2660" y="4360"/>
              <a:ext cx="260" cy="220"/>
            </a:xfrm>
            <a:prstGeom prst="ellipse">
              <a:avLst/>
            </a:prstGeom>
            <a:gradFill flip="none" rotWithShape="1">
              <a:gsLst>
                <a:gs pos="0">
                  <a:srgbClr val="000000">
                    <a:tint val="66000"/>
                    <a:satMod val="160000"/>
                  </a:srgbClr>
                </a:gs>
                <a:gs pos="50000">
                  <a:srgbClr val="000000">
                    <a:tint val="44500"/>
                    <a:satMod val="160000"/>
                  </a:srgbClr>
                </a:gs>
                <a:gs pos="100000">
                  <a:srgbClr val="000000">
                    <a:tint val="23500"/>
                    <a:satMod val="160000"/>
                  </a:srgbClr>
                </a:gs>
              </a:gsLst>
              <a:path path="circle">
                <a:fillToRect l="50000" t="50000" r="50000" b="50000"/>
              </a:path>
              <a:tileRect/>
            </a:gradFill>
            <a:ln w="9525">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dirty="0">
                <a:solidFill>
                  <a:srgbClr val="000000"/>
                </a:solidFill>
              </a:endParaRPr>
            </a:p>
          </p:txBody>
        </p:sp>
      </p:grpSp>
      <p:grpSp>
        <p:nvGrpSpPr>
          <p:cNvPr id="5123" name="Group 5">
            <a:extLst>
              <a:ext uri="{FF2B5EF4-FFF2-40B4-BE49-F238E27FC236}">
                <a16:creationId xmlns:a16="http://schemas.microsoft.com/office/drawing/2014/main" id="{3948520E-2521-C5F1-5201-125A83576538}"/>
              </a:ext>
            </a:extLst>
          </p:cNvPr>
          <p:cNvGrpSpPr>
            <a:grpSpLocks/>
          </p:cNvGrpSpPr>
          <p:nvPr/>
        </p:nvGrpSpPr>
        <p:grpSpPr bwMode="auto">
          <a:xfrm rot="-2685655">
            <a:off x="8153400" y="1371600"/>
            <a:ext cx="714375" cy="423863"/>
            <a:chOff x="2420" y="4360"/>
            <a:chExt cx="500" cy="220"/>
          </a:xfrm>
        </p:grpSpPr>
        <p:sp>
          <p:nvSpPr>
            <p:cNvPr id="5198" name="Oval 6">
              <a:extLst>
                <a:ext uri="{FF2B5EF4-FFF2-40B4-BE49-F238E27FC236}">
                  <a16:creationId xmlns:a16="http://schemas.microsoft.com/office/drawing/2014/main" id="{F91DA1E3-2661-3E17-2207-03ABBB808CCD}"/>
                </a:ext>
              </a:extLst>
            </p:cNvPr>
            <p:cNvSpPr>
              <a:spLocks noChangeArrowheads="1"/>
            </p:cNvSpPr>
            <p:nvPr/>
          </p:nvSpPr>
          <p:spPr bwMode="auto">
            <a:xfrm>
              <a:off x="242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99" name="Oval 7">
              <a:extLst>
                <a:ext uri="{FF2B5EF4-FFF2-40B4-BE49-F238E27FC236}">
                  <a16:creationId xmlns:a16="http://schemas.microsoft.com/office/drawing/2014/main" id="{E444A849-5681-B99A-0E73-C704B3D9C01F}"/>
                </a:ext>
              </a:extLst>
            </p:cNvPr>
            <p:cNvSpPr>
              <a:spLocks noChangeArrowheads="1"/>
            </p:cNvSpPr>
            <p:nvPr/>
          </p:nvSpPr>
          <p:spPr bwMode="auto">
            <a:xfrm>
              <a:off x="2660" y="4360"/>
              <a:ext cx="260" cy="22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24" name="Group 8">
            <a:extLst>
              <a:ext uri="{FF2B5EF4-FFF2-40B4-BE49-F238E27FC236}">
                <a16:creationId xmlns:a16="http://schemas.microsoft.com/office/drawing/2014/main" id="{19F732DF-5657-5500-6627-545C59FA251F}"/>
              </a:ext>
            </a:extLst>
          </p:cNvPr>
          <p:cNvGrpSpPr>
            <a:grpSpLocks/>
          </p:cNvGrpSpPr>
          <p:nvPr/>
        </p:nvGrpSpPr>
        <p:grpSpPr bwMode="auto">
          <a:xfrm rot="2561598">
            <a:off x="8001000" y="3200400"/>
            <a:ext cx="762000" cy="444500"/>
            <a:chOff x="2420" y="4360"/>
            <a:chExt cx="500" cy="220"/>
          </a:xfrm>
        </p:grpSpPr>
        <p:sp>
          <p:nvSpPr>
            <p:cNvPr id="5196" name="Oval 9">
              <a:extLst>
                <a:ext uri="{FF2B5EF4-FFF2-40B4-BE49-F238E27FC236}">
                  <a16:creationId xmlns:a16="http://schemas.microsoft.com/office/drawing/2014/main" id="{4905A4AC-5E2C-99F3-4B37-367AB7E92217}"/>
                </a:ext>
              </a:extLst>
            </p:cNvPr>
            <p:cNvSpPr>
              <a:spLocks noChangeArrowheads="1"/>
            </p:cNvSpPr>
            <p:nvPr/>
          </p:nvSpPr>
          <p:spPr bwMode="auto">
            <a:xfrm>
              <a:off x="2420" y="4360"/>
              <a:ext cx="260" cy="220"/>
            </a:xfrm>
            <a:prstGeom prst="ellipse">
              <a:avLst/>
            </a:prstGeom>
            <a:solidFill>
              <a:srgbClr val="FF33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97" name="Oval 10">
              <a:extLst>
                <a:ext uri="{FF2B5EF4-FFF2-40B4-BE49-F238E27FC236}">
                  <a16:creationId xmlns:a16="http://schemas.microsoft.com/office/drawing/2014/main" id="{56608F0C-0571-A84B-95FF-7B286F303935}"/>
                </a:ext>
              </a:extLst>
            </p:cNvPr>
            <p:cNvSpPr>
              <a:spLocks noChangeArrowheads="1"/>
            </p:cNvSpPr>
            <p:nvPr/>
          </p:nvSpPr>
          <p:spPr bwMode="auto">
            <a:xfrm>
              <a:off x="2660" y="4360"/>
              <a:ext cx="260" cy="220"/>
            </a:xfrm>
            <a:prstGeom prst="ellipse">
              <a:avLst/>
            </a:prstGeom>
            <a:solidFill>
              <a:srgbClr val="FF33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27" name="Group 17">
            <a:extLst>
              <a:ext uri="{FF2B5EF4-FFF2-40B4-BE49-F238E27FC236}">
                <a16:creationId xmlns:a16="http://schemas.microsoft.com/office/drawing/2014/main" id="{9C519C1A-2D31-E551-934C-DB376DD458DA}"/>
              </a:ext>
            </a:extLst>
          </p:cNvPr>
          <p:cNvGrpSpPr>
            <a:grpSpLocks/>
          </p:cNvGrpSpPr>
          <p:nvPr/>
        </p:nvGrpSpPr>
        <p:grpSpPr bwMode="auto">
          <a:xfrm rot="-896003">
            <a:off x="5029200" y="1066800"/>
            <a:ext cx="1003300" cy="520700"/>
            <a:chOff x="3000" y="7280"/>
            <a:chExt cx="1100" cy="460"/>
          </a:xfrm>
        </p:grpSpPr>
        <p:sp>
          <p:nvSpPr>
            <p:cNvPr id="5189" name="Oval 18" descr="70%">
              <a:extLst>
                <a:ext uri="{FF2B5EF4-FFF2-40B4-BE49-F238E27FC236}">
                  <a16:creationId xmlns:a16="http://schemas.microsoft.com/office/drawing/2014/main" id="{10C49F93-2E56-BA3B-BED7-CF82C4FC38AD}"/>
                </a:ext>
              </a:extLst>
            </p:cNvPr>
            <p:cNvSpPr>
              <a:spLocks noChangeArrowheads="1"/>
            </p:cNvSpPr>
            <p:nvPr/>
          </p:nvSpPr>
          <p:spPr bwMode="auto">
            <a:xfrm>
              <a:off x="3320" y="7280"/>
              <a:ext cx="480" cy="460"/>
            </a:xfrm>
            <a:prstGeom prst="ellipse">
              <a:avLst/>
            </a:prstGeom>
            <a:pattFill prst="pct7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90" name="Oval 19" descr="20%">
              <a:extLst>
                <a:ext uri="{FF2B5EF4-FFF2-40B4-BE49-F238E27FC236}">
                  <a16:creationId xmlns:a16="http://schemas.microsoft.com/office/drawing/2014/main" id="{DC8B177C-D546-518A-F38F-E5D0E88F0C1E}"/>
                </a:ext>
              </a:extLst>
            </p:cNvPr>
            <p:cNvSpPr>
              <a:spLocks noChangeArrowheads="1"/>
            </p:cNvSpPr>
            <p:nvPr/>
          </p:nvSpPr>
          <p:spPr bwMode="auto">
            <a:xfrm>
              <a:off x="38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91" name="Oval 20" descr="20%">
              <a:extLst>
                <a:ext uri="{FF2B5EF4-FFF2-40B4-BE49-F238E27FC236}">
                  <a16:creationId xmlns:a16="http://schemas.microsoft.com/office/drawing/2014/main" id="{53635FF4-4D7D-4D45-2308-BE2C9596AE39}"/>
                </a:ext>
              </a:extLst>
            </p:cNvPr>
            <p:cNvSpPr>
              <a:spLocks noChangeArrowheads="1"/>
            </p:cNvSpPr>
            <p:nvPr/>
          </p:nvSpPr>
          <p:spPr bwMode="auto">
            <a:xfrm>
              <a:off x="30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28" name="Group 21">
            <a:extLst>
              <a:ext uri="{FF2B5EF4-FFF2-40B4-BE49-F238E27FC236}">
                <a16:creationId xmlns:a16="http://schemas.microsoft.com/office/drawing/2014/main" id="{BF2A47FB-E255-C194-479D-C9A0D7CC99C4}"/>
              </a:ext>
            </a:extLst>
          </p:cNvPr>
          <p:cNvGrpSpPr>
            <a:grpSpLocks/>
          </p:cNvGrpSpPr>
          <p:nvPr/>
        </p:nvGrpSpPr>
        <p:grpSpPr bwMode="auto">
          <a:xfrm rot="4898850">
            <a:off x="3917950" y="425450"/>
            <a:ext cx="914400" cy="520700"/>
            <a:chOff x="3000" y="7280"/>
            <a:chExt cx="1100" cy="460"/>
          </a:xfrm>
        </p:grpSpPr>
        <p:sp>
          <p:nvSpPr>
            <p:cNvPr id="5186" name="Oval 22" descr="70%">
              <a:extLst>
                <a:ext uri="{FF2B5EF4-FFF2-40B4-BE49-F238E27FC236}">
                  <a16:creationId xmlns:a16="http://schemas.microsoft.com/office/drawing/2014/main" id="{3C438982-A1F9-3CAE-7307-ABBCCA231229}"/>
                </a:ext>
              </a:extLst>
            </p:cNvPr>
            <p:cNvSpPr>
              <a:spLocks noChangeArrowheads="1"/>
            </p:cNvSpPr>
            <p:nvPr/>
          </p:nvSpPr>
          <p:spPr bwMode="auto">
            <a:xfrm>
              <a:off x="3320" y="7280"/>
              <a:ext cx="480" cy="460"/>
            </a:xfrm>
            <a:prstGeom prst="ellipse">
              <a:avLst/>
            </a:prstGeom>
            <a:pattFill prst="pct7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87" name="Oval 23" descr="20%">
              <a:extLst>
                <a:ext uri="{FF2B5EF4-FFF2-40B4-BE49-F238E27FC236}">
                  <a16:creationId xmlns:a16="http://schemas.microsoft.com/office/drawing/2014/main" id="{906628FE-99BC-CD11-E38C-093578B59060}"/>
                </a:ext>
              </a:extLst>
            </p:cNvPr>
            <p:cNvSpPr>
              <a:spLocks noChangeArrowheads="1"/>
            </p:cNvSpPr>
            <p:nvPr/>
          </p:nvSpPr>
          <p:spPr bwMode="auto">
            <a:xfrm>
              <a:off x="38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88" name="Oval 24" descr="20%">
              <a:extLst>
                <a:ext uri="{FF2B5EF4-FFF2-40B4-BE49-F238E27FC236}">
                  <a16:creationId xmlns:a16="http://schemas.microsoft.com/office/drawing/2014/main" id="{BCEAB55A-6912-DD75-6C0E-71189516B785}"/>
                </a:ext>
              </a:extLst>
            </p:cNvPr>
            <p:cNvSpPr>
              <a:spLocks noChangeArrowheads="1"/>
            </p:cNvSpPr>
            <p:nvPr/>
          </p:nvSpPr>
          <p:spPr bwMode="auto">
            <a:xfrm>
              <a:off x="30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29" name="Group 25">
            <a:extLst>
              <a:ext uri="{FF2B5EF4-FFF2-40B4-BE49-F238E27FC236}">
                <a16:creationId xmlns:a16="http://schemas.microsoft.com/office/drawing/2014/main" id="{62210494-6B11-1E17-3B93-2AADE57E8092}"/>
              </a:ext>
            </a:extLst>
          </p:cNvPr>
          <p:cNvGrpSpPr>
            <a:grpSpLocks/>
          </p:cNvGrpSpPr>
          <p:nvPr/>
        </p:nvGrpSpPr>
        <p:grpSpPr bwMode="auto">
          <a:xfrm rot="2413476">
            <a:off x="4114800" y="1371600"/>
            <a:ext cx="927100" cy="457200"/>
            <a:chOff x="3000" y="7280"/>
            <a:chExt cx="1100" cy="460"/>
          </a:xfrm>
        </p:grpSpPr>
        <p:sp>
          <p:nvSpPr>
            <p:cNvPr id="5183" name="Oval 26" descr="70%">
              <a:extLst>
                <a:ext uri="{FF2B5EF4-FFF2-40B4-BE49-F238E27FC236}">
                  <a16:creationId xmlns:a16="http://schemas.microsoft.com/office/drawing/2014/main" id="{F3724347-9C87-4685-202D-0CA86611D715}"/>
                </a:ext>
              </a:extLst>
            </p:cNvPr>
            <p:cNvSpPr>
              <a:spLocks noChangeArrowheads="1"/>
            </p:cNvSpPr>
            <p:nvPr/>
          </p:nvSpPr>
          <p:spPr bwMode="auto">
            <a:xfrm>
              <a:off x="3320" y="7280"/>
              <a:ext cx="480" cy="460"/>
            </a:xfrm>
            <a:prstGeom prst="ellipse">
              <a:avLst/>
            </a:prstGeom>
            <a:pattFill prst="pct7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84" name="Oval 27" descr="20%">
              <a:extLst>
                <a:ext uri="{FF2B5EF4-FFF2-40B4-BE49-F238E27FC236}">
                  <a16:creationId xmlns:a16="http://schemas.microsoft.com/office/drawing/2014/main" id="{56AEF59F-D866-5EBF-1089-789658CABC8F}"/>
                </a:ext>
              </a:extLst>
            </p:cNvPr>
            <p:cNvSpPr>
              <a:spLocks noChangeArrowheads="1"/>
            </p:cNvSpPr>
            <p:nvPr/>
          </p:nvSpPr>
          <p:spPr bwMode="auto">
            <a:xfrm>
              <a:off x="38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85" name="Oval 28" descr="20%">
              <a:extLst>
                <a:ext uri="{FF2B5EF4-FFF2-40B4-BE49-F238E27FC236}">
                  <a16:creationId xmlns:a16="http://schemas.microsoft.com/office/drawing/2014/main" id="{E81A0EDA-67FA-42A7-C224-0E2702F6FB3F}"/>
                </a:ext>
              </a:extLst>
            </p:cNvPr>
            <p:cNvSpPr>
              <a:spLocks noChangeArrowheads="1"/>
            </p:cNvSpPr>
            <p:nvPr/>
          </p:nvSpPr>
          <p:spPr bwMode="auto">
            <a:xfrm>
              <a:off x="3000" y="7360"/>
              <a:ext cx="300" cy="300"/>
            </a:xfrm>
            <a:prstGeom prst="ellipse">
              <a:avLst/>
            </a:prstGeom>
            <a:pattFill prst="pct20">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32" name="Group 40">
            <a:extLst>
              <a:ext uri="{FF2B5EF4-FFF2-40B4-BE49-F238E27FC236}">
                <a16:creationId xmlns:a16="http://schemas.microsoft.com/office/drawing/2014/main" id="{617065BE-C345-AADF-5F01-CAEC91EA28A9}"/>
              </a:ext>
            </a:extLst>
          </p:cNvPr>
          <p:cNvGrpSpPr>
            <a:grpSpLocks/>
          </p:cNvGrpSpPr>
          <p:nvPr/>
        </p:nvGrpSpPr>
        <p:grpSpPr bwMode="auto">
          <a:xfrm rot="5646866">
            <a:off x="8045664" y="5191955"/>
            <a:ext cx="431800" cy="215900"/>
            <a:chOff x="3000" y="10664"/>
            <a:chExt cx="680" cy="340"/>
          </a:xfrm>
        </p:grpSpPr>
        <p:sp>
          <p:nvSpPr>
            <p:cNvPr id="5179" name="Oval 41">
              <a:extLst>
                <a:ext uri="{FF2B5EF4-FFF2-40B4-BE49-F238E27FC236}">
                  <a16:creationId xmlns:a16="http://schemas.microsoft.com/office/drawing/2014/main" id="{DC1B06FB-A664-8669-F345-C86E0FDD08D8}"/>
                </a:ext>
              </a:extLst>
            </p:cNvPr>
            <p:cNvSpPr>
              <a:spLocks noChangeArrowheads="1"/>
            </p:cNvSpPr>
            <p:nvPr/>
          </p:nvSpPr>
          <p:spPr bwMode="auto">
            <a:xfrm>
              <a:off x="300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80" name="Oval 42">
              <a:extLst>
                <a:ext uri="{FF2B5EF4-FFF2-40B4-BE49-F238E27FC236}">
                  <a16:creationId xmlns:a16="http://schemas.microsoft.com/office/drawing/2014/main" id="{95C5239E-3249-9F05-BC73-8066618AB708}"/>
                </a:ext>
              </a:extLst>
            </p:cNvPr>
            <p:cNvSpPr>
              <a:spLocks noChangeArrowheads="1"/>
            </p:cNvSpPr>
            <p:nvPr/>
          </p:nvSpPr>
          <p:spPr bwMode="auto">
            <a:xfrm>
              <a:off x="3340" y="10664"/>
              <a:ext cx="340" cy="34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34" name="Group 46">
            <a:extLst>
              <a:ext uri="{FF2B5EF4-FFF2-40B4-BE49-F238E27FC236}">
                <a16:creationId xmlns:a16="http://schemas.microsoft.com/office/drawing/2014/main" id="{B364B331-BFD1-D98F-2E70-D24DFC487E58}"/>
              </a:ext>
            </a:extLst>
          </p:cNvPr>
          <p:cNvGrpSpPr>
            <a:grpSpLocks/>
          </p:cNvGrpSpPr>
          <p:nvPr/>
        </p:nvGrpSpPr>
        <p:grpSpPr bwMode="auto">
          <a:xfrm rot="3474544">
            <a:off x="2516706" y="1678423"/>
            <a:ext cx="914400" cy="669925"/>
            <a:chOff x="4180" y="12580"/>
            <a:chExt cx="780" cy="580"/>
          </a:xfrm>
        </p:grpSpPr>
        <p:sp>
          <p:nvSpPr>
            <p:cNvPr id="5173" name="Oval 47">
              <a:extLst>
                <a:ext uri="{FF2B5EF4-FFF2-40B4-BE49-F238E27FC236}">
                  <a16:creationId xmlns:a16="http://schemas.microsoft.com/office/drawing/2014/main" id="{742FD17D-E093-EDCC-BB72-633DD6E69241}"/>
                </a:ext>
              </a:extLst>
            </p:cNvPr>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74" name="Oval 48">
              <a:extLst>
                <a:ext uri="{FF2B5EF4-FFF2-40B4-BE49-F238E27FC236}">
                  <a16:creationId xmlns:a16="http://schemas.microsoft.com/office/drawing/2014/main" id="{5AE56E1C-14DC-0DE7-102B-219F0999F63B}"/>
                </a:ext>
              </a:extLst>
            </p:cNvPr>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75" name="Oval 49" descr="Light downward diagonal">
              <a:extLst>
                <a:ext uri="{FF2B5EF4-FFF2-40B4-BE49-F238E27FC236}">
                  <a16:creationId xmlns:a16="http://schemas.microsoft.com/office/drawing/2014/main" id="{1B144A7E-C398-6397-2771-7B700FAEE80D}"/>
                </a:ext>
              </a:extLst>
            </p:cNvPr>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76" name="Oval 50">
              <a:extLst>
                <a:ext uri="{FF2B5EF4-FFF2-40B4-BE49-F238E27FC236}">
                  <a16:creationId xmlns:a16="http://schemas.microsoft.com/office/drawing/2014/main" id="{47923B36-914F-DE02-3AE7-8682C20E491B}"/>
                </a:ext>
              </a:extLst>
            </p:cNvPr>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35" name="Group 51">
            <a:extLst>
              <a:ext uri="{FF2B5EF4-FFF2-40B4-BE49-F238E27FC236}">
                <a16:creationId xmlns:a16="http://schemas.microsoft.com/office/drawing/2014/main" id="{941879EC-1346-BD7C-1C7B-77B72339FDC2}"/>
              </a:ext>
            </a:extLst>
          </p:cNvPr>
          <p:cNvGrpSpPr>
            <a:grpSpLocks/>
          </p:cNvGrpSpPr>
          <p:nvPr/>
        </p:nvGrpSpPr>
        <p:grpSpPr bwMode="auto">
          <a:xfrm>
            <a:off x="1495943" y="2318186"/>
            <a:ext cx="914400" cy="685800"/>
            <a:chOff x="4180" y="12580"/>
            <a:chExt cx="780" cy="580"/>
          </a:xfrm>
        </p:grpSpPr>
        <p:sp>
          <p:nvSpPr>
            <p:cNvPr id="5169" name="Oval 52">
              <a:extLst>
                <a:ext uri="{FF2B5EF4-FFF2-40B4-BE49-F238E27FC236}">
                  <a16:creationId xmlns:a16="http://schemas.microsoft.com/office/drawing/2014/main" id="{2454A37B-9582-2C29-4355-1DD15CCA199A}"/>
                </a:ext>
              </a:extLst>
            </p:cNvPr>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70" name="Oval 53">
              <a:extLst>
                <a:ext uri="{FF2B5EF4-FFF2-40B4-BE49-F238E27FC236}">
                  <a16:creationId xmlns:a16="http://schemas.microsoft.com/office/drawing/2014/main" id="{5F21B8D3-403A-8075-8138-868886BE8248}"/>
                </a:ext>
              </a:extLst>
            </p:cNvPr>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71" name="Oval 54" descr="Light downward diagonal">
              <a:extLst>
                <a:ext uri="{FF2B5EF4-FFF2-40B4-BE49-F238E27FC236}">
                  <a16:creationId xmlns:a16="http://schemas.microsoft.com/office/drawing/2014/main" id="{946A3B09-B186-866D-4534-EF40E8178015}"/>
                </a:ext>
              </a:extLst>
            </p:cNvPr>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72" name="Oval 55">
              <a:extLst>
                <a:ext uri="{FF2B5EF4-FFF2-40B4-BE49-F238E27FC236}">
                  <a16:creationId xmlns:a16="http://schemas.microsoft.com/office/drawing/2014/main" id="{82A486CB-CE33-80F5-1A0B-41B7C073476F}"/>
                </a:ext>
              </a:extLst>
            </p:cNvPr>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36" name="Group 56">
            <a:extLst>
              <a:ext uri="{FF2B5EF4-FFF2-40B4-BE49-F238E27FC236}">
                <a16:creationId xmlns:a16="http://schemas.microsoft.com/office/drawing/2014/main" id="{12FB8EAE-067E-D8A8-CCCD-6919690B95D4}"/>
              </a:ext>
            </a:extLst>
          </p:cNvPr>
          <p:cNvGrpSpPr>
            <a:grpSpLocks/>
          </p:cNvGrpSpPr>
          <p:nvPr/>
        </p:nvGrpSpPr>
        <p:grpSpPr bwMode="auto">
          <a:xfrm>
            <a:off x="581543" y="336986"/>
            <a:ext cx="773113" cy="635000"/>
            <a:chOff x="4180" y="12580"/>
            <a:chExt cx="780" cy="580"/>
          </a:xfrm>
        </p:grpSpPr>
        <p:sp>
          <p:nvSpPr>
            <p:cNvPr id="5165" name="Oval 57">
              <a:extLst>
                <a:ext uri="{FF2B5EF4-FFF2-40B4-BE49-F238E27FC236}">
                  <a16:creationId xmlns:a16="http://schemas.microsoft.com/office/drawing/2014/main" id="{832C90E0-1416-56A1-FEFF-9A922DD58220}"/>
                </a:ext>
              </a:extLst>
            </p:cNvPr>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66" name="Oval 58">
              <a:extLst>
                <a:ext uri="{FF2B5EF4-FFF2-40B4-BE49-F238E27FC236}">
                  <a16:creationId xmlns:a16="http://schemas.microsoft.com/office/drawing/2014/main" id="{E2295E65-2285-6602-ED5C-F12A88F59A42}"/>
                </a:ext>
              </a:extLst>
            </p:cNvPr>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67" name="Oval 59" descr="Light downward diagonal">
              <a:extLst>
                <a:ext uri="{FF2B5EF4-FFF2-40B4-BE49-F238E27FC236}">
                  <a16:creationId xmlns:a16="http://schemas.microsoft.com/office/drawing/2014/main" id="{4E109E61-F7A9-CB8E-6D5D-EEA7F80133B2}"/>
                </a:ext>
              </a:extLst>
            </p:cNvPr>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68" name="Oval 60">
              <a:extLst>
                <a:ext uri="{FF2B5EF4-FFF2-40B4-BE49-F238E27FC236}">
                  <a16:creationId xmlns:a16="http://schemas.microsoft.com/office/drawing/2014/main" id="{2A8D1718-C64F-2D87-C7C4-BDE22ED1E5FE}"/>
                </a:ext>
              </a:extLst>
            </p:cNvPr>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37" name="Group 61">
            <a:extLst>
              <a:ext uri="{FF2B5EF4-FFF2-40B4-BE49-F238E27FC236}">
                <a16:creationId xmlns:a16="http://schemas.microsoft.com/office/drawing/2014/main" id="{FB01AB43-0559-78F5-5A88-32706E97E919}"/>
              </a:ext>
            </a:extLst>
          </p:cNvPr>
          <p:cNvGrpSpPr>
            <a:grpSpLocks/>
          </p:cNvGrpSpPr>
          <p:nvPr/>
        </p:nvGrpSpPr>
        <p:grpSpPr bwMode="auto">
          <a:xfrm rot="1980029">
            <a:off x="505343" y="1556186"/>
            <a:ext cx="909638" cy="685800"/>
            <a:chOff x="4180" y="12580"/>
            <a:chExt cx="780" cy="580"/>
          </a:xfrm>
        </p:grpSpPr>
        <p:sp>
          <p:nvSpPr>
            <p:cNvPr id="5161" name="Oval 62">
              <a:extLst>
                <a:ext uri="{FF2B5EF4-FFF2-40B4-BE49-F238E27FC236}">
                  <a16:creationId xmlns:a16="http://schemas.microsoft.com/office/drawing/2014/main" id="{7765A207-6126-7AAA-BC2E-8835827899BD}"/>
                </a:ext>
              </a:extLst>
            </p:cNvPr>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62" name="Oval 63">
              <a:extLst>
                <a:ext uri="{FF2B5EF4-FFF2-40B4-BE49-F238E27FC236}">
                  <a16:creationId xmlns:a16="http://schemas.microsoft.com/office/drawing/2014/main" id="{4350435D-E881-DB8F-CFFD-98BFBDB37EFD}"/>
                </a:ext>
              </a:extLst>
            </p:cNvPr>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63" name="Oval 64" descr="Light downward diagonal">
              <a:extLst>
                <a:ext uri="{FF2B5EF4-FFF2-40B4-BE49-F238E27FC236}">
                  <a16:creationId xmlns:a16="http://schemas.microsoft.com/office/drawing/2014/main" id="{C76F3260-DCCB-E2C1-6CDA-9FB097F399D2}"/>
                </a:ext>
              </a:extLst>
            </p:cNvPr>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64" name="Oval 65">
              <a:extLst>
                <a:ext uri="{FF2B5EF4-FFF2-40B4-BE49-F238E27FC236}">
                  <a16:creationId xmlns:a16="http://schemas.microsoft.com/office/drawing/2014/main" id="{7F23D98F-3441-3721-5801-290F12875F13}"/>
                </a:ext>
              </a:extLst>
            </p:cNvPr>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138" name="Group 66">
            <a:extLst>
              <a:ext uri="{FF2B5EF4-FFF2-40B4-BE49-F238E27FC236}">
                <a16:creationId xmlns:a16="http://schemas.microsoft.com/office/drawing/2014/main" id="{95DA8B44-6410-BF4A-FDDC-364BEA4431C9}"/>
              </a:ext>
            </a:extLst>
          </p:cNvPr>
          <p:cNvGrpSpPr>
            <a:grpSpLocks/>
          </p:cNvGrpSpPr>
          <p:nvPr/>
        </p:nvGrpSpPr>
        <p:grpSpPr bwMode="auto">
          <a:xfrm rot="-4290040">
            <a:off x="1495943" y="870386"/>
            <a:ext cx="838200" cy="685800"/>
            <a:chOff x="4180" y="12580"/>
            <a:chExt cx="780" cy="580"/>
          </a:xfrm>
        </p:grpSpPr>
        <p:sp>
          <p:nvSpPr>
            <p:cNvPr id="5157" name="Oval 67">
              <a:extLst>
                <a:ext uri="{FF2B5EF4-FFF2-40B4-BE49-F238E27FC236}">
                  <a16:creationId xmlns:a16="http://schemas.microsoft.com/office/drawing/2014/main" id="{3FB23FBB-B8C1-A3DB-51C0-8BCC1BECC003}"/>
                </a:ext>
              </a:extLst>
            </p:cNvPr>
            <p:cNvSpPr>
              <a:spLocks noChangeArrowheads="1"/>
            </p:cNvSpPr>
            <p:nvPr/>
          </p:nvSpPr>
          <p:spPr bwMode="auto">
            <a:xfrm>
              <a:off x="4760" y="127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58" name="Oval 68">
              <a:extLst>
                <a:ext uri="{FF2B5EF4-FFF2-40B4-BE49-F238E27FC236}">
                  <a16:creationId xmlns:a16="http://schemas.microsoft.com/office/drawing/2014/main" id="{1FFD81CC-5215-307C-3FAF-1E6917A4CF31}"/>
                </a:ext>
              </a:extLst>
            </p:cNvPr>
            <p:cNvSpPr>
              <a:spLocks noChangeArrowheads="1"/>
            </p:cNvSpPr>
            <p:nvPr/>
          </p:nvSpPr>
          <p:spPr bwMode="auto">
            <a:xfrm>
              <a:off x="4180" y="1276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59" name="Oval 69" descr="Light downward diagonal">
              <a:extLst>
                <a:ext uri="{FF2B5EF4-FFF2-40B4-BE49-F238E27FC236}">
                  <a16:creationId xmlns:a16="http://schemas.microsoft.com/office/drawing/2014/main" id="{FF8DF47B-8965-069E-8F32-5E04FEDBA808}"/>
                </a:ext>
              </a:extLst>
            </p:cNvPr>
            <p:cNvSpPr>
              <a:spLocks noChangeArrowheads="1"/>
            </p:cNvSpPr>
            <p:nvPr/>
          </p:nvSpPr>
          <p:spPr bwMode="auto">
            <a:xfrm>
              <a:off x="4300" y="12580"/>
              <a:ext cx="540" cy="520"/>
            </a:xfrm>
            <a:prstGeom prst="ellipse">
              <a:avLst/>
            </a:prstGeom>
            <a:pattFill prst="ltDnDiag">
              <a:fgClr>
                <a:srgbClr val="000000"/>
              </a:fgClr>
              <a:bgClr>
                <a:srgbClr val="FFFFFF"/>
              </a:bgClr>
            </a:patt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60" name="Oval 70">
              <a:extLst>
                <a:ext uri="{FF2B5EF4-FFF2-40B4-BE49-F238E27FC236}">
                  <a16:creationId xmlns:a16="http://schemas.microsoft.com/office/drawing/2014/main" id="{EE420C8A-63CA-1C02-D17C-0B3788EFCBC3}"/>
                </a:ext>
              </a:extLst>
            </p:cNvPr>
            <p:cNvSpPr>
              <a:spLocks noChangeArrowheads="1"/>
            </p:cNvSpPr>
            <p:nvPr/>
          </p:nvSpPr>
          <p:spPr bwMode="auto">
            <a:xfrm>
              <a:off x="4460" y="12980"/>
              <a:ext cx="200" cy="180"/>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sp>
        <p:nvSpPr>
          <p:cNvPr id="5140" name="Rectangle 72">
            <a:extLst>
              <a:ext uri="{FF2B5EF4-FFF2-40B4-BE49-F238E27FC236}">
                <a16:creationId xmlns:a16="http://schemas.microsoft.com/office/drawing/2014/main" id="{31BD36B6-9193-481C-2D79-F867B87C2858}"/>
              </a:ext>
            </a:extLst>
          </p:cNvPr>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41" name="Rectangle 73">
            <a:extLst>
              <a:ext uri="{FF2B5EF4-FFF2-40B4-BE49-F238E27FC236}">
                <a16:creationId xmlns:a16="http://schemas.microsoft.com/office/drawing/2014/main" id="{4A5FFBAF-107D-C3BF-2282-3AAB7CAC9F96}"/>
              </a:ext>
            </a:extLst>
          </p:cNvPr>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42" name="Rectangle 74">
            <a:extLst>
              <a:ext uri="{FF2B5EF4-FFF2-40B4-BE49-F238E27FC236}">
                <a16:creationId xmlns:a16="http://schemas.microsoft.com/office/drawing/2014/main" id="{2F52FE5B-E2D8-ADF0-138D-BE5E1286F499}"/>
              </a:ext>
            </a:extLst>
          </p:cNvPr>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143" name="Rectangle 75">
            <a:extLst>
              <a:ext uri="{FF2B5EF4-FFF2-40B4-BE49-F238E27FC236}">
                <a16:creationId xmlns:a16="http://schemas.microsoft.com/office/drawing/2014/main" id="{DB2DE482-5506-0966-8010-E18C9B82C0EA}"/>
              </a:ext>
            </a:extLst>
          </p:cNvPr>
          <p:cNvSpPr>
            <a:spLocks noChangeArrowheads="1"/>
          </p:cNvSpPr>
          <p:nvPr/>
        </p:nvSpPr>
        <p:spPr bwMode="auto">
          <a:xfrm>
            <a:off x="1131888" y="1935163"/>
            <a:ext cx="34401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cxnSp>
        <p:nvCxnSpPr>
          <p:cNvPr id="4" name="Straight Connector 3">
            <a:extLst>
              <a:ext uri="{FF2B5EF4-FFF2-40B4-BE49-F238E27FC236}">
                <a16:creationId xmlns:a16="http://schemas.microsoft.com/office/drawing/2014/main" id="{C413DB68-19E5-A88B-FCAE-32DCA157AEB8}"/>
              </a:ext>
            </a:extLst>
          </p:cNvPr>
          <p:cNvCxnSpPr>
            <a:cxnSpLocks/>
          </p:cNvCxnSpPr>
          <p:nvPr/>
        </p:nvCxnSpPr>
        <p:spPr>
          <a:xfrm flipH="1">
            <a:off x="4261266" y="208784"/>
            <a:ext cx="2887684" cy="4097151"/>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56D07EA5-B4AD-B1E0-5CBF-1F7008CF9C44}"/>
              </a:ext>
            </a:extLst>
          </p:cNvPr>
          <p:cNvCxnSpPr>
            <a:cxnSpLocks/>
          </p:cNvCxnSpPr>
          <p:nvPr/>
        </p:nvCxnSpPr>
        <p:spPr>
          <a:xfrm>
            <a:off x="2703289" y="208784"/>
            <a:ext cx="2414848" cy="2897541"/>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8EB188C4-0AE5-D4CA-4986-3603106C7105}"/>
              </a:ext>
            </a:extLst>
          </p:cNvPr>
          <p:cNvSpPr/>
          <p:nvPr/>
        </p:nvSpPr>
        <p:spPr>
          <a:xfrm>
            <a:off x="7835623" y="504851"/>
            <a:ext cx="272111" cy="4238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6DD998DF-8F56-595F-A35F-B9AD20B83D55}"/>
              </a:ext>
            </a:extLst>
          </p:cNvPr>
          <p:cNvSpPr/>
          <p:nvPr/>
        </p:nvSpPr>
        <p:spPr>
          <a:xfrm>
            <a:off x="8128177" y="516244"/>
            <a:ext cx="272111" cy="4238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48440E84-44E1-46AF-E078-E74A699B4568}"/>
              </a:ext>
            </a:extLst>
          </p:cNvPr>
          <p:cNvSpPr/>
          <p:nvPr/>
        </p:nvSpPr>
        <p:spPr>
          <a:xfrm>
            <a:off x="7835623" y="4121790"/>
            <a:ext cx="425941" cy="423837"/>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BF8A06BE-AFE4-821F-388A-A5FFABE1338C}"/>
              </a:ext>
            </a:extLst>
          </p:cNvPr>
          <p:cNvSpPr/>
          <p:nvPr/>
        </p:nvSpPr>
        <p:spPr>
          <a:xfrm>
            <a:off x="8261564" y="4184359"/>
            <a:ext cx="425941" cy="423837"/>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Isosceles Triangle 84">
            <a:extLst>
              <a:ext uri="{FF2B5EF4-FFF2-40B4-BE49-F238E27FC236}">
                <a16:creationId xmlns:a16="http://schemas.microsoft.com/office/drawing/2014/main" id="{B90C6FF7-1298-D897-BE2A-CC647891B7CA}"/>
              </a:ext>
            </a:extLst>
          </p:cNvPr>
          <p:cNvSpPr/>
          <p:nvPr/>
        </p:nvSpPr>
        <p:spPr>
          <a:xfrm rot="17368586">
            <a:off x="8080292" y="5954235"/>
            <a:ext cx="525485" cy="438783"/>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Isosceles Triangle 85">
            <a:extLst>
              <a:ext uri="{FF2B5EF4-FFF2-40B4-BE49-F238E27FC236}">
                <a16:creationId xmlns:a16="http://schemas.microsoft.com/office/drawing/2014/main" id="{A322BED0-A598-434D-58D7-A3B74BC403B4}"/>
              </a:ext>
            </a:extLst>
          </p:cNvPr>
          <p:cNvSpPr/>
          <p:nvPr/>
        </p:nvSpPr>
        <p:spPr>
          <a:xfrm rot="6531776">
            <a:off x="7675403" y="5786503"/>
            <a:ext cx="525485" cy="438783"/>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9208AA89-D160-3E0C-99C3-196FDA15ABC7}"/>
              </a:ext>
            </a:extLst>
          </p:cNvPr>
          <p:cNvSpPr/>
          <p:nvPr/>
        </p:nvSpPr>
        <p:spPr>
          <a:xfrm>
            <a:off x="537986" y="6005894"/>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9C80D183-ED1F-3AA9-F5EB-6EF23E1ADB0F}"/>
              </a:ext>
            </a:extLst>
          </p:cNvPr>
          <p:cNvCxnSpPr>
            <a:cxnSpLocks/>
          </p:cNvCxnSpPr>
          <p:nvPr/>
        </p:nvCxnSpPr>
        <p:spPr>
          <a:xfrm flipH="1" flipV="1">
            <a:off x="304800" y="3248963"/>
            <a:ext cx="3977917" cy="1084257"/>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E7856E77-2229-9AC8-4EBF-6E8A0D7D122D}"/>
              </a:ext>
            </a:extLst>
          </p:cNvPr>
          <p:cNvCxnSpPr>
            <a:cxnSpLocks/>
          </p:cNvCxnSpPr>
          <p:nvPr/>
        </p:nvCxnSpPr>
        <p:spPr>
          <a:xfrm flipV="1">
            <a:off x="76200" y="6429731"/>
            <a:ext cx="2438400" cy="10312"/>
          </a:xfrm>
          <a:prstGeom prst="line">
            <a:avLst/>
          </a:prstGeom>
        </p:spPr>
        <p:style>
          <a:lnRef idx="1">
            <a:schemeClr val="dk1"/>
          </a:lnRef>
          <a:fillRef idx="0">
            <a:schemeClr val="dk1"/>
          </a:fillRef>
          <a:effectRef idx="0">
            <a:schemeClr val="dk1"/>
          </a:effectRef>
          <a:fontRef idx="minor">
            <a:schemeClr val="tx1"/>
          </a:fontRef>
        </p:style>
      </p:cxnSp>
      <p:sp>
        <p:nvSpPr>
          <p:cNvPr id="14" name="Oval 13">
            <a:extLst>
              <a:ext uri="{FF2B5EF4-FFF2-40B4-BE49-F238E27FC236}">
                <a16:creationId xmlns:a16="http://schemas.microsoft.com/office/drawing/2014/main" id="{3E8FABFD-A9B6-F805-AA0B-D56944F47F09}"/>
              </a:ext>
            </a:extLst>
          </p:cNvPr>
          <p:cNvSpPr/>
          <p:nvPr/>
        </p:nvSpPr>
        <p:spPr>
          <a:xfrm>
            <a:off x="995653" y="6005894"/>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9216261A-19A5-B70C-78C8-8FB64D20ECC0}"/>
              </a:ext>
            </a:extLst>
          </p:cNvPr>
          <p:cNvSpPr/>
          <p:nvPr/>
        </p:nvSpPr>
        <p:spPr>
          <a:xfrm>
            <a:off x="1429863" y="6005894"/>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29968CA2-4C94-C096-2788-085B56CD4E7C}"/>
              </a:ext>
            </a:extLst>
          </p:cNvPr>
          <p:cNvSpPr/>
          <p:nvPr/>
        </p:nvSpPr>
        <p:spPr>
          <a:xfrm>
            <a:off x="1862671" y="5995356"/>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A0B157AB-B990-8259-DA93-EC96D158867E}"/>
              </a:ext>
            </a:extLst>
          </p:cNvPr>
          <p:cNvSpPr/>
          <p:nvPr/>
        </p:nvSpPr>
        <p:spPr>
          <a:xfrm>
            <a:off x="778553" y="5640850"/>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2AA981A8-4A98-4AF4-0211-DD73F089CA18}"/>
              </a:ext>
            </a:extLst>
          </p:cNvPr>
          <p:cNvSpPr/>
          <p:nvPr/>
        </p:nvSpPr>
        <p:spPr>
          <a:xfrm>
            <a:off x="1230229" y="5637738"/>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C8A4608-4C39-C75F-5DE6-04F054D60A50}"/>
              </a:ext>
            </a:extLst>
          </p:cNvPr>
          <p:cNvSpPr/>
          <p:nvPr/>
        </p:nvSpPr>
        <p:spPr>
          <a:xfrm>
            <a:off x="1649700" y="5618409"/>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5C21014-270D-BE9D-7C23-4B19A3A0E36A}"/>
              </a:ext>
            </a:extLst>
          </p:cNvPr>
          <p:cNvSpPr/>
          <p:nvPr/>
        </p:nvSpPr>
        <p:spPr>
          <a:xfrm>
            <a:off x="617872" y="5258605"/>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25D996C-33F5-97A9-A122-CE7B59D2C97E}"/>
              </a:ext>
            </a:extLst>
          </p:cNvPr>
          <p:cNvSpPr/>
          <p:nvPr/>
        </p:nvSpPr>
        <p:spPr>
          <a:xfrm>
            <a:off x="1024125" y="5272694"/>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BE77A543-463D-6E4A-1BDB-731158D9D1C2}"/>
              </a:ext>
            </a:extLst>
          </p:cNvPr>
          <p:cNvSpPr/>
          <p:nvPr/>
        </p:nvSpPr>
        <p:spPr>
          <a:xfrm>
            <a:off x="1443596" y="5258607"/>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E4810F82-B09E-1644-7105-115EE024AD19}"/>
              </a:ext>
            </a:extLst>
          </p:cNvPr>
          <p:cNvSpPr/>
          <p:nvPr/>
        </p:nvSpPr>
        <p:spPr>
          <a:xfrm>
            <a:off x="1838920" y="5258606"/>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B3518FE1-587F-5A43-B010-3F9C130CCC56}"/>
              </a:ext>
            </a:extLst>
          </p:cNvPr>
          <p:cNvCxnSpPr/>
          <p:nvPr/>
        </p:nvCxnSpPr>
        <p:spPr>
          <a:xfrm flipV="1">
            <a:off x="76200" y="4618508"/>
            <a:ext cx="0" cy="1821535"/>
          </a:xfrm>
          <a:prstGeom prst="line">
            <a:avLst/>
          </a:prstGeom>
        </p:spPr>
        <p:style>
          <a:lnRef idx="1">
            <a:schemeClr val="dk1"/>
          </a:lnRef>
          <a:fillRef idx="0">
            <a:schemeClr val="dk1"/>
          </a:fillRef>
          <a:effectRef idx="0">
            <a:schemeClr val="dk1"/>
          </a:effectRef>
          <a:fontRef idx="minor">
            <a:schemeClr val="tx1"/>
          </a:fontRef>
        </p:style>
      </p:cxnSp>
      <p:sp>
        <p:nvSpPr>
          <p:cNvPr id="28" name="Oval 27">
            <a:extLst>
              <a:ext uri="{FF2B5EF4-FFF2-40B4-BE49-F238E27FC236}">
                <a16:creationId xmlns:a16="http://schemas.microsoft.com/office/drawing/2014/main" id="{205FDF96-D665-D2A6-9CBF-8A0D00D5D384}"/>
              </a:ext>
            </a:extLst>
          </p:cNvPr>
          <p:cNvSpPr/>
          <p:nvPr/>
        </p:nvSpPr>
        <p:spPr>
          <a:xfrm>
            <a:off x="2899000" y="5571519"/>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0A8B22F1-29FB-C54E-805C-1E10F64DA708}"/>
              </a:ext>
            </a:extLst>
          </p:cNvPr>
          <p:cNvCxnSpPr>
            <a:cxnSpLocks/>
          </p:cNvCxnSpPr>
          <p:nvPr/>
        </p:nvCxnSpPr>
        <p:spPr>
          <a:xfrm>
            <a:off x="2819400" y="6419193"/>
            <a:ext cx="1905000" cy="0"/>
          </a:xfrm>
          <a:prstGeom prst="line">
            <a:avLst/>
          </a:prstGeom>
        </p:spPr>
        <p:style>
          <a:lnRef idx="1">
            <a:schemeClr val="dk1"/>
          </a:lnRef>
          <a:fillRef idx="0">
            <a:schemeClr val="dk1"/>
          </a:fillRef>
          <a:effectRef idx="0">
            <a:schemeClr val="dk1"/>
          </a:effectRef>
          <a:fontRef idx="minor">
            <a:schemeClr val="tx1"/>
          </a:fontRef>
        </p:style>
      </p:cxnSp>
      <p:sp>
        <p:nvSpPr>
          <p:cNvPr id="31" name="Oval 30">
            <a:extLst>
              <a:ext uri="{FF2B5EF4-FFF2-40B4-BE49-F238E27FC236}">
                <a16:creationId xmlns:a16="http://schemas.microsoft.com/office/drawing/2014/main" id="{817BC531-8293-73C4-DFDA-AA4B892A086D}"/>
              </a:ext>
            </a:extLst>
          </p:cNvPr>
          <p:cNvSpPr/>
          <p:nvPr/>
        </p:nvSpPr>
        <p:spPr>
          <a:xfrm>
            <a:off x="4147925" y="5778320"/>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8B04F640-FDC1-9F5A-B972-810D56802F01}"/>
              </a:ext>
            </a:extLst>
          </p:cNvPr>
          <p:cNvSpPr/>
          <p:nvPr/>
        </p:nvSpPr>
        <p:spPr>
          <a:xfrm>
            <a:off x="3835325" y="4925389"/>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09961801-A869-5475-7B10-6ECC9B29A54F}"/>
              </a:ext>
            </a:extLst>
          </p:cNvPr>
          <p:cNvSpPr/>
          <p:nvPr/>
        </p:nvSpPr>
        <p:spPr>
          <a:xfrm>
            <a:off x="3592930" y="5529276"/>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9973473B-30EC-14A3-27E5-C1024881188A}"/>
              </a:ext>
            </a:extLst>
          </p:cNvPr>
          <p:cNvSpPr/>
          <p:nvPr/>
        </p:nvSpPr>
        <p:spPr>
          <a:xfrm>
            <a:off x="3040615" y="5007664"/>
            <a:ext cx="425941" cy="423837"/>
          </a:xfrm>
          <a:prstGeom prst="ellipse">
            <a:avLst/>
          </a:prstGeom>
          <a:pattFill prst="wdDnDiag">
            <a:fgClr>
              <a:srgbClr val="D6ECEE"/>
            </a:fgClr>
            <a:bgClr>
              <a:schemeClr val="bg1"/>
            </a:bgClr>
          </a:patt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C526B68F-8146-E6C8-D7A6-3DDC21A52E78}"/>
              </a:ext>
            </a:extLst>
          </p:cNvPr>
          <p:cNvCxnSpPr/>
          <p:nvPr/>
        </p:nvCxnSpPr>
        <p:spPr>
          <a:xfrm flipV="1">
            <a:off x="2819400" y="4597658"/>
            <a:ext cx="0" cy="1821535"/>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5A8D090B-894C-0FB6-1437-E07CBD35573C}"/>
              </a:ext>
            </a:extLst>
          </p:cNvPr>
          <p:cNvCxnSpPr/>
          <p:nvPr/>
        </p:nvCxnSpPr>
        <p:spPr>
          <a:xfrm flipV="1">
            <a:off x="4727967" y="4597657"/>
            <a:ext cx="0" cy="1821535"/>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044E4FF9-42B7-F319-33B6-C6C3C387F96D}"/>
              </a:ext>
            </a:extLst>
          </p:cNvPr>
          <p:cNvCxnSpPr/>
          <p:nvPr/>
        </p:nvCxnSpPr>
        <p:spPr>
          <a:xfrm flipV="1">
            <a:off x="2514600" y="4597658"/>
            <a:ext cx="0" cy="1821535"/>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187DB683-FE70-94B7-4A90-35A5C0F26C65}"/>
              </a:ext>
            </a:extLst>
          </p:cNvPr>
          <p:cNvCxnSpPr>
            <a:cxnSpLocks/>
          </p:cNvCxnSpPr>
          <p:nvPr/>
        </p:nvCxnSpPr>
        <p:spPr>
          <a:xfrm flipV="1">
            <a:off x="2340614" y="1750318"/>
            <a:ext cx="1621786" cy="2057374"/>
          </a:xfrm>
          <a:prstGeom prst="line">
            <a:avLst/>
          </a:prstGeom>
        </p:spPr>
        <p:style>
          <a:lnRef idx="1">
            <a:schemeClr val="dk1"/>
          </a:lnRef>
          <a:fillRef idx="0">
            <a:schemeClr val="dk1"/>
          </a:fillRef>
          <a:effectRef idx="0">
            <a:schemeClr val="dk1"/>
          </a:effectRef>
          <a:fontRef idx="minor">
            <a:schemeClr val="tx1"/>
          </a:fontRef>
        </p:style>
      </p:cxnSp>
      <p:grpSp>
        <p:nvGrpSpPr>
          <p:cNvPr id="42" name="Group 41">
            <a:extLst>
              <a:ext uri="{FF2B5EF4-FFF2-40B4-BE49-F238E27FC236}">
                <a16:creationId xmlns:a16="http://schemas.microsoft.com/office/drawing/2014/main" id="{F4445B9E-6C6F-AB69-2049-06107C3A16AA}"/>
              </a:ext>
            </a:extLst>
          </p:cNvPr>
          <p:cNvGrpSpPr/>
          <p:nvPr/>
        </p:nvGrpSpPr>
        <p:grpSpPr>
          <a:xfrm>
            <a:off x="3078124" y="3641938"/>
            <a:ext cx="464234" cy="387577"/>
            <a:chOff x="6317566" y="4545770"/>
            <a:chExt cx="464234" cy="387577"/>
          </a:xfrm>
        </p:grpSpPr>
        <p:sp>
          <p:nvSpPr>
            <p:cNvPr id="43" name="Oval 42">
              <a:extLst>
                <a:ext uri="{FF2B5EF4-FFF2-40B4-BE49-F238E27FC236}">
                  <a16:creationId xmlns:a16="http://schemas.microsoft.com/office/drawing/2014/main" id="{9C87C652-0CE5-C693-AA38-84319E716EA1}"/>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13" descr="Trellis">
              <a:extLst>
                <a:ext uri="{FF2B5EF4-FFF2-40B4-BE49-F238E27FC236}">
                  <a16:creationId xmlns:a16="http://schemas.microsoft.com/office/drawing/2014/main" id="{99CCFD75-43EB-8D05-19F1-39232C748A2E}"/>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5" name="Oval 13" descr="Trellis">
              <a:extLst>
                <a:ext uri="{FF2B5EF4-FFF2-40B4-BE49-F238E27FC236}">
                  <a16:creationId xmlns:a16="http://schemas.microsoft.com/office/drawing/2014/main" id="{D445E859-3BBE-FB00-8B6C-87F12699F1F6}"/>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46" name="Group 45">
            <a:extLst>
              <a:ext uri="{FF2B5EF4-FFF2-40B4-BE49-F238E27FC236}">
                <a16:creationId xmlns:a16="http://schemas.microsoft.com/office/drawing/2014/main" id="{241096CF-F9D5-9688-A834-57996BDBEE08}"/>
              </a:ext>
            </a:extLst>
          </p:cNvPr>
          <p:cNvGrpSpPr/>
          <p:nvPr/>
        </p:nvGrpSpPr>
        <p:grpSpPr>
          <a:xfrm rot="5400000">
            <a:off x="3446479" y="3773264"/>
            <a:ext cx="464234" cy="387577"/>
            <a:chOff x="6317566" y="4545770"/>
            <a:chExt cx="464234" cy="387577"/>
          </a:xfrm>
        </p:grpSpPr>
        <p:sp>
          <p:nvSpPr>
            <p:cNvPr id="47" name="Oval 46">
              <a:extLst>
                <a:ext uri="{FF2B5EF4-FFF2-40B4-BE49-F238E27FC236}">
                  <a16:creationId xmlns:a16="http://schemas.microsoft.com/office/drawing/2014/main" id="{60A2F5D2-C601-20B5-73AE-7CE827899BEF}"/>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13" descr="Trellis">
              <a:extLst>
                <a:ext uri="{FF2B5EF4-FFF2-40B4-BE49-F238E27FC236}">
                  <a16:creationId xmlns:a16="http://schemas.microsoft.com/office/drawing/2014/main" id="{1FC546D9-D994-5526-8F35-BD5B914012D4}"/>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49" name="Oval 13" descr="Trellis">
              <a:extLst>
                <a:ext uri="{FF2B5EF4-FFF2-40B4-BE49-F238E27FC236}">
                  <a16:creationId xmlns:a16="http://schemas.microsoft.com/office/drawing/2014/main" id="{3F121E5B-00DA-28DB-E799-2CFF3CB6AEEF}"/>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0" name="Group 49">
            <a:extLst>
              <a:ext uri="{FF2B5EF4-FFF2-40B4-BE49-F238E27FC236}">
                <a16:creationId xmlns:a16="http://schemas.microsoft.com/office/drawing/2014/main" id="{C0D4DC6D-9199-00BB-13BB-86C8D3F76F10}"/>
              </a:ext>
            </a:extLst>
          </p:cNvPr>
          <p:cNvGrpSpPr/>
          <p:nvPr/>
        </p:nvGrpSpPr>
        <p:grpSpPr>
          <a:xfrm>
            <a:off x="3879716" y="3864378"/>
            <a:ext cx="464234" cy="387577"/>
            <a:chOff x="6317566" y="4545770"/>
            <a:chExt cx="464234" cy="387577"/>
          </a:xfrm>
        </p:grpSpPr>
        <p:sp>
          <p:nvSpPr>
            <p:cNvPr id="51" name="Oval 50">
              <a:extLst>
                <a:ext uri="{FF2B5EF4-FFF2-40B4-BE49-F238E27FC236}">
                  <a16:creationId xmlns:a16="http://schemas.microsoft.com/office/drawing/2014/main" id="{62A37D23-AFCA-148A-7983-9A7F992C271B}"/>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13" descr="Trellis">
              <a:extLst>
                <a:ext uri="{FF2B5EF4-FFF2-40B4-BE49-F238E27FC236}">
                  <a16:creationId xmlns:a16="http://schemas.microsoft.com/office/drawing/2014/main" id="{EAA4B774-0445-E253-1218-25DC994CC2B1}"/>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3" name="Oval 13" descr="Trellis">
              <a:extLst>
                <a:ext uri="{FF2B5EF4-FFF2-40B4-BE49-F238E27FC236}">
                  <a16:creationId xmlns:a16="http://schemas.microsoft.com/office/drawing/2014/main" id="{1A1012B1-6F83-E587-3D63-D2D18F164982}"/>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4" name="Group 53">
            <a:extLst>
              <a:ext uri="{FF2B5EF4-FFF2-40B4-BE49-F238E27FC236}">
                <a16:creationId xmlns:a16="http://schemas.microsoft.com/office/drawing/2014/main" id="{C351FE98-0CEC-2D16-F6BF-9A72E4149F60}"/>
              </a:ext>
            </a:extLst>
          </p:cNvPr>
          <p:cNvGrpSpPr/>
          <p:nvPr/>
        </p:nvGrpSpPr>
        <p:grpSpPr>
          <a:xfrm rot="20982595">
            <a:off x="3818483" y="3483344"/>
            <a:ext cx="464234" cy="387577"/>
            <a:chOff x="6317566" y="4545770"/>
            <a:chExt cx="464234" cy="387577"/>
          </a:xfrm>
        </p:grpSpPr>
        <p:sp>
          <p:nvSpPr>
            <p:cNvPr id="55" name="Oval 54">
              <a:extLst>
                <a:ext uri="{FF2B5EF4-FFF2-40B4-BE49-F238E27FC236}">
                  <a16:creationId xmlns:a16="http://schemas.microsoft.com/office/drawing/2014/main" id="{147EAE93-CC62-6738-944B-3A738C3E63C6}"/>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13" descr="Trellis">
              <a:extLst>
                <a:ext uri="{FF2B5EF4-FFF2-40B4-BE49-F238E27FC236}">
                  <a16:creationId xmlns:a16="http://schemas.microsoft.com/office/drawing/2014/main" id="{C2A0C9EE-8439-F7E1-9476-D6D8E43D3001}"/>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57" name="Oval 13" descr="Trellis">
              <a:extLst>
                <a:ext uri="{FF2B5EF4-FFF2-40B4-BE49-F238E27FC236}">
                  <a16:creationId xmlns:a16="http://schemas.microsoft.com/office/drawing/2014/main" id="{A8530566-C20C-C32B-B15D-10D974C9A819}"/>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grpSp>
        <p:nvGrpSpPr>
          <p:cNvPr id="58" name="Group 57">
            <a:extLst>
              <a:ext uri="{FF2B5EF4-FFF2-40B4-BE49-F238E27FC236}">
                <a16:creationId xmlns:a16="http://schemas.microsoft.com/office/drawing/2014/main" id="{B740AE3D-013A-EBEE-34DF-28A47F6112F8}"/>
              </a:ext>
            </a:extLst>
          </p:cNvPr>
          <p:cNvGrpSpPr/>
          <p:nvPr/>
        </p:nvGrpSpPr>
        <p:grpSpPr>
          <a:xfrm rot="2193097">
            <a:off x="4200033" y="3509031"/>
            <a:ext cx="464234" cy="387577"/>
            <a:chOff x="6317566" y="4545770"/>
            <a:chExt cx="464234" cy="387577"/>
          </a:xfrm>
        </p:grpSpPr>
        <p:sp>
          <p:nvSpPr>
            <p:cNvPr id="59" name="Oval 58">
              <a:extLst>
                <a:ext uri="{FF2B5EF4-FFF2-40B4-BE49-F238E27FC236}">
                  <a16:creationId xmlns:a16="http://schemas.microsoft.com/office/drawing/2014/main" id="{C60D100E-660E-65B0-FF90-CB24A6D98290}"/>
                </a:ext>
              </a:extLst>
            </p:cNvPr>
            <p:cNvSpPr/>
            <p:nvPr/>
          </p:nvSpPr>
          <p:spPr>
            <a:xfrm>
              <a:off x="6400800" y="4572000"/>
              <a:ext cx="328246" cy="361347"/>
            </a:xfrm>
            <a:prstGeom prst="ellipse">
              <a:avLst/>
            </a:prstGeom>
            <a:solidFill>
              <a:srgbClr val="0000CC"/>
            </a:solidFill>
            <a:ln>
              <a:solidFill>
                <a:srgbClr val="000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13" descr="Trellis">
              <a:extLst>
                <a:ext uri="{FF2B5EF4-FFF2-40B4-BE49-F238E27FC236}">
                  <a16:creationId xmlns:a16="http://schemas.microsoft.com/office/drawing/2014/main" id="{9989B18D-80FE-0BBB-AD5B-7B5341D3B971}"/>
                </a:ext>
              </a:extLst>
            </p:cNvPr>
            <p:cNvSpPr>
              <a:spLocks noChangeArrowheads="1"/>
            </p:cNvSpPr>
            <p:nvPr/>
          </p:nvSpPr>
          <p:spPr bwMode="auto">
            <a:xfrm>
              <a:off x="6635262" y="4545770"/>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sp>
          <p:nvSpPr>
            <p:cNvPr id="61" name="Oval 13" descr="Trellis">
              <a:extLst>
                <a:ext uri="{FF2B5EF4-FFF2-40B4-BE49-F238E27FC236}">
                  <a16:creationId xmlns:a16="http://schemas.microsoft.com/office/drawing/2014/main" id="{CD391BCD-F6F0-A287-3E62-1195F5BC4C14}"/>
                </a:ext>
              </a:extLst>
            </p:cNvPr>
            <p:cNvSpPr>
              <a:spLocks noChangeArrowheads="1"/>
            </p:cNvSpPr>
            <p:nvPr/>
          </p:nvSpPr>
          <p:spPr bwMode="auto">
            <a:xfrm>
              <a:off x="6317566" y="4587154"/>
              <a:ext cx="146538" cy="133134"/>
            </a:xfrm>
            <a:prstGeom prst="ellipse">
              <a:avLst/>
            </a:prstGeom>
            <a:solidFill>
              <a:srgbClr val="FF0000"/>
            </a:solidFill>
            <a:ln w="9525">
              <a:solidFill>
                <a:srgbClr val="FF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endParaRPr lang="en-US" altLang="en-US" sz="1800" dirty="0">
                <a:solidFill>
                  <a:srgbClr val="000000"/>
                </a:solidFill>
              </a:endParaRPr>
            </a:p>
          </p:txBody>
        </p:sp>
      </p:grpSp>
      <p:cxnSp>
        <p:nvCxnSpPr>
          <p:cNvPr id="63" name="Straight Connector 62">
            <a:extLst>
              <a:ext uri="{FF2B5EF4-FFF2-40B4-BE49-F238E27FC236}">
                <a16:creationId xmlns:a16="http://schemas.microsoft.com/office/drawing/2014/main" id="{CD07688A-7901-4775-B7F3-B2474154F3CE}"/>
              </a:ext>
            </a:extLst>
          </p:cNvPr>
          <p:cNvCxnSpPr>
            <a:cxnSpLocks/>
          </p:cNvCxnSpPr>
          <p:nvPr/>
        </p:nvCxnSpPr>
        <p:spPr>
          <a:xfrm>
            <a:off x="2819400" y="4619963"/>
            <a:ext cx="1905000" cy="0"/>
          </a:xfrm>
          <a:prstGeom prst="line">
            <a:avLst/>
          </a:prstGeom>
        </p:spPr>
        <p:style>
          <a:lnRef idx="1">
            <a:schemeClr val="dk1"/>
          </a:lnRef>
          <a:fillRef idx="0">
            <a:schemeClr val="dk1"/>
          </a:fillRef>
          <a:effectRef idx="0">
            <a:schemeClr val="dk1"/>
          </a:effectRef>
          <a:fontRef idx="minor">
            <a:schemeClr val="tx1"/>
          </a:fontRef>
        </p:style>
      </p:cxnSp>
      <p:cxnSp>
        <p:nvCxnSpPr>
          <p:cNvPr id="65" name="Straight Connector 64">
            <a:extLst>
              <a:ext uri="{FF2B5EF4-FFF2-40B4-BE49-F238E27FC236}">
                <a16:creationId xmlns:a16="http://schemas.microsoft.com/office/drawing/2014/main" id="{FCDBE749-2551-CF90-EF8B-05561705D571}"/>
              </a:ext>
            </a:extLst>
          </p:cNvPr>
          <p:cNvCxnSpPr>
            <a:cxnSpLocks/>
          </p:cNvCxnSpPr>
          <p:nvPr/>
        </p:nvCxnSpPr>
        <p:spPr>
          <a:xfrm flipH="1" flipV="1">
            <a:off x="6283678" y="1511596"/>
            <a:ext cx="726722" cy="3011375"/>
          </a:xfrm>
          <a:prstGeom prst="line">
            <a:avLst/>
          </a:prstGeom>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DF30A78A-2A4D-303D-F369-FA726808D377}"/>
              </a:ext>
            </a:extLst>
          </p:cNvPr>
          <p:cNvCxnSpPr>
            <a:cxnSpLocks/>
          </p:cNvCxnSpPr>
          <p:nvPr/>
        </p:nvCxnSpPr>
        <p:spPr>
          <a:xfrm flipH="1" flipV="1">
            <a:off x="4581583" y="3913374"/>
            <a:ext cx="2428817" cy="609597"/>
          </a:xfrm>
          <a:prstGeom prst="line">
            <a:avLst/>
          </a:prstGeom>
        </p:spPr>
        <p:style>
          <a:lnRef idx="1">
            <a:schemeClr val="dk1"/>
          </a:lnRef>
          <a:fillRef idx="0">
            <a:schemeClr val="dk1"/>
          </a:fillRef>
          <a:effectRef idx="0">
            <a:schemeClr val="dk1"/>
          </a:effectRef>
          <a:fontRef idx="minor">
            <a:schemeClr val="tx1"/>
          </a:fontRef>
        </p:style>
      </p:cxnSp>
      <p:sp>
        <p:nvSpPr>
          <p:cNvPr id="69" name="Rectangle 68">
            <a:extLst>
              <a:ext uri="{FF2B5EF4-FFF2-40B4-BE49-F238E27FC236}">
                <a16:creationId xmlns:a16="http://schemas.microsoft.com/office/drawing/2014/main" id="{BE8A5121-D470-5B86-82DF-5F642DE4BB37}"/>
              </a:ext>
            </a:extLst>
          </p:cNvPr>
          <p:cNvSpPr/>
          <p:nvPr/>
        </p:nvSpPr>
        <p:spPr>
          <a:xfrm rot="4076416">
            <a:off x="5559754" y="2773423"/>
            <a:ext cx="130814" cy="286925"/>
          </a:xfrm>
          <a:prstGeom prst="rect">
            <a:avLst/>
          </a:prstGeom>
          <a:solidFill>
            <a:srgbClr val="FFFF0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67F6A947-C34E-F3BE-ADB9-4C7D56C00D49}"/>
              </a:ext>
            </a:extLst>
          </p:cNvPr>
          <p:cNvSpPr/>
          <p:nvPr/>
        </p:nvSpPr>
        <p:spPr>
          <a:xfrm rot="8896471">
            <a:off x="5977932" y="3198400"/>
            <a:ext cx="130814" cy="286925"/>
          </a:xfrm>
          <a:prstGeom prst="rect">
            <a:avLst/>
          </a:prstGeom>
          <a:solidFill>
            <a:srgbClr val="FFFF0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BE2F4602-5DFD-57EB-E185-124BA68F646F}"/>
              </a:ext>
            </a:extLst>
          </p:cNvPr>
          <p:cNvSpPr/>
          <p:nvPr/>
        </p:nvSpPr>
        <p:spPr>
          <a:xfrm rot="19861915">
            <a:off x="6274191" y="2643972"/>
            <a:ext cx="130814" cy="286925"/>
          </a:xfrm>
          <a:prstGeom prst="rect">
            <a:avLst/>
          </a:prstGeom>
          <a:solidFill>
            <a:srgbClr val="FFFF0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7C82301F-9DE7-AED9-1384-6DA457FC1C5D}"/>
              </a:ext>
            </a:extLst>
          </p:cNvPr>
          <p:cNvSpPr/>
          <p:nvPr/>
        </p:nvSpPr>
        <p:spPr>
          <a:xfrm rot="793156">
            <a:off x="6365161" y="3526202"/>
            <a:ext cx="130814" cy="286925"/>
          </a:xfrm>
          <a:prstGeom prst="rect">
            <a:avLst/>
          </a:prstGeom>
          <a:solidFill>
            <a:srgbClr val="FFFF0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5DC2E4CA-9A85-DD2B-9C2B-349585245DFD}"/>
              </a:ext>
            </a:extLst>
          </p:cNvPr>
          <p:cNvSpPr/>
          <p:nvPr/>
        </p:nvSpPr>
        <p:spPr>
          <a:xfrm rot="793156">
            <a:off x="5881452" y="2315988"/>
            <a:ext cx="130814" cy="286925"/>
          </a:xfrm>
          <a:prstGeom prst="rect">
            <a:avLst/>
          </a:prstGeom>
          <a:solidFill>
            <a:srgbClr val="FFFF0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506291A-5164-EC09-3D2A-63BF0E50C4C2}"/>
              </a:ext>
            </a:extLst>
          </p:cNvPr>
          <p:cNvSpPr txBox="1"/>
          <p:nvPr/>
        </p:nvSpPr>
        <p:spPr>
          <a:xfrm>
            <a:off x="-1" y="2592967"/>
            <a:ext cx="2092199" cy="646331"/>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Gas molecules,</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 like NH</a:t>
            </a:r>
            <a:r>
              <a:rPr lang="en-US" baseline="-25000" dirty="0">
                <a:solidFill>
                  <a:srgbClr val="FF0000"/>
                </a:solidFill>
                <a:latin typeface="Times New Roman" panose="02020603050405020304" pitchFamily="18" charset="0"/>
                <a:cs typeface="Times New Roman" panose="02020603050405020304" pitchFamily="18" charset="0"/>
              </a:rPr>
              <a:t>3  </a:t>
            </a:r>
            <a:r>
              <a:rPr lang="en-US" dirty="0">
                <a:solidFill>
                  <a:srgbClr val="FF0000"/>
                </a:solidFill>
                <a:latin typeface="Times New Roman" panose="02020603050405020304" pitchFamily="18" charset="0"/>
                <a:cs typeface="Times New Roman" panose="02020603050405020304" pitchFamily="18" charset="0"/>
              </a:rPr>
              <a:t>or SO</a:t>
            </a:r>
            <a:r>
              <a:rPr lang="en-US" baseline="-25000" dirty="0">
                <a:solidFill>
                  <a:srgbClr val="FF0000"/>
                </a:solidFill>
                <a:latin typeface="Times New Roman" panose="02020603050405020304" pitchFamily="18" charset="0"/>
                <a:cs typeface="Times New Roman" panose="02020603050405020304" pitchFamily="18" charset="0"/>
              </a:rPr>
              <a:t>3</a:t>
            </a:r>
          </a:p>
        </p:txBody>
      </p:sp>
      <p:sp>
        <p:nvSpPr>
          <p:cNvPr id="7" name="TextBox 6">
            <a:extLst>
              <a:ext uri="{FF2B5EF4-FFF2-40B4-BE49-F238E27FC236}">
                <a16:creationId xmlns:a16="http://schemas.microsoft.com/office/drawing/2014/main" id="{2D510FE2-7225-BA8A-55C8-78C750104AC3}"/>
              </a:ext>
            </a:extLst>
          </p:cNvPr>
          <p:cNvSpPr txBox="1"/>
          <p:nvPr/>
        </p:nvSpPr>
        <p:spPr>
          <a:xfrm>
            <a:off x="4918201" y="73751"/>
            <a:ext cx="2092199" cy="646331"/>
          </a:xfrm>
          <a:prstGeom prst="rect">
            <a:avLst/>
          </a:prstGeom>
          <a:noFill/>
        </p:spPr>
        <p:txBody>
          <a:bodyPr wrap="squar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Gas molecules,</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 like CO</a:t>
            </a:r>
            <a:r>
              <a:rPr lang="en-US" baseline="-25000" dirty="0">
                <a:solidFill>
                  <a:srgbClr val="FF0000"/>
                </a:solidFill>
                <a:latin typeface="Times New Roman" panose="02020603050405020304" pitchFamily="18" charset="0"/>
                <a:cs typeface="Times New Roman" panose="02020603050405020304" pitchFamily="18" charset="0"/>
              </a:rPr>
              <a:t>3  </a:t>
            </a:r>
            <a:r>
              <a:rPr lang="en-US" dirty="0">
                <a:solidFill>
                  <a:srgbClr val="FF0000"/>
                </a:solidFill>
                <a:latin typeface="Times New Roman" panose="02020603050405020304" pitchFamily="18" charset="0"/>
                <a:cs typeface="Times New Roman" panose="02020603050405020304" pitchFamily="18" charset="0"/>
              </a:rPr>
              <a:t>or H</a:t>
            </a:r>
            <a:r>
              <a:rPr lang="en-US" baseline="-25000" dirty="0">
                <a:solidFill>
                  <a:srgbClr val="FF0000"/>
                </a:solidFill>
                <a:latin typeface="Times New Roman" panose="02020603050405020304" pitchFamily="18" charset="0"/>
                <a:cs typeface="Times New Roman" panose="02020603050405020304" pitchFamily="18" charset="0"/>
              </a:rPr>
              <a:t>2</a:t>
            </a:r>
            <a:r>
              <a:rPr lang="en-US" dirty="0">
                <a:solidFill>
                  <a:srgbClr val="FF0000"/>
                </a:solidFill>
                <a:latin typeface="Times New Roman" panose="02020603050405020304" pitchFamily="18" charset="0"/>
                <a:cs typeface="Times New Roman" panose="02020603050405020304" pitchFamily="18" charset="0"/>
              </a:rPr>
              <a:t>O</a:t>
            </a:r>
          </a:p>
        </p:txBody>
      </p:sp>
      <p:sp>
        <p:nvSpPr>
          <p:cNvPr id="9" name="TextBox 8">
            <a:extLst>
              <a:ext uri="{FF2B5EF4-FFF2-40B4-BE49-F238E27FC236}">
                <a16:creationId xmlns:a16="http://schemas.microsoft.com/office/drawing/2014/main" id="{FDD50C51-798A-B611-5D1E-62C372A76298}"/>
              </a:ext>
            </a:extLst>
          </p:cNvPr>
          <p:cNvSpPr txBox="1"/>
          <p:nvPr/>
        </p:nvSpPr>
        <p:spPr>
          <a:xfrm>
            <a:off x="3308463" y="2492706"/>
            <a:ext cx="1363538" cy="923330"/>
          </a:xfrm>
          <a:prstGeom prst="rect">
            <a:avLst/>
          </a:prstGeom>
          <a:noFill/>
        </p:spPr>
        <p:txBody>
          <a:bodyPr wrap="squar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Liquid </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molecules,</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 like H</a:t>
            </a:r>
            <a:r>
              <a:rPr lang="en-US" baseline="-25000" dirty="0">
                <a:solidFill>
                  <a:srgbClr val="FF0000"/>
                </a:solidFill>
                <a:latin typeface="Times New Roman" panose="02020603050405020304" pitchFamily="18" charset="0"/>
                <a:cs typeface="Times New Roman" panose="02020603050405020304" pitchFamily="18" charset="0"/>
              </a:rPr>
              <a:t>2</a:t>
            </a:r>
            <a:r>
              <a:rPr lang="en-US" dirty="0">
                <a:solidFill>
                  <a:srgbClr val="FF0000"/>
                </a:solidFill>
                <a:latin typeface="Times New Roman" panose="02020603050405020304" pitchFamily="18" charset="0"/>
                <a:cs typeface="Times New Roman" panose="02020603050405020304" pitchFamily="18" charset="0"/>
              </a:rPr>
              <a:t>O</a:t>
            </a:r>
          </a:p>
        </p:txBody>
      </p:sp>
      <p:sp>
        <p:nvSpPr>
          <p:cNvPr id="10" name="TextBox 9">
            <a:extLst>
              <a:ext uri="{FF2B5EF4-FFF2-40B4-BE49-F238E27FC236}">
                <a16:creationId xmlns:a16="http://schemas.microsoft.com/office/drawing/2014/main" id="{E8DC7A42-6AA3-ACD3-44A8-3B6C833FFD4A}"/>
              </a:ext>
            </a:extLst>
          </p:cNvPr>
          <p:cNvSpPr txBox="1"/>
          <p:nvPr/>
        </p:nvSpPr>
        <p:spPr>
          <a:xfrm>
            <a:off x="696225" y="4545627"/>
            <a:ext cx="1363538" cy="369332"/>
          </a:xfrm>
          <a:prstGeom prst="rect">
            <a:avLst/>
          </a:prstGeom>
          <a:noFill/>
        </p:spPr>
        <p:txBody>
          <a:bodyPr wrap="squar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Solid</a:t>
            </a:r>
          </a:p>
        </p:txBody>
      </p:sp>
      <p:sp>
        <p:nvSpPr>
          <p:cNvPr id="12" name="TextBox 11">
            <a:extLst>
              <a:ext uri="{FF2B5EF4-FFF2-40B4-BE49-F238E27FC236}">
                <a16:creationId xmlns:a16="http://schemas.microsoft.com/office/drawing/2014/main" id="{15D9F086-2D6E-F784-83F2-71D16D8C8ACB}"/>
              </a:ext>
            </a:extLst>
          </p:cNvPr>
          <p:cNvSpPr txBox="1"/>
          <p:nvPr/>
        </p:nvSpPr>
        <p:spPr>
          <a:xfrm>
            <a:off x="2919179" y="4648038"/>
            <a:ext cx="1363538" cy="369332"/>
          </a:xfrm>
          <a:prstGeom prst="rect">
            <a:avLst/>
          </a:prstGeom>
          <a:noFill/>
        </p:spPr>
        <p:txBody>
          <a:bodyPr wrap="squar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Gas</a:t>
            </a:r>
          </a:p>
        </p:txBody>
      </p:sp>
      <p:sp>
        <p:nvSpPr>
          <p:cNvPr id="24" name="TextBox 23">
            <a:extLst>
              <a:ext uri="{FF2B5EF4-FFF2-40B4-BE49-F238E27FC236}">
                <a16:creationId xmlns:a16="http://schemas.microsoft.com/office/drawing/2014/main" id="{DFDF7090-135A-4267-2EB1-C02B1C4DE904}"/>
              </a:ext>
            </a:extLst>
          </p:cNvPr>
          <p:cNvSpPr txBox="1"/>
          <p:nvPr/>
        </p:nvSpPr>
        <p:spPr>
          <a:xfrm>
            <a:off x="4891247" y="3602758"/>
            <a:ext cx="1363538" cy="369332"/>
          </a:xfrm>
          <a:prstGeom prst="rect">
            <a:avLst/>
          </a:prstGeom>
          <a:noFill/>
        </p:spPr>
        <p:txBody>
          <a:bodyPr wrap="squar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Atomic gas</a:t>
            </a:r>
          </a:p>
        </p:txBody>
      </p:sp>
      <p:sp>
        <p:nvSpPr>
          <p:cNvPr id="27" name="Rectangle 26">
            <a:extLst>
              <a:ext uri="{FF2B5EF4-FFF2-40B4-BE49-F238E27FC236}">
                <a16:creationId xmlns:a16="http://schemas.microsoft.com/office/drawing/2014/main" id="{AAD77DE2-07E2-6509-77BE-8E8C46D51D39}"/>
              </a:ext>
            </a:extLst>
          </p:cNvPr>
          <p:cNvSpPr/>
          <p:nvPr/>
        </p:nvSpPr>
        <p:spPr>
          <a:xfrm rot="8896471">
            <a:off x="5464542" y="3249527"/>
            <a:ext cx="130814" cy="286925"/>
          </a:xfrm>
          <a:prstGeom prst="rect">
            <a:avLst/>
          </a:prstGeom>
          <a:solidFill>
            <a:srgbClr val="FFFF0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DE5DF5BD-81D5-F63E-A3C6-6536755AD190}"/>
              </a:ext>
            </a:extLst>
          </p:cNvPr>
          <p:cNvSpPr txBox="1"/>
          <p:nvPr/>
        </p:nvSpPr>
        <p:spPr>
          <a:xfrm>
            <a:off x="6396334" y="1285996"/>
            <a:ext cx="1872314" cy="923330"/>
          </a:xfrm>
          <a:prstGeom prst="rect">
            <a:avLst/>
          </a:prstGeom>
          <a:noFill/>
        </p:spPr>
        <p:txBody>
          <a:bodyPr wrap="squar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The</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7 </a:t>
            </a:r>
            <a:r>
              <a:rPr lang="en-US" dirty="0" err="1">
                <a:solidFill>
                  <a:srgbClr val="FF0000"/>
                </a:solidFill>
                <a:latin typeface="Times New Roman" panose="02020603050405020304" pitchFamily="18" charset="0"/>
                <a:cs typeface="Times New Roman" panose="02020603050405020304" pitchFamily="18" charset="0"/>
              </a:rPr>
              <a:t>HONClBrIF</a:t>
            </a:r>
            <a:r>
              <a:rPr lang="en-US" dirty="0">
                <a:solidFill>
                  <a:srgbClr val="FF0000"/>
                </a:solidFill>
                <a:latin typeface="Times New Roman" panose="02020603050405020304" pitchFamily="18" charset="0"/>
                <a:cs typeface="Times New Roman" panose="02020603050405020304" pitchFamily="18" charset="0"/>
              </a:rPr>
              <a:t> </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twins</a:t>
            </a:r>
          </a:p>
        </p:txBody>
      </p:sp>
      <p:sp>
        <p:nvSpPr>
          <p:cNvPr id="35" name="Oval 34">
            <a:extLst>
              <a:ext uri="{FF2B5EF4-FFF2-40B4-BE49-F238E27FC236}">
                <a16:creationId xmlns:a16="http://schemas.microsoft.com/office/drawing/2014/main" id="{FF18638C-249B-24AC-4146-F8DFC1BFEE58}"/>
              </a:ext>
            </a:extLst>
          </p:cNvPr>
          <p:cNvSpPr/>
          <p:nvPr/>
        </p:nvSpPr>
        <p:spPr>
          <a:xfrm>
            <a:off x="5455318" y="4794368"/>
            <a:ext cx="1726257" cy="1804326"/>
          </a:xfrm>
          <a:prstGeom prst="ellipse">
            <a:avLst/>
          </a:prstGeom>
          <a:solidFill>
            <a:srgbClr val="FFC000"/>
          </a:solid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F23C4BD0-803E-3311-FA58-46E46B78C554}"/>
              </a:ext>
            </a:extLst>
          </p:cNvPr>
          <p:cNvSpPr txBox="1"/>
          <p:nvPr/>
        </p:nvSpPr>
        <p:spPr>
          <a:xfrm>
            <a:off x="5715259" y="4938062"/>
            <a:ext cx="1158647" cy="1446550"/>
          </a:xfrm>
          <a:prstGeom prst="rect">
            <a:avLst/>
          </a:prstGeom>
          <a:noFill/>
        </p:spPr>
        <p:txBody>
          <a:bodyPr wrap="square" rtlCol="0">
            <a:spAutoFit/>
          </a:bodyPr>
          <a:lstStyle/>
          <a:p>
            <a:pPr algn="ctr"/>
            <a:r>
              <a:rPr lang="en-US" sz="8800" dirty="0">
                <a:latin typeface="Narkisim" panose="020E0502050101010101" pitchFamily="34" charset="-79"/>
                <a:cs typeface="Narkisim" panose="020E0502050101010101" pitchFamily="34" charset="-79"/>
              </a:rPr>
              <a:t>66</a:t>
            </a:r>
          </a:p>
        </p:txBody>
      </p:sp>
    </p:spTree>
    <p:extLst>
      <p:ext uri="{BB962C8B-B14F-4D97-AF65-F5344CB8AC3E}">
        <p14:creationId xmlns:p14="http://schemas.microsoft.com/office/powerpoint/2010/main" val="7103374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800767"/>
          </a:xfrm>
          <a:prstGeom prst="rect">
            <a:avLst/>
          </a:prstGeom>
          <a:noFill/>
        </p:spPr>
        <p:txBody>
          <a:bodyPr wrap="square" rtlCol="0">
            <a:spAutoFit/>
          </a:bodyPr>
          <a:lstStyle/>
          <a:p>
            <a:pPr algn="ctr"/>
            <a:r>
              <a:rPr lang="en-US" sz="8800" b="1" dirty="0">
                <a:solidFill>
                  <a:prstClr val="black"/>
                </a:solidFill>
              </a:rPr>
              <a:t>REVIEW OF MATTER</a:t>
            </a:r>
          </a:p>
        </p:txBody>
      </p:sp>
      <p:sp>
        <p:nvSpPr>
          <p:cNvPr id="3" name="TextBox 2"/>
          <p:cNvSpPr txBox="1"/>
          <p:nvPr/>
        </p:nvSpPr>
        <p:spPr>
          <a:xfrm>
            <a:off x="0" y="2667000"/>
            <a:ext cx="9144000" cy="4154984"/>
          </a:xfrm>
          <a:prstGeom prst="rect">
            <a:avLst/>
          </a:prstGeom>
          <a:noFill/>
        </p:spPr>
        <p:txBody>
          <a:bodyPr wrap="square" rtlCol="0">
            <a:spAutoFit/>
          </a:bodyPr>
          <a:lstStyle/>
          <a:p>
            <a:pPr algn="ctr"/>
            <a:r>
              <a:rPr lang="en-US" sz="4000" b="1" dirty="0">
                <a:solidFill>
                  <a:srgbClr val="FF0000"/>
                </a:solidFill>
                <a:latin typeface="Times New Roman" panose="02020603050405020304" pitchFamily="18" charset="0"/>
                <a:cs typeface="Times New Roman" panose="02020603050405020304" pitchFamily="18" charset="0"/>
              </a:rPr>
              <a:t>Know this.  Be one with the matter.  </a:t>
            </a:r>
            <a:br>
              <a:rPr lang="en-US" sz="4000" b="1" dirty="0">
                <a:solidFill>
                  <a:srgbClr val="FF0000"/>
                </a:solidFill>
                <a:latin typeface="Times New Roman" panose="02020603050405020304" pitchFamily="18" charset="0"/>
                <a:cs typeface="Times New Roman" panose="02020603050405020304" pitchFamily="18" charset="0"/>
              </a:rPr>
            </a:br>
            <a:r>
              <a:rPr lang="en-US" sz="4000" b="1" dirty="0">
                <a:solidFill>
                  <a:srgbClr val="FF0000"/>
                </a:solidFill>
                <a:latin typeface="Times New Roman" panose="02020603050405020304" pitchFamily="18" charset="0"/>
                <a:cs typeface="Times New Roman" panose="02020603050405020304" pitchFamily="18" charset="0"/>
              </a:rPr>
              <a:t>You can do it.  </a:t>
            </a:r>
            <a:br>
              <a:rPr lang="en-US" sz="4000" b="1" dirty="0">
                <a:solidFill>
                  <a:srgbClr val="FF0000"/>
                </a:solidFill>
                <a:latin typeface="Times New Roman" panose="02020603050405020304" pitchFamily="18" charset="0"/>
                <a:cs typeface="Times New Roman" panose="02020603050405020304" pitchFamily="18" charset="0"/>
              </a:rPr>
            </a:br>
            <a:r>
              <a:rPr lang="en-US" sz="4000" b="1" dirty="0">
                <a:solidFill>
                  <a:srgbClr val="FF0000"/>
                </a:solidFill>
                <a:latin typeface="Times New Roman" panose="02020603050405020304" pitchFamily="18" charset="0"/>
                <a:cs typeface="Times New Roman" panose="02020603050405020304" pitchFamily="18" charset="0"/>
              </a:rPr>
              <a:t>Let’s finish the notes in a big way.</a:t>
            </a:r>
            <a:br>
              <a:rPr lang="en-US" sz="4000" b="1" dirty="0">
                <a:solidFill>
                  <a:srgbClr val="FF0000"/>
                </a:solidFill>
                <a:latin typeface="Times New Roman" panose="02020603050405020304" pitchFamily="18" charset="0"/>
                <a:cs typeface="Times New Roman" panose="02020603050405020304" pitchFamily="18" charset="0"/>
              </a:rPr>
            </a:br>
            <a:r>
              <a:rPr lang="en-US" sz="2000" b="1" dirty="0">
                <a:solidFill>
                  <a:srgbClr val="FF0000"/>
                </a:solidFill>
                <a:latin typeface="Times New Roman" panose="02020603050405020304" pitchFamily="18" charset="0"/>
                <a:cs typeface="Times New Roman" panose="02020603050405020304" pitchFamily="18" charset="0"/>
              </a:rPr>
              <a:t> </a:t>
            </a:r>
            <a:br>
              <a:rPr lang="en-US" sz="4000" b="1" dirty="0">
                <a:solidFill>
                  <a:srgbClr val="FF0000"/>
                </a:solidFill>
                <a:latin typeface="Times New Roman" panose="02020603050405020304" pitchFamily="18" charset="0"/>
                <a:cs typeface="Times New Roman" panose="02020603050405020304" pitchFamily="18" charset="0"/>
              </a:rPr>
            </a:br>
            <a:r>
              <a:rPr lang="en-US" sz="6600" b="1" dirty="0">
                <a:solidFill>
                  <a:srgbClr val="0000CC"/>
                </a:solidFill>
                <a:latin typeface="Wingdings" panose="05000000000000000000" pitchFamily="2" charset="2"/>
                <a:cs typeface="Times New Roman" panose="02020603050405020304" pitchFamily="18" charset="0"/>
              </a:rPr>
              <a:t>J</a:t>
            </a:r>
          </a:p>
          <a:p>
            <a:pPr algn="ctr"/>
            <a:r>
              <a:rPr lang="en-US" sz="1600" b="1" dirty="0">
                <a:solidFill>
                  <a:srgbClr val="0000CC"/>
                </a:solidFill>
                <a:latin typeface="Comic Sans MS" panose="030F0702030302020204" pitchFamily="66" charset="0"/>
                <a:cs typeface="Times New Roman" panose="02020603050405020304" pitchFamily="18" charset="0"/>
              </a:rPr>
              <a:t> </a:t>
            </a:r>
            <a:r>
              <a:rPr lang="en-US" sz="1100" b="1" dirty="0">
                <a:solidFill>
                  <a:srgbClr val="0000CC"/>
                </a:solidFill>
                <a:latin typeface="Comic Sans MS" panose="030F0702030302020204" pitchFamily="66" charset="0"/>
                <a:cs typeface="Times New Roman" panose="02020603050405020304" pitchFamily="18" charset="0"/>
              </a:rPr>
              <a:t> </a:t>
            </a:r>
            <a:br>
              <a:rPr lang="en-US" sz="4000" b="1" dirty="0">
                <a:solidFill>
                  <a:srgbClr val="0000CC"/>
                </a:solidFill>
                <a:latin typeface="Comic Sans MS" panose="030F0702030302020204" pitchFamily="66" charset="0"/>
                <a:cs typeface="Times New Roman" panose="02020603050405020304" pitchFamily="18" charset="0"/>
              </a:rPr>
            </a:br>
            <a:r>
              <a:rPr lang="en-US" sz="4000" b="1" dirty="0">
                <a:solidFill>
                  <a:srgbClr val="0000CC"/>
                </a:solidFill>
                <a:latin typeface="Comic Sans MS" panose="030F0702030302020204" pitchFamily="66" charset="0"/>
                <a:cs typeface="Times New Roman" panose="02020603050405020304" pitchFamily="18" charset="0"/>
              </a:rPr>
              <a:t>Or do this at home!</a:t>
            </a:r>
          </a:p>
        </p:txBody>
      </p:sp>
    </p:spTree>
    <p:extLst>
      <p:ext uri="{BB962C8B-B14F-4D97-AF65-F5344CB8AC3E}">
        <p14:creationId xmlns:p14="http://schemas.microsoft.com/office/powerpoint/2010/main" val="39637646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154984"/>
          </a:xfrm>
          <a:prstGeom prst="rect">
            <a:avLst/>
          </a:prstGeom>
          <a:noFill/>
        </p:spPr>
        <p:txBody>
          <a:bodyPr wrap="square" rtlCol="0">
            <a:spAutoFit/>
          </a:bodyPr>
          <a:lstStyle/>
          <a:p>
            <a:r>
              <a:rPr lang="en-US" sz="4400" dirty="0">
                <a:solidFill>
                  <a:prstClr val="black"/>
                </a:solidFill>
                <a:latin typeface="Times New Roman" panose="02020603050405020304" pitchFamily="18" charset="0"/>
                <a:cs typeface="Times New Roman" panose="02020603050405020304" pitchFamily="18" charset="0"/>
              </a:rPr>
              <a:t>67.  A physical change is  </a:t>
            </a:r>
          </a:p>
          <a:p>
            <a:endParaRPr lang="en-US" sz="4400" dirty="0">
              <a:solidFill>
                <a:prstClr val="black"/>
              </a:solidFill>
              <a:latin typeface="Times New Roman" panose="02020603050405020304" pitchFamily="18" charset="0"/>
              <a:cs typeface="Times New Roman" panose="02020603050405020304" pitchFamily="18" charset="0"/>
            </a:endParaRPr>
          </a:p>
          <a:p>
            <a:pPr marL="342900" indent="-342900">
              <a:buFontTx/>
              <a:buAutoNum type="alphaUcPeriod"/>
            </a:pPr>
            <a:r>
              <a:rPr lang="en-US" sz="4400" dirty="0">
                <a:solidFill>
                  <a:prstClr val="black"/>
                </a:solidFill>
                <a:latin typeface="Times New Roman" panose="02020603050405020304" pitchFamily="18" charset="0"/>
                <a:cs typeface="Times New Roman" panose="02020603050405020304" pitchFamily="18" charset="0"/>
              </a:rPr>
              <a:t>  a chemical change</a:t>
            </a:r>
          </a:p>
          <a:p>
            <a:pPr marL="342900" indent="-342900">
              <a:buFontTx/>
              <a:buAutoNum type="alphaUcPeriod"/>
            </a:pPr>
            <a:r>
              <a:rPr lang="en-US" sz="4400" dirty="0">
                <a:solidFill>
                  <a:prstClr val="black"/>
                </a:solidFill>
                <a:latin typeface="Times New Roman" panose="02020603050405020304" pitchFamily="18" charset="0"/>
                <a:cs typeface="Times New Roman" panose="02020603050405020304" pitchFamily="18" charset="0"/>
              </a:rPr>
              <a:t>  a phase change</a:t>
            </a:r>
          </a:p>
          <a:p>
            <a:pPr marL="342900" indent="-342900">
              <a:buFontTx/>
              <a:buAutoNum type="alphaUcPeriod"/>
            </a:pPr>
            <a:r>
              <a:rPr lang="en-US" sz="4400" dirty="0">
                <a:solidFill>
                  <a:prstClr val="black"/>
                </a:solidFill>
                <a:latin typeface="Times New Roman" panose="02020603050405020304" pitchFamily="18" charset="0"/>
                <a:cs typeface="Times New Roman" panose="02020603050405020304" pitchFamily="18" charset="0"/>
              </a:rPr>
              <a:t>  a chemical reaction</a:t>
            </a:r>
          </a:p>
          <a:p>
            <a:pPr marL="342900" indent="-342900">
              <a:buFontTx/>
              <a:buAutoNum type="alphaUcPeriod"/>
            </a:pPr>
            <a:r>
              <a:rPr lang="en-US" sz="4400" dirty="0">
                <a:solidFill>
                  <a:prstClr val="black"/>
                </a:solidFill>
                <a:latin typeface="Times New Roman" panose="02020603050405020304" pitchFamily="18" charset="0"/>
                <a:cs typeface="Times New Roman" panose="02020603050405020304" pitchFamily="18" charset="0"/>
              </a:rPr>
              <a:t>  a change in density</a:t>
            </a:r>
          </a:p>
        </p:txBody>
      </p:sp>
    </p:spTree>
    <p:extLst>
      <p:ext uri="{BB962C8B-B14F-4D97-AF65-F5344CB8AC3E}">
        <p14:creationId xmlns:p14="http://schemas.microsoft.com/office/powerpoint/2010/main" val="14266287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E0973-4C16-ED92-3507-224A8365766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4FA0ECB-0FEA-6A25-70B0-0EEB14334E47}"/>
              </a:ext>
            </a:extLst>
          </p:cNvPr>
          <p:cNvSpPr txBox="1"/>
          <p:nvPr/>
        </p:nvSpPr>
        <p:spPr>
          <a:xfrm>
            <a:off x="0" y="0"/>
            <a:ext cx="9144000" cy="4154984"/>
          </a:xfrm>
          <a:prstGeom prst="rect">
            <a:avLst/>
          </a:prstGeom>
          <a:noFill/>
        </p:spPr>
        <p:txBody>
          <a:bodyPr wrap="square" rtlCol="0">
            <a:spAutoFit/>
          </a:bodyPr>
          <a:lstStyle/>
          <a:p>
            <a:r>
              <a:rPr lang="en-US" sz="4400" dirty="0">
                <a:solidFill>
                  <a:prstClr val="black"/>
                </a:solidFill>
                <a:latin typeface="Times New Roman" panose="02020603050405020304" pitchFamily="18" charset="0"/>
                <a:cs typeface="Times New Roman" panose="02020603050405020304" pitchFamily="18" charset="0"/>
              </a:rPr>
              <a:t>67.  A physical change is  </a:t>
            </a:r>
          </a:p>
          <a:p>
            <a:endParaRPr lang="en-US" sz="4400" dirty="0">
              <a:solidFill>
                <a:prstClr val="black"/>
              </a:solidFill>
              <a:latin typeface="Times New Roman" panose="02020603050405020304" pitchFamily="18" charset="0"/>
              <a:cs typeface="Times New Roman" panose="02020603050405020304" pitchFamily="18" charset="0"/>
            </a:endParaRPr>
          </a:p>
          <a:p>
            <a:pPr marL="342900" indent="-342900">
              <a:buFontTx/>
              <a:buAutoNum type="alphaUcPeriod"/>
            </a:pPr>
            <a:r>
              <a:rPr lang="en-US" sz="4400" dirty="0">
                <a:solidFill>
                  <a:prstClr val="black"/>
                </a:solidFill>
                <a:latin typeface="Times New Roman" panose="02020603050405020304" pitchFamily="18" charset="0"/>
                <a:cs typeface="Times New Roman" panose="02020603050405020304" pitchFamily="18" charset="0"/>
              </a:rPr>
              <a:t>  a chemical change</a:t>
            </a:r>
          </a:p>
          <a:p>
            <a:pPr marL="342900" indent="-342900">
              <a:buFontTx/>
              <a:buAutoNum type="alphaUcPeriod"/>
            </a:pPr>
            <a:r>
              <a:rPr lang="en-US" sz="4400" dirty="0">
                <a:solidFill>
                  <a:srgbClr val="0000CC"/>
                </a:solidFill>
                <a:latin typeface="Times New Roman" panose="02020603050405020304" pitchFamily="18" charset="0"/>
                <a:cs typeface="Times New Roman" panose="02020603050405020304" pitchFamily="18" charset="0"/>
              </a:rPr>
              <a:t>  a phase change</a:t>
            </a:r>
          </a:p>
          <a:p>
            <a:pPr marL="342900" indent="-342900">
              <a:buFontTx/>
              <a:buAutoNum type="alphaUcPeriod"/>
            </a:pPr>
            <a:r>
              <a:rPr lang="en-US" sz="4400" dirty="0">
                <a:solidFill>
                  <a:prstClr val="black"/>
                </a:solidFill>
                <a:latin typeface="Times New Roman" panose="02020603050405020304" pitchFamily="18" charset="0"/>
                <a:cs typeface="Times New Roman" panose="02020603050405020304" pitchFamily="18" charset="0"/>
              </a:rPr>
              <a:t>  a chemical reaction</a:t>
            </a:r>
          </a:p>
          <a:p>
            <a:pPr marL="342900" indent="-342900">
              <a:buFontTx/>
              <a:buAutoNum type="alphaUcPeriod"/>
            </a:pPr>
            <a:r>
              <a:rPr lang="en-US" sz="4400" dirty="0">
                <a:solidFill>
                  <a:prstClr val="black"/>
                </a:solidFill>
                <a:latin typeface="Times New Roman" panose="02020603050405020304" pitchFamily="18" charset="0"/>
                <a:cs typeface="Times New Roman" panose="02020603050405020304" pitchFamily="18" charset="0"/>
              </a:rPr>
              <a:t>  a change in density</a:t>
            </a:r>
          </a:p>
        </p:txBody>
      </p:sp>
    </p:spTree>
    <p:extLst>
      <p:ext uri="{BB962C8B-B14F-4D97-AF65-F5344CB8AC3E}">
        <p14:creationId xmlns:p14="http://schemas.microsoft.com/office/powerpoint/2010/main" val="16213553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92A600B-F2E3-09F7-C9F6-75294F372795}"/>
              </a:ext>
            </a:extLst>
          </p:cNvPr>
          <p:cNvGraphicFramePr>
            <a:graphicFrameLocks noGrp="1"/>
          </p:cNvGraphicFramePr>
          <p:nvPr>
            <p:extLst>
              <p:ext uri="{D42A27DB-BD31-4B8C-83A1-F6EECF244321}">
                <p14:modId xmlns:p14="http://schemas.microsoft.com/office/powerpoint/2010/main" val="4136855763"/>
              </p:ext>
            </p:extLst>
          </p:nvPr>
        </p:nvGraphicFramePr>
        <p:xfrm>
          <a:off x="0" y="0"/>
          <a:ext cx="9144000" cy="685800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292017870"/>
                    </a:ext>
                  </a:extLst>
                </a:gridCol>
                <a:gridCol w="7010400">
                  <a:extLst>
                    <a:ext uri="{9D8B030D-6E8A-4147-A177-3AD203B41FA5}">
                      <a16:colId xmlns:a16="http://schemas.microsoft.com/office/drawing/2014/main" val="865885445"/>
                    </a:ext>
                  </a:extLst>
                </a:gridCol>
              </a:tblGrid>
              <a:tr h="1714500">
                <a:tc gridSpan="2">
                  <a:txBody>
                    <a:bodyPr/>
                    <a:lstStyle/>
                    <a:p>
                      <a:pPr algn="ctr"/>
                      <a:r>
                        <a:rPr lang="en-US" sz="6000" b="0" dirty="0">
                          <a:solidFill>
                            <a:srgbClr val="0000CC"/>
                          </a:solidFill>
                          <a:latin typeface="Times New Roman" panose="02020603050405020304" pitchFamily="18" charset="0"/>
                          <a:cs typeface="Times New Roman" panose="02020603050405020304" pitchFamily="18" charset="0"/>
                        </a:rPr>
                        <a:t>68.  Write in a phase 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8519528"/>
                  </a:ext>
                </a:extLst>
              </a:tr>
              <a:tr h="1714500">
                <a:tc>
                  <a:txBody>
                    <a:bodyPr/>
                    <a:lstStyle/>
                    <a:p>
                      <a:pPr algn="ctr"/>
                      <a:endParaRPr lang="en-US" sz="3200" b="0" dirty="0">
                        <a:solidFill>
                          <a:srgbClr val="00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0" dirty="0">
                          <a:solidFill>
                            <a:srgbClr val="0000CC"/>
                          </a:solidFill>
                          <a:latin typeface="Times New Roman" panose="02020603050405020304" pitchFamily="18" charset="0"/>
                          <a:cs typeface="Times New Roman" panose="02020603050405020304" pitchFamily="18" charset="0"/>
                        </a:rPr>
                        <a:t>  Indefinite shape, indefinite volume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7582408"/>
                  </a:ext>
                </a:extLst>
              </a:tr>
              <a:tr h="1714500">
                <a:tc>
                  <a:txBody>
                    <a:bodyPr/>
                    <a:lstStyle/>
                    <a:p>
                      <a:pPr algn="ctr"/>
                      <a:endParaRPr lang="en-US" sz="3200" b="0" dirty="0">
                        <a:solidFill>
                          <a:srgbClr val="00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0" dirty="0">
                          <a:solidFill>
                            <a:srgbClr val="0000CC"/>
                          </a:solidFill>
                          <a:latin typeface="Times New Roman" panose="02020603050405020304" pitchFamily="18" charset="0"/>
                          <a:cs typeface="Times New Roman" panose="02020603050405020304" pitchFamily="18" charset="0"/>
                        </a:rPr>
                        <a:t>  Definite shape, definite volume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4641280"/>
                  </a:ext>
                </a:extLst>
              </a:tr>
              <a:tr h="1714500">
                <a:tc>
                  <a:txBody>
                    <a:bodyPr/>
                    <a:lstStyle/>
                    <a:p>
                      <a:pPr algn="ctr"/>
                      <a:endParaRPr lang="en-US" sz="3200" b="0" dirty="0">
                        <a:solidFill>
                          <a:srgbClr val="00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0" dirty="0">
                          <a:solidFill>
                            <a:srgbClr val="0000CC"/>
                          </a:solidFill>
                          <a:latin typeface="Times New Roman" panose="02020603050405020304" pitchFamily="18" charset="0"/>
                          <a:cs typeface="Times New Roman" panose="02020603050405020304" pitchFamily="18" charset="0"/>
                        </a:rPr>
                        <a:t>  Indefinite shape, definite volume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1313405"/>
                  </a:ext>
                </a:extLst>
              </a:tr>
            </a:tbl>
          </a:graphicData>
        </a:graphic>
      </p:graphicFrame>
    </p:spTree>
    <p:extLst>
      <p:ext uri="{BB962C8B-B14F-4D97-AF65-F5344CB8AC3E}">
        <p14:creationId xmlns:p14="http://schemas.microsoft.com/office/powerpoint/2010/main" val="20080880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B8613-43A5-805C-4351-21553E885389}"/>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165BB61-D721-8A2A-6803-514B9829053E}"/>
              </a:ext>
            </a:extLst>
          </p:cNvPr>
          <p:cNvGraphicFramePr>
            <a:graphicFrameLocks noGrp="1"/>
          </p:cNvGraphicFramePr>
          <p:nvPr>
            <p:extLst>
              <p:ext uri="{D42A27DB-BD31-4B8C-83A1-F6EECF244321}">
                <p14:modId xmlns:p14="http://schemas.microsoft.com/office/powerpoint/2010/main" val="3012987281"/>
              </p:ext>
            </p:extLst>
          </p:nvPr>
        </p:nvGraphicFramePr>
        <p:xfrm>
          <a:off x="0" y="0"/>
          <a:ext cx="9144000" cy="685800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292017870"/>
                    </a:ext>
                  </a:extLst>
                </a:gridCol>
                <a:gridCol w="7010400">
                  <a:extLst>
                    <a:ext uri="{9D8B030D-6E8A-4147-A177-3AD203B41FA5}">
                      <a16:colId xmlns:a16="http://schemas.microsoft.com/office/drawing/2014/main" val="865885445"/>
                    </a:ext>
                  </a:extLst>
                </a:gridCol>
              </a:tblGrid>
              <a:tr h="1714500">
                <a:tc gridSpan="2">
                  <a:txBody>
                    <a:bodyPr/>
                    <a:lstStyle/>
                    <a:p>
                      <a:pPr algn="ctr"/>
                      <a:r>
                        <a:rPr lang="en-US" sz="6000" b="0" dirty="0">
                          <a:solidFill>
                            <a:srgbClr val="0000CC"/>
                          </a:solidFill>
                          <a:latin typeface="Times New Roman" panose="02020603050405020304" pitchFamily="18" charset="0"/>
                          <a:cs typeface="Times New Roman" panose="02020603050405020304" pitchFamily="18" charset="0"/>
                        </a:rPr>
                        <a:t>68.  Write in a phase 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8519528"/>
                  </a:ext>
                </a:extLst>
              </a:tr>
              <a:tr h="1714500">
                <a:tc>
                  <a:txBody>
                    <a:bodyPr/>
                    <a:lstStyle/>
                    <a:p>
                      <a:pPr algn="ctr"/>
                      <a:r>
                        <a:rPr lang="en-US" sz="9600" b="0" dirty="0">
                          <a:solidFill>
                            <a:srgbClr val="FF0000"/>
                          </a:solidFill>
                          <a:latin typeface="Times New Roman" panose="02020603050405020304" pitchFamily="18" charset="0"/>
                          <a:cs typeface="Times New Roman" panose="02020603050405020304" pitchFamily="18" charset="0"/>
                        </a:rPr>
                        <a:t>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0" dirty="0">
                          <a:solidFill>
                            <a:srgbClr val="0000CC"/>
                          </a:solidFill>
                          <a:latin typeface="Times New Roman" panose="02020603050405020304" pitchFamily="18" charset="0"/>
                          <a:cs typeface="Times New Roman" panose="02020603050405020304" pitchFamily="18" charset="0"/>
                        </a:rPr>
                        <a:t>  Indefinite shape, indefinite volume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7582408"/>
                  </a:ext>
                </a:extLst>
              </a:tr>
              <a:tr h="1714500">
                <a:tc>
                  <a:txBody>
                    <a:bodyPr/>
                    <a:lstStyle/>
                    <a:p>
                      <a:pPr algn="ctr"/>
                      <a:r>
                        <a:rPr lang="en-US" sz="9600" b="0" dirty="0">
                          <a:solidFill>
                            <a:srgbClr val="FF0000"/>
                          </a:solidFill>
                          <a:latin typeface="Times New Roman" panose="02020603050405020304" pitchFamily="18" charset="0"/>
                          <a:cs typeface="Times New Roman" panose="02020603050405020304" pitchFamily="18" charset="0"/>
                        </a:rPr>
                        <a: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0" dirty="0">
                          <a:solidFill>
                            <a:srgbClr val="0000CC"/>
                          </a:solidFill>
                          <a:latin typeface="Times New Roman" panose="02020603050405020304" pitchFamily="18" charset="0"/>
                          <a:cs typeface="Times New Roman" panose="02020603050405020304" pitchFamily="18" charset="0"/>
                        </a:rPr>
                        <a:t>  Definite shape, definite volume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4641280"/>
                  </a:ext>
                </a:extLst>
              </a:tr>
              <a:tr h="1714500">
                <a:tc>
                  <a:txBody>
                    <a:bodyPr/>
                    <a:lstStyle/>
                    <a:p>
                      <a:pPr algn="ctr"/>
                      <a:r>
                        <a:rPr lang="en-US" sz="9600" b="0" dirty="0">
                          <a:solidFill>
                            <a:srgbClr val="FF0000"/>
                          </a:solidFill>
                          <a:latin typeface="Times New Roman" panose="02020603050405020304" pitchFamily="18" charset="0"/>
                          <a:cs typeface="Times New Roman" panose="02020603050405020304" pitchFamily="18"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0" dirty="0">
                          <a:solidFill>
                            <a:srgbClr val="0000CC"/>
                          </a:solidFill>
                          <a:latin typeface="Times New Roman" panose="02020603050405020304" pitchFamily="18" charset="0"/>
                          <a:cs typeface="Times New Roman" panose="02020603050405020304" pitchFamily="18" charset="0"/>
                        </a:rPr>
                        <a:t>  Indefinite shape, definite volume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1313405"/>
                  </a:ext>
                </a:extLst>
              </a:tr>
            </a:tbl>
          </a:graphicData>
        </a:graphic>
      </p:graphicFrame>
    </p:spTree>
    <p:extLst>
      <p:ext uri="{BB962C8B-B14F-4D97-AF65-F5344CB8AC3E}">
        <p14:creationId xmlns:p14="http://schemas.microsoft.com/office/powerpoint/2010/main" val="7959840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8574BEF-1093-7698-70FA-09589C42A5CF}"/>
              </a:ext>
            </a:extLst>
          </p:cNvPr>
          <p:cNvGraphicFramePr>
            <a:graphicFrameLocks noGrp="1"/>
          </p:cNvGraphicFramePr>
          <p:nvPr>
            <p:extLst>
              <p:ext uri="{D42A27DB-BD31-4B8C-83A1-F6EECF244321}">
                <p14:modId xmlns:p14="http://schemas.microsoft.com/office/powerpoint/2010/main" val="1184967103"/>
              </p:ext>
            </p:extLst>
          </p:nvPr>
        </p:nvGraphicFramePr>
        <p:xfrm>
          <a:off x="0" y="0"/>
          <a:ext cx="9144000" cy="6841435"/>
        </p:xfrm>
        <a:graphic>
          <a:graphicData uri="http://schemas.openxmlformats.org/drawingml/2006/table">
            <a:tbl>
              <a:tblPr firstRow="1" bandRow="1">
                <a:tableStyleId>{5C22544A-7EE6-4342-B048-85BDC9FD1C3A}</a:tableStyleId>
              </a:tblPr>
              <a:tblGrid>
                <a:gridCol w="9144000">
                  <a:extLst>
                    <a:ext uri="{9D8B030D-6E8A-4147-A177-3AD203B41FA5}">
                      <a16:colId xmlns:a16="http://schemas.microsoft.com/office/drawing/2014/main" val="177907264"/>
                    </a:ext>
                  </a:extLst>
                </a:gridCol>
              </a:tblGrid>
              <a:tr h="978235">
                <a:tc>
                  <a:txBody>
                    <a:bodyPr/>
                    <a:lstStyle/>
                    <a:p>
                      <a:r>
                        <a:rPr lang="en-US" sz="4400" b="0" dirty="0">
                          <a:latin typeface="Times New Roman" panose="02020603050405020304" pitchFamily="18" charset="0"/>
                          <a:cs typeface="Times New Roman" panose="02020603050405020304" pitchFamily="18" charset="0"/>
                        </a:rPr>
                        <a:t>69.  Define heterogeneous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8840200"/>
                  </a:ext>
                </a:extLst>
              </a:tr>
              <a:tr h="26901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dirty="0">
                          <a:solidFill>
                            <a:schemeClr val="tx1"/>
                          </a:solidFill>
                          <a:latin typeface="Times New Roman" panose="02020603050405020304" pitchFamily="18" charset="0"/>
                          <a:cs typeface="Times New Roman" panose="02020603050405020304" pitchFamily="18" charset="0"/>
                        </a:rPr>
                        <a:t>NOT the same throughout, </a:t>
                      </a:r>
                      <a:br>
                        <a:rPr lang="en-US" sz="4400" dirty="0">
                          <a:solidFill>
                            <a:schemeClr val="tx1"/>
                          </a:solidFill>
                          <a:latin typeface="Times New Roman" panose="02020603050405020304" pitchFamily="18" charset="0"/>
                          <a:cs typeface="Times New Roman" panose="02020603050405020304" pitchFamily="18" charset="0"/>
                        </a:rPr>
                      </a:br>
                      <a:r>
                        <a:rPr lang="en-US" sz="4400" dirty="0">
                          <a:solidFill>
                            <a:schemeClr val="tx1"/>
                          </a:solidFill>
                          <a:latin typeface="Times New Roman" panose="02020603050405020304" pitchFamily="18" charset="0"/>
                          <a:cs typeface="Times New Roman" panose="02020603050405020304" pitchFamily="18" charset="0"/>
                        </a:rPr>
                        <a:t>like chocolate chip cookies, or </a:t>
                      </a:r>
                      <a:br>
                        <a:rPr lang="en-US" sz="4400" dirty="0">
                          <a:solidFill>
                            <a:schemeClr val="tx1"/>
                          </a:solidFill>
                          <a:latin typeface="Times New Roman" panose="02020603050405020304" pitchFamily="18" charset="0"/>
                          <a:cs typeface="Times New Roman" panose="02020603050405020304" pitchFamily="18" charset="0"/>
                        </a:rPr>
                      </a:br>
                      <a:r>
                        <a:rPr lang="en-US" sz="4400" dirty="0">
                          <a:solidFill>
                            <a:schemeClr val="tx1"/>
                          </a:solidFill>
                          <a:latin typeface="Times New Roman" panose="02020603050405020304" pitchFamily="18" charset="0"/>
                          <a:cs typeface="Times New Roman" panose="02020603050405020304" pitchFamily="18" charset="0"/>
                        </a:rPr>
                        <a:t>bits of copper and iron in one beaker.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9604017"/>
                  </a:ext>
                </a:extLst>
              </a:tr>
              <a:tr h="937585">
                <a:tc>
                  <a:txBody>
                    <a:bodyPr/>
                    <a:lstStyle/>
                    <a:p>
                      <a:r>
                        <a:rPr lang="en-US" sz="4400" b="0" dirty="0">
                          <a:solidFill>
                            <a:schemeClr val="bg1"/>
                          </a:solidFill>
                          <a:latin typeface="Times New Roman" panose="02020603050405020304" pitchFamily="18" charset="0"/>
                          <a:cs typeface="Times New Roman" panose="02020603050405020304" pitchFamily="18" charset="0"/>
                        </a:rPr>
                        <a:t>70.  Define heterogenous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17416871"/>
                  </a:ext>
                </a:extLst>
              </a:tr>
              <a:tr h="22354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The same throughout, </a:t>
                      </a:r>
                      <a:br>
                        <a:rPr 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like Gatorade.  </a:t>
                      </a:r>
                      <a:br>
                        <a:rPr 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or any solution in chemistry lab.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5927186"/>
                  </a:ext>
                </a:extLst>
              </a:tr>
            </a:tbl>
          </a:graphicData>
        </a:graphic>
      </p:graphicFrame>
    </p:spTree>
    <p:extLst>
      <p:ext uri="{BB962C8B-B14F-4D97-AF65-F5344CB8AC3E}">
        <p14:creationId xmlns:p14="http://schemas.microsoft.com/office/powerpoint/2010/main" val="32270868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BD20D-F2C9-A8EC-465E-9E2D2805B7E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362A184-5246-21B1-E129-E5BCB0FCA35E}"/>
              </a:ext>
            </a:extLst>
          </p:cNvPr>
          <p:cNvGraphicFramePr>
            <a:graphicFrameLocks noGrp="1"/>
          </p:cNvGraphicFramePr>
          <p:nvPr>
            <p:extLst>
              <p:ext uri="{D42A27DB-BD31-4B8C-83A1-F6EECF244321}">
                <p14:modId xmlns:p14="http://schemas.microsoft.com/office/powerpoint/2010/main" val="812239156"/>
              </p:ext>
            </p:extLst>
          </p:nvPr>
        </p:nvGraphicFramePr>
        <p:xfrm>
          <a:off x="-1" y="1"/>
          <a:ext cx="9140688" cy="6857999"/>
        </p:xfrm>
        <a:graphic>
          <a:graphicData uri="http://schemas.openxmlformats.org/drawingml/2006/table">
            <a:tbl>
              <a:tblPr firstRow="1" bandRow="1">
                <a:tableStyleId>{5C22544A-7EE6-4342-B048-85BDC9FD1C3A}</a:tableStyleId>
              </a:tblPr>
              <a:tblGrid>
                <a:gridCol w="4570344">
                  <a:extLst>
                    <a:ext uri="{9D8B030D-6E8A-4147-A177-3AD203B41FA5}">
                      <a16:colId xmlns:a16="http://schemas.microsoft.com/office/drawing/2014/main" val="4106753952"/>
                    </a:ext>
                  </a:extLst>
                </a:gridCol>
                <a:gridCol w="4570344">
                  <a:extLst>
                    <a:ext uri="{9D8B030D-6E8A-4147-A177-3AD203B41FA5}">
                      <a16:colId xmlns:a16="http://schemas.microsoft.com/office/drawing/2014/main" val="3742248451"/>
                    </a:ext>
                  </a:extLst>
                </a:gridCol>
              </a:tblGrid>
              <a:tr h="172096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0" dirty="0">
                          <a:solidFill>
                            <a:srgbClr val="7030A0"/>
                          </a:solidFill>
                          <a:latin typeface="Times New Roman" panose="02020603050405020304" pitchFamily="18" charset="0"/>
                          <a:cs typeface="Times New Roman" panose="02020603050405020304" pitchFamily="18" charset="0"/>
                        </a:rPr>
                        <a:t>71. Which CAN be decomposed by a</a:t>
                      </a:r>
                      <a:br>
                        <a:rPr lang="en-US" sz="4000" b="0" dirty="0">
                          <a:solidFill>
                            <a:srgbClr val="7030A0"/>
                          </a:solidFill>
                          <a:latin typeface="Times New Roman" panose="02020603050405020304" pitchFamily="18" charset="0"/>
                          <a:cs typeface="Times New Roman" panose="02020603050405020304" pitchFamily="18" charset="0"/>
                        </a:rPr>
                      </a:br>
                      <a:r>
                        <a:rPr lang="en-US" sz="4000" b="0" dirty="0">
                          <a:solidFill>
                            <a:srgbClr val="7030A0"/>
                          </a:solidFill>
                          <a:latin typeface="Times New Roman" panose="02020603050405020304" pitchFamily="18" charset="0"/>
                          <a:cs typeface="Times New Roman" panose="02020603050405020304" pitchFamily="18" charset="0"/>
                        </a:rPr>
                        <a:t>       chemical change?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tc>
                <a:extLst>
                  <a:ext uri="{0D108BD9-81ED-4DB2-BD59-A6C34878D82A}">
                    <a16:rowId xmlns:a16="http://schemas.microsoft.com/office/drawing/2014/main" val="2202597536"/>
                  </a:ext>
                </a:extLst>
              </a:tr>
              <a:tr h="1122372">
                <a:tc>
                  <a:txBody>
                    <a:bodyPr/>
                    <a:lstStyle/>
                    <a:p>
                      <a:pPr marL="342900" indent="-342900">
                        <a:buAutoNum type="alphaUcPeriod"/>
                      </a:pPr>
                      <a:r>
                        <a:rPr lang="en-US" sz="4000" b="0" dirty="0">
                          <a:solidFill>
                            <a:srgbClr val="7030A0"/>
                          </a:solidFill>
                          <a:latin typeface="Times New Roman" panose="02020603050405020304" pitchFamily="18" charset="0"/>
                          <a:cs typeface="Times New Roman" panose="02020603050405020304" pitchFamily="18" charset="0"/>
                        </a:rPr>
                        <a:t> Co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4000" b="0" dirty="0">
                          <a:solidFill>
                            <a:srgbClr val="7030A0"/>
                          </a:solidFill>
                          <a:latin typeface="Times New Roman" panose="02020603050405020304" pitchFamily="18" charset="0"/>
                          <a:cs typeface="Times New Roman" panose="02020603050405020304" pitchFamily="18" charset="0"/>
                        </a:rPr>
                        <a:t>B. CO  </a:t>
                      </a:r>
                      <a:r>
                        <a:rPr lang="en-US" sz="4000" b="0" dirty="0">
                          <a:solidFill>
                            <a:srgbClr val="FF0000"/>
                          </a:solidFill>
                          <a:latin typeface="Wingdings" panose="05000000000000000000" pitchFamily="2" charset="2"/>
                          <a:cs typeface="Times New Roman" panose="02020603050405020304" pitchFamily="18" charset="0"/>
                        </a:rPr>
                        <a:t> </a:t>
                      </a:r>
                      <a:endParaRPr lang="en-US" sz="40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0586788"/>
                  </a:ext>
                </a:extLst>
              </a:tr>
              <a:tr h="1122372">
                <a:tc>
                  <a:txBody>
                    <a:bodyPr/>
                    <a:lstStyle/>
                    <a:p>
                      <a:r>
                        <a:rPr lang="en-US" sz="4000" b="0" dirty="0">
                          <a:solidFill>
                            <a:srgbClr val="7030A0"/>
                          </a:solidFill>
                          <a:latin typeface="Times New Roman" panose="02020603050405020304" pitchFamily="18" charset="0"/>
                          <a:cs typeface="Times New Roman" panose="02020603050405020304" pitchFamily="18" charset="0"/>
                        </a:rPr>
                        <a:t>C. Hg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4000" b="0" dirty="0">
                          <a:solidFill>
                            <a:srgbClr val="7030A0"/>
                          </a:solidFill>
                          <a:latin typeface="Times New Roman" panose="02020603050405020304" pitchFamily="18" charset="0"/>
                          <a:cs typeface="Times New Roman" panose="02020603050405020304" pitchFamily="18" charset="0"/>
                        </a:rPr>
                        <a:t>D. Fe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0249142"/>
                  </a:ext>
                </a:extLst>
              </a:tr>
              <a:tr h="2892286">
                <a:tc gridSpan="2">
                  <a:txBody>
                    <a:bodyPr/>
                    <a:lstStyle/>
                    <a:p>
                      <a:endParaRPr lang="en-US" sz="4000" b="0" dirty="0">
                        <a:solidFill>
                          <a:srgbClr val="7030A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4000" b="0" dirty="0">
                        <a:solidFill>
                          <a:srgbClr val="7030A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2981170"/>
                  </a:ext>
                </a:extLst>
              </a:tr>
            </a:tbl>
          </a:graphicData>
        </a:graphic>
      </p:graphicFrame>
    </p:spTree>
    <p:extLst>
      <p:ext uri="{BB962C8B-B14F-4D97-AF65-F5344CB8AC3E}">
        <p14:creationId xmlns:p14="http://schemas.microsoft.com/office/powerpoint/2010/main" val="7901349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54D67-AB55-8CFA-F1F6-0083E651A74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3D4525B-6063-4167-21C5-16E18722DE3D}"/>
              </a:ext>
            </a:extLst>
          </p:cNvPr>
          <p:cNvGraphicFramePr>
            <a:graphicFrameLocks noGrp="1"/>
          </p:cNvGraphicFramePr>
          <p:nvPr>
            <p:extLst>
              <p:ext uri="{D42A27DB-BD31-4B8C-83A1-F6EECF244321}">
                <p14:modId xmlns:p14="http://schemas.microsoft.com/office/powerpoint/2010/main" val="809965913"/>
              </p:ext>
            </p:extLst>
          </p:nvPr>
        </p:nvGraphicFramePr>
        <p:xfrm>
          <a:off x="-1" y="1"/>
          <a:ext cx="9140688" cy="6857999"/>
        </p:xfrm>
        <a:graphic>
          <a:graphicData uri="http://schemas.openxmlformats.org/drawingml/2006/table">
            <a:tbl>
              <a:tblPr firstRow="1" bandRow="1">
                <a:tableStyleId>{5C22544A-7EE6-4342-B048-85BDC9FD1C3A}</a:tableStyleId>
              </a:tblPr>
              <a:tblGrid>
                <a:gridCol w="4570344">
                  <a:extLst>
                    <a:ext uri="{9D8B030D-6E8A-4147-A177-3AD203B41FA5}">
                      <a16:colId xmlns:a16="http://schemas.microsoft.com/office/drawing/2014/main" val="4106753952"/>
                    </a:ext>
                  </a:extLst>
                </a:gridCol>
                <a:gridCol w="4570344">
                  <a:extLst>
                    <a:ext uri="{9D8B030D-6E8A-4147-A177-3AD203B41FA5}">
                      <a16:colId xmlns:a16="http://schemas.microsoft.com/office/drawing/2014/main" val="3742248451"/>
                    </a:ext>
                  </a:extLst>
                </a:gridCol>
              </a:tblGrid>
              <a:tr h="172096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0" dirty="0">
                          <a:solidFill>
                            <a:srgbClr val="7030A0"/>
                          </a:solidFill>
                          <a:latin typeface="Times New Roman" panose="02020603050405020304" pitchFamily="18" charset="0"/>
                          <a:cs typeface="Times New Roman" panose="02020603050405020304" pitchFamily="18" charset="0"/>
                        </a:rPr>
                        <a:t>71. Which CAN be decomposed by a</a:t>
                      </a:r>
                      <a:br>
                        <a:rPr lang="en-US" sz="4000" b="0" dirty="0">
                          <a:solidFill>
                            <a:srgbClr val="7030A0"/>
                          </a:solidFill>
                          <a:latin typeface="Times New Roman" panose="02020603050405020304" pitchFamily="18" charset="0"/>
                          <a:cs typeface="Times New Roman" panose="02020603050405020304" pitchFamily="18" charset="0"/>
                        </a:rPr>
                      </a:br>
                      <a:r>
                        <a:rPr lang="en-US" sz="4000" b="0" dirty="0">
                          <a:solidFill>
                            <a:srgbClr val="7030A0"/>
                          </a:solidFill>
                          <a:latin typeface="Times New Roman" panose="02020603050405020304" pitchFamily="18" charset="0"/>
                          <a:cs typeface="Times New Roman" panose="02020603050405020304" pitchFamily="18" charset="0"/>
                        </a:rPr>
                        <a:t>       chemical change?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tc>
                <a:extLst>
                  <a:ext uri="{0D108BD9-81ED-4DB2-BD59-A6C34878D82A}">
                    <a16:rowId xmlns:a16="http://schemas.microsoft.com/office/drawing/2014/main" val="2202597536"/>
                  </a:ext>
                </a:extLst>
              </a:tr>
              <a:tr h="1122372">
                <a:tc>
                  <a:txBody>
                    <a:bodyPr/>
                    <a:lstStyle/>
                    <a:p>
                      <a:pPr marL="342900" indent="-342900">
                        <a:buAutoNum type="alphaUcPeriod"/>
                      </a:pPr>
                      <a:r>
                        <a:rPr lang="en-US" sz="4000" b="0" dirty="0">
                          <a:solidFill>
                            <a:srgbClr val="7030A0"/>
                          </a:solidFill>
                          <a:latin typeface="Times New Roman" panose="02020603050405020304" pitchFamily="18" charset="0"/>
                          <a:cs typeface="Times New Roman" panose="02020603050405020304" pitchFamily="18" charset="0"/>
                        </a:rPr>
                        <a:t> Co  X element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4000" b="0" dirty="0">
                          <a:solidFill>
                            <a:srgbClr val="7030A0"/>
                          </a:solidFill>
                          <a:latin typeface="Times New Roman" panose="02020603050405020304" pitchFamily="18" charset="0"/>
                          <a:cs typeface="Times New Roman" panose="02020603050405020304" pitchFamily="18" charset="0"/>
                        </a:rPr>
                        <a:t>B. CO  </a:t>
                      </a:r>
                      <a:r>
                        <a:rPr lang="en-US" sz="4000" b="0" dirty="0">
                          <a:solidFill>
                            <a:srgbClr val="FF0000"/>
                          </a:solidFill>
                          <a:latin typeface="Wingdings" panose="05000000000000000000" pitchFamily="2" charset="2"/>
                          <a:cs typeface="Times New Roman" panose="02020603050405020304" pitchFamily="18" charset="0"/>
                        </a:rPr>
                        <a:t>J</a:t>
                      </a:r>
                      <a:r>
                        <a:rPr lang="en-US" sz="4000" b="0" dirty="0">
                          <a:solidFill>
                            <a:srgbClr val="FF0000"/>
                          </a:solidFill>
                          <a:latin typeface="Times New Roman" panose="02020603050405020304" pitchFamily="18" charset="0"/>
                          <a:cs typeface="Times New Roman" panose="02020603050405020304" pitchFamily="18" charset="0"/>
                        </a:rPr>
                        <a:t> compound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590586788"/>
                  </a:ext>
                </a:extLst>
              </a:tr>
              <a:tr h="1122372">
                <a:tc>
                  <a:txBody>
                    <a:bodyPr/>
                    <a:lstStyle/>
                    <a:p>
                      <a:r>
                        <a:rPr lang="en-US" sz="4000" b="0" dirty="0">
                          <a:solidFill>
                            <a:srgbClr val="7030A0"/>
                          </a:solidFill>
                          <a:latin typeface="Times New Roman" panose="02020603050405020304" pitchFamily="18" charset="0"/>
                          <a:cs typeface="Times New Roman" panose="02020603050405020304" pitchFamily="18" charset="0"/>
                        </a:rPr>
                        <a:t>C. Hg  X element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4000" b="0" dirty="0">
                          <a:solidFill>
                            <a:srgbClr val="7030A0"/>
                          </a:solidFill>
                          <a:latin typeface="Times New Roman" panose="02020603050405020304" pitchFamily="18" charset="0"/>
                          <a:cs typeface="Times New Roman" panose="02020603050405020304" pitchFamily="18" charset="0"/>
                        </a:rPr>
                        <a:t>D. Fe  X element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0249142"/>
                  </a:ext>
                </a:extLst>
              </a:tr>
              <a:tr h="2892286">
                <a:tc gridSpan="2">
                  <a:txBody>
                    <a:bodyPr/>
                    <a:lstStyle/>
                    <a:p>
                      <a:r>
                        <a:rPr lang="en-US" sz="4000" b="0" dirty="0">
                          <a:solidFill>
                            <a:srgbClr val="7030A0"/>
                          </a:solidFill>
                          <a:latin typeface="Times New Roman" panose="02020603050405020304" pitchFamily="18" charset="0"/>
                          <a:cs typeface="Times New Roman" panose="02020603050405020304" pitchFamily="18" charset="0"/>
                        </a:rPr>
                        <a:t>Elements cannot be broken down into simpler substances, compounds can.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lang="en-US" sz="4000" b="0" dirty="0">
                        <a:solidFill>
                          <a:srgbClr val="7030A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2981170"/>
                  </a:ext>
                </a:extLst>
              </a:tr>
            </a:tbl>
          </a:graphicData>
        </a:graphic>
      </p:graphicFrame>
    </p:spTree>
    <p:extLst>
      <p:ext uri="{BB962C8B-B14F-4D97-AF65-F5344CB8AC3E}">
        <p14:creationId xmlns:p14="http://schemas.microsoft.com/office/powerpoint/2010/main" val="12086845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509200"/>
          </a:xfrm>
          <a:prstGeom prst="rect">
            <a:avLst/>
          </a:prstGeom>
          <a:noFill/>
        </p:spPr>
        <p:txBody>
          <a:bodyPr wrap="square" rtlCol="0">
            <a:spAutoFit/>
          </a:bodyPr>
          <a:lstStyle/>
          <a:p>
            <a:r>
              <a:rPr lang="en-US" sz="4400" dirty="0">
                <a:solidFill>
                  <a:srgbClr val="0000CC"/>
                </a:solidFill>
                <a:latin typeface="Times New Roman" panose="02020603050405020304" pitchFamily="18" charset="0"/>
                <a:cs typeface="Times New Roman" panose="02020603050405020304" pitchFamily="18" charset="0"/>
              </a:rPr>
              <a:t>72.  How can we separate a mixture of</a:t>
            </a:r>
            <a:br>
              <a:rPr lang="en-US" sz="4400" dirty="0">
                <a:solidFill>
                  <a:srgbClr val="0000CC"/>
                </a:solidFill>
                <a:latin typeface="Times New Roman" panose="02020603050405020304" pitchFamily="18" charset="0"/>
                <a:cs typeface="Times New Roman" panose="02020603050405020304" pitchFamily="18" charset="0"/>
              </a:rPr>
            </a:br>
            <a:r>
              <a:rPr lang="en-US" sz="4400" dirty="0">
                <a:solidFill>
                  <a:srgbClr val="0000CC"/>
                </a:solidFill>
                <a:latin typeface="Times New Roman" panose="02020603050405020304" pitchFamily="18" charset="0"/>
                <a:cs typeface="Times New Roman" panose="02020603050405020304" pitchFamily="18" charset="0"/>
              </a:rPr>
              <a:t>       table salt and water?</a:t>
            </a:r>
            <a:br>
              <a:rPr lang="en-US" sz="4400" dirty="0">
                <a:solidFill>
                  <a:srgbClr val="0000CC"/>
                </a:solidFill>
                <a:latin typeface="Times New Roman" panose="02020603050405020304" pitchFamily="18" charset="0"/>
                <a:cs typeface="Times New Roman" panose="02020603050405020304" pitchFamily="18" charset="0"/>
              </a:rPr>
            </a:br>
            <a:br>
              <a:rPr lang="en-US" sz="4400" dirty="0">
                <a:solidFill>
                  <a:srgbClr val="0000CC"/>
                </a:solidFill>
                <a:latin typeface="Times New Roman" panose="02020603050405020304" pitchFamily="18" charset="0"/>
                <a:cs typeface="Times New Roman" panose="02020603050405020304" pitchFamily="18" charset="0"/>
              </a:rPr>
            </a:br>
            <a:r>
              <a:rPr lang="en-US" sz="4400" dirty="0">
                <a:solidFill>
                  <a:srgbClr val="0000CC"/>
                </a:solidFill>
                <a:latin typeface="Times New Roman" panose="02020603050405020304" pitchFamily="18" charset="0"/>
                <a:cs typeface="Times New Roman" panose="02020603050405020304" pitchFamily="18" charset="0"/>
              </a:rPr>
              <a:t>A.  a chemical reaction</a:t>
            </a:r>
            <a:br>
              <a:rPr lang="en-US" sz="4400" dirty="0">
                <a:solidFill>
                  <a:srgbClr val="0000CC"/>
                </a:solidFill>
                <a:latin typeface="Times New Roman" panose="02020603050405020304" pitchFamily="18" charset="0"/>
                <a:cs typeface="Times New Roman" panose="02020603050405020304" pitchFamily="18" charset="0"/>
              </a:rPr>
            </a:br>
            <a:r>
              <a:rPr lang="en-US" sz="4400" dirty="0">
                <a:solidFill>
                  <a:srgbClr val="0000CC"/>
                </a:solidFill>
                <a:latin typeface="Times New Roman" panose="02020603050405020304" pitchFamily="18" charset="0"/>
                <a:cs typeface="Times New Roman" panose="02020603050405020304" pitchFamily="18" charset="0"/>
              </a:rPr>
              <a:t>B.  with filter paper</a:t>
            </a:r>
            <a:br>
              <a:rPr lang="en-US" sz="4400" dirty="0">
                <a:solidFill>
                  <a:srgbClr val="0000CC"/>
                </a:solidFill>
                <a:latin typeface="Times New Roman" panose="02020603050405020304" pitchFamily="18" charset="0"/>
                <a:cs typeface="Times New Roman" panose="02020603050405020304" pitchFamily="18" charset="0"/>
              </a:rPr>
            </a:br>
            <a:r>
              <a:rPr lang="en-US" sz="4400" dirty="0">
                <a:solidFill>
                  <a:srgbClr val="0000CC"/>
                </a:solidFill>
                <a:latin typeface="Times New Roman" panose="02020603050405020304" pitchFamily="18" charset="0"/>
                <a:cs typeface="Times New Roman" panose="02020603050405020304" pitchFamily="18" charset="0"/>
              </a:rPr>
              <a:t>C.  with a strong magnet</a:t>
            </a:r>
            <a:br>
              <a:rPr lang="en-US" sz="4400" dirty="0">
                <a:solidFill>
                  <a:srgbClr val="0000CC"/>
                </a:solidFill>
                <a:latin typeface="Times New Roman" panose="02020603050405020304" pitchFamily="18" charset="0"/>
                <a:cs typeface="Times New Roman" panose="02020603050405020304" pitchFamily="18" charset="0"/>
              </a:rPr>
            </a:br>
            <a:r>
              <a:rPr lang="en-US" sz="4400" dirty="0">
                <a:solidFill>
                  <a:srgbClr val="0000CC"/>
                </a:solidFill>
                <a:latin typeface="Times New Roman" panose="02020603050405020304" pitchFamily="18" charset="0"/>
                <a:cs typeface="Times New Roman" panose="02020603050405020304" pitchFamily="18" charset="0"/>
              </a:rPr>
              <a:t>D.  with a distillation apparatus</a:t>
            </a:r>
            <a:br>
              <a:rPr lang="en-US" sz="4400" dirty="0">
                <a:solidFill>
                  <a:srgbClr val="0000CC"/>
                </a:solidFill>
                <a:latin typeface="Times New Roman" panose="02020603050405020304" pitchFamily="18" charset="0"/>
                <a:cs typeface="Times New Roman" panose="02020603050405020304" pitchFamily="18" charset="0"/>
              </a:rPr>
            </a:br>
            <a:endParaRPr lang="en-US" sz="4400"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60541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59E42-A369-BD69-A3C4-FC31F0C02C3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2E5AB2-0E1B-F185-EDA0-92A3E8E13550}"/>
              </a:ext>
            </a:extLst>
          </p:cNvPr>
          <p:cNvSpPr txBox="1"/>
          <p:nvPr/>
        </p:nvSpPr>
        <p:spPr>
          <a:xfrm>
            <a:off x="0" y="0"/>
            <a:ext cx="9144000" cy="6863417"/>
          </a:xfrm>
          <a:prstGeom prst="rect">
            <a:avLst/>
          </a:prstGeom>
          <a:noFill/>
        </p:spPr>
        <p:txBody>
          <a:bodyPr wrap="square" rtlCol="0">
            <a:spAutoFit/>
          </a:bodyPr>
          <a:lstStyle/>
          <a:p>
            <a:r>
              <a:rPr lang="en-US" sz="4400" dirty="0">
                <a:solidFill>
                  <a:srgbClr val="0000CC"/>
                </a:solidFill>
                <a:latin typeface="Times New Roman" panose="02020603050405020304" pitchFamily="18" charset="0"/>
                <a:cs typeface="Times New Roman" panose="02020603050405020304" pitchFamily="18" charset="0"/>
              </a:rPr>
              <a:t>72.  How can we separate a mixture of</a:t>
            </a:r>
            <a:br>
              <a:rPr lang="en-US" sz="4400" dirty="0">
                <a:solidFill>
                  <a:srgbClr val="0000CC"/>
                </a:solidFill>
                <a:latin typeface="Times New Roman" panose="02020603050405020304" pitchFamily="18" charset="0"/>
                <a:cs typeface="Times New Roman" panose="02020603050405020304" pitchFamily="18" charset="0"/>
              </a:rPr>
            </a:br>
            <a:r>
              <a:rPr lang="en-US" sz="4400" dirty="0">
                <a:solidFill>
                  <a:srgbClr val="0000CC"/>
                </a:solidFill>
                <a:latin typeface="Times New Roman" panose="02020603050405020304" pitchFamily="18" charset="0"/>
                <a:cs typeface="Times New Roman" panose="02020603050405020304" pitchFamily="18" charset="0"/>
              </a:rPr>
              <a:t>       table salt and water?</a:t>
            </a:r>
            <a:br>
              <a:rPr lang="en-US" sz="4400" dirty="0">
                <a:solidFill>
                  <a:srgbClr val="0000CC"/>
                </a:solidFill>
                <a:latin typeface="Times New Roman" panose="02020603050405020304" pitchFamily="18" charset="0"/>
                <a:cs typeface="Times New Roman" panose="02020603050405020304" pitchFamily="18" charset="0"/>
              </a:rPr>
            </a:br>
            <a:br>
              <a:rPr lang="en-US" sz="4400" dirty="0">
                <a:solidFill>
                  <a:srgbClr val="0000CC"/>
                </a:solidFill>
                <a:latin typeface="Times New Roman" panose="02020603050405020304" pitchFamily="18" charset="0"/>
                <a:cs typeface="Times New Roman" panose="02020603050405020304" pitchFamily="18" charset="0"/>
              </a:rPr>
            </a:br>
            <a:r>
              <a:rPr lang="en-US" sz="4400" dirty="0">
                <a:solidFill>
                  <a:srgbClr val="0000CC"/>
                </a:solidFill>
                <a:latin typeface="Times New Roman" panose="02020603050405020304" pitchFamily="18" charset="0"/>
                <a:cs typeface="Times New Roman" panose="02020603050405020304" pitchFamily="18" charset="0"/>
              </a:rPr>
              <a:t>A.  a chemical reaction</a:t>
            </a:r>
            <a:br>
              <a:rPr lang="en-US" sz="4400" dirty="0">
                <a:solidFill>
                  <a:srgbClr val="0000CC"/>
                </a:solidFill>
                <a:latin typeface="Times New Roman" panose="02020603050405020304" pitchFamily="18" charset="0"/>
                <a:cs typeface="Times New Roman" panose="02020603050405020304" pitchFamily="18" charset="0"/>
              </a:rPr>
            </a:br>
            <a:r>
              <a:rPr lang="en-US" sz="4400" dirty="0">
                <a:solidFill>
                  <a:srgbClr val="0000CC"/>
                </a:solidFill>
                <a:latin typeface="Times New Roman" panose="02020603050405020304" pitchFamily="18" charset="0"/>
                <a:cs typeface="Times New Roman" panose="02020603050405020304" pitchFamily="18" charset="0"/>
              </a:rPr>
              <a:t>B.  with filter paper</a:t>
            </a:r>
            <a:br>
              <a:rPr lang="en-US" sz="4400" dirty="0">
                <a:solidFill>
                  <a:srgbClr val="0000CC"/>
                </a:solidFill>
                <a:latin typeface="Times New Roman" panose="02020603050405020304" pitchFamily="18" charset="0"/>
                <a:cs typeface="Times New Roman" panose="02020603050405020304" pitchFamily="18" charset="0"/>
              </a:rPr>
            </a:br>
            <a:r>
              <a:rPr lang="en-US" sz="4400" dirty="0">
                <a:solidFill>
                  <a:srgbClr val="0000CC"/>
                </a:solidFill>
                <a:latin typeface="Times New Roman" panose="02020603050405020304" pitchFamily="18" charset="0"/>
                <a:cs typeface="Times New Roman" panose="02020603050405020304" pitchFamily="18" charset="0"/>
              </a:rPr>
              <a:t>C.  with a strong magnet</a:t>
            </a:r>
            <a:br>
              <a:rPr lang="en-US" sz="4400" dirty="0">
                <a:solidFill>
                  <a:srgbClr val="0000CC"/>
                </a:solidFill>
                <a:latin typeface="Times New Roman" panose="02020603050405020304" pitchFamily="18" charset="0"/>
                <a:cs typeface="Times New Roman" panose="02020603050405020304" pitchFamily="18" charset="0"/>
              </a:rPr>
            </a:br>
            <a:r>
              <a:rPr lang="en-US" sz="4400" dirty="0">
                <a:solidFill>
                  <a:srgbClr val="FF0000"/>
                </a:solidFill>
                <a:latin typeface="Times New Roman" panose="02020603050405020304" pitchFamily="18" charset="0"/>
                <a:cs typeface="Times New Roman" panose="02020603050405020304" pitchFamily="18" charset="0"/>
              </a:rPr>
              <a:t>D.  with a distillation apparatus</a:t>
            </a:r>
            <a:br>
              <a:rPr lang="en-US" sz="4400" dirty="0">
                <a:solidFill>
                  <a:srgbClr val="FF0000"/>
                </a:solidFill>
                <a:latin typeface="Times New Roman" panose="02020603050405020304" pitchFamily="18" charset="0"/>
                <a:cs typeface="Times New Roman" panose="02020603050405020304" pitchFamily="18" charset="0"/>
              </a:rPr>
            </a:br>
            <a:br>
              <a:rPr lang="en-US" sz="4400" dirty="0">
                <a:solidFill>
                  <a:srgbClr val="FF0000"/>
                </a:solidFill>
                <a:latin typeface="Times New Roman" panose="02020603050405020304" pitchFamily="18" charset="0"/>
                <a:cs typeface="Times New Roman" panose="02020603050405020304" pitchFamily="18" charset="0"/>
              </a:rPr>
            </a:br>
            <a:r>
              <a:rPr lang="en-US" sz="4400" dirty="0">
                <a:solidFill>
                  <a:srgbClr val="FF0000"/>
                </a:solidFill>
                <a:latin typeface="Times New Roman" panose="02020603050405020304" pitchFamily="18" charset="0"/>
                <a:cs typeface="Times New Roman" panose="02020603050405020304" pitchFamily="18" charset="0"/>
              </a:rPr>
              <a:t>By taking advantage of difference in their boiling points.</a:t>
            </a:r>
            <a:endParaRPr lang="en-US" sz="4400"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6762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652" y="0"/>
            <a:ext cx="9144000" cy="2585323"/>
          </a:xfrm>
          <a:prstGeom prst="rect">
            <a:avLst/>
          </a:prstGeom>
          <a:noFill/>
        </p:spPr>
        <p:txBody>
          <a:bodyPr wrap="square" rtlCol="0">
            <a:spAutoFit/>
          </a:bodyPr>
          <a:lstStyle/>
          <a:p>
            <a:r>
              <a:rPr lang="en-US" sz="5400" dirty="0">
                <a:solidFill>
                  <a:prstClr val="black"/>
                </a:solidFill>
                <a:latin typeface="Times New Roman" panose="02020603050405020304" pitchFamily="18" charset="0"/>
                <a:cs typeface="Times New Roman" panose="02020603050405020304" pitchFamily="18" charset="0"/>
              </a:rPr>
              <a:t>73.  Convert the melting point</a:t>
            </a:r>
            <a:br>
              <a:rPr lang="en-US" sz="5400" dirty="0">
                <a:solidFill>
                  <a:prstClr val="black"/>
                </a:solidFill>
                <a:latin typeface="Times New Roman" panose="02020603050405020304" pitchFamily="18" charset="0"/>
                <a:cs typeface="Times New Roman" panose="02020603050405020304" pitchFamily="18" charset="0"/>
              </a:rPr>
            </a:br>
            <a:r>
              <a:rPr lang="en-US" sz="5400" dirty="0">
                <a:solidFill>
                  <a:prstClr val="black"/>
                </a:solidFill>
                <a:latin typeface="Times New Roman" panose="02020603050405020304" pitchFamily="18" charset="0"/>
                <a:cs typeface="Times New Roman" panose="02020603050405020304" pitchFamily="18" charset="0"/>
              </a:rPr>
              <a:t>       of copper into centigrade</a:t>
            </a:r>
            <a:br>
              <a:rPr lang="en-US" sz="5400" dirty="0">
                <a:solidFill>
                  <a:prstClr val="black"/>
                </a:solidFill>
                <a:latin typeface="Times New Roman" panose="02020603050405020304" pitchFamily="18" charset="0"/>
                <a:cs typeface="Times New Roman" panose="02020603050405020304" pitchFamily="18" charset="0"/>
              </a:rPr>
            </a:br>
            <a:r>
              <a:rPr lang="en-US" sz="5400" dirty="0">
                <a:solidFill>
                  <a:prstClr val="black"/>
                </a:solidFill>
                <a:latin typeface="Times New Roman" panose="02020603050405020304" pitchFamily="18" charset="0"/>
                <a:cs typeface="Times New Roman" panose="02020603050405020304" pitchFamily="18" charset="0"/>
              </a:rPr>
              <a:t>       degrees.  </a:t>
            </a:r>
            <a:r>
              <a:rPr lang="en-US" sz="5400" i="1" dirty="0">
                <a:solidFill>
                  <a:prstClr val="black"/>
                </a:solidFill>
                <a:latin typeface="Times New Roman" panose="02020603050405020304" pitchFamily="18" charset="0"/>
                <a:cs typeface="Times New Roman" panose="02020603050405020304" pitchFamily="18" charset="0"/>
              </a:rPr>
              <a:t>Use a formula.</a:t>
            </a:r>
          </a:p>
        </p:txBody>
      </p:sp>
    </p:spTree>
    <p:extLst>
      <p:ext uri="{BB962C8B-B14F-4D97-AF65-F5344CB8AC3E}">
        <p14:creationId xmlns:p14="http://schemas.microsoft.com/office/powerpoint/2010/main" val="22878383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652" y="0"/>
            <a:ext cx="9144000" cy="6740307"/>
          </a:xfrm>
          <a:prstGeom prst="rect">
            <a:avLst/>
          </a:prstGeom>
          <a:noFill/>
        </p:spPr>
        <p:txBody>
          <a:bodyPr wrap="square" rtlCol="0">
            <a:spAutoFit/>
          </a:bodyPr>
          <a:lstStyle/>
          <a:p>
            <a:r>
              <a:rPr lang="en-US" sz="5400" dirty="0">
                <a:solidFill>
                  <a:prstClr val="black"/>
                </a:solidFill>
                <a:latin typeface="Times New Roman" panose="02020603050405020304" pitchFamily="18" charset="0"/>
                <a:cs typeface="Times New Roman" panose="02020603050405020304" pitchFamily="18" charset="0"/>
              </a:rPr>
              <a:t>73.  Convert the melting point</a:t>
            </a:r>
            <a:br>
              <a:rPr lang="en-US" sz="5400" dirty="0">
                <a:solidFill>
                  <a:prstClr val="black"/>
                </a:solidFill>
                <a:latin typeface="Times New Roman" panose="02020603050405020304" pitchFamily="18" charset="0"/>
                <a:cs typeface="Times New Roman" panose="02020603050405020304" pitchFamily="18" charset="0"/>
              </a:rPr>
            </a:br>
            <a:r>
              <a:rPr lang="en-US" sz="5400" dirty="0">
                <a:solidFill>
                  <a:prstClr val="black"/>
                </a:solidFill>
                <a:latin typeface="Times New Roman" panose="02020603050405020304" pitchFamily="18" charset="0"/>
                <a:cs typeface="Times New Roman" panose="02020603050405020304" pitchFamily="18" charset="0"/>
              </a:rPr>
              <a:t>       of copper into centigrade</a:t>
            </a:r>
            <a:br>
              <a:rPr lang="en-US" sz="5400" dirty="0">
                <a:solidFill>
                  <a:prstClr val="black"/>
                </a:solidFill>
                <a:latin typeface="Times New Roman" panose="02020603050405020304" pitchFamily="18" charset="0"/>
                <a:cs typeface="Times New Roman" panose="02020603050405020304" pitchFamily="18" charset="0"/>
              </a:rPr>
            </a:br>
            <a:r>
              <a:rPr lang="en-US" sz="5400" dirty="0">
                <a:solidFill>
                  <a:prstClr val="black"/>
                </a:solidFill>
                <a:latin typeface="Times New Roman" panose="02020603050405020304" pitchFamily="18" charset="0"/>
                <a:cs typeface="Times New Roman" panose="02020603050405020304" pitchFamily="18" charset="0"/>
              </a:rPr>
              <a:t>       degrees.  </a:t>
            </a:r>
            <a:r>
              <a:rPr lang="en-US" sz="5400" i="1" dirty="0">
                <a:solidFill>
                  <a:prstClr val="black"/>
                </a:solidFill>
                <a:latin typeface="Times New Roman" panose="02020603050405020304" pitchFamily="18" charset="0"/>
                <a:cs typeface="Times New Roman" panose="02020603050405020304" pitchFamily="18" charset="0"/>
              </a:rPr>
              <a:t>Use a formula.</a:t>
            </a:r>
            <a:br>
              <a:rPr lang="en-US" sz="5400" i="1" dirty="0">
                <a:solidFill>
                  <a:prstClr val="black"/>
                </a:solidFill>
                <a:latin typeface="Times New Roman" panose="02020603050405020304" pitchFamily="18" charset="0"/>
                <a:cs typeface="Times New Roman" panose="02020603050405020304" pitchFamily="18" charset="0"/>
              </a:rPr>
            </a:br>
            <a:r>
              <a:rPr lang="en-US" sz="5400" i="1" dirty="0">
                <a:solidFill>
                  <a:prstClr val="black"/>
                </a:solidFill>
                <a:latin typeface="Times New Roman" panose="02020603050405020304" pitchFamily="18" charset="0"/>
                <a:cs typeface="Times New Roman" panose="02020603050405020304" pitchFamily="18" charset="0"/>
              </a:rPr>
              <a:t> </a:t>
            </a:r>
            <a:br>
              <a:rPr lang="en-US" sz="5400" i="1" dirty="0">
                <a:solidFill>
                  <a:prstClr val="black"/>
                </a:solidFill>
                <a:latin typeface="Times New Roman" panose="02020603050405020304" pitchFamily="18" charset="0"/>
                <a:cs typeface="Times New Roman" panose="02020603050405020304" pitchFamily="18" charset="0"/>
              </a:rPr>
            </a:br>
            <a:r>
              <a:rPr lang="en-US" sz="5400" i="1" dirty="0">
                <a:solidFill>
                  <a:prstClr val="black"/>
                </a:solidFill>
                <a:latin typeface="Times New Roman" panose="02020603050405020304" pitchFamily="18" charset="0"/>
                <a:cs typeface="Times New Roman" panose="02020603050405020304" pitchFamily="18" charset="0"/>
              </a:rPr>
              <a:t>            </a:t>
            </a:r>
            <a:r>
              <a:rPr lang="en-US" sz="5400" dirty="0">
                <a:solidFill>
                  <a:srgbClr val="FF0000"/>
                </a:solidFill>
                <a:latin typeface="Times New Roman" panose="02020603050405020304" pitchFamily="18" charset="0"/>
                <a:cs typeface="Times New Roman" panose="02020603050405020304" pitchFamily="18" charset="0"/>
              </a:rPr>
              <a:t>K = C + 273</a:t>
            </a:r>
          </a:p>
          <a:p>
            <a:r>
              <a:rPr lang="en-US" sz="5400" dirty="0">
                <a:solidFill>
                  <a:srgbClr val="FF0000"/>
                </a:solidFill>
                <a:latin typeface="Times New Roman" panose="02020603050405020304" pitchFamily="18" charset="0"/>
                <a:cs typeface="Times New Roman" panose="02020603050405020304" pitchFamily="18" charset="0"/>
              </a:rPr>
              <a:t>       1358 = C + 273</a:t>
            </a:r>
          </a:p>
          <a:p>
            <a:r>
              <a:rPr lang="en-US" sz="5400" dirty="0">
                <a:solidFill>
                  <a:srgbClr val="FF0000"/>
                </a:solidFill>
                <a:latin typeface="Times New Roman" panose="02020603050405020304" pitchFamily="18" charset="0"/>
                <a:cs typeface="Times New Roman" panose="02020603050405020304" pitchFamily="18" charset="0"/>
              </a:rPr>
              <a:t>   1085°C = C</a:t>
            </a:r>
          </a:p>
          <a:p>
            <a:endParaRPr lang="en-US" sz="5400" i="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58000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046988"/>
          </a:xfrm>
          <a:prstGeom prst="rect">
            <a:avLst/>
          </a:prstGeom>
          <a:noFill/>
        </p:spPr>
        <p:txBody>
          <a:bodyPr wrap="square" rtlCol="0">
            <a:spAutoFit/>
          </a:bodyPr>
          <a:lstStyle/>
          <a:p>
            <a:r>
              <a:rPr lang="en-US" sz="4800" dirty="0">
                <a:solidFill>
                  <a:prstClr val="black"/>
                </a:solidFill>
                <a:latin typeface="Times New Roman" panose="02020603050405020304" pitchFamily="18" charset="0"/>
                <a:cs typeface="Times New Roman" panose="02020603050405020304" pitchFamily="18" charset="0"/>
              </a:rPr>
              <a:t>74.  If 502 grams of iron completely </a:t>
            </a:r>
            <a:br>
              <a:rPr lang="en-US" sz="4800" dirty="0">
                <a:solidFill>
                  <a:prstClr val="black"/>
                </a:solidFill>
                <a:latin typeface="Times New Roman" panose="02020603050405020304" pitchFamily="18" charset="0"/>
                <a:cs typeface="Times New Roman" panose="02020603050405020304" pitchFamily="18" charset="0"/>
              </a:rPr>
            </a:br>
            <a:r>
              <a:rPr lang="en-US" sz="4800" dirty="0">
                <a:solidFill>
                  <a:prstClr val="black"/>
                </a:solidFill>
                <a:latin typeface="Times New Roman" panose="02020603050405020304" pitchFamily="18" charset="0"/>
                <a:cs typeface="Times New Roman" panose="02020603050405020304" pitchFamily="18" charset="0"/>
              </a:rPr>
              <a:t>       combines with 216 grams of</a:t>
            </a:r>
            <a:br>
              <a:rPr lang="en-US" sz="4800" dirty="0">
                <a:solidFill>
                  <a:prstClr val="black"/>
                </a:solidFill>
                <a:latin typeface="Times New Roman" panose="02020603050405020304" pitchFamily="18" charset="0"/>
                <a:cs typeface="Times New Roman" panose="02020603050405020304" pitchFamily="18" charset="0"/>
              </a:rPr>
            </a:br>
            <a:r>
              <a:rPr lang="en-US" sz="4800" dirty="0">
                <a:solidFill>
                  <a:prstClr val="black"/>
                </a:solidFill>
                <a:latin typeface="Times New Roman" panose="02020603050405020304" pitchFamily="18" charset="0"/>
                <a:cs typeface="Times New Roman" panose="02020603050405020304" pitchFamily="18" charset="0"/>
              </a:rPr>
              <a:t>       oxygen to form rust, how many</a:t>
            </a:r>
            <a:br>
              <a:rPr lang="en-US" sz="4800" dirty="0">
                <a:solidFill>
                  <a:prstClr val="black"/>
                </a:solidFill>
                <a:latin typeface="Times New Roman" panose="02020603050405020304" pitchFamily="18" charset="0"/>
                <a:cs typeface="Times New Roman" panose="02020603050405020304" pitchFamily="18" charset="0"/>
              </a:rPr>
            </a:br>
            <a:r>
              <a:rPr lang="en-US" sz="4800" dirty="0">
                <a:solidFill>
                  <a:prstClr val="black"/>
                </a:solidFill>
                <a:latin typeface="Times New Roman" panose="02020603050405020304" pitchFamily="18" charset="0"/>
                <a:cs typeface="Times New Roman" panose="02020603050405020304" pitchFamily="18" charset="0"/>
              </a:rPr>
              <a:t>       grams of rust form?</a:t>
            </a:r>
          </a:p>
        </p:txBody>
      </p:sp>
    </p:spTree>
    <p:extLst>
      <p:ext uri="{BB962C8B-B14F-4D97-AF65-F5344CB8AC3E}">
        <p14:creationId xmlns:p14="http://schemas.microsoft.com/office/powerpoint/2010/main" val="4094578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616648"/>
          </a:xfrm>
          <a:prstGeom prst="rect">
            <a:avLst/>
          </a:prstGeom>
          <a:noFill/>
        </p:spPr>
        <p:txBody>
          <a:bodyPr wrap="square" rtlCol="0">
            <a:spAutoFit/>
          </a:bodyPr>
          <a:lstStyle/>
          <a:p>
            <a:r>
              <a:rPr lang="en-US" sz="4800" dirty="0">
                <a:solidFill>
                  <a:prstClr val="black"/>
                </a:solidFill>
                <a:latin typeface="Times New Roman" panose="02020603050405020304" pitchFamily="18" charset="0"/>
                <a:cs typeface="Times New Roman" panose="02020603050405020304" pitchFamily="18" charset="0"/>
              </a:rPr>
              <a:t>74.  If 502 grams of iron completely </a:t>
            </a:r>
            <a:br>
              <a:rPr lang="en-US" sz="4800" dirty="0">
                <a:solidFill>
                  <a:prstClr val="black"/>
                </a:solidFill>
                <a:latin typeface="Times New Roman" panose="02020603050405020304" pitchFamily="18" charset="0"/>
                <a:cs typeface="Times New Roman" panose="02020603050405020304" pitchFamily="18" charset="0"/>
              </a:rPr>
            </a:br>
            <a:r>
              <a:rPr lang="en-US" sz="4800" dirty="0">
                <a:solidFill>
                  <a:prstClr val="black"/>
                </a:solidFill>
                <a:latin typeface="Times New Roman" panose="02020603050405020304" pitchFamily="18" charset="0"/>
                <a:cs typeface="Times New Roman" panose="02020603050405020304" pitchFamily="18" charset="0"/>
              </a:rPr>
              <a:t>       combines with 216 grams of</a:t>
            </a:r>
            <a:br>
              <a:rPr lang="en-US" sz="4800" dirty="0">
                <a:solidFill>
                  <a:prstClr val="black"/>
                </a:solidFill>
                <a:latin typeface="Times New Roman" panose="02020603050405020304" pitchFamily="18" charset="0"/>
                <a:cs typeface="Times New Roman" panose="02020603050405020304" pitchFamily="18" charset="0"/>
              </a:rPr>
            </a:br>
            <a:r>
              <a:rPr lang="en-US" sz="4800" dirty="0">
                <a:solidFill>
                  <a:prstClr val="black"/>
                </a:solidFill>
                <a:latin typeface="Times New Roman" panose="02020603050405020304" pitchFamily="18" charset="0"/>
                <a:cs typeface="Times New Roman" panose="02020603050405020304" pitchFamily="18" charset="0"/>
              </a:rPr>
              <a:t>       oxygen to form rust, how many</a:t>
            </a:r>
            <a:br>
              <a:rPr lang="en-US" sz="4800" dirty="0">
                <a:solidFill>
                  <a:prstClr val="black"/>
                </a:solidFill>
                <a:latin typeface="Times New Roman" panose="02020603050405020304" pitchFamily="18" charset="0"/>
                <a:cs typeface="Times New Roman" panose="02020603050405020304" pitchFamily="18" charset="0"/>
              </a:rPr>
            </a:br>
            <a:r>
              <a:rPr lang="en-US" sz="4800" dirty="0">
                <a:solidFill>
                  <a:prstClr val="black"/>
                </a:solidFill>
                <a:latin typeface="Times New Roman" panose="02020603050405020304" pitchFamily="18" charset="0"/>
                <a:cs typeface="Times New Roman" panose="02020603050405020304" pitchFamily="18" charset="0"/>
              </a:rPr>
              <a:t>       grams of rust form?</a:t>
            </a:r>
            <a:br>
              <a:rPr lang="en-US" sz="4800" dirty="0">
                <a:solidFill>
                  <a:prstClr val="black"/>
                </a:solidFill>
                <a:latin typeface="Times New Roman" panose="02020603050405020304" pitchFamily="18" charset="0"/>
                <a:cs typeface="Times New Roman" panose="02020603050405020304" pitchFamily="18" charset="0"/>
              </a:rPr>
            </a:br>
            <a:br>
              <a:rPr lang="en-US" sz="4800" dirty="0">
                <a:solidFill>
                  <a:prstClr val="black"/>
                </a:solidFill>
                <a:latin typeface="Times New Roman" panose="02020603050405020304" pitchFamily="18" charset="0"/>
                <a:cs typeface="Times New Roman" panose="02020603050405020304" pitchFamily="18" charset="0"/>
              </a:rPr>
            </a:br>
            <a:r>
              <a:rPr lang="en-US" sz="4800" dirty="0">
                <a:solidFill>
                  <a:prstClr val="black"/>
                </a:solidFill>
                <a:latin typeface="Times New Roman" panose="02020603050405020304" pitchFamily="18" charset="0"/>
                <a:cs typeface="Times New Roman" panose="02020603050405020304" pitchFamily="18" charset="0"/>
              </a:rPr>
              <a:t>       </a:t>
            </a:r>
            <a:r>
              <a:rPr lang="en-US" sz="4800" dirty="0">
                <a:solidFill>
                  <a:schemeClr val="tx1">
                    <a:lumMod val="95000"/>
                    <a:lumOff val="5000"/>
                  </a:schemeClr>
                </a:solidFill>
                <a:latin typeface="Times New Roman" panose="02020603050405020304" pitchFamily="18" charset="0"/>
                <a:cs typeface="Times New Roman" panose="02020603050405020304" pitchFamily="18" charset="0"/>
              </a:rPr>
              <a:t>502 g + 216 g = </a:t>
            </a:r>
            <a:r>
              <a:rPr lang="en-US" sz="4800" dirty="0">
                <a:solidFill>
                  <a:srgbClr val="FF0000"/>
                </a:solidFill>
                <a:latin typeface="Times New Roman" panose="02020603050405020304" pitchFamily="18" charset="0"/>
                <a:cs typeface="Times New Roman" panose="02020603050405020304" pitchFamily="18" charset="0"/>
              </a:rPr>
              <a:t>718 grams rust</a:t>
            </a:r>
            <a:endParaRPr lang="en-US" sz="48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6984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509200"/>
          </a:xfrm>
          <a:prstGeom prst="rect">
            <a:avLst/>
          </a:prstGeom>
          <a:noFill/>
        </p:spPr>
        <p:txBody>
          <a:bodyPr wrap="square" rtlCol="0">
            <a:spAutoFit/>
          </a:bodyPr>
          <a:lstStyle/>
          <a:p>
            <a:r>
              <a:rPr lang="en-US" sz="3200" dirty="0">
                <a:solidFill>
                  <a:prstClr val="black"/>
                </a:solidFill>
                <a:latin typeface="Times New Roman" panose="02020603050405020304" pitchFamily="18" charset="0"/>
                <a:cs typeface="Times New Roman" panose="02020603050405020304" pitchFamily="18" charset="0"/>
              </a:rPr>
              <a:t>75.  When 2 elements chemically combine into a </a:t>
            </a:r>
            <a:br>
              <a:rPr lang="en-US" sz="3200" dirty="0">
                <a:solidFill>
                  <a:prstClr val="black"/>
                </a:solidFill>
                <a:latin typeface="Times New Roman" panose="02020603050405020304" pitchFamily="18" charset="0"/>
                <a:cs typeface="Times New Roman" panose="02020603050405020304" pitchFamily="18" charset="0"/>
              </a:rPr>
            </a:br>
            <a:r>
              <a:rPr lang="en-US" sz="3200" dirty="0">
                <a:solidFill>
                  <a:prstClr val="black"/>
                </a:solidFill>
                <a:latin typeface="Times New Roman" panose="02020603050405020304" pitchFamily="18" charset="0"/>
                <a:cs typeface="Times New Roman" panose="02020603050405020304" pitchFamily="18" charset="0"/>
              </a:rPr>
              <a:t>        product, the product… </a:t>
            </a:r>
            <a:br>
              <a:rPr lang="en-US" sz="3200" dirty="0">
                <a:solidFill>
                  <a:prstClr val="black"/>
                </a:solidFill>
                <a:latin typeface="Times New Roman" panose="02020603050405020304" pitchFamily="18" charset="0"/>
                <a:cs typeface="Times New Roman" panose="02020603050405020304" pitchFamily="18" charset="0"/>
              </a:rPr>
            </a:br>
            <a:br>
              <a:rPr lang="en-US" sz="3200" dirty="0">
                <a:solidFill>
                  <a:prstClr val="black"/>
                </a:solidFill>
                <a:latin typeface="Times New Roman" panose="02020603050405020304" pitchFamily="18" charset="0"/>
                <a:cs typeface="Times New Roman" panose="02020603050405020304" pitchFamily="18" charset="0"/>
              </a:rPr>
            </a:br>
            <a:r>
              <a:rPr lang="en-US" sz="3200" dirty="0">
                <a:solidFill>
                  <a:prstClr val="black"/>
                </a:solidFill>
                <a:latin typeface="Times New Roman" panose="02020603050405020304" pitchFamily="18" charset="0"/>
                <a:cs typeface="Times New Roman" panose="02020603050405020304" pitchFamily="18" charset="0"/>
              </a:rPr>
              <a:t>A.  has the same properties as the reactants</a:t>
            </a:r>
            <a:br>
              <a:rPr lang="en-US" sz="3200" dirty="0">
                <a:solidFill>
                  <a:prstClr val="black"/>
                </a:solidFill>
                <a:latin typeface="Times New Roman" panose="02020603050405020304" pitchFamily="18" charset="0"/>
                <a:cs typeface="Times New Roman" panose="02020603050405020304" pitchFamily="18" charset="0"/>
              </a:rPr>
            </a:br>
            <a:br>
              <a:rPr lang="en-US" sz="3200" dirty="0">
                <a:solidFill>
                  <a:prstClr val="black"/>
                </a:solidFill>
                <a:latin typeface="Times New Roman" panose="02020603050405020304" pitchFamily="18" charset="0"/>
                <a:cs typeface="Times New Roman" panose="02020603050405020304" pitchFamily="18" charset="0"/>
              </a:rPr>
            </a:br>
            <a:r>
              <a:rPr lang="en-US" sz="3200" dirty="0">
                <a:solidFill>
                  <a:prstClr val="black"/>
                </a:solidFill>
                <a:latin typeface="Times New Roman" panose="02020603050405020304" pitchFamily="18" charset="0"/>
                <a:cs typeface="Times New Roman" panose="02020603050405020304" pitchFamily="18" charset="0"/>
              </a:rPr>
              <a:t>B.  has a blend of properties of the reactants</a:t>
            </a:r>
            <a:br>
              <a:rPr lang="en-US" sz="3200" dirty="0">
                <a:solidFill>
                  <a:prstClr val="black"/>
                </a:solidFill>
                <a:latin typeface="Times New Roman" panose="02020603050405020304" pitchFamily="18" charset="0"/>
                <a:cs typeface="Times New Roman" panose="02020603050405020304" pitchFamily="18" charset="0"/>
              </a:rPr>
            </a:br>
            <a:br>
              <a:rPr lang="en-US" sz="3200" dirty="0">
                <a:solidFill>
                  <a:prstClr val="black"/>
                </a:solidFill>
                <a:latin typeface="Times New Roman" panose="02020603050405020304" pitchFamily="18" charset="0"/>
                <a:cs typeface="Times New Roman" panose="02020603050405020304" pitchFamily="18" charset="0"/>
              </a:rPr>
            </a:br>
            <a:r>
              <a:rPr lang="en-US" sz="3200" dirty="0">
                <a:solidFill>
                  <a:prstClr val="black"/>
                </a:solidFill>
                <a:latin typeface="Times New Roman" panose="02020603050405020304" pitchFamily="18" charset="0"/>
                <a:cs typeface="Times New Roman" panose="02020603050405020304" pitchFamily="18" charset="0"/>
              </a:rPr>
              <a:t>C.  has new, unique properties, unlike the reactants</a:t>
            </a:r>
            <a:br>
              <a:rPr lang="en-US" sz="3200" dirty="0">
                <a:solidFill>
                  <a:prstClr val="black"/>
                </a:solidFill>
                <a:latin typeface="Times New Roman" panose="02020603050405020304" pitchFamily="18" charset="0"/>
                <a:cs typeface="Times New Roman" panose="02020603050405020304" pitchFamily="18" charset="0"/>
              </a:rPr>
            </a:br>
            <a:br>
              <a:rPr lang="en-US" sz="3200" dirty="0">
                <a:solidFill>
                  <a:prstClr val="black"/>
                </a:solidFill>
                <a:latin typeface="Times New Roman" panose="02020603050405020304" pitchFamily="18" charset="0"/>
                <a:cs typeface="Times New Roman" panose="02020603050405020304" pitchFamily="18" charset="0"/>
              </a:rPr>
            </a:br>
            <a:r>
              <a:rPr lang="en-US" sz="3200" dirty="0">
                <a:solidFill>
                  <a:prstClr val="black"/>
                </a:solidFill>
                <a:latin typeface="Times New Roman" panose="02020603050405020304" pitchFamily="18" charset="0"/>
                <a:cs typeface="Times New Roman" panose="02020603050405020304" pitchFamily="18" charset="0"/>
              </a:rPr>
              <a:t>D.  may or may not be similar, it depends on </a:t>
            </a:r>
            <a:br>
              <a:rPr lang="en-US" sz="3200" dirty="0">
                <a:solidFill>
                  <a:prstClr val="black"/>
                </a:solidFill>
                <a:latin typeface="Times New Roman" panose="02020603050405020304" pitchFamily="18" charset="0"/>
                <a:cs typeface="Times New Roman" panose="02020603050405020304" pitchFamily="18" charset="0"/>
              </a:rPr>
            </a:br>
            <a:r>
              <a:rPr lang="en-US" sz="3200" dirty="0">
                <a:solidFill>
                  <a:prstClr val="black"/>
                </a:solidFill>
                <a:latin typeface="Times New Roman" panose="02020603050405020304" pitchFamily="18" charset="0"/>
                <a:cs typeface="Times New Roman" panose="02020603050405020304" pitchFamily="18" charset="0"/>
              </a:rPr>
              <a:t>      which elements combine</a:t>
            </a:r>
          </a:p>
        </p:txBody>
      </p:sp>
    </p:spTree>
    <p:extLst>
      <p:ext uri="{BB962C8B-B14F-4D97-AF65-F5344CB8AC3E}">
        <p14:creationId xmlns:p14="http://schemas.microsoft.com/office/powerpoint/2010/main" val="2118209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067AC-25EE-E8AF-EB97-C1CB585D685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13DF785-9BA2-F51A-D574-0C5D1C3651FB}"/>
              </a:ext>
            </a:extLst>
          </p:cNvPr>
          <p:cNvSpPr txBox="1"/>
          <p:nvPr/>
        </p:nvSpPr>
        <p:spPr>
          <a:xfrm>
            <a:off x="0" y="0"/>
            <a:ext cx="9144000" cy="5509200"/>
          </a:xfrm>
          <a:prstGeom prst="rect">
            <a:avLst/>
          </a:prstGeom>
          <a:noFill/>
        </p:spPr>
        <p:txBody>
          <a:bodyPr wrap="square" rtlCol="0">
            <a:spAutoFit/>
          </a:bodyPr>
          <a:lstStyle/>
          <a:p>
            <a:r>
              <a:rPr lang="en-US" sz="3200" dirty="0">
                <a:solidFill>
                  <a:prstClr val="black"/>
                </a:solidFill>
                <a:latin typeface="Times New Roman" panose="02020603050405020304" pitchFamily="18" charset="0"/>
                <a:cs typeface="Times New Roman" panose="02020603050405020304" pitchFamily="18" charset="0"/>
              </a:rPr>
              <a:t>75.  When 2 elements chemically combine into a </a:t>
            </a:r>
            <a:br>
              <a:rPr lang="en-US" sz="3200" dirty="0">
                <a:solidFill>
                  <a:prstClr val="black"/>
                </a:solidFill>
                <a:latin typeface="Times New Roman" panose="02020603050405020304" pitchFamily="18" charset="0"/>
                <a:cs typeface="Times New Roman" panose="02020603050405020304" pitchFamily="18" charset="0"/>
              </a:rPr>
            </a:br>
            <a:r>
              <a:rPr lang="en-US" sz="3200" dirty="0">
                <a:solidFill>
                  <a:prstClr val="black"/>
                </a:solidFill>
                <a:latin typeface="Times New Roman" panose="02020603050405020304" pitchFamily="18" charset="0"/>
                <a:cs typeface="Times New Roman" panose="02020603050405020304" pitchFamily="18" charset="0"/>
              </a:rPr>
              <a:t>        product, the product… </a:t>
            </a:r>
            <a:br>
              <a:rPr lang="en-US" sz="3200" dirty="0">
                <a:solidFill>
                  <a:prstClr val="black"/>
                </a:solidFill>
                <a:latin typeface="Times New Roman" panose="02020603050405020304" pitchFamily="18" charset="0"/>
                <a:cs typeface="Times New Roman" panose="02020603050405020304" pitchFamily="18" charset="0"/>
              </a:rPr>
            </a:br>
            <a:br>
              <a:rPr lang="en-US" sz="3200" dirty="0">
                <a:solidFill>
                  <a:prstClr val="black"/>
                </a:solidFill>
                <a:latin typeface="Times New Roman" panose="02020603050405020304" pitchFamily="18" charset="0"/>
                <a:cs typeface="Times New Roman" panose="02020603050405020304" pitchFamily="18" charset="0"/>
              </a:rPr>
            </a:br>
            <a:r>
              <a:rPr lang="en-US" sz="3200" dirty="0">
                <a:solidFill>
                  <a:prstClr val="black"/>
                </a:solidFill>
                <a:latin typeface="Times New Roman" panose="02020603050405020304" pitchFamily="18" charset="0"/>
                <a:cs typeface="Times New Roman" panose="02020603050405020304" pitchFamily="18" charset="0"/>
              </a:rPr>
              <a:t>A.  has the same properties as the reactants</a:t>
            </a:r>
            <a:br>
              <a:rPr lang="en-US" sz="3200" dirty="0">
                <a:solidFill>
                  <a:prstClr val="black"/>
                </a:solidFill>
                <a:latin typeface="Times New Roman" panose="02020603050405020304" pitchFamily="18" charset="0"/>
                <a:cs typeface="Times New Roman" panose="02020603050405020304" pitchFamily="18" charset="0"/>
              </a:rPr>
            </a:br>
            <a:br>
              <a:rPr lang="en-US" sz="3200" dirty="0">
                <a:solidFill>
                  <a:prstClr val="black"/>
                </a:solidFill>
                <a:latin typeface="Times New Roman" panose="02020603050405020304" pitchFamily="18" charset="0"/>
                <a:cs typeface="Times New Roman" panose="02020603050405020304" pitchFamily="18" charset="0"/>
              </a:rPr>
            </a:br>
            <a:r>
              <a:rPr lang="en-US" sz="3200" dirty="0">
                <a:solidFill>
                  <a:prstClr val="black"/>
                </a:solidFill>
                <a:latin typeface="Times New Roman" panose="02020603050405020304" pitchFamily="18" charset="0"/>
                <a:cs typeface="Times New Roman" panose="02020603050405020304" pitchFamily="18" charset="0"/>
              </a:rPr>
              <a:t>B.  has a blend of properties of the reactants</a:t>
            </a:r>
            <a:br>
              <a:rPr lang="en-US" sz="3200" dirty="0">
                <a:solidFill>
                  <a:prstClr val="black"/>
                </a:solidFill>
                <a:latin typeface="Times New Roman" panose="02020603050405020304" pitchFamily="18" charset="0"/>
                <a:cs typeface="Times New Roman" panose="02020603050405020304" pitchFamily="18" charset="0"/>
              </a:rPr>
            </a:br>
            <a:br>
              <a:rPr lang="en-US" sz="3200" dirty="0">
                <a:solidFill>
                  <a:prstClr val="black"/>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C.  has new, unique properties, unlike the reactants</a:t>
            </a:r>
            <a:br>
              <a:rPr lang="en-US" sz="3200" dirty="0">
                <a:solidFill>
                  <a:prstClr val="black"/>
                </a:solidFill>
                <a:latin typeface="Times New Roman" panose="02020603050405020304" pitchFamily="18" charset="0"/>
                <a:cs typeface="Times New Roman" panose="02020603050405020304" pitchFamily="18" charset="0"/>
              </a:rPr>
            </a:br>
            <a:br>
              <a:rPr lang="en-US" sz="3200" dirty="0">
                <a:solidFill>
                  <a:prstClr val="black"/>
                </a:solidFill>
                <a:latin typeface="Times New Roman" panose="02020603050405020304" pitchFamily="18" charset="0"/>
                <a:cs typeface="Times New Roman" panose="02020603050405020304" pitchFamily="18" charset="0"/>
              </a:rPr>
            </a:br>
            <a:r>
              <a:rPr lang="en-US" sz="3200" dirty="0">
                <a:solidFill>
                  <a:prstClr val="black"/>
                </a:solidFill>
                <a:latin typeface="Times New Roman" panose="02020603050405020304" pitchFamily="18" charset="0"/>
                <a:cs typeface="Times New Roman" panose="02020603050405020304" pitchFamily="18" charset="0"/>
              </a:rPr>
              <a:t>D.  may or may not be similar, it depends on </a:t>
            </a:r>
            <a:br>
              <a:rPr lang="en-US" sz="3200" dirty="0">
                <a:solidFill>
                  <a:prstClr val="black"/>
                </a:solidFill>
                <a:latin typeface="Times New Roman" panose="02020603050405020304" pitchFamily="18" charset="0"/>
                <a:cs typeface="Times New Roman" panose="02020603050405020304" pitchFamily="18" charset="0"/>
              </a:rPr>
            </a:br>
            <a:r>
              <a:rPr lang="en-US" sz="3200" dirty="0">
                <a:solidFill>
                  <a:prstClr val="black"/>
                </a:solidFill>
                <a:latin typeface="Times New Roman" panose="02020603050405020304" pitchFamily="18" charset="0"/>
                <a:cs typeface="Times New Roman" panose="02020603050405020304" pitchFamily="18" charset="0"/>
              </a:rPr>
              <a:t>      which elements combine</a:t>
            </a:r>
          </a:p>
        </p:txBody>
      </p:sp>
    </p:spTree>
    <p:extLst>
      <p:ext uri="{BB962C8B-B14F-4D97-AF65-F5344CB8AC3E}">
        <p14:creationId xmlns:p14="http://schemas.microsoft.com/office/powerpoint/2010/main" val="9132086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AA617-2FFC-BDBA-2720-DF5328BD9F57}"/>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2BBC248-02DA-8216-4624-D8CFEF953A25}"/>
              </a:ext>
            </a:extLst>
          </p:cNvPr>
          <p:cNvGraphicFramePr>
            <a:graphicFrameLocks noGrp="1"/>
          </p:cNvGraphicFramePr>
          <p:nvPr>
            <p:extLst>
              <p:ext uri="{D42A27DB-BD31-4B8C-83A1-F6EECF244321}">
                <p14:modId xmlns:p14="http://schemas.microsoft.com/office/powerpoint/2010/main" val="3279177665"/>
              </p:ext>
            </p:extLst>
          </p:nvPr>
        </p:nvGraphicFramePr>
        <p:xfrm>
          <a:off x="0" y="0"/>
          <a:ext cx="9144000" cy="6858001"/>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32453070"/>
                    </a:ext>
                  </a:extLst>
                </a:gridCol>
                <a:gridCol w="3200400">
                  <a:extLst>
                    <a:ext uri="{9D8B030D-6E8A-4147-A177-3AD203B41FA5}">
                      <a16:colId xmlns:a16="http://schemas.microsoft.com/office/drawing/2014/main" val="564746967"/>
                    </a:ext>
                  </a:extLst>
                </a:gridCol>
                <a:gridCol w="2971800">
                  <a:extLst>
                    <a:ext uri="{9D8B030D-6E8A-4147-A177-3AD203B41FA5}">
                      <a16:colId xmlns:a16="http://schemas.microsoft.com/office/drawing/2014/main" val="3750450768"/>
                    </a:ext>
                  </a:extLst>
                </a:gridCol>
                <a:gridCol w="2362200">
                  <a:extLst>
                    <a:ext uri="{9D8B030D-6E8A-4147-A177-3AD203B41FA5}">
                      <a16:colId xmlns:a16="http://schemas.microsoft.com/office/drawing/2014/main" val="3541964254"/>
                    </a:ext>
                  </a:extLst>
                </a:gridCol>
              </a:tblGrid>
              <a:tr h="877186">
                <a:tc gridSpan="4">
                  <a:txBody>
                    <a:bodyPr/>
                    <a:lstStyle/>
                    <a:p>
                      <a:pPr algn="l"/>
                      <a:r>
                        <a:rPr lang="en-US" sz="3200" b="0" dirty="0">
                          <a:solidFill>
                            <a:prstClr val="black"/>
                          </a:solidFill>
                          <a:latin typeface="Times New Roman" panose="02020603050405020304" pitchFamily="18" charset="0"/>
                          <a:cs typeface="Times New Roman" panose="02020603050405020304" pitchFamily="18" charset="0"/>
                        </a:rPr>
                        <a:t>76.  Count the number of atoms in these formulas</a:t>
                      </a:r>
                      <a:endParaRPr lang="en-US" sz="32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877264092"/>
                  </a:ext>
                </a:extLst>
              </a:tr>
              <a:tr h="1196163">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aluminum permanganate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Al(MnO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04124607"/>
                  </a:ext>
                </a:extLst>
              </a:tr>
              <a:tr h="1196163">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ammonium carbonate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(NH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CO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47687"/>
                  </a:ext>
                </a:extLst>
              </a:tr>
              <a:tr h="1196163">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nickel (III) acetate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Ni(C</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85807336"/>
                  </a:ext>
                </a:extLst>
              </a:tr>
              <a:tr h="1196163">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ammonium phosphate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(NH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PO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8477300"/>
                  </a:ext>
                </a:extLst>
              </a:tr>
              <a:tr h="1196163">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yttrium oxalate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Y(C</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575606"/>
                  </a:ext>
                </a:extLst>
              </a:tr>
            </a:tbl>
          </a:graphicData>
        </a:graphic>
      </p:graphicFrame>
    </p:spTree>
    <p:extLst>
      <p:ext uri="{BB962C8B-B14F-4D97-AF65-F5344CB8AC3E}">
        <p14:creationId xmlns:p14="http://schemas.microsoft.com/office/powerpoint/2010/main" val="39296853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4B810-7ED3-9096-AC82-B2573A92A24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DAD5FB8-A404-BD5C-5A1E-52D2107D0C9B}"/>
              </a:ext>
            </a:extLst>
          </p:cNvPr>
          <p:cNvGraphicFramePr>
            <a:graphicFrameLocks noGrp="1"/>
          </p:cNvGraphicFramePr>
          <p:nvPr/>
        </p:nvGraphicFramePr>
        <p:xfrm>
          <a:off x="0" y="0"/>
          <a:ext cx="9144000" cy="6858001"/>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32453070"/>
                    </a:ext>
                  </a:extLst>
                </a:gridCol>
                <a:gridCol w="3200400">
                  <a:extLst>
                    <a:ext uri="{9D8B030D-6E8A-4147-A177-3AD203B41FA5}">
                      <a16:colId xmlns:a16="http://schemas.microsoft.com/office/drawing/2014/main" val="564746967"/>
                    </a:ext>
                  </a:extLst>
                </a:gridCol>
                <a:gridCol w="2971800">
                  <a:extLst>
                    <a:ext uri="{9D8B030D-6E8A-4147-A177-3AD203B41FA5}">
                      <a16:colId xmlns:a16="http://schemas.microsoft.com/office/drawing/2014/main" val="3750450768"/>
                    </a:ext>
                  </a:extLst>
                </a:gridCol>
                <a:gridCol w="2362200">
                  <a:extLst>
                    <a:ext uri="{9D8B030D-6E8A-4147-A177-3AD203B41FA5}">
                      <a16:colId xmlns:a16="http://schemas.microsoft.com/office/drawing/2014/main" val="3541964254"/>
                    </a:ext>
                  </a:extLst>
                </a:gridCol>
              </a:tblGrid>
              <a:tr h="877186">
                <a:tc gridSpan="4">
                  <a:txBody>
                    <a:bodyPr/>
                    <a:lstStyle/>
                    <a:p>
                      <a:pPr algn="l"/>
                      <a:r>
                        <a:rPr lang="en-US" sz="3200" b="0" dirty="0">
                          <a:solidFill>
                            <a:prstClr val="black"/>
                          </a:solidFill>
                          <a:latin typeface="Times New Roman" panose="02020603050405020304" pitchFamily="18" charset="0"/>
                          <a:cs typeface="Times New Roman" panose="02020603050405020304" pitchFamily="18" charset="0"/>
                        </a:rPr>
                        <a:t>76.  Count the number of atoms in these formulas</a:t>
                      </a:r>
                      <a:endParaRPr lang="en-US" sz="32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877264092"/>
                  </a:ext>
                </a:extLst>
              </a:tr>
              <a:tr h="1196163">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aluminum permanganate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Al(MnO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 + (5)3 = 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604124607"/>
                  </a:ext>
                </a:extLst>
              </a:tr>
              <a:tr h="1196163">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ammonium carbonate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(NH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CO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(5)2 + 1 + 3 = 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33647687"/>
                  </a:ext>
                </a:extLst>
              </a:tr>
              <a:tr h="1196163">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nickel (III) acetate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Ni(C</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 + (7)3 = 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985807336"/>
                  </a:ext>
                </a:extLst>
              </a:tr>
              <a:tr h="1196163">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ammonium phosphate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(NH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PO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(5)3 + 1 + 4 = 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798477300"/>
                  </a:ext>
                </a:extLst>
              </a:tr>
              <a:tr h="1196163">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yttrium oxalate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Y(C</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a:solidFill>
                            <a:schemeClr val="tx1">
                              <a:lumMod val="95000"/>
                              <a:lumOff val="5000"/>
                            </a:schemeClr>
                          </a:solidFill>
                          <a:latin typeface="Times New Roman" panose="02020603050405020304" pitchFamily="18" charset="0"/>
                          <a:cs typeface="Times New Roman" panose="02020603050405020304" pitchFamily="18" charset="0"/>
                        </a:rPr>
                        <a:t>1 + (6)3 = 19</a:t>
                      </a: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313575606"/>
                  </a:ext>
                </a:extLst>
              </a:tr>
            </a:tbl>
          </a:graphicData>
        </a:graphic>
      </p:graphicFrame>
    </p:spTree>
    <p:extLst>
      <p:ext uri="{BB962C8B-B14F-4D97-AF65-F5344CB8AC3E}">
        <p14:creationId xmlns:p14="http://schemas.microsoft.com/office/powerpoint/2010/main" val="21517871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C09EF8F-BFA2-35BE-EC5E-B3D7323EA12E}"/>
              </a:ext>
            </a:extLst>
          </p:cNvPr>
          <p:cNvGraphicFramePr>
            <a:graphicFrameLocks noGrp="1"/>
          </p:cNvGraphicFramePr>
          <p:nvPr>
            <p:extLst>
              <p:ext uri="{D42A27DB-BD31-4B8C-83A1-F6EECF244321}">
                <p14:modId xmlns:p14="http://schemas.microsoft.com/office/powerpoint/2010/main" val="2325607103"/>
              </p:ext>
            </p:extLst>
          </p:nvPr>
        </p:nvGraphicFramePr>
        <p:xfrm>
          <a:off x="0" y="0"/>
          <a:ext cx="9144000" cy="6857998"/>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1934273008"/>
                    </a:ext>
                  </a:extLst>
                </a:gridCol>
                <a:gridCol w="4572000">
                  <a:extLst>
                    <a:ext uri="{9D8B030D-6E8A-4147-A177-3AD203B41FA5}">
                      <a16:colId xmlns:a16="http://schemas.microsoft.com/office/drawing/2014/main" val="1457397706"/>
                    </a:ext>
                  </a:extLst>
                </a:gridCol>
              </a:tblGrid>
              <a:tr h="979714">
                <a:tc gridSpan="2">
                  <a:txBody>
                    <a:bodyPr/>
                    <a:lstStyle/>
                    <a:p>
                      <a:pPr algn="l"/>
                      <a:r>
                        <a:rPr lang="en-US" sz="4400" b="0" dirty="0">
                          <a:latin typeface="Times New Roman" panose="02020603050405020304" pitchFamily="18" charset="0"/>
                          <a:cs typeface="Times New Roman" panose="02020603050405020304" pitchFamily="18" charset="0"/>
                        </a:rPr>
                        <a:t>77.  Name all the phase changes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endParaRPr lang="en-US" dirty="0"/>
                    </a:p>
                  </a:txBody>
                  <a:tcPr/>
                </a:tc>
                <a:extLst>
                  <a:ext uri="{0D108BD9-81ED-4DB2-BD59-A6C34878D82A}">
                    <a16:rowId xmlns:a16="http://schemas.microsoft.com/office/drawing/2014/main" val="24408035"/>
                  </a:ext>
                </a:extLst>
              </a:tr>
              <a:tr h="9797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Solid → 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200" b="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6901231"/>
                  </a:ext>
                </a:extLst>
              </a:tr>
              <a:tr h="979714">
                <a:tc>
                  <a:txBody>
                    <a:bodyPr/>
                    <a:lstStyle/>
                    <a:p>
                      <a:pPr algn="ct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Liquid → Gas</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200" b="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8260164"/>
                  </a:ext>
                </a:extLst>
              </a:tr>
              <a:tr h="9797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Solid → 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2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1168493"/>
                  </a:ext>
                </a:extLst>
              </a:tr>
              <a:tr h="9797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Gas → Solid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2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5321507"/>
                  </a:ext>
                </a:extLst>
              </a:tr>
              <a:tr h="9797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Liquid → Solid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2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1906968"/>
                  </a:ext>
                </a:extLst>
              </a:tr>
              <a:tr h="9797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Gas → 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2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3470785"/>
                  </a:ext>
                </a:extLst>
              </a:tr>
            </a:tbl>
          </a:graphicData>
        </a:graphic>
      </p:graphicFrame>
    </p:spTree>
    <p:extLst>
      <p:ext uri="{BB962C8B-B14F-4D97-AF65-F5344CB8AC3E}">
        <p14:creationId xmlns:p14="http://schemas.microsoft.com/office/powerpoint/2010/main" val="259994177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85412-CD30-199E-CA12-D154D9C4D3D4}"/>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3305B57-B8A7-A8F0-5B76-0885E2E80AE8}"/>
              </a:ext>
            </a:extLst>
          </p:cNvPr>
          <p:cNvGraphicFramePr>
            <a:graphicFrameLocks noGrp="1"/>
          </p:cNvGraphicFramePr>
          <p:nvPr>
            <p:extLst>
              <p:ext uri="{D42A27DB-BD31-4B8C-83A1-F6EECF244321}">
                <p14:modId xmlns:p14="http://schemas.microsoft.com/office/powerpoint/2010/main" val="1993161969"/>
              </p:ext>
            </p:extLst>
          </p:nvPr>
        </p:nvGraphicFramePr>
        <p:xfrm>
          <a:off x="0" y="0"/>
          <a:ext cx="9144000" cy="6857998"/>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1934273008"/>
                    </a:ext>
                  </a:extLst>
                </a:gridCol>
                <a:gridCol w="4572000">
                  <a:extLst>
                    <a:ext uri="{9D8B030D-6E8A-4147-A177-3AD203B41FA5}">
                      <a16:colId xmlns:a16="http://schemas.microsoft.com/office/drawing/2014/main" val="1457397706"/>
                    </a:ext>
                  </a:extLst>
                </a:gridCol>
              </a:tblGrid>
              <a:tr h="979714">
                <a:tc gridSpan="2">
                  <a:txBody>
                    <a:bodyPr/>
                    <a:lstStyle/>
                    <a:p>
                      <a:pPr algn="l"/>
                      <a:r>
                        <a:rPr lang="en-US" sz="4400" b="0" dirty="0">
                          <a:latin typeface="Times New Roman" panose="02020603050405020304" pitchFamily="18" charset="0"/>
                          <a:cs typeface="Times New Roman" panose="02020603050405020304" pitchFamily="18" charset="0"/>
                        </a:rPr>
                        <a:t>77.  Name all the phase changes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endParaRPr lang="en-US" dirty="0"/>
                    </a:p>
                  </a:txBody>
                  <a:tcPr/>
                </a:tc>
                <a:extLst>
                  <a:ext uri="{0D108BD9-81ED-4DB2-BD59-A6C34878D82A}">
                    <a16:rowId xmlns:a16="http://schemas.microsoft.com/office/drawing/2014/main" val="24408035"/>
                  </a:ext>
                </a:extLst>
              </a:tr>
              <a:tr h="9797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Solid → 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400" b="0" dirty="0">
                          <a:latin typeface="Times New Roman" panose="02020603050405020304" pitchFamily="18" charset="0"/>
                          <a:cs typeface="Times New Roman" panose="02020603050405020304" pitchFamily="18" charset="0"/>
                        </a:rPr>
                        <a:t>sublimation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6901231"/>
                  </a:ext>
                </a:extLst>
              </a:tr>
              <a:tr h="979714">
                <a:tc>
                  <a:txBody>
                    <a:bodyPr/>
                    <a:lstStyle/>
                    <a:p>
                      <a:pPr algn="ct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Liquid → Gas</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400" b="0" dirty="0">
                          <a:latin typeface="Times New Roman" panose="02020603050405020304" pitchFamily="18" charset="0"/>
                          <a:cs typeface="Times New Roman" panose="02020603050405020304" pitchFamily="18" charset="0"/>
                        </a:rPr>
                        <a:t>vaporization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8260164"/>
                  </a:ext>
                </a:extLst>
              </a:tr>
              <a:tr h="9797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Solid → 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400" b="0" dirty="0">
                          <a:latin typeface="Times New Roman" panose="02020603050405020304" pitchFamily="18" charset="0"/>
                          <a:cs typeface="Times New Roman" panose="02020603050405020304" pitchFamily="18" charset="0"/>
                        </a:rPr>
                        <a:t>melting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1168493"/>
                  </a:ext>
                </a:extLst>
              </a:tr>
              <a:tr h="9797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Gas → Solid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400" b="0" dirty="0">
                          <a:latin typeface="Times New Roman" panose="02020603050405020304" pitchFamily="18" charset="0"/>
                          <a:cs typeface="Times New Roman" panose="02020603050405020304" pitchFamily="18" charset="0"/>
                        </a:rPr>
                        <a:t>deposition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5321507"/>
                  </a:ext>
                </a:extLst>
              </a:tr>
              <a:tr h="9797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Liquid → Solid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400" b="0" dirty="0">
                          <a:latin typeface="Times New Roman" panose="02020603050405020304" pitchFamily="18" charset="0"/>
                          <a:cs typeface="Times New Roman" panose="02020603050405020304" pitchFamily="18" charset="0"/>
                        </a:rPr>
                        <a:t>freezing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1906968"/>
                  </a:ext>
                </a:extLst>
              </a:tr>
              <a:tr h="9797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Gas → Liquid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400" b="0" dirty="0">
                          <a:latin typeface="Times New Roman" panose="02020603050405020304" pitchFamily="18" charset="0"/>
                          <a:cs typeface="Times New Roman" panose="02020603050405020304" pitchFamily="18" charset="0"/>
                        </a:rPr>
                        <a:t>condensation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3470785"/>
                  </a:ext>
                </a:extLst>
              </a:tr>
            </a:tbl>
          </a:graphicData>
        </a:graphic>
      </p:graphicFrame>
    </p:spTree>
    <p:extLst>
      <p:ext uri="{BB962C8B-B14F-4D97-AF65-F5344CB8AC3E}">
        <p14:creationId xmlns:p14="http://schemas.microsoft.com/office/powerpoint/2010/main" val="29442865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446550"/>
          </a:xfrm>
          <a:prstGeom prst="rect">
            <a:avLst/>
          </a:prstGeom>
          <a:noFill/>
        </p:spPr>
        <p:txBody>
          <a:bodyPr wrap="square" rtlCol="0">
            <a:spAutoFit/>
          </a:bodyPr>
          <a:lstStyle/>
          <a:p>
            <a:r>
              <a:rPr lang="en-US" sz="4400" dirty="0">
                <a:solidFill>
                  <a:prstClr val="black"/>
                </a:solidFill>
                <a:latin typeface="Times New Roman" panose="02020603050405020304" pitchFamily="18" charset="0"/>
                <a:cs typeface="Times New Roman" panose="02020603050405020304" pitchFamily="18" charset="0"/>
              </a:rPr>
              <a:t>78.  State standard temperature in both</a:t>
            </a:r>
            <a:br>
              <a:rPr lang="en-US" sz="4400" dirty="0">
                <a:solidFill>
                  <a:prstClr val="black"/>
                </a:solidFill>
                <a:latin typeface="Times New Roman" panose="02020603050405020304" pitchFamily="18" charset="0"/>
                <a:cs typeface="Times New Roman" panose="02020603050405020304" pitchFamily="18" charset="0"/>
              </a:rPr>
            </a:br>
            <a:r>
              <a:rPr lang="en-US" sz="4400" dirty="0">
                <a:solidFill>
                  <a:prstClr val="black"/>
                </a:solidFill>
                <a:latin typeface="Times New Roman" panose="02020603050405020304" pitchFamily="18" charset="0"/>
                <a:cs typeface="Times New Roman" panose="02020603050405020304" pitchFamily="18" charset="0"/>
              </a:rPr>
              <a:t>       Kelvin and in Centigrade.</a:t>
            </a:r>
          </a:p>
        </p:txBody>
      </p:sp>
    </p:spTree>
    <p:extLst>
      <p:ext uri="{BB962C8B-B14F-4D97-AF65-F5344CB8AC3E}">
        <p14:creationId xmlns:p14="http://schemas.microsoft.com/office/powerpoint/2010/main" val="3931197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708981"/>
          </a:xfrm>
          <a:prstGeom prst="rect">
            <a:avLst/>
          </a:prstGeom>
          <a:noFill/>
        </p:spPr>
        <p:txBody>
          <a:bodyPr wrap="square" rtlCol="0">
            <a:spAutoFit/>
          </a:bodyPr>
          <a:lstStyle/>
          <a:p>
            <a:r>
              <a:rPr lang="en-US" sz="4400" dirty="0">
                <a:solidFill>
                  <a:prstClr val="black"/>
                </a:solidFill>
                <a:latin typeface="Times New Roman" panose="02020603050405020304" pitchFamily="18" charset="0"/>
                <a:cs typeface="Times New Roman" panose="02020603050405020304" pitchFamily="18" charset="0"/>
              </a:rPr>
              <a:t>78.  State standard temperature in both</a:t>
            </a:r>
            <a:br>
              <a:rPr lang="en-US" sz="4400" dirty="0">
                <a:solidFill>
                  <a:prstClr val="black"/>
                </a:solidFill>
                <a:latin typeface="Times New Roman" panose="02020603050405020304" pitchFamily="18" charset="0"/>
                <a:cs typeface="Times New Roman" panose="02020603050405020304" pitchFamily="18" charset="0"/>
              </a:rPr>
            </a:br>
            <a:r>
              <a:rPr lang="en-US" sz="4400" dirty="0">
                <a:solidFill>
                  <a:prstClr val="black"/>
                </a:solidFill>
                <a:latin typeface="Times New Roman" panose="02020603050405020304" pitchFamily="18" charset="0"/>
                <a:cs typeface="Times New Roman" panose="02020603050405020304" pitchFamily="18" charset="0"/>
              </a:rPr>
              <a:t>       Kelvin and in Centigrade.</a:t>
            </a:r>
            <a:br>
              <a:rPr lang="en-US" sz="4400" dirty="0">
                <a:solidFill>
                  <a:prstClr val="black"/>
                </a:solidFill>
                <a:latin typeface="Times New Roman" panose="02020603050405020304" pitchFamily="18" charset="0"/>
                <a:cs typeface="Times New Roman" panose="02020603050405020304" pitchFamily="18" charset="0"/>
              </a:rPr>
            </a:br>
            <a:br>
              <a:rPr lang="en-US" sz="4400" dirty="0">
                <a:solidFill>
                  <a:prstClr val="black"/>
                </a:solidFill>
                <a:latin typeface="Times New Roman" panose="02020603050405020304" pitchFamily="18" charset="0"/>
                <a:cs typeface="Times New Roman" panose="02020603050405020304" pitchFamily="18" charset="0"/>
              </a:rPr>
            </a:br>
            <a:r>
              <a:rPr lang="en-US" sz="4400" dirty="0">
                <a:solidFill>
                  <a:prstClr val="black"/>
                </a:solidFill>
                <a:latin typeface="Times New Roman" panose="02020603050405020304" pitchFamily="18" charset="0"/>
                <a:cs typeface="Times New Roman" panose="02020603050405020304" pitchFamily="18" charset="0"/>
              </a:rPr>
              <a:t>	</a:t>
            </a:r>
            <a:r>
              <a:rPr lang="en-US" sz="7200" dirty="0">
                <a:solidFill>
                  <a:srgbClr val="FF0000"/>
                </a:solidFill>
                <a:latin typeface="Times New Roman" panose="02020603050405020304" pitchFamily="18" charset="0"/>
                <a:cs typeface="Times New Roman" panose="02020603050405020304" pitchFamily="18" charset="0"/>
              </a:rPr>
              <a:t>Table A shows...</a:t>
            </a:r>
          </a:p>
          <a:p>
            <a:endParaRPr lang="en-US" dirty="0">
              <a:solidFill>
                <a:srgbClr val="FF0000"/>
              </a:solidFill>
              <a:latin typeface="Times New Roman" panose="02020603050405020304" pitchFamily="18" charset="0"/>
              <a:cs typeface="Times New Roman" panose="02020603050405020304" pitchFamily="18" charset="0"/>
            </a:endParaRPr>
          </a:p>
          <a:p>
            <a:r>
              <a:rPr lang="en-US" sz="7200" dirty="0">
                <a:solidFill>
                  <a:srgbClr val="FF0000"/>
                </a:solidFill>
                <a:latin typeface="Times New Roman" panose="02020603050405020304" pitchFamily="18" charset="0"/>
                <a:cs typeface="Times New Roman" panose="02020603050405020304" pitchFamily="18" charset="0"/>
              </a:rPr>
              <a:t>	273 Kelvin, or 0°C</a:t>
            </a:r>
          </a:p>
        </p:txBody>
      </p:sp>
    </p:spTree>
    <p:extLst>
      <p:ext uri="{BB962C8B-B14F-4D97-AF65-F5344CB8AC3E}">
        <p14:creationId xmlns:p14="http://schemas.microsoft.com/office/powerpoint/2010/main" val="33999760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323439"/>
          </a:xfrm>
          <a:prstGeom prst="rect">
            <a:avLst/>
          </a:prstGeom>
          <a:noFill/>
        </p:spPr>
        <p:txBody>
          <a:bodyPr wrap="square" rtlCol="0">
            <a:spAutoFit/>
          </a:bodyPr>
          <a:lstStyle/>
          <a:p>
            <a:r>
              <a:rPr lang="en-US" sz="4000" dirty="0">
                <a:solidFill>
                  <a:prstClr val="black"/>
                </a:solidFill>
                <a:latin typeface="Times New Roman" panose="02020603050405020304" pitchFamily="18" charset="0"/>
                <a:cs typeface="Times New Roman" panose="02020603050405020304" pitchFamily="18" charset="0"/>
              </a:rPr>
              <a:t>79.  Calculate (with a formula) the volume</a:t>
            </a:r>
            <a:br>
              <a:rPr lang="en-US" sz="4000" dirty="0">
                <a:solidFill>
                  <a:prstClr val="black"/>
                </a:solidFill>
                <a:latin typeface="Times New Roman" panose="02020603050405020304" pitchFamily="18" charset="0"/>
                <a:cs typeface="Times New Roman" panose="02020603050405020304" pitchFamily="18" charset="0"/>
              </a:rPr>
            </a:br>
            <a:r>
              <a:rPr lang="en-US" sz="4000" dirty="0">
                <a:solidFill>
                  <a:prstClr val="black"/>
                </a:solidFill>
                <a:latin typeface="Times New Roman" panose="02020603050405020304" pitchFamily="18" charset="0"/>
                <a:cs typeface="Times New Roman" panose="02020603050405020304" pitchFamily="18" charset="0"/>
              </a:rPr>
              <a:t>        of 375 grams of sodium metal.</a:t>
            </a:r>
          </a:p>
        </p:txBody>
      </p:sp>
    </p:spTree>
    <p:extLst>
      <p:ext uri="{BB962C8B-B14F-4D97-AF65-F5344CB8AC3E}">
        <p14:creationId xmlns:p14="http://schemas.microsoft.com/office/powerpoint/2010/main" val="12763443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323439"/>
          </a:xfrm>
          <a:prstGeom prst="rect">
            <a:avLst/>
          </a:prstGeom>
          <a:noFill/>
        </p:spPr>
        <p:txBody>
          <a:bodyPr wrap="square" rtlCol="0">
            <a:spAutoFit/>
          </a:bodyPr>
          <a:lstStyle/>
          <a:p>
            <a:r>
              <a:rPr lang="en-US" sz="4000" dirty="0">
                <a:solidFill>
                  <a:prstClr val="black"/>
                </a:solidFill>
                <a:latin typeface="Times New Roman" panose="02020603050405020304" pitchFamily="18" charset="0"/>
                <a:cs typeface="Times New Roman" panose="02020603050405020304" pitchFamily="18" charset="0"/>
              </a:rPr>
              <a:t>79.  Calculate (with a formula) the volume</a:t>
            </a:r>
            <a:br>
              <a:rPr lang="en-US" sz="4000" dirty="0">
                <a:solidFill>
                  <a:prstClr val="black"/>
                </a:solidFill>
                <a:latin typeface="Times New Roman" panose="02020603050405020304" pitchFamily="18" charset="0"/>
                <a:cs typeface="Times New Roman" panose="02020603050405020304" pitchFamily="18" charset="0"/>
              </a:rPr>
            </a:br>
            <a:r>
              <a:rPr lang="en-US" sz="4000" dirty="0">
                <a:solidFill>
                  <a:prstClr val="black"/>
                </a:solidFill>
                <a:latin typeface="Times New Roman" panose="02020603050405020304" pitchFamily="18" charset="0"/>
                <a:cs typeface="Times New Roman" panose="02020603050405020304" pitchFamily="18" charset="0"/>
              </a:rPr>
              <a:t>        of 375 grams of sodium metal.</a:t>
            </a:r>
          </a:p>
        </p:txBody>
      </p:sp>
      <p:sp>
        <p:nvSpPr>
          <p:cNvPr id="3" name="TextBox 2">
            <a:extLst>
              <a:ext uri="{FF2B5EF4-FFF2-40B4-BE49-F238E27FC236}">
                <a16:creationId xmlns:a16="http://schemas.microsoft.com/office/drawing/2014/main" id="{447BC322-1824-4B32-A236-13D0C9BBE1B3}"/>
              </a:ext>
            </a:extLst>
          </p:cNvPr>
          <p:cNvSpPr txBox="1"/>
          <p:nvPr/>
        </p:nvSpPr>
        <p:spPr>
          <a:xfrm>
            <a:off x="838200" y="1494711"/>
            <a:ext cx="1752600" cy="1323439"/>
          </a:xfrm>
          <a:prstGeom prst="rect">
            <a:avLst/>
          </a:prstGeom>
          <a:noFill/>
        </p:spPr>
        <p:txBody>
          <a:bodyPr wrap="square" rtlCol="0">
            <a:spAutoFit/>
          </a:bodyPr>
          <a:lstStyle/>
          <a:p>
            <a:r>
              <a:rPr lang="en-US" sz="8000" dirty="0">
                <a:solidFill>
                  <a:prstClr val="black"/>
                </a:solidFill>
              </a:rPr>
              <a:t>D =</a:t>
            </a:r>
          </a:p>
        </p:txBody>
      </p:sp>
      <p:sp>
        <p:nvSpPr>
          <p:cNvPr id="4" name="TextBox 3">
            <a:extLst>
              <a:ext uri="{FF2B5EF4-FFF2-40B4-BE49-F238E27FC236}">
                <a16:creationId xmlns:a16="http://schemas.microsoft.com/office/drawing/2014/main" id="{FBC0BFF9-BC86-48B8-83E7-BF0BDA908609}"/>
              </a:ext>
            </a:extLst>
          </p:cNvPr>
          <p:cNvSpPr txBox="1"/>
          <p:nvPr/>
        </p:nvSpPr>
        <p:spPr>
          <a:xfrm>
            <a:off x="2209800" y="1371600"/>
            <a:ext cx="2438400" cy="1569660"/>
          </a:xfrm>
          <a:prstGeom prst="rect">
            <a:avLst/>
          </a:prstGeom>
          <a:noFill/>
        </p:spPr>
        <p:txBody>
          <a:bodyPr wrap="square" rtlCol="0">
            <a:spAutoFit/>
          </a:bodyPr>
          <a:lstStyle/>
          <a:p>
            <a:pPr algn="ctr"/>
            <a:r>
              <a:rPr lang="en-US" sz="4800" u="sng" dirty="0">
                <a:solidFill>
                  <a:prstClr val="black"/>
                </a:solidFill>
              </a:rPr>
              <a:t>Mass</a:t>
            </a:r>
            <a:br>
              <a:rPr lang="en-US" sz="4800" u="sng" dirty="0">
                <a:solidFill>
                  <a:prstClr val="black"/>
                </a:solidFill>
              </a:rPr>
            </a:br>
            <a:r>
              <a:rPr lang="en-US" sz="4800" dirty="0">
                <a:solidFill>
                  <a:prstClr val="black"/>
                </a:solidFill>
              </a:rPr>
              <a:t>Volume</a:t>
            </a:r>
          </a:p>
        </p:txBody>
      </p:sp>
      <p:sp>
        <p:nvSpPr>
          <p:cNvPr id="5" name="TextBox 4">
            <a:extLst>
              <a:ext uri="{FF2B5EF4-FFF2-40B4-BE49-F238E27FC236}">
                <a16:creationId xmlns:a16="http://schemas.microsoft.com/office/drawing/2014/main" id="{35FD7E8A-86E6-474F-879C-89AA9712A874}"/>
              </a:ext>
            </a:extLst>
          </p:cNvPr>
          <p:cNvSpPr txBox="1"/>
          <p:nvPr/>
        </p:nvSpPr>
        <p:spPr>
          <a:xfrm>
            <a:off x="152400" y="3446622"/>
            <a:ext cx="3657600" cy="830997"/>
          </a:xfrm>
          <a:prstGeom prst="rect">
            <a:avLst/>
          </a:prstGeom>
          <a:noFill/>
        </p:spPr>
        <p:txBody>
          <a:bodyPr wrap="square" rtlCol="0">
            <a:spAutoFit/>
          </a:bodyPr>
          <a:lstStyle/>
          <a:p>
            <a:r>
              <a:rPr lang="en-US" sz="4800" dirty="0">
                <a:solidFill>
                  <a:prstClr val="black"/>
                </a:solidFill>
              </a:rPr>
              <a:t>0.97 g/cm</a:t>
            </a:r>
            <a:r>
              <a:rPr lang="en-US" sz="4800" baseline="30000" dirty="0">
                <a:solidFill>
                  <a:prstClr val="black"/>
                </a:solidFill>
              </a:rPr>
              <a:t>3</a:t>
            </a:r>
            <a:r>
              <a:rPr lang="en-US" sz="4800" dirty="0">
                <a:solidFill>
                  <a:prstClr val="black"/>
                </a:solidFill>
              </a:rPr>
              <a:t> =</a:t>
            </a:r>
          </a:p>
        </p:txBody>
      </p:sp>
      <p:sp>
        <p:nvSpPr>
          <p:cNvPr id="6" name="TextBox 5">
            <a:extLst>
              <a:ext uri="{FF2B5EF4-FFF2-40B4-BE49-F238E27FC236}">
                <a16:creationId xmlns:a16="http://schemas.microsoft.com/office/drawing/2014/main" id="{04B4660F-AD78-4C6C-8AC5-AB8FB51F4144}"/>
              </a:ext>
            </a:extLst>
          </p:cNvPr>
          <p:cNvSpPr txBox="1"/>
          <p:nvPr/>
        </p:nvSpPr>
        <p:spPr>
          <a:xfrm>
            <a:off x="3048000" y="3158232"/>
            <a:ext cx="4191000" cy="1569660"/>
          </a:xfrm>
          <a:prstGeom prst="rect">
            <a:avLst/>
          </a:prstGeom>
          <a:noFill/>
        </p:spPr>
        <p:txBody>
          <a:bodyPr wrap="square" rtlCol="0">
            <a:spAutoFit/>
          </a:bodyPr>
          <a:lstStyle/>
          <a:p>
            <a:pPr algn="ctr"/>
            <a:r>
              <a:rPr lang="en-US" sz="4800" u="sng" dirty="0">
                <a:solidFill>
                  <a:prstClr val="black"/>
                </a:solidFill>
              </a:rPr>
              <a:t>375 grams</a:t>
            </a:r>
            <a:br>
              <a:rPr lang="en-US" sz="4800" u="sng" dirty="0">
                <a:solidFill>
                  <a:prstClr val="black"/>
                </a:solidFill>
              </a:rPr>
            </a:br>
            <a:r>
              <a:rPr lang="en-US" sz="4800" dirty="0">
                <a:solidFill>
                  <a:prstClr val="black"/>
                </a:solidFill>
              </a:rPr>
              <a:t>Volume</a:t>
            </a:r>
          </a:p>
        </p:txBody>
      </p:sp>
      <p:sp>
        <p:nvSpPr>
          <p:cNvPr id="7" name="TextBox 6">
            <a:extLst>
              <a:ext uri="{FF2B5EF4-FFF2-40B4-BE49-F238E27FC236}">
                <a16:creationId xmlns:a16="http://schemas.microsoft.com/office/drawing/2014/main" id="{25E8A465-A7FD-443D-85BB-E414A654DE39}"/>
              </a:ext>
            </a:extLst>
          </p:cNvPr>
          <p:cNvSpPr txBox="1"/>
          <p:nvPr/>
        </p:nvSpPr>
        <p:spPr>
          <a:xfrm>
            <a:off x="304800" y="5181600"/>
            <a:ext cx="7772400" cy="584775"/>
          </a:xfrm>
          <a:prstGeom prst="rect">
            <a:avLst/>
          </a:prstGeom>
          <a:noFill/>
        </p:spPr>
        <p:txBody>
          <a:bodyPr wrap="square" rtlCol="0">
            <a:spAutoFit/>
          </a:bodyPr>
          <a:lstStyle/>
          <a:p>
            <a:r>
              <a:rPr lang="en-US" sz="3200" dirty="0">
                <a:solidFill>
                  <a:prstClr val="black"/>
                </a:solidFill>
              </a:rPr>
              <a:t>0.97 g/cm</a:t>
            </a:r>
            <a:r>
              <a:rPr lang="en-US" sz="3200" baseline="30000" dirty="0">
                <a:solidFill>
                  <a:prstClr val="black"/>
                </a:solidFill>
              </a:rPr>
              <a:t>3</a:t>
            </a:r>
            <a:r>
              <a:rPr lang="en-US" sz="3200" dirty="0">
                <a:solidFill>
                  <a:prstClr val="black"/>
                </a:solidFill>
              </a:rPr>
              <a:t> (V) = 375 grams   </a:t>
            </a:r>
          </a:p>
        </p:txBody>
      </p:sp>
      <p:sp>
        <p:nvSpPr>
          <p:cNvPr id="8" name="TextBox 7">
            <a:extLst>
              <a:ext uri="{FF2B5EF4-FFF2-40B4-BE49-F238E27FC236}">
                <a16:creationId xmlns:a16="http://schemas.microsoft.com/office/drawing/2014/main" id="{5BB0CEB6-74F3-4EC1-A412-BEBDC70D9542}"/>
              </a:ext>
            </a:extLst>
          </p:cNvPr>
          <p:cNvSpPr txBox="1"/>
          <p:nvPr/>
        </p:nvSpPr>
        <p:spPr>
          <a:xfrm>
            <a:off x="304800" y="5766375"/>
            <a:ext cx="5029200" cy="584775"/>
          </a:xfrm>
          <a:prstGeom prst="rect">
            <a:avLst/>
          </a:prstGeom>
          <a:noFill/>
        </p:spPr>
        <p:txBody>
          <a:bodyPr wrap="square" rtlCol="0">
            <a:spAutoFit/>
          </a:bodyPr>
          <a:lstStyle/>
          <a:p>
            <a:r>
              <a:rPr lang="en-US" sz="3200" dirty="0">
                <a:solidFill>
                  <a:srgbClr val="FF0000"/>
                </a:solidFill>
              </a:rPr>
              <a:t>0.97 g/cm</a:t>
            </a:r>
            <a:r>
              <a:rPr lang="en-US" sz="3200" baseline="30000" dirty="0">
                <a:solidFill>
                  <a:srgbClr val="FF0000"/>
                </a:solidFill>
              </a:rPr>
              <a:t>3           </a:t>
            </a:r>
            <a:r>
              <a:rPr lang="en-US" sz="3200" dirty="0">
                <a:solidFill>
                  <a:srgbClr val="FF0000"/>
                </a:solidFill>
              </a:rPr>
              <a:t>=</a:t>
            </a:r>
            <a:r>
              <a:rPr lang="en-US" sz="3200" baseline="30000" dirty="0">
                <a:solidFill>
                  <a:srgbClr val="FF0000"/>
                </a:solidFill>
              </a:rPr>
              <a:t> </a:t>
            </a:r>
            <a:r>
              <a:rPr lang="en-US" sz="3200" dirty="0">
                <a:solidFill>
                  <a:srgbClr val="FF0000"/>
                </a:solidFill>
              </a:rPr>
              <a:t>0.97 g/cm</a:t>
            </a:r>
            <a:r>
              <a:rPr lang="en-US" sz="3200" baseline="30000" dirty="0">
                <a:solidFill>
                  <a:srgbClr val="FF0000"/>
                </a:solidFill>
              </a:rPr>
              <a:t>3</a:t>
            </a:r>
            <a:r>
              <a:rPr lang="en-US" sz="3200" dirty="0">
                <a:solidFill>
                  <a:srgbClr val="FF0000"/>
                </a:solidFill>
              </a:rPr>
              <a:t> </a:t>
            </a:r>
            <a:endParaRPr lang="en-US" dirty="0">
              <a:solidFill>
                <a:srgbClr val="FF0000"/>
              </a:solidFill>
            </a:endParaRPr>
          </a:p>
        </p:txBody>
      </p:sp>
      <p:cxnSp>
        <p:nvCxnSpPr>
          <p:cNvPr id="9" name="Straight Connector 8">
            <a:extLst>
              <a:ext uri="{FF2B5EF4-FFF2-40B4-BE49-F238E27FC236}">
                <a16:creationId xmlns:a16="http://schemas.microsoft.com/office/drawing/2014/main" id="{3A327C49-DE8C-464A-9A0A-96720B1EE2B8}"/>
              </a:ext>
            </a:extLst>
          </p:cNvPr>
          <p:cNvCxnSpPr/>
          <p:nvPr/>
        </p:nvCxnSpPr>
        <p:spPr>
          <a:xfrm>
            <a:off x="381000" y="5766375"/>
            <a:ext cx="243840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A64BF18-AF75-4C92-8D02-A218F92C31B9}"/>
              </a:ext>
            </a:extLst>
          </p:cNvPr>
          <p:cNvCxnSpPr/>
          <p:nvPr/>
        </p:nvCxnSpPr>
        <p:spPr>
          <a:xfrm>
            <a:off x="3048000" y="5766375"/>
            <a:ext cx="198120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4AC8C80-138F-4B74-9D8E-EC11A7AF0BFC}"/>
              </a:ext>
            </a:extLst>
          </p:cNvPr>
          <p:cNvCxnSpPr/>
          <p:nvPr/>
        </p:nvCxnSpPr>
        <p:spPr>
          <a:xfrm>
            <a:off x="533400" y="5029200"/>
            <a:ext cx="1676400" cy="160020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8CF2770-0D62-43C0-A53A-530255BE6834}"/>
              </a:ext>
            </a:extLst>
          </p:cNvPr>
          <p:cNvCxnSpPr/>
          <p:nvPr/>
        </p:nvCxnSpPr>
        <p:spPr>
          <a:xfrm flipV="1">
            <a:off x="381000" y="5181600"/>
            <a:ext cx="1828800" cy="116955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0C3C18FC-307B-4136-A402-2E7B9E96C1F2}"/>
              </a:ext>
            </a:extLst>
          </p:cNvPr>
          <p:cNvSpPr txBox="1"/>
          <p:nvPr/>
        </p:nvSpPr>
        <p:spPr>
          <a:xfrm>
            <a:off x="6079435" y="5507381"/>
            <a:ext cx="2912165" cy="1077218"/>
          </a:xfrm>
          <a:prstGeom prst="rect">
            <a:avLst/>
          </a:prstGeom>
          <a:solidFill>
            <a:srgbClr val="FFFF00"/>
          </a:solidFill>
        </p:spPr>
        <p:txBody>
          <a:bodyPr wrap="square" rtlCol="0">
            <a:spAutoFit/>
          </a:bodyPr>
          <a:lstStyle/>
          <a:p>
            <a:pPr algn="ctr"/>
            <a:r>
              <a:rPr lang="en-US" sz="3200" b="1" dirty="0">
                <a:solidFill>
                  <a:srgbClr val="0000FF"/>
                </a:solidFill>
                <a:latin typeface="Comic Sans MS" panose="030F0702030302020204" pitchFamily="66" charset="0"/>
              </a:rPr>
              <a:t>V = 387 cm</a:t>
            </a:r>
            <a:r>
              <a:rPr lang="en-US" sz="3200" b="1" baseline="30000" dirty="0">
                <a:solidFill>
                  <a:srgbClr val="0000FF"/>
                </a:solidFill>
                <a:latin typeface="Comic Sans MS" panose="030F0702030302020204" pitchFamily="66" charset="0"/>
              </a:rPr>
              <a:t>3</a:t>
            </a:r>
            <a:r>
              <a:rPr lang="en-US" sz="3200" b="1" dirty="0">
                <a:solidFill>
                  <a:srgbClr val="0000FF"/>
                </a:solidFill>
                <a:latin typeface="Comic Sans MS" panose="030F0702030302020204" pitchFamily="66" charset="0"/>
              </a:rPr>
              <a:t>  </a:t>
            </a:r>
            <a:br>
              <a:rPr lang="en-US" sz="3200" b="1" dirty="0">
                <a:solidFill>
                  <a:srgbClr val="0000FF"/>
                </a:solidFill>
                <a:latin typeface="Comic Sans MS" panose="030F0702030302020204" pitchFamily="66" charset="0"/>
              </a:rPr>
            </a:br>
            <a:r>
              <a:rPr lang="en-US" sz="3200" b="1" dirty="0">
                <a:solidFill>
                  <a:srgbClr val="0000FF"/>
                </a:solidFill>
                <a:latin typeface="Comic Sans MS" panose="030F0702030302020204" pitchFamily="66" charset="0"/>
              </a:rPr>
              <a:t>  </a:t>
            </a:r>
            <a:r>
              <a:rPr lang="en-US" sz="2400" dirty="0">
                <a:solidFill>
                  <a:srgbClr val="0000FF"/>
                </a:solidFill>
                <a:latin typeface="Times New Roman" panose="02020603050405020304" pitchFamily="18" charset="0"/>
                <a:cs typeface="Times New Roman" panose="02020603050405020304" pitchFamily="18" charset="0"/>
              </a:rPr>
              <a:t>(3 sf)</a:t>
            </a:r>
            <a:endParaRPr lang="en-US" sz="3200" dirty="0">
              <a:solidFill>
                <a:srgbClr val="0000FF"/>
              </a:solidFill>
              <a:latin typeface="Times New Roman" panose="02020603050405020304" pitchFamily="18" charset="0"/>
              <a:cs typeface="Times New Roman" panose="02020603050405020304" pitchFamily="18" charset="0"/>
            </a:endParaRPr>
          </a:p>
        </p:txBody>
      </p:sp>
      <p:cxnSp>
        <p:nvCxnSpPr>
          <p:cNvPr id="14" name="Straight Connector 13">
            <a:extLst>
              <a:ext uri="{FF2B5EF4-FFF2-40B4-BE49-F238E27FC236}">
                <a16:creationId xmlns:a16="http://schemas.microsoft.com/office/drawing/2014/main" id="{A94407EC-D565-4866-95B2-E25B289CF69A}"/>
              </a:ext>
            </a:extLst>
          </p:cNvPr>
          <p:cNvCxnSpPr/>
          <p:nvPr/>
        </p:nvCxnSpPr>
        <p:spPr>
          <a:xfrm>
            <a:off x="4038600" y="5334000"/>
            <a:ext cx="914400" cy="37081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81C4D19-3E6F-4346-B52C-54D54483D74E}"/>
              </a:ext>
            </a:extLst>
          </p:cNvPr>
          <p:cNvCxnSpPr/>
          <p:nvPr/>
        </p:nvCxnSpPr>
        <p:spPr>
          <a:xfrm>
            <a:off x="3962400" y="5879742"/>
            <a:ext cx="228600" cy="54134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72478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073AE2E-3154-73B1-7776-EA488C829ED7}"/>
              </a:ext>
            </a:extLst>
          </p:cNvPr>
          <p:cNvGraphicFramePr>
            <a:graphicFrameLocks noGrp="1"/>
          </p:cNvGraphicFramePr>
          <p:nvPr>
            <p:extLst>
              <p:ext uri="{D42A27DB-BD31-4B8C-83A1-F6EECF244321}">
                <p14:modId xmlns:p14="http://schemas.microsoft.com/office/powerpoint/2010/main" val="1202494020"/>
              </p:ext>
            </p:extLst>
          </p:nvPr>
        </p:nvGraphicFramePr>
        <p:xfrm>
          <a:off x="0" y="0"/>
          <a:ext cx="9144000" cy="6858000"/>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1485470936"/>
                    </a:ext>
                  </a:extLst>
                </a:gridCol>
                <a:gridCol w="6096000">
                  <a:extLst>
                    <a:ext uri="{9D8B030D-6E8A-4147-A177-3AD203B41FA5}">
                      <a16:colId xmlns:a16="http://schemas.microsoft.com/office/drawing/2014/main" val="2012897437"/>
                    </a:ext>
                  </a:extLst>
                </a:gridCol>
                <a:gridCol w="2209800">
                  <a:extLst>
                    <a:ext uri="{9D8B030D-6E8A-4147-A177-3AD203B41FA5}">
                      <a16:colId xmlns:a16="http://schemas.microsoft.com/office/drawing/2014/main" val="1899353189"/>
                    </a:ext>
                  </a:extLst>
                </a:gridCol>
              </a:tblGrid>
              <a:tr h="114300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800" b="0" dirty="0">
                          <a:solidFill>
                            <a:schemeClr val="bg1"/>
                          </a:solidFill>
                          <a:latin typeface="Times New Roman" panose="02020603050405020304" pitchFamily="18" charset="0"/>
                          <a:cs typeface="Times New Roman" panose="02020603050405020304" pitchFamily="18" charset="0"/>
                        </a:rPr>
                        <a:t>This is a balanced equation for the combustion of heptane.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043340001"/>
                  </a:ext>
                </a:extLst>
              </a:tr>
              <a:tr h="1143000">
                <a:tc gridSpan="3">
                  <a:txBody>
                    <a:bodyPr/>
                    <a:lstStyle/>
                    <a:p>
                      <a:pPr algn="ctr"/>
                      <a:r>
                        <a:rPr lang="pt-BR" sz="3600" b="0" dirty="0">
                          <a:solidFill>
                            <a:schemeClr val="tx1">
                              <a:lumMod val="95000"/>
                              <a:lumOff val="5000"/>
                            </a:schemeClr>
                          </a:solidFill>
                          <a:latin typeface="Times New Roman" panose="02020603050405020304" pitchFamily="18" charset="0"/>
                          <a:cs typeface="Times New Roman" panose="02020603050405020304" pitchFamily="18" charset="0"/>
                        </a:rPr>
                        <a:t>C</a:t>
                      </a:r>
                      <a:r>
                        <a:rPr lang="pt-BR" sz="3600" b="0" baseline="-25000" dirty="0">
                          <a:solidFill>
                            <a:schemeClr val="tx1">
                              <a:lumMod val="95000"/>
                              <a:lumOff val="5000"/>
                            </a:schemeClr>
                          </a:solidFill>
                          <a:latin typeface="Times New Roman" panose="02020603050405020304" pitchFamily="18" charset="0"/>
                          <a:cs typeface="Times New Roman" panose="02020603050405020304" pitchFamily="18" charset="0"/>
                        </a:rPr>
                        <a:t>7</a:t>
                      </a:r>
                      <a:r>
                        <a:rPr lang="pt-BR" sz="3600" b="0" dirty="0">
                          <a:solidFill>
                            <a:schemeClr val="tx1">
                              <a:lumMod val="95000"/>
                              <a:lumOff val="5000"/>
                            </a:schemeClr>
                          </a:solidFill>
                          <a:latin typeface="Times New Roman" panose="02020603050405020304" pitchFamily="18" charset="0"/>
                          <a:cs typeface="Times New Roman" panose="02020603050405020304" pitchFamily="18" charset="0"/>
                        </a:rPr>
                        <a:t>H</a:t>
                      </a:r>
                      <a:r>
                        <a:rPr lang="pt-BR" sz="3600" b="0" baseline="-25000" dirty="0">
                          <a:solidFill>
                            <a:schemeClr val="tx1">
                              <a:lumMod val="95000"/>
                              <a:lumOff val="5000"/>
                            </a:schemeClr>
                          </a:solidFill>
                          <a:latin typeface="Times New Roman" panose="02020603050405020304" pitchFamily="18" charset="0"/>
                          <a:cs typeface="Times New Roman" panose="02020603050405020304" pitchFamily="18" charset="0"/>
                        </a:rPr>
                        <a:t>16(L) </a:t>
                      </a:r>
                      <a:r>
                        <a:rPr lang="pt-BR" sz="3600" b="0" dirty="0">
                          <a:solidFill>
                            <a:schemeClr val="tx1">
                              <a:lumMod val="95000"/>
                              <a:lumOff val="5000"/>
                            </a:schemeClr>
                          </a:solidFill>
                          <a:latin typeface="Times New Roman" panose="02020603050405020304" pitchFamily="18" charset="0"/>
                          <a:cs typeface="Times New Roman" panose="02020603050405020304" pitchFamily="18" charset="0"/>
                        </a:rPr>
                        <a:t>+ 11O</a:t>
                      </a:r>
                      <a:r>
                        <a:rPr lang="pt-BR" sz="3600" b="0"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r>
                        <a:rPr lang="pt-BR" sz="3600" b="0" dirty="0">
                          <a:solidFill>
                            <a:schemeClr val="tx1">
                              <a:lumMod val="95000"/>
                              <a:lumOff val="5000"/>
                            </a:schemeClr>
                          </a:solidFill>
                          <a:latin typeface="Times New Roman" panose="02020603050405020304" pitchFamily="18" charset="0"/>
                          <a:cs typeface="Times New Roman" panose="02020603050405020304" pitchFamily="18" charset="0"/>
                        </a:rPr>
                        <a:t>→ 7CO</a:t>
                      </a:r>
                      <a:r>
                        <a:rPr lang="pt-BR" sz="3600" b="0"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r>
                        <a:rPr lang="pt-BR" sz="3600" b="0" dirty="0">
                          <a:solidFill>
                            <a:schemeClr val="tx1">
                              <a:lumMod val="95000"/>
                              <a:lumOff val="5000"/>
                            </a:schemeClr>
                          </a:solidFill>
                          <a:latin typeface="Times New Roman" panose="02020603050405020304" pitchFamily="18" charset="0"/>
                          <a:cs typeface="Times New Roman" panose="02020603050405020304" pitchFamily="18" charset="0"/>
                        </a:rPr>
                        <a:t>+ 8H</a:t>
                      </a:r>
                      <a:r>
                        <a:rPr lang="pt-BR" sz="36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pt-BR" sz="3600" b="0" dirty="0">
                          <a:solidFill>
                            <a:schemeClr val="tx1">
                              <a:lumMod val="95000"/>
                              <a:lumOff val="5000"/>
                            </a:schemeClr>
                          </a:solidFill>
                          <a:latin typeface="Times New Roman" panose="02020603050405020304" pitchFamily="18" charset="0"/>
                          <a:cs typeface="Times New Roman" panose="02020603050405020304" pitchFamily="18" charset="0"/>
                        </a:rPr>
                        <a:t>O</a:t>
                      </a:r>
                      <a:r>
                        <a:rPr lang="pt-BR" sz="3600" b="0" baseline="-25000" dirty="0">
                          <a:solidFill>
                            <a:schemeClr val="tx1">
                              <a:lumMod val="95000"/>
                              <a:lumOff val="5000"/>
                            </a:schemeClr>
                          </a:solidFill>
                          <a:latin typeface="Times New Roman" panose="02020603050405020304" pitchFamily="18" charset="0"/>
                          <a:cs typeface="Times New Roman" panose="02020603050405020304" pitchFamily="18" charset="0"/>
                        </a:rPr>
                        <a:t>(G)</a:t>
                      </a:r>
                      <a:endParaRPr lang="en-US" sz="36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26536992"/>
                  </a:ext>
                </a:extLst>
              </a:tr>
              <a:tr h="1143000">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t-BR" sz="2800" dirty="0">
                          <a:solidFill>
                            <a:schemeClr val="tx1"/>
                          </a:solidFill>
                          <a:latin typeface="Times New Roman" panose="02020603050405020304" pitchFamily="18" charset="0"/>
                          <a:cs typeface="Times New Roman" panose="02020603050405020304" pitchFamily="18" charset="0"/>
                        </a:rPr>
                        <a:t>Which of the 4 subsances are reactants?</a:t>
                      </a: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7085932"/>
                  </a:ext>
                </a:extLst>
              </a:tr>
              <a:tr h="1143000">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800" b="0" dirty="0">
                          <a:solidFill>
                            <a:schemeClr val="tx1"/>
                          </a:solidFill>
                          <a:latin typeface="Times New Roman" panose="02020603050405020304" pitchFamily="18" charset="0"/>
                          <a:cs typeface="Times New Roman" panose="02020603050405020304" pitchFamily="18" charset="0"/>
                        </a:rPr>
                        <a:t>Which are the products?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3472587"/>
                  </a:ext>
                </a:extLst>
              </a:tr>
              <a:tr h="1143000">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800" b="0" dirty="0">
                          <a:solidFill>
                            <a:schemeClr val="tx1"/>
                          </a:solidFill>
                          <a:latin typeface="Times New Roman" panose="02020603050405020304" pitchFamily="18" charset="0"/>
                          <a:cs typeface="Times New Roman" panose="02020603050405020304" pitchFamily="18" charset="0"/>
                        </a:rPr>
                        <a:t>How many atoms in one heptane?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55330825"/>
                  </a:ext>
                </a:extLst>
              </a:tr>
              <a:tr h="1143000">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800" b="0" dirty="0">
                          <a:solidFill>
                            <a:schemeClr val="tx1"/>
                          </a:solidFill>
                          <a:latin typeface="Times New Roman" panose="02020603050405020304" pitchFamily="18" charset="0"/>
                          <a:cs typeface="Times New Roman" panose="02020603050405020304" pitchFamily="18" charset="0"/>
                        </a:rPr>
                        <a:t>How many molecules of water formed?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98468551"/>
                  </a:ext>
                </a:extLst>
              </a:tr>
            </a:tbl>
          </a:graphicData>
        </a:graphic>
      </p:graphicFrame>
    </p:spTree>
    <p:extLst>
      <p:ext uri="{BB962C8B-B14F-4D97-AF65-F5344CB8AC3E}">
        <p14:creationId xmlns:p14="http://schemas.microsoft.com/office/powerpoint/2010/main" val="20560340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CDE08-FC04-691B-21ED-7A81D2B3C9E2}"/>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4E642971-2EF4-74C7-5B3A-7C3B6F9F977C}"/>
              </a:ext>
            </a:extLst>
          </p:cNvPr>
          <p:cNvGraphicFramePr>
            <a:graphicFrameLocks noGrp="1"/>
          </p:cNvGraphicFramePr>
          <p:nvPr>
            <p:extLst>
              <p:ext uri="{D42A27DB-BD31-4B8C-83A1-F6EECF244321}">
                <p14:modId xmlns:p14="http://schemas.microsoft.com/office/powerpoint/2010/main" val="2366308440"/>
              </p:ext>
            </p:extLst>
          </p:nvPr>
        </p:nvGraphicFramePr>
        <p:xfrm>
          <a:off x="0" y="0"/>
          <a:ext cx="9144000" cy="6858000"/>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1485470936"/>
                    </a:ext>
                  </a:extLst>
                </a:gridCol>
                <a:gridCol w="6096000">
                  <a:extLst>
                    <a:ext uri="{9D8B030D-6E8A-4147-A177-3AD203B41FA5}">
                      <a16:colId xmlns:a16="http://schemas.microsoft.com/office/drawing/2014/main" val="2012897437"/>
                    </a:ext>
                  </a:extLst>
                </a:gridCol>
                <a:gridCol w="2209800">
                  <a:extLst>
                    <a:ext uri="{9D8B030D-6E8A-4147-A177-3AD203B41FA5}">
                      <a16:colId xmlns:a16="http://schemas.microsoft.com/office/drawing/2014/main" val="1899353189"/>
                    </a:ext>
                  </a:extLst>
                </a:gridCol>
              </a:tblGrid>
              <a:tr h="114300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800" b="0" dirty="0">
                          <a:solidFill>
                            <a:schemeClr val="bg1"/>
                          </a:solidFill>
                          <a:latin typeface="Times New Roman" panose="02020603050405020304" pitchFamily="18" charset="0"/>
                          <a:cs typeface="Times New Roman" panose="02020603050405020304" pitchFamily="18" charset="0"/>
                        </a:rPr>
                        <a:t>This is a balanced equation for the combustion of heptane.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043340001"/>
                  </a:ext>
                </a:extLst>
              </a:tr>
              <a:tr h="1143000">
                <a:tc gridSpan="3">
                  <a:txBody>
                    <a:bodyPr/>
                    <a:lstStyle/>
                    <a:p>
                      <a:pPr algn="ctr"/>
                      <a:r>
                        <a:rPr lang="pt-BR" sz="3600" b="0" dirty="0">
                          <a:solidFill>
                            <a:schemeClr val="tx1">
                              <a:lumMod val="95000"/>
                              <a:lumOff val="5000"/>
                            </a:schemeClr>
                          </a:solidFill>
                          <a:latin typeface="Times New Roman" panose="02020603050405020304" pitchFamily="18" charset="0"/>
                          <a:cs typeface="Times New Roman" panose="02020603050405020304" pitchFamily="18" charset="0"/>
                        </a:rPr>
                        <a:t>C</a:t>
                      </a:r>
                      <a:r>
                        <a:rPr lang="pt-BR" sz="3600" b="0" baseline="-25000" dirty="0">
                          <a:solidFill>
                            <a:schemeClr val="tx1">
                              <a:lumMod val="95000"/>
                              <a:lumOff val="5000"/>
                            </a:schemeClr>
                          </a:solidFill>
                          <a:latin typeface="Times New Roman" panose="02020603050405020304" pitchFamily="18" charset="0"/>
                          <a:cs typeface="Times New Roman" panose="02020603050405020304" pitchFamily="18" charset="0"/>
                        </a:rPr>
                        <a:t>7</a:t>
                      </a:r>
                      <a:r>
                        <a:rPr lang="pt-BR" sz="3600" b="0" dirty="0">
                          <a:solidFill>
                            <a:schemeClr val="tx1">
                              <a:lumMod val="95000"/>
                              <a:lumOff val="5000"/>
                            </a:schemeClr>
                          </a:solidFill>
                          <a:latin typeface="Times New Roman" panose="02020603050405020304" pitchFamily="18" charset="0"/>
                          <a:cs typeface="Times New Roman" panose="02020603050405020304" pitchFamily="18" charset="0"/>
                        </a:rPr>
                        <a:t>H</a:t>
                      </a:r>
                      <a:r>
                        <a:rPr lang="pt-BR" sz="3600" b="0" baseline="-25000" dirty="0">
                          <a:solidFill>
                            <a:schemeClr val="tx1">
                              <a:lumMod val="95000"/>
                              <a:lumOff val="5000"/>
                            </a:schemeClr>
                          </a:solidFill>
                          <a:latin typeface="Times New Roman" panose="02020603050405020304" pitchFamily="18" charset="0"/>
                          <a:cs typeface="Times New Roman" panose="02020603050405020304" pitchFamily="18" charset="0"/>
                        </a:rPr>
                        <a:t>16(L) </a:t>
                      </a:r>
                      <a:r>
                        <a:rPr lang="pt-BR" sz="3600" b="0" dirty="0">
                          <a:solidFill>
                            <a:schemeClr val="tx1">
                              <a:lumMod val="95000"/>
                              <a:lumOff val="5000"/>
                            </a:schemeClr>
                          </a:solidFill>
                          <a:latin typeface="Times New Roman" panose="02020603050405020304" pitchFamily="18" charset="0"/>
                          <a:cs typeface="Times New Roman" panose="02020603050405020304" pitchFamily="18" charset="0"/>
                        </a:rPr>
                        <a:t>+ 11O</a:t>
                      </a:r>
                      <a:r>
                        <a:rPr lang="pt-BR" sz="3600" b="0"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r>
                        <a:rPr lang="pt-BR" sz="3600" b="0" dirty="0">
                          <a:solidFill>
                            <a:schemeClr val="tx1">
                              <a:lumMod val="95000"/>
                              <a:lumOff val="5000"/>
                            </a:schemeClr>
                          </a:solidFill>
                          <a:latin typeface="Times New Roman" panose="02020603050405020304" pitchFamily="18" charset="0"/>
                          <a:cs typeface="Times New Roman" panose="02020603050405020304" pitchFamily="18" charset="0"/>
                        </a:rPr>
                        <a:t>→ 7CO</a:t>
                      </a:r>
                      <a:r>
                        <a:rPr lang="pt-BR" sz="3600" b="0"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r>
                        <a:rPr lang="pt-BR" sz="3600" b="0" dirty="0">
                          <a:solidFill>
                            <a:schemeClr val="tx1">
                              <a:lumMod val="95000"/>
                              <a:lumOff val="5000"/>
                            </a:schemeClr>
                          </a:solidFill>
                          <a:latin typeface="Times New Roman" panose="02020603050405020304" pitchFamily="18" charset="0"/>
                          <a:cs typeface="Times New Roman" panose="02020603050405020304" pitchFamily="18" charset="0"/>
                        </a:rPr>
                        <a:t>+ 8H</a:t>
                      </a:r>
                      <a:r>
                        <a:rPr lang="pt-BR" sz="36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pt-BR" sz="3600" b="0" dirty="0">
                          <a:solidFill>
                            <a:schemeClr val="tx1">
                              <a:lumMod val="95000"/>
                              <a:lumOff val="5000"/>
                            </a:schemeClr>
                          </a:solidFill>
                          <a:latin typeface="Times New Roman" panose="02020603050405020304" pitchFamily="18" charset="0"/>
                          <a:cs typeface="Times New Roman" panose="02020603050405020304" pitchFamily="18" charset="0"/>
                        </a:rPr>
                        <a:t>O</a:t>
                      </a:r>
                      <a:r>
                        <a:rPr lang="pt-BR" sz="3600" b="0" baseline="-25000" dirty="0">
                          <a:solidFill>
                            <a:schemeClr val="tx1">
                              <a:lumMod val="95000"/>
                              <a:lumOff val="5000"/>
                            </a:schemeClr>
                          </a:solidFill>
                          <a:latin typeface="Times New Roman" panose="02020603050405020304" pitchFamily="18" charset="0"/>
                          <a:cs typeface="Times New Roman" panose="02020603050405020304" pitchFamily="18" charset="0"/>
                        </a:rPr>
                        <a:t>(G)</a:t>
                      </a:r>
                      <a:endParaRPr lang="en-US" sz="36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26536992"/>
                  </a:ext>
                </a:extLst>
              </a:tr>
              <a:tr h="1143000">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pt-BR" sz="2800" dirty="0">
                          <a:solidFill>
                            <a:schemeClr val="tx1"/>
                          </a:solidFill>
                          <a:latin typeface="Times New Roman" panose="02020603050405020304" pitchFamily="18" charset="0"/>
                          <a:cs typeface="Times New Roman" panose="02020603050405020304" pitchFamily="18" charset="0"/>
                        </a:rPr>
                        <a:t>Which of the 4 subsances are reactants?</a:t>
                      </a: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t-BR" sz="2800" b="0" dirty="0">
                          <a:solidFill>
                            <a:schemeClr val="tx1">
                              <a:lumMod val="95000"/>
                              <a:lumOff val="5000"/>
                            </a:schemeClr>
                          </a:solidFill>
                          <a:latin typeface="Times New Roman" panose="02020603050405020304" pitchFamily="18" charset="0"/>
                          <a:cs typeface="Times New Roman" panose="02020603050405020304" pitchFamily="18" charset="0"/>
                        </a:rPr>
                        <a:t>C</a:t>
                      </a:r>
                      <a:r>
                        <a:rPr lang="pt-BR"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7</a:t>
                      </a:r>
                      <a:r>
                        <a:rPr lang="pt-BR" sz="2800" b="0" dirty="0">
                          <a:solidFill>
                            <a:schemeClr val="tx1">
                              <a:lumMod val="95000"/>
                              <a:lumOff val="5000"/>
                            </a:schemeClr>
                          </a:solidFill>
                          <a:latin typeface="Times New Roman" panose="02020603050405020304" pitchFamily="18" charset="0"/>
                          <a:cs typeface="Times New Roman" panose="02020603050405020304" pitchFamily="18" charset="0"/>
                        </a:rPr>
                        <a:t>H</a:t>
                      </a:r>
                      <a:r>
                        <a:rPr lang="pt-BR"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16 </a:t>
                      </a:r>
                      <a:r>
                        <a:rPr lang="pt-BR" sz="2800" b="0" dirty="0">
                          <a:solidFill>
                            <a:schemeClr val="tx1">
                              <a:lumMod val="95000"/>
                              <a:lumOff val="5000"/>
                            </a:schemeClr>
                          </a:solidFill>
                          <a:latin typeface="Times New Roman" panose="02020603050405020304" pitchFamily="18" charset="0"/>
                          <a:cs typeface="Times New Roman" panose="02020603050405020304" pitchFamily="18" charset="0"/>
                        </a:rPr>
                        <a:t>+ O</a:t>
                      </a:r>
                      <a:r>
                        <a:rPr lang="pt-BR"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7085932"/>
                  </a:ext>
                </a:extLst>
              </a:tr>
              <a:tr h="1143000">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800" b="0" dirty="0">
                          <a:solidFill>
                            <a:schemeClr val="tx1"/>
                          </a:solidFill>
                          <a:latin typeface="Times New Roman" panose="02020603050405020304" pitchFamily="18" charset="0"/>
                          <a:cs typeface="Times New Roman" panose="02020603050405020304" pitchFamily="18" charset="0"/>
                        </a:rPr>
                        <a:t>Which are the products?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t-BR" sz="2800" b="0" dirty="0">
                          <a:solidFill>
                            <a:schemeClr val="tx1">
                              <a:lumMod val="95000"/>
                              <a:lumOff val="5000"/>
                            </a:schemeClr>
                          </a:solidFill>
                          <a:latin typeface="Times New Roman" panose="02020603050405020304" pitchFamily="18" charset="0"/>
                          <a:cs typeface="Times New Roman" panose="02020603050405020304" pitchFamily="18" charset="0"/>
                        </a:rPr>
                        <a:t>CO</a:t>
                      </a:r>
                      <a:r>
                        <a:rPr lang="pt-BR"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2(G)  </a:t>
                      </a:r>
                      <a:r>
                        <a:rPr lang="pt-BR" sz="2800" b="0" dirty="0">
                          <a:solidFill>
                            <a:schemeClr val="tx1">
                              <a:lumMod val="95000"/>
                              <a:lumOff val="5000"/>
                            </a:schemeClr>
                          </a:solidFill>
                          <a:latin typeface="Times New Roman" panose="02020603050405020304" pitchFamily="18" charset="0"/>
                          <a:cs typeface="Times New Roman" panose="02020603050405020304" pitchFamily="18" charset="0"/>
                        </a:rPr>
                        <a:t>+ H</a:t>
                      </a:r>
                      <a:r>
                        <a:rPr lang="pt-BR"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pt-BR" sz="2800" b="0" dirty="0">
                          <a:solidFill>
                            <a:schemeClr val="tx1">
                              <a:lumMod val="95000"/>
                              <a:lumOff val="5000"/>
                            </a:schemeClr>
                          </a:solidFill>
                          <a:latin typeface="Times New Roman" panose="02020603050405020304" pitchFamily="18" charset="0"/>
                          <a:cs typeface="Times New Roman" panose="02020603050405020304" pitchFamily="18" charset="0"/>
                        </a:rPr>
                        <a:t>O</a:t>
                      </a: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3472587"/>
                  </a:ext>
                </a:extLst>
              </a:tr>
              <a:tr h="1143000">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800" b="0" dirty="0">
                          <a:solidFill>
                            <a:schemeClr val="tx1"/>
                          </a:solidFill>
                          <a:latin typeface="Times New Roman" panose="02020603050405020304" pitchFamily="18" charset="0"/>
                          <a:cs typeface="Times New Roman" panose="02020603050405020304" pitchFamily="18" charset="0"/>
                        </a:rPr>
                        <a:t>How many atoms in one heptane?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7 + 16 = 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55330825"/>
                  </a:ext>
                </a:extLst>
              </a:tr>
              <a:tr h="1143000">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800" b="0" dirty="0">
                          <a:solidFill>
                            <a:schemeClr val="tx1"/>
                          </a:solidFill>
                          <a:latin typeface="Times New Roman" panose="02020603050405020304" pitchFamily="18" charset="0"/>
                          <a:cs typeface="Times New Roman" panose="02020603050405020304" pitchFamily="18" charset="0"/>
                        </a:rPr>
                        <a:t>How many molecules of </a:t>
                      </a:r>
                      <a:r>
                        <a:rPr lang="en-US" sz="2800" b="0">
                          <a:solidFill>
                            <a:schemeClr val="tx1"/>
                          </a:solidFill>
                          <a:latin typeface="Times New Roman" panose="02020603050405020304" pitchFamily="18" charset="0"/>
                          <a:cs typeface="Times New Roman" panose="02020603050405020304" pitchFamily="18" charset="0"/>
                        </a:rPr>
                        <a:t>water formed?</a:t>
                      </a: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98468551"/>
                  </a:ext>
                </a:extLst>
              </a:tr>
            </a:tbl>
          </a:graphicData>
        </a:graphic>
      </p:graphicFrame>
    </p:spTree>
    <p:extLst>
      <p:ext uri="{BB962C8B-B14F-4D97-AF65-F5344CB8AC3E}">
        <p14:creationId xmlns:p14="http://schemas.microsoft.com/office/powerpoint/2010/main" val="2032977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6C015F-B23C-4898-B064-B8D73E49A102}"/>
              </a:ext>
            </a:extLst>
          </p:cNvPr>
          <p:cNvSpPr txBox="1"/>
          <p:nvPr/>
        </p:nvSpPr>
        <p:spPr>
          <a:xfrm>
            <a:off x="0" y="0"/>
            <a:ext cx="9144000" cy="2308324"/>
          </a:xfrm>
          <a:prstGeom prst="rect">
            <a:avLst/>
          </a:prstGeom>
          <a:solidFill>
            <a:srgbClr val="FFB9B9"/>
          </a:solidFill>
        </p:spPr>
        <p:txBody>
          <a:bodyPr wrap="square" rtlCol="0">
            <a:spAutoFit/>
          </a:bodyPr>
          <a:lstStyle/>
          <a:p>
            <a:r>
              <a:rPr lang="en-US" sz="4800" dirty="0">
                <a:latin typeface="Times New Roman" panose="02020603050405020304" pitchFamily="18" charset="0"/>
                <a:cs typeface="Times New Roman" panose="02020603050405020304" pitchFamily="18" charset="0"/>
              </a:rPr>
              <a:t>84.  What is the underlying principle</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        of separating mixtures? </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(what do we “have to do”?)</a:t>
            </a:r>
            <a:endParaRPr lang="en-US"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04448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FADB60E1-B4CE-3E68-E747-BD47311E52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6F043B-E2CF-4B3B-4C11-FF324AAFD4F0}"/>
              </a:ext>
            </a:extLst>
          </p:cNvPr>
          <p:cNvSpPr txBox="1"/>
          <p:nvPr/>
        </p:nvSpPr>
        <p:spPr>
          <a:xfrm>
            <a:off x="0" y="0"/>
            <a:ext cx="9144000" cy="2308324"/>
          </a:xfrm>
          <a:prstGeom prst="rect">
            <a:avLst/>
          </a:prstGeom>
          <a:solidFill>
            <a:srgbClr val="FFB9B9"/>
          </a:solidFill>
        </p:spPr>
        <p:txBody>
          <a:bodyPr wrap="square" rtlCol="0">
            <a:spAutoFit/>
          </a:bodyPr>
          <a:lstStyle/>
          <a:p>
            <a:r>
              <a:rPr lang="en-US" sz="4800" dirty="0">
                <a:latin typeface="Times New Roman" panose="02020603050405020304" pitchFamily="18" charset="0"/>
                <a:cs typeface="Times New Roman" panose="02020603050405020304" pitchFamily="18" charset="0"/>
              </a:rPr>
              <a:t>84.  What is the underlying principle</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        of separating mixtures? </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(what do we “have to do”?)</a:t>
            </a:r>
            <a:endParaRPr lang="en-US" sz="48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4DC7E750-D50C-4D7C-A0C5-1A9195AA0BFD}"/>
              </a:ext>
            </a:extLst>
          </p:cNvPr>
          <p:cNvSpPr txBox="1"/>
          <p:nvPr/>
        </p:nvSpPr>
        <p:spPr>
          <a:xfrm>
            <a:off x="0" y="2895600"/>
            <a:ext cx="9144000" cy="3416320"/>
          </a:xfrm>
          <a:prstGeom prst="rect">
            <a:avLst/>
          </a:prstGeom>
          <a:noFill/>
        </p:spPr>
        <p:txBody>
          <a:bodyPr wrap="square" rtlCol="0">
            <a:spAutoFit/>
          </a:bodyPr>
          <a:lstStyle/>
          <a:p>
            <a:r>
              <a:rPr lang="en-US" sz="3600" dirty="0">
                <a:latin typeface="Modern Love Caps" panose="04070805081001020A01" pitchFamily="82" charset="0"/>
              </a:rPr>
              <a:t>We need to take advantage of a difference in their physical properties.  Mixtures are not chemically combined or bonded, so we use physical means, like differences in boiling points, density, freezing points, hardness, color, solubility, or any other physical properties we can determine.  </a:t>
            </a:r>
          </a:p>
        </p:txBody>
      </p:sp>
    </p:spTree>
    <p:extLst>
      <p:ext uri="{BB962C8B-B14F-4D97-AF65-F5344CB8AC3E}">
        <p14:creationId xmlns:p14="http://schemas.microsoft.com/office/powerpoint/2010/main" val="10109148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article diagrams">
            <a:extLst>
              <a:ext uri="{FF2B5EF4-FFF2-40B4-BE49-F238E27FC236}">
                <a16:creationId xmlns:a16="http://schemas.microsoft.com/office/drawing/2014/main" id="{B21DEE5F-AE28-412D-ADAC-17CD937A976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237"/>
          <a:stretch/>
        </p:blipFill>
        <p:spPr bwMode="auto">
          <a:xfrm>
            <a:off x="485775" y="28575"/>
            <a:ext cx="8172450" cy="22574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0CA9451-F3FC-4DF8-B36F-AB6544E82667}"/>
              </a:ext>
            </a:extLst>
          </p:cNvPr>
          <p:cNvSpPr txBox="1"/>
          <p:nvPr/>
        </p:nvSpPr>
        <p:spPr>
          <a:xfrm>
            <a:off x="0" y="2586842"/>
            <a:ext cx="9144000" cy="3908762"/>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85.  Which box or boxes contain</a:t>
            </a:r>
          </a:p>
          <a:p>
            <a:endParaRPr lang="en-US" sz="3600" dirty="0">
              <a:solidFill>
                <a:srgbClr val="FF0000"/>
              </a:solidFill>
              <a:latin typeface="Times New Roman" panose="02020603050405020304" pitchFamily="18" charset="0"/>
              <a:cs typeface="Times New Roman" panose="02020603050405020304" pitchFamily="18" charset="0"/>
            </a:endParaRPr>
          </a:p>
          <a:p>
            <a:r>
              <a:rPr lang="en-US" sz="4400" dirty="0">
                <a:solidFill>
                  <a:srgbClr val="0000CC"/>
                </a:solidFill>
                <a:latin typeface="Times New Roman" panose="02020603050405020304" pitchFamily="18" charset="0"/>
                <a:cs typeface="Times New Roman" panose="02020603050405020304" pitchFamily="18" charset="0"/>
              </a:rPr>
              <a:t>  a diatomic element?          </a:t>
            </a:r>
            <a:br>
              <a:rPr lang="en-US" sz="4400" dirty="0">
                <a:solidFill>
                  <a:srgbClr val="FF0000"/>
                </a:solidFill>
                <a:latin typeface="Times New Roman" panose="02020603050405020304" pitchFamily="18" charset="0"/>
                <a:cs typeface="Times New Roman" panose="02020603050405020304" pitchFamily="18" charset="0"/>
              </a:rPr>
            </a:br>
            <a:r>
              <a:rPr lang="en-US" sz="4400" dirty="0">
                <a:solidFill>
                  <a:srgbClr val="FF0000"/>
                </a:solidFill>
                <a:latin typeface="Times New Roman" panose="02020603050405020304" pitchFamily="18" charset="0"/>
                <a:cs typeface="Times New Roman" panose="02020603050405020304" pitchFamily="18" charset="0"/>
              </a:rPr>
              <a:t>  a mixture?  </a:t>
            </a:r>
          </a:p>
          <a:p>
            <a:r>
              <a:rPr lang="en-US" sz="4400" dirty="0">
                <a:latin typeface="Times New Roman" panose="02020603050405020304" pitchFamily="18" charset="0"/>
                <a:cs typeface="Times New Roman" panose="02020603050405020304" pitchFamily="18" charset="0"/>
              </a:rPr>
              <a:t>  a monoatomic element?    </a:t>
            </a:r>
            <a:br>
              <a:rPr lang="en-US" sz="4400" dirty="0">
                <a:solidFill>
                  <a:srgbClr val="FF0000"/>
                </a:solidFill>
                <a:latin typeface="Times New Roman" panose="02020603050405020304" pitchFamily="18" charset="0"/>
                <a:cs typeface="Times New Roman" panose="02020603050405020304" pitchFamily="18" charset="0"/>
              </a:rPr>
            </a:br>
            <a:r>
              <a:rPr lang="en-US" sz="4400" dirty="0">
                <a:solidFill>
                  <a:srgbClr val="FF0000"/>
                </a:solidFill>
                <a:latin typeface="Times New Roman" panose="02020603050405020304" pitchFamily="18" charset="0"/>
                <a:cs typeface="Times New Roman" panose="02020603050405020304" pitchFamily="18" charset="0"/>
              </a:rPr>
              <a:t>  </a:t>
            </a:r>
            <a:r>
              <a:rPr lang="en-US" sz="4400" dirty="0">
                <a:solidFill>
                  <a:srgbClr val="339933"/>
                </a:solidFill>
                <a:latin typeface="Times New Roman" panose="02020603050405020304" pitchFamily="18" charset="0"/>
                <a:cs typeface="Times New Roman" panose="02020603050405020304" pitchFamily="18" charset="0"/>
              </a:rPr>
              <a:t>a compound?  </a:t>
            </a:r>
          </a:p>
        </p:txBody>
      </p:sp>
    </p:spTree>
    <p:extLst>
      <p:ext uri="{BB962C8B-B14F-4D97-AF65-F5344CB8AC3E}">
        <p14:creationId xmlns:p14="http://schemas.microsoft.com/office/powerpoint/2010/main" val="17624401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06F9F-A039-DB55-E141-E29C63356238}"/>
            </a:ext>
          </a:extLst>
        </p:cNvPr>
        <p:cNvGrpSpPr/>
        <p:nvPr/>
      </p:nvGrpSpPr>
      <p:grpSpPr>
        <a:xfrm>
          <a:off x="0" y="0"/>
          <a:ext cx="0" cy="0"/>
          <a:chOff x="0" y="0"/>
          <a:chExt cx="0" cy="0"/>
        </a:xfrm>
      </p:grpSpPr>
      <p:pic>
        <p:nvPicPr>
          <p:cNvPr id="2050" name="Picture 2" descr="Image result for particle diagrams">
            <a:extLst>
              <a:ext uri="{FF2B5EF4-FFF2-40B4-BE49-F238E27FC236}">
                <a16:creationId xmlns:a16="http://schemas.microsoft.com/office/drawing/2014/main" id="{78A293ED-F1EA-E621-CC52-9D64217A85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237"/>
          <a:stretch/>
        </p:blipFill>
        <p:spPr bwMode="auto">
          <a:xfrm>
            <a:off x="485775" y="28575"/>
            <a:ext cx="8172450" cy="22574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80A38F9-3639-D506-DBA2-FEC57C41A84C}"/>
              </a:ext>
            </a:extLst>
          </p:cNvPr>
          <p:cNvSpPr txBox="1"/>
          <p:nvPr/>
        </p:nvSpPr>
        <p:spPr>
          <a:xfrm>
            <a:off x="0" y="2586842"/>
            <a:ext cx="9144000" cy="3908762"/>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85.  Which box or boxes contain</a:t>
            </a:r>
          </a:p>
          <a:p>
            <a:endParaRPr lang="en-US" sz="3600" dirty="0">
              <a:solidFill>
                <a:srgbClr val="FF0000"/>
              </a:solidFill>
              <a:latin typeface="Times New Roman" panose="02020603050405020304" pitchFamily="18" charset="0"/>
              <a:cs typeface="Times New Roman" panose="02020603050405020304" pitchFamily="18" charset="0"/>
            </a:endParaRPr>
          </a:p>
          <a:p>
            <a:r>
              <a:rPr lang="en-US" sz="4400" dirty="0">
                <a:solidFill>
                  <a:srgbClr val="0000CC"/>
                </a:solidFill>
                <a:latin typeface="Times New Roman" panose="02020603050405020304" pitchFamily="18" charset="0"/>
                <a:cs typeface="Times New Roman" panose="02020603050405020304" pitchFamily="18" charset="0"/>
              </a:rPr>
              <a:t>  a diatomic element? B        </a:t>
            </a:r>
            <a:br>
              <a:rPr lang="en-US" sz="4400" dirty="0">
                <a:solidFill>
                  <a:srgbClr val="FF0000"/>
                </a:solidFill>
                <a:latin typeface="Times New Roman" panose="02020603050405020304" pitchFamily="18" charset="0"/>
                <a:cs typeface="Times New Roman" panose="02020603050405020304" pitchFamily="18" charset="0"/>
              </a:rPr>
            </a:br>
            <a:r>
              <a:rPr lang="en-US" sz="4400" dirty="0">
                <a:solidFill>
                  <a:srgbClr val="FF0000"/>
                </a:solidFill>
                <a:latin typeface="Times New Roman" panose="02020603050405020304" pitchFamily="18" charset="0"/>
                <a:cs typeface="Times New Roman" panose="02020603050405020304" pitchFamily="18" charset="0"/>
              </a:rPr>
              <a:t>  a mixture? none</a:t>
            </a:r>
          </a:p>
          <a:p>
            <a:r>
              <a:rPr lang="en-US" sz="4400" dirty="0">
                <a:latin typeface="Times New Roman" panose="02020603050405020304" pitchFamily="18" charset="0"/>
                <a:cs typeface="Times New Roman" panose="02020603050405020304" pitchFamily="18" charset="0"/>
              </a:rPr>
              <a:t>  a monoatomic element? D  </a:t>
            </a:r>
            <a:br>
              <a:rPr lang="en-US" sz="4400" dirty="0">
                <a:solidFill>
                  <a:srgbClr val="FF0000"/>
                </a:solidFill>
                <a:latin typeface="Times New Roman" panose="02020603050405020304" pitchFamily="18" charset="0"/>
                <a:cs typeface="Times New Roman" panose="02020603050405020304" pitchFamily="18" charset="0"/>
              </a:rPr>
            </a:br>
            <a:r>
              <a:rPr lang="en-US" sz="4400" dirty="0">
                <a:solidFill>
                  <a:srgbClr val="FF0000"/>
                </a:solidFill>
                <a:latin typeface="Times New Roman" panose="02020603050405020304" pitchFamily="18" charset="0"/>
                <a:cs typeface="Times New Roman" panose="02020603050405020304" pitchFamily="18" charset="0"/>
              </a:rPr>
              <a:t>  </a:t>
            </a:r>
            <a:r>
              <a:rPr lang="en-US" sz="4400" dirty="0">
                <a:solidFill>
                  <a:srgbClr val="339933"/>
                </a:solidFill>
                <a:latin typeface="Times New Roman" panose="02020603050405020304" pitchFamily="18" charset="0"/>
                <a:cs typeface="Times New Roman" panose="02020603050405020304" pitchFamily="18" charset="0"/>
              </a:rPr>
              <a:t>a compound? A + C        </a:t>
            </a:r>
          </a:p>
        </p:txBody>
      </p:sp>
    </p:spTree>
    <p:extLst>
      <p:ext uri="{BB962C8B-B14F-4D97-AF65-F5344CB8AC3E}">
        <p14:creationId xmlns:p14="http://schemas.microsoft.com/office/powerpoint/2010/main" val="32789461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2541</TotalTime>
  <Words>4266</Words>
  <Application>Microsoft Office PowerPoint</Application>
  <PresentationFormat>On-screen Show (4:3)</PresentationFormat>
  <Paragraphs>624</Paragraphs>
  <Slides>100</Slides>
  <Notes>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100</vt:i4>
      </vt:variant>
    </vt:vector>
  </HeadingPairs>
  <TitlesOfParts>
    <vt:vector size="112" baseType="lpstr">
      <vt:lpstr>Arial</vt:lpstr>
      <vt:lpstr>Calibri</vt:lpstr>
      <vt:lpstr>Century Schoolbook</vt:lpstr>
      <vt:lpstr>Comic Sans MS</vt:lpstr>
      <vt:lpstr>Modern Love Caps</vt:lpstr>
      <vt:lpstr>Narkisim</vt:lpstr>
      <vt:lpstr>Times New Roman</vt:lpstr>
      <vt:lpstr>Wingdings</vt:lpstr>
      <vt:lpstr>Office Theme</vt:lpstr>
      <vt:lpstr>1_Office Theme</vt:lpstr>
      <vt:lpstr>2_Office Theme</vt:lpstr>
      <vt:lpstr>3_Office Theme</vt:lpstr>
      <vt:lpstr>Matter Class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Matter Class #2 OB: Matter Vocabulary,  Compounds, Elements, etc., and  the Law of Conservation of Matter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Matter Class #4  Objective:   Particle Diagrams for solids, liquids, gases, atoms, molecules, compounds, and mixtures.     Put on your thinking hats.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Charlie</dc:creator>
  <cp:lastModifiedBy>ARBUISO, CHARLES B</cp:lastModifiedBy>
  <cp:revision>181</cp:revision>
  <dcterms:created xsi:type="dcterms:W3CDTF">2012-05-14T02:57:22Z</dcterms:created>
  <dcterms:modified xsi:type="dcterms:W3CDTF">2026-01-06T22:01:46Z</dcterms:modified>
</cp:coreProperties>
</file>