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Lst>
  <p:sldIdLst>
    <p:sldId id="773" r:id="rId6"/>
    <p:sldId id="257" r:id="rId7"/>
    <p:sldId id="527" r:id="rId8"/>
    <p:sldId id="529" r:id="rId9"/>
    <p:sldId id="258" r:id="rId10"/>
    <p:sldId id="259" r:id="rId11"/>
    <p:sldId id="531" r:id="rId12"/>
    <p:sldId id="260" r:id="rId13"/>
    <p:sldId id="701" r:id="rId14"/>
    <p:sldId id="692" r:id="rId15"/>
    <p:sldId id="261" r:id="rId16"/>
    <p:sldId id="704" r:id="rId17"/>
    <p:sldId id="705" r:id="rId18"/>
    <p:sldId id="505" r:id="rId19"/>
    <p:sldId id="262" r:id="rId20"/>
    <p:sldId id="706" r:id="rId21"/>
    <p:sldId id="263" r:id="rId22"/>
    <p:sldId id="427" r:id="rId23"/>
    <p:sldId id="707" r:id="rId24"/>
    <p:sldId id="264" r:id="rId25"/>
    <p:sldId id="709" r:id="rId26"/>
    <p:sldId id="710" r:id="rId27"/>
    <p:sldId id="266" r:id="rId28"/>
    <p:sldId id="711" r:id="rId29"/>
    <p:sldId id="509" r:id="rId30"/>
    <p:sldId id="712" r:id="rId31"/>
    <p:sldId id="282" r:id="rId32"/>
    <p:sldId id="283" r:id="rId33"/>
    <p:sldId id="715" r:id="rId34"/>
    <p:sldId id="714" r:id="rId35"/>
    <p:sldId id="285" r:id="rId36"/>
    <p:sldId id="286" r:id="rId37"/>
    <p:sldId id="540" r:id="rId38"/>
    <p:sldId id="542" r:id="rId39"/>
    <p:sldId id="716" r:id="rId40"/>
    <p:sldId id="290" r:id="rId41"/>
    <p:sldId id="717" r:id="rId42"/>
    <p:sldId id="293" r:id="rId43"/>
    <p:sldId id="718" r:id="rId44"/>
    <p:sldId id="295" r:id="rId45"/>
    <p:sldId id="444" r:id="rId46"/>
    <p:sldId id="719" r:id="rId47"/>
    <p:sldId id="445" r:id="rId48"/>
    <p:sldId id="446" r:id="rId49"/>
    <p:sldId id="299" r:id="rId50"/>
    <p:sldId id="300" r:id="rId51"/>
    <p:sldId id="301" r:id="rId52"/>
    <p:sldId id="721" r:id="rId53"/>
    <p:sldId id="722" r:id="rId54"/>
    <p:sldId id="394" r:id="rId55"/>
    <p:sldId id="683" r:id="rId56"/>
    <p:sldId id="578" r:id="rId57"/>
    <p:sldId id="397" r:id="rId58"/>
    <p:sldId id="399" r:id="rId59"/>
    <p:sldId id="573" r:id="rId60"/>
    <p:sldId id="401" r:id="rId61"/>
    <p:sldId id="405" r:id="rId62"/>
    <p:sldId id="723" r:id="rId63"/>
    <p:sldId id="724" r:id="rId64"/>
    <p:sldId id="407" r:id="rId65"/>
    <p:sldId id="725" r:id="rId66"/>
    <p:sldId id="726" r:id="rId67"/>
    <p:sldId id="727" r:id="rId68"/>
    <p:sldId id="412" r:id="rId69"/>
    <p:sldId id="728" r:id="rId70"/>
    <p:sldId id="729" r:id="rId71"/>
    <p:sldId id="730" r:id="rId72"/>
    <p:sldId id="731" r:id="rId73"/>
    <p:sldId id="675" r:id="rId74"/>
    <p:sldId id="321" r:id="rId75"/>
    <p:sldId id="732" r:id="rId76"/>
    <p:sldId id="733" r:id="rId77"/>
    <p:sldId id="734" r:id="rId78"/>
    <p:sldId id="735" r:id="rId79"/>
    <p:sldId id="736" r:id="rId80"/>
    <p:sldId id="323" r:id="rId81"/>
    <p:sldId id="738" r:id="rId82"/>
    <p:sldId id="737" r:id="rId83"/>
    <p:sldId id="608" r:id="rId84"/>
    <p:sldId id="326" r:id="rId85"/>
    <p:sldId id="739" r:id="rId86"/>
    <p:sldId id="741" r:id="rId87"/>
    <p:sldId id="330" r:id="rId88"/>
    <p:sldId id="742" r:id="rId89"/>
    <p:sldId id="743" r:id="rId90"/>
    <p:sldId id="333" r:id="rId91"/>
    <p:sldId id="744" r:id="rId92"/>
    <p:sldId id="745" r:id="rId93"/>
    <p:sldId id="466" r:id="rId94"/>
    <p:sldId id="746" r:id="rId95"/>
    <p:sldId id="747" r:id="rId96"/>
    <p:sldId id="748" r:id="rId97"/>
    <p:sldId id="339" r:id="rId98"/>
    <p:sldId id="340" r:id="rId99"/>
    <p:sldId id="749" r:id="rId100"/>
    <p:sldId id="750" r:id="rId101"/>
    <p:sldId id="390" r:id="rId102"/>
    <p:sldId id="341" r:id="rId103"/>
    <p:sldId id="751" r:id="rId104"/>
    <p:sldId id="752" r:id="rId105"/>
    <p:sldId id="343" r:id="rId106"/>
    <p:sldId id="344" r:id="rId107"/>
    <p:sldId id="471" r:id="rId108"/>
    <p:sldId id="630" r:id="rId109"/>
    <p:sldId id="597" r:id="rId110"/>
    <p:sldId id="753" r:id="rId111"/>
    <p:sldId id="754" r:id="rId112"/>
    <p:sldId id="347" r:id="rId113"/>
    <p:sldId id="348" r:id="rId114"/>
    <p:sldId id="631" r:id="rId115"/>
    <p:sldId id="349" r:id="rId116"/>
    <p:sldId id="480" r:id="rId117"/>
    <p:sldId id="755" r:id="rId118"/>
    <p:sldId id="434" r:id="rId119"/>
    <p:sldId id="632" r:id="rId120"/>
    <p:sldId id="756" r:id="rId121"/>
    <p:sldId id="354" r:id="rId122"/>
    <p:sldId id="757" r:id="rId123"/>
    <p:sldId id="758" r:id="rId124"/>
    <p:sldId id="696" r:id="rId125"/>
    <p:sldId id="697" r:id="rId126"/>
    <p:sldId id="356" r:id="rId127"/>
    <p:sldId id="641" r:id="rId128"/>
    <p:sldId id="759" r:id="rId129"/>
    <p:sldId id="760" r:id="rId130"/>
    <p:sldId id="761" r:id="rId131"/>
    <p:sldId id="359" r:id="rId132"/>
    <p:sldId id="762" r:id="rId133"/>
    <p:sldId id="763" r:id="rId134"/>
    <p:sldId id="361" r:id="rId135"/>
    <p:sldId id="764" r:id="rId136"/>
    <p:sldId id="765" r:id="rId137"/>
    <p:sldId id="766" r:id="rId138"/>
    <p:sldId id="363" r:id="rId139"/>
    <p:sldId id="767" r:id="rId140"/>
    <p:sldId id="365" r:id="rId141"/>
    <p:sldId id="769" r:id="rId142"/>
    <p:sldId id="770" r:id="rId143"/>
    <p:sldId id="662" r:id="rId144"/>
    <p:sldId id="771" r:id="rId145"/>
    <p:sldId id="672" r:id="rId146"/>
    <p:sldId id="772" r:id="rId14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AF"/>
    <a:srgbClr val="0000FF"/>
    <a:srgbClr val="FFFF4F"/>
    <a:srgbClr val="952681"/>
    <a:srgbClr val="FFE389"/>
    <a:srgbClr val="000000"/>
    <a:srgbClr val="FF0000"/>
    <a:srgbClr val="F89584"/>
    <a:srgbClr val="FAB0A4"/>
    <a:srgbClr val="FFFF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36" autoAdjust="0"/>
    <p:restoredTop sz="95442" autoAdjust="0"/>
  </p:normalViewPr>
  <p:slideViewPr>
    <p:cSldViewPr>
      <p:cViewPr varScale="1">
        <p:scale>
          <a:sx n="82" d="100"/>
          <a:sy n="82" d="100"/>
        </p:scale>
        <p:origin x="142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viewProps" Target="viewProps.xml"/><Relationship Id="rId5" Type="http://schemas.openxmlformats.org/officeDocument/2006/relationships/slideMaster" Target="slideMasters/slideMaster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slide" Target="slides/slide129.xml"/><Relationship Id="rId139" Type="http://schemas.openxmlformats.org/officeDocument/2006/relationships/slide" Target="slides/slide134.xml"/><Relationship Id="rId80" Type="http://schemas.openxmlformats.org/officeDocument/2006/relationships/slide" Target="slides/slide75.xml"/><Relationship Id="rId85" Type="http://schemas.openxmlformats.org/officeDocument/2006/relationships/slide" Target="slides/slide80.xml"/><Relationship Id="rId150" Type="http://schemas.openxmlformats.org/officeDocument/2006/relationships/theme" Target="theme/theme1.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slide" Target="slides/slide135.xml"/><Relationship Id="rId145" Type="http://schemas.openxmlformats.org/officeDocument/2006/relationships/slide" Target="slides/slide140.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51" Type="http://schemas.openxmlformats.org/officeDocument/2006/relationships/tableStyles" Target="tableStyles.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8D2FFE2-B752-4599-A75A-72B8948367A4}" type="slidenum">
              <a:rPr lang="en-US"/>
              <a:pPr>
                <a:defRPr/>
              </a:pPr>
              <a:t>‹#›</a:t>
            </a:fld>
            <a:endParaRPr lang="en-US"/>
          </a:p>
        </p:txBody>
      </p:sp>
    </p:spTree>
    <p:extLst>
      <p:ext uri="{BB962C8B-B14F-4D97-AF65-F5344CB8AC3E}">
        <p14:creationId xmlns:p14="http://schemas.microsoft.com/office/powerpoint/2010/main" val="1405791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C58B405-FC9D-492E-91A5-801EB5854817}" type="slidenum">
              <a:rPr lang="en-US"/>
              <a:pPr>
                <a:defRPr/>
              </a:pPr>
              <a:t>‹#›</a:t>
            </a:fld>
            <a:endParaRPr lang="en-US"/>
          </a:p>
        </p:txBody>
      </p:sp>
    </p:spTree>
    <p:extLst>
      <p:ext uri="{BB962C8B-B14F-4D97-AF65-F5344CB8AC3E}">
        <p14:creationId xmlns:p14="http://schemas.microsoft.com/office/powerpoint/2010/main" val="741694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294A77-5278-45D7-8948-BCDB51739618}" type="slidenum">
              <a:rPr lang="en-US"/>
              <a:pPr>
                <a:defRPr/>
              </a:pPr>
              <a:t>‹#›</a:t>
            </a:fld>
            <a:endParaRPr lang="en-US"/>
          </a:p>
        </p:txBody>
      </p:sp>
    </p:spTree>
    <p:extLst>
      <p:ext uri="{BB962C8B-B14F-4D97-AF65-F5344CB8AC3E}">
        <p14:creationId xmlns:p14="http://schemas.microsoft.com/office/powerpoint/2010/main" val="3831400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B753759-1900-484A-BE68-5B9B455297D9}" type="slidenum">
              <a:rPr lang="en-US"/>
              <a:pPr>
                <a:defRPr/>
              </a:pPr>
              <a:t>‹#›</a:t>
            </a:fld>
            <a:endParaRPr lang="en-US"/>
          </a:p>
        </p:txBody>
      </p:sp>
    </p:spTree>
    <p:extLst>
      <p:ext uri="{BB962C8B-B14F-4D97-AF65-F5344CB8AC3E}">
        <p14:creationId xmlns:p14="http://schemas.microsoft.com/office/powerpoint/2010/main" val="1541605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DBA6EE8-DEF5-4050-B32D-8673A4ECFC3A}" type="slidenum">
              <a:rPr lang="en-US"/>
              <a:pPr>
                <a:defRPr/>
              </a:pPr>
              <a:t>‹#›</a:t>
            </a:fld>
            <a:endParaRPr lang="en-US"/>
          </a:p>
        </p:txBody>
      </p:sp>
    </p:spTree>
    <p:extLst>
      <p:ext uri="{BB962C8B-B14F-4D97-AF65-F5344CB8AC3E}">
        <p14:creationId xmlns:p14="http://schemas.microsoft.com/office/powerpoint/2010/main" val="4293539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DD6E8C0-D0C8-45A8-8540-9D87CE8B71EC}" type="slidenum">
              <a:rPr lang="en-US"/>
              <a:pPr>
                <a:defRPr/>
              </a:pPr>
              <a:t>‹#›</a:t>
            </a:fld>
            <a:endParaRPr lang="en-US"/>
          </a:p>
        </p:txBody>
      </p:sp>
    </p:spTree>
    <p:extLst>
      <p:ext uri="{BB962C8B-B14F-4D97-AF65-F5344CB8AC3E}">
        <p14:creationId xmlns:p14="http://schemas.microsoft.com/office/powerpoint/2010/main" val="1045280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2DF135F-CAB2-4FBA-8E06-62EFB5276024}" type="slidenum">
              <a:rPr lang="en-US"/>
              <a:pPr>
                <a:defRPr/>
              </a:pPr>
              <a:t>‹#›</a:t>
            </a:fld>
            <a:endParaRPr lang="en-US"/>
          </a:p>
        </p:txBody>
      </p:sp>
    </p:spTree>
    <p:extLst>
      <p:ext uri="{BB962C8B-B14F-4D97-AF65-F5344CB8AC3E}">
        <p14:creationId xmlns:p14="http://schemas.microsoft.com/office/powerpoint/2010/main" val="2668522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F22FD91-58E2-423F-BAFD-BADB7B39EBFE}" type="slidenum">
              <a:rPr lang="en-US"/>
              <a:pPr>
                <a:defRPr/>
              </a:pPr>
              <a:t>‹#›</a:t>
            </a:fld>
            <a:endParaRPr lang="en-US"/>
          </a:p>
        </p:txBody>
      </p:sp>
    </p:spTree>
    <p:extLst>
      <p:ext uri="{BB962C8B-B14F-4D97-AF65-F5344CB8AC3E}">
        <p14:creationId xmlns:p14="http://schemas.microsoft.com/office/powerpoint/2010/main" val="3997666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7216DE5-B03D-4457-B863-A80BBC23724F}" type="slidenum">
              <a:rPr lang="en-US"/>
              <a:pPr>
                <a:defRPr/>
              </a:pPr>
              <a:t>‹#›</a:t>
            </a:fld>
            <a:endParaRPr lang="en-US"/>
          </a:p>
        </p:txBody>
      </p:sp>
    </p:spTree>
    <p:extLst>
      <p:ext uri="{BB962C8B-B14F-4D97-AF65-F5344CB8AC3E}">
        <p14:creationId xmlns:p14="http://schemas.microsoft.com/office/powerpoint/2010/main" val="287251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6DDDC30-7E06-48D1-BE39-9114B1D7BEEA}" type="slidenum">
              <a:rPr lang="en-US"/>
              <a:pPr>
                <a:defRPr/>
              </a:pPr>
              <a:t>‹#›</a:t>
            </a:fld>
            <a:endParaRPr lang="en-US"/>
          </a:p>
        </p:txBody>
      </p:sp>
    </p:spTree>
    <p:extLst>
      <p:ext uri="{BB962C8B-B14F-4D97-AF65-F5344CB8AC3E}">
        <p14:creationId xmlns:p14="http://schemas.microsoft.com/office/powerpoint/2010/main" val="1698950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0B96F2E-01D7-4B5A-8D82-CC3A72D3300F}" type="slidenum">
              <a:rPr lang="en-US"/>
              <a:pPr>
                <a:defRPr/>
              </a:pPr>
              <a:t>‹#›</a:t>
            </a:fld>
            <a:endParaRPr lang="en-US"/>
          </a:p>
        </p:txBody>
      </p:sp>
    </p:spTree>
    <p:extLst>
      <p:ext uri="{BB962C8B-B14F-4D97-AF65-F5344CB8AC3E}">
        <p14:creationId xmlns:p14="http://schemas.microsoft.com/office/powerpoint/2010/main" val="27031641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17640156-8EED-4E89-A400-328D6EEFF315}" type="datetimeFigureOut">
              <a:rPr lang="en-US">
                <a:solidFill>
                  <a:prstClr val="black">
                    <a:tint val="75000"/>
                  </a:prstClr>
                </a:solidFill>
              </a:rPr>
              <a:pPr>
                <a:defRPr/>
              </a:pPr>
              <a:t>1/7/2026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D2C2410-9F62-4ACC-B2C6-330B6AA4744C}"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39553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2023220-F65D-493D-9951-DD8FB3F4A503}" type="datetimeFigureOut">
              <a:rPr lang="en-US">
                <a:solidFill>
                  <a:prstClr val="black">
                    <a:tint val="75000"/>
                  </a:prstClr>
                </a:solidFill>
              </a:rPr>
              <a:pPr>
                <a:defRPr/>
              </a:pPr>
              <a:t>1/7/2026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1A456EC-9461-456B-A79C-70C4D4513F5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196065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858F9E2-77FA-48AC-9D61-E1EBF1CE30AB}" type="datetimeFigureOut">
              <a:rPr lang="en-US">
                <a:solidFill>
                  <a:prstClr val="black">
                    <a:tint val="75000"/>
                  </a:prstClr>
                </a:solidFill>
              </a:rPr>
              <a:pPr>
                <a:defRPr/>
              </a:pPr>
              <a:t>1/7/2026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BBBC702-79A0-492F-8BE2-AB1F4F77FEA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062504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F96472E-5CB1-4A85-A524-ED90E56130FC}" type="datetimeFigureOut">
              <a:rPr lang="en-US">
                <a:solidFill>
                  <a:prstClr val="black">
                    <a:tint val="75000"/>
                  </a:prstClr>
                </a:solidFill>
              </a:rPr>
              <a:pPr>
                <a:defRPr/>
              </a:pPr>
              <a:t>1/7/2026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9BE33D5-6DE0-479B-870E-46F97893FA65}"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423245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7D4E35C4-AFD8-43BA-B190-223D96A2B852}" type="datetimeFigureOut">
              <a:rPr lang="en-US">
                <a:solidFill>
                  <a:prstClr val="black">
                    <a:tint val="75000"/>
                  </a:prstClr>
                </a:solidFill>
              </a:rPr>
              <a:pPr>
                <a:defRPr/>
              </a:pPr>
              <a:t>1/7/2026</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E4FDAB5-252B-41AB-AF53-B30E1F41D2C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681210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EF00A7CC-01AE-4592-A340-15613DB30EC6}" type="datetimeFigureOut">
              <a:rPr lang="en-US">
                <a:solidFill>
                  <a:prstClr val="black">
                    <a:tint val="75000"/>
                  </a:prstClr>
                </a:solidFill>
              </a:rPr>
              <a:pPr>
                <a:defRPr/>
              </a:pPr>
              <a:t>1/7/2026</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CA9A9097-A2FF-4782-A2CD-96DDB72F8EE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2639401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4DA944D-F5A3-4B0D-BA50-88BA61F58A43}" type="datetimeFigureOut">
              <a:rPr lang="en-US">
                <a:solidFill>
                  <a:prstClr val="black">
                    <a:tint val="75000"/>
                  </a:prstClr>
                </a:solidFill>
              </a:rPr>
              <a:pPr>
                <a:defRPr/>
              </a:pPr>
              <a:t>1/7/2026</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7897C1BC-9726-4300-B8F7-75EE0E49555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6751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409E54F-F982-49B6-9ED8-D9DF8AA5EB67}" type="datetimeFigureOut">
              <a:rPr lang="en-US">
                <a:solidFill>
                  <a:prstClr val="black">
                    <a:tint val="75000"/>
                  </a:prstClr>
                </a:solidFill>
              </a:rPr>
              <a:pPr>
                <a:defRPr/>
              </a:pPr>
              <a:t>1/7/2026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F825BD2-1E02-4320-95BE-C1D39124073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04007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8B061CC-2659-4818-81CC-2EEFA8D2730F}" type="datetimeFigureOut">
              <a:rPr lang="en-US">
                <a:solidFill>
                  <a:prstClr val="black">
                    <a:tint val="75000"/>
                  </a:prstClr>
                </a:solidFill>
              </a:rPr>
              <a:pPr>
                <a:defRPr/>
              </a:pPr>
              <a:t>1/7/2026</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329AEAC-CE51-429A-AA05-195E1662673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541533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146EA4E-BFD5-44CC-81A7-D0FC61CEE586}" type="datetimeFigureOut">
              <a:rPr lang="en-US">
                <a:solidFill>
                  <a:prstClr val="black">
                    <a:tint val="75000"/>
                  </a:prstClr>
                </a:solidFill>
              </a:rPr>
              <a:pPr>
                <a:defRPr/>
              </a:pPr>
              <a:t>1/7/2026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1F1B02B-44CB-4786-9BEC-7B58BE44B55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2887025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53CBCF2-2E01-477E-8AD3-385EB84C95C6}" type="datetimeFigureOut">
              <a:rPr lang="en-US">
                <a:solidFill>
                  <a:prstClr val="black">
                    <a:tint val="75000"/>
                  </a:prstClr>
                </a:solidFill>
              </a:rPr>
              <a:pPr>
                <a:defRPr/>
              </a:pPr>
              <a:t>1/7/2026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9D3E000-BDC4-48BA-AFAC-569E42CA8EC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698027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DE8A023-28C7-4C30-A862-D67679F8EC68}" type="datetimeFigureOut">
              <a:rPr lang="en-US">
                <a:solidFill>
                  <a:prstClr val="black">
                    <a:tint val="75000"/>
                  </a:prstClr>
                </a:solidFill>
              </a:rPr>
              <a:pPr>
                <a:defRPr/>
              </a:pPr>
              <a:t>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6E1CEE8-4BD8-431D-B835-6BEEB042261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303989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9F7C192-11CA-4F19-B391-049D04D6E948}" type="datetimeFigureOut">
              <a:rPr lang="en-US">
                <a:solidFill>
                  <a:prstClr val="black">
                    <a:tint val="75000"/>
                  </a:prstClr>
                </a:solidFill>
              </a:rPr>
              <a:pPr>
                <a:defRPr/>
              </a:pPr>
              <a:t>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4408233-58D6-4A93-9671-952DBC66D9B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808464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991D5AB-91D4-47EA-BE5D-F465AD15321B}" type="datetimeFigureOut">
              <a:rPr lang="en-US">
                <a:solidFill>
                  <a:prstClr val="black">
                    <a:tint val="75000"/>
                  </a:prstClr>
                </a:solidFill>
              </a:rPr>
              <a:pPr>
                <a:defRPr/>
              </a:pPr>
              <a:t>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F92E67C-53D8-43DA-AFC9-90F7C58F11B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613480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5491B798-3187-4C49-B0C8-9A251064B44B}" type="datetimeFigureOut">
              <a:rPr lang="en-US">
                <a:solidFill>
                  <a:prstClr val="black">
                    <a:tint val="75000"/>
                  </a:prstClr>
                </a:solidFill>
              </a:rPr>
              <a:pPr>
                <a:defRPr/>
              </a:pPr>
              <a:t>1/7/2026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450180A-B5FD-49ED-B865-C668D388526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460728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4AF789A8-79F6-4590-9F5D-714D57599638}" type="datetimeFigureOut">
              <a:rPr lang="en-US">
                <a:solidFill>
                  <a:prstClr val="black">
                    <a:tint val="75000"/>
                  </a:prstClr>
                </a:solidFill>
              </a:rPr>
              <a:pPr>
                <a:defRPr/>
              </a:pPr>
              <a:t>1/7/2026</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9E3667AB-AEC9-4DEF-B0D9-1C6858F1528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01667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E5EF2560-E568-4D0D-AE88-D944ACC4F163}" type="datetimeFigureOut">
              <a:rPr lang="en-US">
                <a:solidFill>
                  <a:prstClr val="black">
                    <a:tint val="75000"/>
                  </a:prstClr>
                </a:solidFill>
              </a:rPr>
              <a:pPr>
                <a:defRPr/>
              </a:pPr>
              <a:t>1/7/2026</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4F45E31C-FAC3-4842-82A2-61B4B2C556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910128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5B90C89-72E4-411E-B9C9-4DFB386E8986}" type="datetimeFigureOut">
              <a:rPr lang="en-US">
                <a:solidFill>
                  <a:prstClr val="black">
                    <a:tint val="75000"/>
                  </a:prstClr>
                </a:solidFill>
              </a:rPr>
              <a:pPr>
                <a:defRPr/>
              </a:pPr>
              <a:t>1/7/2026</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55D6DF9C-00D2-4E83-8DAE-677EE3E84B5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807976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E07C31E-FDD7-4607-AD7F-9557BD1B4B38}" type="datetimeFigureOut">
              <a:rPr lang="en-US">
                <a:solidFill>
                  <a:prstClr val="black">
                    <a:tint val="75000"/>
                  </a:prstClr>
                </a:solidFill>
              </a:rPr>
              <a:pPr>
                <a:defRPr/>
              </a:pPr>
              <a:t>1/7/2026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F324713-2ED7-4794-BD66-54BE79EA492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960379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DF87A54-5ED7-4D70-9A9C-A914572C9C39}" type="datetimeFigureOut">
              <a:rPr lang="en-US">
                <a:solidFill>
                  <a:prstClr val="black">
                    <a:tint val="75000"/>
                  </a:prstClr>
                </a:solidFill>
              </a:rPr>
              <a:pPr>
                <a:defRPr/>
              </a:pPr>
              <a:t>1/7/2026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E1CB89B-47FF-461C-89F4-FBF6C084A8C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429892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74E4CC5-023E-497B-ABD3-A440E0406E6F}" type="datetimeFigureOut">
              <a:rPr lang="en-US">
                <a:solidFill>
                  <a:prstClr val="black">
                    <a:tint val="75000"/>
                  </a:prstClr>
                </a:solidFill>
              </a:rPr>
              <a:pPr>
                <a:defRPr/>
              </a:pPr>
              <a:t>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DC2D2AE-A4A6-4B68-9472-4DD86294C9E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747766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83F5DB7-99C7-4F7C-8352-791C5C65EB98}" type="datetimeFigureOut">
              <a:rPr lang="en-US">
                <a:solidFill>
                  <a:prstClr val="black">
                    <a:tint val="75000"/>
                  </a:prstClr>
                </a:solidFill>
              </a:rPr>
              <a:pPr>
                <a:defRPr/>
              </a:pPr>
              <a:t>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AF5C417-5254-4482-81C6-52855485FA3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592567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D6A9CD0F-2520-4221-8B64-CCCAF0785D0E}" type="datetimeFigureOut">
              <a:rPr lang="en-US">
                <a:solidFill>
                  <a:prstClr val="black">
                    <a:tint val="75000"/>
                  </a:prstClr>
                </a:solidFill>
              </a:rPr>
              <a:pPr>
                <a:defRPr/>
              </a:pPr>
              <a:t>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E61E22D-367A-43D6-88EE-5C624C783E3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304809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3CB9491-9102-4008-98F7-4DD6DBAAA650}" type="datetimeFigureOut">
              <a:rPr lang="en-US">
                <a:solidFill>
                  <a:prstClr val="black">
                    <a:tint val="75000"/>
                  </a:prstClr>
                </a:solidFill>
              </a:rPr>
              <a:pPr>
                <a:defRPr/>
              </a:pPr>
              <a:t>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6A7E73D-6933-414B-BF15-AD443414D71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863522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DFC2082-A055-4E91-973F-92447A6257D8}" type="datetimeFigureOut">
              <a:rPr lang="en-US">
                <a:solidFill>
                  <a:prstClr val="black">
                    <a:tint val="75000"/>
                  </a:prstClr>
                </a:solidFill>
              </a:rPr>
              <a:pPr>
                <a:defRPr/>
              </a:pPr>
              <a:t>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0933BD2-49BD-4C3D-A0B3-D720323D27B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077723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957CE49-25AA-4D3A-8DB1-E5C70E8D196E}" type="datetimeFigureOut">
              <a:rPr lang="en-US">
                <a:solidFill>
                  <a:prstClr val="black">
                    <a:tint val="75000"/>
                  </a:prstClr>
                </a:solidFill>
              </a:rPr>
              <a:pPr>
                <a:defRPr/>
              </a:pPr>
              <a:t>1/7/2026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9DD623C-2077-4725-A46B-E6EA7FAB5E8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631546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D47B4B60-458A-4D26-811C-28C9A6E0C082}" type="datetimeFigureOut">
              <a:rPr lang="en-US">
                <a:solidFill>
                  <a:prstClr val="black">
                    <a:tint val="75000"/>
                  </a:prstClr>
                </a:solidFill>
              </a:rPr>
              <a:pPr>
                <a:defRPr/>
              </a:pPr>
              <a:t>1/7/2026</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E5C7B22C-F401-451D-88F7-AFFA0B880BA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503279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7041E7A-6A64-4F8C-91AB-DF59E1A447C3}" type="datetimeFigureOut">
              <a:rPr lang="en-US">
                <a:solidFill>
                  <a:prstClr val="black">
                    <a:tint val="75000"/>
                  </a:prstClr>
                </a:solidFill>
              </a:rPr>
              <a:pPr>
                <a:defRPr/>
              </a:pPr>
              <a:t>1/7/2026</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94947D89-4AB1-4B5F-9D9E-E663B99A50C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469588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916D343-574F-4363-8936-DBBF9AAE1C8D}" type="datetimeFigureOut">
              <a:rPr lang="en-US">
                <a:solidFill>
                  <a:prstClr val="black">
                    <a:tint val="75000"/>
                  </a:prstClr>
                </a:solidFill>
              </a:rPr>
              <a:pPr>
                <a:defRPr/>
              </a:pPr>
              <a:t>1/7/2026</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DBFEA8D8-CB96-492C-B8C0-C7DD4F00CF2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585691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BF2D315-E273-43C2-8F0C-E33A57A98423}" type="datetimeFigureOut">
              <a:rPr lang="en-US">
                <a:solidFill>
                  <a:prstClr val="black">
                    <a:tint val="75000"/>
                  </a:prstClr>
                </a:solidFill>
              </a:rPr>
              <a:pPr>
                <a:defRPr/>
              </a:pPr>
              <a:t>1/7/2026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6ECF856-4B0F-4FCC-AB56-28CD86CA01E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422730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35BBE32-74E2-4898-8DC8-7F30E83DE049}" type="datetimeFigureOut">
              <a:rPr lang="en-US">
                <a:solidFill>
                  <a:prstClr val="black">
                    <a:tint val="75000"/>
                  </a:prstClr>
                </a:solidFill>
              </a:rPr>
              <a:pPr>
                <a:defRPr/>
              </a:pPr>
              <a:t>1/7/2026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96E458A-6959-4CD0-BBEB-87D554A246F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560529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F30BCD5-0187-46B9-B93F-EDBCB44BD219}" type="datetimeFigureOut">
              <a:rPr lang="en-US">
                <a:solidFill>
                  <a:prstClr val="black">
                    <a:tint val="75000"/>
                  </a:prstClr>
                </a:solidFill>
              </a:rPr>
              <a:pPr>
                <a:defRPr/>
              </a:pPr>
              <a:t>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3D21C83-604E-43C4-A83D-68E4DB409C0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189572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AB433F3-F7A4-4690-8942-EE41CFCE399E}" type="datetimeFigureOut">
              <a:rPr lang="en-US">
                <a:solidFill>
                  <a:prstClr val="black">
                    <a:tint val="75000"/>
                  </a:prstClr>
                </a:solidFill>
              </a:rPr>
              <a:pPr>
                <a:defRPr/>
              </a:pPr>
              <a:t>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44D1B71-E4CF-4956-8D9C-895B5E341CE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3548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D0C48CF-81BC-4857-B60A-F8A377CB8E44}" type="datetimeFigureOut">
              <a:rPr lang="en-US">
                <a:solidFill>
                  <a:prstClr val="black">
                    <a:tint val="75000"/>
                  </a:prstClr>
                </a:solidFill>
              </a:rPr>
              <a:pPr>
                <a:defRPr/>
              </a:pPr>
              <a:t>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218B9C9-45A4-4989-BA68-E043F6F59DB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970955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3E3A034-DDD6-4E09-9909-3F19738609F6}" type="datetimeFigureOut">
              <a:rPr lang="en-US">
                <a:solidFill>
                  <a:prstClr val="black">
                    <a:tint val="75000"/>
                  </a:prstClr>
                </a:solidFill>
              </a:rPr>
              <a:pPr>
                <a:defRPr/>
              </a:pPr>
              <a:t>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4A82AAA-B1E8-4CCC-9E1B-FD2226145F7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146985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ABA9852-B7DC-4E31-A8B0-9B93124B5F43}" type="datetimeFigureOut">
              <a:rPr lang="en-US">
                <a:solidFill>
                  <a:prstClr val="black">
                    <a:tint val="75000"/>
                  </a:prstClr>
                </a:solidFill>
              </a:rPr>
              <a:pPr>
                <a:defRPr/>
              </a:pPr>
              <a:t>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2D6F393-24DE-46F5-AE4E-23CD8B996ED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682183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EA31917-B85C-45A4-8BFC-10D920E24E74}" type="datetimeFigureOut">
              <a:rPr lang="en-US">
                <a:solidFill>
                  <a:prstClr val="black">
                    <a:tint val="75000"/>
                  </a:prstClr>
                </a:solidFill>
              </a:rPr>
              <a:pPr>
                <a:defRPr/>
              </a:pPr>
              <a:t>1/7/2026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EF0F1E9-CF3A-491F-828A-6411306A54D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0380473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E8E61D9-C284-4962-B3C4-6238A9FF0371}" type="datetimeFigureOut">
              <a:rPr lang="en-US">
                <a:solidFill>
                  <a:prstClr val="black">
                    <a:tint val="75000"/>
                  </a:prstClr>
                </a:solidFill>
              </a:rPr>
              <a:pPr>
                <a:defRPr/>
              </a:pPr>
              <a:t>1/7/2026</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C18377D3-C76B-4A92-B374-3EA05BA0E7E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171476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6786084-EBA1-4E8A-9980-EB007DF5AFE6}" type="datetimeFigureOut">
              <a:rPr lang="en-US">
                <a:solidFill>
                  <a:prstClr val="black">
                    <a:tint val="75000"/>
                  </a:prstClr>
                </a:solidFill>
              </a:rPr>
              <a:pPr>
                <a:defRPr/>
              </a:pPr>
              <a:t>1/7/2026</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460A60FB-34DC-4FDA-86EE-9B453896312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102127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0969E89-C148-4159-9EDC-C180F3FB7E7B}" type="datetimeFigureOut">
              <a:rPr lang="en-US">
                <a:solidFill>
                  <a:prstClr val="black">
                    <a:tint val="75000"/>
                  </a:prstClr>
                </a:solidFill>
              </a:rPr>
              <a:pPr>
                <a:defRPr/>
              </a:pPr>
              <a:t>1/7/2026</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62FB410B-91FC-417F-935D-4C953CD4685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328437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B07225F-DD1E-4709-A42D-A6FCC8CFED58}" type="datetimeFigureOut">
              <a:rPr lang="en-US">
                <a:solidFill>
                  <a:prstClr val="black">
                    <a:tint val="75000"/>
                  </a:prstClr>
                </a:solidFill>
              </a:rPr>
              <a:pPr>
                <a:defRPr/>
              </a:pPr>
              <a:t>1/7/2026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DF9FCDE-7237-4ED7-B130-78BCCDE1384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18408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6D6AD89-5AF1-4EC9-9F06-13463591670E}" type="datetimeFigureOut">
              <a:rPr lang="en-US">
                <a:solidFill>
                  <a:prstClr val="black">
                    <a:tint val="75000"/>
                  </a:prstClr>
                </a:solidFill>
              </a:rPr>
              <a:pPr>
                <a:defRPr/>
              </a:pPr>
              <a:t>1/7/2026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D623E60-E337-4AD7-A0B2-BAACDB05333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0010302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0C787F6-775B-4646-A6CD-7BE9FF0EE692}" type="datetimeFigureOut">
              <a:rPr lang="en-US">
                <a:solidFill>
                  <a:prstClr val="black">
                    <a:tint val="75000"/>
                  </a:prstClr>
                </a:solidFill>
              </a:rPr>
              <a:pPr>
                <a:defRPr/>
              </a:pPr>
              <a:t>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0DD4949-4072-4E03-8871-0C9785C7877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489813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8BE071A-0205-4D6E-811F-09C562BB0421}" type="datetimeFigureOut">
              <a:rPr lang="en-US">
                <a:solidFill>
                  <a:prstClr val="black">
                    <a:tint val="75000"/>
                  </a:prstClr>
                </a:solidFill>
              </a:rPr>
              <a:pPr>
                <a:defRPr/>
              </a:pPr>
              <a:t>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CB16F1F-740B-4FDE-8C21-FE4E82BD7D6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35980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DBA09B41-2226-402A-AA36-D388331C8E8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F5068803-F264-4E1C-A159-CC9D0A06ECAD}" type="datetimeFigureOut">
              <a:rPr lang="en-US">
                <a:solidFill>
                  <a:prstClr val="black">
                    <a:tint val="75000"/>
                  </a:prstClr>
                </a:solidFill>
              </a:rPr>
              <a:pPr>
                <a:defRPr/>
              </a:pPr>
              <a:t>1/7/2026</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BC96E94B-06C6-436C-A93B-26768CB8AC1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3724009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F4D4DAA7-F106-4B46-B6C0-E9876D430EF4}" type="datetimeFigureOut">
              <a:rPr lang="en-US">
                <a:solidFill>
                  <a:prstClr val="black">
                    <a:tint val="75000"/>
                  </a:prstClr>
                </a:solidFill>
              </a:rPr>
              <a:pPr>
                <a:defRPr/>
              </a:pPr>
              <a:t>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6E97887B-853E-4638-8909-7682E4214F6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1450711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D0BDE8AE-92D1-4259-B890-643D7DD7544F}" type="datetimeFigureOut">
              <a:rPr lang="en-US">
                <a:solidFill>
                  <a:prstClr val="black">
                    <a:tint val="75000"/>
                  </a:prstClr>
                </a:solidFill>
              </a:rPr>
              <a:pPr>
                <a:defRPr/>
              </a:pPr>
              <a:t>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8200336C-BBBB-4ADA-B5FB-D71676B7343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2846808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FF1031A4-B628-4470-820E-B9EB1EE65B71}" type="datetimeFigureOut">
              <a:rPr lang="en-US">
                <a:solidFill>
                  <a:prstClr val="black">
                    <a:tint val="75000"/>
                  </a:prstClr>
                </a:solidFill>
              </a:rPr>
              <a:pPr>
                <a:defRPr/>
              </a:pPr>
              <a:t>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5341B284-419D-4A44-816B-2142D20EF88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1839438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0.xml"/></Relationships>
</file>

<file path=ppt/slides/_rels/slide1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0.xml"/></Relationships>
</file>

<file path=ppt/slides/_rels/slide1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0.xml"/></Relationships>
</file>

<file path=ppt/slides/_rels/slide1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0.xml"/></Relationships>
</file>

<file path=ppt/slides/_rels/slide1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0.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BBAD6"/>
        </a:solidFill>
        <a:effectLst/>
      </p:bgPr>
    </p:bg>
    <p:spTree>
      <p:nvGrpSpPr>
        <p:cNvPr id="1" name="">
          <a:extLst>
            <a:ext uri="{FF2B5EF4-FFF2-40B4-BE49-F238E27FC236}">
              <a16:creationId xmlns:a16="http://schemas.microsoft.com/office/drawing/2014/main" id="{D1422885-8AD7-B787-8145-67E063C5AC2D}"/>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6BCC615D-50D2-85C3-AE8B-0552D902E8AB}"/>
              </a:ext>
            </a:extLst>
          </p:cNvPr>
          <p:cNvSpPr>
            <a:spLocks noGrp="1" noChangeArrowheads="1"/>
          </p:cNvSpPr>
          <p:nvPr>
            <p:ph type="ctrTitle"/>
          </p:nvPr>
        </p:nvSpPr>
        <p:spPr>
          <a:xfrm>
            <a:off x="0" y="0"/>
            <a:ext cx="7772400" cy="1470025"/>
          </a:xfrm>
        </p:spPr>
        <p:txBody>
          <a:bodyPr/>
          <a:lstStyle/>
          <a:p>
            <a:pPr eaLnBrk="1" hangingPunct="1"/>
            <a:r>
              <a:rPr lang="en-US" altLang="en-US" b="1" dirty="0"/>
              <a:t>Objective:  Intro to the Mole</a:t>
            </a:r>
          </a:p>
        </p:txBody>
      </p:sp>
      <p:sp>
        <p:nvSpPr>
          <p:cNvPr id="2051" name="Rectangle 3">
            <a:extLst>
              <a:ext uri="{FF2B5EF4-FFF2-40B4-BE49-F238E27FC236}">
                <a16:creationId xmlns:a16="http://schemas.microsoft.com/office/drawing/2014/main" id="{840F6263-FBC0-0B0C-4776-EAB0590CB3A3}"/>
              </a:ext>
            </a:extLst>
          </p:cNvPr>
          <p:cNvSpPr>
            <a:spLocks noGrp="1" noChangeArrowheads="1"/>
          </p:cNvSpPr>
          <p:nvPr>
            <p:ph type="subTitle" idx="1"/>
          </p:nvPr>
        </p:nvSpPr>
        <p:spPr>
          <a:xfrm>
            <a:off x="304800" y="2035077"/>
            <a:ext cx="4114800" cy="2514600"/>
          </a:xfrm>
        </p:spPr>
        <p:txBody>
          <a:bodyPr/>
          <a:lstStyle/>
          <a:p>
            <a:pPr eaLnBrk="1" hangingPunct="1">
              <a:lnSpc>
                <a:spcPct val="90000"/>
              </a:lnSpc>
            </a:pPr>
            <a:r>
              <a:rPr lang="en-US" altLang="en-US" sz="3600" b="1" dirty="0"/>
              <a:t>You </a:t>
            </a:r>
            <a:r>
              <a:rPr lang="en-US" altLang="en-US" sz="3600" b="1" dirty="0" err="1"/>
              <a:t>gotta</a:t>
            </a:r>
            <a:r>
              <a:rPr lang="en-US" altLang="en-US" sz="3600" b="1" dirty="0"/>
              <a:t> have a reference table and </a:t>
            </a:r>
            <a:br>
              <a:rPr lang="en-US" altLang="en-US" sz="3600" b="1" dirty="0"/>
            </a:br>
            <a:r>
              <a:rPr lang="en-US" altLang="en-US" sz="3600" b="1" dirty="0"/>
              <a:t>a calculator of your own now.</a:t>
            </a:r>
            <a:br>
              <a:rPr lang="en-US" altLang="en-US" sz="3600" b="1" dirty="0">
                <a:solidFill>
                  <a:schemeClr val="bg1"/>
                </a:solidFill>
              </a:rPr>
            </a:br>
            <a:endParaRPr lang="en-US" altLang="en-US" sz="3600" b="1" dirty="0">
              <a:solidFill>
                <a:schemeClr val="bg1"/>
              </a:solidFill>
            </a:endParaRPr>
          </a:p>
          <a:p>
            <a:pPr eaLnBrk="1" hangingPunct="1">
              <a:lnSpc>
                <a:spcPct val="90000"/>
              </a:lnSpc>
            </a:pPr>
            <a:r>
              <a:rPr lang="en-US" altLang="en-US" sz="2800" dirty="0"/>
              <a:t>No exceptions.</a:t>
            </a:r>
          </a:p>
        </p:txBody>
      </p:sp>
      <p:pic>
        <p:nvPicPr>
          <p:cNvPr id="2052" name="Picture 4" descr="moleymole">
            <a:extLst>
              <a:ext uri="{FF2B5EF4-FFF2-40B4-BE49-F238E27FC236}">
                <a16:creationId xmlns:a16="http://schemas.microsoft.com/office/drawing/2014/main" id="{ADA2EE40-137D-388D-97C2-3DCF575930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2057400"/>
            <a:ext cx="40386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90A27AF3-F72E-8714-9219-A1B65C3E3CE8}"/>
              </a:ext>
            </a:extLst>
          </p:cNvPr>
          <p:cNvSpPr txBox="1"/>
          <p:nvPr/>
        </p:nvSpPr>
        <p:spPr>
          <a:xfrm>
            <a:off x="4495800" y="1752600"/>
            <a:ext cx="1981200" cy="685800"/>
          </a:xfrm>
          <a:prstGeom prst="rect">
            <a:avLst/>
          </a:prstGeom>
          <a:solidFill>
            <a:srgbClr val="8BBAD6"/>
          </a:solidFill>
        </p:spPr>
        <p:txBody>
          <a:bodyPr wrap="square" rtlCol="0">
            <a:spAutoFit/>
          </a:bodyPr>
          <a:lstStyle/>
          <a:p>
            <a:endParaRPr lang="en-US" dirty="0"/>
          </a:p>
        </p:txBody>
      </p:sp>
    </p:spTree>
    <p:extLst>
      <p:ext uri="{BB962C8B-B14F-4D97-AF65-F5344CB8AC3E}">
        <p14:creationId xmlns:p14="http://schemas.microsoft.com/office/powerpoint/2010/main" val="4238589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descr="dozen-red-ros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05117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ext Box 5"/>
          <p:cNvSpPr txBox="1">
            <a:spLocks noChangeArrowheads="1"/>
          </p:cNvSpPr>
          <p:nvPr/>
        </p:nvSpPr>
        <p:spPr bwMode="auto">
          <a:xfrm>
            <a:off x="3657600" y="457200"/>
            <a:ext cx="5105400" cy="1954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t>One way to measure how much someone loves you is to see if they know that a dozen roses means twelve.</a:t>
            </a:r>
            <a:r>
              <a:rPr lang="en-US" altLang="en-US" sz="1800" b="1" dirty="0">
                <a:solidFill>
                  <a:srgbClr val="FF0000"/>
                </a:solidFill>
              </a:rPr>
              <a:t>*</a:t>
            </a:r>
          </a:p>
          <a:p>
            <a:pPr eaLnBrk="1" hangingPunct="1">
              <a:spcBef>
                <a:spcPct val="50000"/>
              </a:spcBef>
              <a:buFontTx/>
              <a:buNone/>
            </a:pPr>
            <a:endParaRPr lang="en-US" altLang="en-US" sz="1800" dirty="0"/>
          </a:p>
          <a:p>
            <a:pPr eaLnBrk="1" hangingPunct="1">
              <a:spcBef>
                <a:spcPct val="50000"/>
              </a:spcBef>
              <a:buFontTx/>
              <a:buNone/>
            </a:pPr>
            <a:r>
              <a:rPr lang="en-US" altLang="en-US" sz="1600" dirty="0">
                <a:solidFill>
                  <a:srgbClr val="FF0000"/>
                </a:solidFill>
              </a:rPr>
              <a:t>(</a:t>
            </a:r>
            <a:r>
              <a:rPr lang="en-US" altLang="en-US" sz="1600" b="1" dirty="0">
                <a:solidFill>
                  <a:srgbClr val="FF0000"/>
                </a:solidFill>
              </a:rPr>
              <a:t>*</a:t>
            </a:r>
            <a:r>
              <a:rPr lang="en-US" altLang="en-US" sz="1600" dirty="0">
                <a:solidFill>
                  <a:srgbClr val="FF0000"/>
                </a:solidFill>
              </a:rPr>
              <a:t>a dozen does not really mean love, </a:t>
            </a:r>
            <a:br>
              <a:rPr lang="en-US" altLang="en-US" sz="1600" dirty="0">
                <a:solidFill>
                  <a:srgbClr val="FF0000"/>
                </a:solidFill>
              </a:rPr>
            </a:br>
            <a:r>
              <a:rPr lang="en-US" altLang="en-US" sz="1600" dirty="0">
                <a:solidFill>
                  <a:srgbClr val="FF0000"/>
                </a:solidFill>
              </a:rPr>
              <a:t>but you get it, right?)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descr="dozen-red-ros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05117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ext Box 5"/>
          <p:cNvSpPr txBox="1">
            <a:spLocks noChangeArrowheads="1"/>
          </p:cNvSpPr>
          <p:nvPr/>
        </p:nvSpPr>
        <p:spPr bwMode="auto">
          <a:xfrm>
            <a:off x="3657600" y="457200"/>
            <a:ext cx="5105400"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t>One way to measure how much someone loves you is to see if they know that a dozen roses means twelve.</a:t>
            </a:r>
            <a:endParaRPr lang="en-US" altLang="en-US" sz="1800" b="1" dirty="0">
              <a:solidFill>
                <a:srgbClr val="FF0000"/>
              </a:solidFill>
            </a:endParaRPr>
          </a:p>
          <a:p>
            <a:pPr eaLnBrk="1" hangingPunct="1">
              <a:spcBef>
                <a:spcPct val="50000"/>
              </a:spcBef>
              <a:buFontTx/>
              <a:buNone/>
            </a:pPr>
            <a:endParaRPr lang="en-US" altLang="en-US" sz="1800" dirty="0"/>
          </a:p>
          <a:p>
            <a:pPr eaLnBrk="1" hangingPunct="1">
              <a:spcBef>
                <a:spcPct val="50000"/>
              </a:spcBef>
              <a:buFontTx/>
              <a:buNone/>
            </a:pPr>
            <a:r>
              <a:rPr lang="en-US" altLang="en-US" sz="1600" dirty="0">
                <a:solidFill>
                  <a:srgbClr val="FF0000"/>
                </a:solidFill>
              </a:rPr>
              <a:t> </a:t>
            </a:r>
          </a:p>
        </p:txBody>
      </p:sp>
      <p:pic>
        <p:nvPicPr>
          <p:cNvPr id="3076" name="Picture 6" descr="14913deck_of_car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1834532"/>
            <a:ext cx="34290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Text Box 7"/>
          <p:cNvSpPr txBox="1">
            <a:spLocks noChangeArrowheads="1"/>
          </p:cNvSpPr>
          <p:nvPr/>
        </p:nvSpPr>
        <p:spPr bwMode="auto">
          <a:xfrm>
            <a:off x="3657600" y="4277519"/>
            <a:ext cx="5410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t>A deck of cards = 52 cards.  51 is </a:t>
            </a:r>
            <a:r>
              <a:rPr lang="en-US" altLang="en-US" sz="1800" b="1" dirty="0"/>
              <a:t>not</a:t>
            </a:r>
            <a:r>
              <a:rPr lang="en-US" altLang="en-US" sz="1800" dirty="0"/>
              <a:t> a deck.</a:t>
            </a:r>
          </a:p>
        </p:txBody>
      </p:sp>
    </p:spTree>
    <p:extLst>
      <p:ext uri="{BB962C8B-B14F-4D97-AF65-F5344CB8AC3E}">
        <p14:creationId xmlns:p14="http://schemas.microsoft.com/office/powerpoint/2010/main" val="438191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descr="dozen-red-ros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05117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ext Box 5"/>
          <p:cNvSpPr txBox="1">
            <a:spLocks noChangeArrowheads="1"/>
          </p:cNvSpPr>
          <p:nvPr/>
        </p:nvSpPr>
        <p:spPr bwMode="auto">
          <a:xfrm>
            <a:off x="3657600" y="457200"/>
            <a:ext cx="5105400"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t>One way to measure how much someone loves you is to see if they know that a dozen roses means twelve.</a:t>
            </a:r>
            <a:endParaRPr lang="en-US" altLang="en-US" sz="1800" b="1" dirty="0">
              <a:solidFill>
                <a:srgbClr val="FF0000"/>
              </a:solidFill>
            </a:endParaRPr>
          </a:p>
          <a:p>
            <a:pPr eaLnBrk="1" hangingPunct="1">
              <a:spcBef>
                <a:spcPct val="50000"/>
              </a:spcBef>
              <a:buFontTx/>
              <a:buNone/>
            </a:pPr>
            <a:endParaRPr lang="en-US" altLang="en-US" sz="1800" dirty="0"/>
          </a:p>
          <a:p>
            <a:pPr eaLnBrk="1" hangingPunct="1">
              <a:spcBef>
                <a:spcPct val="50000"/>
              </a:spcBef>
              <a:buFontTx/>
              <a:buNone/>
            </a:pPr>
            <a:r>
              <a:rPr lang="en-US" altLang="en-US" sz="1600" dirty="0">
                <a:solidFill>
                  <a:srgbClr val="FF0000"/>
                </a:solidFill>
              </a:rPr>
              <a:t> </a:t>
            </a:r>
          </a:p>
        </p:txBody>
      </p:sp>
      <p:pic>
        <p:nvPicPr>
          <p:cNvPr id="3076" name="Picture 6" descr="14913deck_of_car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1834532"/>
            <a:ext cx="34290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9" descr="ANd9GcRNad7TReHihzyFOG1H_QNdfcslZNfYuw4tlhAiV5JY0oUpQq3UWdx9fZcg">
            <a:extLst>
              <a:ext uri="{FF2B5EF4-FFF2-40B4-BE49-F238E27FC236}">
                <a16:creationId xmlns:a16="http://schemas.microsoft.com/office/drawing/2014/main" id="{7643DE22-63FB-4D90-8713-2FE2ACA754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724400"/>
            <a:ext cx="3276600" cy="203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10">
            <a:extLst>
              <a:ext uri="{FF2B5EF4-FFF2-40B4-BE49-F238E27FC236}">
                <a16:creationId xmlns:a16="http://schemas.microsoft.com/office/drawing/2014/main" id="{84EEBF21-9CFF-4B27-B74F-FC0077F499F4}"/>
              </a:ext>
            </a:extLst>
          </p:cNvPr>
          <p:cNvSpPr txBox="1">
            <a:spLocks noChangeArrowheads="1"/>
          </p:cNvSpPr>
          <p:nvPr/>
        </p:nvSpPr>
        <p:spPr bwMode="auto">
          <a:xfrm>
            <a:off x="3886200" y="5850113"/>
            <a:ext cx="5257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t>And we know that ONE PAIR of shoes = 2 shoes</a:t>
            </a:r>
          </a:p>
        </p:txBody>
      </p:sp>
      <p:sp>
        <p:nvSpPr>
          <p:cNvPr id="4" name="Text Box 7">
            <a:extLst>
              <a:ext uri="{FF2B5EF4-FFF2-40B4-BE49-F238E27FC236}">
                <a16:creationId xmlns:a16="http://schemas.microsoft.com/office/drawing/2014/main" id="{D46B4817-6F29-453D-AB8B-F8D15B5ABF68}"/>
              </a:ext>
            </a:extLst>
          </p:cNvPr>
          <p:cNvSpPr txBox="1">
            <a:spLocks noChangeArrowheads="1"/>
          </p:cNvSpPr>
          <p:nvPr/>
        </p:nvSpPr>
        <p:spPr bwMode="auto">
          <a:xfrm>
            <a:off x="3657600" y="4277519"/>
            <a:ext cx="5410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dirty="0"/>
              <a:t>A deck of cards = 52 cards.  51 is </a:t>
            </a:r>
            <a:r>
              <a:rPr lang="en-US" altLang="en-US" sz="1800" b="1" dirty="0"/>
              <a:t>not</a:t>
            </a:r>
            <a:r>
              <a:rPr lang="en-US" altLang="en-US" sz="1800" dirty="0"/>
              <a:t> a deck.</a:t>
            </a:r>
          </a:p>
        </p:txBody>
      </p:sp>
    </p:spTree>
    <p:extLst>
      <p:ext uri="{BB962C8B-B14F-4D97-AF65-F5344CB8AC3E}">
        <p14:creationId xmlns:p14="http://schemas.microsoft.com/office/powerpoint/2010/main" val="2963301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0" y="0"/>
            <a:ext cx="9144000" cy="65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000" dirty="0">
                <a:latin typeface="Times New Roman" panose="02020603050405020304" pitchFamily="18" charset="0"/>
                <a:cs typeface="Times New Roman" panose="02020603050405020304" pitchFamily="18" charset="0"/>
              </a:rPr>
              <a:t>You could have a pair of atoms, or a dozen, or even 52, but you wouldn’t know it because atoms are so small.  We need a bigger unit, and that’s what a mole is.</a:t>
            </a:r>
          </a:p>
          <a:p>
            <a:pPr eaLnBrk="1" hangingPunct="1">
              <a:spcBef>
                <a:spcPct val="50000"/>
              </a:spcBef>
              <a:buFontTx/>
              <a:buNone/>
            </a:pPr>
            <a:endParaRPr lang="en-US" altLang="en-US" sz="2000" dirty="0">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sz="3600" dirty="0">
                <a:latin typeface="Times New Roman" panose="02020603050405020304" pitchFamily="18" charset="0"/>
                <a:cs typeface="Times New Roman" panose="02020603050405020304" pitchFamily="18" charset="0"/>
              </a:rPr>
              <a:t>1.  A mole is a certain </a:t>
            </a:r>
            <a:r>
              <a:rPr lang="en-US" altLang="en-US" sz="3600" u="sng" dirty="0">
                <a:latin typeface="Times New Roman" panose="02020603050405020304" pitchFamily="18" charset="0"/>
                <a:cs typeface="Times New Roman" panose="02020603050405020304" pitchFamily="18" charset="0"/>
              </a:rPr>
              <a:t>number of particles</a:t>
            </a:r>
            <a:r>
              <a:rPr lang="en-US" altLang="en-US" sz="2000" dirty="0">
                <a:latin typeface="Times New Roman" panose="02020603050405020304" pitchFamily="18" charset="0"/>
                <a:cs typeface="Times New Roman" panose="02020603050405020304" pitchFamily="18" charset="0"/>
              </a:rPr>
              <a:t>.</a:t>
            </a:r>
          </a:p>
          <a:p>
            <a:pPr eaLnBrk="1" hangingPunct="1">
              <a:spcBef>
                <a:spcPct val="50000"/>
              </a:spcBef>
              <a:buFontTx/>
              <a:buNone/>
            </a:pPr>
            <a:r>
              <a:rPr lang="en-US" altLang="en-US" sz="2000" dirty="0">
                <a:latin typeface="Times New Roman" panose="02020603050405020304" pitchFamily="18" charset="0"/>
                <a:cs typeface="Times New Roman" panose="02020603050405020304" pitchFamily="18" charset="0"/>
              </a:rPr>
              <a:t>You could have a mole of </a:t>
            </a:r>
            <a:r>
              <a:rPr lang="en-US" altLang="en-US" sz="2000" u="sng" dirty="0">
                <a:latin typeface="Times New Roman" panose="02020603050405020304" pitchFamily="18" charset="0"/>
                <a:cs typeface="Times New Roman" panose="02020603050405020304" pitchFamily="18" charset="0"/>
              </a:rPr>
              <a:t>atoms</a:t>
            </a:r>
            <a:r>
              <a:rPr lang="en-US" altLang="en-US" sz="2000" dirty="0">
                <a:latin typeface="Times New Roman" panose="02020603050405020304" pitchFamily="18" charset="0"/>
                <a:cs typeface="Times New Roman" panose="02020603050405020304" pitchFamily="18" charset="0"/>
              </a:rPr>
              <a:t> OR </a:t>
            </a:r>
            <a:r>
              <a:rPr lang="en-US" altLang="en-US" sz="2000" u="sng" dirty="0">
                <a:latin typeface="Times New Roman" panose="02020603050405020304" pitchFamily="18" charset="0"/>
                <a:cs typeface="Times New Roman" panose="02020603050405020304" pitchFamily="18" charset="0"/>
              </a:rPr>
              <a:t>molecules</a:t>
            </a:r>
            <a:r>
              <a:rPr lang="en-US" altLang="en-US" sz="2000" dirty="0">
                <a:latin typeface="Times New Roman" panose="02020603050405020304" pitchFamily="18" charset="0"/>
                <a:cs typeface="Times New Roman" panose="02020603050405020304" pitchFamily="18" charset="0"/>
              </a:rPr>
              <a:t> </a:t>
            </a:r>
            <a:br>
              <a:rPr lang="en-US" altLang="en-US" sz="2000" dirty="0">
                <a:latin typeface="Times New Roman" panose="02020603050405020304" pitchFamily="18" charset="0"/>
                <a:cs typeface="Times New Roman" panose="02020603050405020304" pitchFamily="18" charset="0"/>
              </a:rPr>
            </a:br>
            <a:r>
              <a:rPr lang="en-US" altLang="en-US" sz="2000" dirty="0">
                <a:latin typeface="Times New Roman" panose="02020603050405020304" pitchFamily="18" charset="0"/>
                <a:cs typeface="Times New Roman" panose="02020603050405020304" pitchFamily="18" charset="0"/>
              </a:rPr>
              <a:t>                                                    OR </a:t>
            </a:r>
            <a:r>
              <a:rPr lang="en-US" altLang="en-US" sz="2000" u="sng" dirty="0">
                <a:latin typeface="Times New Roman" panose="02020603050405020304" pitchFamily="18" charset="0"/>
                <a:cs typeface="Times New Roman" panose="02020603050405020304" pitchFamily="18" charset="0"/>
              </a:rPr>
              <a:t>cations or anions </a:t>
            </a:r>
            <a:br>
              <a:rPr lang="en-US" altLang="en-US" sz="2000" dirty="0">
                <a:latin typeface="Times New Roman" panose="02020603050405020304" pitchFamily="18" charset="0"/>
                <a:cs typeface="Times New Roman" panose="02020603050405020304" pitchFamily="18" charset="0"/>
              </a:rPr>
            </a:br>
            <a:r>
              <a:rPr lang="en-US" altLang="en-US" sz="2000" dirty="0">
                <a:latin typeface="Times New Roman" panose="02020603050405020304" pitchFamily="18" charset="0"/>
                <a:cs typeface="Times New Roman" panose="02020603050405020304" pitchFamily="18" charset="0"/>
              </a:rPr>
              <a:t>                                                    OR EVEN a mole of </a:t>
            </a:r>
            <a:r>
              <a:rPr lang="en-US" altLang="en-US" sz="2000" u="sng" dirty="0">
                <a:latin typeface="Times New Roman" panose="02020603050405020304" pitchFamily="18" charset="0"/>
                <a:cs typeface="Times New Roman" panose="02020603050405020304" pitchFamily="18" charset="0"/>
              </a:rPr>
              <a:t>formula units</a:t>
            </a:r>
            <a:r>
              <a:rPr lang="en-US" altLang="en-US" sz="2000" dirty="0">
                <a:latin typeface="Times New Roman" panose="02020603050405020304" pitchFamily="18" charset="0"/>
                <a:cs typeface="Times New Roman" panose="02020603050405020304" pitchFamily="18" charset="0"/>
              </a:rPr>
              <a:t> (!) </a:t>
            </a:r>
            <a:br>
              <a:rPr lang="en-US" altLang="en-US" sz="2000" dirty="0">
                <a:latin typeface="Times New Roman" panose="02020603050405020304" pitchFamily="18" charset="0"/>
                <a:cs typeface="Times New Roman" panose="02020603050405020304" pitchFamily="18" charset="0"/>
              </a:rPr>
            </a:br>
            <a:r>
              <a:rPr lang="en-US" altLang="en-US" sz="2000" dirty="0">
                <a:solidFill>
                  <a:srgbClr val="000099"/>
                </a:solidFill>
                <a:latin typeface="Times New Roman" panose="02020603050405020304" pitchFamily="18" charset="0"/>
                <a:cs typeface="Times New Roman" panose="02020603050405020304" pitchFamily="18" charset="0"/>
              </a:rPr>
              <a:t>                                                    the smallest theoretical bit of an ionic compound  </a:t>
            </a:r>
          </a:p>
          <a:p>
            <a:pPr eaLnBrk="1" hangingPunct="1">
              <a:spcBef>
                <a:spcPct val="50000"/>
              </a:spcBef>
              <a:buFontTx/>
              <a:buNone/>
            </a:pPr>
            <a:r>
              <a:rPr lang="en-US" altLang="en-US" sz="2000" dirty="0">
                <a:latin typeface="Times New Roman" panose="02020603050405020304" pitchFamily="18" charset="0"/>
                <a:cs typeface="Times New Roman" panose="02020603050405020304" pitchFamily="18" charset="0"/>
              </a:rPr>
              <a:t> </a:t>
            </a:r>
          </a:p>
          <a:p>
            <a:pPr eaLnBrk="1" hangingPunct="1">
              <a:spcBef>
                <a:spcPct val="50000"/>
              </a:spcBef>
              <a:buFontTx/>
              <a:buNone/>
            </a:pPr>
            <a:r>
              <a:rPr lang="en-US" altLang="en-US" sz="2800" dirty="0">
                <a:solidFill>
                  <a:srgbClr val="FF0000"/>
                </a:solidFill>
                <a:latin typeface="Times New Roman" panose="02020603050405020304" pitchFamily="18" charset="0"/>
                <a:cs typeface="Times New Roman" panose="02020603050405020304" pitchFamily="18" charset="0"/>
              </a:rPr>
              <a:t>2.  A mole is </a:t>
            </a:r>
            <a:r>
              <a:rPr lang="en-US" altLang="en-US" sz="2800" u="sng" dirty="0">
                <a:solidFill>
                  <a:srgbClr val="FF0000"/>
                </a:solidFill>
                <a:latin typeface="Times New Roman" panose="02020603050405020304" pitchFamily="18" charset="0"/>
                <a:cs typeface="Times New Roman" panose="02020603050405020304" pitchFamily="18" charset="0"/>
              </a:rPr>
              <a:t>number of things</a:t>
            </a:r>
            <a:r>
              <a:rPr lang="en-US" altLang="en-US" sz="2800" dirty="0">
                <a:solidFill>
                  <a:srgbClr val="FF0000"/>
                </a:solidFill>
                <a:latin typeface="Times New Roman" panose="02020603050405020304" pitchFamily="18" charset="0"/>
                <a:cs typeface="Times New Roman" panose="02020603050405020304" pitchFamily="18" charset="0"/>
              </a:rPr>
              <a:t>.  Exactly: </a:t>
            </a:r>
            <a:r>
              <a:rPr lang="en-US" altLang="en-US" sz="2800" u="sng" dirty="0">
                <a:solidFill>
                  <a:srgbClr val="FF0000"/>
                </a:solidFill>
                <a:latin typeface="Times New Roman" panose="02020603050405020304" pitchFamily="18" charset="0"/>
                <a:cs typeface="Times New Roman" panose="02020603050405020304" pitchFamily="18" charset="0"/>
              </a:rPr>
              <a:t>6.02 x 10</a:t>
            </a:r>
            <a:r>
              <a:rPr lang="en-US" altLang="en-US" sz="2800" u="sng" baseline="30000" dirty="0">
                <a:solidFill>
                  <a:srgbClr val="FF0000"/>
                </a:solidFill>
                <a:latin typeface="Times New Roman" panose="02020603050405020304" pitchFamily="18" charset="0"/>
                <a:cs typeface="Times New Roman" panose="02020603050405020304" pitchFamily="18" charset="0"/>
              </a:rPr>
              <a:t>23</a:t>
            </a:r>
            <a:r>
              <a:rPr lang="en-US" altLang="en-US" sz="2800" dirty="0">
                <a:solidFill>
                  <a:srgbClr val="FF0000"/>
                </a:solidFill>
                <a:latin typeface="Times New Roman" panose="02020603050405020304" pitchFamily="18" charset="0"/>
                <a:cs typeface="Times New Roman" panose="02020603050405020304" pitchFamily="18" charset="0"/>
              </a:rPr>
              <a:t> of things.</a:t>
            </a:r>
          </a:p>
          <a:p>
            <a:pPr eaLnBrk="1" hangingPunct="1">
              <a:spcBef>
                <a:spcPct val="50000"/>
              </a:spcBef>
              <a:buFontTx/>
              <a:buNone/>
            </a:pPr>
            <a:r>
              <a:rPr lang="en-US" altLang="en-US" sz="2800" dirty="0">
                <a:latin typeface="Times New Roman" panose="02020603050405020304" pitchFamily="18" charset="0"/>
                <a:cs typeface="Times New Roman" panose="02020603050405020304" pitchFamily="18" charset="0"/>
              </a:rPr>
              <a:t>That’s:  602,000,000,000,000,000,000,000 things.</a:t>
            </a:r>
          </a:p>
          <a:p>
            <a:pPr eaLnBrk="1" hangingPunct="1">
              <a:spcBef>
                <a:spcPct val="50000"/>
              </a:spcBef>
              <a:buFontTx/>
              <a:buNone/>
            </a:pPr>
            <a:r>
              <a:rPr lang="en-US" altLang="en-US" sz="2800" dirty="0">
                <a:latin typeface="Times New Roman" panose="02020603050405020304" pitchFamily="18" charset="0"/>
                <a:cs typeface="Times New Roman" panose="02020603050405020304" pitchFamily="18" charset="0"/>
              </a:rPr>
              <a:t> </a:t>
            </a:r>
          </a:p>
          <a:p>
            <a:pPr eaLnBrk="1" hangingPunct="1">
              <a:spcBef>
                <a:spcPct val="50000"/>
              </a:spcBef>
              <a:buFontTx/>
              <a:buNone/>
            </a:pPr>
            <a:br>
              <a:rPr lang="en-US" altLang="en-US" sz="2000" dirty="0">
                <a:solidFill>
                  <a:srgbClr val="0000CC"/>
                </a:solidFill>
                <a:latin typeface="Times New Roman" panose="02020603050405020304" pitchFamily="18" charset="0"/>
                <a:cs typeface="Times New Roman" panose="02020603050405020304" pitchFamily="18" charset="0"/>
              </a:rPr>
            </a:br>
            <a:r>
              <a:rPr lang="en-US" altLang="en-US" sz="2000" dirty="0">
                <a:solidFill>
                  <a:srgbClr val="0000CC"/>
                </a:solidFill>
                <a:latin typeface="Times New Roman" panose="02020603050405020304" pitchFamily="18" charset="0"/>
                <a:cs typeface="Times New Roman" panose="02020603050405020304" pitchFamily="18" charset="0"/>
              </a:rPr>
              <a:t>A mole of hard-boiled eggs is BIGGER than the Earth!  </a:t>
            </a:r>
            <a:endParaRPr lang="en-US" altLang="en-US" sz="1800" dirty="0">
              <a:solidFill>
                <a:srgbClr val="0000CC"/>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0" y="0"/>
            <a:ext cx="9144000" cy="5816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US" altLang="en-US" sz="3200" dirty="0">
                <a:solidFill>
                  <a:schemeClr val="tx1">
                    <a:lumMod val="95000"/>
                    <a:lumOff val="5000"/>
                  </a:schemeClr>
                </a:solidFill>
                <a:latin typeface="Comic Sans MS" pitchFamily="66" charset="0"/>
              </a:rPr>
              <a:t>No one ever counted that many, </a:t>
            </a:r>
            <a:br>
              <a:rPr lang="en-US" altLang="en-US" sz="3200" dirty="0">
                <a:solidFill>
                  <a:schemeClr val="tx1">
                    <a:lumMod val="95000"/>
                    <a:lumOff val="5000"/>
                  </a:schemeClr>
                </a:solidFill>
                <a:latin typeface="Comic Sans MS" pitchFamily="66" charset="0"/>
              </a:rPr>
            </a:br>
            <a:r>
              <a:rPr lang="en-US" altLang="en-US" sz="3200" dirty="0">
                <a:solidFill>
                  <a:schemeClr val="tx1">
                    <a:lumMod val="95000"/>
                    <a:lumOff val="5000"/>
                  </a:schemeClr>
                </a:solidFill>
                <a:latin typeface="Comic Sans MS" pitchFamily="66" charset="0"/>
              </a:rPr>
              <a:t>but it’s been worked </a:t>
            </a:r>
            <a:br>
              <a:rPr lang="en-US" altLang="en-US" sz="3200" dirty="0">
                <a:solidFill>
                  <a:schemeClr val="tx1">
                    <a:lumMod val="95000"/>
                    <a:lumOff val="5000"/>
                  </a:schemeClr>
                </a:solidFill>
                <a:latin typeface="Comic Sans MS" pitchFamily="66" charset="0"/>
              </a:rPr>
            </a:br>
            <a:r>
              <a:rPr lang="en-US" altLang="en-US" sz="3200" dirty="0">
                <a:solidFill>
                  <a:schemeClr val="tx1">
                    <a:lumMod val="95000"/>
                    <a:lumOff val="5000"/>
                  </a:schemeClr>
                </a:solidFill>
                <a:latin typeface="Comic Sans MS" pitchFamily="66" charset="0"/>
              </a:rPr>
              <a:t>out mathematically.</a:t>
            </a:r>
            <a:br>
              <a:rPr lang="en-US" altLang="en-US" sz="3200" dirty="0">
                <a:solidFill>
                  <a:schemeClr val="tx1">
                    <a:lumMod val="95000"/>
                    <a:lumOff val="5000"/>
                  </a:schemeClr>
                </a:solidFill>
                <a:latin typeface="Comic Sans MS" pitchFamily="66" charset="0"/>
              </a:rPr>
            </a:br>
            <a:br>
              <a:rPr lang="en-US" altLang="en-US" sz="3200" dirty="0">
                <a:solidFill>
                  <a:schemeClr val="tx1">
                    <a:lumMod val="95000"/>
                    <a:lumOff val="5000"/>
                  </a:schemeClr>
                </a:solidFill>
                <a:latin typeface="Comic Sans MS" pitchFamily="66" charset="0"/>
              </a:rPr>
            </a:br>
            <a:br>
              <a:rPr lang="en-US" altLang="en-US" sz="3200" dirty="0">
                <a:solidFill>
                  <a:schemeClr val="tx1">
                    <a:lumMod val="95000"/>
                    <a:lumOff val="5000"/>
                  </a:schemeClr>
                </a:solidFill>
                <a:latin typeface="Comic Sans MS" pitchFamily="66" charset="0"/>
              </a:rPr>
            </a:br>
            <a:endParaRPr lang="en-US" altLang="en-US" sz="3200" dirty="0">
              <a:solidFill>
                <a:schemeClr val="tx1">
                  <a:lumMod val="95000"/>
                  <a:lumOff val="5000"/>
                </a:schemeClr>
              </a:solidFill>
              <a:latin typeface="Comic Sans MS" pitchFamily="66" charset="0"/>
            </a:endParaRPr>
          </a:p>
          <a:p>
            <a:pPr eaLnBrk="1" hangingPunct="1">
              <a:spcBef>
                <a:spcPct val="50000"/>
              </a:spcBef>
              <a:defRPr/>
            </a:pPr>
            <a:r>
              <a:rPr lang="en-US" altLang="en-US" sz="4000" b="1" dirty="0">
                <a:solidFill>
                  <a:srgbClr val="FF0000"/>
                </a:solidFill>
                <a:latin typeface="Comic Sans MS" pitchFamily="66" charset="0"/>
              </a:rPr>
              <a:t>3. </a:t>
            </a:r>
            <a:r>
              <a:rPr lang="en-US" altLang="en-US" sz="4000" b="1" u="sng" dirty="0">
                <a:solidFill>
                  <a:srgbClr val="FF0000"/>
                </a:solidFill>
                <a:latin typeface="Comic Sans MS" pitchFamily="66" charset="0"/>
              </a:rPr>
              <a:t>6.02 x 10</a:t>
            </a:r>
            <a:r>
              <a:rPr lang="en-US" altLang="en-US" sz="4000" b="1" u="sng" baseline="30000" dirty="0">
                <a:solidFill>
                  <a:srgbClr val="FF0000"/>
                </a:solidFill>
                <a:latin typeface="Comic Sans MS" pitchFamily="66" charset="0"/>
              </a:rPr>
              <a:t>23</a:t>
            </a:r>
            <a:r>
              <a:rPr lang="en-US" altLang="en-US" sz="4000" b="1" baseline="30000" dirty="0">
                <a:solidFill>
                  <a:srgbClr val="FF0000"/>
                </a:solidFill>
                <a:latin typeface="Comic Sans MS" pitchFamily="66" charset="0"/>
              </a:rPr>
              <a:t>  </a:t>
            </a:r>
            <a:r>
              <a:rPr lang="en-US" altLang="en-US" sz="4000" b="1" dirty="0">
                <a:solidFill>
                  <a:srgbClr val="FF0000"/>
                </a:solidFill>
                <a:latin typeface="Comic Sans MS" pitchFamily="66" charset="0"/>
              </a:rPr>
              <a:t>is called </a:t>
            </a:r>
            <a:br>
              <a:rPr lang="en-US" altLang="en-US" sz="4000" b="1" dirty="0">
                <a:solidFill>
                  <a:srgbClr val="FF0000"/>
                </a:solidFill>
                <a:latin typeface="Comic Sans MS" pitchFamily="66" charset="0"/>
              </a:rPr>
            </a:br>
            <a:r>
              <a:rPr lang="en-US" altLang="en-US" sz="4000" b="1" dirty="0">
                <a:solidFill>
                  <a:srgbClr val="FF0000"/>
                </a:solidFill>
                <a:latin typeface="Comic Sans MS" pitchFamily="66" charset="0"/>
              </a:rPr>
              <a:t>    Avogadro’s Number</a:t>
            </a:r>
            <a:endParaRPr lang="en-US" altLang="en-US" sz="3200" dirty="0">
              <a:solidFill>
                <a:srgbClr val="FF0000"/>
              </a:solidFill>
              <a:latin typeface="Comic Sans MS" pitchFamily="66" charset="0"/>
            </a:endParaRPr>
          </a:p>
          <a:p>
            <a:pPr eaLnBrk="1" hangingPunct="1">
              <a:spcBef>
                <a:spcPct val="50000"/>
              </a:spcBef>
              <a:defRPr/>
            </a:pPr>
            <a:r>
              <a:rPr lang="en-US" altLang="en-US" sz="3200" dirty="0">
                <a:solidFill>
                  <a:schemeClr val="tx1">
                    <a:lumMod val="95000"/>
                    <a:lumOff val="5000"/>
                  </a:schemeClr>
                </a:solidFill>
                <a:latin typeface="Comic Sans MS" pitchFamily="66" charset="0"/>
              </a:rPr>
              <a:t>       in honor of </a:t>
            </a:r>
            <a:r>
              <a:rPr lang="en-US" altLang="en-US" sz="3200" u="sng" dirty="0">
                <a:solidFill>
                  <a:schemeClr val="tx1">
                    <a:lumMod val="95000"/>
                    <a:lumOff val="5000"/>
                  </a:schemeClr>
                </a:solidFill>
                <a:latin typeface="Comic Sans MS" pitchFamily="66" charset="0"/>
              </a:rPr>
              <a:t>Amadeo Avogadro</a:t>
            </a:r>
            <a:r>
              <a:rPr lang="en-US" altLang="en-US" sz="3200" dirty="0">
                <a:solidFill>
                  <a:schemeClr val="tx1">
                    <a:lumMod val="95000"/>
                    <a:lumOff val="5000"/>
                  </a:schemeClr>
                </a:solidFill>
                <a:latin typeface="Comic Sans MS" pitchFamily="66" charset="0"/>
              </a:rPr>
              <a:t>, </a:t>
            </a:r>
            <a:br>
              <a:rPr lang="en-US" altLang="en-US" sz="3200" dirty="0">
                <a:solidFill>
                  <a:schemeClr val="tx1">
                    <a:lumMod val="95000"/>
                    <a:lumOff val="5000"/>
                  </a:schemeClr>
                </a:solidFill>
                <a:latin typeface="Comic Sans MS" pitchFamily="66" charset="0"/>
              </a:rPr>
            </a:br>
            <a:r>
              <a:rPr lang="en-US" altLang="en-US" sz="3200" dirty="0">
                <a:solidFill>
                  <a:schemeClr val="tx1">
                    <a:lumMod val="95000"/>
                    <a:lumOff val="5000"/>
                  </a:schemeClr>
                </a:solidFill>
                <a:latin typeface="Comic Sans MS" pitchFamily="66" charset="0"/>
              </a:rPr>
              <a:t>       an Italian chemist who studied gases.</a:t>
            </a:r>
          </a:p>
        </p:txBody>
      </p:sp>
      <p:pic>
        <p:nvPicPr>
          <p:cNvPr id="5123" name="Picture 8" descr="8419-004-32E3EEA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152400"/>
            <a:ext cx="2247900"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0" y="0"/>
            <a:ext cx="9144000"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4.  How many atoms are in one mole of</a:t>
            </a:r>
            <a:b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     mercury?    </a:t>
            </a:r>
            <a:r>
              <a:rPr lang="en-US" altLang="en-US" sz="3600" u="sng" dirty="0">
                <a:solidFill>
                  <a:srgbClr val="000099"/>
                </a:solidFill>
                <a:latin typeface="Times New Roman" panose="02020603050405020304" pitchFamily="18" charset="0"/>
                <a:cs typeface="Times New Roman" panose="02020603050405020304" pitchFamily="18" charset="0"/>
              </a:rPr>
              <a:t>6.02 x 10</a:t>
            </a:r>
            <a:r>
              <a:rPr lang="en-US" altLang="en-US" sz="3600" u="sng" baseline="30000" dirty="0">
                <a:solidFill>
                  <a:srgbClr val="000099"/>
                </a:solidFill>
                <a:latin typeface="Times New Roman" panose="02020603050405020304" pitchFamily="18" charset="0"/>
                <a:cs typeface="Times New Roman" panose="02020603050405020304" pitchFamily="18" charset="0"/>
              </a:rPr>
              <a:t>23</a:t>
            </a:r>
            <a:r>
              <a:rPr lang="en-US" altLang="en-US" sz="3600" u="sng" dirty="0">
                <a:solidFill>
                  <a:srgbClr val="000099"/>
                </a:solidFill>
                <a:latin typeface="Times New Roman" panose="02020603050405020304" pitchFamily="18" charset="0"/>
                <a:cs typeface="Times New Roman" panose="02020603050405020304" pitchFamily="18" charset="0"/>
              </a:rPr>
              <a:t> atoms of mercury</a:t>
            </a:r>
            <a:endPar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50000"/>
              </a:spcBef>
              <a:defRPr/>
            </a:pPr>
            <a:br>
              <a:rPr lang="en-US" altLang="en-US" sz="3600" dirty="0">
                <a:solidFill>
                  <a:srgbClr val="FF0000"/>
                </a:solidFill>
                <a:latin typeface="Times New Roman" panose="02020603050405020304" pitchFamily="18" charset="0"/>
                <a:cs typeface="Times New Roman" panose="02020603050405020304" pitchFamily="18" charset="0"/>
              </a:rPr>
            </a:br>
            <a:br>
              <a:rPr lang="en-US" altLang="en-US" sz="3600" dirty="0">
                <a:solidFill>
                  <a:srgbClr val="FF0000"/>
                </a:solidFill>
                <a:latin typeface="Times New Roman" panose="02020603050405020304" pitchFamily="18" charset="0"/>
                <a:cs typeface="Times New Roman" panose="02020603050405020304" pitchFamily="18" charset="0"/>
              </a:rPr>
            </a:br>
            <a:br>
              <a:rPr lang="en-US" altLang="en-US" sz="3600" dirty="0">
                <a:solidFill>
                  <a:srgbClr val="FF0000"/>
                </a:solidFill>
                <a:latin typeface="Times New Roman" panose="02020603050405020304" pitchFamily="18" charset="0"/>
                <a:cs typeface="Times New Roman" panose="02020603050405020304" pitchFamily="18" charset="0"/>
              </a:rPr>
            </a:br>
            <a:br>
              <a:rPr lang="en-US" altLang="en-US" sz="3600" dirty="0">
                <a:solidFill>
                  <a:srgbClr val="FF0000"/>
                </a:solidFill>
                <a:latin typeface="Times New Roman" panose="02020603050405020304" pitchFamily="18" charset="0"/>
                <a:cs typeface="Times New Roman" panose="02020603050405020304" pitchFamily="18" charset="0"/>
              </a:rPr>
            </a:br>
            <a:r>
              <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rPr>
              <a:t>5.  How many atoms are in 0.50 mole of carbon?</a:t>
            </a:r>
            <a:br>
              <a:rPr lang="en-US" altLang="en-US" sz="3600" dirty="0">
                <a:solidFill>
                  <a:srgbClr val="FF0000"/>
                </a:solidFill>
                <a:latin typeface="Times New Roman" panose="02020603050405020304" pitchFamily="18" charset="0"/>
                <a:cs typeface="Times New Roman" panose="02020603050405020304" pitchFamily="18" charset="0"/>
              </a:rPr>
            </a:br>
            <a:r>
              <a:rPr lang="en-US" altLang="en-US" sz="3600" dirty="0">
                <a:solidFill>
                  <a:srgbClr val="FF0000"/>
                </a:solidFill>
                <a:latin typeface="Times New Roman" panose="02020603050405020304" pitchFamily="18" charset="0"/>
                <a:cs typeface="Times New Roman" panose="02020603050405020304" pitchFamily="18" charset="0"/>
              </a:rPr>
              <a:t>      </a:t>
            </a:r>
          </a:p>
        </p:txBody>
      </p:sp>
      <p:sp>
        <p:nvSpPr>
          <p:cNvPr id="5124" name="Rectangle 12"/>
          <p:cNvSpPr>
            <a:spLocks noChangeArrowheads="1"/>
          </p:cNvSpPr>
          <p:nvPr/>
        </p:nvSpPr>
        <p:spPr bwMode="auto">
          <a:xfrm>
            <a:off x="7010400" y="4876800"/>
            <a:ext cx="1828800" cy="1828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5125" name="Rectangle 13"/>
          <p:cNvSpPr>
            <a:spLocks noChangeArrowheads="1"/>
          </p:cNvSpPr>
          <p:nvPr/>
        </p:nvSpPr>
        <p:spPr bwMode="auto">
          <a:xfrm>
            <a:off x="7010400" y="5791200"/>
            <a:ext cx="1828800" cy="914400"/>
          </a:xfrm>
          <a:prstGeom prst="rect">
            <a:avLst/>
          </a:prstGeom>
          <a:solidFill>
            <a:srgbClr val="FAB0A4"/>
          </a:solidFill>
          <a:ln w="9525">
            <a:solidFill>
              <a:schemeClr val="tx1"/>
            </a:solidFill>
            <a:miter lim="800000"/>
            <a:headEnd/>
            <a:tailEnd/>
          </a:ln>
          <a:effec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solidFill>
                <a:srgbClr val="FF0000"/>
              </a:solidFill>
            </a:endParaRPr>
          </a:p>
        </p:txBody>
      </p:sp>
      <p:sp>
        <p:nvSpPr>
          <p:cNvPr id="5126" name="Text Box 14"/>
          <p:cNvSpPr txBox="1">
            <a:spLocks noChangeArrowheads="1"/>
          </p:cNvSpPr>
          <p:nvPr/>
        </p:nvSpPr>
        <p:spPr bwMode="auto">
          <a:xfrm>
            <a:off x="7010400" y="6096000"/>
            <a:ext cx="1828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dirty="0"/>
              <a:t>half mole</a:t>
            </a:r>
          </a:p>
        </p:txBody>
      </p:sp>
      <p:sp>
        <p:nvSpPr>
          <p:cNvPr id="9" name="TextBox 8">
            <a:extLst>
              <a:ext uri="{FF2B5EF4-FFF2-40B4-BE49-F238E27FC236}">
                <a16:creationId xmlns:a16="http://schemas.microsoft.com/office/drawing/2014/main" id="{92E3FC1B-A264-40CF-B01A-E39BDDAE69D5}"/>
              </a:ext>
            </a:extLst>
          </p:cNvPr>
          <p:cNvSpPr txBox="1"/>
          <p:nvPr/>
        </p:nvSpPr>
        <p:spPr>
          <a:xfrm>
            <a:off x="509410" y="4154983"/>
            <a:ext cx="8634589" cy="646331"/>
          </a:xfrm>
          <a:prstGeom prst="rect">
            <a:avLst/>
          </a:prstGeom>
          <a:noFill/>
        </p:spPr>
        <p:txBody>
          <a:bodyPr wrap="square">
            <a:spAutoFit/>
          </a:bodyPr>
          <a:lstStyle/>
          <a:p>
            <a:r>
              <a:rPr lang="en-US" altLang="en-US" sz="3600" dirty="0">
                <a:solidFill>
                  <a:srgbClr val="FF0000"/>
                </a:solidFill>
                <a:latin typeface="Comic Sans MS" pitchFamily="66" charset="0"/>
              </a:rPr>
              <a:t>Half as many, 3.01 x 10</a:t>
            </a:r>
            <a:r>
              <a:rPr lang="en-US" altLang="en-US" sz="3600" baseline="30000" dirty="0">
                <a:solidFill>
                  <a:srgbClr val="FF0000"/>
                </a:solidFill>
                <a:latin typeface="Comic Sans MS" pitchFamily="66" charset="0"/>
              </a:rPr>
              <a:t>23</a:t>
            </a:r>
            <a:r>
              <a:rPr lang="en-US" altLang="en-US" sz="3600" dirty="0">
                <a:solidFill>
                  <a:srgbClr val="FF0000"/>
                </a:solidFill>
                <a:latin typeface="Comic Sans MS" pitchFamily="66" charset="0"/>
              </a:rPr>
              <a:t> atoms.</a:t>
            </a:r>
            <a:endParaRPr lang="en-US" sz="3600" dirty="0"/>
          </a:p>
        </p:txBody>
      </p:sp>
      <p:sp>
        <p:nvSpPr>
          <p:cNvPr id="2" name="Rectangle 12">
            <a:extLst>
              <a:ext uri="{FF2B5EF4-FFF2-40B4-BE49-F238E27FC236}">
                <a16:creationId xmlns:a16="http://schemas.microsoft.com/office/drawing/2014/main" id="{BDBC765C-3E23-F094-9B8F-1478D9BD67C8}"/>
              </a:ext>
            </a:extLst>
          </p:cNvPr>
          <p:cNvSpPr>
            <a:spLocks noChangeArrowheads="1"/>
          </p:cNvSpPr>
          <p:nvPr/>
        </p:nvSpPr>
        <p:spPr bwMode="auto">
          <a:xfrm>
            <a:off x="7010400" y="1378089"/>
            <a:ext cx="1828800" cy="1828800"/>
          </a:xfrm>
          <a:prstGeom prst="rect">
            <a:avLst/>
          </a:prstGeom>
          <a:solidFill>
            <a:srgbClr val="FAB0A4"/>
          </a:solidFill>
          <a:ln w="9525">
            <a:solidFill>
              <a:schemeClr val="tx1"/>
            </a:solidFill>
            <a:miter lim="800000"/>
            <a:headEnd/>
            <a:tailEnd/>
          </a:ln>
          <a:effec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4" name="Text Box 14">
            <a:extLst>
              <a:ext uri="{FF2B5EF4-FFF2-40B4-BE49-F238E27FC236}">
                <a16:creationId xmlns:a16="http://schemas.microsoft.com/office/drawing/2014/main" id="{6F26399B-6A18-37FC-808F-9287D8A04A4A}"/>
              </a:ext>
            </a:extLst>
          </p:cNvPr>
          <p:cNvSpPr txBox="1">
            <a:spLocks noChangeArrowheads="1"/>
          </p:cNvSpPr>
          <p:nvPr/>
        </p:nvSpPr>
        <p:spPr bwMode="auto">
          <a:xfrm>
            <a:off x="7010400" y="2071040"/>
            <a:ext cx="1828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dirty="0"/>
              <a:t>whole mole</a:t>
            </a:r>
          </a:p>
        </p:txBody>
      </p:sp>
    </p:spTree>
    <p:extLst>
      <p:ext uri="{BB962C8B-B14F-4D97-AF65-F5344CB8AC3E}">
        <p14:creationId xmlns:p14="http://schemas.microsoft.com/office/powerpoint/2010/main" val="1675621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8" name="Text Box 6"/>
          <p:cNvSpPr txBox="1">
            <a:spLocks noChangeArrowheads="1"/>
          </p:cNvSpPr>
          <p:nvPr/>
        </p:nvSpPr>
        <p:spPr bwMode="auto">
          <a:xfrm>
            <a:off x="0" y="0"/>
            <a:ext cx="9144000" cy="477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None/>
            </a:pPr>
            <a:r>
              <a:rPr lang="en-US" altLang="en-US" b="1" dirty="0">
                <a:latin typeface="Comic Sans MS" pitchFamily="66" charset="0"/>
              </a:rPr>
              <a:t>What is the mass of one mole of mercury?</a:t>
            </a:r>
          </a:p>
          <a:p>
            <a:pPr eaLnBrk="1" hangingPunct="1">
              <a:spcBef>
                <a:spcPct val="50000"/>
              </a:spcBef>
              <a:buFontTx/>
              <a:buNone/>
            </a:pPr>
            <a:r>
              <a:rPr lang="en-US" altLang="en-US" sz="4000" dirty="0">
                <a:solidFill>
                  <a:schemeClr val="tx1">
                    <a:lumMod val="95000"/>
                    <a:lumOff val="5000"/>
                  </a:schemeClr>
                </a:solidFill>
                <a:latin typeface="Times New Roman" panose="02020603050405020304" pitchFamily="18" charset="0"/>
                <a:cs typeface="Times New Roman" panose="02020603050405020304" pitchFamily="18" charset="0"/>
              </a:rPr>
              <a:t>6.  One atom of mercury has a </a:t>
            </a:r>
            <a:br>
              <a:rPr lang="en-US" alt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4000" dirty="0">
                <a:solidFill>
                  <a:schemeClr val="tx1">
                    <a:lumMod val="95000"/>
                    <a:lumOff val="5000"/>
                  </a:schemeClr>
                </a:solidFill>
                <a:latin typeface="Times New Roman" panose="02020603050405020304" pitchFamily="18" charset="0"/>
                <a:cs typeface="Times New Roman" panose="02020603050405020304" pitchFamily="18" charset="0"/>
              </a:rPr>
              <a:t>     weighted average mass of </a:t>
            </a:r>
            <a:r>
              <a:rPr lang="en-US" altLang="en-US" sz="4000" u="sng" dirty="0">
                <a:solidFill>
                  <a:schemeClr val="tx1">
                    <a:lumMod val="95000"/>
                    <a:lumOff val="5000"/>
                  </a:schemeClr>
                </a:solidFill>
                <a:latin typeface="Times New Roman" panose="02020603050405020304" pitchFamily="18" charset="0"/>
                <a:cs typeface="Times New Roman" panose="02020603050405020304" pitchFamily="18" charset="0"/>
              </a:rPr>
              <a:t>200.59 amu</a:t>
            </a:r>
          </a:p>
          <a:p>
            <a:pPr eaLnBrk="1" hangingPunct="1">
              <a:spcBef>
                <a:spcPct val="50000"/>
              </a:spcBef>
              <a:buNone/>
            </a:pPr>
            <a:r>
              <a:rPr lang="en-US" altLang="en-US" sz="4000" dirty="0">
                <a:solidFill>
                  <a:schemeClr val="tx1">
                    <a:lumMod val="95000"/>
                    <a:lumOff val="5000"/>
                  </a:schemeClr>
                </a:solidFill>
                <a:latin typeface="Times New Roman" panose="02020603050405020304" pitchFamily="18" charset="0"/>
                <a:cs typeface="Times New Roman" panose="02020603050405020304" pitchFamily="18" charset="0"/>
              </a:rPr>
              <a:t>7.  In our class we round that to the </a:t>
            </a:r>
            <a:br>
              <a:rPr lang="en-US" alt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4000" dirty="0">
                <a:solidFill>
                  <a:schemeClr val="tx1">
                    <a:lumMod val="95000"/>
                    <a:lumOff val="5000"/>
                  </a:schemeClr>
                </a:solidFill>
                <a:latin typeface="Times New Roman" panose="02020603050405020304" pitchFamily="18" charset="0"/>
                <a:cs typeface="Times New Roman" panose="02020603050405020304" pitchFamily="18" charset="0"/>
              </a:rPr>
              <a:t>     nearest whole number:  </a:t>
            </a:r>
            <a:r>
              <a:rPr lang="en-US" altLang="en-US" sz="4000" u="sng" dirty="0">
                <a:solidFill>
                  <a:schemeClr val="tx1">
                    <a:lumMod val="95000"/>
                    <a:lumOff val="5000"/>
                  </a:schemeClr>
                </a:solidFill>
                <a:latin typeface="Times New Roman" panose="02020603050405020304" pitchFamily="18" charset="0"/>
                <a:cs typeface="Times New Roman" panose="02020603050405020304" pitchFamily="18" charset="0"/>
              </a:rPr>
              <a:t>201 amu  </a:t>
            </a:r>
            <a:br>
              <a:rPr lang="en-US" altLang="en-US" dirty="0">
                <a:solidFill>
                  <a:srgbClr val="0000CC"/>
                </a:solidFill>
                <a:latin typeface="Times New Roman" panose="02020603050405020304" pitchFamily="18" charset="0"/>
                <a:cs typeface="Times New Roman" panose="02020603050405020304" pitchFamily="18" charset="0"/>
              </a:rPr>
            </a:br>
            <a:br>
              <a:rPr lang="en-US" altLang="en-US" dirty="0">
                <a:solidFill>
                  <a:srgbClr val="0000CC"/>
                </a:solidFill>
                <a:latin typeface="Times New Roman" panose="02020603050405020304" pitchFamily="18" charset="0"/>
                <a:cs typeface="Times New Roman" panose="02020603050405020304" pitchFamily="18" charset="0"/>
              </a:rPr>
            </a:br>
            <a:r>
              <a:rPr lang="en-US" altLang="en-US" dirty="0">
                <a:solidFill>
                  <a:srgbClr val="0000CC"/>
                </a:solidFill>
                <a:latin typeface="Times New Roman" panose="02020603050405020304" pitchFamily="18" charset="0"/>
                <a:cs typeface="Times New Roman" panose="02020603050405020304" pitchFamily="18" charset="0"/>
              </a:rPr>
              <a:t>     </a:t>
            </a:r>
            <a:r>
              <a:rPr lang="en-US" altLang="en-US" sz="4000" dirty="0">
                <a:solidFill>
                  <a:srgbClr val="FF0000"/>
                </a:solidFill>
                <a:latin typeface="Times New Roman" panose="02020603050405020304" pitchFamily="18" charset="0"/>
                <a:cs typeface="Times New Roman" panose="02020603050405020304" pitchFamily="18" charset="0"/>
              </a:rPr>
              <a:t> </a:t>
            </a:r>
            <a:endParaRPr lang="en-US" altLang="en-US" dirty="0">
              <a:latin typeface="Times New Roman" panose="02020603050405020304" pitchFamily="18" charset="0"/>
              <a:cs typeface="Times New Roman" panose="02020603050405020304" pitchFamily="18" charset="0"/>
            </a:endParaRPr>
          </a:p>
        </p:txBody>
      </p:sp>
      <p:pic>
        <p:nvPicPr>
          <p:cNvPr id="1026" name="Picture 2" descr="Chemical Elements.com - Mercury (Hg)">
            <a:extLst>
              <a:ext uri="{FF2B5EF4-FFF2-40B4-BE49-F238E27FC236}">
                <a16:creationId xmlns:a16="http://schemas.microsoft.com/office/drawing/2014/main" id="{62E126FA-38A8-318B-68B2-838493BC2D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4038600"/>
            <a:ext cx="2514600" cy="249898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310DF47-4A97-1D06-9920-FA67E244B098}"/>
              </a:ext>
            </a:extLst>
          </p:cNvPr>
          <p:cNvSpPr txBox="1"/>
          <p:nvPr/>
        </p:nvSpPr>
        <p:spPr>
          <a:xfrm>
            <a:off x="1524000" y="4770537"/>
            <a:ext cx="3962400" cy="1815882"/>
          </a:xfrm>
          <a:prstGeom prst="rect">
            <a:avLst/>
          </a:prstGeom>
          <a:noFill/>
        </p:spPr>
        <p:txBody>
          <a:bodyPr wrap="square" rtlCol="0">
            <a:spAutoFit/>
          </a:bodyPr>
          <a:lstStyle/>
          <a:p>
            <a:pPr algn="ctr"/>
            <a:r>
              <a:rPr lang="en-US" sz="2800" dirty="0">
                <a:solidFill>
                  <a:srgbClr val="FF0000"/>
                </a:solidFill>
              </a:rPr>
              <a:t>Element #80 has </a:t>
            </a:r>
            <a:br>
              <a:rPr lang="en-US" sz="2800" dirty="0">
                <a:solidFill>
                  <a:srgbClr val="FF0000"/>
                </a:solidFill>
              </a:rPr>
            </a:br>
            <a:r>
              <a:rPr lang="en-US" sz="2800" dirty="0">
                <a:solidFill>
                  <a:srgbClr val="FF0000"/>
                </a:solidFill>
              </a:rPr>
              <a:t>80 electrons flying around in the shells </a:t>
            </a:r>
            <a:br>
              <a:rPr lang="en-US" sz="2800" dirty="0">
                <a:solidFill>
                  <a:srgbClr val="FF0000"/>
                </a:solidFill>
              </a:rPr>
            </a:br>
            <a:r>
              <a:rPr lang="en-US" sz="2800" dirty="0">
                <a:solidFill>
                  <a:srgbClr val="FF0000"/>
                </a:solidFill>
              </a:rPr>
              <a:t>or energy levels.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5000">
              <a:schemeClr val="accent1">
                <a:lumMod val="45000"/>
                <a:lumOff val="55000"/>
              </a:schemeClr>
            </a:gs>
            <a:gs pos="60000">
              <a:srgbClr val="FFFF4F"/>
            </a:gs>
            <a:gs pos="38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148" name="Text Box 6"/>
          <p:cNvSpPr txBox="1">
            <a:spLocks noChangeArrowheads="1"/>
          </p:cNvSpPr>
          <p:nvPr/>
        </p:nvSpPr>
        <p:spPr bwMode="auto">
          <a:xfrm>
            <a:off x="0" y="505122"/>
            <a:ext cx="9144000" cy="5847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None/>
            </a:pPr>
            <a:r>
              <a:rPr lang="en-US" altLang="en-US" sz="4400" dirty="0">
                <a:latin typeface="Protest Riot" pitchFamily="2" charset="0"/>
              </a:rPr>
              <a:t>What is the mass of 1 mole of mercury?</a:t>
            </a:r>
          </a:p>
          <a:p>
            <a:pPr algn="ctr" eaLnBrk="1" hangingPunct="1">
              <a:spcBef>
                <a:spcPct val="50000"/>
              </a:spcBef>
              <a:buFontTx/>
              <a:buNone/>
            </a:pPr>
            <a:r>
              <a:rPr lang="en-US" altLang="en-US" sz="4400" dirty="0">
                <a:solidFill>
                  <a:schemeClr val="tx1">
                    <a:lumMod val="95000"/>
                    <a:lumOff val="5000"/>
                  </a:schemeClr>
                </a:solidFill>
                <a:latin typeface="Protest Riot" pitchFamily="2" charset="0"/>
                <a:cs typeface="Times New Roman" panose="02020603050405020304" pitchFamily="18" charset="0"/>
              </a:rPr>
              <a:t>8.  One MOLE of mercury has </a:t>
            </a:r>
            <a:br>
              <a:rPr lang="en-US" altLang="en-US" sz="4400" dirty="0">
                <a:solidFill>
                  <a:schemeClr val="tx1">
                    <a:lumMod val="95000"/>
                    <a:lumOff val="5000"/>
                  </a:schemeClr>
                </a:solidFill>
                <a:latin typeface="Protest Riot" pitchFamily="2" charset="0"/>
                <a:cs typeface="Times New Roman" panose="02020603050405020304" pitchFamily="18" charset="0"/>
              </a:rPr>
            </a:br>
            <a:r>
              <a:rPr lang="en-US" altLang="en-US" sz="4400" dirty="0">
                <a:solidFill>
                  <a:schemeClr val="tx1">
                    <a:lumMod val="95000"/>
                    <a:lumOff val="5000"/>
                  </a:schemeClr>
                </a:solidFill>
                <a:latin typeface="Protest Riot" pitchFamily="2" charset="0"/>
                <a:cs typeface="Times New Roman" panose="02020603050405020304" pitchFamily="18" charset="0"/>
              </a:rPr>
              <a:t>mass of 201 grams.</a:t>
            </a:r>
            <a:br>
              <a:rPr lang="en-US" altLang="en-US" sz="4400" dirty="0">
                <a:solidFill>
                  <a:schemeClr val="tx1">
                    <a:lumMod val="95000"/>
                    <a:lumOff val="5000"/>
                  </a:schemeClr>
                </a:solidFill>
                <a:latin typeface="Protest Riot" pitchFamily="2" charset="0"/>
                <a:cs typeface="Times New Roman" panose="02020603050405020304" pitchFamily="18" charset="0"/>
              </a:rPr>
            </a:br>
            <a:br>
              <a:rPr lang="en-US" altLang="en-US" sz="4400" dirty="0">
                <a:solidFill>
                  <a:schemeClr val="tx1">
                    <a:lumMod val="95000"/>
                    <a:lumOff val="5000"/>
                  </a:schemeClr>
                </a:solidFill>
                <a:latin typeface="Protest Riot" pitchFamily="2" charset="0"/>
                <a:cs typeface="Times New Roman" panose="02020603050405020304" pitchFamily="18" charset="0"/>
              </a:rPr>
            </a:br>
            <a:br>
              <a:rPr lang="en-US" altLang="en-US" sz="4400" dirty="0">
                <a:solidFill>
                  <a:schemeClr val="tx1">
                    <a:lumMod val="95000"/>
                    <a:lumOff val="5000"/>
                  </a:schemeClr>
                </a:solidFill>
                <a:latin typeface="Protest Riot" pitchFamily="2" charset="0"/>
                <a:cs typeface="Times New Roman" panose="02020603050405020304" pitchFamily="18" charset="0"/>
              </a:rPr>
            </a:br>
            <a:r>
              <a:rPr lang="en-US" altLang="en-US" sz="4400" dirty="0">
                <a:solidFill>
                  <a:schemeClr val="tx1">
                    <a:lumMod val="95000"/>
                    <a:lumOff val="5000"/>
                  </a:schemeClr>
                </a:solidFill>
                <a:latin typeface="Protest Riot" pitchFamily="2" charset="0"/>
                <a:cs typeface="Times New Roman" panose="02020603050405020304" pitchFamily="18" charset="0"/>
              </a:rPr>
              <a:t>One atom has 201 amu  </a:t>
            </a:r>
            <a:br>
              <a:rPr lang="en-US" altLang="en-US" sz="4400" dirty="0">
                <a:solidFill>
                  <a:schemeClr val="tx1">
                    <a:lumMod val="95000"/>
                    <a:lumOff val="5000"/>
                  </a:schemeClr>
                </a:solidFill>
                <a:latin typeface="Protest Riot" pitchFamily="2" charset="0"/>
                <a:cs typeface="Times New Roman" panose="02020603050405020304" pitchFamily="18" charset="0"/>
              </a:rPr>
            </a:br>
            <a:r>
              <a:rPr lang="en-US" altLang="en-US" sz="4400" dirty="0">
                <a:solidFill>
                  <a:schemeClr val="tx1">
                    <a:lumMod val="95000"/>
                    <a:lumOff val="5000"/>
                  </a:schemeClr>
                </a:solidFill>
                <a:latin typeface="Protest Riot" pitchFamily="2" charset="0"/>
                <a:cs typeface="Times New Roman" panose="02020603050405020304" pitchFamily="18" charset="0"/>
              </a:rPr>
              <a:t>One mole has 201 grams </a:t>
            </a:r>
            <a:r>
              <a:rPr lang="en-US" altLang="en-US" sz="4400" dirty="0">
                <a:solidFill>
                  <a:srgbClr val="0000CC"/>
                </a:solidFill>
                <a:latin typeface="Protest Riot" pitchFamily="2" charset="0"/>
                <a:cs typeface="Times New Roman" panose="02020603050405020304" pitchFamily="18" charset="0"/>
              </a:rPr>
              <a:t> </a:t>
            </a:r>
            <a:r>
              <a:rPr lang="en-US" altLang="en-US" sz="4400" dirty="0">
                <a:solidFill>
                  <a:srgbClr val="FF0000"/>
                </a:solidFill>
                <a:latin typeface="Protest Riot" pitchFamily="2" charset="0"/>
                <a:cs typeface="Times New Roman" panose="02020603050405020304" pitchFamily="18" charset="0"/>
              </a:rPr>
              <a:t> </a:t>
            </a:r>
            <a:endParaRPr lang="en-US" altLang="en-US" sz="4400" dirty="0">
              <a:latin typeface="Protest Riot" pitchFamily="2" charset="0"/>
              <a:cs typeface="Times New Roman" panose="02020603050405020304" pitchFamily="18" charset="0"/>
            </a:endParaRPr>
          </a:p>
        </p:txBody>
      </p:sp>
    </p:spTree>
    <p:extLst>
      <p:ext uri="{BB962C8B-B14F-4D97-AF65-F5344CB8AC3E}">
        <p14:creationId xmlns:p14="http://schemas.microsoft.com/office/powerpoint/2010/main" val="3578825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3CFFA1-0272-1069-A95C-14576D980836}"/>
              </a:ext>
            </a:extLst>
          </p:cNvPr>
          <p:cNvSpPr/>
          <p:nvPr/>
        </p:nvSpPr>
        <p:spPr>
          <a:xfrm>
            <a:off x="152400" y="2622411"/>
            <a:ext cx="2362200" cy="1295400"/>
          </a:xfrm>
          <a:prstGeom prst="rect">
            <a:avLst/>
          </a:prstGeom>
          <a:solidFill>
            <a:schemeClr val="accent3">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95000"/>
                    <a:lumOff val="5000"/>
                  </a:schemeClr>
                </a:solidFill>
                <a:latin typeface="Times New Roman" panose="02020603050405020304" pitchFamily="18" charset="0"/>
                <a:cs typeface="Times New Roman" panose="02020603050405020304" pitchFamily="18" charset="0"/>
              </a:rPr>
              <a:t>1.0 mole Hg</a:t>
            </a:r>
          </a:p>
        </p:txBody>
      </p:sp>
      <p:cxnSp>
        <p:nvCxnSpPr>
          <p:cNvPr id="4" name="Straight Arrow Connector 3">
            <a:extLst>
              <a:ext uri="{FF2B5EF4-FFF2-40B4-BE49-F238E27FC236}">
                <a16:creationId xmlns:a16="http://schemas.microsoft.com/office/drawing/2014/main" id="{A079E793-5067-B68D-B3E0-97CB9FEF8E0D}"/>
              </a:ext>
            </a:extLst>
          </p:cNvPr>
          <p:cNvCxnSpPr>
            <a:cxnSpLocks/>
          </p:cNvCxnSpPr>
          <p:nvPr/>
        </p:nvCxnSpPr>
        <p:spPr>
          <a:xfrm flipV="1">
            <a:off x="2590800" y="1485900"/>
            <a:ext cx="2286000" cy="1136511"/>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5" name="Rectangle 4">
            <a:extLst>
              <a:ext uri="{FF2B5EF4-FFF2-40B4-BE49-F238E27FC236}">
                <a16:creationId xmlns:a16="http://schemas.microsoft.com/office/drawing/2014/main" id="{9135F024-F23F-D3AD-CE16-99FCB49C3704}"/>
              </a:ext>
            </a:extLst>
          </p:cNvPr>
          <p:cNvSpPr/>
          <p:nvPr/>
        </p:nvSpPr>
        <p:spPr>
          <a:xfrm>
            <a:off x="5181600" y="344338"/>
            <a:ext cx="3352800" cy="1295400"/>
          </a:xfrm>
          <a:prstGeom prst="rect">
            <a:avLst/>
          </a:prstGeom>
          <a:solidFill>
            <a:schemeClr val="accent3">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95000"/>
                    <a:lumOff val="5000"/>
                  </a:schemeClr>
                </a:solidFill>
                <a:latin typeface="Times New Roman" panose="02020603050405020304" pitchFamily="18" charset="0"/>
                <a:cs typeface="Times New Roman" panose="02020603050405020304" pitchFamily="18" charset="0"/>
              </a:rPr>
              <a:t>6.02 x 10</a:t>
            </a:r>
            <a:r>
              <a:rPr lang="en-US" sz="3200" b="1" baseline="30000" dirty="0">
                <a:solidFill>
                  <a:schemeClr val="tx1">
                    <a:lumMod val="95000"/>
                    <a:lumOff val="5000"/>
                  </a:schemeClr>
                </a:solidFill>
                <a:latin typeface="Times New Roman" panose="02020603050405020304" pitchFamily="18" charset="0"/>
                <a:cs typeface="Times New Roman" panose="02020603050405020304" pitchFamily="18" charset="0"/>
              </a:rPr>
              <a:t>23</a:t>
            </a:r>
            <a:r>
              <a:rPr lang="en-US" sz="3200" b="1" dirty="0">
                <a:solidFill>
                  <a:schemeClr val="tx1">
                    <a:lumMod val="95000"/>
                    <a:lumOff val="5000"/>
                  </a:schemeClr>
                </a:solidFill>
                <a:latin typeface="Times New Roman" panose="02020603050405020304" pitchFamily="18" charset="0"/>
                <a:cs typeface="Times New Roman" panose="02020603050405020304" pitchFamily="18" charset="0"/>
              </a:rPr>
              <a:t> atoms of Hg</a:t>
            </a:r>
          </a:p>
        </p:txBody>
      </p:sp>
      <p:cxnSp>
        <p:nvCxnSpPr>
          <p:cNvPr id="8" name="Straight Arrow Connector 7">
            <a:extLst>
              <a:ext uri="{FF2B5EF4-FFF2-40B4-BE49-F238E27FC236}">
                <a16:creationId xmlns:a16="http://schemas.microsoft.com/office/drawing/2014/main" id="{7C52703B-E0B1-C427-3F9D-0F2B0766E3CC}"/>
              </a:ext>
            </a:extLst>
          </p:cNvPr>
          <p:cNvCxnSpPr>
            <a:cxnSpLocks/>
          </p:cNvCxnSpPr>
          <p:nvPr/>
        </p:nvCxnSpPr>
        <p:spPr>
          <a:xfrm>
            <a:off x="2520351" y="4114800"/>
            <a:ext cx="2356449" cy="91440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10" name="Rectangle 9">
            <a:extLst>
              <a:ext uri="{FF2B5EF4-FFF2-40B4-BE49-F238E27FC236}">
                <a16:creationId xmlns:a16="http://schemas.microsoft.com/office/drawing/2014/main" id="{5A05051B-8209-99C0-DA61-FF6FEEE47728}"/>
              </a:ext>
            </a:extLst>
          </p:cNvPr>
          <p:cNvSpPr/>
          <p:nvPr/>
        </p:nvSpPr>
        <p:spPr>
          <a:xfrm>
            <a:off x="5191664" y="4495800"/>
            <a:ext cx="3352800" cy="915811"/>
          </a:xfrm>
          <a:prstGeom prst="rect">
            <a:avLst/>
          </a:prstGeom>
          <a:solidFill>
            <a:schemeClr val="accent3">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95000"/>
                    <a:lumOff val="5000"/>
                  </a:schemeClr>
                </a:solidFill>
                <a:latin typeface="Times New Roman" panose="02020603050405020304" pitchFamily="18" charset="0"/>
                <a:cs typeface="Times New Roman" panose="02020603050405020304" pitchFamily="18" charset="0"/>
              </a:rPr>
              <a:t>201 grams of Hg</a:t>
            </a:r>
          </a:p>
        </p:txBody>
      </p:sp>
      <p:sp>
        <p:nvSpPr>
          <p:cNvPr id="7" name="TextBox 6">
            <a:extLst>
              <a:ext uri="{FF2B5EF4-FFF2-40B4-BE49-F238E27FC236}">
                <a16:creationId xmlns:a16="http://schemas.microsoft.com/office/drawing/2014/main" id="{7E3DB376-0BA7-0C08-332F-A45C547B9852}"/>
              </a:ext>
            </a:extLst>
          </p:cNvPr>
          <p:cNvSpPr txBox="1"/>
          <p:nvPr/>
        </p:nvSpPr>
        <p:spPr>
          <a:xfrm>
            <a:off x="4572000" y="2133600"/>
            <a:ext cx="4419600" cy="2031325"/>
          </a:xfrm>
          <a:prstGeom prst="rect">
            <a:avLst/>
          </a:prstGeom>
          <a:noFill/>
        </p:spPr>
        <p:txBody>
          <a:bodyPr wrap="square" rtlCol="0">
            <a:spAutoFit/>
          </a:bodyPr>
          <a:lstStyle/>
          <a:p>
            <a:r>
              <a:rPr lang="en-US" dirty="0"/>
              <a:t>One mole means a certain number of things, exactly 6.02 x 10</a:t>
            </a:r>
            <a:r>
              <a:rPr lang="en-US" baseline="30000" dirty="0"/>
              <a:t>23</a:t>
            </a:r>
            <a:r>
              <a:rPr lang="en-US" dirty="0"/>
              <a:t> of them.</a:t>
            </a:r>
          </a:p>
          <a:p>
            <a:endParaRPr lang="en-US" dirty="0"/>
          </a:p>
          <a:p>
            <a:endParaRPr lang="en-US" dirty="0"/>
          </a:p>
          <a:p>
            <a:endParaRPr lang="en-US" dirty="0"/>
          </a:p>
          <a:p>
            <a:r>
              <a:rPr lang="en-US" dirty="0"/>
              <a:t>One mole means a certain mass of stuff, called the MOLAR MASS.  </a:t>
            </a:r>
          </a:p>
        </p:txBody>
      </p:sp>
    </p:spTree>
    <p:extLst>
      <p:ext uri="{BB962C8B-B14F-4D97-AF65-F5344CB8AC3E}">
        <p14:creationId xmlns:p14="http://schemas.microsoft.com/office/powerpoint/2010/main" val="416432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1BC782D-0FB6-062F-1776-70D9F9BAA39C}"/>
              </a:ext>
            </a:extLst>
          </p:cNvPr>
          <p:cNvGraphicFramePr>
            <a:graphicFrameLocks noGrp="1"/>
          </p:cNvGraphicFramePr>
          <p:nvPr>
            <p:extLst>
              <p:ext uri="{D42A27DB-BD31-4B8C-83A1-F6EECF244321}">
                <p14:modId xmlns:p14="http://schemas.microsoft.com/office/powerpoint/2010/main" val="197818338"/>
              </p:ext>
            </p:extLst>
          </p:nvPr>
        </p:nvGraphicFramePr>
        <p:xfrm>
          <a:off x="0" y="0"/>
          <a:ext cx="9144000" cy="6857998"/>
        </p:xfrm>
        <a:graphic>
          <a:graphicData uri="http://schemas.openxmlformats.org/drawingml/2006/table">
            <a:tbl>
              <a:tblPr firstRow="1" bandRow="1">
                <a:tableStyleId>{5C22544A-7EE6-4342-B048-85BDC9FD1C3A}</a:tableStyleId>
              </a:tblPr>
              <a:tblGrid>
                <a:gridCol w="1676400">
                  <a:extLst>
                    <a:ext uri="{9D8B030D-6E8A-4147-A177-3AD203B41FA5}">
                      <a16:colId xmlns:a16="http://schemas.microsoft.com/office/drawing/2014/main" val="1795307201"/>
                    </a:ext>
                  </a:extLst>
                </a:gridCol>
                <a:gridCol w="2895600">
                  <a:extLst>
                    <a:ext uri="{9D8B030D-6E8A-4147-A177-3AD203B41FA5}">
                      <a16:colId xmlns:a16="http://schemas.microsoft.com/office/drawing/2014/main" val="1247977631"/>
                    </a:ext>
                  </a:extLst>
                </a:gridCol>
                <a:gridCol w="1905000">
                  <a:extLst>
                    <a:ext uri="{9D8B030D-6E8A-4147-A177-3AD203B41FA5}">
                      <a16:colId xmlns:a16="http://schemas.microsoft.com/office/drawing/2014/main" val="2278426693"/>
                    </a:ext>
                  </a:extLst>
                </a:gridCol>
                <a:gridCol w="2667000">
                  <a:extLst>
                    <a:ext uri="{9D8B030D-6E8A-4147-A177-3AD203B41FA5}">
                      <a16:colId xmlns:a16="http://schemas.microsoft.com/office/drawing/2014/main" val="2851811912"/>
                    </a:ext>
                  </a:extLst>
                </a:gridCol>
              </a:tblGrid>
              <a:tr h="137160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chemeClr val="tx1">
                              <a:lumMod val="95000"/>
                              <a:lumOff val="5000"/>
                            </a:schemeClr>
                          </a:solidFill>
                          <a:latin typeface="Times New Roman" panose="02020603050405020304" pitchFamily="18" charset="0"/>
                          <a:cs typeface="Times New Roman" panose="02020603050405020304" pitchFamily="18" charset="0"/>
                        </a:rPr>
                        <a:t>Molar mass</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200" b="0" dirty="0">
                          <a:solidFill>
                            <a:srgbClr val="0000FF"/>
                          </a:solidFill>
                          <a:latin typeface="Times New Roman" panose="02020603050405020304" pitchFamily="18" charset="0"/>
                          <a:cs typeface="Times New Roman" panose="02020603050405020304" pitchFamily="18" charset="0"/>
                        </a:rPr>
                        <a:t>(this column first)</a:t>
                      </a:r>
                      <a:endParaRPr lang="en-US"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If you had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this much…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The total mass would be…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54079425"/>
                  </a:ext>
                </a:extLst>
              </a:tr>
              <a:tr h="78377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Carbon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1.0 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5994050"/>
                  </a:ext>
                </a:extLst>
              </a:tr>
              <a:tr h="78377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Aluminum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2.0 moles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4488761"/>
                  </a:ext>
                </a:extLst>
              </a:tr>
              <a:tr h="78377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Helium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3.0 moles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302375"/>
                  </a:ext>
                </a:extLst>
              </a:tr>
              <a:tr h="78377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Magnesium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0.5 moles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94889371"/>
                  </a:ext>
                </a:extLst>
              </a:tr>
              <a:tr h="78377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Iron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2.50 moles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3797157"/>
                  </a:ext>
                </a:extLst>
              </a:tr>
              <a:tr h="78377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Oxygen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1.0 moles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21936315"/>
                  </a:ext>
                </a:extLst>
              </a:tr>
              <a:tr h="78377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Fluorine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2.0 moles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0997531"/>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1BC782D-0FB6-062F-1776-70D9F9BAA39C}"/>
              </a:ext>
            </a:extLst>
          </p:cNvPr>
          <p:cNvGraphicFramePr>
            <a:graphicFrameLocks noGrp="1"/>
          </p:cNvGraphicFramePr>
          <p:nvPr>
            <p:extLst>
              <p:ext uri="{D42A27DB-BD31-4B8C-83A1-F6EECF244321}">
                <p14:modId xmlns:p14="http://schemas.microsoft.com/office/powerpoint/2010/main" val="755884279"/>
              </p:ext>
            </p:extLst>
          </p:nvPr>
        </p:nvGraphicFramePr>
        <p:xfrm>
          <a:off x="0" y="0"/>
          <a:ext cx="9144000" cy="6857998"/>
        </p:xfrm>
        <a:graphic>
          <a:graphicData uri="http://schemas.openxmlformats.org/drawingml/2006/table">
            <a:tbl>
              <a:tblPr firstRow="1" bandRow="1">
                <a:tableStyleId>{5C22544A-7EE6-4342-B048-85BDC9FD1C3A}</a:tableStyleId>
              </a:tblPr>
              <a:tblGrid>
                <a:gridCol w="1676400">
                  <a:extLst>
                    <a:ext uri="{9D8B030D-6E8A-4147-A177-3AD203B41FA5}">
                      <a16:colId xmlns:a16="http://schemas.microsoft.com/office/drawing/2014/main" val="1795307201"/>
                    </a:ext>
                  </a:extLst>
                </a:gridCol>
                <a:gridCol w="2895600">
                  <a:extLst>
                    <a:ext uri="{9D8B030D-6E8A-4147-A177-3AD203B41FA5}">
                      <a16:colId xmlns:a16="http://schemas.microsoft.com/office/drawing/2014/main" val="1247977631"/>
                    </a:ext>
                  </a:extLst>
                </a:gridCol>
                <a:gridCol w="1905000">
                  <a:extLst>
                    <a:ext uri="{9D8B030D-6E8A-4147-A177-3AD203B41FA5}">
                      <a16:colId xmlns:a16="http://schemas.microsoft.com/office/drawing/2014/main" val="2278426693"/>
                    </a:ext>
                  </a:extLst>
                </a:gridCol>
                <a:gridCol w="2667000">
                  <a:extLst>
                    <a:ext uri="{9D8B030D-6E8A-4147-A177-3AD203B41FA5}">
                      <a16:colId xmlns:a16="http://schemas.microsoft.com/office/drawing/2014/main" val="2851811912"/>
                    </a:ext>
                  </a:extLst>
                </a:gridCol>
              </a:tblGrid>
              <a:tr h="137160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chemeClr val="tx1">
                              <a:lumMod val="95000"/>
                              <a:lumOff val="5000"/>
                            </a:schemeClr>
                          </a:solidFill>
                          <a:latin typeface="Times New Roman" panose="02020603050405020304" pitchFamily="18" charset="0"/>
                          <a:cs typeface="Times New Roman" panose="02020603050405020304" pitchFamily="18" charset="0"/>
                        </a:rPr>
                        <a:t>Molar mass</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200" b="0" dirty="0">
                          <a:solidFill>
                            <a:srgbClr val="0000FF"/>
                          </a:solidFill>
                          <a:latin typeface="Times New Roman" panose="02020603050405020304" pitchFamily="18" charset="0"/>
                          <a:cs typeface="Times New Roman" panose="02020603050405020304" pitchFamily="18" charset="0"/>
                        </a:rPr>
                        <a:t>(this column first)</a:t>
                      </a:r>
                      <a:endParaRPr lang="en-US"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If you had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this much…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The total mass would be…</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200" b="0" dirty="0">
                          <a:solidFill>
                            <a:srgbClr val="00B050"/>
                          </a:solidFill>
                          <a:latin typeface="Times New Roman" panose="02020603050405020304" pitchFamily="18" charset="0"/>
                          <a:cs typeface="Times New Roman" panose="02020603050405020304" pitchFamily="18" charset="0"/>
                        </a:rPr>
                        <a:t>(this column second) </a:t>
                      </a:r>
                      <a:endParaRPr lang="en-US" b="0" dirty="0">
                        <a:solidFill>
                          <a:srgbClr val="00B05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54079425"/>
                  </a:ext>
                </a:extLst>
              </a:tr>
              <a:tr h="78377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Carbon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12 grams/mole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1.0 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5994050"/>
                  </a:ext>
                </a:extLst>
              </a:tr>
              <a:tr h="78377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Aluminum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27 grams/mole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2.0 moles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4488761"/>
                  </a:ext>
                </a:extLst>
              </a:tr>
              <a:tr h="78377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Helium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chemeClr val="tx1">
                              <a:lumMod val="95000"/>
                              <a:lumOff val="5000"/>
                            </a:schemeClr>
                          </a:solidFill>
                          <a:latin typeface="Times New Roman" panose="02020603050405020304" pitchFamily="18" charset="0"/>
                          <a:cs typeface="Times New Roman" panose="02020603050405020304" pitchFamily="18" charset="0"/>
                        </a:rPr>
                        <a:t>4 grams/mole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3.0 moles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302375"/>
                  </a:ext>
                </a:extLst>
              </a:tr>
              <a:tr h="78377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Magnesium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24 grams/mole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0.5 moles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94889371"/>
                  </a:ext>
                </a:extLst>
              </a:tr>
              <a:tr h="78377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Iron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chemeClr val="tx1">
                              <a:lumMod val="95000"/>
                              <a:lumOff val="5000"/>
                            </a:schemeClr>
                          </a:solidFill>
                          <a:latin typeface="Times New Roman" panose="02020603050405020304" pitchFamily="18" charset="0"/>
                          <a:cs typeface="Times New Roman" panose="02020603050405020304" pitchFamily="18" charset="0"/>
                        </a:rPr>
                        <a:t>56 grams/mole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2.50 moles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3797157"/>
                  </a:ext>
                </a:extLst>
              </a:tr>
              <a:tr h="78377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Oxygen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32 grams/mole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1.0 moles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21936315"/>
                  </a:ext>
                </a:extLst>
              </a:tr>
              <a:tr h="78377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Fluorine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38 grams/mole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2.0 moles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0997531"/>
                  </a:ext>
                </a:extLst>
              </a:tr>
            </a:tbl>
          </a:graphicData>
        </a:graphic>
      </p:graphicFrame>
    </p:spTree>
    <p:extLst>
      <p:ext uri="{BB962C8B-B14F-4D97-AF65-F5344CB8AC3E}">
        <p14:creationId xmlns:p14="http://schemas.microsoft.com/office/powerpoint/2010/main" val="4146211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1BC782D-0FB6-062F-1776-70D9F9BAA39C}"/>
              </a:ext>
            </a:extLst>
          </p:cNvPr>
          <p:cNvGraphicFramePr>
            <a:graphicFrameLocks noGrp="1"/>
          </p:cNvGraphicFramePr>
          <p:nvPr>
            <p:extLst>
              <p:ext uri="{D42A27DB-BD31-4B8C-83A1-F6EECF244321}">
                <p14:modId xmlns:p14="http://schemas.microsoft.com/office/powerpoint/2010/main" val="1743049246"/>
              </p:ext>
            </p:extLst>
          </p:nvPr>
        </p:nvGraphicFramePr>
        <p:xfrm>
          <a:off x="0" y="0"/>
          <a:ext cx="9144000" cy="6857998"/>
        </p:xfrm>
        <a:graphic>
          <a:graphicData uri="http://schemas.openxmlformats.org/drawingml/2006/table">
            <a:tbl>
              <a:tblPr firstRow="1" bandRow="1">
                <a:tableStyleId>{5C22544A-7EE6-4342-B048-85BDC9FD1C3A}</a:tableStyleId>
              </a:tblPr>
              <a:tblGrid>
                <a:gridCol w="1676400">
                  <a:extLst>
                    <a:ext uri="{9D8B030D-6E8A-4147-A177-3AD203B41FA5}">
                      <a16:colId xmlns:a16="http://schemas.microsoft.com/office/drawing/2014/main" val="1795307201"/>
                    </a:ext>
                  </a:extLst>
                </a:gridCol>
                <a:gridCol w="2895600">
                  <a:extLst>
                    <a:ext uri="{9D8B030D-6E8A-4147-A177-3AD203B41FA5}">
                      <a16:colId xmlns:a16="http://schemas.microsoft.com/office/drawing/2014/main" val="1247977631"/>
                    </a:ext>
                  </a:extLst>
                </a:gridCol>
                <a:gridCol w="1905000">
                  <a:extLst>
                    <a:ext uri="{9D8B030D-6E8A-4147-A177-3AD203B41FA5}">
                      <a16:colId xmlns:a16="http://schemas.microsoft.com/office/drawing/2014/main" val="2278426693"/>
                    </a:ext>
                  </a:extLst>
                </a:gridCol>
                <a:gridCol w="2667000">
                  <a:extLst>
                    <a:ext uri="{9D8B030D-6E8A-4147-A177-3AD203B41FA5}">
                      <a16:colId xmlns:a16="http://schemas.microsoft.com/office/drawing/2014/main" val="2851811912"/>
                    </a:ext>
                  </a:extLst>
                </a:gridCol>
              </a:tblGrid>
              <a:tr h="137160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chemeClr val="tx1">
                              <a:lumMod val="95000"/>
                              <a:lumOff val="5000"/>
                            </a:schemeClr>
                          </a:solidFill>
                          <a:latin typeface="Times New Roman" panose="02020603050405020304" pitchFamily="18" charset="0"/>
                          <a:cs typeface="Times New Roman" panose="02020603050405020304" pitchFamily="18" charset="0"/>
                        </a:rPr>
                        <a:t>Molar mass</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200" b="0" dirty="0">
                          <a:solidFill>
                            <a:srgbClr val="0000FF"/>
                          </a:solidFill>
                          <a:latin typeface="Times New Roman" panose="02020603050405020304" pitchFamily="18" charset="0"/>
                          <a:cs typeface="Times New Roman" panose="02020603050405020304" pitchFamily="18" charset="0"/>
                        </a:rPr>
                        <a:t>(this column first)</a:t>
                      </a:r>
                      <a:endParaRPr lang="en-US" b="0"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If you had </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b="0" dirty="0">
                          <a:solidFill>
                            <a:schemeClr val="tx1">
                              <a:lumMod val="95000"/>
                              <a:lumOff val="5000"/>
                            </a:schemeClr>
                          </a:solidFill>
                          <a:latin typeface="Times New Roman" panose="02020603050405020304" pitchFamily="18" charset="0"/>
                          <a:cs typeface="Times New Roman" panose="02020603050405020304" pitchFamily="18" charset="0"/>
                        </a:rPr>
                        <a:t>this much…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The total mass would be…</a:t>
                      </a:r>
                      <a:br>
                        <a:rPr lang="en-US"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200" b="0" dirty="0">
                          <a:solidFill>
                            <a:srgbClr val="00B050"/>
                          </a:solidFill>
                          <a:latin typeface="Times New Roman" panose="02020603050405020304" pitchFamily="18" charset="0"/>
                          <a:cs typeface="Times New Roman" panose="02020603050405020304" pitchFamily="18" charset="0"/>
                        </a:rPr>
                        <a:t>(this column second) </a:t>
                      </a:r>
                      <a:endParaRPr lang="en-US" b="0" dirty="0">
                        <a:solidFill>
                          <a:srgbClr val="00B05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54079425"/>
                  </a:ext>
                </a:extLst>
              </a:tr>
              <a:tr h="78377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Carbon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12 grams/mole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1.0 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1 x 12 = 12 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5994050"/>
                  </a:ext>
                </a:extLst>
              </a:tr>
              <a:tr h="78377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Aluminum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27 grams/mole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2.0 moles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 x 27 = 54 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4488761"/>
                  </a:ext>
                </a:extLst>
              </a:tr>
              <a:tr h="78377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Helium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chemeClr val="tx1">
                              <a:lumMod val="95000"/>
                              <a:lumOff val="5000"/>
                            </a:schemeClr>
                          </a:solidFill>
                          <a:latin typeface="Times New Roman" panose="02020603050405020304" pitchFamily="18" charset="0"/>
                          <a:cs typeface="Times New Roman" panose="02020603050405020304" pitchFamily="18" charset="0"/>
                        </a:rPr>
                        <a:t>4 grams/mole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3.0 moles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3 x 4 = 12 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302375"/>
                  </a:ext>
                </a:extLst>
              </a:tr>
              <a:tr h="78377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Magnesium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24 grams/mole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0.5 moles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0.5 x 24 = 12 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94889371"/>
                  </a:ext>
                </a:extLst>
              </a:tr>
              <a:tr h="78377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Iron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chemeClr val="tx1">
                              <a:lumMod val="95000"/>
                              <a:lumOff val="5000"/>
                            </a:schemeClr>
                          </a:solidFill>
                          <a:latin typeface="Times New Roman" panose="02020603050405020304" pitchFamily="18" charset="0"/>
                          <a:cs typeface="Times New Roman" panose="02020603050405020304" pitchFamily="18" charset="0"/>
                        </a:rPr>
                        <a:t>56 grams/mole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2.50 moles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2.5 x 56 = 140 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3797157"/>
                  </a:ext>
                </a:extLst>
              </a:tr>
              <a:tr h="78377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Oxygen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32 grams/mole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1.0 moles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1 x 32 = 32 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21936315"/>
                  </a:ext>
                </a:extLst>
              </a:tr>
              <a:tr h="783771">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Fluorine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38 grams/mole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2.0 moles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2 x 38 = 76 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0997531"/>
                  </a:ext>
                </a:extLst>
              </a:tr>
            </a:tbl>
          </a:graphicData>
        </a:graphic>
      </p:graphicFrame>
    </p:spTree>
    <p:extLst>
      <p:ext uri="{BB962C8B-B14F-4D97-AF65-F5344CB8AC3E}">
        <p14:creationId xmlns:p14="http://schemas.microsoft.com/office/powerpoint/2010/main" val="361593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1"/>
          <p:cNvSpPr txBox="1">
            <a:spLocks noChangeArrowheads="1"/>
          </p:cNvSpPr>
          <p:nvPr/>
        </p:nvSpPr>
        <p:spPr bwMode="auto">
          <a:xfrm>
            <a:off x="0" y="0"/>
            <a:ext cx="9144000" cy="658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dirty="0">
                <a:solidFill>
                  <a:srgbClr val="FF0000"/>
                </a:solidFill>
                <a:latin typeface="Times New Roman" panose="02020603050405020304" pitchFamily="18" charset="0"/>
                <a:cs typeface="Times New Roman" panose="02020603050405020304" pitchFamily="18" charset="0"/>
              </a:rPr>
              <a:t>10.  The HONClBrIF Twins need special attention.</a:t>
            </a:r>
          </a:p>
          <a:p>
            <a:pPr eaLnBrk="1" hangingPunct="1">
              <a:spcBef>
                <a:spcPct val="0"/>
              </a:spcBef>
              <a:buFontTx/>
              <a:buNone/>
            </a:pPr>
            <a:endParaRPr lang="en-US" altLang="en-US" sz="1800" dirty="0">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1800" dirty="0">
                <a:latin typeface="Times New Roman" panose="02020603050405020304" pitchFamily="18" charset="0"/>
                <a:cs typeface="Times New Roman" panose="02020603050405020304" pitchFamily="18" charset="0"/>
              </a:rPr>
              <a:t>They exist in nature, when PURE, as diatomic molecules, not individual atoms.</a:t>
            </a:r>
          </a:p>
          <a:p>
            <a:pPr eaLnBrk="1" hangingPunct="1">
              <a:spcBef>
                <a:spcPct val="0"/>
              </a:spcBef>
              <a:buFontTx/>
              <a:buNone/>
            </a:pPr>
            <a:r>
              <a:rPr lang="en-US" altLang="en-US" sz="1800" dirty="0">
                <a:latin typeface="Times New Roman" panose="02020603050405020304" pitchFamily="18" charset="0"/>
                <a:cs typeface="Times New Roman" panose="02020603050405020304" pitchFamily="18" charset="0"/>
              </a:rPr>
              <a:t>So, their </a:t>
            </a:r>
            <a:r>
              <a:rPr lang="en-US" altLang="en-US" sz="1800" b="1" dirty="0">
                <a:solidFill>
                  <a:srgbClr val="0000CC"/>
                </a:solidFill>
                <a:latin typeface="Times New Roman" panose="02020603050405020304" pitchFamily="18" charset="0"/>
                <a:cs typeface="Times New Roman" panose="02020603050405020304" pitchFamily="18" charset="0"/>
              </a:rPr>
              <a:t>MOLAR MASS</a:t>
            </a:r>
            <a:r>
              <a:rPr lang="en-US" altLang="en-US" sz="1800" dirty="0">
                <a:latin typeface="Times New Roman" panose="02020603050405020304" pitchFamily="18" charset="0"/>
                <a:cs typeface="Times New Roman" panose="02020603050405020304" pitchFamily="18" charset="0"/>
              </a:rPr>
              <a:t>, the mass of one mole of a substance is as follows…</a:t>
            </a:r>
          </a:p>
          <a:p>
            <a:pPr eaLnBrk="1" hangingPunct="1">
              <a:spcBef>
                <a:spcPct val="0"/>
              </a:spcBef>
              <a:buFontTx/>
              <a:buNone/>
            </a:pPr>
            <a:endParaRPr lang="en-US" altLang="en-US" sz="1800" dirty="0">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2400" b="1" dirty="0">
                <a:latin typeface="Times New Roman" panose="02020603050405020304" pitchFamily="18" charset="0"/>
                <a:cs typeface="Times New Roman" panose="02020603050405020304" pitchFamily="18" charset="0"/>
              </a:rPr>
              <a:t>    H</a:t>
            </a:r>
            <a:r>
              <a:rPr lang="en-US" altLang="en-US" sz="2400" b="1" baseline="-25000" dirty="0">
                <a:latin typeface="Times New Roman" panose="02020603050405020304" pitchFamily="18" charset="0"/>
                <a:cs typeface="Times New Roman" panose="02020603050405020304" pitchFamily="18" charset="0"/>
              </a:rPr>
              <a:t>2</a:t>
            </a:r>
            <a:r>
              <a:rPr lang="en-US" altLang="en-US" sz="2400" b="1" dirty="0">
                <a:latin typeface="Times New Roman" panose="02020603050405020304" pitchFamily="18" charset="0"/>
                <a:cs typeface="Times New Roman" panose="02020603050405020304" pitchFamily="18" charset="0"/>
              </a:rPr>
              <a:t>    2 x 1g = 2 g/mole</a:t>
            </a:r>
          </a:p>
          <a:p>
            <a:pPr eaLnBrk="1" hangingPunct="1">
              <a:spcBef>
                <a:spcPct val="0"/>
              </a:spcBef>
              <a:buFontTx/>
              <a:buNone/>
            </a:pPr>
            <a:endParaRPr lang="en-US" altLang="en-US" sz="2400" b="1" dirty="0">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2400" b="1" dirty="0">
                <a:latin typeface="Times New Roman" panose="02020603050405020304" pitchFamily="18" charset="0"/>
                <a:cs typeface="Times New Roman" panose="02020603050405020304" pitchFamily="18" charset="0"/>
              </a:rPr>
              <a:t>    O</a:t>
            </a:r>
            <a:r>
              <a:rPr lang="en-US" altLang="en-US" sz="2400" b="1" baseline="-25000" dirty="0">
                <a:latin typeface="Times New Roman" panose="02020603050405020304" pitchFamily="18" charset="0"/>
                <a:cs typeface="Times New Roman" panose="02020603050405020304" pitchFamily="18" charset="0"/>
              </a:rPr>
              <a:t>2</a:t>
            </a:r>
            <a:r>
              <a:rPr lang="en-US" altLang="en-US" sz="2400" b="1" dirty="0">
                <a:latin typeface="Times New Roman" panose="02020603050405020304" pitchFamily="18" charset="0"/>
                <a:cs typeface="Times New Roman" panose="02020603050405020304" pitchFamily="18" charset="0"/>
              </a:rPr>
              <a:t>    2 x 16 g = 32 g/mole</a:t>
            </a:r>
          </a:p>
          <a:p>
            <a:pPr eaLnBrk="1" hangingPunct="1">
              <a:spcBef>
                <a:spcPct val="0"/>
              </a:spcBef>
              <a:buFontTx/>
              <a:buNone/>
            </a:pPr>
            <a:endParaRPr lang="en-US" altLang="en-US" sz="2400" b="1" dirty="0">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2400" b="1" dirty="0">
                <a:latin typeface="Times New Roman" panose="02020603050405020304" pitchFamily="18" charset="0"/>
                <a:cs typeface="Times New Roman" panose="02020603050405020304" pitchFamily="18" charset="0"/>
              </a:rPr>
              <a:t>    N</a:t>
            </a:r>
            <a:r>
              <a:rPr lang="en-US" altLang="en-US" sz="2400" b="1" baseline="-25000" dirty="0">
                <a:latin typeface="Times New Roman" panose="02020603050405020304" pitchFamily="18" charset="0"/>
                <a:cs typeface="Times New Roman" panose="02020603050405020304" pitchFamily="18" charset="0"/>
              </a:rPr>
              <a:t>2</a:t>
            </a:r>
            <a:r>
              <a:rPr lang="en-US" altLang="en-US" sz="2400" b="1" dirty="0">
                <a:latin typeface="Times New Roman" panose="02020603050405020304" pitchFamily="18" charset="0"/>
                <a:cs typeface="Times New Roman" panose="02020603050405020304" pitchFamily="18" charset="0"/>
              </a:rPr>
              <a:t>    2 x 14g = 28 g/mole</a:t>
            </a:r>
          </a:p>
          <a:p>
            <a:pPr eaLnBrk="1" hangingPunct="1">
              <a:spcBef>
                <a:spcPct val="0"/>
              </a:spcBef>
              <a:buFontTx/>
              <a:buNone/>
            </a:pPr>
            <a:endParaRPr lang="en-US" altLang="en-US" sz="2400" b="1" dirty="0">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2400" b="1" dirty="0">
                <a:latin typeface="Times New Roman" panose="02020603050405020304" pitchFamily="18" charset="0"/>
                <a:cs typeface="Times New Roman" panose="02020603050405020304" pitchFamily="18" charset="0"/>
              </a:rPr>
              <a:t>    Cl</a:t>
            </a:r>
            <a:r>
              <a:rPr lang="en-US" altLang="en-US" sz="2400" b="1" baseline="-25000" dirty="0">
                <a:latin typeface="Times New Roman" panose="02020603050405020304" pitchFamily="18" charset="0"/>
                <a:cs typeface="Times New Roman" panose="02020603050405020304" pitchFamily="18" charset="0"/>
              </a:rPr>
              <a:t>2</a:t>
            </a:r>
            <a:r>
              <a:rPr lang="en-US" altLang="en-US" sz="2400" b="1" dirty="0">
                <a:latin typeface="Times New Roman" panose="02020603050405020304" pitchFamily="18" charset="0"/>
                <a:cs typeface="Times New Roman" panose="02020603050405020304" pitchFamily="18" charset="0"/>
              </a:rPr>
              <a:t>   2 x 35g = 70 g/mole </a:t>
            </a:r>
          </a:p>
          <a:p>
            <a:pPr eaLnBrk="1" hangingPunct="1">
              <a:spcBef>
                <a:spcPct val="0"/>
              </a:spcBef>
              <a:buFontTx/>
              <a:buNone/>
            </a:pPr>
            <a:endParaRPr lang="en-US" altLang="en-US" sz="2400" b="1" dirty="0">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2400" b="1" dirty="0">
                <a:latin typeface="Times New Roman" panose="02020603050405020304" pitchFamily="18" charset="0"/>
                <a:cs typeface="Times New Roman" panose="02020603050405020304" pitchFamily="18" charset="0"/>
              </a:rPr>
              <a:t>    Br</a:t>
            </a:r>
            <a:r>
              <a:rPr lang="en-US" altLang="en-US" sz="2400" b="1" baseline="-25000" dirty="0">
                <a:latin typeface="Times New Roman" panose="02020603050405020304" pitchFamily="18" charset="0"/>
                <a:cs typeface="Times New Roman" panose="02020603050405020304" pitchFamily="18" charset="0"/>
              </a:rPr>
              <a:t>2</a:t>
            </a:r>
            <a:r>
              <a:rPr lang="en-US" altLang="en-US" sz="2400" b="1" dirty="0">
                <a:latin typeface="Times New Roman" panose="02020603050405020304" pitchFamily="18" charset="0"/>
                <a:cs typeface="Times New Roman" panose="02020603050405020304" pitchFamily="18" charset="0"/>
              </a:rPr>
              <a:t>   2 x 80g = 160 g/mole</a:t>
            </a:r>
          </a:p>
          <a:p>
            <a:pPr eaLnBrk="1" hangingPunct="1">
              <a:spcBef>
                <a:spcPct val="0"/>
              </a:spcBef>
              <a:buFontTx/>
              <a:buNone/>
            </a:pPr>
            <a:endParaRPr lang="en-US" altLang="en-US" sz="2400" b="1" dirty="0">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2400" b="1" dirty="0">
                <a:latin typeface="Times New Roman" panose="02020603050405020304" pitchFamily="18" charset="0"/>
                <a:cs typeface="Times New Roman" panose="02020603050405020304" pitchFamily="18" charset="0"/>
              </a:rPr>
              <a:t>     I</a:t>
            </a:r>
            <a:r>
              <a:rPr lang="en-US" altLang="en-US" sz="2400" b="1" baseline="-25000" dirty="0">
                <a:latin typeface="Times New Roman" panose="02020603050405020304" pitchFamily="18" charset="0"/>
                <a:cs typeface="Times New Roman" panose="02020603050405020304" pitchFamily="18" charset="0"/>
              </a:rPr>
              <a:t>2</a:t>
            </a:r>
            <a:r>
              <a:rPr lang="en-US" altLang="en-US" sz="2400" b="1" dirty="0">
                <a:latin typeface="Times New Roman" panose="02020603050405020304" pitchFamily="18" charset="0"/>
                <a:cs typeface="Times New Roman" panose="02020603050405020304" pitchFamily="18" charset="0"/>
              </a:rPr>
              <a:t>     2 x 127g = 254 g/mole</a:t>
            </a:r>
          </a:p>
          <a:p>
            <a:pPr eaLnBrk="1" hangingPunct="1">
              <a:spcBef>
                <a:spcPct val="0"/>
              </a:spcBef>
              <a:buFontTx/>
              <a:buNone/>
            </a:pPr>
            <a:endParaRPr lang="en-US" altLang="en-US" sz="2400" b="1" dirty="0">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2400" b="1" dirty="0">
                <a:latin typeface="Times New Roman" panose="02020603050405020304" pitchFamily="18" charset="0"/>
                <a:cs typeface="Times New Roman" panose="02020603050405020304" pitchFamily="18" charset="0"/>
              </a:rPr>
              <a:t>     </a:t>
            </a:r>
            <a:r>
              <a:rPr lang="en-US" altLang="en-US" sz="2400" b="1" dirty="0">
                <a:solidFill>
                  <a:srgbClr val="000099"/>
                </a:solidFill>
                <a:latin typeface="Times New Roman" panose="02020603050405020304" pitchFamily="18" charset="0"/>
                <a:cs typeface="Times New Roman" panose="02020603050405020304" pitchFamily="18" charset="0"/>
              </a:rPr>
              <a:t>F</a:t>
            </a:r>
            <a:r>
              <a:rPr lang="en-US" altLang="en-US" sz="2400" b="1" baseline="-25000" dirty="0">
                <a:solidFill>
                  <a:srgbClr val="000099"/>
                </a:solidFill>
                <a:latin typeface="Times New Roman" panose="02020603050405020304" pitchFamily="18" charset="0"/>
                <a:cs typeface="Times New Roman" panose="02020603050405020304" pitchFamily="18" charset="0"/>
              </a:rPr>
              <a:t>2</a:t>
            </a:r>
            <a:r>
              <a:rPr lang="en-US" altLang="en-US" sz="2400" b="1" dirty="0">
                <a:solidFill>
                  <a:srgbClr val="000099"/>
                </a:solidFill>
                <a:latin typeface="Times New Roman" panose="02020603050405020304" pitchFamily="18" charset="0"/>
                <a:cs typeface="Times New Roman" panose="02020603050405020304" pitchFamily="18" charset="0"/>
              </a:rPr>
              <a:t>    2 x 19g = 38 g/mole</a:t>
            </a:r>
          </a:p>
        </p:txBody>
      </p:sp>
      <p:sp>
        <p:nvSpPr>
          <p:cNvPr id="9219" name="TextBox 2"/>
          <p:cNvSpPr txBox="1">
            <a:spLocks noChangeArrowheads="1"/>
          </p:cNvSpPr>
          <p:nvPr/>
        </p:nvSpPr>
        <p:spPr bwMode="auto">
          <a:xfrm>
            <a:off x="5715000" y="1981200"/>
            <a:ext cx="31242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dirty="0">
                <a:solidFill>
                  <a:srgbClr val="FF0000"/>
                </a:solidFill>
                <a:latin typeface="Comic Sans MS" pitchFamily="66" charset="0"/>
              </a:rPr>
              <a:t>Always round atomic mass to nearest WHOLE NUMBER!</a:t>
            </a:r>
          </a:p>
          <a:p>
            <a:pPr eaLnBrk="1" hangingPunct="1">
              <a:spcBef>
                <a:spcPct val="0"/>
              </a:spcBef>
              <a:buFontTx/>
              <a:buNone/>
            </a:pPr>
            <a:endParaRPr lang="en-US" altLang="en-US" sz="2400" dirty="0">
              <a:solidFill>
                <a:srgbClr val="FF0000"/>
              </a:solidFill>
              <a:latin typeface="Comic Sans MS" pitchFamily="66" charset="0"/>
            </a:endParaRPr>
          </a:p>
        </p:txBody>
      </p:sp>
    </p:spTree>
    <p:extLst>
      <p:ext uri="{BB962C8B-B14F-4D97-AF65-F5344CB8AC3E}">
        <p14:creationId xmlns:p14="http://schemas.microsoft.com/office/powerpoint/2010/main" val="1269393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3EBFF"/>
        </a:solidFill>
        <a:effectLst/>
      </p:bgPr>
    </p:bg>
    <p:spTree>
      <p:nvGrpSpPr>
        <p:cNvPr id="1" name=""/>
        <p:cNvGrpSpPr/>
        <p:nvPr/>
      </p:nvGrpSpPr>
      <p:grpSpPr>
        <a:xfrm>
          <a:off x="0" y="0"/>
          <a:ext cx="0" cy="0"/>
          <a:chOff x="0" y="0"/>
          <a:chExt cx="0" cy="0"/>
        </a:xfrm>
      </p:grpSpPr>
      <p:sp>
        <p:nvSpPr>
          <p:cNvPr id="10242" name="TextBox 1"/>
          <p:cNvSpPr txBox="1">
            <a:spLocks noChangeArrowheads="1"/>
          </p:cNvSpPr>
          <p:nvPr/>
        </p:nvSpPr>
        <p:spPr bwMode="auto">
          <a:xfrm>
            <a:off x="0" y="0"/>
            <a:ext cx="91440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latin typeface="Comic Sans MS" pitchFamily="66" charset="0"/>
              </a:rPr>
              <a:t>Molar mass can be calculated for compounds as well, as long as you can write a proper formula.  </a:t>
            </a:r>
          </a:p>
          <a:p>
            <a:pPr eaLnBrk="1" hangingPunct="1">
              <a:spcBef>
                <a:spcPct val="50000"/>
              </a:spcBef>
              <a:buFontTx/>
              <a:buNone/>
            </a:pPr>
            <a:endParaRPr lang="en-US" altLang="en-US" sz="1600" dirty="0">
              <a:latin typeface="Comic Sans MS" pitchFamily="66" charset="0"/>
            </a:endParaRPr>
          </a:p>
          <a:p>
            <a:pPr eaLnBrk="1" hangingPunct="1">
              <a:spcBef>
                <a:spcPct val="50000"/>
              </a:spcBef>
              <a:buFontTx/>
              <a:buNone/>
            </a:pPr>
            <a:r>
              <a:rPr lang="en-US" altLang="en-US" sz="2400" b="1" dirty="0">
                <a:solidFill>
                  <a:srgbClr val="0000CC"/>
                </a:solidFill>
                <a:latin typeface="Comic Sans MS" pitchFamily="66" charset="0"/>
              </a:rPr>
              <a:t>11. </a:t>
            </a:r>
            <a:r>
              <a:rPr lang="en-US" altLang="en-US" sz="2400" b="1" u="sng" dirty="0">
                <a:solidFill>
                  <a:srgbClr val="0000CC"/>
                </a:solidFill>
                <a:latin typeface="Comic Sans MS" pitchFamily="66" charset="0"/>
              </a:rPr>
              <a:t>One mole</a:t>
            </a:r>
            <a:r>
              <a:rPr lang="en-US" altLang="en-US" sz="2400" b="1" dirty="0">
                <a:solidFill>
                  <a:srgbClr val="0000CC"/>
                </a:solidFill>
                <a:latin typeface="Comic Sans MS" pitchFamily="66" charset="0"/>
              </a:rPr>
              <a:t> of a substance = its </a:t>
            </a:r>
            <a:r>
              <a:rPr lang="en-US" altLang="en-US" sz="2400" b="1" u="sng" dirty="0">
                <a:solidFill>
                  <a:srgbClr val="0000CC"/>
                </a:solidFill>
                <a:latin typeface="Comic Sans MS" pitchFamily="66" charset="0"/>
              </a:rPr>
              <a:t>molar mass</a:t>
            </a:r>
            <a:r>
              <a:rPr lang="en-US" altLang="en-US" sz="2400" b="1" dirty="0">
                <a:solidFill>
                  <a:srgbClr val="0000CC"/>
                </a:solidFill>
                <a:latin typeface="Comic Sans MS" pitchFamily="66" charset="0"/>
              </a:rPr>
              <a:t>               </a:t>
            </a:r>
            <a:br>
              <a:rPr lang="en-US" altLang="en-US" sz="2400" b="1" dirty="0">
                <a:solidFill>
                  <a:srgbClr val="0000CC"/>
                </a:solidFill>
                <a:latin typeface="Comic Sans MS" pitchFamily="66" charset="0"/>
              </a:rPr>
            </a:br>
            <a:r>
              <a:rPr lang="en-US" altLang="en-US" sz="2400" dirty="0">
                <a:solidFill>
                  <a:srgbClr val="FF0000"/>
                </a:solidFill>
                <a:latin typeface="Comic Sans MS" pitchFamily="66" charset="0"/>
              </a:rPr>
              <a:t> </a:t>
            </a:r>
            <a:br>
              <a:rPr lang="en-US" altLang="en-US" sz="2400" dirty="0">
                <a:solidFill>
                  <a:srgbClr val="FF0000"/>
                </a:solidFill>
                <a:latin typeface="Comic Sans MS" pitchFamily="66" charset="0"/>
              </a:rPr>
            </a:br>
            <a:br>
              <a:rPr lang="en-US" altLang="en-US" sz="2400" dirty="0">
                <a:solidFill>
                  <a:srgbClr val="FF0000"/>
                </a:solidFill>
                <a:latin typeface="Comic Sans MS" pitchFamily="66" charset="0"/>
              </a:rPr>
            </a:br>
            <a:r>
              <a:rPr lang="en-US" altLang="en-US" sz="2400" dirty="0">
                <a:solidFill>
                  <a:srgbClr val="FF0000"/>
                </a:solidFill>
                <a:latin typeface="Comic Sans MS" pitchFamily="66" charset="0"/>
              </a:rPr>
              <a:t>12.  Calculate the molar mass of carbon dioxide</a:t>
            </a:r>
          </a:p>
        </p:txBody>
      </p:sp>
      <p:cxnSp>
        <p:nvCxnSpPr>
          <p:cNvPr id="5" name="Straight Connector 4">
            <a:extLst>
              <a:ext uri="{FF2B5EF4-FFF2-40B4-BE49-F238E27FC236}">
                <a16:creationId xmlns:a16="http://schemas.microsoft.com/office/drawing/2014/main" id="{2BA4DE36-70AC-FC33-5727-64AD8DA9E931}"/>
              </a:ext>
            </a:extLst>
          </p:cNvPr>
          <p:cNvCxnSpPr/>
          <p:nvPr/>
        </p:nvCxnSpPr>
        <p:spPr>
          <a:xfrm>
            <a:off x="24442" y="40386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B18CEA0-7006-28AE-709C-01B20B64C017}"/>
              </a:ext>
            </a:extLst>
          </p:cNvPr>
          <p:cNvCxnSpPr/>
          <p:nvPr/>
        </p:nvCxnSpPr>
        <p:spPr>
          <a:xfrm>
            <a:off x="2005642" y="57912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loud 6">
            <a:extLst>
              <a:ext uri="{FF2B5EF4-FFF2-40B4-BE49-F238E27FC236}">
                <a16:creationId xmlns:a16="http://schemas.microsoft.com/office/drawing/2014/main" id="{07971253-FB08-0254-DECE-FA9572A63FC7}"/>
              </a:ext>
            </a:extLst>
          </p:cNvPr>
          <p:cNvSpPr/>
          <p:nvPr/>
        </p:nvSpPr>
        <p:spPr>
          <a:xfrm>
            <a:off x="4871050" y="3810000"/>
            <a:ext cx="4248508" cy="2819400"/>
          </a:xfrm>
          <a:prstGeom prst="cloud">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a:solidFill>
                  <a:srgbClr val="0000FF"/>
                </a:solidFill>
                <a:latin typeface="Times New Roman" panose="02020603050405020304" pitchFamily="18" charset="0"/>
                <a:cs typeface="Times New Roman" panose="02020603050405020304" pitchFamily="18" charset="0"/>
              </a:rPr>
              <a:t>Save this space</a:t>
            </a:r>
          </a:p>
          <a:p>
            <a:pPr algn="ctr"/>
            <a:r>
              <a:rPr lang="en-US" dirty="0">
                <a:solidFill>
                  <a:srgbClr val="0000FF"/>
                </a:solidFill>
                <a:latin typeface="Times New Roman" panose="02020603050405020304" pitchFamily="18" charset="0"/>
                <a:cs typeface="Times New Roman" panose="02020603050405020304" pitchFamily="18" charset="0"/>
              </a:rPr>
              <a:t>Molar mass on the left side.  </a:t>
            </a:r>
            <a:endParaRPr lang="en-US" dirty="0">
              <a:solidFill>
                <a:srgbClr val="0000FF"/>
              </a:solidFill>
            </a:endParaRPr>
          </a:p>
        </p:txBody>
      </p:sp>
      <p:sp>
        <p:nvSpPr>
          <p:cNvPr id="8" name="TextBox 4">
            <a:extLst>
              <a:ext uri="{FF2B5EF4-FFF2-40B4-BE49-F238E27FC236}">
                <a16:creationId xmlns:a16="http://schemas.microsoft.com/office/drawing/2014/main" id="{6BAA41EE-B50A-BDF4-643E-4DF0333FBD86}"/>
              </a:ext>
            </a:extLst>
          </p:cNvPr>
          <p:cNvSpPr txBox="1">
            <a:spLocks noChangeArrowheads="1"/>
          </p:cNvSpPr>
          <p:nvPr/>
        </p:nvSpPr>
        <p:spPr bwMode="auto">
          <a:xfrm>
            <a:off x="24442" y="3352800"/>
            <a:ext cx="4800600" cy="3272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4000" dirty="0"/>
              <a:t> </a:t>
            </a:r>
            <a:r>
              <a:rPr lang="en-US" altLang="en-US" dirty="0">
                <a:latin typeface="Times New Roman" panose="02020603050405020304" pitchFamily="18" charset="0"/>
                <a:cs typeface="Times New Roman" panose="02020603050405020304" pitchFamily="18" charset="0"/>
              </a:rPr>
              <a:t>CO</a:t>
            </a:r>
            <a:r>
              <a:rPr lang="en-US" altLang="en-US" baseline="-25000" dirty="0">
                <a:latin typeface="Times New Roman" panose="02020603050405020304" pitchFamily="18" charset="0"/>
                <a:cs typeface="Times New Roman" panose="02020603050405020304" pitchFamily="18" charset="0"/>
              </a:rPr>
              <a:t>2</a:t>
            </a:r>
            <a:br>
              <a:rPr lang="en-US" altLang="en-US" sz="1000" baseline="-25000" dirty="0">
                <a:latin typeface="Times New Roman" panose="02020603050405020304" pitchFamily="18" charset="0"/>
                <a:cs typeface="Times New Roman" panose="02020603050405020304" pitchFamily="18" charset="0"/>
              </a:rPr>
            </a:br>
            <a:br>
              <a:rPr lang="en-US" altLang="en-US" sz="1000" baseline="-25000"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C   </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t>
            </a:r>
          </a:p>
          <a:p>
            <a:pPr eaLnBrk="1" hangingPunct="1">
              <a:spcBef>
                <a:spcPct val="0"/>
              </a:spcBef>
              <a:buFontTx/>
              <a:buNone/>
            </a:pPr>
            <a:r>
              <a:rPr lang="en-US" altLang="en-US" dirty="0">
                <a:latin typeface="Times New Roman" panose="02020603050405020304" pitchFamily="18" charset="0"/>
                <a:cs typeface="Times New Roman" panose="02020603050405020304" pitchFamily="18" charset="0"/>
              </a:rPr>
              <a:t> O   </a:t>
            </a:r>
          </a:p>
          <a:p>
            <a:pPr eaLnBrk="1" hangingPunct="1">
              <a:spcBef>
                <a:spcPct val="0"/>
              </a:spcBef>
              <a:buFontTx/>
              <a:buNone/>
            </a:pP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t>
            </a:r>
            <a:endParaRPr lang="en-US" altLang="en-US" sz="4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BFF"/>
        </a:solidFill>
        <a:effectLst/>
      </p:bgPr>
    </p:bg>
    <p:spTree>
      <p:nvGrpSpPr>
        <p:cNvPr id="1" name=""/>
        <p:cNvGrpSpPr/>
        <p:nvPr/>
      </p:nvGrpSpPr>
      <p:grpSpPr>
        <a:xfrm>
          <a:off x="0" y="0"/>
          <a:ext cx="0" cy="0"/>
          <a:chOff x="0" y="0"/>
          <a:chExt cx="0" cy="0"/>
        </a:xfrm>
      </p:grpSpPr>
      <p:sp>
        <p:nvSpPr>
          <p:cNvPr id="10243" name="TextBox 4"/>
          <p:cNvSpPr txBox="1">
            <a:spLocks noChangeArrowheads="1"/>
          </p:cNvSpPr>
          <p:nvPr/>
        </p:nvSpPr>
        <p:spPr bwMode="auto">
          <a:xfrm>
            <a:off x="24442" y="3352800"/>
            <a:ext cx="4800600" cy="3272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4000" dirty="0"/>
              <a:t> </a:t>
            </a:r>
            <a:r>
              <a:rPr lang="en-US" altLang="en-US" dirty="0">
                <a:latin typeface="Times New Roman" panose="02020603050405020304" pitchFamily="18" charset="0"/>
                <a:cs typeface="Times New Roman" panose="02020603050405020304" pitchFamily="18" charset="0"/>
              </a:rPr>
              <a:t>CO</a:t>
            </a:r>
            <a:r>
              <a:rPr lang="en-US" altLang="en-US" baseline="-25000" dirty="0">
                <a:latin typeface="Times New Roman" panose="02020603050405020304" pitchFamily="18" charset="0"/>
                <a:cs typeface="Times New Roman" panose="02020603050405020304" pitchFamily="18" charset="0"/>
              </a:rPr>
              <a:t>2</a:t>
            </a:r>
            <a:br>
              <a:rPr lang="en-US" altLang="en-US" sz="1000" baseline="-25000" dirty="0">
                <a:latin typeface="Times New Roman" panose="02020603050405020304" pitchFamily="18" charset="0"/>
                <a:cs typeface="Times New Roman" panose="02020603050405020304" pitchFamily="18" charset="0"/>
              </a:rPr>
            </a:br>
            <a:br>
              <a:rPr lang="en-US" altLang="en-US" sz="1000" baseline="-25000"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C  1 x 12 g = 12 g</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t>
            </a:r>
          </a:p>
          <a:p>
            <a:pPr eaLnBrk="1" hangingPunct="1">
              <a:spcBef>
                <a:spcPct val="0"/>
              </a:spcBef>
              <a:buFontTx/>
              <a:buNone/>
            </a:pPr>
            <a:r>
              <a:rPr lang="en-US" altLang="en-US" dirty="0">
                <a:latin typeface="Times New Roman" panose="02020603050405020304" pitchFamily="18" charset="0"/>
                <a:cs typeface="Times New Roman" panose="02020603050405020304" pitchFamily="18" charset="0"/>
              </a:rPr>
              <a:t> O  2 x 16 g = 32 g</a:t>
            </a:r>
          </a:p>
          <a:p>
            <a:pPr eaLnBrk="1" hangingPunct="1">
              <a:spcBef>
                <a:spcPct val="0"/>
              </a:spcBef>
              <a:buFontTx/>
              <a:buNone/>
            </a:pP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44 g/mole</a:t>
            </a:r>
            <a:endParaRPr lang="en-US" altLang="en-US" sz="4000" dirty="0"/>
          </a:p>
        </p:txBody>
      </p:sp>
      <p:cxnSp>
        <p:nvCxnSpPr>
          <p:cNvPr id="2" name="Straight Connector 1">
            <a:extLst>
              <a:ext uri="{FF2B5EF4-FFF2-40B4-BE49-F238E27FC236}">
                <a16:creationId xmlns:a16="http://schemas.microsoft.com/office/drawing/2014/main" id="{7DB80BDE-304A-6FF6-3971-5274D7877689}"/>
              </a:ext>
            </a:extLst>
          </p:cNvPr>
          <p:cNvCxnSpPr/>
          <p:nvPr/>
        </p:nvCxnSpPr>
        <p:spPr>
          <a:xfrm>
            <a:off x="24442" y="40386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C4BFD654-B620-986A-488B-48F5DC015399}"/>
              </a:ext>
            </a:extLst>
          </p:cNvPr>
          <p:cNvCxnSpPr/>
          <p:nvPr/>
        </p:nvCxnSpPr>
        <p:spPr>
          <a:xfrm>
            <a:off x="2005642" y="57912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Cloud 5">
            <a:extLst>
              <a:ext uri="{FF2B5EF4-FFF2-40B4-BE49-F238E27FC236}">
                <a16:creationId xmlns:a16="http://schemas.microsoft.com/office/drawing/2014/main" id="{2CA8214F-2B61-9401-DD85-652C595DAA09}"/>
              </a:ext>
            </a:extLst>
          </p:cNvPr>
          <p:cNvSpPr/>
          <p:nvPr/>
        </p:nvSpPr>
        <p:spPr>
          <a:xfrm>
            <a:off x="4871050" y="3810000"/>
            <a:ext cx="4248508" cy="2819400"/>
          </a:xfrm>
          <a:prstGeom prst="cloud">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a:solidFill>
                  <a:srgbClr val="0000FF"/>
                </a:solidFill>
                <a:latin typeface="Times New Roman" panose="02020603050405020304" pitchFamily="18" charset="0"/>
                <a:cs typeface="Times New Roman" panose="02020603050405020304" pitchFamily="18" charset="0"/>
              </a:rPr>
              <a:t>Save this space</a:t>
            </a:r>
          </a:p>
          <a:p>
            <a:pPr algn="ctr"/>
            <a:r>
              <a:rPr lang="en-US" dirty="0">
                <a:solidFill>
                  <a:srgbClr val="0000FF"/>
                </a:solidFill>
                <a:latin typeface="Times New Roman" panose="02020603050405020304" pitchFamily="18" charset="0"/>
                <a:cs typeface="Times New Roman" panose="02020603050405020304" pitchFamily="18" charset="0"/>
              </a:rPr>
              <a:t>Molar mass on the left side.  </a:t>
            </a:r>
            <a:endParaRPr lang="en-US" dirty="0">
              <a:solidFill>
                <a:srgbClr val="0000FF"/>
              </a:solidFill>
            </a:endParaRPr>
          </a:p>
        </p:txBody>
      </p:sp>
      <p:sp>
        <p:nvSpPr>
          <p:cNvPr id="4" name="TextBox 1">
            <a:extLst>
              <a:ext uri="{FF2B5EF4-FFF2-40B4-BE49-F238E27FC236}">
                <a16:creationId xmlns:a16="http://schemas.microsoft.com/office/drawing/2014/main" id="{2359FB9B-3B62-EAC0-1574-F9BF75814410}"/>
              </a:ext>
            </a:extLst>
          </p:cNvPr>
          <p:cNvSpPr txBox="1">
            <a:spLocks noChangeArrowheads="1"/>
          </p:cNvSpPr>
          <p:nvPr/>
        </p:nvSpPr>
        <p:spPr bwMode="auto">
          <a:xfrm>
            <a:off x="0" y="0"/>
            <a:ext cx="91440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latin typeface="Comic Sans MS" pitchFamily="66" charset="0"/>
              </a:rPr>
              <a:t>Molar mass can be calculated for compounds as well, as long as you can write a proper formula.  </a:t>
            </a:r>
          </a:p>
          <a:p>
            <a:pPr eaLnBrk="1" hangingPunct="1">
              <a:spcBef>
                <a:spcPct val="50000"/>
              </a:spcBef>
              <a:buFontTx/>
              <a:buNone/>
            </a:pPr>
            <a:endParaRPr lang="en-US" altLang="en-US" sz="1600" dirty="0">
              <a:latin typeface="Comic Sans MS" pitchFamily="66" charset="0"/>
            </a:endParaRPr>
          </a:p>
          <a:p>
            <a:pPr eaLnBrk="1" hangingPunct="1">
              <a:spcBef>
                <a:spcPct val="50000"/>
              </a:spcBef>
              <a:buFontTx/>
              <a:buNone/>
            </a:pPr>
            <a:r>
              <a:rPr lang="en-US" altLang="en-US" sz="2400" b="1" dirty="0">
                <a:solidFill>
                  <a:srgbClr val="0000CC"/>
                </a:solidFill>
                <a:latin typeface="Comic Sans MS" pitchFamily="66" charset="0"/>
              </a:rPr>
              <a:t>11. </a:t>
            </a:r>
            <a:r>
              <a:rPr lang="en-US" altLang="en-US" sz="2400" b="1" u="sng" dirty="0">
                <a:solidFill>
                  <a:srgbClr val="0000CC"/>
                </a:solidFill>
                <a:latin typeface="Comic Sans MS" pitchFamily="66" charset="0"/>
              </a:rPr>
              <a:t>One mole</a:t>
            </a:r>
            <a:r>
              <a:rPr lang="en-US" altLang="en-US" sz="2400" b="1" dirty="0">
                <a:solidFill>
                  <a:srgbClr val="0000CC"/>
                </a:solidFill>
                <a:latin typeface="Comic Sans MS" pitchFamily="66" charset="0"/>
              </a:rPr>
              <a:t> of a substance = its </a:t>
            </a:r>
            <a:r>
              <a:rPr lang="en-US" altLang="en-US" sz="2400" b="1" u="sng" dirty="0">
                <a:solidFill>
                  <a:srgbClr val="0000CC"/>
                </a:solidFill>
                <a:latin typeface="Comic Sans MS" pitchFamily="66" charset="0"/>
              </a:rPr>
              <a:t>molar mass</a:t>
            </a:r>
            <a:r>
              <a:rPr lang="en-US" altLang="en-US" sz="2400" b="1" dirty="0">
                <a:solidFill>
                  <a:srgbClr val="0000CC"/>
                </a:solidFill>
                <a:latin typeface="Comic Sans MS" pitchFamily="66" charset="0"/>
              </a:rPr>
              <a:t>               </a:t>
            </a:r>
            <a:br>
              <a:rPr lang="en-US" altLang="en-US" sz="2400" b="1" dirty="0">
                <a:solidFill>
                  <a:srgbClr val="0000CC"/>
                </a:solidFill>
                <a:latin typeface="Comic Sans MS" pitchFamily="66" charset="0"/>
              </a:rPr>
            </a:br>
            <a:r>
              <a:rPr lang="en-US" altLang="en-US" sz="2400" dirty="0">
                <a:solidFill>
                  <a:srgbClr val="FF0000"/>
                </a:solidFill>
                <a:latin typeface="Comic Sans MS" pitchFamily="66" charset="0"/>
              </a:rPr>
              <a:t> </a:t>
            </a:r>
            <a:br>
              <a:rPr lang="en-US" altLang="en-US" sz="2400" dirty="0">
                <a:solidFill>
                  <a:srgbClr val="FF0000"/>
                </a:solidFill>
                <a:latin typeface="Comic Sans MS" pitchFamily="66" charset="0"/>
              </a:rPr>
            </a:br>
            <a:br>
              <a:rPr lang="en-US" altLang="en-US" sz="2400" dirty="0">
                <a:solidFill>
                  <a:srgbClr val="FF0000"/>
                </a:solidFill>
                <a:latin typeface="Comic Sans MS" pitchFamily="66" charset="0"/>
              </a:rPr>
            </a:br>
            <a:r>
              <a:rPr lang="en-US" altLang="en-US" sz="2400" dirty="0">
                <a:solidFill>
                  <a:srgbClr val="FF0000"/>
                </a:solidFill>
                <a:latin typeface="Comic Sans MS" pitchFamily="66" charset="0"/>
              </a:rPr>
              <a:t>12.  Calculate the molar mass of carbon dioxide</a:t>
            </a:r>
          </a:p>
        </p:txBody>
      </p:sp>
    </p:spTree>
    <p:extLst>
      <p:ext uri="{BB962C8B-B14F-4D97-AF65-F5344CB8AC3E}">
        <p14:creationId xmlns:p14="http://schemas.microsoft.com/office/powerpoint/2010/main" val="2984608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Text Box 7"/>
          <p:cNvSpPr txBox="1">
            <a:spLocks noChangeArrowheads="1"/>
          </p:cNvSpPr>
          <p:nvPr/>
        </p:nvSpPr>
        <p:spPr bwMode="auto">
          <a:xfrm>
            <a:off x="0" y="0"/>
            <a:ext cx="9144000" cy="4985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4000" b="1" dirty="0">
                <a:solidFill>
                  <a:schemeClr val="tx1">
                    <a:lumMod val="95000"/>
                    <a:lumOff val="5000"/>
                  </a:schemeClr>
                </a:solidFill>
                <a:latin typeface="Times New Roman" panose="02020603050405020304" pitchFamily="18" charset="0"/>
                <a:cs typeface="Times New Roman" panose="02020603050405020304" pitchFamily="18" charset="0"/>
              </a:rPr>
              <a:t>14.  You can say </a:t>
            </a:r>
            <a:r>
              <a:rPr lang="en-US" altLang="en-US" sz="4000" b="1" dirty="0">
                <a:solidFill>
                  <a:srgbClr val="008000"/>
                </a:solidFill>
                <a:latin typeface="Times New Roman" panose="02020603050405020304" pitchFamily="18" charset="0"/>
                <a:cs typeface="Times New Roman" panose="02020603050405020304" pitchFamily="18" charset="0"/>
              </a:rPr>
              <a:t>44 g/mole </a:t>
            </a:r>
            <a:r>
              <a:rPr lang="en-US" altLang="en-US" sz="4000" b="1" dirty="0">
                <a:solidFill>
                  <a:schemeClr val="tx1">
                    <a:lumMod val="95000"/>
                    <a:lumOff val="5000"/>
                  </a:schemeClr>
                </a:solidFill>
                <a:latin typeface="Times New Roman" panose="02020603050405020304" pitchFamily="18" charset="0"/>
                <a:cs typeface="Times New Roman" panose="02020603050405020304" pitchFamily="18" charset="0"/>
              </a:rPr>
              <a:t>this way:</a:t>
            </a:r>
            <a:br>
              <a:rPr lang="en-US" altLang="en-US" sz="3600" dirty="0">
                <a:solidFill>
                  <a:srgbClr val="FF0000"/>
                </a:solidFill>
                <a:latin typeface="Times New Roman" panose="02020603050405020304" pitchFamily="18" charset="0"/>
                <a:cs typeface="Times New Roman" panose="02020603050405020304" pitchFamily="18" charset="0"/>
              </a:rPr>
            </a:br>
            <a:endParaRPr lang="en-US" altLang="en-US" sz="3600" dirty="0">
              <a:solidFill>
                <a:srgbClr val="FF0000"/>
              </a:solidFill>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sz="4400" dirty="0">
                <a:solidFill>
                  <a:srgbClr val="008000"/>
                </a:solidFill>
                <a:latin typeface="Times New Roman" panose="02020603050405020304" pitchFamily="18" charset="0"/>
                <a:cs typeface="Times New Roman" panose="02020603050405020304" pitchFamily="18" charset="0"/>
              </a:rPr>
              <a:t>Carbon dioxide has a molar mass of</a:t>
            </a:r>
            <a:br>
              <a:rPr lang="en-US" altLang="en-US" sz="4400" dirty="0">
                <a:solidFill>
                  <a:srgbClr val="008000"/>
                </a:solidFill>
                <a:latin typeface="Times New Roman" panose="02020603050405020304" pitchFamily="18" charset="0"/>
                <a:cs typeface="Times New Roman" panose="02020603050405020304" pitchFamily="18" charset="0"/>
              </a:rPr>
            </a:br>
            <a:r>
              <a:rPr lang="en-US" altLang="en-US" sz="4400" dirty="0">
                <a:solidFill>
                  <a:srgbClr val="008000"/>
                </a:solidFill>
                <a:latin typeface="Times New Roman" panose="02020603050405020304" pitchFamily="18" charset="0"/>
                <a:cs typeface="Times New Roman" panose="02020603050405020304" pitchFamily="18" charset="0"/>
              </a:rPr>
              <a:t> </a:t>
            </a:r>
            <a:r>
              <a:rPr lang="en-US" altLang="en-US" sz="4400" u="sng" dirty="0">
                <a:solidFill>
                  <a:srgbClr val="008000"/>
                </a:solidFill>
                <a:latin typeface="Times New Roman" panose="02020603050405020304" pitchFamily="18" charset="0"/>
                <a:cs typeface="Times New Roman" panose="02020603050405020304" pitchFamily="18" charset="0"/>
              </a:rPr>
              <a:t>44 grams/mole</a:t>
            </a:r>
          </a:p>
          <a:p>
            <a:pPr eaLnBrk="1" hangingPunct="1">
              <a:spcBef>
                <a:spcPct val="50000"/>
              </a:spcBef>
              <a:buFontTx/>
              <a:buNone/>
            </a:pP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Or</a:t>
            </a:r>
          </a:p>
          <a:p>
            <a:pPr eaLnBrk="1" hangingPunct="1">
              <a:spcBef>
                <a:spcPct val="50000"/>
              </a:spcBef>
              <a:buFontTx/>
              <a:buNone/>
            </a:pPr>
            <a:r>
              <a:rPr lang="en-US" altLang="en-US" sz="4800" u="sng" dirty="0">
                <a:solidFill>
                  <a:srgbClr val="003399"/>
                </a:solidFill>
                <a:latin typeface="Times New Roman" panose="02020603050405020304" pitchFamily="18" charset="0"/>
                <a:cs typeface="Times New Roman" panose="02020603050405020304" pitchFamily="18" charset="0"/>
              </a:rPr>
              <a:t>44 grams of CO</a:t>
            </a:r>
            <a:r>
              <a:rPr lang="en-US" altLang="en-US" sz="4800" u="sng" baseline="-25000" dirty="0">
                <a:solidFill>
                  <a:srgbClr val="003399"/>
                </a:solidFill>
                <a:latin typeface="Times New Roman" panose="02020603050405020304" pitchFamily="18" charset="0"/>
                <a:cs typeface="Times New Roman" panose="02020603050405020304" pitchFamily="18" charset="0"/>
              </a:rPr>
              <a:t>2</a:t>
            </a:r>
            <a:r>
              <a:rPr lang="en-US" altLang="en-US" sz="4800" u="sng" dirty="0">
                <a:solidFill>
                  <a:srgbClr val="003399"/>
                </a:solidFill>
                <a:latin typeface="Times New Roman" panose="02020603050405020304" pitchFamily="18" charset="0"/>
                <a:cs typeface="Times New Roman" panose="02020603050405020304" pitchFamily="18" charset="0"/>
              </a:rPr>
              <a:t> = one mole of CO</a:t>
            </a:r>
            <a:r>
              <a:rPr lang="en-US" altLang="en-US" sz="4800" u="sng" baseline="-25000" dirty="0">
                <a:solidFill>
                  <a:srgbClr val="003399"/>
                </a:solidFill>
                <a:latin typeface="Times New Roman" panose="02020603050405020304" pitchFamily="18" charset="0"/>
                <a:cs typeface="Times New Roman" panose="02020603050405020304" pitchFamily="18" charset="0"/>
              </a:rPr>
              <a:t>2</a:t>
            </a:r>
            <a:r>
              <a:rPr lang="en-US" altLang="en-US" sz="4800" u="sng" dirty="0">
                <a:solidFill>
                  <a:srgbClr val="003399"/>
                </a:solidFill>
                <a:latin typeface="Times New Roman" panose="02020603050405020304" pitchFamily="18" charset="0"/>
                <a:cs typeface="Times New Roman" panose="02020603050405020304" pitchFamily="18" charset="0"/>
              </a:rPr>
              <a:t> </a:t>
            </a:r>
            <a:endParaRPr lang="en-US" altLang="en-US" sz="3600" u="sng" dirty="0">
              <a:solidFill>
                <a:srgbClr val="003399"/>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1"/>
          <p:cNvSpPr txBox="1">
            <a:spLocks noChangeArrowheads="1"/>
          </p:cNvSpPr>
          <p:nvPr/>
        </p:nvSpPr>
        <p:spPr bwMode="auto">
          <a:xfrm>
            <a:off x="0" y="0"/>
            <a:ext cx="9144000"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dirty="0">
                <a:latin typeface="Times New Roman" panose="02020603050405020304" pitchFamily="18" charset="0"/>
                <a:cs typeface="Times New Roman" panose="02020603050405020304" pitchFamily="18" charset="0"/>
              </a:rPr>
              <a:t>15.  Determine the molar mass of Iron (III) nitrate</a:t>
            </a:r>
          </a:p>
          <a:p>
            <a:pPr eaLnBrk="1" hangingPunct="1">
              <a:spcBef>
                <a:spcPct val="0"/>
              </a:spcBef>
              <a:buFontTx/>
              <a:buNone/>
            </a:pPr>
            <a:endParaRPr lang="en-US" altLang="en-US" sz="1800" dirty="0"/>
          </a:p>
          <a:p>
            <a:pPr eaLnBrk="1" hangingPunct="1">
              <a:spcBef>
                <a:spcPct val="0"/>
              </a:spcBef>
              <a:buFontTx/>
              <a:buNone/>
            </a:pPr>
            <a:r>
              <a:rPr lang="en-US" altLang="en-US" sz="4400" dirty="0"/>
              <a:t>  </a:t>
            </a:r>
          </a:p>
        </p:txBody>
      </p:sp>
      <p:sp>
        <p:nvSpPr>
          <p:cNvPr id="2" name="TextBox 4">
            <a:extLst>
              <a:ext uri="{FF2B5EF4-FFF2-40B4-BE49-F238E27FC236}">
                <a16:creationId xmlns:a16="http://schemas.microsoft.com/office/drawing/2014/main" id="{91E83FDB-A2B0-8A61-8AF2-DB5E2C1A5E86}"/>
              </a:ext>
            </a:extLst>
          </p:cNvPr>
          <p:cNvSpPr txBox="1">
            <a:spLocks noChangeArrowheads="1"/>
          </p:cNvSpPr>
          <p:nvPr/>
        </p:nvSpPr>
        <p:spPr bwMode="auto">
          <a:xfrm>
            <a:off x="0" y="1105287"/>
            <a:ext cx="4800600"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4000" dirty="0"/>
              <a:t> </a:t>
            </a:r>
            <a:r>
              <a:rPr lang="en-US" altLang="en-US" dirty="0">
                <a:latin typeface="Times New Roman" panose="02020603050405020304" pitchFamily="18" charset="0"/>
                <a:cs typeface="Times New Roman" panose="02020603050405020304" pitchFamily="18" charset="0"/>
              </a:rPr>
              <a:t>Fe(NO</a:t>
            </a:r>
            <a:r>
              <a:rPr lang="en-US" altLang="en-US" baseline="-25000" dirty="0">
                <a:latin typeface="Times New Roman" panose="02020603050405020304" pitchFamily="18" charset="0"/>
                <a:cs typeface="Times New Roman" panose="02020603050405020304" pitchFamily="18" charset="0"/>
              </a:rPr>
              <a:t>3</a:t>
            </a:r>
            <a:r>
              <a:rPr lang="en-US" altLang="en-US" dirty="0">
                <a:latin typeface="Times New Roman" panose="02020603050405020304" pitchFamily="18" charset="0"/>
                <a:cs typeface="Times New Roman" panose="02020603050405020304" pitchFamily="18" charset="0"/>
              </a:rPr>
              <a:t>)</a:t>
            </a:r>
            <a:r>
              <a:rPr lang="en-US" altLang="en-US" baseline="-25000" dirty="0">
                <a:latin typeface="Times New Roman" panose="02020603050405020304" pitchFamily="18" charset="0"/>
                <a:cs typeface="Times New Roman" panose="02020603050405020304" pitchFamily="18" charset="0"/>
              </a:rPr>
              <a:t>3</a:t>
            </a:r>
            <a:br>
              <a:rPr lang="en-US" altLang="en-US" baseline="-25000" dirty="0">
                <a:latin typeface="Times New Roman" panose="02020603050405020304" pitchFamily="18" charset="0"/>
                <a:cs typeface="Times New Roman" panose="02020603050405020304" pitchFamily="18" charset="0"/>
              </a:rPr>
            </a:br>
            <a:endParaRPr lang="en-US" altLang="en-US" dirty="0">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dirty="0">
                <a:latin typeface="Times New Roman" panose="02020603050405020304" pitchFamily="18" charset="0"/>
                <a:cs typeface="Times New Roman" panose="02020603050405020304" pitchFamily="18" charset="0"/>
              </a:rPr>
              <a:t> Fe   </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t>
            </a:r>
          </a:p>
          <a:p>
            <a:pPr eaLnBrk="1" hangingPunct="1">
              <a:spcBef>
                <a:spcPct val="0"/>
              </a:spcBef>
              <a:buFontTx/>
              <a:buNone/>
            </a:pPr>
            <a:r>
              <a:rPr lang="en-US" altLang="en-US" dirty="0">
                <a:latin typeface="Times New Roman" panose="02020603050405020304" pitchFamily="18" charset="0"/>
                <a:cs typeface="Times New Roman" panose="02020603050405020304" pitchFamily="18" charset="0"/>
              </a:rPr>
              <a:t> N</a:t>
            </a:r>
          </a:p>
          <a:p>
            <a:pPr eaLnBrk="1" hangingPunct="1">
              <a:spcBef>
                <a:spcPct val="0"/>
              </a:spcBef>
              <a:buFontTx/>
              <a:buNone/>
            </a:pPr>
            <a:endParaRPr lang="en-US" altLang="en-US" dirty="0">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dirty="0">
                <a:latin typeface="Times New Roman" panose="02020603050405020304" pitchFamily="18" charset="0"/>
                <a:cs typeface="Times New Roman" panose="02020603050405020304" pitchFamily="18" charset="0"/>
              </a:rPr>
              <a:t> O  </a:t>
            </a:r>
          </a:p>
          <a:p>
            <a:pPr eaLnBrk="1" hangingPunct="1">
              <a:spcBef>
                <a:spcPct val="0"/>
              </a:spcBef>
              <a:buFontTx/>
              <a:buNone/>
            </a:pP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t>
            </a:r>
            <a:endParaRPr lang="en-US" altLang="en-US" sz="4000" dirty="0"/>
          </a:p>
        </p:txBody>
      </p:sp>
      <p:sp>
        <p:nvSpPr>
          <p:cNvPr id="3" name="Cloud 2">
            <a:extLst>
              <a:ext uri="{FF2B5EF4-FFF2-40B4-BE49-F238E27FC236}">
                <a16:creationId xmlns:a16="http://schemas.microsoft.com/office/drawing/2014/main" id="{14E8DF33-7528-A713-8E79-E2C5B1D017AE}"/>
              </a:ext>
            </a:extLst>
          </p:cNvPr>
          <p:cNvSpPr/>
          <p:nvPr/>
        </p:nvSpPr>
        <p:spPr>
          <a:xfrm>
            <a:off x="4862423" y="1676400"/>
            <a:ext cx="4248508" cy="2819400"/>
          </a:xfrm>
          <a:prstGeom prst="cloud">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a:solidFill>
                  <a:srgbClr val="008000"/>
                </a:solidFill>
                <a:latin typeface="Times New Roman" panose="02020603050405020304" pitchFamily="18" charset="0"/>
                <a:cs typeface="Times New Roman" panose="02020603050405020304" pitchFamily="18" charset="0"/>
              </a:rPr>
              <a:t>Save this space</a:t>
            </a:r>
          </a:p>
          <a:p>
            <a:pPr algn="ctr"/>
            <a:r>
              <a:rPr lang="en-US" dirty="0">
                <a:solidFill>
                  <a:srgbClr val="008000"/>
                </a:solidFill>
                <a:latin typeface="Times New Roman" panose="02020603050405020304" pitchFamily="18" charset="0"/>
                <a:cs typeface="Times New Roman" panose="02020603050405020304" pitchFamily="18" charset="0"/>
              </a:rPr>
              <a:t>Molar mass on the left side.  </a:t>
            </a:r>
            <a:endParaRPr lang="en-US" dirty="0">
              <a:solidFill>
                <a:srgbClr val="008000"/>
              </a:solidFill>
            </a:endParaRPr>
          </a:p>
        </p:txBody>
      </p:sp>
      <p:cxnSp>
        <p:nvCxnSpPr>
          <p:cNvPr id="5" name="Straight Connector 4">
            <a:extLst>
              <a:ext uri="{FF2B5EF4-FFF2-40B4-BE49-F238E27FC236}">
                <a16:creationId xmlns:a16="http://schemas.microsoft.com/office/drawing/2014/main" id="{DCB28A89-58D4-F8FF-46CB-7B394DD5DD32}"/>
              </a:ext>
            </a:extLst>
          </p:cNvPr>
          <p:cNvCxnSpPr/>
          <p:nvPr/>
        </p:nvCxnSpPr>
        <p:spPr>
          <a:xfrm>
            <a:off x="76200" y="19050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D571C06-622A-7451-9FD5-68E4C37D1F75}"/>
              </a:ext>
            </a:extLst>
          </p:cNvPr>
          <p:cNvCxnSpPr/>
          <p:nvPr/>
        </p:nvCxnSpPr>
        <p:spPr>
          <a:xfrm>
            <a:off x="2209800" y="48006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8416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1"/>
          <p:cNvSpPr txBox="1">
            <a:spLocks noChangeArrowheads="1"/>
          </p:cNvSpPr>
          <p:nvPr/>
        </p:nvSpPr>
        <p:spPr bwMode="auto">
          <a:xfrm>
            <a:off x="0" y="0"/>
            <a:ext cx="9144000"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dirty="0">
                <a:latin typeface="Times New Roman" panose="02020603050405020304" pitchFamily="18" charset="0"/>
                <a:cs typeface="Times New Roman" panose="02020603050405020304" pitchFamily="18" charset="0"/>
              </a:rPr>
              <a:t>15.  Determine the molar mass of Iron (III) nitrate</a:t>
            </a:r>
          </a:p>
          <a:p>
            <a:pPr eaLnBrk="1" hangingPunct="1">
              <a:spcBef>
                <a:spcPct val="0"/>
              </a:spcBef>
              <a:buFontTx/>
              <a:buNone/>
            </a:pPr>
            <a:endParaRPr lang="en-US" altLang="en-US" sz="1800" dirty="0">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4400" dirty="0">
                <a:latin typeface="Times New Roman" panose="02020603050405020304" pitchFamily="18" charset="0"/>
                <a:cs typeface="Times New Roman" panose="02020603050405020304" pitchFamily="18" charset="0"/>
              </a:rPr>
              <a:t>  </a:t>
            </a:r>
          </a:p>
        </p:txBody>
      </p:sp>
      <p:sp>
        <p:nvSpPr>
          <p:cNvPr id="2" name="TextBox 4">
            <a:extLst>
              <a:ext uri="{FF2B5EF4-FFF2-40B4-BE49-F238E27FC236}">
                <a16:creationId xmlns:a16="http://schemas.microsoft.com/office/drawing/2014/main" id="{91E83FDB-A2B0-8A61-8AF2-DB5E2C1A5E86}"/>
              </a:ext>
            </a:extLst>
          </p:cNvPr>
          <p:cNvSpPr txBox="1">
            <a:spLocks noChangeArrowheads="1"/>
          </p:cNvSpPr>
          <p:nvPr/>
        </p:nvSpPr>
        <p:spPr bwMode="auto">
          <a:xfrm>
            <a:off x="0" y="1105287"/>
            <a:ext cx="4800600"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4000" dirty="0"/>
              <a:t> </a:t>
            </a:r>
            <a:r>
              <a:rPr lang="en-US" altLang="en-US" dirty="0">
                <a:latin typeface="Times New Roman" panose="02020603050405020304" pitchFamily="18" charset="0"/>
                <a:cs typeface="Times New Roman" panose="02020603050405020304" pitchFamily="18" charset="0"/>
              </a:rPr>
              <a:t>Fe(NO</a:t>
            </a:r>
            <a:r>
              <a:rPr lang="en-US" altLang="en-US" baseline="-25000" dirty="0">
                <a:latin typeface="Times New Roman" panose="02020603050405020304" pitchFamily="18" charset="0"/>
                <a:cs typeface="Times New Roman" panose="02020603050405020304" pitchFamily="18" charset="0"/>
              </a:rPr>
              <a:t>3</a:t>
            </a:r>
            <a:r>
              <a:rPr lang="en-US" altLang="en-US" dirty="0">
                <a:latin typeface="Times New Roman" panose="02020603050405020304" pitchFamily="18" charset="0"/>
                <a:cs typeface="Times New Roman" panose="02020603050405020304" pitchFamily="18" charset="0"/>
              </a:rPr>
              <a:t>)</a:t>
            </a:r>
            <a:r>
              <a:rPr lang="en-US" altLang="en-US" baseline="-25000" dirty="0">
                <a:latin typeface="Times New Roman" panose="02020603050405020304" pitchFamily="18" charset="0"/>
                <a:cs typeface="Times New Roman" panose="02020603050405020304" pitchFamily="18" charset="0"/>
              </a:rPr>
              <a:t>3</a:t>
            </a:r>
            <a:br>
              <a:rPr lang="en-US" altLang="en-US" baseline="-25000" dirty="0">
                <a:latin typeface="Times New Roman" panose="02020603050405020304" pitchFamily="18" charset="0"/>
                <a:cs typeface="Times New Roman" panose="02020603050405020304" pitchFamily="18" charset="0"/>
              </a:rPr>
            </a:br>
            <a:endParaRPr lang="en-US" altLang="en-US" dirty="0">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dirty="0">
                <a:latin typeface="Times New Roman" panose="02020603050405020304" pitchFamily="18" charset="0"/>
                <a:cs typeface="Times New Roman" panose="02020603050405020304" pitchFamily="18" charset="0"/>
              </a:rPr>
              <a:t> Fe   1 x 56 g = 56 g</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t>
            </a:r>
          </a:p>
          <a:p>
            <a:pPr eaLnBrk="1" hangingPunct="1">
              <a:spcBef>
                <a:spcPct val="0"/>
              </a:spcBef>
              <a:buFontTx/>
              <a:buNone/>
            </a:pPr>
            <a:r>
              <a:rPr lang="en-US" altLang="en-US" dirty="0">
                <a:latin typeface="Times New Roman" panose="02020603050405020304" pitchFamily="18" charset="0"/>
                <a:cs typeface="Times New Roman" panose="02020603050405020304" pitchFamily="18" charset="0"/>
              </a:rPr>
              <a:t> N    3 x 14 g = 42 g</a:t>
            </a:r>
          </a:p>
          <a:p>
            <a:pPr eaLnBrk="1" hangingPunct="1">
              <a:spcBef>
                <a:spcPct val="0"/>
              </a:spcBef>
              <a:buFontTx/>
              <a:buNone/>
            </a:pPr>
            <a:endParaRPr lang="en-US" altLang="en-US" dirty="0">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dirty="0">
                <a:latin typeface="Times New Roman" panose="02020603050405020304" pitchFamily="18" charset="0"/>
                <a:cs typeface="Times New Roman" panose="02020603050405020304" pitchFamily="18" charset="0"/>
              </a:rPr>
              <a:t> O    9 x 16 g = 144 g</a:t>
            </a:r>
          </a:p>
          <a:p>
            <a:pPr eaLnBrk="1" hangingPunct="1">
              <a:spcBef>
                <a:spcPct val="0"/>
              </a:spcBef>
              <a:buFontTx/>
              <a:buNone/>
            </a:pP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242 g/mole</a:t>
            </a:r>
            <a:endParaRPr lang="en-US" altLang="en-US" sz="4000" dirty="0"/>
          </a:p>
        </p:txBody>
      </p:sp>
      <p:sp>
        <p:nvSpPr>
          <p:cNvPr id="3" name="Cloud 2">
            <a:extLst>
              <a:ext uri="{FF2B5EF4-FFF2-40B4-BE49-F238E27FC236}">
                <a16:creationId xmlns:a16="http://schemas.microsoft.com/office/drawing/2014/main" id="{14E8DF33-7528-A713-8E79-E2C5B1D017AE}"/>
              </a:ext>
            </a:extLst>
          </p:cNvPr>
          <p:cNvSpPr/>
          <p:nvPr/>
        </p:nvSpPr>
        <p:spPr>
          <a:xfrm>
            <a:off x="4862423" y="1676400"/>
            <a:ext cx="4248508" cy="2819400"/>
          </a:xfrm>
          <a:prstGeom prst="cloud">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a:solidFill>
                  <a:srgbClr val="008000"/>
                </a:solidFill>
                <a:latin typeface="Times New Roman" panose="02020603050405020304" pitchFamily="18" charset="0"/>
                <a:cs typeface="Times New Roman" panose="02020603050405020304" pitchFamily="18" charset="0"/>
              </a:rPr>
              <a:t>Save this space</a:t>
            </a:r>
          </a:p>
          <a:p>
            <a:pPr algn="ctr"/>
            <a:r>
              <a:rPr lang="en-US" dirty="0">
                <a:solidFill>
                  <a:srgbClr val="008000"/>
                </a:solidFill>
                <a:latin typeface="Times New Roman" panose="02020603050405020304" pitchFamily="18" charset="0"/>
                <a:cs typeface="Times New Roman" panose="02020603050405020304" pitchFamily="18" charset="0"/>
              </a:rPr>
              <a:t>Molar mass on the left side.  </a:t>
            </a:r>
            <a:endParaRPr lang="en-US" dirty="0">
              <a:solidFill>
                <a:srgbClr val="008000"/>
              </a:solidFill>
            </a:endParaRPr>
          </a:p>
        </p:txBody>
      </p:sp>
      <p:cxnSp>
        <p:nvCxnSpPr>
          <p:cNvPr id="5" name="Straight Connector 4">
            <a:extLst>
              <a:ext uri="{FF2B5EF4-FFF2-40B4-BE49-F238E27FC236}">
                <a16:creationId xmlns:a16="http://schemas.microsoft.com/office/drawing/2014/main" id="{DCB28A89-58D4-F8FF-46CB-7B394DD5DD32}"/>
              </a:ext>
            </a:extLst>
          </p:cNvPr>
          <p:cNvCxnSpPr/>
          <p:nvPr/>
        </p:nvCxnSpPr>
        <p:spPr>
          <a:xfrm>
            <a:off x="76200" y="19050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BB263CDF-C39E-DD33-62F5-40B44CB5CC1C}"/>
              </a:ext>
            </a:extLst>
          </p:cNvPr>
          <p:cNvCxnSpPr/>
          <p:nvPr/>
        </p:nvCxnSpPr>
        <p:spPr>
          <a:xfrm>
            <a:off x="2209800" y="48006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2028BD4-6F8A-D1CA-F5E9-5E9207988E49}"/>
              </a:ext>
            </a:extLst>
          </p:cNvPr>
          <p:cNvSpPr txBox="1"/>
          <p:nvPr/>
        </p:nvSpPr>
        <p:spPr>
          <a:xfrm>
            <a:off x="0" y="6150114"/>
            <a:ext cx="9144000" cy="707886"/>
          </a:xfrm>
          <a:prstGeom prst="rect">
            <a:avLst/>
          </a:prstGeom>
          <a:solidFill>
            <a:srgbClr val="FFFF4B"/>
          </a:solidFill>
        </p:spPr>
        <p:txBody>
          <a:bodyPr wrap="square" rtlCol="0">
            <a:spAutoFit/>
          </a:bodyPr>
          <a:lstStyle/>
          <a:p>
            <a:r>
              <a:rPr lang="en-US" sz="2000" dirty="0">
                <a:latin typeface="Times New Roman" panose="02020603050405020304" pitchFamily="18" charset="0"/>
                <a:cs typeface="Times New Roman" panose="02020603050405020304" pitchFamily="18" charset="0"/>
              </a:rPr>
              <a:t>16.  COPY THIS: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Iron (II) nitrate has a molar mass of 242 grams         1 mole </a:t>
            </a:r>
            <a:r>
              <a:rPr lang="en-US" altLang="en-US" sz="2000" dirty="0">
                <a:latin typeface="Times New Roman" panose="02020603050405020304" pitchFamily="18" charset="0"/>
                <a:cs typeface="Times New Roman" panose="02020603050405020304" pitchFamily="18" charset="0"/>
              </a:rPr>
              <a:t>Fe(NO</a:t>
            </a:r>
            <a:r>
              <a:rPr lang="en-US" altLang="en-US" sz="2000" baseline="-25000" dirty="0">
                <a:latin typeface="Times New Roman" panose="02020603050405020304" pitchFamily="18" charset="0"/>
                <a:cs typeface="Times New Roman" panose="02020603050405020304" pitchFamily="18" charset="0"/>
              </a:rPr>
              <a:t>3</a:t>
            </a:r>
            <a:r>
              <a:rPr lang="en-US" altLang="en-US" sz="2000" dirty="0">
                <a:latin typeface="Times New Roman" panose="02020603050405020304" pitchFamily="18" charset="0"/>
                <a:cs typeface="Times New Roman" panose="02020603050405020304" pitchFamily="18" charset="0"/>
              </a:rPr>
              <a:t>)</a:t>
            </a:r>
            <a:r>
              <a:rPr lang="en-US" altLang="en-US" sz="2000" baseline="-25000" dirty="0">
                <a:latin typeface="Times New Roman" panose="02020603050405020304" pitchFamily="18" charset="0"/>
                <a:cs typeface="Times New Roman" panose="02020603050405020304" pitchFamily="18" charset="0"/>
              </a:rPr>
              <a:t>3</a:t>
            </a:r>
            <a:r>
              <a:rPr lang="en-US" sz="2000" dirty="0">
                <a:latin typeface="Times New Roman" panose="02020603050405020304" pitchFamily="18" charset="0"/>
                <a:cs typeface="Times New Roman" panose="02020603050405020304" pitchFamily="18" charset="0"/>
              </a:rPr>
              <a:t>  = 242 g </a:t>
            </a:r>
            <a:r>
              <a:rPr lang="en-US" altLang="en-US" sz="2000" dirty="0">
                <a:latin typeface="Times New Roman" panose="02020603050405020304" pitchFamily="18" charset="0"/>
                <a:cs typeface="Times New Roman" panose="02020603050405020304" pitchFamily="18" charset="0"/>
              </a:rPr>
              <a:t>Fe(NO</a:t>
            </a:r>
            <a:r>
              <a:rPr lang="en-US" altLang="en-US" sz="2000" baseline="-25000" dirty="0">
                <a:latin typeface="Times New Roman" panose="02020603050405020304" pitchFamily="18" charset="0"/>
                <a:cs typeface="Times New Roman" panose="02020603050405020304" pitchFamily="18" charset="0"/>
              </a:rPr>
              <a:t>3</a:t>
            </a:r>
            <a:r>
              <a:rPr lang="en-US" altLang="en-US" sz="2000" dirty="0">
                <a:latin typeface="Times New Roman" panose="02020603050405020304" pitchFamily="18" charset="0"/>
                <a:cs typeface="Times New Roman" panose="02020603050405020304" pitchFamily="18" charset="0"/>
              </a:rPr>
              <a:t>)</a:t>
            </a:r>
            <a:r>
              <a:rPr lang="en-US" altLang="en-US" sz="2000" baseline="-25000" dirty="0">
                <a:latin typeface="Times New Roman" panose="02020603050405020304" pitchFamily="18" charset="0"/>
                <a:cs typeface="Times New Roman" panose="02020603050405020304" pitchFamily="18" charset="0"/>
              </a:rPr>
              <a:t>3</a:t>
            </a:r>
            <a:r>
              <a:rPr lang="en-US" sz="20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481876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6"/>
          <p:cNvSpPr txBox="1">
            <a:spLocks noChangeArrowheads="1"/>
          </p:cNvSpPr>
          <p:nvPr/>
        </p:nvSpPr>
        <p:spPr bwMode="auto">
          <a:xfrm>
            <a:off x="0" y="-15815"/>
            <a:ext cx="9144000"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000099"/>
                </a:solidFill>
                <a:latin typeface="Times New Roman" panose="02020603050405020304" pitchFamily="18" charset="0"/>
                <a:cs typeface="Times New Roman" panose="02020603050405020304" pitchFamily="18" charset="0"/>
              </a:rPr>
              <a:t>17. What is the mass of 2.70 moles of sulfur? </a:t>
            </a:r>
            <a:r>
              <a:rPr lang="en-US" altLang="en-US" sz="2400" dirty="0">
                <a:solidFill>
                  <a:srgbClr val="C00000"/>
                </a:solidFill>
                <a:latin typeface="Times New Roman" panose="02020603050405020304" pitchFamily="18" charset="0"/>
                <a:cs typeface="Times New Roman" panose="02020603050405020304" pitchFamily="18" charset="0"/>
              </a:rPr>
              <a:t> </a:t>
            </a:r>
          </a:p>
          <a:p>
            <a:pPr eaLnBrk="1" hangingPunct="1">
              <a:spcBef>
                <a:spcPct val="50000"/>
              </a:spcBef>
              <a:buFontTx/>
              <a:buNone/>
            </a:pPr>
            <a:br>
              <a:rPr lang="en-US" altLang="en-US" sz="2400" dirty="0">
                <a:solidFill>
                  <a:srgbClr val="000099"/>
                </a:solidFill>
                <a:latin typeface="Times New Roman" panose="02020603050405020304" pitchFamily="18" charset="0"/>
                <a:cs typeface="Times New Roman" panose="02020603050405020304" pitchFamily="18" charset="0"/>
              </a:rPr>
            </a:br>
            <a:r>
              <a:rPr lang="en-US" altLang="en-US" sz="2400" dirty="0">
                <a:solidFill>
                  <a:srgbClr val="000099"/>
                </a:solidFill>
                <a:latin typeface="Times New Roman" panose="02020603050405020304" pitchFamily="18" charset="0"/>
                <a:cs typeface="Times New Roman" panose="02020603050405020304" pitchFamily="18" charset="0"/>
              </a:rPr>
              <a:t>to do this we need to get a grip on what this is asking.</a:t>
            </a:r>
          </a:p>
          <a:p>
            <a:pPr eaLnBrk="1" hangingPunct="1">
              <a:spcBef>
                <a:spcPct val="50000"/>
              </a:spcBef>
              <a:buFontTx/>
              <a:buNone/>
            </a:pPr>
            <a:endParaRPr lang="en-US" altLang="en-US" sz="2400" dirty="0">
              <a:solidFill>
                <a:srgbClr val="000099"/>
              </a:solidFill>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sz="2400" dirty="0">
                <a:solidFill>
                  <a:srgbClr val="000099"/>
                </a:solidFill>
                <a:latin typeface="Times New Roman" panose="02020603050405020304" pitchFamily="18" charset="0"/>
                <a:cs typeface="Times New Roman" panose="02020603050405020304" pitchFamily="18" charset="0"/>
              </a:rPr>
              <a:t>It means convert 2.70 moles of sulfur to grams of sulfur.</a:t>
            </a:r>
          </a:p>
          <a:p>
            <a:pPr eaLnBrk="1" hangingPunct="1">
              <a:spcBef>
                <a:spcPct val="50000"/>
              </a:spcBef>
              <a:buFontTx/>
              <a:buNone/>
            </a:pPr>
            <a:r>
              <a:rPr lang="en-US" altLang="en-US" sz="2400" dirty="0">
                <a:solidFill>
                  <a:srgbClr val="000099"/>
                </a:solidFill>
                <a:latin typeface="Times New Roman" panose="02020603050405020304" pitchFamily="18" charset="0"/>
                <a:cs typeface="Times New Roman" panose="02020603050405020304" pitchFamily="18" charset="0"/>
              </a:rPr>
              <a:t>You will need the molar mass of sulfur to do this math problem.  </a:t>
            </a:r>
          </a:p>
          <a:p>
            <a:pPr eaLnBrk="1" hangingPunct="1">
              <a:spcBef>
                <a:spcPct val="50000"/>
              </a:spcBef>
              <a:buFontTx/>
              <a:buNone/>
            </a:pPr>
            <a:br>
              <a:rPr lang="en-US" altLang="en-US" sz="2400" dirty="0">
                <a:solidFill>
                  <a:srgbClr val="000099"/>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What is the molar mass of sulfur?  </a:t>
            </a:r>
          </a:p>
          <a:p>
            <a:pPr eaLnBrk="1" hangingPunct="1">
              <a:spcBef>
                <a:spcPct val="50000"/>
              </a:spcBef>
              <a:buFontTx/>
              <a:buNone/>
            </a:pPr>
            <a:endParaRPr lang="en-US" altLang="en-US" sz="2400" dirty="0">
              <a:solidFill>
                <a:srgbClr val="FF0000"/>
              </a:solidFill>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sz="2400" dirty="0">
                <a:solidFill>
                  <a:srgbClr val="FF0000"/>
                </a:solidFill>
                <a:latin typeface="Times New Roman" panose="02020603050405020304" pitchFamily="18" charset="0"/>
                <a:cs typeface="Times New Roman" panose="02020603050405020304" pitchFamily="18" charset="0"/>
              </a:rPr>
              <a:t>We can say  1 mole of sulfur = ___ grams of sulfur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6"/>
          <p:cNvSpPr txBox="1">
            <a:spLocks noChangeArrowheads="1"/>
          </p:cNvSpPr>
          <p:nvPr/>
        </p:nvSpPr>
        <p:spPr bwMode="auto">
          <a:xfrm>
            <a:off x="0" y="-15815"/>
            <a:ext cx="9144000" cy="6494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000099"/>
                </a:solidFill>
                <a:latin typeface="Times New Roman" panose="02020603050405020304" pitchFamily="18" charset="0"/>
                <a:cs typeface="Times New Roman" panose="02020603050405020304" pitchFamily="18" charset="0"/>
              </a:rPr>
              <a:t>17. What is the mass of 2.70 moles of sulfur? </a:t>
            </a:r>
            <a:r>
              <a:rPr lang="en-US" altLang="en-US" sz="2400" dirty="0">
                <a:solidFill>
                  <a:srgbClr val="C00000"/>
                </a:solidFill>
                <a:latin typeface="Times New Roman" panose="02020603050405020304" pitchFamily="18" charset="0"/>
                <a:cs typeface="Times New Roman" panose="02020603050405020304" pitchFamily="18" charset="0"/>
              </a:rPr>
              <a:t> </a:t>
            </a:r>
          </a:p>
          <a:p>
            <a:pPr eaLnBrk="1" hangingPunct="1">
              <a:spcBef>
                <a:spcPct val="50000"/>
              </a:spcBef>
              <a:buFontTx/>
              <a:buNone/>
            </a:pPr>
            <a:br>
              <a:rPr lang="en-US" altLang="en-US" sz="2400" dirty="0">
                <a:solidFill>
                  <a:srgbClr val="000099"/>
                </a:solidFill>
                <a:latin typeface="Times New Roman" panose="02020603050405020304" pitchFamily="18" charset="0"/>
                <a:cs typeface="Times New Roman" panose="02020603050405020304" pitchFamily="18" charset="0"/>
              </a:rPr>
            </a:br>
            <a:r>
              <a:rPr lang="en-US" altLang="en-US" sz="2400" dirty="0">
                <a:solidFill>
                  <a:srgbClr val="000099"/>
                </a:solidFill>
                <a:latin typeface="Times New Roman" panose="02020603050405020304" pitchFamily="18" charset="0"/>
                <a:cs typeface="Times New Roman" panose="02020603050405020304" pitchFamily="18" charset="0"/>
              </a:rPr>
              <a:t>to do this we need to get a grip on what this is asking.</a:t>
            </a:r>
          </a:p>
          <a:p>
            <a:pPr eaLnBrk="1" hangingPunct="1">
              <a:spcBef>
                <a:spcPct val="50000"/>
              </a:spcBef>
              <a:buFontTx/>
              <a:buNone/>
            </a:pPr>
            <a:endParaRPr lang="en-US" altLang="en-US" sz="2400" dirty="0">
              <a:solidFill>
                <a:srgbClr val="000099"/>
              </a:solidFill>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sz="2400" dirty="0">
                <a:solidFill>
                  <a:srgbClr val="000099"/>
                </a:solidFill>
                <a:latin typeface="Times New Roman" panose="02020603050405020304" pitchFamily="18" charset="0"/>
                <a:cs typeface="Times New Roman" panose="02020603050405020304" pitchFamily="18" charset="0"/>
              </a:rPr>
              <a:t>It means convert 2.70 moles of sulfur to grams of sulfur.</a:t>
            </a:r>
          </a:p>
          <a:p>
            <a:pPr eaLnBrk="1" hangingPunct="1">
              <a:spcBef>
                <a:spcPct val="50000"/>
              </a:spcBef>
              <a:buFontTx/>
              <a:buNone/>
            </a:pPr>
            <a:r>
              <a:rPr lang="en-US" altLang="en-US" sz="2400" dirty="0">
                <a:solidFill>
                  <a:srgbClr val="000099"/>
                </a:solidFill>
                <a:latin typeface="Times New Roman" panose="02020603050405020304" pitchFamily="18" charset="0"/>
                <a:cs typeface="Times New Roman" panose="02020603050405020304" pitchFamily="18" charset="0"/>
              </a:rPr>
              <a:t>You will need the molar mass of sulfur to do this math problem.  </a:t>
            </a:r>
            <a:br>
              <a:rPr lang="en-US" altLang="en-US" sz="2400" dirty="0">
                <a:solidFill>
                  <a:srgbClr val="000099"/>
                </a:solidFill>
                <a:latin typeface="Times New Roman" panose="02020603050405020304" pitchFamily="18" charset="0"/>
                <a:cs typeface="Times New Roman" panose="02020603050405020304" pitchFamily="18" charset="0"/>
              </a:rPr>
            </a:br>
            <a:br>
              <a:rPr lang="en-US" altLang="en-US" sz="2400" dirty="0">
                <a:solidFill>
                  <a:srgbClr val="000099"/>
                </a:solidFill>
                <a:latin typeface="Times New Roman" panose="02020603050405020304" pitchFamily="18" charset="0"/>
                <a:cs typeface="Times New Roman" panose="02020603050405020304" pitchFamily="18" charset="0"/>
              </a:rPr>
            </a:br>
            <a:r>
              <a:rPr lang="en-US" altLang="en-US" b="1" dirty="0">
                <a:solidFill>
                  <a:srgbClr val="FF0000"/>
                </a:solidFill>
                <a:latin typeface="Times New Roman" panose="02020603050405020304" pitchFamily="18" charset="0"/>
                <a:cs typeface="Times New Roman" panose="02020603050405020304" pitchFamily="18" charset="0"/>
              </a:rPr>
              <a:t>18.  What is the molar mass of sulfur?  </a:t>
            </a:r>
            <a:r>
              <a:rPr lang="en-US" altLang="en-US" b="1" u="sng" dirty="0">
                <a:solidFill>
                  <a:srgbClr val="FF0000"/>
                </a:solidFill>
                <a:latin typeface="Times New Roman" panose="02020603050405020304" pitchFamily="18" charset="0"/>
                <a:cs typeface="Times New Roman" panose="02020603050405020304" pitchFamily="18" charset="0"/>
              </a:rPr>
              <a:t>32 g/mole </a:t>
            </a:r>
            <a:endParaRPr lang="en-US" altLang="en-US" sz="2400" b="1" u="sng" dirty="0">
              <a:solidFill>
                <a:srgbClr val="FF0000"/>
              </a:solidFill>
              <a:latin typeface="Times New Roman" panose="02020603050405020304" pitchFamily="18" charset="0"/>
              <a:cs typeface="Times New Roman" panose="02020603050405020304" pitchFamily="18" charset="0"/>
            </a:endParaRPr>
          </a:p>
          <a:p>
            <a:pPr eaLnBrk="1" hangingPunct="1">
              <a:spcBef>
                <a:spcPct val="50000"/>
              </a:spcBef>
              <a:buFontTx/>
              <a:buNone/>
            </a:pPr>
            <a:endParaRPr lang="en-US" altLang="en-US" sz="2400" dirty="0">
              <a:solidFill>
                <a:srgbClr val="FF0000"/>
              </a:solidFill>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sz="2400" dirty="0">
                <a:solidFill>
                  <a:srgbClr val="FF0000"/>
                </a:solidFill>
                <a:latin typeface="Times New Roman" panose="02020603050405020304" pitchFamily="18" charset="0"/>
                <a:cs typeface="Times New Roman" panose="02020603050405020304" pitchFamily="18" charset="0"/>
              </a:rPr>
              <a:t>19.  We can say   1 mole of sulfur = 32 grams of sulfur</a:t>
            </a:r>
          </a:p>
          <a:p>
            <a:pPr eaLnBrk="1" hangingPunct="1">
              <a:spcBef>
                <a:spcPct val="50000"/>
              </a:spcBef>
              <a:buFontTx/>
              <a:buNone/>
            </a:pPr>
            <a:endParaRPr lang="en-US" altLang="en-US" sz="2400" dirty="0">
              <a:solidFill>
                <a:srgbClr val="FF0000"/>
              </a:solidFill>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sz="2400" dirty="0">
                <a:solidFill>
                  <a:srgbClr val="FF0000"/>
                </a:solidFill>
                <a:latin typeface="Times New Roman" panose="02020603050405020304" pitchFamily="18" charset="0"/>
                <a:cs typeface="Times New Roman" panose="02020603050405020304" pitchFamily="18" charset="0"/>
              </a:rPr>
              <a:t>From this equality we can make a conversion factor, and easily switch these units from moles into grams.  </a:t>
            </a:r>
          </a:p>
        </p:txBody>
      </p:sp>
      <p:sp>
        <p:nvSpPr>
          <p:cNvPr id="2" name="Oval 1">
            <a:extLst>
              <a:ext uri="{FF2B5EF4-FFF2-40B4-BE49-F238E27FC236}">
                <a16:creationId xmlns:a16="http://schemas.microsoft.com/office/drawing/2014/main" id="{2C7A1F6B-DD0B-5FCF-8A85-2D180CC4C485}"/>
              </a:ext>
            </a:extLst>
          </p:cNvPr>
          <p:cNvSpPr/>
          <p:nvPr/>
        </p:nvSpPr>
        <p:spPr>
          <a:xfrm>
            <a:off x="2082655" y="4180858"/>
            <a:ext cx="5003945" cy="1076942"/>
          </a:xfrm>
          <a:prstGeom prst="ellipse">
            <a:avLst/>
          </a:prstGeom>
          <a:noFill/>
          <a:ln>
            <a:solidFill>
              <a:schemeClr val="tx1">
                <a:lumMod val="95000"/>
                <a:lumOff val="5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8ADF9314-2037-7C1B-C4E0-6D579A28401A}"/>
              </a:ext>
            </a:extLst>
          </p:cNvPr>
          <p:cNvCxnSpPr>
            <a:cxnSpLocks/>
          </p:cNvCxnSpPr>
          <p:nvPr/>
        </p:nvCxnSpPr>
        <p:spPr>
          <a:xfrm flipV="1">
            <a:off x="2133600" y="5105400"/>
            <a:ext cx="702331" cy="528573"/>
          </a:xfrm>
          <a:prstGeom prst="line">
            <a:avLst/>
          </a:prstGeom>
          <a:ln w="28575"/>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3585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6"/>
          <p:cNvSpPr txBox="1">
            <a:spLocks noChangeArrowheads="1"/>
          </p:cNvSpPr>
          <p:nvPr/>
        </p:nvSpPr>
        <p:spPr bwMode="auto">
          <a:xfrm>
            <a:off x="0" y="-15815"/>
            <a:ext cx="9144000" cy="65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000099"/>
                </a:solidFill>
                <a:latin typeface="Times New Roman" panose="02020603050405020304" pitchFamily="18" charset="0"/>
                <a:cs typeface="Times New Roman" panose="02020603050405020304" pitchFamily="18" charset="0"/>
              </a:rPr>
              <a:t>20. What is the mass of 2.70 moles of sulfur? </a:t>
            </a:r>
            <a:r>
              <a:rPr lang="en-US" altLang="en-US" sz="2400" dirty="0">
                <a:solidFill>
                  <a:srgbClr val="C00000"/>
                </a:solidFill>
                <a:latin typeface="Times New Roman" panose="02020603050405020304" pitchFamily="18" charset="0"/>
                <a:cs typeface="Times New Roman" panose="02020603050405020304" pitchFamily="18" charset="0"/>
              </a:rPr>
              <a:t> </a:t>
            </a:r>
          </a:p>
          <a:p>
            <a:pPr eaLnBrk="1" hangingPunct="1">
              <a:spcBef>
                <a:spcPct val="50000"/>
              </a:spcBef>
              <a:buFontTx/>
              <a:buNone/>
            </a:pPr>
            <a:br>
              <a:rPr lang="en-US" altLang="en-US" sz="2400" dirty="0">
                <a:solidFill>
                  <a:srgbClr val="000099"/>
                </a:solidFill>
                <a:latin typeface="Times New Roman" panose="02020603050405020304" pitchFamily="18" charset="0"/>
                <a:cs typeface="Times New Roman" panose="02020603050405020304" pitchFamily="18" charset="0"/>
              </a:rPr>
            </a:br>
            <a:endParaRPr lang="en-US" altLang="en-US" sz="2400" dirty="0">
              <a:solidFill>
                <a:srgbClr val="000099"/>
              </a:solidFill>
              <a:latin typeface="Times New Roman" panose="02020603050405020304" pitchFamily="18" charset="0"/>
              <a:cs typeface="Times New Roman" panose="02020603050405020304" pitchFamily="18" charset="0"/>
            </a:endParaRPr>
          </a:p>
          <a:p>
            <a:pPr eaLnBrk="1" hangingPunct="1">
              <a:spcBef>
                <a:spcPct val="50000"/>
              </a:spcBef>
              <a:buFontTx/>
              <a:buNone/>
            </a:pPr>
            <a:endParaRPr lang="en-US" altLang="en-US" sz="2400" dirty="0">
              <a:solidFill>
                <a:srgbClr val="000099"/>
              </a:solidFill>
              <a:latin typeface="Times New Roman" panose="02020603050405020304" pitchFamily="18" charset="0"/>
              <a:cs typeface="Times New Roman" panose="02020603050405020304" pitchFamily="18" charset="0"/>
            </a:endParaRPr>
          </a:p>
          <a:p>
            <a:pPr eaLnBrk="1" hangingPunct="1">
              <a:spcBef>
                <a:spcPct val="50000"/>
              </a:spcBef>
              <a:buFontTx/>
              <a:buNone/>
            </a:pPr>
            <a:endParaRPr lang="en-US" altLang="en-US" sz="2400" dirty="0">
              <a:solidFill>
                <a:srgbClr val="000099"/>
              </a:solidFill>
              <a:latin typeface="Times New Roman" panose="02020603050405020304" pitchFamily="18" charset="0"/>
              <a:cs typeface="Times New Roman" panose="02020603050405020304" pitchFamily="18" charset="0"/>
            </a:endParaRPr>
          </a:p>
          <a:p>
            <a:pPr eaLnBrk="1" hangingPunct="1">
              <a:spcBef>
                <a:spcPct val="50000"/>
              </a:spcBef>
              <a:buFontTx/>
              <a:buNone/>
            </a:pPr>
            <a:br>
              <a:rPr lang="en-US" altLang="en-US" sz="2400" dirty="0">
                <a:solidFill>
                  <a:srgbClr val="000099"/>
                </a:solidFill>
                <a:latin typeface="Times New Roman" panose="02020603050405020304" pitchFamily="18" charset="0"/>
                <a:cs typeface="Times New Roman" panose="02020603050405020304" pitchFamily="18" charset="0"/>
              </a:rPr>
            </a:br>
            <a:endParaRPr lang="en-US" altLang="en-US" sz="2400" dirty="0">
              <a:solidFill>
                <a:srgbClr val="000099"/>
              </a:solidFill>
              <a:latin typeface="Times New Roman" panose="02020603050405020304" pitchFamily="18" charset="0"/>
              <a:cs typeface="Times New Roman" panose="02020603050405020304" pitchFamily="18" charset="0"/>
            </a:endParaRPr>
          </a:p>
          <a:p>
            <a:pPr eaLnBrk="1" hangingPunct="1">
              <a:spcBef>
                <a:spcPct val="50000"/>
              </a:spcBef>
              <a:buFontTx/>
              <a:buNone/>
            </a:pPr>
            <a:endParaRPr lang="en-US" altLang="en-US" sz="2400" dirty="0">
              <a:solidFill>
                <a:srgbClr val="000099"/>
              </a:solidFill>
              <a:latin typeface="Times New Roman" panose="02020603050405020304" pitchFamily="18" charset="0"/>
              <a:cs typeface="Times New Roman" panose="02020603050405020304" pitchFamily="18" charset="0"/>
            </a:endParaRPr>
          </a:p>
          <a:p>
            <a:pPr eaLnBrk="1" hangingPunct="1">
              <a:spcBef>
                <a:spcPct val="50000"/>
              </a:spcBef>
              <a:buFontTx/>
              <a:buNone/>
            </a:pPr>
            <a:endParaRPr lang="en-US" altLang="en-US" sz="2400" dirty="0">
              <a:solidFill>
                <a:srgbClr val="000099"/>
              </a:solidFill>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sz="2400" dirty="0">
                <a:solidFill>
                  <a:srgbClr val="FF0000"/>
                </a:solidFill>
                <a:latin typeface="Times New Roman" panose="02020603050405020304" pitchFamily="18" charset="0"/>
                <a:cs typeface="Times New Roman" panose="02020603050405020304" pitchFamily="18" charset="0"/>
              </a:rPr>
              <a:t>                     1 mole of sulfur = 32 grams of sulfur</a:t>
            </a:r>
          </a:p>
          <a:p>
            <a:pPr eaLnBrk="1" hangingPunct="1">
              <a:spcBef>
                <a:spcPct val="50000"/>
              </a:spcBef>
              <a:buFontTx/>
              <a:buNone/>
            </a:pPr>
            <a:endParaRPr lang="en-US" altLang="en-US" sz="2400" dirty="0">
              <a:solidFill>
                <a:srgbClr val="FF0000"/>
              </a:solidFill>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Start “over 1”, then use the equality to make a conversion </a:t>
            </a:r>
            <a:b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factor that cancels out the units, do the math, arms up!</a:t>
            </a:r>
          </a:p>
        </p:txBody>
      </p:sp>
      <p:sp>
        <p:nvSpPr>
          <p:cNvPr id="2" name="Oval 1">
            <a:extLst>
              <a:ext uri="{FF2B5EF4-FFF2-40B4-BE49-F238E27FC236}">
                <a16:creationId xmlns:a16="http://schemas.microsoft.com/office/drawing/2014/main" id="{2C7A1F6B-DD0B-5FCF-8A85-2D180CC4C485}"/>
              </a:ext>
            </a:extLst>
          </p:cNvPr>
          <p:cNvSpPr/>
          <p:nvPr/>
        </p:nvSpPr>
        <p:spPr>
          <a:xfrm>
            <a:off x="1549255" y="4251207"/>
            <a:ext cx="5003945" cy="1076942"/>
          </a:xfrm>
          <a:prstGeom prst="ellipse">
            <a:avLst/>
          </a:prstGeom>
          <a:noFill/>
          <a:ln>
            <a:solidFill>
              <a:schemeClr val="tx1">
                <a:lumMod val="95000"/>
                <a:lumOff val="5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a:extLst>
              <a:ext uri="{FF2B5EF4-FFF2-40B4-BE49-F238E27FC236}">
                <a16:creationId xmlns:a16="http://schemas.microsoft.com/office/drawing/2014/main" id="{D0B1FAEF-28C9-E113-7D02-3538172549BE}"/>
              </a:ext>
            </a:extLst>
          </p:cNvPr>
          <p:cNvGraphicFramePr>
            <a:graphicFrameLocks noGrp="1"/>
          </p:cNvGraphicFramePr>
          <p:nvPr>
            <p:extLst>
              <p:ext uri="{D42A27DB-BD31-4B8C-83A1-F6EECF244321}">
                <p14:modId xmlns:p14="http://schemas.microsoft.com/office/powerpoint/2010/main" val="1794277977"/>
              </p:ext>
            </p:extLst>
          </p:nvPr>
        </p:nvGraphicFramePr>
        <p:xfrm>
          <a:off x="152400" y="836054"/>
          <a:ext cx="8458200" cy="1387593"/>
        </p:xfrm>
        <a:graphic>
          <a:graphicData uri="http://schemas.openxmlformats.org/drawingml/2006/table">
            <a:tbl>
              <a:tblPr firstRow="1" bandRow="1">
                <a:tableStyleId>{5C22544A-7EE6-4342-B048-85BDC9FD1C3A}</a:tableStyleId>
              </a:tblPr>
              <a:tblGrid>
                <a:gridCol w="2087088">
                  <a:extLst>
                    <a:ext uri="{9D8B030D-6E8A-4147-A177-3AD203B41FA5}">
                      <a16:colId xmlns:a16="http://schemas.microsoft.com/office/drawing/2014/main" val="733465708"/>
                    </a:ext>
                  </a:extLst>
                </a:gridCol>
                <a:gridCol w="549234">
                  <a:extLst>
                    <a:ext uri="{9D8B030D-6E8A-4147-A177-3AD203B41FA5}">
                      <a16:colId xmlns:a16="http://schemas.microsoft.com/office/drawing/2014/main" val="3152588170"/>
                    </a:ext>
                  </a:extLst>
                </a:gridCol>
                <a:gridCol w="1647701">
                  <a:extLst>
                    <a:ext uri="{9D8B030D-6E8A-4147-A177-3AD203B41FA5}">
                      <a16:colId xmlns:a16="http://schemas.microsoft.com/office/drawing/2014/main" val="3120350626"/>
                    </a:ext>
                  </a:extLst>
                </a:gridCol>
                <a:gridCol w="659080">
                  <a:extLst>
                    <a:ext uri="{9D8B030D-6E8A-4147-A177-3AD203B41FA5}">
                      <a16:colId xmlns:a16="http://schemas.microsoft.com/office/drawing/2014/main" val="1821577272"/>
                    </a:ext>
                  </a:extLst>
                </a:gridCol>
                <a:gridCol w="3515097">
                  <a:extLst>
                    <a:ext uri="{9D8B030D-6E8A-4147-A177-3AD203B41FA5}">
                      <a16:colId xmlns:a16="http://schemas.microsoft.com/office/drawing/2014/main" val="1202266120"/>
                    </a:ext>
                  </a:extLst>
                </a:gridCol>
              </a:tblGrid>
              <a:tr h="1387593">
                <a:tc>
                  <a:txBody>
                    <a:bodyPr/>
                    <a:lstStyle/>
                    <a:p>
                      <a:pPr algn="ctr"/>
                      <a:r>
                        <a:rPr lang="en-US" sz="2400" b="0" i="0" u="sng" dirty="0">
                          <a:solidFill>
                            <a:schemeClr val="tx1">
                              <a:lumMod val="95000"/>
                              <a:lumOff val="5000"/>
                            </a:schemeClr>
                          </a:solidFill>
                          <a:latin typeface="Times New Roman" panose="02020603050405020304" pitchFamily="18" charset="0"/>
                          <a:cs typeface="Times New Roman" panose="02020603050405020304" pitchFamily="18" charset="0"/>
                        </a:rPr>
                        <a:t>2.70 moles S</a:t>
                      </a:r>
                      <a:br>
                        <a:rPr lang="en-US" sz="2400" b="0" i="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CD5B5"/>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X</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CD5B5"/>
                    </a:solidFill>
                  </a:tcPr>
                </a:tc>
                <a:tc>
                  <a:txBody>
                    <a:bodyPr/>
                    <a:lstStyle/>
                    <a:p>
                      <a:pPr algn="ctr"/>
                      <a:r>
                        <a:rPr lang="en-US" sz="2400" b="0" u="sng" dirty="0">
                          <a:solidFill>
                            <a:schemeClr val="tx1">
                              <a:lumMod val="95000"/>
                              <a:lumOff val="5000"/>
                            </a:schemeClr>
                          </a:solidFill>
                          <a:latin typeface="Times New Roman" panose="02020603050405020304" pitchFamily="18" charset="0"/>
                          <a:cs typeface="Times New Roman" panose="02020603050405020304" pitchFamily="18" charset="0"/>
                        </a:rPr>
                        <a:t>32 g S</a:t>
                      </a:r>
                      <a:br>
                        <a:rPr lang="en-US" sz="2400" b="0" u="sng"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1 mole 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CD5B5"/>
                    </a:solid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CD5B5"/>
                    </a:solidFill>
                  </a:tcPr>
                </a:tc>
                <a:tc>
                  <a:txBody>
                    <a:bodyPr/>
                    <a:lstStyle/>
                    <a:p>
                      <a:pPr algn="l"/>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86.4 grams of Sulfur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CD5B5"/>
                    </a:solidFill>
                  </a:tcPr>
                </a:tc>
                <a:extLst>
                  <a:ext uri="{0D108BD9-81ED-4DB2-BD59-A6C34878D82A}">
                    <a16:rowId xmlns:a16="http://schemas.microsoft.com/office/drawing/2014/main" val="3748190261"/>
                  </a:ext>
                </a:extLst>
              </a:tr>
            </a:tbl>
          </a:graphicData>
        </a:graphic>
      </p:graphicFrame>
      <p:cxnSp>
        <p:nvCxnSpPr>
          <p:cNvPr id="6" name="Straight Arrow Connector 5">
            <a:extLst>
              <a:ext uri="{FF2B5EF4-FFF2-40B4-BE49-F238E27FC236}">
                <a16:creationId xmlns:a16="http://schemas.microsoft.com/office/drawing/2014/main" id="{3991A44B-1B21-2FF8-7C28-AF9608CD339A}"/>
              </a:ext>
            </a:extLst>
          </p:cNvPr>
          <p:cNvCxnSpPr/>
          <p:nvPr/>
        </p:nvCxnSpPr>
        <p:spPr>
          <a:xfrm flipH="1" flipV="1">
            <a:off x="3657600" y="2362200"/>
            <a:ext cx="152400" cy="188900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F0FEE4A-C3CE-979B-ABF2-432BE52A61A5}"/>
              </a:ext>
            </a:extLst>
          </p:cNvPr>
          <p:cNvCxnSpPr/>
          <p:nvPr/>
        </p:nvCxnSpPr>
        <p:spPr>
          <a:xfrm flipH="1">
            <a:off x="1053955" y="1219200"/>
            <a:ext cx="990600" cy="2286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026" name="Picture 2" descr="Pop Art Dancing Stick Figure - Vector Image">
            <a:extLst>
              <a:ext uri="{FF2B5EF4-FFF2-40B4-BE49-F238E27FC236}">
                <a16:creationId xmlns:a16="http://schemas.microsoft.com/office/drawing/2014/main" id="{28782E78-26A7-5EFA-A1B2-1B19E2C54C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4724400"/>
            <a:ext cx="1302664" cy="2008527"/>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a:extLst>
              <a:ext uri="{FF2B5EF4-FFF2-40B4-BE49-F238E27FC236}">
                <a16:creationId xmlns:a16="http://schemas.microsoft.com/office/drawing/2014/main" id="{1AC4D317-8FEB-DB20-18F9-E39D0E0522D5}"/>
              </a:ext>
            </a:extLst>
          </p:cNvPr>
          <p:cNvCxnSpPr/>
          <p:nvPr/>
        </p:nvCxnSpPr>
        <p:spPr>
          <a:xfrm flipH="1">
            <a:off x="3314700" y="1600200"/>
            <a:ext cx="990600" cy="2286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11751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4"/>
          <p:cNvSpPr txBox="1">
            <a:spLocks noChangeArrowheads="1"/>
          </p:cNvSpPr>
          <p:nvPr/>
        </p:nvSpPr>
        <p:spPr bwMode="auto">
          <a:xfrm>
            <a:off x="0" y="0"/>
            <a:ext cx="9144000"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21.  What is the mass of 0.356 moles of lead?</a:t>
            </a:r>
            <a:b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1400" dirty="0">
                <a:solidFill>
                  <a:srgbClr val="FF0000"/>
                </a:solidFill>
                <a:latin typeface="Times New Roman" panose="02020603050405020304" pitchFamily="18" charset="0"/>
                <a:cs typeface="Times New Roman" panose="02020603050405020304" pitchFamily="18" charset="0"/>
              </a:rPr>
              <a:t>                  (start over 1, get the molar mass of lead, make a conversion factor that cancels out the moles, do the math)</a:t>
            </a:r>
            <a:endParaRPr lang="en-US" altLang="en-US"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4"/>
          <p:cNvSpPr txBox="1">
            <a:spLocks noChangeArrowheads="1"/>
          </p:cNvSpPr>
          <p:nvPr/>
        </p:nvSpPr>
        <p:spPr bwMode="auto">
          <a:xfrm>
            <a:off x="0" y="0"/>
            <a:ext cx="9144000"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21.  What is the mass of 0.356 moles of lead?</a:t>
            </a:r>
            <a:b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1400" dirty="0">
                <a:solidFill>
                  <a:srgbClr val="FF0000"/>
                </a:solidFill>
                <a:latin typeface="Times New Roman" panose="02020603050405020304" pitchFamily="18" charset="0"/>
                <a:cs typeface="Times New Roman" panose="02020603050405020304" pitchFamily="18" charset="0"/>
              </a:rPr>
              <a:t>                  (start over 1, get the molar mass of lead, make a conversion factor that cancels out the moles, do the math)</a:t>
            </a:r>
            <a:endParaRPr lang="en-US" altLang="en-US" dirty="0">
              <a:solidFill>
                <a:srgbClr val="FF0000"/>
              </a:solidFill>
              <a:latin typeface="Times New Roman" panose="02020603050405020304" pitchFamily="18" charset="0"/>
              <a:cs typeface="Times New Roman" panose="02020603050405020304" pitchFamily="18" charset="0"/>
            </a:endParaRPr>
          </a:p>
        </p:txBody>
      </p:sp>
      <p:sp>
        <p:nvSpPr>
          <p:cNvPr id="2" name="Text Box 4">
            <a:extLst>
              <a:ext uri="{FF2B5EF4-FFF2-40B4-BE49-F238E27FC236}">
                <a16:creationId xmlns:a16="http://schemas.microsoft.com/office/drawing/2014/main" id="{14925F80-427E-4FA2-A033-71A94EC13471}"/>
              </a:ext>
            </a:extLst>
          </p:cNvPr>
          <p:cNvSpPr txBox="1">
            <a:spLocks noChangeArrowheads="1"/>
          </p:cNvSpPr>
          <p:nvPr/>
        </p:nvSpPr>
        <p:spPr bwMode="auto">
          <a:xfrm>
            <a:off x="0" y="2514600"/>
            <a:ext cx="2667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400" u="sng" dirty="0">
                <a:latin typeface="Comic Sans MS" pitchFamily="66" charset="0"/>
              </a:rPr>
              <a:t>0.356 moles lead</a:t>
            </a:r>
            <a:br>
              <a:rPr lang="en-US" altLang="en-US" sz="2400" u="sng" dirty="0">
                <a:latin typeface="Comic Sans MS" pitchFamily="66" charset="0"/>
              </a:rPr>
            </a:br>
            <a:r>
              <a:rPr lang="en-US" altLang="en-US" sz="2400" dirty="0">
                <a:latin typeface="Comic Sans MS" pitchFamily="66" charset="0"/>
              </a:rPr>
              <a:t>1</a:t>
            </a:r>
          </a:p>
        </p:txBody>
      </p:sp>
      <p:sp>
        <p:nvSpPr>
          <p:cNvPr id="3" name="Text Box 5">
            <a:extLst>
              <a:ext uri="{FF2B5EF4-FFF2-40B4-BE49-F238E27FC236}">
                <a16:creationId xmlns:a16="http://schemas.microsoft.com/office/drawing/2014/main" id="{178ECFDF-F150-4FCE-AA88-89E416616145}"/>
              </a:ext>
            </a:extLst>
          </p:cNvPr>
          <p:cNvSpPr txBox="1">
            <a:spLocks noChangeArrowheads="1"/>
          </p:cNvSpPr>
          <p:nvPr/>
        </p:nvSpPr>
        <p:spPr bwMode="auto">
          <a:xfrm>
            <a:off x="2946753" y="2667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a:latin typeface="Comic Sans MS" pitchFamily="66" charset="0"/>
              </a:rPr>
              <a:t>x</a:t>
            </a:r>
          </a:p>
        </p:txBody>
      </p:sp>
      <p:sp>
        <p:nvSpPr>
          <p:cNvPr id="5" name="Rectangle 7">
            <a:extLst>
              <a:ext uri="{FF2B5EF4-FFF2-40B4-BE49-F238E27FC236}">
                <a16:creationId xmlns:a16="http://schemas.microsoft.com/office/drawing/2014/main" id="{A6A9AADF-EB7C-4625-89F0-D2808478F623}"/>
              </a:ext>
            </a:extLst>
          </p:cNvPr>
          <p:cNvSpPr>
            <a:spLocks noChangeArrowheads="1"/>
          </p:cNvSpPr>
          <p:nvPr/>
        </p:nvSpPr>
        <p:spPr bwMode="auto">
          <a:xfrm>
            <a:off x="3396440" y="2438400"/>
            <a:ext cx="168507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400" u="sng" dirty="0">
                <a:solidFill>
                  <a:schemeClr val="tx1">
                    <a:lumMod val="95000"/>
                    <a:lumOff val="5000"/>
                  </a:schemeClr>
                </a:solidFill>
                <a:latin typeface="Comic Sans MS" pitchFamily="66" charset="0"/>
              </a:rPr>
              <a:t>207 g lead</a:t>
            </a:r>
            <a:br>
              <a:rPr lang="en-US" altLang="en-US" sz="2400" u="sng" dirty="0">
                <a:solidFill>
                  <a:schemeClr val="tx1">
                    <a:lumMod val="95000"/>
                    <a:lumOff val="5000"/>
                  </a:schemeClr>
                </a:solidFill>
                <a:latin typeface="Comic Sans MS" pitchFamily="66" charset="0"/>
              </a:rPr>
            </a:br>
            <a:r>
              <a:rPr lang="en-US" altLang="en-US" sz="2400" dirty="0">
                <a:solidFill>
                  <a:schemeClr val="tx1">
                    <a:lumMod val="95000"/>
                    <a:lumOff val="5000"/>
                  </a:schemeClr>
                </a:solidFill>
                <a:latin typeface="Comic Sans MS" pitchFamily="66" charset="0"/>
              </a:rPr>
              <a:t>1 mole Pb</a:t>
            </a:r>
          </a:p>
        </p:txBody>
      </p:sp>
      <p:sp>
        <p:nvSpPr>
          <p:cNvPr id="7" name="Rectangle 9">
            <a:extLst>
              <a:ext uri="{FF2B5EF4-FFF2-40B4-BE49-F238E27FC236}">
                <a16:creationId xmlns:a16="http://schemas.microsoft.com/office/drawing/2014/main" id="{C36606D9-0FB9-4B93-8AF2-2623B8647239}"/>
              </a:ext>
            </a:extLst>
          </p:cNvPr>
          <p:cNvSpPr>
            <a:spLocks noChangeArrowheads="1"/>
          </p:cNvSpPr>
          <p:nvPr/>
        </p:nvSpPr>
        <p:spPr bwMode="auto">
          <a:xfrm>
            <a:off x="5308953" y="2667000"/>
            <a:ext cx="339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omic Sans MS" pitchFamily="66" charset="0"/>
              </a:rPr>
              <a:t>=</a:t>
            </a:r>
          </a:p>
        </p:txBody>
      </p:sp>
      <p:sp>
        <p:nvSpPr>
          <p:cNvPr id="4" name="Text Box 10">
            <a:extLst>
              <a:ext uri="{FF2B5EF4-FFF2-40B4-BE49-F238E27FC236}">
                <a16:creationId xmlns:a16="http://schemas.microsoft.com/office/drawing/2014/main" id="{ECD0A08C-41B1-415B-BCCA-9D5E64AFF42D}"/>
              </a:ext>
            </a:extLst>
          </p:cNvPr>
          <p:cNvSpPr txBox="1">
            <a:spLocks noChangeArrowheads="1"/>
          </p:cNvSpPr>
          <p:nvPr/>
        </p:nvSpPr>
        <p:spPr bwMode="auto">
          <a:xfrm>
            <a:off x="5791200" y="2667000"/>
            <a:ext cx="3352799"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FF0000"/>
                </a:solidFill>
                <a:latin typeface="Comic Sans MS" pitchFamily="66" charset="0"/>
              </a:rPr>
              <a:t>73.692 grams</a:t>
            </a:r>
          </a:p>
          <a:p>
            <a:pPr eaLnBrk="1" hangingPunct="1">
              <a:spcBef>
                <a:spcPct val="50000"/>
              </a:spcBef>
              <a:buFontTx/>
              <a:buNone/>
            </a:pPr>
            <a:endParaRPr lang="en-US" altLang="en-US" sz="2400" dirty="0">
              <a:solidFill>
                <a:srgbClr val="FF0000"/>
              </a:solidFill>
              <a:latin typeface="Comic Sans MS" pitchFamily="66" charset="0"/>
            </a:endParaRPr>
          </a:p>
          <a:p>
            <a:pPr eaLnBrk="1" hangingPunct="1">
              <a:spcBef>
                <a:spcPct val="50000"/>
              </a:spcBef>
              <a:buFontTx/>
              <a:buNone/>
            </a:pPr>
            <a:endParaRPr lang="en-US" altLang="en-US" sz="2400" dirty="0">
              <a:solidFill>
                <a:srgbClr val="FF0000"/>
              </a:solidFill>
              <a:latin typeface="Comic Sans MS" pitchFamily="66" charset="0"/>
            </a:endParaRPr>
          </a:p>
          <a:p>
            <a:pPr eaLnBrk="1" hangingPunct="1">
              <a:spcBef>
                <a:spcPct val="50000"/>
              </a:spcBef>
              <a:buFontTx/>
              <a:buNone/>
            </a:pPr>
            <a:r>
              <a:rPr lang="en-US" altLang="en-US" sz="3600" dirty="0">
                <a:solidFill>
                  <a:srgbClr val="FF0000"/>
                </a:solidFill>
                <a:latin typeface="Comic Sans MS" pitchFamily="66" charset="0"/>
              </a:rPr>
              <a:t>73.7 g Pb    </a:t>
            </a:r>
            <a:r>
              <a:rPr lang="en-US" altLang="en-US" sz="1800" dirty="0">
                <a:solidFill>
                  <a:srgbClr val="C00000"/>
                </a:solidFill>
                <a:latin typeface="Comic Sans MS" pitchFamily="66" charset="0"/>
              </a:rPr>
              <a:t>(3SF)</a:t>
            </a:r>
          </a:p>
        </p:txBody>
      </p:sp>
      <p:cxnSp>
        <p:nvCxnSpPr>
          <p:cNvPr id="8" name="Straight Arrow Connector 7">
            <a:extLst>
              <a:ext uri="{FF2B5EF4-FFF2-40B4-BE49-F238E27FC236}">
                <a16:creationId xmlns:a16="http://schemas.microsoft.com/office/drawing/2014/main" id="{975F8270-3CDB-4E62-A798-7D69B62F0276}"/>
              </a:ext>
            </a:extLst>
          </p:cNvPr>
          <p:cNvCxnSpPr>
            <a:cxnSpLocks/>
          </p:cNvCxnSpPr>
          <p:nvPr/>
        </p:nvCxnSpPr>
        <p:spPr>
          <a:xfrm flipH="1">
            <a:off x="6524978" y="3269397"/>
            <a:ext cx="228600" cy="845403"/>
          </a:xfrm>
          <a:prstGeom prst="straightConnector1">
            <a:avLst/>
          </a:prstGeom>
          <a:ln w="57150">
            <a:solidFill>
              <a:srgbClr val="0000CC"/>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325F730-FCFD-A856-6557-7646E78A8D1E}"/>
              </a:ext>
            </a:extLst>
          </p:cNvPr>
          <p:cNvCxnSpPr>
            <a:cxnSpLocks/>
          </p:cNvCxnSpPr>
          <p:nvPr/>
        </p:nvCxnSpPr>
        <p:spPr>
          <a:xfrm flipH="1">
            <a:off x="962378" y="2667000"/>
            <a:ext cx="1905000" cy="22860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E1E023C2-C493-995E-DEF1-915E652592E8}"/>
              </a:ext>
            </a:extLst>
          </p:cNvPr>
          <p:cNvCxnSpPr>
            <a:cxnSpLocks/>
          </p:cNvCxnSpPr>
          <p:nvPr/>
        </p:nvCxnSpPr>
        <p:spPr>
          <a:xfrm flipH="1">
            <a:off x="3795889" y="2895600"/>
            <a:ext cx="1369589" cy="183548"/>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689089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3" name="Text Box 11"/>
          <p:cNvSpPr txBox="1">
            <a:spLocks noChangeArrowheads="1"/>
          </p:cNvSpPr>
          <p:nvPr/>
        </p:nvSpPr>
        <p:spPr bwMode="auto">
          <a:xfrm>
            <a:off x="0" y="0"/>
            <a:ext cx="914868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b="1" dirty="0">
                <a:solidFill>
                  <a:srgbClr val="FF0000"/>
                </a:solidFill>
                <a:latin typeface="Congenial SemiBold" panose="02000503040000020004" pitchFamily="2" charset="0"/>
              </a:rPr>
              <a:t>22.  </a:t>
            </a:r>
            <a:r>
              <a:rPr lang="en-US" altLang="en-US" sz="2800" dirty="0">
                <a:solidFill>
                  <a:srgbClr val="FF0000"/>
                </a:solidFill>
                <a:latin typeface="Congenial SemiBold" panose="02000503040000020004" pitchFamily="2" charset="0"/>
              </a:rPr>
              <a:t>What is the mass of 6.15 moles of </a:t>
            </a:r>
            <a:r>
              <a:rPr lang="en-US" altLang="en-US" sz="2800" b="1" dirty="0">
                <a:solidFill>
                  <a:srgbClr val="FF0000"/>
                </a:solidFill>
                <a:latin typeface="Congenial SemiBold" panose="02000503040000020004" pitchFamily="2" charset="0"/>
              </a:rPr>
              <a:t>boron</a:t>
            </a:r>
            <a:r>
              <a:rPr lang="en-US" altLang="en-US" sz="2800" dirty="0">
                <a:solidFill>
                  <a:srgbClr val="FF0000"/>
                </a:solidFill>
                <a:latin typeface="Congenial SemiBold" panose="02000503040000020004" pitchFamily="2" charset="0"/>
              </a:rPr>
              <a:t>?</a:t>
            </a:r>
          </a:p>
          <a:p>
            <a:pPr eaLnBrk="1" hangingPunct="1">
              <a:spcBef>
                <a:spcPct val="50000"/>
              </a:spcBef>
              <a:buFontTx/>
              <a:buNone/>
            </a:pPr>
            <a:br>
              <a:rPr lang="en-US" altLang="en-US" sz="2400" dirty="0">
                <a:solidFill>
                  <a:srgbClr val="FF0000"/>
                </a:solidFill>
                <a:latin typeface="Congenial SemiBold" panose="02000503040000020004" pitchFamily="2" charset="0"/>
              </a:rPr>
            </a:br>
            <a:r>
              <a:rPr lang="en-US" altLang="en-US" sz="2400" dirty="0">
                <a:solidFill>
                  <a:srgbClr val="FF0000"/>
                </a:solidFill>
              </a:rPr>
              <a:t>        </a:t>
            </a:r>
            <a:r>
              <a:rPr lang="en-US" altLang="en-US" sz="1400" dirty="0">
                <a:solidFill>
                  <a:srgbClr val="0000FF"/>
                </a:solidFill>
                <a:latin typeface="Times New Roman" panose="02020603050405020304" pitchFamily="18" charset="0"/>
                <a:cs typeface="Times New Roman" panose="02020603050405020304" pitchFamily="18" charset="0"/>
              </a:rPr>
              <a:t>(start over 1, get the molar mass of lead, make a conversion factor that cancels out the moles, do the math)</a:t>
            </a:r>
            <a:endParaRPr lang="en-US" altLang="en-US" sz="2400" dirty="0">
              <a:solidFill>
                <a:srgbClr val="0000FF"/>
              </a:solidFill>
            </a:endParaRPr>
          </a:p>
        </p:txBody>
      </p:sp>
    </p:spTree>
    <p:extLst>
      <p:ext uri="{BB962C8B-B14F-4D97-AF65-F5344CB8AC3E}">
        <p14:creationId xmlns:p14="http://schemas.microsoft.com/office/powerpoint/2010/main" val="3137134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3" name="Text Box 11"/>
          <p:cNvSpPr txBox="1">
            <a:spLocks noChangeArrowheads="1"/>
          </p:cNvSpPr>
          <p:nvPr/>
        </p:nvSpPr>
        <p:spPr bwMode="auto">
          <a:xfrm>
            <a:off x="0" y="0"/>
            <a:ext cx="914868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b="1" dirty="0">
                <a:solidFill>
                  <a:srgbClr val="FF0000"/>
                </a:solidFill>
                <a:latin typeface="Congenial SemiBold" panose="02000503040000020004" pitchFamily="2" charset="0"/>
              </a:rPr>
              <a:t>22.  </a:t>
            </a:r>
            <a:r>
              <a:rPr lang="en-US" altLang="en-US" sz="2800" dirty="0">
                <a:solidFill>
                  <a:srgbClr val="FF0000"/>
                </a:solidFill>
                <a:latin typeface="Congenial SemiBold" panose="02000503040000020004" pitchFamily="2" charset="0"/>
              </a:rPr>
              <a:t>What is the mass of 6.15 moles of </a:t>
            </a:r>
            <a:r>
              <a:rPr lang="en-US" altLang="en-US" sz="2800" b="1" dirty="0">
                <a:solidFill>
                  <a:srgbClr val="FF0000"/>
                </a:solidFill>
                <a:latin typeface="Congenial SemiBold" panose="02000503040000020004" pitchFamily="2" charset="0"/>
              </a:rPr>
              <a:t>boron</a:t>
            </a:r>
            <a:r>
              <a:rPr lang="en-US" altLang="en-US" sz="2800" dirty="0">
                <a:solidFill>
                  <a:srgbClr val="FF0000"/>
                </a:solidFill>
                <a:latin typeface="Congenial SemiBold" panose="02000503040000020004" pitchFamily="2" charset="0"/>
              </a:rPr>
              <a:t>?</a:t>
            </a:r>
          </a:p>
          <a:p>
            <a:pPr eaLnBrk="1" hangingPunct="1">
              <a:spcBef>
                <a:spcPct val="50000"/>
              </a:spcBef>
              <a:buFontTx/>
              <a:buNone/>
            </a:pPr>
            <a:br>
              <a:rPr lang="en-US" altLang="en-US" sz="2400" dirty="0">
                <a:solidFill>
                  <a:srgbClr val="FF0000"/>
                </a:solidFill>
                <a:latin typeface="Congenial SemiBold" panose="02000503040000020004" pitchFamily="2" charset="0"/>
              </a:rPr>
            </a:br>
            <a:r>
              <a:rPr lang="en-US" altLang="en-US" sz="2400" dirty="0">
                <a:solidFill>
                  <a:srgbClr val="FF0000"/>
                </a:solidFill>
              </a:rPr>
              <a:t>        </a:t>
            </a:r>
            <a:r>
              <a:rPr lang="en-US" altLang="en-US" sz="1400" dirty="0">
                <a:solidFill>
                  <a:srgbClr val="0000FF"/>
                </a:solidFill>
                <a:latin typeface="Times New Roman" panose="02020603050405020304" pitchFamily="18" charset="0"/>
                <a:cs typeface="Times New Roman" panose="02020603050405020304" pitchFamily="18" charset="0"/>
              </a:rPr>
              <a:t>(start over 1, get the molar mass of lead, make a conversion factor that cancels out the moles, do the math)</a:t>
            </a:r>
            <a:endParaRPr lang="en-US" altLang="en-US" sz="2400" dirty="0">
              <a:solidFill>
                <a:srgbClr val="0000FF"/>
              </a:solidFill>
            </a:endParaRPr>
          </a:p>
        </p:txBody>
      </p:sp>
      <p:sp>
        <p:nvSpPr>
          <p:cNvPr id="2" name="Text Box 4">
            <a:extLst>
              <a:ext uri="{FF2B5EF4-FFF2-40B4-BE49-F238E27FC236}">
                <a16:creationId xmlns:a16="http://schemas.microsoft.com/office/drawing/2014/main" id="{C8D4D8AF-B69A-44DD-BE27-F369E8667EEB}"/>
              </a:ext>
            </a:extLst>
          </p:cNvPr>
          <p:cNvSpPr txBox="1">
            <a:spLocks noChangeArrowheads="1"/>
          </p:cNvSpPr>
          <p:nvPr/>
        </p:nvSpPr>
        <p:spPr bwMode="auto">
          <a:xfrm>
            <a:off x="152400" y="2209800"/>
            <a:ext cx="2209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800" u="sng" dirty="0">
                <a:latin typeface="Congenial SemiBold" panose="02000503040000020004" pitchFamily="2" charset="0"/>
              </a:rPr>
              <a:t>6.15 mole B</a:t>
            </a:r>
            <a:br>
              <a:rPr lang="en-US" altLang="en-US" sz="2800" u="sng" dirty="0">
                <a:latin typeface="Congenial SemiBold" panose="02000503040000020004" pitchFamily="2" charset="0"/>
              </a:rPr>
            </a:br>
            <a:r>
              <a:rPr lang="en-US" altLang="en-US" sz="2800" dirty="0">
                <a:latin typeface="Congenial SemiBold" panose="02000503040000020004" pitchFamily="2" charset="0"/>
              </a:rPr>
              <a:t>1</a:t>
            </a:r>
          </a:p>
        </p:txBody>
      </p:sp>
      <p:sp>
        <p:nvSpPr>
          <p:cNvPr id="4" name="Text Box 5">
            <a:extLst>
              <a:ext uri="{FF2B5EF4-FFF2-40B4-BE49-F238E27FC236}">
                <a16:creationId xmlns:a16="http://schemas.microsoft.com/office/drawing/2014/main" id="{992D85DE-EB2C-4D70-AA7F-3F257EF5F2DC}"/>
              </a:ext>
            </a:extLst>
          </p:cNvPr>
          <p:cNvSpPr txBox="1">
            <a:spLocks noChangeArrowheads="1"/>
          </p:cNvSpPr>
          <p:nvPr/>
        </p:nvSpPr>
        <p:spPr bwMode="auto">
          <a:xfrm>
            <a:off x="2514600" y="24384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latin typeface="Congenial SemiBold" panose="02000503040000020004" pitchFamily="2" charset="0"/>
              </a:rPr>
              <a:t>X</a:t>
            </a:r>
          </a:p>
        </p:txBody>
      </p:sp>
      <p:sp>
        <p:nvSpPr>
          <p:cNvPr id="6" name="Rectangle 7">
            <a:extLst>
              <a:ext uri="{FF2B5EF4-FFF2-40B4-BE49-F238E27FC236}">
                <a16:creationId xmlns:a16="http://schemas.microsoft.com/office/drawing/2014/main" id="{06A3C127-BFEE-4EBD-A93B-6B9113742FB5}"/>
              </a:ext>
            </a:extLst>
          </p:cNvPr>
          <p:cNvSpPr>
            <a:spLocks noChangeArrowheads="1"/>
          </p:cNvSpPr>
          <p:nvPr/>
        </p:nvSpPr>
        <p:spPr bwMode="auto">
          <a:xfrm>
            <a:off x="3048000" y="2209800"/>
            <a:ext cx="1589088"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800" u="sng" dirty="0">
                <a:latin typeface="Congenial SemiBold" panose="02000503040000020004" pitchFamily="2" charset="0"/>
              </a:rPr>
              <a:t>11 g B</a:t>
            </a:r>
            <a:br>
              <a:rPr lang="en-US" altLang="en-US" sz="2800" u="sng" dirty="0">
                <a:latin typeface="Congenial SemiBold" panose="02000503040000020004" pitchFamily="2" charset="0"/>
              </a:rPr>
            </a:br>
            <a:r>
              <a:rPr lang="en-US" altLang="en-US" sz="2800" dirty="0">
                <a:latin typeface="Congenial SemiBold" panose="02000503040000020004" pitchFamily="2" charset="0"/>
              </a:rPr>
              <a:t>1 mole B</a:t>
            </a:r>
          </a:p>
        </p:txBody>
      </p:sp>
      <p:sp>
        <p:nvSpPr>
          <p:cNvPr id="8" name="Rectangle 9">
            <a:extLst>
              <a:ext uri="{FF2B5EF4-FFF2-40B4-BE49-F238E27FC236}">
                <a16:creationId xmlns:a16="http://schemas.microsoft.com/office/drawing/2014/main" id="{BC69DD2C-A848-4219-AF9F-92CD5A4D726E}"/>
              </a:ext>
            </a:extLst>
          </p:cNvPr>
          <p:cNvSpPr>
            <a:spLocks noChangeArrowheads="1"/>
          </p:cNvSpPr>
          <p:nvPr/>
        </p:nvSpPr>
        <p:spPr bwMode="auto">
          <a:xfrm>
            <a:off x="4887899" y="2368216"/>
            <a:ext cx="37382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dirty="0">
                <a:latin typeface="Congenial SemiBold" panose="02000503040000020004" pitchFamily="2" charset="0"/>
              </a:rPr>
              <a:t>=</a:t>
            </a:r>
          </a:p>
        </p:txBody>
      </p:sp>
      <p:sp>
        <p:nvSpPr>
          <p:cNvPr id="10" name="Text Box 10">
            <a:extLst>
              <a:ext uri="{FF2B5EF4-FFF2-40B4-BE49-F238E27FC236}">
                <a16:creationId xmlns:a16="http://schemas.microsoft.com/office/drawing/2014/main" id="{B2711A8D-4E1F-4FF2-99C8-B9E62D3BD67A}"/>
              </a:ext>
            </a:extLst>
          </p:cNvPr>
          <p:cNvSpPr txBox="1">
            <a:spLocks noChangeArrowheads="1"/>
          </p:cNvSpPr>
          <p:nvPr/>
        </p:nvSpPr>
        <p:spPr bwMode="auto">
          <a:xfrm>
            <a:off x="5335828" y="2327959"/>
            <a:ext cx="3808172"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3600" dirty="0">
                <a:solidFill>
                  <a:srgbClr val="FF0000"/>
                </a:solidFill>
                <a:latin typeface="Congenial SemiBold" panose="02000503040000020004" pitchFamily="2" charset="0"/>
              </a:rPr>
              <a:t>  67.65 g boron</a:t>
            </a:r>
          </a:p>
          <a:p>
            <a:pPr eaLnBrk="1" hangingPunct="1">
              <a:spcBef>
                <a:spcPct val="50000"/>
              </a:spcBef>
              <a:buFontTx/>
              <a:buNone/>
            </a:pPr>
            <a:endParaRPr lang="en-US" altLang="en-US" sz="3600" dirty="0">
              <a:solidFill>
                <a:srgbClr val="0000CC"/>
              </a:solidFill>
              <a:latin typeface="Congenial SemiBold" panose="02000503040000020004" pitchFamily="2" charset="0"/>
            </a:endParaRPr>
          </a:p>
          <a:p>
            <a:pPr eaLnBrk="1" hangingPunct="1">
              <a:spcBef>
                <a:spcPct val="50000"/>
              </a:spcBef>
              <a:buFontTx/>
              <a:buNone/>
            </a:pPr>
            <a:endParaRPr lang="en-US" altLang="en-US" sz="3600" dirty="0">
              <a:solidFill>
                <a:srgbClr val="0000CC"/>
              </a:solidFill>
              <a:latin typeface="Congenial SemiBold" panose="02000503040000020004" pitchFamily="2" charset="0"/>
            </a:endParaRPr>
          </a:p>
          <a:p>
            <a:pPr eaLnBrk="1" hangingPunct="1">
              <a:spcBef>
                <a:spcPct val="50000"/>
              </a:spcBef>
              <a:buFontTx/>
              <a:buNone/>
            </a:pPr>
            <a:r>
              <a:rPr lang="en-US" altLang="en-US" sz="4400" dirty="0">
                <a:solidFill>
                  <a:srgbClr val="0000CC"/>
                </a:solidFill>
                <a:latin typeface="Congenial SemiBold" panose="02000503040000020004" pitchFamily="2" charset="0"/>
              </a:rPr>
              <a:t>67.7 g boron </a:t>
            </a:r>
            <a:br>
              <a:rPr lang="en-US" altLang="en-US" sz="3600" dirty="0">
                <a:solidFill>
                  <a:srgbClr val="0000CC"/>
                </a:solidFill>
                <a:latin typeface="Congenial SemiBold" panose="02000503040000020004" pitchFamily="2" charset="0"/>
              </a:rPr>
            </a:br>
            <a:r>
              <a:rPr lang="en-US" altLang="en-US" sz="2400" dirty="0">
                <a:solidFill>
                  <a:srgbClr val="C00000"/>
                </a:solidFill>
                <a:latin typeface="Congenial SemiBold" panose="02000503040000020004" pitchFamily="2" charset="0"/>
              </a:rPr>
              <a:t>  </a:t>
            </a:r>
            <a:r>
              <a:rPr lang="en-US" altLang="en-US" sz="1800" dirty="0">
                <a:solidFill>
                  <a:srgbClr val="C00000"/>
                </a:solidFill>
                <a:latin typeface="Congenial SemiBold" panose="02000503040000020004" pitchFamily="2" charset="0"/>
              </a:rPr>
              <a:t>(3 SF)</a:t>
            </a:r>
            <a:endParaRPr lang="en-US" altLang="en-US" sz="2400" dirty="0">
              <a:solidFill>
                <a:srgbClr val="C00000"/>
              </a:solidFill>
              <a:latin typeface="Congenial SemiBold" panose="02000503040000020004" pitchFamily="2" charset="0"/>
            </a:endParaRPr>
          </a:p>
        </p:txBody>
      </p:sp>
      <p:cxnSp>
        <p:nvCxnSpPr>
          <p:cNvPr id="9" name="Straight Arrow Connector 8">
            <a:extLst>
              <a:ext uri="{FF2B5EF4-FFF2-40B4-BE49-F238E27FC236}">
                <a16:creationId xmlns:a16="http://schemas.microsoft.com/office/drawing/2014/main" id="{62A1A22E-F546-4726-B2D1-700B51D2F021}"/>
              </a:ext>
            </a:extLst>
          </p:cNvPr>
          <p:cNvCxnSpPr>
            <a:cxnSpLocks/>
          </p:cNvCxnSpPr>
          <p:nvPr/>
        </p:nvCxnSpPr>
        <p:spPr>
          <a:xfrm flipH="1">
            <a:off x="6019800" y="3155950"/>
            <a:ext cx="228600" cy="1610409"/>
          </a:xfrm>
          <a:prstGeom prst="straightConnector1">
            <a:avLst/>
          </a:prstGeom>
          <a:ln w="57150">
            <a:solidFill>
              <a:srgbClr val="0000CC"/>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85E71F32-95E3-A8D1-B79F-86422287690E}"/>
              </a:ext>
            </a:extLst>
          </p:cNvPr>
          <p:cNvCxnSpPr/>
          <p:nvPr/>
        </p:nvCxnSpPr>
        <p:spPr>
          <a:xfrm flipH="1">
            <a:off x="1066800" y="2327959"/>
            <a:ext cx="1295400" cy="304800"/>
          </a:xfrm>
          <a:prstGeom prst="line">
            <a:avLst/>
          </a:prstGeom>
          <a:ln>
            <a:solidFill>
              <a:srgbClr val="0000FF"/>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F1F6F348-0655-6313-1C20-265933506850}"/>
              </a:ext>
            </a:extLst>
          </p:cNvPr>
          <p:cNvCxnSpPr/>
          <p:nvPr/>
        </p:nvCxnSpPr>
        <p:spPr>
          <a:xfrm flipH="1">
            <a:off x="3492587" y="2743200"/>
            <a:ext cx="1295400" cy="304800"/>
          </a:xfrm>
          <a:prstGeom prst="line">
            <a:avLst/>
          </a:prstGeom>
          <a:ln>
            <a:solidFill>
              <a:srgbClr val="0000FF"/>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429351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3527425"/>
          </a:xfrm>
          <a:solidFill>
            <a:srgbClr val="FCD5B5"/>
          </a:solidFill>
        </p:spPr>
        <p:txBody>
          <a:bodyPr>
            <a:normAutofit/>
          </a:bodyPr>
          <a:lstStyle/>
          <a:p>
            <a:pPr algn="l" eaLnBrk="1" hangingPunct="1">
              <a:defRPr/>
            </a:pPr>
            <a:r>
              <a:rPr lang="en-US" sz="4000" dirty="0">
                <a:latin typeface="Congenial SemiBold" panose="02000503040000020004" pitchFamily="2" charset="0"/>
              </a:rPr>
              <a:t>Objective of Mole class #2</a:t>
            </a:r>
            <a:br>
              <a:rPr lang="en-US" sz="4000" dirty="0">
                <a:latin typeface="Congenial SemiBold" panose="02000503040000020004" pitchFamily="2" charset="0"/>
              </a:rPr>
            </a:br>
            <a:r>
              <a:rPr lang="en-US" sz="4000" dirty="0">
                <a:latin typeface="Congenial SemiBold" panose="02000503040000020004" pitchFamily="2" charset="0"/>
              </a:rPr>
              <a:t>Calculating Molar Masses, </a:t>
            </a:r>
            <a:br>
              <a:rPr lang="en-US" sz="4000" dirty="0">
                <a:latin typeface="Congenial SemiBold" panose="02000503040000020004" pitchFamily="2" charset="0"/>
              </a:rPr>
            </a:br>
            <a:r>
              <a:rPr lang="en-US" sz="4000" dirty="0">
                <a:latin typeface="Congenial SemiBold" panose="02000503040000020004" pitchFamily="2" charset="0"/>
              </a:rPr>
              <a:t>and how many atoms or molecules are in any mass of a compound or element.</a:t>
            </a:r>
          </a:p>
        </p:txBody>
      </p:sp>
      <p:sp>
        <p:nvSpPr>
          <p:cNvPr id="2051" name="Subtitle 2"/>
          <p:cNvSpPr>
            <a:spLocks noGrp="1"/>
          </p:cNvSpPr>
          <p:nvPr>
            <p:ph type="subTitle" idx="1"/>
          </p:nvPr>
        </p:nvSpPr>
        <p:spPr>
          <a:xfrm>
            <a:off x="228600" y="4648200"/>
            <a:ext cx="8686800" cy="1295400"/>
          </a:xfrm>
          <a:noFill/>
          <a:ln w="57150">
            <a:solidFill>
              <a:srgbClr val="0000FF"/>
            </a:solidFill>
          </a:ln>
        </p:spPr>
        <p:txBody>
          <a:bodyPr anchor="ctr"/>
          <a:lstStyle/>
          <a:p>
            <a:pPr eaLnBrk="1" hangingPunct="1"/>
            <a:r>
              <a:rPr lang="en-US" altLang="en-US" dirty="0">
                <a:solidFill>
                  <a:srgbClr val="0000FF"/>
                </a:solidFill>
                <a:latin typeface="Congenial SemiBold" panose="02000503040000020004" pitchFamily="2" charset="0"/>
              </a:rPr>
              <a:t>Periodic tables and calculators mandatory</a:t>
            </a:r>
          </a:p>
        </p:txBody>
      </p:sp>
    </p:spTree>
    <p:extLst>
      <p:ext uri="{BB962C8B-B14F-4D97-AF65-F5344CB8AC3E}">
        <p14:creationId xmlns:p14="http://schemas.microsoft.com/office/powerpoint/2010/main" val="7906244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1"/>
          <p:cNvSpPr txBox="1">
            <a:spLocks noChangeArrowheads="1"/>
          </p:cNvSpPr>
          <p:nvPr/>
        </p:nvSpPr>
        <p:spPr bwMode="auto">
          <a:xfrm>
            <a:off x="0" y="0"/>
            <a:ext cx="9144000"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dirty="0">
                <a:solidFill>
                  <a:prstClr val="black"/>
                </a:solidFill>
                <a:latin typeface="Times New Roman" panose="02020603050405020304" pitchFamily="18" charset="0"/>
                <a:cs typeface="Times New Roman" panose="02020603050405020304" pitchFamily="18" charset="0"/>
              </a:rPr>
              <a:t>23.  What is the molar mass of aluminum permanganate?   </a:t>
            </a:r>
          </a:p>
          <a:p>
            <a:pPr eaLnBrk="1" hangingPunct="1">
              <a:spcBef>
                <a:spcPct val="0"/>
              </a:spcBef>
              <a:buFontTx/>
              <a:buNone/>
            </a:pPr>
            <a:r>
              <a:rPr lang="en-US" altLang="en-US" sz="1400" dirty="0">
                <a:solidFill>
                  <a:srgbClr val="0000FF"/>
                </a:solidFill>
                <a:latin typeface="Times New Roman" panose="02020603050405020304" pitchFamily="18" charset="0"/>
                <a:cs typeface="Times New Roman" panose="02020603050405020304" pitchFamily="18" charset="0"/>
              </a:rPr>
              <a:t>                write the ion charges, then figure the formula, underline it, list the atoms, figure the molar mass.  </a:t>
            </a:r>
          </a:p>
          <a:p>
            <a:pPr eaLnBrk="1" hangingPunct="1">
              <a:spcBef>
                <a:spcPct val="0"/>
              </a:spcBef>
              <a:buFontTx/>
              <a:buNone/>
            </a:pPr>
            <a:r>
              <a:rPr lang="en-US" altLang="en-US" b="1" dirty="0">
                <a:solidFill>
                  <a:srgbClr val="006600"/>
                </a:solidFill>
              </a:rPr>
              <a:t> </a:t>
            </a:r>
            <a:endParaRPr lang="en-US" altLang="en-US" sz="1800" dirty="0">
              <a:solidFill>
                <a:srgbClr val="0000FF"/>
              </a:solidFill>
            </a:endParaRPr>
          </a:p>
          <a:p>
            <a:pPr eaLnBrk="1" hangingPunct="1">
              <a:spcBef>
                <a:spcPct val="0"/>
              </a:spcBef>
              <a:buFontTx/>
              <a:buNone/>
            </a:pP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  </a:t>
            </a:r>
            <a:endParaRPr lang="en-US" altLang="en-US" dirty="0">
              <a:solidFill>
                <a:srgbClr val="0000FF"/>
              </a:solidFill>
              <a:latin typeface="Times New Roman" panose="02020603050405020304" pitchFamily="18" charset="0"/>
              <a:cs typeface="Times New Roman" panose="02020603050405020304" pitchFamily="18" charset="0"/>
            </a:endParaRPr>
          </a:p>
        </p:txBody>
      </p:sp>
      <p:sp>
        <p:nvSpPr>
          <p:cNvPr id="3076" name="TextBox 9"/>
          <p:cNvSpPr txBox="1">
            <a:spLocks noChangeArrowheads="1"/>
          </p:cNvSpPr>
          <p:nvPr/>
        </p:nvSpPr>
        <p:spPr bwMode="auto">
          <a:xfrm>
            <a:off x="6477000" y="4800600"/>
            <a:ext cx="2514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a:solidFill>
                  <a:srgbClr val="0070C0"/>
                </a:solidFill>
              </a:rPr>
              <a:t> </a:t>
            </a:r>
          </a:p>
        </p:txBody>
      </p:sp>
      <p:sp>
        <p:nvSpPr>
          <p:cNvPr id="6" name="TextBox 9">
            <a:extLst>
              <a:ext uri="{FF2B5EF4-FFF2-40B4-BE49-F238E27FC236}">
                <a16:creationId xmlns:a16="http://schemas.microsoft.com/office/drawing/2014/main" id="{48ACAAE1-4884-45C9-9F07-6A2A69913D26}"/>
              </a:ext>
            </a:extLst>
          </p:cNvPr>
          <p:cNvSpPr txBox="1">
            <a:spLocks noChangeArrowheads="1"/>
          </p:cNvSpPr>
          <p:nvPr/>
        </p:nvSpPr>
        <p:spPr bwMode="auto">
          <a:xfrm>
            <a:off x="6477000" y="4800600"/>
            <a:ext cx="2514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a:solidFill>
                  <a:srgbClr val="0070C0"/>
                </a:solidFill>
              </a:rPr>
              <a:t> </a:t>
            </a:r>
          </a:p>
        </p:txBody>
      </p:sp>
    </p:spTree>
    <p:extLst>
      <p:ext uri="{BB962C8B-B14F-4D97-AF65-F5344CB8AC3E}">
        <p14:creationId xmlns:p14="http://schemas.microsoft.com/office/powerpoint/2010/main" val="358875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1"/>
          <p:cNvSpPr txBox="1">
            <a:spLocks noChangeArrowheads="1"/>
          </p:cNvSpPr>
          <p:nvPr/>
        </p:nvSpPr>
        <p:spPr bwMode="auto">
          <a:xfrm>
            <a:off x="0" y="0"/>
            <a:ext cx="9144000" cy="5652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dirty="0">
                <a:solidFill>
                  <a:prstClr val="black"/>
                </a:solidFill>
                <a:latin typeface="Times New Roman" panose="02020603050405020304" pitchFamily="18" charset="0"/>
                <a:cs typeface="Times New Roman" panose="02020603050405020304" pitchFamily="18" charset="0"/>
              </a:rPr>
              <a:t>23.  What is the molar mass for aluminum permanganate?   </a:t>
            </a:r>
          </a:p>
          <a:p>
            <a:pPr eaLnBrk="1" hangingPunct="1">
              <a:spcBef>
                <a:spcPct val="0"/>
              </a:spcBef>
              <a:buFontTx/>
              <a:buNone/>
            </a:pPr>
            <a:r>
              <a:rPr lang="en-US" altLang="en-US" sz="1400" dirty="0">
                <a:solidFill>
                  <a:srgbClr val="0000FF"/>
                </a:solidFill>
                <a:latin typeface="Times New Roman" panose="02020603050405020304" pitchFamily="18" charset="0"/>
                <a:cs typeface="Times New Roman" panose="02020603050405020304" pitchFamily="18" charset="0"/>
              </a:rPr>
              <a:t>                write the ion charges, then figure the formula, underline it, list the atoms, figure the molar mass.  </a:t>
            </a:r>
          </a:p>
          <a:p>
            <a:pPr eaLnBrk="1" hangingPunct="1">
              <a:spcBef>
                <a:spcPct val="0"/>
              </a:spcBef>
              <a:buFontTx/>
              <a:buNone/>
            </a:pPr>
            <a:r>
              <a:rPr lang="en-US" altLang="en-US" b="1" dirty="0">
                <a:solidFill>
                  <a:srgbClr val="006600"/>
                </a:solidFill>
              </a:rPr>
              <a:t> </a:t>
            </a:r>
            <a:endParaRPr lang="en-US" altLang="en-US" sz="1800" dirty="0">
              <a:solidFill>
                <a:srgbClr val="0000FF"/>
              </a:solidFill>
            </a:endParaRPr>
          </a:p>
          <a:p>
            <a:pPr eaLnBrk="1" hangingPunct="1">
              <a:spcBef>
                <a:spcPct val="0"/>
              </a:spcBef>
              <a:buFontTx/>
              <a:buNone/>
            </a:pP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 Al(MnO</a:t>
            </a:r>
            <a:r>
              <a:rPr lang="en-US" altLang="en-US"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altLang="en-US" baseline="-25000" dirty="0">
                <a:solidFill>
                  <a:schemeClr val="tx1">
                    <a:lumMod val="95000"/>
                    <a:lumOff val="5000"/>
                  </a:schemeClr>
                </a:solidFill>
                <a:latin typeface="Times New Roman" panose="02020603050405020304" pitchFamily="18" charset="0"/>
                <a:cs typeface="Times New Roman" panose="02020603050405020304" pitchFamily="18" charset="0"/>
              </a:rPr>
              <a:t>3          </a:t>
            </a:r>
            <a:r>
              <a:rPr lang="en-US" altLang="en-US" dirty="0">
                <a:solidFill>
                  <a:srgbClr val="0000FF"/>
                </a:solidFill>
                <a:latin typeface="Times New Roman" panose="02020603050405020304" pitchFamily="18" charset="0"/>
                <a:cs typeface="Times New Roman" panose="02020603050405020304" pitchFamily="18" charset="0"/>
              </a:rPr>
              <a:t>Al</a:t>
            </a:r>
            <a:r>
              <a:rPr lang="en-US" altLang="en-US" baseline="30000" dirty="0">
                <a:solidFill>
                  <a:srgbClr val="0000FF"/>
                </a:solidFill>
                <a:latin typeface="Times New Roman" panose="02020603050405020304" pitchFamily="18" charset="0"/>
                <a:cs typeface="Times New Roman" panose="02020603050405020304" pitchFamily="18" charset="0"/>
              </a:rPr>
              <a:t>+3</a:t>
            </a:r>
            <a:r>
              <a:rPr lang="en-US" altLang="en-US" dirty="0">
                <a:solidFill>
                  <a:srgbClr val="0000FF"/>
                </a:solidFill>
                <a:latin typeface="Times New Roman" panose="02020603050405020304" pitchFamily="18" charset="0"/>
                <a:cs typeface="Times New Roman" panose="02020603050405020304" pitchFamily="18" charset="0"/>
              </a:rPr>
              <a:t>     MnO</a:t>
            </a:r>
            <a:r>
              <a:rPr lang="en-US" altLang="en-US" baseline="-25000" dirty="0">
                <a:solidFill>
                  <a:srgbClr val="0000FF"/>
                </a:solidFill>
                <a:latin typeface="Times New Roman" panose="02020603050405020304" pitchFamily="18" charset="0"/>
                <a:cs typeface="Times New Roman" panose="02020603050405020304" pitchFamily="18" charset="0"/>
              </a:rPr>
              <a:t>4</a:t>
            </a:r>
            <a:r>
              <a:rPr lang="en-US" altLang="en-US" baseline="30000" dirty="0">
                <a:solidFill>
                  <a:srgbClr val="0000FF"/>
                </a:solidFill>
                <a:latin typeface="Times New Roman" panose="02020603050405020304" pitchFamily="18" charset="0"/>
                <a:cs typeface="Times New Roman" panose="02020603050405020304" pitchFamily="18" charset="0"/>
              </a:rPr>
              <a:t>-1   </a:t>
            </a:r>
            <a:endParaRPr lang="en-US" altLang="en-US" dirty="0">
              <a:solidFill>
                <a:srgbClr val="0000FF"/>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n-US" altLang="en-US" baseline="30000" dirty="0">
              <a:solidFill>
                <a:srgbClr val="0000FF"/>
              </a:solidFill>
              <a:latin typeface="Times New Roman" panose="02020603050405020304" pitchFamily="18" charset="0"/>
              <a:cs typeface="Times New Roman" panose="02020603050405020304" pitchFamily="18" charset="0"/>
            </a:endParaRPr>
          </a:p>
          <a:p>
            <a:pPr eaLnBrk="1" hangingPunct="1">
              <a:spcBef>
                <a:spcPct val="0"/>
              </a:spcBef>
              <a:buFontTx/>
              <a:buNone/>
            </a:pPr>
            <a:br>
              <a:rPr lang="en-US" altLang="en-US" sz="1000" dirty="0">
                <a:solidFill>
                  <a:srgbClr val="0000FF"/>
                </a:solidFill>
                <a:latin typeface="Times New Roman" panose="02020603050405020304" pitchFamily="18" charset="0"/>
                <a:cs typeface="Times New Roman" panose="02020603050405020304" pitchFamily="18" charset="0"/>
              </a:rPr>
            </a:br>
            <a:r>
              <a:rPr lang="en-US" altLang="en-US" dirty="0">
                <a:solidFill>
                  <a:srgbClr val="0000FF"/>
                </a:solidFill>
                <a:latin typeface="Times New Roman" panose="02020603050405020304" pitchFamily="18" charset="0"/>
                <a:cs typeface="Times New Roman" panose="02020603050405020304" pitchFamily="18" charset="0"/>
              </a:rPr>
              <a:t> Al       </a:t>
            </a:r>
          </a:p>
          <a:p>
            <a:pPr eaLnBrk="1" hangingPunct="1">
              <a:spcBef>
                <a:spcPct val="0"/>
              </a:spcBef>
              <a:buFontTx/>
              <a:buNone/>
            </a:pPr>
            <a:endParaRPr lang="en-US" altLang="en-US" dirty="0">
              <a:solidFill>
                <a:srgbClr val="0000FF"/>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dirty="0">
                <a:solidFill>
                  <a:srgbClr val="0000FF"/>
                </a:solidFill>
                <a:latin typeface="Times New Roman" panose="02020603050405020304" pitchFamily="18" charset="0"/>
                <a:cs typeface="Times New Roman" panose="02020603050405020304" pitchFamily="18" charset="0"/>
              </a:rPr>
              <a:t> Mn     </a:t>
            </a:r>
          </a:p>
          <a:p>
            <a:pPr eaLnBrk="1" hangingPunct="1">
              <a:spcBef>
                <a:spcPct val="0"/>
              </a:spcBef>
              <a:buFontTx/>
              <a:buNone/>
            </a:pPr>
            <a:endParaRPr lang="en-US" altLang="en-US" dirty="0">
              <a:solidFill>
                <a:srgbClr val="0000FF"/>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dirty="0">
                <a:solidFill>
                  <a:srgbClr val="0000FF"/>
                </a:solidFill>
                <a:latin typeface="Times New Roman" panose="02020603050405020304" pitchFamily="18" charset="0"/>
                <a:cs typeface="Times New Roman" panose="02020603050405020304" pitchFamily="18" charset="0"/>
              </a:rPr>
              <a:t> O       </a:t>
            </a:r>
          </a:p>
          <a:p>
            <a:pPr eaLnBrk="1" hangingPunct="1">
              <a:spcBef>
                <a:spcPct val="0"/>
              </a:spcBef>
              <a:buFontTx/>
              <a:buNone/>
            </a:pPr>
            <a:endParaRPr lang="en-US" altLang="en-US" dirty="0">
              <a:solidFill>
                <a:srgbClr val="0000FF"/>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a:solidFill>
                  <a:srgbClr val="0000FF"/>
                </a:solidFill>
                <a:latin typeface="Times New Roman" panose="02020603050405020304" pitchFamily="18" charset="0"/>
                <a:cs typeface="Times New Roman" panose="02020603050405020304" pitchFamily="18" charset="0"/>
              </a:rPr>
              <a:t>                         </a:t>
            </a:r>
            <a:endParaRPr lang="en-US" altLang="en-US" dirty="0">
              <a:solidFill>
                <a:srgbClr val="0000FF"/>
              </a:solidFill>
              <a:latin typeface="Times New Roman" panose="02020603050405020304" pitchFamily="18" charset="0"/>
              <a:cs typeface="Times New Roman" panose="02020603050405020304" pitchFamily="18" charset="0"/>
            </a:endParaRPr>
          </a:p>
        </p:txBody>
      </p:sp>
      <p:sp>
        <p:nvSpPr>
          <p:cNvPr id="3076" name="TextBox 9"/>
          <p:cNvSpPr txBox="1">
            <a:spLocks noChangeArrowheads="1"/>
          </p:cNvSpPr>
          <p:nvPr/>
        </p:nvSpPr>
        <p:spPr bwMode="auto">
          <a:xfrm>
            <a:off x="6477000" y="4800600"/>
            <a:ext cx="2514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a:solidFill>
                  <a:srgbClr val="0070C0"/>
                </a:solidFill>
              </a:rPr>
              <a:t> </a:t>
            </a:r>
          </a:p>
        </p:txBody>
      </p:sp>
      <p:sp>
        <p:nvSpPr>
          <p:cNvPr id="6" name="TextBox 9">
            <a:extLst>
              <a:ext uri="{FF2B5EF4-FFF2-40B4-BE49-F238E27FC236}">
                <a16:creationId xmlns:a16="http://schemas.microsoft.com/office/drawing/2014/main" id="{48ACAAE1-4884-45C9-9F07-6A2A69913D26}"/>
              </a:ext>
            </a:extLst>
          </p:cNvPr>
          <p:cNvSpPr txBox="1">
            <a:spLocks noChangeArrowheads="1"/>
          </p:cNvSpPr>
          <p:nvPr/>
        </p:nvSpPr>
        <p:spPr bwMode="auto">
          <a:xfrm>
            <a:off x="6477000" y="4800600"/>
            <a:ext cx="2514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a:solidFill>
                  <a:srgbClr val="0070C0"/>
                </a:solidFill>
              </a:rPr>
              <a:t> </a:t>
            </a:r>
          </a:p>
        </p:txBody>
      </p:sp>
      <p:cxnSp>
        <p:nvCxnSpPr>
          <p:cNvPr id="2" name="Straight Connector 1">
            <a:extLst>
              <a:ext uri="{FF2B5EF4-FFF2-40B4-BE49-F238E27FC236}">
                <a16:creationId xmlns:a16="http://schemas.microsoft.com/office/drawing/2014/main" id="{9DDA0CB9-BAC8-AAD8-5D5E-CE353C13F8A7}"/>
              </a:ext>
            </a:extLst>
          </p:cNvPr>
          <p:cNvCxnSpPr/>
          <p:nvPr/>
        </p:nvCxnSpPr>
        <p:spPr>
          <a:xfrm>
            <a:off x="76200" y="19050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loud 3">
            <a:extLst>
              <a:ext uri="{FF2B5EF4-FFF2-40B4-BE49-F238E27FC236}">
                <a16:creationId xmlns:a16="http://schemas.microsoft.com/office/drawing/2014/main" id="{7CEF3259-8D43-47A4-7EB7-FD026DE4288C}"/>
              </a:ext>
            </a:extLst>
          </p:cNvPr>
          <p:cNvSpPr/>
          <p:nvPr/>
        </p:nvSpPr>
        <p:spPr>
          <a:xfrm>
            <a:off x="4800600" y="2243137"/>
            <a:ext cx="4248508" cy="2819400"/>
          </a:xfrm>
          <a:prstGeom prst="cloud">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a:solidFill>
                  <a:srgbClr val="008000"/>
                </a:solidFill>
                <a:latin typeface="Times New Roman" panose="02020603050405020304" pitchFamily="18" charset="0"/>
                <a:cs typeface="Times New Roman" panose="02020603050405020304" pitchFamily="18" charset="0"/>
              </a:rPr>
              <a:t>Save this space</a:t>
            </a:r>
          </a:p>
          <a:p>
            <a:pPr algn="ctr"/>
            <a:r>
              <a:rPr lang="en-US" dirty="0">
                <a:solidFill>
                  <a:srgbClr val="008000"/>
                </a:solidFill>
                <a:latin typeface="Times New Roman" panose="02020603050405020304" pitchFamily="18" charset="0"/>
                <a:cs typeface="Times New Roman" panose="02020603050405020304" pitchFamily="18" charset="0"/>
              </a:rPr>
              <a:t>Molar mass on the left side.  </a:t>
            </a:r>
            <a:endParaRPr lang="en-US" dirty="0">
              <a:solidFill>
                <a:srgbClr val="008000"/>
              </a:solidFill>
            </a:endParaRPr>
          </a:p>
        </p:txBody>
      </p:sp>
      <p:cxnSp>
        <p:nvCxnSpPr>
          <p:cNvPr id="5" name="Straight Connector 4">
            <a:extLst>
              <a:ext uri="{FF2B5EF4-FFF2-40B4-BE49-F238E27FC236}">
                <a16:creationId xmlns:a16="http://schemas.microsoft.com/office/drawing/2014/main" id="{138B5908-2C94-24AF-A4F2-7C97FC3C0FC7}"/>
              </a:ext>
            </a:extLst>
          </p:cNvPr>
          <p:cNvCxnSpPr/>
          <p:nvPr/>
        </p:nvCxnSpPr>
        <p:spPr>
          <a:xfrm>
            <a:off x="2362200" y="48768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82977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1"/>
          <p:cNvSpPr txBox="1">
            <a:spLocks noChangeArrowheads="1"/>
          </p:cNvSpPr>
          <p:nvPr/>
        </p:nvSpPr>
        <p:spPr bwMode="auto">
          <a:xfrm>
            <a:off x="0" y="0"/>
            <a:ext cx="9144000" cy="5652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dirty="0">
                <a:solidFill>
                  <a:prstClr val="black"/>
                </a:solidFill>
                <a:latin typeface="Times New Roman" panose="02020603050405020304" pitchFamily="18" charset="0"/>
                <a:cs typeface="Times New Roman" panose="02020603050405020304" pitchFamily="18" charset="0"/>
              </a:rPr>
              <a:t>23.  What is the molar mass for aluminum permanganate?   </a:t>
            </a:r>
          </a:p>
          <a:p>
            <a:pPr eaLnBrk="1" hangingPunct="1">
              <a:spcBef>
                <a:spcPct val="0"/>
              </a:spcBef>
              <a:buFontTx/>
              <a:buNone/>
            </a:pPr>
            <a:r>
              <a:rPr lang="en-US" altLang="en-US" sz="1400" dirty="0">
                <a:solidFill>
                  <a:srgbClr val="0000FF"/>
                </a:solidFill>
                <a:latin typeface="Times New Roman" panose="02020603050405020304" pitchFamily="18" charset="0"/>
                <a:cs typeface="Times New Roman" panose="02020603050405020304" pitchFamily="18" charset="0"/>
              </a:rPr>
              <a:t>                write the ion charges, then figure the formula, underline it, list the atoms, figure the molar mass.  </a:t>
            </a:r>
          </a:p>
          <a:p>
            <a:pPr eaLnBrk="1" hangingPunct="1">
              <a:spcBef>
                <a:spcPct val="0"/>
              </a:spcBef>
              <a:buFontTx/>
              <a:buNone/>
            </a:pPr>
            <a:r>
              <a:rPr lang="en-US" altLang="en-US" b="1" dirty="0">
                <a:solidFill>
                  <a:srgbClr val="006600"/>
                </a:solidFill>
              </a:rPr>
              <a:t> </a:t>
            </a:r>
            <a:endParaRPr lang="en-US" altLang="en-US" sz="1800" dirty="0">
              <a:solidFill>
                <a:srgbClr val="0000FF"/>
              </a:solidFill>
            </a:endParaRPr>
          </a:p>
          <a:p>
            <a:pPr eaLnBrk="1" hangingPunct="1">
              <a:spcBef>
                <a:spcPct val="0"/>
              </a:spcBef>
              <a:buFontTx/>
              <a:buNone/>
            </a:pP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 Al(MnO</a:t>
            </a:r>
            <a:r>
              <a:rPr lang="en-US" altLang="en-US"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altLang="en-US" baseline="-25000" dirty="0">
                <a:solidFill>
                  <a:schemeClr val="tx1">
                    <a:lumMod val="95000"/>
                    <a:lumOff val="5000"/>
                  </a:schemeClr>
                </a:solidFill>
                <a:latin typeface="Times New Roman" panose="02020603050405020304" pitchFamily="18" charset="0"/>
                <a:cs typeface="Times New Roman" panose="02020603050405020304" pitchFamily="18" charset="0"/>
              </a:rPr>
              <a:t>3          </a:t>
            </a:r>
            <a:r>
              <a:rPr lang="en-US" altLang="en-US" dirty="0">
                <a:solidFill>
                  <a:srgbClr val="0000FF"/>
                </a:solidFill>
                <a:latin typeface="Times New Roman" panose="02020603050405020304" pitchFamily="18" charset="0"/>
                <a:cs typeface="Times New Roman" panose="02020603050405020304" pitchFamily="18" charset="0"/>
              </a:rPr>
              <a:t>Al</a:t>
            </a:r>
            <a:r>
              <a:rPr lang="en-US" altLang="en-US" baseline="30000" dirty="0">
                <a:solidFill>
                  <a:srgbClr val="0000FF"/>
                </a:solidFill>
                <a:latin typeface="Times New Roman" panose="02020603050405020304" pitchFamily="18" charset="0"/>
                <a:cs typeface="Times New Roman" panose="02020603050405020304" pitchFamily="18" charset="0"/>
              </a:rPr>
              <a:t>+3</a:t>
            </a:r>
            <a:r>
              <a:rPr lang="en-US" altLang="en-US" dirty="0">
                <a:solidFill>
                  <a:srgbClr val="0000FF"/>
                </a:solidFill>
                <a:latin typeface="Times New Roman" panose="02020603050405020304" pitchFamily="18" charset="0"/>
                <a:cs typeface="Times New Roman" panose="02020603050405020304" pitchFamily="18" charset="0"/>
              </a:rPr>
              <a:t>     MnO</a:t>
            </a:r>
            <a:r>
              <a:rPr lang="en-US" altLang="en-US" baseline="-25000" dirty="0">
                <a:solidFill>
                  <a:srgbClr val="0000FF"/>
                </a:solidFill>
                <a:latin typeface="Times New Roman" panose="02020603050405020304" pitchFamily="18" charset="0"/>
                <a:cs typeface="Times New Roman" panose="02020603050405020304" pitchFamily="18" charset="0"/>
              </a:rPr>
              <a:t>4</a:t>
            </a:r>
            <a:r>
              <a:rPr lang="en-US" altLang="en-US" baseline="30000" dirty="0">
                <a:solidFill>
                  <a:srgbClr val="0000FF"/>
                </a:solidFill>
                <a:latin typeface="Times New Roman" panose="02020603050405020304" pitchFamily="18" charset="0"/>
                <a:cs typeface="Times New Roman" panose="02020603050405020304" pitchFamily="18" charset="0"/>
              </a:rPr>
              <a:t>-1   </a:t>
            </a:r>
            <a:endParaRPr lang="en-US" altLang="en-US" dirty="0">
              <a:solidFill>
                <a:srgbClr val="0000FF"/>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n-US" altLang="en-US" baseline="30000" dirty="0">
              <a:solidFill>
                <a:srgbClr val="0000FF"/>
              </a:solidFill>
              <a:latin typeface="Times New Roman" panose="02020603050405020304" pitchFamily="18" charset="0"/>
              <a:cs typeface="Times New Roman" panose="02020603050405020304" pitchFamily="18" charset="0"/>
            </a:endParaRPr>
          </a:p>
          <a:p>
            <a:pPr eaLnBrk="1" hangingPunct="1">
              <a:spcBef>
                <a:spcPct val="0"/>
              </a:spcBef>
              <a:buFontTx/>
              <a:buNone/>
            </a:pPr>
            <a:br>
              <a:rPr lang="en-US" altLang="en-US" sz="1000" dirty="0">
                <a:solidFill>
                  <a:srgbClr val="0000FF"/>
                </a:solidFill>
                <a:latin typeface="Times New Roman" panose="02020603050405020304" pitchFamily="18" charset="0"/>
                <a:cs typeface="Times New Roman" panose="02020603050405020304" pitchFamily="18" charset="0"/>
              </a:rPr>
            </a:br>
            <a:r>
              <a:rPr lang="en-US" altLang="en-US" dirty="0">
                <a:solidFill>
                  <a:srgbClr val="0000FF"/>
                </a:solidFill>
                <a:latin typeface="Times New Roman" panose="02020603050405020304" pitchFamily="18" charset="0"/>
                <a:cs typeface="Times New Roman" panose="02020603050405020304" pitchFamily="18" charset="0"/>
              </a:rPr>
              <a:t> Al      1 x 27 g =  27 g</a:t>
            </a:r>
          </a:p>
          <a:p>
            <a:pPr eaLnBrk="1" hangingPunct="1">
              <a:spcBef>
                <a:spcPct val="0"/>
              </a:spcBef>
              <a:buFontTx/>
              <a:buNone/>
            </a:pPr>
            <a:endParaRPr lang="en-US" altLang="en-US" dirty="0">
              <a:solidFill>
                <a:srgbClr val="0000FF"/>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dirty="0">
                <a:solidFill>
                  <a:srgbClr val="0000FF"/>
                </a:solidFill>
                <a:latin typeface="Times New Roman" panose="02020603050405020304" pitchFamily="18" charset="0"/>
                <a:cs typeface="Times New Roman" panose="02020603050405020304" pitchFamily="18" charset="0"/>
              </a:rPr>
              <a:t> Mn    3 x 55 g = 165 g</a:t>
            </a:r>
          </a:p>
          <a:p>
            <a:pPr eaLnBrk="1" hangingPunct="1">
              <a:spcBef>
                <a:spcPct val="0"/>
              </a:spcBef>
              <a:buFontTx/>
              <a:buNone/>
            </a:pPr>
            <a:endParaRPr lang="en-US" altLang="en-US" dirty="0">
              <a:solidFill>
                <a:srgbClr val="0000FF"/>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dirty="0">
                <a:solidFill>
                  <a:srgbClr val="0000FF"/>
                </a:solidFill>
                <a:latin typeface="Times New Roman" panose="02020603050405020304" pitchFamily="18" charset="0"/>
                <a:cs typeface="Times New Roman" panose="02020603050405020304" pitchFamily="18" charset="0"/>
              </a:rPr>
              <a:t> O      12 x 16 =   192 g</a:t>
            </a:r>
          </a:p>
          <a:p>
            <a:pPr eaLnBrk="1" hangingPunct="1">
              <a:spcBef>
                <a:spcPct val="0"/>
              </a:spcBef>
              <a:buFontTx/>
              <a:buNone/>
            </a:pPr>
            <a:endParaRPr lang="en-US" altLang="en-US" dirty="0">
              <a:solidFill>
                <a:srgbClr val="0000FF"/>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dirty="0">
                <a:solidFill>
                  <a:srgbClr val="0000FF"/>
                </a:solidFill>
                <a:latin typeface="Times New Roman" panose="02020603050405020304" pitchFamily="18" charset="0"/>
                <a:cs typeface="Times New Roman" panose="02020603050405020304" pitchFamily="18" charset="0"/>
              </a:rPr>
              <a:t>                        384 g/mole</a:t>
            </a:r>
          </a:p>
        </p:txBody>
      </p:sp>
      <p:sp>
        <p:nvSpPr>
          <p:cNvPr id="3076" name="TextBox 9"/>
          <p:cNvSpPr txBox="1">
            <a:spLocks noChangeArrowheads="1"/>
          </p:cNvSpPr>
          <p:nvPr/>
        </p:nvSpPr>
        <p:spPr bwMode="auto">
          <a:xfrm>
            <a:off x="6477000" y="4800600"/>
            <a:ext cx="2514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a:solidFill>
                  <a:srgbClr val="0070C0"/>
                </a:solidFill>
              </a:rPr>
              <a:t> </a:t>
            </a:r>
          </a:p>
        </p:txBody>
      </p:sp>
      <p:sp>
        <p:nvSpPr>
          <p:cNvPr id="6" name="TextBox 9">
            <a:extLst>
              <a:ext uri="{FF2B5EF4-FFF2-40B4-BE49-F238E27FC236}">
                <a16:creationId xmlns:a16="http://schemas.microsoft.com/office/drawing/2014/main" id="{48ACAAE1-4884-45C9-9F07-6A2A69913D26}"/>
              </a:ext>
            </a:extLst>
          </p:cNvPr>
          <p:cNvSpPr txBox="1">
            <a:spLocks noChangeArrowheads="1"/>
          </p:cNvSpPr>
          <p:nvPr/>
        </p:nvSpPr>
        <p:spPr bwMode="auto">
          <a:xfrm>
            <a:off x="6477000" y="4800600"/>
            <a:ext cx="2514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a:solidFill>
                  <a:srgbClr val="0070C0"/>
                </a:solidFill>
              </a:rPr>
              <a:t> </a:t>
            </a:r>
          </a:p>
        </p:txBody>
      </p:sp>
      <p:cxnSp>
        <p:nvCxnSpPr>
          <p:cNvPr id="2" name="Straight Connector 1">
            <a:extLst>
              <a:ext uri="{FF2B5EF4-FFF2-40B4-BE49-F238E27FC236}">
                <a16:creationId xmlns:a16="http://schemas.microsoft.com/office/drawing/2014/main" id="{9DDA0CB9-BAC8-AAD8-5D5E-CE353C13F8A7}"/>
              </a:ext>
            </a:extLst>
          </p:cNvPr>
          <p:cNvCxnSpPr/>
          <p:nvPr/>
        </p:nvCxnSpPr>
        <p:spPr>
          <a:xfrm>
            <a:off x="76200" y="19050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loud 3">
            <a:extLst>
              <a:ext uri="{FF2B5EF4-FFF2-40B4-BE49-F238E27FC236}">
                <a16:creationId xmlns:a16="http://schemas.microsoft.com/office/drawing/2014/main" id="{7CEF3259-8D43-47A4-7EB7-FD026DE4288C}"/>
              </a:ext>
            </a:extLst>
          </p:cNvPr>
          <p:cNvSpPr/>
          <p:nvPr/>
        </p:nvSpPr>
        <p:spPr>
          <a:xfrm>
            <a:off x="4800600" y="2243137"/>
            <a:ext cx="4248508" cy="2819400"/>
          </a:xfrm>
          <a:prstGeom prst="cloud">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a:solidFill>
                  <a:srgbClr val="008000"/>
                </a:solidFill>
                <a:latin typeface="Times New Roman" panose="02020603050405020304" pitchFamily="18" charset="0"/>
                <a:cs typeface="Times New Roman" panose="02020603050405020304" pitchFamily="18" charset="0"/>
              </a:rPr>
              <a:t>Save this space</a:t>
            </a:r>
          </a:p>
          <a:p>
            <a:pPr algn="ctr"/>
            <a:r>
              <a:rPr lang="en-US" dirty="0">
                <a:solidFill>
                  <a:srgbClr val="008000"/>
                </a:solidFill>
                <a:latin typeface="Times New Roman" panose="02020603050405020304" pitchFamily="18" charset="0"/>
                <a:cs typeface="Times New Roman" panose="02020603050405020304" pitchFamily="18" charset="0"/>
              </a:rPr>
              <a:t>Molar mass on the left side.  </a:t>
            </a:r>
            <a:endParaRPr lang="en-US" dirty="0">
              <a:solidFill>
                <a:srgbClr val="008000"/>
              </a:solidFill>
            </a:endParaRPr>
          </a:p>
        </p:txBody>
      </p:sp>
      <p:cxnSp>
        <p:nvCxnSpPr>
          <p:cNvPr id="3" name="Straight Connector 2">
            <a:extLst>
              <a:ext uri="{FF2B5EF4-FFF2-40B4-BE49-F238E27FC236}">
                <a16:creationId xmlns:a16="http://schemas.microsoft.com/office/drawing/2014/main" id="{B0EC121E-775F-D5E1-257B-FE0813AEED24}"/>
              </a:ext>
            </a:extLst>
          </p:cNvPr>
          <p:cNvCxnSpPr/>
          <p:nvPr/>
        </p:nvCxnSpPr>
        <p:spPr>
          <a:xfrm>
            <a:off x="2362200" y="48768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859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1"/>
          <p:cNvSpPr txBox="1">
            <a:spLocks noChangeArrowheads="1"/>
          </p:cNvSpPr>
          <p:nvPr/>
        </p:nvSpPr>
        <p:spPr bwMode="auto">
          <a:xfrm>
            <a:off x="0" y="0"/>
            <a:ext cx="9144000" cy="578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solidFill>
                  <a:prstClr val="black"/>
                </a:solidFill>
                <a:latin typeface="Congenial SemiBold" panose="02000503040000020004" pitchFamily="2" charset="0"/>
              </a:rPr>
              <a:t>24.  Stupid, extra NYS Regents likes vocabulary.   </a:t>
            </a:r>
          </a:p>
          <a:p>
            <a:pPr eaLnBrk="1" hangingPunct="1">
              <a:spcBef>
                <a:spcPct val="0"/>
              </a:spcBef>
              <a:buFontTx/>
              <a:buNone/>
            </a:pPr>
            <a:endParaRPr lang="en-US" altLang="en-US" sz="1800" dirty="0">
              <a:solidFill>
                <a:prstClr val="black"/>
              </a:solidFill>
              <a:latin typeface="Congenial SemiBold" panose="02000503040000020004" pitchFamily="2" charset="0"/>
            </a:endParaRPr>
          </a:p>
          <a:p>
            <a:pPr eaLnBrk="1" hangingPunct="1">
              <a:spcBef>
                <a:spcPct val="0"/>
              </a:spcBef>
              <a:buFontTx/>
              <a:buNone/>
            </a:pPr>
            <a:r>
              <a:rPr lang="en-US" altLang="en-US" sz="2800" dirty="0">
                <a:solidFill>
                  <a:prstClr val="black"/>
                </a:solidFill>
                <a:latin typeface="Congenial SemiBold" panose="02000503040000020004" pitchFamily="2" charset="0"/>
              </a:rPr>
              <a:t>A.  </a:t>
            </a:r>
            <a:r>
              <a:rPr lang="en-US" altLang="en-US" sz="2800" u="sng" dirty="0">
                <a:solidFill>
                  <a:schemeClr val="tx1">
                    <a:lumMod val="95000"/>
                    <a:lumOff val="5000"/>
                  </a:schemeClr>
                </a:solidFill>
                <a:latin typeface="Congenial SemiBold" panose="02000503040000020004" pitchFamily="2" charset="0"/>
              </a:rPr>
              <a:t>Gram Molecular Mass</a:t>
            </a:r>
            <a:r>
              <a:rPr lang="en-US" altLang="en-US" sz="2800" dirty="0">
                <a:solidFill>
                  <a:schemeClr val="tx1">
                    <a:lumMod val="95000"/>
                    <a:lumOff val="5000"/>
                  </a:schemeClr>
                </a:solidFill>
                <a:latin typeface="Congenial SemiBold" panose="02000503040000020004" pitchFamily="2" charset="0"/>
              </a:rPr>
              <a:t>  </a:t>
            </a:r>
            <a:br>
              <a:rPr lang="en-US" altLang="en-US" sz="2800" dirty="0">
                <a:solidFill>
                  <a:schemeClr val="tx1">
                    <a:lumMod val="95000"/>
                    <a:lumOff val="5000"/>
                  </a:schemeClr>
                </a:solidFill>
                <a:latin typeface="Congenial SemiBold" panose="02000503040000020004" pitchFamily="2" charset="0"/>
              </a:rPr>
            </a:br>
            <a:r>
              <a:rPr lang="en-US" altLang="en-US" sz="2800" dirty="0">
                <a:solidFill>
                  <a:schemeClr val="tx1">
                    <a:lumMod val="95000"/>
                    <a:lumOff val="5000"/>
                  </a:schemeClr>
                </a:solidFill>
                <a:latin typeface="Congenial SemiBold" panose="02000503040000020004" pitchFamily="2" charset="0"/>
              </a:rPr>
              <a:t>      means molar mass for a molecular compound  </a:t>
            </a:r>
            <a:endParaRPr lang="en-US" altLang="en-US" sz="2800" dirty="0">
              <a:solidFill>
                <a:prstClr val="black"/>
              </a:solidFill>
              <a:latin typeface="Congenial SemiBold" panose="02000503040000020004" pitchFamily="2" charset="0"/>
            </a:endParaRPr>
          </a:p>
          <a:p>
            <a:pPr eaLnBrk="1" hangingPunct="1">
              <a:spcBef>
                <a:spcPct val="0"/>
              </a:spcBef>
              <a:buFontTx/>
              <a:buNone/>
            </a:pPr>
            <a:endParaRPr lang="en-US" altLang="en-US" sz="2800" dirty="0">
              <a:solidFill>
                <a:prstClr val="black"/>
              </a:solidFill>
              <a:latin typeface="Congenial SemiBold" panose="02000503040000020004" pitchFamily="2" charset="0"/>
            </a:endParaRPr>
          </a:p>
          <a:p>
            <a:pPr eaLnBrk="1" hangingPunct="1">
              <a:spcBef>
                <a:spcPct val="0"/>
              </a:spcBef>
              <a:buFontTx/>
              <a:buNone/>
            </a:pPr>
            <a:endParaRPr lang="en-US" altLang="en-US" sz="2800" dirty="0">
              <a:solidFill>
                <a:prstClr val="black"/>
              </a:solidFill>
              <a:latin typeface="Congenial SemiBold" panose="02000503040000020004" pitchFamily="2" charset="0"/>
            </a:endParaRPr>
          </a:p>
          <a:p>
            <a:pPr marL="742950" indent="-742950" eaLnBrk="1" hangingPunct="1">
              <a:spcBef>
                <a:spcPct val="0"/>
              </a:spcBef>
              <a:buFontTx/>
              <a:buAutoNum type="alphaUcPeriod" startAt="2"/>
            </a:pPr>
            <a:r>
              <a:rPr lang="en-US" altLang="en-US" sz="3600" u="sng" dirty="0">
                <a:solidFill>
                  <a:srgbClr val="0000CC"/>
                </a:solidFill>
                <a:latin typeface="Congenial SemiBold" panose="02000503040000020004" pitchFamily="2" charset="0"/>
              </a:rPr>
              <a:t>Gram Formula Mass</a:t>
            </a:r>
            <a:r>
              <a:rPr lang="en-US" altLang="en-US" sz="1800" dirty="0">
                <a:solidFill>
                  <a:srgbClr val="0000CC"/>
                </a:solidFill>
                <a:latin typeface="Congenial SemiBold" panose="02000503040000020004" pitchFamily="2" charset="0"/>
              </a:rPr>
              <a:t>  </a:t>
            </a:r>
            <a:br>
              <a:rPr lang="en-US" altLang="en-US" sz="1800" dirty="0">
                <a:solidFill>
                  <a:srgbClr val="0000CC"/>
                </a:solidFill>
                <a:latin typeface="Congenial SemiBold" panose="02000503040000020004" pitchFamily="2" charset="0"/>
              </a:rPr>
            </a:br>
            <a:r>
              <a:rPr lang="en-US" altLang="en-US" sz="1800" dirty="0">
                <a:solidFill>
                  <a:srgbClr val="0000CC"/>
                </a:solidFill>
                <a:latin typeface="Congenial SemiBold" panose="02000503040000020004" pitchFamily="2" charset="0"/>
              </a:rPr>
              <a:t>     means molar mass for an ionic compound  </a:t>
            </a:r>
            <a:br>
              <a:rPr lang="en-US" altLang="en-US" sz="1800" dirty="0">
                <a:solidFill>
                  <a:srgbClr val="0000CC"/>
                </a:solidFill>
                <a:latin typeface="Congenial SemiBold" panose="02000503040000020004" pitchFamily="2" charset="0"/>
              </a:rPr>
            </a:br>
            <a:endParaRPr lang="en-US" altLang="en-US" sz="1800" dirty="0">
              <a:solidFill>
                <a:prstClr val="black"/>
              </a:solidFill>
              <a:latin typeface="Congenial SemiBold" panose="02000503040000020004" pitchFamily="2" charset="0"/>
            </a:endParaRPr>
          </a:p>
          <a:p>
            <a:pPr eaLnBrk="1" hangingPunct="1">
              <a:spcBef>
                <a:spcPct val="0"/>
              </a:spcBef>
              <a:buFontTx/>
              <a:buNone/>
            </a:pPr>
            <a:br>
              <a:rPr lang="en-US" altLang="en-US" sz="2800" dirty="0">
                <a:solidFill>
                  <a:srgbClr val="006600"/>
                </a:solidFill>
                <a:latin typeface="Congenial SemiBold" panose="02000503040000020004" pitchFamily="2" charset="0"/>
              </a:rPr>
            </a:br>
            <a:r>
              <a:rPr lang="en-US" altLang="en-US" sz="2800" dirty="0">
                <a:solidFill>
                  <a:srgbClr val="006600"/>
                </a:solidFill>
                <a:latin typeface="Congenial SemiBold" panose="02000503040000020004" pitchFamily="2" charset="0"/>
              </a:rPr>
              <a:t>  Both mean molar mass</a:t>
            </a:r>
            <a:r>
              <a:rPr lang="en-US" altLang="en-US" sz="2800" dirty="0">
                <a:solidFill>
                  <a:prstClr val="black"/>
                </a:solidFill>
                <a:latin typeface="Congenial SemiBold" panose="02000503040000020004" pitchFamily="2" charset="0"/>
              </a:rPr>
              <a:t>. </a:t>
            </a:r>
            <a:br>
              <a:rPr lang="en-US" altLang="en-US" sz="2800" dirty="0">
                <a:solidFill>
                  <a:prstClr val="black"/>
                </a:solidFill>
                <a:latin typeface="Congenial SemiBold" panose="02000503040000020004" pitchFamily="2" charset="0"/>
              </a:rPr>
            </a:br>
            <a:r>
              <a:rPr lang="en-US" altLang="en-US" sz="2800" dirty="0">
                <a:solidFill>
                  <a:prstClr val="black"/>
                </a:solidFill>
                <a:latin typeface="Congenial SemiBold" panose="02000503040000020004" pitchFamily="2" charset="0"/>
              </a:rPr>
              <a:t> </a:t>
            </a:r>
            <a:br>
              <a:rPr lang="en-US" altLang="en-US" sz="2800" dirty="0">
                <a:solidFill>
                  <a:prstClr val="black"/>
                </a:solidFill>
                <a:latin typeface="Congenial SemiBold" panose="02000503040000020004" pitchFamily="2" charset="0"/>
              </a:rPr>
            </a:br>
            <a:br>
              <a:rPr lang="en-US" altLang="en-US" sz="2800" dirty="0">
                <a:solidFill>
                  <a:prstClr val="black"/>
                </a:solidFill>
                <a:latin typeface="Congenial SemiBold" panose="02000503040000020004" pitchFamily="2" charset="0"/>
              </a:rPr>
            </a:br>
            <a:br>
              <a:rPr lang="en-US" altLang="en-US" sz="1800" dirty="0">
                <a:solidFill>
                  <a:prstClr val="black"/>
                </a:solidFill>
                <a:latin typeface="Congenial SemiBold" panose="02000503040000020004" pitchFamily="2" charset="0"/>
              </a:rPr>
            </a:br>
            <a:r>
              <a:rPr lang="en-US" altLang="en-US" sz="1800" dirty="0">
                <a:solidFill>
                  <a:prstClr val="black"/>
                </a:solidFill>
                <a:latin typeface="Congenial SemiBold" panose="02000503040000020004" pitchFamily="2" charset="0"/>
              </a:rPr>
              <a:t>     </a:t>
            </a:r>
            <a:r>
              <a:rPr lang="en-US" altLang="en-US" sz="1600" dirty="0">
                <a:solidFill>
                  <a:srgbClr val="0000FF"/>
                </a:solidFill>
                <a:latin typeface="Congenial SemiBold" panose="02000503040000020004" pitchFamily="2" charset="0"/>
              </a:rPr>
              <a:t>It’s just extra vocabulary, don’t be like them  </a:t>
            </a:r>
            <a:r>
              <a:rPr lang="en-US" altLang="en-US" sz="2000" b="1"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a:t>
            </a:r>
            <a:endParaRPr lang="en-US" altLang="en-US" b="1" dirty="0">
              <a:solidFill>
                <a:prstClr val="black"/>
              </a:solidFill>
              <a:latin typeface="Congenial SemiBold" panose="02000503040000020004" pitchFamily="2" charset="0"/>
            </a:endParaRPr>
          </a:p>
        </p:txBody>
      </p:sp>
      <p:pic>
        <p:nvPicPr>
          <p:cNvPr id="5123" name="Picture 2" descr="http://www.tysto.com/articles05/pics/fooled.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05400" y="3733800"/>
            <a:ext cx="388620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04503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0" y="0"/>
            <a:ext cx="8991600"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solidFill>
                  <a:srgbClr val="006600"/>
                </a:solidFill>
                <a:latin typeface="Times New Roman" panose="02020603050405020304" pitchFamily="18" charset="0"/>
                <a:cs typeface="Times New Roman" panose="02020603050405020304" pitchFamily="18" charset="0"/>
              </a:rPr>
              <a:t>25.  What’s the gram molecular mass of 1-OCTANOL?</a:t>
            </a:r>
          </a:p>
          <a:p>
            <a:pPr eaLnBrk="1" hangingPunct="1">
              <a:spcBef>
                <a:spcPct val="0"/>
              </a:spcBef>
              <a:buFontTx/>
              <a:buNone/>
            </a:pPr>
            <a:endParaRPr lang="en-US" altLang="en-US" sz="1800" dirty="0">
              <a:solidFill>
                <a:prstClr val="black"/>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7200" dirty="0">
                <a:solidFill>
                  <a:prstClr val="black"/>
                </a:solidFill>
                <a:latin typeface="Times New Roman" panose="02020603050405020304" pitchFamily="18" charset="0"/>
                <a:cs typeface="Times New Roman" panose="02020603050405020304" pitchFamily="18" charset="0"/>
              </a:rPr>
              <a:t>C</a:t>
            </a:r>
            <a:r>
              <a:rPr lang="en-US" altLang="en-US" sz="7200" baseline="-25000" dirty="0">
                <a:solidFill>
                  <a:prstClr val="black"/>
                </a:solidFill>
                <a:latin typeface="Times New Roman" panose="02020603050405020304" pitchFamily="18" charset="0"/>
                <a:cs typeface="Times New Roman" panose="02020603050405020304" pitchFamily="18" charset="0"/>
              </a:rPr>
              <a:t>8</a:t>
            </a:r>
            <a:r>
              <a:rPr lang="en-US" altLang="en-US" sz="7200" dirty="0">
                <a:solidFill>
                  <a:prstClr val="black"/>
                </a:solidFill>
                <a:latin typeface="Times New Roman" panose="02020603050405020304" pitchFamily="18" charset="0"/>
                <a:cs typeface="Times New Roman" panose="02020603050405020304" pitchFamily="18" charset="0"/>
              </a:rPr>
              <a:t>H</a:t>
            </a:r>
            <a:r>
              <a:rPr lang="en-US" altLang="en-US" sz="7200" baseline="-25000" dirty="0">
                <a:solidFill>
                  <a:prstClr val="black"/>
                </a:solidFill>
                <a:latin typeface="Times New Roman" panose="02020603050405020304" pitchFamily="18" charset="0"/>
                <a:cs typeface="Times New Roman" panose="02020603050405020304" pitchFamily="18" charset="0"/>
              </a:rPr>
              <a:t>16</a:t>
            </a:r>
            <a:r>
              <a:rPr lang="en-US" altLang="en-US" sz="7200" dirty="0">
                <a:solidFill>
                  <a:prstClr val="black"/>
                </a:solidFill>
                <a:latin typeface="Times New Roman" panose="02020603050405020304" pitchFamily="18" charset="0"/>
                <a:cs typeface="Times New Roman" panose="02020603050405020304" pitchFamily="18" charset="0"/>
              </a:rPr>
              <a:t>OH</a:t>
            </a:r>
            <a:endParaRPr lang="en-US" altLang="en-US" sz="7200" baseline="-250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13041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0" y="-42203"/>
            <a:ext cx="9144000" cy="689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solidFill>
                  <a:srgbClr val="006600"/>
                </a:solidFill>
                <a:latin typeface="Times New Roman" panose="02020603050405020304" pitchFamily="18" charset="0"/>
                <a:cs typeface="Times New Roman" panose="02020603050405020304" pitchFamily="18" charset="0"/>
              </a:rPr>
              <a:t>26.  What’s the gram molecular mass of 1- OCTANOL?</a:t>
            </a:r>
          </a:p>
          <a:p>
            <a:pPr eaLnBrk="1" hangingPunct="1">
              <a:spcBef>
                <a:spcPct val="0"/>
              </a:spcBef>
              <a:buFontTx/>
              <a:buNone/>
            </a:pPr>
            <a:endParaRPr lang="en-US" altLang="en-US" sz="1800" dirty="0">
              <a:solidFill>
                <a:prstClr val="black"/>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6000" dirty="0">
                <a:solidFill>
                  <a:prstClr val="black"/>
                </a:solidFill>
                <a:latin typeface="Times New Roman" panose="02020603050405020304" pitchFamily="18" charset="0"/>
                <a:cs typeface="Times New Roman" panose="02020603050405020304" pitchFamily="18" charset="0"/>
              </a:rPr>
              <a:t>C</a:t>
            </a:r>
            <a:r>
              <a:rPr lang="en-US" altLang="en-US" sz="6000" baseline="-25000" dirty="0">
                <a:solidFill>
                  <a:prstClr val="black"/>
                </a:solidFill>
                <a:latin typeface="Times New Roman" panose="02020603050405020304" pitchFamily="18" charset="0"/>
                <a:cs typeface="Times New Roman" panose="02020603050405020304" pitchFamily="18" charset="0"/>
              </a:rPr>
              <a:t>8</a:t>
            </a:r>
            <a:r>
              <a:rPr lang="en-US" altLang="en-US" sz="6000" dirty="0">
                <a:solidFill>
                  <a:prstClr val="black"/>
                </a:solidFill>
                <a:latin typeface="Times New Roman" panose="02020603050405020304" pitchFamily="18" charset="0"/>
                <a:cs typeface="Times New Roman" panose="02020603050405020304" pitchFamily="18" charset="0"/>
              </a:rPr>
              <a:t>H</a:t>
            </a:r>
            <a:r>
              <a:rPr lang="en-US" altLang="en-US" sz="6000" baseline="-25000" dirty="0">
                <a:solidFill>
                  <a:prstClr val="black"/>
                </a:solidFill>
                <a:latin typeface="Times New Roman" panose="02020603050405020304" pitchFamily="18" charset="0"/>
                <a:cs typeface="Times New Roman" panose="02020603050405020304" pitchFamily="18" charset="0"/>
              </a:rPr>
              <a:t>16</a:t>
            </a:r>
            <a:r>
              <a:rPr lang="en-US" altLang="en-US" sz="6000" dirty="0">
                <a:solidFill>
                  <a:prstClr val="black"/>
                </a:solidFill>
                <a:latin typeface="Times New Roman" panose="02020603050405020304" pitchFamily="18" charset="0"/>
                <a:cs typeface="Times New Roman" panose="02020603050405020304" pitchFamily="18" charset="0"/>
              </a:rPr>
              <a:t>OH</a:t>
            </a:r>
          </a:p>
          <a:p>
            <a:pPr eaLnBrk="1" hangingPunct="1">
              <a:spcBef>
                <a:spcPct val="0"/>
              </a:spcBef>
              <a:buFontTx/>
              <a:buNone/>
            </a:pPr>
            <a:r>
              <a:rPr lang="en-US" altLang="en-US" sz="2800" baseline="-25000" dirty="0">
                <a:solidFill>
                  <a:prstClr val="black"/>
                </a:solidFill>
                <a:latin typeface="Times New Roman" panose="02020603050405020304" pitchFamily="18" charset="0"/>
                <a:cs typeface="Times New Roman" panose="02020603050405020304" pitchFamily="18" charset="0"/>
              </a:rPr>
              <a:t> </a:t>
            </a:r>
            <a:r>
              <a:rPr lang="en-US" altLang="en-US" sz="5400" baseline="-25000" dirty="0">
                <a:solidFill>
                  <a:prstClr val="black"/>
                </a:solidFill>
                <a:latin typeface="Times New Roman" panose="02020603050405020304" pitchFamily="18" charset="0"/>
                <a:cs typeface="Times New Roman" panose="02020603050405020304" pitchFamily="18" charset="0"/>
              </a:rPr>
              <a:t>C    8 X  12g  =  96 g</a:t>
            </a:r>
            <a:br>
              <a:rPr lang="en-US" altLang="en-US" sz="5400" baseline="-25000" dirty="0">
                <a:solidFill>
                  <a:prstClr val="black"/>
                </a:solidFill>
                <a:latin typeface="Times New Roman" panose="02020603050405020304" pitchFamily="18" charset="0"/>
                <a:cs typeface="Times New Roman" panose="02020603050405020304" pitchFamily="18" charset="0"/>
              </a:rPr>
            </a:br>
            <a:r>
              <a:rPr lang="en-US" altLang="en-US" sz="5400" baseline="-25000" dirty="0">
                <a:solidFill>
                  <a:prstClr val="black"/>
                </a:solidFill>
                <a:latin typeface="Times New Roman" panose="02020603050405020304" pitchFamily="18" charset="0"/>
                <a:cs typeface="Times New Roman" panose="02020603050405020304" pitchFamily="18" charset="0"/>
              </a:rPr>
              <a:t>H   16 X   1g  =  16 g</a:t>
            </a:r>
            <a:r>
              <a:rPr lang="en-US" altLang="en-US" sz="5400" baseline="-25000" dirty="0">
                <a:solidFill>
                  <a:srgbClr val="E6E0EC"/>
                </a:solidFill>
                <a:latin typeface="Times New Roman" panose="02020603050405020304" pitchFamily="18" charset="0"/>
                <a:cs typeface="Times New Roman" panose="02020603050405020304" pitchFamily="18" charset="0"/>
              </a:rPr>
              <a:t>1 g  = 16 g</a:t>
            </a:r>
            <a:br>
              <a:rPr lang="en-US" altLang="en-US" sz="5400" baseline="-25000" dirty="0">
                <a:solidFill>
                  <a:srgbClr val="E6E0EC"/>
                </a:solidFill>
                <a:latin typeface="Times New Roman" panose="02020603050405020304" pitchFamily="18" charset="0"/>
                <a:cs typeface="Times New Roman" panose="02020603050405020304" pitchFamily="18" charset="0"/>
              </a:rPr>
            </a:br>
            <a:r>
              <a:rPr lang="en-US" altLang="en-US" sz="5400" baseline="-25000" dirty="0">
                <a:solidFill>
                  <a:prstClr val="black"/>
                </a:solidFill>
                <a:latin typeface="Times New Roman" panose="02020603050405020304" pitchFamily="18" charset="0"/>
                <a:cs typeface="Times New Roman" panose="02020603050405020304" pitchFamily="18" charset="0"/>
              </a:rPr>
              <a:t>O     1 X </a:t>
            </a:r>
            <a:r>
              <a:rPr lang="en-US" altLang="en-US" sz="5400" baseline="-25000" dirty="0">
                <a:solidFill>
                  <a:schemeClr val="tx1">
                    <a:lumMod val="95000"/>
                    <a:lumOff val="5000"/>
                  </a:schemeClr>
                </a:solidFill>
                <a:latin typeface="Times New Roman" panose="02020603050405020304" pitchFamily="18" charset="0"/>
                <a:cs typeface="Times New Roman" panose="02020603050405020304" pitchFamily="18" charset="0"/>
              </a:rPr>
              <a:t>16 g  = 16 g</a:t>
            </a:r>
            <a:br>
              <a:rPr lang="en-US" altLang="en-US" sz="5400" baseline="-25000" dirty="0">
                <a:solidFill>
                  <a:srgbClr val="E6E0EC"/>
                </a:solidFill>
                <a:latin typeface="Times New Roman" panose="02020603050405020304" pitchFamily="18" charset="0"/>
                <a:cs typeface="Times New Roman" panose="02020603050405020304" pitchFamily="18" charset="0"/>
              </a:rPr>
            </a:br>
            <a:r>
              <a:rPr lang="en-US" altLang="en-US" sz="5400" baseline="-25000" dirty="0">
                <a:solidFill>
                  <a:prstClr val="black"/>
                </a:solidFill>
                <a:latin typeface="Times New Roman" panose="02020603050405020304" pitchFamily="18" charset="0"/>
                <a:cs typeface="Times New Roman" panose="02020603050405020304" pitchFamily="18" charset="0"/>
              </a:rPr>
              <a:t>H     1 </a:t>
            </a:r>
            <a:r>
              <a:rPr lang="en-US" altLang="en-US" sz="5400" baseline="-25000" dirty="0">
                <a:solidFill>
                  <a:schemeClr val="tx1">
                    <a:lumMod val="95000"/>
                    <a:lumOff val="5000"/>
                  </a:schemeClr>
                </a:solidFill>
                <a:latin typeface="Times New Roman" panose="02020603050405020304" pitchFamily="18" charset="0"/>
                <a:cs typeface="Times New Roman" panose="02020603050405020304" pitchFamily="18" charset="0"/>
              </a:rPr>
              <a:t>X   1 g  =   1 g</a:t>
            </a:r>
          </a:p>
          <a:p>
            <a:pPr eaLnBrk="1" hangingPunct="1">
              <a:spcBef>
                <a:spcPct val="0"/>
              </a:spcBef>
              <a:buFontTx/>
              <a:buNone/>
            </a:pPr>
            <a:r>
              <a:rPr lang="en-US" altLang="en-US" sz="5400" baseline="-25000" dirty="0">
                <a:solidFill>
                  <a:prstClr val="black"/>
                </a:solidFill>
                <a:latin typeface="Times New Roman" panose="02020603050405020304" pitchFamily="18" charset="0"/>
                <a:cs typeface="Times New Roman" panose="02020603050405020304" pitchFamily="18" charset="0"/>
              </a:rPr>
              <a:t>                        </a:t>
            </a:r>
            <a:br>
              <a:rPr lang="en-US" altLang="en-US" sz="5400" baseline="-25000" dirty="0">
                <a:solidFill>
                  <a:prstClr val="black"/>
                </a:solidFill>
                <a:latin typeface="Times New Roman" panose="02020603050405020304" pitchFamily="18" charset="0"/>
                <a:cs typeface="Times New Roman" panose="02020603050405020304" pitchFamily="18" charset="0"/>
              </a:rPr>
            </a:br>
            <a:r>
              <a:rPr lang="en-US" altLang="en-US" sz="5400" baseline="-25000" dirty="0">
                <a:solidFill>
                  <a:prstClr val="black"/>
                </a:solidFill>
                <a:latin typeface="Times New Roman" panose="02020603050405020304" pitchFamily="18" charset="0"/>
                <a:cs typeface="Times New Roman" panose="02020603050405020304" pitchFamily="18" charset="0"/>
              </a:rPr>
              <a:t>              </a:t>
            </a:r>
            <a:r>
              <a:rPr lang="en-US" altLang="en-US" sz="6600" baseline="-25000" dirty="0">
                <a:solidFill>
                  <a:schemeClr val="tx1">
                    <a:lumMod val="95000"/>
                    <a:lumOff val="5000"/>
                  </a:schemeClr>
                </a:solidFill>
                <a:latin typeface="Times New Roman" panose="02020603050405020304" pitchFamily="18" charset="0"/>
                <a:cs typeface="Times New Roman" panose="02020603050405020304" pitchFamily="18" charset="0"/>
              </a:rPr>
              <a:t>129 g/mole</a:t>
            </a:r>
            <a:br>
              <a:rPr lang="en-US" altLang="en-US" sz="6600" baseline="-25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4800" baseline="-25000" dirty="0">
                <a:solidFill>
                  <a:schemeClr val="tx1">
                    <a:lumMod val="95000"/>
                    <a:lumOff val="5000"/>
                  </a:schemeClr>
                </a:solidFill>
                <a:latin typeface="Times New Roman" panose="02020603050405020304" pitchFamily="18" charset="0"/>
                <a:cs typeface="Times New Roman" panose="02020603050405020304" pitchFamily="18" charset="0"/>
              </a:rPr>
              <a:t> </a:t>
            </a:r>
            <a:endParaRPr lang="en-US" altLang="en-US" sz="660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3600" dirty="0">
                <a:solidFill>
                  <a:srgbClr val="FF0000"/>
                </a:solidFill>
                <a:latin typeface="Times New Roman" panose="02020603050405020304" pitchFamily="18" charset="0"/>
                <a:cs typeface="Times New Roman" panose="02020603050405020304" pitchFamily="18" charset="0"/>
              </a:rPr>
              <a:t>1 mole of this stuff = 129 grams or</a:t>
            </a:r>
            <a:br>
              <a:rPr lang="en-US" altLang="en-US" sz="3600" dirty="0">
                <a:solidFill>
                  <a:srgbClr val="FF0000"/>
                </a:solidFill>
                <a:latin typeface="Times New Roman" panose="02020603050405020304" pitchFamily="18" charset="0"/>
                <a:cs typeface="Times New Roman" panose="02020603050405020304" pitchFamily="18" charset="0"/>
              </a:rPr>
            </a:br>
            <a:r>
              <a:rPr lang="en-US" altLang="en-US" sz="3600" dirty="0">
                <a:solidFill>
                  <a:srgbClr val="FF0000"/>
                </a:solidFill>
                <a:latin typeface="Times New Roman" panose="02020603050405020304" pitchFamily="18" charset="0"/>
                <a:cs typeface="Times New Roman" panose="02020603050405020304" pitchFamily="18" charset="0"/>
              </a:rPr>
              <a:t>1 mole of this stuff =  6.02 x 10</a:t>
            </a:r>
            <a:r>
              <a:rPr lang="en-US" altLang="en-US" sz="3600" baseline="30000" dirty="0">
                <a:solidFill>
                  <a:srgbClr val="FF0000"/>
                </a:solidFill>
                <a:latin typeface="Times New Roman" panose="02020603050405020304" pitchFamily="18" charset="0"/>
                <a:cs typeface="Times New Roman" panose="02020603050405020304" pitchFamily="18" charset="0"/>
              </a:rPr>
              <a:t>23</a:t>
            </a:r>
            <a:r>
              <a:rPr lang="en-US" altLang="en-US" sz="3600" dirty="0">
                <a:solidFill>
                  <a:srgbClr val="FF0000"/>
                </a:solidFill>
                <a:latin typeface="Times New Roman" panose="02020603050405020304" pitchFamily="18" charset="0"/>
                <a:cs typeface="Times New Roman" panose="02020603050405020304" pitchFamily="18" charset="0"/>
              </a:rPr>
              <a:t> molecules </a:t>
            </a:r>
            <a:endParaRPr lang="en-US" altLang="en-US" sz="4000" dirty="0">
              <a:solidFill>
                <a:srgbClr val="FF0000"/>
              </a:solidFill>
              <a:latin typeface="Times New Roman" panose="02020603050405020304" pitchFamily="18" charset="0"/>
              <a:cs typeface="Times New Roman" panose="02020603050405020304" pitchFamily="18" charset="0"/>
            </a:endParaRPr>
          </a:p>
        </p:txBody>
      </p:sp>
      <p:cxnSp>
        <p:nvCxnSpPr>
          <p:cNvPr id="3" name="Straight Connector 2">
            <a:extLst>
              <a:ext uri="{FF2B5EF4-FFF2-40B4-BE49-F238E27FC236}">
                <a16:creationId xmlns:a16="http://schemas.microsoft.com/office/drawing/2014/main" id="{29B94D49-78E6-4499-8C16-C557A3C03949}"/>
              </a:ext>
            </a:extLst>
          </p:cNvPr>
          <p:cNvCxnSpPr>
            <a:cxnSpLocks/>
          </p:cNvCxnSpPr>
          <p:nvPr/>
        </p:nvCxnSpPr>
        <p:spPr>
          <a:xfrm>
            <a:off x="0" y="1676400"/>
            <a:ext cx="28194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F25DE955-1AB4-2952-7C46-964B0DF0CB5B}"/>
              </a:ext>
            </a:extLst>
          </p:cNvPr>
          <p:cNvCxnSpPr>
            <a:cxnSpLocks/>
          </p:cNvCxnSpPr>
          <p:nvPr/>
        </p:nvCxnSpPr>
        <p:spPr>
          <a:xfrm>
            <a:off x="1905000" y="4191000"/>
            <a:ext cx="21336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 name="Cloud 4">
            <a:extLst>
              <a:ext uri="{FF2B5EF4-FFF2-40B4-BE49-F238E27FC236}">
                <a16:creationId xmlns:a16="http://schemas.microsoft.com/office/drawing/2014/main" id="{C134C6BF-CAEE-9DEE-49F7-C7A3DDFFBAD1}"/>
              </a:ext>
            </a:extLst>
          </p:cNvPr>
          <p:cNvSpPr/>
          <p:nvPr/>
        </p:nvSpPr>
        <p:spPr>
          <a:xfrm>
            <a:off x="4753155" y="1640457"/>
            <a:ext cx="4248508" cy="2819400"/>
          </a:xfrm>
          <a:prstGeom prst="cloud">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Save this space</a:t>
            </a:r>
          </a:p>
          <a:p>
            <a:pPr algn="ctr"/>
            <a:r>
              <a:rPr lang="en-US" dirty="0">
                <a:solidFill>
                  <a:srgbClr val="FF0000"/>
                </a:solidFill>
                <a:latin typeface="Times New Roman" panose="02020603050405020304" pitchFamily="18" charset="0"/>
                <a:cs typeface="Times New Roman" panose="02020603050405020304" pitchFamily="18" charset="0"/>
              </a:rPr>
              <a:t>Molar mass on the left side.  </a:t>
            </a:r>
            <a:endParaRPr lang="en-US" dirty="0">
              <a:solidFill>
                <a:srgbClr val="FF0000"/>
              </a:solidFill>
            </a:endParaRPr>
          </a:p>
        </p:txBody>
      </p:sp>
    </p:spTree>
    <p:extLst>
      <p:ext uri="{BB962C8B-B14F-4D97-AF65-F5344CB8AC3E}">
        <p14:creationId xmlns:p14="http://schemas.microsoft.com/office/powerpoint/2010/main" val="30122137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82CBCF-321C-47BB-AEA6-B47C9DBAADCE}"/>
              </a:ext>
            </a:extLst>
          </p:cNvPr>
          <p:cNvSpPr txBox="1">
            <a:spLocks noChangeArrowheads="1"/>
          </p:cNvSpPr>
          <p:nvPr/>
        </p:nvSpPr>
        <p:spPr bwMode="auto">
          <a:xfrm>
            <a:off x="0" y="0"/>
            <a:ext cx="8763000"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b="1" dirty="0">
                <a:solidFill>
                  <a:srgbClr val="FF0000"/>
                </a:solidFill>
                <a:latin typeface="Times New Roman" panose="02020603050405020304" pitchFamily="18" charset="0"/>
                <a:cs typeface="Times New Roman" panose="02020603050405020304" pitchFamily="18" charset="0"/>
              </a:rPr>
              <a:t>26.  What is the molar mass of sodium sulfate</a:t>
            </a:r>
            <a:r>
              <a:rPr lang="en-US" altLang="en-US" sz="1800" b="1" dirty="0">
                <a:solidFill>
                  <a:srgbClr val="FF0000"/>
                </a:solidFill>
                <a:latin typeface="Times New Roman" panose="02020603050405020304" pitchFamily="18" charset="0"/>
                <a:cs typeface="Times New Roman" panose="02020603050405020304" pitchFamily="18" charset="0"/>
              </a:rPr>
              <a:t>.</a:t>
            </a:r>
          </a:p>
          <a:p>
            <a:pPr eaLnBrk="1" hangingPunct="1">
              <a:spcBef>
                <a:spcPct val="0"/>
              </a:spcBef>
              <a:buFontTx/>
              <a:buNone/>
            </a:pPr>
            <a:endParaRPr lang="en-US" altLang="en-US" sz="1800" b="1" dirty="0">
              <a:solidFill>
                <a:srgbClr val="FF0000"/>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7200" b="1" dirty="0">
                <a:solidFill>
                  <a:srgbClr val="FF0000"/>
                </a:solidFill>
                <a:latin typeface="Times New Roman" panose="02020603050405020304" pitchFamily="18" charset="0"/>
                <a:cs typeface="Times New Roman" panose="02020603050405020304" pitchFamily="18" charset="0"/>
              </a:rPr>
              <a:t>Na</a:t>
            </a:r>
            <a:r>
              <a:rPr lang="en-US" altLang="en-US" sz="7200" b="1" baseline="-25000" dirty="0">
                <a:solidFill>
                  <a:srgbClr val="FF0000"/>
                </a:solidFill>
                <a:latin typeface="Times New Roman" panose="02020603050405020304" pitchFamily="18" charset="0"/>
                <a:cs typeface="Times New Roman" panose="02020603050405020304" pitchFamily="18" charset="0"/>
              </a:rPr>
              <a:t>2</a:t>
            </a:r>
            <a:r>
              <a:rPr lang="en-US" altLang="en-US" sz="7200" b="1" dirty="0">
                <a:solidFill>
                  <a:srgbClr val="FF0000"/>
                </a:solidFill>
                <a:latin typeface="Times New Roman" panose="02020603050405020304" pitchFamily="18" charset="0"/>
                <a:cs typeface="Times New Roman" panose="02020603050405020304" pitchFamily="18" charset="0"/>
              </a:rPr>
              <a:t>SO</a:t>
            </a:r>
            <a:r>
              <a:rPr lang="en-US" altLang="en-US" sz="7200" b="1" baseline="-25000" dirty="0">
                <a:solidFill>
                  <a:srgbClr val="FF0000"/>
                </a:solidFill>
                <a:latin typeface="Times New Roman" panose="02020603050405020304" pitchFamily="18" charset="0"/>
                <a:cs typeface="Times New Roman" panose="02020603050405020304" pitchFamily="18" charset="0"/>
              </a:rPr>
              <a:t>4</a:t>
            </a:r>
          </a:p>
          <a:p>
            <a:pPr eaLnBrk="1" hangingPunct="1">
              <a:spcBef>
                <a:spcPct val="0"/>
              </a:spcBef>
              <a:buFontTx/>
              <a:buNone/>
            </a:pPr>
            <a:endParaRPr lang="en-US" altLang="en-US" sz="1800" b="1" dirty="0">
              <a:solidFill>
                <a:srgbClr val="FF0000"/>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n-US" altLang="en-US" sz="1800" dirty="0">
              <a:solidFill>
                <a:prstClr val="black"/>
              </a:solidFill>
            </a:endParaRPr>
          </a:p>
        </p:txBody>
      </p:sp>
      <p:cxnSp>
        <p:nvCxnSpPr>
          <p:cNvPr id="3" name="Straight Connector 2">
            <a:extLst>
              <a:ext uri="{FF2B5EF4-FFF2-40B4-BE49-F238E27FC236}">
                <a16:creationId xmlns:a16="http://schemas.microsoft.com/office/drawing/2014/main" id="{28079055-676D-471C-A20F-CE082A5047BD}"/>
              </a:ext>
            </a:extLst>
          </p:cNvPr>
          <p:cNvCxnSpPr/>
          <p:nvPr/>
        </p:nvCxnSpPr>
        <p:spPr>
          <a:xfrm>
            <a:off x="0" y="2089568"/>
            <a:ext cx="3200400" cy="1588"/>
          </a:xfrm>
          <a:prstGeom prst="line">
            <a:avLst/>
          </a:prstGeom>
        </p:spPr>
        <p:style>
          <a:lnRef idx="3">
            <a:schemeClr val="dk1"/>
          </a:lnRef>
          <a:fillRef idx="0">
            <a:schemeClr val="dk1"/>
          </a:fillRef>
          <a:effectRef idx="2">
            <a:schemeClr val="dk1"/>
          </a:effectRef>
          <a:fontRef idx="minor">
            <a:schemeClr val="tx1"/>
          </a:fontRef>
        </p:style>
      </p:cxnSp>
      <p:sp>
        <p:nvSpPr>
          <p:cNvPr id="4" name="TextBox 6">
            <a:extLst>
              <a:ext uri="{FF2B5EF4-FFF2-40B4-BE49-F238E27FC236}">
                <a16:creationId xmlns:a16="http://schemas.microsoft.com/office/drawing/2014/main" id="{F6E87F43-439A-46BF-8BE6-37D2A225A753}"/>
              </a:ext>
            </a:extLst>
          </p:cNvPr>
          <p:cNvSpPr txBox="1">
            <a:spLocks noChangeArrowheads="1"/>
          </p:cNvSpPr>
          <p:nvPr/>
        </p:nvSpPr>
        <p:spPr bwMode="auto">
          <a:xfrm>
            <a:off x="0" y="2395895"/>
            <a:ext cx="70866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b="1" dirty="0">
                <a:solidFill>
                  <a:prstClr val="black"/>
                </a:solidFill>
                <a:latin typeface="Comic Sans MS" pitchFamily="66" charset="0"/>
              </a:rPr>
              <a:t>Na   </a:t>
            </a:r>
          </a:p>
          <a:p>
            <a:pPr eaLnBrk="1" hangingPunct="1">
              <a:spcBef>
                <a:spcPct val="0"/>
              </a:spcBef>
              <a:buFontTx/>
              <a:buNone/>
            </a:pPr>
            <a:endParaRPr lang="en-US" altLang="en-US" sz="2400" b="1" dirty="0">
              <a:solidFill>
                <a:prstClr val="black"/>
              </a:solidFill>
              <a:latin typeface="Comic Sans MS" pitchFamily="66" charset="0"/>
            </a:endParaRPr>
          </a:p>
          <a:p>
            <a:pPr eaLnBrk="1" hangingPunct="1">
              <a:spcBef>
                <a:spcPct val="0"/>
              </a:spcBef>
              <a:buFontTx/>
              <a:buNone/>
            </a:pPr>
            <a:r>
              <a:rPr lang="en-US" altLang="en-US" sz="2400" b="1" dirty="0">
                <a:solidFill>
                  <a:prstClr val="black"/>
                </a:solidFill>
                <a:latin typeface="Comic Sans MS" pitchFamily="66" charset="0"/>
              </a:rPr>
              <a:t>S    </a:t>
            </a:r>
          </a:p>
          <a:p>
            <a:pPr eaLnBrk="1" hangingPunct="1">
              <a:spcBef>
                <a:spcPct val="0"/>
              </a:spcBef>
              <a:buFontTx/>
              <a:buNone/>
            </a:pPr>
            <a:endParaRPr lang="en-US" altLang="en-US" sz="2400" b="1" dirty="0">
              <a:solidFill>
                <a:prstClr val="black"/>
              </a:solidFill>
              <a:latin typeface="Comic Sans MS" pitchFamily="66" charset="0"/>
            </a:endParaRPr>
          </a:p>
          <a:p>
            <a:pPr eaLnBrk="1" hangingPunct="1">
              <a:spcBef>
                <a:spcPct val="0"/>
              </a:spcBef>
              <a:buFontTx/>
              <a:buNone/>
            </a:pPr>
            <a:r>
              <a:rPr lang="en-US" altLang="en-US" sz="2400" b="1" dirty="0">
                <a:solidFill>
                  <a:prstClr val="black"/>
                </a:solidFill>
                <a:latin typeface="Comic Sans MS" pitchFamily="66" charset="0"/>
              </a:rPr>
              <a:t>O    </a:t>
            </a:r>
          </a:p>
        </p:txBody>
      </p:sp>
      <p:sp>
        <p:nvSpPr>
          <p:cNvPr id="5" name="Cloud 4">
            <a:extLst>
              <a:ext uri="{FF2B5EF4-FFF2-40B4-BE49-F238E27FC236}">
                <a16:creationId xmlns:a16="http://schemas.microsoft.com/office/drawing/2014/main" id="{6D291888-0E61-F22D-A6AB-95AC963220FD}"/>
              </a:ext>
            </a:extLst>
          </p:cNvPr>
          <p:cNvSpPr/>
          <p:nvPr/>
        </p:nvSpPr>
        <p:spPr>
          <a:xfrm>
            <a:off x="4724400" y="2209800"/>
            <a:ext cx="4248508" cy="2819400"/>
          </a:xfrm>
          <a:prstGeom prst="cloud">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Save this space</a:t>
            </a:r>
          </a:p>
          <a:p>
            <a:pPr algn="ctr"/>
            <a:r>
              <a:rPr lang="en-US" dirty="0">
                <a:solidFill>
                  <a:schemeClr val="tx1"/>
                </a:solidFill>
                <a:latin typeface="Times New Roman" panose="02020603050405020304" pitchFamily="18" charset="0"/>
                <a:cs typeface="Times New Roman" panose="02020603050405020304" pitchFamily="18" charset="0"/>
              </a:rPr>
              <a:t>Molar mass on the left side.  </a:t>
            </a:r>
            <a:endParaRPr lang="en-US" dirty="0">
              <a:solidFill>
                <a:schemeClr val="tx1"/>
              </a:solidFill>
            </a:endParaRPr>
          </a:p>
        </p:txBody>
      </p:sp>
    </p:spTree>
    <p:extLst>
      <p:ext uri="{BB962C8B-B14F-4D97-AF65-F5344CB8AC3E}">
        <p14:creationId xmlns:p14="http://schemas.microsoft.com/office/powerpoint/2010/main" val="5116500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82CBCF-321C-47BB-AEA6-B47C9DBAADCE}"/>
              </a:ext>
            </a:extLst>
          </p:cNvPr>
          <p:cNvSpPr txBox="1">
            <a:spLocks noChangeArrowheads="1"/>
          </p:cNvSpPr>
          <p:nvPr/>
        </p:nvSpPr>
        <p:spPr bwMode="auto">
          <a:xfrm>
            <a:off x="0" y="0"/>
            <a:ext cx="8763000"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b="1" dirty="0">
                <a:solidFill>
                  <a:srgbClr val="FF0000"/>
                </a:solidFill>
                <a:latin typeface="Times New Roman" panose="02020603050405020304" pitchFamily="18" charset="0"/>
                <a:cs typeface="Times New Roman" panose="02020603050405020304" pitchFamily="18" charset="0"/>
              </a:rPr>
              <a:t>26.  What is the molar mass of sodium sulfate</a:t>
            </a:r>
            <a:r>
              <a:rPr lang="en-US" altLang="en-US" sz="1800" b="1" dirty="0">
                <a:solidFill>
                  <a:srgbClr val="FF0000"/>
                </a:solidFill>
                <a:latin typeface="Times New Roman" panose="02020603050405020304" pitchFamily="18" charset="0"/>
                <a:cs typeface="Times New Roman" panose="02020603050405020304" pitchFamily="18" charset="0"/>
              </a:rPr>
              <a:t>.</a:t>
            </a:r>
          </a:p>
          <a:p>
            <a:pPr eaLnBrk="1" hangingPunct="1">
              <a:spcBef>
                <a:spcPct val="0"/>
              </a:spcBef>
              <a:buFontTx/>
              <a:buNone/>
            </a:pPr>
            <a:endParaRPr lang="en-US" altLang="en-US" sz="1800" b="1" dirty="0">
              <a:solidFill>
                <a:srgbClr val="FF0000"/>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n-US" sz="7200" b="1" dirty="0">
                <a:solidFill>
                  <a:srgbClr val="FF0000"/>
                </a:solidFill>
                <a:latin typeface="Times New Roman" panose="02020603050405020304" pitchFamily="18" charset="0"/>
                <a:cs typeface="Times New Roman" panose="02020603050405020304" pitchFamily="18" charset="0"/>
              </a:rPr>
              <a:t>Na</a:t>
            </a:r>
            <a:r>
              <a:rPr lang="en-US" altLang="en-US" sz="7200" b="1" baseline="-25000" dirty="0">
                <a:solidFill>
                  <a:srgbClr val="FF0000"/>
                </a:solidFill>
                <a:latin typeface="Times New Roman" panose="02020603050405020304" pitchFamily="18" charset="0"/>
                <a:cs typeface="Times New Roman" panose="02020603050405020304" pitchFamily="18" charset="0"/>
              </a:rPr>
              <a:t>2</a:t>
            </a:r>
            <a:r>
              <a:rPr lang="en-US" altLang="en-US" sz="7200" b="1" dirty="0">
                <a:solidFill>
                  <a:srgbClr val="FF0000"/>
                </a:solidFill>
                <a:latin typeface="Times New Roman" panose="02020603050405020304" pitchFamily="18" charset="0"/>
                <a:cs typeface="Times New Roman" panose="02020603050405020304" pitchFamily="18" charset="0"/>
              </a:rPr>
              <a:t>SO</a:t>
            </a:r>
            <a:r>
              <a:rPr lang="en-US" altLang="en-US" sz="7200" b="1" baseline="-25000" dirty="0">
                <a:solidFill>
                  <a:srgbClr val="FF0000"/>
                </a:solidFill>
                <a:latin typeface="Times New Roman" panose="02020603050405020304" pitchFamily="18" charset="0"/>
                <a:cs typeface="Times New Roman" panose="02020603050405020304" pitchFamily="18" charset="0"/>
              </a:rPr>
              <a:t>4</a:t>
            </a:r>
          </a:p>
          <a:p>
            <a:pPr eaLnBrk="1" hangingPunct="1">
              <a:spcBef>
                <a:spcPct val="0"/>
              </a:spcBef>
              <a:buFontTx/>
              <a:buNone/>
            </a:pPr>
            <a:endParaRPr lang="en-US" altLang="en-US" sz="1800" b="1" dirty="0">
              <a:solidFill>
                <a:srgbClr val="FF0000"/>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n-US" altLang="en-US" sz="1800" dirty="0">
              <a:solidFill>
                <a:prstClr val="black"/>
              </a:solidFill>
            </a:endParaRPr>
          </a:p>
        </p:txBody>
      </p:sp>
      <p:cxnSp>
        <p:nvCxnSpPr>
          <p:cNvPr id="3" name="Straight Connector 2">
            <a:extLst>
              <a:ext uri="{FF2B5EF4-FFF2-40B4-BE49-F238E27FC236}">
                <a16:creationId xmlns:a16="http://schemas.microsoft.com/office/drawing/2014/main" id="{28079055-676D-471C-A20F-CE082A5047BD}"/>
              </a:ext>
            </a:extLst>
          </p:cNvPr>
          <p:cNvCxnSpPr/>
          <p:nvPr/>
        </p:nvCxnSpPr>
        <p:spPr>
          <a:xfrm>
            <a:off x="0" y="2089568"/>
            <a:ext cx="3200400" cy="1588"/>
          </a:xfrm>
          <a:prstGeom prst="line">
            <a:avLst/>
          </a:prstGeom>
        </p:spPr>
        <p:style>
          <a:lnRef idx="3">
            <a:schemeClr val="dk1"/>
          </a:lnRef>
          <a:fillRef idx="0">
            <a:schemeClr val="dk1"/>
          </a:fillRef>
          <a:effectRef idx="2">
            <a:schemeClr val="dk1"/>
          </a:effectRef>
          <a:fontRef idx="minor">
            <a:schemeClr val="tx1"/>
          </a:fontRef>
        </p:style>
      </p:cxnSp>
      <p:sp>
        <p:nvSpPr>
          <p:cNvPr id="4" name="TextBox 6">
            <a:extLst>
              <a:ext uri="{FF2B5EF4-FFF2-40B4-BE49-F238E27FC236}">
                <a16:creationId xmlns:a16="http://schemas.microsoft.com/office/drawing/2014/main" id="{F6E87F43-439A-46BF-8BE6-37D2A225A753}"/>
              </a:ext>
            </a:extLst>
          </p:cNvPr>
          <p:cNvSpPr txBox="1">
            <a:spLocks noChangeArrowheads="1"/>
          </p:cNvSpPr>
          <p:nvPr/>
        </p:nvSpPr>
        <p:spPr bwMode="auto">
          <a:xfrm>
            <a:off x="0" y="2395895"/>
            <a:ext cx="70866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b="1" dirty="0">
                <a:solidFill>
                  <a:prstClr val="black"/>
                </a:solidFill>
                <a:latin typeface="Comic Sans MS" pitchFamily="66" charset="0"/>
              </a:rPr>
              <a:t>Na  2 moles x 23 g  = 46 g</a:t>
            </a:r>
          </a:p>
          <a:p>
            <a:pPr eaLnBrk="1" hangingPunct="1">
              <a:spcBef>
                <a:spcPct val="0"/>
              </a:spcBef>
              <a:buFontTx/>
              <a:buNone/>
            </a:pPr>
            <a:endParaRPr lang="en-US" altLang="en-US" sz="2400" b="1" dirty="0">
              <a:solidFill>
                <a:prstClr val="black"/>
              </a:solidFill>
              <a:latin typeface="Comic Sans MS" pitchFamily="66" charset="0"/>
            </a:endParaRPr>
          </a:p>
          <a:p>
            <a:pPr eaLnBrk="1" hangingPunct="1">
              <a:spcBef>
                <a:spcPct val="0"/>
              </a:spcBef>
              <a:buFontTx/>
              <a:buNone/>
            </a:pPr>
            <a:r>
              <a:rPr lang="en-US" altLang="en-US" sz="2400" b="1" dirty="0">
                <a:solidFill>
                  <a:prstClr val="black"/>
                </a:solidFill>
                <a:latin typeface="Comic Sans MS" pitchFamily="66" charset="0"/>
              </a:rPr>
              <a:t>S   1 mole  x 32 g  =  32 g</a:t>
            </a:r>
          </a:p>
          <a:p>
            <a:pPr eaLnBrk="1" hangingPunct="1">
              <a:spcBef>
                <a:spcPct val="0"/>
              </a:spcBef>
              <a:buFontTx/>
              <a:buNone/>
            </a:pPr>
            <a:endParaRPr lang="en-US" altLang="en-US" sz="2400" b="1" dirty="0">
              <a:solidFill>
                <a:prstClr val="black"/>
              </a:solidFill>
              <a:latin typeface="Comic Sans MS" pitchFamily="66" charset="0"/>
            </a:endParaRPr>
          </a:p>
          <a:p>
            <a:pPr eaLnBrk="1" hangingPunct="1">
              <a:spcBef>
                <a:spcPct val="0"/>
              </a:spcBef>
              <a:buFontTx/>
              <a:buNone/>
            </a:pPr>
            <a:r>
              <a:rPr lang="en-US" altLang="en-US" sz="2400" b="1" dirty="0">
                <a:solidFill>
                  <a:prstClr val="black"/>
                </a:solidFill>
                <a:latin typeface="Comic Sans MS" pitchFamily="66" charset="0"/>
              </a:rPr>
              <a:t>O   4 moles x 16 g  =  64 g </a:t>
            </a:r>
          </a:p>
        </p:txBody>
      </p:sp>
      <p:sp>
        <p:nvSpPr>
          <p:cNvPr id="6" name="TextBox 9">
            <a:extLst>
              <a:ext uri="{FF2B5EF4-FFF2-40B4-BE49-F238E27FC236}">
                <a16:creationId xmlns:a16="http://schemas.microsoft.com/office/drawing/2014/main" id="{1E453D7F-F951-40C4-943D-17FAF40EAD71}"/>
              </a:ext>
            </a:extLst>
          </p:cNvPr>
          <p:cNvSpPr txBox="1">
            <a:spLocks noChangeArrowheads="1"/>
          </p:cNvSpPr>
          <p:nvPr/>
        </p:nvSpPr>
        <p:spPr bwMode="auto">
          <a:xfrm>
            <a:off x="1828800" y="4666289"/>
            <a:ext cx="33147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4000" dirty="0">
                <a:solidFill>
                  <a:srgbClr val="0000FF"/>
                </a:solidFill>
                <a:latin typeface="Comic Sans MS" pitchFamily="66" charset="0"/>
              </a:rPr>
              <a:t>142 g/mole</a:t>
            </a:r>
          </a:p>
        </p:txBody>
      </p:sp>
      <p:cxnSp>
        <p:nvCxnSpPr>
          <p:cNvPr id="7" name="Straight Connector 6">
            <a:extLst>
              <a:ext uri="{FF2B5EF4-FFF2-40B4-BE49-F238E27FC236}">
                <a16:creationId xmlns:a16="http://schemas.microsoft.com/office/drawing/2014/main" id="{5DF18EA8-FEB7-B795-6A34-388CC77277EA}"/>
              </a:ext>
            </a:extLst>
          </p:cNvPr>
          <p:cNvCxnSpPr>
            <a:cxnSpLocks/>
          </p:cNvCxnSpPr>
          <p:nvPr/>
        </p:nvCxnSpPr>
        <p:spPr>
          <a:xfrm>
            <a:off x="2667000" y="4495800"/>
            <a:ext cx="1981200" cy="0"/>
          </a:xfrm>
          <a:prstGeom prst="line">
            <a:avLst/>
          </a:prstGeom>
        </p:spPr>
        <p:style>
          <a:lnRef idx="2">
            <a:schemeClr val="dk1"/>
          </a:lnRef>
          <a:fillRef idx="0">
            <a:schemeClr val="dk1"/>
          </a:fillRef>
          <a:effectRef idx="1">
            <a:schemeClr val="dk1"/>
          </a:effectRef>
          <a:fontRef idx="minor">
            <a:schemeClr val="tx1"/>
          </a:fontRef>
        </p:style>
      </p:cxnSp>
      <p:sp>
        <p:nvSpPr>
          <p:cNvPr id="5" name="Cloud 4">
            <a:extLst>
              <a:ext uri="{FF2B5EF4-FFF2-40B4-BE49-F238E27FC236}">
                <a16:creationId xmlns:a16="http://schemas.microsoft.com/office/drawing/2014/main" id="{03DD1A80-D6B6-5EAB-C2EA-0C503187651E}"/>
              </a:ext>
            </a:extLst>
          </p:cNvPr>
          <p:cNvSpPr/>
          <p:nvPr/>
        </p:nvSpPr>
        <p:spPr>
          <a:xfrm>
            <a:off x="4753155" y="1640457"/>
            <a:ext cx="4248508" cy="2819400"/>
          </a:xfrm>
          <a:prstGeom prst="cloud">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Save this space</a:t>
            </a:r>
          </a:p>
          <a:p>
            <a:pPr algn="ctr"/>
            <a:r>
              <a:rPr lang="en-US" dirty="0">
                <a:solidFill>
                  <a:srgbClr val="FF0000"/>
                </a:solidFill>
                <a:latin typeface="Times New Roman" panose="02020603050405020304" pitchFamily="18" charset="0"/>
                <a:cs typeface="Times New Roman" panose="02020603050405020304" pitchFamily="18" charset="0"/>
              </a:rPr>
              <a:t>Molar mass on the left side.  </a:t>
            </a:r>
            <a:endParaRPr lang="en-US" dirty="0">
              <a:solidFill>
                <a:srgbClr val="FF0000"/>
              </a:solidFill>
            </a:endParaRPr>
          </a:p>
        </p:txBody>
      </p:sp>
    </p:spTree>
    <p:extLst>
      <p:ext uri="{BB962C8B-B14F-4D97-AF65-F5344CB8AC3E}">
        <p14:creationId xmlns:p14="http://schemas.microsoft.com/office/powerpoint/2010/main" val="28965109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1"/>
          <p:cNvSpPr txBox="1">
            <a:spLocks noChangeArrowheads="1"/>
          </p:cNvSpPr>
          <p:nvPr/>
        </p:nvSpPr>
        <p:spPr bwMode="auto">
          <a:xfrm>
            <a:off x="0" y="0"/>
            <a:ext cx="9144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4000" dirty="0">
                <a:latin typeface="Times New Roman" panose="02020603050405020304" pitchFamily="18" charset="0"/>
                <a:cs typeface="Times New Roman" panose="02020603050405020304" pitchFamily="18" charset="0"/>
              </a:rPr>
              <a:t>27. If you have 183.2 g of sodium sulfate, </a:t>
            </a:r>
            <a:br>
              <a:rPr lang="en-US" altLang="en-US" sz="4000" dirty="0">
                <a:latin typeface="Times New Roman" panose="02020603050405020304" pitchFamily="18" charset="0"/>
                <a:cs typeface="Times New Roman" panose="02020603050405020304" pitchFamily="18" charset="0"/>
              </a:rPr>
            </a:br>
            <a:r>
              <a:rPr lang="en-US" altLang="en-US" sz="4000" dirty="0">
                <a:latin typeface="Times New Roman" panose="02020603050405020304" pitchFamily="18" charset="0"/>
                <a:cs typeface="Times New Roman" panose="02020603050405020304" pitchFamily="18" charset="0"/>
              </a:rPr>
              <a:t>how many moles do you have?</a:t>
            </a:r>
          </a:p>
        </p:txBody>
      </p:sp>
    </p:spTree>
    <p:extLst>
      <p:ext uri="{BB962C8B-B14F-4D97-AF65-F5344CB8AC3E}">
        <p14:creationId xmlns:p14="http://schemas.microsoft.com/office/powerpoint/2010/main" val="31469371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1"/>
          <p:cNvSpPr txBox="1">
            <a:spLocks noChangeArrowheads="1"/>
          </p:cNvSpPr>
          <p:nvPr/>
        </p:nvSpPr>
        <p:spPr bwMode="auto">
          <a:xfrm>
            <a:off x="0" y="0"/>
            <a:ext cx="9144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4000" dirty="0">
                <a:latin typeface="Times New Roman" panose="02020603050405020304" pitchFamily="18" charset="0"/>
                <a:cs typeface="Times New Roman" panose="02020603050405020304" pitchFamily="18" charset="0"/>
              </a:rPr>
              <a:t>27. If you have 183.2 g of sodium sulfate, </a:t>
            </a:r>
            <a:br>
              <a:rPr lang="en-US" altLang="en-US" sz="4000" dirty="0">
                <a:latin typeface="Times New Roman" panose="02020603050405020304" pitchFamily="18" charset="0"/>
                <a:cs typeface="Times New Roman" panose="02020603050405020304" pitchFamily="18" charset="0"/>
              </a:rPr>
            </a:br>
            <a:r>
              <a:rPr lang="en-US" altLang="en-US" sz="4000" dirty="0">
                <a:latin typeface="Times New Roman" panose="02020603050405020304" pitchFamily="18" charset="0"/>
                <a:cs typeface="Times New Roman" panose="02020603050405020304" pitchFamily="18" charset="0"/>
              </a:rPr>
              <a:t>how many moles do you have?</a:t>
            </a:r>
          </a:p>
        </p:txBody>
      </p:sp>
      <p:sp>
        <p:nvSpPr>
          <p:cNvPr id="11267" name="TextBox 2"/>
          <p:cNvSpPr txBox="1">
            <a:spLocks noChangeArrowheads="1"/>
          </p:cNvSpPr>
          <p:nvPr/>
        </p:nvSpPr>
        <p:spPr bwMode="auto">
          <a:xfrm>
            <a:off x="20128" y="2057400"/>
            <a:ext cx="260582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800" u="sng" dirty="0">
                <a:solidFill>
                  <a:prstClr val="black"/>
                </a:solidFill>
              </a:rPr>
              <a:t>183.2 g </a:t>
            </a:r>
            <a:r>
              <a:rPr lang="en-US" altLang="en-US" sz="2800" u="sng" dirty="0">
                <a:solidFill>
                  <a:srgbClr val="000000"/>
                </a:solidFill>
              </a:rPr>
              <a:t>Na</a:t>
            </a:r>
            <a:r>
              <a:rPr lang="en-US" altLang="en-US" sz="2800" u="sng" baseline="-25000" dirty="0">
                <a:solidFill>
                  <a:srgbClr val="000000"/>
                </a:solidFill>
              </a:rPr>
              <a:t>2</a:t>
            </a:r>
            <a:r>
              <a:rPr lang="en-US" altLang="en-US" sz="2800" u="sng" dirty="0">
                <a:solidFill>
                  <a:srgbClr val="000000"/>
                </a:solidFill>
              </a:rPr>
              <a:t>SO</a:t>
            </a:r>
            <a:r>
              <a:rPr lang="en-US" altLang="en-US" sz="2800" u="sng" baseline="-25000" dirty="0">
                <a:solidFill>
                  <a:srgbClr val="000000"/>
                </a:solidFill>
              </a:rPr>
              <a:t>4</a:t>
            </a:r>
          </a:p>
          <a:p>
            <a:pPr algn="ctr" eaLnBrk="1" hangingPunct="1">
              <a:spcBef>
                <a:spcPct val="0"/>
              </a:spcBef>
              <a:buFontTx/>
              <a:buNone/>
            </a:pPr>
            <a:r>
              <a:rPr lang="en-US" altLang="en-US" sz="2800" dirty="0">
                <a:solidFill>
                  <a:prstClr val="black"/>
                </a:solidFill>
              </a:rPr>
              <a:t>1</a:t>
            </a:r>
          </a:p>
        </p:txBody>
      </p:sp>
      <p:sp>
        <p:nvSpPr>
          <p:cNvPr id="11268" name="TextBox 3"/>
          <p:cNvSpPr txBox="1">
            <a:spLocks noChangeArrowheads="1"/>
          </p:cNvSpPr>
          <p:nvPr/>
        </p:nvSpPr>
        <p:spPr bwMode="auto">
          <a:xfrm>
            <a:off x="2534727" y="2152762"/>
            <a:ext cx="533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dirty="0">
                <a:solidFill>
                  <a:prstClr val="black"/>
                </a:solidFill>
              </a:rPr>
              <a:t>x</a:t>
            </a:r>
          </a:p>
        </p:txBody>
      </p:sp>
      <p:sp>
        <p:nvSpPr>
          <p:cNvPr id="11269" name="Rectangle 4"/>
          <p:cNvSpPr>
            <a:spLocks noChangeArrowheads="1"/>
          </p:cNvSpPr>
          <p:nvPr/>
        </p:nvSpPr>
        <p:spPr bwMode="auto">
          <a:xfrm>
            <a:off x="2862942" y="1994684"/>
            <a:ext cx="246811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800" u="sng" dirty="0">
                <a:solidFill>
                  <a:srgbClr val="000000"/>
                </a:solidFill>
              </a:rPr>
              <a:t>1 mole </a:t>
            </a:r>
            <a:r>
              <a:rPr lang="en-US" altLang="en-US" sz="2800" dirty="0">
                <a:solidFill>
                  <a:srgbClr val="000000"/>
                </a:solidFill>
              </a:rPr>
              <a:t>Na</a:t>
            </a:r>
            <a:r>
              <a:rPr lang="en-US" altLang="en-US" sz="2800" baseline="-25000" dirty="0">
                <a:solidFill>
                  <a:srgbClr val="000000"/>
                </a:solidFill>
              </a:rPr>
              <a:t>2</a:t>
            </a:r>
            <a:r>
              <a:rPr lang="en-US" altLang="en-US" sz="2800" dirty="0">
                <a:solidFill>
                  <a:srgbClr val="000000"/>
                </a:solidFill>
              </a:rPr>
              <a:t>SO</a:t>
            </a:r>
            <a:r>
              <a:rPr lang="en-US" altLang="en-US" sz="2800" baseline="-25000" dirty="0">
                <a:solidFill>
                  <a:srgbClr val="000000"/>
                </a:solidFill>
              </a:rPr>
              <a:t>4 </a:t>
            </a:r>
            <a:endParaRPr lang="en-US" altLang="en-US" sz="2800" u="sng" dirty="0">
              <a:solidFill>
                <a:srgbClr val="000000"/>
              </a:solidFill>
            </a:endParaRPr>
          </a:p>
          <a:p>
            <a:pPr algn="ctr" eaLnBrk="1" hangingPunct="1">
              <a:spcBef>
                <a:spcPct val="0"/>
              </a:spcBef>
              <a:buFontTx/>
              <a:buNone/>
            </a:pPr>
            <a:r>
              <a:rPr lang="en-US" altLang="en-US" sz="2800" dirty="0">
                <a:solidFill>
                  <a:srgbClr val="000000"/>
                </a:solidFill>
              </a:rPr>
              <a:t>142 g Na</a:t>
            </a:r>
            <a:r>
              <a:rPr lang="en-US" altLang="en-US" sz="2800" baseline="-25000" dirty="0">
                <a:solidFill>
                  <a:srgbClr val="000000"/>
                </a:solidFill>
              </a:rPr>
              <a:t>2</a:t>
            </a:r>
            <a:r>
              <a:rPr lang="en-US" altLang="en-US" sz="2800" dirty="0">
                <a:solidFill>
                  <a:srgbClr val="000000"/>
                </a:solidFill>
              </a:rPr>
              <a:t>SO</a:t>
            </a:r>
            <a:r>
              <a:rPr lang="en-US" altLang="en-US" sz="2800" baseline="-25000" dirty="0">
                <a:solidFill>
                  <a:srgbClr val="000000"/>
                </a:solidFill>
              </a:rPr>
              <a:t>4</a:t>
            </a:r>
          </a:p>
        </p:txBody>
      </p:sp>
      <p:sp>
        <p:nvSpPr>
          <p:cNvPr id="11271" name="TextBox 6"/>
          <p:cNvSpPr txBox="1">
            <a:spLocks noChangeArrowheads="1"/>
          </p:cNvSpPr>
          <p:nvPr/>
        </p:nvSpPr>
        <p:spPr bwMode="auto">
          <a:xfrm>
            <a:off x="5295492" y="2170674"/>
            <a:ext cx="3810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800" dirty="0">
                <a:solidFill>
                  <a:srgbClr val="FF0000"/>
                </a:solidFill>
                <a:latin typeface="Times New Roman" panose="02020603050405020304" pitchFamily="18" charset="0"/>
                <a:cs typeface="Times New Roman" panose="02020603050405020304" pitchFamily="18" charset="0"/>
              </a:rPr>
              <a:t>= 1.290 moles of Na</a:t>
            </a:r>
            <a:r>
              <a:rPr lang="en-US" altLang="en-US" sz="2800" baseline="-25000" dirty="0">
                <a:solidFill>
                  <a:srgbClr val="FF0000"/>
                </a:solidFill>
                <a:latin typeface="Times New Roman" panose="02020603050405020304" pitchFamily="18" charset="0"/>
                <a:cs typeface="Times New Roman" panose="02020603050405020304" pitchFamily="18" charset="0"/>
              </a:rPr>
              <a:t>2</a:t>
            </a:r>
            <a:r>
              <a:rPr lang="en-US" altLang="en-US" sz="2800" dirty="0">
                <a:solidFill>
                  <a:srgbClr val="FF0000"/>
                </a:solidFill>
                <a:latin typeface="Times New Roman" panose="02020603050405020304" pitchFamily="18" charset="0"/>
                <a:cs typeface="Times New Roman" panose="02020603050405020304" pitchFamily="18" charset="0"/>
              </a:rPr>
              <a:t>SO</a:t>
            </a:r>
            <a:r>
              <a:rPr lang="en-US" altLang="en-US" sz="2800" baseline="-25000" dirty="0">
                <a:solidFill>
                  <a:srgbClr val="FF0000"/>
                </a:solidFill>
                <a:latin typeface="Times New Roman" panose="02020603050405020304" pitchFamily="18" charset="0"/>
                <a:cs typeface="Times New Roman" panose="02020603050405020304" pitchFamily="18" charset="0"/>
              </a:rPr>
              <a:t>4</a:t>
            </a:r>
          </a:p>
        </p:txBody>
      </p:sp>
      <p:sp>
        <p:nvSpPr>
          <p:cNvPr id="11272" name="Text Box 8"/>
          <p:cNvSpPr txBox="1">
            <a:spLocks noChangeArrowheads="1"/>
          </p:cNvSpPr>
          <p:nvPr/>
        </p:nvSpPr>
        <p:spPr bwMode="auto">
          <a:xfrm>
            <a:off x="324927" y="4648200"/>
            <a:ext cx="1905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prstClr val="black"/>
                </a:solidFill>
                <a:latin typeface="Arial" charset="0"/>
              </a:rPr>
              <a:t>4 SF</a:t>
            </a:r>
          </a:p>
        </p:txBody>
      </p:sp>
      <p:sp>
        <p:nvSpPr>
          <p:cNvPr id="11273" name="Line 9"/>
          <p:cNvSpPr>
            <a:spLocks noChangeShapeType="1"/>
          </p:cNvSpPr>
          <p:nvPr/>
        </p:nvSpPr>
        <p:spPr bwMode="auto">
          <a:xfrm flipV="1">
            <a:off x="629727" y="2895600"/>
            <a:ext cx="152400" cy="1600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prstClr val="black"/>
              </a:solidFill>
            </a:endParaRPr>
          </a:p>
        </p:txBody>
      </p:sp>
      <p:sp>
        <p:nvSpPr>
          <p:cNvPr id="11274" name="Text Box 10"/>
          <p:cNvSpPr txBox="1">
            <a:spLocks noChangeArrowheads="1"/>
          </p:cNvSpPr>
          <p:nvPr/>
        </p:nvSpPr>
        <p:spPr bwMode="auto">
          <a:xfrm>
            <a:off x="2610927" y="4648200"/>
            <a:ext cx="152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prstClr val="black"/>
                </a:solidFill>
                <a:latin typeface="Arial" charset="0"/>
              </a:rPr>
              <a:t>Unlimited SF</a:t>
            </a:r>
          </a:p>
        </p:txBody>
      </p:sp>
      <p:sp>
        <p:nvSpPr>
          <p:cNvPr id="11275" name="Line 11"/>
          <p:cNvSpPr>
            <a:spLocks noChangeShapeType="1"/>
          </p:cNvSpPr>
          <p:nvPr/>
        </p:nvSpPr>
        <p:spPr bwMode="auto">
          <a:xfrm flipV="1">
            <a:off x="3220527" y="3124200"/>
            <a:ext cx="266700" cy="1524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prstClr val="black"/>
              </a:solidFill>
            </a:endParaRPr>
          </a:p>
        </p:txBody>
      </p:sp>
      <p:sp>
        <p:nvSpPr>
          <p:cNvPr id="11276" name="Text Box 12"/>
          <p:cNvSpPr txBox="1">
            <a:spLocks noChangeArrowheads="1"/>
          </p:cNvSpPr>
          <p:nvPr/>
        </p:nvSpPr>
        <p:spPr bwMode="auto">
          <a:xfrm>
            <a:off x="5811327" y="4648200"/>
            <a:ext cx="2819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prstClr val="black"/>
                </a:solidFill>
                <a:latin typeface="Arial" charset="0"/>
              </a:rPr>
              <a:t>Needs 4 SF too</a:t>
            </a:r>
          </a:p>
        </p:txBody>
      </p:sp>
      <p:sp>
        <p:nvSpPr>
          <p:cNvPr id="11277" name="Line 13"/>
          <p:cNvSpPr>
            <a:spLocks noChangeShapeType="1"/>
          </p:cNvSpPr>
          <p:nvPr/>
        </p:nvSpPr>
        <p:spPr bwMode="auto">
          <a:xfrm flipH="1" flipV="1">
            <a:off x="6078026" y="2869884"/>
            <a:ext cx="152401" cy="177831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prstClr val="black"/>
              </a:solidFill>
            </a:endParaRPr>
          </a:p>
        </p:txBody>
      </p:sp>
      <p:cxnSp>
        <p:nvCxnSpPr>
          <p:cNvPr id="15" name="Straight Connector 14">
            <a:extLst>
              <a:ext uri="{FF2B5EF4-FFF2-40B4-BE49-F238E27FC236}">
                <a16:creationId xmlns:a16="http://schemas.microsoft.com/office/drawing/2014/main" id="{1744B435-0209-410B-8B23-3A67EA8F8C7D}"/>
              </a:ext>
            </a:extLst>
          </p:cNvPr>
          <p:cNvCxnSpPr>
            <a:cxnSpLocks/>
          </p:cNvCxnSpPr>
          <p:nvPr/>
        </p:nvCxnSpPr>
        <p:spPr>
          <a:xfrm flipH="1">
            <a:off x="1163127" y="2286000"/>
            <a:ext cx="1447800" cy="7620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7" name="Straight Connector 16">
            <a:extLst>
              <a:ext uri="{FF2B5EF4-FFF2-40B4-BE49-F238E27FC236}">
                <a16:creationId xmlns:a16="http://schemas.microsoft.com/office/drawing/2014/main" id="{2876E67B-EC1C-4518-B179-74663CED6244}"/>
              </a:ext>
            </a:extLst>
          </p:cNvPr>
          <p:cNvCxnSpPr>
            <a:cxnSpLocks/>
          </p:cNvCxnSpPr>
          <p:nvPr/>
        </p:nvCxnSpPr>
        <p:spPr>
          <a:xfrm flipH="1">
            <a:off x="3578111" y="2638537"/>
            <a:ext cx="1447800" cy="76200"/>
          </a:xfrm>
          <a:prstGeom prst="line">
            <a:avLst/>
          </a:prstGeom>
          <a:ln w="28575"/>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8242352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1"/>
          <p:cNvSpPr txBox="1">
            <a:spLocks noChangeArrowheads="1"/>
          </p:cNvSpPr>
          <p:nvPr/>
        </p:nvSpPr>
        <p:spPr bwMode="auto">
          <a:xfrm>
            <a:off x="0" y="0"/>
            <a:ext cx="9144000"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dirty="0">
                <a:solidFill>
                  <a:prstClr val="black"/>
                </a:solidFill>
                <a:latin typeface="Congenial SemiBold" panose="02000503040000020004" pitchFamily="2" charset="0"/>
                <a:cs typeface="Times New Roman" panose="02020603050405020304" pitchFamily="18" charset="0"/>
              </a:rPr>
              <a:t>28.  How many moles of gold is 551 grams of gold?</a:t>
            </a:r>
          </a:p>
          <a:p>
            <a:pPr eaLnBrk="1" hangingPunct="1">
              <a:spcBef>
                <a:spcPct val="0"/>
              </a:spcBef>
              <a:buFontTx/>
              <a:buNone/>
            </a:pPr>
            <a:endParaRPr lang="en-US" altLang="en-US" sz="2800" dirty="0">
              <a:solidFill>
                <a:prstClr val="black"/>
              </a:solidFill>
              <a:latin typeface="Congenial SemiBold" panose="02000503040000020004" pitchFamily="2" charset="0"/>
            </a:endParaRPr>
          </a:p>
          <a:p>
            <a:pPr eaLnBrk="1" hangingPunct="1">
              <a:spcBef>
                <a:spcPct val="0"/>
              </a:spcBef>
              <a:buFontTx/>
              <a:buNone/>
            </a:pPr>
            <a:endParaRPr lang="en-US" altLang="en-US" sz="1800" dirty="0">
              <a:solidFill>
                <a:prstClr val="black"/>
              </a:solidFill>
              <a:latin typeface="Comic Sans MS" pitchFamily="66" charset="0"/>
            </a:endParaRPr>
          </a:p>
          <a:p>
            <a:pPr eaLnBrk="1" hangingPunct="1">
              <a:spcBef>
                <a:spcPct val="0"/>
              </a:spcBef>
              <a:buFontTx/>
              <a:buNone/>
            </a:pPr>
            <a:endParaRPr lang="en-US" altLang="en-US" sz="1800" dirty="0">
              <a:solidFill>
                <a:prstClr val="black"/>
              </a:solidFill>
              <a:latin typeface="Comic Sans MS" pitchFamily="66" charset="0"/>
            </a:endParaRPr>
          </a:p>
          <a:p>
            <a:pPr eaLnBrk="1" hangingPunct="1">
              <a:spcBef>
                <a:spcPct val="0"/>
              </a:spcBef>
              <a:buFontTx/>
              <a:buNone/>
            </a:pPr>
            <a:endParaRPr lang="en-US" altLang="en-US" sz="1800" dirty="0">
              <a:solidFill>
                <a:prstClr val="black"/>
              </a:solidFill>
              <a:latin typeface="Comic Sans MS" pitchFamily="66" charset="0"/>
            </a:endParaRPr>
          </a:p>
          <a:p>
            <a:pPr eaLnBrk="1" hangingPunct="1">
              <a:spcBef>
                <a:spcPct val="0"/>
              </a:spcBef>
              <a:buFontTx/>
              <a:buNone/>
            </a:pPr>
            <a:endParaRPr lang="en-US" altLang="en-US" sz="1800" dirty="0">
              <a:solidFill>
                <a:prstClr val="black"/>
              </a:solidFill>
              <a:latin typeface="Comic Sans MS" pitchFamily="66" charset="0"/>
            </a:endParaRPr>
          </a:p>
          <a:p>
            <a:pPr eaLnBrk="1" hangingPunct="1">
              <a:spcBef>
                <a:spcPct val="0"/>
              </a:spcBef>
              <a:buFontTx/>
              <a:buNone/>
            </a:pPr>
            <a:endParaRPr lang="en-US" altLang="en-US" sz="1800" dirty="0">
              <a:solidFill>
                <a:prstClr val="black"/>
              </a:solidFill>
              <a:latin typeface="Comic Sans MS" pitchFamily="66" charset="0"/>
            </a:endParaRPr>
          </a:p>
          <a:p>
            <a:pPr eaLnBrk="1" hangingPunct="1">
              <a:spcBef>
                <a:spcPct val="0"/>
              </a:spcBef>
              <a:buFontTx/>
              <a:buNone/>
            </a:pPr>
            <a:endParaRPr lang="en-US" altLang="en-US" sz="1800" dirty="0">
              <a:solidFill>
                <a:prstClr val="black"/>
              </a:solidFill>
              <a:latin typeface="Comic Sans MS" pitchFamily="66" charset="0"/>
            </a:endParaRPr>
          </a:p>
          <a:p>
            <a:pPr eaLnBrk="1" hangingPunct="1">
              <a:spcBef>
                <a:spcPct val="0"/>
              </a:spcBef>
              <a:buFontTx/>
              <a:buNone/>
            </a:pPr>
            <a:endParaRPr lang="en-US" altLang="en-US" sz="1800" dirty="0">
              <a:solidFill>
                <a:prstClr val="black"/>
              </a:solidFill>
              <a:latin typeface="Comic Sans MS" pitchFamily="66" charset="0"/>
            </a:endParaRPr>
          </a:p>
          <a:p>
            <a:pPr eaLnBrk="1" hangingPunct="1">
              <a:spcBef>
                <a:spcPct val="0"/>
              </a:spcBef>
              <a:buFontTx/>
              <a:buNone/>
            </a:pPr>
            <a:endParaRPr lang="en-US" altLang="en-US" sz="1800" dirty="0">
              <a:solidFill>
                <a:srgbClr val="FF0000"/>
              </a:solidFill>
              <a:latin typeface="Comic Sans MS" pitchFamily="66" charset="0"/>
            </a:endParaRPr>
          </a:p>
          <a:p>
            <a:pPr eaLnBrk="1" hangingPunct="1">
              <a:spcBef>
                <a:spcPct val="0"/>
              </a:spcBef>
              <a:buFontTx/>
              <a:buNone/>
            </a:pPr>
            <a:endParaRPr lang="en-US" altLang="en-US" sz="1800" dirty="0">
              <a:solidFill>
                <a:srgbClr val="FF0000"/>
              </a:solidFill>
              <a:latin typeface="Comic Sans MS" pitchFamily="66" charset="0"/>
            </a:endParaRPr>
          </a:p>
          <a:p>
            <a:pPr eaLnBrk="1" hangingPunct="1">
              <a:spcBef>
                <a:spcPct val="0"/>
              </a:spcBef>
              <a:buFontTx/>
              <a:buNone/>
            </a:pPr>
            <a:r>
              <a:rPr lang="en-US" altLang="en-US" sz="2400" dirty="0">
                <a:solidFill>
                  <a:srgbClr val="FF0000"/>
                </a:solidFill>
                <a:latin typeface="Comic Sans MS" pitchFamily="66" charset="0"/>
              </a:rPr>
              <a:t> </a:t>
            </a:r>
          </a:p>
        </p:txBody>
      </p:sp>
    </p:spTree>
    <p:extLst>
      <p:ext uri="{BB962C8B-B14F-4D97-AF65-F5344CB8AC3E}">
        <p14:creationId xmlns:p14="http://schemas.microsoft.com/office/powerpoint/2010/main" val="10259022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1"/>
          <p:cNvSpPr txBox="1">
            <a:spLocks noChangeArrowheads="1"/>
          </p:cNvSpPr>
          <p:nvPr/>
        </p:nvSpPr>
        <p:spPr bwMode="auto">
          <a:xfrm>
            <a:off x="0" y="0"/>
            <a:ext cx="9144000"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dirty="0">
                <a:solidFill>
                  <a:prstClr val="black"/>
                </a:solidFill>
                <a:latin typeface="Congenial SemiBold" panose="02000503040000020004" pitchFamily="2" charset="0"/>
                <a:cs typeface="Times New Roman" panose="02020603050405020304" pitchFamily="18" charset="0"/>
              </a:rPr>
              <a:t>28.  How many moles of gold is 551 grams of gold?</a:t>
            </a:r>
          </a:p>
          <a:p>
            <a:pPr eaLnBrk="1" hangingPunct="1">
              <a:spcBef>
                <a:spcPct val="0"/>
              </a:spcBef>
              <a:buFontTx/>
              <a:buNone/>
            </a:pPr>
            <a:endParaRPr lang="en-US" altLang="en-US" sz="2800" dirty="0">
              <a:solidFill>
                <a:prstClr val="black"/>
              </a:solidFill>
              <a:latin typeface="Congenial SemiBold" panose="02000503040000020004" pitchFamily="2" charset="0"/>
            </a:endParaRPr>
          </a:p>
          <a:p>
            <a:pPr eaLnBrk="1" hangingPunct="1">
              <a:spcBef>
                <a:spcPct val="0"/>
              </a:spcBef>
              <a:buFontTx/>
              <a:buNone/>
            </a:pPr>
            <a:endParaRPr lang="en-US" altLang="en-US" sz="1800" dirty="0">
              <a:solidFill>
                <a:prstClr val="black"/>
              </a:solidFill>
              <a:latin typeface="Comic Sans MS" pitchFamily="66" charset="0"/>
            </a:endParaRPr>
          </a:p>
          <a:p>
            <a:pPr eaLnBrk="1" hangingPunct="1">
              <a:spcBef>
                <a:spcPct val="0"/>
              </a:spcBef>
              <a:buFontTx/>
              <a:buNone/>
            </a:pPr>
            <a:endParaRPr lang="en-US" altLang="en-US" sz="1800" dirty="0">
              <a:solidFill>
                <a:prstClr val="black"/>
              </a:solidFill>
              <a:latin typeface="Comic Sans MS" pitchFamily="66" charset="0"/>
            </a:endParaRPr>
          </a:p>
          <a:p>
            <a:pPr eaLnBrk="1" hangingPunct="1">
              <a:spcBef>
                <a:spcPct val="0"/>
              </a:spcBef>
              <a:buFontTx/>
              <a:buNone/>
            </a:pPr>
            <a:endParaRPr lang="en-US" altLang="en-US" sz="1800" dirty="0">
              <a:solidFill>
                <a:prstClr val="black"/>
              </a:solidFill>
              <a:latin typeface="Comic Sans MS" pitchFamily="66" charset="0"/>
            </a:endParaRPr>
          </a:p>
          <a:p>
            <a:pPr eaLnBrk="1" hangingPunct="1">
              <a:spcBef>
                <a:spcPct val="0"/>
              </a:spcBef>
              <a:buFontTx/>
              <a:buNone/>
            </a:pPr>
            <a:endParaRPr lang="en-US" altLang="en-US" sz="1800" dirty="0">
              <a:solidFill>
                <a:prstClr val="black"/>
              </a:solidFill>
              <a:latin typeface="Comic Sans MS" pitchFamily="66" charset="0"/>
            </a:endParaRPr>
          </a:p>
          <a:p>
            <a:pPr eaLnBrk="1" hangingPunct="1">
              <a:spcBef>
                <a:spcPct val="0"/>
              </a:spcBef>
              <a:buFontTx/>
              <a:buNone/>
            </a:pPr>
            <a:endParaRPr lang="en-US" altLang="en-US" sz="1800" dirty="0">
              <a:solidFill>
                <a:prstClr val="black"/>
              </a:solidFill>
              <a:latin typeface="Comic Sans MS" pitchFamily="66" charset="0"/>
            </a:endParaRPr>
          </a:p>
          <a:p>
            <a:pPr eaLnBrk="1" hangingPunct="1">
              <a:spcBef>
                <a:spcPct val="0"/>
              </a:spcBef>
              <a:buFontTx/>
              <a:buNone/>
            </a:pPr>
            <a:endParaRPr lang="en-US" altLang="en-US" sz="1800" dirty="0">
              <a:solidFill>
                <a:prstClr val="black"/>
              </a:solidFill>
              <a:latin typeface="Comic Sans MS" pitchFamily="66" charset="0"/>
            </a:endParaRPr>
          </a:p>
          <a:p>
            <a:pPr eaLnBrk="1" hangingPunct="1">
              <a:spcBef>
                <a:spcPct val="0"/>
              </a:spcBef>
              <a:buFontTx/>
              <a:buNone/>
            </a:pPr>
            <a:endParaRPr lang="en-US" altLang="en-US" sz="1800" dirty="0">
              <a:solidFill>
                <a:prstClr val="black"/>
              </a:solidFill>
              <a:latin typeface="Comic Sans MS" pitchFamily="66" charset="0"/>
            </a:endParaRPr>
          </a:p>
          <a:p>
            <a:pPr eaLnBrk="1" hangingPunct="1">
              <a:spcBef>
                <a:spcPct val="0"/>
              </a:spcBef>
              <a:buFontTx/>
              <a:buNone/>
            </a:pPr>
            <a:endParaRPr lang="en-US" altLang="en-US" sz="1800" dirty="0">
              <a:solidFill>
                <a:srgbClr val="FF0000"/>
              </a:solidFill>
              <a:latin typeface="Comic Sans MS" pitchFamily="66" charset="0"/>
            </a:endParaRPr>
          </a:p>
          <a:p>
            <a:pPr eaLnBrk="1" hangingPunct="1">
              <a:spcBef>
                <a:spcPct val="0"/>
              </a:spcBef>
              <a:buFontTx/>
              <a:buNone/>
            </a:pPr>
            <a:endParaRPr lang="en-US" altLang="en-US" sz="1800" dirty="0">
              <a:solidFill>
                <a:srgbClr val="FF0000"/>
              </a:solidFill>
              <a:latin typeface="Comic Sans MS" pitchFamily="66" charset="0"/>
            </a:endParaRPr>
          </a:p>
          <a:p>
            <a:pPr eaLnBrk="1" hangingPunct="1">
              <a:spcBef>
                <a:spcPct val="0"/>
              </a:spcBef>
              <a:buFontTx/>
              <a:buNone/>
            </a:pPr>
            <a:r>
              <a:rPr lang="en-US" altLang="en-US" sz="2400" dirty="0">
                <a:solidFill>
                  <a:srgbClr val="FF0000"/>
                </a:solidFill>
                <a:latin typeface="Comic Sans MS" pitchFamily="66" charset="0"/>
              </a:rPr>
              <a:t> </a:t>
            </a:r>
          </a:p>
        </p:txBody>
      </p:sp>
      <p:sp>
        <p:nvSpPr>
          <p:cNvPr id="13315" name="TextBox 2"/>
          <p:cNvSpPr txBox="1">
            <a:spLocks noChangeArrowheads="1"/>
          </p:cNvSpPr>
          <p:nvPr/>
        </p:nvSpPr>
        <p:spPr bwMode="auto">
          <a:xfrm>
            <a:off x="304800" y="2133600"/>
            <a:ext cx="18669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800" u="sng" dirty="0">
                <a:solidFill>
                  <a:prstClr val="black"/>
                </a:solidFill>
                <a:latin typeface="Congenial SemiBold" panose="02000503040000020004" pitchFamily="2" charset="0"/>
              </a:rPr>
              <a:t>551 g Au</a:t>
            </a:r>
          </a:p>
          <a:p>
            <a:pPr algn="ctr" eaLnBrk="1" hangingPunct="1">
              <a:spcBef>
                <a:spcPct val="0"/>
              </a:spcBef>
              <a:buFontTx/>
              <a:buNone/>
            </a:pPr>
            <a:r>
              <a:rPr lang="en-US" altLang="en-US" sz="2800" dirty="0">
                <a:solidFill>
                  <a:prstClr val="black"/>
                </a:solidFill>
                <a:latin typeface="Congenial SemiBold" panose="02000503040000020004" pitchFamily="2" charset="0"/>
              </a:rPr>
              <a:t>1</a:t>
            </a:r>
          </a:p>
        </p:txBody>
      </p:sp>
      <p:sp>
        <p:nvSpPr>
          <p:cNvPr id="13316" name="TextBox 4"/>
          <p:cNvSpPr txBox="1">
            <a:spLocks noChangeArrowheads="1"/>
          </p:cNvSpPr>
          <p:nvPr/>
        </p:nvSpPr>
        <p:spPr bwMode="auto">
          <a:xfrm>
            <a:off x="2171700" y="2347912"/>
            <a:ext cx="495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dirty="0">
                <a:solidFill>
                  <a:prstClr val="black"/>
                </a:solidFill>
                <a:latin typeface="Congenial SemiBold" panose="02000503040000020004" pitchFamily="2" charset="0"/>
              </a:rPr>
              <a:t>X</a:t>
            </a:r>
          </a:p>
        </p:txBody>
      </p:sp>
      <p:sp>
        <p:nvSpPr>
          <p:cNvPr id="13317" name="Rectangle 5"/>
          <p:cNvSpPr>
            <a:spLocks noChangeArrowheads="1"/>
          </p:cNvSpPr>
          <p:nvPr/>
        </p:nvSpPr>
        <p:spPr bwMode="auto">
          <a:xfrm>
            <a:off x="2508130" y="2133600"/>
            <a:ext cx="21907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800" u="sng" dirty="0">
                <a:solidFill>
                  <a:srgbClr val="000000"/>
                </a:solidFill>
                <a:latin typeface="Congenial SemiBold" panose="02000503040000020004" pitchFamily="2" charset="0"/>
              </a:rPr>
              <a:t>1 mole Au</a:t>
            </a:r>
          </a:p>
          <a:p>
            <a:pPr algn="ctr" eaLnBrk="1" hangingPunct="1">
              <a:spcBef>
                <a:spcPct val="0"/>
              </a:spcBef>
              <a:buFontTx/>
              <a:buNone/>
            </a:pPr>
            <a:r>
              <a:rPr lang="en-US" altLang="en-US" sz="2800" dirty="0">
                <a:solidFill>
                  <a:srgbClr val="000000"/>
                </a:solidFill>
                <a:latin typeface="Congenial SemiBold" panose="02000503040000020004" pitchFamily="2" charset="0"/>
              </a:rPr>
              <a:t>197 g Au</a:t>
            </a:r>
            <a:endParaRPr lang="en-US" altLang="en-US" sz="2000" dirty="0">
              <a:solidFill>
                <a:prstClr val="black"/>
              </a:solidFill>
              <a:latin typeface="Congenial SemiBold" panose="02000503040000020004" pitchFamily="2" charset="0"/>
            </a:endParaRPr>
          </a:p>
        </p:txBody>
      </p:sp>
      <p:sp>
        <p:nvSpPr>
          <p:cNvPr id="13319" name="TextBox 7"/>
          <p:cNvSpPr txBox="1">
            <a:spLocks noChangeArrowheads="1"/>
          </p:cNvSpPr>
          <p:nvPr/>
        </p:nvSpPr>
        <p:spPr bwMode="auto">
          <a:xfrm>
            <a:off x="4800600" y="2238150"/>
            <a:ext cx="37052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dirty="0">
                <a:latin typeface="Comic Sans MS" pitchFamily="66" charset="0"/>
              </a:rPr>
              <a:t>=</a:t>
            </a:r>
            <a:r>
              <a:rPr lang="en-US" altLang="en-US" dirty="0">
                <a:solidFill>
                  <a:srgbClr val="FF0000"/>
                </a:solidFill>
                <a:latin typeface="Comic Sans MS" pitchFamily="66" charset="0"/>
              </a:rPr>
              <a:t> 2.80 moles Au</a:t>
            </a:r>
          </a:p>
        </p:txBody>
      </p:sp>
      <p:cxnSp>
        <p:nvCxnSpPr>
          <p:cNvPr id="8" name="Straight Connector 7"/>
          <p:cNvCxnSpPr/>
          <p:nvPr/>
        </p:nvCxnSpPr>
        <p:spPr>
          <a:xfrm flipH="1">
            <a:off x="1238250" y="2209800"/>
            <a:ext cx="723900" cy="33813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3594100" y="2747962"/>
            <a:ext cx="863600" cy="27146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68927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0" y="0"/>
            <a:ext cx="9144000" cy="1647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indent="0" algn="l">
              <a:lnSpc>
                <a:spcPct val="119000"/>
              </a:lnSpc>
              <a:spcBef>
                <a:spcPts val="0"/>
              </a:spcBef>
              <a:spcAft>
                <a:spcPts val="600"/>
              </a:spcAft>
              <a:buNone/>
            </a:pPr>
            <a:r>
              <a:rPr lang="en-US" sz="4400" kern="1200" dirty="0">
                <a:ln>
                  <a:noFill/>
                </a:ln>
                <a:solidFill>
                  <a:srgbClr val="FF0000"/>
                </a:solidFill>
                <a:effectLst/>
                <a:latin typeface="Times New Roman" panose="02020603050405020304" pitchFamily="18" charset="0"/>
              </a:rPr>
              <a:t>29.  How many moles of silicon </a:t>
            </a:r>
            <a:br>
              <a:rPr lang="en-US" sz="4400" kern="1200" dirty="0">
                <a:ln>
                  <a:noFill/>
                </a:ln>
                <a:solidFill>
                  <a:srgbClr val="FF0000"/>
                </a:solidFill>
                <a:effectLst/>
                <a:latin typeface="Times New Roman" panose="02020603050405020304" pitchFamily="18" charset="0"/>
              </a:rPr>
            </a:br>
            <a:r>
              <a:rPr lang="en-US" sz="4400" kern="1200" dirty="0">
                <a:ln>
                  <a:noFill/>
                </a:ln>
                <a:solidFill>
                  <a:srgbClr val="FF0000"/>
                </a:solidFill>
                <a:effectLst/>
                <a:latin typeface="Times New Roman" panose="02020603050405020304" pitchFamily="18" charset="0"/>
              </a:rPr>
              <a:t>        is 37.33 grams of silicon?</a:t>
            </a:r>
            <a:endParaRPr lang="en-US" sz="4400" kern="1400" dirty="0">
              <a:ln>
                <a:noFill/>
              </a:ln>
              <a:solidFill>
                <a:srgbClr val="FF0000"/>
              </a:solidFill>
              <a:effectLst/>
              <a:latin typeface="Calibri" panose="020F0502020204030204" pitchFamily="34" charset="0"/>
            </a:endParaRPr>
          </a:p>
        </p:txBody>
      </p:sp>
    </p:spTree>
    <p:extLst>
      <p:ext uri="{BB962C8B-B14F-4D97-AF65-F5344CB8AC3E}">
        <p14:creationId xmlns:p14="http://schemas.microsoft.com/office/powerpoint/2010/main" val="7162423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8"/>
          <p:cNvSpPr>
            <a:spLocks noChangeArrowheads="1"/>
          </p:cNvSpPr>
          <p:nvPr/>
        </p:nvSpPr>
        <p:spPr bwMode="auto">
          <a:xfrm>
            <a:off x="76200" y="2286000"/>
            <a:ext cx="249872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600" u="sng" dirty="0">
                <a:solidFill>
                  <a:srgbClr val="0000FF"/>
                </a:solidFill>
                <a:latin typeface="Comic Sans MS" pitchFamily="66" charset="0"/>
              </a:rPr>
              <a:t>37.33 g Si</a:t>
            </a:r>
          </a:p>
          <a:p>
            <a:pPr algn="ctr" eaLnBrk="1" hangingPunct="1">
              <a:spcBef>
                <a:spcPct val="0"/>
              </a:spcBef>
              <a:buFontTx/>
              <a:buNone/>
            </a:pPr>
            <a:r>
              <a:rPr lang="en-US" altLang="en-US" sz="3600" dirty="0">
                <a:solidFill>
                  <a:srgbClr val="0000FF"/>
                </a:solidFill>
                <a:latin typeface="Comic Sans MS" pitchFamily="66" charset="0"/>
              </a:rPr>
              <a:t>1</a:t>
            </a:r>
            <a:br>
              <a:rPr lang="en-US" altLang="en-US" sz="3600" dirty="0">
                <a:solidFill>
                  <a:srgbClr val="0000FF"/>
                </a:solidFill>
                <a:latin typeface="Comic Sans MS" pitchFamily="66" charset="0"/>
              </a:rPr>
            </a:br>
            <a:endParaRPr lang="en-US" altLang="en-US" sz="3600" dirty="0">
              <a:solidFill>
                <a:srgbClr val="0000FF"/>
              </a:solidFill>
              <a:latin typeface="Comic Sans MS" pitchFamily="66" charset="0"/>
            </a:endParaRPr>
          </a:p>
          <a:p>
            <a:pPr eaLnBrk="1" hangingPunct="1">
              <a:spcBef>
                <a:spcPct val="0"/>
              </a:spcBef>
              <a:buFontTx/>
              <a:buNone/>
            </a:pPr>
            <a:br>
              <a:rPr lang="en-US" altLang="en-US" sz="3600" dirty="0">
                <a:solidFill>
                  <a:srgbClr val="0000FF"/>
                </a:solidFill>
                <a:latin typeface="Comic Sans MS" pitchFamily="66" charset="0"/>
              </a:rPr>
            </a:br>
            <a:r>
              <a:rPr lang="en-US" altLang="en-US" sz="3600" dirty="0">
                <a:solidFill>
                  <a:srgbClr val="0000FF"/>
                </a:solidFill>
                <a:latin typeface="Comic Sans MS" pitchFamily="66" charset="0"/>
              </a:rPr>
              <a:t>  </a:t>
            </a:r>
            <a:r>
              <a:rPr lang="en-US" altLang="en-US" sz="2000" dirty="0">
                <a:solidFill>
                  <a:srgbClr val="FF0000"/>
                </a:solidFill>
                <a:latin typeface="Comic Sans MS" pitchFamily="66" charset="0"/>
              </a:rPr>
              <a:t>4 SF</a:t>
            </a:r>
            <a:endParaRPr lang="en-US" altLang="en-US" sz="3600" dirty="0">
              <a:solidFill>
                <a:srgbClr val="FF0000"/>
              </a:solidFill>
              <a:latin typeface="Comic Sans MS" pitchFamily="66" charset="0"/>
            </a:endParaRPr>
          </a:p>
        </p:txBody>
      </p:sp>
      <p:sp>
        <p:nvSpPr>
          <p:cNvPr id="16388" name="Rectangle 9"/>
          <p:cNvSpPr>
            <a:spLocks noChangeArrowheads="1"/>
          </p:cNvSpPr>
          <p:nvPr/>
        </p:nvSpPr>
        <p:spPr bwMode="auto">
          <a:xfrm>
            <a:off x="2378075" y="2624137"/>
            <a:ext cx="3952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a:solidFill>
                  <a:srgbClr val="0000FF"/>
                </a:solidFill>
                <a:latin typeface="Comic Sans MS" pitchFamily="66" charset="0"/>
              </a:rPr>
              <a:t>x</a:t>
            </a:r>
          </a:p>
        </p:txBody>
      </p:sp>
      <p:sp>
        <p:nvSpPr>
          <p:cNvPr id="16389" name="Rectangle 10"/>
          <p:cNvSpPr>
            <a:spLocks noChangeArrowheads="1"/>
          </p:cNvSpPr>
          <p:nvPr/>
        </p:nvSpPr>
        <p:spPr bwMode="auto">
          <a:xfrm>
            <a:off x="2378075" y="2286000"/>
            <a:ext cx="28940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600" u="sng">
                <a:solidFill>
                  <a:srgbClr val="0000FF"/>
                </a:solidFill>
                <a:latin typeface="Comic Sans MS" pitchFamily="66" charset="0"/>
              </a:rPr>
              <a:t>1 mole Si</a:t>
            </a:r>
          </a:p>
          <a:p>
            <a:pPr algn="ctr" eaLnBrk="1" hangingPunct="1">
              <a:spcBef>
                <a:spcPct val="0"/>
              </a:spcBef>
              <a:buFontTx/>
              <a:buNone/>
            </a:pPr>
            <a:r>
              <a:rPr lang="en-US" altLang="en-US" sz="3600">
                <a:solidFill>
                  <a:srgbClr val="0000FF"/>
                </a:solidFill>
                <a:latin typeface="Comic Sans MS" pitchFamily="66" charset="0"/>
              </a:rPr>
              <a:t>28 g Si</a:t>
            </a:r>
            <a:endParaRPr lang="en-US" altLang="en-US" sz="2800">
              <a:solidFill>
                <a:srgbClr val="0000FF"/>
              </a:solidFill>
            </a:endParaRPr>
          </a:p>
        </p:txBody>
      </p:sp>
      <p:sp>
        <p:nvSpPr>
          <p:cNvPr id="16390" name="Rectangle 11"/>
          <p:cNvSpPr>
            <a:spLocks noChangeArrowheads="1"/>
          </p:cNvSpPr>
          <p:nvPr/>
        </p:nvSpPr>
        <p:spPr bwMode="auto">
          <a:xfrm>
            <a:off x="5075238" y="2462212"/>
            <a:ext cx="3413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600">
                <a:solidFill>
                  <a:srgbClr val="0000FF"/>
                </a:solidFill>
                <a:latin typeface="Comic Sans MS" pitchFamily="66" charset="0"/>
              </a:rPr>
              <a:t>=</a:t>
            </a:r>
          </a:p>
        </p:txBody>
      </p:sp>
      <p:sp>
        <p:nvSpPr>
          <p:cNvPr id="16391" name="Rectangle 12"/>
          <p:cNvSpPr>
            <a:spLocks noChangeArrowheads="1"/>
          </p:cNvSpPr>
          <p:nvPr/>
        </p:nvSpPr>
        <p:spPr bwMode="auto">
          <a:xfrm>
            <a:off x="5416550" y="2419350"/>
            <a:ext cx="3629520"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4000" dirty="0">
                <a:solidFill>
                  <a:srgbClr val="0000FF"/>
                </a:solidFill>
                <a:latin typeface="Comic Sans MS" pitchFamily="66" charset="0"/>
              </a:rPr>
              <a:t>1.333 moles Si</a:t>
            </a:r>
          </a:p>
          <a:p>
            <a:pPr eaLnBrk="1" hangingPunct="1">
              <a:spcBef>
                <a:spcPct val="0"/>
              </a:spcBef>
              <a:buFontTx/>
              <a:buNone/>
            </a:pPr>
            <a:r>
              <a:rPr lang="en-US" altLang="en-US" sz="2800" dirty="0">
                <a:solidFill>
                  <a:srgbClr val="FF0000"/>
                </a:solidFill>
                <a:latin typeface="Comic Sans MS" pitchFamily="66" charset="0"/>
              </a:rPr>
              <a:t>     </a:t>
            </a:r>
            <a:br>
              <a:rPr lang="en-US" altLang="en-US" sz="2800" dirty="0">
                <a:solidFill>
                  <a:srgbClr val="FF0000"/>
                </a:solidFill>
                <a:latin typeface="Comic Sans MS" pitchFamily="66" charset="0"/>
              </a:rPr>
            </a:br>
            <a:br>
              <a:rPr lang="en-US" altLang="en-US" sz="2800" dirty="0">
                <a:solidFill>
                  <a:srgbClr val="FF0000"/>
                </a:solidFill>
                <a:latin typeface="Comic Sans MS" pitchFamily="66" charset="0"/>
              </a:rPr>
            </a:br>
            <a:r>
              <a:rPr lang="en-US" altLang="en-US" sz="2800" dirty="0">
                <a:solidFill>
                  <a:srgbClr val="FF0000"/>
                </a:solidFill>
                <a:latin typeface="Comic Sans MS" pitchFamily="66" charset="0"/>
              </a:rPr>
              <a:t>          </a:t>
            </a:r>
            <a:r>
              <a:rPr lang="en-US" altLang="en-US" sz="2400" dirty="0">
                <a:solidFill>
                  <a:srgbClr val="FF0000"/>
                </a:solidFill>
                <a:latin typeface="Comic Sans MS" pitchFamily="66" charset="0"/>
              </a:rPr>
              <a:t>must have</a:t>
            </a:r>
          </a:p>
          <a:p>
            <a:pPr eaLnBrk="1" hangingPunct="1">
              <a:spcBef>
                <a:spcPct val="0"/>
              </a:spcBef>
              <a:buFontTx/>
              <a:buNone/>
            </a:pPr>
            <a:r>
              <a:rPr lang="en-US" altLang="en-US" sz="2400" dirty="0">
                <a:solidFill>
                  <a:srgbClr val="FF0000"/>
                </a:solidFill>
                <a:latin typeface="Comic Sans MS" pitchFamily="66" charset="0"/>
              </a:rPr>
              <a:t>              (4 SF)</a:t>
            </a:r>
          </a:p>
        </p:txBody>
      </p:sp>
      <p:cxnSp>
        <p:nvCxnSpPr>
          <p:cNvPr id="8" name="Straight Connector 7"/>
          <p:cNvCxnSpPr/>
          <p:nvPr/>
        </p:nvCxnSpPr>
        <p:spPr>
          <a:xfrm flipH="1">
            <a:off x="1524000" y="2462212"/>
            <a:ext cx="1050925" cy="298450"/>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9" name="Straight Connector 8"/>
          <p:cNvCxnSpPr/>
          <p:nvPr/>
        </p:nvCxnSpPr>
        <p:spPr>
          <a:xfrm flipH="1">
            <a:off x="3824288" y="3109912"/>
            <a:ext cx="823912" cy="209550"/>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sp>
        <p:nvSpPr>
          <p:cNvPr id="16394" name="TextBox 11"/>
          <p:cNvSpPr txBox="1">
            <a:spLocks noChangeArrowheads="1"/>
          </p:cNvSpPr>
          <p:nvPr/>
        </p:nvSpPr>
        <p:spPr bwMode="auto">
          <a:xfrm>
            <a:off x="1881981" y="4963379"/>
            <a:ext cx="47085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a:solidFill>
                  <a:srgbClr val="FF0000"/>
                </a:solidFill>
                <a:latin typeface="Arial" charset="0"/>
              </a:rPr>
              <a:t>Unlimited SF in this equality</a:t>
            </a:r>
            <a:br>
              <a:rPr lang="en-US" altLang="en-US" sz="2000" b="1" dirty="0">
                <a:solidFill>
                  <a:srgbClr val="FF0000"/>
                </a:solidFill>
                <a:latin typeface="Arial" charset="0"/>
              </a:rPr>
            </a:br>
            <a:r>
              <a:rPr lang="en-US" altLang="en-US" sz="2000" b="1" dirty="0">
                <a:solidFill>
                  <a:srgbClr val="FF0000"/>
                </a:solidFill>
                <a:latin typeface="Arial" charset="0"/>
              </a:rPr>
              <a:t>All molar masses have unlimited SF</a:t>
            </a:r>
          </a:p>
        </p:txBody>
      </p:sp>
      <p:cxnSp>
        <p:nvCxnSpPr>
          <p:cNvPr id="14" name="Straight Arrow Connector 13"/>
          <p:cNvCxnSpPr>
            <a:cxnSpLocks/>
          </p:cNvCxnSpPr>
          <p:nvPr/>
        </p:nvCxnSpPr>
        <p:spPr>
          <a:xfrm flipV="1">
            <a:off x="3429000" y="3651644"/>
            <a:ext cx="300037" cy="134428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082DBB01-C059-A473-EDD5-AEA7B648B84F}"/>
              </a:ext>
            </a:extLst>
          </p:cNvPr>
          <p:cNvSpPr>
            <a:spLocks noChangeArrowheads="1"/>
          </p:cNvSpPr>
          <p:nvPr/>
        </p:nvSpPr>
        <p:spPr bwMode="auto">
          <a:xfrm>
            <a:off x="0" y="0"/>
            <a:ext cx="9144000" cy="1647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indent="0" algn="l">
              <a:lnSpc>
                <a:spcPct val="119000"/>
              </a:lnSpc>
              <a:spcBef>
                <a:spcPts val="0"/>
              </a:spcBef>
              <a:spcAft>
                <a:spcPts val="600"/>
              </a:spcAft>
              <a:buNone/>
            </a:pPr>
            <a:r>
              <a:rPr lang="en-US" sz="4400" kern="1200" dirty="0">
                <a:ln>
                  <a:noFill/>
                </a:ln>
                <a:solidFill>
                  <a:srgbClr val="FF0000"/>
                </a:solidFill>
                <a:effectLst/>
                <a:latin typeface="Times New Roman" panose="02020603050405020304" pitchFamily="18" charset="0"/>
              </a:rPr>
              <a:t>29.  How many moles of silicon </a:t>
            </a:r>
            <a:br>
              <a:rPr lang="en-US" sz="4400" kern="1200" dirty="0">
                <a:ln>
                  <a:noFill/>
                </a:ln>
                <a:solidFill>
                  <a:srgbClr val="FF0000"/>
                </a:solidFill>
                <a:effectLst/>
                <a:latin typeface="Times New Roman" panose="02020603050405020304" pitchFamily="18" charset="0"/>
              </a:rPr>
            </a:br>
            <a:r>
              <a:rPr lang="en-US" sz="4400" kern="1200" dirty="0">
                <a:ln>
                  <a:noFill/>
                </a:ln>
                <a:solidFill>
                  <a:srgbClr val="FF0000"/>
                </a:solidFill>
                <a:effectLst/>
                <a:latin typeface="Times New Roman" panose="02020603050405020304" pitchFamily="18" charset="0"/>
              </a:rPr>
              <a:t>        is 37.33 grams of silicon?</a:t>
            </a:r>
            <a:endParaRPr lang="en-US" sz="4400" kern="1400" dirty="0">
              <a:ln>
                <a:noFill/>
              </a:ln>
              <a:solidFill>
                <a:srgbClr val="FF0000"/>
              </a:solidFill>
              <a:effectLst/>
              <a:latin typeface="Calibri" panose="020F0502020204030204" pitchFamily="34" charset="0"/>
            </a:endParaRPr>
          </a:p>
        </p:txBody>
      </p:sp>
      <p:cxnSp>
        <p:nvCxnSpPr>
          <p:cNvPr id="3" name="Straight Arrow Connector 2">
            <a:extLst>
              <a:ext uri="{FF2B5EF4-FFF2-40B4-BE49-F238E27FC236}">
                <a16:creationId xmlns:a16="http://schemas.microsoft.com/office/drawing/2014/main" id="{4BA7BA80-757F-8FA2-27DE-A609ACFE95D3}"/>
              </a:ext>
            </a:extLst>
          </p:cNvPr>
          <p:cNvCxnSpPr>
            <a:cxnSpLocks/>
          </p:cNvCxnSpPr>
          <p:nvPr/>
        </p:nvCxnSpPr>
        <p:spPr>
          <a:xfrm flipV="1">
            <a:off x="655638" y="3109912"/>
            <a:ext cx="182562" cy="156765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F4166D8-7D9A-BB8C-64A0-C572627CB15A}"/>
              </a:ext>
            </a:extLst>
          </p:cNvPr>
          <p:cNvCxnSpPr>
            <a:cxnSpLocks/>
          </p:cNvCxnSpPr>
          <p:nvPr/>
        </p:nvCxnSpPr>
        <p:spPr>
          <a:xfrm flipH="1" flipV="1">
            <a:off x="6207125" y="3016941"/>
            <a:ext cx="1024185" cy="988321"/>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7985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92333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 </a:t>
            </a:r>
          </a:p>
        </p:txBody>
      </p:sp>
      <p:sp>
        <p:nvSpPr>
          <p:cNvPr id="17411" name="TextBox 2"/>
          <p:cNvSpPr txBox="1">
            <a:spLocks noChangeArrowheads="1"/>
          </p:cNvSpPr>
          <p:nvPr/>
        </p:nvSpPr>
        <p:spPr bwMode="auto">
          <a:xfrm>
            <a:off x="15922" y="0"/>
            <a:ext cx="9128078"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8000" dirty="0">
                <a:solidFill>
                  <a:srgbClr val="006600"/>
                </a:solidFill>
                <a:latin typeface="Congenial SemiBold" panose="02000503040000020004" pitchFamily="2" charset="0"/>
              </a:rPr>
              <a:t>Remember</a:t>
            </a:r>
            <a:br>
              <a:rPr lang="en-US" altLang="en-US" sz="2800" dirty="0">
                <a:solidFill>
                  <a:prstClr val="black"/>
                </a:solidFill>
                <a:latin typeface="Congenial SemiBold" panose="02000503040000020004" pitchFamily="2" charset="0"/>
              </a:rPr>
            </a:br>
            <a:r>
              <a:rPr lang="en-US" altLang="en-US" sz="2800" dirty="0">
                <a:solidFill>
                  <a:prstClr val="black"/>
                </a:solidFill>
                <a:latin typeface="Congenial SemiBold" panose="02000503040000020004" pitchFamily="2" charset="0"/>
              </a:rPr>
              <a:t>  </a:t>
            </a:r>
            <a:r>
              <a:rPr lang="en-US" altLang="en-US" sz="2800" dirty="0">
                <a:solidFill>
                  <a:schemeClr val="accent3">
                    <a:lumMod val="50000"/>
                  </a:schemeClr>
                </a:solidFill>
                <a:latin typeface="Congenial SemiBold" panose="02000503040000020004" pitchFamily="2" charset="0"/>
              </a:rPr>
              <a:t>6.02 x 10</a:t>
            </a:r>
            <a:r>
              <a:rPr lang="en-US" altLang="en-US" sz="2800" baseline="30000" dirty="0">
                <a:solidFill>
                  <a:schemeClr val="accent3">
                    <a:lumMod val="50000"/>
                  </a:schemeClr>
                </a:solidFill>
                <a:latin typeface="Congenial SemiBold" panose="02000503040000020004" pitchFamily="2" charset="0"/>
              </a:rPr>
              <a:t>23</a:t>
            </a:r>
            <a:r>
              <a:rPr lang="en-US" altLang="en-US" sz="2800" dirty="0">
                <a:solidFill>
                  <a:schemeClr val="accent3">
                    <a:lumMod val="50000"/>
                  </a:schemeClr>
                </a:solidFill>
                <a:latin typeface="Congenial SemiBold" panose="02000503040000020004" pitchFamily="2" charset="0"/>
              </a:rPr>
              <a:t> particles = 1 mole of anything</a:t>
            </a:r>
          </a:p>
          <a:p>
            <a:pPr algn="ctr" eaLnBrk="1" hangingPunct="1">
              <a:spcBef>
                <a:spcPct val="0"/>
              </a:spcBef>
              <a:buFontTx/>
              <a:buNone/>
            </a:pPr>
            <a:endParaRPr lang="en-US" altLang="en-US" sz="1800" dirty="0">
              <a:solidFill>
                <a:prstClr val="black"/>
              </a:solidFill>
              <a:latin typeface="Congenial SemiBold" panose="02000503040000020004" pitchFamily="2" charset="0"/>
            </a:endParaRPr>
          </a:p>
          <a:p>
            <a:pPr eaLnBrk="1" hangingPunct="1">
              <a:spcBef>
                <a:spcPct val="0"/>
              </a:spcBef>
              <a:buFontTx/>
              <a:buNone/>
            </a:pPr>
            <a:r>
              <a:rPr lang="en-US" altLang="en-US" sz="2800" b="1" dirty="0">
                <a:solidFill>
                  <a:schemeClr val="tx1">
                    <a:lumMod val="95000"/>
                    <a:lumOff val="5000"/>
                  </a:schemeClr>
                </a:solidFill>
                <a:latin typeface="Congenial SemiBold" panose="02000503040000020004" pitchFamily="2" charset="0"/>
              </a:rPr>
              <a:t>30. </a:t>
            </a:r>
            <a:r>
              <a:rPr lang="en-US" altLang="en-US" sz="2800" dirty="0">
                <a:solidFill>
                  <a:schemeClr val="tx1">
                    <a:lumMod val="95000"/>
                    <a:lumOff val="5000"/>
                  </a:schemeClr>
                </a:solidFill>
                <a:latin typeface="Congenial SemiBold" panose="02000503040000020004" pitchFamily="2" charset="0"/>
              </a:rPr>
              <a:t>How many moles of zinc are in 1.25 x 10</a:t>
            </a:r>
            <a:r>
              <a:rPr lang="en-US" altLang="en-US" sz="2800" baseline="30000" dirty="0">
                <a:solidFill>
                  <a:schemeClr val="tx1">
                    <a:lumMod val="95000"/>
                    <a:lumOff val="5000"/>
                  </a:schemeClr>
                </a:solidFill>
                <a:latin typeface="Congenial SemiBold" panose="02000503040000020004" pitchFamily="2" charset="0"/>
              </a:rPr>
              <a:t>23</a:t>
            </a:r>
            <a:r>
              <a:rPr lang="en-US" altLang="en-US" sz="2800" dirty="0">
                <a:solidFill>
                  <a:schemeClr val="tx1">
                    <a:lumMod val="95000"/>
                    <a:lumOff val="5000"/>
                  </a:schemeClr>
                </a:solidFill>
                <a:latin typeface="Congenial SemiBold" panose="02000503040000020004" pitchFamily="2" charset="0"/>
              </a:rPr>
              <a:t> atoms?</a:t>
            </a:r>
          </a:p>
        </p:txBody>
      </p:sp>
    </p:spTree>
    <p:extLst>
      <p:ext uri="{BB962C8B-B14F-4D97-AF65-F5344CB8AC3E}">
        <p14:creationId xmlns:p14="http://schemas.microsoft.com/office/powerpoint/2010/main" val="42217214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92333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 </a:t>
            </a:r>
          </a:p>
        </p:txBody>
      </p:sp>
      <p:sp>
        <p:nvSpPr>
          <p:cNvPr id="18435" name="TextBox 2"/>
          <p:cNvSpPr txBox="1">
            <a:spLocks noChangeArrowheads="1"/>
          </p:cNvSpPr>
          <p:nvPr/>
        </p:nvSpPr>
        <p:spPr bwMode="auto">
          <a:xfrm>
            <a:off x="0" y="21432"/>
            <a:ext cx="8991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b="1" dirty="0">
                <a:solidFill>
                  <a:srgbClr val="FF0000"/>
                </a:solidFill>
                <a:latin typeface="Comic Sans MS" pitchFamily="66" charset="0"/>
              </a:rPr>
              <a:t>30.</a:t>
            </a:r>
            <a:r>
              <a:rPr lang="en-US" altLang="en-US" sz="2800" dirty="0">
                <a:solidFill>
                  <a:srgbClr val="FF0000"/>
                </a:solidFill>
                <a:latin typeface="Comic Sans MS" pitchFamily="66" charset="0"/>
              </a:rPr>
              <a:t>  How many moles of Zn are in 1.25 x 10</a:t>
            </a:r>
            <a:r>
              <a:rPr lang="en-US" altLang="en-US" sz="2800" baseline="30000" dirty="0">
                <a:solidFill>
                  <a:srgbClr val="FF0000"/>
                </a:solidFill>
                <a:latin typeface="Comic Sans MS" pitchFamily="66" charset="0"/>
              </a:rPr>
              <a:t>23</a:t>
            </a:r>
            <a:r>
              <a:rPr lang="en-US" altLang="en-US" sz="2800" dirty="0">
                <a:solidFill>
                  <a:srgbClr val="FF0000"/>
                </a:solidFill>
                <a:latin typeface="Comic Sans MS" pitchFamily="66" charset="0"/>
              </a:rPr>
              <a:t> atoms?</a:t>
            </a:r>
          </a:p>
        </p:txBody>
      </p:sp>
      <p:sp>
        <p:nvSpPr>
          <p:cNvPr id="18436" name="TextBox 3"/>
          <p:cNvSpPr txBox="1">
            <a:spLocks noChangeArrowheads="1"/>
          </p:cNvSpPr>
          <p:nvPr/>
        </p:nvSpPr>
        <p:spPr bwMode="auto">
          <a:xfrm>
            <a:off x="14288" y="1358900"/>
            <a:ext cx="38623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800" u="sng">
                <a:solidFill>
                  <a:prstClr val="black"/>
                </a:solidFill>
                <a:latin typeface="Arial" charset="0"/>
              </a:rPr>
              <a:t>1.25 x 10</a:t>
            </a:r>
            <a:r>
              <a:rPr lang="en-US" altLang="en-US" sz="2800" u="sng" baseline="30000">
                <a:solidFill>
                  <a:prstClr val="black"/>
                </a:solidFill>
                <a:latin typeface="Arial" charset="0"/>
              </a:rPr>
              <a:t>23</a:t>
            </a:r>
            <a:r>
              <a:rPr lang="en-US" altLang="en-US" sz="2800" u="sng">
                <a:solidFill>
                  <a:prstClr val="black"/>
                </a:solidFill>
                <a:latin typeface="Arial" charset="0"/>
              </a:rPr>
              <a:t> atoms Zn</a:t>
            </a:r>
            <a:br>
              <a:rPr lang="en-US" altLang="en-US" sz="2800">
                <a:solidFill>
                  <a:prstClr val="black"/>
                </a:solidFill>
                <a:latin typeface="Arial" charset="0"/>
              </a:rPr>
            </a:br>
            <a:r>
              <a:rPr lang="en-US" altLang="en-US" sz="2800">
                <a:solidFill>
                  <a:prstClr val="black"/>
                </a:solidFill>
                <a:latin typeface="Arial" charset="0"/>
              </a:rPr>
              <a:t>1</a:t>
            </a:r>
          </a:p>
        </p:txBody>
      </p:sp>
      <p:sp>
        <p:nvSpPr>
          <p:cNvPr id="18437" name="TextBox 4"/>
          <p:cNvSpPr txBox="1">
            <a:spLocks noChangeArrowheads="1"/>
          </p:cNvSpPr>
          <p:nvPr/>
        </p:nvSpPr>
        <p:spPr bwMode="auto">
          <a:xfrm>
            <a:off x="3856038" y="1689100"/>
            <a:ext cx="45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a:solidFill>
                  <a:prstClr val="black"/>
                </a:solidFill>
                <a:latin typeface="Arial" charset="0"/>
              </a:rPr>
              <a:t>x</a:t>
            </a:r>
          </a:p>
        </p:txBody>
      </p:sp>
      <p:sp>
        <p:nvSpPr>
          <p:cNvPr id="18438" name="Rectangle 5"/>
          <p:cNvSpPr>
            <a:spLocks noChangeArrowheads="1"/>
          </p:cNvSpPr>
          <p:nvPr/>
        </p:nvSpPr>
        <p:spPr bwMode="auto">
          <a:xfrm>
            <a:off x="3876675" y="1403350"/>
            <a:ext cx="4572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800" u="sng">
                <a:solidFill>
                  <a:srgbClr val="000000"/>
                </a:solidFill>
                <a:latin typeface="Arial" charset="0"/>
              </a:rPr>
              <a:t>1 mole Zn</a:t>
            </a:r>
            <a:br>
              <a:rPr lang="en-US" altLang="en-US" sz="2800">
                <a:solidFill>
                  <a:srgbClr val="000000"/>
                </a:solidFill>
                <a:latin typeface="Arial" charset="0"/>
              </a:rPr>
            </a:br>
            <a:r>
              <a:rPr lang="en-US" altLang="en-US" sz="2800">
                <a:solidFill>
                  <a:srgbClr val="000000"/>
                </a:solidFill>
                <a:latin typeface="Arial" charset="0"/>
              </a:rPr>
              <a:t> 6.02 x 10</a:t>
            </a:r>
            <a:r>
              <a:rPr lang="en-US" altLang="en-US" sz="2800" baseline="30000">
                <a:solidFill>
                  <a:srgbClr val="000000"/>
                </a:solidFill>
                <a:latin typeface="Arial" charset="0"/>
              </a:rPr>
              <a:t>23</a:t>
            </a:r>
            <a:r>
              <a:rPr lang="en-US" altLang="en-US" sz="2800">
                <a:solidFill>
                  <a:srgbClr val="000000"/>
                </a:solidFill>
                <a:latin typeface="Arial" charset="0"/>
              </a:rPr>
              <a:t> atoms Zn</a:t>
            </a:r>
          </a:p>
        </p:txBody>
      </p:sp>
      <p:sp>
        <p:nvSpPr>
          <p:cNvPr id="18439" name="TextBox 9"/>
          <p:cNvSpPr txBox="1">
            <a:spLocks noChangeArrowheads="1"/>
          </p:cNvSpPr>
          <p:nvPr/>
        </p:nvSpPr>
        <p:spPr bwMode="auto">
          <a:xfrm>
            <a:off x="7915275" y="1655763"/>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a:solidFill>
                  <a:prstClr val="black"/>
                </a:solidFill>
                <a:latin typeface="Arial" charset="0"/>
              </a:rPr>
              <a:t>=</a:t>
            </a:r>
          </a:p>
        </p:txBody>
      </p:sp>
      <p:sp>
        <p:nvSpPr>
          <p:cNvPr id="18440" name="TextBox 10"/>
          <p:cNvSpPr txBox="1">
            <a:spLocks noChangeArrowheads="1"/>
          </p:cNvSpPr>
          <p:nvPr/>
        </p:nvSpPr>
        <p:spPr bwMode="auto">
          <a:xfrm>
            <a:off x="533400" y="3200400"/>
            <a:ext cx="1295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600" u="sng">
                <a:solidFill>
                  <a:prstClr val="black"/>
                </a:solidFill>
                <a:latin typeface="Arial" charset="0"/>
              </a:rPr>
              <a:t>1.25</a:t>
            </a:r>
          </a:p>
          <a:p>
            <a:pPr eaLnBrk="1" hangingPunct="1">
              <a:spcBef>
                <a:spcPct val="0"/>
              </a:spcBef>
              <a:buFontTx/>
              <a:buNone/>
            </a:pPr>
            <a:r>
              <a:rPr lang="en-US" altLang="en-US" sz="3600">
                <a:solidFill>
                  <a:prstClr val="black"/>
                </a:solidFill>
                <a:latin typeface="Arial" charset="0"/>
              </a:rPr>
              <a:t>6.02</a:t>
            </a:r>
          </a:p>
        </p:txBody>
      </p:sp>
      <p:sp>
        <p:nvSpPr>
          <p:cNvPr id="18441" name="TextBox 11"/>
          <p:cNvSpPr txBox="1">
            <a:spLocks noChangeArrowheads="1"/>
          </p:cNvSpPr>
          <p:nvPr/>
        </p:nvSpPr>
        <p:spPr bwMode="auto">
          <a:xfrm>
            <a:off x="1638300" y="3505199"/>
            <a:ext cx="457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solidFill>
                  <a:prstClr val="black"/>
                </a:solidFill>
                <a:latin typeface="Arial" charset="0"/>
              </a:rPr>
              <a:t>x</a:t>
            </a:r>
          </a:p>
        </p:txBody>
      </p:sp>
      <p:sp>
        <p:nvSpPr>
          <p:cNvPr id="18442" name="TextBox 12"/>
          <p:cNvSpPr txBox="1">
            <a:spLocks noChangeArrowheads="1"/>
          </p:cNvSpPr>
          <p:nvPr/>
        </p:nvSpPr>
        <p:spPr bwMode="auto">
          <a:xfrm>
            <a:off x="2063750" y="3200400"/>
            <a:ext cx="13319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600" u="sng">
                <a:solidFill>
                  <a:prstClr val="black"/>
                </a:solidFill>
                <a:latin typeface="Arial" charset="0"/>
              </a:rPr>
              <a:t>10</a:t>
            </a:r>
            <a:r>
              <a:rPr lang="en-US" altLang="en-US" sz="3600" u="sng" baseline="30000">
                <a:solidFill>
                  <a:prstClr val="black"/>
                </a:solidFill>
                <a:latin typeface="Arial" charset="0"/>
              </a:rPr>
              <a:t>23</a:t>
            </a:r>
          </a:p>
          <a:p>
            <a:pPr eaLnBrk="1" hangingPunct="1">
              <a:spcBef>
                <a:spcPct val="0"/>
              </a:spcBef>
              <a:buFontTx/>
              <a:buNone/>
            </a:pPr>
            <a:r>
              <a:rPr lang="en-US" altLang="en-US" sz="3600">
                <a:solidFill>
                  <a:prstClr val="black"/>
                </a:solidFill>
                <a:latin typeface="Arial" charset="0"/>
              </a:rPr>
              <a:t>10</a:t>
            </a:r>
            <a:r>
              <a:rPr lang="en-US" altLang="en-US" sz="3600" baseline="30000">
                <a:solidFill>
                  <a:prstClr val="black"/>
                </a:solidFill>
                <a:latin typeface="Arial" charset="0"/>
              </a:rPr>
              <a:t>23</a:t>
            </a:r>
          </a:p>
        </p:txBody>
      </p:sp>
      <p:sp>
        <p:nvSpPr>
          <p:cNvPr id="18443" name="Rectangle 13"/>
          <p:cNvSpPr>
            <a:spLocks noChangeArrowheads="1"/>
          </p:cNvSpPr>
          <p:nvPr/>
        </p:nvSpPr>
        <p:spPr bwMode="auto">
          <a:xfrm>
            <a:off x="3200400" y="3505200"/>
            <a:ext cx="3635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prstClr val="black"/>
                </a:solidFill>
                <a:latin typeface="Arial" charset="0"/>
              </a:rPr>
              <a:t>=</a:t>
            </a:r>
          </a:p>
        </p:txBody>
      </p:sp>
      <p:cxnSp>
        <p:nvCxnSpPr>
          <p:cNvPr id="5" name="Straight Connector 4"/>
          <p:cNvCxnSpPr/>
          <p:nvPr/>
        </p:nvCxnSpPr>
        <p:spPr>
          <a:xfrm flipH="1">
            <a:off x="2095500" y="1525588"/>
            <a:ext cx="1562100" cy="26193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6445250" y="1889125"/>
            <a:ext cx="1327150" cy="35877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94634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92333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 </a:t>
            </a:r>
          </a:p>
        </p:txBody>
      </p:sp>
      <p:sp>
        <p:nvSpPr>
          <p:cNvPr id="18436" name="TextBox 3"/>
          <p:cNvSpPr txBox="1">
            <a:spLocks noChangeArrowheads="1"/>
          </p:cNvSpPr>
          <p:nvPr/>
        </p:nvSpPr>
        <p:spPr bwMode="auto">
          <a:xfrm>
            <a:off x="14288" y="1358900"/>
            <a:ext cx="38623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800" u="sng">
                <a:solidFill>
                  <a:prstClr val="black"/>
                </a:solidFill>
                <a:latin typeface="Arial" charset="0"/>
              </a:rPr>
              <a:t>1.25 x 10</a:t>
            </a:r>
            <a:r>
              <a:rPr lang="en-US" altLang="en-US" sz="2800" u="sng" baseline="30000">
                <a:solidFill>
                  <a:prstClr val="black"/>
                </a:solidFill>
                <a:latin typeface="Arial" charset="0"/>
              </a:rPr>
              <a:t>23</a:t>
            </a:r>
            <a:r>
              <a:rPr lang="en-US" altLang="en-US" sz="2800" u="sng">
                <a:solidFill>
                  <a:prstClr val="black"/>
                </a:solidFill>
                <a:latin typeface="Arial" charset="0"/>
              </a:rPr>
              <a:t> atoms Zn</a:t>
            </a:r>
            <a:br>
              <a:rPr lang="en-US" altLang="en-US" sz="2800">
                <a:solidFill>
                  <a:prstClr val="black"/>
                </a:solidFill>
                <a:latin typeface="Arial" charset="0"/>
              </a:rPr>
            </a:br>
            <a:r>
              <a:rPr lang="en-US" altLang="en-US" sz="2800">
                <a:solidFill>
                  <a:prstClr val="black"/>
                </a:solidFill>
                <a:latin typeface="Arial" charset="0"/>
              </a:rPr>
              <a:t>1</a:t>
            </a:r>
          </a:p>
        </p:txBody>
      </p:sp>
      <p:sp>
        <p:nvSpPr>
          <p:cNvPr id="18437" name="TextBox 4"/>
          <p:cNvSpPr txBox="1">
            <a:spLocks noChangeArrowheads="1"/>
          </p:cNvSpPr>
          <p:nvPr/>
        </p:nvSpPr>
        <p:spPr bwMode="auto">
          <a:xfrm>
            <a:off x="3856038" y="1689100"/>
            <a:ext cx="45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a:solidFill>
                  <a:prstClr val="black"/>
                </a:solidFill>
                <a:latin typeface="Arial" charset="0"/>
              </a:rPr>
              <a:t>x</a:t>
            </a:r>
          </a:p>
        </p:txBody>
      </p:sp>
      <p:sp>
        <p:nvSpPr>
          <p:cNvPr id="18438" name="Rectangle 5"/>
          <p:cNvSpPr>
            <a:spLocks noChangeArrowheads="1"/>
          </p:cNvSpPr>
          <p:nvPr/>
        </p:nvSpPr>
        <p:spPr bwMode="auto">
          <a:xfrm>
            <a:off x="3876675" y="1403350"/>
            <a:ext cx="4572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800" u="sng">
                <a:solidFill>
                  <a:srgbClr val="000000"/>
                </a:solidFill>
                <a:latin typeface="Arial" charset="0"/>
              </a:rPr>
              <a:t>1 mole Zn</a:t>
            </a:r>
            <a:br>
              <a:rPr lang="en-US" altLang="en-US" sz="2800">
                <a:solidFill>
                  <a:srgbClr val="000000"/>
                </a:solidFill>
                <a:latin typeface="Arial" charset="0"/>
              </a:rPr>
            </a:br>
            <a:r>
              <a:rPr lang="en-US" altLang="en-US" sz="2800">
                <a:solidFill>
                  <a:srgbClr val="000000"/>
                </a:solidFill>
                <a:latin typeface="Arial" charset="0"/>
              </a:rPr>
              <a:t> 6.02 x 10</a:t>
            </a:r>
            <a:r>
              <a:rPr lang="en-US" altLang="en-US" sz="2800" baseline="30000">
                <a:solidFill>
                  <a:srgbClr val="000000"/>
                </a:solidFill>
                <a:latin typeface="Arial" charset="0"/>
              </a:rPr>
              <a:t>23</a:t>
            </a:r>
            <a:r>
              <a:rPr lang="en-US" altLang="en-US" sz="2800">
                <a:solidFill>
                  <a:srgbClr val="000000"/>
                </a:solidFill>
                <a:latin typeface="Arial" charset="0"/>
              </a:rPr>
              <a:t> atoms Zn</a:t>
            </a:r>
          </a:p>
        </p:txBody>
      </p:sp>
      <p:sp>
        <p:nvSpPr>
          <p:cNvPr id="18439" name="TextBox 9"/>
          <p:cNvSpPr txBox="1">
            <a:spLocks noChangeArrowheads="1"/>
          </p:cNvSpPr>
          <p:nvPr/>
        </p:nvSpPr>
        <p:spPr bwMode="auto">
          <a:xfrm>
            <a:off x="7915275" y="1655763"/>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a:solidFill>
                  <a:prstClr val="black"/>
                </a:solidFill>
                <a:latin typeface="Arial" charset="0"/>
              </a:rPr>
              <a:t>=</a:t>
            </a:r>
          </a:p>
        </p:txBody>
      </p:sp>
      <p:sp>
        <p:nvSpPr>
          <p:cNvPr id="18440" name="TextBox 10"/>
          <p:cNvSpPr txBox="1">
            <a:spLocks noChangeArrowheads="1"/>
          </p:cNvSpPr>
          <p:nvPr/>
        </p:nvSpPr>
        <p:spPr bwMode="auto">
          <a:xfrm>
            <a:off x="533400" y="3200400"/>
            <a:ext cx="1295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600" u="sng">
                <a:solidFill>
                  <a:prstClr val="black"/>
                </a:solidFill>
                <a:latin typeface="Arial" charset="0"/>
              </a:rPr>
              <a:t>1.25</a:t>
            </a:r>
          </a:p>
          <a:p>
            <a:pPr eaLnBrk="1" hangingPunct="1">
              <a:spcBef>
                <a:spcPct val="0"/>
              </a:spcBef>
              <a:buFontTx/>
              <a:buNone/>
            </a:pPr>
            <a:r>
              <a:rPr lang="en-US" altLang="en-US" sz="3600">
                <a:solidFill>
                  <a:prstClr val="black"/>
                </a:solidFill>
                <a:latin typeface="Arial" charset="0"/>
              </a:rPr>
              <a:t>6.02</a:t>
            </a:r>
          </a:p>
        </p:txBody>
      </p:sp>
      <p:sp>
        <p:nvSpPr>
          <p:cNvPr id="18441" name="TextBox 11"/>
          <p:cNvSpPr txBox="1">
            <a:spLocks noChangeArrowheads="1"/>
          </p:cNvSpPr>
          <p:nvPr/>
        </p:nvSpPr>
        <p:spPr bwMode="auto">
          <a:xfrm>
            <a:off x="1675472" y="3505200"/>
            <a:ext cx="457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solidFill>
                  <a:prstClr val="black"/>
                </a:solidFill>
                <a:latin typeface="Arial" charset="0"/>
              </a:rPr>
              <a:t>x</a:t>
            </a:r>
          </a:p>
        </p:txBody>
      </p:sp>
      <p:sp>
        <p:nvSpPr>
          <p:cNvPr id="18442" name="TextBox 12"/>
          <p:cNvSpPr txBox="1">
            <a:spLocks noChangeArrowheads="1"/>
          </p:cNvSpPr>
          <p:nvPr/>
        </p:nvSpPr>
        <p:spPr bwMode="auto">
          <a:xfrm>
            <a:off x="2063750" y="3200400"/>
            <a:ext cx="13319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600" u="sng">
                <a:solidFill>
                  <a:prstClr val="black"/>
                </a:solidFill>
                <a:latin typeface="Arial" charset="0"/>
              </a:rPr>
              <a:t>10</a:t>
            </a:r>
            <a:r>
              <a:rPr lang="en-US" altLang="en-US" sz="3600" u="sng" baseline="30000">
                <a:solidFill>
                  <a:prstClr val="black"/>
                </a:solidFill>
                <a:latin typeface="Arial" charset="0"/>
              </a:rPr>
              <a:t>23</a:t>
            </a:r>
          </a:p>
          <a:p>
            <a:pPr eaLnBrk="1" hangingPunct="1">
              <a:spcBef>
                <a:spcPct val="0"/>
              </a:spcBef>
              <a:buFontTx/>
              <a:buNone/>
            </a:pPr>
            <a:r>
              <a:rPr lang="en-US" altLang="en-US" sz="3600">
                <a:solidFill>
                  <a:prstClr val="black"/>
                </a:solidFill>
                <a:latin typeface="Arial" charset="0"/>
              </a:rPr>
              <a:t>10</a:t>
            </a:r>
            <a:r>
              <a:rPr lang="en-US" altLang="en-US" sz="3600" baseline="30000">
                <a:solidFill>
                  <a:prstClr val="black"/>
                </a:solidFill>
                <a:latin typeface="Arial" charset="0"/>
              </a:rPr>
              <a:t>23</a:t>
            </a:r>
          </a:p>
        </p:txBody>
      </p:sp>
      <p:sp>
        <p:nvSpPr>
          <p:cNvPr id="18443" name="Rectangle 13"/>
          <p:cNvSpPr>
            <a:spLocks noChangeArrowheads="1"/>
          </p:cNvSpPr>
          <p:nvPr/>
        </p:nvSpPr>
        <p:spPr bwMode="auto">
          <a:xfrm>
            <a:off x="3200400" y="3505200"/>
            <a:ext cx="3635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prstClr val="black"/>
                </a:solidFill>
                <a:latin typeface="Arial" charset="0"/>
              </a:rPr>
              <a:t>=</a:t>
            </a:r>
          </a:p>
        </p:txBody>
      </p:sp>
      <p:sp>
        <p:nvSpPr>
          <p:cNvPr id="18444" name="TextBox 16"/>
          <p:cNvSpPr txBox="1">
            <a:spLocks noChangeArrowheads="1"/>
          </p:cNvSpPr>
          <p:nvPr/>
        </p:nvSpPr>
        <p:spPr bwMode="auto">
          <a:xfrm>
            <a:off x="3962400" y="3352800"/>
            <a:ext cx="51816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4400">
                <a:solidFill>
                  <a:srgbClr val="FF0000"/>
                </a:solidFill>
                <a:latin typeface="Arial" charset="0"/>
              </a:rPr>
              <a:t>0.208 moles zinc</a:t>
            </a:r>
          </a:p>
        </p:txBody>
      </p:sp>
      <p:sp>
        <p:nvSpPr>
          <p:cNvPr id="18445" name="TextBox 17"/>
          <p:cNvSpPr txBox="1">
            <a:spLocks noChangeArrowheads="1"/>
          </p:cNvSpPr>
          <p:nvPr/>
        </p:nvSpPr>
        <p:spPr bwMode="auto">
          <a:xfrm>
            <a:off x="5181600" y="4189413"/>
            <a:ext cx="1524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prstClr val="black"/>
                </a:solidFill>
                <a:latin typeface="Arial" charset="0"/>
              </a:rPr>
              <a:t>(3 SF)</a:t>
            </a:r>
          </a:p>
        </p:txBody>
      </p:sp>
      <p:cxnSp>
        <p:nvCxnSpPr>
          <p:cNvPr id="5" name="Straight Connector 4"/>
          <p:cNvCxnSpPr/>
          <p:nvPr/>
        </p:nvCxnSpPr>
        <p:spPr>
          <a:xfrm flipH="1">
            <a:off x="2095500" y="1525588"/>
            <a:ext cx="1562100" cy="26193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6445250" y="1889125"/>
            <a:ext cx="1327150" cy="35877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2286000" y="3200400"/>
            <a:ext cx="762000" cy="120015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8449" name="TextBox 7"/>
          <p:cNvSpPr txBox="1">
            <a:spLocks noChangeArrowheads="1"/>
          </p:cNvSpPr>
          <p:nvPr/>
        </p:nvSpPr>
        <p:spPr bwMode="auto">
          <a:xfrm>
            <a:off x="823913" y="5867400"/>
            <a:ext cx="3810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b="1">
                <a:solidFill>
                  <a:srgbClr val="0000FF"/>
                </a:solidFill>
                <a:latin typeface="Arial" charset="0"/>
              </a:rPr>
              <a:t>This expression = 1</a:t>
            </a:r>
          </a:p>
        </p:txBody>
      </p:sp>
      <p:cxnSp>
        <p:nvCxnSpPr>
          <p:cNvPr id="10" name="Straight Arrow Connector 9"/>
          <p:cNvCxnSpPr/>
          <p:nvPr/>
        </p:nvCxnSpPr>
        <p:spPr>
          <a:xfrm flipV="1">
            <a:off x="2438400" y="4419600"/>
            <a:ext cx="228600" cy="1447800"/>
          </a:xfrm>
          <a:prstGeom prst="straightConnector1">
            <a:avLst/>
          </a:prstGeom>
          <a:ln w="381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F57545D5-BDAE-5CAA-0A48-0B21D5472198}"/>
              </a:ext>
            </a:extLst>
          </p:cNvPr>
          <p:cNvSpPr txBox="1">
            <a:spLocks noChangeArrowheads="1"/>
          </p:cNvSpPr>
          <p:nvPr/>
        </p:nvSpPr>
        <p:spPr bwMode="auto">
          <a:xfrm>
            <a:off x="0" y="0"/>
            <a:ext cx="914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b="1" dirty="0">
                <a:solidFill>
                  <a:srgbClr val="FF0000"/>
                </a:solidFill>
                <a:latin typeface="Comic Sans MS" pitchFamily="66" charset="0"/>
              </a:rPr>
              <a:t>30.</a:t>
            </a:r>
            <a:r>
              <a:rPr lang="en-US" altLang="en-US" sz="2800" dirty="0">
                <a:solidFill>
                  <a:srgbClr val="FF0000"/>
                </a:solidFill>
                <a:latin typeface="Comic Sans MS" pitchFamily="66" charset="0"/>
              </a:rPr>
              <a:t>  How many moles of Zn are in 1.25 x 10</a:t>
            </a:r>
            <a:r>
              <a:rPr lang="en-US" altLang="en-US" sz="2800" baseline="30000" dirty="0">
                <a:solidFill>
                  <a:srgbClr val="FF0000"/>
                </a:solidFill>
                <a:latin typeface="Comic Sans MS" pitchFamily="66" charset="0"/>
              </a:rPr>
              <a:t>23</a:t>
            </a:r>
            <a:r>
              <a:rPr lang="en-US" altLang="en-US" sz="2800" dirty="0">
                <a:solidFill>
                  <a:srgbClr val="FF0000"/>
                </a:solidFill>
                <a:latin typeface="Comic Sans MS" pitchFamily="66" charset="0"/>
              </a:rPr>
              <a:t> atoms?</a:t>
            </a:r>
          </a:p>
        </p:txBody>
      </p:sp>
    </p:spTree>
    <p:extLst>
      <p:ext uri="{BB962C8B-B14F-4D97-AF65-F5344CB8AC3E}">
        <p14:creationId xmlns:p14="http://schemas.microsoft.com/office/powerpoint/2010/main" val="36051810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5"/>
          <p:cNvSpPr>
            <a:spLocks noChangeArrowheads="1"/>
          </p:cNvSpPr>
          <p:nvPr/>
        </p:nvSpPr>
        <p:spPr bwMode="auto">
          <a:xfrm rot="-486512">
            <a:off x="-762002" y="486523"/>
            <a:ext cx="9144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600" b="1" dirty="0">
                <a:solidFill>
                  <a:srgbClr val="006600"/>
                </a:solidFill>
                <a:latin typeface="Congenial SemiBold" panose="02000503040000020004" pitchFamily="2" charset="0"/>
              </a:rPr>
              <a:t>31.</a:t>
            </a:r>
            <a:r>
              <a:rPr lang="en-US" altLang="en-US" sz="3600" dirty="0">
                <a:solidFill>
                  <a:srgbClr val="800080"/>
                </a:solidFill>
                <a:latin typeface="Congenial SemiBold" panose="02000503040000020004" pitchFamily="2" charset="0"/>
              </a:rPr>
              <a:t>  How many moles of xenon gas </a:t>
            </a:r>
            <a:br>
              <a:rPr lang="en-US" altLang="en-US" sz="3600" dirty="0">
                <a:solidFill>
                  <a:srgbClr val="800080"/>
                </a:solidFill>
                <a:latin typeface="Congenial SemiBold" panose="02000503040000020004" pitchFamily="2" charset="0"/>
              </a:rPr>
            </a:br>
            <a:r>
              <a:rPr lang="en-US" altLang="en-US" sz="3600" dirty="0">
                <a:solidFill>
                  <a:srgbClr val="800080"/>
                </a:solidFill>
                <a:latin typeface="Congenial SemiBold" panose="02000503040000020004" pitchFamily="2" charset="0"/>
              </a:rPr>
              <a:t>           are in 8.75 x 10</a:t>
            </a:r>
            <a:r>
              <a:rPr lang="en-US" altLang="en-US" sz="3600" baseline="30000" dirty="0">
                <a:solidFill>
                  <a:srgbClr val="800080"/>
                </a:solidFill>
                <a:latin typeface="Congenial SemiBold" panose="02000503040000020004" pitchFamily="2" charset="0"/>
              </a:rPr>
              <a:t>24</a:t>
            </a:r>
            <a:r>
              <a:rPr lang="en-US" altLang="en-US" sz="3600" dirty="0">
                <a:solidFill>
                  <a:srgbClr val="800080"/>
                </a:solidFill>
                <a:latin typeface="Congenial SemiBold" panose="02000503040000020004" pitchFamily="2" charset="0"/>
              </a:rPr>
              <a:t> atoms of Xe?</a:t>
            </a:r>
          </a:p>
        </p:txBody>
      </p:sp>
      <p:pic>
        <p:nvPicPr>
          <p:cNvPr id="19459" name="Picture 7" descr="calvin-and-hobbes"/>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739"/>
          <a:stretch/>
        </p:blipFill>
        <p:spPr bwMode="auto">
          <a:xfrm>
            <a:off x="6172200" y="3851274"/>
            <a:ext cx="2819400" cy="270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0860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
          <p:cNvSpPr txBox="1">
            <a:spLocks noChangeArrowheads="1"/>
          </p:cNvSpPr>
          <p:nvPr/>
        </p:nvSpPr>
        <p:spPr bwMode="auto">
          <a:xfrm>
            <a:off x="22578" y="0"/>
            <a:ext cx="91440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b="1" dirty="0">
                <a:solidFill>
                  <a:srgbClr val="006600"/>
                </a:solidFill>
                <a:latin typeface="Congenial SemiBold" panose="02000503040000020004" pitchFamily="2" charset="0"/>
              </a:rPr>
              <a:t>31. </a:t>
            </a:r>
            <a:r>
              <a:rPr lang="en-US" altLang="en-US" sz="2400" dirty="0">
                <a:solidFill>
                  <a:srgbClr val="800080"/>
                </a:solidFill>
                <a:latin typeface="Congenial SemiBold" panose="02000503040000020004" pitchFamily="2" charset="0"/>
              </a:rPr>
              <a:t>How many moles of Xe gas are in 5.75 x 10</a:t>
            </a:r>
            <a:r>
              <a:rPr lang="en-US" altLang="en-US" sz="2400" baseline="30000" dirty="0">
                <a:solidFill>
                  <a:srgbClr val="800080"/>
                </a:solidFill>
                <a:latin typeface="Congenial SemiBold" panose="02000503040000020004" pitchFamily="2" charset="0"/>
              </a:rPr>
              <a:t>24</a:t>
            </a:r>
            <a:r>
              <a:rPr lang="en-US" altLang="en-US" sz="2400" dirty="0">
                <a:solidFill>
                  <a:srgbClr val="800080"/>
                </a:solidFill>
                <a:latin typeface="Congenial SemiBold" panose="02000503040000020004" pitchFamily="2" charset="0"/>
              </a:rPr>
              <a:t> atoms of Xe?</a:t>
            </a:r>
          </a:p>
          <a:p>
            <a:pPr eaLnBrk="1" hangingPunct="1">
              <a:spcBef>
                <a:spcPct val="0"/>
              </a:spcBef>
              <a:buFontTx/>
              <a:buNone/>
            </a:pPr>
            <a:endParaRPr lang="en-US" altLang="en-US" sz="2400" dirty="0">
              <a:solidFill>
                <a:srgbClr val="800080"/>
              </a:solidFill>
              <a:latin typeface="Congenial SemiBold" panose="02000503040000020004" pitchFamily="2" charset="0"/>
            </a:endParaRPr>
          </a:p>
          <a:p>
            <a:pPr eaLnBrk="1" hangingPunct="1">
              <a:spcBef>
                <a:spcPct val="0"/>
              </a:spcBef>
              <a:buFontTx/>
              <a:buNone/>
            </a:pPr>
            <a:endParaRPr lang="en-US" altLang="en-US" sz="1800" dirty="0">
              <a:solidFill>
                <a:prstClr val="black"/>
              </a:solidFill>
              <a:latin typeface="Congenial SemiBold" panose="02000503040000020004" pitchFamily="2" charset="0"/>
            </a:endParaRPr>
          </a:p>
          <a:p>
            <a:pPr eaLnBrk="1" hangingPunct="1">
              <a:spcBef>
                <a:spcPct val="0"/>
              </a:spcBef>
              <a:buFontTx/>
              <a:buNone/>
            </a:pPr>
            <a:endParaRPr lang="en-US" altLang="en-US" sz="1800" dirty="0">
              <a:solidFill>
                <a:prstClr val="black"/>
              </a:solidFill>
              <a:latin typeface="Arial" charset="0"/>
            </a:endParaRPr>
          </a:p>
        </p:txBody>
      </p:sp>
      <p:sp>
        <p:nvSpPr>
          <p:cNvPr id="2" name="TextBox 2"/>
          <p:cNvSpPr txBox="1">
            <a:spLocks noChangeArrowheads="1"/>
          </p:cNvSpPr>
          <p:nvPr/>
        </p:nvSpPr>
        <p:spPr bwMode="auto">
          <a:xfrm>
            <a:off x="22578" y="1423509"/>
            <a:ext cx="39624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u="sng">
                <a:solidFill>
                  <a:prstClr val="black"/>
                </a:solidFill>
                <a:latin typeface="Arial" charset="0"/>
              </a:rPr>
              <a:t>8.75 x 10</a:t>
            </a:r>
            <a:r>
              <a:rPr lang="en-US" altLang="en-US" sz="2400" u="sng" baseline="30000">
                <a:solidFill>
                  <a:prstClr val="black"/>
                </a:solidFill>
                <a:latin typeface="Arial" charset="0"/>
              </a:rPr>
              <a:t>24</a:t>
            </a:r>
            <a:r>
              <a:rPr lang="en-US" altLang="en-US" sz="2400" u="sng">
                <a:solidFill>
                  <a:prstClr val="black"/>
                </a:solidFill>
                <a:latin typeface="Arial" charset="0"/>
              </a:rPr>
              <a:t> atoms of Xe</a:t>
            </a:r>
            <a:br>
              <a:rPr lang="en-US" altLang="en-US" sz="2400">
                <a:solidFill>
                  <a:prstClr val="black"/>
                </a:solidFill>
                <a:latin typeface="Arial" charset="0"/>
              </a:rPr>
            </a:br>
            <a:r>
              <a:rPr lang="en-US" altLang="en-US" sz="2400">
                <a:solidFill>
                  <a:prstClr val="black"/>
                </a:solidFill>
                <a:latin typeface="Arial" charset="0"/>
              </a:rPr>
              <a:t>1</a:t>
            </a:r>
          </a:p>
          <a:p>
            <a:pPr eaLnBrk="1" hangingPunct="1">
              <a:spcBef>
                <a:spcPct val="0"/>
              </a:spcBef>
              <a:buFontTx/>
              <a:buNone/>
            </a:pPr>
            <a:endParaRPr lang="en-US" altLang="en-US" sz="2400">
              <a:solidFill>
                <a:prstClr val="black"/>
              </a:solidFill>
              <a:latin typeface="Arial" charset="0"/>
            </a:endParaRPr>
          </a:p>
        </p:txBody>
      </p:sp>
      <p:sp>
        <p:nvSpPr>
          <p:cNvPr id="20484" name="TextBox 3"/>
          <p:cNvSpPr txBox="1">
            <a:spLocks noChangeArrowheads="1"/>
          </p:cNvSpPr>
          <p:nvPr/>
        </p:nvSpPr>
        <p:spPr bwMode="auto">
          <a:xfrm>
            <a:off x="3984978" y="1447321"/>
            <a:ext cx="304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prstClr val="black"/>
                </a:solidFill>
                <a:latin typeface="Arial" charset="0"/>
              </a:rPr>
              <a:t>x</a:t>
            </a:r>
          </a:p>
        </p:txBody>
      </p:sp>
      <p:sp>
        <p:nvSpPr>
          <p:cNvPr id="20485" name="TextBox 4"/>
          <p:cNvSpPr txBox="1">
            <a:spLocks noChangeArrowheads="1"/>
          </p:cNvSpPr>
          <p:nvPr/>
        </p:nvSpPr>
        <p:spPr bwMode="auto">
          <a:xfrm>
            <a:off x="4137378" y="1371121"/>
            <a:ext cx="403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u="sng">
                <a:solidFill>
                  <a:prstClr val="black"/>
                </a:solidFill>
                <a:latin typeface="Arial" charset="0"/>
              </a:rPr>
              <a:t>1 mole Xe</a:t>
            </a:r>
            <a:br>
              <a:rPr lang="en-US" altLang="en-US" sz="2400">
                <a:solidFill>
                  <a:prstClr val="black"/>
                </a:solidFill>
                <a:latin typeface="Arial" charset="0"/>
              </a:rPr>
            </a:br>
            <a:r>
              <a:rPr lang="en-US" altLang="en-US" sz="2400">
                <a:solidFill>
                  <a:prstClr val="black"/>
                </a:solidFill>
                <a:latin typeface="Arial" charset="0"/>
              </a:rPr>
              <a:t>6.02 x 10</a:t>
            </a:r>
            <a:r>
              <a:rPr lang="en-US" altLang="en-US" sz="2400" baseline="30000">
                <a:solidFill>
                  <a:prstClr val="black"/>
                </a:solidFill>
                <a:latin typeface="Arial" charset="0"/>
              </a:rPr>
              <a:t>23</a:t>
            </a:r>
            <a:r>
              <a:rPr lang="en-US" altLang="en-US" sz="2400">
                <a:solidFill>
                  <a:prstClr val="black"/>
                </a:solidFill>
                <a:latin typeface="Arial" charset="0"/>
              </a:rPr>
              <a:t> atoms of Xe</a:t>
            </a:r>
          </a:p>
          <a:p>
            <a:pPr eaLnBrk="1" hangingPunct="1">
              <a:spcBef>
                <a:spcPct val="0"/>
              </a:spcBef>
              <a:buFontTx/>
              <a:buNone/>
            </a:pPr>
            <a:endParaRPr lang="en-US" altLang="en-US" sz="2400">
              <a:solidFill>
                <a:prstClr val="black"/>
              </a:solidFill>
              <a:latin typeface="Arial" charset="0"/>
            </a:endParaRPr>
          </a:p>
        </p:txBody>
      </p:sp>
      <p:sp>
        <p:nvSpPr>
          <p:cNvPr id="20486" name="TextBox 9"/>
          <p:cNvSpPr txBox="1">
            <a:spLocks noChangeArrowheads="1"/>
          </p:cNvSpPr>
          <p:nvPr/>
        </p:nvSpPr>
        <p:spPr bwMode="auto">
          <a:xfrm>
            <a:off x="7947378" y="1561621"/>
            <a:ext cx="381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prstClr val="black"/>
                </a:solidFill>
                <a:latin typeface="Arial" charset="0"/>
              </a:rPr>
              <a:t>=</a:t>
            </a:r>
          </a:p>
        </p:txBody>
      </p:sp>
      <p:sp>
        <p:nvSpPr>
          <p:cNvPr id="20487" name="TextBox 10"/>
          <p:cNvSpPr txBox="1">
            <a:spLocks noChangeArrowheads="1"/>
          </p:cNvSpPr>
          <p:nvPr/>
        </p:nvSpPr>
        <p:spPr bwMode="auto">
          <a:xfrm>
            <a:off x="152400" y="2666521"/>
            <a:ext cx="1524000"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4400" u="sng">
                <a:solidFill>
                  <a:prstClr val="black"/>
                </a:solidFill>
                <a:latin typeface="Arial" charset="0"/>
              </a:rPr>
              <a:t>8.75</a:t>
            </a:r>
          </a:p>
          <a:p>
            <a:pPr eaLnBrk="1" hangingPunct="1">
              <a:spcBef>
                <a:spcPct val="0"/>
              </a:spcBef>
              <a:buFontTx/>
              <a:buNone/>
            </a:pPr>
            <a:r>
              <a:rPr lang="en-US" altLang="en-US" sz="4400">
                <a:solidFill>
                  <a:prstClr val="black"/>
                </a:solidFill>
                <a:latin typeface="Arial" charset="0"/>
              </a:rPr>
              <a:t>6.02</a:t>
            </a:r>
          </a:p>
        </p:txBody>
      </p:sp>
      <p:sp>
        <p:nvSpPr>
          <p:cNvPr id="20488" name="TextBox 11"/>
          <p:cNvSpPr txBox="1">
            <a:spLocks noChangeArrowheads="1"/>
          </p:cNvSpPr>
          <p:nvPr/>
        </p:nvSpPr>
        <p:spPr bwMode="auto">
          <a:xfrm>
            <a:off x="1447800" y="3047521"/>
            <a:ext cx="762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a:solidFill>
                  <a:prstClr val="black"/>
                </a:solidFill>
                <a:latin typeface="Arial" charset="0"/>
              </a:rPr>
              <a:t>x</a:t>
            </a:r>
          </a:p>
        </p:txBody>
      </p:sp>
      <p:sp>
        <p:nvSpPr>
          <p:cNvPr id="20489" name="TextBox 12"/>
          <p:cNvSpPr txBox="1">
            <a:spLocks noChangeArrowheads="1"/>
          </p:cNvSpPr>
          <p:nvPr/>
        </p:nvSpPr>
        <p:spPr bwMode="auto">
          <a:xfrm>
            <a:off x="1752600" y="2666521"/>
            <a:ext cx="1676400"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4400" u="sng">
                <a:solidFill>
                  <a:prstClr val="black"/>
                </a:solidFill>
                <a:latin typeface="Arial" charset="0"/>
              </a:rPr>
              <a:t>10</a:t>
            </a:r>
            <a:r>
              <a:rPr lang="en-US" altLang="en-US" sz="4400" u="sng" baseline="30000">
                <a:solidFill>
                  <a:prstClr val="black"/>
                </a:solidFill>
                <a:latin typeface="Arial" charset="0"/>
              </a:rPr>
              <a:t>24</a:t>
            </a:r>
            <a:br>
              <a:rPr lang="en-US" altLang="en-US" sz="4400" u="sng">
                <a:solidFill>
                  <a:prstClr val="black"/>
                </a:solidFill>
                <a:latin typeface="Arial" charset="0"/>
              </a:rPr>
            </a:br>
            <a:r>
              <a:rPr lang="en-US" altLang="en-US" sz="4400">
                <a:solidFill>
                  <a:prstClr val="black"/>
                </a:solidFill>
                <a:latin typeface="Arial" charset="0"/>
              </a:rPr>
              <a:t>10</a:t>
            </a:r>
            <a:r>
              <a:rPr lang="en-US" altLang="en-US" sz="4400" baseline="30000">
                <a:solidFill>
                  <a:prstClr val="black"/>
                </a:solidFill>
                <a:latin typeface="Arial" charset="0"/>
              </a:rPr>
              <a:t>23</a:t>
            </a:r>
          </a:p>
        </p:txBody>
      </p:sp>
      <p:sp>
        <p:nvSpPr>
          <p:cNvPr id="20490" name="TextBox 13"/>
          <p:cNvSpPr txBox="1">
            <a:spLocks noChangeArrowheads="1"/>
          </p:cNvSpPr>
          <p:nvPr/>
        </p:nvSpPr>
        <p:spPr bwMode="auto">
          <a:xfrm>
            <a:off x="3200400" y="3047521"/>
            <a:ext cx="5791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600" dirty="0">
                <a:solidFill>
                  <a:prstClr val="black"/>
                </a:solidFill>
                <a:latin typeface="Arial" charset="0"/>
              </a:rPr>
              <a:t>moles </a:t>
            </a:r>
            <a:r>
              <a:rPr lang="en-US" altLang="en-US" sz="3600" dirty="0" err="1">
                <a:solidFill>
                  <a:prstClr val="black"/>
                </a:solidFill>
                <a:latin typeface="Arial" charset="0"/>
              </a:rPr>
              <a:t>Xe</a:t>
            </a:r>
            <a:r>
              <a:rPr lang="en-US" altLang="en-US" sz="3600" dirty="0">
                <a:solidFill>
                  <a:prstClr val="black"/>
                </a:solidFill>
                <a:latin typeface="Arial" charset="0"/>
              </a:rPr>
              <a:t> = </a:t>
            </a:r>
            <a:r>
              <a:rPr lang="en-US" altLang="en-US" sz="2800" dirty="0">
                <a:solidFill>
                  <a:srgbClr val="800080"/>
                </a:solidFill>
                <a:latin typeface="Comic Sans MS" pitchFamily="66" charset="0"/>
              </a:rPr>
              <a:t>1.45 x 10</a:t>
            </a:r>
            <a:r>
              <a:rPr lang="en-US" altLang="en-US" sz="2800" baseline="30000" dirty="0">
                <a:solidFill>
                  <a:srgbClr val="800080"/>
                </a:solidFill>
                <a:latin typeface="Comic Sans MS" pitchFamily="66" charset="0"/>
              </a:rPr>
              <a:t>1 </a:t>
            </a:r>
            <a:r>
              <a:rPr lang="en-US" altLang="en-US" sz="2800" dirty="0">
                <a:solidFill>
                  <a:srgbClr val="800080"/>
                </a:solidFill>
                <a:latin typeface="Comic Sans MS" pitchFamily="66" charset="0"/>
              </a:rPr>
              <a:t>moles </a:t>
            </a:r>
            <a:r>
              <a:rPr lang="en-US" altLang="en-US" sz="2800" dirty="0" err="1">
                <a:solidFill>
                  <a:srgbClr val="800080"/>
                </a:solidFill>
                <a:latin typeface="Comic Sans MS" pitchFamily="66" charset="0"/>
              </a:rPr>
              <a:t>Xe</a:t>
            </a:r>
            <a:r>
              <a:rPr lang="en-US" altLang="en-US" sz="2800" dirty="0">
                <a:solidFill>
                  <a:srgbClr val="800080"/>
                </a:solidFill>
                <a:latin typeface="Comic Sans MS" pitchFamily="66" charset="0"/>
              </a:rPr>
              <a:t> </a:t>
            </a:r>
            <a:endParaRPr lang="en-US" altLang="en-US" sz="2800" dirty="0">
              <a:solidFill>
                <a:prstClr val="black"/>
              </a:solidFill>
              <a:latin typeface="Arial" charset="0"/>
            </a:endParaRPr>
          </a:p>
        </p:txBody>
      </p:sp>
      <p:sp>
        <p:nvSpPr>
          <p:cNvPr id="20491" name="Text Box 14"/>
          <p:cNvSpPr txBox="1">
            <a:spLocks noChangeArrowheads="1"/>
          </p:cNvSpPr>
          <p:nvPr/>
        </p:nvSpPr>
        <p:spPr bwMode="auto">
          <a:xfrm>
            <a:off x="98778" y="5485921"/>
            <a:ext cx="914400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4000" dirty="0">
                <a:solidFill>
                  <a:srgbClr val="800080"/>
                </a:solidFill>
                <a:latin typeface="Congenial SemiBold" panose="02000503040000020004" pitchFamily="2" charset="0"/>
              </a:rPr>
              <a:t> 1.45 x 10</a:t>
            </a:r>
            <a:r>
              <a:rPr lang="en-US" altLang="en-US" sz="4000" baseline="30000" dirty="0">
                <a:solidFill>
                  <a:srgbClr val="800080"/>
                </a:solidFill>
                <a:latin typeface="Congenial SemiBold" panose="02000503040000020004" pitchFamily="2" charset="0"/>
              </a:rPr>
              <a:t>1 </a:t>
            </a:r>
            <a:r>
              <a:rPr lang="en-US" altLang="en-US" sz="4000" dirty="0">
                <a:solidFill>
                  <a:srgbClr val="800080"/>
                </a:solidFill>
                <a:latin typeface="Congenial SemiBold" panose="02000503040000020004" pitchFamily="2" charset="0"/>
              </a:rPr>
              <a:t>moles Xe = </a:t>
            </a:r>
            <a:r>
              <a:rPr lang="en-US" altLang="en-US" sz="4000" dirty="0">
                <a:solidFill>
                  <a:srgbClr val="FF0000"/>
                </a:solidFill>
                <a:latin typeface="Congenial SemiBold" panose="02000503040000020004" pitchFamily="2" charset="0"/>
              </a:rPr>
              <a:t>14.5 moles Xe</a:t>
            </a:r>
          </a:p>
        </p:txBody>
      </p:sp>
      <p:sp>
        <p:nvSpPr>
          <p:cNvPr id="20492" name="Line 15"/>
          <p:cNvSpPr>
            <a:spLocks noChangeShapeType="1"/>
          </p:cNvSpPr>
          <p:nvPr/>
        </p:nvSpPr>
        <p:spPr bwMode="auto">
          <a:xfrm flipH="1">
            <a:off x="2079978" y="3693852"/>
            <a:ext cx="3962400" cy="1563469"/>
          </a:xfrm>
          <a:prstGeom prst="line">
            <a:avLst/>
          </a:prstGeom>
          <a:noFill/>
          <a:ln w="3810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prstClr val="black"/>
              </a:solidFill>
            </a:endParaRPr>
          </a:p>
        </p:txBody>
      </p:sp>
      <p:cxnSp>
        <p:nvCxnSpPr>
          <p:cNvPr id="3" name="Straight Connector 2"/>
          <p:cNvCxnSpPr/>
          <p:nvPr/>
        </p:nvCxnSpPr>
        <p:spPr>
          <a:xfrm flipH="1">
            <a:off x="2079978" y="1447321"/>
            <a:ext cx="1676400" cy="32226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6156678" y="1829909"/>
            <a:ext cx="1485900" cy="25241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89103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p:cNvSpPr>
          <p:nvPr>
            <p:ph type="body" idx="4294967295"/>
          </p:nvPr>
        </p:nvSpPr>
        <p:spPr>
          <a:xfrm>
            <a:off x="0" y="0"/>
            <a:ext cx="9144000" cy="5440363"/>
          </a:xfrm>
        </p:spPr>
        <p:txBody>
          <a:bodyPr/>
          <a:lstStyle/>
          <a:p>
            <a:pPr marL="0" indent="0">
              <a:buNone/>
              <a:defRPr/>
            </a:pPr>
            <a:r>
              <a:rPr lang="en-US" altLang="en-US" sz="3600" dirty="0">
                <a:latin typeface="Protest Riot" pitchFamily="2" charset="0"/>
              </a:rPr>
              <a:t>32.  If you find 50.0 grams of pure silver, </a:t>
            </a:r>
            <a:br>
              <a:rPr lang="en-US" altLang="en-US" sz="3600" dirty="0">
                <a:latin typeface="Protest Riot" pitchFamily="2" charset="0"/>
              </a:rPr>
            </a:br>
            <a:r>
              <a:rPr lang="en-US" altLang="en-US" sz="3600" dirty="0">
                <a:latin typeface="Protest Riot" pitchFamily="2" charset="0"/>
              </a:rPr>
              <a:t>        how many atoms of silver did you find?</a:t>
            </a:r>
          </a:p>
          <a:p>
            <a:pPr marL="0" indent="0">
              <a:buNone/>
              <a:defRPr/>
            </a:pPr>
            <a:r>
              <a:rPr lang="en-US" altLang="en-US" sz="1800" dirty="0">
                <a:solidFill>
                  <a:srgbClr val="0000FF"/>
                </a:solidFill>
                <a:latin typeface="Times New Roman" panose="02020603050405020304" pitchFamily="18" charset="0"/>
                <a:cs typeface="Times New Roman" panose="02020603050405020304" pitchFamily="18" charset="0"/>
              </a:rPr>
              <a:t>       Hint - this is a 2-step problem, 1</a:t>
            </a:r>
            <a:r>
              <a:rPr lang="en-US" altLang="en-US" sz="1800" baseline="30000" dirty="0">
                <a:solidFill>
                  <a:srgbClr val="0000FF"/>
                </a:solidFill>
                <a:latin typeface="Times New Roman" panose="02020603050405020304" pitchFamily="18" charset="0"/>
                <a:cs typeface="Times New Roman" panose="02020603050405020304" pitchFamily="18" charset="0"/>
              </a:rPr>
              <a:t>st</a:t>
            </a:r>
            <a:r>
              <a:rPr lang="en-US" altLang="en-US" sz="1800" dirty="0">
                <a:solidFill>
                  <a:srgbClr val="0000FF"/>
                </a:solidFill>
                <a:latin typeface="Times New Roman" panose="02020603050405020304" pitchFamily="18" charset="0"/>
                <a:cs typeface="Times New Roman" panose="02020603050405020304" pitchFamily="18" charset="0"/>
              </a:rPr>
              <a:t> convert grams → moles, convert moles → atoms</a:t>
            </a:r>
          </a:p>
          <a:p>
            <a:pPr marL="0" indent="0">
              <a:buFont typeface="Arial" charset="0"/>
              <a:buNone/>
              <a:defRPr/>
            </a:pPr>
            <a:endParaRPr lang="en-US" altLang="en-US" sz="2400" dirty="0">
              <a:solidFill>
                <a:srgbClr val="FF0000"/>
              </a:solidFill>
              <a:latin typeface="Comic Sans MS" pitchFamily="66" charset="0"/>
            </a:endParaRPr>
          </a:p>
        </p:txBody>
      </p:sp>
    </p:spTree>
    <p:extLst>
      <p:ext uri="{BB962C8B-B14F-4D97-AF65-F5344CB8AC3E}">
        <p14:creationId xmlns:p14="http://schemas.microsoft.com/office/powerpoint/2010/main" val="14864650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p:cNvSpPr>
          <p:nvPr>
            <p:ph type="body" idx="4294967295"/>
          </p:nvPr>
        </p:nvSpPr>
        <p:spPr>
          <a:xfrm>
            <a:off x="0" y="0"/>
            <a:ext cx="9144000" cy="5440363"/>
          </a:xfrm>
        </p:spPr>
        <p:txBody>
          <a:bodyPr/>
          <a:lstStyle/>
          <a:p>
            <a:pPr marL="0" indent="0">
              <a:buNone/>
              <a:defRPr/>
            </a:pPr>
            <a:r>
              <a:rPr lang="en-US" altLang="en-US" dirty="0">
                <a:latin typeface="Protest Riot" pitchFamily="2" charset="0"/>
              </a:rPr>
              <a:t>32.  If you find 50.0 grams of pure silver, </a:t>
            </a:r>
            <a:br>
              <a:rPr lang="en-US" altLang="en-US" dirty="0">
                <a:latin typeface="Protest Riot" pitchFamily="2" charset="0"/>
              </a:rPr>
            </a:br>
            <a:r>
              <a:rPr lang="en-US" altLang="en-US" dirty="0">
                <a:latin typeface="Protest Riot" pitchFamily="2" charset="0"/>
              </a:rPr>
              <a:t>        how many atoms of silver did you find?</a:t>
            </a:r>
          </a:p>
          <a:p>
            <a:pPr marL="0" indent="0">
              <a:buNone/>
              <a:defRPr/>
            </a:pPr>
            <a:r>
              <a:rPr lang="en-US" altLang="en-US" sz="1800" dirty="0">
                <a:solidFill>
                  <a:srgbClr val="0000FF"/>
                </a:solidFill>
                <a:latin typeface="Times New Roman" panose="02020603050405020304" pitchFamily="18" charset="0"/>
                <a:cs typeface="Times New Roman" panose="02020603050405020304" pitchFamily="18" charset="0"/>
              </a:rPr>
              <a:t>       Hint - this is a 2-step problem, 1</a:t>
            </a:r>
            <a:r>
              <a:rPr lang="en-US" altLang="en-US" sz="1800" baseline="30000" dirty="0">
                <a:solidFill>
                  <a:srgbClr val="0000FF"/>
                </a:solidFill>
                <a:latin typeface="Times New Roman" panose="02020603050405020304" pitchFamily="18" charset="0"/>
                <a:cs typeface="Times New Roman" panose="02020603050405020304" pitchFamily="18" charset="0"/>
              </a:rPr>
              <a:t>st</a:t>
            </a:r>
            <a:r>
              <a:rPr lang="en-US" altLang="en-US" sz="1800" dirty="0">
                <a:solidFill>
                  <a:srgbClr val="0000FF"/>
                </a:solidFill>
                <a:latin typeface="Times New Roman" panose="02020603050405020304" pitchFamily="18" charset="0"/>
                <a:cs typeface="Times New Roman" panose="02020603050405020304" pitchFamily="18" charset="0"/>
              </a:rPr>
              <a:t> convert grams → moles, convert moles → atoms</a:t>
            </a:r>
          </a:p>
          <a:p>
            <a:pPr marL="0" indent="0">
              <a:buFont typeface="Arial" charset="0"/>
              <a:buNone/>
              <a:defRPr/>
            </a:pPr>
            <a:endParaRPr lang="en-US" altLang="en-US" sz="2400" dirty="0">
              <a:solidFill>
                <a:srgbClr val="FF0000"/>
              </a:solidFill>
              <a:latin typeface="Comic Sans MS" pitchFamily="66" charset="0"/>
            </a:endParaRPr>
          </a:p>
        </p:txBody>
      </p:sp>
      <p:sp>
        <p:nvSpPr>
          <p:cNvPr id="2" name="Text Box 4"/>
          <p:cNvSpPr txBox="1">
            <a:spLocks noChangeArrowheads="1"/>
          </p:cNvSpPr>
          <p:nvPr/>
        </p:nvSpPr>
        <p:spPr bwMode="auto">
          <a:xfrm>
            <a:off x="225725" y="1600200"/>
            <a:ext cx="2057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400" b="1" u="sng">
                <a:solidFill>
                  <a:prstClr val="black"/>
                </a:solidFill>
                <a:latin typeface="Courier New" pitchFamily="49" charset="0"/>
              </a:rPr>
              <a:t>50.0 g Ag</a:t>
            </a:r>
            <a:br>
              <a:rPr lang="en-US" altLang="en-US" sz="2400" b="1" u="sng">
                <a:solidFill>
                  <a:prstClr val="black"/>
                </a:solidFill>
                <a:latin typeface="Courier New" pitchFamily="49" charset="0"/>
              </a:rPr>
            </a:br>
            <a:r>
              <a:rPr lang="en-US" altLang="en-US" sz="2400" b="1">
                <a:solidFill>
                  <a:prstClr val="black"/>
                </a:solidFill>
                <a:latin typeface="Courier New" pitchFamily="49" charset="0"/>
              </a:rPr>
              <a:t>1</a:t>
            </a:r>
          </a:p>
        </p:txBody>
      </p:sp>
      <p:sp>
        <p:nvSpPr>
          <p:cNvPr id="4" name="Rectangle 6"/>
          <p:cNvSpPr>
            <a:spLocks noChangeArrowheads="1"/>
          </p:cNvSpPr>
          <p:nvPr/>
        </p:nvSpPr>
        <p:spPr bwMode="auto">
          <a:xfrm>
            <a:off x="2968925" y="1600200"/>
            <a:ext cx="182721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400" b="1" u="sng">
                <a:solidFill>
                  <a:prstClr val="black"/>
                </a:solidFill>
                <a:latin typeface="Courier New" pitchFamily="49" charset="0"/>
              </a:rPr>
              <a:t>1 mole Ag</a:t>
            </a:r>
            <a:br>
              <a:rPr lang="en-US" altLang="en-US" sz="2400" b="1" u="sng">
                <a:solidFill>
                  <a:prstClr val="black"/>
                </a:solidFill>
                <a:latin typeface="Courier New" pitchFamily="49" charset="0"/>
              </a:rPr>
            </a:br>
            <a:r>
              <a:rPr lang="en-US" altLang="en-US" sz="2400" b="1">
                <a:solidFill>
                  <a:prstClr val="black"/>
                </a:solidFill>
                <a:latin typeface="Courier New" pitchFamily="49" charset="0"/>
              </a:rPr>
              <a:t>108 g Ag</a:t>
            </a:r>
          </a:p>
        </p:txBody>
      </p:sp>
      <p:sp>
        <p:nvSpPr>
          <p:cNvPr id="5" name="Rectangle 8"/>
          <p:cNvSpPr>
            <a:spLocks noChangeArrowheads="1"/>
          </p:cNvSpPr>
          <p:nvPr/>
        </p:nvSpPr>
        <p:spPr bwMode="auto">
          <a:xfrm>
            <a:off x="5026325" y="1828800"/>
            <a:ext cx="3287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400" b="1">
                <a:solidFill>
                  <a:prstClr val="black"/>
                </a:solidFill>
                <a:latin typeface="Courier New" pitchFamily="49" charset="0"/>
              </a:rPr>
              <a:t>=  0.463 moles Ag</a:t>
            </a:r>
          </a:p>
        </p:txBody>
      </p:sp>
      <p:sp>
        <p:nvSpPr>
          <p:cNvPr id="6" name="Rectangle 10"/>
          <p:cNvSpPr>
            <a:spLocks noChangeArrowheads="1"/>
          </p:cNvSpPr>
          <p:nvPr/>
        </p:nvSpPr>
        <p:spPr bwMode="auto">
          <a:xfrm>
            <a:off x="2359325" y="1752600"/>
            <a:ext cx="366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400" b="1">
                <a:solidFill>
                  <a:prstClr val="black"/>
                </a:solidFill>
                <a:latin typeface="Courier New" pitchFamily="49" charset="0"/>
              </a:rPr>
              <a:t>X</a:t>
            </a:r>
          </a:p>
        </p:txBody>
      </p:sp>
      <p:cxnSp>
        <p:nvCxnSpPr>
          <p:cNvPr id="7" name="Straight Connector 6"/>
          <p:cNvCxnSpPr/>
          <p:nvPr/>
        </p:nvCxnSpPr>
        <p:spPr>
          <a:xfrm flipH="1">
            <a:off x="1254425" y="1600200"/>
            <a:ext cx="10287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3573763" y="2019300"/>
            <a:ext cx="1028700" cy="3810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95310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p:cNvSpPr>
          <p:nvPr>
            <p:ph type="body" idx="4294967295"/>
          </p:nvPr>
        </p:nvSpPr>
        <p:spPr>
          <a:xfrm>
            <a:off x="0" y="0"/>
            <a:ext cx="9144000" cy="5440363"/>
          </a:xfrm>
        </p:spPr>
        <p: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en-US" altLang="en-US" sz="3200" b="0" i="0" u="none" strike="noStrike" kern="1200" cap="none" spc="0" normalizeH="0" baseline="0" noProof="0" dirty="0">
                <a:ln>
                  <a:noFill/>
                </a:ln>
                <a:solidFill>
                  <a:prstClr val="black"/>
                </a:solidFill>
                <a:effectLst/>
                <a:uLnTx/>
                <a:uFillTx/>
                <a:latin typeface="Protest Riot" pitchFamily="2" charset="0"/>
                <a:ea typeface="+mn-ea"/>
                <a:cs typeface="+mn-cs"/>
              </a:rPr>
              <a:t>32.  If you find 50.0 grams of pure silver, </a:t>
            </a:r>
            <a:br>
              <a:rPr kumimoji="0" lang="en-US" altLang="en-US" sz="3200" b="0" i="0" u="none" strike="noStrike" kern="1200" cap="none" spc="0" normalizeH="0" baseline="0" noProof="0" dirty="0">
                <a:ln>
                  <a:noFill/>
                </a:ln>
                <a:solidFill>
                  <a:prstClr val="black"/>
                </a:solidFill>
                <a:effectLst/>
                <a:uLnTx/>
                <a:uFillTx/>
                <a:latin typeface="Protest Riot" pitchFamily="2" charset="0"/>
                <a:ea typeface="+mn-ea"/>
                <a:cs typeface="+mn-cs"/>
              </a:rPr>
            </a:br>
            <a:r>
              <a:rPr kumimoji="0" lang="en-US" altLang="en-US" sz="3200" b="0" i="0" u="none" strike="noStrike" kern="1200" cap="none" spc="0" normalizeH="0" baseline="0" noProof="0" dirty="0">
                <a:ln>
                  <a:noFill/>
                </a:ln>
                <a:solidFill>
                  <a:prstClr val="black"/>
                </a:solidFill>
                <a:effectLst/>
                <a:uLnTx/>
                <a:uFillTx/>
                <a:latin typeface="Protest Riot" pitchFamily="2" charset="0"/>
                <a:ea typeface="+mn-ea"/>
                <a:cs typeface="+mn-cs"/>
              </a:rPr>
              <a:t>        how many atoms of silver did you find?</a:t>
            </a:r>
          </a:p>
          <a:p>
            <a:pPr marL="0" indent="0">
              <a:buNone/>
              <a:defRPr/>
            </a:pPr>
            <a:r>
              <a:rPr lang="en-US" altLang="en-US" sz="1800" dirty="0">
                <a:solidFill>
                  <a:srgbClr val="0000FF"/>
                </a:solidFill>
                <a:latin typeface="Times New Roman" panose="02020603050405020304" pitchFamily="18" charset="0"/>
                <a:cs typeface="Times New Roman" panose="02020603050405020304" pitchFamily="18" charset="0"/>
              </a:rPr>
              <a:t>Hint - this is a 2-step problem, 1</a:t>
            </a:r>
            <a:r>
              <a:rPr lang="en-US" altLang="en-US" sz="1800" baseline="30000" dirty="0">
                <a:solidFill>
                  <a:srgbClr val="0000FF"/>
                </a:solidFill>
                <a:latin typeface="Times New Roman" panose="02020603050405020304" pitchFamily="18" charset="0"/>
                <a:cs typeface="Times New Roman" panose="02020603050405020304" pitchFamily="18" charset="0"/>
              </a:rPr>
              <a:t>st</a:t>
            </a:r>
            <a:r>
              <a:rPr lang="en-US" altLang="en-US" sz="1800" dirty="0">
                <a:solidFill>
                  <a:srgbClr val="0000FF"/>
                </a:solidFill>
                <a:latin typeface="Times New Roman" panose="02020603050405020304" pitchFamily="18" charset="0"/>
                <a:cs typeface="Times New Roman" panose="02020603050405020304" pitchFamily="18" charset="0"/>
              </a:rPr>
              <a:t> convert grams → moles, convert moles → atoms</a:t>
            </a:r>
          </a:p>
          <a:p>
            <a:pPr marL="0" indent="0">
              <a:buFont typeface="Arial" charset="0"/>
              <a:buNone/>
              <a:defRPr/>
            </a:pPr>
            <a:endParaRPr lang="en-US" altLang="en-US" sz="2400" dirty="0">
              <a:solidFill>
                <a:srgbClr val="FF0000"/>
              </a:solidFill>
              <a:latin typeface="Comic Sans MS" pitchFamily="66" charset="0"/>
            </a:endParaRPr>
          </a:p>
        </p:txBody>
      </p:sp>
      <p:sp>
        <p:nvSpPr>
          <p:cNvPr id="2" name="Text Box 4"/>
          <p:cNvSpPr txBox="1">
            <a:spLocks noChangeArrowheads="1"/>
          </p:cNvSpPr>
          <p:nvPr/>
        </p:nvSpPr>
        <p:spPr bwMode="auto">
          <a:xfrm>
            <a:off x="225725" y="1600200"/>
            <a:ext cx="2057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400" b="1" u="sng">
                <a:solidFill>
                  <a:prstClr val="black"/>
                </a:solidFill>
                <a:latin typeface="Courier New" pitchFamily="49" charset="0"/>
              </a:rPr>
              <a:t>50.0 g Ag</a:t>
            </a:r>
            <a:br>
              <a:rPr lang="en-US" altLang="en-US" sz="2400" b="1" u="sng">
                <a:solidFill>
                  <a:prstClr val="black"/>
                </a:solidFill>
                <a:latin typeface="Courier New" pitchFamily="49" charset="0"/>
              </a:rPr>
            </a:br>
            <a:r>
              <a:rPr lang="en-US" altLang="en-US" sz="2400" b="1">
                <a:solidFill>
                  <a:prstClr val="black"/>
                </a:solidFill>
                <a:latin typeface="Courier New" pitchFamily="49" charset="0"/>
              </a:rPr>
              <a:t>1</a:t>
            </a:r>
          </a:p>
        </p:txBody>
      </p:sp>
      <p:sp>
        <p:nvSpPr>
          <p:cNvPr id="4" name="Rectangle 6"/>
          <p:cNvSpPr>
            <a:spLocks noChangeArrowheads="1"/>
          </p:cNvSpPr>
          <p:nvPr/>
        </p:nvSpPr>
        <p:spPr bwMode="auto">
          <a:xfrm>
            <a:off x="2968925" y="1600200"/>
            <a:ext cx="182721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400" b="1" u="sng">
                <a:solidFill>
                  <a:prstClr val="black"/>
                </a:solidFill>
                <a:latin typeface="Courier New" pitchFamily="49" charset="0"/>
              </a:rPr>
              <a:t>1 mole Ag</a:t>
            </a:r>
            <a:br>
              <a:rPr lang="en-US" altLang="en-US" sz="2400" b="1" u="sng">
                <a:solidFill>
                  <a:prstClr val="black"/>
                </a:solidFill>
                <a:latin typeface="Courier New" pitchFamily="49" charset="0"/>
              </a:rPr>
            </a:br>
            <a:r>
              <a:rPr lang="en-US" altLang="en-US" sz="2400" b="1">
                <a:solidFill>
                  <a:prstClr val="black"/>
                </a:solidFill>
                <a:latin typeface="Courier New" pitchFamily="49" charset="0"/>
              </a:rPr>
              <a:t>108 g Ag</a:t>
            </a:r>
          </a:p>
        </p:txBody>
      </p:sp>
      <p:sp>
        <p:nvSpPr>
          <p:cNvPr id="5" name="Rectangle 8"/>
          <p:cNvSpPr>
            <a:spLocks noChangeArrowheads="1"/>
          </p:cNvSpPr>
          <p:nvPr/>
        </p:nvSpPr>
        <p:spPr bwMode="auto">
          <a:xfrm>
            <a:off x="5026325" y="1828800"/>
            <a:ext cx="3287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400" b="1">
                <a:solidFill>
                  <a:prstClr val="black"/>
                </a:solidFill>
                <a:latin typeface="Courier New" pitchFamily="49" charset="0"/>
              </a:rPr>
              <a:t>=  0.463 moles Ag</a:t>
            </a:r>
          </a:p>
        </p:txBody>
      </p:sp>
      <p:sp>
        <p:nvSpPr>
          <p:cNvPr id="6" name="Rectangle 10"/>
          <p:cNvSpPr>
            <a:spLocks noChangeArrowheads="1"/>
          </p:cNvSpPr>
          <p:nvPr/>
        </p:nvSpPr>
        <p:spPr bwMode="auto">
          <a:xfrm>
            <a:off x="2359325" y="1752600"/>
            <a:ext cx="366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400" b="1">
                <a:solidFill>
                  <a:prstClr val="black"/>
                </a:solidFill>
                <a:latin typeface="Courier New" pitchFamily="49" charset="0"/>
              </a:rPr>
              <a:t>X</a:t>
            </a:r>
          </a:p>
        </p:txBody>
      </p:sp>
      <p:sp>
        <p:nvSpPr>
          <p:cNvPr id="22534" name="Line 13"/>
          <p:cNvSpPr>
            <a:spLocks noChangeShapeType="1"/>
          </p:cNvSpPr>
          <p:nvPr/>
        </p:nvSpPr>
        <p:spPr bwMode="auto">
          <a:xfrm flipH="1">
            <a:off x="2728913" y="4189489"/>
            <a:ext cx="5669924" cy="1651715"/>
          </a:xfrm>
          <a:prstGeom prst="line">
            <a:avLst/>
          </a:prstGeom>
          <a:noFill/>
          <a:ln w="38100">
            <a:solidFill>
              <a:srgbClr val="FF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prstClr val="black"/>
              </a:solidFill>
            </a:endParaRPr>
          </a:p>
        </p:txBody>
      </p:sp>
      <p:sp>
        <p:nvSpPr>
          <p:cNvPr id="22535" name="Rectangle 16"/>
          <p:cNvSpPr>
            <a:spLocks noChangeArrowheads="1"/>
          </p:cNvSpPr>
          <p:nvPr/>
        </p:nvSpPr>
        <p:spPr bwMode="auto">
          <a:xfrm>
            <a:off x="304800" y="3592948"/>
            <a:ext cx="25574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u="sng">
                <a:solidFill>
                  <a:prstClr val="black"/>
                </a:solidFill>
                <a:latin typeface="Courier New" pitchFamily="49" charset="0"/>
              </a:rPr>
              <a:t>0.463 mole Ag</a:t>
            </a:r>
            <a:br>
              <a:rPr lang="en-US" altLang="en-US" sz="2400" b="1" u="sng">
                <a:solidFill>
                  <a:prstClr val="black"/>
                </a:solidFill>
                <a:latin typeface="Courier New" pitchFamily="49" charset="0"/>
              </a:rPr>
            </a:br>
            <a:r>
              <a:rPr lang="en-US" altLang="en-US" sz="2400" b="1">
                <a:solidFill>
                  <a:prstClr val="black"/>
                </a:solidFill>
                <a:latin typeface="Courier New" pitchFamily="49" charset="0"/>
              </a:rPr>
              <a:t>1</a:t>
            </a:r>
          </a:p>
        </p:txBody>
      </p:sp>
      <p:sp>
        <p:nvSpPr>
          <p:cNvPr id="22536" name="Rectangle 18"/>
          <p:cNvSpPr>
            <a:spLocks noChangeArrowheads="1"/>
          </p:cNvSpPr>
          <p:nvPr/>
        </p:nvSpPr>
        <p:spPr bwMode="auto">
          <a:xfrm>
            <a:off x="3429000" y="3592948"/>
            <a:ext cx="389731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u="sng">
                <a:solidFill>
                  <a:prstClr val="black"/>
                </a:solidFill>
                <a:latin typeface="Courier New" pitchFamily="49" charset="0"/>
              </a:rPr>
              <a:t>6.02 x 10</a:t>
            </a:r>
            <a:r>
              <a:rPr lang="en-US" altLang="en-US" sz="2400" b="1" u="sng" baseline="30000">
                <a:solidFill>
                  <a:prstClr val="black"/>
                </a:solidFill>
                <a:latin typeface="Courier New" pitchFamily="49" charset="0"/>
              </a:rPr>
              <a:t>23</a:t>
            </a:r>
            <a:r>
              <a:rPr lang="en-US" altLang="en-US" sz="2400" b="1" u="sng">
                <a:solidFill>
                  <a:prstClr val="black"/>
                </a:solidFill>
                <a:latin typeface="Courier New" pitchFamily="49" charset="0"/>
              </a:rPr>
              <a:t> atoms Ag </a:t>
            </a:r>
            <a:br>
              <a:rPr lang="en-US" altLang="en-US" sz="2400" b="1" u="sng">
                <a:solidFill>
                  <a:prstClr val="black"/>
                </a:solidFill>
                <a:latin typeface="Courier New" pitchFamily="49" charset="0"/>
              </a:rPr>
            </a:br>
            <a:r>
              <a:rPr lang="en-US" altLang="en-US" sz="2400" b="1">
                <a:solidFill>
                  <a:prstClr val="black"/>
                </a:solidFill>
                <a:latin typeface="Courier New" pitchFamily="49" charset="0"/>
              </a:rPr>
              <a:t>1 mole Ag</a:t>
            </a:r>
          </a:p>
        </p:txBody>
      </p:sp>
      <p:sp>
        <p:nvSpPr>
          <p:cNvPr id="22537" name="Rectangle 20"/>
          <p:cNvSpPr>
            <a:spLocks noChangeArrowheads="1"/>
          </p:cNvSpPr>
          <p:nvPr/>
        </p:nvSpPr>
        <p:spPr bwMode="auto">
          <a:xfrm>
            <a:off x="2895600" y="3745348"/>
            <a:ext cx="366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b="1">
                <a:solidFill>
                  <a:prstClr val="black"/>
                </a:solidFill>
                <a:latin typeface="Courier New" pitchFamily="49" charset="0"/>
              </a:rPr>
              <a:t>X</a:t>
            </a:r>
          </a:p>
        </p:txBody>
      </p:sp>
      <p:sp>
        <p:nvSpPr>
          <p:cNvPr id="22538" name="Rectangle 22"/>
          <p:cNvSpPr>
            <a:spLocks noChangeArrowheads="1"/>
          </p:cNvSpPr>
          <p:nvPr/>
        </p:nvSpPr>
        <p:spPr bwMode="auto">
          <a:xfrm>
            <a:off x="7315200" y="3821548"/>
            <a:ext cx="366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b="1">
                <a:solidFill>
                  <a:prstClr val="black"/>
                </a:solidFill>
                <a:latin typeface="Courier New" pitchFamily="49" charset="0"/>
              </a:rPr>
              <a:t>=</a:t>
            </a:r>
          </a:p>
        </p:txBody>
      </p:sp>
      <p:sp>
        <p:nvSpPr>
          <p:cNvPr id="22540" name="Text Box 26"/>
          <p:cNvSpPr txBox="1">
            <a:spLocks noChangeArrowheads="1"/>
          </p:cNvSpPr>
          <p:nvPr/>
        </p:nvSpPr>
        <p:spPr bwMode="auto">
          <a:xfrm>
            <a:off x="0" y="5950821"/>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400" dirty="0">
                <a:solidFill>
                  <a:srgbClr val="FF0000"/>
                </a:solidFill>
                <a:latin typeface="Comic Sans MS" pitchFamily="66" charset="0"/>
              </a:rPr>
              <a:t>0.463 x 6.02 x 10</a:t>
            </a:r>
            <a:r>
              <a:rPr lang="en-US" altLang="en-US" sz="2400" baseline="30000" dirty="0">
                <a:solidFill>
                  <a:srgbClr val="FF0000"/>
                </a:solidFill>
                <a:latin typeface="Comic Sans MS" pitchFamily="66" charset="0"/>
              </a:rPr>
              <a:t>23</a:t>
            </a:r>
            <a:r>
              <a:rPr lang="en-US" altLang="en-US" sz="2400" dirty="0">
                <a:solidFill>
                  <a:srgbClr val="FF0000"/>
                </a:solidFill>
                <a:latin typeface="Comic Sans MS" pitchFamily="66" charset="0"/>
              </a:rPr>
              <a:t> atoms Ag =   2.79 x 10</a:t>
            </a:r>
            <a:r>
              <a:rPr lang="en-US" altLang="en-US" sz="2400" baseline="30000" dirty="0">
                <a:solidFill>
                  <a:srgbClr val="FF0000"/>
                </a:solidFill>
                <a:latin typeface="Comic Sans MS" pitchFamily="66" charset="0"/>
              </a:rPr>
              <a:t>23</a:t>
            </a:r>
            <a:r>
              <a:rPr lang="en-US" altLang="en-US" sz="2400" dirty="0">
                <a:solidFill>
                  <a:srgbClr val="FF0000"/>
                </a:solidFill>
                <a:latin typeface="Comic Sans MS" pitchFamily="66" charset="0"/>
              </a:rPr>
              <a:t> atoms of silver</a:t>
            </a:r>
            <a:br>
              <a:rPr lang="en-US" altLang="en-US" sz="2400" dirty="0">
                <a:solidFill>
                  <a:srgbClr val="FF0000"/>
                </a:solidFill>
                <a:latin typeface="Comic Sans MS" pitchFamily="66" charset="0"/>
              </a:rPr>
            </a:br>
            <a:r>
              <a:rPr lang="en-US" altLang="en-US" sz="2400" dirty="0">
                <a:solidFill>
                  <a:srgbClr val="FF0000"/>
                </a:solidFill>
                <a:latin typeface="Comic Sans MS" pitchFamily="66" charset="0"/>
              </a:rPr>
              <a:t>                                                    </a:t>
            </a:r>
            <a:r>
              <a:rPr lang="en-US" altLang="en-US" sz="1800" dirty="0">
                <a:solidFill>
                  <a:prstClr val="black"/>
                </a:solidFill>
                <a:latin typeface="Comic Sans MS" pitchFamily="66" charset="0"/>
              </a:rPr>
              <a:t>3SF</a:t>
            </a:r>
          </a:p>
        </p:txBody>
      </p:sp>
      <p:cxnSp>
        <p:nvCxnSpPr>
          <p:cNvPr id="7" name="Straight Connector 6"/>
          <p:cNvCxnSpPr/>
          <p:nvPr/>
        </p:nvCxnSpPr>
        <p:spPr>
          <a:xfrm flipH="1">
            <a:off x="1254425" y="1600200"/>
            <a:ext cx="10287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3573763" y="2019300"/>
            <a:ext cx="1028700" cy="381000"/>
          </a:xfrm>
          <a:prstGeom prst="line">
            <a:avLst/>
          </a:prstGeom>
        </p:spPr>
        <p:style>
          <a:lnRef idx="1">
            <a:schemeClr val="accent1"/>
          </a:lnRef>
          <a:fillRef idx="0">
            <a:schemeClr val="accent1"/>
          </a:fillRef>
          <a:effectRef idx="0">
            <a:schemeClr val="accent1"/>
          </a:effectRef>
          <a:fontRef idx="minor">
            <a:schemeClr val="tx1"/>
          </a:fontRef>
        </p:style>
      </p:cxnSp>
      <p:sp>
        <p:nvSpPr>
          <p:cNvPr id="18" name="Line 13"/>
          <p:cNvSpPr>
            <a:spLocks noChangeShapeType="1"/>
          </p:cNvSpPr>
          <p:nvPr/>
        </p:nvSpPr>
        <p:spPr bwMode="auto">
          <a:xfrm flipH="1">
            <a:off x="2590799" y="2438400"/>
            <a:ext cx="4111925" cy="884237"/>
          </a:xfrm>
          <a:prstGeom prst="line">
            <a:avLst/>
          </a:prstGeom>
          <a:noFill/>
          <a:ln w="38100">
            <a:solidFill>
              <a:srgbClr val="FF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prstClr val="black"/>
              </a:solidFill>
            </a:endParaRPr>
          </a:p>
        </p:txBody>
      </p:sp>
      <p:cxnSp>
        <p:nvCxnSpPr>
          <p:cNvPr id="22" name="Straight Connector 21">
            <a:extLst>
              <a:ext uri="{FF2B5EF4-FFF2-40B4-BE49-F238E27FC236}">
                <a16:creationId xmlns:a16="http://schemas.microsoft.com/office/drawing/2014/main" id="{B51C224D-83AC-4B0C-A3D1-41C60297510D}"/>
              </a:ext>
            </a:extLst>
          </p:cNvPr>
          <p:cNvCxnSpPr/>
          <p:nvPr/>
        </p:nvCxnSpPr>
        <p:spPr>
          <a:xfrm flipH="1">
            <a:off x="1447800" y="3579889"/>
            <a:ext cx="1447800" cy="38100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id="{482B68BF-1D58-49D4-B8D4-E95CD036F394}"/>
              </a:ext>
            </a:extLst>
          </p:cNvPr>
          <p:cNvCxnSpPr/>
          <p:nvPr/>
        </p:nvCxnSpPr>
        <p:spPr>
          <a:xfrm flipH="1">
            <a:off x="4860132" y="4024390"/>
            <a:ext cx="1447800" cy="381000"/>
          </a:xfrm>
          <a:prstGeom prst="line">
            <a:avLst/>
          </a:prstGeom>
          <a:ln w="28575"/>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2468673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4B"/>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0"/>
            <a:ext cx="9144000" cy="6858000"/>
          </a:xfrm>
        </p:spPr>
        <p:txBody>
          <a:bodyPr/>
          <a:lstStyle/>
          <a:p>
            <a:pPr eaLnBrk="1" hangingPunct="1"/>
            <a:r>
              <a:rPr lang="en-US" altLang="en-US" sz="4800" dirty="0">
                <a:latin typeface="Narkisim" panose="020E0502050101010101" pitchFamily="34" charset="-79"/>
                <a:cs typeface="Narkisim" panose="020E0502050101010101" pitchFamily="34" charset="-79"/>
              </a:rPr>
              <a:t>OBJECTIVE:  </a:t>
            </a:r>
            <a:r>
              <a:rPr lang="en-US" altLang="en-US" sz="4800" dirty="0">
                <a:solidFill>
                  <a:srgbClr val="FF0000"/>
                </a:solidFill>
                <a:latin typeface="Narkisim" panose="020E0502050101010101" pitchFamily="34" charset="-79"/>
                <a:cs typeface="Narkisim" panose="020E0502050101010101" pitchFamily="34" charset="-79"/>
              </a:rPr>
              <a:t>Moles Class #3</a:t>
            </a:r>
            <a:br>
              <a:rPr lang="en-US" altLang="en-US" sz="4800" dirty="0">
                <a:solidFill>
                  <a:srgbClr val="FF0000"/>
                </a:solidFill>
                <a:latin typeface="Narkisim" panose="020E0502050101010101" pitchFamily="34" charset="-79"/>
                <a:cs typeface="Narkisim" panose="020E0502050101010101" pitchFamily="34" charset="-79"/>
              </a:rPr>
            </a:br>
            <a:r>
              <a:rPr lang="en-US" altLang="en-US" sz="4800" dirty="0">
                <a:solidFill>
                  <a:srgbClr val="FF0000"/>
                </a:solidFill>
                <a:latin typeface="Narkisim" panose="020E0502050101010101" pitchFamily="34" charset="-79"/>
                <a:cs typeface="Narkisim" panose="020E0502050101010101" pitchFamily="34" charset="-79"/>
              </a:rPr>
              <a:t>  </a:t>
            </a:r>
            <a:r>
              <a:rPr lang="en-US" altLang="en-US" sz="3600" b="1" dirty="0">
                <a:latin typeface="Narkisim" panose="020E0502050101010101" pitchFamily="34" charset="-79"/>
                <a:cs typeface="Narkisim" panose="020E0502050101010101" pitchFamily="34" charset="-79"/>
              </a:rPr>
              <a:t>Students will grasp how MOLES </a:t>
            </a:r>
            <a:br>
              <a:rPr lang="en-US" altLang="en-US" sz="3600" b="1" dirty="0">
                <a:latin typeface="Narkisim" panose="020E0502050101010101" pitchFamily="34" charset="-79"/>
                <a:cs typeface="Narkisim" panose="020E0502050101010101" pitchFamily="34" charset="-79"/>
              </a:rPr>
            </a:br>
            <a:r>
              <a:rPr lang="en-US" altLang="en-US" sz="3600" b="1" dirty="0">
                <a:latin typeface="Narkisim" panose="020E0502050101010101" pitchFamily="34" charset="-79"/>
                <a:cs typeface="Narkisim" panose="020E0502050101010101" pitchFamily="34" charset="-79"/>
              </a:rPr>
              <a:t>  are central to connecting to mass, </a:t>
            </a:r>
            <a:br>
              <a:rPr lang="en-US" altLang="en-US" sz="3600" b="1" dirty="0">
                <a:latin typeface="Narkisim" panose="020E0502050101010101" pitchFamily="34" charset="-79"/>
                <a:cs typeface="Narkisim" panose="020E0502050101010101" pitchFamily="34" charset="-79"/>
              </a:rPr>
            </a:br>
            <a:r>
              <a:rPr lang="en-US" altLang="en-US" sz="3600" b="1" dirty="0">
                <a:latin typeface="Narkisim" panose="020E0502050101010101" pitchFamily="34" charset="-79"/>
                <a:cs typeface="Narkisim" panose="020E0502050101010101" pitchFamily="34" charset="-79"/>
              </a:rPr>
              <a:t>  to numbers of particles, and </a:t>
            </a:r>
            <a:br>
              <a:rPr lang="en-US" altLang="en-US" sz="3600" b="1" dirty="0">
                <a:latin typeface="Narkisim" panose="020E0502050101010101" pitchFamily="34" charset="-79"/>
                <a:cs typeface="Narkisim" panose="020E0502050101010101" pitchFamily="34" charset="-79"/>
              </a:rPr>
            </a:br>
            <a:r>
              <a:rPr lang="en-US" altLang="en-US" sz="3600" b="1" dirty="0">
                <a:latin typeface="Narkisim" panose="020E0502050101010101" pitchFamily="34" charset="-79"/>
                <a:cs typeface="Narkisim" panose="020E0502050101010101" pitchFamily="34" charset="-79"/>
              </a:rPr>
              <a:t>  to volumes of gases.  </a:t>
            </a:r>
            <a:br>
              <a:rPr lang="en-US" altLang="en-US" sz="3600" b="1" dirty="0">
                <a:latin typeface="Narkisim" panose="020E0502050101010101" pitchFamily="34" charset="-79"/>
                <a:cs typeface="Narkisim" panose="020E0502050101010101" pitchFamily="34" charset="-79"/>
              </a:rPr>
            </a:br>
            <a:br>
              <a:rPr lang="en-US" altLang="en-US" sz="3600" b="1" dirty="0">
                <a:latin typeface="Narkisim" panose="020E0502050101010101" pitchFamily="34" charset="-79"/>
                <a:cs typeface="Narkisim" panose="020E0502050101010101" pitchFamily="34" charset="-79"/>
              </a:rPr>
            </a:br>
            <a:r>
              <a:rPr lang="en-US" altLang="en-US" sz="3600" b="1" dirty="0">
                <a:solidFill>
                  <a:srgbClr val="FF0000"/>
                </a:solidFill>
              </a:rPr>
              <a:t>Periodic tables + calculators now.  </a:t>
            </a:r>
            <a:br>
              <a:rPr lang="en-US" altLang="en-US" sz="3600" b="1" dirty="0">
                <a:solidFill>
                  <a:srgbClr val="FF0000"/>
                </a:solidFill>
              </a:rPr>
            </a:br>
            <a:r>
              <a:rPr lang="en-US" altLang="en-US" sz="3600" b="1" dirty="0">
                <a:solidFill>
                  <a:srgbClr val="FF0000"/>
                </a:solidFill>
              </a:rPr>
              <a:t>Get lots of paper please.</a:t>
            </a:r>
            <a:br>
              <a:rPr lang="en-US" altLang="en-US" sz="3600" b="1" dirty="0">
                <a:solidFill>
                  <a:srgbClr val="FF0000"/>
                </a:solidFill>
              </a:rPr>
            </a:br>
            <a:r>
              <a:rPr lang="en-US" altLang="en-US" sz="2800" b="1" dirty="0">
                <a:solidFill>
                  <a:schemeClr val="tx1">
                    <a:lumMod val="95000"/>
                    <a:lumOff val="5000"/>
                  </a:schemeClr>
                </a:solidFill>
              </a:rPr>
              <a:t>Get ready to draw a shark </a:t>
            </a:r>
            <a:r>
              <a:rPr lang="en-US" altLang="en-US" sz="2800" b="1" dirty="0">
                <a:solidFill>
                  <a:schemeClr val="tx1">
                    <a:lumMod val="95000"/>
                    <a:lumOff val="5000"/>
                  </a:schemeClr>
                </a:solidFill>
                <a:latin typeface="Wingdings" panose="05000000000000000000" pitchFamily="2" charset="2"/>
              </a:rPr>
              <a:t>J</a:t>
            </a:r>
            <a:br>
              <a:rPr lang="en-US" altLang="en-US" sz="2800" b="1" dirty="0">
                <a:solidFill>
                  <a:schemeClr val="tx1">
                    <a:lumMod val="95000"/>
                    <a:lumOff val="5000"/>
                  </a:schemeClr>
                </a:solidFill>
              </a:rPr>
            </a:br>
            <a:br>
              <a:rPr lang="en-US" altLang="en-US" sz="3600" b="1" dirty="0">
                <a:latin typeface="Narkisim" panose="020E0502050101010101" pitchFamily="34" charset="-79"/>
                <a:cs typeface="Narkisim" panose="020E0502050101010101" pitchFamily="34" charset="-79"/>
              </a:rPr>
            </a:br>
            <a:r>
              <a:rPr lang="en-US" altLang="en-US" sz="3600" b="1" dirty="0">
                <a:latin typeface="Narkisim" panose="020E0502050101010101" pitchFamily="34" charset="-79"/>
                <a:cs typeface="Narkisim" panose="020E0502050101010101" pitchFamily="34" charset="-79"/>
              </a:rPr>
              <a:t>          </a:t>
            </a:r>
            <a:r>
              <a:rPr lang="en-US" altLang="en-US" sz="2800" b="1" dirty="0">
                <a:solidFill>
                  <a:srgbClr val="0000CC"/>
                </a:solidFill>
                <a:latin typeface="Narkisim" panose="020E0502050101010101" pitchFamily="34" charset="-79"/>
                <a:cs typeface="Narkisim" panose="020E0502050101010101" pitchFamily="34" charset="-79"/>
              </a:rPr>
              <a:t>We will practice 2-step math conversion problems.  </a:t>
            </a:r>
            <a:endParaRPr lang="en-US" altLang="en-US" b="1" dirty="0">
              <a:solidFill>
                <a:srgbClr val="0000CC"/>
              </a:solidFill>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1175479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5FFD9"/>
        </a:solidFill>
        <a:effectLst/>
      </p:bgPr>
    </p:bg>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0" y="0"/>
            <a:ext cx="9144000" cy="5370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defRPr/>
            </a:pPr>
            <a:r>
              <a:rPr lang="en-US" altLang="en-US" sz="4000" b="1" dirty="0">
                <a:solidFill>
                  <a:srgbClr val="FF0000"/>
                </a:solidFill>
                <a:latin typeface="Congenial" panose="02000503040000020004" pitchFamily="2" charset="0"/>
                <a:cs typeface="Times New Roman" panose="02020603050405020304" pitchFamily="18" charset="0"/>
              </a:rPr>
              <a:t>33.  </a:t>
            </a:r>
            <a:r>
              <a:rPr lang="en-US" altLang="en-US" dirty="0">
                <a:solidFill>
                  <a:srgbClr val="000000"/>
                </a:solidFill>
                <a:latin typeface="Congenial" panose="02000503040000020004" pitchFamily="2" charset="0"/>
                <a:cs typeface="Times New Roman" panose="02020603050405020304" pitchFamily="18" charset="0"/>
              </a:rPr>
              <a:t> </a:t>
            </a:r>
          </a:p>
          <a:p>
            <a:pPr eaLnBrk="1" hangingPunct="1">
              <a:spcBef>
                <a:spcPct val="50000"/>
              </a:spcBef>
              <a:buFontTx/>
              <a:buNone/>
              <a:defRPr/>
            </a:pPr>
            <a:r>
              <a:rPr lang="en-US" altLang="en-US" sz="4000" b="1" u="sng" dirty="0">
                <a:solidFill>
                  <a:srgbClr val="0000FF"/>
                </a:solidFill>
                <a:latin typeface="Congenial" panose="02000503040000020004" pitchFamily="2" charset="0"/>
                <a:cs typeface="Times New Roman" panose="02020603050405020304" pitchFamily="18" charset="0"/>
              </a:rPr>
              <a:t>One mole =  6.02 x 10</a:t>
            </a:r>
            <a:r>
              <a:rPr lang="en-US" altLang="en-US" sz="4000" b="1" u="sng" baseline="30000" dirty="0">
                <a:solidFill>
                  <a:srgbClr val="0000FF"/>
                </a:solidFill>
                <a:latin typeface="Congenial" panose="02000503040000020004" pitchFamily="2" charset="0"/>
                <a:cs typeface="Times New Roman" panose="02020603050405020304" pitchFamily="18" charset="0"/>
              </a:rPr>
              <a:t>23</a:t>
            </a:r>
            <a:r>
              <a:rPr lang="en-US" altLang="en-US" sz="4000" b="1" u="sng" dirty="0">
                <a:solidFill>
                  <a:srgbClr val="0000FF"/>
                </a:solidFill>
                <a:latin typeface="Congenial" panose="02000503040000020004" pitchFamily="2" charset="0"/>
                <a:cs typeface="Times New Roman" panose="02020603050405020304" pitchFamily="18" charset="0"/>
              </a:rPr>
              <a:t> particles </a:t>
            </a:r>
            <a:br>
              <a:rPr lang="en-US" altLang="en-US" b="1" dirty="0">
                <a:solidFill>
                  <a:srgbClr val="000000"/>
                </a:solidFill>
                <a:latin typeface="Congenial" panose="02000503040000020004" pitchFamily="2" charset="0"/>
                <a:cs typeface="Times New Roman" panose="02020603050405020304" pitchFamily="18" charset="0"/>
              </a:rPr>
            </a:br>
            <a:r>
              <a:rPr lang="en-US" altLang="en-US" sz="2800" b="1" i="1" dirty="0">
                <a:solidFill>
                  <a:srgbClr val="FF0000"/>
                </a:solidFill>
                <a:latin typeface="Congenial" panose="02000503040000020004" pitchFamily="2" charset="0"/>
                <a:cs typeface="Times New Roman" panose="02020603050405020304" pitchFamily="18" charset="0"/>
              </a:rPr>
              <a:t>      </a:t>
            </a:r>
            <a:r>
              <a:rPr lang="en-US" altLang="en-US" sz="2800" i="1" dirty="0" err="1">
                <a:solidFill>
                  <a:srgbClr val="FF0000"/>
                </a:solidFill>
                <a:latin typeface="Congenial" panose="02000503040000020004" pitchFamily="2" charset="0"/>
                <a:cs typeface="Times New Roman" panose="02020603050405020304" pitchFamily="18" charset="0"/>
              </a:rPr>
              <a:t>particles</a:t>
            </a:r>
            <a:r>
              <a:rPr lang="en-US" altLang="en-US" sz="2800" i="1" dirty="0">
                <a:solidFill>
                  <a:srgbClr val="FF0000"/>
                </a:solidFill>
                <a:latin typeface="Congenial" panose="02000503040000020004" pitchFamily="2" charset="0"/>
                <a:cs typeface="Times New Roman" panose="02020603050405020304" pitchFamily="18" charset="0"/>
              </a:rPr>
              <a:t> can be atoms, molecules, or even FU’s!</a:t>
            </a:r>
            <a:br>
              <a:rPr lang="en-US" altLang="en-US" sz="2800" i="1" dirty="0">
                <a:solidFill>
                  <a:srgbClr val="FF0000"/>
                </a:solidFill>
                <a:latin typeface="Congenial" panose="02000503040000020004" pitchFamily="2" charset="0"/>
                <a:cs typeface="Times New Roman" panose="02020603050405020304" pitchFamily="18" charset="0"/>
              </a:rPr>
            </a:br>
            <a:endParaRPr lang="en-US" altLang="en-US" sz="2800" i="1" dirty="0">
              <a:solidFill>
                <a:srgbClr val="FF0000"/>
              </a:solidFill>
              <a:latin typeface="Congenial" panose="02000503040000020004" pitchFamily="2" charset="0"/>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b="1" i="0" u="none" strike="noStrike" kern="1200" cap="none" spc="0" normalizeH="0" baseline="0" noProof="0" dirty="0">
                <a:ln>
                  <a:noFill/>
                </a:ln>
                <a:solidFill>
                  <a:srgbClr val="000000"/>
                </a:solidFill>
                <a:effectLst/>
                <a:uLnTx/>
                <a:uFillTx/>
                <a:latin typeface="Congenial" panose="02000503040000020004" pitchFamily="2" charset="0"/>
                <a:cs typeface="Times New Roman" panose="02020603050405020304" pitchFamily="18" charset="0"/>
              </a:rPr>
              <a:t>One mole = the molar mass of an </a:t>
            </a:r>
            <a:br>
              <a:rPr kumimoji="0" lang="en-US" altLang="en-US" sz="4000" b="1" i="0" u="none" strike="noStrike" kern="1200" cap="none" spc="0" normalizeH="0" baseline="0" noProof="0" dirty="0">
                <a:ln>
                  <a:noFill/>
                </a:ln>
                <a:solidFill>
                  <a:srgbClr val="000000"/>
                </a:solidFill>
                <a:effectLst/>
                <a:uLnTx/>
                <a:uFillTx/>
                <a:latin typeface="Congenial" panose="02000503040000020004" pitchFamily="2" charset="0"/>
                <a:cs typeface="Times New Roman" panose="02020603050405020304" pitchFamily="18" charset="0"/>
              </a:rPr>
            </a:br>
            <a:r>
              <a:rPr kumimoji="0" lang="en-US" altLang="en-US" sz="4000" b="1" i="0" u="none" strike="noStrike" kern="1200" cap="none" spc="0" normalizeH="0" baseline="0" noProof="0" dirty="0">
                <a:ln>
                  <a:noFill/>
                </a:ln>
                <a:solidFill>
                  <a:srgbClr val="000000"/>
                </a:solidFill>
                <a:effectLst/>
                <a:uLnTx/>
                <a:uFillTx/>
                <a:latin typeface="Congenial" panose="02000503040000020004" pitchFamily="2" charset="0"/>
                <a:cs typeface="Times New Roman" panose="02020603050405020304" pitchFamily="18" charset="0"/>
              </a:rPr>
              <a:t>                        element or a compound</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ongenial" panose="02000503040000020004" pitchFamily="2" charset="0"/>
                <a:cs typeface="Times New Roman" panose="02020603050405020304" pitchFamily="18" charset="0"/>
              </a:rPr>
              <a:t> </a:t>
            </a:r>
          </a:p>
          <a:p>
            <a:pPr eaLnBrk="1" hangingPunct="1">
              <a:spcBef>
                <a:spcPct val="50000"/>
              </a:spcBef>
              <a:buFontTx/>
              <a:buNone/>
              <a:defRPr/>
            </a:pPr>
            <a:r>
              <a:rPr lang="en-US" altLang="en-US" sz="4000" b="1" dirty="0">
                <a:solidFill>
                  <a:srgbClr val="FF0000"/>
                </a:solidFill>
                <a:latin typeface="Congenial" panose="02000503040000020004" pitchFamily="2" charset="0"/>
                <a:cs typeface="Times New Roman" panose="02020603050405020304" pitchFamily="18" charset="0"/>
              </a:rPr>
              <a:t> </a:t>
            </a:r>
            <a:endParaRPr lang="en-US" altLang="en-US" dirty="0">
              <a:solidFill>
                <a:srgbClr val="FF0000"/>
              </a:solidFill>
              <a:latin typeface="Congenial" panose="02000503040000020004" pitchFamily="2" charset="0"/>
              <a:cs typeface="Times New Roman" panose="02020603050405020304" pitchFamily="18" charset="0"/>
            </a:endParaRPr>
          </a:p>
        </p:txBody>
      </p:sp>
    </p:spTree>
    <p:extLst>
      <p:ext uri="{BB962C8B-B14F-4D97-AF65-F5344CB8AC3E}">
        <p14:creationId xmlns:p14="http://schemas.microsoft.com/office/powerpoint/2010/main" val="28151722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5FFD9"/>
        </a:solidFill>
        <a:effectLst/>
      </p:bgPr>
    </p:bg>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0" y="0"/>
            <a:ext cx="9144000" cy="6278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defRPr/>
            </a:pPr>
            <a:r>
              <a:rPr lang="en-US" altLang="en-US" sz="2800" b="1" dirty="0">
                <a:solidFill>
                  <a:srgbClr val="000000">
                    <a:lumMod val="95000"/>
                    <a:lumOff val="5000"/>
                  </a:srgbClr>
                </a:solidFill>
                <a:latin typeface="Congenial" panose="02000503040000020004" pitchFamily="2" charset="0"/>
              </a:rPr>
              <a:t>34.</a:t>
            </a:r>
            <a:r>
              <a:rPr lang="en-US" altLang="en-US" sz="2800" b="1" dirty="0">
                <a:solidFill>
                  <a:srgbClr val="FF0000"/>
                </a:solidFill>
                <a:latin typeface="Congenial" panose="02000503040000020004" pitchFamily="2" charset="0"/>
              </a:rPr>
              <a:t> </a:t>
            </a:r>
            <a:br>
              <a:rPr lang="en-US" altLang="en-US" sz="2800" b="1" dirty="0">
                <a:solidFill>
                  <a:srgbClr val="FF0000"/>
                </a:solidFill>
                <a:latin typeface="Congenial" panose="02000503040000020004" pitchFamily="2" charset="0"/>
              </a:rPr>
            </a:br>
            <a:br>
              <a:rPr lang="en-US" altLang="en-US" sz="2800" b="1" dirty="0">
                <a:solidFill>
                  <a:srgbClr val="FF0000"/>
                </a:solidFill>
                <a:latin typeface="Congenial" panose="02000503040000020004" pitchFamily="2" charset="0"/>
              </a:rPr>
            </a:br>
            <a:r>
              <a:rPr lang="en-US" altLang="en-US" sz="3600" b="1" dirty="0">
                <a:solidFill>
                  <a:srgbClr val="FF0000"/>
                </a:solidFill>
                <a:latin typeface="Times New Roman" panose="02020603050405020304" pitchFamily="18" charset="0"/>
                <a:cs typeface="Times New Roman" panose="02020603050405020304" pitchFamily="18" charset="0"/>
              </a:rPr>
              <a:t>1 mole of any gas = </a:t>
            </a:r>
            <a:r>
              <a:rPr lang="en-US" altLang="en-US" sz="3600" b="1" dirty="0">
                <a:solidFill>
                  <a:srgbClr val="0000CC"/>
                </a:solidFill>
                <a:latin typeface="Times New Roman" panose="02020603050405020304" pitchFamily="18" charset="0"/>
                <a:cs typeface="Times New Roman" panose="02020603050405020304" pitchFamily="18" charset="0"/>
              </a:rPr>
              <a:t>22.4 liters of gas at STP</a:t>
            </a:r>
            <a:endParaRPr lang="en-US" altLang="en-US" sz="1600" b="1" dirty="0">
              <a:solidFill>
                <a:srgbClr val="FF0000"/>
              </a:solidFill>
              <a:latin typeface="Times New Roman" panose="02020603050405020304" pitchFamily="18" charset="0"/>
              <a:cs typeface="Times New Roman" panose="02020603050405020304" pitchFamily="18" charset="0"/>
            </a:endParaRPr>
          </a:p>
          <a:p>
            <a:pPr eaLnBrk="1" hangingPunct="1">
              <a:spcBef>
                <a:spcPct val="50000"/>
              </a:spcBef>
              <a:buFontTx/>
              <a:buNone/>
              <a:defRPr/>
            </a:pPr>
            <a:r>
              <a:rPr lang="en-US" altLang="en-US" sz="2400" dirty="0">
                <a:solidFill>
                  <a:srgbClr val="FF0000"/>
                </a:solidFill>
                <a:latin typeface="Times New Roman" panose="02020603050405020304" pitchFamily="18" charset="0"/>
                <a:cs typeface="Times New Roman" panose="02020603050405020304" pitchFamily="18" charset="0"/>
              </a:rPr>
              <a:t>       *the gas must be at </a:t>
            </a:r>
            <a:r>
              <a:rPr lang="en-US" altLang="en-US" sz="2400" b="1" dirty="0">
                <a:solidFill>
                  <a:srgbClr val="FF0000"/>
                </a:solidFill>
                <a:latin typeface="Times New Roman" panose="02020603050405020304" pitchFamily="18" charset="0"/>
                <a:cs typeface="Times New Roman" panose="02020603050405020304" pitchFamily="18" charset="0"/>
              </a:rPr>
              <a:t>standard temperature + standard pressure </a:t>
            </a:r>
            <a:br>
              <a:rPr lang="en-US" altLang="en-US" sz="2400" dirty="0">
                <a:solidFill>
                  <a:srgbClr val="FF0000"/>
                </a:solidFill>
                <a:latin typeface="Times New Roman" panose="02020603050405020304" pitchFamily="18" charset="0"/>
                <a:cs typeface="Times New Roman" panose="02020603050405020304" pitchFamily="18" charset="0"/>
              </a:rPr>
            </a:br>
            <a:r>
              <a:rPr lang="en-US" altLang="en-US" sz="2400" dirty="0">
                <a:solidFill>
                  <a:srgbClr val="FF0000"/>
                </a:solidFill>
                <a:latin typeface="Times New Roman" panose="02020603050405020304" pitchFamily="18" charset="0"/>
                <a:cs typeface="Times New Roman" panose="02020603050405020304" pitchFamily="18" charset="0"/>
              </a:rPr>
              <a:t>         </a:t>
            </a:r>
            <a:r>
              <a:rPr lang="en-US" altLang="en-US" sz="2400" dirty="0">
                <a:solidFill>
                  <a:srgbClr val="0000FF"/>
                </a:solidFill>
                <a:latin typeface="Times New Roman" panose="02020603050405020304" pitchFamily="18" charset="0"/>
                <a:cs typeface="Times New Roman" panose="02020603050405020304" pitchFamily="18" charset="0"/>
              </a:rPr>
              <a:t>which is on Table A. </a:t>
            </a:r>
          </a:p>
          <a:p>
            <a:pPr eaLnBrk="1" hangingPunct="1">
              <a:spcBef>
                <a:spcPct val="50000"/>
              </a:spcBef>
              <a:buFontTx/>
              <a:buNone/>
              <a:defRPr/>
            </a:pPr>
            <a:r>
              <a:rPr lang="en-US" altLang="en-US" sz="2400" dirty="0">
                <a:solidFill>
                  <a:srgbClr val="FF0000"/>
                </a:solidFill>
                <a:latin typeface="Times New Roman" panose="02020603050405020304" pitchFamily="18" charset="0"/>
                <a:cs typeface="Times New Roman" panose="02020603050405020304" pitchFamily="18" charset="0"/>
              </a:rPr>
              <a:t>         273 Kelvin or 0°C  - and  - one atmosphere of pressure</a:t>
            </a:r>
          </a:p>
          <a:p>
            <a:pPr eaLnBrk="1" hangingPunct="1">
              <a:spcBef>
                <a:spcPct val="50000"/>
              </a:spcBef>
              <a:buFontTx/>
              <a:buNone/>
              <a:defRPr/>
            </a:pPr>
            <a:endParaRPr lang="en-US" altLang="en-US" sz="2000" dirty="0">
              <a:solidFill>
                <a:srgbClr val="FF0000"/>
              </a:solidFill>
              <a:latin typeface="Congenial" panose="02000503040000020004" pitchFamily="2" charset="0"/>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b="0" i="0" u="none" strike="noStrike" kern="1200" cap="none" spc="0" normalizeH="0" baseline="0" noProof="0" dirty="0">
                <a:ln>
                  <a:noFill/>
                </a:ln>
                <a:solidFill>
                  <a:srgbClr val="000000">
                    <a:lumMod val="95000"/>
                    <a:lumOff val="5000"/>
                  </a:srgbClr>
                </a:solidFill>
                <a:effectLst/>
                <a:uLnTx/>
                <a:uFillTx/>
                <a:latin typeface="Congenial" panose="02000503040000020004" pitchFamily="2" charset="0"/>
                <a:cs typeface="Times New Roman" panose="02020603050405020304" pitchFamily="18" charset="0"/>
              </a:rPr>
              <a:t>That means “normal conditions”.  All gases will be at STP, or normal conditions, until January.</a:t>
            </a:r>
            <a:br>
              <a:rPr kumimoji="0" lang="en-US" altLang="en-US" b="0" i="0" u="none" strike="noStrike" kern="1200" cap="none" spc="0" normalizeH="0" baseline="0" noProof="0" dirty="0">
                <a:ln>
                  <a:noFill/>
                </a:ln>
                <a:solidFill>
                  <a:srgbClr val="000000">
                    <a:lumMod val="95000"/>
                    <a:lumOff val="5000"/>
                  </a:srgbClr>
                </a:solidFill>
                <a:effectLst/>
                <a:uLnTx/>
                <a:uFillTx/>
                <a:latin typeface="Congenial" panose="02000503040000020004" pitchFamily="2" charset="0"/>
                <a:cs typeface="Times New Roman" panose="02020603050405020304" pitchFamily="18" charset="0"/>
              </a:rPr>
            </a:br>
            <a:endParaRPr kumimoji="0" lang="en-US" altLang="en-US" b="0" i="0" u="none" strike="noStrike" kern="1200" cap="none" spc="0" normalizeH="0" baseline="0" noProof="0" dirty="0">
              <a:ln>
                <a:noFill/>
              </a:ln>
              <a:solidFill>
                <a:srgbClr val="000000">
                  <a:lumMod val="95000"/>
                  <a:lumOff val="5000"/>
                </a:srgbClr>
              </a:solidFill>
              <a:effectLst/>
              <a:uLnTx/>
              <a:uFillTx/>
              <a:latin typeface="Congenial" panose="02000503040000020004" pitchFamily="2" charset="0"/>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srgbClr val="000000">
                    <a:lumMod val="95000"/>
                    <a:lumOff val="5000"/>
                  </a:srgbClr>
                </a:solidFill>
                <a:effectLst/>
                <a:uLnTx/>
                <a:uFillTx/>
                <a:latin typeface="Congenial" panose="02000503040000020004" pitchFamily="2" charset="0"/>
                <a:cs typeface="Times New Roman" panose="02020603050405020304" pitchFamily="18" charset="0"/>
              </a:rPr>
              <a:t>We’ll get into pressure changes later in the year.  </a:t>
            </a:r>
          </a:p>
          <a:p>
            <a:pPr eaLnBrk="1" hangingPunct="1">
              <a:spcBef>
                <a:spcPct val="50000"/>
              </a:spcBef>
              <a:buFontTx/>
              <a:buNone/>
              <a:defRPr/>
            </a:pPr>
            <a:endParaRPr lang="en-US" altLang="en-US"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0730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5"/>
          <p:cNvSpPr txBox="1">
            <a:spLocks noChangeArrowheads="1"/>
          </p:cNvSpPr>
          <p:nvPr/>
        </p:nvSpPr>
        <p:spPr bwMode="auto">
          <a:xfrm>
            <a:off x="0" y="2209800"/>
            <a:ext cx="9144000" cy="4216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3600" dirty="0">
                <a:solidFill>
                  <a:srgbClr val="000000"/>
                </a:solidFill>
                <a:latin typeface="Congenial" panose="02000503040000020004" pitchFamily="2" charset="0"/>
              </a:rPr>
              <a:t>Moles connect </a:t>
            </a:r>
            <a:br>
              <a:rPr lang="en-US" altLang="en-US" sz="3600" dirty="0">
                <a:solidFill>
                  <a:srgbClr val="000000"/>
                </a:solidFill>
                <a:latin typeface="Congenial" panose="02000503040000020004" pitchFamily="2" charset="0"/>
              </a:rPr>
            </a:br>
            <a:r>
              <a:rPr lang="en-US" altLang="en-US" sz="3600" dirty="0">
                <a:solidFill>
                  <a:srgbClr val="000000"/>
                </a:solidFill>
                <a:latin typeface="Congenial" panose="02000503040000020004" pitchFamily="2" charset="0"/>
              </a:rPr>
              <a:t>mass, volume, and numbers of particles.  </a:t>
            </a:r>
            <a:r>
              <a:rPr lang="en-US" altLang="en-US" sz="2800" dirty="0">
                <a:solidFill>
                  <a:srgbClr val="000000"/>
                </a:solidFill>
                <a:latin typeface="Congenial" panose="02000503040000020004" pitchFamily="2" charset="0"/>
              </a:rPr>
              <a:t>It’s a universal math tool that you can </a:t>
            </a:r>
            <a:br>
              <a:rPr lang="en-US" altLang="en-US" sz="2800" dirty="0">
                <a:solidFill>
                  <a:srgbClr val="000000"/>
                </a:solidFill>
                <a:latin typeface="Congenial" panose="02000503040000020004" pitchFamily="2" charset="0"/>
              </a:rPr>
            </a:br>
            <a:r>
              <a:rPr lang="en-US" altLang="en-US" sz="2800" dirty="0">
                <a:solidFill>
                  <a:srgbClr val="000000"/>
                </a:solidFill>
                <a:latin typeface="Congenial" panose="02000503040000020004" pitchFamily="2" charset="0"/>
              </a:rPr>
              <a:t>use to make amazing connections.</a:t>
            </a:r>
          </a:p>
          <a:p>
            <a:pPr eaLnBrk="1" hangingPunct="1">
              <a:spcBef>
                <a:spcPct val="50000"/>
              </a:spcBef>
              <a:buFontTx/>
              <a:buNone/>
            </a:pPr>
            <a:endParaRPr lang="en-US" altLang="en-US" sz="2800" dirty="0">
              <a:solidFill>
                <a:srgbClr val="000000"/>
              </a:solidFill>
              <a:latin typeface="Congenial" panose="02000503040000020004" pitchFamily="2" charset="0"/>
            </a:endParaRPr>
          </a:p>
          <a:p>
            <a:pPr eaLnBrk="1" hangingPunct="1">
              <a:spcBef>
                <a:spcPct val="50000"/>
              </a:spcBef>
              <a:buFontTx/>
              <a:buNone/>
            </a:pPr>
            <a:r>
              <a:rPr lang="en-US" altLang="en-US" sz="2800" dirty="0">
                <a:solidFill>
                  <a:srgbClr val="000000"/>
                </a:solidFill>
                <a:latin typeface="Congenial" panose="02000503040000020004" pitchFamily="2" charset="0"/>
              </a:rPr>
              <a:t>On the next page you will draw a cool map, connected to a silly story.  Please use a lot of space and be neat.  </a:t>
            </a:r>
            <a:br>
              <a:rPr lang="en-US" altLang="en-US" sz="2800" dirty="0">
                <a:solidFill>
                  <a:srgbClr val="000000"/>
                </a:solidFill>
                <a:latin typeface="Congenial" panose="02000503040000020004" pitchFamily="2" charset="0"/>
              </a:rPr>
            </a:br>
            <a:r>
              <a:rPr lang="en-US" altLang="en-US" sz="2800" dirty="0">
                <a:solidFill>
                  <a:srgbClr val="000000"/>
                </a:solidFill>
                <a:latin typeface="Congenial" panose="02000503040000020004" pitchFamily="2" charset="0"/>
              </a:rPr>
              <a:t>Copy everything especially </a:t>
            </a:r>
            <a:r>
              <a:rPr lang="en-US" altLang="en-US" sz="2800" u="sng" dirty="0">
                <a:solidFill>
                  <a:srgbClr val="FF0000"/>
                </a:solidFill>
                <a:latin typeface="Congenial" panose="02000503040000020004" pitchFamily="2" charset="0"/>
              </a:rPr>
              <a:t>the mole shark.</a:t>
            </a:r>
            <a:endParaRPr lang="en-US" altLang="en-US" sz="2800" dirty="0">
              <a:solidFill>
                <a:srgbClr val="000000"/>
              </a:solidFill>
              <a:latin typeface="Congenial" panose="02000503040000020004" pitchFamily="2" charset="0"/>
            </a:endParaRPr>
          </a:p>
        </p:txBody>
      </p:sp>
      <p:sp>
        <p:nvSpPr>
          <p:cNvPr id="2" name="TextBox 1"/>
          <p:cNvSpPr txBox="1"/>
          <p:nvPr/>
        </p:nvSpPr>
        <p:spPr>
          <a:xfrm>
            <a:off x="0" y="0"/>
            <a:ext cx="9144000" cy="1938992"/>
          </a:xfrm>
          <a:prstGeom prst="rect">
            <a:avLst/>
          </a:prstGeom>
          <a:noFill/>
        </p:spPr>
        <p:txBody>
          <a:bodyPr wrap="square" rtlCol="0">
            <a:spAutoFit/>
          </a:bodyPr>
          <a:lstStyle/>
          <a:p>
            <a:pPr algn="ctr"/>
            <a:r>
              <a:rPr lang="en-US" sz="6000" b="1" dirty="0">
                <a:solidFill>
                  <a:srgbClr val="FF0000"/>
                </a:solidFill>
                <a:latin typeface="Felix Titling" panose="04060505060202020A04" pitchFamily="82" charset="0"/>
              </a:rPr>
              <a:t>Moles are Central </a:t>
            </a:r>
            <a:br>
              <a:rPr lang="en-US" sz="6000" b="1" dirty="0">
                <a:solidFill>
                  <a:srgbClr val="FF0000"/>
                </a:solidFill>
                <a:latin typeface="Felix Titling" panose="04060505060202020A04" pitchFamily="82" charset="0"/>
              </a:rPr>
            </a:br>
            <a:r>
              <a:rPr lang="en-US" sz="6000" b="1" dirty="0">
                <a:solidFill>
                  <a:srgbClr val="FF0000"/>
                </a:solidFill>
                <a:latin typeface="Felix Titling" panose="04060505060202020A04" pitchFamily="82" charset="0"/>
              </a:rPr>
              <a:t>to chemistry</a:t>
            </a:r>
          </a:p>
        </p:txBody>
      </p:sp>
    </p:spTree>
    <p:extLst>
      <p:ext uri="{BB962C8B-B14F-4D97-AF65-F5344CB8AC3E}">
        <p14:creationId xmlns:p14="http://schemas.microsoft.com/office/powerpoint/2010/main" val="34343031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5"/>
          <p:cNvSpPr txBox="1">
            <a:spLocks noChangeArrowheads="1"/>
          </p:cNvSpPr>
          <p:nvPr/>
        </p:nvSpPr>
        <p:spPr bwMode="auto">
          <a:xfrm>
            <a:off x="3434661" y="3160693"/>
            <a:ext cx="16002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b="1" dirty="0">
                <a:solidFill>
                  <a:srgbClr val="000000"/>
                </a:solidFill>
                <a:latin typeface="Comic Sans MS" pitchFamily="66" charset="0"/>
              </a:rPr>
              <a:t>Mole</a:t>
            </a:r>
            <a:br>
              <a:rPr lang="en-US" altLang="en-US" sz="2800" b="1" dirty="0">
                <a:solidFill>
                  <a:srgbClr val="000000"/>
                </a:solidFill>
                <a:latin typeface="Comic Sans MS" pitchFamily="66" charset="0"/>
              </a:rPr>
            </a:br>
            <a:r>
              <a:rPr lang="en-US" altLang="en-US" sz="2800" b="1" dirty="0">
                <a:solidFill>
                  <a:srgbClr val="000000"/>
                </a:solidFill>
                <a:latin typeface="Comic Sans MS" pitchFamily="66" charset="0"/>
              </a:rPr>
              <a:t>Island</a:t>
            </a:r>
          </a:p>
        </p:txBody>
      </p:sp>
      <p:sp>
        <p:nvSpPr>
          <p:cNvPr id="6148" name="Oval 6"/>
          <p:cNvSpPr>
            <a:spLocks noChangeArrowheads="1"/>
          </p:cNvSpPr>
          <p:nvPr/>
        </p:nvSpPr>
        <p:spPr bwMode="auto">
          <a:xfrm>
            <a:off x="3200400" y="2895600"/>
            <a:ext cx="1524000" cy="15240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
        <p:nvSpPr>
          <p:cNvPr id="17" name="TextBox 3"/>
          <p:cNvSpPr txBox="1">
            <a:spLocks noChangeArrowheads="1"/>
          </p:cNvSpPr>
          <p:nvPr/>
        </p:nvSpPr>
        <p:spPr bwMode="auto">
          <a:xfrm>
            <a:off x="0" y="11545"/>
            <a:ext cx="17526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dirty="0">
                <a:solidFill>
                  <a:srgbClr val="000000"/>
                </a:solidFill>
                <a:latin typeface="Comic Sans MS" panose="030F0702030302020204" pitchFamily="66" charset="0"/>
              </a:rPr>
              <a:t>35.  Chemistry Vacationland</a:t>
            </a:r>
          </a:p>
        </p:txBody>
      </p:sp>
    </p:spTree>
    <p:extLst>
      <p:ext uri="{BB962C8B-B14F-4D97-AF65-F5344CB8AC3E}">
        <p14:creationId xmlns:p14="http://schemas.microsoft.com/office/powerpoint/2010/main" val="34356442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5"/>
          <p:cNvSpPr txBox="1">
            <a:spLocks noChangeArrowheads="1"/>
          </p:cNvSpPr>
          <p:nvPr/>
        </p:nvSpPr>
        <p:spPr bwMode="auto">
          <a:xfrm>
            <a:off x="3434661" y="3160693"/>
            <a:ext cx="16002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b="1" dirty="0">
                <a:solidFill>
                  <a:srgbClr val="000000"/>
                </a:solidFill>
                <a:latin typeface="Comic Sans MS" pitchFamily="66" charset="0"/>
              </a:rPr>
              <a:t>Mole</a:t>
            </a:r>
            <a:br>
              <a:rPr lang="en-US" altLang="en-US" sz="2800" b="1" dirty="0">
                <a:solidFill>
                  <a:srgbClr val="000000"/>
                </a:solidFill>
                <a:latin typeface="Comic Sans MS" pitchFamily="66" charset="0"/>
              </a:rPr>
            </a:br>
            <a:r>
              <a:rPr lang="en-US" altLang="en-US" sz="2800" b="1" dirty="0">
                <a:solidFill>
                  <a:srgbClr val="000000"/>
                </a:solidFill>
                <a:latin typeface="Comic Sans MS" pitchFamily="66" charset="0"/>
              </a:rPr>
              <a:t>Island</a:t>
            </a:r>
          </a:p>
        </p:txBody>
      </p:sp>
      <p:sp>
        <p:nvSpPr>
          <p:cNvPr id="6148" name="Oval 6"/>
          <p:cNvSpPr>
            <a:spLocks noChangeArrowheads="1"/>
          </p:cNvSpPr>
          <p:nvPr/>
        </p:nvSpPr>
        <p:spPr bwMode="auto">
          <a:xfrm>
            <a:off x="3200400" y="2895600"/>
            <a:ext cx="1524000" cy="15240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
        <p:nvSpPr>
          <p:cNvPr id="6149" name="Text Box 7"/>
          <p:cNvSpPr txBox="1">
            <a:spLocks noChangeArrowheads="1"/>
          </p:cNvSpPr>
          <p:nvPr/>
        </p:nvSpPr>
        <p:spPr bwMode="auto">
          <a:xfrm>
            <a:off x="3206847" y="689401"/>
            <a:ext cx="1676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400" b="1" dirty="0">
                <a:solidFill>
                  <a:srgbClr val="FF0000"/>
                </a:solidFill>
                <a:latin typeface="Comic Sans MS" pitchFamily="66" charset="0"/>
              </a:rPr>
              <a:t>Volume Island</a:t>
            </a:r>
          </a:p>
        </p:txBody>
      </p:sp>
      <p:sp>
        <p:nvSpPr>
          <p:cNvPr id="6150" name="Oval 8"/>
          <p:cNvSpPr>
            <a:spLocks noChangeArrowheads="1"/>
          </p:cNvSpPr>
          <p:nvPr/>
        </p:nvSpPr>
        <p:spPr bwMode="auto">
          <a:xfrm>
            <a:off x="2895600" y="533400"/>
            <a:ext cx="2209800" cy="1143000"/>
          </a:xfrm>
          <a:prstGeom prst="ellipse">
            <a:avLst/>
          </a:prstGeom>
          <a:noFill/>
          <a:ln w="95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
        <p:nvSpPr>
          <p:cNvPr id="6151" name="Text Box 9"/>
          <p:cNvSpPr txBox="1">
            <a:spLocks noChangeArrowheads="1"/>
          </p:cNvSpPr>
          <p:nvPr/>
        </p:nvSpPr>
        <p:spPr bwMode="auto">
          <a:xfrm>
            <a:off x="746172" y="5286236"/>
            <a:ext cx="18288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000" b="1" dirty="0">
                <a:solidFill>
                  <a:srgbClr val="333399"/>
                </a:solidFill>
                <a:latin typeface="Comic Sans MS" pitchFamily="66" charset="0"/>
              </a:rPr>
              <a:t>Particle </a:t>
            </a:r>
            <a:br>
              <a:rPr lang="en-US" altLang="en-US" sz="2000" b="1" dirty="0">
                <a:solidFill>
                  <a:srgbClr val="333399"/>
                </a:solidFill>
                <a:latin typeface="Comic Sans MS" pitchFamily="66" charset="0"/>
              </a:rPr>
            </a:br>
            <a:r>
              <a:rPr lang="en-US" altLang="en-US" sz="2000" b="1" dirty="0">
                <a:solidFill>
                  <a:srgbClr val="333399"/>
                </a:solidFill>
                <a:latin typeface="Comic Sans MS" pitchFamily="66" charset="0"/>
              </a:rPr>
              <a:t>Island</a:t>
            </a:r>
          </a:p>
        </p:txBody>
      </p:sp>
      <p:sp>
        <p:nvSpPr>
          <p:cNvPr id="6152" name="Oval 10"/>
          <p:cNvSpPr>
            <a:spLocks noChangeArrowheads="1"/>
          </p:cNvSpPr>
          <p:nvPr/>
        </p:nvSpPr>
        <p:spPr bwMode="auto">
          <a:xfrm>
            <a:off x="457200" y="5029200"/>
            <a:ext cx="1524000" cy="1219200"/>
          </a:xfrm>
          <a:prstGeom prst="ellipse">
            <a:avLst/>
          </a:prstGeom>
          <a:noFill/>
          <a:ln w="9525">
            <a:solidFill>
              <a:srgbClr val="000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
        <p:nvSpPr>
          <p:cNvPr id="6153" name="Text Box 11"/>
          <p:cNvSpPr txBox="1">
            <a:spLocks noChangeArrowheads="1"/>
          </p:cNvSpPr>
          <p:nvPr/>
        </p:nvSpPr>
        <p:spPr bwMode="auto">
          <a:xfrm>
            <a:off x="5830086" y="5029200"/>
            <a:ext cx="1905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b="1" dirty="0">
                <a:solidFill>
                  <a:srgbClr val="006600"/>
                </a:solidFill>
                <a:latin typeface="Comic Sans MS" pitchFamily="66" charset="0"/>
              </a:rPr>
              <a:t>Mass</a:t>
            </a:r>
            <a:br>
              <a:rPr lang="en-US" altLang="en-US" sz="2400" b="1" dirty="0">
                <a:solidFill>
                  <a:srgbClr val="006600"/>
                </a:solidFill>
                <a:latin typeface="Comic Sans MS" pitchFamily="66" charset="0"/>
              </a:rPr>
            </a:br>
            <a:r>
              <a:rPr lang="en-US" altLang="en-US" sz="2400" b="1" dirty="0">
                <a:solidFill>
                  <a:srgbClr val="006600"/>
                </a:solidFill>
                <a:latin typeface="Comic Sans MS" pitchFamily="66" charset="0"/>
              </a:rPr>
              <a:t>Island</a:t>
            </a:r>
          </a:p>
        </p:txBody>
      </p:sp>
      <p:sp>
        <p:nvSpPr>
          <p:cNvPr id="6154" name="Oval 12"/>
          <p:cNvSpPr>
            <a:spLocks noChangeArrowheads="1"/>
          </p:cNvSpPr>
          <p:nvPr/>
        </p:nvSpPr>
        <p:spPr bwMode="auto">
          <a:xfrm>
            <a:off x="5410200" y="4724400"/>
            <a:ext cx="1828800" cy="1371600"/>
          </a:xfrm>
          <a:prstGeom prst="ellipse">
            <a:avLst/>
          </a:prstGeom>
          <a:noFill/>
          <a:ln w="9525">
            <a:solidFill>
              <a:srgbClr val="0066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solidFill>
                <a:srgbClr val="000000"/>
              </a:solidFill>
            </a:endParaRPr>
          </a:p>
        </p:txBody>
      </p:sp>
      <p:sp>
        <p:nvSpPr>
          <p:cNvPr id="6155" name="Line 13"/>
          <p:cNvSpPr>
            <a:spLocks noChangeShapeType="1"/>
          </p:cNvSpPr>
          <p:nvPr/>
        </p:nvSpPr>
        <p:spPr bwMode="auto">
          <a:xfrm>
            <a:off x="3962400" y="1676400"/>
            <a:ext cx="0" cy="12192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6156" name="Line 14"/>
          <p:cNvSpPr>
            <a:spLocks noChangeShapeType="1"/>
          </p:cNvSpPr>
          <p:nvPr/>
        </p:nvSpPr>
        <p:spPr bwMode="auto">
          <a:xfrm flipV="1">
            <a:off x="1828800" y="4114800"/>
            <a:ext cx="1524000" cy="1143000"/>
          </a:xfrm>
          <a:prstGeom prst="line">
            <a:avLst/>
          </a:prstGeom>
          <a:noFill/>
          <a:ln w="38100">
            <a:solidFill>
              <a:srgbClr val="0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6157" name="Line 15"/>
          <p:cNvSpPr>
            <a:spLocks noChangeShapeType="1"/>
          </p:cNvSpPr>
          <p:nvPr/>
        </p:nvSpPr>
        <p:spPr bwMode="auto">
          <a:xfrm>
            <a:off x="4572000" y="4114800"/>
            <a:ext cx="1066800" cy="838200"/>
          </a:xfrm>
          <a:prstGeom prst="line">
            <a:avLst/>
          </a:prstGeom>
          <a:noFill/>
          <a:ln w="38100">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6158" name="Text Box 16"/>
          <p:cNvSpPr txBox="1">
            <a:spLocks noChangeArrowheads="1"/>
          </p:cNvSpPr>
          <p:nvPr/>
        </p:nvSpPr>
        <p:spPr bwMode="auto">
          <a:xfrm>
            <a:off x="2667000" y="2057399"/>
            <a:ext cx="26670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b="1" dirty="0">
                <a:solidFill>
                  <a:srgbClr val="000000"/>
                </a:solidFill>
              </a:rPr>
              <a:t>1 mole = 22.4 L of gas</a:t>
            </a:r>
          </a:p>
        </p:txBody>
      </p:sp>
      <p:sp>
        <p:nvSpPr>
          <p:cNvPr id="6159" name="Text Box 17"/>
          <p:cNvSpPr txBox="1">
            <a:spLocks noChangeArrowheads="1"/>
          </p:cNvSpPr>
          <p:nvPr/>
        </p:nvSpPr>
        <p:spPr bwMode="auto">
          <a:xfrm rot="2046716">
            <a:off x="624467" y="4349234"/>
            <a:ext cx="3393011" cy="36933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b="1" dirty="0">
                <a:solidFill>
                  <a:srgbClr val="000000"/>
                </a:solidFill>
              </a:rPr>
              <a:t>1 mole = 6.02 x 10</a:t>
            </a:r>
            <a:r>
              <a:rPr lang="en-US" altLang="en-US" sz="1800" b="1" baseline="30000" dirty="0">
                <a:solidFill>
                  <a:srgbClr val="000000"/>
                </a:solidFill>
              </a:rPr>
              <a:t>23</a:t>
            </a:r>
            <a:r>
              <a:rPr lang="en-US" altLang="en-US" sz="1800" b="1" dirty="0">
                <a:solidFill>
                  <a:srgbClr val="000000"/>
                </a:solidFill>
              </a:rPr>
              <a:t> particles</a:t>
            </a:r>
          </a:p>
        </p:txBody>
      </p:sp>
      <p:sp>
        <p:nvSpPr>
          <p:cNvPr id="6160" name="Text Box 18"/>
          <p:cNvSpPr txBox="1">
            <a:spLocks noChangeArrowheads="1"/>
          </p:cNvSpPr>
          <p:nvPr/>
        </p:nvSpPr>
        <p:spPr bwMode="auto">
          <a:xfrm rot="-1686731">
            <a:off x="4114800" y="4114800"/>
            <a:ext cx="2743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b="1" dirty="0">
                <a:solidFill>
                  <a:srgbClr val="000000"/>
                </a:solidFill>
              </a:rPr>
              <a:t>1 mole = molar mass</a:t>
            </a:r>
          </a:p>
        </p:txBody>
      </p:sp>
      <p:grpSp>
        <p:nvGrpSpPr>
          <p:cNvPr id="81" name="Group 80">
            <a:extLst>
              <a:ext uri="{FF2B5EF4-FFF2-40B4-BE49-F238E27FC236}">
                <a16:creationId xmlns:a16="http://schemas.microsoft.com/office/drawing/2014/main" id="{D8CDAC60-4312-4218-8C80-4C607818A683}"/>
              </a:ext>
            </a:extLst>
          </p:cNvPr>
          <p:cNvGrpSpPr/>
          <p:nvPr/>
        </p:nvGrpSpPr>
        <p:grpSpPr>
          <a:xfrm>
            <a:off x="6531810" y="76200"/>
            <a:ext cx="2510682" cy="2717325"/>
            <a:chOff x="6531810" y="76200"/>
            <a:chExt cx="2510682" cy="2717325"/>
          </a:xfrm>
        </p:grpSpPr>
        <p:cxnSp>
          <p:nvCxnSpPr>
            <p:cNvPr id="5" name="Straight Connector 4">
              <a:extLst>
                <a:ext uri="{FF2B5EF4-FFF2-40B4-BE49-F238E27FC236}">
                  <a16:creationId xmlns:a16="http://schemas.microsoft.com/office/drawing/2014/main" id="{EE959EB9-07B9-40C7-B542-869844149630}"/>
                </a:ext>
              </a:extLst>
            </p:cNvPr>
            <p:cNvCxnSpPr>
              <a:cxnSpLocks/>
              <a:stCxn id="10" idx="0"/>
            </p:cNvCxnSpPr>
            <p:nvPr/>
          </p:nvCxnSpPr>
          <p:spPr>
            <a:xfrm flipV="1">
              <a:off x="6715960" y="1219200"/>
              <a:ext cx="904040" cy="276854"/>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90B8CC6F-5EF1-4CE1-9D13-9B1DAEE6C42F}"/>
                </a:ext>
              </a:extLst>
            </p:cNvPr>
            <p:cNvCxnSpPr>
              <a:cxnSpLocks/>
              <a:stCxn id="11" idx="0"/>
            </p:cNvCxnSpPr>
            <p:nvPr/>
          </p:nvCxnSpPr>
          <p:spPr>
            <a:xfrm flipV="1">
              <a:off x="7182557" y="1219202"/>
              <a:ext cx="437443" cy="832868"/>
            </a:xfrm>
            <a:prstGeom prst="line">
              <a:avLst/>
            </a:prstGeom>
          </p:spPr>
          <p:style>
            <a:lnRef idx="1">
              <a:schemeClr val="dk1"/>
            </a:lnRef>
            <a:fillRef idx="0">
              <a:schemeClr val="dk1"/>
            </a:fillRef>
            <a:effectRef idx="0">
              <a:schemeClr val="dk1"/>
            </a:effectRef>
            <a:fontRef idx="minor">
              <a:schemeClr val="tx1"/>
            </a:fontRef>
          </p:style>
        </p:cxnSp>
        <p:sp>
          <p:nvSpPr>
            <p:cNvPr id="10" name="Arc 9">
              <a:extLst>
                <a:ext uri="{FF2B5EF4-FFF2-40B4-BE49-F238E27FC236}">
                  <a16:creationId xmlns:a16="http://schemas.microsoft.com/office/drawing/2014/main" id="{949BEEEE-2660-4DDD-BDB9-430DC8DE10EB}"/>
                </a:ext>
              </a:extLst>
            </p:cNvPr>
            <p:cNvSpPr/>
            <p:nvPr/>
          </p:nvSpPr>
          <p:spPr>
            <a:xfrm rot="13907519">
              <a:off x="6943461" y="104791"/>
              <a:ext cx="895879" cy="1719181"/>
            </a:xfrm>
            <a:prstGeom prst="arc">
              <a:avLst>
                <a:gd name="adj1" fmla="val 16200000"/>
                <a:gd name="adj2" fmla="val 5213196"/>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Arc 10">
              <a:extLst>
                <a:ext uri="{FF2B5EF4-FFF2-40B4-BE49-F238E27FC236}">
                  <a16:creationId xmlns:a16="http://schemas.microsoft.com/office/drawing/2014/main" id="{F3BAACFC-A6CF-47C5-817F-9A230978C647}"/>
                </a:ext>
              </a:extLst>
            </p:cNvPr>
            <p:cNvSpPr/>
            <p:nvPr/>
          </p:nvSpPr>
          <p:spPr>
            <a:xfrm rot="13907519" flipH="1">
              <a:off x="7456463" y="660807"/>
              <a:ext cx="803071" cy="1719181"/>
            </a:xfrm>
            <a:prstGeom prst="arc">
              <a:avLst>
                <a:gd name="adj1" fmla="val 16200000"/>
                <a:gd name="adj2" fmla="val 5985449"/>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5666EF56-1CBF-432E-BF53-7DC5C1107E85}"/>
                </a:ext>
              </a:extLst>
            </p:cNvPr>
            <p:cNvCxnSpPr>
              <a:stCxn id="10" idx="0"/>
            </p:cNvCxnSpPr>
            <p:nvPr/>
          </p:nvCxnSpPr>
          <p:spPr>
            <a:xfrm>
              <a:off x="6715960" y="1496054"/>
              <a:ext cx="142040" cy="104146"/>
            </a:xfrm>
            <a:prstGeom prst="line">
              <a:avLst/>
            </a:prstGeom>
            <a:ln w="6350"/>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23F56205-D171-4D50-9C0A-08DD6D85DE8D}"/>
                </a:ext>
              </a:extLst>
            </p:cNvPr>
            <p:cNvCxnSpPr>
              <a:cxnSpLocks/>
            </p:cNvCxnSpPr>
            <p:nvPr/>
          </p:nvCxnSpPr>
          <p:spPr>
            <a:xfrm flipV="1">
              <a:off x="6860377" y="1453185"/>
              <a:ext cx="17380" cy="146426"/>
            </a:xfrm>
            <a:prstGeom prst="line">
              <a:avLst/>
            </a:prstGeom>
            <a:ln w="6350"/>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1FAD463B-06D6-486E-A76A-15BE75A011E1}"/>
                </a:ext>
              </a:extLst>
            </p:cNvPr>
            <p:cNvCxnSpPr/>
            <p:nvPr/>
          </p:nvCxnSpPr>
          <p:spPr>
            <a:xfrm>
              <a:off x="6882937" y="1453185"/>
              <a:ext cx="142040" cy="104146"/>
            </a:xfrm>
            <a:prstGeom prst="line">
              <a:avLst/>
            </a:prstGeom>
            <a:ln w="6350"/>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C6D10710-72A1-4BB3-91A6-F5A666ED5463}"/>
                </a:ext>
              </a:extLst>
            </p:cNvPr>
            <p:cNvCxnSpPr>
              <a:cxnSpLocks/>
            </p:cNvCxnSpPr>
            <p:nvPr/>
          </p:nvCxnSpPr>
          <p:spPr>
            <a:xfrm flipH="1">
              <a:off x="7022174" y="1393493"/>
              <a:ext cx="14786" cy="154634"/>
            </a:xfrm>
            <a:prstGeom prst="line">
              <a:avLst/>
            </a:prstGeom>
            <a:ln w="6350"/>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09DD8F6F-9481-43B4-9A1F-6D43E19B7E3B}"/>
                </a:ext>
              </a:extLst>
            </p:cNvPr>
            <p:cNvCxnSpPr/>
            <p:nvPr/>
          </p:nvCxnSpPr>
          <p:spPr>
            <a:xfrm>
              <a:off x="7034787" y="1393493"/>
              <a:ext cx="142040" cy="104146"/>
            </a:xfrm>
            <a:prstGeom prst="line">
              <a:avLst/>
            </a:prstGeom>
            <a:ln w="6350"/>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C5530CDC-9474-4B6E-9D86-DAEEB0164C8C}"/>
                </a:ext>
              </a:extLst>
            </p:cNvPr>
            <p:cNvCxnSpPr>
              <a:cxnSpLocks/>
            </p:cNvCxnSpPr>
            <p:nvPr/>
          </p:nvCxnSpPr>
          <p:spPr>
            <a:xfrm flipH="1">
              <a:off x="7167980" y="1358890"/>
              <a:ext cx="9393" cy="137164"/>
            </a:xfrm>
            <a:prstGeom prst="line">
              <a:avLst/>
            </a:prstGeom>
            <a:ln w="6350"/>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3B3D52B3-805D-46A0-AF6F-C0F71797DD17}"/>
                </a:ext>
              </a:extLst>
            </p:cNvPr>
            <p:cNvCxnSpPr>
              <a:cxnSpLocks/>
            </p:cNvCxnSpPr>
            <p:nvPr/>
          </p:nvCxnSpPr>
          <p:spPr>
            <a:xfrm>
              <a:off x="7100437" y="1938173"/>
              <a:ext cx="90677" cy="101490"/>
            </a:xfrm>
            <a:prstGeom prst="line">
              <a:avLst/>
            </a:prstGeom>
            <a:ln w="6350"/>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D08B3165-0A18-4367-B6CF-A42BDE50E79C}"/>
                </a:ext>
              </a:extLst>
            </p:cNvPr>
            <p:cNvCxnSpPr>
              <a:cxnSpLocks/>
            </p:cNvCxnSpPr>
            <p:nvPr/>
          </p:nvCxnSpPr>
          <p:spPr>
            <a:xfrm>
              <a:off x="7100437" y="1948717"/>
              <a:ext cx="128158" cy="0"/>
            </a:xfrm>
            <a:prstGeom prst="line">
              <a:avLst/>
            </a:prstGeom>
            <a:ln w="6350"/>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E0BE66C8-C584-45CD-9448-015A3C66938F}"/>
                </a:ext>
              </a:extLst>
            </p:cNvPr>
            <p:cNvCxnSpPr>
              <a:cxnSpLocks/>
            </p:cNvCxnSpPr>
            <p:nvPr/>
          </p:nvCxnSpPr>
          <p:spPr>
            <a:xfrm>
              <a:off x="7148316" y="1838933"/>
              <a:ext cx="90684" cy="100688"/>
            </a:xfrm>
            <a:prstGeom prst="line">
              <a:avLst/>
            </a:prstGeom>
            <a:ln w="6350"/>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78FDD955-E9C9-443C-9325-98AD645CB0B1}"/>
                </a:ext>
              </a:extLst>
            </p:cNvPr>
            <p:cNvCxnSpPr>
              <a:cxnSpLocks/>
            </p:cNvCxnSpPr>
            <p:nvPr/>
          </p:nvCxnSpPr>
          <p:spPr>
            <a:xfrm>
              <a:off x="7158242" y="1839396"/>
              <a:ext cx="136467" cy="8805"/>
            </a:xfrm>
            <a:prstGeom prst="line">
              <a:avLst/>
            </a:prstGeom>
            <a:ln w="6350"/>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58DB8AB0-6CF4-4A81-8BA1-93ADC04D91AE}"/>
                </a:ext>
              </a:extLst>
            </p:cNvPr>
            <p:cNvCxnSpPr>
              <a:cxnSpLocks/>
            </p:cNvCxnSpPr>
            <p:nvPr/>
          </p:nvCxnSpPr>
          <p:spPr>
            <a:xfrm>
              <a:off x="7239000" y="1737810"/>
              <a:ext cx="58496" cy="83393"/>
            </a:xfrm>
            <a:prstGeom prst="line">
              <a:avLst/>
            </a:prstGeom>
            <a:ln w="6350"/>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D573FC4D-BBD9-4208-B63D-77EFC59423AC}"/>
                </a:ext>
              </a:extLst>
            </p:cNvPr>
            <p:cNvCxnSpPr>
              <a:cxnSpLocks/>
            </p:cNvCxnSpPr>
            <p:nvPr/>
          </p:nvCxnSpPr>
          <p:spPr>
            <a:xfrm>
              <a:off x="7243012" y="1748867"/>
              <a:ext cx="88725" cy="12575"/>
            </a:xfrm>
            <a:prstGeom prst="line">
              <a:avLst/>
            </a:prstGeom>
            <a:ln w="6350"/>
          </p:spPr>
          <p:style>
            <a:lnRef idx="1">
              <a:schemeClr val="dk1"/>
            </a:lnRef>
            <a:fillRef idx="0">
              <a:schemeClr val="dk1"/>
            </a:fillRef>
            <a:effectRef idx="0">
              <a:schemeClr val="dk1"/>
            </a:effectRef>
            <a:fontRef idx="minor">
              <a:schemeClr val="tx1"/>
            </a:fontRef>
          </p:style>
        </p:cxnSp>
        <p:sp>
          <p:nvSpPr>
            <p:cNvPr id="51" name="Oval 50">
              <a:extLst>
                <a:ext uri="{FF2B5EF4-FFF2-40B4-BE49-F238E27FC236}">
                  <a16:creationId xmlns:a16="http://schemas.microsoft.com/office/drawing/2014/main" id="{2657062A-9F87-442E-A95F-B22046A869E0}"/>
                </a:ext>
              </a:extLst>
            </p:cNvPr>
            <p:cNvSpPr/>
            <p:nvPr/>
          </p:nvSpPr>
          <p:spPr>
            <a:xfrm>
              <a:off x="6995516" y="1034870"/>
              <a:ext cx="78542" cy="898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97E8A63D-709D-4685-9E2D-24C949C565B9}"/>
                </a:ext>
              </a:extLst>
            </p:cNvPr>
            <p:cNvCxnSpPr>
              <a:cxnSpLocks/>
            </p:cNvCxnSpPr>
            <p:nvPr/>
          </p:nvCxnSpPr>
          <p:spPr>
            <a:xfrm flipV="1">
              <a:off x="6913429" y="873940"/>
              <a:ext cx="108745" cy="238344"/>
            </a:xfrm>
            <a:prstGeom prst="line">
              <a:avLst/>
            </a:prstGeom>
            <a:ln w="19050"/>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250D7F3B-0DDD-4405-9E18-06D93E141676}"/>
                </a:ext>
              </a:extLst>
            </p:cNvPr>
            <p:cNvCxnSpPr>
              <a:cxnSpLocks/>
            </p:cNvCxnSpPr>
            <p:nvPr/>
          </p:nvCxnSpPr>
          <p:spPr>
            <a:xfrm flipH="1">
              <a:off x="8305800" y="76200"/>
              <a:ext cx="38101" cy="502114"/>
            </a:xfrm>
            <a:prstGeom prst="line">
              <a:avLst/>
            </a:prstGeom>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5DFF5700-A844-4181-B8F9-763F75281776}"/>
                </a:ext>
              </a:extLst>
            </p:cNvPr>
            <p:cNvCxnSpPr/>
            <p:nvPr/>
          </p:nvCxnSpPr>
          <p:spPr>
            <a:xfrm>
              <a:off x="8343901" y="76200"/>
              <a:ext cx="437896" cy="888181"/>
            </a:xfrm>
            <a:prstGeom prst="line">
              <a:avLst/>
            </a:prstGeom>
          </p:spPr>
          <p:style>
            <a:lnRef idx="1">
              <a:schemeClr val="dk1"/>
            </a:lnRef>
            <a:fillRef idx="0">
              <a:schemeClr val="dk1"/>
            </a:fillRef>
            <a:effectRef idx="0">
              <a:schemeClr val="dk1"/>
            </a:effectRef>
            <a:fontRef idx="minor">
              <a:schemeClr val="tx1"/>
            </a:fontRef>
          </p:style>
        </p:cxnSp>
        <p:cxnSp>
          <p:nvCxnSpPr>
            <p:cNvPr id="74" name="Straight Connector 73">
              <a:extLst>
                <a:ext uri="{FF2B5EF4-FFF2-40B4-BE49-F238E27FC236}">
                  <a16:creationId xmlns:a16="http://schemas.microsoft.com/office/drawing/2014/main" id="{AE2B57CE-FBCD-46CC-BA9D-E2140278963A}"/>
                </a:ext>
              </a:extLst>
            </p:cNvPr>
            <p:cNvCxnSpPr>
              <a:cxnSpLocks/>
            </p:cNvCxnSpPr>
            <p:nvPr/>
          </p:nvCxnSpPr>
          <p:spPr>
            <a:xfrm flipH="1" flipV="1">
              <a:off x="8395164" y="914400"/>
              <a:ext cx="386633" cy="49982"/>
            </a:xfrm>
            <a:prstGeom prst="line">
              <a:avLst/>
            </a:prstGeom>
          </p:spPr>
          <p:style>
            <a:lnRef idx="1">
              <a:schemeClr val="dk1"/>
            </a:lnRef>
            <a:fillRef idx="0">
              <a:schemeClr val="dk1"/>
            </a:fillRef>
            <a:effectRef idx="0">
              <a:schemeClr val="dk1"/>
            </a:effectRef>
            <a:fontRef idx="minor">
              <a:schemeClr val="tx1"/>
            </a:fontRef>
          </p:style>
        </p:cxnSp>
        <p:cxnSp>
          <p:nvCxnSpPr>
            <p:cNvPr id="65" name="Straight Connector 64">
              <a:extLst>
                <a:ext uri="{FF2B5EF4-FFF2-40B4-BE49-F238E27FC236}">
                  <a16:creationId xmlns:a16="http://schemas.microsoft.com/office/drawing/2014/main" id="{08193B0D-62DA-4E55-9F5C-10FDA7F73BD3}"/>
                </a:ext>
              </a:extLst>
            </p:cNvPr>
            <p:cNvCxnSpPr>
              <a:cxnSpLocks/>
              <a:stCxn id="10" idx="2"/>
            </p:cNvCxnSpPr>
            <p:nvPr/>
          </p:nvCxnSpPr>
          <p:spPr>
            <a:xfrm>
              <a:off x="8034429" y="399042"/>
              <a:ext cx="271371" cy="179272"/>
            </a:xfrm>
            <a:prstGeom prst="line">
              <a:avLst/>
            </a:prstGeom>
          </p:spPr>
          <p:style>
            <a:lnRef idx="1">
              <a:schemeClr val="dk1"/>
            </a:lnRef>
            <a:fillRef idx="0">
              <a:schemeClr val="dk1"/>
            </a:fillRef>
            <a:effectRef idx="0">
              <a:schemeClr val="dk1"/>
            </a:effectRef>
            <a:fontRef idx="minor">
              <a:schemeClr val="tx1"/>
            </a:fontRef>
          </p:style>
        </p:cxnSp>
        <p:cxnSp>
          <p:nvCxnSpPr>
            <p:cNvPr id="69" name="Straight Connector 68">
              <a:extLst>
                <a:ext uri="{FF2B5EF4-FFF2-40B4-BE49-F238E27FC236}">
                  <a16:creationId xmlns:a16="http://schemas.microsoft.com/office/drawing/2014/main" id="{9330019F-DE01-42A1-A1FB-EF81896F6381}"/>
                </a:ext>
              </a:extLst>
            </p:cNvPr>
            <p:cNvCxnSpPr>
              <a:cxnSpLocks/>
            </p:cNvCxnSpPr>
            <p:nvPr/>
          </p:nvCxnSpPr>
          <p:spPr>
            <a:xfrm>
              <a:off x="7452485" y="956263"/>
              <a:ext cx="204610" cy="127482"/>
            </a:xfrm>
            <a:prstGeom prst="line">
              <a:avLst/>
            </a:prstGeom>
            <a:ln w="3175"/>
          </p:spPr>
          <p:style>
            <a:lnRef idx="1">
              <a:schemeClr val="dk1"/>
            </a:lnRef>
            <a:fillRef idx="0">
              <a:schemeClr val="dk1"/>
            </a:fillRef>
            <a:effectRef idx="0">
              <a:schemeClr val="dk1"/>
            </a:effectRef>
            <a:fontRef idx="minor">
              <a:schemeClr val="tx1"/>
            </a:fontRef>
          </p:style>
        </p:cxnSp>
        <p:cxnSp>
          <p:nvCxnSpPr>
            <p:cNvPr id="86" name="Straight Connector 85">
              <a:extLst>
                <a:ext uri="{FF2B5EF4-FFF2-40B4-BE49-F238E27FC236}">
                  <a16:creationId xmlns:a16="http://schemas.microsoft.com/office/drawing/2014/main" id="{20D5E95D-A4E9-4122-9EBE-4AC53182C1D9}"/>
                </a:ext>
              </a:extLst>
            </p:cNvPr>
            <p:cNvCxnSpPr>
              <a:cxnSpLocks/>
            </p:cNvCxnSpPr>
            <p:nvPr/>
          </p:nvCxnSpPr>
          <p:spPr>
            <a:xfrm>
              <a:off x="7504369" y="911368"/>
              <a:ext cx="204610" cy="127482"/>
            </a:xfrm>
            <a:prstGeom prst="line">
              <a:avLst/>
            </a:prstGeom>
            <a:ln w="3175"/>
          </p:spPr>
          <p:style>
            <a:lnRef idx="1">
              <a:schemeClr val="dk1"/>
            </a:lnRef>
            <a:fillRef idx="0">
              <a:schemeClr val="dk1"/>
            </a:fillRef>
            <a:effectRef idx="0">
              <a:schemeClr val="dk1"/>
            </a:effectRef>
            <a:fontRef idx="minor">
              <a:schemeClr val="tx1"/>
            </a:fontRef>
          </p:style>
        </p:cxnSp>
        <p:cxnSp>
          <p:nvCxnSpPr>
            <p:cNvPr id="87" name="Straight Connector 86">
              <a:extLst>
                <a:ext uri="{FF2B5EF4-FFF2-40B4-BE49-F238E27FC236}">
                  <a16:creationId xmlns:a16="http://schemas.microsoft.com/office/drawing/2014/main" id="{142D7CF6-7BAD-432B-9FFF-F2EE24BEB239}"/>
                </a:ext>
              </a:extLst>
            </p:cNvPr>
            <p:cNvCxnSpPr>
              <a:cxnSpLocks/>
            </p:cNvCxnSpPr>
            <p:nvPr/>
          </p:nvCxnSpPr>
          <p:spPr>
            <a:xfrm>
              <a:off x="7555632" y="887680"/>
              <a:ext cx="204610" cy="127482"/>
            </a:xfrm>
            <a:prstGeom prst="line">
              <a:avLst/>
            </a:prstGeom>
            <a:ln w="3175"/>
          </p:spPr>
          <p:style>
            <a:lnRef idx="1">
              <a:schemeClr val="dk1"/>
            </a:lnRef>
            <a:fillRef idx="0">
              <a:schemeClr val="dk1"/>
            </a:fillRef>
            <a:effectRef idx="0">
              <a:schemeClr val="dk1"/>
            </a:effectRef>
            <a:fontRef idx="minor">
              <a:schemeClr val="tx1"/>
            </a:fontRef>
          </p:style>
        </p:cxnSp>
        <p:cxnSp>
          <p:nvCxnSpPr>
            <p:cNvPr id="88" name="Straight Connector 87">
              <a:extLst>
                <a:ext uri="{FF2B5EF4-FFF2-40B4-BE49-F238E27FC236}">
                  <a16:creationId xmlns:a16="http://schemas.microsoft.com/office/drawing/2014/main" id="{37549496-A650-41BF-8CE0-B2E2D74780EE}"/>
                </a:ext>
              </a:extLst>
            </p:cNvPr>
            <p:cNvCxnSpPr>
              <a:cxnSpLocks/>
            </p:cNvCxnSpPr>
            <p:nvPr/>
          </p:nvCxnSpPr>
          <p:spPr>
            <a:xfrm>
              <a:off x="7433020" y="999387"/>
              <a:ext cx="204610" cy="127482"/>
            </a:xfrm>
            <a:prstGeom prst="line">
              <a:avLst/>
            </a:prstGeom>
            <a:ln w="3175"/>
          </p:spPr>
          <p:style>
            <a:lnRef idx="1">
              <a:schemeClr val="dk1"/>
            </a:lnRef>
            <a:fillRef idx="0">
              <a:schemeClr val="dk1"/>
            </a:fillRef>
            <a:effectRef idx="0">
              <a:schemeClr val="dk1"/>
            </a:effectRef>
            <a:fontRef idx="minor">
              <a:schemeClr val="tx1"/>
            </a:fontRef>
          </p:style>
        </p:cxnSp>
        <p:cxnSp>
          <p:nvCxnSpPr>
            <p:cNvPr id="89" name="Straight Connector 88">
              <a:extLst>
                <a:ext uri="{FF2B5EF4-FFF2-40B4-BE49-F238E27FC236}">
                  <a16:creationId xmlns:a16="http://schemas.microsoft.com/office/drawing/2014/main" id="{CA4FA0A6-F0BA-4894-963F-7DBEA8C6405D}"/>
                </a:ext>
              </a:extLst>
            </p:cNvPr>
            <p:cNvCxnSpPr>
              <a:cxnSpLocks/>
            </p:cNvCxnSpPr>
            <p:nvPr/>
          </p:nvCxnSpPr>
          <p:spPr>
            <a:xfrm>
              <a:off x="7606895" y="842785"/>
              <a:ext cx="204610" cy="127482"/>
            </a:xfrm>
            <a:prstGeom prst="line">
              <a:avLst/>
            </a:prstGeom>
            <a:ln w="3175"/>
          </p:spPr>
          <p:style>
            <a:lnRef idx="1">
              <a:schemeClr val="dk1"/>
            </a:lnRef>
            <a:fillRef idx="0">
              <a:schemeClr val="dk1"/>
            </a:fillRef>
            <a:effectRef idx="0">
              <a:schemeClr val="dk1"/>
            </a:effectRef>
            <a:fontRef idx="minor">
              <a:schemeClr val="tx1"/>
            </a:fontRef>
          </p:style>
        </p:cxnSp>
        <p:cxnSp>
          <p:nvCxnSpPr>
            <p:cNvPr id="72" name="Straight Connector 71">
              <a:extLst>
                <a:ext uri="{FF2B5EF4-FFF2-40B4-BE49-F238E27FC236}">
                  <a16:creationId xmlns:a16="http://schemas.microsoft.com/office/drawing/2014/main" id="{AF4C60AB-EF58-4C26-BCBC-64C88AE16645}"/>
                </a:ext>
              </a:extLst>
            </p:cNvPr>
            <p:cNvCxnSpPr>
              <a:cxnSpLocks/>
            </p:cNvCxnSpPr>
            <p:nvPr/>
          </p:nvCxnSpPr>
          <p:spPr>
            <a:xfrm flipH="1" flipV="1">
              <a:off x="7150198" y="160227"/>
              <a:ext cx="40916" cy="463145"/>
            </a:xfrm>
            <a:prstGeom prst="line">
              <a:avLst/>
            </a:prstGeom>
          </p:spPr>
          <p:style>
            <a:lnRef idx="1">
              <a:schemeClr val="dk1"/>
            </a:lnRef>
            <a:fillRef idx="0">
              <a:schemeClr val="dk1"/>
            </a:fillRef>
            <a:effectRef idx="0">
              <a:schemeClr val="dk1"/>
            </a:effectRef>
            <a:fontRef idx="minor">
              <a:schemeClr val="tx1"/>
            </a:fontRef>
          </p:style>
        </p:cxnSp>
        <p:cxnSp>
          <p:nvCxnSpPr>
            <p:cNvPr id="92" name="Straight Connector 91">
              <a:extLst>
                <a:ext uri="{FF2B5EF4-FFF2-40B4-BE49-F238E27FC236}">
                  <a16:creationId xmlns:a16="http://schemas.microsoft.com/office/drawing/2014/main" id="{38C638B7-D382-47CD-AFB8-7B7A1D031154}"/>
                </a:ext>
              </a:extLst>
            </p:cNvPr>
            <p:cNvCxnSpPr>
              <a:cxnSpLocks/>
            </p:cNvCxnSpPr>
            <p:nvPr/>
          </p:nvCxnSpPr>
          <p:spPr>
            <a:xfrm flipH="1" flipV="1">
              <a:off x="7148317" y="152400"/>
              <a:ext cx="356052" cy="284310"/>
            </a:xfrm>
            <a:prstGeom prst="line">
              <a:avLst/>
            </a:prstGeom>
          </p:spPr>
          <p:style>
            <a:lnRef idx="1">
              <a:schemeClr val="dk1"/>
            </a:lnRef>
            <a:fillRef idx="0">
              <a:schemeClr val="dk1"/>
            </a:fillRef>
            <a:effectRef idx="0">
              <a:schemeClr val="dk1"/>
            </a:effectRef>
            <a:fontRef idx="minor">
              <a:schemeClr val="tx1"/>
            </a:fontRef>
          </p:style>
        </p:cxnSp>
        <p:sp>
          <p:nvSpPr>
            <p:cNvPr id="80" name="TextBox 79">
              <a:extLst>
                <a:ext uri="{FF2B5EF4-FFF2-40B4-BE49-F238E27FC236}">
                  <a16:creationId xmlns:a16="http://schemas.microsoft.com/office/drawing/2014/main" id="{AE32A03F-74E7-4F51-AD49-89FAFF7EB86D}"/>
                </a:ext>
              </a:extLst>
            </p:cNvPr>
            <p:cNvSpPr txBox="1"/>
            <p:nvPr/>
          </p:nvSpPr>
          <p:spPr>
            <a:xfrm>
              <a:off x="7213692" y="2208750"/>
              <a:ext cx="1828800" cy="584775"/>
            </a:xfrm>
            <a:prstGeom prst="rect">
              <a:avLst/>
            </a:prstGeom>
            <a:noFill/>
          </p:spPr>
          <p:txBody>
            <a:bodyPr wrap="square" rtlCol="0">
              <a:spAutoFit/>
            </a:bodyPr>
            <a:lstStyle/>
            <a:p>
              <a:r>
                <a:rPr lang="en-US" sz="3200" b="1" dirty="0">
                  <a:solidFill>
                    <a:srgbClr val="FF0000"/>
                  </a:solidFill>
                  <a:latin typeface="Chiller" panose="04020404031007020602" pitchFamily="82" charset="0"/>
                </a:rPr>
                <a:t>Mole Shark!</a:t>
              </a:r>
            </a:p>
          </p:txBody>
        </p:sp>
      </p:grpSp>
      <p:sp>
        <p:nvSpPr>
          <p:cNvPr id="2" name="TextBox 3">
            <a:extLst>
              <a:ext uri="{FF2B5EF4-FFF2-40B4-BE49-F238E27FC236}">
                <a16:creationId xmlns:a16="http://schemas.microsoft.com/office/drawing/2014/main" id="{037FBFEA-7B3A-66B7-B480-FD91230887ED}"/>
              </a:ext>
            </a:extLst>
          </p:cNvPr>
          <p:cNvSpPr txBox="1">
            <a:spLocks noChangeArrowheads="1"/>
          </p:cNvSpPr>
          <p:nvPr/>
        </p:nvSpPr>
        <p:spPr bwMode="auto">
          <a:xfrm>
            <a:off x="0" y="11545"/>
            <a:ext cx="17526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dirty="0">
                <a:solidFill>
                  <a:srgbClr val="000000"/>
                </a:solidFill>
                <a:latin typeface="Comic Sans MS" panose="030F0702030302020204" pitchFamily="66" charset="0"/>
              </a:rPr>
              <a:t>35.  Chemistry Vacationland</a:t>
            </a:r>
          </a:p>
        </p:txBody>
      </p:sp>
    </p:spTree>
    <p:extLst>
      <p:ext uri="{BB962C8B-B14F-4D97-AF65-F5344CB8AC3E}">
        <p14:creationId xmlns:p14="http://schemas.microsoft.com/office/powerpoint/2010/main" val="1458729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0" y="8586"/>
            <a:ext cx="9144000" cy="4847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dirty="0">
                <a:solidFill>
                  <a:srgbClr val="000099"/>
                </a:solidFill>
                <a:latin typeface="Times New Roman" panose="02020603050405020304" pitchFamily="18" charset="0"/>
                <a:cs typeface="Times New Roman" panose="02020603050405020304" pitchFamily="18" charset="0"/>
              </a:rPr>
              <a:t>It begins, here is our first Mole Math Problem</a:t>
            </a:r>
            <a:br>
              <a:rPr lang="en-US" altLang="en-US" dirty="0">
                <a:solidFill>
                  <a:srgbClr val="000099"/>
                </a:solidFill>
                <a:latin typeface="Times New Roman" panose="02020603050405020304" pitchFamily="18" charset="0"/>
                <a:cs typeface="Times New Roman" panose="02020603050405020304" pitchFamily="18" charset="0"/>
              </a:rPr>
            </a:br>
            <a:br>
              <a:rPr lang="en-US" altLang="en-US" dirty="0">
                <a:solidFill>
                  <a:srgbClr val="000099"/>
                </a:solidFill>
                <a:latin typeface="Times New Roman" panose="02020603050405020304" pitchFamily="18" charset="0"/>
                <a:cs typeface="Times New Roman" panose="02020603050405020304" pitchFamily="18" charset="0"/>
              </a:rPr>
            </a:br>
            <a:r>
              <a:rPr lang="en-US" altLang="en-US" dirty="0">
                <a:solidFill>
                  <a:srgbClr val="000099"/>
                </a:solidFill>
                <a:latin typeface="Times New Roman" panose="02020603050405020304" pitchFamily="18" charset="0"/>
                <a:cs typeface="Times New Roman" panose="02020603050405020304" pitchFamily="18" charset="0"/>
              </a:rPr>
              <a:t>36.  How many liters of neon gas are in 65.3 g of Ne?</a:t>
            </a:r>
            <a:br>
              <a:rPr lang="en-US" altLang="en-US" dirty="0">
                <a:solidFill>
                  <a:srgbClr val="000099"/>
                </a:solidFill>
                <a:latin typeface="Times New Roman" panose="02020603050405020304" pitchFamily="18" charset="0"/>
                <a:cs typeface="Times New Roman" panose="02020603050405020304" pitchFamily="18" charset="0"/>
              </a:rPr>
            </a:br>
            <a:r>
              <a:rPr lang="en-US" altLang="en-US" dirty="0">
                <a:solidFill>
                  <a:srgbClr val="000099"/>
                </a:solidFill>
                <a:latin typeface="Times New Roman" panose="02020603050405020304" pitchFamily="18" charset="0"/>
                <a:cs typeface="Times New Roman" panose="02020603050405020304" pitchFamily="18" charset="0"/>
              </a:rPr>
              <a:t>        </a:t>
            </a:r>
            <a:r>
              <a:rPr lang="en-US" altLang="en-US" sz="1800" dirty="0">
                <a:solidFill>
                  <a:srgbClr val="0000CC"/>
                </a:solidFill>
                <a:latin typeface="Times New Roman" panose="02020603050405020304" pitchFamily="18" charset="0"/>
                <a:cs typeface="Times New Roman" panose="02020603050405020304" pitchFamily="18" charset="0"/>
              </a:rPr>
              <a:t>(hint: start at the beginning)  </a:t>
            </a:r>
          </a:p>
          <a:p>
            <a:pPr marL="514350" indent="-514350" eaLnBrk="1" hangingPunct="1">
              <a:spcBef>
                <a:spcPct val="50000"/>
              </a:spcBef>
              <a:buFontTx/>
              <a:buAutoNum type="arabicPeriod" startAt="37"/>
            </a:pPr>
            <a:endParaRPr lang="en-US" altLang="en-US" sz="1800" dirty="0">
              <a:solidFill>
                <a:srgbClr val="0000CC"/>
              </a:solidFill>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sz="2400" dirty="0">
                <a:solidFill>
                  <a:srgbClr val="000000">
                    <a:lumMod val="95000"/>
                    <a:lumOff val="5000"/>
                  </a:srgbClr>
                </a:solidFill>
                <a:latin typeface="Times New Roman" panose="02020603050405020304" pitchFamily="18" charset="0"/>
                <a:cs typeface="Times New Roman" panose="02020603050405020304" pitchFamily="18" charset="0"/>
              </a:rPr>
              <a:t> </a:t>
            </a:r>
            <a:r>
              <a:rPr lang="en-US" altLang="en-US" sz="2800" dirty="0">
                <a:solidFill>
                  <a:srgbClr val="000000">
                    <a:lumMod val="95000"/>
                    <a:lumOff val="5000"/>
                  </a:srgbClr>
                </a:solidFill>
                <a:latin typeface="Times New Roman" panose="02020603050405020304" pitchFamily="18" charset="0"/>
                <a:cs typeface="Times New Roman" panose="02020603050405020304" pitchFamily="18" charset="0"/>
              </a:rPr>
              <a:t>Where is the beginning?  What island do we start on? </a:t>
            </a:r>
          </a:p>
          <a:p>
            <a:pPr eaLnBrk="1" hangingPunct="1">
              <a:spcBef>
                <a:spcPct val="50000"/>
              </a:spcBef>
              <a:buFontTx/>
              <a:buNone/>
            </a:pPr>
            <a:r>
              <a:rPr lang="en-US" altLang="en-US" sz="2800" dirty="0">
                <a:solidFill>
                  <a:srgbClr val="000000">
                    <a:lumMod val="95000"/>
                    <a:lumOff val="5000"/>
                  </a:srgbClr>
                </a:solidFill>
                <a:latin typeface="Times New Roman" panose="02020603050405020304" pitchFamily="18" charset="0"/>
                <a:cs typeface="Times New Roman" panose="02020603050405020304" pitchFamily="18" charset="0"/>
              </a:rPr>
              <a:t>  </a:t>
            </a:r>
            <a:endParaRPr lang="en-US" altLang="en-US" sz="1100" dirty="0">
              <a:solidFill>
                <a:srgbClr val="000000">
                  <a:lumMod val="95000"/>
                  <a:lumOff val="5000"/>
                </a:srgbClr>
              </a:solidFill>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en-US" sz="2800" dirty="0">
                <a:solidFill>
                  <a:srgbClr val="000000">
                    <a:lumMod val="95000"/>
                    <a:lumOff val="5000"/>
                  </a:srgbClr>
                </a:solidFill>
                <a:latin typeface="Times New Roman" panose="02020603050405020304" pitchFamily="18" charset="0"/>
                <a:cs typeface="Times New Roman" panose="02020603050405020304" pitchFamily="18" charset="0"/>
              </a:rPr>
              <a:t>Let’s look at the map, figure out our starting point and where we are going, and use our conversion hints to get this done. </a:t>
            </a:r>
            <a:endParaRPr lang="en-US" altLang="en-US" sz="2400" dirty="0">
              <a:solidFill>
                <a:srgbClr val="000000">
                  <a:lumMod val="95000"/>
                  <a:lumOff val="5000"/>
                </a:srgb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00387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p:cNvSpPr txBox="1">
            <a:spLocks noChangeArrowheads="1"/>
          </p:cNvSpPr>
          <p:nvPr/>
        </p:nvSpPr>
        <p:spPr bwMode="auto">
          <a:xfrm>
            <a:off x="0" y="2309"/>
            <a:ext cx="9144000" cy="87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006600"/>
                </a:solidFill>
                <a:latin typeface="Comic Sans MS" pitchFamily="66" charset="0"/>
              </a:rPr>
              <a:t>36.</a:t>
            </a:r>
            <a:r>
              <a:rPr lang="en-US" altLang="en-US" sz="2400" dirty="0">
                <a:solidFill>
                  <a:srgbClr val="FF0000"/>
                </a:solidFill>
                <a:latin typeface="Comic Sans MS" pitchFamily="66" charset="0"/>
              </a:rPr>
              <a:t>  How many liters of neon gas are in 65.3 grams of neon?</a:t>
            </a:r>
          </a:p>
          <a:p>
            <a:pPr eaLnBrk="1" hangingPunct="1">
              <a:spcBef>
                <a:spcPct val="50000"/>
              </a:spcBef>
              <a:buFontTx/>
              <a:buNone/>
            </a:pPr>
            <a:r>
              <a:rPr lang="en-US" altLang="en-US" sz="1800" dirty="0">
                <a:solidFill>
                  <a:srgbClr val="006600"/>
                </a:solidFill>
              </a:rPr>
              <a:t>Always start at the beginning, OVER ONE, to put your units in the numerator.  </a:t>
            </a:r>
          </a:p>
        </p:txBody>
      </p:sp>
      <p:sp>
        <p:nvSpPr>
          <p:cNvPr id="3" name="Text Box 5">
            <a:extLst>
              <a:ext uri="{FF2B5EF4-FFF2-40B4-BE49-F238E27FC236}">
                <a16:creationId xmlns:a16="http://schemas.microsoft.com/office/drawing/2014/main" id="{F81A77B7-F526-5691-C041-DD53EE90457D}"/>
              </a:ext>
            </a:extLst>
          </p:cNvPr>
          <p:cNvSpPr txBox="1">
            <a:spLocks noChangeArrowheads="1"/>
          </p:cNvSpPr>
          <p:nvPr/>
        </p:nvSpPr>
        <p:spPr bwMode="auto">
          <a:xfrm>
            <a:off x="152400" y="1676400"/>
            <a:ext cx="21336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800" u="sng" dirty="0">
                <a:solidFill>
                  <a:srgbClr val="000000"/>
                </a:solidFill>
                <a:latin typeface="Verdana" pitchFamily="34" charset="0"/>
              </a:rPr>
              <a:t>65.3 g Ne</a:t>
            </a:r>
            <a:br>
              <a:rPr lang="en-US" altLang="en-US" sz="2800" u="sng" dirty="0">
                <a:solidFill>
                  <a:srgbClr val="000000"/>
                </a:solidFill>
                <a:latin typeface="Verdana" pitchFamily="34" charset="0"/>
              </a:rPr>
            </a:br>
            <a:r>
              <a:rPr lang="en-US" altLang="en-US" sz="2800" dirty="0">
                <a:solidFill>
                  <a:srgbClr val="000000"/>
                </a:solidFill>
                <a:latin typeface="Verdana" pitchFamily="34" charset="0"/>
              </a:rPr>
              <a:t>1</a:t>
            </a:r>
          </a:p>
        </p:txBody>
      </p:sp>
    </p:spTree>
    <p:extLst>
      <p:ext uri="{BB962C8B-B14F-4D97-AF65-F5344CB8AC3E}">
        <p14:creationId xmlns:p14="http://schemas.microsoft.com/office/powerpoint/2010/main" val="11441864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85C34-74C9-721A-FCB6-7D4DD7754E85}"/>
            </a:ext>
          </a:extLst>
        </p:cNvPr>
        <p:cNvGrpSpPr/>
        <p:nvPr/>
      </p:nvGrpSpPr>
      <p:grpSpPr>
        <a:xfrm>
          <a:off x="0" y="0"/>
          <a:ext cx="0" cy="0"/>
          <a:chOff x="0" y="0"/>
          <a:chExt cx="0" cy="0"/>
        </a:xfrm>
      </p:grpSpPr>
      <p:sp>
        <p:nvSpPr>
          <p:cNvPr id="10242" name="Text Box 4">
            <a:extLst>
              <a:ext uri="{FF2B5EF4-FFF2-40B4-BE49-F238E27FC236}">
                <a16:creationId xmlns:a16="http://schemas.microsoft.com/office/drawing/2014/main" id="{04453210-406A-B490-2672-0B7EC4BE045E}"/>
              </a:ext>
            </a:extLst>
          </p:cNvPr>
          <p:cNvSpPr txBox="1">
            <a:spLocks noChangeArrowheads="1"/>
          </p:cNvSpPr>
          <p:nvPr/>
        </p:nvSpPr>
        <p:spPr bwMode="auto">
          <a:xfrm>
            <a:off x="0" y="2309"/>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006600"/>
                </a:solidFill>
                <a:latin typeface="Comic Sans MS" pitchFamily="66" charset="0"/>
              </a:rPr>
              <a:t>36.</a:t>
            </a:r>
            <a:r>
              <a:rPr lang="en-US" altLang="en-US" sz="2400" dirty="0">
                <a:solidFill>
                  <a:srgbClr val="FF0000"/>
                </a:solidFill>
                <a:latin typeface="Comic Sans MS" pitchFamily="66" charset="0"/>
              </a:rPr>
              <a:t>  How many liters of neon gas are in 65.3 grams of neon?</a:t>
            </a:r>
          </a:p>
        </p:txBody>
      </p:sp>
      <p:sp>
        <p:nvSpPr>
          <p:cNvPr id="2" name="Text Box 5">
            <a:extLst>
              <a:ext uri="{FF2B5EF4-FFF2-40B4-BE49-F238E27FC236}">
                <a16:creationId xmlns:a16="http://schemas.microsoft.com/office/drawing/2014/main" id="{74FF45B3-04E5-8759-7BCF-B7106598C64A}"/>
              </a:ext>
            </a:extLst>
          </p:cNvPr>
          <p:cNvSpPr txBox="1">
            <a:spLocks noChangeArrowheads="1"/>
          </p:cNvSpPr>
          <p:nvPr/>
        </p:nvSpPr>
        <p:spPr bwMode="auto">
          <a:xfrm>
            <a:off x="152400" y="1676400"/>
            <a:ext cx="21336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800" u="sng" dirty="0">
                <a:solidFill>
                  <a:srgbClr val="000000"/>
                </a:solidFill>
                <a:latin typeface="Verdana" pitchFamily="34" charset="0"/>
              </a:rPr>
              <a:t>65.3 g Ne</a:t>
            </a:r>
            <a:br>
              <a:rPr lang="en-US" altLang="en-US" sz="2800" u="sng" dirty="0">
                <a:solidFill>
                  <a:srgbClr val="000000"/>
                </a:solidFill>
                <a:latin typeface="Verdana" pitchFamily="34" charset="0"/>
              </a:rPr>
            </a:br>
            <a:r>
              <a:rPr lang="en-US" altLang="en-US" sz="2800" dirty="0">
                <a:solidFill>
                  <a:srgbClr val="000000"/>
                </a:solidFill>
                <a:latin typeface="Verdana" pitchFamily="34" charset="0"/>
              </a:rPr>
              <a:t>1</a:t>
            </a:r>
          </a:p>
        </p:txBody>
      </p:sp>
      <p:sp>
        <p:nvSpPr>
          <p:cNvPr id="3" name="Rectangle 7">
            <a:extLst>
              <a:ext uri="{FF2B5EF4-FFF2-40B4-BE49-F238E27FC236}">
                <a16:creationId xmlns:a16="http://schemas.microsoft.com/office/drawing/2014/main" id="{39B1AFF5-75F8-9C6C-18A3-D4D02F85B157}"/>
              </a:ext>
            </a:extLst>
          </p:cNvPr>
          <p:cNvSpPr>
            <a:spLocks noChangeArrowheads="1"/>
          </p:cNvSpPr>
          <p:nvPr/>
        </p:nvSpPr>
        <p:spPr bwMode="auto">
          <a:xfrm>
            <a:off x="2667000" y="1676400"/>
            <a:ext cx="2008188"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800" u="sng" dirty="0">
                <a:solidFill>
                  <a:srgbClr val="000000"/>
                </a:solidFill>
                <a:latin typeface="Verdana" pitchFamily="34" charset="0"/>
              </a:rPr>
              <a:t>1 mole Ne</a:t>
            </a:r>
            <a:br>
              <a:rPr lang="en-US" altLang="en-US" sz="2800" u="sng" dirty="0">
                <a:solidFill>
                  <a:srgbClr val="000000"/>
                </a:solidFill>
                <a:latin typeface="Verdana" pitchFamily="34" charset="0"/>
              </a:rPr>
            </a:br>
            <a:r>
              <a:rPr lang="en-US" altLang="en-US" sz="2800" dirty="0">
                <a:solidFill>
                  <a:srgbClr val="000000"/>
                </a:solidFill>
                <a:latin typeface="Verdana" pitchFamily="34" charset="0"/>
              </a:rPr>
              <a:t>20 g Ne</a:t>
            </a:r>
          </a:p>
        </p:txBody>
      </p:sp>
      <p:sp>
        <p:nvSpPr>
          <p:cNvPr id="4" name="Text Box 8">
            <a:extLst>
              <a:ext uri="{FF2B5EF4-FFF2-40B4-BE49-F238E27FC236}">
                <a16:creationId xmlns:a16="http://schemas.microsoft.com/office/drawing/2014/main" id="{F2A98123-6602-F77C-9093-36BC3154D2E5}"/>
              </a:ext>
            </a:extLst>
          </p:cNvPr>
          <p:cNvSpPr txBox="1">
            <a:spLocks noChangeArrowheads="1"/>
          </p:cNvSpPr>
          <p:nvPr/>
        </p:nvSpPr>
        <p:spPr bwMode="auto">
          <a:xfrm>
            <a:off x="2209800" y="1828800"/>
            <a:ext cx="381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a:solidFill>
                  <a:srgbClr val="000000"/>
                </a:solidFill>
              </a:rPr>
              <a:t>x</a:t>
            </a:r>
          </a:p>
        </p:txBody>
      </p:sp>
      <p:sp>
        <p:nvSpPr>
          <p:cNvPr id="5" name="Line 9">
            <a:extLst>
              <a:ext uri="{FF2B5EF4-FFF2-40B4-BE49-F238E27FC236}">
                <a16:creationId xmlns:a16="http://schemas.microsoft.com/office/drawing/2014/main" id="{8991B0C8-F71C-C68D-E79C-277FA4B39269}"/>
              </a:ext>
            </a:extLst>
          </p:cNvPr>
          <p:cNvSpPr>
            <a:spLocks noChangeShapeType="1"/>
          </p:cNvSpPr>
          <p:nvPr/>
        </p:nvSpPr>
        <p:spPr bwMode="auto">
          <a:xfrm flipV="1">
            <a:off x="1219200" y="1752600"/>
            <a:ext cx="1143000" cy="30480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6" name="Line 10">
            <a:extLst>
              <a:ext uri="{FF2B5EF4-FFF2-40B4-BE49-F238E27FC236}">
                <a16:creationId xmlns:a16="http://schemas.microsoft.com/office/drawing/2014/main" id="{211B4651-4FB7-1E2D-74A6-32D61FA3AE68}"/>
              </a:ext>
            </a:extLst>
          </p:cNvPr>
          <p:cNvSpPr>
            <a:spLocks noChangeShapeType="1"/>
          </p:cNvSpPr>
          <p:nvPr/>
        </p:nvSpPr>
        <p:spPr bwMode="auto">
          <a:xfrm flipV="1">
            <a:off x="3429000" y="2209800"/>
            <a:ext cx="1143000" cy="30480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 name="Text Box 11">
            <a:extLst>
              <a:ext uri="{FF2B5EF4-FFF2-40B4-BE49-F238E27FC236}">
                <a16:creationId xmlns:a16="http://schemas.microsoft.com/office/drawing/2014/main" id="{86DECB51-10C8-639B-53EB-96214C031CD7}"/>
              </a:ext>
            </a:extLst>
          </p:cNvPr>
          <p:cNvSpPr txBox="1">
            <a:spLocks noChangeArrowheads="1"/>
          </p:cNvSpPr>
          <p:nvPr/>
        </p:nvSpPr>
        <p:spPr bwMode="auto">
          <a:xfrm>
            <a:off x="4953000" y="1905000"/>
            <a:ext cx="3733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dirty="0">
                <a:solidFill>
                  <a:srgbClr val="000000"/>
                </a:solidFill>
              </a:rPr>
              <a:t>= 3.27 moles Ne</a:t>
            </a:r>
          </a:p>
        </p:txBody>
      </p:sp>
    </p:spTree>
    <p:extLst>
      <p:ext uri="{BB962C8B-B14F-4D97-AF65-F5344CB8AC3E}">
        <p14:creationId xmlns:p14="http://schemas.microsoft.com/office/powerpoint/2010/main" val="36466566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9E689-3391-70DA-67AF-EDB514FA57BE}"/>
            </a:ext>
          </a:extLst>
        </p:cNvPr>
        <p:cNvGrpSpPr/>
        <p:nvPr/>
      </p:nvGrpSpPr>
      <p:grpSpPr>
        <a:xfrm>
          <a:off x="0" y="0"/>
          <a:ext cx="0" cy="0"/>
          <a:chOff x="0" y="0"/>
          <a:chExt cx="0" cy="0"/>
        </a:xfrm>
      </p:grpSpPr>
      <p:sp>
        <p:nvSpPr>
          <p:cNvPr id="10242" name="Text Box 4">
            <a:extLst>
              <a:ext uri="{FF2B5EF4-FFF2-40B4-BE49-F238E27FC236}">
                <a16:creationId xmlns:a16="http://schemas.microsoft.com/office/drawing/2014/main" id="{A8D53A58-02E7-A55F-8880-788338AE14B8}"/>
              </a:ext>
            </a:extLst>
          </p:cNvPr>
          <p:cNvSpPr txBox="1">
            <a:spLocks noChangeArrowheads="1"/>
          </p:cNvSpPr>
          <p:nvPr/>
        </p:nvSpPr>
        <p:spPr bwMode="auto">
          <a:xfrm>
            <a:off x="0" y="2309"/>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dirty="0">
                <a:solidFill>
                  <a:srgbClr val="006600"/>
                </a:solidFill>
                <a:latin typeface="Comic Sans MS" pitchFamily="66" charset="0"/>
              </a:rPr>
              <a:t>36.</a:t>
            </a:r>
            <a:r>
              <a:rPr lang="en-US" altLang="en-US" sz="2400" dirty="0">
                <a:solidFill>
                  <a:srgbClr val="FF0000"/>
                </a:solidFill>
                <a:latin typeface="Comic Sans MS" pitchFamily="66" charset="0"/>
              </a:rPr>
              <a:t>  How many liters of neon gas are in 65.3 grams of neon?</a:t>
            </a:r>
          </a:p>
        </p:txBody>
      </p:sp>
      <p:sp>
        <p:nvSpPr>
          <p:cNvPr id="2" name="Text Box 5">
            <a:extLst>
              <a:ext uri="{FF2B5EF4-FFF2-40B4-BE49-F238E27FC236}">
                <a16:creationId xmlns:a16="http://schemas.microsoft.com/office/drawing/2014/main" id="{952DAA9F-D9FD-B62A-C30B-F6D1A0DDB4AB}"/>
              </a:ext>
            </a:extLst>
          </p:cNvPr>
          <p:cNvSpPr txBox="1">
            <a:spLocks noChangeArrowheads="1"/>
          </p:cNvSpPr>
          <p:nvPr/>
        </p:nvSpPr>
        <p:spPr bwMode="auto">
          <a:xfrm>
            <a:off x="152400" y="1676400"/>
            <a:ext cx="21336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800" u="sng" dirty="0">
                <a:solidFill>
                  <a:srgbClr val="000000"/>
                </a:solidFill>
                <a:latin typeface="Verdana" pitchFamily="34" charset="0"/>
              </a:rPr>
              <a:t>65.3 g Ne</a:t>
            </a:r>
            <a:br>
              <a:rPr lang="en-US" altLang="en-US" sz="2800" u="sng" dirty="0">
                <a:solidFill>
                  <a:srgbClr val="000000"/>
                </a:solidFill>
                <a:latin typeface="Verdana" pitchFamily="34" charset="0"/>
              </a:rPr>
            </a:br>
            <a:r>
              <a:rPr lang="en-US" altLang="en-US" sz="2800" dirty="0">
                <a:solidFill>
                  <a:srgbClr val="000000"/>
                </a:solidFill>
                <a:latin typeface="Verdana" pitchFamily="34" charset="0"/>
              </a:rPr>
              <a:t>1</a:t>
            </a:r>
          </a:p>
        </p:txBody>
      </p:sp>
      <p:sp>
        <p:nvSpPr>
          <p:cNvPr id="3" name="Rectangle 7">
            <a:extLst>
              <a:ext uri="{FF2B5EF4-FFF2-40B4-BE49-F238E27FC236}">
                <a16:creationId xmlns:a16="http://schemas.microsoft.com/office/drawing/2014/main" id="{E9DDB80E-426D-8027-3188-65F004F08045}"/>
              </a:ext>
            </a:extLst>
          </p:cNvPr>
          <p:cNvSpPr>
            <a:spLocks noChangeArrowheads="1"/>
          </p:cNvSpPr>
          <p:nvPr/>
        </p:nvSpPr>
        <p:spPr bwMode="auto">
          <a:xfrm>
            <a:off x="2667000" y="1676400"/>
            <a:ext cx="2008188"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800" u="sng" dirty="0">
                <a:solidFill>
                  <a:srgbClr val="000000"/>
                </a:solidFill>
                <a:latin typeface="Verdana" pitchFamily="34" charset="0"/>
              </a:rPr>
              <a:t>1 mole Ne</a:t>
            </a:r>
            <a:br>
              <a:rPr lang="en-US" altLang="en-US" sz="2800" u="sng" dirty="0">
                <a:solidFill>
                  <a:srgbClr val="000000"/>
                </a:solidFill>
                <a:latin typeface="Verdana" pitchFamily="34" charset="0"/>
              </a:rPr>
            </a:br>
            <a:r>
              <a:rPr lang="en-US" altLang="en-US" sz="2800" dirty="0">
                <a:solidFill>
                  <a:srgbClr val="000000"/>
                </a:solidFill>
                <a:latin typeface="Verdana" pitchFamily="34" charset="0"/>
              </a:rPr>
              <a:t>20 g Ne</a:t>
            </a:r>
          </a:p>
        </p:txBody>
      </p:sp>
      <p:sp>
        <p:nvSpPr>
          <p:cNvPr id="4" name="Text Box 8">
            <a:extLst>
              <a:ext uri="{FF2B5EF4-FFF2-40B4-BE49-F238E27FC236}">
                <a16:creationId xmlns:a16="http://schemas.microsoft.com/office/drawing/2014/main" id="{C2CE010B-9083-9631-6395-3809FB29D66D}"/>
              </a:ext>
            </a:extLst>
          </p:cNvPr>
          <p:cNvSpPr txBox="1">
            <a:spLocks noChangeArrowheads="1"/>
          </p:cNvSpPr>
          <p:nvPr/>
        </p:nvSpPr>
        <p:spPr bwMode="auto">
          <a:xfrm>
            <a:off x="2209800" y="1828800"/>
            <a:ext cx="381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a:solidFill>
                  <a:srgbClr val="000000"/>
                </a:solidFill>
              </a:rPr>
              <a:t>x</a:t>
            </a:r>
          </a:p>
        </p:txBody>
      </p:sp>
      <p:sp>
        <p:nvSpPr>
          <p:cNvPr id="5" name="Line 9">
            <a:extLst>
              <a:ext uri="{FF2B5EF4-FFF2-40B4-BE49-F238E27FC236}">
                <a16:creationId xmlns:a16="http://schemas.microsoft.com/office/drawing/2014/main" id="{A92A2BB9-7927-B56B-19CD-F0C11238DCB9}"/>
              </a:ext>
            </a:extLst>
          </p:cNvPr>
          <p:cNvSpPr>
            <a:spLocks noChangeShapeType="1"/>
          </p:cNvSpPr>
          <p:nvPr/>
        </p:nvSpPr>
        <p:spPr bwMode="auto">
          <a:xfrm flipV="1">
            <a:off x="1219200" y="1752600"/>
            <a:ext cx="1143000" cy="30480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6" name="Line 10">
            <a:extLst>
              <a:ext uri="{FF2B5EF4-FFF2-40B4-BE49-F238E27FC236}">
                <a16:creationId xmlns:a16="http://schemas.microsoft.com/office/drawing/2014/main" id="{20CAC8BE-6E56-F2FE-EA9A-82BEE17ACB25}"/>
              </a:ext>
            </a:extLst>
          </p:cNvPr>
          <p:cNvSpPr>
            <a:spLocks noChangeShapeType="1"/>
          </p:cNvSpPr>
          <p:nvPr/>
        </p:nvSpPr>
        <p:spPr bwMode="auto">
          <a:xfrm flipV="1">
            <a:off x="3429000" y="2209800"/>
            <a:ext cx="1143000" cy="30480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 name="Text Box 11">
            <a:extLst>
              <a:ext uri="{FF2B5EF4-FFF2-40B4-BE49-F238E27FC236}">
                <a16:creationId xmlns:a16="http://schemas.microsoft.com/office/drawing/2014/main" id="{DFC176C5-019C-E881-727A-4CBE1E25A11C}"/>
              </a:ext>
            </a:extLst>
          </p:cNvPr>
          <p:cNvSpPr txBox="1">
            <a:spLocks noChangeArrowheads="1"/>
          </p:cNvSpPr>
          <p:nvPr/>
        </p:nvSpPr>
        <p:spPr bwMode="auto">
          <a:xfrm>
            <a:off x="4953000" y="1905000"/>
            <a:ext cx="3733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dirty="0">
                <a:solidFill>
                  <a:srgbClr val="000000"/>
                </a:solidFill>
              </a:rPr>
              <a:t>= 3.27 moles Ne</a:t>
            </a:r>
          </a:p>
        </p:txBody>
      </p:sp>
      <p:sp>
        <p:nvSpPr>
          <p:cNvPr id="10249" name="Rectangle 13"/>
          <p:cNvSpPr>
            <a:spLocks noChangeArrowheads="1"/>
          </p:cNvSpPr>
          <p:nvPr/>
        </p:nvSpPr>
        <p:spPr bwMode="auto">
          <a:xfrm>
            <a:off x="139500" y="4419600"/>
            <a:ext cx="2799164"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800" u="sng" dirty="0">
                <a:solidFill>
                  <a:srgbClr val="000000">
                    <a:lumMod val="95000"/>
                    <a:lumOff val="5000"/>
                  </a:srgbClr>
                </a:solidFill>
                <a:latin typeface="Verdana" pitchFamily="34" charset="0"/>
              </a:rPr>
              <a:t>3.27 moles Ne</a:t>
            </a:r>
            <a:br>
              <a:rPr lang="en-US" altLang="en-US" sz="2800" u="sng" dirty="0">
                <a:solidFill>
                  <a:srgbClr val="000000">
                    <a:lumMod val="95000"/>
                    <a:lumOff val="5000"/>
                  </a:srgbClr>
                </a:solidFill>
                <a:latin typeface="Verdana" pitchFamily="34" charset="0"/>
              </a:rPr>
            </a:br>
            <a:r>
              <a:rPr lang="en-US" altLang="en-US" sz="2800" dirty="0">
                <a:solidFill>
                  <a:srgbClr val="000000">
                    <a:lumMod val="95000"/>
                    <a:lumOff val="5000"/>
                  </a:srgbClr>
                </a:solidFill>
                <a:latin typeface="Verdana" pitchFamily="34" charset="0"/>
              </a:rPr>
              <a:t>1</a:t>
            </a:r>
          </a:p>
        </p:txBody>
      </p:sp>
      <p:sp>
        <p:nvSpPr>
          <p:cNvPr id="10250" name="Rectangle 15"/>
          <p:cNvSpPr>
            <a:spLocks noChangeArrowheads="1"/>
          </p:cNvSpPr>
          <p:nvPr/>
        </p:nvSpPr>
        <p:spPr bwMode="auto">
          <a:xfrm>
            <a:off x="3048000" y="4648200"/>
            <a:ext cx="361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solidFill>
                  <a:srgbClr val="000000">
                    <a:lumMod val="95000"/>
                    <a:lumOff val="5000"/>
                  </a:srgbClr>
                </a:solidFill>
              </a:rPr>
              <a:t>x</a:t>
            </a:r>
          </a:p>
        </p:txBody>
      </p:sp>
      <p:sp>
        <p:nvSpPr>
          <p:cNvPr id="10251" name="Rectangle 17"/>
          <p:cNvSpPr>
            <a:spLocks noChangeArrowheads="1"/>
          </p:cNvSpPr>
          <p:nvPr/>
        </p:nvSpPr>
        <p:spPr bwMode="auto">
          <a:xfrm>
            <a:off x="3496036" y="4419600"/>
            <a:ext cx="2026517"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800" u="sng" dirty="0">
                <a:solidFill>
                  <a:srgbClr val="000000">
                    <a:lumMod val="95000"/>
                    <a:lumOff val="5000"/>
                  </a:srgbClr>
                </a:solidFill>
                <a:latin typeface="Verdana" pitchFamily="34" charset="0"/>
              </a:rPr>
              <a:t>22.4 L Ne</a:t>
            </a:r>
            <a:br>
              <a:rPr lang="en-US" altLang="en-US" sz="2800" u="sng" dirty="0">
                <a:solidFill>
                  <a:srgbClr val="000000">
                    <a:lumMod val="95000"/>
                    <a:lumOff val="5000"/>
                  </a:srgbClr>
                </a:solidFill>
                <a:latin typeface="Verdana" pitchFamily="34" charset="0"/>
              </a:rPr>
            </a:br>
            <a:r>
              <a:rPr lang="en-US" altLang="en-US" sz="2800" dirty="0">
                <a:solidFill>
                  <a:srgbClr val="000000">
                    <a:lumMod val="95000"/>
                    <a:lumOff val="5000"/>
                  </a:srgbClr>
                </a:solidFill>
                <a:latin typeface="Verdana" pitchFamily="34" charset="0"/>
              </a:rPr>
              <a:t>1 mole Ne</a:t>
            </a:r>
          </a:p>
        </p:txBody>
      </p:sp>
      <p:sp>
        <p:nvSpPr>
          <p:cNvPr id="10252" name="Line 18"/>
          <p:cNvSpPr>
            <a:spLocks noChangeShapeType="1"/>
          </p:cNvSpPr>
          <p:nvPr/>
        </p:nvSpPr>
        <p:spPr bwMode="auto">
          <a:xfrm flipV="1">
            <a:off x="1143000" y="4572000"/>
            <a:ext cx="1905000" cy="22860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lumMod val="95000"/>
                  <a:lumOff val="5000"/>
                </a:srgbClr>
              </a:solidFill>
            </a:endParaRPr>
          </a:p>
        </p:txBody>
      </p:sp>
      <p:sp>
        <p:nvSpPr>
          <p:cNvPr id="10253" name="Line 19"/>
          <p:cNvSpPr>
            <a:spLocks noChangeShapeType="1"/>
          </p:cNvSpPr>
          <p:nvPr/>
        </p:nvSpPr>
        <p:spPr bwMode="auto">
          <a:xfrm flipV="1">
            <a:off x="3886200" y="5029200"/>
            <a:ext cx="1828800" cy="15240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lumMod val="95000"/>
                  <a:lumOff val="5000"/>
                </a:srgbClr>
              </a:solidFill>
            </a:endParaRPr>
          </a:p>
        </p:txBody>
      </p:sp>
      <p:sp>
        <p:nvSpPr>
          <p:cNvPr id="10254" name="Text Box 20"/>
          <p:cNvSpPr txBox="1">
            <a:spLocks noChangeArrowheads="1"/>
          </p:cNvSpPr>
          <p:nvPr/>
        </p:nvSpPr>
        <p:spPr bwMode="auto">
          <a:xfrm>
            <a:off x="5768540" y="4479280"/>
            <a:ext cx="32766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dirty="0">
                <a:solidFill>
                  <a:srgbClr val="000000">
                    <a:lumMod val="95000"/>
                    <a:lumOff val="5000"/>
                  </a:srgbClr>
                </a:solidFill>
              </a:rPr>
              <a:t>= </a:t>
            </a:r>
            <a:r>
              <a:rPr lang="en-US" altLang="en-US" sz="3600" dirty="0">
                <a:solidFill>
                  <a:srgbClr val="0000CC"/>
                </a:solidFill>
              </a:rPr>
              <a:t>73.2 liters Ne   </a:t>
            </a:r>
            <a:endParaRPr lang="en-US" altLang="en-US" sz="2800" dirty="0">
              <a:solidFill>
                <a:srgbClr val="0000CC"/>
              </a:solidFill>
            </a:endParaRPr>
          </a:p>
        </p:txBody>
      </p:sp>
      <p:sp>
        <p:nvSpPr>
          <p:cNvPr id="10255" name="Line 21"/>
          <p:cNvSpPr>
            <a:spLocks noChangeShapeType="1"/>
          </p:cNvSpPr>
          <p:nvPr/>
        </p:nvSpPr>
        <p:spPr bwMode="auto">
          <a:xfrm flipH="1">
            <a:off x="2057400" y="2514600"/>
            <a:ext cx="4038600" cy="1752600"/>
          </a:xfrm>
          <a:prstGeom prst="line">
            <a:avLst/>
          </a:prstGeom>
          <a:noFill/>
          <a:ln w="38100">
            <a:solidFill>
              <a:srgbClr val="FF00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571425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0" y="0"/>
            <a:ext cx="9144000" cy="3077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4800" dirty="0">
                <a:solidFill>
                  <a:srgbClr val="C00000"/>
                </a:solidFill>
                <a:latin typeface="Times New Roman" panose="02020603050405020304" pitchFamily="18" charset="0"/>
                <a:cs typeface="Times New Roman" panose="02020603050405020304" pitchFamily="18" charset="0"/>
              </a:rPr>
              <a:t>37: </a:t>
            </a:r>
            <a:r>
              <a:rPr lang="en-US" altLang="en-US" sz="4800" dirty="0">
                <a:solidFill>
                  <a:srgbClr val="006600"/>
                </a:solidFill>
                <a:latin typeface="Times New Roman" panose="02020603050405020304" pitchFamily="18" charset="0"/>
                <a:cs typeface="Times New Roman" panose="02020603050405020304" pitchFamily="18" charset="0"/>
              </a:rPr>
              <a:t>If you win a door prize of  </a:t>
            </a:r>
            <a:br>
              <a:rPr lang="en-US" altLang="en-US" sz="4800" dirty="0">
                <a:solidFill>
                  <a:srgbClr val="006600"/>
                </a:solidFill>
                <a:latin typeface="Times New Roman" panose="02020603050405020304" pitchFamily="18" charset="0"/>
                <a:cs typeface="Times New Roman" panose="02020603050405020304" pitchFamily="18" charset="0"/>
              </a:rPr>
            </a:br>
            <a:r>
              <a:rPr lang="en-US" altLang="en-US" sz="4800" dirty="0">
                <a:solidFill>
                  <a:srgbClr val="006600"/>
                </a:solidFill>
                <a:latin typeface="Times New Roman" panose="02020603050405020304" pitchFamily="18" charset="0"/>
                <a:cs typeface="Times New Roman" panose="02020603050405020304" pitchFamily="18" charset="0"/>
              </a:rPr>
              <a:t>      3.58 x 10</a:t>
            </a:r>
            <a:r>
              <a:rPr lang="en-US" altLang="en-US" sz="4800" baseline="30000" dirty="0">
                <a:solidFill>
                  <a:srgbClr val="006600"/>
                </a:solidFill>
                <a:latin typeface="Times New Roman" panose="02020603050405020304" pitchFamily="18" charset="0"/>
                <a:cs typeface="Times New Roman" panose="02020603050405020304" pitchFamily="18" charset="0"/>
              </a:rPr>
              <a:t>24</a:t>
            </a:r>
            <a:r>
              <a:rPr lang="en-US" altLang="en-US" sz="4800" dirty="0">
                <a:solidFill>
                  <a:srgbClr val="006600"/>
                </a:solidFill>
                <a:latin typeface="Times New Roman" panose="02020603050405020304" pitchFamily="18" charset="0"/>
                <a:cs typeface="Times New Roman" panose="02020603050405020304" pitchFamily="18" charset="0"/>
              </a:rPr>
              <a:t> atoms of aluminum,    </a:t>
            </a:r>
            <a:br>
              <a:rPr lang="en-US" altLang="en-US" sz="4800" dirty="0">
                <a:solidFill>
                  <a:srgbClr val="006600"/>
                </a:solidFill>
                <a:latin typeface="Times New Roman" panose="02020603050405020304" pitchFamily="18" charset="0"/>
                <a:cs typeface="Times New Roman" panose="02020603050405020304" pitchFamily="18" charset="0"/>
              </a:rPr>
            </a:br>
            <a:r>
              <a:rPr lang="en-US" altLang="en-US" sz="4800" dirty="0">
                <a:solidFill>
                  <a:srgbClr val="006600"/>
                </a:solidFill>
                <a:latin typeface="Times New Roman" panose="02020603050405020304" pitchFamily="18" charset="0"/>
                <a:cs typeface="Times New Roman" panose="02020603050405020304" pitchFamily="18" charset="0"/>
              </a:rPr>
              <a:t>      how many grams do you have?</a:t>
            </a:r>
          </a:p>
          <a:p>
            <a:pPr eaLnBrk="1" hangingPunct="1">
              <a:spcBef>
                <a:spcPct val="50000"/>
              </a:spcBef>
              <a:buFontTx/>
              <a:buNone/>
            </a:pPr>
            <a:r>
              <a:rPr lang="en-US" altLang="en-US" sz="2000" dirty="0">
                <a:solidFill>
                  <a:srgbClr val="000099"/>
                </a:solidFill>
                <a:latin typeface="Times New Roman" panose="02020603050405020304" pitchFamily="18" charset="0"/>
                <a:cs typeface="Times New Roman" panose="02020603050405020304" pitchFamily="18" charset="0"/>
              </a:rPr>
              <a:t>               This is another 2-step problem.  </a:t>
            </a:r>
            <a:br>
              <a:rPr lang="en-US" altLang="en-US" sz="2000" dirty="0">
                <a:solidFill>
                  <a:srgbClr val="000099"/>
                </a:solidFill>
                <a:latin typeface="Times New Roman" panose="02020603050405020304" pitchFamily="18" charset="0"/>
                <a:cs typeface="Times New Roman" panose="02020603050405020304" pitchFamily="18" charset="0"/>
              </a:rPr>
            </a:br>
            <a:r>
              <a:rPr lang="en-US" altLang="en-US" sz="2000" dirty="0">
                <a:solidFill>
                  <a:srgbClr val="000099"/>
                </a:solidFill>
                <a:latin typeface="Times New Roman" panose="02020603050405020304" pitchFamily="18" charset="0"/>
                <a:cs typeface="Times New Roman" panose="02020603050405020304" pitchFamily="18" charset="0"/>
              </a:rPr>
              <a:t>               Start at particle island, to moles, then a trip to mass island.  Look at map now.</a:t>
            </a:r>
            <a:endParaRPr lang="en-US" altLang="en-US" sz="2000" dirty="0">
              <a:solidFill>
                <a:srgbClr val="000000">
                  <a:lumMod val="95000"/>
                  <a:lumOff val="5000"/>
                </a:srgb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31359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D3601-1918-C8E8-A8C7-E8E2E887D609}"/>
            </a:ext>
          </a:extLst>
        </p:cNvPr>
        <p:cNvGrpSpPr/>
        <p:nvPr/>
      </p:nvGrpSpPr>
      <p:grpSpPr>
        <a:xfrm>
          <a:off x="0" y="0"/>
          <a:ext cx="0" cy="0"/>
          <a:chOff x="0" y="0"/>
          <a:chExt cx="0" cy="0"/>
        </a:xfrm>
      </p:grpSpPr>
      <p:sp>
        <p:nvSpPr>
          <p:cNvPr id="12290" name="Text Box 2">
            <a:extLst>
              <a:ext uri="{FF2B5EF4-FFF2-40B4-BE49-F238E27FC236}">
                <a16:creationId xmlns:a16="http://schemas.microsoft.com/office/drawing/2014/main" id="{0B8EEB2A-66E1-FD18-E9CA-CE93F2307CF4}"/>
              </a:ext>
            </a:extLst>
          </p:cNvPr>
          <p:cNvSpPr txBox="1">
            <a:spLocks noChangeArrowheads="1"/>
          </p:cNvSpPr>
          <p:nvPr/>
        </p:nvSpPr>
        <p:spPr bwMode="auto">
          <a:xfrm>
            <a:off x="0" y="0"/>
            <a:ext cx="91440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dirty="0">
                <a:solidFill>
                  <a:srgbClr val="C00000"/>
                </a:solidFill>
                <a:latin typeface="Times New Roman" panose="02020603050405020304" pitchFamily="18" charset="0"/>
                <a:cs typeface="Times New Roman" panose="02020603050405020304" pitchFamily="18" charset="0"/>
              </a:rPr>
              <a:t>37: </a:t>
            </a:r>
            <a:r>
              <a:rPr lang="en-US" altLang="en-US" dirty="0">
                <a:solidFill>
                  <a:srgbClr val="006600"/>
                </a:solidFill>
                <a:latin typeface="Times New Roman" panose="02020603050405020304" pitchFamily="18" charset="0"/>
                <a:cs typeface="Times New Roman" panose="02020603050405020304" pitchFamily="18" charset="0"/>
              </a:rPr>
              <a:t>If you win a door prize of 3.58 x 10</a:t>
            </a:r>
            <a:r>
              <a:rPr lang="en-US" altLang="en-US" baseline="30000" dirty="0">
                <a:solidFill>
                  <a:srgbClr val="006600"/>
                </a:solidFill>
                <a:latin typeface="Times New Roman" panose="02020603050405020304" pitchFamily="18" charset="0"/>
                <a:cs typeface="Times New Roman" panose="02020603050405020304" pitchFamily="18" charset="0"/>
              </a:rPr>
              <a:t>24</a:t>
            </a:r>
            <a:r>
              <a:rPr lang="en-US" altLang="en-US" dirty="0">
                <a:solidFill>
                  <a:srgbClr val="006600"/>
                </a:solidFill>
                <a:latin typeface="Times New Roman" panose="02020603050405020304" pitchFamily="18" charset="0"/>
                <a:cs typeface="Times New Roman" panose="02020603050405020304" pitchFamily="18" charset="0"/>
              </a:rPr>
              <a:t> atoms of</a:t>
            </a:r>
            <a:br>
              <a:rPr lang="en-US" altLang="en-US" dirty="0">
                <a:solidFill>
                  <a:srgbClr val="006600"/>
                </a:solidFill>
                <a:latin typeface="Times New Roman" panose="02020603050405020304" pitchFamily="18" charset="0"/>
                <a:cs typeface="Times New Roman" panose="02020603050405020304" pitchFamily="18" charset="0"/>
              </a:rPr>
            </a:br>
            <a:r>
              <a:rPr lang="en-US" altLang="en-US" dirty="0">
                <a:solidFill>
                  <a:srgbClr val="006600"/>
                </a:solidFill>
                <a:latin typeface="Times New Roman" panose="02020603050405020304" pitchFamily="18" charset="0"/>
                <a:cs typeface="Times New Roman" panose="02020603050405020304" pitchFamily="18" charset="0"/>
              </a:rPr>
              <a:t>      aluminum, how many grams do you have?</a:t>
            </a:r>
          </a:p>
        </p:txBody>
      </p:sp>
      <p:sp>
        <p:nvSpPr>
          <p:cNvPr id="2" name="TextBox 1">
            <a:extLst>
              <a:ext uri="{FF2B5EF4-FFF2-40B4-BE49-F238E27FC236}">
                <a16:creationId xmlns:a16="http://schemas.microsoft.com/office/drawing/2014/main" id="{12A765AF-A937-8E5F-869E-AE842B217DA7}"/>
              </a:ext>
            </a:extLst>
          </p:cNvPr>
          <p:cNvSpPr txBox="1"/>
          <p:nvPr/>
        </p:nvSpPr>
        <p:spPr>
          <a:xfrm>
            <a:off x="609600" y="3075057"/>
            <a:ext cx="2667000" cy="707886"/>
          </a:xfrm>
          <a:prstGeom prst="rect">
            <a:avLst/>
          </a:prstGeom>
          <a:noFill/>
        </p:spPr>
        <p:txBody>
          <a:bodyPr wrap="square" rtlCol="0">
            <a:spAutoFit/>
          </a:bodyPr>
          <a:lstStyle/>
          <a:p>
            <a:pPr algn="ctr"/>
            <a:r>
              <a:rPr lang="en-US" sz="2000" b="1" dirty="0">
                <a:solidFill>
                  <a:srgbClr val="000099"/>
                </a:solidFill>
                <a:latin typeface="Times New Roman" panose="02020603050405020304" pitchFamily="18" charset="0"/>
                <a:cs typeface="Times New Roman" panose="02020603050405020304" pitchFamily="18" charset="0"/>
              </a:rPr>
              <a:t>ALWAYS START</a:t>
            </a:r>
            <a:br>
              <a:rPr lang="en-US" sz="2000" b="1" dirty="0">
                <a:solidFill>
                  <a:srgbClr val="000099"/>
                </a:solidFill>
                <a:latin typeface="Times New Roman" panose="02020603050405020304" pitchFamily="18" charset="0"/>
                <a:cs typeface="Times New Roman" panose="02020603050405020304" pitchFamily="18" charset="0"/>
              </a:rPr>
            </a:br>
            <a:r>
              <a:rPr lang="en-US" sz="2000" b="1" dirty="0">
                <a:solidFill>
                  <a:srgbClr val="000099"/>
                </a:solidFill>
                <a:latin typeface="Times New Roman" panose="02020603050405020304" pitchFamily="18" charset="0"/>
                <a:cs typeface="Times New Roman" panose="02020603050405020304" pitchFamily="18" charset="0"/>
              </a:rPr>
              <a:t>over one</a:t>
            </a:r>
          </a:p>
        </p:txBody>
      </p:sp>
      <p:sp>
        <p:nvSpPr>
          <p:cNvPr id="3" name="Text Box 3">
            <a:extLst>
              <a:ext uri="{FF2B5EF4-FFF2-40B4-BE49-F238E27FC236}">
                <a16:creationId xmlns:a16="http://schemas.microsoft.com/office/drawing/2014/main" id="{3E590385-F986-CA57-F2EE-792CEF0313B1}"/>
              </a:ext>
            </a:extLst>
          </p:cNvPr>
          <p:cNvSpPr txBox="1">
            <a:spLocks noChangeArrowheads="1"/>
          </p:cNvSpPr>
          <p:nvPr/>
        </p:nvSpPr>
        <p:spPr bwMode="auto">
          <a:xfrm>
            <a:off x="334963" y="2041525"/>
            <a:ext cx="34290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800" b="1" u="sng">
                <a:solidFill>
                  <a:srgbClr val="000000"/>
                </a:solidFill>
                <a:latin typeface="Times New Roman" pitchFamily="18" charset="0"/>
              </a:rPr>
              <a:t>3.58 x 10</a:t>
            </a:r>
            <a:r>
              <a:rPr lang="en-US" altLang="en-US" sz="2800" b="1" u="sng" baseline="30000">
                <a:solidFill>
                  <a:srgbClr val="000000"/>
                </a:solidFill>
                <a:latin typeface="Times New Roman" pitchFamily="18" charset="0"/>
              </a:rPr>
              <a:t>24</a:t>
            </a:r>
            <a:r>
              <a:rPr lang="en-US" altLang="en-US" sz="2800" b="1" u="sng">
                <a:solidFill>
                  <a:srgbClr val="000000"/>
                </a:solidFill>
                <a:latin typeface="Times New Roman" pitchFamily="18" charset="0"/>
              </a:rPr>
              <a:t> atoms Al</a:t>
            </a:r>
            <a:br>
              <a:rPr lang="en-US" altLang="en-US" sz="2800" b="1">
                <a:solidFill>
                  <a:srgbClr val="000000"/>
                </a:solidFill>
                <a:latin typeface="Times New Roman" pitchFamily="18" charset="0"/>
              </a:rPr>
            </a:br>
            <a:r>
              <a:rPr lang="en-US" altLang="en-US" sz="2800" b="1">
                <a:solidFill>
                  <a:srgbClr val="000000"/>
                </a:solidFill>
                <a:latin typeface="Times New Roman" pitchFamily="18" charset="0"/>
              </a:rPr>
              <a:t>1</a:t>
            </a:r>
          </a:p>
        </p:txBody>
      </p:sp>
    </p:spTree>
    <p:extLst>
      <p:ext uri="{BB962C8B-B14F-4D97-AF65-F5344CB8AC3E}">
        <p14:creationId xmlns:p14="http://schemas.microsoft.com/office/powerpoint/2010/main" val="17767566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386F7-F4B9-EFC8-9B4E-10ABA5362C9A}"/>
            </a:ext>
          </a:extLst>
        </p:cNvPr>
        <p:cNvGrpSpPr/>
        <p:nvPr/>
      </p:nvGrpSpPr>
      <p:grpSpPr>
        <a:xfrm>
          <a:off x="0" y="0"/>
          <a:ext cx="0" cy="0"/>
          <a:chOff x="0" y="0"/>
          <a:chExt cx="0" cy="0"/>
        </a:xfrm>
      </p:grpSpPr>
      <p:sp>
        <p:nvSpPr>
          <p:cNvPr id="12290" name="Text Box 2">
            <a:extLst>
              <a:ext uri="{FF2B5EF4-FFF2-40B4-BE49-F238E27FC236}">
                <a16:creationId xmlns:a16="http://schemas.microsoft.com/office/drawing/2014/main" id="{35285770-E49C-F3DA-4C97-1CDC99CAD9C8}"/>
              </a:ext>
            </a:extLst>
          </p:cNvPr>
          <p:cNvSpPr txBox="1">
            <a:spLocks noChangeArrowheads="1"/>
          </p:cNvSpPr>
          <p:nvPr/>
        </p:nvSpPr>
        <p:spPr bwMode="auto">
          <a:xfrm>
            <a:off x="0" y="0"/>
            <a:ext cx="91440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dirty="0">
                <a:solidFill>
                  <a:srgbClr val="C00000"/>
                </a:solidFill>
                <a:latin typeface="Times New Roman" panose="02020603050405020304" pitchFamily="18" charset="0"/>
                <a:cs typeface="Times New Roman" panose="02020603050405020304" pitchFamily="18" charset="0"/>
              </a:rPr>
              <a:t>37: </a:t>
            </a:r>
            <a:r>
              <a:rPr lang="en-US" altLang="en-US" dirty="0">
                <a:solidFill>
                  <a:srgbClr val="006600"/>
                </a:solidFill>
                <a:latin typeface="Times New Roman" panose="02020603050405020304" pitchFamily="18" charset="0"/>
                <a:cs typeface="Times New Roman" panose="02020603050405020304" pitchFamily="18" charset="0"/>
              </a:rPr>
              <a:t>If you win a door prize of 3.58 x 10</a:t>
            </a:r>
            <a:r>
              <a:rPr lang="en-US" altLang="en-US" baseline="30000" dirty="0">
                <a:solidFill>
                  <a:srgbClr val="006600"/>
                </a:solidFill>
                <a:latin typeface="Times New Roman" panose="02020603050405020304" pitchFamily="18" charset="0"/>
                <a:cs typeface="Times New Roman" panose="02020603050405020304" pitchFamily="18" charset="0"/>
              </a:rPr>
              <a:t>24</a:t>
            </a:r>
            <a:r>
              <a:rPr lang="en-US" altLang="en-US" dirty="0">
                <a:solidFill>
                  <a:srgbClr val="006600"/>
                </a:solidFill>
                <a:latin typeface="Times New Roman" panose="02020603050405020304" pitchFamily="18" charset="0"/>
                <a:cs typeface="Times New Roman" panose="02020603050405020304" pitchFamily="18" charset="0"/>
              </a:rPr>
              <a:t> atoms of</a:t>
            </a:r>
            <a:br>
              <a:rPr lang="en-US" altLang="en-US" dirty="0">
                <a:solidFill>
                  <a:srgbClr val="006600"/>
                </a:solidFill>
                <a:latin typeface="Times New Roman" panose="02020603050405020304" pitchFamily="18" charset="0"/>
                <a:cs typeface="Times New Roman" panose="02020603050405020304" pitchFamily="18" charset="0"/>
              </a:rPr>
            </a:br>
            <a:r>
              <a:rPr lang="en-US" altLang="en-US" dirty="0">
                <a:solidFill>
                  <a:srgbClr val="006600"/>
                </a:solidFill>
                <a:latin typeface="Times New Roman" panose="02020603050405020304" pitchFamily="18" charset="0"/>
                <a:cs typeface="Times New Roman" panose="02020603050405020304" pitchFamily="18" charset="0"/>
              </a:rPr>
              <a:t>      aluminum, how many grams do you have?</a:t>
            </a:r>
          </a:p>
        </p:txBody>
      </p:sp>
      <p:sp>
        <p:nvSpPr>
          <p:cNvPr id="3" name="Text Box 3"/>
          <p:cNvSpPr txBox="1">
            <a:spLocks noChangeArrowheads="1"/>
          </p:cNvSpPr>
          <p:nvPr/>
        </p:nvSpPr>
        <p:spPr bwMode="auto">
          <a:xfrm>
            <a:off x="334963" y="2041525"/>
            <a:ext cx="34290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800" b="1" u="sng">
                <a:solidFill>
                  <a:srgbClr val="000000"/>
                </a:solidFill>
                <a:latin typeface="Times New Roman" pitchFamily="18" charset="0"/>
              </a:rPr>
              <a:t>3.58 x 10</a:t>
            </a:r>
            <a:r>
              <a:rPr lang="en-US" altLang="en-US" sz="2800" b="1" u="sng" baseline="30000">
                <a:solidFill>
                  <a:srgbClr val="000000"/>
                </a:solidFill>
                <a:latin typeface="Times New Roman" pitchFamily="18" charset="0"/>
              </a:rPr>
              <a:t>24</a:t>
            </a:r>
            <a:r>
              <a:rPr lang="en-US" altLang="en-US" sz="2800" b="1" u="sng">
                <a:solidFill>
                  <a:srgbClr val="000000"/>
                </a:solidFill>
                <a:latin typeface="Times New Roman" pitchFamily="18" charset="0"/>
              </a:rPr>
              <a:t> atoms Al</a:t>
            </a:r>
            <a:br>
              <a:rPr lang="en-US" altLang="en-US" sz="2800" b="1">
                <a:solidFill>
                  <a:srgbClr val="000000"/>
                </a:solidFill>
                <a:latin typeface="Times New Roman" pitchFamily="18" charset="0"/>
              </a:rPr>
            </a:br>
            <a:r>
              <a:rPr lang="en-US" altLang="en-US" sz="2800" b="1">
                <a:solidFill>
                  <a:srgbClr val="000000"/>
                </a:solidFill>
                <a:latin typeface="Times New Roman" pitchFamily="18" charset="0"/>
              </a:rPr>
              <a:t>1</a:t>
            </a:r>
          </a:p>
        </p:txBody>
      </p:sp>
      <p:sp>
        <p:nvSpPr>
          <p:cNvPr id="12293" name="Rectangle 5"/>
          <p:cNvSpPr>
            <a:spLocks noChangeArrowheads="1"/>
          </p:cNvSpPr>
          <p:nvPr/>
        </p:nvSpPr>
        <p:spPr bwMode="auto">
          <a:xfrm>
            <a:off x="4068763" y="1981200"/>
            <a:ext cx="3551237"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800" b="1" u="sng">
                <a:solidFill>
                  <a:srgbClr val="000000"/>
                </a:solidFill>
                <a:latin typeface="Times New Roman" pitchFamily="18" charset="0"/>
              </a:rPr>
              <a:t>1 mole Al</a:t>
            </a:r>
            <a:br>
              <a:rPr lang="en-US" altLang="en-US" sz="2800" b="1" u="sng">
                <a:solidFill>
                  <a:srgbClr val="000000"/>
                </a:solidFill>
                <a:latin typeface="Times New Roman" pitchFamily="18" charset="0"/>
              </a:rPr>
            </a:br>
            <a:r>
              <a:rPr lang="en-US" altLang="en-US" sz="2800" b="1">
                <a:solidFill>
                  <a:srgbClr val="000000"/>
                </a:solidFill>
                <a:latin typeface="Times New Roman" pitchFamily="18" charset="0"/>
              </a:rPr>
              <a:t>6.02 x 10</a:t>
            </a:r>
            <a:r>
              <a:rPr lang="en-US" altLang="en-US" sz="2800" b="1" baseline="30000">
                <a:solidFill>
                  <a:srgbClr val="000000"/>
                </a:solidFill>
                <a:latin typeface="Times New Roman" pitchFamily="18" charset="0"/>
              </a:rPr>
              <a:t>23</a:t>
            </a:r>
            <a:r>
              <a:rPr lang="en-US" altLang="en-US" sz="2800" b="1">
                <a:solidFill>
                  <a:srgbClr val="000000"/>
                </a:solidFill>
                <a:latin typeface="Times New Roman" pitchFamily="18" charset="0"/>
              </a:rPr>
              <a:t> atoms Al</a:t>
            </a:r>
          </a:p>
        </p:txBody>
      </p:sp>
      <p:sp>
        <p:nvSpPr>
          <p:cNvPr id="12294" name="Rectangle 6"/>
          <p:cNvSpPr>
            <a:spLocks noChangeArrowheads="1"/>
          </p:cNvSpPr>
          <p:nvPr/>
        </p:nvSpPr>
        <p:spPr bwMode="auto">
          <a:xfrm>
            <a:off x="7645400" y="2193925"/>
            <a:ext cx="3873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a:solidFill>
                  <a:srgbClr val="000000"/>
                </a:solidFill>
                <a:latin typeface="Times New Roman" pitchFamily="18" charset="0"/>
              </a:rPr>
              <a:t>=</a:t>
            </a:r>
          </a:p>
        </p:txBody>
      </p:sp>
      <p:sp>
        <p:nvSpPr>
          <p:cNvPr id="12297" name="Text Box 9"/>
          <p:cNvSpPr txBox="1">
            <a:spLocks noChangeArrowheads="1"/>
          </p:cNvSpPr>
          <p:nvPr/>
        </p:nvSpPr>
        <p:spPr bwMode="auto">
          <a:xfrm>
            <a:off x="609600" y="3505200"/>
            <a:ext cx="9906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3600" u="sng">
                <a:solidFill>
                  <a:srgbClr val="000000"/>
                </a:solidFill>
                <a:latin typeface="Times New Roman" pitchFamily="18" charset="0"/>
              </a:rPr>
              <a:t>3.58</a:t>
            </a:r>
            <a:br>
              <a:rPr lang="en-US" altLang="en-US" sz="3600">
                <a:solidFill>
                  <a:srgbClr val="000000"/>
                </a:solidFill>
                <a:latin typeface="Times New Roman" pitchFamily="18" charset="0"/>
              </a:rPr>
            </a:br>
            <a:r>
              <a:rPr lang="en-US" altLang="en-US" sz="3600">
                <a:solidFill>
                  <a:srgbClr val="000000"/>
                </a:solidFill>
                <a:latin typeface="Times New Roman" pitchFamily="18" charset="0"/>
              </a:rPr>
              <a:t>6.02</a:t>
            </a:r>
          </a:p>
        </p:txBody>
      </p:sp>
      <p:sp>
        <p:nvSpPr>
          <p:cNvPr id="12298" name="Rectangle 10"/>
          <p:cNvSpPr>
            <a:spLocks noChangeArrowheads="1"/>
          </p:cNvSpPr>
          <p:nvPr/>
        </p:nvSpPr>
        <p:spPr bwMode="auto">
          <a:xfrm>
            <a:off x="1600200" y="3657600"/>
            <a:ext cx="415925"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a:solidFill>
                  <a:srgbClr val="000000"/>
                </a:solidFill>
                <a:latin typeface="Times New Roman" pitchFamily="18" charset="0"/>
              </a:rPr>
              <a:t>x</a:t>
            </a:r>
          </a:p>
        </p:txBody>
      </p:sp>
      <p:sp>
        <p:nvSpPr>
          <p:cNvPr id="12299" name="Rectangle 11"/>
          <p:cNvSpPr>
            <a:spLocks noChangeArrowheads="1"/>
          </p:cNvSpPr>
          <p:nvPr/>
        </p:nvSpPr>
        <p:spPr bwMode="auto">
          <a:xfrm>
            <a:off x="2133600" y="3505200"/>
            <a:ext cx="954088"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u="sng">
                <a:solidFill>
                  <a:srgbClr val="000000"/>
                </a:solidFill>
                <a:latin typeface="Times New Roman" pitchFamily="18" charset="0"/>
              </a:rPr>
              <a:t>10</a:t>
            </a:r>
            <a:r>
              <a:rPr lang="en-US" altLang="en-US" sz="3600" u="sng" baseline="30000">
                <a:solidFill>
                  <a:srgbClr val="000000"/>
                </a:solidFill>
                <a:latin typeface="Times New Roman" pitchFamily="18" charset="0"/>
              </a:rPr>
              <a:t>24</a:t>
            </a:r>
            <a:br>
              <a:rPr lang="en-US" altLang="en-US" sz="3600" u="sng">
                <a:solidFill>
                  <a:srgbClr val="000000"/>
                </a:solidFill>
                <a:latin typeface="Times New Roman" pitchFamily="18" charset="0"/>
              </a:rPr>
            </a:br>
            <a:r>
              <a:rPr lang="en-US" altLang="en-US" sz="3600">
                <a:solidFill>
                  <a:srgbClr val="000000"/>
                </a:solidFill>
                <a:latin typeface="Times New Roman" pitchFamily="18" charset="0"/>
              </a:rPr>
              <a:t>10</a:t>
            </a:r>
            <a:r>
              <a:rPr lang="en-US" altLang="en-US" sz="3600" baseline="30000">
                <a:solidFill>
                  <a:srgbClr val="000000"/>
                </a:solidFill>
                <a:latin typeface="Times New Roman" pitchFamily="18" charset="0"/>
              </a:rPr>
              <a:t>23</a:t>
            </a:r>
            <a:endParaRPr lang="en-US" altLang="en-US" sz="3600">
              <a:solidFill>
                <a:srgbClr val="000000"/>
              </a:solidFill>
              <a:latin typeface="Times New Roman" pitchFamily="18" charset="0"/>
            </a:endParaRPr>
          </a:p>
        </p:txBody>
      </p:sp>
      <p:sp>
        <p:nvSpPr>
          <p:cNvPr id="12300" name="Rectangle 12"/>
          <p:cNvSpPr>
            <a:spLocks noChangeArrowheads="1"/>
          </p:cNvSpPr>
          <p:nvPr/>
        </p:nvSpPr>
        <p:spPr bwMode="auto">
          <a:xfrm>
            <a:off x="3322941" y="3746429"/>
            <a:ext cx="5301644" cy="2185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b="1" dirty="0">
                <a:solidFill>
                  <a:srgbClr val="000000"/>
                </a:solidFill>
                <a:latin typeface="Times New Roman" pitchFamily="18" charset="0"/>
              </a:rPr>
              <a:t>=  </a:t>
            </a:r>
            <a:r>
              <a:rPr lang="en-US" altLang="en-US" sz="3600" dirty="0">
                <a:solidFill>
                  <a:srgbClr val="000000"/>
                </a:solidFill>
                <a:latin typeface="Times New Roman" pitchFamily="18" charset="0"/>
              </a:rPr>
              <a:t>0.595 x 10</a:t>
            </a:r>
            <a:r>
              <a:rPr lang="en-US" altLang="en-US" sz="3600" baseline="30000" dirty="0">
                <a:solidFill>
                  <a:srgbClr val="000000"/>
                </a:solidFill>
                <a:latin typeface="Times New Roman" pitchFamily="18" charset="0"/>
              </a:rPr>
              <a:t>1</a:t>
            </a:r>
            <a:r>
              <a:rPr lang="en-US" altLang="en-US" sz="3600" dirty="0">
                <a:solidFill>
                  <a:srgbClr val="000000"/>
                </a:solidFill>
                <a:latin typeface="Times New Roman" pitchFamily="18" charset="0"/>
              </a:rPr>
              <a:t> moles Al</a:t>
            </a:r>
          </a:p>
          <a:p>
            <a:pPr eaLnBrk="1" hangingPunct="1">
              <a:spcBef>
                <a:spcPct val="0"/>
              </a:spcBef>
              <a:buFontTx/>
              <a:buNone/>
            </a:pPr>
            <a:r>
              <a:rPr lang="en-US" altLang="en-US" sz="3600" dirty="0">
                <a:solidFill>
                  <a:srgbClr val="000000"/>
                </a:solidFill>
                <a:latin typeface="Times New Roman" pitchFamily="18" charset="0"/>
              </a:rPr>
              <a:t>                      5.95 moles Al</a:t>
            </a:r>
          </a:p>
          <a:p>
            <a:pPr eaLnBrk="1" hangingPunct="1">
              <a:spcBef>
                <a:spcPct val="0"/>
              </a:spcBef>
              <a:buFontTx/>
              <a:buNone/>
            </a:pPr>
            <a:endParaRPr lang="en-US" altLang="en-US" sz="3600" dirty="0">
              <a:solidFill>
                <a:srgbClr val="000000"/>
              </a:solidFill>
              <a:latin typeface="Times New Roman" pitchFamily="18" charset="0"/>
            </a:endParaRPr>
          </a:p>
          <a:p>
            <a:pPr eaLnBrk="1" hangingPunct="1">
              <a:spcBef>
                <a:spcPct val="0"/>
              </a:spcBef>
              <a:buFontTx/>
              <a:buNone/>
            </a:pPr>
            <a:r>
              <a:rPr lang="en-US" altLang="en-US" sz="2800" b="1" dirty="0">
                <a:solidFill>
                  <a:srgbClr val="FF0000"/>
                </a:solidFill>
                <a:latin typeface="Times New Roman" pitchFamily="18" charset="0"/>
              </a:rPr>
              <a:t> </a:t>
            </a:r>
          </a:p>
        </p:txBody>
      </p:sp>
      <p:sp>
        <p:nvSpPr>
          <p:cNvPr id="13" name="Line 7">
            <a:extLst>
              <a:ext uri="{FF2B5EF4-FFF2-40B4-BE49-F238E27FC236}">
                <a16:creationId xmlns:a16="http://schemas.microsoft.com/office/drawing/2014/main" id="{60AD3BC0-BAEC-4080-B6F4-E9ED1E42E4E9}"/>
              </a:ext>
            </a:extLst>
          </p:cNvPr>
          <p:cNvSpPr>
            <a:spLocks noChangeShapeType="1"/>
          </p:cNvSpPr>
          <p:nvPr/>
        </p:nvSpPr>
        <p:spPr bwMode="auto">
          <a:xfrm flipV="1">
            <a:off x="2163763" y="2132806"/>
            <a:ext cx="1371600" cy="304800"/>
          </a:xfrm>
          <a:prstGeom prst="line">
            <a:avLst/>
          </a:prstGeom>
          <a:noFill/>
          <a:ln w="381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 name="Line 7">
            <a:extLst>
              <a:ext uri="{FF2B5EF4-FFF2-40B4-BE49-F238E27FC236}">
                <a16:creationId xmlns:a16="http://schemas.microsoft.com/office/drawing/2014/main" id="{AA46A637-D392-4721-8201-EF9B50470EC1}"/>
              </a:ext>
            </a:extLst>
          </p:cNvPr>
          <p:cNvSpPr>
            <a:spLocks noChangeShapeType="1"/>
          </p:cNvSpPr>
          <p:nvPr/>
        </p:nvSpPr>
        <p:spPr bwMode="auto">
          <a:xfrm flipV="1">
            <a:off x="6019800" y="2560637"/>
            <a:ext cx="1371600" cy="304800"/>
          </a:xfrm>
          <a:prstGeom prst="line">
            <a:avLst/>
          </a:prstGeom>
          <a:noFill/>
          <a:ln w="381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4" name="Text Box 4">
            <a:extLst>
              <a:ext uri="{FF2B5EF4-FFF2-40B4-BE49-F238E27FC236}">
                <a16:creationId xmlns:a16="http://schemas.microsoft.com/office/drawing/2014/main" id="{1E7F2AA0-8EDB-4D1D-89F5-6C613AD20B05}"/>
              </a:ext>
            </a:extLst>
          </p:cNvPr>
          <p:cNvSpPr txBox="1">
            <a:spLocks noChangeArrowheads="1"/>
          </p:cNvSpPr>
          <p:nvPr/>
        </p:nvSpPr>
        <p:spPr bwMode="auto">
          <a:xfrm>
            <a:off x="3763963" y="2191897"/>
            <a:ext cx="762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b="1" dirty="0">
                <a:solidFill>
                  <a:srgbClr val="000000"/>
                </a:solidFill>
                <a:latin typeface="Times New Roman" pitchFamily="18" charset="0"/>
              </a:rPr>
              <a:t>x</a:t>
            </a:r>
          </a:p>
        </p:txBody>
      </p:sp>
      <p:cxnSp>
        <p:nvCxnSpPr>
          <p:cNvPr id="6" name="Straight Arrow Connector 5">
            <a:extLst>
              <a:ext uri="{FF2B5EF4-FFF2-40B4-BE49-F238E27FC236}">
                <a16:creationId xmlns:a16="http://schemas.microsoft.com/office/drawing/2014/main" id="{B0FBFD64-5EBE-E1EB-E430-BA815E59BB68}"/>
              </a:ext>
            </a:extLst>
          </p:cNvPr>
          <p:cNvCxnSpPr>
            <a:cxnSpLocks/>
          </p:cNvCxnSpPr>
          <p:nvPr/>
        </p:nvCxnSpPr>
        <p:spPr>
          <a:xfrm flipH="1">
            <a:off x="2331245" y="4841875"/>
            <a:ext cx="3475036" cy="68255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69470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F5055-EA6F-38F2-F009-A745BC615173}"/>
            </a:ext>
          </a:extLst>
        </p:cNvPr>
        <p:cNvGrpSpPr/>
        <p:nvPr/>
      </p:nvGrpSpPr>
      <p:grpSpPr>
        <a:xfrm>
          <a:off x="0" y="0"/>
          <a:ext cx="0" cy="0"/>
          <a:chOff x="0" y="0"/>
          <a:chExt cx="0" cy="0"/>
        </a:xfrm>
      </p:grpSpPr>
      <p:sp>
        <p:nvSpPr>
          <p:cNvPr id="12290" name="Text Box 2">
            <a:extLst>
              <a:ext uri="{FF2B5EF4-FFF2-40B4-BE49-F238E27FC236}">
                <a16:creationId xmlns:a16="http://schemas.microsoft.com/office/drawing/2014/main" id="{5E26AEF3-20D1-8ECA-0D58-30673F53F820}"/>
              </a:ext>
            </a:extLst>
          </p:cNvPr>
          <p:cNvSpPr txBox="1">
            <a:spLocks noChangeArrowheads="1"/>
          </p:cNvSpPr>
          <p:nvPr/>
        </p:nvSpPr>
        <p:spPr bwMode="auto">
          <a:xfrm>
            <a:off x="0" y="0"/>
            <a:ext cx="91440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dirty="0">
                <a:solidFill>
                  <a:srgbClr val="C00000"/>
                </a:solidFill>
                <a:latin typeface="Times New Roman" panose="02020603050405020304" pitchFamily="18" charset="0"/>
                <a:cs typeface="Times New Roman" panose="02020603050405020304" pitchFamily="18" charset="0"/>
              </a:rPr>
              <a:t>37: </a:t>
            </a:r>
            <a:r>
              <a:rPr lang="en-US" altLang="en-US" dirty="0">
                <a:solidFill>
                  <a:srgbClr val="006600"/>
                </a:solidFill>
                <a:latin typeface="Times New Roman" panose="02020603050405020304" pitchFamily="18" charset="0"/>
                <a:cs typeface="Times New Roman" panose="02020603050405020304" pitchFamily="18" charset="0"/>
              </a:rPr>
              <a:t>If you win a door prize of 3.58 x 10</a:t>
            </a:r>
            <a:r>
              <a:rPr lang="en-US" altLang="en-US" baseline="30000" dirty="0">
                <a:solidFill>
                  <a:srgbClr val="006600"/>
                </a:solidFill>
                <a:latin typeface="Times New Roman" panose="02020603050405020304" pitchFamily="18" charset="0"/>
                <a:cs typeface="Times New Roman" panose="02020603050405020304" pitchFamily="18" charset="0"/>
              </a:rPr>
              <a:t>24</a:t>
            </a:r>
            <a:r>
              <a:rPr lang="en-US" altLang="en-US" dirty="0">
                <a:solidFill>
                  <a:srgbClr val="006600"/>
                </a:solidFill>
                <a:latin typeface="Times New Roman" panose="02020603050405020304" pitchFamily="18" charset="0"/>
                <a:cs typeface="Times New Roman" panose="02020603050405020304" pitchFamily="18" charset="0"/>
              </a:rPr>
              <a:t> atoms of</a:t>
            </a:r>
            <a:br>
              <a:rPr lang="en-US" altLang="en-US" dirty="0">
                <a:solidFill>
                  <a:srgbClr val="006600"/>
                </a:solidFill>
                <a:latin typeface="Times New Roman" panose="02020603050405020304" pitchFamily="18" charset="0"/>
                <a:cs typeface="Times New Roman" panose="02020603050405020304" pitchFamily="18" charset="0"/>
              </a:rPr>
            </a:br>
            <a:r>
              <a:rPr lang="en-US" altLang="en-US" dirty="0">
                <a:solidFill>
                  <a:srgbClr val="006600"/>
                </a:solidFill>
                <a:latin typeface="Times New Roman" panose="02020603050405020304" pitchFamily="18" charset="0"/>
                <a:cs typeface="Times New Roman" panose="02020603050405020304" pitchFamily="18" charset="0"/>
              </a:rPr>
              <a:t>      aluminum, how many grams do you have?</a:t>
            </a:r>
          </a:p>
        </p:txBody>
      </p:sp>
      <p:sp>
        <p:nvSpPr>
          <p:cNvPr id="3" name="Text Box 3">
            <a:extLst>
              <a:ext uri="{FF2B5EF4-FFF2-40B4-BE49-F238E27FC236}">
                <a16:creationId xmlns:a16="http://schemas.microsoft.com/office/drawing/2014/main" id="{9909536B-0BC0-0A7C-17BD-2D124D1211D3}"/>
              </a:ext>
            </a:extLst>
          </p:cNvPr>
          <p:cNvSpPr txBox="1">
            <a:spLocks noChangeArrowheads="1"/>
          </p:cNvSpPr>
          <p:nvPr/>
        </p:nvSpPr>
        <p:spPr bwMode="auto">
          <a:xfrm>
            <a:off x="334963" y="2041525"/>
            <a:ext cx="34290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800" b="1" u="sng">
                <a:solidFill>
                  <a:srgbClr val="000000"/>
                </a:solidFill>
                <a:latin typeface="Times New Roman" pitchFamily="18" charset="0"/>
              </a:rPr>
              <a:t>3.58 x 10</a:t>
            </a:r>
            <a:r>
              <a:rPr lang="en-US" altLang="en-US" sz="2800" b="1" u="sng" baseline="30000">
                <a:solidFill>
                  <a:srgbClr val="000000"/>
                </a:solidFill>
                <a:latin typeface="Times New Roman" pitchFamily="18" charset="0"/>
              </a:rPr>
              <a:t>24</a:t>
            </a:r>
            <a:r>
              <a:rPr lang="en-US" altLang="en-US" sz="2800" b="1" u="sng">
                <a:solidFill>
                  <a:srgbClr val="000000"/>
                </a:solidFill>
                <a:latin typeface="Times New Roman" pitchFamily="18" charset="0"/>
              </a:rPr>
              <a:t> atoms Al</a:t>
            </a:r>
            <a:br>
              <a:rPr lang="en-US" altLang="en-US" sz="2800" b="1">
                <a:solidFill>
                  <a:srgbClr val="000000"/>
                </a:solidFill>
                <a:latin typeface="Times New Roman" pitchFamily="18" charset="0"/>
              </a:rPr>
            </a:br>
            <a:r>
              <a:rPr lang="en-US" altLang="en-US" sz="2800" b="1">
                <a:solidFill>
                  <a:srgbClr val="000000"/>
                </a:solidFill>
                <a:latin typeface="Times New Roman" pitchFamily="18" charset="0"/>
              </a:rPr>
              <a:t>1</a:t>
            </a:r>
          </a:p>
        </p:txBody>
      </p:sp>
      <p:sp>
        <p:nvSpPr>
          <p:cNvPr id="12293" name="Rectangle 5">
            <a:extLst>
              <a:ext uri="{FF2B5EF4-FFF2-40B4-BE49-F238E27FC236}">
                <a16:creationId xmlns:a16="http://schemas.microsoft.com/office/drawing/2014/main" id="{826BD29F-582D-B478-DB82-EF83E808CA02}"/>
              </a:ext>
            </a:extLst>
          </p:cNvPr>
          <p:cNvSpPr>
            <a:spLocks noChangeArrowheads="1"/>
          </p:cNvSpPr>
          <p:nvPr/>
        </p:nvSpPr>
        <p:spPr bwMode="auto">
          <a:xfrm>
            <a:off x="4068763" y="1981200"/>
            <a:ext cx="3551237"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800" b="1" u="sng">
                <a:solidFill>
                  <a:srgbClr val="000000"/>
                </a:solidFill>
                <a:latin typeface="Times New Roman" pitchFamily="18" charset="0"/>
              </a:rPr>
              <a:t>1 mole Al</a:t>
            </a:r>
            <a:br>
              <a:rPr lang="en-US" altLang="en-US" sz="2800" b="1" u="sng">
                <a:solidFill>
                  <a:srgbClr val="000000"/>
                </a:solidFill>
                <a:latin typeface="Times New Roman" pitchFamily="18" charset="0"/>
              </a:rPr>
            </a:br>
            <a:r>
              <a:rPr lang="en-US" altLang="en-US" sz="2800" b="1">
                <a:solidFill>
                  <a:srgbClr val="000000"/>
                </a:solidFill>
                <a:latin typeface="Times New Roman" pitchFamily="18" charset="0"/>
              </a:rPr>
              <a:t>6.02 x 10</a:t>
            </a:r>
            <a:r>
              <a:rPr lang="en-US" altLang="en-US" sz="2800" b="1" baseline="30000">
                <a:solidFill>
                  <a:srgbClr val="000000"/>
                </a:solidFill>
                <a:latin typeface="Times New Roman" pitchFamily="18" charset="0"/>
              </a:rPr>
              <a:t>23</a:t>
            </a:r>
            <a:r>
              <a:rPr lang="en-US" altLang="en-US" sz="2800" b="1">
                <a:solidFill>
                  <a:srgbClr val="000000"/>
                </a:solidFill>
                <a:latin typeface="Times New Roman" pitchFamily="18" charset="0"/>
              </a:rPr>
              <a:t> atoms Al</a:t>
            </a:r>
          </a:p>
        </p:txBody>
      </p:sp>
      <p:sp>
        <p:nvSpPr>
          <p:cNvPr id="12294" name="Rectangle 6">
            <a:extLst>
              <a:ext uri="{FF2B5EF4-FFF2-40B4-BE49-F238E27FC236}">
                <a16:creationId xmlns:a16="http://schemas.microsoft.com/office/drawing/2014/main" id="{5DC712E4-1785-B49A-9CA5-971FF80DE941}"/>
              </a:ext>
            </a:extLst>
          </p:cNvPr>
          <p:cNvSpPr>
            <a:spLocks noChangeArrowheads="1"/>
          </p:cNvSpPr>
          <p:nvPr/>
        </p:nvSpPr>
        <p:spPr bwMode="auto">
          <a:xfrm>
            <a:off x="7645400" y="2193925"/>
            <a:ext cx="3873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a:solidFill>
                  <a:srgbClr val="000000"/>
                </a:solidFill>
                <a:latin typeface="Times New Roman" pitchFamily="18" charset="0"/>
              </a:rPr>
              <a:t>=</a:t>
            </a:r>
          </a:p>
        </p:txBody>
      </p:sp>
      <p:sp>
        <p:nvSpPr>
          <p:cNvPr id="12297" name="Text Box 9">
            <a:extLst>
              <a:ext uri="{FF2B5EF4-FFF2-40B4-BE49-F238E27FC236}">
                <a16:creationId xmlns:a16="http://schemas.microsoft.com/office/drawing/2014/main" id="{1ADC8DC1-FADD-A5A4-D513-56AD525F35A5}"/>
              </a:ext>
            </a:extLst>
          </p:cNvPr>
          <p:cNvSpPr txBox="1">
            <a:spLocks noChangeArrowheads="1"/>
          </p:cNvSpPr>
          <p:nvPr/>
        </p:nvSpPr>
        <p:spPr bwMode="auto">
          <a:xfrm>
            <a:off x="609600" y="3505200"/>
            <a:ext cx="9906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3600" u="sng">
                <a:solidFill>
                  <a:srgbClr val="000000"/>
                </a:solidFill>
                <a:latin typeface="Times New Roman" pitchFamily="18" charset="0"/>
              </a:rPr>
              <a:t>3.58</a:t>
            </a:r>
            <a:br>
              <a:rPr lang="en-US" altLang="en-US" sz="3600">
                <a:solidFill>
                  <a:srgbClr val="000000"/>
                </a:solidFill>
                <a:latin typeface="Times New Roman" pitchFamily="18" charset="0"/>
              </a:rPr>
            </a:br>
            <a:r>
              <a:rPr lang="en-US" altLang="en-US" sz="3600">
                <a:solidFill>
                  <a:srgbClr val="000000"/>
                </a:solidFill>
                <a:latin typeface="Times New Roman" pitchFamily="18" charset="0"/>
              </a:rPr>
              <a:t>6.02</a:t>
            </a:r>
          </a:p>
        </p:txBody>
      </p:sp>
      <p:sp>
        <p:nvSpPr>
          <p:cNvPr id="12298" name="Rectangle 10">
            <a:extLst>
              <a:ext uri="{FF2B5EF4-FFF2-40B4-BE49-F238E27FC236}">
                <a16:creationId xmlns:a16="http://schemas.microsoft.com/office/drawing/2014/main" id="{BF2D853C-97B3-2E8B-79FE-1AA5C95F0A37}"/>
              </a:ext>
            </a:extLst>
          </p:cNvPr>
          <p:cNvSpPr>
            <a:spLocks noChangeArrowheads="1"/>
          </p:cNvSpPr>
          <p:nvPr/>
        </p:nvSpPr>
        <p:spPr bwMode="auto">
          <a:xfrm>
            <a:off x="1600200" y="3657600"/>
            <a:ext cx="415925"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a:solidFill>
                  <a:srgbClr val="000000"/>
                </a:solidFill>
                <a:latin typeface="Times New Roman" pitchFamily="18" charset="0"/>
              </a:rPr>
              <a:t>x</a:t>
            </a:r>
          </a:p>
        </p:txBody>
      </p:sp>
      <p:sp>
        <p:nvSpPr>
          <p:cNvPr id="12299" name="Rectangle 11">
            <a:extLst>
              <a:ext uri="{FF2B5EF4-FFF2-40B4-BE49-F238E27FC236}">
                <a16:creationId xmlns:a16="http://schemas.microsoft.com/office/drawing/2014/main" id="{71BF95C2-CEDC-E9B8-5AE3-6F649C43850B}"/>
              </a:ext>
            </a:extLst>
          </p:cNvPr>
          <p:cNvSpPr>
            <a:spLocks noChangeArrowheads="1"/>
          </p:cNvSpPr>
          <p:nvPr/>
        </p:nvSpPr>
        <p:spPr bwMode="auto">
          <a:xfrm>
            <a:off x="2133600" y="3505200"/>
            <a:ext cx="954088"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u="sng">
                <a:solidFill>
                  <a:srgbClr val="000000"/>
                </a:solidFill>
                <a:latin typeface="Times New Roman" pitchFamily="18" charset="0"/>
              </a:rPr>
              <a:t>10</a:t>
            </a:r>
            <a:r>
              <a:rPr lang="en-US" altLang="en-US" sz="3600" u="sng" baseline="30000">
                <a:solidFill>
                  <a:srgbClr val="000000"/>
                </a:solidFill>
                <a:latin typeface="Times New Roman" pitchFamily="18" charset="0"/>
              </a:rPr>
              <a:t>24</a:t>
            </a:r>
            <a:br>
              <a:rPr lang="en-US" altLang="en-US" sz="3600" u="sng">
                <a:solidFill>
                  <a:srgbClr val="000000"/>
                </a:solidFill>
                <a:latin typeface="Times New Roman" pitchFamily="18" charset="0"/>
              </a:rPr>
            </a:br>
            <a:r>
              <a:rPr lang="en-US" altLang="en-US" sz="3600">
                <a:solidFill>
                  <a:srgbClr val="000000"/>
                </a:solidFill>
                <a:latin typeface="Times New Roman" pitchFamily="18" charset="0"/>
              </a:rPr>
              <a:t>10</a:t>
            </a:r>
            <a:r>
              <a:rPr lang="en-US" altLang="en-US" sz="3600" baseline="30000">
                <a:solidFill>
                  <a:srgbClr val="000000"/>
                </a:solidFill>
                <a:latin typeface="Times New Roman" pitchFamily="18" charset="0"/>
              </a:rPr>
              <a:t>23</a:t>
            </a:r>
            <a:endParaRPr lang="en-US" altLang="en-US" sz="3600">
              <a:solidFill>
                <a:srgbClr val="000000"/>
              </a:solidFill>
              <a:latin typeface="Times New Roman" pitchFamily="18" charset="0"/>
            </a:endParaRPr>
          </a:p>
        </p:txBody>
      </p:sp>
      <p:sp>
        <p:nvSpPr>
          <p:cNvPr id="12300" name="Rectangle 12">
            <a:extLst>
              <a:ext uri="{FF2B5EF4-FFF2-40B4-BE49-F238E27FC236}">
                <a16:creationId xmlns:a16="http://schemas.microsoft.com/office/drawing/2014/main" id="{4EA07E51-E2FC-4182-0317-2F98E387DEFF}"/>
              </a:ext>
            </a:extLst>
          </p:cNvPr>
          <p:cNvSpPr>
            <a:spLocks noChangeArrowheads="1"/>
          </p:cNvSpPr>
          <p:nvPr/>
        </p:nvSpPr>
        <p:spPr bwMode="auto">
          <a:xfrm>
            <a:off x="3322941" y="3746429"/>
            <a:ext cx="5301644" cy="2185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b="1" dirty="0">
                <a:solidFill>
                  <a:srgbClr val="000000"/>
                </a:solidFill>
                <a:latin typeface="Times New Roman" pitchFamily="18" charset="0"/>
              </a:rPr>
              <a:t>=  </a:t>
            </a:r>
            <a:r>
              <a:rPr lang="en-US" altLang="en-US" sz="3600" dirty="0">
                <a:solidFill>
                  <a:srgbClr val="000000"/>
                </a:solidFill>
                <a:latin typeface="Times New Roman" pitchFamily="18" charset="0"/>
              </a:rPr>
              <a:t>0.595 x 10</a:t>
            </a:r>
            <a:r>
              <a:rPr lang="en-US" altLang="en-US" sz="3600" baseline="30000" dirty="0">
                <a:solidFill>
                  <a:srgbClr val="000000"/>
                </a:solidFill>
                <a:latin typeface="Times New Roman" pitchFamily="18" charset="0"/>
              </a:rPr>
              <a:t>1</a:t>
            </a:r>
            <a:r>
              <a:rPr lang="en-US" altLang="en-US" sz="3600" dirty="0">
                <a:solidFill>
                  <a:srgbClr val="000000"/>
                </a:solidFill>
                <a:latin typeface="Times New Roman" pitchFamily="18" charset="0"/>
              </a:rPr>
              <a:t> moles Al</a:t>
            </a:r>
          </a:p>
          <a:p>
            <a:pPr eaLnBrk="1" hangingPunct="1">
              <a:spcBef>
                <a:spcPct val="0"/>
              </a:spcBef>
              <a:buFontTx/>
              <a:buNone/>
            </a:pPr>
            <a:r>
              <a:rPr lang="en-US" altLang="en-US" sz="3600" dirty="0">
                <a:solidFill>
                  <a:srgbClr val="000000"/>
                </a:solidFill>
                <a:latin typeface="Times New Roman" pitchFamily="18" charset="0"/>
              </a:rPr>
              <a:t>                      5.95 moles Al</a:t>
            </a:r>
          </a:p>
          <a:p>
            <a:pPr eaLnBrk="1" hangingPunct="1">
              <a:spcBef>
                <a:spcPct val="0"/>
              </a:spcBef>
              <a:buFontTx/>
              <a:buNone/>
            </a:pPr>
            <a:endParaRPr lang="en-US" altLang="en-US" sz="3600" dirty="0">
              <a:solidFill>
                <a:srgbClr val="000000"/>
              </a:solidFill>
              <a:latin typeface="Times New Roman" pitchFamily="18" charset="0"/>
            </a:endParaRPr>
          </a:p>
          <a:p>
            <a:pPr eaLnBrk="1" hangingPunct="1">
              <a:spcBef>
                <a:spcPct val="0"/>
              </a:spcBef>
              <a:buFontTx/>
              <a:buNone/>
            </a:pPr>
            <a:r>
              <a:rPr lang="en-US" altLang="en-US" sz="2800" b="1" dirty="0">
                <a:solidFill>
                  <a:srgbClr val="FF0000"/>
                </a:solidFill>
                <a:latin typeface="Times New Roman" pitchFamily="18" charset="0"/>
              </a:rPr>
              <a:t> </a:t>
            </a:r>
          </a:p>
        </p:txBody>
      </p:sp>
      <p:sp>
        <p:nvSpPr>
          <p:cNvPr id="13" name="Line 7">
            <a:extLst>
              <a:ext uri="{FF2B5EF4-FFF2-40B4-BE49-F238E27FC236}">
                <a16:creationId xmlns:a16="http://schemas.microsoft.com/office/drawing/2014/main" id="{41CBE943-37F3-A76E-F63B-C7A0EB3AD3EB}"/>
              </a:ext>
            </a:extLst>
          </p:cNvPr>
          <p:cNvSpPr>
            <a:spLocks noChangeShapeType="1"/>
          </p:cNvSpPr>
          <p:nvPr/>
        </p:nvSpPr>
        <p:spPr bwMode="auto">
          <a:xfrm flipV="1">
            <a:off x="2163763" y="2132806"/>
            <a:ext cx="1371600" cy="304800"/>
          </a:xfrm>
          <a:prstGeom prst="line">
            <a:avLst/>
          </a:prstGeom>
          <a:noFill/>
          <a:ln w="381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 name="Line 7">
            <a:extLst>
              <a:ext uri="{FF2B5EF4-FFF2-40B4-BE49-F238E27FC236}">
                <a16:creationId xmlns:a16="http://schemas.microsoft.com/office/drawing/2014/main" id="{9D6CD362-79FF-5A84-F654-9915FA4327C6}"/>
              </a:ext>
            </a:extLst>
          </p:cNvPr>
          <p:cNvSpPr>
            <a:spLocks noChangeShapeType="1"/>
          </p:cNvSpPr>
          <p:nvPr/>
        </p:nvSpPr>
        <p:spPr bwMode="auto">
          <a:xfrm flipV="1">
            <a:off x="6019800" y="2560637"/>
            <a:ext cx="1371600" cy="304800"/>
          </a:xfrm>
          <a:prstGeom prst="line">
            <a:avLst/>
          </a:prstGeom>
          <a:noFill/>
          <a:ln w="381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4" name="Text Box 4">
            <a:extLst>
              <a:ext uri="{FF2B5EF4-FFF2-40B4-BE49-F238E27FC236}">
                <a16:creationId xmlns:a16="http://schemas.microsoft.com/office/drawing/2014/main" id="{D797FC92-9FC9-2FDE-39C2-A7A32BA85BA5}"/>
              </a:ext>
            </a:extLst>
          </p:cNvPr>
          <p:cNvSpPr txBox="1">
            <a:spLocks noChangeArrowheads="1"/>
          </p:cNvSpPr>
          <p:nvPr/>
        </p:nvSpPr>
        <p:spPr bwMode="auto">
          <a:xfrm>
            <a:off x="3763963" y="2191897"/>
            <a:ext cx="762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b="1" dirty="0">
                <a:solidFill>
                  <a:srgbClr val="000000"/>
                </a:solidFill>
                <a:latin typeface="Times New Roman" pitchFamily="18" charset="0"/>
              </a:rPr>
              <a:t>x</a:t>
            </a:r>
          </a:p>
        </p:txBody>
      </p:sp>
      <p:sp>
        <p:nvSpPr>
          <p:cNvPr id="2" name="Rectangle 5"/>
          <p:cNvSpPr>
            <a:spLocks noChangeArrowheads="1"/>
          </p:cNvSpPr>
          <p:nvPr/>
        </p:nvSpPr>
        <p:spPr bwMode="auto">
          <a:xfrm>
            <a:off x="777081" y="5600629"/>
            <a:ext cx="218757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800" u="sng">
                <a:solidFill>
                  <a:srgbClr val="FF0000"/>
                </a:solidFill>
                <a:latin typeface="Times New Roman" pitchFamily="18" charset="0"/>
              </a:rPr>
              <a:t>5.95 moles Al</a:t>
            </a:r>
            <a:br>
              <a:rPr lang="en-US" altLang="en-US" sz="2800">
                <a:solidFill>
                  <a:srgbClr val="FF0000"/>
                </a:solidFill>
                <a:latin typeface="Times New Roman" pitchFamily="18" charset="0"/>
              </a:rPr>
            </a:br>
            <a:r>
              <a:rPr lang="en-US" altLang="en-US" sz="2800">
                <a:solidFill>
                  <a:srgbClr val="FF0000"/>
                </a:solidFill>
                <a:latin typeface="Times New Roman" pitchFamily="18" charset="0"/>
              </a:rPr>
              <a:t>1</a:t>
            </a:r>
          </a:p>
        </p:txBody>
      </p:sp>
      <p:cxnSp>
        <p:nvCxnSpPr>
          <p:cNvPr id="6" name="Straight Arrow Connector 5">
            <a:extLst>
              <a:ext uri="{FF2B5EF4-FFF2-40B4-BE49-F238E27FC236}">
                <a16:creationId xmlns:a16="http://schemas.microsoft.com/office/drawing/2014/main" id="{0D7CD9B1-BD6D-4B3A-9F12-87E90F59E058}"/>
              </a:ext>
            </a:extLst>
          </p:cNvPr>
          <p:cNvCxnSpPr>
            <a:cxnSpLocks/>
          </p:cNvCxnSpPr>
          <p:nvPr/>
        </p:nvCxnSpPr>
        <p:spPr>
          <a:xfrm flipH="1">
            <a:off x="2331245" y="4841875"/>
            <a:ext cx="3475036" cy="68255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 Box 6"/>
          <p:cNvSpPr txBox="1">
            <a:spLocks noChangeArrowheads="1"/>
          </p:cNvSpPr>
          <p:nvPr/>
        </p:nvSpPr>
        <p:spPr bwMode="auto">
          <a:xfrm>
            <a:off x="3276600" y="5540304"/>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a:solidFill>
                  <a:srgbClr val="FF0000"/>
                </a:solidFill>
                <a:latin typeface="Times New Roman" pitchFamily="18" charset="0"/>
              </a:rPr>
              <a:t>x</a:t>
            </a:r>
          </a:p>
        </p:txBody>
      </p:sp>
      <p:sp>
        <p:nvSpPr>
          <p:cNvPr id="15" name="Rectangle 8"/>
          <p:cNvSpPr>
            <a:spLocks noChangeArrowheads="1"/>
          </p:cNvSpPr>
          <p:nvPr/>
        </p:nvSpPr>
        <p:spPr bwMode="auto">
          <a:xfrm>
            <a:off x="3873500" y="5387904"/>
            <a:ext cx="1604963"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800" u="sng">
                <a:solidFill>
                  <a:srgbClr val="FF0000"/>
                </a:solidFill>
                <a:latin typeface="Times New Roman" pitchFamily="18" charset="0"/>
              </a:rPr>
              <a:t>27 g Al</a:t>
            </a:r>
            <a:br>
              <a:rPr lang="en-US" altLang="en-US" sz="2800">
                <a:solidFill>
                  <a:srgbClr val="FF0000"/>
                </a:solidFill>
                <a:latin typeface="Times New Roman" pitchFamily="18" charset="0"/>
              </a:rPr>
            </a:br>
            <a:r>
              <a:rPr lang="en-US" altLang="en-US" sz="2800">
                <a:solidFill>
                  <a:srgbClr val="FF0000"/>
                </a:solidFill>
                <a:latin typeface="Times New Roman" pitchFamily="18" charset="0"/>
              </a:rPr>
              <a:t>1 mole Al</a:t>
            </a:r>
          </a:p>
        </p:txBody>
      </p:sp>
      <p:sp>
        <p:nvSpPr>
          <p:cNvPr id="17" name="Line 10"/>
          <p:cNvSpPr>
            <a:spLocks noChangeShapeType="1"/>
          </p:cNvSpPr>
          <p:nvPr/>
        </p:nvSpPr>
        <p:spPr bwMode="auto">
          <a:xfrm flipV="1">
            <a:off x="4267200" y="5921304"/>
            <a:ext cx="144780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8" name="Text Box 11"/>
          <p:cNvSpPr txBox="1">
            <a:spLocks noChangeArrowheads="1"/>
          </p:cNvSpPr>
          <p:nvPr/>
        </p:nvSpPr>
        <p:spPr bwMode="auto">
          <a:xfrm>
            <a:off x="5943600" y="5616504"/>
            <a:ext cx="3054351" cy="95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US" altLang="en-US" sz="2800" dirty="0">
                <a:solidFill>
                  <a:srgbClr val="FF0000"/>
                </a:solidFill>
                <a:latin typeface="Times New Roman" pitchFamily="18" charset="0"/>
              </a:rPr>
              <a:t>=  161 g Al</a:t>
            </a:r>
            <a:br>
              <a:rPr lang="en-US" altLang="en-US" sz="1400" dirty="0">
                <a:solidFill>
                  <a:srgbClr val="FF0000"/>
                </a:solidFill>
                <a:latin typeface="Times New Roman" pitchFamily="18" charset="0"/>
              </a:rPr>
            </a:br>
            <a:r>
              <a:rPr lang="en-US" altLang="en-US" sz="2800" dirty="0">
                <a:solidFill>
                  <a:srgbClr val="FF0000"/>
                </a:solidFill>
                <a:latin typeface="Times New Roman" pitchFamily="18" charset="0"/>
              </a:rPr>
              <a:t>       </a:t>
            </a:r>
            <a:r>
              <a:rPr lang="en-US" altLang="en-US" sz="2000" dirty="0">
                <a:solidFill>
                  <a:srgbClr val="000000">
                    <a:lumMod val="95000"/>
                    <a:lumOff val="5000"/>
                  </a:srgbClr>
                </a:solidFill>
                <a:latin typeface="Times New Roman" pitchFamily="18" charset="0"/>
              </a:rPr>
              <a:t>(3 SF)</a:t>
            </a:r>
          </a:p>
        </p:txBody>
      </p:sp>
      <p:sp>
        <p:nvSpPr>
          <p:cNvPr id="9" name="TextBox 8">
            <a:extLst>
              <a:ext uri="{FF2B5EF4-FFF2-40B4-BE49-F238E27FC236}">
                <a16:creationId xmlns:a16="http://schemas.microsoft.com/office/drawing/2014/main" id="{3291C3FC-0C49-1B3F-F442-2E5F8D61AD8C}"/>
              </a:ext>
            </a:extLst>
          </p:cNvPr>
          <p:cNvSpPr txBox="1"/>
          <p:nvPr/>
        </p:nvSpPr>
        <p:spPr>
          <a:xfrm>
            <a:off x="7543800" y="6370537"/>
            <a:ext cx="1600200" cy="523220"/>
          </a:xfrm>
          <a:prstGeom prst="rect">
            <a:avLst/>
          </a:prstGeom>
          <a:noFill/>
        </p:spPr>
        <p:txBody>
          <a:bodyPr wrap="square" rtlCol="0">
            <a:spAutoFit/>
          </a:bodyPr>
          <a:lstStyle/>
          <a:p>
            <a:pPr algn="r"/>
            <a:r>
              <a:rPr lang="en-US" sz="2800" b="1" dirty="0">
                <a:solidFill>
                  <a:srgbClr val="000099"/>
                </a:solidFill>
              </a:rPr>
              <a:t>BANG!</a:t>
            </a:r>
          </a:p>
        </p:txBody>
      </p:sp>
      <p:sp>
        <p:nvSpPr>
          <p:cNvPr id="10" name="Line 10">
            <a:extLst>
              <a:ext uri="{FF2B5EF4-FFF2-40B4-BE49-F238E27FC236}">
                <a16:creationId xmlns:a16="http://schemas.microsoft.com/office/drawing/2014/main" id="{27687C19-E95D-C0D7-C82C-2F8AAF21F88A}"/>
              </a:ext>
            </a:extLst>
          </p:cNvPr>
          <p:cNvSpPr>
            <a:spLocks noChangeShapeType="1"/>
          </p:cNvSpPr>
          <p:nvPr/>
        </p:nvSpPr>
        <p:spPr bwMode="auto">
          <a:xfrm flipV="1">
            <a:off x="1500982" y="5738474"/>
            <a:ext cx="144780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2805366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Box 1"/>
          <p:cNvSpPr txBox="1">
            <a:spLocks noChangeArrowheads="1"/>
          </p:cNvSpPr>
          <p:nvPr/>
        </p:nvSpPr>
        <p:spPr bwMode="auto">
          <a:xfrm>
            <a:off x="0" y="0"/>
            <a:ext cx="9144000" cy="584775"/>
          </a:xfrm>
          <a:prstGeom prst="rect">
            <a:avLst/>
          </a:prstGeom>
          <a:solidFill>
            <a:srgbClr val="FFE389"/>
          </a:solid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altLang="en-US" sz="3200" dirty="0">
                <a:solidFill>
                  <a:srgbClr val="006600"/>
                </a:solidFill>
                <a:latin typeface="Times New Roman" panose="02020603050405020304" pitchFamily="18" charset="0"/>
                <a:cs typeface="Times New Roman" panose="02020603050405020304" pitchFamily="18" charset="0"/>
              </a:rPr>
              <a:t>38. </a:t>
            </a:r>
            <a:r>
              <a:rPr lang="en-US" altLang="en-US" sz="3200" dirty="0">
                <a:solidFill>
                  <a:srgbClr val="000000"/>
                </a:solidFill>
                <a:latin typeface="Times New Roman" panose="02020603050405020304" pitchFamily="18" charset="0"/>
                <a:cs typeface="Times New Roman" panose="02020603050405020304" pitchFamily="18" charset="0"/>
              </a:rPr>
              <a:t>What is the mass of 7.99 x 10</a:t>
            </a:r>
            <a:r>
              <a:rPr lang="en-US" altLang="en-US" sz="3200" baseline="30000" dirty="0">
                <a:solidFill>
                  <a:srgbClr val="000000"/>
                </a:solidFill>
                <a:latin typeface="Times New Roman" panose="02020603050405020304" pitchFamily="18" charset="0"/>
                <a:cs typeface="Times New Roman" panose="02020603050405020304" pitchFamily="18" charset="0"/>
              </a:rPr>
              <a:t>25</a:t>
            </a:r>
            <a:r>
              <a:rPr lang="en-US" altLang="en-US" sz="3200" dirty="0">
                <a:solidFill>
                  <a:srgbClr val="000000"/>
                </a:solidFill>
                <a:latin typeface="Times New Roman" panose="02020603050405020304" pitchFamily="18" charset="0"/>
                <a:cs typeface="Times New Roman" panose="02020603050405020304" pitchFamily="18" charset="0"/>
              </a:rPr>
              <a:t> molecules of CO</a:t>
            </a:r>
            <a:r>
              <a:rPr lang="en-US" altLang="en-US" sz="3200" baseline="-25000" dirty="0">
                <a:solidFill>
                  <a:srgbClr val="000000"/>
                </a:solidFill>
                <a:latin typeface="Times New Roman" panose="02020603050405020304" pitchFamily="18" charset="0"/>
                <a:cs typeface="Times New Roman" panose="02020603050405020304" pitchFamily="18" charset="0"/>
              </a:rPr>
              <a:t>2</a:t>
            </a:r>
            <a:r>
              <a:rPr lang="en-US" altLang="en-US" sz="3200" dirty="0">
                <a:solidFill>
                  <a:srgbClr val="000000"/>
                </a:solidFill>
                <a:latin typeface="Times New Roman" panose="02020603050405020304" pitchFamily="18" charset="0"/>
                <a:cs typeface="Times New Roman" panose="02020603050405020304" pitchFamily="18" charset="0"/>
              </a:rPr>
              <a:t>?</a:t>
            </a:r>
          </a:p>
        </p:txBody>
      </p:sp>
      <p:grpSp>
        <p:nvGrpSpPr>
          <p:cNvPr id="3" name="Group 2">
            <a:extLst>
              <a:ext uri="{FF2B5EF4-FFF2-40B4-BE49-F238E27FC236}">
                <a16:creationId xmlns:a16="http://schemas.microsoft.com/office/drawing/2014/main" id="{E7684BA9-DF07-45BD-9AB3-D1508D64648F}"/>
              </a:ext>
            </a:extLst>
          </p:cNvPr>
          <p:cNvGrpSpPr/>
          <p:nvPr/>
        </p:nvGrpSpPr>
        <p:grpSpPr>
          <a:xfrm>
            <a:off x="6380018" y="3058839"/>
            <a:ext cx="2510682" cy="2717325"/>
            <a:chOff x="6531810" y="76200"/>
            <a:chExt cx="2510682" cy="2717325"/>
          </a:xfrm>
        </p:grpSpPr>
        <p:cxnSp>
          <p:nvCxnSpPr>
            <p:cNvPr id="4" name="Straight Connector 3">
              <a:extLst>
                <a:ext uri="{FF2B5EF4-FFF2-40B4-BE49-F238E27FC236}">
                  <a16:creationId xmlns:a16="http://schemas.microsoft.com/office/drawing/2014/main" id="{9A20B206-AB0C-4827-B856-6D058BAD538C}"/>
                </a:ext>
              </a:extLst>
            </p:cNvPr>
            <p:cNvCxnSpPr>
              <a:cxnSpLocks/>
              <a:stCxn id="6" idx="0"/>
            </p:cNvCxnSpPr>
            <p:nvPr/>
          </p:nvCxnSpPr>
          <p:spPr>
            <a:xfrm flipV="1">
              <a:off x="6715960" y="1219200"/>
              <a:ext cx="904040" cy="276854"/>
            </a:xfrm>
            <a:prstGeom prst="line">
              <a:avLst/>
            </a:prstGeom>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9A15CF24-4A91-43FF-BDAB-5BB022FBDF7B}"/>
                </a:ext>
              </a:extLst>
            </p:cNvPr>
            <p:cNvCxnSpPr>
              <a:cxnSpLocks/>
              <a:stCxn id="7" idx="0"/>
            </p:cNvCxnSpPr>
            <p:nvPr/>
          </p:nvCxnSpPr>
          <p:spPr>
            <a:xfrm flipV="1">
              <a:off x="7182557" y="1219202"/>
              <a:ext cx="437443" cy="832868"/>
            </a:xfrm>
            <a:prstGeom prst="line">
              <a:avLst/>
            </a:prstGeom>
          </p:spPr>
          <p:style>
            <a:lnRef idx="1">
              <a:schemeClr val="dk1"/>
            </a:lnRef>
            <a:fillRef idx="0">
              <a:schemeClr val="dk1"/>
            </a:fillRef>
            <a:effectRef idx="0">
              <a:schemeClr val="dk1"/>
            </a:effectRef>
            <a:fontRef idx="minor">
              <a:schemeClr val="tx1"/>
            </a:fontRef>
          </p:style>
        </p:cxnSp>
        <p:sp>
          <p:nvSpPr>
            <p:cNvPr id="6" name="Arc 5">
              <a:extLst>
                <a:ext uri="{FF2B5EF4-FFF2-40B4-BE49-F238E27FC236}">
                  <a16:creationId xmlns:a16="http://schemas.microsoft.com/office/drawing/2014/main" id="{BDEBE95E-D60E-49DB-8007-407F371DD0F7}"/>
                </a:ext>
              </a:extLst>
            </p:cNvPr>
            <p:cNvSpPr/>
            <p:nvPr/>
          </p:nvSpPr>
          <p:spPr>
            <a:xfrm rot="13907519">
              <a:off x="6943461" y="104791"/>
              <a:ext cx="895879" cy="1719181"/>
            </a:xfrm>
            <a:prstGeom prst="arc">
              <a:avLst>
                <a:gd name="adj1" fmla="val 16200000"/>
                <a:gd name="adj2" fmla="val 5213196"/>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 name="Arc 6">
              <a:extLst>
                <a:ext uri="{FF2B5EF4-FFF2-40B4-BE49-F238E27FC236}">
                  <a16:creationId xmlns:a16="http://schemas.microsoft.com/office/drawing/2014/main" id="{A233F175-972C-449B-B55F-04D16759CBB6}"/>
                </a:ext>
              </a:extLst>
            </p:cNvPr>
            <p:cNvSpPr/>
            <p:nvPr/>
          </p:nvSpPr>
          <p:spPr>
            <a:xfrm rot="13907519" flipH="1">
              <a:off x="7456463" y="660807"/>
              <a:ext cx="803071" cy="1719181"/>
            </a:xfrm>
            <a:prstGeom prst="arc">
              <a:avLst>
                <a:gd name="adj1" fmla="val 16200000"/>
                <a:gd name="adj2" fmla="val 5985449"/>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29E1C131-55CB-49D5-B020-327AAC5436B8}"/>
                </a:ext>
              </a:extLst>
            </p:cNvPr>
            <p:cNvCxnSpPr>
              <a:stCxn id="6" idx="0"/>
            </p:cNvCxnSpPr>
            <p:nvPr/>
          </p:nvCxnSpPr>
          <p:spPr>
            <a:xfrm>
              <a:off x="6715960" y="1496054"/>
              <a:ext cx="142040" cy="104146"/>
            </a:xfrm>
            <a:prstGeom prst="line">
              <a:avLst/>
            </a:prstGeom>
            <a:ln w="6350"/>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8B8EE473-B84A-41BC-9BE6-6A15035BE442}"/>
                </a:ext>
              </a:extLst>
            </p:cNvPr>
            <p:cNvCxnSpPr>
              <a:cxnSpLocks/>
            </p:cNvCxnSpPr>
            <p:nvPr/>
          </p:nvCxnSpPr>
          <p:spPr>
            <a:xfrm flipV="1">
              <a:off x="6860377" y="1453185"/>
              <a:ext cx="17380" cy="146426"/>
            </a:xfrm>
            <a:prstGeom prst="line">
              <a:avLst/>
            </a:prstGeom>
            <a:ln w="6350"/>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F8C6B9D2-6481-40D7-A837-10545271CC84}"/>
                </a:ext>
              </a:extLst>
            </p:cNvPr>
            <p:cNvCxnSpPr/>
            <p:nvPr/>
          </p:nvCxnSpPr>
          <p:spPr>
            <a:xfrm>
              <a:off x="6882937" y="1453185"/>
              <a:ext cx="142040" cy="104146"/>
            </a:xfrm>
            <a:prstGeom prst="line">
              <a:avLst/>
            </a:prstGeom>
            <a:ln w="6350"/>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DA3BE071-93B3-4E0A-9B96-7C1F5DC370AB}"/>
                </a:ext>
              </a:extLst>
            </p:cNvPr>
            <p:cNvCxnSpPr>
              <a:cxnSpLocks/>
            </p:cNvCxnSpPr>
            <p:nvPr/>
          </p:nvCxnSpPr>
          <p:spPr>
            <a:xfrm flipH="1">
              <a:off x="7022174" y="1393493"/>
              <a:ext cx="14786" cy="154634"/>
            </a:xfrm>
            <a:prstGeom prst="line">
              <a:avLst/>
            </a:prstGeom>
            <a:ln w="6350"/>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DCF8A593-B38F-41D2-B5F1-6CC98D592BA2}"/>
                </a:ext>
              </a:extLst>
            </p:cNvPr>
            <p:cNvCxnSpPr/>
            <p:nvPr/>
          </p:nvCxnSpPr>
          <p:spPr>
            <a:xfrm>
              <a:off x="7034787" y="1393493"/>
              <a:ext cx="142040" cy="104146"/>
            </a:xfrm>
            <a:prstGeom prst="line">
              <a:avLst/>
            </a:prstGeom>
            <a:ln w="6350"/>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AC0D976F-6216-49E0-8B0D-BE6374BD6F53}"/>
                </a:ext>
              </a:extLst>
            </p:cNvPr>
            <p:cNvCxnSpPr>
              <a:cxnSpLocks/>
            </p:cNvCxnSpPr>
            <p:nvPr/>
          </p:nvCxnSpPr>
          <p:spPr>
            <a:xfrm flipH="1">
              <a:off x="7167980" y="1358890"/>
              <a:ext cx="9393" cy="137164"/>
            </a:xfrm>
            <a:prstGeom prst="line">
              <a:avLst/>
            </a:prstGeom>
            <a:ln w="6350"/>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EF9B0140-9EB9-413A-A633-52331A53FF8C}"/>
                </a:ext>
              </a:extLst>
            </p:cNvPr>
            <p:cNvCxnSpPr>
              <a:cxnSpLocks/>
            </p:cNvCxnSpPr>
            <p:nvPr/>
          </p:nvCxnSpPr>
          <p:spPr>
            <a:xfrm>
              <a:off x="7100437" y="1938173"/>
              <a:ext cx="90677" cy="101490"/>
            </a:xfrm>
            <a:prstGeom prst="line">
              <a:avLst/>
            </a:prstGeom>
            <a:ln w="6350"/>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275EB16E-7042-424E-98C8-3759F05178FC}"/>
                </a:ext>
              </a:extLst>
            </p:cNvPr>
            <p:cNvCxnSpPr>
              <a:cxnSpLocks/>
            </p:cNvCxnSpPr>
            <p:nvPr/>
          </p:nvCxnSpPr>
          <p:spPr>
            <a:xfrm>
              <a:off x="7100437" y="1948717"/>
              <a:ext cx="128158" cy="0"/>
            </a:xfrm>
            <a:prstGeom prst="line">
              <a:avLst/>
            </a:prstGeom>
            <a:ln w="6350"/>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055C7BC6-C88E-4A28-9FC3-5CA7805119A3}"/>
                </a:ext>
              </a:extLst>
            </p:cNvPr>
            <p:cNvCxnSpPr>
              <a:cxnSpLocks/>
            </p:cNvCxnSpPr>
            <p:nvPr/>
          </p:nvCxnSpPr>
          <p:spPr>
            <a:xfrm>
              <a:off x="7148316" y="1838933"/>
              <a:ext cx="90684" cy="100688"/>
            </a:xfrm>
            <a:prstGeom prst="line">
              <a:avLst/>
            </a:prstGeom>
            <a:ln w="63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2E95C4EB-D6DF-4684-B0C5-8BB8F477865B}"/>
                </a:ext>
              </a:extLst>
            </p:cNvPr>
            <p:cNvCxnSpPr>
              <a:cxnSpLocks/>
            </p:cNvCxnSpPr>
            <p:nvPr/>
          </p:nvCxnSpPr>
          <p:spPr>
            <a:xfrm>
              <a:off x="7158242" y="1839396"/>
              <a:ext cx="136467" cy="8805"/>
            </a:xfrm>
            <a:prstGeom prst="line">
              <a:avLst/>
            </a:prstGeom>
            <a:ln w="6350"/>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E9364D34-BE1C-4BC2-98F0-026526F805E6}"/>
                </a:ext>
              </a:extLst>
            </p:cNvPr>
            <p:cNvCxnSpPr>
              <a:cxnSpLocks/>
            </p:cNvCxnSpPr>
            <p:nvPr/>
          </p:nvCxnSpPr>
          <p:spPr>
            <a:xfrm>
              <a:off x="7239000" y="1737810"/>
              <a:ext cx="58496" cy="83393"/>
            </a:xfrm>
            <a:prstGeom prst="line">
              <a:avLst/>
            </a:prstGeom>
            <a:ln w="6350"/>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CE74519A-D4F0-4634-8175-F52ED490D783}"/>
                </a:ext>
              </a:extLst>
            </p:cNvPr>
            <p:cNvCxnSpPr>
              <a:cxnSpLocks/>
            </p:cNvCxnSpPr>
            <p:nvPr/>
          </p:nvCxnSpPr>
          <p:spPr>
            <a:xfrm>
              <a:off x="7243012" y="1748867"/>
              <a:ext cx="88725" cy="12575"/>
            </a:xfrm>
            <a:prstGeom prst="line">
              <a:avLst/>
            </a:prstGeom>
            <a:ln w="6350"/>
          </p:spPr>
          <p:style>
            <a:lnRef idx="1">
              <a:schemeClr val="dk1"/>
            </a:lnRef>
            <a:fillRef idx="0">
              <a:schemeClr val="dk1"/>
            </a:fillRef>
            <a:effectRef idx="0">
              <a:schemeClr val="dk1"/>
            </a:effectRef>
            <a:fontRef idx="minor">
              <a:schemeClr val="tx1"/>
            </a:fontRef>
          </p:style>
        </p:cxnSp>
        <p:sp>
          <p:nvSpPr>
            <p:cNvPr id="20" name="Oval 19">
              <a:extLst>
                <a:ext uri="{FF2B5EF4-FFF2-40B4-BE49-F238E27FC236}">
                  <a16:creationId xmlns:a16="http://schemas.microsoft.com/office/drawing/2014/main" id="{2085687F-B7A8-4FB6-A526-6A592BE36430}"/>
                </a:ext>
              </a:extLst>
            </p:cNvPr>
            <p:cNvSpPr/>
            <p:nvPr/>
          </p:nvSpPr>
          <p:spPr>
            <a:xfrm>
              <a:off x="6995516" y="1034870"/>
              <a:ext cx="78542" cy="898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6582BB0E-F0CF-4A70-B6F6-6315E7C93760}"/>
                </a:ext>
              </a:extLst>
            </p:cNvPr>
            <p:cNvCxnSpPr>
              <a:cxnSpLocks/>
            </p:cNvCxnSpPr>
            <p:nvPr/>
          </p:nvCxnSpPr>
          <p:spPr>
            <a:xfrm flipV="1">
              <a:off x="6913429" y="873940"/>
              <a:ext cx="108745" cy="238344"/>
            </a:xfrm>
            <a:prstGeom prst="line">
              <a:avLst/>
            </a:prstGeom>
            <a:ln w="19050"/>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EA9E4D71-9519-4E49-91C2-E8F4F5849D0A}"/>
                </a:ext>
              </a:extLst>
            </p:cNvPr>
            <p:cNvCxnSpPr>
              <a:cxnSpLocks/>
            </p:cNvCxnSpPr>
            <p:nvPr/>
          </p:nvCxnSpPr>
          <p:spPr>
            <a:xfrm flipH="1">
              <a:off x="8305800" y="76200"/>
              <a:ext cx="38101" cy="502114"/>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9EEF743F-E73F-42DD-A00E-D3980CD86F5D}"/>
                </a:ext>
              </a:extLst>
            </p:cNvPr>
            <p:cNvCxnSpPr/>
            <p:nvPr/>
          </p:nvCxnSpPr>
          <p:spPr>
            <a:xfrm>
              <a:off x="8343901" y="76200"/>
              <a:ext cx="437896" cy="888181"/>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41C23557-FABF-4590-84D3-70619C744490}"/>
                </a:ext>
              </a:extLst>
            </p:cNvPr>
            <p:cNvCxnSpPr>
              <a:cxnSpLocks/>
            </p:cNvCxnSpPr>
            <p:nvPr/>
          </p:nvCxnSpPr>
          <p:spPr>
            <a:xfrm flipH="1" flipV="1">
              <a:off x="8395164" y="914400"/>
              <a:ext cx="386633" cy="49982"/>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611418D1-B32E-4FB6-934C-78E61F31A6B7}"/>
                </a:ext>
              </a:extLst>
            </p:cNvPr>
            <p:cNvCxnSpPr>
              <a:cxnSpLocks/>
              <a:stCxn id="6" idx="2"/>
            </p:cNvCxnSpPr>
            <p:nvPr/>
          </p:nvCxnSpPr>
          <p:spPr>
            <a:xfrm>
              <a:off x="8034429" y="399042"/>
              <a:ext cx="271371" cy="179272"/>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250A5D6E-E49F-4BBF-A424-8C6C13FF9640}"/>
                </a:ext>
              </a:extLst>
            </p:cNvPr>
            <p:cNvCxnSpPr>
              <a:cxnSpLocks/>
            </p:cNvCxnSpPr>
            <p:nvPr/>
          </p:nvCxnSpPr>
          <p:spPr>
            <a:xfrm>
              <a:off x="7452485" y="956263"/>
              <a:ext cx="204610" cy="127482"/>
            </a:xfrm>
            <a:prstGeom prst="line">
              <a:avLst/>
            </a:prstGeom>
            <a:ln w="3175"/>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6B2E1972-249F-49A1-B8EB-73999DE1CEEA}"/>
                </a:ext>
              </a:extLst>
            </p:cNvPr>
            <p:cNvCxnSpPr>
              <a:cxnSpLocks/>
            </p:cNvCxnSpPr>
            <p:nvPr/>
          </p:nvCxnSpPr>
          <p:spPr>
            <a:xfrm>
              <a:off x="7504369" y="911368"/>
              <a:ext cx="204610" cy="127482"/>
            </a:xfrm>
            <a:prstGeom prst="line">
              <a:avLst/>
            </a:prstGeom>
            <a:ln w="3175"/>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6D7EFC78-BECE-4134-945D-0611D6E2EAFB}"/>
                </a:ext>
              </a:extLst>
            </p:cNvPr>
            <p:cNvCxnSpPr>
              <a:cxnSpLocks/>
            </p:cNvCxnSpPr>
            <p:nvPr/>
          </p:nvCxnSpPr>
          <p:spPr>
            <a:xfrm>
              <a:off x="7555632" y="887680"/>
              <a:ext cx="204610" cy="127482"/>
            </a:xfrm>
            <a:prstGeom prst="line">
              <a:avLst/>
            </a:prstGeom>
            <a:ln w="3175"/>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BAF0DC75-119B-4579-9A5E-28C994F4A7A2}"/>
                </a:ext>
              </a:extLst>
            </p:cNvPr>
            <p:cNvCxnSpPr>
              <a:cxnSpLocks/>
            </p:cNvCxnSpPr>
            <p:nvPr/>
          </p:nvCxnSpPr>
          <p:spPr>
            <a:xfrm>
              <a:off x="7433020" y="999387"/>
              <a:ext cx="204610" cy="127482"/>
            </a:xfrm>
            <a:prstGeom prst="line">
              <a:avLst/>
            </a:prstGeom>
            <a:ln w="3175"/>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2AEE0411-D638-45E8-AF63-EE5999C10411}"/>
                </a:ext>
              </a:extLst>
            </p:cNvPr>
            <p:cNvCxnSpPr>
              <a:cxnSpLocks/>
            </p:cNvCxnSpPr>
            <p:nvPr/>
          </p:nvCxnSpPr>
          <p:spPr>
            <a:xfrm>
              <a:off x="7606895" y="842785"/>
              <a:ext cx="204610" cy="127482"/>
            </a:xfrm>
            <a:prstGeom prst="line">
              <a:avLst/>
            </a:prstGeom>
            <a:ln w="3175"/>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7EF54222-9C86-42DD-922F-CA13872CA70F}"/>
                </a:ext>
              </a:extLst>
            </p:cNvPr>
            <p:cNvCxnSpPr>
              <a:cxnSpLocks/>
            </p:cNvCxnSpPr>
            <p:nvPr/>
          </p:nvCxnSpPr>
          <p:spPr>
            <a:xfrm flipH="1" flipV="1">
              <a:off x="7150198" y="160227"/>
              <a:ext cx="40916" cy="463145"/>
            </a:xfrm>
            <a:prstGeom prst="line">
              <a:avLst/>
            </a:prstGeom>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25CABF44-5AD4-40E8-BA67-6917394BCB8E}"/>
                </a:ext>
              </a:extLst>
            </p:cNvPr>
            <p:cNvCxnSpPr>
              <a:cxnSpLocks/>
            </p:cNvCxnSpPr>
            <p:nvPr/>
          </p:nvCxnSpPr>
          <p:spPr>
            <a:xfrm flipH="1" flipV="1">
              <a:off x="7148317" y="152400"/>
              <a:ext cx="356052" cy="284310"/>
            </a:xfrm>
            <a:prstGeom prst="line">
              <a:avLst/>
            </a:prstGeom>
          </p:spPr>
          <p:style>
            <a:lnRef idx="1">
              <a:schemeClr val="dk1"/>
            </a:lnRef>
            <a:fillRef idx="0">
              <a:schemeClr val="dk1"/>
            </a:fillRef>
            <a:effectRef idx="0">
              <a:schemeClr val="dk1"/>
            </a:effectRef>
            <a:fontRef idx="minor">
              <a:schemeClr val="tx1"/>
            </a:fontRef>
          </p:style>
        </p:cxnSp>
        <p:sp>
          <p:nvSpPr>
            <p:cNvPr id="33" name="TextBox 32">
              <a:extLst>
                <a:ext uri="{FF2B5EF4-FFF2-40B4-BE49-F238E27FC236}">
                  <a16:creationId xmlns:a16="http://schemas.microsoft.com/office/drawing/2014/main" id="{FE1784B7-765F-44E7-A1F0-334FF09D5A1C}"/>
                </a:ext>
              </a:extLst>
            </p:cNvPr>
            <p:cNvSpPr txBox="1"/>
            <p:nvPr/>
          </p:nvSpPr>
          <p:spPr>
            <a:xfrm>
              <a:off x="7213692" y="2208750"/>
              <a:ext cx="1828800" cy="584775"/>
            </a:xfrm>
            <a:prstGeom prst="rect">
              <a:avLst/>
            </a:prstGeom>
            <a:noFill/>
          </p:spPr>
          <p:txBody>
            <a:bodyPr wrap="square" rtlCol="0">
              <a:spAutoFit/>
            </a:bodyPr>
            <a:lstStyle/>
            <a:p>
              <a:r>
                <a:rPr lang="en-US" sz="3200" b="1" dirty="0">
                  <a:solidFill>
                    <a:srgbClr val="FF0000"/>
                  </a:solidFill>
                  <a:latin typeface="Chiller" panose="04020404031007020602" pitchFamily="82" charset="0"/>
                </a:rPr>
                <a:t>Mole Shark!</a:t>
              </a:r>
            </a:p>
          </p:txBody>
        </p:sp>
      </p:grpSp>
      <p:sp>
        <p:nvSpPr>
          <p:cNvPr id="34" name="TextBox 33">
            <a:extLst>
              <a:ext uri="{FF2B5EF4-FFF2-40B4-BE49-F238E27FC236}">
                <a16:creationId xmlns:a16="http://schemas.microsoft.com/office/drawing/2014/main" id="{E81AAA24-B2F5-440B-BA5A-0483330ED88D}"/>
              </a:ext>
            </a:extLst>
          </p:cNvPr>
          <p:cNvSpPr txBox="1"/>
          <p:nvPr/>
        </p:nvSpPr>
        <p:spPr>
          <a:xfrm>
            <a:off x="6564168" y="5776164"/>
            <a:ext cx="2559050" cy="1077218"/>
          </a:xfrm>
          <a:prstGeom prst="rect">
            <a:avLst/>
          </a:prstGeom>
          <a:noFill/>
        </p:spPr>
        <p:txBody>
          <a:bodyPr wrap="square" rtlCol="0">
            <a:spAutoFit/>
          </a:bodyPr>
          <a:lstStyle/>
          <a:p>
            <a:pPr algn="ctr"/>
            <a:r>
              <a:rPr lang="en-US" sz="2400" dirty="0">
                <a:solidFill>
                  <a:srgbClr val="000099"/>
                </a:solidFill>
                <a:latin typeface="Comic Sans MS" panose="030F0702030302020204" pitchFamily="66" charset="0"/>
              </a:rPr>
              <a:t>There are </a:t>
            </a:r>
            <a:br>
              <a:rPr lang="en-US" sz="2400" dirty="0">
                <a:solidFill>
                  <a:srgbClr val="000099"/>
                </a:solidFill>
                <a:latin typeface="Comic Sans MS" panose="030F0702030302020204" pitchFamily="66" charset="0"/>
              </a:rPr>
            </a:br>
            <a:r>
              <a:rPr lang="en-US" sz="2400" dirty="0">
                <a:solidFill>
                  <a:srgbClr val="000099"/>
                </a:solidFill>
                <a:latin typeface="Comic Sans MS" panose="030F0702030302020204" pitchFamily="66" charset="0"/>
              </a:rPr>
              <a:t>no short cuts!</a:t>
            </a:r>
          </a:p>
          <a:p>
            <a:pPr algn="ctr"/>
            <a:r>
              <a:rPr lang="en-US" sz="1600" dirty="0">
                <a:solidFill>
                  <a:srgbClr val="006600"/>
                </a:solidFill>
                <a:latin typeface="Comic Sans MS" panose="030F0702030302020204" pitchFamily="66" charset="0"/>
              </a:rPr>
              <a:t>This is a 2-step problem!</a:t>
            </a:r>
          </a:p>
        </p:txBody>
      </p:sp>
    </p:spTree>
    <p:extLst>
      <p:ext uri="{BB962C8B-B14F-4D97-AF65-F5344CB8AC3E}">
        <p14:creationId xmlns:p14="http://schemas.microsoft.com/office/powerpoint/2010/main" val="40866637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4F368-A463-7FBE-38B8-4A03C944E457}"/>
            </a:ext>
          </a:extLst>
        </p:cNvPr>
        <p:cNvGrpSpPr/>
        <p:nvPr/>
      </p:nvGrpSpPr>
      <p:grpSpPr>
        <a:xfrm>
          <a:off x="0" y="0"/>
          <a:ext cx="0" cy="0"/>
          <a:chOff x="0" y="0"/>
          <a:chExt cx="0" cy="0"/>
        </a:xfrm>
      </p:grpSpPr>
      <p:sp>
        <p:nvSpPr>
          <p:cNvPr id="15364" name="TextBox 1">
            <a:extLst>
              <a:ext uri="{FF2B5EF4-FFF2-40B4-BE49-F238E27FC236}">
                <a16:creationId xmlns:a16="http://schemas.microsoft.com/office/drawing/2014/main" id="{030FC031-DDC1-DDF0-7A02-726D7DF363EB}"/>
              </a:ext>
            </a:extLst>
          </p:cNvPr>
          <p:cNvSpPr txBox="1">
            <a:spLocks noChangeArrowheads="1"/>
          </p:cNvSpPr>
          <p:nvPr/>
        </p:nvSpPr>
        <p:spPr bwMode="auto">
          <a:xfrm>
            <a:off x="0" y="0"/>
            <a:ext cx="9144000" cy="584775"/>
          </a:xfrm>
          <a:prstGeom prst="rect">
            <a:avLst/>
          </a:prstGeom>
          <a:solidFill>
            <a:srgbClr val="FFE389"/>
          </a:solid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altLang="en-US" sz="3200" dirty="0">
                <a:solidFill>
                  <a:srgbClr val="006600"/>
                </a:solidFill>
                <a:latin typeface="Times New Roman" panose="02020603050405020304" pitchFamily="18" charset="0"/>
                <a:cs typeface="Times New Roman" panose="02020603050405020304" pitchFamily="18" charset="0"/>
              </a:rPr>
              <a:t>38. </a:t>
            </a:r>
            <a:r>
              <a:rPr lang="en-US" altLang="en-US" sz="3200" dirty="0">
                <a:solidFill>
                  <a:srgbClr val="000000"/>
                </a:solidFill>
                <a:latin typeface="Times New Roman" panose="02020603050405020304" pitchFamily="18" charset="0"/>
                <a:cs typeface="Times New Roman" panose="02020603050405020304" pitchFamily="18" charset="0"/>
              </a:rPr>
              <a:t>What is the mass of 7.99 x 10</a:t>
            </a:r>
            <a:r>
              <a:rPr lang="en-US" altLang="en-US" sz="3200" baseline="30000" dirty="0">
                <a:solidFill>
                  <a:srgbClr val="000000"/>
                </a:solidFill>
                <a:latin typeface="Times New Roman" panose="02020603050405020304" pitchFamily="18" charset="0"/>
                <a:cs typeface="Times New Roman" panose="02020603050405020304" pitchFamily="18" charset="0"/>
              </a:rPr>
              <a:t>25</a:t>
            </a:r>
            <a:r>
              <a:rPr lang="en-US" altLang="en-US" sz="3200" dirty="0">
                <a:solidFill>
                  <a:srgbClr val="000000"/>
                </a:solidFill>
                <a:latin typeface="Times New Roman" panose="02020603050405020304" pitchFamily="18" charset="0"/>
                <a:cs typeface="Times New Roman" panose="02020603050405020304" pitchFamily="18" charset="0"/>
              </a:rPr>
              <a:t> molecules of CO</a:t>
            </a:r>
            <a:r>
              <a:rPr lang="en-US" altLang="en-US" sz="3200" baseline="-25000" dirty="0">
                <a:solidFill>
                  <a:srgbClr val="000000"/>
                </a:solidFill>
                <a:latin typeface="Times New Roman" panose="02020603050405020304" pitchFamily="18" charset="0"/>
                <a:cs typeface="Times New Roman" panose="02020603050405020304" pitchFamily="18" charset="0"/>
              </a:rPr>
              <a:t>2</a:t>
            </a:r>
            <a:r>
              <a:rPr lang="en-US" altLang="en-US" sz="3200" dirty="0">
                <a:solidFill>
                  <a:srgbClr val="000000"/>
                </a:solidFill>
                <a:latin typeface="Times New Roman" panose="02020603050405020304" pitchFamily="18" charset="0"/>
                <a:cs typeface="Times New Roman" panose="02020603050405020304" pitchFamily="18" charset="0"/>
              </a:rPr>
              <a:t>?</a:t>
            </a:r>
          </a:p>
        </p:txBody>
      </p:sp>
      <p:sp>
        <p:nvSpPr>
          <p:cNvPr id="16386" name="Text Box 4"/>
          <p:cNvSpPr txBox="1">
            <a:spLocks noChangeArrowheads="1"/>
          </p:cNvSpPr>
          <p:nvPr/>
        </p:nvSpPr>
        <p:spPr bwMode="auto">
          <a:xfrm>
            <a:off x="228600" y="838200"/>
            <a:ext cx="3733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400" u="sng" dirty="0">
                <a:solidFill>
                  <a:srgbClr val="000000"/>
                </a:solidFill>
                <a:latin typeface="Tahoma" pitchFamily="34" charset="0"/>
              </a:rPr>
              <a:t>7.99 x 10</a:t>
            </a:r>
            <a:r>
              <a:rPr lang="en-US" altLang="en-US" sz="2400" u="sng" baseline="30000" dirty="0">
                <a:solidFill>
                  <a:srgbClr val="000000"/>
                </a:solidFill>
                <a:latin typeface="Tahoma" pitchFamily="34" charset="0"/>
              </a:rPr>
              <a:t>25</a:t>
            </a:r>
            <a:r>
              <a:rPr lang="en-US" altLang="en-US" sz="2400" u="sng" dirty="0">
                <a:solidFill>
                  <a:srgbClr val="000000"/>
                </a:solidFill>
                <a:latin typeface="Tahoma" pitchFamily="34" charset="0"/>
              </a:rPr>
              <a:t> molecules CO</a:t>
            </a:r>
            <a:r>
              <a:rPr lang="en-US" altLang="en-US" sz="2400" u="sng" baseline="-25000" dirty="0">
                <a:solidFill>
                  <a:srgbClr val="000000"/>
                </a:solidFill>
                <a:latin typeface="Tahoma" pitchFamily="34" charset="0"/>
              </a:rPr>
              <a:t>2</a:t>
            </a:r>
            <a:br>
              <a:rPr lang="en-US" altLang="en-US" sz="2400" u="sng" dirty="0">
                <a:solidFill>
                  <a:srgbClr val="000000"/>
                </a:solidFill>
                <a:latin typeface="Tahoma" pitchFamily="34" charset="0"/>
              </a:rPr>
            </a:br>
            <a:r>
              <a:rPr lang="en-US" altLang="en-US" sz="2400" dirty="0">
                <a:solidFill>
                  <a:srgbClr val="000000"/>
                </a:solidFill>
                <a:latin typeface="Tahoma" pitchFamily="34" charset="0"/>
              </a:rPr>
              <a:t>1</a:t>
            </a:r>
          </a:p>
        </p:txBody>
      </p:sp>
      <p:sp>
        <p:nvSpPr>
          <p:cNvPr id="16387" name="Text Box 5"/>
          <p:cNvSpPr txBox="1">
            <a:spLocks noChangeArrowheads="1"/>
          </p:cNvSpPr>
          <p:nvPr/>
        </p:nvSpPr>
        <p:spPr bwMode="auto">
          <a:xfrm>
            <a:off x="3962400" y="990600"/>
            <a:ext cx="609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x</a:t>
            </a:r>
          </a:p>
        </p:txBody>
      </p:sp>
      <p:sp>
        <p:nvSpPr>
          <p:cNvPr id="16388" name="Rectangle 7"/>
          <p:cNvSpPr>
            <a:spLocks noChangeArrowheads="1"/>
          </p:cNvSpPr>
          <p:nvPr/>
        </p:nvSpPr>
        <p:spPr bwMode="auto">
          <a:xfrm>
            <a:off x="4275960" y="762000"/>
            <a:ext cx="37369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400" u="sng" dirty="0">
                <a:solidFill>
                  <a:srgbClr val="000000"/>
                </a:solidFill>
                <a:latin typeface="Tahoma" pitchFamily="34" charset="0"/>
              </a:rPr>
              <a:t>1 mole CO</a:t>
            </a:r>
            <a:r>
              <a:rPr lang="en-US" altLang="en-US" sz="2400" u="sng" baseline="-25000" dirty="0">
                <a:solidFill>
                  <a:srgbClr val="000000"/>
                </a:solidFill>
                <a:latin typeface="Tahoma" pitchFamily="34" charset="0"/>
              </a:rPr>
              <a:t>2</a:t>
            </a:r>
            <a:br>
              <a:rPr lang="en-US" altLang="en-US" sz="2400" u="sng" dirty="0">
                <a:solidFill>
                  <a:srgbClr val="000000"/>
                </a:solidFill>
                <a:latin typeface="Tahoma" pitchFamily="34" charset="0"/>
              </a:rPr>
            </a:br>
            <a:r>
              <a:rPr lang="en-US" altLang="en-US" sz="2400" dirty="0">
                <a:solidFill>
                  <a:srgbClr val="000000"/>
                </a:solidFill>
                <a:latin typeface="Tahoma" pitchFamily="34" charset="0"/>
              </a:rPr>
              <a:t>6.02 x 10</a:t>
            </a:r>
            <a:r>
              <a:rPr lang="en-US" altLang="en-US" sz="2400" baseline="30000" dirty="0">
                <a:solidFill>
                  <a:srgbClr val="000000"/>
                </a:solidFill>
                <a:latin typeface="Tahoma" pitchFamily="34" charset="0"/>
              </a:rPr>
              <a:t>23</a:t>
            </a:r>
            <a:r>
              <a:rPr lang="en-US" altLang="en-US" sz="2400" dirty="0">
                <a:solidFill>
                  <a:srgbClr val="000000"/>
                </a:solidFill>
                <a:latin typeface="Tahoma" pitchFamily="34" charset="0"/>
              </a:rPr>
              <a:t> molecules CO</a:t>
            </a:r>
            <a:r>
              <a:rPr lang="en-US" altLang="en-US" sz="2400" baseline="-25000" dirty="0">
                <a:solidFill>
                  <a:srgbClr val="000000"/>
                </a:solidFill>
                <a:latin typeface="Tahoma" pitchFamily="34" charset="0"/>
              </a:rPr>
              <a:t>2</a:t>
            </a:r>
            <a:endParaRPr lang="en-US" altLang="en-US" sz="2400" u="sng" dirty="0">
              <a:solidFill>
                <a:srgbClr val="000000"/>
              </a:solidFill>
              <a:latin typeface="Tahoma" pitchFamily="34" charset="0"/>
            </a:endParaRPr>
          </a:p>
        </p:txBody>
      </p:sp>
      <p:sp>
        <p:nvSpPr>
          <p:cNvPr id="16389" name="Line 8"/>
          <p:cNvSpPr>
            <a:spLocks noChangeShapeType="1"/>
          </p:cNvSpPr>
          <p:nvPr/>
        </p:nvSpPr>
        <p:spPr bwMode="auto">
          <a:xfrm flipV="1">
            <a:off x="2095500" y="900113"/>
            <a:ext cx="1981200" cy="228600"/>
          </a:xfrm>
          <a:prstGeom prst="line">
            <a:avLst/>
          </a:prstGeom>
          <a:noFill/>
          <a:ln w="9525">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390" name="Line 9"/>
          <p:cNvSpPr>
            <a:spLocks noChangeShapeType="1"/>
          </p:cNvSpPr>
          <p:nvPr/>
        </p:nvSpPr>
        <p:spPr bwMode="auto">
          <a:xfrm flipV="1">
            <a:off x="6172200" y="1219200"/>
            <a:ext cx="1676400" cy="228600"/>
          </a:xfrm>
          <a:prstGeom prst="line">
            <a:avLst/>
          </a:prstGeom>
          <a:noFill/>
          <a:ln w="9525">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391" name="Text Box 10"/>
          <p:cNvSpPr txBox="1">
            <a:spLocks noChangeArrowheads="1"/>
          </p:cNvSpPr>
          <p:nvPr/>
        </p:nvSpPr>
        <p:spPr bwMode="auto">
          <a:xfrm>
            <a:off x="7924800" y="914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a:t>
            </a:r>
          </a:p>
        </p:txBody>
      </p:sp>
      <p:sp>
        <p:nvSpPr>
          <p:cNvPr id="16392" name="Text Box 11"/>
          <p:cNvSpPr txBox="1">
            <a:spLocks noChangeArrowheads="1"/>
          </p:cNvSpPr>
          <p:nvPr/>
        </p:nvSpPr>
        <p:spPr bwMode="auto">
          <a:xfrm>
            <a:off x="762000" y="2286000"/>
            <a:ext cx="1219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b="1" u="sng" dirty="0">
                <a:solidFill>
                  <a:srgbClr val="006600"/>
                </a:solidFill>
              </a:rPr>
              <a:t>7.99</a:t>
            </a:r>
            <a:br>
              <a:rPr lang="en-US" altLang="en-US" sz="2400" b="1" u="sng" dirty="0">
                <a:solidFill>
                  <a:srgbClr val="006600"/>
                </a:solidFill>
              </a:rPr>
            </a:br>
            <a:r>
              <a:rPr lang="en-US" altLang="en-US" sz="2400" b="1" dirty="0">
                <a:solidFill>
                  <a:srgbClr val="006600"/>
                </a:solidFill>
              </a:rPr>
              <a:t>6.02</a:t>
            </a:r>
          </a:p>
        </p:txBody>
      </p:sp>
      <p:sp>
        <p:nvSpPr>
          <p:cNvPr id="16393" name="Text Box 12"/>
          <p:cNvSpPr txBox="1">
            <a:spLocks noChangeArrowheads="1"/>
          </p:cNvSpPr>
          <p:nvPr/>
        </p:nvSpPr>
        <p:spPr bwMode="auto">
          <a:xfrm>
            <a:off x="1676400" y="2438400"/>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b="1" dirty="0">
                <a:solidFill>
                  <a:schemeClr val="tx1">
                    <a:lumMod val="95000"/>
                    <a:lumOff val="5000"/>
                  </a:schemeClr>
                </a:solidFill>
              </a:rPr>
              <a:t>x</a:t>
            </a:r>
          </a:p>
        </p:txBody>
      </p:sp>
      <p:sp>
        <p:nvSpPr>
          <p:cNvPr id="16394" name="Text Box 13"/>
          <p:cNvSpPr txBox="1">
            <a:spLocks noChangeArrowheads="1"/>
          </p:cNvSpPr>
          <p:nvPr/>
        </p:nvSpPr>
        <p:spPr bwMode="auto">
          <a:xfrm>
            <a:off x="2057400" y="2286000"/>
            <a:ext cx="1752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b="1" u="sng" dirty="0">
                <a:solidFill>
                  <a:srgbClr val="FF0000"/>
                </a:solidFill>
              </a:rPr>
              <a:t>10</a:t>
            </a:r>
            <a:r>
              <a:rPr lang="en-US" altLang="en-US" sz="2400" b="1" u="sng" baseline="30000" dirty="0">
                <a:solidFill>
                  <a:srgbClr val="FF0000"/>
                </a:solidFill>
              </a:rPr>
              <a:t>25</a:t>
            </a:r>
            <a:br>
              <a:rPr lang="en-US" altLang="en-US" sz="2400" b="1" u="sng" dirty="0">
                <a:solidFill>
                  <a:srgbClr val="FF0000"/>
                </a:solidFill>
              </a:rPr>
            </a:br>
            <a:r>
              <a:rPr lang="en-US" altLang="en-US" sz="2400" b="1" dirty="0">
                <a:solidFill>
                  <a:srgbClr val="FF0000"/>
                </a:solidFill>
              </a:rPr>
              <a:t>10</a:t>
            </a:r>
            <a:r>
              <a:rPr lang="en-US" altLang="en-US" sz="2400" b="1" baseline="30000" dirty="0">
                <a:solidFill>
                  <a:srgbClr val="FF0000"/>
                </a:solidFill>
              </a:rPr>
              <a:t>23</a:t>
            </a:r>
          </a:p>
        </p:txBody>
      </p:sp>
      <p:sp>
        <p:nvSpPr>
          <p:cNvPr id="16395" name="Text Box 14"/>
          <p:cNvSpPr txBox="1">
            <a:spLocks noChangeArrowheads="1"/>
          </p:cNvSpPr>
          <p:nvPr/>
        </p:nvSpPr>
        <p:spPr bwMode="auto">
          <a:xfrm>
            <a:off x="2971800" y="2514600"/>
            <a:ext cx="4648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b="1" dirty="0">
                <a:solidFill>
                  <a:schemeClr val="tx1">
                    <a:lumMod val="95000"/>
                    <a:lumOff val="5000"/>
                  </a:schemeClr>
                </a:solidFill>
              </a:rPr>
              <a:t>=</a:t>
            </a:r>
            <a:r>
              <a:rPr lang="en-US" altLang="en-US" sz="2800" b="1" dirty="0">
                <a:solidFill>
                  <a:srgbClr val="7030A0"/>
                </a:solidFill>
              </a:rPr>
              <a:t>  </a:t>
            </a:r>
            <a:r>
              <a:rPr lang="en-US" altLang="en-US" sz="2800" b="1" dirty="0">
                <a:solidFill>
                  <a:srgbClr val="006600"/>
                </a:solidFill>
              </a:rPr>
              <a:t>1.33</a:t>
            </a:r>
            <a:r>
              <a:rPr lang="en-US" altLang="en-US" sz="2800" b="1" dirty="0">
                <a:solidFill>
                  <a:srgbClr val="7030A0"/>
                </a:solidFill>
              </a:rPr>
              <a:t> x </a:t>
            </a:r>
            <a:r>
              <a:rPr lang="en-US" altLang="en-US" sz="2800" b="1" dirty="0">
                <a:solidFill>
                  <a:srgbClr val="FF0000"/>
                </a:solidFill>
              </a:rPr>
              <a:t>10</a:t>
            </a:r>
            <a:r>
              <a:rPr lang="en-US" altLang="en-US" sz="2800" b="1" baseline="30000" dirty="0">
                <a:solidFill>
                  <a:srgbClr val="FF0000"/>
                </a:solidFill>
              </a:rPr>
              <a:t>2</a:t>
            </a:r>
            <a:r>
              <a:rPr lang="en-US" altLang="en-US" sz="2800" b="1" dirty="0">
                <a:solidFill>
                  <a:srgbClr val="7030A0"/>
                </a:solidFill>
              </a:rPr>
              <a:t> </a:t>
            </a:r>
            <a:r>
              <a:rPr lang="en-US" altLang="en-US" sz="2800" b="1" dirty="0">
                <a:solidFill>
                  <a:schemeClr val="tx1">
                    <a:lumMod val="95000"/>
                    <a:lumOff val="5000"/>
                  </a:schemeClr>
                </a:solidFill>
              </a:rPr>
              <a:t>moles CO</a:t>
            </a:r>
            <a:r>
              <a:rPr lang="en-US" altLang="en-US" sz="2800" b="1" baseline="-25000" dirty="0">
                <a:solidFill>
                  <a:schemeClr val="tx1">
                    <a:lumMod val="95000"/>
                    <a:lumOff val="5000"/>
                  </a:schemeClr>
                </a:solidFill>
              </a:rPr>
              <a:t>2</a:t>
            </a:r>
          </a:p>
        </p:txBody>
      </p:sp>
      <p:sp>
        <p:nvSpPr>
          <p:cNvPr id="16396" name="Rectangle 15"/>
          <p:cNvSpPr>
            <a:spLocks noChangeArrowheads="1"/>
          </p:cNvSpPr>
          <p:nvPr/>
        </p:nvSpPr>
        <p:spPr bwMode="auto">
          <a:xfrm>
            <a:off x="2133600" y="4267200"/>
            <a:ext cx="247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 </a:t>
            </a:r>
          </a:p>
        </p:txBody>
      </p:sp>
      <p:sp>
        <p:nvSpPr>
          <p:cNvPr id="2" name="Arrow: Curved Up 1">
            <a:extLst>
              <a:ext uri="{FF2B5EF4-FFF2-40B4-BE49-F238E27FC236}">
                <a16:creationId xmlns:a16="http://schemas.microsoft.com/office/drawing/2014/main" id="{D4CF4BBE-F2F2-4E82-A5F3-55BFD12BBB90}"/>
              </a:ext>
            </a:extLst>
          </p:cNvPr>
          <p:cNvSpPr/>
          <p:nvPr/>
        </p:nvSpPr>
        <p:spPr>
          <a:xfrm>
            <a:off x="2337582" y="3173606"/>
            <a:ext cx="2767818" cy="830997"/>
          </a:xfrm>
          <a:prstGeom prst="curvedUpArrow">
            <a:avLst/>
          </a:prstGeom>
          <a:solidFill>
            <a:srgbClr val="FD81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 name="Arrow: Curved Up 2">
            <a:extLst>
              <a:ext uri="{FF2B5EF4-FFF2-40B4-BE49-F238E27FC236}">
                <a16:creationId xmlns:a16="http://schemas.microsoft.com/office/drawing/2014/main" id="{4D754A7E-048D-460F-8A48-874B849AF4CB}"/>
              </a:ext>
            </a:extLst>
          </p:cNvPr>
          <p:cNvSpPr/>
          <p:nvPr/>
        </p:nvSpPr>
        <p:spPr>
          <a:xfrm>
            <a:off x="1232095" y="3360003"/>
            <a:ext cx="2933700" cy="830997"/>
          </a:xfrm>
          <a:prstGeom prst="curvedUpArrow">
            <a:avLst/>
          </a:prstGeom>
          <a:solidFill>
            <a:srgbClr val="85F0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TextBox 3">
            <a:extLst>
              <a:ext uri="{FF2B5EF4-FFF2-40B4-BE49-F238E27FC236}">
                <a16:creationId xmlns:a16="http://schemas.microsoft.com/office/drawing/2014/main" id="{2EEFB98D-B887-43CA-BFA7-2837A70FAA2D}"/>
              </a:ext>
            </a:extLst>
          </p:cNvPr>
          <p:cNvSpPr txBox="1"/>
          <p:nvPr/>
        </p:nvSpPr>
        <p:spPr>
          <a:xfrm>
            <a:off x="5715000" y="3228945"/>
            <a:ext cx="2933700" cy="400110"/>
          </a:xfrm>
          <a:prstGeom prst="rect">
            <a:avLst/>
          </a:prstGeom>
          <a:noFill/>
        </p:spPr>
        <p:txBody>
          <a:bodyPr wrap="square" rtlCol="0">
            <a:spAutoFit/>
          </a:bodyPr>
          <a:lstStyle/>
          <a:p>
            <a:pPr algn="ctr"/>
            <a:r>
              <a:rPr lang="en-US" sz="2000" b="1" dirty="0">
                <a:solidFill>
                  <a:srgbClr val="000099"/>
                </a:solidFill>
              </a:rPr>
              <a:t>Simplify!</a:t>
            </a:r>
          </a:p>
        </p:txBody>
      </p:sp>
    </p:spTree>
    <p:extLst>
      <p:ext uri="{BB962C8B-B14F-4D97-AF65-F5344CB8AC3E}">
        <p14:creationId xmlns:p14="http://schemas.microsoft.com/office/powerpoint/2010/main" val="8079250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423AC-BAD3-AB93-576A-4E3BB7E8F61C}"/>
            </a:ext>
          </a:extLst>
        </p:cNvPr>
        <p:cNvGrpSpPr/>
        <p:nvPr/>
      </p:nvGrpSpPr>
      <p:grpSpPr>
        <a:xfrm>
          <a:off x="0" y="0"/>
          <a:ext cx="0" cy="0"/>
          <a:chOff x="0" y="0"/>
          <a:chExt cx="0" cy="0"/>
        </a:xfrm>
      </p:grpSpPr>
      <p:sp>
        <p:nvSpPr>
          <p:cNvPr id="15364" name="TextBox 1">
            <a:extLst>
              <a:ext uri="{FF2B5EF4-FFF2-40B4-BE49-F238E27FC236}">
                <a16:creationId xmlns:a16="http://schemas.microsoft.com/office/drawing/2014/main" id="{B665D06F-D8FF-EB89-BEAC-0CA68A7480FE}"/>
              </a:ext>
            </a:extLst>
          </p:cNvPr>
          <p:cNvSpPr txBox="1">
            <a:spLocks noChangeArrowheads="1"/>
          </p:cNvSpPr>
          <p:nvPr/>
        </p:nvSpPr>
        <p:spPr bwMode="auto">
          <a:xfrm>
            <a:off x="0" y="0"/>
            <a:ext cx="9144000" cy="584775"/>
          </a:xfrm>
          <a:prstGeom prst="rect">
            <a:avLst/>
          </a:prstGeom>
          <a:solidFill>
            <a:srgbClr val="FFE389"/>
          </a:solid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altLang="en-US" sz="3200" dirty="0">
                <a:solidFill>
                  <a:srgbClr val="006600"/>
                </a:solidFill>
                <a:latin typeface="Times New Roman" panose="02020603050405020304" pitchFamily="18" charset="0"/>
                <a:cs typeface="Times New Roman" panose="02020603050405020304" pitchFamily="18" charset="0"/>
              </a:rPr>
              <a:t>38. </a:t>
            </a:r>
            <a:r>
              <a:rPr lang="en-US" altLang="en-US" sz="3200" dirty="0">
                <a:solidFill>
                  <a:srgbClr val="000000"/>
                </a:solidFill>
                <a:latin typeface="Times New Roman" panose="02020603050405020304" pitchFamily="18" charset="0"/>
                <a:cs typeface="Times New Roman" panose="02020603050405020304" pitchFamily="18" charset="0"/>
              </a:rPr>
              <a:t>What is the mass of 7.99 x 10</a:t>
            </a:r>
            <a:r>
              <a:rPr lang="en-US" altLang="en-US" sz="3200" baseline="30000" dirty="0">
                <a:solidFill>
                  <a:srgbClr val="000000"/>
                </a:solidFill>
                <a:latin typeface="Times New Roman" panose="02020603050405020304" pitchFamily="18" charset="0"/>
                <a:cs typeface="Times New Roman" panose="02020603050405020304" pitchFamily="18" charset="0"/>
              </a:rPr>
              <a:t>25</a:t>
            </a:r>
            <a:r>
              <a:rPr lang="en-US" altLang="en-US" sz="3200" dirty="0">
                <a:solidFill>
                  <a:srgbClr val="000000"/>
                </a:solidFill>
                <a:latin typeface="Times New Roman" panose="02020603050405020304" pitchFamily="18" charset="0"/>
                <a:cs typeface="Times New Roman" panose="02020603050405020304" pitchFamily="18" charset="0"/>
              </a:rPr>
              <a:t> molecules of CO</a:t>
            </a:r>
            <a:r>
              <a:rPr lang="en-US" altLang="en-US" sz="3200" baseline="-25000" dirty="0">
                <a:solidFill>
                  <a:srgbClr val="000000"/>
                </a:solidFill>
                <a:latin typeface="Times New Roman" panose="02020603050405020304" pitchFamily="18" charset="0"/>
                <a:cs typeface="Times New Roman" panose="02020603050405020304" pitchFamily="18" charset="0"/>
              </a:rPr>
              <a:t>2</a:t>
            </a:r>
            <a:r>
              <a:rPr lang="en-US" altLang="en-US" sz="3200" dirty="0">
                <a:solidFill>
                  <a:srgbClr val="000000"/>
                </a:solidFill>
                <a:latin typeface="Times New Roman" panose="02020603050405020304" pitchFamily="18" charset="0"/>
                <a:cs typeface="Times New Roman" panose="02020603050405020304" pitchFamily="18" charset="0"/>
              </a:rPr>
              <a:t>?</a:t>
            </a:r>
          </a:p>
        </p:txBody>
      </p:sp>
      <p:sp>
        <p:nvSpPr>
          <p:cNvPr id="16386" name="Text Box 4">
            <a:extLst>
              <a:ext uri="{FF2B5EF4-FFF2-40B4-BE49-F238E27FC236}">
                <a16:creationId xmlns:a16="http://schemas.microsoft.com/office/drawing/2014/main" id="{08EA6A97-82A1-CCFD-EB2C-DC5883DF31D0}"/>
              </a:ext>
            </a:extLst>
          </p:cNvPr>
          <p:cNvSpPr txBox="1">
            <a:spLocks noChangeArrowheads="1"/>
          </p:cNvSpPr>
          <p:nvPr/>
        </p:nvSpPr>
        <p:spPr bwMode="auto">
          <a:xfrm>
            <a:off x="228600" y="838200"/>
            <a:ext cx="3733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400" u="sng" dirty="0">
                <a:solidFill>
                  <a:srgbClr val="000000"/>
                </a:solidFill>
                <a:latin typeface="Tahoma" pitchFamily="34" charset="0"/>
              </a:rPr>
              <a:t>7.99 x 10</a:t>
            </a:r>
            <a:r>
              <a:rPr lang="en-US" altLang="en-US" sz="2400" u="sng" baseline="30000" dirty="0">
                <a:solidFill>
                  <a:srgbClr val="000000"/>
                </a:solidFill>
                <a:latin typeface="Tahoma" pitchFamily="34" charset="0"/>
              </a:rPr>
              <a:t>25</a:t>
            </a:r>
            <a:r>
              <a:rPr lang="en-US" altLang="en-US" sz="2400" u="sng" dirty="0">
                <a:solidFill>
                  <a:srgbClr val="000000"/>
                </a:solidFill>
                <a:latin typeface="Tahoma" pitchFamily="34" charset="0"/>
              </a:rPr>
              <a:t> molecules CO</a:t>
            </a:r>
            <a:r>
              <a:rPr lang="en-US" altLang="en-US" sz="2400" u="sng" baseline="-25000" dirty="0">
                <a:solidFill>
                  <a:srgbClr val="000000"/>
                </a:solidFill>
                <a:latin typeface="Tahoma" pitchFamily="34" charset="0"/>
              </a:rPr>
              <a:t>2</a:t>
            </a:r>
            <a:br>
              <a:rPr lang="en-US" altLang="en-US" sz="2400" u="sng" dirty="0">
                <a:solidFill>
                  <a:srgbClr val="000000"/>
                </a:solidFill>
                <a:latin typeface="Tahoma" pitchFamily="34" charset="0"/>
              </a:rPr>
            </a:br>
            <a:r>
              <a:rPr lang="en-US" altLang="en-US" sz="2400" dirty="0">
                <a:solidFill>
                  <a:srgbClr val="000000"/>
                </a:solidFill>
                <a:latin typeface="Tahoma" pitchFamily="34" charset="0"/>
              </a:rPr>
              <a:t>1</a:t>
            </a:r>
          </a:p>
        </p:txBody>
      </p:sp>
      <p:sp>
        <p:nvSpPr>
          <p:cNvPr id="16387" name="Text Box 5">
            <a:extLst>
              <a:ext uri="{FF2B5EF4-FFF2-40B4-BE49-F238E27FC236}">
                <a16:creationId xmlns:a16="http://schemas.microsoft.com/office/drawing/2014/main" id="{926D14BA-FFA2-3926-E2B2-81458CF733CA}"/>
              </a:ext>
            </a:extLst>
          </p:cNvPr>
          <p:cNvSpPr txBox="1">
            <a:spLocks noChangeArrowheads="1"/>
          </p:cNvSpPr>
          <p:nvPr/>
        </p:nvSpPr>
        <p:spPr bwMode="auto">
          <a:xfrm>
            <a:off x="3962400" y="990600"/>
            <a:ext cx="609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x</a:t>
            </a:r>
          </a:p>
        </p:txBody>
      </p:sp>
      <p:sp>
        <p:nvSpPr>
          <p:cNvPr id="16388" name="Rectangle 7">
            <a:extLst>
              <a:ext uri="{FF2B5EF4-FFF2-40B4-BE49-F238E27FC236}">
                <a16:creationId xmlns:a16="http://schemas.microsoft.com/office/drawing/2014/main" id="{02A149AB-6F12-314D-2153-A94B4EB5A01D}"/>
              </a:ext>
            </a:extLst>
          </p:cNvPr>
          <p:cNvSpPr>
            <a:spLocks noChangeArrowheads="1"/>
          </p:cNvSpPr>
          <p:nvPr/>
        </p:nvSpPr>
        <p:spPr bwMode="auto">
          <a:xfrm>
            <a:off x="4275960" y="762000"/>
            <a:ext cx="37369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400" u="sng" dirty="0">
                <a:solidFill>
                  <a:srgbClr val="000000"/>
                </a:solidFill>
                <a:latin typeface="Tahoma" pitchFamily="34" charset="0"/>
              </a:rPr>
              <a:t>1 mole CO</a:t>
            </a:r>
            <a:r>
              <a:rPr lang="en-US" altLang="en-US" sz="2400" u="sng" baseline="-25000" dirty="0">
                <a:solidFill>
                  <a:srgbClr val="000000"/>
                </a:solidFill>
                <a:latin typeface="Tahoma" pitchFamily="34" charset="0"/>
              </a:rPr>
              <a:t>2</a:t>
            </a:r>
            <a:br>
              <a:rPr lang="en-US" altLang="en-US" sz="2400" u="sng" dirty="0">
                <a:solidFill>
                  <a:srgbClr val="000000"/>
                </a:solidFill>
                <a:latin typeface="Tahoma" pitchFamily="34" charset="0"/>
              </a:rPr>
            </a:br>
            <a:r>
              <a:rPr lang="en-US" altLang="en-US" sz="2400" dirty="0">
                <a:solidFill>
                  <a:srgbClr val="000000"/>
                </a:solidFill>
                <a:latin typeface="Tahoma" pitchFamily="34" charset="0"/>
              </a:rPr>
              <a:t>6.02 x 10</a:t>
            </a:r>
            <a:r>
              <a:rPr lang="en-US" altLang="en-US" sz="2400" baseline="30000" dirty="0">
                <a:solidFill>
                  <a:srgbClr val="000000"/>
                </a:solidFill>
                <a:latin typeface="Tahoma" pitchFamily="34" charset="0"/>
              </a:rPr>
              <a:t>23</a:t>
            </a:r>
            <a:r>
              <a:rPr lang="en-US" altLang="en-US" sz="2400" dirty="0">
                <a:solidFill>
                  <a:srgbClr val="000000"/>
                </a:solidFill>
                <a:latin typeface="Tahoma" pitchFamily="34" charset="0"/>
              </a:rPr>
              <a:t> molecules CO</a:t>
            </a:r>
            <a:r>
              <a:rPr lang="en-US" altLang="en-US" sz="2400" baseline="-25000" dirty="0">
                <a:solidFill>
                  <a:srgbClr val="000000"/>
                </a:solidFill>
                <a:latin typeface="Tahoma" pitchFamily="34" charset="0"/>
              </a:rPr>
              <a:t>2</a:t>
            </a:r>
            <a:endParaRPr lang="en-US" altLang="en-US" sz="2400" u="sng" dirty="0">
              <a:solidFill>
                <a:srgbClr val="000000"/>
              </a:solidFill>
              <a:latin typeface="Tahoma" pitchFamily="34" charset="0"/>
            </a:endParaRPr>
          </a:p>
        </p:txBody>
      </p:sp>
      <p:sp>
        <p:nvSpPr>
          <p:cNvPr id="16389" name="Line 8">
            <a:extLst>
              <a:ext uri="{FF2B5EF4-FFF2-40B4-BE49-F238E27FC236}">
                <a16:creationId xmlns:a16="http://schemas.microsoft.com/office/drawing/2014/main" id="{86BD7491-6914-F514-611E-695B0081941E}"/>
              </a:ext>
            </a:extLst>
          </p:cNvPr>
          <p:cNvSpPr>
            <a:spLocks noChangeShapeType="1"/>
          </p:cNvSpPr>
          <p:nvPr/>
        </p:nvSpPr>
        <p:spPr bwMode="auto">
          <a:xfrm flipV="1">
            <a:off x="2095500" y="900113"/>
            <a:ext cx="1981200" cy="228600"/>
          </a:xfrm>
          <a:prstGeom prst="line">
            <a:avLst/>
          </a:prstGeom>
          <a:noFill/>
          <a:ln w="9525">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390" name="Line 9">
            <a:extLst>
              <a:ext uri="{FF2B5EF4-FFF2-40B4-BE49-F238E27FC236}">
                <a16:creationId xmlns:a16="http://schemas.microsoft.com/office/drawing/2014/main" id="{2B74ABDF-184B-196E-57CC-DF49F51FD537}"/>
              </a:ext>
            </a:extLst>
          </p:cNvPr>
          <p:cNvSpPr>
            <a:spLocks noChangeShapeType="1"/>
          </p:cNvSpPr>
          <p:nvPr/>
        </p:nvSpPr>
        <p:spPr bwMode="auto">
          <a:xfrm flipV="1">
            <a:off x="6172200" y="1219200"/>
            <a:ext cx="1676400" cy="228600"/>
          </a:xfrm>
          <a:prstGeom prst="line">
            <a:avLst/>
          </a:prstGeom>
          <a:noFill/>
          <a:ln w="9525">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391" name="Text Box 10">
            <a:extLst>
              <a:ext uri="{FF2B5EF4-FFF2-40B4-BE49-F238E27FC236}">
                <a16:creationId xmlns:a16="http://schemas.microsoft.com/office/drawing/2014/main" id="{46E8E5BB-6DF6-24EC-F506-DC715024AF5D}"/>
              </a:ext>
            </a:extLst>
          </p:cNvPr>
          <p:cNvSpPr txBox="1">
            <a:spLocks noChangeArrowheads="1"/>
          </p:cNvSpPr>
          <p:nvPr/>
        </p:nvSpPr>
        <p:spPr bwMode="auto">
          <a:xfrm>
            <a:off x="7924800" y="914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a:t>
            </a:r>
          </a:p>
        </p:txBody>
      </p:sp>
      <p:sp>
        <p:nvSpPr>
          <p:cNvPr id="16392" name="Text Box 11">
            <a:extLst>
              <a:ext uri="{FF2B5EF4-FFF2-40B4-BE49-F238E27FC236}">
                <a16:creationId xmlns:a16="http://schemas.microsoft.com/office/drawing/2014/main" id="{2D20D406-E003-7554-6EE8-D8F0C851D722}"/>
              </a:ext>
            </a:extLst>
          </p:cNvPr>
          <p:cNvSpPr txBox="1">
            <a:spLocks noChangeArrowheads="1"/>
          </p:cNvSpPr>
          <p:nvPr/>
        </p:nvSpPr>
        <p:spPr bwMode="auto">
          <a:xfrm>
            <a:off x="762000" y="2286000"/>
            <a:ext cx="1219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b="1" u="sng" dirty="0">
                <a:solidFill>
                  <a:srgbClr val="006600"/>
                </a:solidFill>
              </a:rPr>
              <a:t>7.99</a:t>
            </a:r>
            <a:br>
              <a:rPr lang="en-US" altLang="en-US" sz="2400" b="1" u="sng" dirty="0">
                <a:solidFill>
                  <a:srgbClr val="006600"/>
                </a:solidFill>
              </a:rPr>
            </a:br>
            <a:r>
              <a:rPr lang="en-US" altLang="en-US" sz="2400" b="1" dirty="0">
                <a:solidFill>
                  <a:srgbClr val="006600"/>
                </a:solidFill>
              </a:rPr>
              <a:t>6.02</a:t>
            </a:r>
          </a:p>
        </p:txBody>
      </p:sp>
      <p:sp>
        <p:nvSpPr>
          <p:cNvPr id="16393" name="Text Box 12">
            <a:extLst>
              <a:ext uri="{FF2B5EF4-FFF2-40B4-BE49-F238E27FC236}">
                <a16:creationId xmlns:a16="http://schemas.microsoft.com/office/drawing/2014/main" id="{24748B7D-CAC2-B4BF-68EC-5828E28857C6}"/>
              </a:ext>
            </a:extLst>
          </p:cNvPr>
          <p:cNvSpPr txBox="1">
            <a:spLocks noChangeArrowheads="1"/>
          </p:cNvSpPr>
          <p:nvPr/>
        </p:nvSpPr>
        <p:spPr bwMode="auto">
          <a:xfrm>
            <a:off x="1676400" y="2438400"/>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b="1" dirty="0">
                <a:solidFill>
                  <a:schemeClr val="tx1">
                    <a:lumMod val="95000"/>
                    <a:lumOff val="5000"/>
                  </a:schemeClr>
                </a:solidFill>
              </a:rPr>
              <a:t>x</a:t>
            </a:r>
          </a:p>
        </p:txBody>
      </p:sp>
      <p:sp>
        <p:nvSpPr>
          <p:cNvPr id="16394" name="Text Box 13">
            <a:extLst>
              <a:ext uri="{FF2B5EF4-FFF2-40B4-BE49-F238E27FC236}">
                <a16:creationId xmlns:a16="http://schemas.microsoft.com/office/drawing/2014/main" id="{6F7A6F1B-09E1-9253-B572-A9B894251DFC}"/>
              </a:ext>
            </a:extLst>
          </p:cNvPr>
          <p:cNvSpPr txBox="1">
            <a:spLocks noChangeArrowheads="1"/>
          </p:cNvSpPr>
          <p:nvPr/>
        </p:nvSpPr>
        <p:spPr bwMode="auto">
          <a:xfrm>
            <a:off x="2057400" y="2286000"/>
            <a:ext cx="1752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b="1" u="sng" dirty="0">
                <a:solidFill>
                  <a:srgbClr val="FF0000"/>
                </a:solidFill>
              </a:rPr>
              <a:t>10</a:t>
            </a:r>
            <a:r>
              <a:rPr lang="en-US" altLang="en-US" sz="2400" b="1" u="sng" baseline="30000" dirty="0">
                <a:solidFill>
                  <a:srgbClr val="FF0000"/>
                </a:solidFill>
              </a:rPr>
              <a:t>25</a:t>
            </a:r>
            <a:br>
              <a:rPr lang="en-US" altLang="en-US" sz="2400" b="1" u="sng" dirty="0">
                <a:solidFill>
                  <a:srgbClr val="FF0000"/>
                </a:solidFill>
              </a:rPr>
            </a:br>
            <a:r>
              <a:rPr lang="en-US" altLang="en-US" sz="2400" b="1" dirty="0">
                <a:solidFill>
                  <a:srgbClr val="FF0000"/>
                </a:solidFill>
              </a:rPr>
              <a:t>10</a:t>
            </a:r>
            <a:r>
              <a:rPr lang="en-US" altLang="en-US" sz="2400" b="1" baseline="30000" dirty="0">
                <a:solidFill>
                  <a:srgbClr val="FF0000"/>
                </a:solidFill>
              </a:rPr>
              <a:t>23</a:t>
            </a:r>
          </a:p>
        </p:txBody>
      </p:sp>
      <p:sp>
        <p:nvSpPr>
          <p:cNvPr id="16395" name="Text Box 14">
            <a:extLst>
              <a:ext uri="{FF2B5EF4-FFF2-40B4-BE49-F238E27FC236}">
                <a16:creationId xmlns:a16="http://schemas.microsoft.com/office/drawing/2014/main" id="{193AD9FB-EF11-D64A-6AB4-9E313D70E063}"/>
              </a:ext>
            </a:extLst>
          </p:cNvPr>
          <p:cNvSpPr txBox="1">
            <a:spLocks noChangeArrowheads="1"/>
          </p:cNvSpPr>
          <p:nvPr/>
        </p:nvSpPr>
        <p:spPr bwMode="auto">
          <a:xfrm>
            <a:off x="2971800" y="2514600"/>
            <a:ext cx="4648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b="1" dirty="0">
                <a:solidFill>
                  <a:schemeClr val="tx1">
                    <a:lumMod val="95000"/>
                    <a:lumOff val="5000"/>
                  </a:schemeClr>
                </a:solidFill>
              </a:rPr>
              <a:t>=</a:t>
            </a:r>
            <a:r>
              <a:rPr lang="en-US" altLang="en-US" sz="2800" b="1" dirty="0">
                <a:solidFill>
                  <a:srgbClr val="7030A0"/>
                </a:solidFill>
              </a:rPr>
              <a:t>  </a:t>
            </a:r>
            <a:r>
              <a:rPr lang="en-US" altLang="en-US" sz="2800" b="1" dirty="0">
                <a:solidFill>
                  <a:srgbClr val="006600"/>
                </a:solidFill>
              </a:rPr>
              <a:t>1.33</a:t>
            </a:r>
            <a:r>
              <a:rPr lang="en-US" altLang="en-US" sz="2800" b="1" dirty="0">
                <a:solidFill>
                  <a:srgbClr val="7030A0"/>
                </a:solidFill>
              </a:rPr>
              <a:t> x </a:t>
            </a:r>
            <a:r>
              <a:rPr lang="en-US" altLang="en-US" sz="2800" b="1" dirty="0">
                <a:solidFill>
                  <a:srgbClr val="FF0000"/>
                </a:solidFill>
              </a:rPr>
              <a:t>10</a:t>
            </a:r>
            <a:r>
              <a:rPr lang="en-US" altLang="en-US" sz="2800" b="1" baseline="30000" dirty="0">
                <a:solidFill>
                  <a:srgbClr val="FF0000"/>
                </a:solidFill>
              </a:rPr>
              <a:t>2</a:t>
            </a:r>
            <a:r>
              <a:rPr lang="en-US" altLang="en-US" sz="2800" b="1" dirty="0">
                <a:solidFill>
                  <a:srgbClr val="7030A0"/>
                </a:solidFill>
              </a:rPr>
              <a:t> </a:t>
            </a:r>
            <a:r>
              <a:rPr lang="en-US" altLang="en-US" sz="2800" b="1" dirty="0">
                <a:solidFill>
                  <a:schemeClr val="tx1">
                    <a:lumMod val="95000"/>
                    <a:lumOff val="5000"/>
                  </a:schemeClr>
                </a:solidFill>
              </a:rPr>
              <a:t>moles CO</a:t>
            </a:r>
            <a:r>
              <a:rPr lang="en-US" altLang="en-US" sz="2800" b="1" baseline="-25000" dirty="0">
                <a:solidFill>
                  <a:schemeClr val="tx1">
                    <a:lumMod val="95000"/>
                    <a:lumOff val="5000"/>
                  </a:schemeClr>
                </a:solidFill>
              </a:rPr>
              <a:t>2</a:t>
            </a:r>
          </a:p>
        </p:txBody>
      </p:sp>
      <p:sp>
        <p:nvSpPr>
          <p:cNvPr id="16396" name="Rectangle 15">
            <a:extLst>
              <a:ext uri="{FF2B5EF4-FFF2-40B4-BE49-F238E27FC236}">
                <a16:creationId xmlns:a16="http://schemas.microsoft.com/office/drawing/2014/main" id="{A5863CB3-8D3F-2C8E-5446-E80BEB8466BF}"/>
              </a:ext>
            </a:extLst>
          </p:cNvPr>
          <p:cNvSpPr>
            <a:spLocks noChangeArrowheads="1"/>
          </p:cNvSpPr>
          <p:nvPr/>
        </p:nvSpPr>
        <p:spPr bwMode="auto">
          <a:xfrm>
            <a:off x="2133600" y="4267200"/>
            <a:ext cx="247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 </a:t>
            </a:r>
          </a:p>
        </p:txBody>
      </p:sp>
      <p:sp>
        <p:nvSpPr>
          <p:cNvPr id="2" name="Arrow: Curved Up 1">
            <a:extLst>
              <a:ext uri="{FF2B5EF4-FFF2-40B4-BE49-F238E27FC236}">
                <a16:creationId xmlns:a16="http://schemas.microsoft.com/office/drawing/2014/main" id="{057A984B-92A2-91EC-9CFF-77D4035A1354}"/>
              </a:ext>
            </a:extLst>
          </p:cNvPr>
          <p:cNvSpPr/>
          <p:nvPr/>
        </p:nvSpPr>
        <p:spPr>
          <a:xfrm>
            <a:off x="2337582" y="3173606"/>
            <a:ext cx="2767818" cy="830997"/>
          </a:xfrm>
          <a:prstGeom prst="curvedUpArrow">
            <a:avLst/>
          </a:prstGeom>
          <a:solidFill>
            <a:srgbClr val="FD81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 name="Arrow: Curved Up 2">
            <a:extLst>
              <a:ext uri="{FF2B5EF4-FFF2-40B4-BE49-F238E27FC236}">
                <a16:creationId xmlns:a16="http://schemas.microsoft.com/office/drawing/2014/main" id="{97FB4FAE-B41D-42DB-FD8C-5D199689735E}"/>
              </a:ext>
            </a:extLst>
          </p:cNvPr>
          <p:cNvSpPr/>
          <p:nvPr/>
        </p:nvSpPr>
        <p:spPr>
          <a:xfrm>
            <a:off x="1232095" y="3360003"/>
            <a:ext cx="2933700" cy="830997"/>
          </a:xfrm>
          <a:prstGeom prst="curvedUpArrow">
            <a:avLst/>
          </a:prstGeom>
          <a:solidFill>
            <a:srgbClr val="85F0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TextBox 3">
            <a:extLst>
              <a:ext uri="{FF2B5EF4-FFF2-40B4-BE49-F238E27FC236}">
                <a16:creationId xmlns:a16="http://schemas.microsoft.com/office/drawing/2014/main" id="{D6B2BEC9-21F1-8DEB-7004-25B55A151051}"/>
              </a:ext>
            </a:extLst>
          </p:cNvPr>
          <p:cNvSpPr txBox="1"/>
          <p:nvPr/>
        </p:nvSpPr>
        <p:spPr>
          <a:xfrm>
            <a:off x="5715000" y="3228945"/>
            <a:ext cx="2933700" cy="400110"/>
          </a:xfrm>
          <a:prstGeom prst="rect">
            <a:avLst/>
          </a:prstGeom>
          <a:noFill/>
        </p:spPr>
        <p:txBody>
          <a:bodyPr wrap="square" rtlCol="0">
            <a:spAutoFit/>
          </a:bodyPr>
          <a:lstStyle/>
          <a:p>
            <a:pPr algn="ctr"/>
            <a:r>
              <a:rPr lang="en-US" sz="2000" b="1" dirty="0">
                <a:solidFill>
                  <a:srgbClr val="000099"/>
                </a:solidFill>
              </a:rPr>
              <a:t>Simplify!</a:t>
            </a:r>
          </a:p>
        </p:txBody>
      </p:sp>
      <p:sp>
        <p:nvSpPr>
          <p:cNvPr id="16397" name="Rectangle 17"/>
          <p:cNvSpPr>
            <a:spLocks noChangeArrowheads="1"/>
          </p:cNvSpPr>
          <p:nvPr/>
        </p:nvSpPr>
        <p:spPr bwMode="auto">
          <a:xfrm>
            <a:off x="0" y="4303304"/>
            <a:ext cx="91440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3600" b="1" dirty="0">
                <a:solidFill>
                  <a:srgbClr val="0000CC"/>
                </a:solidFill>
              </a:rPr>
              <a:t>1.33 x 10</a:t>
            </a:r>
            <a:r>
              <a:rPr lang="en-US" altLang="en-US" sz="3600" b="1" baseline="30000" dirty="0">
                <a:solidFill>
                  <a:srgbClr val="0000CC"/>
                </a:solidFill>
              </a:rPr>
              <a:t>2</a:t>
            </a:r>
            <a:r>
              <a:rPr lang="en-US" altLang="en-US" sz="3600" b="1" dirty="0">
                <a:solidFill>
                  <a:srgbClr val="0000CC"/>
                </a:solidFill>
              </a:rPr>
              <a:t> moles CO</a:t>
            </a:r>
            <a:r>
              <a:rPr lang="en-US" altLang="en-US" sz="3600" b="1" baseline="-25000" dirty="0">
                <a:solidFill>
                  <a:srgbClr val="0000CC"/>
                </a:solidFill>
              </a:rPr>
              <a:t>2   </a:t>
            </a:r>
            <a:r>
              <a:rPr lang="en-US" altLang="en-US" sz="3600" b="1" dirty="0">
                <a:solidFill>
                  <a:srgbClr val="0000CC"/>
                </a:solidFill>
              </a:rPr>
              <a:t>=  133 moles CO</a:t>
            </a:r>
            <a:r>
              <a:rPr lang="en-US" altLang="en-US" sz="3600" b="1" baseline="-25000" dirty="0">
                <a:solidFill>
                  <a:srgbClr val="0000CC"/>
                </a:solidFill>
              </a:rPr>
              <a:t>2</a:t>
            </a:r>
            <a:br>
              <a:rPr lang="en-US" altLang="en-US" sz="3600" b="1" baseline="-25000" dirty="0">
                <a:solidFill>
                  <a:srgbClr val="0000CC"/>
                </a:solidFill>
              </a:rPr>
            </a:br>
            <a:r>
              <a:rPr lang="en-US" altLang="en-US" sz="3600" b="1" baseline="-25000" dirty="0">
                <a:solidFill>
                  <a:srgbClr val="0000CC"/>
                </a:solidFill>
              </a:rPr>
              <a:t>                                                   </a:t>
            </a:r>
            <a:r>
              <a:rPr lang="en-US" altLang="en-US" sz="3600" b="1" baseline="-25000" dirty="0">
                <a:solidFill>
                  <a:srgbClr val="FF0000"/>
                </a:solidFill>
              </a:rPr>
              <a:t>FINISH UP!</a:t>
            </a:r>
          </a:p>
        </p:txBody>
      </p:sp>
    </p:spTree>
    <p:extLst>
      <p:ext uri="{BB962C8B-B14F-4D97-AF65-F5344CB8AC3E}">
        <p14:creationId xmlns:p14="http://schemas.microsoft.com/office/powerpoint/2010/main" val="40851293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1E0E2-1928-0778-E422-4D047506E22A}"/>
            </a:ext>
          </a:extLst>
        </p:cNvPr>
        <p:cNvGrpSpPr/>
        <p:nvPr/>
      </p:nvGrpSpPr>
      <p:grpSpPr>
        <a:xfrm>
          <a:off x="0" y="0"/>
          <a:ext cx="0" cy="0"/>
          <a:chOff x="0" y="0"/>
          <a:chExt cx="0" cy="0"/>
        </a:xfrm>
      </p:grpSpPr>
      <p:sp>
        <p:nvSpPr>
          <p:cNvPr id="15364" name="TextBox 1">
            <a:extLst>
              <a:ext uri="{FF2B5EF4-FFF2-40B4-BE49-F238E27FC236}">
                <a16:creationId xmlns:a16="http://schemas.microsoft.com/office/drawing/2014/main" id="{86443A6D-5C34-C49D-A989-CEF1B26063D1}"/>
              </a:ext>
            </a:extLst>
          </p:cNvPr>
          <p:cNvSpPr txBox="1">
            <a:spLocks noChangeArrowheads="1"/>
          </p:cNvSpPr>
          <p:nvPr/>
        </p:nvSpPr>
        <p:spPr bwMode="auto">
          <a:xfrm>
            <a:off x="0" y="0"/>
            <a:ext cx="9144000" cy="584775"/>
          </a:xfrm>
          <a:prstGeom prst="rect">
            <a:avLst/>
          </a:prstGeom>
          <a:solidFill>
            <a:srgbClr val="FFE389"/>
          </a:solid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altLang="en-US" sz="3200" dirty="0">
                <a:solidFill>
                  <a:srgbClr val="006600"/>
                </a:solidFill>
                <a:latin typeface="Times New Roman" panose="02020603050405020304" pitchFamily="18" charset="0"/>
                <a:cs typeface="Times New Roman" panose="02020603050405020304" pitchFamily="18" charset="0"/>
              </a:rPr>
              <a:t>38. </a:t>
            </a:r>
            <a:r>
              <a:rPr lang="en-US" altLang="en-US" sz="3200" dirty="0">
                <a:solidFill>
                  <a:srgbClr val="000000"/>
                </a:solidFill>
                <a:latin typeface="Times New Roman" panose="02020603050405020304" pitchFamily="18" charset="0"/>
                <a:cs typeface="Times New Roman" panose="02020603050405020304" pitchFamily="18" charset="0"/>
              </a:rPr>
              <a:t>What is the mass of 7.99 x 10</a:t>
            </a:r>
            <a:r>
              <a:rPr lang="en-US" altLang="en-US" sz="3200" baseline="30000" dirty="0">
                <a:solidFill>
                  <a:srgbClr val="000000"/>
                </a:solidFill>
                <a:latin typeface="Times New Roman" panose="02020603050405020304" pitchFamily="18" charset="0"/>
                <a:cs typeface="Times New Roman" panose="02020603050405020304" pitchFamily="18" charset="0"/>
              </a:rPr>
              <a:t>25</a:t>
            </a:r>
            <a:r>
              <a:rPr lang="en-US" altLang="en-US" sz="3200" dirty="0">
                <a:solidFill>
                  <a:srgbClr val="000000"/>
                </a:solidFill>
                <a:latin typeface="Times New Roman" panose="02020603050405020304" pitchFamily="18" charset="0"/>
                <a:cs typeface="Times New Roman" panose="02020603050405020304" pitchFamily="18" charset="0"/>
              </a:rPr>
              <a:t> molecules of CO</a:t>
            </a:r>
            <a:r>
              <a:rPr lang="en-US" altLang="en-US" sz="3200" baseline="-25000" dirty="0">
                <a:solidFill>
                  <a:srgbClr val="000000"/>
                </a:solidFill>
                <a:latin typeface="Times New Roman" panose="02020603050405020304" pitchFamily="18" charset="0"/>
                <a:cs typeface="Times New Roman" panose="02020603050405020304" pitchFamily="18" charset="0"/>
              </a:rPr>
              <a:t>2</a:t>
            </a:r>
            <a:r>
              <a:rPr lang="en-US" altLang="en-US" sz="3200" dirty="0">
                <a:solidFill>
                  <a:srgbClr val="000000"/>
                </a:solidFill>
                <a:latin typeface="Times New Roman" panose="02020603050405020304" pitchFamily="18" charset="0"/>
                <a:cs typeface="Times New Roman" panose="02020603050405020304" pitchFamily="18" charset="0"/>
              </a:rPr>
              <a:t>?</a:t>
            </a:r>
          </a:p>
        </p:txBody>
      </p:sp>
      <p:sp>
        <p:nvSpPr>
          <p:cNvPr id="16386" name="Text Box 4">
            <a:extLst>
              <a:ext uri="{FF2B5EF4-FFF2-40B4-BE49-F238E27FC236}">
                <a16:creationId xmlns:a16="http://schemas.microsoft.com/office/drawing/2014/main" id="{B7AE0E03-EAB9-F5A4-A739-AA328478C2A5}"/>
              </a:ext>
            </a:extLst>
          </p:cNvPr>
          <p:cNvSpPr txBox="1">
            <a:spLocks noChangeArrowheads="1"/>
          </p:cNvSpPr>
          <p:nvPr/>
        </p:nvSpPr>
        <p:spPr bwMode="auto">
          <a:xfrm>
            <a:off x="228600" y="838200"/>
            <a:ext cx="3733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400" u="sng" dirty="0">
                <a:solidFill>
                  <a:srgbClr val="000000"/>
                </a:solidFill>
                <a:latin typeface="Tahoma" pitchFamily="34" charset="0"/>
              </a:rPr>
              <a:t>7.99 x 10</a:t>
            </a:r>
            <a:r>
              <a:rPr lang="en-US" altLang="en-US" sz="2400" u="sng" baseline="30000" dirty="0">
                <a:solidFill>
                  <a:srgbClr val="000000"/>
                </a:solidFill>
                <a:latin typeface="Tahoma" pitchFamily="34" charset="0"/>
              </a:rPr>
              <a:t>25</a:t>
            </a:r>
            <a:r>
              <a:rPr lang="en-US" altLang="en-US" sz="2400" u="sng" dirty="0">
                <a:solidFill>
                  <a:srgbClr val="000000"/>
                </a:solidFill>
                <a:latin typeface="Tahoma" pitchFamily="34" charset="0"/>
              </a:rPr>
              <a:t> molecules CO</a:t>
            </a:r>
            <a:r>
              <a:rPr lang="en-US" altLang="en-US" sz="2400" u="sng" baseline="-25000" dirty="0">
                <a:solidFill>
                  <a:srgbClr val="000000"/>
                </a:solidFill>
                <a:latin typeface="Tahoma" pitchFamily="34" charset="0"/>
              </a:rPr>
              <a:t>2</a:t>
            </a:r>
            <a:br>
              <a:rPr lang="en-US" altLang="en-US" sz="2400" u="sng" dirty="0">
                <a:solidFill>
                  <a:srgbClr val="000000"/>
                </a:solidFill>
                <a:latin typeface="Tahoma" pitchFamily="34" charset="0"/>
              </a:rPr>
            </a:br>
            <a:r>
              <a:rPr lang="en-US" altLang="en-US" sz="2400" dirty="0">
                <a:solidFill>
                  <a:srgbClr val="000000"/>
                </a:solidFill>
                <a:latin typeface="Tahoma" pitchFamily="34" charset="0"/>
              </a:rPr>
              <a:t>1</a:t>
            </a:r>
          </a:p>
        </p:txBody>
      </p:sp>
      <p:sp>
        <p:nvSpPr>
          <p:cNvPr id="16387" name="Text Box 5">
            <a:extLst>
              <a:ext uri="{FF2B5EF4-FFF2-40B4-BE49-F238E27FC236}">
                <a16:creationId xmlns:a16="http://schemas.microsoft.com/office/drawing/2014/main" id="{A019EFB0-8E52-23AF-AA04-6412F71BF0C3}"/>
              </a:ext>
            </a:extLst>
          </p:cNvPr>
          <p:cNvSpPr txBox="1">
            <a:spLocks noChangeArrowheads="1"/>
          </p:cNvSpPr>
          <p:nvPr/>
        </p:nvSpPr>
        <p:spPr bwMode="auto">
          <a:xfrm>
            <a:off x="3962400" y="990600"/>
            <a:ext cx="609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x</a:t>
            </a:r>
          </a:p>
        </p:txBody>
      </p:sp>
      <p:sp>
        <p:nvSpPr>
          <p:cNvPr id="16388" name="Rectangle 7">
            <a:extLst>
              <a:ext uri="{FF2B5EF4-FFF2-40B4-BE49-F238E27FC236}">
                <a16:creationId xmlns:a16="http://schemas.microsoft.com/office/drawing/2014/main" id="{7805949F-4C57-1096-27AF-3AAE785FBFA7}"/>
              </a:ext>
            </a:extLst>
          </p:cNvPr>
          <p:cNvSpPr>
            <a:spLocks noChangeArrowheads="1"/>
          </p:cNvSpPr>
          <p:nvPr/>
        </p:nvSpPr>
        <p:spPr bwMode="auto">
          <a:xfrm>
            <a:off x="4275960" y="762000"/>
            <a:ext cx="37369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400" u="sng" dirty="0">
                <a:solidFill>
                  <a:srgbClr val="000000"/>
                </a:solidFill>
                <a:latin typeface="Tahoma" pitchFamily="34" charset="0"/>
              </a:rPr>
              <a:t>1 mole CO</a:t>
            </a:r>
            <a:r>
              <a:rPr lang="en-US" altLang="en-US" sz="2400" u="sng" baseline="-25000" dirty="0">
                <a:solidFill>
                  <a:srgbClr val="000000"/>
                </a:solidFill>
                <a:latin typeface="Tahoma" pitchFamily="34" charset="0"/>
              </a:rPr>
              <a:t>2</a:t>
            </a:r>
            <a:br>
              <a:rPr lang="en-US" altLang="en-US" sz="2400" u="sng" dirty="0">
                <a:solidFill>
                  <a:srgbClr val="000000"/>
                </a:solidFill>
                <a:latin typeface="Tahoma" pitchFamily="34" charset="0"/>
              </a:rPr>
            </a:br>
            <a:r>
              <a:rPr lang="en-US" altLang="en-US" sz="2400" dirty="0">
                <a:solidFill>
                  <a:srgbClr val="000000"/>
                </a:solidFill>
                <a:latin typeface="Tahoma" pitchFamily="34" charset="0"/>
              </a:rPr>
              <a:t>6.02 x 10</a:t>
            </a:r>
            <a:r>
              <a:rPr lang="en-US" altLang="en-US" sz="2400" baseline="30000" dirty="0">
                <a:solidFill>
                  <a:srgbClr val="000000"/>
                </a:solidFill>
                <a:latin typeface="Tahoma" pitchFamily="34" charset="0"/>
              </a:rPr>
              <a:t>23</a:t>
            </a:r>
            <a:r>
              <a:rPr lang="en-US" altLang="en-US" sz="2400" dirty="0">
                <a:solidFill>
                  <a:srgbClr val="000000"/>
                </a:solidFill>
                <a:latin typeface="Tahoma" pitchFamily="34" charset="0"/>
              </a:rPr>
              <a:t> molecules CO</a:t>
            </a:r>
            <a:r>
              <a:rPr lang="en-US" altLang="en-US" sz="2400" baseline="-25000" dirty="0">
                <a:solidFill>
                  <a:srgbClr val="000000"/>
                </a:solidFill>
                <a:latin typeface="Tahoma" pitchFamily="34" charset="0"/>
              </a:rPr>
              <a:t>2</a:t>
            </a:r>
            <a:endParaRPr lang="en-US" altLang="en-US" sz="2400" u="sng" dirty="0">
              <a:solidFill>
                <a:srgbClr val="000000"/>
              </a:solidFill>
              <a:latin typeface="Tahoma" pitchFamily="34" charset="0"/>
            </a:endParaRPr>
          </a:p>
        </p:txBody>
      </p:sp>
      <p:sp>
        <p:nvSpPr>
          <p:cNvPr id="16389" name="Line 8">
            <a:extLst>
              <a:ext uri="{FF2B5EF4-FFF2-40B4-BE49-F238E27FC236}">
                <a16:creationId xmlns:a16="http://schemas.microsoft.com/office/drawing/2014/main" id="{796288EB-41B3-65B7-D673-B53648F6B230}"/>
              </a:ext>
            </a:extLst>
          </p:cNvPr>
          <p:cNvSpPr>
            <a:spLocks noChangeShapeType="1"/>
          </p:cNvSpPr>
          <p:nvPr/>
        </p:nvSpPr>
        <p:spPr bwMode="auto">
          <a:xfrm flipV="1">
            <a:off x="2095500" y="900113"/>
            <a:ext cx="1981200" cy="228600"/>
          </a:xfrm>
          <a:prstGeom prst="line">
            <a:avLst/>
          </a:prstGeom>
          <a:noFill/>
          <a:ln w="9525">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390" name="Line 9">
            <a:extLst>
              <a:ext uri="{FF2B5EF4-FFF2-40B4-BE49-F238E27FC236}">
                <a16:creationId xmlns:a16="http://schemas.microsoft.com/office/drawing/2014/main" id="{0156F9E3-4474-F11A-0A03-BD895F1215E0}"/>
              </a:ext>
            </a:extLst>
          </p:cNvPr>
          <p:cNvSpPr>
            <a:spLocks noChangeShapeType="1"/>
          </p:cNvSpPr>
          <p:nvPr/>
        </p:nvSpPr>
        <p:spPr bwMode="auto">
          <a:xfrm flipV="1">
            <a:off x="6172200" y="1219200"/>
            <a:ext cx="1676400" cy="228600"/>
          </a:xfrm>
          <a:prstGeom prst="line">
            <a:avLst/>
          </a:prstGeom>
          <a:noFill/>
          <a:ln w="9525">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391" name="Text Box 10">
            <a:extLst>
              <a:ext uri="{FF2B5EF4-FFF2-40B4-BE49-F238E27FC236}">
                <a16:creationId xmlns:a16="http://schemas.microsoft.com/office/drawing/2014/main" id="{36539162-48C1-F6F1-E398-240371EDA66B}"/>
              </a:ext>
            </a:extLst>
          </p:cNvPr>
          <p:cNvSpPr txBox="1">
            <a:spLocks noChangeArrowheads="1"/>
          </p:cNvSpPr>
          <p:nvPr/>
        </p:nvSpPr>
        <p:spPr bwMode="auto">
          <a:xfrm>
            <a:off x="7924800" y="914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a:t>
            </a:r>
          </a:p>
        </p:txBody>
      </p:sp>
      <p:sp>
        <p:nvSpPr>
          <p:cNvPr id="16392" name="Text Box 11">
            <a:extLst>
              <a:ext uri="{FF2B5EF4-FFF2-40B4-BE49-F238E27FC236}">
                <a16:creationId xmlns:a16="http://schemas.microsoft.com/office/drawing/2014/main" id="{BF471F78-80FF-C1DF-614E-98D0FEE5FADB}"/>
              </a:ext>
            </a:extLst>
          </p:cNvPr>
          <p:cNvSpPr txBox="1">
            <a:spLocks noChangeArrowheads="1"/>
          </p:cNvSpPr>
          <p:nvPr/>
        </p:nvSpPr>
        <p:spPr bwMode="auto">
          <a:xfrm>
            <a:off x="762000" y="2286000"/>
            <a:ext cx="1219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b="1" u="sng" dirty="0">
                <a:solidFill>
                  <a:srgbClr val="006600"/>
                </a:solidFill>
              </a:rPr>
              <a:t>7.99</a:t>
            </a:r>
            <a:br>
              <a:rPr lang="en-US" altLang="en-US" sz="2400" b="1" u="sng" dirty="0">
                <a:solidFill>
                  <a:srgbClr val="006600"/>
                </a:solidFill>
              </a:rPr>
            </a:br>
            <a:r>
              <a:rPr lang="en-US" altLang="en-US" sz="2400" b="1" dirty="0">
                <a:solidFill>
                  <a:srgbClr val="006600"/>
                </a:solidFill>
              </a:rPr>
              <a:t>6.02</a:t>
            </a:r>
          </a:p>
        </p:txBody>
      </p:sp>
      <p:sp>
        <p:nvSpPr>
          <p:cNvPr id="16393" name="Text Box 12">
            <a:extLst>
              <a:ext uri="{FF2B5EF4-FFF2-40B4-BE49-F238E27FC236}">
                <a16:creationId xmlns:a16="http://schemas.microsoft.com/office/drawing/2014/main" id="{334F9BBF-2E35-63D8-C1D6-05AC02F65BF5}"/>
              </a:ext>
            </a:extLst>
          </p:cNvPr>
          <p:cNvSpPr txBox="1">
            <a:spLocks noChangeArrowheads="1"/>
          </p:cNvSpPr>
          <p:nvPr/>
        </p:nvSpPr>
        <p:spPr bwMode="auto">
          <a:xfrm>
            <a:off x="1676400" y="2438400"/>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b="1" dirty="0">
                <a:solidFill>
                  <a:schemeClr val="tx1">
                    <a:lumMod val="95000"/>
                    <a:lumOff val="5000"/>
                  </a:schemeClr>
                </a:solidFill>
              </a:rPr>
              <a:t>x</a:t>
            </a:r>
          </a:p>
        </p:txBody>
      </p:sp>
      <p:sp>
        <p:nvSpPr>
          <p:cNvPr id="16394" name="Text Box 13">
            <a:extLst>
              <a:ext uri="{FF2B5EF4-FFF2-40B4-BE49-F238E27FC236}">
                <a16:creationId xmlns:a16="http://schemas.microsoft.com/office/drawing/2014/main" id="{9897BAE3-BEB4-CFC1-9DB9-A6DF66E71B1A}"/>
              </a:ext>
            </a:extLst>
          </p:cNvPr>
          <p:cNvSpPr txBox="1">
            <a:spLocks noChangeArrowheads="1"/>
          </p:cNvSpPr>
          <p:nvPr/>
        </p:nvSpPr>
        <p:spPr bwMode="auto">
          <a:xfrm>
            <a:off x="2057400" y="2286000"/>
            <a:ext cx="1752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b="1" u="sng" dirty="0">
                <a:solidFill>
                  <a:srgbClr val="FF0000"/>
                </a:solidFill>
              </a:rPr>
              <a:t>10</a:t>
            </a:r>
            <a:r>
              <a:rPr lang="en-US" altLang="en-US" sz="2400" b="1" u="sng" baseline="30000" dirty="0">
                <a:solidFill>
                  <a:srgbClr val="FF0000"/>
                </a:solidFill>
              </a:rPr>
              <a:t>25</a:t>
            </a:r>
            <a:br>
              <a:rPr lang="en-US" altLang="en-US" sz="2400" b="1" u="sng" dirty="0">
                <a:solidFill>
                  <a:srgbClr val="FF0000"/>
                </a:solidFill>
              </a:rPr>
            </a:br>
            <a:r>
              <a:rPr lang="en-US" altLang="en-US" sz="2400" b="1" dirty="0">
                <a:solidFill>
                  <a:srgbClr val="FF0000"/>
                </a:solidFill>
              </a:rPr>
              <a:t>10</a:t>
            </a:r>
            <a:r>
              <a:rPr lang="en-US" altLang="en-US" sz="2400" b="1" baseline="30000" dirty="0">
                <a:solidFill>
                  <a:srgbClr val="FF0000"/>
                </a:solidFill>
              </a:rPr>
              <a:t>23</a:t>
            </a:r>
          </a:p>
        </p:txBody>
      </p:sp>
      <p:sp>
        <p:nvSpPr>
          <p:cNvPr id="16395" name="Text Box 14">
            <a:extLst>
              <a:ext uri="{FF2B5EF4-FFF2-40B4-BE49-F238E27FC236}">
                <a16:creationId xmlns:a16="http://schemas.microsoft.com/office/drawing/2014/main" id="{9E5FDD7A-2E93-0917-64B1-5B6955CE9575}"/>
              </a:ext>
            </a:extLst>
          </p:cNvPr>
          <p:cNvSpPr txBox="1">
            <a:spLocks noChangeArrowheads="1"/>
          </p:cNvSpPr>
          <p:nvPr/>
        </p:nvSpPr>
        <p:spPr bwMode="auto">
          <a:xfrm>
            <a:off x="2971800" y="2514600"/>
            <a:ext cx="4648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b="1" dirty="0">
                <a:solidFill>
                  <a:schemeClr val="tx1">
                    <a:lumMod val="95000"/>
                    <a:lumOff val="5000"/>
                  </a:schemeClr>
                </a:solidFill>
              </a:rPr>
              <a:t>=</a:t>
            </a:r>
            <a:r>
              <a:rPr lang="en-US" altLang="en-US" sz="2800" b="1" dirty="0">
                <a:solidFill>
                  <a:srgbClr val="7030A0"/>
                </a:solidFill>
              </a:rPr>
              <a:t>  </a:t>
            </a:r>
            <a:r>
              <a:rPr lang="en-US" altLang="en-US" sz="2800" b="1" dirty="0">
                <a:solidFill>
                  <a:srgbClr val="006600"/>
                </a:solidFill>
              </a:rPr>
              <a:t>1.33</a:t>
            </a:r>
            <a:r>
              <a:rPr lang="en-US" altLang="en-US" sz="2800" b="1" dirty="0">
                <a:solidFill>
                  <a:srgbClr val="7030A0"/>
                </a:solidFill>
              </a:rPr>
              <a:t> x </a:t>
            </a:r>
            <a:r>
              <a:rPr lang="en-US" altLang="en-US" sz="2800" b="1" dirty="0">
                <a:solidFill>
                  <a:srgbClr val="FF0000"/>
                </a:solidFill>
              </a:rPr>
              <a:t>10</a:t>
            </a:r>
            <a:r>
              <a:rPr lang="en-US" altLang="en-US" sz="2800" b="1" baseline="30000" dirty="0">
                <a:solidFill>
                  <a:srgbClr val="FF0000"/>
                </a:solidFill>
              </a:rPr>
              <a:t>2</a:t>
            </a:r>
            <a:r>
              <a:rPr lang="en-US" altLang="en-US" sz="2800" b="1" dirty="0">
                <a:solidFill>
                  <a:srgbClr val="7030A0"/>
                </a:solidFill>
              </a:rPr>
              <a:t> </a:t>
            </a:r>
            <a:r>
              <a:rPr lang="en-US" altLang="en-US" sz="2800" b="1" dirty="0">
                <a:solidFill>
                  <a:schemeClr val="tx1">
                    <a:lumMod val="95000"/>
                    <a:lumOff val="5000"/>
                  </a:schemeClr>
                </a:solidFill>
              </a:rPr>
              <a:t>moles CO</a:t>
            </a:r>
            <a:r>
              <a:rPr lang="en-US" altLang="en-US" sz="2800" b="1" baseline="-25000" dirty="0">
                <a:solidFill>
                  <a:schemeClr val="tx1">
                    <a:lumMod val="95000"/>
                    <a:lumOff val="5000"/>
                  </a:schemeClr>
                </a:solidFill>
              </a:rPr>
              <a:t>2</a:t>
            </a:r>
          </a:p>
        </p:txBody>
      </p:sp>
      <p:sp>
        <p:nvSpPr>
          <p:cNvPr id="16396" name="Rectangle 15">
            <a:extLst>
              <a:ext uri="{FF2B5EF4-FFF2-40B4-BE49-F238E27FC236}">
                <a16:creationId xmlns:a16="http://schemas.microsoft.com/office/drawing/2014/main" id="{DF475EFA-F9D2-8C6B-EAD0-5B0F78557FEA}"/>
              </a:ext>
            </a:extLst>
          </p:cNvPr>
          <p:cNvSpPr>
            <a:spLocks noChangeArrowheads="1"/>
          </p:cNvSpPr>
          <p:nvPr/>
        </p:nvSpPr>
        <p:spPr bwMode="auto">
          <a:xfrm>
            <a:off x="2133600" y="4267200"/>
            <a:ext cx="247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 </a:t>
            </a:r>
          </a:p>
        </p:txBody>
      </p:sp>
      <p:sp>
        <p:nvSpPr>
          <p:cNvPr id="2" name="Arrow: Curved Up 1">
            <a:extLst>
              <a:ext uri="{FF2B5EF4-FFF2-40B4-BE49-F238E27FC236}">
                <a16:creationId xmlns:a16="http://schemas.microsoft.com/office/drawing/2014/main" id="{56FF5D9A-A427-5FC6-4AE8-74A6A464AB88}"/>
              </a:ext>
            </a:extLst>
          </p:cNvPr>
          <p:cNvSpPr/>
          <p:nvPr/>
        </p:nvSpPr>
        <p:spPr>
          <a:xfrm>
            <a:off x="2337582" y="3173606"/>
            <a:ext cx="2767818" cy="830997"/>
          </a:xfrm>
          <a:prstGeom prst="curvedUpArrow">
            <a:avLst/>
          </a:prstGeom>
          <a:solidFill>
            <a:srgbClr val="FD81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 name="Arrow: Curved Up 2">
            <a:extLst>
              <a:ext uri="{FF2B5EF4-FFF2-40B4-BE49-F238E27FC236}">
                <a16:creationId xmlns:a16="http://schemas.microsoft.com/office/drawing/2014/main" id="{59C7499A-15E2-4F5D-27EF-75F01E2D0382}"/>
              </a:ext>
            </a:extLst>
          </p:cNvPr>
          <p:cNvSpPr/>
          <p:nvPr/>
        </p:nvSpPr>
        <p:spPr>
          <a:xfrm>
            <a:off x="1232095" y="3360003"/>
            <a:ext cx="2933700" cy="830997"/>
          </a:xfrm>
          <a:prstGeom prst="curvedUpArrow">
            <a:avLst/>
          </a:prstGeom>
          <a:solidFill>
            <a:srgbClr val="85F0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TextBox 3">
            <a:extLst>
              <a:ext uri="{FF2B5EF4-FFF2-40B4-BE49-F238E27FC236}">
                <a16:creationId xmlns:a16="http://schemas.microsoft.com/office/drawing/2014/main" id="{00BC55B3-9438-15CB-E0EF-7DC7F109A352}"/>
              </a:ext>
            </a:extLst>
          </p:cNvPr>
          <p:cNvSpPr txBox="1"/>
          <p:nvPr/>
        </p:nvSpPr>
        <p:spPr>
          <a:xfrm>
            <a:off x="5715000" y="3228945"/>
            <a:ext cx="2933700" cy="400110"/>
          </a:xfrm>
          <a:prstGeom prst="rect">
            <a:avLst/>
          </a:prstGeom>
          <a:noFill/>
        </p:spPr>
        <p:txBody>
          <a:bodyPr wrap="square" rtlCol="0">
            <a:spAutoFit/>
          </a:bodyPr>
          <a:lstStyle/>
          <a:p>
            <a:pPr algn="ctr"/>
            <a:r>
              <a:rPr lang="en-US" sz="2000" b="1" dirty="0">
                <a:solidFill>
                  <a:srgbClr val="000099"/>
                </a:solidFill>
              </a:rPr>
              <a:t>Simplify!</a:t>
            </a:r>
          </a:p>
        </p:txBody>
      </p:sp>
      <p:sp>
        <p:nvSpPr>
          <p:cNvPr id="16397" name="Rectangle 17">
            <a:extLst>
              <a:ext uri="{FF2B5EF4-FFF2-40B4-BE49-F238E27FC236}">
                <a16:creationId xmlns:a16="http://schemas.microsoft.com/office/drawing/2014/main" id="{373AF92C-3012-4316-5858-22AFCF9D770B}"/>
              </a:ext>
            </a:extLst>
          </p:cNvPr>
          <p:cNvSpPr>
            <a:spLocks noChangeArrowheads="1"/>
          </p:cNvSpPr>
          <p:nvPr/>
        </p:nvSpPr>
        <p:spPr bwMode="auto">
          <a:xfrm>
            <a:off x="0" y="4303304"/>
            <a:ext cx="91440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3600" dirty="0">
                <a:solidFill>
                  <a:srgbClr val="0000CC"/>
                </a:solidFill>
                <a:latin typeface="Times New Roman" panose="02020603050405020304" pitchFamily="18" charset="0"/>
                <a:cs typeface="Times New Roman" panose="02020603050405020304" pitchFamily="18" charset="0"/>
              </a:rPr>
              <a:t>1.33 x 10</a:t>
            </a:r>
            <a:r>
              <a:rPr lang="en-US" altLang="en-US" sz="3600" baseline="30000" dirty="0">
                <a:solidFill>
                  <a:srgbClr val="0000CC"/>
                </a:solidFill>
                <a:latin typeface="Times New Roman" panose="02020603050405020304" pitchFamily="18" charset="0"/>
                <a:cs typeface="Times New Roman" panose="02020603050405020304" pitchFamily="18" charset="0"/>
              </a:rPr>
              <a:t>2</a:t>
            </a:r>
            <a:r>
              <a:rPr lang="en-US" altLang="en-US" sz="3600" dirty="0">
                <a:solidFill>
                  <a:srgbClr val="0000CC"/>
                </a:solidFill>
                <a:latin typeface="Times New Roman" panose="02020603050405020304" pitchFamily="18" charset="0"/>
                <a:cs typeface="Times New Roman" panose="02020603050405020304" pitchFamily="18" charset="0"/>
              </a:rPr>
              <a:t> moles CO</a:t>
            </a:r>
            <a:r>
              <a:rPr lang="en-US" altLang="en-US" sz="3600" baseline="-25000" dirty="0">
                <a:solidFill>
                  <a:srgbClr val="0000CC"/>
                </a:solidFill>
                <a:latin typeface="Times New Roman" panose="02020603050405020304" pitchFamily="18" charset="0"/>
                <a:cs typeface="Times New Roman" panose="02020603050405020304" pitchFamily="18" charset="0"/>
              </a:rPr>
              <a:t>2   </a:t>
            </a:r>
            <a:r>
              <a:rPr lang="en-US" altLang="en-US" sz="3600" dirty="0">
                <a:solidFill>
                  <a:srgbClr val="0000CC"/>
                </a:solidFill>
                <a:latin typeface="Times New Roman" panose="02020603050405020304" pitchFamily="18" charset="0"/>
                <a:cs typeface="Times New Roman" panose="02020603050405020304" pitchFamily="18" charset="0"/>
              </a:rPr>
              <a:t>=  133 moles CO</a:t>
            </a:r>
            <a:r>
              <a:rPr lang="en-US" altLang="en-US" sz="3600" baseline="-25000" dirty="0">
                <a:solidFill>
                  <a:srgbClr val="0000CC"/>
                </a:solidFill>
                <a:latin typeface="Times New Roman" panose="02020603050405020304" pitchFamily="18" charset="0"/>
                <a:cs typeface="Times New Roman" panose="02020603050405020304" pitchFamily="18" charset="0"/>
              </a:rPr>
              <a:t>2</a:t>
            </a:r>
            <a:br>
              <a:rPr lang="en-US" altLang="en-US" sz="3600" baseline="-25000" dirty="0">
                <a:solidFill>
                  <a:srgbClr val="0000CC"/>
                </a:solidFill>
                <a:latin typeface="Times New Roman" panose="02020603050405020304" pitchFamily="18" charset="0"/>
                <a:cs typeface="Times New Roman" panose="02020603050405020304" pitchFamily="18" charset="0"/>
              </a:rPr>
            </a:br>
            <a:r>
              <a:rPr lang="en-US" altLang="en-US" sz="3600" baseline="-25000" dirty="0">
                <a:solidFill>
                  <a:srgbClr val="0000CC"/>
                </a:solidFill>
                <a:latin typeface="Times New Roman" panose="02020603050405020304" pitchFamily="18" charset="0"/>
                <a:cs typeface="Times New Roman" panose="02020603050405020304" pitchFamily="18" charset="0"/>
              </a:rPr>
              <a:t>                                                   </a:t>
            </a:r>
            <a:r>
              <a:rPr lang="en-US" altLang="en-US" sz="3600" baseline="-25000" dirty="0">
                <a:solidFill>
                  <a:srgbClr val="FF0000"/>
                </a:solidFill>
                <a:latin typeface="Times New Roman" panose="02020603050405020304" pitchFamily="18" charset="0"/>
                <a:cs typeface="Times New Roman" panose="02020603050405020304" pitchFamily="18" charset="0"/>
              </a:rPr>
              <a:t>FINISH UP!</a:t>
            </a:r>
            <a:br>
              <a:rPr lang="en-US" altLang="en-US" sz="3600" baseline="-25000" dirty="0">
                <a:solidFill>
                  <a:srgbClr val="FF0000"/>
                </a:solidFill>
                <a:latin typeface="Times New Roman" panose="02020603050405020304" pitchFamily="18" charset="0"/>
                <a:cs typeface="Times New Roman" panose="02020603050405020304" pitchFamily="18" charset="0"/>
              </a:rPr>
            </a:br>
            <a:r>
              <a:rPr lang="en-US" altLang="en-US" sz="3600" baseline="-25000" dirty="0">
                <a:solidFill>
                  <a:srgbClr val="FF0000"/>
                </a:solidFill>
                <a:latin typeface="Times New Roman" panose="02020603050405020304" pitchFamily="18" charset="0"/>
                <a:cs typeface="Times New Roman" panose="02020603050405020304" pitchFamily="18" charset="0"/>
              </a:rPr>
              <a:t>                                                                        </a:t>
            </a:r>
            <a:r>
              <a:rPr lang="en-US" altLang="en-US" sz="2000" dirty="0">
                <a:solidFill>
                  <a:srgbClr val="FF0000"/>
                </a:solidFill>
                <a:latin typeface="Times New Roman" panose="02020603050405020304" pitchFamily="18" charset="0"/>
                <a:cs typeface="Times New Roman" panose="02020603050405020304" pitchFamily="18" charset="0"/>
              </a:rPr>
              <a:t>What’s the molar mass of CO</a:t>
            </a:r>
            <a:r>
              <a:rPr lang="en-US" altLang="en-US" sz="2000" baseline="-25000" dirty="0">
                <a:solidFill>
                  <a:srgbClr val="FF0000"/>
                </a:solidFill>
                <a:latin typeface="Times New Roman" panose="02020603050405020304" pitchFamily="18" charset="0"/>
                <a:cs typeface="Times New Roman" panose="02020603050405020304" pitchFamily="18" charset="0"/>
              </a:rPr>
              <a:t>2</a:t>
            </a:r>
            <a:r>
              <a:rPr lang="en-US" altLang="en-US" sz="2000" dirty="0">
                <a:solidFill>
                  <a:srgbClr val="FF0000"/>
                </a:solidFill>
                <a:latin typeface="Times New Roman" panose="02020603050405020304" pitchFamily="18" charset="0"/>
                <a:cs typeface="Times New Roman" panose="02020603050405020304" pitchFamily="18" charset="0"/>
              </a:rPr>
              <a:t>?</a:t>
            </a:r>
            <a:endParaRPr lang="en-US" alt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40922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A26B9-B0E1-1FAB-0390-4C24EE4C1421}"/>
            </a:ext>
          </a:extLst>
        </p:cNvPr>
        <p:cNvGrpSpPr/>
        <p:nvPr/>
      </p:nvGrpSpPr>
      <p:grpSpPr>
        <a:xfrm>
          <a:off x="0" y="0"/>
          <a:ext cx="0" cy="0"/>
          <a:chOff x="0" y="0"/>
          <a:chExt cx="0" cy="0"/>
        </a:xfrm>
      </p:grpSpPr>
      <p:sp>
        <p:nvSpPr>
          <p:cNvPr id="15364" name="TextBox 1">
            <a:extLst>
              <a:ext uri="{FF2B5EF4-FFF2-40B4-BE49-F238E27FC236}">
                <a16:creationId xmlns:a16="http://schemas.microsoft.com/office/drawing/2014/main" id="{0E36C21F-784A-5426-26A4-C91C00052E59}"/>
              </a:ext>
            </a:extLst>
          </p:cNvPr>
          <p:cNvSpPr txBox="1">
            <a:spLocks noChangeArrowheads="1"/>
          </p:cNvSpPr>
          <p:nvPr/>
        </p:nvSpPr>
        <p:spPr bwMode="auto">
          <a:xfrm>
            <a:off x="0" y="0"/>
            <a:ext cx="9144000" cy="584775"/>
          </a:xfrm>
          <a:prstGeom prst="rect">
            <a:avLst/>
          </a:prstGeom>
          <a:solidFill>
            <a:srgbClr val="FFE389"/>
          </a:solid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altLang="en-US" sz="3200" dirty="0">
                <a:solidFill>
                  <a:srgbClr val="006600"/>
                </a:solidFill>
                <a:latin typeface="Times New Roman" panose="02020603050405020304" pitchFamily="18" charset="0"/>
                <a:cs typeface="Times New Roman" panose="02020603050405020304" pitchFamily="18" charset="0"/>
              </a:rPr>
              <a:t>38. </a:t>
            </a:r>
            <a:r>
              <a:rPr lang="en-US" altLang="en-US" sz="3200" dirty="0">
                <a:solidFill>
                  <a:srgbClr val="000000"/>
                </a:solidFill>
                <a:latin typeface="Times New Roman" panose="02020603050405020304" pitchFamily="18" charset="0"/>
                <a:cs typeface="Times New Roman" panose="02020603050405020304" pitchFamily="18" charset="0"/>
              </a:rPr>
              <a:t>What is the mass of 7.99 x 10</a:t>
            </a:r>
            <a:r>
              <a:rPr lang="en-US" altLang="en-US" sz="3200" baseline="30000" dirty="0">
                <a:solidFill>
                  <a:srgbClr val="000000"/>
                </a:solidFill>
                <a:latin typeface="Times New Roman" panose="02020603050405020304" pitchFamily="18" charset="0"/>
                <a:cs typeface="Times New Roman" panose="02020603050405020304" pitchFamily="18" charset="0"/>
              </a:rPr>
              <a:t>25</a:t>
            </a:r>
            <a:r>
              <a:rPr lang="en-US" altLang="en-US" sz="3200" dirty="0">
                <a:solidFill>
                  <a:srgbClr val="000000"/>
                </a:solidFill>
                <a:latin typeface="Times New Roman" panose="02020603050405020304" pitchFamily="18" charset="0"/>
                <a:cs typeface="Times New Roman" panose="02020603050405020304" pitchFamily="18" charset="0"/>
              </a:rPr>
              <a:t> molecules of CO</a:t>
            </a:r>
            <a:r>
              <a:rPr lang="en-US" altLang="en-US" sz="3200" baseline="-25000" dirty="0">
                <a:solidFill>
                  <a:srgbClr val="000000"/>
                </a:solidFill>
                <a:latin typeface="Times New Roman" panose="02020603050405020304" pitchFamily="18" charset="0"/>
                <a:cs typeface="Times New Roman" panose="02020603050405020304" pitchFamily="18" charset="0"/>
              </a:rPr>
              <a:t>2</a:t>
            </a:r>
            <a:r>
              <a:rPr lang="en-US" altLang="en-US" sz="3200" dirty="0">
                <a:solidFill>
                  <a:srgbClr val="000000"/>
                </a:solidFill>
                <a:latin typeface="Times New Roman" panose="02020603050405020304" pitchFamily="18" charset="0"/>
                <a:cs typeface="Times New Roman" panose="02020603050405020304" pitchFamily="18" charset="0"/>
              </a:rPr>
              <a:t>?</a:t>
            </a:r>
          </a:p>
        </p:txBody>
      </p:sp>
      <p:sp>
        <p:nvSpPr>
          <p:cNvPr id="16386" name="Text Box 4">
            <a:extLst>
              <a:ext uri="{FF2B5EF4-FFF2-40B4-BE49-F238E27FC236}">
                <a16:creationId xmlns:a16="http://schemas.microsoft.com/office/drawing/2014/main" id="{0427611A-E5A9-92FE-74C5-BDDE82B64C5F}"/>
              </a:ext>
            </a:extLst>
          </p:cNvPr>
          <p:cNvSpPr txBox="1">
            <a:spLocks noChangeArrowheads="1"/>
          </p:cNvSpPr>
          <p:nvPr/>
        </p:nvSpPr>
        <p:spPr bwMode="auto">
          <a:xfrm>
            <a:off x="228600" y="838200"/>
            <a:ext cx="3733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400" u="sng" dirty="0">
                <a:solidFill>
                  <a:srgbClr val="000000"/>
                </a:solidFill>
                <a:latin typeface="Tahoma" pitchFamily="34" charset="0"/>
              </a:rPr>
              <a:t>7.99 x 10</a:t>
            </a:r>
            <a:r>
              <a:rPr lang="en-US" altLang="en-US" sz="2400" u="sng" baseline="30000" dirty="0">
                <a:solidFill>
                  <a:srgbClr val="000000"/>
                </a:solidFill>
                <a:latin typeface="Tahoma" pitchFamily="34" charset="0"/>
              </a:rPr>
              <a:t>25</a:t>
            </a:r>
            <a:r>
              <a:rPr lang="en-US" altLang="en-US" sz="2400" u="sng" dirty="0">
                <a:solidFill>
                  <a:srgbClr val="000000"/>
                </a:solidFill>
                <a:latin typeface="Tahoma" pitchFamily="34" charset="0"/>
              </a:rPr>
              <a:t> molecules CO</a:t>
            </a:r>
            <a:r>
              <a:rPr lang="en-US" altLang="en-US" sz="2400" u="sng" baseline="-25000" dirty="0">
                <a:solidFill>
                  <a:srgbClr val="000000"/>
                </a:solidFill>
                <a:latin typeface="Tahoma" pitchFamily="34" charset="0"/>
              </a:rPr>
              <a:t>2</a:t>
            </a:r>
            <a:br>
              <a:rPr lang="en-US" altLang="en-US" sz="2400" u="sng" dirty="0">
                <a:solidFill>
                  <a:srgbClr val="000000"/>
                </a:solidFill>
                <a:latin typeface="Tahoma" pitchFamily="34" charset="0"/>
              </a:rPr>
            </a:br>
            <a:r>
              <a:rPr lang="en-US" altLang="en-US" sz="2400" dirty="0">
                <a:solidFill>
                  <a:srgbClr val="000000"/>
                </a:solidFill>
                <a:latin typeface="Tahoma" pitchFamily="34" charset="0"/>
              </a:rPr>
              <a:t>1</a:t>
            </a:r>
          </a:p>
        </p:txBody>
      </p:sp>
      <p:sp>
        <p:nvSpPr>
          <p:cNvPr id="16387" name="Text Box 5">
            <a:extLst>
              <a:ext uri="{FF2B5EF4-FFF2-40B4-BE49-F238E27FC236}">
                <a16:creationId xmlns:a16="http://schemas.microsoft.com/office/drawing/2014/main" id="{5CC75103-49ED-AFDC-30A5-DE3D903CB9E9}"/>
              </a:ext>
            </a:extLst>
          </p:cNvPr>
          <p:cNvSpPr txBox="1">
            <a:spLocks noChangeArrowheads="1"/>
          </p:cNvSpPr>
          <p:nvPr/>
        </p:nvSpPr>
        <p:spPr bwMode="auto">
          <a:xfrm>
            <a:off x="3962400" y="990600"/>
            <a:ext cx="609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x</a:t>
            </a:r>
          </a:p>
        </p:txBody>
      </p:sp>
      <p:sp>
        <p:nvSpPr>
          <p:cNvPr id="16388" name="Rectangle 7">
            <a:extLst>
              <a:ext uri="{FF2B5EF4-FFF2-40B4-BE49-F238E27FC236}">
                <a16:creationId xmlns:a16="http://schemas.microsoft.com/office/drawing/2014/main" id="{34A76C0D-1C60-74A7-5894-5B951A21F9BA}"/>
              </a:ext>
            </a:extLst>
          </p:cNvPr>
          <p:cNvSpPr>
            <a:spLocks noChangeArrowheads="1"/>
          </p:cNvSpPr>
          <p:nvPr/>
        </p:nvSpPr>
        <p:spPr bwMode="auto">
          <a:xfrm>
            <a:off x="4275960" y="762000"/>
            <a:ext cx="37369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2400" u="sng" dirty="0">
                <a:solidFill>
                  <a:srgbClr val="000000"/>
                </a:solidFill>
                <a:latin typeface="Tahoma" pitchFamily="34" charset="0"/>
              </a:rPr>
              <a:t>1 mole CO</a:t>
            </a:r>
            <a:r>
              <a:rPr lang="en-US" altLang="en-US" sz="2400" u="sng" baseline="-25000" dirty="0">
                <a:solidFill>
                  <a:srgbClr val="000000"/>
                </a:solidFill>
                <a:latin typeface="Tahoma" pitchFamily="34" charset="0"/>
              </a:rPr>
              <a:t>2</a:t>
            </a:r>
            <a:br>
              <a:rPr lang="en-US" altLang="en-US" sz="2400" u="sng" dirty="0">
                <a:solidFill>
                  <a:srgbClr val="000000"/>
                </a:solidFill>
                <a:latin typeface="Tahoma" pitchFamily="34" charset="0"/>
              </a:rPr>
            </a:br>
            <a:r>
              <a:rPr lang="en-US" altLang="en-US" sz="2400" dirty="0">
                <a:solidFill>
                  <a:srgbClr val="000000"/>
                </a:solidFill>
                <a:latin typeface="Tahoma" pitchFamily="34" charset="0"/>
              </a:rPr>
              <a:t>6.02 x 10</a:t>
            </a:r>
            <a:r>
              <a:rPr lang="en-US" altLang="en-US" sz="2400" baseline="30000" dirty="0">
                <a:solidFill>
                  <a:srgbClr val="000000"/>
                </a:solidFill>
                <a:latin typeface="Tahoma" pitchFamily="34" charset="0"/>
              </a:rPr>
              <a:t>23</a:t>
            </a:r>
            <a:r>
              <a:rPr lang="en-US" altLang="en-US" sz="2400" dirty="0">
                <a:solidFill>
                  <a:srgbClr val="000000"/>
                </a:solidFill>
                <a:latin typeface="Tahoma" pitchFamily="34" charset="0"/>
              </a:rPr>
              <a:t> molecules CO</a:t>
            </a:r>
            <a:r>
              <a:rPr lang="en-US" altLang="en-US" sz="2400" baseline="-25000" dirty="0">
                <a:solidFill>
                  <a:srgbClr val="000000"/>
                </a:solidFill>
                <a:latin typeface="Tahoma" pitchFamily="34" charset="0"/>
              </a:rPr>
              <a:t>2</a:t>
            </a:r>
            <a:endParaRPr lang="en-US" altLang="en-US" sz="2400" u="sng" dirty="0">
              <a:solidFill>
                <a:srgbClr val="000000"/>
              </a:solidFill>
              <a:latin typeface="Tahoma" pitchFamily="34" charset="0"/>
            </a:endParaRPr>
          </a:p>
        </p:txBody>
      </p:sp>
      <p:sp>
        <p:nvSpPr>
          <p:cNvPr id="16389" name="Line 8">
            <a:extLst>
              <a:ext uri="{FF2B5EF4-FFF2-40B4-BE49-F238E27FC236}">
                <a16:creationId xmlns:a16="http://schemas.microsoft.com/office/drawing/2014/main" id="{51035F32-F3CE-3B7E-16F1-1F389713EE84}"/>
              </a:ext>
            </a:extLst>
          </p:cNvPr>
          <p:cNvSpPr>
            <a:spLocks noChangeShapeType="1"/>
          </p:cNvSpPr>
          <p:nvPr/>
        </p:nvSpPr>
        <p:spPr bwMode="auto">
          <a:xfrm flipV="1">
            <a:off x="2095500" y="900113"/>
            <a:ext cx="1981200" cy="228600"/>
          </a:xfrm>
          <a:prstGeom prst="line">
            <a:avLst/>
          </a:prstGeom>
          <a:noFill/>
          <a:ln w="9525">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390" name="Line 9">
            <a:extLst>
              <a:ext uri="{FF2B5EF4-FFF2-40B4-BE49-F238E27FC236}">
                <a16:creationId xmlns:a16="http://schemas.microsoft.com/office/drawing/2014/main" id="{974A193D-DEFB-AD4D-2DB7-294F30FF68DE}"/>
              </a:ext>
            </a:extLst>
          </p:cNvPr>
          <p:cNvSpPr>
            <a:spLocks noChangeShapeType="1"/>
          </p:cNvSpPr>
          <p:nvPr/>
        </p:nvSpPr>
        <p:spPr bwMode="auto">
          <a:xfrm flipV="1">
            <a:off x="6172200" y="1219200"/>
            <a:ext cx="1676400" cy="228600"/>
          </a:xfrm>
          <a:prstGeom prst="line">
            <a:avLst/>
          </a:prstGeom>
          <a:noFill/>
          <a:ln w="9525">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391" name="Text Box 10">
            <a:extLst>
              <a:ext uri="{FF2B5EF4-FFF2-40B4-BE49-F238E27FC236}">
                <a16:creationId xmlns:a16="http://schemas.microsoft.com/office/drawing/2014/main" id="{BCE4697D-087B-5176-B835-03E141D5DB83}"/>
              </a:ext>
            </a:extLst>
          </p:cNvPr>
          <p:cNvSpPr txBox="1">
            <a:spLocks noChangeArrowheads="1"/>
          </p:cNvSpPr>
          <p:nvPr/>
        </p:nvSpPr>
        <p:spPr bwMode="auto">
          <a:xfrm>
            <a:off x="7924800" y="914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a:solidFill>
                  <a:srgbClr val="000000"/>
                </a:solidFill>
              </a:rPr>
              <a:t>=</a:t>
            </a:r>
          </a:p>
        </p:txBody>
      </p:sp>
      <p:sp>
        <p:nvSpPr>
          <p:cNvPr id="16392" name="Text Box 11">
            <a:extLst>
              <a:ext uri="{FF2B5EF4-FFF2-40B4-BE49-F238E27FC236}">
                <a16:creationId xmlns:a16="http://schemas.microsoft.com/office/drawing/2014/main" id="{707DD3C9-D1F1-A537-F9A9-E916F52BDE40}"/>
              </a:ext>
            </a:extLst>
          </p:cNvPr>
          <p:cNvSpPr txBox="1">
            <a:spLocks noChangeArrowheads="1"/>
          </p:cNvSpPr>
          <p:nvPr/>
        </p:nvSpPr>
        <p:spPr bwMode="auto">
          <a:xfrm>
            <a:off x="762000" y="2286000"/>
            <a:ext cx="1219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b="1" u="sng" dirty="0">
                <a:solidFill>
                  <a:srgbClr val="006600"/>
                </a:solidFill>
              </a:rPr>
              <a:t>7.99</a:t>
            </a:r>
            <a:br>
              <a:rPr lang="en-US" altLang="en-US" sz="2400" b="1" u="sng" dirty="0">
                <a:solidFill>
                  <a:srgbClr val="006600"/>
                </a:solidFill>
              </a:rPr>
            </a:br>
            <a:r>
              <a:rPr lang="en-US" altLang="en-US" sz="2400" b="1" dirty="0">
                <a:solidFill>
                  <a:srgbClr val="006600"/>
                </a:solidFill>
              </a:rPr>
              <a:t>6.02</a:t>
            </a:r>
          </a:p>
        </p:txBody>
      </p:sp>
      <p:sp>
        <p:nvSpPr>
          <p:cNvPr id="16393" name="Text Box 12">
            <a:extLst>
              <a:ext uri="{FF2B5EF4-FFF2-40B4-BE49-F238E27FC236}">
                <a16:creationId xmlns:a16="http://schemas.microsoft.com/office/drawing/2014/main" id="{D5553710-E59E-6BF8-ACAF-8AC29F9C2D5B}"/>
              </a:ext>
            </a:extLst>
          </p:cNvPr>
          <p:cNvSpPr txBox="1">
            <a:spLocks noChangeArrowheads="1"/>
          </p:cNvSpPr>
          <p:nvPr/>
        </p:nvSpPr>
        <p:spPr bwMode="auto">
          <a:xfrm>
            <a:off x="1676400" y="2438400"/>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b="1" dirty="0">
                <a:solidFill>
                  <a:schemeClr val="tx1">
                    <a:lumMod val="95000"/>
                    <a:lumOff val="5000"/>
                  </a:schemeClr>
                </a:solidFill>
              </a:rPr>
              <a:t>x</a:t>
            </a:r>
          </a:p>
        </p:txBody>
      </p:sp>
      <p:sp>
        <p:nvSpPr>
          <p:cNvPr id="16394" name="Text Box 13">
            <a:extLst>
              <a:ext uri="{FF2B5EF4-FFF2-40B4-BE49-F238E27FC236}">
                <a16:creationId xmlns:a16="http://schemas.microsoft.com/office/drawing/2014/main" id="{FB757E64-5CC8-718E-9F14-9EE800A24BB4}"/>
              </a:ext>
            </a:extLst>
          </p:cNvPr>
          <p:cNvSpPr txBox="1">
            <a:spLocks noChangeArrowheads="1"/>
          </p:cNvSpPr>
          <p:nvPr/>
        </p:nvSpPr>
        <p:spPr bwMode="auto">
          <a:xfrm>
            <a:off x="2057400" y="2286000"/>
            <a:ext cx="1752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b="1" u="sng" dirty="0">
                <a:solidFill>
                  <a:srgbClr val="FF0000"/>
                </a:solidFill>
              </a:rPr>
              <a:t>10</a:t>
            </a:r>
            <a:r>
              <a:rPr lang="en-US" altLang="en-US" sz="2400" b="1" u="sng" baseline="30000" dirty="0">
                <a:solidFill>
                  <a:srgbClr val="FF0000"/>
                </a:solidFill>
              </a:rPr>
              <a:t>25</a:t>
            </a:r>
            <a:br>
              <a:rPr lang="en-US" altLang="en-US" sz="2400" b="1" u="sng" dirty="0">
                <a:solidFill>
                  <a:srgbClr val="FF0000"/>
                </a:solidFill>
              </a:rPr>
            </a:br>
            <a:r>
              <a:rPr lang="en-US" altLang="en-US" sz="2400" b="1" dirty="0">
                <a:solidFill>
                  <a:srgbClr val="FF0000"/>
                </a:solidFill>
              </a:rPr>
              <a:t>10</a:t>
            </a:r>
            <a:r>
              <a:rPr lang="en-US" altLang="en-US" sz="2400" b="1" baseline="30000" dirty="0">
                <a:solidFill>
                  <a:srgbClr val="FF0000"/>
                </a:solidFill>
              </a:rPr>
              <a:t>23</a:t>
            </a:r>
          </a:p>
        </p:txBody>
      </p:sp>
      <p:sp>
        <p:nvSpPr>
          <p:cNvPr id="16395" name="Text Box 14">
            <a:extLst>
              <a:ext uri="{FF2B5EF4-FFF2-40B4-BE49-F238E27FC236}">
                <a16:creationId xmlns:a16="http://schemas.microsoft.com/office/drawing/2014/main" id="{F4F82B26-4B0C-E16F-11C9-4383843F38C4}"/>
              </a:ext>
            </a:extLst>
          </p:cNvPr>
          <p:cNvSpPr txBox="1">
            <a:spLocks noChangeArrowheads="1"/>
          </p:cNvSpPr>
          <p:nvPr/>
        </p:nvSpPr>
        <p:spPr bwMode="auto">
          <a:xfrm>
            <a:off x="2971800" y="2514600"/>
            <a:ext cx="6172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800" b="1" dirty="0">
                <a:solidFill>
                  <a:schemeClr val="tx1">
                    <a:lumMod val="95000"/>
                    <a:lumOff val="5000"/>
                  </a:schemeClr>
                </a:solidFill>
              </a:rPr>
              <a:t>=</a:t>
            </a:r>
            <a:r>
              <a:rPr lang="en-US" altLang="en-US" sz="2800" b="1" dirty="0">
                <a:solidFill>
                  <a:srgbClr val="7030A0"/>
                </a:solidFill>
              </a:rPr>
              <a:t>  </a:t>
            </a:r>
            <a:r>
              <a:rPr lang="en-US" altLang="en-US" sz="2800" b="1" dirty="0">
                <a:solidFill>
                  <a:srgbClr val="006600"/>
                </a:solidFill>
              </a:rPr>
              <a:t>1.33</a:t>
            </a:r>
            <a:r>
              <a:rPr lang="en-US" altLang="en-US" sz="2800" b="1" dirty="0">
                <a:solidFill>
                  <a:srgbClr val="7030A0"/>
                </a:solidFill>
              </a:rPr>
              <a:t> x </a:t>
            </a:r>
            <a:r>
              <a:rPr lang="en-US" altLang="en-US" sz="2800" b="1" dirty="0">
                <a:solidFill>
                  <a:srgbClr val="FF0000"/>
                </a:solidFill>
              </a:rPr>
              <a:t>10</a:t>
            </a:r>
            <a:r>
              <a:rPr lang="en-US" altLang="en-US" sz="2800" b="1" baseline="30000" dirty="0">
                <a:solidFill>
                  <a:srgbClr val="FF0000"/>
                </a:solidFill>
              </a:rPr>
              <a:t>2</a:t>
            </a:r>
            <a:r>
              <a:rPr lang="en-US" altLang="en-US" sz="2800" b="1" dirty="0">
                <a:solidFill>
                  <a:srgbClr val="7030A0"/>
                </a:solidFill>
              </a:rPr>
              <a:t> </a:t>
            </a:r>
            <a:r>
              <a:rPr lang="en-US" altLang="en-US" sz="2800" b="1" dirty="0">
                <a:solidFill>
                  <a:schemeClr val="tx1">
                    <a:lumMod val="95000"/>
                    <a:lumOff val="5000"/>
                  </a:schemeClr>
                </a:solidFill>
              </a:rPr>
              <a:t>moles CO</a:t>
            </a:r>
            <a:r>
              <a:rPr lang="en-US" altLang="en-US" sz="2800" b="1" baseline="-25000" dirty="0">
                <a:solidFill>
                  <a:schemeClr val="tx1">
                    <a:lumMod val="95000"/>
                    <a:lumOff val="5000"/>
                  </a:schemeClr>
                </a:solidFill>
              </a:rPr>
              <a:t>2 </a:t>
            </a:r>
            <a:r>
              <a:rPr lang="en-US" altLang="en-US" sz="2400" b="1" dirty="0">
                <a:solidFill>
                  <a:schemeClr val="tx1">
                    <a:lumMod val="95000"/>
                    <a:lumOff val="5000"/>
                  </a:schemeClr>
                </a:solidFill>
              </a:rPr>
              <a:t>= 133 moles</a:t>
            </a:r>
            <a:endParaRPr lang="en-US" altLang="en-US" sz="2800" b="1" dirty="0">
              <a:solidFill>
                <a:schemeClr val="tx1">
                  <a:lumMod val="95000"/>
                  <a:lumOff val="5000"/>
                </a:schemeClr>
              </a:solidFill>
            </a:endParaRPr>
          </a:p>
        </p:txBody>
      </p:sp>
      <p:sp>
        <p:nvSpPr>
          <p:cNvPr id="16398" name="Rectangle 19"/>
          <p:cNvSpPr>
            <a:spLocks noChangeArrowheads="1"/>
          </p:cNvSpPr>
          <p:nvPr/>
        </p:nvSpPr>
        <p:spPr bwMode="auto">
          <a:xfrm>
            <a:off x="204440" y="3650516"/>
            <a:ext cx="243848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defRPr/>
            </a:pPr>
            <a:r>
              <a:rPr lang="en-US" altLang="en-US" sz="2800" u="sng" dirty="0">
                <a:solidFill>
                  <a:srgbClr val="000000">
                    <a:lumMod val="95000"/>
                    <a:lumOff val="5000"/>
                  </a:srgbClr>
                </a:solidFill>
                <a:latin typeface="Times New Roman" panose="02020603050405020304" pitchFamily="18" charset="0"/>
                <a:cs typeface="Times New Roman" panose="02020603050405020304" pitchFamily="18" charset="0"/>
              </a:rPr>
              <a:t>133 moles CO</a:t>
            </a:r>
            <a:r>
              <a:rPr lang="en-US" altLang="en-US" sz="2800" u="sng" baseline="-25000" dirty="0">
                <a:solidFill>
                  <a:srgbClr val="000000">
                    <a:lumMod val="95000"/>
                    <a:lumOff val="5000"/>
                  </a:srgbClr>
                </a:solidFill>
                <a:latin typeface="Times New Roman" panose="02020603050405020304" pitchFamily="18" charset="0"/>
                <a:cs typeface="Times New Roman" panose="02020603050405020304" pitchFamily="18" charset="0"/>
              </a:rPr>
              <a:t>2</a:t>
            </a:r>
            <a:br>
              <a:rPr lang="en-US" altLang="en-US" sz="2800" u="sng" baseline="-25000" dirty="0">
                <a:solidFill>
                  <a:srgbClr val="000000">
                    <a:lumMod val="95000"/>
                    <a:lumOff val="5000"/>
                  </a:srgbClr>
                </a:solidFill>
                <a:latin typeface="Times New Roman" panose="02020603050405020304" pitchFamily="18" charset="0"/>
                <a:cs typeface="Times New Roman" panose="02020603050405020304" pitchFamily="18" charset="0"/>
              </a:rPr>
            </a:br>
            <a:r>
              <a:rPr lang="en-US" altLang="en-US" sz="2800" dirty="0">
                <a:solidFill>
                  <a:srgbClr val="000000">
                    <a:lumMod val="95000"/>
                    <a:lumOff val="5000"/>
                  </a:srgbClr>
                </a:solidFill>
                <a:latin typeface="Times New Roman" panose="02020603050405020304" pitchFamily="18" charset="0"/>
                <a:cs typeface="Times New Roman" panose="02020603050405020304" pitchFamily="18" charset="0"/>
              </a:rPr>
              <a:t>1</a:t>
            </a:r>
          </a:p>
        </p:txBody>
      </p:sp>
      <p:sp>
        <p:nvSpPr>
          <p:cNvPr id="16400" name="Rectangle 22"/>
          <p:cNvSpPr>
            <a:spLocks noChangeArrowheads="1"/>
          </p:cNvSpPr>
          <p:nvPr/>
        </p:nvSpPr>
        <p:spPr bwMode="auto">
          <a:xfrm>
            <a:off x="3352641" y="3635545"/>
            <a:ext cx="1939955"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defRPr/>
            </a:pPr>
            <a:r>
              <a:rPr lang="en-US" altLang="en-US" sz="2800" u="sng" dirty="0">
                <a:solidFill>
                  <a:srgbClr val="000000">
                    <a:lumMod val="95000"/>
                    <a:lumOff val="5000"/>
                  </a:srgbClr>
                </a:solidFill>
                <a:latin typeface="Times New Roman" panose="02020603050405020304" pitchFamily="18" charset="0"/>
                <a:cs typeface="Times New Roman" panose="02020603050405020304" pitchFamily="18" charset="0"/>
              </a:rPr>
              <a:t>44 g CO</a:t>
            </a:r>
            <a:r>
              <a:rPr lang="en-US" altLang="en-US" sz="2800" u="sng" baseline="-25000" dirty="0">
                <a:solidFill>
                  <a:srgbClr val="000000">
                    <a:lumMod val="95000"/>
                    <a:lumOff val="5000"/>
                  </a:srgbClr>
                </a:solidFill>
                <a:latin typeface="Times New Roman" panose="02020603050405020304" pitchFamily="18" charset="0"/>
                <a:cs typeface="Times New Roman" panose="02020603050405020304" pitchFamily="18" charset="0"/>
              </a:rPr>
              <a:t>2</a:t>
            </a:r>
            <a:br>
              <a:rPr lang="en-US" altLang="en-US" sz="2800" dirty="0">
                <a:solidFill>
                  <a:srgbClr val="000000">
                    <a:lumMod val="95000"/>
                    <a:lumOff val="5000"/>
                  </a:srgbClr>
                </a:solidFill>
                <a:latin typeface="Times New Roman" panose="02020603050405020304" pitchFamily="18" charset="0"/>
                <a:cs typeface="Times New Roman" panose="02020603050405020304" pitchFamily="18" charset="0"/>
              </a:rPr>
            </a:br>
            <a:r>
              <a:rPr lang="en-US" altLang="en-US" sz="2800" dirty="0">
                <a:solidFill>
                  <a:srgbClr val="000000">
                    <a:lumMod val="95000"/>
                    <a:lumOff val="5000"/>
                  </a:srgbClr>
                </a:solidFill>
                <a:latin typeface="Times New Roman" panose="02020603050405020304" pitchFamily="18" charset="0"/>
                <a:cs typeface="Times New Roman" panose="02020603050405020304" pitchFamily="18" charset="0"/>
              </a:rPr>
              <a:t>1 mole CO</a:t>
            </a:r>
            <a:r>
              <a:rPr lang="en-US" altLang="en-US" sz="2800" baseline="-25000" dirty="0">
                <a:solidFill>
                  <a:srgbClr val="000000">
                    <a:lumMod val="95000"/>
                    <a:lumOff val="5000"/>
                  </a:srgbClr>
                </a:solidFill>
                <a:latin typeface="Times New Roman" panose="02020603050405020304" pitchFamily="18" charset="0"/>
                <a:cs typeface="Times New Roman" panose="02020603050405020304" pitchFamily="18" charset="0"/>
              </a:rPr>
              <a:t>2</a:t>
            </a:r>
            <a:endParaRPr lang="en-US" altLang="en-US" sz="2800" dirty="0">
              <a:solidFill>
                <a:srgbClr val="000000">
                  <a:lumMod val="95000"/>
                  <a:lumOff val="5000"/>
                </a:srgbClr>
              </a:solidFill>
              <a:latin typeface="Times New Roman" panose="02020603050405020304" pitchFamily="18" charset="0"/>
              <a:cs typeface="Times New Roman" panose="02020603050405020304" pitchFamily="18" charset="0"/>
            </a:endParaRPr>
          </a:p>
        </p:txBody>
      </p:sp>
      <p:sp>
        <p:nvSpPr>
          <p:cNvPr id="16401" name="Text Box 23"/>
          <p:cNvSpPr txBox="1">
            <a:spLocks noChangeArrowheads="1"/>
          </p:cNvSpPr>
          <p:nvPr/>
        </p:nvSpPr>
        <p:spPr bwMode="auto">
          <a:xfrm>
            <a:off x="5301545" y="3797931"/>
            <a:ext cx="3543300"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US" altLang="en-US" sz="2800" dirty="0">
                <a:solidFill>
                  <a:srgbClr val="000000">
                    <a:lumMod val="95000"/>
                    <a:lumOff val="5000"/>
                  </a:srgbClr>
                </a:solidFill>
                <a:latin typeface="Times New Roman" panose="02020603050405020304" pitchFamily="18" charset="0"/>
                <a:cs typeface="Times New Roman" panose="02020603050405020304" pitchFamily="18" charset="0"/>
              </a:rPr>
              <a:t>=  5852 g CO</a:t>
            </a:r>
            <a:r>
              <a:rPr lang="en-US" altLang="en-US" sz="2800" baseline="-25000" dirty="0">
                <a:solidFill>
                  <a:srgbClr val="000000">
                    <a:lumMod val="95000"/>
                    <a:lumOff val="5000"/>
                  </a:srgbClr>
                </a:solidFill>
                <a:latin typeface="Times New Roman" panose="02020603050405020304" pitchFamily="18" charset="0"/>
                <a:cs typeface="Times New Roman" panose="02020603050405020304" pitchFamily="18" charset="0"/>
              </a:rPr>
              <a:t>2</a:t>
            </a:r>
            <a:r>
              <a:rPr lang="en-US" altLang="en-US" sz="2800" dirty="0">
                <a:solidFill>
                  <a:srgbClr val="000000">
                    <a:lumMod val="95000"/>
                    <a:lumOff val="5000"/>
                  </a:srgbClr>
                </a:solidFill>
                <a:latin typeface="Times New Roman" panose="02020603050405020304" pitchFamily="18" charset="0"/>
                <a:cs typeface="Times New Roman" panose="02020603050405020304" pitchFamily="18" charset="0"/>
              </a:rPr>
              <a:t> gas</a:t>
            </a:r>
          </a:p>
          <a:p>
            <a:pPr eaLnBrk="1" hangingPunct="1">
              <a:spcBef>
                <a:spcPct val="50000"/>
              </a:spcBef>
              <a:defRPr/>
            </a:pPr>
            <a:endParaRPr lang="en-US" altLang="en-US" sz="2800" dirty="0">
              <a:solidFill>
                <a:srgbClr val="000000">
                  <a:lumMod val="95000"/>
                  <a:lumOff val="5000"/>
                </a:srgbClr>
              </a:solidFill>
              <a:latin typeface="Times New Roman" panose="02020603050405020304" pitchFamily="18" charset="0"/>
              <a:cs typeface="Times New Roman" panose="02020603050405020304" pitchFamily="18" charset="0"/>
            </a:endParaRPr>
          </a:p>
          <a:p>
            <a:pPr eaLnBrk="1" hangingPunct="1">
              <a:spcBef>
                <a:spcPct val="50000"/>
              </a:spcBef>
              <a:defRPr/>
            </a:pPr>
            <a:r>
              <a:rPr lang="en-US" altLang="en-US" sz="2800" dirty="0">
                <a:solidFill>
                  <a:srgbClr val="FF0000"/>
                </a:solidFill>
                <a:latin typeface="Times New Roman" panose="02020603050405020304" pitchFamily="18" charset="0"/>
                <a:cs typeface="Times New Roman" panose="02020603050405020304" pitchFamily="18" charset="0"/>
              </a:rPr>
              <a:t>   5850 grams CO</a:t>
            </a:r>
            <a:r>
              <a:rPr lang="en-US" altLang="en-US" sz="2800" baseline="-25000" dirty="0">
                <a:solidFill>
                  <a:srgbClr val="FF0000"/>
                </a:solidFill>
                <a:latin typeface="Times New Roman" panose="02020603050405020304" pitchFamily="18" charset="0"/>
                <a:cs typeface="Times New Roman" panose="02020603050405020304" pitchFamily="18" charset="0"/>
              </a:rPr>
              <a:t>2</a:t>
            </a:r>
          </a:p>
          <a:p>
            <a:pPr eaLnBrk="1" hangingPunct="1">
              <a:spcBef>
                <a:spcPct val="50000"/>
              </a:spcBef>
              <a:defRPr/>
            </a:pPr>
            <a:r>
              <a:rPr lang="en-US" altLang="en-US" sz="2800" dirty="0">
                <a:solidFill>
                  <a:srgbClr val="FF0000"/>
                </a:solidFill>
                <a:latin typeface="Times New Roman" panose="02020603050405020304" pitchFamily="18" charset="0"/>
                <a:cs typeface="Times New Roman" panose="02020603050405020304" pitchFamily="18" charset="0"/>
              </a:rPr>
              <a:t>    </a:t>
            </a:r>
            <a:r>
              <a:rPr lang="en-US" altLang="en-US" dirty="0">
                <a:solidFill>
                  <a:srgbClr val="FF0000"/>
                </a:solidFill>
                <a:latin typeface="Times New Roman" panose="02020603050405020304" pitchFamily="18" charset="0"/>
                <a:cs typeface="Times New Roman" panose="02020603050405020304" pitchFamily="18" charset="0"/>
              </a:rPr>
              <a:t>3 SF</a:t>
            </a:r>
            <a:endParaRPr lang="en-US" altLang="en-US" sz="2800" dirty="0">
              <a:solidFill>
                <a:srgbClr val="FF0000"/>
              </a:solidFill>
              <a:latin typeface="Times New Roman" panose="02020603050405020304" pitchFamily="18" charset="0"/>
              <a:cs typeface="Times New Roman" panose="02020603050405020304" pitchFamily="18" charset="0"/>
            </a:endParaRPr>
          </a:p>
        </p:txBody>
      </p:sp>
      <p:sp>
        <p:nvSpPr>
          <p:cNvPr id="8" name="Text Box 20">
            <a:extLst>
              <a:ext uri="{FF2B5EF4-FFF2-40B4-BE49-F238E27FC236}">
                <a16:creationId xmlns:a16="http://schemas.microsoft.com/office/drawing/2014/main" id="{5B5481B2-5CE7-4D55-991A-C964834D77D4}"/>
              </a:ext>
            </a:extLst>
          </p:cNvPr>
          <p:cNvSpPr txBox="1">
            <a:spLocks noChangeArrowheads="1"/>
          </p:cNvSpPr>
          <p:nvPr/>
        </p:nvSpPr>
        <p:spPr bwMode="auto">
          <a:xfrm>
            <a:off x="2939345" y="3797931"/>
            <a:ext cx="533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US" altLang="en-US" sz="2800" dirty="0">
                <a:solidFill>
                  <a:srgbClr val="000000">
                    <a:lumMod val="95000"/>
                    <a:lumOff val="5000"/>
                  </a:srgbClr>
                </a:solidFill>
                <a:latin typeface="Times New Roman" panose="02020603050405020304" pitchFamily="18" charset="0"/>
                <a:cs typeface="Times New Roman" panose="02020603050405020304" pitchFamily="18" charset="0"/>
              </a:rPr>
              <a:t>x</a:t>
            </a:r>
          </a:p>
        </p:txBody>
      </p:sp>
      <p:cxnSp>
        <p:nvCxnSpPr>
          <p:cNvPr id="9" name="Straight Connector 8">
            <a:extLst>
              <a:ext uri="{FF2B5EF4-FFF2-40B4-BE49-F238E27FC236}">
                <a16:creationId xmlns:a16="http://schemas.microsoft.com/office/drawing/2014/main" id="{E8D8D6FE-D0B8-494A-811D-189ACE310402}"/>
              </a:ext>
            </a:extLst>
          </p:cNvPr>
          <p:cNvCxnSpPr/>
          <p:nvPr/>
        </p:nvCxnSpPr>
        <p:spPr>
          <a:xfrm flipH="1">
            <a:off x="1186745" y="3650516"/>
            <a:ext cx="1584424" cy="343459"/>
          </a:xfrm>
          <a:prstGeom prst="line">
            <a:avLst/>
          </a:prstGeom>
          <a:ln w="19050">
            <a:solidFill>
              <a:srgbClr val="0000CC"/>
            </a:solidFill>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A93F6B3C-20F5-417F-BB93-91C6DE684761}"/>
              </a:ext>
            </a:extLst>
          </p:cNvPr>
          <p:cNvCxnSpPr>
            <a:cxnSpLocks/>
          </p:cNvCxnSpPr>
          <p:nvPr/>
        </p:nvCxnSpPr>
        <p:spPr>
          <a:xfrm flipH="1">
            <a:off x="6172200" y="4317044"/>
            <a:ext cx="196145" cy="653177"/>
          </a:xfrm>
          <a:prstGeom prst="straightConnector1">
            <a:avLst/>
          </a:prstGeom>
          <a:ln w="762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085B0CD-F8D9-51E0-3D5F-119ACE653F47}"/>
              </a:ext>
            </a:extLst>
          </p:cNvPr>
          <p:cNvSpPr txBox="1"/>
          <p:nvPr/>
        </p:nvSpPr>
        <p:spPr>
          <a:xfrm>
            <a:off x="5415845" y="7715191"/>
            <a:ext cx="2667000" cy="400110"/>
          </a:xfrm>
          <a:prstGeom prst="rect">
            <a:avLst/>
          </a:prstGeom>
          <a:noFill/>
        </p:spPr>
        <p:txBody>
          <a:bodyPr wrap="square" rtlCol="0">
            <a:spAutoFit/>
          </a:bodyPr>
          <a:lstStyle/>
          <a:p>
            <a:pPr algn="ctr"/>
            <a:r>
              <a:rPr lang="en-US" sz="2000" b="1" dirty="0">
                <a:solidFill>
                  <a:srgbClr val="000099"/>
                </a:solidFill>
              </a:rPr>
              <a:t>BANG</a:t>
            </a:r>
          </a:p>
        </p:txBody>
      </p:sp>
      <p:cxnSp>
        <p:nvCxnSpPr>
          <p:cNvPr id="11" name="Straight Connector 10">
            <a:extLst>
              <a:ext uri="{FF2B5EF4-FFF2-40B4-BE49-F238E27FC236}">
                <a16:creationId xmlns:a16="http://schemas.microsoft.com/office/drawing/2014/main" id="{750E1126-9B6A-837E-9E48-E04A8CAFB0C3}"/>
              </a:ext>
            </a:extLst>
          </p:cNvPr>
          <p:cNvCxnSpPr/>
          <p:nvPr/>
        </p:nvCxnSpPr>
        <p:spPr>
          <a:xfrm flipH="1">
            <a:off x="3745168" y="4196893"/>
            <a:ext cx="1584424" cy="343459"/>
          </a:xfrm>
          <a:prstGeom prst="line">
            <a:avLst/>
          </a:prstGeom>
          <a:ln w="19050">
            <a:solidFill>
              <a:srgbClr val="0000C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29732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0" y="0"/>
            <a:ext cx="9144000" cy="1828800"/>
          </a:xfrm>
        </p:spPr>
        <p:txBody>
          <a:bodyPr/>
          <a:lstStyle/>
          <a:p>
            <a:pPr eaLnBrk="1" hangingPunct="1"/>
            <a:r>
              <a:rPr lang="en-US" altLang="en-US" dirty="0"/>
              <a:t>Objective:  introduction to the idea of </a:t>
            </a:r>
            <a:br>
              <a:rPr lang="en-US" altLang="en-US" dirty="0"/>
            </a:br>
            <a:r>
              <a:rPr lang="en-US" altLang="en-US" dirty="0"/>
              <a:t>percent composition by mass</a:t>
            </a:r>
          </a:p>
        </p:txBody>
      </p:sp>
      <p:sp>
        <p:nvSpPr>
          <p:cNvPr id="2051" name="Subtitle 2"/>
          <p:cNvSpPr>
            <a:spLocks noGrp="1"/>
          </p:cNvSpPr>
          <p:nvPr>
            <p:ph type="subTitle" idx="1"/>
          </p:nvPr>
        </p:nvSpPr>
        <p:spPr>
          <a:xfrm>
            <a:off x="0" y="1981200"/>
            <a:ext cx="9144000" cy="1752600"/>
          </a:xfrm>
        </p:spPr>
        <p:txBody>
          <a:bodyPr/>
          <a:lstStyle/>
          <a:p>
            <a:pPr eaLnBrk="1" hangingPunct="1"/>
            <a:r>
              <a:rPr lang="en-US" altLang="en-US" dirty="0">
                <a:solidFill>
                  <a:srgbClr val="FF0000"/>
                </a:solidFill>
              </a:rPr>
              <a:t>You will need a calculator and periodic table.</a:t>
            </a:r>
          </a:p>
        </p:txBody>
      </p:sp>
    </p:spTree>
    <p:extLst>
      <p:ext uri="{BB962C8B-B14F-4D97-AF65-F5344CB8AC3E}">
        <p14:creationId xmlns:p14="http://schemas.microsoft.com/office/powerpoint/2010/main" val="41937906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Box 3"/>
          <p:cNvSpPr txBox="1">
            <a:spLocks noChangeArrowheads="1"/>
          </p:cNvSpPr>
          <p:nvPr/>
        </p:nvSpPr>
        <p:spPr bwMode="auto">
          <a:xfrm>
            <a:off x="4873814" y="152400"/>
            <a:ext cx="4193986"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sng"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Fancy Tart Recipe </a:t>
            </a:r>
            <a:br>
              <a:rPr kumimoji="0" lang="en-US" altLang="en-US" sz="1000" b="1" i="0" u="sng"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br>
            <a:br>
              <a:rPr lang="en-US" altLang="en-US" sz="2400" b="1" u="sng" dirty="0">
                <a:solidFill>
                  <a:prstClr val="black">
                    <a:lumMod val="95000"/>
                    <a:lumOff val="5000"/>
                  </a:prstClr>
                </a:solidFill>
                <a:latin typeface="Times New Roman" panose="02020603050405020304" pitchFamily="18" charset="0"/>
                <a:cs typeface="Times New Roman" panose="02020603050405020304" pitchFamily="18" charset="0"/>
              </a:rPr>
            </a:br>
            <a:r>
              <a:rPr kumimoji="0" lang="en-US" altLang="en-US" sz="2800" b="1" i="0" u="none" strike="noStrike" kern="1200" cap="none" spc="0" normalizeH="0" baseline="0" noProof="0" dirty="0">
                <a:ln>
                  <a:noFill/>
                </a:ln>
                <a:solidFill>
                  <a:srgbClr val="F89584"/>
                </a:solidFill>
                <a:effectLst/>
                <a:uLnTx/>
                <a:uFillTx/>
                <a:latin typeface="Times New Roman" panose="02020603050405020304" pitchFamily="18" charset="0"/>
                <a:cs typeface="Times New Roman" panose="02020603050405020304" pitchFamily="18" charset="0"/>
              </a:rPr>
              <a:t>12 oz. strawberries</a:t>
            </a:r>
            <a:b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2800" b="1"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6 oz blueberries </a:t>
            </a:r>
            <a:b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4 oz of raspberries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92D050"/>
                </a:solidFill>
                <a:effectLst/>
                <a:uLnTx/>
                <a:uFillTx/>
                <a:latin typeface="Times New Roman" panose="02020603050405020304" pitchFamily="18" charset="0"/>
                <a:cs typeface="Times New Roman" panose="02020603050405020304" pitchFamily="18" charset="0"/>
              </a:rPr>
              <a:t>2 oz kiwi</a:t>
            </a:r>
            <a:r>
              <a:rPr kumimoji="0" lang="en-US" altLang="en-US" sz="12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br>
              <a:rPr kumimoji="0" lang="en-US" altLang="en-US" sz="12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1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_______________</a:t>
            </a:r>
            <a:b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4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24 ounces total</a:t>
            </a:r>
            <a:endPar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pic>
        <p:nvPicPr>
          <p:cNvPr id="1026" name="Picture 2" descr="French Fruit Tart Recipe">
            <a:extLst>
              <a:ext uri="{FF2B5EF4-FFF2-40B4-BE49-F238E27FC236}">
                <a16:creationId xmlns:a16="http://schemas.microsoft.com/office/drawing/2014/main" id="{1E303058-8FF1-4322-5C55-9E490CC5349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724400"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0078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62755-F671-B7F3-5EC7-8FE436BB575C}"/>
            </a:ext>
          </a:extLst>
        </p:cNvPr>
        <p:cNvGrpSpPr/>
        <p:nvPr/>
      </p:nvGrpSpPr>
      <p:grpSpPr>
        <a:xfrm>
          <a:off x="0" y="0"/>
          <a:ext cx="0" cy="0"/>
          <a:chOff x="0" y="0"/>
          <a:chExt cx="0" cy="0"/>
        </a:xfrm>
      </p:grpSpPr>
      <p:pic>
        <p:nvPicPr>
          <p:cNvPr id="1026" name="Picture 2" descr="French Fruit Tart Recipe">
            <a:extLst>
              <a:ext uri="{FF2B5EF4-FFF2-40B4-BE49-F238E27FC236}">
                <a16:creationId xmlns:a16="http://schemas.microsoft.com/office/drawing/2014/main" id="{C151E140-77AF-D083-8896-1480C693995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3276600" cy="3276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C935B6A-B740-07C4-3611-6DA170F84EAB}"/>
              </a:ext>
            </a:extLst>
          </p:cNvPr>
          <p:cNvSpPr txBox="1"/>
          <p:nvPr/>
        </p:nvSpPr>
        <p:spPr>
          <a:xfrm>
            <a:off x="0" y="4267200"/>
            <a:ext cx="9144000" cy="2062103"/>
          </a:xfrm>
          <a:prstGeom prst="rect">
            <a:avLst/>
          </a:prstGeom>
          <a:noFill/>
        </p:spPr>
        <p:txBody>
          <a:bodyPr wrap="square" rtlCol="0">
            <a:spAutoFit/>
          </a:bodyPr>
          <a:lstStyle/>
          <a:p>
            <a:r>
              <a:rPr kumimoji="0" lang="en-US" sz="3200" b="0" i="0" u="none" strike="noStrike" kern="1200" cap="none" spc="0" normalizeH="0" baseline="0" noProof="0" dirty="0">
                <a:ln>
                  <a:noFill/>
                </a:ln>
                <a:solidFill>
                  <a:srgbClr val="F89584"/>
                </a:solidFill>
                <a:effectLst/>
                <a:uLnTx/>
                <a:uFillTx/>
                <a:latin typeface="Times New Roman" panose="02020603050405020304" pitchFamily="18" charset="0"/>
                <a:ea typeface="+mn-ea"/>
                <a:cs typeface="Times New Roman" panose="02020603050405020304" pitchFamily="18" charset="0"/>
              </a:rPr>
              <a:t>Strawberries are 12/24 of the whole amount of fruit, </a:t>
            </a:r>
            <a:br>
              <a:rPr kumimoji="0" lang="en-US" sz="3200" b="0" i="0" u="none" strike="noStrike" kern="1200" cap="none" spc="0" normalizeH="0" baseline="0" noProof="0" dirty="0">
                <a:ln>
                  <a:noFill/>
                </a:ln>
                <a:solidFill>
                  <a:srgbClr val="F89584"/>
                </a:solidFill>
                <a:effectLst/>
                <a:uLnTx/>
                <a:uFillTx/>
                <a:latin typeface="Times New Roman" panose="02020603050405020304" pitchFamily="18" charset="0"/>
                <a:ea typeface="+mn-ea"/>
                <a:cs typeface="Times New Roman" panose="02020603050405020304" pitchFamily="18" charset="0"/>
              </a:rPr>
            </a:br>
            <a:br>
              <a:rPr kumimoji="0" lang="en-US" sz="3200" b="0" i="0" u="none" strike="noStrike" kern="1200" cap="none" spc="0" normalizeH="0" baseline="0" noProof="0" dirty="0">
                <a:ln>
                  <a:noFill/>
                </a:ln>
                <a:solidFill>
                  <a:srgbClr val="F89584"/>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200" cap="none" spc="0" normalizeH="0" baseline="0" noProof="0" dirty="0">
                <a:ln>
                  <a:noFill/>
                </a:ln>
                <a:solidFill>
                  <a:srgbClr val="F89584"/>
                </a:solidFill>
                <a:effectLst/>
                <a:uLnTx/>
                <a:uFillTx/>
                <a:latin typeface="Times New Roman" panose="02020603050405020304" pitchFamily="18" charset="0"/>
                <a:ea typeface="+mn-ea"/>
                <a:cs typeface="Times New Roman" panose="02020603050405020304" pitchFamily="18" charset="0"/>
              </a:rPr>
              <a:t>Strawberries make up </a:t>
            </a:r>
            <a:r>
              <a:rPr kumimoji="0" lang="en-US" sz="3200" i="0" u="none" strike="noStrike" kern="1200" cap="none" spc="0" normalizeH="0" baseline="0" noProof="0" dirty="0">
                <a:ln>
                  <a:noFill/>
                </a:ln>
                <a:solidFill>
                  <a:srgbClr val="F89584"/>
                </a:solidFill>
                <a:effectLst/>
                <a:uLnTx/>
                <a:uFillTx/>
                <a:latin typeface="Times New Roman" panose="02020603050405020304" pitchFamily="18" charset="0"/>
                <a:ea typeface="+mn-ea"/>
                <a:cs typeface="Times New Roman" panose="02020603050405020304" pitchFamily="18" charset="0"/>
              </a:rPr>
              <a:t>50</a:t>
            </a:r>
            <a:r>
              <a:rPr kumimoji="0" lang="en-US" sz="3200" b="0" i="0" u="none" strike="noStrike" kern="1200" cap="none" spc="0" normalizeH="0" baseline="0" noProof="0" dirty="0">
                <a:ln>
                  <a:noFill/>
                </a:ln>
                <a:solidFill>
                  <a:srgbClr val="F89584"/>
                </a:solidFill>
                <a:effectLst/>
                <a:uLnTx/>
                <a:uFillTx/>
                <a:latin typeface="Times New Roman" panose="02020603050405020304" pitchFamily="18" charset="0"/>
                <a:ea typeface="+mn-ea"/>
                <a:cs typeface="Times New Roman" panose="02020603050405020304" pitchFamily="18" charset="0"/>
              </a:rPr>
              <a:t>% of the fruit by mass.</a:t>
            </a:r>
            <a:br>
              <a:rPr kumimoji="0" lang="en-US" sz="3200" b="0" i="0" u="none" strike="noStrike" kern="1200" cap="none" spc="0" normalizeH="0" baseline="0" noProof="0" dirty="0">
                <a:ln>
                  <a:noFill/>
                </a:ln>
                <a:solidFill>
                  <a:srgbClr val="F89584"/>
                </a:solidFill>
                <a:effectLst/>
                <a:uLnTx/>
                <a:uFillTx/>
                <a:latin typeface="Times New Roman" panose="02020603050405020304" pitchFamily="18" charset="0"/>
                <a:ea typeface="+mn-ea"/>
                <a:cs typeface="Times New Roman" panose="02020603050405020304" pitchFamily="18" charset="0"/>
              </a:rPr>
            </a:br>
            <a:endParaRPr lang="en-US" sz="3200" dirty="0">
              <a:solidFill>
                <a:srgbClr val="F89584"/>
              </a:solidFill>
            </a:endParaRPr>
          </a:p>
        </p:txBody>
      </p:sp>
      <p:sp>
        <p:nvSpPr>
          <p:cNvPr id="3" name="TextBox 3">
            <a:extLst>
              <a:ext uri="{FF2B5EF4-FFF2-40B4-BE49-F238E27FC236}">
                <a16:creationId xmlns:a16="http://schemas.microsoft.com/office/drawing/2014/main" id="{D1E2C7A8-3B22-8719-1B0A-9A260767E6B8}"/>
              </a:ext>
            </a:extLst>
          </p:cNvPr>
          <p:cNvSpPr txBox="1">
            <a:spLocks noChangeArrowheads="1"/>
          </p:cNvSpPr>
          <p:nvPr/>
        </p:nvSpPr>
        <p:spPr bwMode="auto">
          <a:xfrm>
            <a:off x="4873814" y="152400"/>
            <a:ext cx="4193986"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sng"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Fancy Tart Recipe </a:t>
            </a:r>
            <a:br>
              <a:rPr kumimoji="0" lang="en-US" altLang="en-US" sz="1000" b="1" i="0" u="sng"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br>
            <a:br>
              <a:rPr lang="en-US" altLang="en-US" sz="2400" b="1" u="sng" dirty="0">
                <a:solidFill>
                  <a:prstClr val="black">
                    <a:lumMod val="95000"/>
                    <a:lumOff val="5000"/>
                  </a:prstClr>
                </a:solidFill>
                <a:latin typeface="Times New Roman" panose="02020603050405020304" pitchFamily="18" charset="0"/>
                <a:cs typeface="Times New Roman" panose="02020603050405020304" pitchFamily="18" charset="0"/>
              </a:rPr>
            </a:br>
            <a:r>
              <a:rPr kumimoji="0" lang="en-US" altLang="en-US" sz="2800" b="1" i="0" u="none" strike="noStrike" kern="1200" cap="none" spc="0" normalizeH="0" baseline="0" noProof="0" dirty="0">
                <a:ln>
                  <a:noFill/>
                </a:ln>
                <a:solidFill>
                  <a:srgbClr val="F89584"/>
                </a:solidFill>
                <a:effectLst/>
                <a:uLnTx/>
                <a:uFillTx/>
                <a:latin typeface="Times New Roman" panose="02020603050405020304" pitchFamily="18" charset="0"/>
                <a:cs typeface="Times New Roman" panose="02020603050405020304" pitchFamily="18" charset="0"/>
              </a:rPr>
              <a:t>12 oz. strawberries</a:t>
            </a:r>
            <a:b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2800" b="1"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6 oz blueberries </a:t>
            </a:r>
            <a:b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4 oz of raspberries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92D050"/>
                </a:solidFill>
                <a:effectLst/>
                <a:uLnTx/>
                <a:uFillTx/>
                <a:latin typeface="Times New Roman" panose="02020603050405020304" pitchFamily="18" charset="0"/>
                <a:cs typeface="Times New Roman" panose="02020603050405020304" pitchFamily="18" charset="0"/>
              </a:rPr>
              <a:t>2 oz kiwi</a:t>
            </a:r>
            <a:r>
              <a:rPr kumimoji="0" lang="en-US" altLang="en-US" sz="12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br>
              <a:rPr kumimoji="0" lang="en-US" altLang="en-US" sz="12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1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_______________</a:t>
            </a:r>
            <a:b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4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24 ounces total</a:t>
            </a:r>
            <a:endPar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02127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57767-46D5-D199-5A41-FD8204507AB8}"/>
            </a:ext>
          </a:extLst>
        </p:cNvPr>
        <p:cNvGrpSpPr/>
        <p:nvPr/>
      </p:nvGrpSpPr>
      <p:grpSpPr>
        <a:xfrm>
          <a:off x="0" y="0"/>
          <a:ext cx="0" cy="0"/>
          <a:chOff x="0" y="0"/>
          <a:chExt cx="0" cy="0"/>
        </a:xfrm>
      </p:grpSpPr>
      <p:pic>
        <p:nvPicPr>
          <p:cNvPr id="1026" name="Picture 2" descr="French Fruit Tart Recipe">
            <a:extLst>
              <a:ext uri="{FF2B5EF4-FFF2-40B4-BE49-F238E27FC236}">
                <a16:creationId xmlns:a16="http://schemas.microsoft.com/office/drawing/2014/main" id="{249A75CC-8C04-6864-A769-F78006F01C5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3276600" cy="3276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6F9562F-AEB9-F20C-8228-B377DC4B045C}"/>
              </a:ext>
            </a:extLst>
          </p:cNvPr>
          <p:cNvSpPr txBox="1"/>
          <p:nvPr/>
        </p:nvSpPr>
        <p:spPr>
          <a:xfrm>
            <a:off x="0" y="4267200"/>
            <a:ext cx="9144000" cy="2062103"/>
          </a:xfrm>
          <a:prstGeom prst="rect">
            <a:avLst/>
          </a:prstGeom>
          <a:noFill/>
        </p:spPr>
        <p:txBody>
          <a:bodyPr wrap="square" rtlCol="0">
            <a:spAutoFit/>
          </a:bodyPr>
          <a:lstStyle/>
          <a:p>
            <a:r>
              <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Blueberries are 6/24 of the whole amount of fruit, </a:t>
            </a:r>
            <a:br>
              <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br>
            <a:br>
              <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Blueberries make up </a:t>
            </a:r>
            <a:r>
              <a:rPr kumimoji="0" lang="en-US" sz="320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25</a:t>
            </a:r>
            <a:r>
              <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 of the fruit by mass.</a:t>
            </a:r>
            <a:br>
              <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br>
            <a:endParaRPr lang="en-US" sz="3200" dirty="0">
              <a:solidFill>
                <a:srgbClr val="0000FF"/>
              </a:solidFill>
            </a:endParaRPr>
          </a:p>
        </p:txBody>
      </p:sp>
      <p:sp>
        <p:nvSpPr>
          <p:cNvPr id="3" name="TextBox 3">
            <a:extLst>
              <a:ext uri="{FF2B5EF4-FFF2-40B4-BE49-F238E27FC236}">
                <a16:creationId xmlns:a16="http://schemas.microsoft.com/office/drawing/2014/main" id="{C27C1F6D-E8A5-B842-AAE9-AAB8540212EE}"/>
              </a:ext>
            </a:extLst>
          </p:cNvPr>
          <p:cNvSpPr txBox="1">
            <a:spLocks noChangeArrowheads="1"/>
          </p:cNvSpPr>
          <p:nvPr/>
        </p:nvSpPr>
        <p:spPr bwMode="auto">
          <a:xfrm>
            <a:off x="4873814" y="152400"/>
            <a:ext cx="4193986"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sng"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Fancy Tart Recipe </a:t>
            </a:r>
            <a:br>
              <a:rPr kumimoji="0" lang="en-US" altLang="en-US" sz="1000" b="1" i="0" u="sng"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br>
            <a:br>
              <a:rPr lang="en-US" altLang="en-US" sz="2400" b="1" u="sng" dirty="0">
                <a:solidFill>
                  <a:prstClr val="black">
                    <a:lumMod val="95000"/>
                    <a:lumOff val="5000"/>
                  </a:prstClr>
                </a:solidFill>
                <a:latin typeface="Times New Roman" panose="02020603050405020304" pitchFamily="18" charset="0"/>
                <a:cs typeface="Times New Roman" panose="02020603050405020304" pitchFamily="18" charset="0"/>
              </a:rPr>
            </a:br>
            <a:r>
              <a:rPr kumimoji="0" lang="en-US" altLang="en-US" sz="2800" b="1" i="0" u="none" strike="noStrike" kern="1200" cap="none" spc="0" normalizeH="0" baseline="0" noProof="0" dirty="0">
                <a:ln>
                  <a:noFill/>
                </a:ln>
                <a:solidFill>
                  <a:srgbClr val="F89584"/>
                </a:solidFill>
                <a:effectLst/>
                <a:uLnTx/>
                <a:uFillTx/>
                <a:latin typeface="Times New Roman" panose="02020603050405020304" pitchFamily="18" charset="0"/>
                <a:cs typeface="Times New Roman" panose="02020603050405020304" pitchFamily="18" charset="0"/>
              </a:rPr>
              <a:t>12 oz. strawberries</a:t>
            </a:r>
            <a:b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2800" b="1"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6 oz blueberries </a:t>
            </a:r>
            <a:b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4 oz of raspberries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92D050"/>
                </a:solidFill>
                <a:effectLst/>
                <a:uLnTx/>
                <a:uFillTx/>
                <a:latin typeface="Times New Roman" panose="02020603050405020304" pitchFamily="18" charset="0"/>
                <a:cs typeface="Times New Roman" panose="02020603050405020304" pitchFamily="18" charset="0"/>
              </a:rPr>
              <a:t>2 oz kiwi</a:t>
            </a:r>
            <a:r>
              <a:rPr kumimoji="0" lang="en-US" altLang="en-US" sz="12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br>
              <a:rPr kumimoji="0" lang="en-US" altLang="en-US" sz="12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1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_______________</a:t>
            </a:r>
            <a:b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4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24 ounces total</a:t>
            </a:r>
            <a:endPar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02518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771AA-98DB-38CA-BB24-F9313C3C951B}"/>
            </a:ext>
          </a:extLst>
        </p:cNvPr>
        <p:cNvGrpSpPr/>
        <p:nvPr/>
      </p:nvGrpSpPr>
      <p:grpSpPr>
        <a:xfrm>
          <a:off x="0" y="0"/>
          <a:ext cx="0" cy="0"/>
          <a:chOff x="0" y="0"/>
          <a:chExt cx="0" cy="0"/>
        </a:xfrm>
      </p:grpSpPr>
      <p:pic>
        <p:nvPicPr>
          <p:cNvPr id="1026" name="Picture 2" descr="French Fruit Tart Recipe">
            <a:extLst>
              <a:ext uri="{FF2B5EF4-FFF2-40B4-BE49-F238E27FC236}">
                <a16:creationId xmlns:a16="http://schemas.microsoft.com/office/drawing/2014/main" id="{4F88BA73-58C2-DF29-EE0C-15BE6F1D2C9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3276600" cy="3276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0098CD8-06FC-DC89-AFED-27F7C09EC575}"/>
              </a:ext>
            </a:extLst>
          </p:cNvPr>
          <p:cNvSpPr txBox="1"/>
          <p:nvPr/>
        </p:nvSpPr>
        <p:spPr>
          <a:xfrm>
            <a:off x="0" y="4267200"/>
            <a:ext cx="9144000" cy="2062103"/>
          </a:xfrm>
          <a:prstGeom prst="rect">
            <a:avLst/>
          </a:prstGeom>
          <a:noFill/>
        </p:spPr>
        <p:txBody>
          <a:bodyPr wrap="square" rtlCol="0">
            <a:spAutoFit/>
          </a:bodyPr>
          <a:lstStyle/>
          <a:p>
            <a: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Raspberries are 4/24 of the whole amount of fruit, </a:t>
            </a:r>
            <a:b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b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Raspberries make up </a:t>
            </a:r>
            <a:r>
              <a:rPr kumimoji="0" lang="en-US" sz="320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17</a:t>
            </a:r>
            <a: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of the fruit by mass.</a:t>
            </a:r>
            <a:b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endParaRPr lang="en-US" sz="3200" dirty="0">
              <a:solidFill>
                <a:srgbClr val="FF0000"/>
              </a:solidFill>
            </a:endParaRPr>
          </a:p>
        </p:txBody>
      </p:sp>
      <p:sp>
        <p:nvSpPr>
          <p:cNvPr id="3" name="TextBox 3">
            <a:extLst>
              <a:ext uri="{FF2B5EF4-FFF2-40B4-BE49-F238E27FC236}">
                <a16:creationId xmlns:a16="http://schemas.microsoft.com/office/drawing/2014/main" id="{AB8720C3-CF71-908F-37B0-6527375403CF}"/>
              </a:ext>
            </a:extLst>
          </p:cNvPr>
          <p:cNvSpPr txBox="1">
            <a:spLocks noChangeArrowheads="1"/>
          </p:cNvSpPr>
          <p:nvPr/>
        </p:nvSpPr>
        <p:spPr bwMode="auto">
          <a:xfrm>
            <a:off x="4873814" y="152400"/>
            <a:ext cx="4193986"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sng"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Fancy Tart Recipe </a:t>
            </a:r>
            <a:br>
              <a:rPr kumimoji="0" lang="en-US" altLang="en-US" sz="1000" b="1" i="0" u="sng"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br>
            <a:br>
              <a:rPr lang="en-US" altLang="en-US" sz="2400" b="1" u="sng" dirty="0">
                <a:solidFill>
                  <a:prstClr val="black">
                    <a:lumMod val="95000"/>
                    <a:lumOff val="5000"/>
                  </a:prstClr>
                </a:solidFill>
                <a:latin typeface="Times New Roman" panose="02020603050405020304" pitchFamily="18" charset="0"/>
                <a:cs typeface="Times New Roman" panose="02020603050405020304" pitchFamily="18" charset="0"/>
              </a:rPr>
            </a:br>
            <a:r>
              <a:rPr kumimoji="0" lang="en-US" altLang="en-US" sz="2800" b="1" i="0" u="none" strike="noStrike" kern="1200" cap="none" spc="0" normalizeH="0" baseline="0" noProof="0" dirty="0">
                <a:ln>
                  <a:noFill/>
                </a:ln>
                <a:solidFill>
                  <a:srgbClr val="F89584"/>
                </a:solidFill>
                <a:effectLst/>
                <a:uLnTx/>
                <a:uFillTx/>
                <a:latin typeface="Times New Roman" panose="02020603050405020304" pitchFamily="18" charset="0"/>
                <a:cs typeface="Times New Roman" panose="02020603050405020304" pitchFamily="18" charset="0"/>
              </a:rPr>
              <a:t>12 oz. strawberries</a:t>
            </a:r>
            <a:b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2800" b="1"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6 oz blueberries </a:t>
            </a:r>
            <a:b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4 oz of raspberries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92D050"/>
                </a:solidFill>
                <a:effectLst/>
                <a:uLnTx/>
                <a:uFillTx/>
                <a:latin typeface="Times New Roman" panose="02020603050405020304" pitchFamily="18" charset="0"/>
                <a:cs typeface="Times New Roman" panose="02020603050405020304" pitchFamily="18" charset="0"/>
              </a:rPr>
              <a:t>2 oz kiwi</a:t>
            </a:r>
            <a:r>
              <a:rPr kumimoji="0" lang="en-US" altLang="en-US" sz="12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br>
              <a:rPr kumimoji="0" lang="en-US" altLang="en-US" sz="12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1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_______________</a:t>
            </a:r>
            <a:b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4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24 ounces total</a:t>
            </a:r>
            <a:endPar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37608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32842-12B7-24A9-E1E1-49C819CC3159}"/>
            </a:ext>
          </a:extLst>
        </p:cNvPr>
        <p:cNvGrpSpPr/>
        <p:nvPr/>
      </p:nvGrpSpPr>
      <p:grpSpPr>
        <a:xfrm>
          <a:off x="0" y="0"/>
          <a:ext cx="0" cy="0"/>
          <a:chOff x="0" y="0"/>
          <a:chExt cx="0" cy="0"/>
        </a:xfrm>
      </p:grpSpPr>
      <p:pic>
        <p:nvPicPr>
          <p:cNvPr id="1026" name="Picture 2" descr="French Fruit Tart Recipe">
            <a:extLst>
              <a:ext uri="{FF2B5EF4-FFF2-40B4-BE49-F238E27FC236}">
                <a16:creationId xmlns:a16="http://schemas.microsoft.com/office/drawing/2014/main" id="{888A141B-E258-1517-F7F3-E4BAE70D362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3276600" cy="3276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22D46F1-50F5-1C6F-AD7A-3B98F0E1F58F}"/>
              </a:ext>
            </a:extLst>
          </p:cNvPr>
          <p:cNvSpPr txBox="1"/>
          <p:nvPr/>
        </p:nvSpPr>
        <p:spPr>
          <a:xfrm>
            <a:off x="0" y="4267200"/>
            <a:ext cx="9144000" cy="2062103"/>
          </a:xfrm>
          <a:prstGeom prst="rect">
            <a:avLst/>
          </a:prstGeom>
          <a:noFill/>
        </p:spPr>
        <p:txBody>
          <a:bodyPr wrap="square" rtlCol="0">
            <a:spAutoFit/>
          </a:bodyPr>
          <a:lstStyle/>
          <a:p>
            <a:r>
              <a:rPr kumimoji="0" lang="en-US" sz="3200" b="0" i="0" u="none" strike="noStrike" kern="1200" cap="none" spc="0" normalizeH="0" baseline="0" noProof="0" dirty="0">
                <a:ln>
                  <a:noFill/>
                </a:ln>
                <a:solidFill>
                  <a:srgbClr val="92D050"/>
                </a:solidFill>
                <a:effectLst/>
                <a:uLnTx/>
                <a:uFillTx/>
                <a:latin typeface="Times New Roman" panose="02020603050405020304" pitchFamily="18" charset="0"/>
                <a:ea typeface="+mn-ea"/>
                <a:cs typeface="Times New Roman" panose="02020603050405020304" pitchFamily="18" charset="0"/>
              </a:rPr>
              <a:t>Kiwi are 2/24 of the whole amount of fruit, </a:t>
            </a:r>
            <a:br>
              <a:rPr kumimoji="0" lang="en-US" sz="3200" b="0" i="0" u="none" strike="noStrike" kern="1200" cap="none" spc="0" normalizeH="0" baseline="0" noProof="0" dirty="0">
                <a:ln>
                  <a:noFill/>
                </a:ln>
                <a:solidFill>
                  <a:srgbClr val="92D050"/>
                </a:solidFill>
                <a:effectLst/>
                <a:uLnTx/>
                <a:uFillTx/>
                <a:latin typeface="Times New Roman" panose="02020603050405020304" pitchFamily="18" charset="0"/>
                <a:ea typeface="+mn-ea"/>
                <a:cs typeface="Times New Roman" panose="02020603050405020304" pitchFamily="18" charset="0"/>
              </a:rPr>
            </a:br>
            <a:br>
              <a:rPr kumimoji="0" lang="en-US" sz="3200" b="0" i="0" u="none" strike="noStrike" kern="1200" cap="none" spc="0" normalizeH="0" baseline="0" noProof="0" dirty="0">
                <a:ln>
                  <a:noFill/>
                </a:ln>
                <a:solidFill>
                  <a:srgbClr val="92D050"/>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200" cap="none" spc="0" normalizeH="0" baseline="0" noProof="0" dirty="0">
                <a:ln>
                  <a:noFill/>
                </a:ln>
                <a:solidFill>
                  <a:srgbClr val="92D050"/>
                </a:solidFill>
                <a:effectLst/>
                <a:uLnTx/>
                <a:uFillTx/>
                <a:latin typeface="Times New Roman" panose="02020603050405020304" pitchFamily="18" charset="0"/>
                <a:ea typeface="+mn-ea"/>
                <a:cs typeface="Times New Roman" panose="02020603050405020304" pitchFamily="18" charset="0"/>
              </a:rPr>
              <a:t>Kiwi make up </a:t>
            </a:r>
            <a:r>
              <a:rPr lang="en-US" sz="3200" b="0" dirty="0">
                <a:solidFill>
                  <a:srgbClr val="92D050"/>
                </a:solidFill>
                <a:latin typeface="Times New Roman" panose="02020603050405020304" pitchFamily="18" charset="0"/>
                <a:cs typeface="Times New Roman" panose="02020603050405020304" pitchFamily="18" charset="0"/>
              </a:rPr>
              <a:t>8</a:t>
            </a:r>
            <a:r>
              <a:rPr kumimoji="0" lang="en-US" sz="3200" b="0" i="0" u="none" strike="noStrike" kern="1200" cap="none" spc="0" normalizeH="0" baseline="0" noProof="0" dirty="0">
                <a:ln>
                  <a:noFill/>
                </a:ln>
                <a:solidFill>
                  <a:srgbClr val="92D050"/>
                </a:solidFill>
                <a:effectLst/>
                <a:uLnTx/>
                <a:uFillTx/>
                <a:latin typeface="Times New Roman" panose="02020603050405020304" pitchFamily="18" charset="0"/>
                <a:ea typeface="+mn-ea"/>
                <a:cs typeface="Times New Roman" panose="02020603050405020304" pitchFamily="18" charset="0"/>
              </a:rPr>
              <a:t>% of the fruit by mass.</a:t>
            </a:r>
            <a:br>
              <a:rPr kumimoji="0" lang="en-US" sz="3200" b="0" i="0" u="none" strike="noStrike" kern="1200" cap="none" spc="0" normalizeH="0" baseline="0" noProof="0" dirty="0">
                <a:ln>
                  <a:noFill/>
                </a:ln>
                <a:solidFill>
                  <a:srgbClr val="92D050"/>
                </a:solidFill>
                <a:effectLst/>
                <a:uLnTx/>
                <a:uFillTx/>
                <a:latin typeface="Times New Roman" panose="02020603050405020304" pitchFamily="18" charset="0"/>
                <a:ea typeface="+mn-ea"/>
                <a:cs typeface="Times New Roman" panose="02020603050405020304" pitchFamily="18" charset="0"/>
              </a:rPr>
            </a:br>
            <a:endParaRPr lang="en-US" sz="3200" dirty="0">
              <a:solidFill>
                <a:srgbClr val="92D050"/>
              </a:solidFill>
            </a:endParaRPr>
          </a:p>
        </p:txBody>
      </p:sp>
      <p:sp>
        <p:nvSpPr>
          <p:cNvPr id="3" name="TextBox 3">
            <a:extLst>
              <a:ext uri="{FF2B5EF4-FFF2-40B4-BE49-F238E27FC236}">
                <a16:creationId xmlns:a16="http://schemas.microsoft.com/office/drawing/2014/main" id="{01ADD29E-9EF7-2BC7-8A34-3A6B607E4CC8}"/>
              </a:ext>
            </a:extLst>
          </p:cNvPr>
          <p:cNvSpPr txBox="1">
            <a:spLocks noChangeArrowheads="1"/>
          </p:cNvSpPr>
          <p:nvPr/>
        </p:nvSpPr>
        <p:spPr bwMode="auto">
          <a:xfrm>
            <a:off x="4873814" y="152400"/>
            <a:ext cx="4193986"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sng"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Fancy Tart Recipe </a:t>
            </a:r>
            <a:br>
              <a:rPr kumimoji="0" lang="en-US" altLang="en-US" sz="1000" b="1" i="0" u="sng"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br>
            <a:br>
              <a:rPr lang="en-US" altLang="en-US" sz="2400" b="1" u="sng" dirty="0">
                <a:solidFill>
                  <a:prstClr val="black">
                    <a:lumMod val="95000"/>
                    <a:lumOff val="5000"/>
                  </a:prstClr>
                </a:solidFill>
                <a:latin typeface="Times New Roman" panose="02020603050405020304" pitchFamily="18" charset="0"/>
                <a:cs typeface="Times New Roman" panose="02020603050405020304" pitchFamily="18" charset="0"/>
              </a:rPr>
            </a:br>
            <a:r>
              <a:rPr kumimoji="0" lang="en-US" altLang="en-US" sz="2800" b="1" i="0" u="none" strike="noStrike" kern="1200" cap="none" spc="0" normalizeH="0" baseline="0" noProof="0" dirty="0">
                <a:ln>
                  <a:noFill/>
                </a:ln>
                <a:solidFill>
                  <a:srgbClr val="F89584"/>
                </a:solidFill>
                <a:effectLst/>
                <a:uLnTx/>
                <a:uFillTx/>
                <a:latin typeface="Times New Roman" panose="02020603050405020304" pitchFamily="18" charset="0"/>
                <a:cs typeface="Times New Roman" panose="02020603050405020304" pitchFamily="18" charset="0"/>
              </a:rPr>
              <a:t>12 oz. strawberries</a:t>
            </a:r>
            <a:b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2800" b="1"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6 oz blueberries </a:t>
            </a:r>
            <a:b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4 oz of raspberries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92D050"/>
                </a:solidFill>
                <a:effectLst/>
                <a:uLnTx/>
                <a:uFillTx/>
                <a:latin typeface="Times New Roman" panose="02020603050405020304" pitchFamily="18" charset="0"/>
                <a:cs typeface="Times New Roman" panose="02020603050405020304" pitchFamily="18" charset="0"/>
              </a:rPr>
              <a:t>2 oz kiwi</a:t>
            </a:r>
            <a:r>
              <a:rPr kumimoji="0" lang="en-US" altLang="en-US" sz="12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br>
              <a:rPr kumimoji="0" lang="en-US" altLang="en-US" sz="12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1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_______________</a:t>
            </a:r>
            <a:b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4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24 ounces total</a:t>
            </a:r>
            <a:endPar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44186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58023-7BCF-6A27-B798-82C9D82F26BA}"/>
            </a:ext>
          </a:extLst>
        </p:cNvPr>
        <p:cNvGrpSpPr/>
        <p:nvPr/>
      </p:nvGrpSpPr>
      <p:grpSpPr>
        <a:xfrm>
          <a:off x="0" y="0"/>
          <a:ext cx="0" cy="0"/>
          <a:chOff x="0" y="0"/>
          <a:chExt cx="0" cy="0"/>
        </a:xfrm>
      </p:grpSpPr>
      <p:pic>
        <p:nvPicPr>
          <p:cNvPr id="1026" name="Picture 2" descr="French Fruit Tart Recipe">
            <a:extLst>
              <a:ext uri="{FF2B5EF4-FFF2-40B4-BE49-F238E27FC236}">
                <a16:creationId xmlns:a16="http://schemas.microsoft.com/office/drawing/2014/main" id="{FF18BCAA-4DB5-B99B-F49B-D1E5189ADB5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3276600" cy="3276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0A0EA9D-0B5D-AF77-82C0-F790D7576DCB}"/>
              </a:ext>
            </a:extLst>
          </p:cNvPr>
          <p:cNvSpPr txBox="1"/>
          <p:nvPr/>
        </p:nvSpPr>
        <p:spPr>
          <a:xfrm>
            <a:off x="0" y="4267200"/>
            <a:ext cx="9144000" cy="2554545"/>
          </a:xfrm>
          <a:prstGeom prst="rect">
            <a:avLst/>
          </a:prstGeom>
          <a:noFill/>
        </p:spPr>
        <p:txBody>
          <a:bodyPr wrap="square" rtlCol="0">
            <a:spAutoFit/>
          </a:bodyPr>
          <a:lstStyle/>
          <a:p>
            <a:r>
              <a:rPr kumimoji="0" lang="en-US" sz="3200" b="0" i="0" u="none" strike="noStrike" kern="1200" cap="none" spc="0" normalizeH="0" baseline="0" noProof="0" dirty="0">
                <a:ln>
                  <a:noFill/>
                </a:ln>
                <a:solidFill>
                  <a:srgbClr val="F89584"/>
                </a:solidFill>
                <a:effectLst/>
                <a:uLnTx/>
                <a:uFillTx/>
                <a:latin typeface="Times New Roman" panose="02020603050405020304" pitchFamily="18" charset="0"/>
                <a:ea typeface="+mn-ea"/>
                <a:cs typeface="Times New Roman" panose="02020603050405020304" pitchFamily="18" charset="0"/>
              </a:rPr>
              <a:t>Strawberries make up </a:t>
            </a:r>
            <a:r>
              <a:rPr kumimoji="0" lang="en-US" sz="3200" i="0" u="none" strike="noStrike" kern="1200" cap="none" spc="0" normalizeH="0" baseline="0" noProof="0" dirty="0">
                <a:ln>
                  <a:noFill/>
                </a:ln>
                <a:solidFill>
                  <a:srgbClr val="F89584"/>
                </a:solidFill>
                <a:effectLst/>
                <a:uLnTx/>
                <a:uFillTx/>
                <a:latin typeface="Times New Roman" panose="02020603050405020304" pitchFamily="18" charset="0"/>
                <a:ea typeface="+mn-ea"/>
                <a:cs typeface="Times New Roman" panose="02020603050405020304" pitchFamily="18" charset="0"/>
              </a:rPr>
              <a:t>50</a:t>
            </a:r>
            <a:r>
              <a:rPr kumimoji="0" lang="en-US" sz="3200" b="0" i="0" u="none" strike="noStrike" kern="1200" cap="none" spc="0" normalizeH="0" baseline="0" noProof="0" dirty="0">
                <a:ln>
                  <a:noFill/>
                </a:ln>
                <a:solidFill>
                  <a:srgbClr val="F89584"/>
                </a:solidFill>
                <a:effectLst/>
                <a:uLnTx/>
                <a:uFillTx/>
                <a:latin typeface="Times New Roman" panose="02020603050405020304" pitchFamily="18" charset="0"/>
                <a:ea typeface="+mn-ea"/>
                <a:cs typeface="Times New Roman" panose="02020603050405020304" pitchFamily="18" charset="0"/>
              </a:rPr>
              <a:t>% of the fruit by mass.</a:t>
            </a:r>
            <a:br>
              <a:rPr kumimoji="0" lang="en-US" sz="3200" b="0" i="0" u="none" strike="noStrike" kern="1200" cap="none" spc="0" normalizeH="0" baseline="0" noProof="0" dirty="0">
                <a:ln>
                  <a:noFill/>
                </a:ln>
                <a:solidFill>
                  <a:srgbClr val="F89584"/>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Blueberries make up </a:t>
            </a:r>
            <a:r>
              <a:rPr kumimoji="0" lang="en-US" sz="320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25</a:t>
            </a:r>
            <a:r>
              <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 of the fruit by mass.</a:t>
            </a:r>
            <a:br>
              <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Raspberries make up </a:t>
            </a:r>
            <a:r>
              <a:rPr kumimoji="0" lang="en-US" sz="320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17</a:t>
            </a:r>
            <a: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of the fruit by mass.</a:t>
            </a:r>
            <a:b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200" cap="none" spc="0" normalizeH="0" baseline="0" noProof="0" dirty="0">
                <a:ln>
                  <a:noFill/>
                </a:ln>
                <a:solidFill>
                  <a:srgbClr val="92D050"/>
                </a:solidFill>
                <a:effectLst/>
                <a:uLnTx/>
                <a:uFillTx/>
                <a:latin typeface="Times New Roman" panose="02020603050405020304" pitchFamily="18" charset="0"/>
                <a:ea typeface="+mn-ea"/>
                <a:cs typeface="Times New Roman" panose="02020603050405020304" pitchFamily="18" charset="0"/>
              </a:rPr>
              <a:t>Kiwi make up </a:t>
            </a:r>
            <a:r>
              <a:rPr lang="en-US" sz="3200" b="0" dirty="0">
                <a:solidFill>
                  <a:srgbClr val="92D050"/>
                </a:solidFill>
                <a:latin typeface="Times New Roman" panose="02020603050405020304" pitchFamily="18" charset="0"/>
                <a:cs typeface="Times New Roman" panose="02020603050405020304" pitchFamily="18" charset="0"/>
              </a:rPr>
              <a:t>8</a:t>
            </a:r>
            <a:r>
              <a:rPr kumimoji="0" lang="en-US" sz="3200" b="0" i="0" u="none" strike="noStrike" kern="1200" cap="none" spc="0" normalizeH="0" baseline="0" noProof="0" dirty="0">
                <a:ln>
                  <a:noFill/>
                </a:ln>
                <a:solidFill>
                  <a:srgbClr val="92D050"/>
                </a:solidFill>
                <a:effectLst/>
                <a:uLnTx/>
                <a:uFillTx/>
                <a:latin typeface="Times New Roman" panose="02020603050405020304" pitchFamily="18" charset="0"/>
                <a:ea typeface="+mn-ea"/>
                <a:cs typeface="Times New Roman" panose="02020603050405020304" pitchFamily="18" charset="0"/>
              </a:rPr>
              <a:t>% of the fruit by mass.</a:t>
            </a:r>
            <a:br>
              <a:rPr kumimoji="0" lang="en-US" sz="3200" b="0" i="0" u="none" strike="noStrike" kern="1200" cap="none" spc="0" normalizeH="0" baseline="0" noProof="0" dirty="0">
                <a:ln>
                  <a:noFill/>
                </a:ln>
                <a:solidFill>
                  <a:srgbClr val="92D050"/>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That’s a total of 100% of the fruit (duh!)</a:t>
            </a:r>
            <a:endParaRPr lang="en-US" sz="3200" dirty="0">
              <a:solidFill>
                <a:schemeClr val="tx1">
                  <a:lumMod val="95000"/>
                  <a:lumOff val="5000"/>
                </a:schemeClr>
              </a:solidFill>
            </a:endParaRPr>
          </a:p>
        </p:txBody>
      </p:sp>
      <p:sp>
        <p:nvSpPr>
          <p:cNvPr id="3" name="TextBox 3">
            <a:extLst>
              <a:ext uri="{FF2B5EF4-FFF2-40B4-BE49-F238E27FC236}">
                <a16:creationId xmlns:a16="http://schemas.microsoft.com/office/drawing/2014/main" id="{32697155-E3B3-E493-0951-AE4C8AB4AA05}"/>
              </a:ext>
            </a:extLst>
          </p:cNvPr>
          <p:cNvSpPr txBox="1">
            <a:spLocks noChangeArrowheads="1"/>
          </p:cNvSpPr>
          <p:nvPr/>
        </p:nvSpPr>
        <p:spPr bwMode="auto">
          <a:xfrm>
            <a:off x="4873814" y="152400"/>
            <a:ext cx="4193986"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sng"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Fancy Tart Recipe </a:t>
            </a:r>
            <a:br>
              <a:rPr kumimoji="0" lang="en-US" altLang="en-US" sz="1000" b="1" i="0" u="sng"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br>
            <a:br>
              <a:rPr lang="en-US" altLang="en-US" sz="2400" b="1" u="sng" dirty="0">
                <a:solidFill>
                  <a:prstClr val="black">
                    <a:lumMod val="95000"/>
                    <a:lumOff val="5000"/>
                  </a:prstClr>
                </a:solidFill>
                <a:latin typeface="Times New Roman" panose="02020603050405020304" pitchFamily="18" charset="0"/>
                <a:cs typeface="Times New Roman" panose="02020603050405020304" pitchFamily="18" charset="0"/>
              </a:rPr>
            </a:br>
            <a:r>
              <a:rPr kumimoji="0" lang="en-US" altLang="en-US" sz="2800" b="1" i="0" u="none" strike="noStrike" kern="1200" cap="none" spc="0" normalizeH="0" baseline="0" noProof="0" dirty="0">
                <a:ln>
                  <a:noFill/>
                </a:ln>
                <a:solidFill>
                  <a:srgbClr val="F89584"/>
                </a:solidFill>
                <a:effectLst/>
                <a:uLnTx/>
                <a:uFillTx/>
                <a:latin typeface="Times New Roman" panose="02020603050405020304" pitchFamily="18" charset="0"/>
                <a:cs typeface="Times New Roman" panose="02020603050405020304" pitchFamily="18" charset="0"/>
              </a:rPr>
              <a:t>12 oz. strawberries</a:t>
            </a:r>
            <a:b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2800" b="1"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6 oz blueberries </a:t>
            </a:r>
            <a:b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4 oz of raspberries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92D050"/>
                </a:solidFill>
                <a:effectLst/>
                <a:uLnTx/>
                <a:uFillTx/>
                <a:latin typeface="Times New Roman" panose="02020603050405020304" pitchFamily="18" charset="0"/>
                <a:cs typeface="Times New Roman" panose="02020603050405020304" pitchFamily="18" charset="0"/>
              </a:rPr>
              <a:t>2 oz kiwi</a:t>
            </a:r>
            <a:r>
              <a:rPr kumimoji="0" lang="en-US" altLang="en-US" sz="12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br>
              <a:rPr kumimoji="0" lang="en-US" altLang="en-US" sz="12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1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_______________</a:t>
            </a:r>
            <a:b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4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24 ounces total</a:t>
            </a:r>
            <a:endPar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55415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1"/>
          <p:cNvSpPr txBox="1">
            <a:spLocks noChangeArrowheads="1"/>
          </p:cNvSpPr>
          <p:nvPr/>
        </p:nvSpPr>
        <p:spPr bwMode="auto">
          <a:xfrm>
            <a:off x="0" y="0"/>
            <a:ext cx="9144000"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39.  How do we determine the percent composition by mass</a:t>
            </a:r>
            <a:b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of silicon and oxygen in silicon dioxide?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First, we </a:t>
            </a:r>
            <a:r>
              <a:rPr kumimoji="0" lang="en-US" altLang="en-US" sz="2000" b="0"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must</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determine the molar mass </a:t>
            </a:r>
            <a:r>
              <a:rPr kumimoji="0" lang="en-US" altLang="en-US" sz="20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(on the left),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then…</a:t>
            </a:r>
            <a:b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b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endParaRPr kumimoji="0" lang="en-US" altLang="en-US" sz="3600" b="0" i="0" u="none" strike="noStrike" kern="1200" cap="none" spc="0" normalizeH="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4352063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A465E-406F-3908-0E66-26474EA7FA6F}"/>
            </a:ext>
          </a:extLst>
        </p:cNvPr>
        <p:cNvGrpSpPr/>
        <p:nvPr/>
      </p:nvGrpSpPr>
      <p:grpSpPr>
        <a:xfrm>
          <a:off x="0" y="0"/>
          <a:ext cx="0" cy="0"/>
          <a:chOff x="0" y="0"/>
          <a:chExt cx="0" cy="0"/>
        </a:xfrm>
      </p:grpSpPr>
      <p:sp>
        <p:nvSpPr>
          <p:cNvPr id="5122" name="TextBox 1">
            <a:extLst>
              <a:ext uri="{FF2B5EF4-FFF2-40B4-BE49-F238E27FC236}">
                <a16:creationId xmlns:a16="http://schemas.microsoft.com/office/drawing/2014/main" id="{6EC00301-FD06-6B01-F777-957F11C3AAA6}"/>
              </a:ext>
            </a:extLst>
          </p:cNvPr>
          <p:cNvSpPr txBox="1">
            <a:spLocks noChangeArrowheads="1"/>
          </p:cNvSpPr>
          <p:nvPr/>
        </p:nvSpPr>
        <p:spPr bwMode="auto">
          <a:xfrm>
            <a:off x="0" y="0"/>
            <a:ext cx="9144000"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39.  How do we determine the percent composition by mass</a:t>
            </a:r>
            <a:b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of silicon and oxygen in silicon dioxide?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First, we </a:t>
            </a:r>
            <a:r>
              <a:rPr kumimoji="0" lang="en-US" altLang="en-US" sz="2000" b="0"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must</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determine the molar mass </a:t>
            </a:r>
            <a:r>
              <a:rPr kumimoji="0" lang="en-US" altLang="en-US" sz="20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(on the left),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then…</a:t>
            </a:r>
            <a:b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b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36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SiO</a:t>
            </a:r>
            <a:r>
              <a:rPr kumimoji="0" lang="en-US" altLang="en-US" sz="3600" b="0" i="0" u="none" strike="noStrike" kern="1200" cap="none" spc="0" normalizeH="0" baseline="-2500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2 </a:t>
            </a:r>
            <a:r>
              <a:rPr kumimoji="0" lang="en-US" altLang="en-US" sz="3600" b="0" i="0" u="none" strike="noStrike" kern="1200" cap="none" spc="0" normalizeH="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a:t>
            </a:r>
            <a:endParaRPr kumimoji="0" lang="en-US" altLang="en-US" sz="3600" b="0" i="0" u="none" strike="noStrike" kern="1200" cap="none" spc="0" normalizeH="0" baseline="-2500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2500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a:t>
            </a:r>
            <a:r>
              <a:rPr kumimoji="0" lang="en-US" altLang="en-US" sz="3600" b="0" i="0" u="none" strike="noStrike" kern="1200" cap="none" spc="0" normalizeH="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Si  1 x 28 = 28 g             </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2500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a:t>
            </a:r>
            <a:r>
              <a:rPr kumimoji="0" lang="en-US" altLang="en-US" sz="3600" b="0" i="0" u="none" strike="noStrike" kern="1200" cap="none" spc="0" normalizeH="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O  2 x 16 = 32 g              </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60 g/mole</a:t>
            </a:r>
          </a:p>
        </p:txBody>
      </p:sp>
      <p:cxnSp>
        <p:nvCxnSpPr>
          <p:cNvPr id="6" name="Straight Connector 5">
            <a:extLst>
              <a:ext uri="{FF2B5EF4-FFF2-40B4-BE49-F238E27FC236}">
                <a16:creationId xmlns:a16="http://schemas.microsoft.com/office/drawing/2014/main" id="{697175AC-A0DE-067B-48E0-B9ECF44A6F49}"/>
              </a:ext>
            </a:extLst>
          </p:cNvPr>
          <p:cNvCxnSpPr/>
          <p:nvPr/>
        </p:nvCxnSpPr>
        <p:spPr>
          <a:xfrm>
            <a:off x="76200" y="22860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B66320-ED8C-EFDC-6885-E2AC8EA6C78E}"/>
              </a:ext>
            </a:extLst>
          </p:cNvPr>
          <p:cNvCxnSpPr/>
          <p:nvPr/>
        </p:nvCxnSpPr>
        <p:spPr>
          <a:xfrm>
            <a:off x="1676400" y="42672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81199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8F2DB-7F46-C71D-88F8-772FB8009ACB}"/>
            </a:ext>
          </a:extLst>
        </p:cNvPr>
        <p:cNvGrpSpPr/>
        <p:nvPr/>
      </p:nvGrpSpPr>
      <p:grpSpPr>
        <a:xfrm>
          <a:off x="0" y="0"/>
          <a:ext cx="0" cy="0"/>
          <a:chOff x="0" y="0"/>
          <a:chExt cx="0" cy="0"/>
        </a:xfrm>
      </p:grpSpPr>
      <p:sp>
        <p:nvSpPr>
          <p:cNvPr id="5122" name="TextBox 1">
            <a:extLst>
              <a:ext uri="{FF2B5EF4-FFF2-40B4-BE49-F238E27FC236}">
                <a16:creationId xmlns:a16="http://schemas.microsoft.com/office/drawing/2014/main" id="{891B5649-E445-B093-0973-97FF33AFEE84}"/>
              </a:ext>
            </a:extLst>
          </p:cNvPr>
          <p:cNvSpPr txBox="1">
            <a:spLocks noChangeArrowheads="1"/>
          </p:cNvSpPr>
          <p:nvPr/>
        </p:nvSpPr>
        <p:spPr bwMode="auto">
          <a:xfrm>
            <a:off x="0" y="0"/>
            <a:ext cx="9144000"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39.  How do we determine the percent composition by mass</a:t>
            </a:r>
            <a:b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of silicon and oxygen in silicon dioxide?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First, we </a:t>
            </a:r>
            <a:r>
              <a:rPr kumimoji="0" lang="en-US" altLang="en-US" sz="2000" b="0"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must</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determine the molar mass </a:t>
            </a:r>
            <a:r>
              <a:rPr kumimoji="0" lang="en-US" altLang="en-US" sz="20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(on the left),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then…</a:t>
            </a:r>
            <a:b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b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36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SiO</a:t>
            </a:r>
            <a:r>
              <a:rPr kumimoji="0" lang="en-US" altLang="en-US" sz="3600" b="0" i="0" u="none" strike="noStrike" kern="1200" cap="none" spc="0" normalizeH="0" baseline="-2500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2 </a:t>
            </a:r>
            <a:r>
              <a:rPr kumimoji="0" lang="en-US" altLang="en-US" sz="3600" b="0" i="0" u="none" strike="noStrike" kern="1200" cap="none" spc="0" normalizeH="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 comp by mass</a:t>
            </a:r>
            <a:endParaRPr kumimoji="0" lang="en-US" altLang="en-US" sz="3600" b="0" i="0" u="none" strike="noStrike" kern="1200" cap="none" spc="0" normalizeH="0" baseline="-2500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2500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a:t>
            </a:r>
            <a:r>
              <a:rPr kumimoji="0" lang="en-US" altLang="en-US" sz="3600" b="0" i="0" u="none" strike="noStrike" kern="1200" cap="none" spc="0" normalizeH="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Si  1 x 28 = 28 g            Si 28/60 x 100% = 47% </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sz="360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2500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a:t>
            </a:r>
            <a:r>
              <a:rPr kumimoji="0" lang="en-US" altLang="en-US" sz="3600" b="0" i="0" u="none" strike="noStrike" kern="1200" cap="none" spc="0" normalizeH="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O  2 x 16 = 32 g             O 32/60 x 100% = 53%</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60 g/mole                                     100%</a:t>
            </a:r>
          </a:p>
        </p:txBody>
      </p:sp>
      <p:cxnSp>
        <p:nvCxnSpPr>
          <p:cNvPr id="6" name="Straight Connector 5">
            <a:extLst>
              <a:ext uri="{FF2B5EF4-FFF2-40B4-BE49-F238E27FC236}">
                <a16:creationId xmlns:a16="http://schemas.microsoft.com/office/drawing/2014/main" id="{567F29A3-E5EA-7E67-AA20-99397D6903F0}"/>
              </a:ext>
            </a:extLst>
          </p:cNvPr>
          <p:cNvCxnSpPr/>
          <p:nvPr/>
        </p:nvCxnSpPr>
        <p:spPr>
          <a:xfrm>
            <a:off x="76200" y="22860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129175F-BCD7-9634-D50D-0BD17F748B9F}"/>
              </a:ext>
            </a:extLst>
          </p:cNvPr>
          <p:cNvCxnSpPr>
            <a:cxnSpLocks/>
          </p:cNvCxnSpPr>
          <p:nvPr/>
        </p:nvCxnSpPr>
        <p:spPr>
          <a:xfrm>
            <a:off x="4800600" y="2286000"/>
            <a:ext cx="3200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4290A97-DADF-C910-5509-6A06825DD503}"/>
              </a:ext>
            </a:extLst>
          </p:cNvPr>
          <p:cNvCxnSpPr/>
          <p:nvPr/>
        </p:nvCxnSpPr>
        <p:spPr>
          <a:xfrm>
            <a:off x="7010400" y="42672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FC7509E-F35C-5416-E8F7-F2CA6486BA72}"/>
              </a:ext>
            </a:extLst>
          </p:cNvPr>
          <p:cNvCxnSpPr/>
          <p:nvPr/>
        </p:nvCxnSpPr>
        <p:spPr>
          <a:xfrm>
            <a:off x="1676400" y="42672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D7296D8-DB40-4680-516A-9904F8A30BB2}"/>
              </a:ext>
            </a:extLst>
          </p:cNvPr>
          <p:cNvSpPr txBox="1"/>
          <p:nvPr/>
        </p:nvSpPr>
        <p:spPr>
          <a:xfrm>
            <a:off x="7315200" y="5791200"/>
            <a:ext cx="1600200" cy="461665"/>
          </a:xfrm>
          <a:prstGeom prst="rect">
            <a:avLst/>
          </a:prstGeom>
          <a:noFill/>
        </p:spPr>
        <p:txBody>
          <a:bodyPr wrap="square" rtlCol="0">
            <a:spAutoFit/>
          </a:bodyPr>
          <a:lstStyle/>
          <a:p>
            <a:pPr algn="ctr"/>
            <a:r>
              <a:rPr lang="en-US" sz="2400" dirty="0">
                <a:solidFill>
                  <a:srgbClr val="FF0000"/>
                </a:solidFill>
                <a:latin typeface="Cavolini" panose="03000502040302020204" pitchFamily="66" charset="0"/>
                <a:cs typeface="Cavolini" panose="03000502040302020204" pitchFamily="66" charset="0"/>
              </a:rPr>
              <a:t>Check!</a:t>
            </a:r>
          </a:p>
        </p:txBody>
      </p:sp>
      <p:cxnSp>
        <p:nvCxnSpPr>
          <p:cNvPr id="5" name="Straight Arrow Connector 4">
            <a:extLst>
              <a:ext uri="{FF2B5EF4-FFF2-40B4-BE49-F238E27FC236}">
                <a16:creationId xmlns:a16="http://schemas.microsoft.com/office/drawing/2014/main" id="{D48D13C4-BCEA-02F4-9112-EABB69878CEE}"/>
              </a:ext>
            </a:extLst>
          </p:cNvPr>
          <p:cNvCxnSpPr>
            <a:stCxn id="3" idx="0"/>
          </p:cNvCxnSpPr>
          <p:nvPr/>
        </p:nvCxnSpPr>
        <p:spPr>
          <a:xfrm flipV="1">
            <a:off x="8115300" y="5105400"/>
            <a:ext cx="114300" cy="685800"/>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223813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1" y="21729"/>
            <a:ext cx="9144001"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6600" b="0" i="0" u="none" strike="noStrike" kern="1200" cap="none" spc="0" normalizeH="0" baseline="0" noProof="0" dirty="0">
                <a:ln>
                  <a:noFill/>
                </a:ln>
                <a:solidFill>
                  <a:prstClr val="black"/>
                </a:solidFill>
                <a:effectLst/>
                <a:uLnTx/>
                <a:uFillTx/>
                <a:latin typeface="Narkisim" panose="020E0502050101010101" pitchFamily="34" charset="-79"/>
                <a:cs typeface="Narkisim" panose="020E0502050101010101" pitchFamily="34" charset="-79"/>
              </a:rPr>
              <a:t>What does this mean???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600" b="0" i="0" u="none" strike="noStrike" kern="1200" cap="none" spc="0" normalizeH="0" baseline="0" noProof="0" dirty="0">
              <a:ln>
                <a:noFill/>
              </a:ln>
              <a:solidFill>
                <a:prstClr val="black"/>
              </a:solidFill>
              <a:effectLst/>
              <a:uLnTx/>
              <a:uFillTx/>
              <a:latin typeface="Narkisim" panose="020E0502050101010101" pitchFamily="34" charset="-79"/>
              <a:cs typeface="Narkisim" panose="020E0502050101010101" pitchFamily="34" charset="-79"/>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prstClr val="black"/>
                </a:solidFill>
                <a:effectLst/>
                <a:uLnTx/>
                <a:uFillTx/>
                <a:latin typeface="Narkisim" panose="020E0502050101010101" pitchFamily="34" charset="-79"/>
                <a:cs typeface="Narkisim" panose="020E0502050101010101" pitchFamily="34" charset="-79"/>
              </a:rPr>
              <a:t>40.  Silicon Dioxide (SiO</a:t>
            </a:r>
            <a:r>
              <a:rPr kumimoji="0" lang="en-US" altLang="en-US" b="0" i="0" u="none" strike="noStrike" kern="1200" cap="none" spc="0" normalizeH="0" baseline="-25000" noProof="0" dirty="0">
                <a:ln>
                  <a:noFill/>
                </a:ln>
                <a:solidFill>
                  <a:prstClr val="black"/>
                </a:solidFill>
                <a:effectLst/>
                <a:uLnTx/>
                <a:uFillTx/>
                <a:latin typeface="Narkisim" panose="020E0502050101010101" pitchFamily="34" charset="-79"/>
                <a:cs typeface="Narkisim" panose="020E0502050101010101" pitchFamily="34" charset="-79"/>
              </a:rPr>
              <a:t>2</a:t>
            </a:r>
            <a:r>
              <a:rPr kumimoji="0" lang="en-US" altLang="en-US" b="0" i="0" u="none" strike="noStrike" kern="1200" cap="none" spc="0" normalizeH="0" baseline="0" noProof="0" dirty="0">
                <a:ln>
                  <a:noFill/>
                </a:ln>
                <a:solidFill>
                  <a:prstClr val="black"/>
                </a:solidFill>
                <a:effectLst/>
                <a:uLnTx/>
                <a:uFillTx/>
                <a:latin typeface="Narkisim" panose="020E0502050101010101" pitchFamily="34" charset="-79"/>
                <a:cs typeface="Narkisim" panose="020E0502050101010101" pitchFamily="34" charset="-79"/>
              </a:rPr>
              <a:t>) is 47% silicon by mass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prstClr val="black"/>
                </a:solidFill>
                <a:effectLst/>
                <a:uLnTx/>
                <a:uFillTx/>
                <a:latin typeface="Narkisim" panose="020E0502050101010101" pitchFamily="34" charset="-79"/>
                <a:cs typeface="Narkisim" panose="020E0502050101010101" pitchFamily="34" charset="-79"/>
              </a:rPr>
              <a:t>                               and is 53% oxygen by mass. </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dirty="0">
              <a:solidFill>
                <a:prstClr val="black"/>
              </a:solidFill>
              <a:latin typeface="Narkisim" panose="020E0502050101010101" pitchFamily="34" charset="-79"/>
              <a:cs typeface="Narkisim" panose="020E0502050101010101" pitchFamily="34" charset="-79"/>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b="0" i="0" u="none" strike="noStrike" kern="1200" cap="none" spc="0" normalizeH="0" baseline="0" noProof="0" dirty="0">
              <a:ln>
                <a:noFill/>
              </a:ln>
              <a:solidFill>
                <a:prstClr val="black"/>
              </a:solidFill>
              <a:effectLst/>
              <a:uLnTx/>
              <a:uFillTx/>
              <a:latin typeface="Narkisim" panose="020E0502050101010101" pitchFamily="34" charset="-79"/>
              <a:cs typeface="Narkisim" panose="020E0502050101010101" pitchFamily="34" charset="-79"/>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dirty="0">
                <a:solidFill>
                  <a:srgbClr val="FF0000"/>
                </a:solidFill>
                <a:latin typeface="Narkisim" panose="020E0502050101010101" pitchFamily="34" charset="-79"/>
                <a:cs typeface="Narkisim" panose="020E0502050101010101" pitchFamily="34" charset="-79"/>
              </a:rPr>
              <a:t>So, if you had 100 grams of SiO</a:t>
            </a:r>
            <a:r>
              <a:rPr lang="en-US" altLang="en-US" baseline="-25000" dirty="0">
                <a:solidFill>
                  <a:srgbClr val="FF0000"/>
                </a:solidFill>
                <a:latin typeface="Narkisim" panose="020E0502050101010101" pitchFamily="34" charset="-79"/>
                <a:cs typeface="Narkisim" panose="020E0502050101010101" pitchFamily="34" charset="-79"/>
              </a:rPr>
              <a:t>2</a:t>
            </a:r>
            <a:r>
              <a:rPr lang="en-US" altLang="en-US" dirty="0">
                <a:solidFill>
                  <a:srgbClr val="FF0000"/>
                </a:solidFill>
                <a:latin typeface="Narkisim" panose="020E0502050101010101" pitchFamily="34" charset="-79"/>
                <a:cs typeface="Narkisim" panose="020E0502050101010101" pitchFamily="34" charset="-79"/>
              </a:rPr>
              <a:t> in your hand, you’d have 47 grams of silicon and 53 grams of oxygen in total.</a:t>
            </a:r>
            <a:r>
              <a:rPr kumimoji="0" lang="en-US" altLang="en-US" b="0" i="0" u="none" strike="noStrike" kern="1200" cap="none" spc="0" normalizeH="0" baseline="0" noProof="0" dirty="0">
                <a:ln>
                  <a:noFill/>
                </a:ln>
                <a:solidFill>
                  <a:srgbClr val="FF0000"/>
                </a:solidFill>
                <a:effectLst/>
                <a:uLnTx/>
                <a:uFillTx/>
                <a:latin typeface="Narkisim" panose="020E0502050101010101" pitchFamily="34" charset="-79"/>
                <a:cs typeface="Narkisim" panose="020E0502050101010101" pitchFamily="34" charset="-79"/>
              </a:rPr>
              <a:t> </a:t>
            </a:r>
            <a:endParaRPr kumimoji="0" lang="en-US" altLang="en-US" sz="2800" b="0" i="0" u="none" strike="noStrike" kern="1200" cap="none" spc="0" normalizeH="0" baseline="0" noProof="0" dirty="0">
              <a:ln>
                <a:noFill/>
              </a:ln>
              <a:solidFill>
                <a:srgbClr val="FF0000"/>
              </a:solidFill>
              <a:effectLst/>
              <a:uLnTx/>
              <a:uFillTx/>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4568561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0" y="0"/>
            <a:ext cx="9144000"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41.</a:t>
            </a:r>
            <a:r>
              <a:rPr kumimoji="0" lang="en-US" altLang="en-US" sz="36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  What’s the percent composition by mass</a:t>
            </a:r>
            <a:br>
              <a:rPr kumimoji="0" lang="en-US" altLang="en-US" sz="36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br>
            <a:r>
              <a:rPr kumimoji="0" lang="en-US" altLang="en-US" sz="36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      of calcium and chlorine in calcium chloride?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First do the molar mass on the left, then the % comp by mass on the right.</a:t>
            </a:r>
          </a:p>
        </p:txBody>
      </p:sp>
    </p:spTree>
    <p:extLst>
      <p:ext uri="{BB962C8B-B14F-4D97-AF65-F5344CB8AC3E}">
        <p14:creationId xmlns:p14="http://schemas.microsoft.com/office/powerpoint/2010/main" val="13101211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1D520-1EA1-4338-B6A3-B75BAE948052}"/>
            </a:ext>
          </a:extLst>
        </p:cNvPr>
        <p:cNvGrpSpPr/>
        <p:nvPr/>
      </p:nvGrpSpPr>
      <p:grpSpPr>
        <a:xfrm>
          <a:off x="0" y="0"/>
          <a:ext cx="0" cy="0"/>
          <a:chOff x="0" y="0"/>
          <a:chExt cx="0" cy="0"/>
        </a:xfrm>
      </p:grpSpPr>
      <p:sp>
        <p:nvSpPr>
          <p:cNvPr id="8194" name="TextBox 1">
            <a:extLst>
              <a:ext uri="{FF2B5EF4-FFF2-40B4-BE49-F238E27FC236}">
                <a16:creationId xmlns:a16="http://schemas.microsoft.com/office/drawing/2014/main" id="{FDC67AFE-75F5-7044-6E18-FC0108C68A29}"/>
              </a:ext>
            </a:extLst>
          </p:cNvPr>
          <p:cNvSpPr txBox="1">
            <a:spLocks noChangeArrowheads="1"/>
          </p:cNvSpPr>
          <p:nvPr/>
        </p:nvSpPr>
        <p:spPr bwMode="auto">
          <a:xfrm>
            <a:off x="0" y="0"/>
            <a:ext cx="9144000"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41.</a:t>
            </a:r>
            <a:r>
              <a:rPr kumimoji="0" lang="en-US" altLang="en-US" sz="36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  What’s the percent composition by mass</a:t>
            </a:r>
            <a:br>
              <a:rPr kumimoji="0" lang="en-US" altLang="en-US" sz="36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br>
            <a:r>
              <a:rPr kumimoji="0" lang="en-US" altLang="en-US" sz="36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      of calcium and chlorine in calcium chloride?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First do the molar mass on the left, then the % comp by mass on the right.</a:t>
            </a:r>
          </a:p>
        </p:txBody>
      </p:sp>
      <p:sp>
        <p:nvSpPr>
          <p:cNvPr id="8195" name="TextBox 2">
            <a:extLst>
              <a:ext uri="{FF2B5EF4-FFF2-40B4-BE49-F238E27FC236}">
                <a16:creationId xmlns:a16="http://schemas.microsoft.com/office/drawing/2014/main" id="{C8C9FA76-93DA-B166-CD42-638DEF61FB7F}"/>
              </a:ext>
            </a:extLst>
          </p:cNvPr>
          <p:cNvSpPr txBox="1">
            <a:spLocks noChangeArrowheads="1"/>
          </p:cNvSpPr>
          <p:nvPr/>
        </p:nvSpPr>
        <p:spPr bwMode="auto">
          <a:xfrm>
            <a:off x="0" y="1676400"/>
            <a:ext cx="9144000" cy="343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34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CaCl</a:t>
            </a:r>
            <a:r>
              <a:rPr kumimoji="0" lang="en-US" altLang="en-US" sz="3400" b="0" i="0" u="none" strike="noStrike" kern="1200" cap="none" spc="0" normalizeH="0" baseline="-2500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2 </a:t>
            </a:r>
            <a:r>
              <a:rPr kumimoji="0" lang="en-US" altLang="en-US" sz="3400" b="0" i="0" u="none" strike="noStrike" kern="1200" cap="none" spc="0" normalizeH="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a:t>
            </a:r>
            <a:endParaRPr kumimoji="0" lang="en-US" altLang="en-US" sz="3400" b="0" i="0" u="none" strike="noStrike" kern="1200" cap="none" spc="0" normalizeH="0" baseline="-2500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sz="340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400" b="0" i="0" u="none" strike="noStrike" kern="1200" cap="none" spc="0" normalizeH="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Ca  1 x 40 = 40 g              </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sz="340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400" b="0" i="0" u="none" strike="noStrike" kern="1200" cap="none" spc="0" normalizeH="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Cl   2 x 35 = 70 g              </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sz="34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400" b="0" i="0" u="none" strike="noStrike" kern="1200" cap="none" spc="0" normalizeH="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110 g/mole                                        </a:t>
            </a:r>
            <a:endParaRPr kumimoji="0" lang="en-US" altLang="en-US" sz="3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cxnSp>
        <p:nvCxnSpPr>
          <p:cNvPr id="2" name="Straight Connector 1">
            <a:extLst>
              <a:ext uri="{FF2B5EF4-FFF2-40B4-BE49-F238E27FC236}">
                <a16:creationId xmlns:a16="http://schemas.microsoft.com/office/drawing/2014/main" id="{2A201A44-D9B9-4D91-7CC2-6BA6E1726A91}"/>
              </a:ext>
            </a:extLst>
          </p:cNvPr>
          <p:cNvCxnSpPr/>
          <p:nvPr/>
        </p:nvCxnSpPr>
        <p:spPr>
          <a:xfrm>
            <a:off x="76200" y="23622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A7F54F7-ACF7-C5E9-A643-909CFFBB34D3}"/>
              </a:ext>
            </a:extLst>
          </p:cNvPr>
          <p:cNvCxnSpPr/>
          <p:nvPr/>
        </p:nvCxnSpPr>
        <p:spPr>
          <a:xfrm>
            <a:off x="1676400" y="43434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52425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84547-643B-B64C-F9C8-BDB2108337BA}"/>
            </a:ext>
          </a:extLst>
        </p:cNvPr>
        <p:cNvGrpSpPr/>
        <p:nvPr/>
      </p:nvGrpSpPr>
      <p:grpSpPr>
        <a:xfrm>
          <a:off x="0" y="0"/>
          <a:ext cx="0" cy="0"/>
          <a:chOff x="0" y="0"/>
          <a:chExt cx="0" cy="0"/>
        </a:xfrm>
      </p:grpSpPr>
      <p:sp>
        <p:nvSpPr>
          <p:cNvPr id="8194" name="TextBox 1">
            <a:extLst>
              <a:ext uri="{FF2B5EF4-FFF2-40B4-BE49-F238E27FC236}">
                <a16:creationId xmlns:a16="http://schemas.microsoft.com/office/drawing/2014/main" id="{3997E80F-3ADE-5D17-37C5-B985C7C5512D}"/>
              </a:ext>
            </a:extLst>
          </p:cNvPr>
          <p:cNvSpPr txBox="1">
            <a:spLocks noChangeArrowheads="1"/>
          </p:cNvSpPr>
          <p:nvPr/>
        </p:nvSpPr>
        <p:spPr bwMode="auto">
          <a:xfrm>
            <a:off x="0" y="0"/>
            <a:ext cx="9144000"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41.</a:t>
            </a:r>
            <a:r>
              <a:rPr kumimoji="0" lang="en-US" altLang="en-US" sz="36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  What’s the percent composition by mass</a:t>
            </a:r>
            <a:br>
              <a:rPr kumimoji="0" lang="en-US" altLang="en-US" sz="36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br>
            <a:r>
              <a:rPr kumimoji="0" lang="en-US" altLang="en-US" sz="36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      of calcium and chlorine in calcium chloride?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First do the molar mass on the left, then the % comp by mass on the right.</a:t>
            </a:r>
          </a:p>
        </p:txBody>
      </p:sp>
      <p:sp>
        <p:nvSpPr>
          <p:cNvPr id="8195" name="TextBox 2">
            <a:extLst>
              <a:ext uri="{FF2B5EF4-FFF2-40B4-BE49-F238E27FC236}">
                <a16:creationId xmlns:a16="http://schemas.microsoft.com/office/drawing/2014/main" id="{71506853-6ACF-8587-0856-FDA5166AB2E5}"/>
              </a:ext>
            </a:extLst>
          </p:cNvPr>
          <p:cNvSpPr txBox="1">
            <a:spLocks noChangeArrowheads="1"/>
          </p:cNvSpPr>
          <p:nvPr/>
        </p:nvSpPr>
        <p:spPr bwMode="auto">
          <a:xfrm>
            <a:off x="0" y="1676400"/>
            <a:ext cx="9144000" cy="343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34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CaCl</a:t>
            </a:r>
            <a:r>
              <a:rPr kumimoji="0" lang="en-US" altLang="en-US" sz="3400" b="0" i="0" u="none" strike="noStrike" kern="1200" cap="none" spc="0" normalizeH="0" baseline="-2500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2 </a:t>
            </a:r>
            <a:r>
              <a:rPr kumimoji="0" lang="en-US" altLang="en-US" sz="3400" b="0" i="0" u="none" strike="noStrike" kern="1200" cap="none" spc="0" normalizeH="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 Comp by Mass  </a:t>
            </a:r>
            <a:endParaRPr kumimoji="0" lang="en-US" altLang="en-US" sz="3400" b="0" i="0" u="none" strike="noStrike" kern="1200" cap="none" spc="0" normalizeH="0" baseline="-2500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sz="340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400" b="0" i="0" u="none" strike="noStrike" kern="1200" cap="none" spc="0" normalizeH="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Ca  1 x 40 = 40 g             Ca 40/110 x 100% = 36% </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sz="3400" baseline="-250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400" b="0" i="0" u="none" strike="noStrike" kern="1200" cap="none" spc="0" normalizeH="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Cl   2 x 35 = 70 g             Cl 70/110 x 100% = 64%</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sz="34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400" b="0" i="0" u="none" strike="noStrike" kern="1200" cap="none" spc="0" normalizeH="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110 g/mole                                       100%</a:t>
            </a:r>
            <a:endParaRPr kumimoji="0" lang="en-US" altLang="en-US" sz="3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cxnSp>
        <p:nvCxnSpPr>
          <p:cNvPr id="2" name="Straight Connector 1">
            <a:extLst>
              <a:ext uri="{FF2B5EF4-FFF2-40B4-BE49-F238E27FC236}">
                <a16:creationId xmlns:a16="http://schemas.microsoft.com/office/drawing/2014/main" id="{C9872D4F-2056-AC2F-92AA-588A8CA1E993}"/>
              </a:ext>
            </a:extLst>
          </p:cNvPr>
          <p:cNvCxnSpPr/>
          <p:nvPr/>
        </p:nvCxnSpPr>
        <p:spPr>
          <a:xfrm>
            <a:off x="76200" y="23622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2B2CE802-F75C-51D0-6533-04773470F26B}"/>
              </a:ext>
            </a:extLst>
          </p:cNvPr>
          <p:cNvCxnSpPr>
            <a:cxnSpLocks/>
          </p:cNvCxnSpPr>
          <p:nvPr/>
        </p:nvCxnSpPr>
        <p:spPr>
          <a:xfrm>
            <a:off x="4800600" y="2362200"/>
            <a:ext cx="3200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D1EFFB93-DDD4-7331-DFA9-CF8E6883C979}"/>
              </a:ext>
            </a:extLst>
          </p:cNvPr>
          <p:cNvCxnSpPr/>
          <p:nvPr/>
        </p:nvCxnSpPr>
        <p:spPr>
          <a:xfrm>
            <a:off x="7010400" y="43434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0A6F6B2-0515-2C97-BED1-80D8D6C01164}"/>
              </a:ext>
            </a:extLst>
          </p:cNvPr>
          <p:cNvCxnSpPr/>
          <p:nvPr/>
        </p:nvCxnSpPr>
        <p:spPr>
          <a:xfrm>
            <a:off x="1676400" y="43434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38F03EF-A284-0CAF-C3FA-6D5102B67696}"/>
              </a:ext>
            </a:extLst>
          </p:cNvPr>
          <p:cNvSpPr txBox="1"/>
          <p:nvPr/>
        </p:nvSpPr>
        <p:spPr>
          <a:xfrm>
            <a:off x="7315200" y="5791200"/>
            <a:ext cx="1600200" cy="461665"/>
          </a:xfrm>
          <a:prstGeom prst="rect">
            <a:avLst/>
          </a:prstGeom>
          <a:noFill/>
        </p:spPr>
        <p:txBody>
          <a:bodyPr wrap="square" rtlCol="0">
            <a:spAutoFit/>
          </a:bodyPr>
          <a:lstStyle/>
          <a:p>
            <a:pPr algn="ctr"/>
            <a:r>
              <a:rPr lang="en-US" sz="2400" dirty="0">
                <a:solidFill>
                  <a:srgbClr val="FF0000"/>
                </a:solidFill>
                <a:latin typeface="Cavolini" panose="03000502040302020204" pitchFamily="66" charset="0"/>
                <a:cs typeface="Cavolini" panose="03000502040302020204" pitchFamily="66" charset="0"/>
              </a:rPr>
              <a:t>Check!</a:t>
            </a:r>
          </a:p>
        </p:txBody>
      </p:sp>
      <p:cxnSp>
        <p:nvCxnSpPr>
          <p:cNvPr id="7" name="Straight Arrow Connector 6">
            <a:extLst>
              <a:ext uri="{FF2B5EF4-FFF2-40B4-BE49-F238E27FC236}">
                <a16:creationId xmlns:a16="http://schemas.microsoft.com/office/drawing/2014/main" id="{9C7563D3-C654-E6F7-2A1A-47C0878BE72A}"/>
              </a:ext>
            </a:extLst>
          </p:cNvPr>
          <p:cNvCxnSpPr>
            <a:stCxn id="5" idx="0"/>
          </p:cNvCxnSpPr>
          <p:nvPr/>
        </p:nvCxnSpPr>
        <p:spPr>
          <a:xfrm flipV="1">
            <a:off x="8115300" y="5105400"/>
            <a:ext cx="114300" cy="685800"/>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2582832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1"/>
          <p:cNvSpPr txBox="1">
            <a:spLocks noChangeArrowheads="1"/>
          </p:cNvSpPr>
          <p:nvPr/>
        </p:nvSpPr>
        <p:spPr bwMode="auto">
          <a:xfrm>
            <a:off x="14068" y="0"/>
            <a:ext cx="9129932"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42.  What’s the percent composition by mass </a:t>
            </a:r>
            <a:b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for Cobalt (III) </a:t>
            </a:r>
            <a:r>
              <a:rPr lang="en-US" altLang="en-US" sz="3600" dirty="0">
                <a:solidFill>
                  <a:srgbClr val="FF0000"/>
                </a:solidFill>
                <a:latin typeface="Times New Roman" panose="02020603050405020304" pitchFamily="18" charset="0"/>
                <a:cs typeface="Times New Roman" panose="02020603050405020304" pitchFamily="18" charset="0"/>
              </a:rPr>
              <a:t>nitrate</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b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105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kumimoji="0" lang="en-US" altLang="en-US" sz="1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First, molar mass on the left side of the page…</a:t>
            </a:r>
            <a:endParaRPr kumimoji="0" lang="en-US" alt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16009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F016D-2831-EC44-12B9-D2E40C0677D1}"/>
            </a:ext>
          </a:extLst>
        </p:cNvPr>
        <p:cNvGrpSpPr/>
        <p:nvPr/>
      </p:nvGrpSpPr>
      <p:grpSpPr>
        <a:xfrm>
          <a:off x="0" y="0"/>
          <a:ext cx="0" cy="0"/>
          <a:chOff x="0" y="0"/>
          <a:chExt cx="0" cy="0"/>
        </a:xfrm>
      </p:grpSpPr>
      <p:sp>
        <p:nvSpPr>
          <p:cNvPr id="12290" name="TextBox 1">
            <a:extLst>
              <a:ext uri="{FF2B5EF4-FFF2-40B4-BE49-F238E27FC236}">
                <a16:creationId xmlns:a16="http://schemas.microsoft.com/office/drawing/2014/main" id="{F020CA96-90AE-C503-C89D-CDA95F9EA269}"/>
              </a:ext>
            </a:extLst>
          </p:cNvPr>
          <p:cNvSpPr txBox="1">
            <a:spLocks noChangeArrowheads="1"/>
          </p:cNvSpPr>
          <p:nvPr/>
        </p:nvSpPr>
        <p:spPr bwMode="auto">
          <a:xfrm>
            <a:off x="14068" y="0"/>
            <a:ext cx="9129932" cy="1361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42.  What’s the percent composition by mass </a:t>
            </a:r>
            <a:b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for Cobalt (III) </a:t>
            </a:r>
            <a:r>
              <a:rPr lang="en-US" altLang="en-US" sz="3600" dirty="0">
                <a:solidFill>
                  <a:srgbClr val="FF0000"/>
                </a:solidFill>
                <a:latin typeface="Times New Roman" panose="02020603050405020304" pitchFamily="18" charset="0"/>
                <a:cs typeface="Times New Roman" panose="02020603050405020304" pitchFamily="18" charset="0"/>
              </a:rPr>
              <a:t>nitrate</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b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105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endParaRPr kumimoji="0" lang="en-US" alt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56C0152B-6395-121E-72D1-6A70D1518BE2}"/>
              </a:ext>
            </a:extLst>
          </p:cNvPr>
          <p:cNvSpPr txBox="1"/>
          <p:nvPr/>
        </p:nvSpPr>
        <p:spPr>
          <a:xfrm>
            <a:off x="14068" y="1371600"/>
            <a:ext cx="9129932" cy="448327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3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Co(NO</a:t>
            </a:r>
            <a:r>
              <a:rPr kumimoji="0" lang="en-US" altLang="en-US" sz="34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3</a:t>
            </a:r>
            <a:r>
              <a:rPr kumimoji="0" lang="en-US" altLang="en-US" sz="3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a:t>
            </a:r>
            <a:r>
              <a:rPr lang="en-US" altLang="en-US" sz="3400" baseline="-25000" dirty="0">
                <a:solidFill>
                  <a:prstClr val="black">
                    <a:lumMod val="95000"/>
                    <a:lumOff val="5000"/>
                  </a:prstClr>
                </a:solidFill>
                <a:latin typeface="Times New Roman" panose="02020603050405020304" pitchFamily="18" charset="0"/>
                <a:cs typeface="Times New Roman" panose="02020603050405020304" pitchFamily="18" charset="0"/>
              </a:rPr>
              <a:t>3</a:t>
            </a:r>
            <a:r>
              <a:rPr kumimoji="0" lang="en-US" altLang="en-US" sz="34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a:t>
            </a:r>
            <a:r>
              <a:rPr kumimoji="0" lang="en-US" altLang="en-US" sz="3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a:t>
            </a:r>
            <a:endParaRPr kumimoji="0" lang="en-US" altLang="en-US" sz="34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4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Co  1 x 59 = 59 g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4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N   3 x 14 = 42 g              </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sz="3400" dirty="0">
              <a:solidFill>
                <a:prstClr val="black">
                  <a:lumMod val="95000"/>
                  <a:lumOff val="5000"/>
                </a:prstClr>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O  9 x 16 = 144 g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245 g/mole</a:t>
            </a:r>
            <a:endParaRPr lang="en-US" dirty="0"/>
          </a:p>
        </p:txBody>
      </p:sp>
      <p:cxnSp>
        <p:nvCxnSpPr>
          <p:cNvPr id="3" name="Straight Connector 2">
            <a:extLst>
              <a:ext uri="{FF2B5EF4-FFF2-40B4-BE49-F238E27FC236}">
                <a16:creationId xmlns:a16="http://schemas.microsoft.com/office/drawing/2014/main" id="{8E4AB379-2CD3-3806-D9A3-37B7C635EFA4}"/>
              </a:ext>
            </a:extLst>
          </p:cNvPr>
          <p:cNvCxnSpPr/>
          <p:nvPr/>
        </p:nvCxnSpPr>
        <p:spPr>
          <a:xfrm>
            <a:off x="76200" y="21336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DE13A7E0-2DEE-F702-0167-DEDFFEA2A4E1}"/>
              </a:ext>
            </a:extLst>
          </p:cNvPr>
          <p:cNvCxnSpPr/>
          <p:nvPr/>
        </p:nvCxnSpPr>
        <p:spPr>
          <a:xfrm>
            <a:off x="1676400" y="50292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23360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3F027-CEBF-FAE7-3A6C-7AC0D2D03C1D}"/>
            </a:ext>
          </a:extLst>
        </p:cNvPr>
        <p:cNvGrpSpPr/>
        <p:nvPr/>
      </p:nvGrpSpPr>
      <p:grpSpPr>
        <a:xfrm>
          <a:off x="0" y="0"/>
          <a:ext cx="0" cy="0"/>
          <a:chOff x="0" y="0"/>
          <a:chExt cx="0" cy="0"/>
        </a:xfrm>
      </p:grpSpPr>
      <p:sp>
        <p:nvSpPr>
          <p:cNvPr id="12290" name="TextBox 1">
            <a:extLst>
              <a:ext uri="{FF2B5EF4-FFF2-40B4-BE49-F238E27FC236}">
                <a16:creationId xmlns:a16="http://schemas.microsoft.com/office/drawing/2014/main" id="{5BFA5B1D-181A-4CF6-007C-1C4E1AE76953}"/>
              </a:ext>
            </a:extLst>
          </p:cNvPr>
          <p:cNvSpPr txBox="1">
            <a:spLocks noChangeArrowheads="1"/>
          </p:cNvSpPr>
          <p:nvPr/>
        </p:nvSpPr>
        <p:spPr bwMode="auto">
          <a:xfrm>
            <a:off x="14068" y="0"/>
            <a:ext cx="9129932" cy="1361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42.  What’s the percent composition by mass </a:t>
            </a:r>
            <a:b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for Cobalt (III) </a:t>
            </a:r>
            <a:r>
              <a:rPr lang="en-US" altLang="en-US" sz="3600" dirty="0">
                <a:solidFill>
                  <a:srgbClr val="FF0000"/>
                </a:solidFill>
                <a:latin typeface="Times New Roman" panose="02020603050405020304" pitchFamily="18" charset="0"/>
                <a:cs typeface="Times New Roman" panose="02020603050405020304" pitchFamily="18" charset="0"/>
              </a:rPr>
              <a:t>nitrate</a:t>
            </a: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b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105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endParaRPr kumimoji="0" lang="en-US" alt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1EF86D75-600A-AC38-796C-509A395116A0}"/>
              </a:ext>
            </a:extLst>
          </p:cNvPr>
          <p:cNvSpPr txBox="1"/>
          <p:nvPr/>
        </p:nvSpPr>
        <p:spPr>
          <a:xfrm>
            <a:off x="14068" y="1371600"/>
            <a:ext cx="9129932" cy="448327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3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Co(NO</a:t>
            </a:r>
            <a:r>
              <a:rPr kumimoji="0" lang="en-US" altLang="en-US" sz="34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3</a:t>
            </a:r>
            <a:r>
              <a:rPr kumimoji="0" lang="en-US" altLang="en-US" sz="3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a:t>
            </a:r>
            <a:r>
              <a:rPr lang="en-US" altLang="en-US" sz="3400" baseline="-25000" dirty="0">
                <a:solidFill>
                  <a:prstClr val="black">
                    <a:lumMod val="95000"/>
                    <a:lumOff val="5000"/>
                  </a:prstClr>
                </a:solidFill>
                <a:latin typeface="Times New Roman" panose="02020603050405020304" pitchFamily="18" charset="0"/>
                <a:cs typeface="Times New Roman" panose="02020603050405020304" pitchFamily="18" charset="0"/>
              </a:rPr>
              <a:t>3</a:t>
            </a:r>
            <a:r>
              <a:rPr kumimoji="0" lang="en-US" altLang="en-US" sz="34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a:t>
            </a:r>
            <a:r>
              <a:rPr kumimoji="0" lang="en-US" altLang="en-US" sz="3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 Comp by Mass  </a:t>
            </a:r>
            <a:endParaRPr kumimoji="0" lang="en-US" altLang="en-US" sz="34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4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Co  1 x 59 = 59 g            Co  59/245 x 100% = 24%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4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N   3 x 14 = 42 g              N  42/245 x 100% = 17%</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sz="3400" dirty="0">
              <a:solidFill>
                <a:prstClr val="black">
                  <a:lumMod val="95000"/>
                  <a:lumOff val="5000"/>
                </a:prstClr>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O  9 x 16 = 144 g            O 144/245 x 100% = 59%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245 g/mole                                       100%</a:t>
            </a:r>
            <a:endParaRPr lang="en-US" dirty="0"/>
          </a:p>
        </p:txBody>
      </p:sp>
      <p:cxnSp>
        <p:nvCxnSpPr>
          <p:cNvPr id="3" name="Straight Connector 2">
            <a:extLst>
              <a:ext uri="{FF2B5EF4-FFF2-40B4-BE49-F238E27FC236}">
                <a16:creationId xmlns:a16="http://schemas.microsoft.com/office/drawing/2014/main" id="{BA0F2EE7-E85C-9445-4420-E42B654098B8}"/>
              </a:ext>
            </a:extLst>
          </p:cNvPr>
          <p:cNvCxnSpPr/>
          <p:nvPr/>
        </p:nvCxnSpPr>
        <p:spPr>
          <a:xfrm>
            <a:off x="76200" y="21336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A458A530-EB81-6084-32B7-37021E4A2758}"/>
              </a:ext>
            </a:extLst>
          </p:cNvPr>
          <p:cNvCxnSpPr/>
          <p:nvPr/>
        </p:nvCxnSpPr>
        <p:spPr>
          <a:xfrm>
            <a:off x="1676400" y="50292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924FC23-2A0D-E6DC-C6E5-72C1663A9B4B}"/>
              </a:ext>
            </a:extLst>
          </p:cNvPr>
          <p:cNvCxnSpPr/>
          <p:nvPr/>
        </p:nvCxnSpPr>
        <p:spPr>
          <a:xfrm>
            <a:off x="7086600" y="4953000"/>
            <a:ext cx="198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92B5A51-82BB-DAF6-B9B7-B6AE1107F3DE}"/>
              </a:ext>
            </a:extLst>
          </p:cNvPr>
          <p:cNvCxnSpPr>
            <a:cxnSpLocks/>
          </p:cNvCxnSpPr>
          <p:nvPr/>
        </p:nvCxnSpPr>
        <p:spPr>
          <a:xfrm flipV="1">
            <a:off x="4572000" y="2133600"/>
            <a:ext cx="4191000" cy="46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9DEDD09-C836-2BFD-0CA9-D12777BC0F8F}"/>
              </a:ext>
            </a:extLst>
          </p:cNvPr>
          <p:cNvSpPr txBox="1"/>
          <p:nvPr/>
        </p:nvSpPr>
        <p:spPr>
          <a:xfrm>
            <a:off x="7162800" y="6310357"/>
            <a:ext cx="1600200" cy="461665"/>
          </a:xfrm>
          <a:prstGeom prst="rect">
            <a:avLst/>
          </a:prstGeom>
          <a:noFill/>
        </p:spPr>
        <p:txBody>
          <a:bodyPr wrap="square" rtlCol="0">
            <a:spAutoFit/>
          </a:bodyPr>
          <a:lstStyle/>
          <a:p>
            <a:pPr algn="ctr"/>
            <a:r>
              <a:rPr lang="en-US" sz="2400" dirty="0">
                <a:solidFill>
                  <a:srgbClr val="FF0000"/>
                </a:solidFill>
                <a:latin typeface="Cavolini" panose="03000502040302020204" pitchFamily="66" charset="0"/>
                <a:cs typeface="Cavolini" panose="03000502040302020204" pitchFamily="66" charset="0"/>
              </a:rPr>
              <a:t>Check!</a:t>
            </a:r>
          </a:p>
        </p:txBody>
      </p:sp>
      <p:cxnSp>
        <p:nvCxnSpPr>
          <p:cNvPr id="7" name="Straight Arrow Connector 6">
            <a:extLst>
              <a:ext uri="{FF2B5EF4-FFF2-40B4-BE49-F238E27FC236}">
                <a16:creationId xmlns:a16="http://schemas.microsoft.com/office/drawing/2014/main" id="{CDF80B62-595B-7FB9-20D2-B39B8DBE31C2}"/>
              </a:ext>
            </a:extLst>
          </p:cNvPr>
          <p:cNvCxnSpPr>
            <a:cxnSpLocks/>
            <a:stCxn id="5" idx="0"/>
          </p:cNvCxnSpPr>
          <p:nvPr/>
        </p:nvCxnSpPr>
        <p:spPr>
          <a:xfrm flipV="1">
            <a:off x="7962900" y="5828991"/>
            <a:ext cx="266700" cy="481366"/>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8409547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6F9F1"/>
        </a:solidFill>
        <a:effectLst/>
      </p:bgPr>
    </p:bg>
    <p:spTree>
      <p:nvGrpSpPr>
        <p:cNvPr id="1" name=""/>
        <p:cNvGrpSpPr/>
        <p:nvPr/>
      </p:nvGrpSpPr>
      <p:grpSpPr>
        <a:xfrm>
          <a:off x="0" y="0"/>
          <a:ext cx="0" cy="0"/>
          <a:chOff x="0" y="0"/>
          <a:chExt cx="0" cy="0"/>
        </a:xfrm>
      </p:grpSpPr>
      <p:sp>
        <p:nvSpPr>
          <p:cNvPr id="15362" name="TextBox 1"/>
          <p:cNvSpPr txBox="1">
            <a:spLocks noChangeArrowheads="1"/>
          </p:cNvSpPr>
          <p:nvPr/>
        </p:nvSpPr>
        <p:spPr bwMode="auto">
          <a:xfrm>
            <a:off x="0" y="0"/>
            <a:ext cx="9144000"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This means that the compound </a:t>
            </a:r>
            <a:r>
              <a:rPr kumimoji="0" lang="en-US" altLang="en-US" sz="28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Co(NO</a:t>
            </a:r>
            <a:r>
              <a:rPr kumimoji="0" lang="en-US" altLang="en-US" sz="28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3</a:t>
            </a:r>
            <a:r>
              <a:rPr kumimoji="0" lang="en-US" altLang="en-US" sz="28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a:t>
            </a:r>
            <a:r>
              <a:rPr lang="en-US" altLang="en-US" sz="2800" baseline="-25000" dirty="0">
                <a:solidFill>
                  <a:prstClr val="black">
                    <a:lumMod val="95000"/>
                    <a:lumOff val="5000"/>
                  </a:prstClr>
                </a:solidFill>
                <a:latin typeface="Times New Roman" panose="02020603050405020304" pitchFamily="18" charset="0"/>
                <a:cs typeface="Times New Roman" panose="02020603050405020304" pitchFamily="18" charset="0"/>
              </a:rPr>
              <a:t>3</a:t>
            </a:r>
            <a:r>
              <a:rPr kumimoji="0" lang="en-US" altLang="en-US" sz="28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br>
              <a:rPr kumimoji="0" lang="en-US" altLang="en-US" sz="28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by mass is proportionally:</a:t>
            </a:r>
            <a:br>
              <a:rPr kumimoji="0" lang="en-US" altLang="en-US" sz="28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24% cobalt, also 17% nitrogen, and 59% oxygen.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en-US" sz="400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43.  So, imagine that you have a hunk of this cobalt (III) nitrate, say 186 grams, in your pocket.  That’s less than a half pound.  </a:t>
            </a:r>
            <a:b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b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How many of those 185 grams are cobalt?</a:t>
            </a:r>
          </a:p>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lang="en-US" altLang="en-US" sz="3600" dirty="0">
                <a:solidFill>
                  <a:srgbClr val="FF0000"/>
                </a:solidFill>
                <a:latin typeface="Times New Roman" panose="02020603050405020304" pitchFamily="18" charset="0"/>
                <a:cs typeface="Times New Roman" panose="02020603050405020304" pitchFamily="18" charset="0"/>
              </a:rPr>
              <a:t>How many are nitrogen?</a:t>
            </a:r>
          </a:p>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And how many are oxygen?  </a:t>
            </a:r>
            <a:endPar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9820590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6F9F1"/>
        </a:solidFill>
        <a:effectLst/>
      </p:bgPr>
    </p:bg>
    <p:spTree>
      <p:nvGrpSpPr>
        <p:cNvPr id="1" name="">
          <a:extLst>
            <a:ext uri="{FF2B5EF4-FFF2-40B4-BE49-F238E27FC236}">
              <a16:creationId xmlns:a16="http://schemas.microsoft.com/office/drawing/2014/main" id="{B1ABCE6D-5657-0D21-1872-82250B033724}"/>
            </a:ext>
          </a:extLst>
        </p:cNvPr>
        <p:cNvGrpSpPr/>
        <p:nvPr/>
      </p:nvGrpSpPr>
      <p:grpSpPr>
        <a:xfrm>
          <a:off x="0" y="0"/>
          <a:ext cx="0" cy="0"/>
          <a:chOff x="0" y="0"/>
          <a:chExt cx="0" cy="0"/>
        </a:xfrm>
      </p:grpSpPr>
      <p:sp>
        <p:nvSpPr>
          <p:cNvPr id="15362" name="TextBox 1">
            <a:extLst>
              <a:ext uri="{FF2B5EF4-FFF2-40B4-BE49-F238E27FC236}">
                <a16:creationId xmlns:a16="http://schemas.microsoft.com/office/drawing/2014/main" id="{9489AA53-8529-8575-FF6C-F21799F086E6}"/>
              </a:ext>
            </a:extLst>
          </p:cNvPr>
          <p:cNvSpPr txBox="1">
            <a:spLocks noChangeArrowheads="1"/>
          </p:cNvSpPr>
          <p:nvPr/>
        </p:nvSpPr>
        <p:spPr bwMode="auto">
          <a:xfrm>
            <a:off x="0" y="0"/>
            <a:ext cx="9144000"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This means that the compound </a:t>
            </a:r>
            <a:r>
              <a:rPr kumimoji="0" lang="en-US" altLang="en-US" sz="2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Co(NO</a:t>
            </a:r>
            <a:r>
              <a:rPr kumimoji="0" lang="en-US" altLang="en-US" sz="24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3</a:t>
            </a:r>
            <a:r>
              <a:rPr kumimoji="0" lang="en-US" altLang="en-US" sz="2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a:t>
            </a:r>
            <a:r>
              <a:rPr lang="en-US" altLang="en-US" sz="2400" baseline="-25000" dirty="0">
                <a:solidFill>
                  <a:prstClr val="black">
                    <a:lumMod val="95000"/>
                    <a:lumOff val="5000"/>
                  </a:prstClr>
                </a:solidFill>
                <a:latin typeface="Times New Roman" panose="02020603050405020304" pitchFamily="18" charset="0"/>
                <a:cs typeface="Times New Roman" panose="02020603050405020304" pitchFamily="18" charset="0"/>
              </a:rPr>
              <a:t>3</a:t>
            </a:r>
            <a:r>
              <a:rPr kumimoji="0" lang="en-US" altLang="en-US" sz="24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altLang="en-US" sz="24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by mass is proportionally: </a:t>
            </a:r>
            <a:br>
              <a:rPr kumimoji="0" lang="en-US" altLang="en-US" sz="24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alt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24% cobalt, also 17% nitrogen, and 59% oxygen.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457200" marR="0" lvl="0" indent="-457200" algn="l" defTabSz="914400" rtl="0" eaLnBrk="1" fontAlgn="base" latinLnBrk="0" hangingPunct="1">
              <a:lnSpc>
                <a:spcPct val="100000"/>
              </a:lnSpc>
              <a:spcBef>
                <a:spcPct val="0"/>
              </a:spcBef>
              <a:spcAft>
                <a:spcPct val="0"/>
              </a:spcAft>
              <a:buClrTx/>
              <a:buSzTx/>
              <a:buFont typeface="Arial" charset="0"/>
              <a:buAutoNum type="arabicPeriod" startAt="43"/>
              <a:tabLst/>
              <a:defRPr/>
            </a:pPr>
            <a:r>
              <a:rPr kumimoji="0" lang="en-US" altLang="en-US" sz="240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So, imagine that you have a hunk of this cobalt (III) nitrate, say 186.5 grams, in your pocket.  That’s less than a half pound.  </a:t>
            </a:r>
            <a:b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b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b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lang="en-US" altLang="en-US" sz="2800" dirty="0">
              <a:solidFill>
                <a:prstClr val="black"/>
              </a:solidFill>
              <a:latin typeface="Times New Roman" panose="02020603050405020304" pitchFamily="18" charset="0"/>
              <a:cs typeface="Times New Roman" panose="02020603050405020304" pitchFamily="18" charset="0"/>
            </a:endParaRPr>
          </a:p>
          <a:p>
            <a:pPr marR="0" lvl="0" algn="l" defTabSz="914400" rtl="0" eaLnBrk="1" fontAlgn="base" latinLnBrk="0" hangingPunct="1">
              <a:lnSpc>
                <a:spcPct val="100000"/>
              </a:lnSpc>
              <a:spcBef>
                <a:spcPct val="0"/>
              </a:spcBef>
              <a:spcAft>
                <a:spcPct val="0"/>
              </a:spcAft>
              <a:buClrTx/>
              <a:buSzTx/>
              <a:buNone/>
              <a:tabLst/>
              <a:defRPr/>
            </a:pPr>
            <a:r>
              <a:rPr lang="en-US" altLang="en-US" sz="3600" dirty="0">
                <a:solidFill>
                  <a:srgbClr val="FF0000"/>
                </a:solidFill>
                <a:latin typeface="Times New Roman" panose="02020603050405020304" pitchFamily="18" charset="0"/>
                <a:cs typeface="Times New Roman" panose="02020603050405020304" pitchFamily="18" charset="0"/>
              </a:rPr>
              <a:t>    186 x 0.24 = 44.6 g is cobalt </a:t>
            </a:r>
            <a:endPar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lang="en-US" altLang="en-US" sz="3600" dirty="0">
                <a:solidFill>
                  <a:srgbClr val="FF0000"/>
                </a:solidFill>
                <a:latin typeface="Times New Roman" panose="02020603050405020304" pitchFamily="18" charset="0"/>
                <a:cs typeface="Times New Roman" panose="02020603050405020304" pitchFamily="18" charset="0"/>
              </a:rPr>
              <a:t> </a:t>
            </a:r>
            <a:endPar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
        <p:nvSpPr>
          <p:cNvPr id="2" name="TextBox 1">
            <a:extLst>
              <a:ext uri="{FF2B5EF4-FFF2-40B4-BE49-F238E27FC236}">
                <a16:creationId xmlns:a16="http://schemas.microsoft.com/office/drawing/2014/main" id="{341605FB-4CAE-FE41-201D-3FCDBAD502B0}"/>
              </a:ext>
            </a:extLst>
          </p:cNvPr>
          <p:cNvSpPr txBox="1"/>
          <p:nvPr/>
        </p:nvSpPr>
        <p:spPr>
          <a:xfrm>
            <a:off x="1447800" y="2286000"/>
            <a:ext cx="4648200" cy="461665"/>
          </a:xfrm>
          <a:prstGeom prst="rect">
            <a:avLst/>
          </a:prstGeom>
          <a:solidFill>
            <a:srgbClr val="FF0000"/>
          </a:solidFill>
        </p:spPr>
        <p:txBody>
          <a:bodyPr wrap="square" rtlCol="0">
            <a:spAutoFit/>
          </a:bodyPr>
          <a:lstStyle/>
          <a:p>
            <a:pPr algn="ctr"/>
            <a:r>
              <a:rPr lang="en-US" sz="2400" b="1" dirty="0">
                <a:solidFill>
                  <a:schemeClr val="bg1"/>
                </a:solidFill>
                <a:latin typeface="Cavolini" panose="03000502040302020204" pitchFamily="66" charset="0"/>
                <a:cs typeface="Cavolini" panose="03000502040302020204" pitchFamily="66" charset="0"/>
              </a:rPr>
              <a:t>24% = 0.24 as a decimal</a:t>
            </a:r>
          </a:p>
        </p:txBody>
      </p:sp>
      <p:cxnSp>
        <p:nvCxnSpPr>
          <p:cNvPr id="4" name="Straight Arrow Connector 3">
            <a:extLst>
              <a:ext uri="{FF2B5EF4-FFF2-40B4-BE49-F238E27FC236}">
                <a16:creationId xmlns:a16="http://schemas.microsoft.com/office/drawing/2014/main" id="{E1E86883-F591-2993-7EDD-6E8972741766}"/>
              </a:ext>
            </a:extLst>
          </p:cNvPr>
          <p:cNvCxnSpPr>
            <a:cxnSpLocks/>
          </p:cNvCxnSpPr>
          <p:nvPr/>
        </p:nvCxnSpPr>
        <p:spPr>
          <a:xfrm flipH="1">
            <a:off x="2819400" y="2700252"/>
            <a:ext cx="533400" cy="50014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27272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6F9F1"/>
        </a:solidFill>
        <a:effectLst/>
      </p:bgPr>
    </p:bg>
    <p:spTree>
      <p:nvGrpSpPr>
        <p:cNvPr id="1" name="">
          <a:extLst>
            <a:ext uri="{FF2B5EF4-FFF2-40B4-BE49-F238E27FC236}">
              <a16:creationId xmlns:a16="http://schemas.microsoft.com/office/drawing/2014/main" id="{57DC0F2B-6A2D-9F7D-DB4E-831943E7BA5B}"/>
            </a:ext>
          </a:extLst>
        </p:cNvPr>
        <p:cNvGrpSpPr/>
        <p:nvPr/>
      </p:nvGrpSpPr>
      <p:grpSpPr>
        <a:xfrm>
          <a:off x="0" y="0"/>
          <a:ext cx="0" cy="0"/>
          <a:chOff x="0" y="0"/>
          <a:chExt cx="0" cy="0"/>
        </a:xfrm>
      </p:grpSpPr>
      <p:sp>
        <p:nvSpPr>
          <p:cNvPr id="15362" name="TextBox 1">
            <a:extLst>
              <a:ext uri="{FF2B5EF4-FFF2-40B4-BE49-F238E27FC236}">
                <a16:creationId xmlns:a16="http://schemas.microsoft.com/office/drawing/2014/main" id="{72DA04CF-5F19-1CF7-1A0F-C02628B6E9F2}"/>
              </a:ext>
            </a:extLst>
          </p:cNvPr>
          <p:cNvSpPr txBox="1">
            <a:spLocks noChangeArrowheads="1"/>
          </p:cNvSpPr>
          <p:nvPr/>
        </p:nvSpPr>
        <p:spPr bwMode="auto">
          <a:xfrm>
            <a:off x="0" y="0"/>
            <a:ext cx="9144000" cy="6555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This means that the compound </a:t>
            </a:r>
            <a:r>
              <a:rPr kumimoji="0" lang="en-US" altLang="en-US" sz="2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Co(NO</a:t>
            </a:r>
            <a:r>
              <a:rPr kumimoji="0" lang="en-US" altLang="en-US" sz="24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3</a:t>
            </a:r>
            <a:r>
              <a:rPr kumimoji="0" lang="en-US" altLang="en-US" sz="2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a:t>
            </a:r>
            <a:r>
              <a:rPr lang="en-US" altLang="en-US" sz="2400" baseline="-25000" dirty="0">
                <a:solidFill>
                  <a:prstClr val="black">
                    <a:lumMod val="95000"/>
                    <a:lumOff val="5000"/>
                  </a:prstClr>
                </a:solidFill>
                <a:latin typeface="Times New Roman" panose="02020603050405020304" pitchFamily="18" charset="0"/>
                <a:cs typeface="Times New Roman" panose="02020603050405020304" pitchFamily="18" charset="0"/>
              </a:rPr>
              <a:t>3</a:t>
            </a:r>
            <a:r>
              <a:rPr kumimoji="0" lang="en-US" altLang="en-US" sz="24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altLang="en-US" sz="24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by mass is proportionally: </a:t>
            </a:r>
            <a:br>
              <a:rPr kumimoji="0" lang="en-US" altLang="en-US" sz="2400" b="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alt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24% cobalt, also 17% nitrogen, and 59% oxygen.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457200" marR="0" lvl="0" indent="-457200" algn="l" defTabSz="914400" rtl="0" eaLnBrk="1" fontAlgn="base" latinLnBrk="0" hangingPunct="1">
              <a:lnSpc>
                <a:spcPct val="100000"/>
              </a:lnSpc>
              <a:spcBef>
                <a:spcPct val="0"/>
              </a:spcBef>
              <a:spcAft>
                <a:spcPct val="0"/>
              </a:spcAft>
              <a:buClrTx/>
              <a:buSzTx/>
              <a:buFont typeface="Arial" charset="0"/>
              <a:buAutoNum type="arabicPeriod" startAt="43"/>
              <a:tabLst/>
              <a:defRPr/>
            </a:pPr>
            <a:r>
              <a:rPr kumimoji="0" lang="en-US" altLang="en-US" sz="240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So, imagine that you have a hunk of this cobalt (III) nitrate, say 186.5 grams, in your pocket.  That’s less than a half pound.  </a:t>
            </a:r>
            <a:b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b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b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lang="en-US" altLang="en-US" sz="2800" dirty="0">
              <a:solidFill>
                <a:prstClr val="black"/>
              </a:solidFill>
              <a:latin typeface="Times New Roman" panose="02020603050405020304" pitchFamily="18" charset="0"/>
              <a:cs typeface="Times New Roman" panose="02020603050405020304" pitchFamily="18" charset="0"/>
            </a:endParaRPr>
          </a:p>
          <a:p>
            <a:pPr marR="0" lvl="0" algn="l" defTabSz="914400" rtl="0" eaLnBrk="1" fontAlgn="base" latinLnBrk="0" hangingPunct="1">
              <a:lnSpc>
                <a:spcPct val="100000"/>
              </a:lnSpc>
              <a:spcBef>
                <a:spcPct val="0"/>
              </a:spcBef>
              <a:spcAft>
                <a:spcPct val="0"/>
              </a:spcAft>
              <a:buClrTx/>
              <a:buSzTx/>
              <a:buNone/>
              <a:tabLst/>
              <a:defRPr/>
            </a:pPr>
            <a:r>
              <a:rPr lang="en-US" altLang="en-US" sz="3600" dirty="0">
                <a:solidFill>
                  <a:srgbClr val="FF0000"/>
                </a:solidFill>
                <a:latin typeface="Times New Roman" panose="02020603050405020304" pitchFamily="18" charset="0"/>
                <a:cs typeface="Times New Roman" panose="02020603050405020304" pitchFamily="18" charset="0"/>
              </a:rPr>
              <a:t>    186 x 0.24 = 44.6 g is cobalt</a:t>
            </a:r>
            <a:br>
              <a:rPr lang="en-US" altLang="en-US" sz="3600" dirty="0">
                <a:solidFill>
                  <a:srgbClr val="FF0000"/>
                </a:solidFill>
                <a:latin typeface="Times New Roman" panose="02020603050405020304" pitchFamily="18" charset="0"/>
                <a:cs typeface="Times New Roman" panose="02020603050405020304" pitchFamily="18" charset="0"/>
              </a:rPr>
            </a:br>
            <a:br>
              <a:rPr lang="en-US" altLang="en-US" sz="3600" dirty="0">
                <a:solidFill>
                  <a:srgbClr val="FF0000"/>
                </a:solidFill>
                <a:latin typeface="Times New Roman" panose="02020603050405020304" pitchFamily="18" charset="0"/>
                <a:cs typeface="Times New Roman" panose="02020603050405020304" pitchFamily="18" charset="0"/>
              </a:rPr>
            </a:br>
            <a:r>
              <a:rPr lang="en-US" altLang="en-US" sz="3600" dirty="0">
                <a:solidFill>
                  <a:srgbClr val="FF0000"/>
                </a:solidFill>
                <a:latin typeface="Times New Roman" panose="02020603050405020304" pitchFamily="18" charset="0"/>
                <a:cs typeface="Times New Roman" panose="02020603050405020304" pitchFamily="18" charset="0"/>
              </a:rPr>
              <a:t>    186 x 0.17 = 31.6 g is nitrogen </a:t>
            </a:r>
          </a:p>
          <a:p>
            <a:pPr marR="0" lvl="0" algn="l" defTabSz="914400" rtl="0" eaLnBrk="1" fontAlgn="base" latinLnBrk="0" hangingPunct="1">
              <a:lnSpc>
                <a:spcPct val="100000"/>
              </a:lnSpc>
              <a:spcBef>
                <a:spcPct val="0"/>
              </a:spcBef>
              <a:spcAft>
                <a:spcPct val="0"/>
              </a:spcAft>
              <a:buClrTx/>
              <a:buSzTx/>
              <a:buNone/>
              <a:tabLst/>
              <a:defRPr/>
            </a:pPr>
            <a:endPar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R="0" lvl="0" algn="l" defTabSz="914400" rtl="0" eaLnBrk="1" fontAlgn="base" latinLnBrk="0" hangingPunct="1">
              <a:lnSpc>
                <a:spcPct val="100000"/>
              </a:lnSpc>
              <a:spcBef>
                <a:spcPct val="0"/>
              </a:spcBef>
              <a:spcAft>
                <a:spcPct val="0"/>
              </a:spcAft>
              <a:buClrTx/>
              <a:buSzTx/>
              <a:buNone/>
              <a:tabLst/>
              <a:defRPr/>
            </a:pPr>
            <a:r>
              <a:rPr lang="en-US" altLang="en-US" sz="3600" dirty="0">
                <a:solidFill>
                  <a:srgbClr val="FF0000"/>
                </a:solidFill>
                <a:latin typeface="Times New Roman" panose="02020603050405020304" pitchFamily="18" charset="0"/>
                <a:cs typeface="Times New Roman" panose="02020603050405020304" pitchFamily="18" charset="0"/>
              </a:rPr>
              <a:t>    186 x 0.59 = 110. g is oxygen</a:t>
            </a:r>
          </a:p>
          <a:p>
            <a:pPr marR="0" lvl="0" algn="l" defTabSz="914400" rtl="0" eaLnBrk="1" fontAlgn="base" latinLnBrk="0" hangingPunct="1">
              <a:lnSpc>
                <a:spcPct val="100000"/>
              </a:lnSpc>
              <a:spcBef>
                <a:spcPct val="0"/>
              </a:spcBef>
              <a:spcAft>
                <a:spcPct val="0"/>
              </a:spcAft>
              <a:buClrTx/>
              <a:buSzTx/>
              <a:buNone/>
              <a:tabLst/>
              <a:defRPr/>
            </a:pPr>
            <a:r>
              <a:rPr lang="en-US" altLang="en-US" sz="3600" dirty="0">
                <a:solidFill>
                  <a:srgbClr val="FF0000"/>
                </a:solidFill>
                <a:latin typeface="Times New Roman" panose="02020603050405020304" pitchFamily="18" charset="0"/>
                <a:cs typeface="Times New Roman" panose="02020603050405020304" pitchFamily="18" charset="0"/>
              </a:rPr>
              <a:t>                         186 g total </a:t>
            </a:r>
            <a:r>
              <a:rPr lang="en-US" altLang="en-US" sz="1600" dirty="0">
                <a:latin typeface="Times New Roman" panose="02020603050405020304" pitchFamily="18" charset="0"/>
                <a:cs typeface="Times New Roman" panose="02020603050405020304" pitchFamily="18" charset="0"/>
              </a:rPr>
              <a:t>(3 SF)</a:t>
            </a:r>
            <a:r>
              <a:rPr lang="en-US" altLang="en-US" sz="3600" dirty="0">
                <a:solidFill>
                  <a:srgbClr val="FF0000"/>
                </a:solidFill>
                <a:latin typeface="Times New Roman" panose="02020603050405020304" pitchFamily="18" charset="0"/>
                <a:cs typeface="Times New Roman" panose="02020603050405020304" pitchFamily="18" charset="0"/>
              </a:rPr>
              <a:t> </a:t>
            </a:r>
            <a:endPar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
        <p:nvSpPr>
          <p:cNvPr id="2" name="TextBox 1">
            <a:extLst>
              <a:ext uri="{FF2B5EF4-FFF2-40B4-BE49-F238E27FC236}">
                <a16:creationId xmlns:a16="http://schemas.microsoft.com/office/drawing/2014/main" id="{8A6B9569-E9A8-F4B1-1D8A-9F630B651AA0}"/>
              </a:ext>
            </a:extLst>
          </p:cNvPr>
          <p:cNvSpPr txBox="1"/>
          <p:nvPr/>
        </p:nvSpPr>
        <p:spPr>
          <a:xfrm>
            <a:off x="1447800" y="2286000"/>
            <a:ext cx="4648200" cy="461665"/>
          </a:xfrm>
          <a:prstGeom prst="rect">
            <a:avLst/>
          </a:prstGeom>
          <a:solidFill>
            <a:srgbClr val="FF0000"/>
          </a:solidFill>
        </p:spPr>
        <p:txBody>
          <a:bodyPr wrap="square" rtlCol="0">
            <a:spAutoFit/>
          </a:bodyPr>
          <a:lstStyle/>
          <a:p>
            <a:pPr algn="ctr"/>
            <a:r>
              <a:rPr lang="en-US" sz="2400" b="1" dirty="0">
                <a:solidFill>
                  <a:schemeClr val="bg1"/>
                </a:solidFill>
                <a:latin typeface="Cavolini" panose="03000502040302020204" pitchFamily="66" charset="0"/>
                <a:cs typeface="Cavolini" panose="03000502040302020204" pitchFamily="66" charset="0"/>
              </a:rPr>
              <a:t>24% = 0.24 as a decimal</a:t>
            </a:r>
          </a:p>
        </p:txBody>
      </p:sp>
      <p:cxnSp>
        <p:nvCxnSpPr>
          <p:cNvPr id="4" name="Straight Arrow Connector 3">
            <a:extLst>
              <a:ext uri="{FF2B5EF4-FFF2-40B4-BE49-F238E27FC236}">
                <a16:creationId xmlns:a16="http://schemas.microsoft.com/office/drawing/2014/main" id="{DF740805-F859-A4FB-77AE-8693631684E0}"/>
              </a:ext>
            </a:extLst>
          </p:cNvPr>
          <p:cNvCxnSpPr>
            <a:cxnSpLocks/>
          </p:cNvCxnSpPr>
          <p:nvPr/>
        </p:nvCxnSpPr>
        <p:spPr>
          <a:xfrm flipH="1">
            <a:off x="2514600" y="2700252"/>
            <a:ext cx="838200" cy="50014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89BDA12E-3526-67EF-53F1-AFBF671CC5B5}"/>
              </a:ext>
            </a:extLst>
          </p:cNvPr>
          <p:cNvSpPr txBox="1"/>
          <p:nvPr/>
        </p:nvSpPr>
        <p:spPr>
          <a:xfrm>
            <a:off x="5029200" y="3733800"/>
            <a:ext cx="4114800" cy="461665"/>
          </a:xfrm>
          <a:prstGeom prst="rect">
            <a:avLst/>
          </a:prstGeom>
          <a:solidFill>
            <a:srgbClr val="000000"/>
          </a:solidFill>
        </p:spPr>
        <p:txBody>
          <a:bodyPr wrap="square" rtlCol="0">
            <a:spAutoFit/>
          </a:bodyPr>
          <a:lstStyle/>
          <a:p>
            <a:pPr algn="ctr"/>
            <a:r>
              <a:rPr lang="en-US" sz="2400" b="1" dirty="0">
                <a:solidFill>
                  <a:schemeClr val="bg1"/>
                </a:solidFill>
                <a:latin typeface="Cavolini" panose="03000502040302020204" pitchFamily="66" charset="0"/>
                <a:cs typeface="Cavolini" panose="03000502040302020204" pitchFamily="66" charset="0"/>
              </a:rPr>
              <a:t>17% = 0.17 as a decimal</a:t>
            </a:r>
          </a:p>
        </p:txBody>
      </p:sp>
      <p:sp>
        <p:nvSpPr>
          <p:cNvPr id="5" name="TextBox 4">
            <a:extLst>
              <a:ext uri="{FF2B5EF4-FFF2-40B4-BE49-F238E27FC236}">
                <a16:creationId xmlns:a16="http://schemas.microsoft.com/office/drawing/2014/main" id="{E7BBD6EB-42D4-D248-3462-9031B8ECA49C}"/>
              </a:ext>
            </a:extLst>
          </p:cNvPr>
          <p:cNvSpPr txBox="1"/>
          <p:nvPr/>
        </p:nvSpPr>
        <p:spPr>
          <a:xfrm>
            <a:off x="5029200" y="4802832"/>
            <a:ext cx="4114800" cy="461665"/>
          </a:xfrm>
          <a:prstGeom prst="rect">
            <a:avLst/>
          </a:prstGeom>
          <a:solidFill>
            <a:srgbClr val="0000FF"/>
          </a:solidFill>
        </p:spPr>
        <p:txBody>
          <a:bodyPr wrap="square" rtlCol="0">
            <a:spAutoFit/>
          </a:bodyPr>
          <a:lstStyle/>
          <a:p>
            <a:pPr algn="ctr"/>
            <a:r>
              <a:rPr lang="en-US" sz="2400" b="1" dirty="0">
                <a:solidFill>
                  <a:schemeClr val="bg1"/>
                </a:solidFill>
                <a:latin typeface="Cavolini" panose="03000502040302020204" pitchFamily="66" charset="0"/>
                <a:cs typeface="Cavolini" panose="03000502040302020204" pitchFamily="66" charset="0"/>
              </a:rPr>
              <a:t>59% = 0.59 as a decimal</a:t>
            </a:r>
          </a:p>
        </p:txBody>
      </p:sp>
      <p:cxnSp>
        <p:nvCxnSpPr>
          <p:cNvPr id="8" name="Straight Connector 7">
            <a:extLst>
              <a:ext uri="{FF2B5EF4-FFF2-40B4-BE49-F238E27FC236}">
                <a16:creationId xmlns:a16="http://schemas.microsoft.com/office/drawing/2014/main" id="{1F87C345-8D95-E37A-A58E-EF7BB8BD3ABB}"/>
              </a:ext>
            </a:extLst>
          </p:cNvPr>
          <p:cNvCxnSpPr>
            <a:cxnSpLocks/>
          </p:cNvCxnSpPr>
          <p:nvPr/>
        </p:nvCxnSpPr>
        <p:spPr>
          <a:xfrm>
            <a:off x="2743200" y="5943600"/>
            <a:ext cx="2133600" cy="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69101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1"/>
          <p:cNvSpPr txBox="1">
            <a:spLocks noChangeArrowheads="1"/>
          </p:cNvSpPr>
          <p:nvPr/>
        </p:nvSpPr>
        <p:spPr bwMode="auto">
          <a:xfrm>
            <a:off x="0" y="0"/>
            <a:ext cx="9144000" cy="954107"/>
          </a:xfrm>
          <a:prstGeom prst="rect">
            <a:avLst/>
          </a:prstGeom>
          <a:solidFill>
            <a:schemeClr val="accent5">
              <a:lumMod val="40000"/>
              <a:lumOff val="60000"/>
            </a:schemeClr>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44.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You blow up a balloon until its mass is 64.0 grams.  </a:t>
            </a:r>
            <a:b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How many of those grams are just carbon?  Just oxygen?</a:t>
            </a:r>
          </a:p>
        </p:txBody>
      </p:sp>
    </p:spTree>
    <p:extLst>
      <p:ext uri="{BB962C8B-B14F-4D97-AF65-F5344CB8AC3E}">
        <p14:creationId xmlns:p14="http://schemas.microsoft.com/office/powerpoint/2010/main" val="14380783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93687-ABBF-5149-84CB-3F7A6ABB0487}"/>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9F5A9A5C-CBEB-8EF8-B758-AC34EE4826E3}"/>
              </a:ext>
            </a:extLst>
          </p:cNvPr>
          <p:cNvSpPr txBox="1">
            <a:spLocks noChangeArrowheads="1"/>
          </p:cNvSpPr>
          <p:nvPr/>
        </p:nvSpPr>
        <p:spPr bwMode="auto">
          <a:xfrm>
            <a:off x="0" y="0"/>
            <a:ext cx="9144000" cy="954107"/>
          </a:xfrm>
          <a:prstGeom prst="rect">
            <a:avLst/>
          </a:prstGeom>
          <a:solidFill>
            <a:schemeClr val="accent5">
              <a:lumMod val="40000"/>
              <a:lumOff val="60000"/>
            </a:schemeClr>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44.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You blow up a balloon until its mass is 64.0 grams.  </a:t>
            </a:r>
            <a:b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How many of those grams are just carbon?  Just oxygen?</a:t>
            </a:r>
          </a:p>
        </p:txBody>
      </p:sp>
      <p:sp>
        <p:nvSpPr>
          <p:cNvPr id="2" name="TextBox 1">
            <a:extLst>
              <a:ext uri="{FF2B5EF4-FFF2-40B4-BE49-F238E27FC236}">
                <a16:creationId xmlns:a16="http://schemas.microsoft.com/office/drawing/2014/main" id="{5D033A27-4163-EF1D-52EB-6367E1E85F9F}"/>
              </a:ext>
            </a:extLst>
          </p:cNvPr>
          <p:cNvSpPr txBox="1"/>
          <p:nvPr/>
        </p:nvSpPr>
        <p:spPr>
          <a:xfrm>
            <a:off x="0" y="1524000"/>
            <a:ext cx="9144000" cy="360098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36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CO</a:t>
            </a:r>
            <a:r>
              <a:rPr kumimoji="0" lang="en-US" altLang="en-US" sz="36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2 </a:t>
            </a:r>
            <a:r>
              <a:rPr kumimoji="0" lang="en-US" altLang="en-US" sz="36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a:t>
            </a:r>
            <a:endParaRPr kumimoji="0" lang="en-US" altLang="en-US" sz="36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6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a:t>
            </a:r>
            <a:r>
              <a:rPr kumimoji="0" lang="en-US" altLang="en-US" sz="36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C  1 x 12 = 12 g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6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a:t>
            </a:r>
            <a:r>
              <a:rPr kumimoji="0" lang="en-US" altLang="en-US" sz="36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O  2 x 16 = 32 g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6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44 g/mole</a:t>
            </a:r>
            <a:endParaRPr lang="en-US" dirty="0"/>
          </a:p>
        </p:txBody>
      </p:sp>
      <p:cxnSp>
        <p:nvCxnSpPr>
          <p:cNvPr id="4" name="Straight Connector 3">
            <a:extLst>
              <a:ext uri="{FF2B5EF4-FFF2-40B4-BE49-F238E27FC236}">
                <a16:creationId xmlns:a16="http://schemas.microsoft.com/office/drawing/2014/main" id="{06C389F3-CE5B-5879-70CC-016E030E2C19}"/>
              </a:ext>
            </a:extLst>
          </p:cNvPr>
          <p:cNvCxnSpPr/>
          <p:nvPr/>
        </p:nvCxnSpPr>
        <p:spPr>
          <a:xfrm>
            <a:off x="0" y="2209800"/>
            <a:ext cx="16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C882FD8-71F5-63BE-F06E-7A50937F2E2C}"/>
              </a:ext>
            </a:extLst>
          </p:cNvPr>
          <p:cNvCxnSpPr/>
          <p:nvPr/>
        </p:nvCxnSpPr>
        <p:spPr>
          <a:xfrm>
            <a:off x="1752600" y="4267200"/>
            <a:ext cx="16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350224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77DC8-D518-F882-05F3-F59BB95CF614}"/>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5A7AAE1B-5195-1BDB-11BB-CC081CD612F4}"/>
              </a:ext>
            </a:extLst>
          </p:cNvPr>
          <p:cNvSpPr txBox="1">
            <a:spLocks noChangeArrowheads="1"/>
          </p:cNvSpPr>
          <p:nvPr/>
        </p:nvSpPr>
        <p:spPr bwMode="auto">
          <a:xfrm>
            <a:off x="0" y="0"/>
            <a:ext cx="9144000" cy="954107"/>
          </a:xfrm>
          <a:prstGeom prst="rect">
            <a:avLst/>
          </a:prstGeom>
          <a:solidFill>
            <a:schemeClr val="accent5">
              <a:lumMod val="40000"/>
              <a:lumOff val="60000"/>
            </a:schemeClr>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44.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You blow up a balloon until its mass is 64.0 grams.  </a:t>
            </a:r>
            <a:b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How many of those grams are just carbon?  Just oxygen?</a:t>
            </a:r>
          </a:p>
        </p:txBody>
      </p:sp>
      <p:sp>
        <p:nvSpPr>
          <p:cNvPr id="2" name="TextBox 1">
            <a:extLst>
              <a:ext uri="{FF2B5EF4-FFF2-40B4-BE49-F238E27FC236}">
                <a16:creationId xmlns:a16="http://schemas.microsoft.com/office/drawing/2014/main" id="{5B8B0498-4FC3-9E1E-1401-A1CBB713DCD5}"/>
              </a:ext>
            </a:extLst>
          </p:cNvPr>
          <p:cNvSpPr txBox="1"/>
          <p:nvPr/>
        </p:nvSpPr>
        <p:spPr>
          <a:xfrm>
            <a:off x="0" y="1524000"/>
            <a:ext cx="9144000" cy="360098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36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CO</a:t>
            </a:r>
            <a:r>
              <a:rPr kumimoji="0" lang="en-US" altLang="en-US" sz="36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2 </a:t>
            </a:r>
            <a:r>
              <a:rPr kumimoji="0" lang="en-US" altLang="en-US" sz="36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 comp by mass</a:t>
            </a:r>
            <a:endParaRPr kumimoji="0" lang="en-US" altLang="en-US" sz="36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6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a:t>
            </a:r>
            <a:r>
              <a:rPr kumimoji="0" lang="en-US" altLang="en-US" sz="36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C  1 x 12 = 12 g             C 12/44 x 100% = 32%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6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a:t>
            </a:r>
            <a:r>
              <a:rPr kumimoji="0" lang="en-US" altLang="en-US" sz="36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O  2 x 16 = 32 g             O 32/44 x 100% = 67%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6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44 g/mole                                     100%</a:t>
            </a:r>
            <a:endParaRPr lang="en-US" dirty="0"/>
          </a:p>
        </p:txBody>
      </p:sp>
      <p:cxnSp>
        <p:nvCxnSpPr>
          <p:cNvPr id="4" name="Straight Connector 3">
            <a:extLst>
              <a:ext uri="{FF2B5EF4-FFF2-40B4-BE49-F238E27FC236}">
                <a16:creationId xmlns:a16="http://schemas.microsoft.com/office/drawing/2014/main" id="{A2C2B477-DEA5-2902-C8FC-AFB7A97ECD31}"/>
              </a:ext>
            </a:extLst>
          </p:cNvPr>
          <p:cNvCxnSpPr/>
          <p:nvPr/>
        </p:nvCxnSpPr>
        <p:spPr>
          <a:xfrm>
            <a:off x="0" y="2209800"/>
            <a:ext cx="16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22486E9-3420-AA6F-65E0-D2440214621E}"/>
              </a:ext>
            </a:extLst>
          </p:cNvPr>
          <p:cNvCxnSpPr/>
          <p:nvPr/>
        </p:nvCxnSpPr>
        <p:spPr>
          <a:xfrm>
            <a:off x="1752600" y="4267200"/>
            <a:ext cx="16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95EB67A1-E899-25C4-881B-8498009828ED}"/>
              </a:ext>
            </a:extLst>
          </p:cNvPr>
          <p:cNvCxnSpPr/>
          <p:nvPr/>
        </p:nvCxnSpPr>
        <p:spPr>
          <a:xfrm>
            <a:off x="7467600" y="4271818"/>
            <a:ext cx="16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70D6DE8-DE43-D145-8F51-ECB4D9D4BB3C}"/>
              </a:ext>
            </a:extLst>
          </p:cNvPr>
          <p:cNvCxnSpPr>
            <a:cxnSpLocks/>
          </p:cNvCxnSpPr>
          <p:nvPr/>
        </p:nvCxnSpPr>
        <p:spPr>
          <a:xfrm>
            <a:off x="4648200" y="2209800"/>
            <a:ext cx="419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A454F9BE-3199-F8B9-1ADB-E9EFE73D797C}"/>
              </a:ext>
            </a:extLst>
          </p:cNvPr>
          <p:cNvSpPr txBox="1"/>
          <p:nvPr/>
        </p:nvSpPr>
        <p:spPr>
          <a:xfrm>
            <a:off x="5181600" y="5287566"/>
            <a:ext cx="3810000" cy="523220"/>
          </a:xfrm>
          <a:prstGeom prst="rect">
            <a:avLst/>
          </a:prstGeom>
          <a:solidFill>
            <a:srgbClr val="FFFF00"/>
          </a:solidFill>
        </p:spPr>
        <p:txBody>
          <a:bodyPr wrap="square" rtlCol="0">
            <a:spAutoFit/>
          </a:bodyPr>
          <a:lstStyle/>
          <a:p>
            <a:pPr algn="ctr"/>
            <a:r>
              <a:rPr lang="en-US" sz="2800" dirty="0">
                <a:solidFill>
                  <a:srgbClr val="FF0000"/>
                </a:solidFill>
                <a:latin typeface="Congenial" panose="02000503040000020004" pitchFamily="2" charset="0"/>
              </a:rPr>
              <a:t>Now finish strong!</a:t>
            </a:r>
          </a:p>
        </p:txBody>
      </p:sp>
    </p:spTree>
    <p:extLst>
      <p:ext uri="{BB962C8B-B14F-4D97-AF65-F5344CB8AC3E}">
        <p14:creationId xmlns:p14="http://schemas.microsoft.com/office/powerpoint/2010/main" val="398454799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B5A91-92EC-8CB9-E106-7380145B4053}"/>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23EE98EA-0498-10B9-8D48-649B9224C982}"/>
              </a:ext>
            </a:extLst>
          </p:cNvPr>
          <p:cNvSpPr txBox="1">
            <a:spLocks noChangeArrowheads="1"/>
          </p:cNvSpPr>
          <p:nvPr/>
        </p:nvSpPr>
        <p:spPr bwMode="auto">
          <a:xfrm>
            <a:off x="0" y="0"/>
            <a:ext cx="9144000" cy="954107"/>
          </a:xfrm>
          <a:prstGeom prst="rect">
            <a:avLst/>
          </a:prstGeom>
          <a:solidFill>
            <a:schemeClr val="accent5">
              <a:lumMod val="40000"/>
              <a:lumOff val="60000"/>
            </a:schemeClr>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44.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You blow up a balloon until its mass is 64.0 grams.  </a:t>
            </a:r>
            <a:b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How many of those grams are just carbon?  Just oxygen?</a:t>
            </a:r>
          </a:p>
        </p:txBody>
      </p:sp>
      <p:sp>
        <p:nvSpPr>
          <p:cNvPr id="2" name="TextBox 1">
            <a:extLst>
              <a:ext uri="{FF2B5EF4-FFF2-40B4-BE49-F238E27FC236}">
                <a16:creationId xmlns:a16="http://schemas.microsoft.com/office/drawing/2014/main" id="{9EF0B8A6-34B8-EF31-682A-782B1B6D6D38}"/>
              </a:ext>
            </a:extLst>
          </p:cNvPr>
          <p:cNvSpPr txBox="1"/>
          <p:nvPr/>
        </p:nvSpPr>
        <p:spPr>
          <a:xfrm>
            <a:off x="0" y="1524000"/>
            <a:ext cx="9144000" cy="360098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altLang="en-US" sz="36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CO</a:t>
            </a:r>
            <a:r>
              <a:rPr kumimoji="0" lang="en-US" altLang="en-US" sz="36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2 </a:t>
            </a:r>
            <a:r>
              <a:rPr kumimoji="0" lang="en-US" altLang="en-US" sz="36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 comp by mass</a:t>
            </a:r>
            <a:endParaRPr kumimoji="0" lang="en-US" altLang="en-US" sz="36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6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a:t>
            </a:r>
            <a:r>
              <a:rPr kumimoji="0" lang="en-US" altLang="en-US" sz="36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C  1 x 12 = 12 g             C 12/44 x 100% = 32%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6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a:t>
            </a:r>
            <a:r>
              <a:rPr kumimoji="0" lang="en-US" altLang="en-US" sz="36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O  2 x 16 = 32 g             O 32/44 x 100% = 67%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6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44 g/mole                                     100%</a:t>
            </a:r>
            <a:endParaRPr lang="en-US" dirty="0"/>
          </a:p>
        </p:txBody>
      </p:sp>
      <p:cxnSp>
        <p:nvCxnSpPr>
          <p:cNvPr id="4" name="Straight Connector 3">
            <a:extLst>
              <a:ext uri="{FF2B5EF4-FFF2-40B4-BE49-F238E27FC236}">
                <a16:creationId xmlns:a16="http://schemas.microsoft.com/office/drawing/2014/main" id="{73DDFB2C-D44A-D5EF-0E4F-758FBD6CE4D3}"/>
              </a:ext>
            </a:extLst>
          </p:cNvPr>
          <p:cNvCxnSpPr/>
          <p:nvPr/>
        </p:nvCxnSpPr>
        <p:spPr>
          <a:xfrm>
            <a:off x="0" y="2209800"/>
            <a:ext cx="16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2FC4B1FA-E755-1EE4-00DC-E6FCB20308E4}"/>
              </a:ext>
            </a:extLst>
          </p:cNvPr>
          <p:cNvCxnSpPr/>
          <p:nvPr/>
        </p:nvCxnSpPr>
        <p:spPr>
          <a:xfrm>
            <a:off x="1752600" y="4267200"/>
            <a:ext cx="16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987C0A5-84A3-1E3C-44FF-B8FB0486980D}"/>
              </a:ext>
            </a:extLst>
          </p:cNvPr>
          <p:cNvCxnSpPr/>
          <p:nvPr/>
        </p:nvCxnSpPr>
        <p:spPr>
          <a:xfrm>
            <a:off x="7467600" y="4271818"/>
            <a:ext cx="16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7E108F7-B361-3A70-0A99-74C5781E2444}"/>
              </a:ext>
            </a:extLst>
          </p:cNvPr>
          <p:cNvCxnSpPr>
            <a:cxnSpLocks/>
          </p:cNvCxnSpPr>
          <p:nvPr/>
        </p:nvCxnSpPr>
        <p:spPr>
          <a:xfrm>
            <a:off x="4648200" y="2209800"/>
            <a:ext cx="419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212BA35-CA91-D9BD-BEE4-AD1E11B9A65C}"/>
              </a:ext>
            </a:extLst>
          </p:cNvPr>
          <p:cNvSpPr txBox="1"/>
          <p:nvPr/>
        </p:nvSpPr>
        <p:spPr>
          <a:xfrm>
            <a:off x="0" y="5479932"/>
            <a:ext cx="9144000" cy="1384995"/>
          </a:xfrm>
          <a:prstGeom prst="rect">
            <a:avLst/>
          </a:prstGeom>
          <a:solidFill>
            <a:srgbClr val="FFFF00"/>
          </a:solidFill>
        </p:spPr>
        <p:txBody>
          <a:bodyPr wrap="square" rtlCol="0">
            <a:spAutoFit/>
          </a:bodyPr>
          <a:lstStyle/>
          <a:p>
            <a:r>
              <a:rPr lang="en-US" sz="2800" dirty="0">
                <a:solidFill>
                  <a:schemeClr val="tx1">
                    <a:lumMod val="95000"/>
                    <a:lumOff val="5000"/>
                  </a:schemeClr>
                </a:solidFill>
                <a:latin typeface="Congenial" panose="02000503040000020004" pitchFamily="2" charset="0"/>
              </a:rPr>
              <a:t>45.                       64.0 g x .32  =  20.5 g carbon</a:t>
            </a:r>
          </a:p>
          <a:p>
            <a:r>
              <a:rPr lang="en-US" sz="2800" dirty="0">
                <a:solidFill>
                  <a:srgbClr val="0000FF"/>
                </a:solidFill>
                <a:latin typeface="Congenial" panose="02000503040000020004" pitchFamily="2" charset="0"/>
              </a:rPr>
              <a:t>                              64.0 g x .68  = 43.5 g oxygen</a:t>
            </a:r>
          </a:p>
          <a:p>
            <a:r>
              <a:rPr lang="en-US" sz="2800" dirty="0">
                <a:solidFill>
                  <a:srgbClr val="FF0000"/>
                </a:solidFill>
                <a:latin typeface="Congenial" panose="02000503040000020004" pitchFamily="2" charset="0"/>
              </a:rPr>
              <a:t>                       20.5 g + 43.5 g  =  64.0 g total……..perfect!</a:t>
            </a:r>
          </a:p>
        </p:txBody>
      </p:sp>
    </p:spTree>
    <p:extLst>
      <p:ext uri="{BB962C8B-B14F-4D97-AF65-F5344CB8AC3E}">
        <p14:creationId xmlns:p14="http://schemas.microsoft.com/office/powerpoint/2010/main" val="223735267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1"/>
          <p:cNvSpPr txBox="1">
            <a:spLocks noChangeArrowheads="1"/>
          </p:cNvSpPr>
          <p:nvPr/>
        </p:nvSpPr>
        <p:spPr bwMode="auto">
          <a:xfrm>
            <a:off x="-1172" y="9378"/>
            <a:ext cx="914517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46   </a:t>
            </a: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What is the percent composition by mass of  aluminum in</a:t>
            </a:r>
            <a:b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aluminum hydroxide monohydrate?   </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Round answer to 3 SF</a:t>
            </a:r>
            <a:endPar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5525882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Box 2"/>
          <p:cNvSpPr txBox="1">
            <a:spLocks noChangeArrowheads="1"/>
          </p:cNvSpPr>
          <p:nvPr/>
        </p:nvSpPr>
        <p:spPr bwMode="auto">
          <a:xfrm>
            <a:off x="131618" y="1217114"/>
            <a:ext cx="8763000"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Al(OH)</a:t>
            </a:r>
            <a:r>
              <a:rPr kumimoji="0" lang="en-US" altLang="en-US" sz="4800" b="0" i="0"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3</a:t>
            </a: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t>
            </a:r>
            <a:r>
              <a:rPr kumimoji="0" lang="en-US" altLang="en-US" sz="4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H</a:t>
            </a:r>
            <a:r>
              <a:rPr kumimoji="0" lang="en-US" altLang="en-US" sz="4800" b="0" i="0"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2</a:t>
            </a:r>
            <a:r>
              <a:rPr lang="en-US" altLang="en-US" sz="4800" dirty="0">
                <a:solidFill>
                  <a:prstClr val="black"/>
                </a:solidFill>
                <a:latin typeface="Times New Roman" panose="02020603050405020304" pitchFamily="18" charset="0"/>
                <a:cs typeface="Times New Roman" panose="02020603050405020304" pitchFamily="18" charset="0"/>
              </a:rPr>
              <a:t>O</a:t>
            </a:r>
            <a:endParaRPr kumimoji="0" lang="en-US" altLang="en-US" sz="4800" b="0" i="0"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Al     1 x 27 = 27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Al</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O      3 x 16 = 48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O</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H          3 x 1 = 3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H</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H</a:t>
            </a:r>
            <a:r>
              <a:rPr kumimoji="0" lang="en-US" altLang="en-US" sz="28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2</a:t>
            </a:r>
            <a:r>
              <a:rPr kumimoji="0" lang="en-US" altLang="en-US" sz="28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O  1 x 18 = 18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H</a:t>
            </a:r>
            <a:r>
              <a:rPr kumimoji="0" lang="en-US" altLang="en-US" sz="2800" b="0" i="0" u="none" strike="noStrike" kern="1200" cap="none" spc="0" normalizeH="0" baseline="-25000" noProof="0" dirty="0">
                <a:ln>
                  <a:noFill/>
                </a:ln>
                <a:solidFill>
                  <a:srgbClr val="FF0000"/>
                </a:solidFill>
                <a:effectLst/>
                <a:uLnTx/>
                <a:uFillTx/>
                <a:latin typeface="Times New Roman" panose="02020603050405020304" pitchFamily="18" charset="0"/>
                <a:cs typeface="Times New Roman" panose="02020603050405020304" pitchFamily="18" charset="0"/>
              </a:rPr>
              <a:t>2</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O</a:t>
            </a:r>
          </a:p>
        </p:txBody>
      </p:sp>
      <p:cxnSp>
        <p:nvCxnSpPr>
          <p:cNvPr id="5" name="Straight Connector 4"/>
          <p:cNvCxnSpPr/>
          <p:nvPr/>
        </p:nvCxnSpPr>
        <p:spPr>
          <a:xfrm>
            <a:off x="1905000" y="5638800"/>
            <a:ext cx="1181100" cy="0"/>
          </a:xfrm>
          <a:prstGeom prst="line">
            <a:avLst/>
          </a:prstGeom>
          <a:ln w="28575"/>
        </p:spPr>
        <p:style>
          <a:lnRef idx="3">
            <a:schemeClr val="dk1"/>
          </a:lnRef>
          <a:fillRef idx="0">
            <a:schemeClr val="dk1"/>
          </a:fillRef>
          <a:effectRef idx="2">
            <a:schemeClr val="dk1"/>
          </a:effectRef>
          <a:fontRef idx="minor">
            <a:schemeClr val="tx1"/>
          </a:fontRef>
        </p:style>
      </p:cxnSp>
      <p:sp>
        <p:nvSpPr>
          <p:cNvPr id="4101" name="TextBox 5"/>
          <p:cNvSpPr txBox="1">
            <a:spLocks noChangeArrowheads="1"/>
          </p:cNvSpPr>
          <p:nvPr/>
        </p:nvSpPr>
        <p:spPr bwMode="auto">
          <a:xfrm>
            <a:off x="1524000" y="5833484"/>
            <a:ext cx="2362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Calibri" pitchFamily="34" charset="0"/>
                <a:ea typeface="+mn-ea"/>
                <a:cs typeface="+mn-cs"/>
              </a:rPr>
              <a:t>  </a:t>
            </a:r>
            <a:r>
              <a:rPr kumimoji="0" lang="en-US" altLang="en-US"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96 g/mole</a:t>
            </a:r>
          </a:p>
        </p:txBody>
      </p:sp>
      <p:cxnSp>
        <p:nvCxnSpPr>
          <p:cNvPr id="3" name="Straight Connector 2"/>
          <p:cNvCxnSpPr/>
          <p:nvPr/>
        </p:nvCxnSpPr>
        <p:spPr>
          <a:xfrm>
            <a:off x="228600" y="2209800"/>
            <a:ext cx="3124200" cy="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B699F03C-A643-4D58-BE90-AC5196D41558}"/>
              </a:ext>
            </a:extLst>
          </p:cNvPr>
          <p:cNvSpPr txBox="1">
            <a:spLocks noChangeArrowheads="1"/>
          </p:cNvSpPr>
          <p:nvPr/>
        </p:nvSpPr>
        <p:spPr bwMode="auto">
          <a:xfrm>
            <a:off x="-1172" y="9378"/>
            <a:ext cx="914517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46   </a:t>
            </a: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What is the percent composition by mass of  aluminum in</a:t>
            </a:r>
            <a:b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aluminum hydroxide monohydrate?   </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Round answer to 3 SF</a:t>
            </a:r>
            <a:endPar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77409419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36123-E2B3-8B34-7DBB-AE987FD60438}"/>
            </a:ext>
          </a:extLst>
        </p:cNvPr>
        <p:cNvGrpSpPr/>
        <p:nvPr/>
      </p:nvGrpSpPr>
      <p:grpSpPr>
        <a:xfrm>
          <a:off x="0" y="0"/>
          <a:ext cx="0" cy="0"/>
          <a:chOff x="0" y="0"/>
          <a:chExt cx="0" cy="0"/>
        </a:xfrm>
      </p:grpSpPr>
      <p:sp>
        <p:nvSpPr>
          <p:cNvPr id="4099" name="TextBox 2">
            <a:extLst>
              <a:ext uri="{FF2B5EF4-FFF2-40B4-BE49-F238E27FC236}">
                <a16:creationId xmlns:a16="http://schemas.microsoft.com/office/drawing/2014/main" id="{9ED4E767-4F77-0E5D-E63C-836918ACA4EC}"/>
              </a:ext>
            </a:extLst>
          </p:cNvPr>
          <p:cNvSpPr txBox="1">
            <a:spLocks noChangeArrowheads="1"/>
          </p:cNvSpPr>
          <p:nvPr/>
        </p:nvSpPr>
        <p:spPr bwMode="auto">
          <a:xfrm>
            <a:off x="131618" y="1217114"/>
            <a:ext cx="8763000"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Al(OH)</a:t>
            </a:r>
            <a:r>
              <a:rPr kumimoji="0" lang="en-US" altLang="en-US" sz="4800" b="0" i="0"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3</a:t>
            </a: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t>
            </a:r>
            <a:r>
              <a:rPr kumimoji="0" lang="en-US" altLang="en-US" sz="4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H</a:t>
            </a:r>
            <a:r>
              <a:rPr kumimoji="0" lang="en-US" altLang="en-US" sz="4800" b="0" i="0"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2</a:t>
            </a:r>
            <a:r>
              <a:rPr lang="en-US" altLang="en-US" sz="4800" dirty="0">
                <a:solidFill>
                  <a:prstClr val="black"/>
                </a:solidFill>
                <a:latin typeface="Times New Roman" panose="02020603050405020304" pitchFamily="18" charset="0"/>
                <a:cs typeface="Times New Roman" panose="02020603050405020304" pitchFamily="18" charset="0"/>
              </a:rPr>
              <a:t>O</a:t>
            </a:r>
            <a:endParaRPr kumimoji="0" lang="en-US" altLang="en-US" sz="4800" b="0" i="0"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Al     1 x 27 = 27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Al</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O      3 x 16 = 48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O</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H          3 x 1 = 3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H</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H</a:t>
            </a:r>
            <a:r>
              <a:rPr kumimoji="0" lang="en-US" altLang="en-US" sz="28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2</a:t>
            </a:r>
            <a:r>
              <a:rPr kumimoji="0" lang="en-US" altLang="en-US" sz="28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O  1 x 18 = 18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H</a:t>
            </a:r>
            <a:r>
              <a:rPr kumimoji="0" lang="en-US" altLang="en-US" sz="2800" b="0" i="0" u="none" strike="noStrike" kern="1200" cap="none" spc="0" normalizeH="0" baseline="-25000" noProof="0" dirty="0">
                <a:ln>
                  <a:noFill/>
                </a:ln>
                <a:solidFill>
                  <a:srgbClr val="FF0000"/>
                </a:solidFill>
                <a:effectLst/>
                <a:uLnTx/>
                <a:uFillTx/>
                <a:latin typeface="Times New Roman" panose="02020603050405020304" pitchFamily="18" charset="0"/>
                <a:cs typeface="Times New Roman" panose="02020603050405020304" pitchFamily="18" charset="0"/>
              </a:rPr>
              <a:t>2</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O</a:t>
            </a:r>
          </a:p>
        </p:txBody>
      </p:sp>
      <p:cxnSp>
        <p:nvCxnSpPr>
          <p:cNvPr id="5" name="Straight Connector 4">
            <a:extLst>
              <a:ext uri="{FF2B5EF4-FFF2-40B4-BE49-F238E27FC236}">
                <a16:creationId xmlns:a16="http://schemas.microsoft.com/office/drawing/2014/main" id="{8B0CAF1C-13E4-53EE-5DC6-193297EAE1A5}"/>
              </a:ext>
            </a:extLst>
          </p:cNvPr>
          <p:cNvCxnSpPr/>
          <p:nvPr/>
        </p:nvCxnSpPr>
        <p:spPr>
          <a:xfrm>
            <a:off x="1905000" y="5638800"/>
            <a:ext cx="1181100" cy="0"/>
          </a:xfrm>
          <a:prstGeom prst="line">
            <a:avLst/>
          </a:prstGeom>
          <a:ln w="28575"/>
        </p:spPr>
        <p:style>
          <a:lnRef idx="3">
            <a:schemeClr val="dk1"/>
          </a:lnRef>
          <a:fillRef idx="0">
            <a:schemeClr val="dk1"/>
          </a:fillRef>
          <a:effectRef idx="2">
            <a:schemeClr val="dk1"/>
          </a:effectRef>
          <a:fontRef idx="minor">
            <a:schemeClr val="tx1"/>
          </a:fontRef>
        </p:style>
      </p:cxnSp>
      <p:sp>
        <p:nvSpPr>
          <p:cNvPr id="4101" name="TextBox 5">
            <a:extLst>
              <a:ext uri="{FF2B5EF4-FFF2-40B4-BE49-F238E27FC236}">
                <a16:creationId xmlns:a16="http://schemas.microsoft.com/office/drawing/2014/main" id="{2A60E0D5-0843-EFDC-16A6-BF666E8E0364}"/>
              </a:ext>
            </a:extLst>
          </p:cNvPr>
          <p:cNvSpPr txBox="1">
            <a:spLocks noChangeArrowheads="1"/>
          </p:cNvSpPr>
          <p:nvPr/>
        </p:nvSpPr>
        <p:spPr bwMode="auto">
          <a:xfrm>
            <a:off x="1524000" y="5833484"/>
            <a:ext cx="2362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Calibri" pitchFamily="34" charset="0"/>
                <a:ea typeface="+mn-ea"/>
                <a:cs typeface="+mn-cs"/>
              </a:rPr>
              <a:t>  </a:t>
            </a:r>
            <a:r>
              <a:rPr kumimoji="0" lang="en-US" altLang="en-US"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96 g/mole</a:t>
            </a:r>
          </a:p>
        </p:txBody>
      </p:sp>
      <p:cxnSp>
        <p:nvCxnSpPr>
          <p:cNvPr id="3" name="Straight Connector 2">
            <a:extLst>
              <a:ext uri="{FF2B5EF4-FFF2-40B4-BE49-F238E27FC236}">
                <a16:creationId xmlns:a16="http://schemas.microsoft.com/office/drawing/2014/main" id="{FDB2CF59-FD3A-7B6A-11B6-5F780F7EA91E}"/>
              </a:ext>
            </a:extLst>
          </p:cNvPr>
          <p:cNvCxnSpPr/>
          <p:nvPr/>
        </p:nvCxnSpPr>
        <p:spPr>
          <a:xfrm>
            <a:off x="228600" y="2209800"/>
            <a:ext cx="3124200" cy="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E040CC7-14F3-FB80-B661-323F1937FC17}"/>
              </a:ext>
            </a:extLst>
          </p:cNvPr>
          <p:cNvSpPr txBox="1">
            <a:spLocks noChangeArrowheads="1"/>
          </p:cNvSpPr>
          <p:nvPr/>
        </p:nvSpPr>
        <p:spPr bwMode="auto">
          <a:xfrm>
            <a:off x="-1172" y="9378"/>
            <a:ext cx="914517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46   </a:t>
            </a: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What is the percent composition by mass of  aluminum in</a:t>
            </a:r>
            <a:b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aluminum hydroxide monohydrate?   </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Round answer to 3 SF</a:t>
            </a:r>
            <a:endPar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
        <p:nvSpPr>
          <p:cNvPr id="4" name="TextBox 6">
            <a:extLst>
              <a:ext uri="{FF2B5EF4-FFF2-40B4-BE49-F238E27FC236}">
                <a16:creationId xmlns:a16="http://schemas.microsoft.com/office/drawing/2014/main" id="{DAA5DE8C-FEA5-4A59-80F2-6DD270C14973}"/>
              </a:ext>
            </a:extLst>
          </p:cNvPr>
          <p:cNvSpPr txBox="1">
            <a:spLocks noChangeArrowheads="1"/>
          </p:cNvSpPr>
          <p:nvPr/>
        </p:nvSpPr>
        <p:spPr bwMode="auto">
          <a:xfrm>
            <a:off x="4800600" y="2309514"/>
            <a:ext cx="1219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sng" strike="noStrike" kern="1200" cap="none" spc="0" normalizeH="0" baseline="0" noProof="0" dirty="0">
                <a:ln>
                  <a:noFill/>
                </a:ln>
                <a:solidFill>
                  <a:srgbClr val="FF0000"/>
                </a:solidFill>
                <a:effectLst/>
                <a:uLnTx/>
                <a:uFillTx/>
                <a:latin typeface="Calibri" pitchFamily="34" charset="0"/>
                <a:ea typeface="+mn-ea"/>
                <a:cs typeface="+mn-cs"/>
              </a:rPr>
              <a:t>27g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0000"/>
                </a:solidFill>
                <a:effectLst/>
                <a:uLnTx/>
                <a:uFillTx/>
                <a:latin typeface="Calibri" pitchFamily="34" charset="0"/>
                <a:ea typeface="+mn-ea"/>
                <a:cs typeface="+mn-cs"/>
              </a:rPr>
              <a:t>96g</a:t>
            </a:r>
          </a:p>
        </p:txBody>
      </p:sp>
      <p:sp>
        <p:nvSpPr>
          <p:cNvPr id="6" name="TextBox 7">
            <a:extLst>
              <a:ext uri="{FF2B5EF4-FFF2-40B4-BE49-F238E27FC236}">
                <a16:creationId xmlns:a16="http://schemas.microsoft.com/office/drawing/2014/main" id="{74F2AED4-CF2A-4C12-819F-B9EAC0DE5C45}"/>
              </a:ext>
            </a:extLst>
          </p:cNvPr>
          <p:cNvSpPr txBox="1">
            <a:spLocks noChangeArrowheads="1"/>
          </p:cNvSpPr>
          <p:nvPr/>
        </p:nvSpPr>
        <p:spPr bwMode="auto">
          <a:xfrm>
            <a:off x="5486400" y="2432624"/>
            <a:ext cx="2895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Calibri" pitchFamily="34" charset="0"/>
                <a:ea typeface="+mn-ea"/>
                <a:cs typeface="+mn-cs"/>
              </a:rPr>
              <a:t>X 100%  =  28.1%</a:t>
            </a:r>
          </a:p>
        </p:txBody>
      </p:sp>
      <p:sp>
        <p:nvSpPr>
          <p:cNvPr id="7" name="Rectangle 8">
            <a:extLst>
              <a:ext uri="{FF2B5EF4-FFF2-40B4-BE49-F238E27FC236}">
                <a16:creationId xmlns:a16="http://schemas.microsoft.com/office/drawing/2014/main" id="{10430229-DC74-4F96-9A24-DAEA66A7E984}"/>
              </a:ext>
            </a:extLst>
          </p:cNvPr>
          <p:cNvSpPr>
            <a:spLocks noChangeArrowheads="1"/>
          </p:cNvSpPr>
          <p:nvPr/>
        </p:nvSpPr>
        <p:spPr bwMode="auto">
          <a:xfrm>
            <a:off x="4815840" y="3170990"/>
            <a:ext cx="1295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sng" strike="noStrike" kern="1200" cap="none" spc="0" normalizeH="0" baseline="0" noProof="0" dirty="0">
                <a:ln>
                  <a:noFill/>
                </a:ln>
                <a:solidFill>
                  <a:srgbClr val="FF0000"/>
                </a:solidFill>
                <a:effectLst/>
                <a:uLnTx/>
                <a:uFillTx/>
                <a:latin typeface="Calibri" pitchFamily="34" charset="0"/>
                <a:ea typeface="+mn-ea"/>
                <a:cs typeface="+mn-cs"/>
              </a:rPr>
              <a:t>48g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0000"/>
                </a:solidFill>
                <a:effectLst/>
                <a:uLnTx/>
                <a:uFillTx/>
                <a:latin typeface="Calibri" pitchFamily="34" charset="0"/>
                <a:ea typeface="+mn-ea"/>
                <a:cs typeface="+mn-cs"/>
              </a:rPr>
              <a:t>96g</a:t>
            </a:r>
          </a:p>
        </p:txBody>
      </p:sp>
      <p:sp>
        <p:nvSpPr>
          <p:cNvPr id="8" name="Rectangle 9">
            <a:extLst>
              <a:ext uri="{FF2B5EF4-FFF2-40B4-BE49-F238E27FC236}">
                <a16:creationId xmlns:a16="http://schemas.microsoft.com/office/drawing/2014/main" id="{33C2896B-C962-47A8-A74E-6C4EF487C426}"/>
              </a:ext>
            </a:extLst>
          </p:cNvPr>
          <p:cNvSpPr>
            <a:spLocks noChangeArrowheads="1"/>
          </p:cNvSpPr>
          <p:nvPr/>
        </p:nvSpPr>
        <p:spPr bwMode="auto">
          <a:xfrm>
            <a:off x="5513363" y="3294101"/>
            <a:ext cx="22926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Calibri" pitchFamily="34" charset="0"/>
                <a:ea typeface="+mn-ea"/>
                <a:cs typeface="+mn-cs"/>
              </a:rPr>
              <a:t>X 100%  =  50.0%</a:t>
            </a:r>
          </a:p>
        </p:txBody>
      </p:sp>
      <p:sp>
        <p:nvSpPr>
          <p:cNvPr id="12" name="Rectangle 10">
            <a:extLst>
              <a:ext uri="{FF2B5EF4-FFF2-40B4-BE49-F238E27FC236}">
                <a16:creationId xmlns:a16="http://schemas.microsoft.com/office/drawing/2014/main" id="{0870D08A-A201-451A-85EB-1221A97E66D5}"/>
              </a:ext>
            </a:extLst>
          </p:cNvPr>
          <p:cNvSpPr>
            <a:spLocks noChangeArrowheads="1"/>
          </p:cNvSpPr>
          <p:nvPr/>
        </p:nvSpPr>
        <p:spPr bwMode="auto">
          <a:xfrm>
            <a:off x="4814668" y="4062114"/>
            <a:ext cx="4572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sng" strike="noStrike" kern="1200" cap="none" spc="0" normalizeH="0" baseline="0" noProof="0" dirty="0">
                <a:ln>
                  <a:noFill/>
                </a:ln>
                <a:solidFill>
                  <a:srgbClr val="FF0000"/>
                </a:solidFill>
                <a:effectLst/>
                <a:uLnTx/>
                <a:uFillTx/>
                <a:latin typeface="Calibri" pitchFamily="34" charset="0"/>
                <a:ea typeface="+mn-ea"/>
                <a:cs typeface="+mn-cs"/>
              </a:rPr>
              <a:t> 3g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0000"/>
                </a:solidFill>
                <a:effectLst/>
                <a:uLnTx/>
                <a:uFillTx/>
                <a:latin typeface="Calibri" pitchFamily="34" charset="0"/>
                <a:ea typeface="+mn-ea"/>
                <a:cs typeface="+mn-cs"/>
              </a:rPr>
              <a:t>96g</a:t>
            </a:r>
          </a:p>
        </p:txBody>
      </p:sp>
      <p:sp>
        <p:nvSpPr>
          <p:cNvPr id="14" name="Rectangle 11">
            <a:extLst>
              <a:ext uri="{FF2B5EF4-FFF2-40B4-BE49-F238E27FC236}">
                <a16:creationId xmlns:a16="http://schemas.microsoft.com/office/drawing/2014/main" id="{665779CA-4331-48AF-90B1-C22F26BFF46E}"/>
              </a:ext>
            </a:extLst>
          </p:cNvPr>
          <p:cNvSpPr>
            <a:spLocks noChangeArrowheads="1"/>
          </p:cNvSpPr>
          <p:nvPr/>
        </p:nvSpPr>
        <p:spPr bwMode="auto">
          <a:xfrm>
            <a:off x="5513363" y="4112335"/>
            <a:ext cx="24304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Calibri" pitchFamily="34" charset="0"/>
                <a:ea typeface="+mn-ea"/>
                <a:cs typeface="+mn-cs"/>
              </a:rPr>
              <a:t>X 100%  =    3.13%</a:t>
            </a:r>
          </a:p>
        </p:txBody>
      </p:sp>
      <p:cxnSp>
        <p:nvCxnSpPr>
          <p:cNvPr id="13" name="Straight Connector 12">
            <a:extLst>
              <a:ext uri="{FF2B5EF4-FFF2-40B4-BE49-F238E27FC236}">
                <a16:creationId xmlns:a16="http://schemas.microsoft.com/office/drawing/2014/main" id="{03ED3204-377B-479F-9FE1-BF7A7876C957}"/>
              </a:ext>
            </a:extLst>
          </p:cNvPr>
          <p:cNvCxnSpPr/>
          <p:nvPr/>
        </p:nvCxnSpPr>
        <p:spPr>
          <a:xfrm flipV="1">
            <a:off x="6327493" y="5487034"/>
            <a:ext cx="2028423" cy="1588"/>
          </a:xfrm>
          <a:prstGeom prst="line">
            <a:avLst/>
          </a:prstGeom>
          <a:ln w="19050">
            <a:solidFill>
              <a:srgbClr val="FF0000"/>
            </a:solidFill>
          </a:ln>
        </p:spPr>
        <p:style>
          <a:lnRef idx="2">
            <a:schemeClr val="accent2"/>
          </a:lnRef>
          <a:fillRef idx="0">
            <a:schemeClr val="accent2"/>
          </a:fillRef>
          <a:effectRef idx="1">
            <a:schemeClr val="accent2"/>
          </a:effectRef>
          <a:fontRef idx="minor">
            <a:schemeClr val="tx1"/>
          </a:fontRef>
        </p:style>
      </p:cxnSp>
      <p:sp>
        <p:nvSpPr>
          <p:cNvPr id="15" name="Rectangle 10">
            <a:extLst>
              <a:ext uri="{FF2B5EF4-FFF2-40B4-BE49-F238E27FC236}">
                <a16:creationId xmlns:a16="http://schemas.microsoft.com/office/drawing/2014/main" id="{A5B34103-3D24-4E91-A621-CFAA29A07A95}"/>
              </a:ext>
            </a:extLst>
          </p:cNvPr>
          <p:cNvSpPr>
            <a:spLocks noChangeArrowheads="1"/>
          </p:cNvSpPr>
          <p:nvPr/>
        </p:nvSpPr>
        <p:spPr bwMode="auto">
          <a:xfrm>
            <a:off x="4869766" y="4896278"/>
            <a:ext cx="43815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sng" strike="noStrike" kern="1200" cap="none" spc="0" normalizeH="0" baseline="0" noProof="0" dirty="0">
                <a:ln>
                  <a:noFill/>
                </a:ln>
                <a:solidFill>
                  <a:srgbClr val="FF0000"/>
                </a:solidFill>
                <a:effectLst/>
                <a:uLnTx/>
                <a:uFillTx/>
                <a:latin typeface="Calibri" pitchFamily="34" charset="0"/>
                <a:ea typeface="+mn-ea"/>
                <a:cs typeface="+mn-cs"/>
              </a:rPr>
              <a:t> 18g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0000"/>
                </a:solidFill>
                <a:effectLst/>
                <a:uLnTx/>
                <a:uFillTx/>
                <a:latin typeface="Calibri" pitchFamily="34" charset="0"/>
                <a:ea typeface="+mn-ea"/>
                <a:cs typeface="+mn-cs"/>
              </a:rPr>
              <a:t> 96g</a:t>
            </a:r>
          </a:p>
        </p:txBody>
      </p:sp>
      <p:sp>
        <p:nvSpPr>
          <p:cNvPr id="16" name="Rectangle 11">
            <a:extLst>
              <a:ext uri="{FF2B5EF4-FFF2-40B4-BE49-F238E27FC236}">
                <a16:creationId xmlns:a16="http://schemas.microsoft.com/office/drawing/2014/main" id="{0BA00886-BAD0-498E-B65E-80743778801E}"/>
              </a:ext>
            </a:extLst>
          </p:cNvPr>
          <p:cNvSpPr>
            <a:spLocks noChangeArrowheads="1"/>
          </p:cNvSpPr>
          <p:nvPr/>
        </p:nvSpPr>
        <p:spPr bwMode="auto">
          <a:xfrm>
            <a:off x="5730772" y="4955222"/>
            <a:ext cx="21547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Calibri" pitchFamily="34" charset="0"/>
                <a:ea typeface="+mn-ea"/>
                <a:cs typeface="+mn-cs"/>
              </a:rPr>
              <a:t>X 100% = 18.8%</a:t>
            </a:r>
          </a:p>
        </p:txBody>
      </p:sp>
    </p:spTree>
    <p:extLst>
      <p:ext uri="{BB962C8B-B14F-4D97-AF65-F5344CB8AC3E}">
        <p14:creationId xmlns:p14="http://schemas.microsoft.com/office/powerpoint/2010/main" val="41441987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49DBB-6D12-76E6-F86E-75C3763962F6}"/>
            </a:ext>
          </a:extLst>
        </p:cNvPr>
        <p:cNvGrpSpPr/>
        <p:nvPr/>
      </p:nvGrpSpPr>
      <p:grpSpPr>
        <a:xfrm>
          <a:off x="0" y="0"/>
          <a:ext cx="0" cy="0"/>
          <a:chOff x="0" y="0"/>
          <a:chExt cx="0" cy="0"/>
        </a:xfrm>
      </p:grpSpPr>
      <p:sp>
        <p:nvSpPr>
          <p:cNvPr id="4099" name="TextBox 2">
            <a:extLst>
              <a:ext uri="{FF2B5EF4-FFF2-40B4-BE49-F238E27FC236}">
                <a16:creationId xmlns:a16="http://schemas.microsoft.com/office/drawing/2014/main" id="{1F6BBA38-6A6F-83AA-E537-FEC621513CCC}"/>
              </a:ext>
            </a:extLst>
          </p:cNvPr>
          <p:cNvSpPr txBox="1">
            <a:spLocks noChangeArrowheads="1"/>
          </p:cNvSpPr>
          <p:nvPr/>
        </p:nvSpPr>
        <p:spPr bwMode="auto">
          <a:xfrm>
            <a:off x="131618" y="1217114"/>
            <a:ext cx="8763000"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Al(OH)</a:t>
            </a:r>
            <a:r>
              <a:rPr kumimoji="0" lang="en-US" altLang="en-US" sz="4800" b="0" i="0"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3</a:t>
            </a: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t>
            </a:r>
            <a:r>
              <a:rPr kumimoji="0" lang="en-US" altLang="en-US" sz="4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H</a:t>
            </a:r>
            <a:r>
              <a:rPr kumimoji="0" lang="en-US" altLang="en-US" sz="4800" b="0" i="0"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2</a:t>
            </a:r>
            <a:r>
              <a:rPr lang="en-US" altLang="en-US" sz="4800" dirty="0">
                <a:solidFill>
                  <a:prstClr val="black"/>
                </a:solidFill>
                <a:latin typeface="Times New Roman" panose="02020603050405020304" pitchFamily="18" charset="0"/>
                <a:cs typeface="Times New Roman" panose="02020603050405020304" pitchFamily="18" charset="0"/>
              </a:rPr>
              <a:t>O</a:t>
            </a:r>
            <a:endParaRPr kumimoji="0" lang="en-US" altLang="en-US" sz="4800" b="0" i="0"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Al     1 x 27 = 27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Al</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O      3 x 16 = 48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O</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H          3 x 1 = 3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H</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H</a:t>
            </a:r>
            <a:r>
              <a:rPr kumimoji="0" lang="en-US" altLang="en-US" sz="2800" b="0" i="0"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2</a:t>
            </a:r>
            <a:r>
              <a:rPr kumimoji="0" lang="en-US" altLang="en-US" sz="28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O  1 x 18 = 18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H</a:t>
            </a:r>
            <a:r>
              <a:rPr kumimoji="0" lang="en-US" altLang="en-US" sz="2800" b="0" i="0" u="none" strike="noStrike" kern="1200" cap="none" spc="0" normalizeH="0" baseline="-25000" noProof="0" dirty="0">
                <a:ln>
                  <a:noFill/>
                </a:ln>
                <a:solidFill>
                  <a:srgbClr val="FF0000"/>
                </a:solidFill>
                <a:effectLst/>
                <a:uLnTx/>
                <a:uFillTx/>
                <a:latin typeface="Times New Roman" panose="02020603050405020304" pitchFamily="18" charset="0"/>
                <a:cs typeface="Times New Roman" panose="02020603050405020304" pitchFamily="18" charset="0"/>
              </a:rPr>
              <a:t>2</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O</a:t>
            </a:r>
          </a:p>
        </p:txBody>
      </p:sp>
      <p:cxnSp>
        <p:nvCxnSpPr>
          <p:cNvPr id="5" name="Straight Connector 4">
            <a:extLst>
              <a:ext uri="{FF2B5EF4-FFF2-40B4-BE49-F238E27FC236}">
                <a16:creationId xmlns:a16="http://schemas.microsoft.com/office/drawing/2014/main" id="{4892EE2F-D146-DDF3-EC78-8AFE94847399}"/>
              </a:ext>
            </a:extLst>
          </p:cNvPr>
          <p:cNvCxnSpPr/>
          <p:nvPr/>
        </p:nvCxnSpPr>
        <p:spPr>
          <a:xfrm>
            <a:off x="1905000" y="5638800"/>
            <a:ext cx="1181100" cy="0"/>
          </a:xfrm>
          <a:prstGeom prst="line">
            <a:avLst/>
          </a:prstGeom>
          <a:ln w="28575"/>
        </p:spPr>
        <p:style>
          <a:lnRef idx="3">
            <a:schemeClr val="dk1"/>
          </a:lnRef>
          <a:fillRef idx="0">
            <a:schemeClr val="dk1"/>
          </a:fillRef>
          <a:effectRef idx="2">
            <a:schemeClr val="dk1"/>
          </a:effectRef>
          <a:fontRef idx="minor">
            <a:schemeClr val="tx1"/>
          </a:fontRef>
        </p:style>
      </p:cxnSp>
      <p:sp>
        <p:nvSpPr>
          <p:cNvPr id="4101" name="TextBox 5">
            <a:extLst>
              <a:ext uri="{FF2B5EF4-FFF2-40B4-BE49-F238E27FC236}">
                <a16:creationId xmlns:a16="http://schemas.microsoft.com/office/drawing/2014/main" id="{EC2650C8-08DA-EEE3-549F-324345FAB6CB}"/>
              </a:ext>
            </a:extLst>
          </p:cNvPr>
          <p:cNvSpPr txBox="1">
            <a:spLocks noChangeArrowheads="1"/>
          </p:cNvSpPr>
          <p:nvPr/>
        </p:nvSpPr>
        <p:spPr bwMode="auto">
          <a:xfrm>
            <a:off x="1524000" y="5833484"/>
            <a:ext cx="2362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Calibri" pitchFamily="34" charset="0"/>
                <a:ea typeface="+mn-ea"/>
                <a:cs typeface="+mn-cs"/>
              </a:rPr>
              <a:t>  </a:t>
            </a:r>
            <a:r>
              <a:rPr kumimoji="0" lang="en-US" altLang="en-US"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96 g/mole</a:t>
            </a:r>
          </a:p>
        </p:txBody>
      </p:sp>
      <p:cxnSp>
        <p:nvCxnSpPr>
          <p:cNvPr id="3" name="Straight Connector 2">
            <a:extLst>
              <a:ext uri="{FF2B5EF4-FFF2-40B4-BE49-F238E27FC236}">
                <a16:creationId xmlns:a16="http://schemas.microsoft.com/office/drawing/2014/main" id="{3029C027-063D-BB74-BF62-F957C214C7EF}"/>
              </a:ext>
            </a:extLst>
          </p:cNvPr>
          <p:cNvCxnSpPr/>
          <p:nvPr/>
        </p:nvCxnSpPr>
        <p:spPr>
          <a:xfrm>
            <a:off x="228600" y="2209800"/>
            <a:ext cx="3124200" cy="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EE115CD-CEF2-E531-0AC2-88C184B6F623}"/>
              </a:ext>
            </a:extLst>
          </p:cNvPr>
          <p:cNvSpPr txBox="1">
            <a:spLocks noChangeArrowheads="1"/>
          </p:cNvSpPr>
          <p:nvPr/>
        </p:nvSpPr>
        <p:spPr bwMode="auto">
          <a:xfrm>
            <a:off x="-1172" y="9378"/>
            <a:ext cx="914517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46   </a:t>
            </a: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What is the percent composition by mass of  aluminum in</a:t>
            </a:r>
            <a:b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aluminum hydroxide monohydrate?   </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Round answer to 3 SF</a:t>
            </a:r>
            <a:endPar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
        <p:nvSpPr>
          <p:cNvPr id="4" name="TextBox 6">
            <a:extLst>
              <a:ext uri="{FF2B5EF4-FFF2-40B4-BE49-F238E27FC236}">
                <a16:creationId xmlns:a16="http://schemas.microsoft.com/office/drawing/2014/main" id="{642C8EC0-B627-448F-AE48-8A9BDA2FF794}"/>
              </a:ext>
            </a:extLst>
          </p:cNvPr>
          <p:cNvSpPr txBox="1">
            <a:spLocks noChangeArrowheads="1"/>
          </p:cNvSpPr>
          <p:nvPr/>
        </p:nvSpPr>
        <p:spPr bwMode="auto">
          <a:xfrm>
            <a:off x="4800600" y="2309514"/>
            <a:ext cx="1219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sng" strike="noStrike" kern="1200" cap="none" spc="0" normalizeH="0" baseline="0" noProof="0" dirty="0">
                <a:ln>
                  <a:noFill/>
                </a:ln>
                <a:solidFill>
                  <a:srgbClr val="FF0000"/>
                </a:solidFill>
                <a:effectLst/>
                <a:uLnTx/>
                <a:uFillTx/>
                <a:latin typeface="Calibri" pitchFamily="34" charset="0"/>
                <a:ea typeface="+mn-ea"/>
                <a:cs typeface="+mn-cs"/>
              </a:rPr>
              <a:t>27g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0000"/>
                </a:solidFill>
                <a:effectLst/>
                <a:uLnTx/>
                <a:uFillTx/>
                <a:latin typeface="Calibri" pitchFamily="34" charset="0"/>
                <a:ea typeface="+mn-ea"/>
                <a:cs typeface="+mn-cs"/>
              </a:rPr>
              <a:t>96g</a:t>
            </a:r>
          </a:p>
        </p:txBody>
      </p:sp>
      <p:sp>
        <p:nvSpPr>
          <p:cNvPr id="6" name="TextBox 7">
            <a:extLst>
              <a:ext uri="{FF2B5EF4-FFF2-40B4-BE49-F238E27FC236}">
                <a16:creationId xmlns:a16="http://schemas.microsoft.com/office/drawing/2014/main" id="{898A92D5-FC73-33FA-D881-B15A498C470C}"/>
              </a:ext>
            </a:extLst>
          </p:cNvPr>
          <p:cNvSpPr txBox="1">
            <a:spLocks noChangeArrowheads="1"/>
          </p:cNvSpPr>
          <p:nvPr/>
        </p:nvSpPr>
        <p:spPr bwMode="auto">
          <a:xfrm>
            <a:off x="5486400" y="2432624"/>
            <a:ext cx="2895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Calibri" pitchFamily="34" charset="0"/>
                <a:ea typeface="+mn-ea"/>
                <a:cs typeface="+mn-cs"/>
              </a:rPr>
              <a:t>X 100%  =  28.1%</a:t>
            </a:r>
          </a:p>
        </p:txBody>
      </p:sp>
      <p:sp>
        <p:nvSpPr>
          <p:cNvPr id="7" name="Rectangle 8">
            <a:extLst>
              <a:ext uri="{FF2B5EF4-FFF2-40B4-BE49-F238E27FC236}">
                <a16:creationId xmlns:a16="http://schemas.microsoft.com/office/drawing/2014/main" id="{B27F3305-3BCD-E9C7-2284-66F5213AF4F5}"/>
              </a:ext>
            </a:extLst>
          </p:cNvPr>
          <p:cNvSpPr>
            <a:spLocks noChangeArrowheads="1"/>
          </p:cNvSpPr>
          <p:nvPr/>
        </p:nvSpPr>
        <p:spPr bwMode="auto">
          <a:xfrm>
            <a:off x="4815840" y="3170990"/>
            <a:ext cx="1295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sng" strike="noStrike" kern="1200" cap="none" spc="0" normalizeH="0" baseline="0" noProof="0" dirty="0">
                <a:ln>
                  <a:noFill/>
                </a:ln>
                <a:solidFill>
                  <a:srgbClr val="FF0000"/>
                </a:solidFill>
                <a:effectLst/>
                <a:uLnTx/>
                <a:uFillTx/>
                <a:latin typeface="Calibri" pitchFamily="34" charset="0"/>
                <a:ea typeface="+mn-ea"/>
                <a:cs typeface="+mn-cs"/>
              </a:rPr>
              <a:t>48g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0000"/>
                </a:solidFill>
                <a:effectLst/>
                <a:uLnTx/>
                <a:uFillTx/>
                <a:latin typeface="Calibri" pitchFamily="34" charset="0"/>
                <a:ea typeface="+mn-ea"/>
                <a:cs typeface="+mn-cs"/>
              </a:rPr>
              <a:t>96g</a:t>
            </a:r>
          </a:p>
        </p:txBody>
      </p:sp>
      <p:sp>
        <p:nvSpPr>
          <p:cNvPr id="8" name="Rectangle 9">
            <a:extLst>
              <a:ext uri="{FF2B5EF4-FFF2-40B4-BE49-F238E27FC236}">
                <a16:creationId xmlns:a16="http://schemas.microsoft.com/office/drawing/2014/main" id="{118CC880-6D7F-DCB8-19BB-9E08A7EF01CF}"/>
              </a:ext>
            </a:extLst>
          </p:cNvPr>
          <p:cNvSpPr>
            <a:spLocks noChangeArrowheads="1"/>
          </p:cNvSpPr>
          <p:nvPr/>
        </p:nvSpPr>
        <p:spPr bwMode="auto">
          <a:xfrm>
            <a:off x="5513363" y="3294101"/>
            <a:ext cx="22926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Calibri" pitchFamily="34" charset="0"/>
                <a:ea typeface="+mn-ea"/>
                <a:cs typeface="+mn-cs"/>
              </a:rPr>
              <a:t>X 100%  =  50.0%</a:t>
            </a:r>
          </a:p>
        </p:txBody>
      </p:sp>
      <p:sp>
        <p:nvSpPr>
          <p:cNvPr id="12" name="Rectangle 10">
            <a:extLst>
              <a:ext uri="{FF2B5EF4-FFF2-40B4-BE49-F238E27FC236}">
                <a16:creationId xmlns:a16="http://schemas.microsoft.com/office/drawing/2014/main" id="{592175FA-B0CE-FC64-23ED-9230E4090A57}"/>
              </a:ext>
            </a:extLst>
          </p:cNvPr>
          <p:cNvSpPr>
            <a:spLocks noChangeArrowheads="1"/>
          </p:cNvSpPr>
          <p:nvPr/>
        </p:nvSpPr>
        <p:spPr bwMode="auto">
          <a:xfrm>
            <a:off x="4814668" y="4062114"/>
            <a:ext cx="4572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sng" strike="noStrike" kern="1200" cap="none" spc="0" normalizeH="0" baseline="0" noProof="0" dirty="0">
                <a:ln>
                  <a:noFill/>
                </a:ln>
                <a:solidFill>
                  <a:srgbClr val="FF0000"/>
                </a:solidFill>
                <a:effectLst/>
                <a:uLnTx/>
                <a:uFillTx/>
                <a:latin typeface="Calibri" pitchFamily="34" charset="0"/>
                <a:ea typeface="+mn-ea"/>
                <a:cs typeface="+mn-cs"/>
              </a:rPr>
              <a:t> 3g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0000"/>
                </a:solidFill>
                <a:effectLst/>
                <a:uLnTx/>
                <a:uFillTx/>
                <a:latin typeface="Calibri" pitchFamily="34" charset="0"/>
                <a:ea typeface="+mn-ea"/>
                <a:cs typeface="+mn-cs"/>
              </a:rPr>
              <a:t>96g</a:t>
            </a:r>
          </a:p>
        </p:txBody>
      </p:sp>
      <p:sp>
        <p:nvSpPr>
          <p:cNvPr id="14" name="Rectangle 11">
            <a:extLst>
              <a:ext uri="{FF2B5EF4-FFF2-40B4-BE49-F238E27FC236}">
                <a16:creationId xmlns:a16="http://schemas.microsoft.com/office/drawing/2014/main" id="{542AB738-9037-C5AE-37C5-92DF5C7BD26F}"/>
              </a:ext>
            </a:extLst>
          </p:cNvPr>
          <p:cNvSpPr>
            <a:spLocks noChangeArrowheads="1"/>
          </p:cNvSpPr>
          <p:nvPr/>
        </p:nvSpPr>
        <p:spPr bwMode="auto">
          <a:xfrm>
            <a:off x="5513363" y="4112335"/>
            <a:ext cx="24304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Calibri" pitchFamily="34" charset="0"/>
                <a:ea typeface="+mn-ea"/>
                <a:cs typeface="+mn-cs"/>
              </a:rPr>
              <a:t>X 100%  =    3.13%</a:t>
            </a:r>
          </a:p>
        </p:txBody>
      </p:sp>
      <p:cxnSp>
        <p:nvCxnSpPr>
          <p:cNvPr id="13" name="Straight Connector 12">
            <a:extLst>
              <a:ext uri="{FF2B5EF4-FFF2-40B4-BE49-F238E27FC236}">
                <a16:creationId xmlns:a16="http://schemas.microsoft.com/office/drawing/2014/main" id="{07BAC9B4-9624-C08F-C7A1-0CB758D12971}"/>
              </a:ext>
            </a:extLst>
          </p:cNvPr>
          <p:cNvCxnSpPr/>
          <p:nvPr/>
        </p:nvCxnSpPr>
        <p:spPr>
          <a:xfrm flipV="1">
            <a:off x="6327493" y="5487034"/>
            <a:ext cx="2028423" cy="1588"/>
          </a:xfrm>
          <a:prstGeom prst="line">
            <a:avLst/>
          </a:prstGeom>
          <a:ln w="19050">
            <a:solidFill>
              <a:srgbClr val="FF0000"/>
            </a:solidFill>
          </a:ln>
        </p:spPr>
        <p:style>
          <a:lnRef idx="2">
            <a:schemeClr val="accent2"/>
          </a:lnRef>
          <a:fillRef idx="0">
            <a:schemeClr val="accent2"/>
          </a:fillRef>
          <a:effectRef idx="1">
            <a:schemeClr val="accent2"/>
          </a:effectRef>
          <a:fontRef idx="minor">
            <a:schemeClr val="tx1"/>
          </a:fontRef>
        </p:style>
      </p:cxnSp>
      <p:sp>
        <p:nvSpPr>
          <p:cNvPr id="15" name="Rectangle 10">
            <a:extLst>
              <a:ext uri="{FF2B5EF4-FFF2-40B4-BE49-F238E27FC236}">
                <a16:creationId xmlns:a16="http://schemas.microsoft.com/office/drawing/2014/main" id="{CC9D57C8-8795-A058-ED1B-135471A303B9}"/>
              </a:ext>
            </a:extLst>
          </p:cNvPr>
          <p:cNvSpPr>
            <a:spLocks noChangeArrowheads="1"/>
          </p:cNvSpPr>
          <p:nvPr/>
        </p:nvSpPr>
        <p:spPr bwMode="auto">
          <a:xfrm>
            <a:off x="4869766" y="4896278"/>
            <a:ext cx="43815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sng" strike="noStrike" kern="1200" cap="none" spc="0" normalizeH="0" baseline="0" noProof="0" dirty="0">
                <a:ln>
                  <a:noFill/>
                </a:ln>
                <a:solidFill>
                  <a:srgbClr val="FF0000"/>
                </a:solidFill>
                <a:effectLst/>
                <a:uLnTx/>
                <a:uFillTx/>
                <a:latin typeface="Calibri" pitchFamily="34" charset="0"/>
                <a:ea typeface="+mn-ea"/>
                <a:cs typeface="+mn-cs"/>
              </a:rPr>
              <a:t> 18g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0000"/>
                </a:solidFill>
                <a:effectLst/>
                <a:uLnTx/>
                <a:uFillTx/>
                <a:latin typeface="Calibri" pitchFamily="34" charset="0"/>
                <a:ea typeface="+mn-ea"/>
                <a:cs typeface="+mn-cs"/>
              </a:rPr>
              <a:t> 96g</a:t>
            </a:r>
          </a:p>
        </p:txBody>
      </p:sp>
      <p:sp>
        <p:nvSpPr>
          <p:cNvPr id="16" name="Rectangle 11">
            <a:extLst>
              <a:ext uri="{FF2B5EF4-FFF2-40B4-BE49-F238E27FC236}">
                <a16:creationId xmlns:a16="http://schemas.microsoft.com/office/drawing/2014/main" id="{2396BBBE-1336-A726-9412-DC0B9BF0EC84}"/>
              </a:ext>
            </a:extLst>
          </p:cNvPr>
          <p:cNvSpPr>
            <a:spLocks noChangeArrowheads="1"/>
          </p:cNvSpPr>
          <p:nvPr/>
        </p:nvSpPr>
        <p:spPr bwMode="auto">
          <a:xfrm>
            <a:off x="5730772" y="4955222"/>
            <a:ext cx="21547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Calibri" pitchFamily="34" charset="0"/>
                <a:ea typeface="+mn-ea"/>
                <a:cs typeface="+mn-cs"/>
              </a:rPr>
              <a:t>X 100% = 18.8%</a:t>
            </a:r>
          </a:p>
        </p:txBody>
      </p:sp>
      <p:sp>
        <p:nvSpPr>
          <p:cNvPr id="10" name="Oval 9">
            <a:extLst>
              <a:ext uri="{FF2B5EF4-FFF2-40B4-BE49-F238E27FC236}">
                <a16:creationId xmlns:a16="http://schemas.microsoft.com/office/drawing/2014/main" id="{27F06A82-2E9B-9BD8-D963-A033FEE04EDC}"/>
              </a:ext>
            </a:extLst>
          </p:cNvPr>
          <p:cNvSpPr/>
          <p:nvPr/>
        </p:nvSpPr>
        <p:spPr>
          <a:xfrm rot="20588080">
            <a:off x="6832451" y="2145671"/>
            <a:ext cx="1044119" cy="1018879"/>
          </a:xfrm>
          <a:prstGeom prst="ellipse">
            <a:avLst/>
          </a:prstGeom>
          <a:no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4">
            <a:extLst>
              <a:ext uri="{FF2B5EF4-FFF2-40B4-BE49-F238E27FC236}">
                <a16:creationId xmlns:a16="http://schemas.microsoft.com/office/drawing/2014/main" id="{60CBC8A5-6557-4233-9FA7-8EB82EBDB495}"/>
              </a:ext>
            </a:extLst>
          </p:cNvPr>
          <p:cNvSpPr txBox="1">
            <a:spLocks noChangeArrowheads="1"/>
          </p:cNvSpPr>
          <p:nvPr/>
        </p:nvSpPr>
        <p:spPr bwMode="auto">
          <a:xfrm>
            <a:off x="6753316" y="5717308"/>
            <a:ext cx="24384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  100.%  </a:t>
            </a:r>
            <a:r>
              <a:rPr kumimoji="0" lang="en-US" altLang="en-US" sz="18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3 SF</a:t>
            </a:r>
            <a:endParaRPr kumimoji="0" lang="en-US" altLang="en-US" sz="28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583262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pattFill prst="lgGrid">
          <a:fgClr>
            <a:schemeClr val="accent1"/>
          </a:fgClr>
          <a:bgClr>
            <a:schemeClr val="bg1"/>
          </a:bgClr>
        </a:pattFill>
        <a:effectLst/>
      </p:bgPr>
    </p:bg>
    <p:spTree>
      <p:nvGrpSpPr>
        <p:cNvPr id="1" name=""/>
        <p:cNvGrpSpPr/>
        <p:nvPr/>
      </p:nvGrpSpPr>
      <p:grpSpPr>
        <a:xfrm>
          <a:off x="0" y="0"/>
          <a:ext cx="0" cy="0"/>
          <a:chOff x="0" y="0"/>
          <a:chExt cx="0" cy="0"/>
        </a:xfrm>
      </p:grpSpPr>
      <p:sp>
        <p:nvSpPr>
          <p:cNvPr id="2050" name="Title 1"/>
          <p:cNvSpPr>
            <a:spLocks noGrp="1"/>
          </p:cNvSpPr>
          <p:nvPr>
            <p:ph type="ctrTitle"/>
          </p:nvPr>
        </p:nvSpPr>
        <p:spPr>
          <a:xfrm>
            <a:off x="266700" y="1295400"/>
            <a:ext cx="8610600" cy="2209800"/>
          </a:xfrm>
          <a:solidFill>
            <a:schemeClr val="bg1"/>
          </a:solidFill>
          <a:ln w="76200">
            <a:solidFill>
              <a:schemeClr val="tx1"/>
            </a:solidFill>
          </a:ln>
        </p:spPr>
        <p:txBody>
          <a:bodyPr/>
          <a:lstStyle/>
          <a:p>
            <a:pPr eaLnBrk="1" hangingPunct="1"/>
            <a:r>
              <a:rPr lang="en-US" altLang="en-US" dirty="0"/>
              <a:t>OB:  Percent composition by mass and mole problems combined.</a:t>
            </a:r>
            <a:endParaRPr lang="en-US" altLang="en-US" dirty="0">
              <a:solidFill>
                <a:srgbClr val="FF0000"/>
              </a:solidFill>
            </a:endParaRPr>
          </a:p>
        </p:txBody>
      </p:sp>
    </p:spTree>
    <p:extLst>
      <p:ext uri="{BB962C8B-B14F-4D97-AF65-F5344CB8AC3E}">
        <p14:creationId xmlns:p14="http://schemas.microsoft.com/office/powerpoint/2010/main" val="23108246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1"/>
          <p:cNvSpPr txBox="1">
            <a:spLocks noChangeArrowheads="1"/>
          </p:cNvSpPr>
          <p:nvPr/>
        </p:nvSpPr>
        <p:spPr bwMode="auto">
          <a:xfrm>
            <a:off x="0" y="28545"/>
            <a:ext cx="9067800" cy="235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500" b="1" i="0" u="none" strike="noStrike" kern="1200" cap="none" spc="0" normalizeH="0" baseline="0" noProof="0" dirty="0">
                <a:ln>
                  <a:noFill/>
                </a:ln>
                <a:solidFill>
                  <a:srgbClr val="006600"/>
                </a:solidFill>
                <a:effectLst/>
                <a:uLnTx/>
                <a:uFillTx/>
                <a:latin typeface="Calibri" pitchFamily="34" charset="0"/>
                <a:ea typeface="+mn-ea"/>
                <a:cs typeface="+mn-cs"/>
              </a:rPr>
              <a:t>47.</a:t>
            </a:r>
            <a:r>
              <a:rPr kumimoji="0" lang="en-US" altLang="en-US" sz="3200" b="1" i="0" u="none" strike="noStrike" kern="1200" cap="none" spc="0" normalizeH="0" baseline="0" noProof="0" dirty="0">
                <a:ln>
                  <a:noFill/>
                </a:ln>
                <a:solidFill>
                  <a:prstClr val="black">
                    <a:lumMod val="95000"/>
                    <a:lumOff val="5000"/>
                  </a:prstClr>
                </a:solidFill>
                <a:effectLst/>
                <a:uLnTx/>
                <a:uFillTx/>
                <a:latin typeface="Calibri" pitchFamily="34" charset="0"/>
                <a:ea typeface="+mn-ea"/>
                <a:cs typeface="+mn-cs"/>
              </a:rPr>
              <a:t>  </a:t>
            </a:r>
            <a:br>
              <a:rPr kumimoji="0" lang="en-US" altLang="en-US" sz="3200" b="1" i="0" u="none" strike="noStrike" kern="1200" cap="none" spc="0" normalizeH="0" baseline="0" noProof="0" dirty="0">
                <a:ln>
                  <a:noFill/>
                </a:ln>
                <a:solidFill>
                  <a:prstClr val="black">
                    <a:lumMod val="95000"/>
                    <a:lumOff val="5000"/>
                  </a:prstClr>
                </a:solidFill>
                <a:effectLst/>
                <a:uLnTx/>
                <a:uFillTx/>
                <a:latin typeface="Calibri" pitchFamily="34" charset="0"/>
                <a:ea typeface="+mn-ea"/>
                <a:cs typeface="+mn-cs"/>
              </a:rPr>
            </a:br>
            <a:r>
              <a:rPr kumimoji="0" lang="en-US" altLang="en-US" sz="3200" b="1" i="0" u="none" strike="noStrike" kern="1200" cap="none" spc="0" normalizeH="0" baseline="0" noProof="0" dirty="0">
                <a:ln>
                  <a:noFill/>
                </a:ln>
                <a:solidFill>
                  <a:prstClr val="black">
                    <a:lumMod val="95000"/>
                    <a:lumOff val="5000"/>
                  </a:prstClr>
                </a:solidFill>
                <a:effectLst/>
                <a:uLnTx/>
                <a:uFillTx/>
                <a:latin typeface="Calibri" pitchFamily="34" charset="0"/>
                <a:ea typeface="+mn-ea"/>
                <a:cs typeface="+mn-cs"/>
              </a:rPr>
              <a:t>                       </a:t>
            </a:r>
          </a:p>
        </p:txBody>
      </p:sp>
      <p:sp>
        <p:nvSpPr>
          <p:cNvPr id="2" name="TextBox 1"/>
          <p:cNvSpPr txBox="1"/>
          <p:nvPr/>
        </p:nvSpPr>
        <p:spPr>
          <a:xfrm>
            <a:off x="2311400" y="28545"/>
            <a:ext cx="6858000" cy="255454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You find a box with a bar of metal that is stamped </a:t>
            </a:r>
            <a:r>
              <a:rPr kumimoji="0" lang="en-US" altLang="en-US" sz="3200" b="0" i="1"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PURE GOLD</a:t>
            </a:r>
            <a:r>
              <a:rPr kumimoji="0" lang="en-US" altLang="en-US" sz="3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a:t>
            </a:r>
            <a:br>
              <a:rPr kumimoji="0" lang="en-US" altLang="en-US" sz="3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The bar weighs 324.8 grams EXACTLY.  </a:t>
            </a:r>
            <a:br>
              <a:rPr kumimoji="0" lang="en-US" altLang="en-US" sz="3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How many atoms of gold do you have?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3" name="TextBox 2">
            <a:extLst>
              <a:ext uri="{FF2B5EF4-FFF2-40B4-BE49-F238E27FC236}">
                <a16:creationId xmlns:a16="http://schemas.microsoft.com/office/drawing/2014/main" id="{D6A3C344-D0F9-4546-BB21-7B58D1BB7B29}"/>
              </a:ext>
            </a:extLst>
          </p:cNvPr>
          <p:cNvSpPr txBox="1"/>
          <p:nvPr/>
        </p:nvSpPr>
        <p:spPr>
          <a:xfrm>
            <a:off x="-8467" y="2352258"/>
            <a:ext cx="9144000"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Step one, convert grams to moles</a:t>
            </a:r>
          </a:p>
        </p:txBody>
      </p:sp>
    </p:spTree>
    <p:extLst>
      <p:ext uri="{BB962C8B-B14F-4D97-AF65-F5344CB8AC3E}">
        <p14:creationId xmlns:p14="http://schemas.microsoft.com/office/powerpoint/2010/main" val="182662695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34D87-0572-3520-B568-4589B78B3E90}"/>
            </a:ext>
          </a:extLst>
        </p:cNvPr>
        <p:cNvGrpSpPr/>
        <p:nvPr/>
      </p:nvGrpSpPr>
      <p:grpSpPr>
        <a:xfrm>
          <a:off x="0" y="0"/>
          <a:ext cx="0" cy="0"/>
          <a:chOff x="0" y="0"/>
          <a:chExt cx="0" cy="0"/>
        </a:xfrm>
      </p:grpSpPr>
      <p:sp>
        <p:nvSpPr>
          <p:cNvPr id="6146" name="TextBox 1">
            <a:extLst>
              <a:ext uri="{FF2B5EF4-FFF2-40B4-BE49-F238E27FC236}">
                <a16:creationId xmlns:a16="http://schemas.microsoft.com/office/drawing/2014/main" id="{4D08038B-8A84-AB6F-6D7A-D4D6A365A9A0}"/>
              </a:ext>
            </a:extLst>
          </p:cNvPr>
          <p:cNvSpPr txBox="1">
            <a:spLocks noChangeArrowheads="1"/>
          </p:cNvSpPr>
          <p:nvPr/>
        </p:nvSpPr>
        <p:spPr bwMode="auto">
          <a:xfrm>
            <a:off x="165100" y="98425"/>
            <a:ext cx="89789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47.</a:t>
            </a:r>
            <a:r>
              <a:rPr kumimoji="0" lang="en-US" altLang="en-US" sz="28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How many atoms of gold are in 324.8 grams of gold?</a:t>
            </a:r>
          </a:p>
        </p:txBody>
      </p:sp>
      <p:sp>
        <p:nvSpPr>
          <p:cNvPr id="6147" name="TextBox 2">
            <a:extLst>
              <a:ext uri="{FF2B5EF4-FFF2-40B4-BE49-F238E27FC236}">
                <a16:creationId xmlns:a16="http://schemas.microsoft.com/office/drawing/2014/main" id="{A2CBF2FB-9CC7-4F1B-7345-AAE3E5FF3A93}"/>
              </a:ext>
            </a:extLst>
          </p:cNvPr>
          <p:cNvSpPr txBox="1">
            <a:spLocks noChangeArrowheads="1"/>
          </p:cNvSpPr>
          <p:nvPr/>
        </p:nvSpPr>
        <p:spPr bwMode="auto">
          <a:xfrm>
            <a:off x="120967" y="1298698"/>
            <a:ext cx="18340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324.8 g Au</a:t>
            </a:r>
            <a:br>
              <a:rPr kumimoji="0" lang="en-US" altLang="en-US" sz="24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a:t>
            </a:r>
          </a:p>
        </p:txBody>
      </p:sp>
      <p:sp>
        <p:nvSpPr>
          <p:cNvPr id="6148" name="TextBox 3">
            <a:extLst>
              <a:ext uri="{FF2B5EF4-FFF2-40B4-BE49-F238E27FC236}">
                <a16:creationId xmlns:a16="http://schemas.microsoft.com/office/drawing/2014/main" id="{CEA26D4F-829F-8611-CD19-DB9429D5D8A4}"/>
              </a:ext>
            </a:extLst>
          </p:cNvPr>
          <p:cNvSpPr txBox="1">
            <a:spLocks noChangeArrowheads="1"/>
          </p:cNvSpPr>
          <p:nvPr/>
        </p:nvSpPr>
        <p:spPr bwMode="auto">
          <a:xfrm>
            <a:off x="2031227" y="1298698"/>
            <a:ext cx="381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x</a:t>
            </a:r>
          </a:p>
        </p:txBody>
      </p:sp>
      <p:sp>
        <p:nvSpPr>
          <p:cNvPr id="6149" name="Rectangle 5">
            <a:extLst>
              <a:ext uri="{FF2B5EF4-FFF2-40B4-BE49-F238E27FC236}">
                <a16:creationId xmlns:a16="http://schemas.microsoft.com/office/drawing/2014/main" id="{BAD957E8-01A2-FF78-8441-C46504EC37EE}"/>
              </a:ext>
            </a:extLst>
          </p:cNvPr>
          <p:cNvSpPr>
            <a:spLocks noChangeArrowheads="1"/>
          </p:cNvSpPr>
          <p:nvPr/>
        </p:nvSpPr>
        <p:spPr bwMode="auto">
          <a:xfrm>
            <a:off x="2259827" y="1298698"/>
            <a:ext cx="1828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sng" strike="noStrike" kern="1200" cap="none" spc="0" normalizeH="0" baseline="0" noProof="0">
                <a:ln>
                  <a:noFill/>
                </a:ln>
                <a:solidFill>
                  <a:srgbClr val="000000"/>
                </a:solidFill>
                <a:effectLst/>
                <a:uLnTx/>
                <a:uFillTx/>
                <a:latin typeface="Times New Roman" panose="02020603050405020304" pitchFamily="18" charset="0"/>
                <a:cs typeface="Times New Roman" panose="02020603050405020304" pitchFamily="18" charset="0"/>
              </a:rPr>
              <a:t>1 mole Au</a:t>
            </a:r>
            <a:br>
              <a:rPr kumimoji="0" lang="en-US" altLang="en-US" sz="2400" b="0" i="0" u="sng" strike="noStrike" kern="1200" cap="none" spc="0" normalizeH="0" baseline="0" noProof="0">
                <a:ln>
                  <a:noFill/>
                </a:ln>
                <a:solidFill>
                  <a:srgbClr val="000000"/>
                </a:solidFill>
                <a:effectLst/>
                <a:uLnTx/>
                <a:uFillTx/>
                <a:latin typeface="Times New Roman" panose="02020603050405020304" pitchFamily="18" charset="0"/>
                <a:cs typeface="Times New Roman" panose="02020603050405020304" pitchFamily="18" charset="0"/>
              </a:rPr>
            </a:b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cs typeface="Times New Roman" panose="02020603050405020304" pitchFamily="18" charset="0"/>
              </a:rPr>
              <a:t>197 g Au</a:t>
            </a:r>
          </a:p>
        </p:txBody>
      </p:sp>
      <p:sp>
        <p:nvSpPr>
          <p:cNvPr id="6150" name="Rectangle 6">
            <a:extLst>
              <a:ext uri="{FF2B5EF4-FFF2-40B4-BE49-F238E27FC236}">
                <a16:creationId xmlns:a16="http://schemas.microsoft.com/office/drawing/2014/main" id="{5E3DAEA4-B9F2-7A39-3566-FE174311155B}"/>
              </a:ext>
            </a:extLst>
          </p:cNvPr>
          <p:cNvSpPr>
            <a:spLocks noChangeArrowheads="1"/>
          </p:cNvSpPr>
          <p:nvPr/>
        </p:nvSpPr>
        <p:spPr bwMode="auto">
          <a:xfrm>
            <a:off x="3860027" y="1374898"/>
            <a:ext cx="4154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srgbClr val="000000"/>
                </a:solidFill>
                <a:effectLst/>
                <a:uLnTx/>
                <a:uFillTx/>
                <a:latin typeface="Times New Roman" panose="02020603050405020304" pitchFamily="18" charset="0"/>
                <a:cs typeface="Times New Roman" panose="02020603050405020304" pitchFamily="18" charset="0"/>
              </a:rPr>
              <a:t>=</a:t>
            </a:r>
          </a:p>
        </p:txBody>
      </p:sp>
      <p:sp>
        <p:nvSpPr>
          <p:cNvPr id="6151" name="Rectangle 7">
            <a:extLst>
              <a:ext uri="{FF2B5EF4-FFF2-40B4-BE49-F238E27FC236}">
                <a16:creationId xmlns:a16="http://schemas.microsoft.com/office/drawing/2014/main" id="{94CBF08A-C827-FE62-18C5-146EC95B487D}"/>
              </a:ext>
            </a:extLst>
          </p:cNvPr>
          <p:cNvSpPr>
            <a:spLocks noChangeArrowheads="1"/>
          </p:cNvSpPr>
          <p:nvPr/>
        </p:nvSpPr>
        <p:spPr bwMode="auto">
          <a:xfrm>
            <a:off x="4317227" y="1374898"/>
            <a:ext cx="27511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1.649 moles Au</a:t>
            </a:r>
          </a:p>
        </p:txBody>
      </p:sp>
    </p:spTree>
    <p:extLst>
      <p:ext uri="{BB962C8B-B14F-4D97-AF65-F5344CB8AC3E}">
        <p14:creationId xmlns:p14="http://schemas.microsoft.com/office/powerpoint/2010/main" val="205741341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93F90-8366-FD34-94A0-35DB0B11A04C}"/>
            </a:ext>
          </a:extLst>
        </p:cNvPr>
        <p:cNvGrpSpPr/>
        <p:nvPr/>
      </p:nvGrpSpPr>
      <p:grpSpPr>
        <a:xfrm>
          <a:off x="0" y="0"/>
          <a:ext cx="0" cy="0"/>
          <a:chOff x="0" y="0"/>
          <a:chExt cx="0" cy="0"/>
        </a:xfrm>
      </p:grpSpPr>
      <p:sp>
        <p:nvSpPr>
          <p:cNvPr id="6146" name="TextBox 1">
            <a:extLst>
              <a:ext uri="{FF2B5EF4-FFF2-40B4-BE49-F238E27FC236}">
                <a16:creationId xmlns:a16="http://schemas.microsoft.com/office/drawing/2014/main" id="{6E152316-8B48-1DC7-4AA7-510EC86A3BFF}"/>
              </a:ext>
            </a:extLst>
          </p:cNvPr>
          <p:cNvSpPr txBox="1">
            <a:spLocks noChangeArrowheads="1"/>
          </p:cNvSpPr>
          <p:nvPr/>
        </p:nvSpPr>
        <p:spPr bwMode="auto">
          <a:xfrm>
            <a:off x="165100" y="98425"/>
            <a:ext cx="89789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47.</a:t>
            </a:r>
            <a:r>
              <a:rPr kumimoji="0" lang="en-US" altLang="en-US" sz="28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How many atoms of gold are in 324.8 grams of gold?</a:t>
            </a:r>
          </a:p>
        </p:txBody>
      </p:sp>
      <p:sp>
        <p:nvSpPr>
          <p:cNvPr id="6147" name="TextBox 2">
            <a:extLst>
              <a:ext uri="{FF2B5EF4-FFF2-40B4-BE49-F238E27FC236}">
                <a16:creationId xmlns:a16="http://schemas.microsoft.com/office/drawing/2014/main" id="{D79EEED5-1004-B10E-6718-704FC95C1F2A}"/>
              </a:ext>
            </a:extLst>
          </p:cNvPr>
          <p:cNvSpPr txBox="1">
            <a:spLocks noChangeArrowheads="1"/>
          </p:cNvSpPr>
          <p:nvPr/>
        </p:nvSpPr>
        <p:spPr bwMode="auto">
          <a:xfrm>
            <a:off x="120967" y="1298698"/>
            <a:ext cx="18340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324.8 g Au</a:t>
            </a:r>
            <a:br>
              <a:rPr kumimoji="0" lang="en-US" altLang="en-US" sz="24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a:t>
            </a:r>
          </a:p>
        </p:txBody>
      </p:sp>
      <p:sp>
        <p:nvSpPr>
          <p:cNvPr id="6148" name="TextBox 3">
            <a:extLst>
              <a:ext uri="{FF2B5EF4-FFF2-40B4-BE49-F238E27FC236}">
                <a16:creationId xmlns:a16="http://schemas.microsoft.com/office/drawing/2014/main" id="{9FD27F6A-B021-3D5A-0E3C-009F4EE38DCF}"/>
              </a:ext>
            </a:extLst>
          </p:cNvPr>
          <p:cNvSpPr txBox="1">
            <a:spLocks noChangeArrowheads="1"/>
          </p:cNvSpPr>
          <p:nvPr/>
        </p:nvSpPr>
        <p:spPr bwMode="auto">
          <a:xfrm>
            <a:off x="2031227" y="1298698"/>
            <a:ext cx="381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x</a:t>
            </a:r>
          </a:p>
        </p:txBody>
      </p:sp>
      <p:sp>
        <p:nvSpPr>
          <p:cNvPr id="6149" name="Rectangle 5">
            <a:extLst>
              <a:ext uri="{FF2B5EF4-FFF2-40B4-BE49-F238E27FC236}">
                <a16:creationId xmlns:a16="http://schemas.microsoft.com/office/drawing/2014/main" id="{0A7ED09B-369F-2BD7-3E61-B0165A74A29F}"/>
              </a:ext>
            </a:extLst>
          </p:cNvPr>
          <p:cNvSpPr>
            <a:spLocks noChangeArrowheads="1"/>
          </p:cNvSpPr>
          <p:nvPr/>
        </p:nvSpPr>
        <p:spPr bwMode="auto">
          <a:xfrm>
            <a:off x="2259827" y="1298698"/>
            <a:ext cx="1828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sng" strike="noStrike" kern="1200" cap="none" spc="0" normalizeH="0" baseline="0" noProof="0">
                <a:ln>
                  <a:noFill/>
                </a:ln>
                <a:solidFill>
                  <a:srgbClr val="000000"/>
                </a:solidFill>
                <a:effectLst/>
                <a:uLnTx/>
                <a:uFillTx/>
                <a:latin typeface="Times New Roman" panose="02020603050405020304" pitchFamily="18" charset="0"/>
                <a:cs typeface="Times New Roman" panose="02020603050405020304" pitchFamily="18" charset="0"/>
              </a:rPr>
              <a:t>1 mole Au</a:t>
            </a:r>
            <a:br>
              <a:rPr kumimoji="0" lang="en-US" altLang="en-US" sz="2400" b="0" i="0" u="sng" strike="noStrike" kern="1200" cap="none" spc="0" normalizeH="0" baseline="0" noProof="0">
                <a:ln>
                  <a:noFill/>
                </a:ln>
                <a:solidFill>
                  <a:srgbClr val="000000"/>
                </a:solidFill>
                <a:effectLst/>
                <a:uLnTx/>
                <a:uFillTx/>
                <a:latin typeface="Times New Roman" panose="02020603050405020304" pitchFamily="18" charset="0"/>
                <a:cs typeface="Times New Roman" panose="02020603050405020304" pitchFamily="18" charset="0"/>
              </a:rPr>
            </a:b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cs typeface="Times New Roman" panose="02020603050405020304" pitchFamily="18" charset="0"/>
              </a:rPr>
              <a:t>197 g Au</a:t>
            </a:r>
          </a:p>
        </p:txBody>
      </p:sp>
      <p:sp>
        <p:nvSpPr>
          <p:cNvPr id="6150" name="Rectangle 6">
            <a:extLst>
              <a:ext uri="{FF2B5EF4-FFF2-40B4-BE49-F238E27FC236}">
                <a16:creationId xmlns:a16="http://schemas.microsoft.com/office/drawing/2014/main" id="{AFC6A003-564B-91B2-7983-187E32B21264}"/>
              </a:ext>
            </a:extLst>
          </p:cNvPr>
          <p:cNvSpPr>
            <a:spLocks noChangeArrowheads="1"/>
          </p:cNvSpPr>
          <p:nvPr/>
        </p:nvSpPr>
        <p:spPr bwMode="auto">
          <a:xfrm>
            <a:off x="3860027" y="1374898"/>
            <a:ext cx="4154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srgbClr val="000000"/>
                </a:solidFill>
                <a:effectLst/>
                <a:uLnTx/>
                <a:uFillTx/>
                <a:latin typeface="Times New Roman" panose="02020603050405020304" pitchFamily="18" charset="0"/>
                <a:cs typeface="Times New Roman" panose="02020603050405020304" pitchFamily="18" charset="0"/>
              </a:rPr>
              <a:t>=</a:t>
            </a:r>
          </a:p>
        </p:txBody>
      </p:sp>
      <p:sp>
        <p:nvSpPr>
          <p:cNvPr id="6151" name="Rectangle 7">
            <a:extLst>
              <a:ext uri="{FF2B5EF4-FFF2-40B4-BE49-F238E27FC236}">
                <a16:creationId xmlns:a16="http://schemas.microsoft.com/office/drawing/2014/main" id="{1EE110AD-48A9-0642-0BA5-58FB19E70E7F}"/>
              </a:ext>
            </a:extLst>
          </p:cNvPr>
          <p:cNvSpPr>
            <a:spLocks noChangeArrowheads="1"/>
          </p:cNvSpPr>
          <p:nvPr/>
        </p:nvSpPr>
        <p:spPr bwMode="auto">
          <a:xfrm>
            <a:off x="4317227" y="1374898"/>
            <a:ext cx="27511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1.649 moles Au</a:t>
            </a:r>
          </a:p>
        </p:txBody>
      </p:sp>
      <p:cxnSp>
        <p:nvCxnSpPr>
          <p:cNvPr id="6152" name="Straight Arrow Connector 9">
            <a:extLst>
              <a:ext uri="{FF2B5EF4-FFF2-40B4-BE49-F238E27FC236}">
                <a16:creationId xmlns:a16="http://schemas.microsoft.com/office/drawing/2014/main" id="{2BAE09FC-CBDC-2EC0-25C5-45ED410E272F}"/>
              </a:ext>
            </a:extLst>
          </p:cNvPr>
          <p:cNvCxnSpPr>
            <a:cxnSpLocks noChangeShapeType="1"/>
            <a:endCxn id="6153" idx="0"/>
          </p:cNvCxnSpPr>
          <p:nvPr/>
        </p:nvCxnSpPr>
        <p:spPr bwMode="auto">
          <a:xfrm flipH="1">
            <a:off x="1469253" y="1898773"/>
            <a:ext cx="3838576" cy="869950"/>
          </a:xfrm>
          <a:prstGeom prst="straightConnector1">
            <a:avLst/>
          </a:prstGeom>
          <a:noFill/>
          <a:ln w="25400" algn="ctr">
            <a:solidFill>
              <a:srgbClr val="006600"/>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153" name="Rectangle 10">
            <a:extLst>
              <a:ext uri="{FF2B5EF4-FFF2-40B4-BE49-F238E27FC236}">
                <a16:creationId xmlns:a16="http://schemas.microsoft.com/office/drawing/2014/main" id="{5461595D-00A9-92F7-37CE-2007FE6FB319}"/>
              </a:ext>
            </a:extLst>
          </p:cNvPr>
          <p:cNvSpPr>
            <a:spLocks noChangeArrowheads="1"/>
          </p:cNvSpPr>
          <p:nvPr/>
        </p:nvSpPr>
        <p:spPr bwMode="auto">
          <a:xfrm>
            <a:off x="82591" y="2768723"/>
            <a:ext cx="277332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1.649 moles Au</a:t>
            </a:r>
            <a:br>
              <a:rPr kumimoji="0" lang="en-US" altLang="en-US"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1</a:t>
            </a:r>
          </a:p>
        </p:txBody>
      </p:sp>
      <p:sp>
        <p:nvSpPr>
          <p:cNvPr id="6154" name="Rectangle 11">
            <a:extLst>
              <a:ext uri="{FF2B5EF4-FFF2-40B4-BE49-F238E27FC236}">
                <a16:creationId xmlns:a16="http://schemas.microsoft.com/office/drawing/2014/main" id="{3434DFE2-402A-BB59-3751-5CF38643EB5C}"/>
              </a:ext>
            </a:extLst>
          </p:cNvPr>
          <p:cNvSpPr>
            <a:spLocks noChangeArrowheads="1"/>
          </p:cNvSpPr>
          <p:nvPr/>
        </p:nvSpPr>
        <p:spPr bwMode="auto">
          <a:xfrm>
            <a:off x="2839445" y="2830696"/>
            <a:ext cx="389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x</a:t>
            </a:r>
          </a:p>
        </p:txBody>
      </p:sp>
      <p:sp>
        <p:nvSpPr>
          <p:cNvPr id="6155" name="Rectangle 12">
            <a:extLst>
              <a:ext uri="{FF2B5EF4-FFF2-40B4-BE49-F238E27FC236}">
                <a16:creationId xmlns:a16="http://schemas.microsoft.com/office/drawing/2014/main" id="{FA958F5D-5346-7347-B2AE-D804E3C31835}"/>
              </a:ext>
            </a:extLst>
          </p:cNvPr>
          <p:cNvSpPr>
            <a:spLocks noChangeArrowheads="1"/>
          </p:cNvSpPr>
          <p:nvPr/>
        </p:nvSpPr>
        <p:spPr bwMode="auto">
          <a:xfrm>
            <a:off x="3174227" y="2768723"/>
            <a:ext cx="3276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sng" strike="noStrike" kern="1200" cap="none" spc="0" normalizeH="0" baseline="0" noProof="0">
                <a:ln>
                  <a:noFill/>
                </a:ln>
                <a:solidFill>
                  <a:srgbClr val="FF0000"/>
                </a:solidFill>
                <a:effectLst/>
                <a:uLnTx/>
                <a:uFillTx/>
                <a:latin typeface="Times New Roman" panose="02020603050405020304" pitchFamily="18" charset="0"/>
                <a:cs typeface="Times New Roman" panose="02020603050405020304" pitchFamily="18" charset="0"/>
              </a:rPr>
              <a:t>6.02 x 10</a:t>
            </a:r>
            <a:r>
              <a:rPr kumimoji="0" lang="en-US" altLang="en-US" sz="2800" b="0" i="0" u="sng" strike="noStrike" kern="1200" cap="none" spc="0" normalizeH="0" baseline="30000" noProof="0">
                <a:ln>
                  <a:noFill/>
                </a:ln>
                <a:solidFill>
                  <a:srgbClr val="FF0000"/>
                </a:solidFill>
                <a:effectLst/>
                <a:uLnTx/>
                <a:uFillTx/>
                <a:latin typeface="Times New Roman" panose="02020603050405020304" pitchFamily="18" charset="0"/>
                <a:cs typeface="Times New Roman" panose="02020603050405020304" pitchFamily="18" charset="0"/>
              </a:rPr>
              <a:t>23</a:t>
            </a:r>
            <a:r>
              <a:rPr kumimoji="0" lang="en-US" altLang="en-US" sz="2800" b="0" i="0" u="sng" strike="noStrike" kern="1200" cap="none" spc="0" normalizeH="0" baseline="0" noProof="0">
                <a:ln>
                  <a:noFill/>
                </a:ln>
                <a:solidFill>
                  <a:srgbClr val="FF0000"/>
                </a:solidFill>
                <a:effectLst/>
                <a:uLnTx/>
                <a:uFillTx/>
                <a:latin typeface="Times New Roman" panose="02020603050405020304" pitchFamily="18" charset="0"/>
                <a:cs typeface="Times New Roman" panose="02020603050405020304" pitchFamily="18" charset="0"/>
              </a:rPr>
              <a:t> atoms Au</a:t>
            </a:r>
            <a:br>
              <a:rPr kumimoji="0" lang="en-US" altLang="en-US" sz="2800" b="0" i="0" u="none" strike="noStrike" kern="1200" cap="none" spc="0" normalizeH="0" baseline="0" noProof="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2800" b="0" i="0" u="none" strike="noStrike" kern="1200" cap="none" spc="0" normalizeH="0" baseline="0" noProof="0">
                <a:ln>
                  <a:noFill/>
                </a:ln>
                <a:solidFill>
                  <a:srgbClr val="FF0000"/>
                </a:solidFill>
                <a:effectLst/>
                <a:uLnTx/>
                <a:uFillTx/>
                <a:latin typeface="Times New Roman" panose="02020603050405020304" pitchFamily="18" charset="0"/>
                <a:cs typeface="Times New Roman" panose="02020603050405020304" pitchFamily="18" charset="0"/>
              </a:rPr>
              <a:t>1 mole Au</a:t>
            </a:r>
          </a:p>
        </p:txBody>
      </p:sp>
      <p:sp>
        <p:nvSpPr>
          <p:cNvPr id="6156" name="Rectangle 13">
            <a:extLst>
              <a:ext uri="{FF2B5EF4-FFF2-40B4-BE49-F238E27FC236}">
                <a16:creationId xmlns:a16="http://schemas.microsoft.com/office/drawing/2014/main" id="{BEAE6FD0-E916-E1ED-7653-F92D1AE7FB9F}"/>
              </a:ext>
            </a:extLst>
          </p:cNvPr>
          <p:cNvSpPr>
            <a:spLocks noChangeArrowheads="1"/>
          </p:cNvSpPr>
          <p:nvPr/>
        </p:nvSpPr>
        <p:spPr bwMode="auto">
          <a:xfrm>
            <a:off x="6374627" y="2921123"/>
            <a:ext cx="4154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srgbClr val="FF0000"/>
                </a:solidFill>
                <a:effectLst/>
                <a:uLnTx/>
                <a:uFillTx/>
                <a:latin typeface="Times New Roman" panose="02020603050405020304" pitchFamily="18" charset="0"/>
                <a:cs typeface="Times New Roman" panose="02020603050405020304" pitchFamily="18" charset="0"/>
              </a:rPr>
              <a:t>=</a:t>
            </a:r>
          </a:p>
        </p:txBody>
      </p:sp>
      <p:sp>
        <p:nvSpPr>
          <p:cNvPr id="6157" name="Text Box 14">
            <a:extLst>
              <a:ext uri="{FF2B5EF4-FFF2-40B4-BE49-F238E27FC236}">
                <a16:creationId xmlns:a16="http://schemas.microsoft.com/office/drawing/2014/main" id="{90208989-2735-B6F6-039E-D84209CBC53B}"/>
              </a:ext>
            </a:extLst>
          </p:cNvPr>
          <p:cNvSpPr txBox="1">
            <a:spLocks noChangeArrowheads="1"/>
          </p:cNvSpPr>
          <p:nvPr/>
        </p:nvSpPr>
        <p:spPr bwMode="auto">
          <a:xfrm>
            <a:off x="-1" y="4351160"/>
            <a:ext cx="873945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(1.649 x 6.02) x 10</a:t>
            </a:r>
            <a:r>
              <a:rPr kumimoji="0" lang="en-US" altLang="en-US" sz="2400" b="0" i="0" u="none" strike="noStrike" kern="1200" cap="none" spc="0" normalizeH="0" baseline="30000" noProof="0" dirty="0">
                <a:ln>
                  <a:noFill/>
                </a:ln>
                <a:solidFill>
                  <a:prstClr val="black"/>
                </a:solidFill>
                <a:effectLst/>
                <a:uLnTx/>
                <a:uFillTx/>
                <a:latin typeface="Times New Roman" panose="02020603050405020304" pitchFamily="18" charset="0"/>
                <a:cs typeface="Times New Roman" panose="02020603050405020304" pitchFamily="18" charset="0"/>
              </a:rPr>
              <a:t>23</a:t>
            </a:r>
            <a:r>
              <a:rPr kumimoji="0" lang="en-US" altLang="en-US"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atoms Au =  </a:t>
            </a:r>
            <a:r>
              <a:rPr kumimoji="0" lang="en-US" altLang="en-US" b="0" i="0" u="sng"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9.927 x 10</a:t>
            </a:r>
            <a:r>
              <a:rPr kumimoji="0" lang="en-US" altLang="en-US" b="0" i="0" u="sng" strike="noStrike" kern="1200" cap="none" spc="0" normalizeH="0" baseline="30000" noProof="0" dirty="0">
                <a:ln>
                  <a:noFill/>
                </a:ln>
                <a:solidFill>
                  <a:srgbClr val="0000CC"/>
                </a:solidFill>
                <a:effectLst/>
                <a:uLnTx/>
                <a:uFillTx/>
                <a:latin typeface="Times New Roman" panose="02020603050405020304" pitchFamily="18" charset="0"/>
                <a:cs typeface="Times New Roman" panose="02020603050405020304" pitchFamily="18" charset="0"/>
              </a:rPr>
              <a:t>23</a:t>
            </a:r>
            <a:r>
              <a:rPr kumimoji="0" lang="en-US" altLang="en-US" b="0" i="0" u="sng"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 = atoms Au</a:t>
            </a:r>
          </a:p>
        </p:txBody>
      </p:sp>
      <p:cxnSp>
        <p:nvCxnSpPr>
          <p:cNvPr id="14" name="Straight Connector 13">
            <a:extLst>
              <a:ext uri="{FF2B5EF4-FFF2-40B4-BE49-F238E27FC236}">
                <a16:creationId xmlns:a16="http://schemas.microsoft.com/office/drawing/2014/main" id="{CF53DE1A-0327-120E-B519-C8013099ECD9}"/>
              </a:ext>
            </a:extLst>
          </p:cNvPr>
          <p:cNvCxnSpPr>
            <a:cxnSpLocks/>
          </p:cNvCxnSpPr>
          <p:nvPr/>
        </p:nvCxnSpPr>
        <p:spPr>
          <a:xfrm flipH="1">
            <a:off x="1469253" y="2921123"/>
            <a:ext cx="1273947" cy="228600"/>
          </a:xfrm>
          <a:prstGeom prst="line">
            <a:avLst/>
          </a:prstGeom>
          <a:ln w="12700"/>
        </p:spPr>
        <p:style>
          <a:lnRef idx="1">
            <a:schemeClr val="accent2"/>
          </a:lnRef>
          <a:fillRef idx="0">
            <a:schemeClr val="accent2"/>
          </a:fillRef>
          <a:effectRef idx="0">
            <a:schemeClr val="accent2"/>
          </a:effectRef>
          <a:fontRef idx="minor">
            <a:schemeClr val="tx1"/>
          </a:fontRef>
        </p:style>
      </p:cxnSp>
      <p:sp>
        <p:nvSpPr>
          <p:cNvPr id="2" name="TextBox 1">
            <a:extLst>
              <a:ext uri="{FF2B5EF4-FFF2-40B4-BE49-F238E27FC236}">
                <a16:creationId xmlns:a16="http://schemas.microsoft.com/office/drawing/2014/main" id="{5034A1E6-412E-0C0C-336F-389FF7F8587D}"/>
              </a:ext>
            </a:extLst>
          </p:cNvPr>
          <p:cNvSpPr txBox="1"/>
          <p:nvPr/>
        </p:nvSpPr>
        <p:spPr>
          <a:xfrm>
            <a:off x="6858000" y="3429000"/>
            <a:ext cx="2286000" cy="400110"/>
          </a:xfrm>
          <a:prstGeom prst="rect">
            <a:avLst/>
          </a:prstGeom>
          <a:noFill/>
        </p:spPr>
        <p:txBody>
          <a:bodyPr wrap="square" rtlCol="0">
            <a:spAutoFit/>
          </a:bodyPr>
          <a:lstStyle/>
          <a:p>
            <a:pPr algn="ctr"/>
            <a:r>
              <a:rPr lang="en-US" sz="2000" b="1" dirty="0">
                <a:solidFill>
                  <a:schemeClr val="tx1">
                    <a:lumMod val="95000"/>
                    <a:lumOff val="5000"/>
                  </a:schemeClr>
                </a:solidFill>
                <a:latin typeface="Times New Roman" panose="02020603050405020304" pitchFamily="18" charset="0"/>
                <a:cs typeface="Times New Roman" panose="02020603050405020304" pitchFamily="18" charset="0"/>
              </a:rPr>
              <a:t>Simplify!</a:t>
            </a:r>
          </a:p>
        </p:txBody>
      </p:sp>
      <p:cxnSp>
        <p:nvCxnSpPr>
          <p:cNvPr id="4" name="Straight Connector 3">
            <a:extLst>
              <a:ext uri="{FF2B5EF4-FFF2-40B4-BE49-F238E27FC236}">
                <a16:creationId xmlns:a16="http://schemas.microsoft.com/office/drawing/2014/main" id="{A0B18895-20C5-B285-2717-8316A0ECA519}"/>
              </a:ext>
            </a:extLst>
          </p:cNvPr>
          <p:cNvCxnSpPr>
            <a:cxnSpLocks/>
          </p:cNvCxnSpPr>
          <p:nvPr/>
        </p:nvCxnSpPr>
        <p:spPr>
          <a:xfrm flipH="1">
            <a:off x="4389736" y="3397053"/>
            <a:ext cx="1273947" cy="22860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5" name="Straight Arrow Connector 9">
            <a:extLst>
              <a:ext uri="{FF2B5EF4-FFF2-40B4-BE49-F238E27FC236}">
                <a16:creationId xmlns:a16="http://schemas.microsoft.com/office/drawing/2014/main" id="{A2463EBD-EB82-B0C0-58B3-A9F34BA6328F}"/>
              </a:ext>
            </a:extLst>
          </p:cNvPr>
          <p:cNvCxnSpPr>
            <a:cxnSpLocks noChangeShapeType="1"/>
          </p:cNvCxnSpPr>
          <p:nvPr/>
        </p:nvCxnSpPr>
        <p:spPr bwMode="auto">
          <a:xfrm flipH="1">
            <a:off x="2412227" y="3374677"/>
            <a:ext cx="5062817" cy="987181"/>
          </a:xfrm>
          <a:prstGeom prst="straightConnector1">
            <a:avLst/>
          </a:prstGeom>
          <a:noFill/>
          <a:ln w="25400" algn="ctr">
            <a:solidFill>
              <a:srgbClr val="006600"/>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31392801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BFF"/>
        </a:solidFill>
        <a:effectLst/>
      </p:bgPr>
    </p:bg>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0" y="152400"/>
            <a:ext cx="9144000" cy="107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C00000"/>
                </a:solidFill>
                <a:effectLst/>
                <a:uLnTx/>
                <a:uFillTx/>
                <a:latin typeface="Comic Sans MS" pitchFamily="66" charset="0"/>
                <a:ea typeface="+mn-ea"/>
                <a:cs typeface="+mn-cs"/>
              </a:rPr>
              <a:t>48.</a:t>
            </a:r>
            <a:r>
              <a:rPr kumimoji="0" lang="en-US" altLang="en-US" sz="3200" b="0" i="0" u="none" strike="noStrike" kern="1200" cap="none" spc="0" normalizeH="0" baseline="0" noProof="0" dirty="0">
                <a:ln>
                  <a:noFill/>
                </a:ln>
                <a:solidFill>
                  <a:prstClr val="black"/>
                </a:solidFill>
                <a:effectLst/>
                <a:uLnTx/>
                <a:uFillTx/>
                <a:latin typeface="Comic Sans MS" pitchFamily="66" charset="0"/>
                <a:ea typeface="+mn-ea"/>
                <a:cs typeface="+mn-cs"/>
              </a:rPr>
              <a:t>  If you have 64.35 g of sodium hydroxide,   </a:t>
            </a:r>
            <a:br>
              <a:rPr kumimoji="0" lang="en-US" altLang="en-US" sz="3200" b="0" i="0" u="none" strike="noStrike" kern="1200" cap="none" spc="0" normalizeH="0" baseline="0" noProof="0" dirty="0">
                <a:ln>
                  <a:noFill/>
                </a:ln>
                <a:solidFill>
                  <a:prstClr val="black"/>
                </a:solidFill>
                <a:effectLst/>
                <a:uLnTx/>
                <a:uFillTx/>
                <a:latin typeface="Comic Sans MS" pitchFamily="66" charset="0"/>
                <a:ea typeface="+mn-ea"/>
                <a:cs typeface="+mn-cs"/>
              </a:rPr>
            </a:br>
            <a:r>
              <a:rPr kumimoji="0" lang="en-US" altLang="en-US" sz="3200" b="0" i="0" u="none" strike="noStrike" kern="1200" cap="none" spc="0" normalizeH="0" baseline="0" noProof="0" dirty="0">
                <a:ln>
                  <a:noFill/>
                </a:ln>
                <a:solidFill>
                  <a:prstClr val="black"/>
                </a:solidFill>
                <a:effectLst/>
                <a:uLnTx/>
                <a:uFillTx/>
                <a:latin typeface="Comic Sans MS" pitchFamily="66" charset="0"/>
                <a:ea typeface="+mn-ea"/>
                <a:cs typeface="+mn-cs"/>
              </a:rPr>
              <a:t>       how many grams of those are oxygen?</a:t>
            </a:r>
          </a:p>
        </p:txBody>
      </p:sp>
      <p:sp>
        <p:nvSpPr>
          <p:cNvPr id="2" name="TextBox 1">
            <a:extLst>
              <a:ext uri="{FF2B5EF4-FFF2-40B4-BE49-F238E27FC236}">
                <a16:creationId xmlns:a16="http://schemas.microsoft.com/office/drawing/2014/main" id="{E4412DAE-D339-4946-A7EE-AFD0643C19E5}"/>
              </a:ext>
            </a:extLst>
          </p:cNvPr>
          <p:cNvSpPr txBox="1"/>
          <p:nvPr/>
        </p:nvSpPr>
        <p:spPr>
          <a:xfrm>
            <a:off x="0" y="1371600"/>
            <a:ext cx="9144000"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CC"/>
                </a:solidFill>
                <a:effectLst/>
                <a:uLnTx/>
                <a:uFillTx/>
                <a:latin typeface="Comic Sans MS" panose="030F0702030302020204" pitchFamily="66" charset="0"/>
                <a:ea typeface="+mn-ea"/>
                <a:cs typeface="+mn-cs"/>
              </a:rPr>
              <a:t>Step one, molar mass of this compound</a:t>
            </a:r>
          </a:p>
        </p:txBody>
      </p:sp>
    </p:spTree>
    <p:extLst>
      <p:ext uri="{BB962C8B-B14F-4D97-AF65-F5344CB8AC3E}">
        <p14:creationId xmlns:p14="http://schemas.microsoft.com/office/powerpoint/2010/main" val="146374977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FAF"/>
        </a:solidFill>
        <a:effectLst/>
      </p:bgPr>
    </p:bg>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38100" y="63500"/>
            <a:ext cx="91059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C00000"/>
                </a:solidFill>
                <a:effectLst/>
                <a:uLnTx/>
                <a:uFillTx/>
                <a:latin typeface="Comic Sans MS" pitchFamily="66" charset="0"/>
                <a:ea typeface="+mn-ea"/>
                <a:cs typeface="+mn-cs"/>
              </a:rPr>
              <a:t>48.</a:t>
            </a: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  If you have 64.35 g of sodium hydroxide,   </a:t>
            </a:r>
            <a:b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b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       how many grams of those are oxygen?</a:t>
            </a:r>
          </a:p>
        </p:txBody>
      </p:sp>
      <p:sp>
        <p:nvSpPr>
          <p:cNvPr id="8195" name="Text Box 3"/>
          <p:cNvSpPr txBox="1">
            <a:spLocks noChangeArrowheads="1"/>
          </p:cNvSpPr>
          <p:nvPr/>
        </p:nvSpPr>
        <p:spPr bwMode="auto">
          <a:xfrm>
            <a:off x="0" y="1295400"/>
            <a:ext cx="8001000" cy="393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1" i="0" u="sng" strike="noStrike" kern="1200" cap="none" spc="0" normalizeH="0" baseline="0" noProof="0" dirty="0">
                <a:ln>
                  <a:noFill/>
                </a:ln>
                <a:solidFill>
                  <a:prstClr val="black"/>
                </a:solidFill>
                <a:effectLst/>
                <a:uLnTx/>
                <a:uFillTx/>
                <a:latin typeface="Courier New" pitchFamily="49" charset="0"/>
                <a:ea typeface="+mn-ea"/>
                <a:cs typeface="+mn-cs"/>
              </a:rPr>
              <a:t>NaOH</a:t>
            </a:r>
            <a:r>
              <a:rPr kumimoji="0" lang="en-US" altLang="en-US" sz="3600" b="1" i="0" u="none" strike="noStrike" kern="1200" cap="none" spc="0" normalizeH="0" baseline="0" noProof="0" dirty="0">
                <a:ln>
                  <a:noFill/>
                </a:ln>
                <a:solidFill>
                  <a:prstClr val="black"/>
                </a:solidFill>
                <a:effectLst/>
                <a:uLnTx/>
                <a:uFillTx/>
                <a:latin typeface="Courier New" pitchFamily="49" charset="0"/>
                <a:ea typeface="+mn-ea"/>
                <a:cs typeface="+mn-cs"/>
              </a:rPr>
              <a:t> </a:t>
            </a:r>
            <a:r>
              <a:rPr kumimoji="0" lang="en-US" altLang="en-US" sz="3600" b="0" i="0" u="none" strike="noStrike" kern="1200" cap="none" spc="0" normalizeH="0" baseline="0" noProof="0" dirty="0">
                <a:ln>
                  <a:noFill/>
                </a:ln>
                <a:solidFill>
                  <a:prstClr val="black"/>
                </a:solidFill>
                <a:effectLst/>
                <a:uLnTx/>
                <a:uFillTx/>
                <a:latin typeface="Courier New" pitchFamily="49" charset="0"/>
                <a:ea typeface="+mn-ea"/>
                <a:cs typeface="+mn-cs"/>
              </a:rPr>
              <a:t>           </a:t>
            </a:r>
            <a:r>
              <a:rPr kumimoji="0" lang="en-US" altLang="en-US" sz="2800" b="1" i="0" u="sng" strike="noStrike" kern="1200" cap="none" spc="0" normalizeH="0" baseline="0" noProof="0" dirty="0">
                <a:ln>
                  <a:noFill/>
                </a:ln>
                <a:solidFill>
                  <a:prstClr val="black"/>
                </a:solidFill>
                <a:effectLst/>
                <a:uLnTx/>
                <a:uFillTx/>
                <a:latin typeface="Comic Sans MS" pitchFamily="66" charset="0"/>
                <a:ea typeface="+mn-ea"/>
                <a:cs typeface="+mn-cs"/>
              </a:rPr>
              <a:t>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Courier New" pitchFamily="49" charset="0"/>
                <a:ea typeface="+mn-ea"/>
                <a:cs typeface="+mn-cs"/>
              </a:rPr>
              <a:t>Na 1x23= 23</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Courier New" pitchFamily="49" charset="0"/>
                <a:ea typeface="+mn-ea"/>
                <a:cs typeface="+mn-cs"/>
              </a:rPr>
              <a:t>O  1x16= 16     </a:t>
            </a:r>
            <a:r>
              <a:rPr kumimoji="0" lang="en-US" altLang="en-US" sz="3600" b="1" i="0" u="none" strike="noStrike" kern="1200" cap="none" spc="0" normalizeH="0" baseline="0" noProof="0" dirty="0">
                <a:ln>
                  <a:noFill/>
                </a:ln>
                <a:solidFill>
                  <a:prstClr val="black"/>
                </a:solidFill>
                <a:effectLst/>
                <a:uLnTx/>
                <a:uFillTx/>
                <a:latin typeface="Courier New" pitchFamily="49" charset="0"/>
                <a:ea typeface="+mn-ea"/>
                <a:cs typeface="+mn-cs"/>
              </a:rPr>
              <a:t>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Courier New" pitchFamily="49" charset="0"/>
                <a:ea typeface="+mn-ea"/>
                <a:cs typeface="+mn-cs"/>
              </a:rPr>
              <a:t>H  1x1 =  1</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Courier New" pitchFamily="49" charset="0"/>
                <a:ea typeface="+mn-ea"/>
                <a:cs typeface="+mn-cs"/>
              </a:rPr>
              <a:t>     40g/mole</a:t>
            </a:r>
          </a:p>
        </p:txBody>
      </p:sp>
      <p:sp>
        <p:nvSpPr>
          <p:cNvPr id="8196" name="Line 4"/>
          <p:cNvSpPr>
            <a:spLocks noChangeShapeType="1"/>
          </p:cNvSpPr>
          <p:nvPr/>
        </p:nvSpPr>
        <p:spPr bwMode="auto">
          <a:xfrm>
            <a:off x="1143000" y="4343400"/>
            <a:ext cx="2743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 name="TextBox 1">
            <a:extLst>
              <a:ext uri="{FF2B5EF4-FFF2-40B4-BE49-F238E27FC236}">
                <a16:creationId xmlns:a16="http://schemas.microsoft.com/office/drawing/2014/main" id="{25CDCAD2-482D-4A2F-A613-F81C824C34FD}"/>
              </a:ext>
            </a:extLst>
          </p:cNvPr>
          <p:cNvSpPr txBox="1"/>
          <p:nvPr/>
        </p:nvSpPr>
        <p:spPr>
          <a:xfrm>
            <a:off x="0" y="5715000"/>
            <a:ext cx="9105900"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charset="0"/>
                <a:ea typeface="+mn-ea"/>
                <a:cs typeface="+mn-cs"/>
              </a:rPr>
              <a:t>Next step:  percent comp by mass of all three parts of this compound</a:t>
            </a:r>
          </a:p>
        </p:txBody>
      </p:sp>
    </p:spTree>
    <p:extLst>
      <p:ext uri="{BB962C8B-B14F-4D97-AF65-F5344CB8AC3E}">
        <p14:creationId xmlns:p14="http://schemas.microsoft.com/office/powerpoint/2010/main" val="299327285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FAF"/>
        </a:solidFill>
        <a:effectLst/>
      </p:bgPr>
    </p:bg>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38100" y="63500"/>
            <a:ext cx="91059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C00000"/>
                </a:solidFill>
                <a:effectLst/>
                <a:uLnTx/>
                <a:uFillTx/>
                <a:latin typeface="Comic Sans MS" pitchFamily="66" charset="0"/>
                <a:ea typeface="+mn-ea"/>
                <a:cs typeface="+mn-cs"/>
              </a:rPr>
              <a:t>48.</a:t>
            </a: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  If you have 64.35 g of sodium hydroxide,   </a:t>
            </a:r>
            <a:b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b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       how many grams of those are oxygen?</a:t>
            </a:r>
          </a:p>
        </p:txBody>
      </p:sp>
      <p:sp>
        <p:nvSpPr>
          <p:cNvPr id="8195" name="Text Box 3"/>
          <p:cNvSpPr txBox="1">
            <a:spLocks noChangeArrowheads="1"/>
          </p:cNvSpPr>
          <p:nvPr/>
        </p:nvSpPr>
        <p:spPr bwMode="auto">
          <a:xfrm>
            <a:off x="0" y="1295400"/>
            <a:ext cx="8763000" cy="393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1" i="0" u="sng" strike="noStrike" kern="1200" cap="none" spc="0" normalizeH="0" baseline="0" noProof="0" dirty="0">
                <a:ln>
                  <a:noFill/>
                </a:ln>
                <a:solidFill>
                  <a:prstClr val="black"/>
                </a:solidFill>
                <a:effectLst/>
                <a:uLnTx/>
                <a:uFillTx/>
                <a:latin typeface="Courier New" pitchFamily="49" charset="0"/>
                <a:ea typeface="+mn-ea"/>
                <a:cs typeface="+mn-cs"/>
              </a:rPr>
              <a:t>NaOH</a:t>
            </a:r>
            <a:r>
              <a:rPr kumimoji="0" lang="en-US" altLang="en-US" sz="3600" b="1" i="0" u="none" strike="noStrike" kern="1200" cap="none" spc="0" normalizeH="0" baseline="0" noProof="0" dirty="0">
                <a:ln>
                  <a:noFill/>
                </a:ln>
                <a:solidFill>
                  <a:prstClr val="black"/>
                </a:solidFill>
                <a:effectLst/>
                <a:uLnTx/>
                <a:uFillTx/>
                <a:latin typeface="Courier New" pitchFamily="49" charset="0"/>
                <a:ea typeface="+mn-ea"/>
                <a:cs typeface="+mn-cs"/>
              </a:rPr>
              <a:t> </a:t>
            </a:r>
            <a:r>
              <a:rPr kumimoji="0" lang="en-US" altLang="en-US" sz="3600" b="0" i="0" u="none" strike="noStrike" kern="1200" cap="none" spc="0" normalizeH="0" baseline="0" noProof="0" dirty="0">
                <a:ln>
                  <a:noFill/>
                </a:ln>
                <a:solidFill>
                  <a:prstClr val="black"/>
                </a:solidFill>
                <a:effectLst/>
                <a:uLnTx/>
                <a:uFillTx/>
                <a:latin typeface="Courier New" pitchFamily="49" charset="0"/>
                <a:ea typeface="+mn-ea"/>
                <a:cs typeface="+mn-cs"/>
              </a:rPr>
              <a:t>           </a:t>
            </a:r>
            <a:r>
              <a:rPr kumimoji="0" lang="en-US" altLang="en-US" sz="2800" b="1" i="0" u="sng" strike="noStrike" kern="1200" cap="none" spc="0" normalizeH="0" baseline="0" noProof="0" dirty="0">
                <a:ln>
                  <a:noFill/>
                </a:ln>
                <a:solidFill>
                  <a:prstClr val="black"/>
                </a:solidFill>
                <a:effectLst/>
                <a:uLnTx/>
                <a:uFillTx/>
                <a:latin typeface="Comic Sans MS" pitchFamily="66" charset="0"/>
                <a:ea typeface="+mn-ea"/>
                <a:cs typeface="+mn-cs"/>
              </a:rPr>
              <a:t>% Comp by Mass</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Courier New" pitchFamily="49" charset="0"/>
                <a:ea typeface="+mn-ea"/>
                <a:cs typeface="+mn-cs"/>
              </a:rPr>
              <a:t>Na 1x23= 23    Na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Courier New" pitchFamily="49" charset="0"/>
                <a:ea typeface="+mn-ea"/>
                <a:cs typeface="+mn-cs"/>
              </a:rPr>
              <a:t>O  1x16= 16     O</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Courier New" pitchFamily="49" charset="0"/>
                <a:ea typeface="+mn-ea"/>
                <a:cs typeface="+mn-cs"/>
              </a:rPr>
              <a:t>H  1x1 =  1     H</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Courier New" pitchFamily="49" charset="0"/>
                <a:ea typeface="+mn-ea"/>
                <a:cs typeface="+mn-cs"/>
              </a:rPr>
              <a:t>     40g/mole</a:t>
            </a:r>
          </a:p>
        </p:txBody>
      </p:sp>
      <p:sp>
        <p:nvSpPr>
          <p:cNvPr id="8196" name="Line 4"/>
          <p:cNvSpPr>
            <a:spLocks noChangeShapeType="1"/>
          </p:cNvSpPr>
          <p:nvPr/>
        </p:nvSpPr>
        <p:spPr bwMode="auto">
          <a:xfrm>
            <a:off x="1143000" y="4343400"/>
            <a:ext cx="2743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7" name="Text Box 5"/>
          <p:cNvSpPr txBox="1">
            <a:spLocks noChangeArrowheads="1"/>
          </p:cNvSpPr>
          <p:nvPr/>
        </p:nvSpPr>
        <p:spPr bwMode="auto">
          <a:xfrm>
            <a:off x="5321104" y="2921913"/>
            <a:ext cx="1009357"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000" b="1" i="0" u="none" strike="noStrike" kern="1200" cap="none" spc="0" normalizeH="0" baseline="0" noProof="0" dirty="0">
                <a:ln>
                  <a:noFill/>
                </a:ln>
                <a:solidFill>
                  <a:prstClr val="black"/>
                </a:solidFill>
                <a:effectLst/>
                <a:uLnTx/>
                <a:uFillTx/>
                <a:latin typeface="Courier New" pitchFamily="49" charset="0"/>
                <a:ea typeface="+mn-ea"/>
                <a:cs typeface="+mn-cs"/>
              </a:rPr>
              <a:t>16g</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000" b="1" i="0" u="none" strike="noStrike" kern="1200" cap="none" spc="0" normalizeH="0" baseline="0" noProof="0" dirty="0">
                <a:ln>
                  <a:noFill/>
                </a:ln>
                <a:solidFill>
                  <a:prstClr val="black"/>
                </a:solidFill>
                <a:effectLst/>
                <a:uLnTx/>
                <a:uFillTx/>
                <a:latin typeface="Courier New" pitchFamily="49" charset="0"/>
                <a:ea typeface="+mn-ea"/>
                <a:cs typeface="+mn-cs"/>
              </a:rPr>
              <a:t>40g</a:t>
            </a:r>
          </a:p>
        </p:txBody>
      </p:sp>
      <p:sp>
        <p:nvSpPr>
          <p:cNvPr id="8198" name="Line 7"/>
          <p:cNvSpPr>
            <a:spLocks noChangeShapeType="1"/>
          </p:cNvSpPr>
          <p:nvPr/>
        </p:nvSpPr>
        <p:spPr bwMode="auto">
          <a:xfrm>
            <a:off x="5562600" y="3352800"/>
            <a:ext cx="685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9" name="Text Box 8"/>
          <p:cNvSpPr txBox="1">
            <a:spLocks noChangeArrowheads="1"/>
          </p:cNvSpPr>
          <p:nvPr/>
        </p:nvSpPr>
        <p:spPr bwMode="auto">
          <a:xfrm>
            <a:off x="6286500" y="2971512"/>
            <a:ext cx="27813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charset="0"/>
                <a:ea typeface="+mn-ea"/>
                <a:cs typeface="+mn-cs"/>
              </a:rPr>
              <a:t>X 100%  =  </a:t>
            </a:r>
            <a:r>
              <a:rPr kumimoji="0" lang="en-US" altLang="en-US" sz="3200" b="1" i="0" u="none" strike="noStrike" kern="1200" cap="none" spc="0" normalizeH="0" baseline="0" noProof="0" dirty="0">
                <a:ln>
                  <a:noFill/>
                </a:ln>
                <a:solidFill>
                  <a:srgbClr val="006600"/>
                </a:solidFill>
                <a:effectLst/>
                <a:uLnTx/>
                <a:uFillTx/>
                <a:latin typeface="Arial" charset="0"/>
                <a:ea typeface="+mn-ea"/>
                <a:cs typeface="+mn-cs"/>
              </a:rPr>
              <a:t>40%</a:t>
            </a:r>
            <a:endParaRPr kumimoji="0" lang="en-US" altLang="en-US" sz="2000" b="1" i="0" u="none" strike="noStrike" kern="1200" cap="none" spc="0" normalizeH="0" baseline="0" noProof="0" dirty="0">
              <a:ln>
                <a:noFill/>
              </a:ln>
              <a:solidFill>
                <a:srgbClr val="006600"/>
              </a:solidFill>
              <a:effectLst/>
              <a:uLnTx/>
              <a:uFillTx/>
              <a:latin typeface="Arial" charset="0"/>
              <a:ea typeface="+mn-ea"/>
              <a:cs typeface="+mn-cs"/>
            </a:endParaRPr>
          </a:p>
        </p:txBody>
      </p:sp>
      <p:sp>
        <p:nvSpPr>
          <p:cNvPr id="2" name="Line 7">
            <a:extLst>
              <a:ext uri="{FF2B5EF4-FFF2-40B4-BE49-F238E27FC236}">
                <a16:creationId xmlns:a16="http://schemas.microsoft.com/office/drawing/2014/main" id="{15C54B93-861B-4CE3-9481-3DBE8A88BCA8}"/>
              </a:ext>
            </a:extLst>
          </p:cNvPr>
          <p:cNvSpPr>
            <a:spLocks noChangeShapeType="1"/>
          </p:cNvSpPr>
          <p:nvPr/>
        </p:nvSpPr>
        <p:spPr bwMode="auto">
          <a:xfrm>
            <a:off x="5569047" y="4139913"/>
            <a:ext cx="685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 name="Text Box 8">
            <a:extLst>
              <a:ext uri="{FF2B5EF4-FFF2-40B4-BE49-F238E27FC236}">
                <a16:creationId xmlns:a16="http://schemas.microsoft.com/office/drawing/2014/main" id="{DAB77DEA-D7C5-489D-8AD1-2C888F7DCC29}"/>
              </a:ext>
            </a:extLst>
          </p:cNvPr>
          <p:cNvSpPr txBox="1">
            <a:spLocks noChangeArrowheads="1"/>
          </p:cNvSpPr>
          <p:nvPr/>
        </p:nvSpPr>
        <p:spPr bwMode="auto">
          <a:xfrm>
            <a:off x="6328702" y="3867141"/>
            <a:ext cx="27813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charset="0"/>
                <a:ea typeface="+mn-ea"/>
                <a:cs typeface="+mn-cs"/>
              </a:rPr>
              <a:t>X 100%  </a:t>
            </a:r>
            <a:r>
              <a:rPr kumimoji="0" lang="en-US" altLang="en-US" sz="1600" b="0" i="0" u="none" strike="noStrike" kern="1200" cap="none" spc="0" normalizeH="0" baseline="0" noProof="0" dirty="0">
                <a:ln>
                  <a:noFill/>
                </a:ln>
                <a:solidFill>
                  <a:prstClr val="black"/>
                </a:solidFill>
                <a:effectLst/>
                <a:uLnTx/>
                <a:uFillTx/>
                <a:latin typeface="Arial" charset="0"/>
                <a:ea typeface="+mn-ea"/>
                <a:cs typeface="+mn-cs"/>
              </a:rPr>
              <a:t>=  </a:t>
            </a:r>
            <a:r>
              <a:rPr kumimoji="0" lang="en-US" altLang="en-US" sz="2400" b="0" i="0" u="none" strike="noStrike" kern="1200" cap="none" spc="0" normalizeH="0" baseline="0" noProof="0" dirty="0">
                <a:ln>
                  <a:noFill/>
                </a:ln>
                <a:solidFill>
                  <a:srgbClr val="006600"/>
                </a:solidFill>
                <a:effectLst/>
                <a:uLnTx/>
                <a:uFillTx/>
                <a:latin typeface="Arial" charset="0"/>
                <a:ea typeface="+mn-ea"/>
                <a:cs typeface="+mn-cs"/>
              </a:rPr>
              <a:t>2.5%</a:t>
            </a:r>
            <a:endParaRPr kumimoji="0" lang="en-US" altLang="en-US" sz="2000" b="0" i="0" u="none" strike="noStrike" kern="1200" cap="none" spc="0" normalizeH="0" baseline="0" noProof="0" dirty="0">
              <a:ln>
                <a:noFill/>
              </a:ln>
              <a:solidFill>
                <a:srgbClr val="006600"/>
              </a:solidFill>
              <a:effectLst/>
              <a:uLnTx/>
              <a:uFillTx/>
              <a:latin typeface="Arial" charset="0"/>
              <a:ea typeface="+mn-ea"/>
              <a:cs typeface="+mn-cs"/>
            </a:endParaRPr>
          </a:p>
        </p:txBody>
      </p:sp>
      <p:sp>
        <p:nvSpPr>
          <p:cNvPr id="5" name="Text Box 5">
            <a:extLst>
              <a:ext uri="{FF2B5EF4-FFF2-40B4-BE49-F238E27FC236}">
                <a16:creationId xmlns:a16="http://schemas.microsoft.com/office/drawing/2014/main" id="{A9B81C7C-C83A-4FEE-A68B-BD62E07049A5}"/>
              </a:ext>
            </a:extLst>
          </p:cNvPr>
          <p:cNvSpPr txBox="1">
            <a:spLocks noChangeArrowheads="1"/>
          </p:cNvSpPr>
          <p:nvPr/>
        </p:nvSpPr>
        <p:spPr bwMode="auto">
          <a:xfrm>
            <a:off x="5410200" y="3759969"/>
            <a:ext cx="990600"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000" b="1" i="0" u="none" strike="noStrike" kern="1200" cap="none" spc="0" normalizeH="0" baseline="0" noProof="0" dirty="0">
                <a:ln>
                  <a:noFill/>
                </a:ln>
                <a:solidFill>
                  <a:prstClr val="black"/>
                </a:solidFill>
                <a:effectLst/>
                <a:uLnTx/>
                <a:uFillTx/>
                <a:latin typeface="Courier New" pitchFamily="49" charset="0"/>
                <a:ea typeface="+mn-ea"/>
                <a:cs typeface="+mn-cs"/>
              </a:rPr>
              <a:t>1g</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000" b="1" i="0" u="none" strike="noStrike" kern="1200" cap="none" spc="0" normalizeH="0" baseline="0" noProof="0" dirty="0">
                <a:ln>
                  <a:noFill/>
                </a:ln>
                <a:solidFill>
                  <a:prstClr val="black"/>
                </a:solidFill>
                <a:effectLst/>
                <a:uLnTx/>
                <a:uFillTx/>
                <a:latin typeface="Courier New" pitchFamily="49" charset="0"/>
                <a:ea typeface="+mn-ea"/>
                <a:cs typeface="+mn-cs"/>
              </a:rPr>
              <a:t>40g</a:t>
            </a:r>
          </a:p>
        </p:txBody>
      </p:sp>
      <p:sp>
        <p:nvSpPr>
          <p:cNvPr id="6" name="Text Box 5">
            <a:extLst>
              <a:ext uri="{FF2B5EF4-FFF2-40B4-BE49-F238E27FC236}">
                <a16:creationId xmlns:a16="http://schemas.microsoft.com/office/drawing/2014/main" id="{A46B08ED-69B7-46A3-8388-1ACE2C7AE7BE}"/>
              </a:ext>
            </a:extLst>
          </p:cNvPr>
          <p:cNvSpPr txBox="1">
            <a:spLocks noChangeArrowheads="1"/>
          </p:cNvSpPr>
          <p:nvPr/>
        </p:nvSpPr>
        <p:spPr bwMode="auto">
          <a:xfrm>
            <a:off x="5267179" y="1978774"/>
            <a:ext cx="990600"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000" b="1" i="0" u="none" strike="noStrike" kern="1200" cap="none" spc="0" normalizeH="0" baseline="0" noProof="0" dirty="0">
                <a:ln>
                  <a:noFill/>
                </a:ln>
                <a:solidFill>
                  <a:prstClr val="black"/>
                </a:solidFill>
                <a:effectLst/>
                <a:uLnTx/>
                <a:uFillTx/>
                <a:latin typeface="Courier New" pitchFamily="49" charset="0"/>
                <a:ea typeface="+mn-ea"/>
                <a:cs typeface="+mn-cs"/>
              </a:rPr>
              <a:t>23g</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000" b="1" i="0" u="none" strike="noStrike" kern="1200" cap="none" spc="0" normalizeH="0" baseline="0" noProof="0" dirty="0">
                <a:ln>
                  <a:noFill/>
                </a:ln>
                <a:solidFill>
                  <a:prstClr val="black"/>
                </a:solidFill>
                <a:effectLst/>
                <a:uLnTx/>
                <a:uFillTx/>
                <a:latin typeface="Courier New" pitchFamily="49" charset="0"/>
                <a:ea typeface="+mn-ea"/>
                <a:cs typeface="+mn-cs"/>
              </a:rPr>
              <a:t>40g</a:t>
            </a:r>
          </a:p>
        </p:txBody>
      </p:sp>
      <p:sp>
        <p:nvSpPr>
          <p:cNvPr id="7" name="Text Box 8">
            <a:extLst>
              <a:ext uri="{FF2B5EF4-FFF2-40B4-BE49-F238E27FC236}">
                <a16:creationId xmlns:a16="http://schemas.microsoft.com/office/drawing/2014/main" id="{4FE47724-CC95-4960-A84D-02B9FE4F7153}"/>
              </a:ext>
            </a:extLst>
          </p:cNvPr>
          <p:cNvSpPr txBox="1">
            <a:spLocks noChangeArrowheads="1"/>
          </p:cNvSpPr>
          <p:nvPr/>
        </p:nvSpPr>
        <p:spPr bwMode="auto">
          <a:xfrm>
            <a:off x="6257779" y="2090819"/>
            <a:ext cx="27813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charset="0"/>
                <a:ea typeface="+mn-ea"/>
                <a:cs typeface="+mn-cs"/>
              </a:rPr>
              <a:t>X 100%  </a:t>
            </a:r>
            <a:r>
              <a:rPr kumimoji="0" lang="en-US" altLang="en-US" sz="1600" b="0" i="0" u="none" strike="noStrike" kern="1200" cap="none" spc="0" normalizeH="0" baseline="0" noProof="0" dirty="0">
                <a:ln>
                  <a:noFill/>
                </a:ln>
                <a:solidFill>
                  <a:prstClr val="black"/>
                </a:solidFill>
                <a:effectLst/>
                <a:uLnTx/>
                <a:uFillTx/>
                <a:latin typeface="Arial" charset="0"/>
                <a:ea typeface="+mn-ea"/>
                <a:cs typeface="+mn-cs"/>
              </a:rPr>
              <a:t>=  </a:t>
            </a:r>
            <a:r>
              <a:rPr kumimoji="0" lang="en-US" altLang="en-US" sz="2400" b="0" i="0" u="none" strike="noStrike" kern="1200" cap="none" spc="0" normalizeH="0" baseline="0" noProof="0" dirty="0">
                <a:ln>
                  <a:noFill/>
                </a:ln>
                <a:solidFill>
                  <a:srgbClr val="006600"/>
                </a:solidFill>
                <a:effectLst/>
                <a:uLnTx/>
                <a:uFillTx/>
                <a:latin typeface="Arial" charset="0"/>
                <a:ea typeface="+mn-ea"/>
                <a:cs typeface="+mn-cs"/>
              </a:rPr>
              <a:t>57.5%</a:t>
            </a:r>
            <a:endParaRPr kumimoji="0" lang="en-US" altLang="en-US" sz="2000" b="0" i="0" u="none" strike="noStrike" kern="1200" cap="none" spc="0" normalizeH="0" baseline="0" noProof="0" dirty="0">
              <a:ln>
                <a:noFill/>
              </a:ln>
              <a:solidFill>
                <a:srgbClr val="006600"/>
              </a:solidFill>
              <a:effectLst/>
              <a:uLnTx/>
              <a:uFillTx/>
              <a:latin typeface="Arial" charset="0"/>
              <a:ea typeface="+mn-ea"/>
              <a:cs typeface="+mn-cs"/>
            </a:endParaRPr>
          </a:p>
        </p:txBody>
      </p:sp>
      <p:sp>
        <p:nvSpPr>
          <p:cNvPr id="8" name="Line 7">
            <a:extLst>
              <a:ext uri="{FF2B5EF4-FFF2-40B4-BE49-F238E27FC236}">
                <a16:creationId xmlns:a16="http://schemas.microsoft.com/office/drawing/2014/main" id="{C0550104-E88A-4660-B298-E95A30F7C01C}"/>
              </a:ext>
            </a:extLst>
          </p:cNvPr>
          <p:cNvSpPr>
            <a:spLocks noChangeShapeType="1"/>
          </p:cNvSpPr>
          <p:nvPr/>
        </p:nvSpPr>
        <p:spPr bwMode="auto">
          <a:xfrm>
            <a:off x="5410200" y="2362200"/>
            <a:ext cx="685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48744906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FAF"/>
        </a:solidFill>
        <a:effectLst/>
      </p:bgPr>
    </p:bg>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38100" y="63500"/>
            <a:ext cx="91059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C00000"/>
                </a:solidFill>
                <a:effectLst/>
                <a:uLnTx/>
                <a:uFillTx/>
                <a:latin typeface="Comic Sans MS" pitchFamily="66" charset="0"/>
                <a:ea typeface="+mn-ea"/>
                <a:cs typeface="+mn-cs"/>
              </a:rPr>
              <a:t>48.</a:t>
            </a: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  If you have 64.35 g of sodium hydroxide,   </a:t>
            </a:r>
            <a:b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br>
            <a:r>
              <a:rPr kumimoji="0" lang="en-US" altLang="en-US" sz="3200" b="0" i="0" u="none" strike="noStrike" kern="1200" cap="none" spc="0" normalizeH="0" baseline="0" noProof="0" dirty="0">
                <a:ln>
                  <a:noFill/>
                </a:ln>
                <a:solidFill>
                  <a:srgbClr val="000000"/>
                </a:solidFill>
                <a:effectLst/>
                <a:uLnTx/>
                <a:uFillTx/>
                <a:latin typeface="Comic Sans MS" pitchFamily="66" charset="0"/>
                <a:ea typeface="+mn-ea"/>
                <a:cs typeface="+mn-cs"/>
              </a:rPr>
              <a:t>       how many grams of those are oxygen?</a:t>
            </a:r>
          </a:p>
        </p:txBody>
      </p:sp>
      <p:sp>
        <p:nvSpPr>
          <p:cNvPr id="8195" name="Text Box 3"/>
          <p:cNvSpPr txBox="1">
            <a:spLocks noChangeArrowheads="1"/>
          </p:cNvSpPr>
          <p:nvPr/>
        </p:nvSpPr>
        <p:spPr bwMode="auto">
          <a:xfrm>
            <a:off x="0" y="1295399"/>
            <a:ext cx="8763000" cy="393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1" i="0" u="sng" strike="noStrike" kern="1200" cap="none" spc="0" normalizeH="0" baseline="0" noProof="0" dirty="0">
                <a:ln>
                  <a:noFill/>
                </a:ln>
                <a:solidFill>
                  <a:prstClr val="black"/>
                </a:solidFill>
                <a:effectLst/>
                <a:uLnTx/>
                <a:uFillTx/>
                <a:latin typeface="Courier New" pitchFamily="49" charset="0"/>
                <a:ea typeface="+mn-ea"/>
                <a:cs typeface="+mn-cs"/>
              </a:rPr>
              <a:t>NaOH</a:t>
            </a:r>
            <a:r>
              <a:rPr kumimoji="0" lang="en-US" altLang="en-US" sz="3600" b="1" i="0" u="none" strike="noStrike" kern="1200" cap="none" spc="0" normalizeH="0" baseline="0" noProof="0" dirty="0">
                <a:ln>
                  <a:noFill/>
                </a:ln>
                <a:solidFill>
                  <a:prstClr val="black"/>
                </a:solidFill>
                <a:effectLst/>
                <a:uLnTx/>
                <a:uFillTx/>
                <a:latin typeface="Courier New" pitchFamily="49" charset="0"/>
                <a:ea typeface="+mn-ea"/>
                <a:cs typeface="+mn-cs"/>
              </a:rPr>
              <a:t> </a:t>
            </a:r>
            <a:r>
              <a:rPr kumimoji="0" lang="en-US" altLang="en-US" sz="3600" b="0" i="0" u="none" strike="noStrike" kern="1200" cap="none" spc="0" normalizeH="0" baseline="0" noProof="0" dirty="0">
                <a:ln>
                  <a:noFill/>
                </a:ln>
                <a:solidFill>
                  <a:prstClr val="black"/>
                </a:solidFill>
                <a:effectLst/>
                <a:uLnTx/>
                <a:uFillTx/>
                <a:latin typeface="Courier New" pitchFamily="49" charset="0"/>
                <a:ea typeface="+mn-ea"/>
                <a:cs typeface="+mn-cs"/>
              </a:rPr>
              <a:t>           </a:t>
            </a:r>
            <a:r>
              <a:rPr kumimoji="0" lang="en-US" altLang="en-US" sz="2800" b="1" i="0" u="sng" strike="noStrike" kern="1200" cap="none" spc="0" normalizeH="0" baseline="0" noProof="0" dirty="0">
                <a:ln>
                  <a:noFill/>
                </a:ln>
                <a:solidFill>
                  <a:prstClr val="black"/>
                </a:solidFill>
                <a:effectLst/>
                <a:uLnTx/>
                <a:uFillTx/>
                <a:latin typeface="Comic Sans MS" pitchFamily="66" charset="0"/>
                <a:ea typeface="+mn-ea"/>
                <a:cs typeface="+mn-cs"/>
              </a:rPr>
              <a:t>% Comp by Mass</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Courier New" pitchFamily="49" charset="0"/>
                <a:ea typeface="+mn-ea"/>
                <a:cs typeface="+mn-cs"/>
              </a:rPr>
              <a:t>Na 1x23= 23    Na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Courier New" pitchFamily="49" charset="0"/>
                <a:ea typeface="+mn-ea"/>
                <a:cs typeface="+mn-cs"/>
              </a:rPr>
              <a:t>O  1x16= 16     O</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Courier New" pitchFamily="49" charset="0"/>
                <a:ea typeface="+mn-ea"/>
                <a:cs typeface="+mn-cs"/>
              </a:rPr>
              <a:t>H  1x1 =  1     H</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Courier New" pitchFamily="49" charset="0"/>
                <a:ea typeface="+mn-ea"/>
                <a:cs typeface="+mn-cs"/>
              </a:rPr>
              <a:t>     40g/mole</a:t>
            </a:r>
          </a:p>
        </p:txBody>
      </p:sp>
      <p:sp>
        <p:nvSpPr>
          <p:cNvPr id="8196" name="Line 4"/>
          <p:cNvSpPr>
            <a:spLocks noChangeShapeType="1"/>
          </p:cNvSpPr>
          <p:nvPr/>
        </p:nvSpPr>
        <p:spPr bwMode="auto">
          <a:xfrm>
            <a:off x="1143000" y="4343400"/>
            <a:ext cx="2743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7" name="Text Box 5"/>
          <p:cNvSpPr txBox="1">
            <a:spLocks noChangeArrowheads="1"/>
          </p:cNvSpPr>
          <p:nvPr/>
        </p:nvSpPr>
        <p:spPr bwMode="auto">
          <a:xfrm>
            <a:off x="5321104" y="2921913"/>
            <a:ext cx="1009357"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000" b="1" i="0" u="none" strike="noStrike" kern="1200" cap="none" spc="0" normalizeH="0" baseline="0" noProof="0" dirty="0">
                <a:ln>
                  <a:noFill/>
                </a:ln>
                <a:solidFill>
                  <a:prstClr val="black"/>
                </a:solidFill>
                <a:effectLst/>
                <a:uLnTx/>
                <a:uFillTx/>
                <a:latin typeface="Courier New" pitchFamily="49" charset="0"/>
                <a:ea typeface="+mn-ea"/>
                <a:cs typeface="+mn-cs"/>
              </a:rPr>
              <a:t>16g</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000" b="1" i="0" u="none" strike="noStrike" kern="1200" cap="none" spc="0" normalizeH="0" baseline="0" noProof="0" dirty="0">
                <a:ln>
                  <a:noFill/>
                </a:ln>
                <a:solidFill>
                  <a:prstClr val="black"/>
                </a:solidFill>
                <a:effectLst/>
                <a:uLnTx/>
                <a:uFillTx/>
                <a:latin typeface="Courier New" pitchFamily="49" charset="0"/>
                <a:ea typeface="+mn-ea"/>
                <a:cs typeface="+mn-cs"/>
              </a:rPr>
              <a:t>40g</a:t>
            </a:r>
          </a:p>
        </p:txBody>
      </p:sp>
      <p:sp>
        <p:nvSpPr>
          <p:cNvPr id="8198" name="Line 7"/>
          <p:cNvSpPr>
            <a:spLocks noChangeShapeType="1"/>
          </p:cNvSpPr>
          <p:nvPr/>
        </p:nvSpPr>
        <p:spPr bwMode="auto">
          <a:xfrm>
            <a:off x="5562600" y="3352800"/>
            <a:ext cx="685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9" name="Text Box 8"/>
          <p:cNvSpPr txBox="1">
            <a:spLocks noChangeArrowheads="1"/>
          </p:cNvSpPr>
          <p:nvPr/>
        </p:nvSpPr>
        <p:spPr bwMode="auto">
          <a:xfrm>
            <a:off x="6286500" y="2971512"/>
            <a:ext cx="27813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charset="0"/>
                <a:ea typeface="+mn-ea"/>
                <a:cs typeface="+mn-cs"/>
              </a:rPr>
              <a:t>X 100%  =  </a:t>
            </a:r>
            <a:r>
              <a:rPr kumimoji="0" lang="en-US" altLang="en-US" sz="3200" b="1" i="0" u="none" strike="noStrike" kern="1200" cap="none" spc="0" normalizeH="0" baseline="0" noProof="0" dirty="0">
                <a:ln>
                  <a:noFill/>
                </a:ln>
                <a:solidFill>
                  <a:srgbClr val="006600"/>
                </a:solidFill>
                <a:effectLst/>
                <a:uLnTx/>
                <a:uFillTx/>
                <a:latin typeface="Arial" charset="0"/>
                <a:ea typeface="+mn-ea"/>
                <a:cs typeface="+mn-cs"/>
              </a:rPr>
              <a:t>40%</a:t>
            </a:r>
            <a:endParaRPr kumimoji="0" lang="en-US" altLang="en-US" sz="2000" b="1" i="0" u="none" strike="noStrike" kern="1200" cap="none" spc="0" normalizeH="0" baseline="0" noProof="0" dirty="0">
              <a:ln>
                <a:noFill/>
              </a:ln>
              <a:solidFill>
                <a:srgbClr val="006600"/>
              </a:solidFill>
              <a:effectLst/>
              <a:uLnTx/>
              <a:uFillTx/>
              <a:latin typeface="Arial" charset="0"/>
              <a:ea typeface="+mn-ea"/>
              <a:cs typeface="+mn-cs"/>
            </a:endParaRPr>
          </a:p>
        </p:txBody>
      </p:sp>
      <p:sp>
        <p:nvSpPr>
          <p:cNvPr id="2" name="Line 7">
            <a:extLst>
              <a:ext uri="{FF2B5EF4-FFF2-40B4-BE49-F238E27FC236}">
                <a16:creationId xmlns:a16="http://schemas.microsoft.com/office/drawing/2014/main" id="{15C54B93-861B-4CE3-9481-3DBE8A88BCA8}"/>
              </a:ext>
            </a:extLst>
          </p:cNvPr>
          <p:cNvSpPr>
            <a:spLocks noChangeShapeType="1"/>
          </p:cNvSpPr>
          <p:nvPr/>
        </p:nvSpPr>
        <p:spPr bwMode="auto">
          <a:xfrm>
            <a:off x="5569047" y="4139913"/>
            <a:ext cx="685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 name="Text Box 8">
            <a:extLst>
              <a:ext uri="{FF2B5EF4-FFF2-40B4-BE49-F238E27FC236}">
                <a16:creationId xmlns:a16="http://schemas.microsoft.com/office/drawing/2014/main" id="{DAB77DEA-D7C5-489D-8AD1-2C888F7DCC29}"/>
              </a:ext>
            </a:extLst>
          </p:cNvPr>
          <p:cNvSpPr txBox="1">
            <a:spLocks noChangeArrowheads="1"/>
          </p:cNvSpPr>
          <p:nvPr/>
        </p:nvSpPr>
        <p:spPr bwMode="auto">
          <a:xfrm>
            <a:off x="6328702" y="3867141"/>
            <a:ext cx="27813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charset="0"/>
                <a:ea typeface="+mn-ea"/>
                <a:cs typeface="+mn-cs"/>
              </a:rPr>
              <a:t>X 100%  </a:t>
            </a:r>
            <a:r>
              <a:rPr kumimoji="0" lang="en-US" altLang="en-US" sz="1600" b="0" i="0" u="none" strike="noStrike" kern="1200" cap="none" spc="0" normalizeH="0" baseline="0" noProof="0" dirty="0">
                <a:ln>
                  <a:noFill/>
                </a:ln>
                <a:solidFill>
                  <a:prstClr val="black"/>
                </a:solidFill>
                <a:effectLst/>
                <a:uLnTx/>
                <a:uFillTx/>
                <a:latin typeface="Arial" charset="0"/>
                <a:ea typeface="+mn-ea"/>
                <a:cs typeface="+mn-cs"/>
              </a:rPr>
              <a:t>=  </a:t>
            </a:r>
            <a:r>
              <a:rPr kumimoji="0" lang="en-US" altLang="en-US" sz="2400" b="0" i="0" u="none" strike="noStrike" kern="1200" cap="none" spc="0" normalizeH="0" baseline="0" noProof="0" dirty="0">
                <a:ln>
                  <a:noFill/>
                </a:ln>
                <a:solidFill>
                  <a:srgbClr val="006600"/>
                </a:solidFill>
                <a:effectLst/>
                <a:uLnTx/>
                <a:uFillTx/>
                <a:latin typeface="Arial" charset="0"/>
                <a:ea typeface="+mn-ea"/>
                <a:cs typeface="+mn-cs"/>
              </a:rPr>
              <a:t>2.5%</a:t>
            </a:r>
            <a:endParaRPr kumimoji="0" lang="en-US" altLang="en-US" sz="2000" b="0" i="0" u="none" strike="noStrike" kern="1200" cap="none" spc="0" normalizeH="0" baseline="0" noProof="0" dirty="0">
              <a:ln>
                <a:noFill/>
              </a:ln>
              <a:solidFill>
                <a:srgbClr val="006600"/>
              </a:solidFill>
              <a:effectLst/>
              <a:uLnTx/>
              <a:uFillTx/>
              <a:latin typeface="Arial" charset="0"/>
              <a:ea typeface="+mn-ea"/>
              <a:cs typeface="+mn-cs"/>
            </a:endParaRPr>
          </a:p>
        </p:txBody>
      </p:sp>
      <p:sp>
        <p:nvSpPr>
          <p:cNvPr id="5" name="Text Box 5">
            <a:extLst>
              <a:ext uri="{FF2B5EF4-FFF2-40B4-BE49-F238E27FC236}">
                <a16:creationId xmlns:a16="http://schemas.microsoft.com/office/drawing/2014/main" id="{A9B81C7C-C83A-4FEE-A68B-BD62E07049A5}"/>
              </a:ext>
            </a:extLst>
          </p:cNvPr>
          <p:cNvSpPr txBox="1">
            <a:spLocks noChangeArrowheads="1"/>
          </p:cNvSpPr>
          <p:nvPr/>
        </p:nvSpPr>
        <p:spPr bwMode="auto">
          <a:xfrm>
            <a:off x="5410200" y="3759969"/>
            <a:ext cx="990600"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000" b="1" i="0" u="none" strike="noStrike" kern="1200" cap="none" spc="0" normalizeH="0" baseline="0" noProof="0" dirty="0">
                <a:ln>
                  <a:noFill/>
                </a:ln>
                <a:solidFill>
                  <a:prstClr val="black"/>
                </a:solidFill>
                <a:effectLst/>
                <a:uLnTx/>
                <a:uFillTx/>
                <a:latin typeface="Courier New" pitchFamily="49" charset="0"/>
                <a:ea typeface="+mn-ea"/>
                <a:cs typeface="+mn-cs"/>
              </a:rPr>
              <a:t>1g</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000" b="1" i="0" u="none" strike="noStrike" kern="1200" cap="none" spc="0" normalizeH="0" baseline="0" noProof="0" dirty="0">
                <a:ln>
                  <a:noFill/>
                </a:ln>
                <a:solidFill>
                  <a:prstClr val="black"/>
                </a:solidFill>
                <a:effectLst/>
                <a:uLnTx/>
                <a:uFillTx/>
                <a:latin typeface="Courier New" pitchFamily="49" charset="0"/>
                <a:ea typeface="+mn-ea"/>
                <a:cs typeface="+mn-cs"/>
              </a:rPr>
              <a:t>40g</a:t>
            </a:r>
          </a:p>
        </p:txBody>
      </p:sp>
      <p:sp>
        <p:nvSpPr>
          <p:cNvPr id="6" name="Text Box 5">
            <a:extLst>
              <a:ext uri="{FF2B5EF4-FFF2-40B4-BE49-F238E27FC236}">
                <a16:creationId xmlns:a16="http://schemas.microsoft.com/office/drawing/2014/main" id="{A46B08ED-69B7-46A3-8388-1ACE2C7AE7BE}"/>
              </a:ext>
            </a:extLst>
          </p:cNvPr>
          <p:cNvSpPr txBox="1">
            <a:spLocks noChangeArrowheads="1"/>
          </p:cNvSpPr>
          <p:nvPr/>
        </p:nvSpPr>
        <p:spPr bwMode="auto">
          <a:xfrm>
            <a:off x="5267179" y="1978774"/>
            <a:ext cx="990600"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000" b="1" i="0" u="none" strike="noStrike" kern="1200" cap="none" spc="0" normalizeH="0" baseline="0" noProof="0" dirty="0">
                <a:ln>
                  <a:noFill/>
                </a:ln>
                <a:solidFill>
                  <a:prstClr val="black"/>
                </a:solidFill>
                <a:effectLst/>
                <a:uLnTx/>
                <a:uFillTx/>
                <a:latin typeface="Courier New" pitchFamily="49" charset="0"/>
                <a:ea typeface="+mn-ea"/>
                <a:cs typeface="+mn-cs"/>
              </a:rPr>
              <a:t>23g</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000" b="1" i="0" u="none" strike="noStrike" kern="1200" cap="none" spc="0" normalizeH="0" baseline="0" noProof="0" dirty="0">
                <a:ln>
                  <a:noFill/>
                </a:ln>
                <a:solidFill>
                  <a:prstClr val="black"/>
                </a:solidFill>
                <a:effectLst/>
                <a:uLnTx/>
                <a:uFillTx/>
                <a:latin typeface="Courier New" pitchFamily="49" charset="0"/>
                <a:ea typeface="+mn-ea"/>
                <a:cs typeface="+mn-cs"/>
              </a:rPr>
              <a:t>40g</a:t>
            </a:r>
          </a:p>
        </p:txBody>
      </p:sp>
      <p:sp>
        <p:nvSpPr>
          <p:cNvPr id="7" name="Text Box 8">
            <a:extLst>
              <a:ext uri="{FF2B5EF4-FFF2-40B4-BE49-F238E27FC236}">
                <a16:creationId xmlns:a16="http://schemas.microsoft.com/office/drawing/2014/main" id="{4FE47724-CC95-4960-A84D-02B9FE4F7153}"/>
              </a:ext>
            </a:extLst>
          </p:cNvPr>
          <p:cNvSpPr txBox="1">
            <a:spLocks noChangeArrowheads="1"/>
          </p:cNvSpPr>
          <p:nvPr/>
        </p:nvSpPr>
        <p:spPr bwMode="auto">
          <a:xfrm>
            <a:off x="6257779" y="2090819"/>
            <a:ext cx="27813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charset="0"/>
                <a:ea typeface="+mn-ea"/>
                <a:cs typeface="+mn-cs"/>
              </a:rPr>
              <a:t>X 100%  </a:t>
            </a:r>
            <a:r>
              <a:rPr kumimoji="0" lang="en-US" altLang="en-US" sz="1600" b="0" i="0" u="none" strike="noStrike" kern="1200" cap="none" spc="0" normalizeH="0" baseline="0" noProof="0" dirty="0">
                <a:ln>
                  <a:noFill/>
                </a:ln>
                <a:solidFill>
                  <a:prstClr val="black"/>
                </a:solidFill>
                <a:effectLst/>
                <a:uLnTx/>
                <a:uFillTx/>
                <a:latin typeface="Arial" charset="0"/>
                <a:ea typeface="+mn-ea"/>
                <a:cs typeface="+mn-cs"/>
              </a:rPr>
              <a:t>=  </a:t>
            </a:r>
            <a:r>
              <a:rPr kumimoji="0" lang="en-US" altLang="en-US" sz="2400" b="0" i="0" u="none" strike="noStrike" kern="1200" cap="none" spc="0" normalizeH="0" baseline="0" noProof="0" dirty="0">
                <a:ln>
                  <a:noFill/>
                </a:ln>
                <a:solidFill>
                  <a:srgbClr val="006600"/>
                </a:solidFill>
                <a:effectLst/>
                <a:uLnTx/>
                <a:uFillTx/>
                <a:latin typeface="Arial" charset="0"/>
                <a:ea typeface="+mn-ea"/>
                <a:cs typeface="+mn-cs"/>
              </a:rPr>
              <a:t>57.5%</a:t>
            </a:r>
            <a:endParaRPr kumimoji="0" lang="en-US" altLang="en-US" sz="2000" b="0" i="0" u="none" strike="noStrike" kern="1200" cap="none" spc="0" normalizeH="0" baseline="0" noProof="0" dirty="0">
              <a:ln>
                <a:noFill/>
              </a:ln>
              <a:solidFill>
                <a:srgbClr val="006600"/>
              </a:solidFill>
              <a:effectLst/>
              <a:uLnTx/>
              <a:uFillTx/>
              <a:latin typeface="Arial" charset="0"/>
              <a:ea typeface="+mn-ea"/>
              <a:cs typeface="+mn-cs"/>
            </a:endParaRPr>
          </a:p>
        </p:txBody>
      </p:sp>
      <p:sp>
        <p:nvSpPr>
          <p:cNvPr id="8" name="Line 7">
            <a:extLst>
              <a:ext uri="{FF2B5EF4-FFF2-40B4-BE49-F238E27FC236}">
                <a16:creationId xmlns:a16="http://schemas.microsoft.com/office/drawing/2014/main" id="{C0550104-E88A-4660-B298-E95A30F7C01C}"/>
              </a:ext>
            </a:extLst>
          </p:cNvPr>
          <p:cNvSpPr>
            <a:spLocks noChangeShapeType="1"/>
          </p:cNvSpPr>
          <p:nvPr/>
        </p:nvSpPr>
        <p:spPr bwMode="auto">
          <a:xfrm>
            <a:off x="5410200" y="2362200"/>
            <a:ext cx="685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 name="Line 9">
            <a:extLst>
              <a:ext uri="{FF2B5EF4-FFF2-40B4-BE49-F238E27FC236}">
                <a16:creationId xmlns:a16="http://schemas.microsoft.com/office/drawing/2014/main" id="{0C6A9ECF-DA61-49E8-86EB-9DE4AD1EC4D9}"/>
              </a:ext>
            </a:extLst>
          </p:cNvPr>
          <p:cNvSpPr>
            <a:spLocks noChangeShapeType="1"/>
          </p:cNvSpPr>
          <p:nvPr/>
        </p:nvSpPr>
        <p:spPr bwMode="auto">
          <a:xfrm flipH="1">
            <a:off x="3657600" y="3486691"/>
            <a:ext cx="4283026" cy="2304477"/>
          </a:xfrm>
          <a:prstGeom prst="line">
            <a:avLst/>
          </a:prstGeom>
          <a:noFill/>
          <a:ln w="508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 name="Text Box 10">
            <a:extLst>
              <a:ext uri="{FF2B5EF4-FFF2-40B4-BE49-F238E27FC236}">
                <a16:creationId xmlns:a16="http://schemas.microsoft.com/office/drawing/2014/main" id="{298E11C0-8DBF-4FA1-8CE5-83EB9611F04C}"/>
              </a:ext>
            </a:extLst>
          </p:cNvPr>
          <p:cNvSpPr txBox="1">
            <a:spLocks noChangeArrowheads="1"/>
          </p:cNvSpPr>
          <p:nvPr/>
        </p:nvSpPr>
        <p:spPr bwMode="auto">
          <a:xfrm>
            <a:off x="0" y="5791200"/>
            <a:ext cx="9105900" cy="954107"/>
          </a:xfrm>
          <a:prstGeom prst="rect">
            <a:avLst/>
          </a:prstGeom>
          <a:solidFill>
            <a:srgbClr val="FFFFAF"/>
          </a:solidFill>
          <a:ln>
            <a:noFill/>
          </a:ln>
          <a:effec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3600" b="1" i="0" u="none" strike="noStrike" kern="1200" cap="none" spc="0" normalizeH="0" baseline="0" noProof="0" dirty="0">
                <a:ln>
                  <a:noFill/>
                </a:ln>
                <a:solidFill>
                  <a:srgbClr val="006600"/>
                </a:solidFill>
                <a:effectLst/>
                <a:uLnTx/>
                <a:uFillTx/>
                <a:latin typeface="Comic Sans MS" pitchFamily="66" charset="0"/>
                <a:ea typeface="+mn-ea"/>
                <a:cs typeface="+mn-cs"/>
              </a:rPr>
              <a:t>64.35 g x .40 = 25.74 grams oxygen</a:t>
            </a:r>
            <a:br>
              <a:rPr kumimoji="0" lang="en-US" altLang="en-US" sz="3600" b="1" i="0" u="none" strike="noStrike" kern="1200" cap="none" spc="0" normalizeH="0" baseline="0" noProof="0" dirty="0">
                <a:ln>
                  <a:noFill/>
                </a:ln>
                <a:solidFill>
                  <a:srgbClr val="006600"/>
                </a:solidFill>
                <a:effectLst/>
                <a:uLnTx/>
                <a:uFillTx/>
                <a:latin typeface="Comic Sans MS" pitchFamily="66" charset="0"/>
                <a:ea typeface="+mn-ea"/>
                <a:cs typeface="+mn-cs"/>
              </a:rPr>
            </a:br>
            <a:r>
              <a:rPr kumimoji="0" lang="en-US" altLang="en-US" sz="2000" i="0" u="none" strike="noStrike" kern="1200" cap="none" spc="0" normalizeH="0" baseline="0" noProof="0" dirty="0">
                <a:ln>
                  <a:noFill/>
                </a:ln>
                <a:solidFill>
                  <a:schemeClr val="tx1">
                    <a:lumMod val="95000"/>
                    <a:lumOff val="5000"/>
                  </a:schemeClr>
                </a:solidFill>
                <a:effectLst/>
                <a:uLnTx/>
                <a:uFillTx/>
                <a:latin typeface="Comic Sans MS" pitchFamily="66" charset="0"/>
                <a:ea typeface="+mn-ea"/>
                <a:cs typeface="+mn-cs"/>
              </a:rPr>
              <a:t>          4 SF</a:t>
            </a:r>
            <a:endParaRPr kumimoji="0" lang="en-US" altLang="en-US" sz="3600" i="0" u="none" strike="noStrike" kern="1200" cap="none" spc="0" normalizeH="0" baseline="0" noProof="0" dirty="0">
              <a:ln>
                <a:noFill/>
              </a:ln>
              <a:solidFill>
                <a:schemeClr val="tx1">
                  <a:lumMod val="95000"/>
                  <a:lumOff val="5000"/>
                </a:schemeClr>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134092102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Oval 2"/>
          <p:cNvSpPr>
            <a:spLocks noChangeArrowheads="1"/>
          </p:cNvSpPr>
          <p:nvPr/>
        </p:nvSpPr>
        <p:spPr bwMode="auto">
          <a:xfrm rot="339848">
            <a:off x="914400" y="381000"/>
            <a:ext cx="2438400" cy="3505200"/>
          </a:xfrm>
          <a:prstGeom prst="ellipse">
            <a:avLst/>
          </a:prstGeom>
          <a:solidFill>
            <a:schemeClr val="tx2"/>
          </a:solidFill>
          <a:ln w="9525">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243" name="Line 3"/>
          <p:cNvSpPr>
            <a:spLocks noChangeShapeType="1"/>
          </p:cNvSpPr>
          <p:nvPr/>
        </p:nvSpPr>
        <p:spPr bwMode="auto">
          <a:xfrm flipH="1">
            <a:off x="685800" y="3657600"/>
            <a:ext cx="1219200" cy="3200400"/>
          </a:xfrm>
          <a:prstGeom prst="line">
            <a:avLst/>
          </a:prstGeom>
          <a:noFill/>
          <a:ln w="381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244" name="Oval 4"/>
          <p:cNvSpPr>
            <a:spLocks noChangeArrowheads="1"/>
          </p:cNvSpPr>
          <p:nvPr/>
        </p:nvSpPr>
        <p:spPr bwMode="auto">
          <a:xfrm rot="-1530832">
            <a:off x="1600200" y="3886200"/>
            <a:ext cx="304800" cy="152400"/>
          </a:xfrm>
          <a:prstGeom prst="ellipse">
            <a:avLst/>
          </a:prstGeom>
          <a:noFill/>
          <a:ln w="9525">
            <a:solidFill>
              <a:schemeClr val="tx2"/>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245" name="Oval 5"/>
          <p:cNvSpPr>
            <a:spLocks noChangeArrowheads="1"/>
          </p:cNvSpPr>
          <p:nvPr/>
        </p:nvSpPr>
        <p:spPr bwMode="auto">
          <a:xfrm>
            <a:off x="1752600" y="3810000"/>
            <a:ext cx="152400" cy="457200"/>
          </a:xfrm>
          <a:prstGeom prst="ellipse">
            <a:avLst/>
          </a:prstGeom>
          <a:noFill/>
          <a:ln w="9525">
            <a:solidFill>
              <a:schemeClr val="tx2"/>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246" name="AutoShape 6"/>
          <p:cNvSpPr>
            <a:spLocks noChangeArrowheads="1"/>
          </p:cNvSpPr>
          <p:nvPr/>
        </p:nvSpPr>
        <p:spPr bwMode="auto">
          <a:xfrm>
            <a:off x="1295400" y="838200"/>
            <a:ext cx="1905000" cy="2743200"/>
          </a:xfrm>
          <a:prstGeom prst="irregularSeal1">
            <a:avLst/>
          </a:prstGeom>
          <a:solidFill>
            <a:srgbClr val="D5E1E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247" name="Text Box 7"/>
          <p:cNvSpPr txBox="1">
            <a:spLocks noChangeArrowheads="1"/>
          </p:cNvSpPr>
          <p:nvPr/>
        </p:nvSpPr>
        <p:spPr bwMode="auto">
          <a:xfrm>
            <a:off x="1522117" y="1609635"/>
            <a:ext cx="1447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Congenial" panose="02000503040000020004" pitchFamily="2" charset="0"/>
              </a:rPr>
              <a:t>346 L</a:t>
            </a:r>
            <a:br>
              <a:rPr kumimoji="0" lang="en-US" altLang="en-US" sz="2400" b="0" i="0" u="none" strike="noStrike" kern="1200" cap="none" spc="0" normalizeH="0" baseline="0" noProof="0" dirty="0">
                <a:ln>
                  <a:noFill/>
                </a:ln>
                <a:solidFill>
                  <a:srgbClr val="FF0000"/>
                </a:solidFill>
                <a:effectLst/>
                <a:uLnTx/>
                <a:uFillTx/>
                <a:latin typeface="Congenial" panose="02000503040000020004" pitchFamily="2" charset="0"/>
              </a:rPr>
            </a:br>
            <a:r>
              <a:rPr kumimoji="0" lang="en-US" altLang="en-US" sz="2400" b="0" i="0" u="none" strike="noStrike" kern="1200" cap="none" spc="0" normalizeH="0" baseline="0" noProof="0" dirty="0">
                <a:ln>
                  <a:noFill/>
                </a:ln>
                <a:solidFill>
                  <a:srgbClr val="FF0000"/>
                </a:solidFill>
                <a:effectLst/>
                <a:uLnTx/>
                <a:uFillTx/>
                <a:latin typeface="Congenial" panose="02000503040000020004" pitchFamily="2" charset="0"/>
              </a:rPr>
              <a:t>Helium</a:t>
            </a:r>
            <a:br>
              <a:rPr kumimoji="0" lang="en-US" altLang="en-US" sz="2400" b="0" i="0" u="none" strike="noStrike" kern="1200" cap="none" spc="0" normalizeH="0" baseline="0" noProof="0" dirty="0">
                <a:ln>
                  <a:noFill/>
                </a:ln>
                <a:solidFill>
                  <a:srgbClr val="FF0000"/>
                </a:solidFill>
                <a:effectLst/>
                <a:uLnTx/>
                <a:uFillTx/>
                <a:latin typeface="Congenial" panose="02000503040000020004" pitchFamily="2" charset="0"/>
              </a:rPr>
            </a:br>
            <a:r>
              <a:rPr kumimoji="0" lang="en-US" altLang="en-US" sz="2400" b="0" i="0" u="none" strike="noStrike" kern="1200" cap="none" spc="0" normalizeH="0" baseline="0" noProof="0" dirty="0">
                <a:ln>
                  <a:noFill/>
                </a:ln>
                <a:solidFill>
                  <a:srgbClr val="FF0000"/>
                </a:solidFill>
                <a:effectLst/>
                <a:uLnTx/>
                <a:uFillTx/>
                <a:latin typeface="Congenial" panose="02000503040000020004" pitchFamily="2" charset="0"/>
              </a:rPr>
              <a:t>Gas</a:t>
            </a:r>
          </a:p>
        </p:txBody>
      </p:sp>
      <p:sp>
        <p:nvSpPr>
          <p:cNvPr id="10248" name="Text Box 9"/>
          <p:cNvSpPr txBox="1">
            <a:spLocks noChangeArrowheads="1"/>
          </p:cNvSpPr>
          <p:nvPr/>
        </p:nvSpPr>
        <p:spPr bwMode="auto">
          <a:xfrm>
            <a:off x="152400" y="152400"/>
            <a:ext cx="1295400"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Comic Sans MS" pitchFamily="66" charset="0"/>
                <a:ea typeface="+mn-ea"/>
                <a:cs typeface="+mn-cs"/>
              </a:rPr>
              <a:t>Assume</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Comic Sans MS" pitchFamily="66" charset="0"/>
                <a:ea typeface="+mn-ea"/>
                <a:cs typeface="+mn-cs"/>
              </a:rPr>
              <a:t>STP</a:t>
            </a:r>
          </a:p>
        </p:txBody>
      </p:sp>
      <p:sp>
        <p:nvSpPr>
          <p:cNvPr id="10263" name="Rectangle 3"/>
          <p:cNvSpPr>
            <a:spLocks noChangeArrowheads="1"/>
          </p:cNvSpPr>
          <p:nvPr/>
        </p:nvSpPr>
        <p:spPr bwMode="auto">
          <a:xfrm>
            <a:off x="3200400" y="25040"/>
            <a:ext cx="5943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rPr>
              <a:t>49.</a:t>
            </a:r>
            <a:r>
              <a:rPr kumimoji="0" lang="en-US" altLang="en-US" sz="3600" b="1"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  Calculate the mass of the   </a:t>
            </a:r>
            <a:br>
              <a:rPr kumimoji="0" lang="en-US" altLang="en-US" sz="3600" b="1"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br>
            <a:r>
              <a:rPr kumimoji="0" lang="en-US" altLang="en-US" sz="3600" b="1"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  helium in the balloon.</a:t>
            </a:r>
          </a:p>
        </p:txBody>
      </p:sp>
    </p:spTree>
    <p:extLst>
      <p:ext uri="{BB962C8B-B14F-4D97-AF65-F5344CB8AC3E}">
        <p14:creationId xmlns:p14="http://schemas.microsoft.com/office/powerpoint/2010/main" val="49735150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D6511-4D35-F3CF-291F-AA9C72C8134C}"/>
            </a:ext>
          </a:extLst>
        </p:cNvPr>
        <p:cNvGrpSpPr/>
        <p:nvPr/>
      </p:nvGrpSpPr>
      <p:grpSpPr>
        <a:xfrm>
          <a:off x="0" y="0"/>
          <a:ext cx="0" cy="0"/>
          <a:chOff x="0" y="0"/>
          <a:chExt cx="0" cy="0"/>
        </a:xfrm>
      </p:grpSpPr>
      <p:sp>
        <p:nvSpPr>
          <p:cNvPr id="10242" name="Oval 2">
            <a:extLst>
              <a:ext uri="{FF2B5EF4-FFF2-40B4-BE49-F238E27FC236}">
                <a16:creationId xmlns:a16="http://schemas.microsoft.com/office/drawing/2014/main" id="{37930D84-54A0-2A7E-817C-D5F859FF1E65}"/>
              </a:ext>
            </a:extLst>
          </p:cNvPr>
          <p:cNvSpPr>
            <a:spLocks noChangeArrowheads="1"/>
          </p:cNvSpPr>
          <p:nvPr/>
        </p:nvSpPr>
        <p:spPr bwMode="auto">
          <a:xfrm rot="339848">
            <a:off x="914400" y="381000"/>
            <a:ext cx="2438400" cy="3505200"/>
          </a:xfrm>
          <a:prstGeom prst="ellipse">
            <a:avLst/>
          </a:prstGeom>
          <a:solidFill>
            <a:schemeClr val="tx2"/>
          </a:solidFill>
          <a:ln w="9525">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243" name="Line 3">
            <a:extLst>
              <a:ext uri="{FF2B5EF4-FFF2-40B4-BE49-F238E27FC236}">
                <a16:creationId xmlns:a16="http://schemas.microsoft.com/office/drawing/2014/main" id="{DC0A53B2-0282-B294-203F-8F5273116DB8}"/>
              </a:ext>
            </a:extLst>
          </p:cNvPr>
          <p:cNvSpPr>
            <a:spLocks noChangeShapeType="1"/>
          </p:cNvSpPr>
          <p:nvPr/>
        </p:nvSpPr>
        <p:spPr bwMode="auto">
          <a:xfrm flipH="1">
            <a:off x="685800" y="3657600"/>
            <a:ext cx="1219200" cy="3200400"/>
          </a:xfrm>
          <a:prstGeom prst="line">
            <a:avLst/>
          </a:prstGeom>
          <a:noFill/>
          <a:ln w="381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244" name="Oval 4">
            <a:extLst>
              <a:ext uri="{FF2B5EF4-FFF2-40B4-BE49-F238E27FC236}">
                <a16:creationId xmlns:a16="http://schemas.microsoft.com/office/drawing/2014/main" id="{CE98D834-25AB-DA19-3604-2C39618F5E66}"/>
              </a:ext>
            </a:extLst>
          </p:cNvPr>
          <p:cNvSpPr>
            <a:spLocks noChangeArrowheads="1"/>
          </p:cNvSpPr>
          <p:nvPr/>
        </p:nvSpPr>
        <p:spPr bwMode="auto">
          <a:xfrm rot="-1530832">
            <a:off x="1600200" y="3886200"/>
            <a:ext cx="304800" cy="152400"/>
          </a:xfrm>
          <a:prstGeom prst="ellipse">
            <a:avLst/>
          </a:prstGeom>
          <a:noFill/>
          <a:ln w="9525">
            <a:solidFill>
              <a:schemeClr val="tx2"/>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245" name="Oval 5">
            <a:extLst>
              <a:ext uri="{FF2B5EF4-FFF2-40B4-BE49-F238E27FC236}">
                <a16:creationId xmlns:a16="http://schemas.microsoft.com/office/drawing/2014/main" id="{5CEFD831-A03C-B89B-861C-1031669D41BA}"/>
              </a:ext>
            </a:extLst>
          </p:cNvPr>
          <p:cNvSpPr>
            <a:spLocks noChangeArrowheads="1"/>
          </p:cNvSpPr>
          <p:nvPr/>
        </p:nvSpPr>
        <p:spPr bwMode="auto">
          <a:xfrm>
            <a:off x="1752600" y="3810000"/>
            <a:ext cx="152400" cy="457200"/>
          </a:xfrm>
          <a:prstGeom prst="ellipse">
            <a:avLst/>
          </a:prstGeom>
          <a:noFill/>
          <a:ln w="9525">
            <a:solidFill>
              <a:schemeClr val="tx2"/>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246" name="AutoShape 6">
            <a:extLst>
              <a:ext uri="{FF2B5EF4-FFF2-40B4-BE49-F238E27FC236}">
                <a16:creationId xmlns:a16="http://schemas.microsoft.com/office/drawing/2014/main" id="{41B43CAE-C52A-E9EC-0166-589A1C56094F}"/>
              </a:ext>
            </a:extLst>
          </p:cNvPr>
          <p:cNvSpPr>
            <a:spLocks noChangeArrowheads="1"/>
          </p:cNvSpPr>
          <p:nvPr/>
        </p:nvSpPr>
        <p:spPr bwMode="auto">
          <a:xfrm>
            <a:off x="1295400" y="838200"/>
            <a:ext cx="1905000" cy="2743200"/>
          </a:xfrm>
          <a:prstGeom prst="irregularSeal1">
            <a:avLst/>
          </a:prstGeom>
          <a:solidFill>
            <a:srgbClr val="D5E1E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247" name="Text Box 7">
            <a:extLst>
              <a:ext uri="{FF2B5EF4-FFF2-40B4-BE49-F238E27FC236}">
                <a16:creationId xmlns:a16="http://schemas.microsoft.com/office/drawing/2014/main" id="{507953F5-00E7-68C1-0645-50C9B4D03F48}"/>
              </a:ext>
            </a:extLst>
          </p:cNvPr>
          <p:cNvSpPr txBox="1">
            <a:spLocks noChangeArrowheads="1"/>
          </p:cNvSpPr>
          <p:nvPr/>
        </p:nvSpPr>
        <p:spPr bwMode="auto">
          <a:xfrm>
            <a:off x="1522117" y="1609635"/>
            <a:ext cx="1447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Congenial" panose="02000503040000020004" pitchFamily="2" charset="0"/>
              </a:rPr>
              <a:t>346 L</a:t>
            </a:r>
            <a:br>
              <a:rPr kumimoji="0" lang="en-US" altLang="en-US" sz="2400" b="0" i="0" u="none" strike="noStrike" kern="1200" cap="none" spc="0" normalizeH="0" baseline="0" noProof="0" dirty="0">
                <a:ln>
                  <a:noFill/>
                </a:ln>
                <a:solidFill>
                  <a:srgbClr val="FF0000"/>
                </a:solidFill>
                <a:effectLst/>
                <a:uLnTx/>
                <a:uFillTx/>
                <a:latin typeface="Congenial" panose="02000503040000020004" pitchFamily="2" charset="0"/>
              </a:rPr>
            </a:br>
            <a:r>
              <a:rPr kumimoji="0" lang="en-US" altLang="en-US" sz="2400" b="0" i="0" u="none" strike="noStrike" kern="1200" cap="none" spc="0" normalizeH="0" baseline="0" noProof="0" dirty="0">
                <a:ln>
                  <a:noFill/>
                </a:ln>
                <a:solidFill>
                  <a:srgbClr val="FF0000"/>
                </a:solidFill>
                <a:effectLst/>
                <a:uLnTx/>
                <a:uFillTx/>
                <a:latin typeface="Congenial" panose="02000503040000020004" pitchFamily="2" charset="0"/>
              </a:rPr>
              <a:t>Helium</a:t>
            </a:r>
            <a:br>
              <a:rPr kumimoji="0" lang="en-US" altLang="en-US" sz="2400" b="0" i="0" u="none" strike="noStrike" kern="1200" cap="none" spc="0" normalizeH="0" baseline="0" noProof="0" dirty="0">
                <a:ln>
                  <a:noFill/>
                </a:ln>
                <a:solidFill>
                  <a:srgbClr val="FF0000"/>
                </a:solidFill>
                <a:effectLst/>
                <a:uLnTx/>
                <a:uFillTx/>
                <a:latin typeface="Congenial" panose="02000503040000020004" pitchFamily="2" charset="0"/>
              </a:rPr>
            </a:br>
            <a:r>
              <a:rPr kumimoji="0" lang="en-US" altLang="en-US" sz="2400" b="0" i="0" u="none" strike="noStrike" kern="1200" cap="none" spc="0" normalizeH="0" baseline="0" noProof="0" dirty="0">
                <a:ln>
                  <a:noFill/>
                </a:ln>
                <a:solidFill>
                  <a:srgbClr val="FF0000"/>
                </a:solidFill>
                <a:effectLst/>
                <a:uLnTx/>
                <a:uFillTx/>
                <a:latin typeface="Congenial" panose="02000503040000020004" pitchFamily="2" charset="0"/>
              </a:rPr>
              <a:t>Gas</a:t>
            </a:r>
          </a:p>
        </p:txBody>
      </p:sp>
      <p:sp>
        <p:nvSpPr>
          <p:cNvPr id="10248" name="Text Box 9">
            <a:extLst>
              <a:ext uri="{FF2B5EF4-FFF2-40B4-BE49-F238E27FC236}">
                <a16:creationId xmlns:a16="http://schemas.microsoft.com/office/drawing/2014/main" id="{B5565696-4708-CA8E-ED86-CA114D7E3A29}"/>
              </a:ext>
            </a:extLst>
          </p:cNvPr>
          <p:cNvSpPr txBox="1">
            <a:spLocks noChangeArrowheads="1"/>
          </p:cNvSpPr>
          <p:nvPr/>
        </p:nvSpPr>
        <p:spPr bwMode="auto">
          <a:xfrm>
            <a:off x="152400" y="152400"/>
            <a:ext cx="1295400"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Comic Sans MS" pitchFamily="66" charset="0"/>
                <a:ea typeface="+mn-ea"/>
                <a:cs typeface="+mn-cs"/>
              </a:rPr>
              <a:t>Assume</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Comic Sans MS" pitchFamily="66" charset="0"/>
                <a:ea typeface="+mn-ea"/>
                <a:cs typeface="+mn-cs"/>
              </a:rPr>
              <a:t>STP</a:t>
            </a:r>
          </a:p>
        </p:txBody>
      </p:sp>
      <p:sp>
        <p:nvSpPr>
          <p:cNvPr id="10249" name="Text Box 10">
            <a:extLst>
              <a:ext uri="{FF2B5EF4-FFF2-40B4-BE49-F238E27FC236}">
                <a16:creationId xmlns:a16="http://schemas.microsoft.com/office/drawing/2014/main" id="{C71172A7-66D3-67EC-A44C-AFCA06CD2209}"/>
              </a:ext>
            </a:extLst>
          </p:cNvPr>
          <p:cNvSpPr txBox="1">
            <a:spLocks noChangeArrowheads="1"/>
          </p:cNvSpPr>
          <p:nvPr/>
        </p:nvSpPr>
        <p:spPr bwMode="auto">
          <a:xfrm>
            <a:off x="3276600" y="2057400"/>
            <a:ext cx="1752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sng" strike="noStrike" kern="1200" cap="none" spc="0" normalizeH="0" baseline="0" noProof="0" dirty="0">
                <a:ln>
                  <a:noFill/>
                </a:ln>
                <a:solidFill>
                  <a:srgbClr val="1F497D"/>
                </a:solidFill>
                <a:effectLst/>
                <a:uLnTx/>
                <a:uFillTx/>
                <a:latin typeface="Comic Sans MS" pitchFamily="66" charset="0"/>
                <a:ea typeface="+mn-ea"/>
                <a:cs typeface="+mn-cs"/>
              </a:rPr>
              <a:t>346 L He</a:t>
            </a:r>
            <a:br>
              <a:rPr kumimoji="0" lang="en-US" altLang="en-US" sz="2400" b="0" i="0" u="sng" strike="noStrike" kern="1200" cap="none" spc="0" normalizeH="0" baseline="0" noProof="0" dirty="0">
                <a:ln>
                  <a:noFill/>
                </a:ln>
                <a:solidFill>
                  <a:srgbClr val="1F497D"/>
                </a:solidFill>
                <a:effectLst/>
                <a:uLnTx/>
                <a:uFillTx/>
                <a:latin typeface="Comic Sans MS" pitchFamily="66" charset="0"/>
                <a:ea typeface="+mn-ea"/>
                <a:cs typeface="+mn-cs"/>
              </a:rPr>
            </a:br>
            <a:r>
              <a:rPr kumimoji="0" lang="en-US" altLang="en-US" sz="2400" b="0" i="0" u="none" strike="noStrike" kern="1200" cap="none" spc="0" normalizeH="0" baseline="0" noProof="0" dirty="0">
                <a:ln>
                  <a:noFill/>
                </a:ln>
                <a:solidFill>
                  <a:srgbClr val="1F497D"/>
                </a:solidFill>
                <a:effectLst/>
                <a:uLnTx/>
                <a:uFillTx/>
                <a:latin typeface="Comic Sans MS" pitchFamily="66" charset="0"/>
                <a:ea typeface="+mn-ea"/>
                <a:cs typeface="+mn-cs"/>
              </a:rPr>
              <a:t>1</a:t>
            </a:r>
          </a:p>
        </p:txBody>
      </p:sp>
      <p:sp>
        <p:nvSpPr>
          <p:cNvPr id="10250" name="Text Box 11">
            <a:extLst>
              <a:ext uri="{FF2B5EF4-FFF2-40B4-BE49-F238E27FC236}">
                <a16:creationId xmlns:a16="http://schemas.microsoft.com/office/drawing/2014/main" id="{2DF67340-0B1B-4467-ECAB-1223247D00CF}"/>
              </a:ext>
            </a:extLst>
          </p:cNvPr>
          <p:cNvSpPr txBox="1">
            <a:spLocks noChangeArrowheads="1"/>
          </p:cNvSpPr>
          <p:nvPr/>
        </p:nvSpPr>
        <p:spPr bwMode="auto">
          <a:xfrm>
            <a:off x="4876800" y="2209800"/>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1F497D"/>
                </a:solidFill>
                <a:effectLst/>
                <a:uLnTx/>
                <a:uFillTx/>
                <a:latin typeface="Comic Sans MS" pitchFamily="66" charset="0"/>
                <a:ea typeface="+mn-ea"/>
                <a:cs typeface="+mn-cs"/>
              </a:rPr>
              <a:t>x</a:t>
            </a:r>
          </a:p>
        </p:txBody>
      </p:sp>
      <p:sp>
        <p:nvSpPr>
          <p:cNvPr id="10251" name="Rectangle 13">
            <a:extLst>
              <a:ext uri="{FF2B5EF4-FFF2-40B4-BE49-F238E27FC236}">
                <a16:creationId xmlns:a16="http://schemas.microsoft.com/office/drawing/2014/main" id="{F82BBF0A-CD9E-9788-C448-EC3246B7B247}"/>
              </a:ext>
            </a:extLst>
          </p:cNvPr>
          <p:cNvSpPr>
            <a:spLocks noChangeArrowheads="1"/>
          </p:cNvSpPr>
          <p:nvPr/>
        </p:nvSpPr>
        <p:spPr bwMode="auto">
          <a:xfrm>
            <a:off x="5179353" y="2057400"/>
            <a:ext cx="158088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sng" strike="noStrike" kern="1200" cap="none" spc="0" normalizeH="0" baseline="0" noProof="0" dirty="0">
                <a:ln>
                  <a:noFill/>
                </a:ln>
                <a:solidFill>
                  <a:srgbClr val="1F497D"/>
                </a:solidFill>
                <a:effectLst/>
                <a:uLnTx/>
                <a:uFillTx/>
                <a:latin typeface="Comic Sans MS" pitchFamily="66" charset="0"/>
                <a:ea typeface="+mn-ea"/>
                <a:cs typeface="+mn-cs"/>
              </a:rPr>
              <a:t>1 mole He</a:t>
            </a:r>
            <a:br>
              <a:rPr kumimoji="0" lang="en-US" altLang="en-US" sz="2400" b="0" i="0" u="sng" strike="noStrike" kern="1200" cap="none" spc="0" normalizeH="0" baseline="0" noProof="0" dirty="0">
                <a:ln>
                  <a:noFill/>
                </a:ln>
                <a:solidFill>
                  <a:srgbClr val="1F497D"/>
                </a:solidFill>
                <a:effectLst/>
                <a:uLnTx/>
                <a:uFillTx/>
                <a:latin typeface="Comic Sans MS" pitchFamily="66" charset="0"/>
                <a:ea typeface="+mn-ea"/>
                <a:cs typeface="+mn-cs"/>
              </a:rPr>
            </a:br>
            <a:r>
              <a:rPr kumimoji="0" lang="en-US" altLang="en-US" sz="2400" b="0" i="0" u="none" strike="noStrike" kern="1200" cap="none" spc="0" normalizeH="0" baseline="0" noProof="0" dirty="0">
                <a:ln>
                  <a:noFill/>
                </a:ln>
                <a:solidFill>
                  <a:srgbClr val="1F497D"/>
                </a:solidFill>
                <a:effectLst/>
                <a:uLnTx/>
                <a:uFillTx/>
                <a:latin typeface="Comic Sans MS" pitchFamily="66" charset="0"/>
                <a:ea typeface="+mn-ea"/>
                <a:cs typeface="+mn-cs"/>
              </a:rPr>
              <a:t>22.4 L He</a:t>
            </a:r>
          </a:p>
        </p:txBody>
      </p:sp>
      <p:sp>
        <p:nvSpPr>
          <p:cNvPr id="10252" name="Rectangle 15">
            <a:extLst>
              <a:ext uri="{FF2B5EF4-FFF2-40B4-BE49-F238E27FC236}">
                <a16:creationId xmlns:a16="http://schemas.microsoft.com/office/drawing/2014/main" id="{28E7F000-D5DC-EFF6-541D-A7A77AA6F3C3}"/>
              </a:ext>
            </a:extLst>
          </p:cNvPr>
          <p:cNvSpPr>
            <a:spLocks noChangeArrowheads="1"/>
          </p:cNvSpPr>
          <p:nvPr/>
        </p:nvSpPr>
        <p:spPr bwMode="auto">
          <a:xfrm>
            <a:off x="6781800" y="2209800"/>
            <a:ext cx="2524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1F497D"/>
                </a:solidFill>
                <a:effectLst/>
                <a:uLnTx/>
                <a:uFillTx/>
                <a:latin typeface="Comic Sans MS" pitchFamily="66" charset="0"/>
                <a:ea typeface="+mn-ea"/>
                <a:cs typeface="+mn-cs"/>
              </a:rPr>
              <a:t> </a:t>
            </a:r>
          </a:p>
        </p:txBody>
      </p:sp>
      <p:sp>
        <p:nvSpPr>
          <p:cNvPr id="10253" name="Text Box 16">
            <a:extLst>
              <a:ext uri="{FF2B5EF4-FFF2-40B4-BE49-F238E27FC236}">
                <a16:creationId xmlns:a16="http://schemas.microsoft.com/office/drawing/2014/main" id="{C7D8AE2E-777A-9CDE-6269-A744D272D002}"/>
              </a:ext>
            </a:extLst>
          </p:cNvPr>
          <p:cNvSpPr txBox="1">
            <a:spLocks noChangeArrowheads="1"/>
          </p:cNvSpPr>
          <p:nvPr/>
        </p:nvSpPr>
        <p:spPr bwMode="auto">
          <a:xfrm>
            <a:off x="6761932" y="2161381"/>
            <a:ext cx="2316163"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1" i="0" u="none" strike="noStrike" kern="1200" cap="none" spc="0" normalizeH="0" baseline="0" noProof="0" dirty="0">
                <a:ln>
                  <a:noFill/>
                </a:ln>
                <a:solidFill>
                  <a:srgbClr val="1F497D"/>
                </a:solidFill>
                <a:effectLst/>
                <a:uLnTx/>
                <a:uFillTx/>
                <a:latin typeface="Comic Sans MS" pitchFamily="66" charset="0"/>
                <a:ea typeface="+mn-ea"/>
                <a:cs typeface="+mn-cs"/>
              </a:rPr>
              <a:t>= 15.4 moles</a:t>
            </a:r>
            <a:br>
              <a:rPr kumimoji="0" lang="en-US" altLang="en-US" sz="2400" b="1" i="0" u="none" strike="noStrike" kern="1200" cap="none" spc="0" normalizeH="0" baseline="0" noProof="0" dirty="0">
                <a:ln>
                  <a:noFill/>
                </a:ln>
                <a:solidFill>
                  <a:srgbClr val="1F497D"/>
                </a:solidFill>
                <a:effectLst/>
                <a:uLnTx/>
                <a:uFillTx/>
                <a:latin typeface="Comic Sans MS" pitchFamily="66" charset="0"/>
                <a:ea typeface="+mn-ea"/>
                <a:cs typeface="+mn-cs"/>
              </a:rPr>
            </a:br>
            <a:r>
              <a:rPr kumimoji="0" lang="en-US" altLang="en-US" sz="2400" b="1" i="0" u="none" strike="noStrike" kern="1200" cap="none" spc="0" normalizeH="0" baseline="0" noProof="0" dirty="0">
                <a:ln>
                  <a:noFill/>
                </a:ln>
                <a:solidFill>
                  <a:srgbClr val="1F497D"/>
                </a:solidFill>
                <a:effectLst/>
                <a:uLnTx/>
                <a:uFillTx/>
                <a:latin typeface="Comic Sans MS" pitchFamily="66" charset="0"/>
                <a:ea typeface="+mn-ea"/>
                <a:cs typeface="+mn-cs"/>
              </a:rPr>
              <a:t>         He</a:t>
            </a:r>
          </a:p>
        </p:txBody>
      </p:sp>
      <p:cxnSp>
        <p:nvCxnSpPr>
          <p:cNvPr id="9" name="Straight Connector 8">
            <a:extLst>
              <a:ext uri="{FF2B5EF4-FFF2-40B4-BE49-F238E27FC236}">
                <a16:creationId xmlns:a16="http://schemas.microsoft.com/office/drawing/2014/main" id="{0DB750CD-5422-D445-6366-A6B9AA70BA93}"/>
              </a:ext>
            </a:extLst>
          </p:cNvPr>
          <p:cNvCxnSpPr/>
          <p:nvPr/>
        </p:nvCxnSpPr>
        <p:spPr>
          <a:xfrm flipV="1">
            <a:off x="4152900" y="2133600"/>
            <a:ext cx="571500" cy="258763"/>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7117994-8C09-5ABB-2314-FB8923F34FDD}"/>
              </a:ext>
            </a:extLst>
          </p:cNvPr>
          <p:cNvCxnSpPr/>
          <p:nvPr/>
        </p:nvCxnSpPr>
        <p:spPr>
          <a:xfrm flipV="1">
            <a:off x="6021388" y="2576513"/>
            <a:ext cx="571500" cy="260350"/>
          </a:xfrm>
          <a:prstGeom prst="line">
            <a:avLst/>
          </a:prstGeom>
        </p:spPr>
        <p:style>
          <a:lnRef idx="1">
            <a:schemeClr val="accent1"/>
          </a:lnRef>
          <a:fillRef idx="0">
            <a:schemeClr val="accent1"/>
          </a:fillRef>
          <a:effectRef idx="0">
            <a:schemeClr val="accent1"/>
          </a:effectRef>
          <a:fontRef idx="minor">
            <a:schemeClr val="tx1"/>
          </a:fontRef>
        </p:style>
      </p:cxnSp>
      <p:sp>
        <p:nvSpPr>
          <p:cNvPr id="10263" name="Rectangle 3">
            <a:extLst>
              <a:ext uri="{FF2B5EF4-FFF2-40B4-BE49-F238E27FC236}">
                <a16:creationId xmlns:a16="http://schemas.microsoft.com/office/drawing/2014/main" id="{5CF287E4-6996-C6D3-7FF4-A24483046084}"/>
              </a:ext>
            </a:extLst>
          </p:cNvPr>
          <p:cNvSpPr>
            <a:spLocks noChangeArrowheads="1"/>
          </p:cNvSpPr>
          <p:nvPr/>
        </p:nvSpPr>
        <p:spPr bwMode="auto">
          <a:xfrm>
            <a:off x="3200400" y="25040"/>
            <a:ext cx="5943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rPr>
              <a:t>49.</a:t>
            </a:r>
            <a:r>
              <a:rPr kumimoji="0" lang="en-US" altLang="en-US" sz="3600" b="1"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  Calculate the mass of the   </a:t>
            </a:r>
            <a:br>
              <a:rPr kumimoji="0" lang="en-US" altLang="en-US" sz="3600" b="1"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br>
            <a:r>
              <a:rPr kumimoji="0" lang="en-US" altLang="en-US" sz="3600" b="1"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  helium in the balloon.</a:t>
            </a:r>
          </a:p>
        </p:txBody>
      </p:sp>
    </p:spTree>
    <p:extLst>
      <p:ext uri="{BB962C8B-B14F-4D97-AF65-F5344CB8AC3E}">
        <p14:creationId xmlns:p14="http://schemas.microsoft.com/office/powerpoint/2010/main" val="299163882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22982-630E-27D6-510F-5AFC87C1E4E3}"/>
            </a:ext>
          </a:extLst>
        </p:cNvPr>
        <p:cNvGrpSpPr/>
        <p:nvPr/>
      </p:nvGrpSpPr>
      <p:grpSpPr>
        <a:xfrm>
          <a:off x="0" y="0"/>
          <a:ext cx="0" cy="0"/>
          <a:chOff x="0" y="0"/>
          <a:chExt cx="0" cy="0"/>
        </a:xfrm>
      </p:grpSpPr>
      <p:sp>
        <p:nvSpPr>
          <p:cNvPr id="10242" name="Oval 2">
            <a:extLst>
              <a:ext uri="{FF2B5EF4-FFF2-40B4-BE49-F238E27FC236}">
                <a16:creationId xmlns:a16="http://schemas.microsoft.com/office/drawing/2014/main" id="{22DBBA9C-8D80-5CF1-953D-E0A5A53B2514}"/>
              </a:ext>
            </a:extLst>
          </p:cNvPr>
          <p:cNvSpPr>
            <a:spLocks noChangeArrowheads="1"/>
          </p:cNvSpPr>
          <p:nvPr/>
        </p:nvSpPr>
        <p:spPr bwMode="auto">
          <a:xfrm rot="339848">
            <a:off x="914400" y="381000"/>
            <a:ext cx="2438400" cy="3505200"/>
          </a:xfrm>
          <a:prstGeom prst="ellipse">
            <a:avLst/>
          </a:prstGeom>
          <a:solidFill>
            <a:schemeClr val="tx2"/>
          </a:solidFill>
          <a:ln w="9525">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243" name="Line 3">
            <a:extLst>
              <a:ext uri="{FF2B5EF4-FFF2-40B4-BE49-F238E27FC236}">
                <a16:creationId xmlns:a16="http://schemas.microsoft.com/office/drawing/2014/main" id="{DE64A985-D0B2-E292-DC08-BEDBED69457E}"/>
              </a:ext>
            </a:extLst>
          </p:cNvPr>
          <p:cNvSpPr>
            <a:spLocks noChangeShapeType="1"/>
          </p:cNvSpPr>
          <p:nvPr/>
        </p:nvSpPr>
        <p:spPr bwMode="auto">
          <a:xfrm flipH="1">
            <a:off x="685800" y="3657600"/>
            <a:ext cx="1219200" cy="3200400"/>
          </a:xfrm>
          <a:prstGeom prst="line">
            <a:avLst/>
          </a:prstGeom>
          <a:noFill/>
          <a:ln w="381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244" name="Oval 4">
            <a:extLst>
              <a:ext uri="{FF2B5EF4-FFF2-40B4-BE49-F238E27FC236}">
                <a16:creationId xmlns:a16="http://schemas.microsoft.com/office/drawing/2014/main" id="{3E5CD710-5688-18F4-4F17-CE6C2A9D9862}"/>
              </a:ext>
            </a:extLst>
          </p:cNvPr>
          <p:cNvSpPr>
            <a:spLocks noChangeArrowheads="1"/>
          </p:cNvSpPr>
          <p:nvPr/>
        </p:nvSpPr>
        <p:spPr bwMode="auto">
          <a:xfrm rot="-1530832">
            <a:off x="1600200" y="3886200"/>
            <a:ext cx="304800" cy="152400"/>
          </a:xfrm>
          <a:prstGeom prst="ellipse">
            <a:avLst/>
          </a:prstGeom>
          <a:noFill/>
          <a:ln w="9525">
            <a:solidFill>
              <a:schemeClr val="tx2"/>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245" name="Oval 5">
            <a:extLst>
              <a:ext uri="{FF2B5EF4-FFF2-40B4-BE49-F238E27FC236}">
                <a16:creationId xmlns:a16="http://schemas.microsoft.com/office/drawing/2014/main" id="{F638BC68-5181-718A-BC29-42B0C985BE7E}"/>
              </a:ext>
            </a:extLst>
          </p:cNvPr>
          <p:cNvSpPr>
            <a:spLocks noChangeArrowheads="1"/>
          </p:cNvSpPr>
          <p:nvPr/>
        </p:nvSpPr>
        <p:spPr bwMode="auto">
          <a:xfrm>
            <a:off x="1752600" y="3810000"/>
            <a:ext cx="152400" cy="457200"/>
          </a:xfrm>
          <a:prstGeom prst="ellipse">
            <a:avLst/>
          </a:prstGeom>
          <a:noFill/>
          <a:ln w="9525">
            <a:solidFill>
              <a:schemeClr val="tx2"/>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246" name="AutoShape 6">
            <a:extLst>
              <a:ext uri="{FF2B5EF4-FFF2-40B4-BE49-F238E27FC236}">
                <a16:creationId xmlns:a16="http://schemas.microsoft.com/office/drawing/2014/main" id="{E6C3B9D4-DA42-3810-1460-35B3938F33DC}"/>
              </a:ext>
            </a:extLst>
          </p:cNvPr>
          <p:cNvSpPr>
            <a:spLocks noChangeArrowheads="1"/>
          </p:cNvSpPr>
          <p:nvPr/>
        </p:nvSpPr>
        <p:spPr bwMode="auto">
          <a:xfrm>
            <a:off x="1295400" y="838200"/>
            <a:ext cx="1905000" cy="2743200"/>
          </a:xfrm>
          <a:prstGeom prst="irregularSeal1">
            <a:avLst/>
          </a:prstGeom>
          <a:solidFill>
            <a:srgbClr val="D5E1E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247" name="Text Box 7">
            <a:extLst>
              <a:ext uri="{FF2B5EF4-FFF2-40B4-BE49-F238E27FC236}">
                <a16:creationId xmlns:a16="http://schemas.microsoft.com/office/drawing/2014/main" id="{936511CB-4F93-D852-A8AE-67EBB6C11F7E}"/>
              </a:ext>
            </a:extLst>
          </p:cNvPr>
          <p:cNvSpPr txBox="1">
            <a:spLocks noChangeArrowheads="1"/>
          </p:cNvSpPr>
          <p:nvPr/>
        </p:nvSpPr>
        <p:spPr bwMode="auto">
          <a:xfrm>
            <a:off x="1522117" y="1609635"/>
            <a:ext cx="1447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Congenial" panose="02000503040000020004" pitchFamily="2" charset="0"/>
              </a:rPr>
              <a:t>346 L</a:t>
            </a:r>
            <a:br>
              <a:rPr kumimoji="0" lang="en-US" altLang="en-US" sz="2400" b="0" i="0" u="none" strike="noStrike" kern="1200" cap="none" spc="0" normalizeH="0" baseline="0" noProof="0" dirty="0">
                <a:ln>
                  <a:noFill/>
                </a:ln>
                <a:solidFill>
                  <a:srgbClr val="FF0000"/>
                </a:solidFill>
                <a:effectLst/>
                <a:uLnTx/>
                <a:uFillTx/>
                <a:latin typeface="Congenial" panose="02000503040000020004" pitchFamily="2" charset="0"/>
              </a:rPr>
            </a:br>
            <a:r>
              <a:rPr kumimoji="0" lang="en-US" altLang="en-US" sz="2400" b="0" i="0" u="none" strike="noStrike" kern="1200" cap="none" spc="0" normalizeH="0" baseline="0" noProof="0" dirty="0">
                <a:ln>
                  <a:noFill/>
                </a:ln>
                <a:solidFill>
                  <a:srgbClr val="FF0000"/>
                </a:solidFill>
                <a:effectLst/>
                <a:uLnTx/>
                <a:uFillTx/>
                <a:latin typeface="Congenial" panose="02000503040000020004" pitchFamily="2" charset="0"/>
              </a:rPr>
              <a:t>Helium</a:t>
            </a:r>
            <a:br>
              <a:rPr kumimoji="0" lang="en-US" altLang="en-US" sz="2400" b="0" i="0" u="none" strike="noStrike" kern="1200" cap="none" spc="0" normalizeH="0" baseline="0" noProof="0" dirty="0">
                <a:ln>
                  <a:noFill/>
                </a:ln>
                <a:solidFill>
                  <a:srgbClr val="FF0000"/>
                </a:solidFill>
                <a:effectLst/>
                <a:uLnTx/>
                <a:uFillTx/>
                <a:latin typeface="Congenial" panose="02000503040000020004" pitchFamily="2" charset="0"/>
              </a:rPr>
            </a:br>
            <a:r>
              <a:rPr kumimoji="0" lang="en-US" altLang="en-US" sz="2400" b="0" i="0" u="none" strike="noStrike" kern="1200" cap="none" spc="0" normalizeH="0" baseline="0" noProof="0" dirty="0">
                <a:ln>
                  <a:noFill/>
                </a:ln>
                <a:solidFill>
                  <a:srgbClr val="FF0000"/>
                </a:solidFill>
                <a:effectLst/>
                <a:uLnTx/>
                <a:uFillTx/>
                <a:latin typeface="Congenial" panose="02000503040000020004" pitchFamily="2" charset="0"/>
              </a:rPr>
              <a:t>Gas</a:t>
            </a:r>
          </a:p>
        </p:txBody>
      </p:sp>
      <p:sp>
        <p:nvSpPr>
          <p:cNvPr id="10248" name="Text Box 9">
            <a:extLst>
              <a:ext uri="{FF2B5EF4-FFF2-40B4-BE49-F238E27FC236}">
                <a16:creationId xmlns:a16="http://schemas.microsoft.com/office/drawing/2014/main" id="{FF0A4D86-63B7-84D1-9D17-CCE127B5C640}"/>
              </a:ext>
            </a:extLst>
          </p:cNvPr>
          <p:cNvSpPr txBox="1">
            <a:spLocks noChangeArrowheads="1"/>
          </p:cNvSpPr>
          <p:nvPr/>
        </p:nvSpPr>
        <p:spPr bwMode="auto">
          <a:xfrm>
            <a:off x="152400" y="152400"/>
            <a:ext cx="1295400"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Comic Sans MS" pitchFamily="66" charset="0"/>
                <a:ea typeface="+mn-ea"/>
                <a:cs typeface="+mn-cs"/>
              </a:rPr>
              <a:t>Assume</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Comic Sans MS" pitchFamily="66" charset="0"/>
                <a:ea typeface="+mn-ea"/>
                <a:cs typeface="+mn-cs"/>
              </a:rPr>
              <a:t>STP</a:t>
            </a:r>
          </a:p>
        </p:txBody>
      </p:sp>
      <p:sp>
        <p:nvSpPr>
          <p:cNvPr id="10249" name="Text Box 10">
            <a:extLst>
              <a:ext uri="{FF2B5EF4-FFF2-40B4-BE49-F238E27FC236}">
                <a16:creationId xmlns:a16="http://schemas.microsoft.com/office/drawing/2014/main" id="{6002D5ED-DD15-37F9-9372-35A3E9F9CC8E}"/>
              </a:ext>
            </a:extLst>
          </p:cNvPr>
          <p:cNvSpPr txBox="1">
            <a:spLocks noChangeArrowheads="1"/>
          </p:cNvSpPr>
          <p:nvPr/>
        </p:nvSpPr>
        <p:spPr bwMode="auto">
          <a:xfrm>
            <a:off x="3276600" y="2057400"/>
            <a:ext cx="1752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sng" strike="noStrike" kern="1200" cap="none" spc="0" normalizeH="0" baseline="0" noProof="0" dirty="0">
                <a:ln>
                  <a:noFill/>
                </a:ln>
                <a:solidFill>
                  <a:srgbClr val="1F497D"/>
                </a:solidFill>
                <a:effectLst/>
                <a:uLnTx/>
                <a:uFillTx/>
                <a:latin typeface="Comic Sans MS" pitchFamily="66" charset="0"/>
                <a:ea typeface="+mn-ea"/>
                <a:cs typeface="+mn-cs"/>
              </a:rPr>
              <a:t>346 L He</a:t>
            </a:r>
            <a:br>
              <a:rPr kumimoji="0" lang="en-US" altLang="en-US" sz="2400" b="0" i="0" u="sng" strike="noStrike" kern="1200" cap="none" spc="0" normalizeH="0" baseline="0" noProof="0" dirty="0">
                <a:ln>
                  <a:noFill/>
                </a:ln>
                <a:solidFill>
                  <a:srgbClr val="1F497D"/>
                </a:solidFill>
                <a:effectLst/>
                <a:uLnTx/>
                <a:uFillTx/>
                <a:latin typeface="Comic Sans MS" pitchFamily="66" charset="0"/>
                <a:ea typeface="+mn-ea"/>
                <a:cs typeface="+mn-cs"/>
              </a:rPr>
            </a:br>
            <a:r>
              <a:rPr kumimoji="0" lang="en-US" altLang="en-US" sz="2400" b="0" i="0" u="none" strike="noStrike" kern="1200" cap="none" spc="0" normalizeH="0" baseline="0" noProof="0" dirty="0">
                <a:ln>
                  <a:noFill/>
                </a:ln>
                <a:solidFill>
                  <a:srgbClr val="1F497D"/>
                </a:solidFill>
                <a:effectLst/>
                <a:uLnTx/>
                <a:uFillTx/>
                <a:latin typeface="Comic Sans MS" pitchFamily="66" charset="0"/>
                <a:ea typeface="+mn-ea"/>
                <a:cs typeface="+mn-cs"/>
              </a:rPr>
              <a:t>1</a:t>
            </a:r>
          </a:p>
        </p:txBody>
      </p:sp>
      <p:sp>
        <p:nvSpPr>
          <p:cNvPr id="10250" name="Text Box 11">
            <a:extLst>
              <a:ext uri="{FF2B5EF4-FFF2-40B4-BE49-F238E27FC236}">
                <a16:creationId xmlns:a16="http://schemas.microsoft.com/office/drawing/2014/main" id="{BD83A9C6-58E2-39C8-00FD-C385B5956FC5}"/>
              </a:ext>
            </a:extLst>
          </p:cNvPr>
          <p:cNvSpPr txBox="1">
            <a:spLocks noChangeArrowheads="1"/>
          </p:cNvSpPr>
          <p:nvPr/>
        </p:nvSpPr>
        <p:spPr bwMode="auto">
          <a:xfrm>
            <a:off x="4876800" y="2209800"/>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1F497D"/>
                </a:solidFill>
                <a:effectLst/>
                <a:uLnTx/>
                <a:uFillTx/>
                <a:latin typeface="Comic Sans MS" pitchFamily="66" charset="0"/>
                <a:ea typeface="+mn-ea"/>
                <a:cs typeface="+mn-cs"/>
              </a:rPr>
              <a:t>x</a:t>
            </a:r>
          </a:p>
        </p:txBody>
      </p:sp>
      <p:sp>
        <p:nvSpPr>
          <p:cNvPr id="10251" name="Rectangle 13">
            <a:extLst>
              <a:ext uri="{FF2B5EF4-FFF2-40B4-BE49-F238E27FC236}">
                <a16:creationId xmlns:a16="http://schemas.microsoft.com/office/drawing/2014/main" id="{2A67D4C0-042E-1E6C-9EE0-B098F72E6E8F}"/>
              </a:ext>
            </a:extLst>
          </p:cNvPr>
          <p:cNvSpPr>
            <a:spLocks noChangeArrowheads="1"/>
          </p:cNvSpPr>
          <p:nvPr/>
        </p:nvSpPr>
        <p:spPr bwMode="auto">
          <a:xfrm>
            <a:off x="5179353" y="2057400"/>
            <a:ext cx="158088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sng" strike="noStrike" kern="1200" cap="none" spc="0" normalizeH="0" baseline="0" noProof="0" dirty="0">
                <a:ln>
                  <a:noFill/>
                </a:ln>
                <a:solidFill>
                  <a:srgbClr val="1F497D"/>
                </a:solidFill>
                <a:effectLst/>
                <a:uLnTx/>
                <a:uFillTx/>
                <a:latin typeface="Comic Sans MS" pitchFamily="66" charset="0"/>
                <a:ea typeface="+mn-ea"/>
                <a:cs typeface="+mn-cs"/>
              </a:rPr>
              <a:t>1 mole He</a:t>
            </a:r>
            <a:br>
              <a:rPr kumimoji="0" lang="en-US" altLang="en-US" sz="2400" b="0" i="0" u="sng" strike="noStrike" kern="1200" cap="none" spc="0" normalizeH="0" baseline="0" noProof="0" dirty="0">
                <a:ln>
                  <a:noFill/>
                </a:ln>
                <a:solidFill>
                  <a:srgbClr val="1F497D"/>
                </a:solidFill>
                <a:effectLst/>
                <a:uLnTx/>
                <a:uFillTx/>
                <a:latin typeface="Comic Sans MS" pitchFamily="66" charset="0"/>
                <a:ea typeface="+mn-ea"/>
                <a:cs typeface="+mn-cs"/>
              </a:rPr>
            </a:br>
            <a:r>
              <a:rPr kumimoji="0" lang="en-US" altLang="en-US" sz="2400" b="0" i="0" u="none" strike="noStrike" kern="1200" cap="none" spc="0" normalizeH="0" baseline="0" noProof="0" dirty="0">
                <a:ln>
                  <a:noFill/>
                </a:ln>
                <a:solidFill>
                  <a:srgbClr val="1F497D"/>
                </a:solidFill>
                <a:effectLst/>
                <a:uLnTx/>
                <a:uFillTx/>
                <a:latin typeface="Comic Sans MS" pitchFamily="66" charset="0"/>
                <a:ea typeface="+mn-ea"/>
                <a:cs typeface="+mn-cs"/>
              </a:rPr>
              <a:t>22.4 L He</a:t>
            </a:r>
          </a:p>
        </p:txBody>
      </p:sp>
      <p:sp>
        <p:nvSpPr>
          <p:cNvPr id="10252" name="Rectangle 15">
            <a:extLst>
              <a:ext uri="{FF2B5EF4-FFF2-40B4-BE49-F238E27FC236}">
                <a16:creationId xmlns:a16="http://schemas.microsoft.com/office/drawing/2014/main" id="{8C707806-29C3-8F70-5067-3A16C85E91D9}"/>
              </a:ext>
            </a:extLst>
          </p:cNvPr>
          <p:cNvSpPr>
            <a:spLocks noChangeArrowheads="1"/>
          </p:cNvSpPr>
          <p:nvPr/>
        </p:nvSpPr>
        <p:spPr bwMode="auto">
          <a:xfrm>
            <a:off x="6781800" y="2209800"/>
            <a:ext cx="2524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1F497D"/>
                </a:solidFill>
                <a:effectLst/>
                <a:uLnTx/>
                <a:uFillTx/>
                <a:latin typeface="Comic Sans MS" pitchFamily="66" charset="0"/>
                <a:ea typeface="+mn-ea"/>
                <a:cs typeface="+mn-cs"/>
              </a:rPr>
              <a:t> </a:t>
            </a:r>
          </a:p>
        </p:txBody>
      </p:sp>
      <p:sp>
        <p:nvSpPr>
          <p:cNvPr id="10253" name="Text Box 16">
            <a:extLst>
              <a:ext uri="{FF2B5EF4-FFF2-40B4-BE49-F238E27FC236}">
                <a16:creationId xmlns:a16="http://schemas.microsoft.com/office/drawing/2014/main" id="{EBF63F3F-A29F-CDAA-1885-45AF1F08CE31}"/>
              </a:ext>
            </a:extLst>
          </p:cNvPr>
          <p:cNvSpPr txBox="1">
            <a:spLocks noChangeArrowheads="1"/>
          </p:cNvSpPr>
          <p:nvPr/>
        </p:nvSpPr>
        <p:spPr bwMode="auto">
          <a:xfrm>
            <a:off x="6761932" y="2161381"/>
            <a:ext cx="2316163"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1" i="0" u="none" strike="noStrike" kern="1200" cap="none" spc="0" normalizeH="0" baseline="0" noProof="0" dirty="0">
                <a:ln>
                  <a:noFill/>
                </a:ln>
                <a:solidFill>
                  <a:srgbClr val="1F497D"/>
                </a:solidFill>
                <a:effectLst/>
                <a:uLnTx/>
                <a:uFillTx/>
                <a:latin typeface="Comic Sans MS" pitchFamily="66" charset="0"/>
                <a:ea typeface="+mn-ea"/>
                <a:cs typeface="+mn-cs"/>
              </a:rPr>
              <a:t>= 15.4 moles</a:t>
            </a:r>
            <a:br>
              <a:rPr kumimoji="0" lang="en-US" altLang="en-US" sz="2400" b="1" i="0" u="none" strike="noStrike" kern="1200" cap="none" spc="0" normalizeH="0" baseline="0" noProof="0" dirty="0">
                <a:ln>
                  <a:noFill/>
                </a:ln>
                <a:solidFill>
                  <a:srgbClr val="1F497D"/>
                </a:solidFill>
                <a:effectLst/>
                <a:uLnTx/>
                <a:uFillTx/>
                <a:latin typeface="Comic Sans MS" pitchFamily="66" charset="0"/>
                <a:ea typeface="+mn-ea"/>
                <a:cs typeface="+mn-cs"/>
              </a:rPr>
            </a:br>
            <a:r>
              <a:rPr kumimoji="0" lang="en-US" altLang="en-US" sz="2400" b="1" i="0" u="none" strike="noStrike" kern="1200" cap="none" spc="0" normalizeH="0" baseline="0" noProof="0" dirty="0">
                <a:ln>
                  <a:noFill/>
                </a:ln>
                <a:solidFill>
                  <a:srgbClr val="1F497D"/>
                </a:solidFill>
                <a:effectLst/>
                <a:uLnTx/>
                <a:uFillTx/>
                <a:latin typeface="Comic Sans MS" pitchFamily="66" charset="0"/>
                <a:ea typeface="+mn-ea"/>
                <a:cs typeface="+mn-cs"/>
              </a:rPr>
              <a:t>         He</a:t>
            </a:r>
          </a:p>
        </p:txBody>
      </p:sp>
      <p:sp>
        <p:nvSpPr>
          <p:cNvPr id="10254" name="Line 17">
            <a:extLst>
              <a:ext uri="{FF2B5EF4-FFF2-40B4-BE49-F238E27FC236}">
                <a16:creationId xmlns:a16="http://schemas.microsoft.com/office/drawing/2014/main" id="{8FF8B3D1-E238-770D-851A-4CC3CCD34909}"/>
              </a:ext>
            </a:extLst>
          </p:cNvPr>
          <p:cNvSpPr>
            <a:spLocks noChangeShapeType="1"/>
          </p:cNvSpPr>
          <p:nvPr/>
        </p:nvSpPr>
        <p:spPr bwMode="auto">
          <a:xfrm flipH="1">
            <a:off x="2910224" y="2836863"/>
            <a:ext cx="4938376" cy="228608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255" name="Rectangle 19">
            <a:extLst>
              <a:ext uri="{FF2B5EF4-FFF2-40B4-BE49-F238E27FC236}">
                <a16:creationId xmlns:a16="http://schemas.microsoft.com/office/drawing/2014/main" id="{23E1F3A4-48B1-4BA4-E3E3-3C7C65B7DDC5}"/>
              </a:ext>
            </a:extLst>
          </p:cNvPr>
          <p:cNvSpPr>
            <a:spLocks noChangeArrowheads="1"/>
          </p:cNvSpPr>
          <p:nvPr/>
        </p:nvSpPr>
        <p:spPr bwMode="auto">
          <a:xfrm>
            <a:off x="1295400" y="5392173"/>
            <a:ext cx="250100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0" i="0" u="sng" strike="noStrike" kern="1200" cap="none" spc="0" normalizeH="0" baseline="0" noProof="0" dirty="0">
                <a:ln>
                  <a:noFill/>
                </a:ln>
                <a:solidFill>
                  <a:srgbClr val="FF0000"/>
                </a:solidFill>
                <a:effectLst/>
                <a:uLnTx/>
                <a:uFillTx/>
                <a:latin typeface="Comic Sans MS" pitchFamily="66" charset="0"/>
                <a:ea typeface="+mn-ea"/>
                <a:cs typeface="+mn-cs"/>
              </a:rPr>
              <a:t>15.4 moles He</a:t>
            </a:r>
            <a:br>
              <a:rPr kumimoji="0" lang="en-US" altLang="en-US" sz="2800" b="0" i="0" u="sng" strike="noStrike" kern="1200" cap="none" spc="0" normalizeH="0" baseline="0" noProof="0" dirty="0">
                <a:ln>
                  <a:noFill/>
                </a:ln>
                <a:solidFill>
                  <a:srgbClr val="FF0000"/>
                </a:solidFill>
                <a:effectLst/>
                <a:uLnTx/>
                <a:uFillTx/>
                <a:latin typeface="Comic Sans MS" pitchFamily="66" charset="0"/>
                <a:ea typeface="+mn-ea"/>
                <a:cs typeface="+mn-cs"/>
              </a:rPr>
            </a:br>
            <a:r>
              <a:rPr kumimoji="0" lang="en-US" altLang="en-US" sz="2800" b="0" i="0" u="none" strike="noStrike" kern="1200" cap="none" spc="0" normalizeH="0" baseline="0" noProof="0" dirty="0">
                <a:ln>
                  <a:noFill/>
                </a:ln>
                <a:solidFill>
                  <a:srgbClr val="FF0000"/>
                </a:solidFill>
                <a:effectLst/>
                <a:uLnTx/>
                <a:uFillTx/>
                <a:latin typeface="Comic Sans MS" pitchFamily="66" charset="0"/>
                <a:ea typeface="+mn-ea"/>
                <a:cs typeface="+mn-cs"/>
              </a:rPr>
              <a:t>1</a:t>
            </a:r>
          </a:p>
        </p:txBody>
      </p:sp>
      <p:sp>
        <p:nvSpPr>
          <p:cNvPr id="10256" name="Rectangle 21">
            <a:extLst>
              <a:ext uri="{FF2B5EF4-FFF2-40B4-BE49-F238E27FC236}">
                <a16:creationId xmlns:a16="http://schemas.microsoft.com/office/drawing/2014/main" id="{02557589-1296-A682-4E1D-F0DF7D94E883}"/>
              </a:ext>
            </a:extLst>
          </p:cNvPr>
          <p:cNvSpPr>
            <a:spLocks noChangeArrowheads="1"/>
          </p:cNvSpPr>
          <p:nvPr/>
        </p:nvSpPr>
        <p:spPr bwMode="auto">
          <a:xfrm>
            <a:off x="3980178" y="5546815"/>
            <a:ext cx="381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Comic Sans MS" pitchFamily="66" charset="0"/>
                <a:ea typeface="+mn-ea"/>
                <a:cs typeface="+mn-cs"/>
              </a:rPr>
              <a:t>x</a:t>
            </a:r>
          </a:p>
        </p:txBody>
      </p:sp>
      <p:sp>
        <p:nvSpPr>
          <p:cNvPr id="10257" name="Rectangle 23">
            <a:extLst>
              <a:ext uri="{FF2B5EF4-FFF2-40B4-BE49-F238E27FC236}">
                <a16:creationId xmlns:a16="http://schemas.microsoft.com/office/drawing/2014/main" id="{9BAB1E61-ABC3-2E5A-FF3F-5F9EE73677AE}"/>
              </a:ext>
            </a:extLst>
          </p:cNvPr>
          <p:cNvSpPr>
            <a:spLocks noChangeArrowheads="1"/>
          </p:cNvSpPr>
          <p:nvPr/>
        </p:nvSpPr>
        <p:spPr bwMode="auto">
          <a:xfrm>
            <a:off x="4374912" y="5392173"/>
            <a:ext cx="179728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sng" strike="noStrike" kern="1200" cap="none" spc="0" normalizeH="0" baseline="0" noProof="0" dirty="0">
                <a:ln>
                  <a:noFill/>
                </a:ln>
                <a:solidFill>
                  <a:srgbClr val="FF0000"/>
                </a:solidFill>
                <a:effectLst/>
                <a:uLnTx/>
                <a:uFillTx/>
                <a:latin typeface="Comic Sans MS" pitchFamily="66" charset="0"/>
                <a:ea typeface="+mn-ea"/>
                <a:cs typeface="+mn-cs"/>
              </a:rPr>
              <a:t>4 g He</a:t>
            </a:r>
            <a:br>
              <a:rPr kumimoji="0" lang="en-US" altLang="en-US" sz="2800" b="0" i="0" u="sng" strike="noStrike" kern="1200" cap="none" spc="0" normalizeH="0" baseline="0" noProof="0" dirty="0">
                <a:ln>
                  <a:noFill/>
                </a:ln>
                <a:solidFill>
                  <a:srgbClr val="FF0000"/>
                </a:solidFill>
                <a:effectLst/>
                <a:uLnTx/>
                <a:uFillTx/>
                <a:latin typeface="Comic Sans MS" pitchFamily="66" charset="0"/>
                <a:ea typeface="+mn-ea"/>
                <a:cs typeface="+mn-cs"/>
              </a:rPr>
            </a:br>
            <a:r>
              <a:rPr kumimoji="0" lang="en-US" altLang="en-US" sz="2800" b="0" i="0" u="none" strike="noStrike" kern="1200" cap="none" spc="0" normalizeH="0" baseline="0" noProof="0" dirty="0">
                <a:ln>
                  <a:noFill/>
                </a:ln>
                <a:solidFill>
                  <a:srgbClr val="FF0000"/>
                </a:solidFill>
                <a:effectLst/>
                <a:uLnTx/>
                <a:uFillTx/>
                <a:latin typeface="Comic Sans MS" pitchFamily="66" charset="0"/>
                <a:ea typeface="+mn-ea"/>
                <a:cs typeface="+mn-cs"/>
              </a:rPr>
              <a:t>1 mole He</a:t>
            </a:r>
          </a:p>
        </p:txBody>
      </p:sp>
      <p:sp>
        <p:nvSpPr>
          <p:cNvPr id="10258" name="Rectangle 25">
            <a:extLst>
              <a:ext uri="{FF2B5EF4-FFF2-40B4-BE49-F238E27FC236}">
                <a16:creationId xmlns:a16="http://schemas.microsoft.com/office/drawing/2014/main" id="{0E0BB8D5-685A-B81D-4390-D7AD34814F9C}"/>
              </a:ext>
            </a:extLst>
          </p:cNvPr>
          <p:cNvSpPr>
            <a:spLocks noChangeArrowheads="1"/>
          </p:cNvSpPr>
          <p:nvPr/>
        </p:nvSpPr>
        <p:spPr bwMode="auto">
          <a:xfrm>
            <a:off x="6266209" y="5503863"/>
            <a:ext cx="280076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Comic Sans MS" pitchFamily="66" charset="0"/>
                <a:ea typeface="+mn-ea"/>
                <a:cs typeface="+mn-cs"/>
              </a:rPr>
              <a:t>= </a:t>
            </a:r>
            <a:r>
              <a:rPr kumimoji="0" lang="en-US" altLang="en-US" sz="3600" b="1" i="0" u="none" strike="noStrike" kern="1200" cap="none" spc="0" normalizeH="0" baseline="0" noProof="0" dirty="0">
                <a:ln>
                  <a:noFill/>
                </a:ln>
                <a:solidFill>
                  <a:srgbClr val="FF0000"/>
                </a:solidFill>
                <a:effectLst/>
                <a:uLnTx/>
                <a:uFillTx/>
                <a:latin typeface="Comic Sans MS" pitchFamily="66" charset="0"/>
                <a:ea typeface="+mn-ea"/>
                <a:cs typeface="+mn-cs"/>
              </a:rPr>
              <a:t>61.6 g He</a:t>
            </a:r>
          </a:p>
        </p:txBody>
      </p:sp>
      <p:cxnSp>
        <p:nvCxnSpPr>
          <p:cNvPr id="9" name="Straight Connector 8">
            <a:extLst>
              <a:ext uri="{FF2B5EF4-FFF2-40B4-BE49-F238E27FC236}">
                <a16:creationId xmlns:a16="http://schemas.microsoft.com/office/drawing/2014/main" id="{7D6CEB75-658F-4BC3-2375-B70B15022C1A}"/>
              </a:ext>
            </a:extLst>
          </p:cNvPr>
          <p:cNvCxnSpPr/>
          <p:nvPr/>
        </p:nvCxnSpPr>
        <p:spPr>
          <a:xfrm flipV="1">
            <a:off x="4152900" y="2133600"/>
            <a:ext cx="571500" cy="258763"/>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0746242-6D2C-9A77-BB57-5EAC08912D62}"/>
              </a:ext>
            </a:extLst>
          </p:cNvPr>
          <p:cNvCxnSpPr/>
          <p:nvPr/>
        </p:nvCxnSpPr>
        <p:spPr>
          <a:xfrm flipV="1">
            <a:off x="6021388" y="2576513"/>
            <a:ext cx="571500" cy="260350"/>
          </a:xfrm>
          <a:prstGeom prst="line">
            <a:avLst/>
          </a:prstGeom>
        </p:spPr>
        <p:style>
          <a:lnRef idx="1">
            <a:schemeClr val="accent1"/>
          </a:lnRef>
          <a:fillRef idx="0">
            <a:schemeClr val="accent1"/>
          </a:fillRef>
          <a:effectRef idx="0">
            <a:schemeClr val="accent1"/>
          </a:effectRef>
          <a:fontRef idx="minor">
            <a:schemeClr val="tx1"/>
          </a:fontRef>
        </p:style>
      </p:cxnSp>
      <p:sp>
        <p:nvSpPr>
          <p:cNvPr id="10263" name="Rectangle 3">
            <a:extLst>
              <a:ext uri="{FF2B5EF4-FFF2-40B4-BE49-F238E27FC236}">
                <a16:creationId xmlns:a16="http://schemas.microsoft.com/office/drawing/2014/main" id="{C7D1AA1A-20EE-333B-D8EB-DD433E5579F5}"/>
              </a:ext>
            </a:extLst>
          </p:cNvPr>
          <p:cNvSpPr>
            <a:spLocks noChangeArrowheads="1"/>
          </p:cNvSpPr>
          <p:nvPr/>
        </p:nvSpPr>
        <p:spPr bwMode="auto">
          <a:xfrm>
            <a:off x="3200400" y="25040"/>
            <a:ext cx="5943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rPr>
              <a:t>49.</a:t>
            </a:r>
            <a:r>
              <a:rPr kumimoji="0" lang="en-US" altLang="en-US" sz="3600" b="1"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  Calculate the mass of the   </a:t>
            </a:r>
            <a:br>
              <a:rPr kumimoji="0" lang="en-US" altLang="en-US" sz="3600" b="1"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br>
            <a:r>
              <a:rPr kumimoji="0" lang="en-US" altLang="en-US" sz="3600" b="1"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  helium in the balloon.</a:t>
            </a:r>
          </a:p>
        </p:txBody>
      </p:sp>
      <p:cxnSp>
        <p:nvCxnSpPr>
          <p:cNvPr id="24" name="Straight Connector 23">
            <a:extLst>
              <a:ext uri="{FF2B5EF4-FFF2-40B4-BE49-F238E27FC236}">
                <a16:creationId xmlns:a16="http://schemas.microsoft.com/office/drawing/2014/main" id="{21D5D108-FFE7-CEBD-5612-7C12E2AF7813}"/>
              </a:ext>
            </a:extLst>
          </p:cNvPr>
          <p:cNvCxnSpPr/>
          <p:nvPr/>
        </p:nvCxnSpPr>
        <p:spPr>
          <a:xfrm flipH="1">
            <a:off x="2322859" y="5392173"/>
            <a:ext cx="1479550" cy="276225"/>
          </a:xfrm>
          <a:prstGeom prst="line">
            <a:avLst/>
          </a:prstGeom>
          <a:ln w="38100"/>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76326F57-7771-F6E9-69E3-5885881ABDD5}"/>
              </a:ext>
            </a:extLst>
          </p:cNvPr>
          <p:cNvCxnSpPr/>
          <p:nvPr/>
        </p:nvCxnSpPr>
        <p:spPr>
          <a:xfrm flipH="1">
            <a:off x="4532659" y="5931923"/>
            <a:ext cx="1479550" cy="276225"/>
          </a:xfrm>
          <a:prstGeom prst="line">
            <a:avLst/>
          </a:prstGeom>
          <a:ln w="381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07873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1"/>
          <p:cNvSpPr txBox="1">
            <a:spLocks noChangeArrowheads="1"/>
          </p:cNvSpPr>
          <p:nvPr/>
        </p:nvSpPr>
        <p:spPr bwMode="auto">
          <a:xfrm>
            <a:off x="0" y="0"/>
            <a:ext cx="9144000"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514350" marR="0" lvl="0" indent="-514350" algn="l" defTabSz="914400" rtl="0" eaLnBrk="1" fontAlgn="base" latinLnBrk="0" hangingPunct="1">
              <a:lnSpc>
                <a:spcPct val="100000"/>
              </a:lnSpc>
              <a:spcBef>
                <a:spcPct val="0"/>
              </a:spcBef>
              <a:spcAft>
                <a:spcPct val="0"/>
              </a:spcAft>
              <a:buClrTx/>
              <a:buSzTx/>
              <a:buFontTx/>
              <a:buAutoNum type="arabicPeriod" startAt="50"/>
              <a:tabLst/>
              <a:defRPr/>
            </a:pPr>
            <a:r>
              <a:rPr kumimoji="0" lang="en-US" altLang="en-US" sz="4000" b="1" i="0" u="none" strike="noStrike" kern="1200" cap="none" spc="0" normalizeH="0" baseline="0" noProof="0" dirty="0">
                <a:ln>
                  <a:noFill/>
                </a:ln>
                <a:solidFill>
                  <a:srgbClr val="FF0000"/>
                </a:solidFill>
                <a:effectLst/>
                <a:uLnTx/>
                <a:uFillTx/>
                <a:latin typeface="Narkisim" panose="020E0502050101010101" pitchFamily="34" charset="-79"/>
                <a:cs typeface="Narkisim" panose="020E0502050101010101" pitchFamily="34" charset="-79"/>
              </a:rPr>
              <a:t>  Empirical Formulas are stupid. </a:t>
            </a:r>
          </a:p>
          <a:p>
            <a:pPr marL="514350" marR="0" lvl="0" indent="-514350" algn="l" defTabSz="914400" rtl="0" eaLnBrk="1" fontAlgn="base" latinLnBrk="0" hangingPunct="1">
              <a:lnSpc>
                <a:spcPct val="100000"/>
              </a:lnSpc>
              <a:spcBef>
                <a:spcPct val="0"/>
              </a:spcBef>
              <a:spcAft>
                <a:spcPct val="0"/>
              </a:spcAft>
              <a:buClrTx/>
              <a:buSzTx/>
              <a:buFontTx/>
              <a:buAutoNum type="arabicPeriod" startAt="50"/>
              <a:tabLst/>
              <a:defRPr/>
            </a:pPr>
            <a:endParaRPr kumimoji="0" lang="en-US" altLang="en-US" sz="3200" b="0" i="0" u="none" strike="noStrike" kern="1200" cap="none" spc="0" normalizeH="0" baseline="0" noProof="0" dirty="0">
              <a:ln>
                <a:noFill/>
              </a:ln>
              <a:solidFill>
                <a:prstClr val="black"/>
              </a:solidFill>
              <a:effectLst/>
              <a:uLnTx/>
              <a:uFillTx/>
              <a:latin typeface="Narkisim" panose="020E0502050101010101" pitchFamily="34" charset="-79"/>
              <a:cs typeface="Narkisim" panose="020E0502050101010101" pitchFamily="34" charset="-79"/>
            </a:endParaRPr>
          </a:p>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en-US" sz="3200" b="0" i="0" u="none" strike="noStrike" kern="1200" cap="none" spc="0" normalizeH="0" baseline="0" noProof="0" dirty="0">
                <a:ln>
                  <a:noFill/>
                </a:ln>
                <a:solidFill>
                  <a:prstClr val="black"/>
                </a:solidFill>
                <a:effectLst/>
                <a:uLnTx/>
                <a:uFillTx/>
                <a:latin typeface="Narkisim" panose="020E0502050101010101" pitchFamily="34" charset="-79"/>
                <a:cs typeface="Narkisim" panose="020E0502050101010101" pitchFamily="34" charset="-79"/>
              </a:rPr>
              <a:t>They are not “real” chemistry, they are</a:t>
            </a:r>
            <a:br>
              <a:rPr kumimoji="0" lang="en-US" altLang="en-US" sz="3200" b="0" i="0" u="none" strike="noStrike" kern="1200" cap="none" spc="0" normalizeH="0" baseline="0" noProof="0" dirty="0">
                <a:ln>
                  <a:noFill/>
                </a:ln>
                <a:solidFill>
                  <a:prstClr val="black"/>
                </a:solidFill>
                <a:effectLst/>
                <a:uLnTx/>
                <a:uFillTx/>
                <a:latin typeface="Narkisim" panose="020E0502050101010101" pitchFamily="34" charset="-79"/>
                <a:cs typeface="Narkisim" panose="020E0502050101010101" pitchFamily="34" charset="-79"/>
              </a:rPr>
            </a:br>
            <a:r>
              <a:rPr kumimoji="0" lang="en-US" altLang="en-US" sz="3200" b="0" i="0" u="none" strike="noStrike" kern="1200" cap="none" spc="0" normalizeH="0" baseline="0" noProof="0" dirty="0">
                <a:ln>
                  <a:noFill/>
                </a:ln>
                <a:solidFill>
                  <a:prstClr val="black"/>
                </a:solidFill>
                <a:effectLst/>
                <a:uLnTx/>
                <a:uFillTx/>
                <a:latin typeface="Narkisim" panose="020E0502050101010101" pitchFamily="34" charset="-79"/>
                <a:cs typeface="Narkisim" panose="020E0502050101010101" pitchFamily="34" charset="-79"/>
              </a:rPr>
              <a:t>mathematical ratios of atoms that look like a formula.</a:t>
            </a:r>
          </a:p>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en-US" altLang="en-US" sz="3200" b="0" i="0" u="none" strike="noStrike" kern="1200" cap="none" spc="0" normalizeH="0" baseline="0" noProof="0" dirty="0">
              <a:ln>
                <a:noFill/>
              </a:ln>
              <a:solidFill>
                <a:prstClr val="black"/>
              </a:solidFill>
              <a:effectLst/>
              <a:uLnTx/>
              <a:uFillTx/>
              <a:latin typeface="Narkisim" panose="020E0502050101010101" pitchFamily="34" charset="-79"/>
              <a:cs typeface="Narkisim" panose="020E0502050101010101" pitchFamily="34" charset="-79"/>
            </a:endParaRPr>
          </a:p>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en-US" sz="3200" b="0" i="0" u="none" strike="noStrike" kern="1200" cap="none" spc="0" normalizeH="0" baseline="0" noProof="0" dirty="0">
                <a:ln>
                  <a:noFill/>
                </a:ln>
                <a:solidFill>
                  <a:prstClr val="black"/>
                </a:solidFill>
                <a:effectLst/>
                <a:uLnTx/>
                <a:uFillTx/>
                <a:latin typeface="Narkisim" panose="020E0502050101010101" pitchFamily="34" charset="-79"/>
                <a:cs typeface="Narkisim" panose="020E0502050101010101" pitchFamily="34" charset="-79"/>
              </a:rPr>
              <a:t>They are written this way to confuse you.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0" i="0" u="none" strike="noStrike" kern="1200" cap="none" spc="0" normalizeH="0" baseline="0" noProof="0" dirty="0">
              <a:ln>
                <a:noFill/>
              </a:ln>
              <a:solidFill>
                <a:prstClr val="black"/>
              </a:solidFill>
              <a:effectLst/>
              <a:uLnTx/>
              <a:uFillTx/>
              <a:latin typeface="Narkisim" panose="020E0502050101010101" pitchFamily="34" charset="-79"/>
              <a:cs typeface="Narkisim" panose="020E0502050101010101" pitchFamily="34" charset="-79"/>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Narkisim" panose="020E0502050101010101" pitchFamily="34" charset="-79"/>
                <a:cs typeface="Narkisim" panose="020E0502050101010101" pitchFamily="34" charset="-79"/>
              </a:rPr>
              <a:t>The State of New York does not want you to get a 100% on the Regents Exam; don’t get mad, just learn this simple technique, and roll with it.</a:t>
            </a:r>
          </a:p>
        </p:txBody>
      </p:sp>
    </p:spTree>
    <p:extLst>
      <p:ext uri="{BB962C8B-B14F-4D97-AF65-F5344CB8AC3E}">
        <p14:creationId xmlns:p14="http://schemas.microsoft.com/office/powerpoint/2010/main" val="76290838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
          <p:cNvSpPr txBox="1">
            <a:spLocks noChangeArrowheads="1"/>
          </p:cNvSpPr>
          <p:nvPr/>
        </p:nvSpPr>
        <p:spPr bwMode="auto">
          <a:xfrm>
            <a:off x="0" y="25400"/>
            <a:ext cx="9144000" cy="597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For example…</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4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Octane’s formula is C</a:t>
            </a:r>
            <a:r>
              <a:rPr kumimoji="0" lang="en-US" altLang="en-US" sz="4800" b="0" i="0"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8</a:t>
            </a:r>
            <a:r>
              <a:rPr kumimoji="0" lang="en-US" altLang="en-US" sz="4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H</a:t>
            </a:r>
            <a:r>
              <a:rPr kumimoji="0" lang="en-US" altLang="en-US" sz="4800" b="0" i="0"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18</a:t>
            </a:r>
            <a:r>
              <a:rPr kumimoji="0" lang="en-US" altLang="en-US" sz="4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br>
              <a:rPr kumimoji="0" lang="en-US" altLang="en-US" sz="4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4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which has an 8:18 ratio</a:t>
            </a:r>
          </a:p>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John Dalton said “simple, whole number ratios” for compounds, </a:t>
            </a:r>
            <a:b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b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He didn’t know that many</a:t>
            </a:r>
            <a:br>
              <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organic molecules break that rule.</a:t>
            </a:r>
            <a:b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2000" b="0" i="0" u="none" strike="noStrike" kern="120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rPr>
              <a:t> </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C</a:t>
            </a:r>
            <a:r>
              <a:rPr kumimoji="0" lang="en-US" altLang="en-US" b="0" i="0"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8</a:t>
            </a:r>
            <a:r>
              <a:rPr kumimoji="0" lang="en-US" altLang="en-US"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H</a:t>
            </a:r>
            <a:r>
              <a:rPr kumimoji="0" lang="en-US" altLang="en-US" b="0" i="0"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18  </a:t>
            </a:r>
            <a:r>
              <a:rPr kumimoji="0" lang="en-US" altLang="en-US" b="0" i="0" u="none" strike="noStrike" kern="1200" cap="none" spc="0" normalizeH="0" noProof="0" dirty="0">
                <a:ln>
                  <a:noFill/>
                </a:ln>
                <a:solidFill>
                  <a:prstClr val="black"/>
                </a:solidFill>
                <a:effectLst/>
                <a:uLnTx/>
                <a:uFillTx/>
                <a:latin typeface="Times New Roman" panose="02020603050405020304" pitchFamily="18" charset="0"/>
                <a:cs typeface="Times New Roman" panose="02020603050405020304" pitchFamily="18" charset="0"/>
              </a:rPr>
              <a:t>ratio ca</a:t>
            </a:r>
            <a:r>
              <a:rPr kumimoji="0" lang="en-US" altLang="en-US"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n be mathematically reduced to 4:9 </a:t>
            </a:r>
            <a:b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b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68080586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1AB833D7-7EBB-DA4E-9273-A00662750D8B}"/>
              </a:ext>
            </a:extLst>
          </p:cNvPr>
          <p:cNvGraphicFramePr>
            <a:graphicFrameLocks noGrp="1"/>
          </p:cNvGraphicFramePr>
          <p:nvPr>
            <p:extLst>
              <p:ext uri="{D42A27DB-BD31-4B8C-83A1-F6EECF244321}">
                <p14:modId xmlns:p14="http://schemas.microsoft.com/office/powerpoint/2010/main" val="2164738344"/>
              </p:ext>
            </p:extLst>
          </p:nvPr>
        </p:nvGraphicFramePr>
        <p:xfrm>
          <a:off x="0" y="0"/>
          <a:ext cx="9144000" cy="6858000"/>
        </p:xfrm>
        <a:graphic>
          <a:graphicData uri="http://schemas.openxmlformats.org/drawingml/2006/table">
            <a:tbl>
              <a:tblPr firstRow="1" bandRow="1">
                <a:tableStyleId>{5C22544A-7EE6-4342-B048-85BDC9FD1C3A}</a:tableStyleId>
              </a:tblPr>
              <a:tblGrid>
                <a:gridCol w="5943600">
                  <a:extLst>
                    <a:ext uri="{9D8B030D-6E8A-4147-A177-3AD203B41FA5}">
                      <a16:colId xmlns:a16="http://schemas.microsoft.com/office/drawing/2014/main" val="964526980"/>
                    </a:ext>
                  </a:extLst>
                </a:gridCol>
                <a:gridCol w="3200400">
                  <a:extLst>
                    <a:ext uri="{9D8B030D-6E8A-4147-A177-3AD203B41FA5}">
                      <a16:colId xmlns:a16="http://schemas.microsoft.com/office/drawing/2014/main" val="2963429167"/>
                    </a:ext>
                  </a:extLst>
                </a:gridCol>
              </a:tblGrid>
              <a:tr h="1101130">
                <a:tc>
                  <a:txBody>
                    <a:bodyPr/>
                    <a:lstStyle/>
                    <a:p>
                      <a:pPr algn="l"/>
                      <a:r>
                        <a:rPr lang="en-US" sz="3600" dirty="0">
                          <a:latin typeface="Times New Roman" panose="02020603050405020304" pitchFamily="18" charset="0"/>
                          <a:cs typeface="Times New Roman" panose="02020603050405020304" pitchFamily="18" charset="0"/>
                        </a:rPr>
                        <a:t>51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3600" dirty="0">
                          <a:latin typeface="Times New Roman" panose="02020603050405020304" pitchFamily="18" charset="0"/>
                          <a:cs typeface="Times New Roman" panose="02020603050405020304" pitchFamily="18" charset="0"/>
                        </a:rPr>
                        <a:t>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475107717"/>
                  </a:ext>
                </a:extLst>
              </a:tr>
              <a:tr h="2752824">
                <a:tc>
                  <a:txBody>
                    <a:bodyPr/>
                    <a:lstStyle/>
                    <a:p>
                      <a:pPr algn="ctr"/>
                      <a:r>
                        <a:rPr lang="en-US" sz="4000" b="1" dirty="0">
                          <a:latin typeface="Times New Roman" panose="02020603050405020304" pitchFamily="18" charset="0"/>
                          <a:cs typeface="Times New Roman" panose="02020603050405020304" pitchFamily="18" charset="0"/>
                        </a:rPr>
                        <a:t>The molecular or </a:t>
                      </a:r>
                      <a:br>
                        <a:rPr lang="en-US" sz="4000" b="1"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chemical formula</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for octane is… </a:t>
                      </a:r>
                      <a:endParaRPr lang="en-US" sz="3600" baseline="-25000" dirty="0">
                        <a:latin typeface="Times New Roman" panose="02020603050405020304" pitchFamily="18" charset="0"/>
                        <a:cs typeface="Times New Roman" panose="020206030504050203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kumimoji="0" lang="en-US" altLang="en-US" sz="80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C</a:t>
                      </a:r>
                      <a:r>
                        <a:rPr kumimoji="0" lang="en-US" altLang="en-US" sz="8000" b="0" i="0" u="none" strike="noStrike" kern="1200" cap="none" spc="0" normalizeH="0" baseline="-2500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8</a:t>
                      </a:r>
                      <a:r>
                        <a:rPr kumimoji="0" lang="en-US" altLang="en-US" sz="80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H</a:t>
                      </a:r>
                      <a:r>
                        <a:rPr kumimoji="0" lang="en-US" altLang="en-US" sz="8000" b="0" i="0" u="none" strike="noStrike" kern="1200" cap="none" spc="0" normalizeH="0" baseline="-2500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18</a:t>
                      </a:r>
                      <a:endParaRPr lang="en-US" sz="8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528435127"/>
                  </a:ext>
                </a:extLst>
              </a:tr>
              <a:tr h="3004046">
                <a:tc>
                  <a:txBody>
                    <a:bodyPr/>
                    <a:lstStyle/>
                    <a:p>
                      <a:pPr algn="ctr"/>
                      <a:br>
                        <a:rPr lang="en-US" sz="4000" b="1" dirty="0">
                          <a:solidFill>
                            <a:srgbClr val="FF0000"/>
                          </a:solidFill>
                          <a:latin typeface="Times New Roman" panose="02020603050405020304" pitchFamily="18" charset="0"/>
                          <a:cs typeface="Times New Roman" panose="02020603050405020304" pitchFamily="18" charset="0"/>
                        </a:rPr>
                      </a:br>
                      <a:r>
                        <a:rPr lang="en-US" sz="4000" b="1" dirty="0">
                          <a:solidFill>
                            <a:srgbClr val="FF0000"/>
                          </a:solidFill>
                          <a:latin typeface="Times New Roman" panose="02020603050405020304" pitchFamily="18" charset="0"/>
                          <a:cs typeface="Times New Roman" panose="02020603050405020304" pitchFamily="18" charset="0"/>
                        </a:rPr>
                        <a:t>The empirical formula </a:t>
                      </a:r>
                      <a:br>
                        <a:rPr lang="en-US" sz="3600" b="0" dirty="0">
                          <a:solidFill>
                            <a:srgbClr val="FF0000"/>
                          </a:solidFill>
                          <a:latin typeface="Times New Roman" panose="02020603050405020304" pitchFamily="18" charset="0"/>
                          <a:cs typeface="Times New Roman" panose="02020603050405020304" pitchFamily="18" charset="0"/>
                        </a:rPr>
                      </a:br>
                      <a:r>
                        <a:rPr lang="en-US" sz="3600" b="0" dirty="0">
                          <a:solidFill>
                            <a:srgbClr val="FF0000"/>
                          </a:solidFill>
                          <a:latin typeface="Times New Roman" panose="02020603050405020304" pitchFamily="18" charset="0"/>
                          <a:cs typeface="Times New Roman" panose="02020603050405020304" pitchFamily="18" charset="0"/>
                        </a:rPr>
                        <a:t>for octane is…</a:t>
                      </a:r>
                      <a:r>
                        <a:rPr lang="en-US" sz="3600" dirty="0">
                          <a:solidFill>
                            <a:srgbClr val="FF0000"/>
                          </a:solidFill>
                          <a:latin typeface="Times New Roman" panose="02020603050405020304" pitchFamily="18" charset="0"/>
                          <a:cs typeface="Times New Roman" panose="02020603050405020304" pitchFamily="18" charset="0"/>
                        </a:rPr>
                        <a:t>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kumimoji="0" lang="en-US" altLang="en-US" sz="8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a:t>
                      </a:r>
                      <a:r>
                        <a:rPr kumimoji="0" lang="en-US" altLang="en-US" sz="80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4</a:t>
                      </a:r>
                      <a:r>
                        <a:rPr kumimoji="0" lang="en-US" altLang="en-US" sz="8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H</a:t>
                      </a:r>
                      <a:r>
                        <a:rPr kumimoji="0" lang="en-US" altLang="en-US" sz="8000" b="0" i="0" u="none" strike="noStrike" kern="1200" cap="none" spc="0" normalizeH="0" baseline="-2500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9</a:t>
                      </a:r>
                      <a:endParaRPr lang="en-US" sz="8000" dirty="0">
                        <a:solidFill>
                          <a:srgbClr val="FF0000"/>
                        </a:solidFill>
                        <a:latin typeface="Times New Roman" panose="02020603050405020304" pitchFamily="18"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16171078"/>
                  </a:ext>
                </a:extLst>
              </a:tr>
            </a:tbl>
          </a:graphicData>
        </a:graphic>
      </p:graphicFrame>
    </p:spTree>
    <p:extLst>
      <p:ext uri="{BB962C8B-B14F-4D97-AF65-F5344CB8AC3E}">
        <p14:creationId xmlns:p14="http://schemas.microsoft.com/office/powerpoint/2010/main" val="425657604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1"/>
          <p:cNvSpPr txBox="1">
            <a:spLocks noChangeArrowheads="1"/>
          </p:cNvSpPr>
          <p:nvPr/>
        </p:nvSpPr>
        <p:spPr bwMode="auto">
          <a:xfrm>
            <a:off x="0" y="0"/>
            <a:ext cx="91440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4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EMPIRICAL FORMULAS  </a:t>
            </a:r>
            <a:br>
              <a:rPr kumimoji="0" lang="en-US" altLang="en-US" sz="4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are math, they are not real chemistry</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Most empirical formulas are not </a:t>
            </a:r>
            <a:r>
              <a:rPr lang="en-US" altLang="en-US" sz="2800" dirty="0">
                <a:solidFill>
                  <a:prstClr val="black"/>
                </a:solidFill>
                <a:latin typeface="Times New Roman" panose="02020603050405020304" pitchFamily="18" charset="0"/>
                <a:cs typeface="Times New Roman" panose="02020603050405020304" pitchFamily="18" charset="0"/>
              </a:rPr>
              <a:t>real compounds.</a:t>
            </a:r>
            <a:br>
              <a:rPr lang="en-US" altLang="en-US" sz="2800" dirty="0">
                <a:solidFill>
                  <a:prstClr val="black"/>
                </a:solidFill>
                <a:latin typeface="Times New Roman" panose="02020603050405020304" pitchFamily="18" charset="0"/>
                <a:cs typeface="Times New Roman" panose="02020603050405020304" pitchFamily="18" charset="0"/>
              </a:rPr>
            </a:br>
            <a:r>
              <a:rPr lang="en-US" altLang="en-US" sz="2800" dirty="0">
                <a:solidFill>
                  <a:prstClr val="black"/>
                </a:solidFill>
                <a:latin typeface="Times New Roman" panose="02020603050405020304" pitchFamily="18" charset="0"/>
                <a:cs typeface="Times New Roman" panose="02020603050405020304" pitchFamily="18" charset="0"/>
              </a:rPr>
              <a:t>If an empirical formula happens to be a compound, </a:t>
            </a:r>
            <a:br>
              <a:rPr lang="en-US" altLang="en-US" sz="2800" dirty="0">
                <a:solidFill>
                  <a:prstClr val="black"/>
                </a:solidFill>
                <a:latin typeface="Times New Roman" panose="02020603050405020304" pitchFamily="18" charset="0"/>
                <a:cs typeface="Times New Roman" panose="02020603050405020304" pitchFamily="18" charset="0"/>
              </a:rPr>
            </a:br>
            <a:r>
              <a:rPr lang="en-US" altLang="en-US" sz="2800" dirty="0">
                <a:solidFill>
                  <a:prstClr val="black"/>
                </a:solidFill>
                <a:latin typeface="Times New Roman" panose="02020603050405020304" pitchFamily="18" charset="0"/>
                <a:cs typeface="Times New Roman" panose="02020603050405020304" pitchFamily="18" charset="0"/>
              </a:rPr>
              <a:t>it’s not the one you started with.  </a:t>
            </a: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p>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defTabSz="914400" rtl="0" eaLnBrk="1" fontAlgn="base" latinLnBrk="0" hangingPunct="1">
              <a:lnSpc>
                <a:spcPct val="100000"/>
              </a:lnSpc>
              <a:spcBef>
                <a:spcPct val="50000"/>
              </a:spcBef>
              <a:spcAft>
                <a:spcPct val="0"/>
              </a:spcAft>
              <a:buClrTx/>
              <a:buSzTx/>
              <a:buFontTx/>
              <a:buNone/>
              <a:tabLst/>
              <a:defRPr/>
            </a:pPr>
            <a:r>
              <a:rPr kumimoji="0" lang="en-US" altLang="en-US" sz="440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52. </a:t>
            </a: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C</a:t>
            </a:r>
            <a:r>
              <a:rPr lang="en-US" sz="44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4400" baseline="-25000" dirty="0">
                <a:solidFill>
                  <a:schemeClr val="tx1">
                    <a:lumMod val="95000"/>
                    <a:lumOff val="5000"/>
                  </a:schemeClr>
                </a:solidFill>
                <a:latin typeface="Times New Roman" panose="02020603050405020304" pitchFamily="18" charset="0"/>
                <a:cs typeface="Times New Roman" panose="02020603050405020304" pitchFamily="18" charset="0"/>
              </a:rPr>
              <a:t>9</a:t>
            </a:r>
            <a:r>
              <a:rPr kumimoji="0" lang="en-US" altLang="en-US" sz="440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 can not exist as a compound </a:t>
            </a:r>
            <a:br>
              <a:rPr kumimoji="0" lang="en-US" altLang="en-US" sz="4400" b="0" i="0" u="none" strike="noStrike" kern="1200" cap="none" spc="0" normalizeH="0" baseline="0" noProof="0" dirty="0">
                <a:ln>
                  <a:noFill/>
                </a:ln>
                <a:solidFill>
                  <a:srgbClr val="C80000"/>
                </a:solidFill>
                <a:effectLst/>
                <a:uLnTx/>
                <a:uFillTx/>
                <a:latin typeface="Times New Roman" panose="02020603050405020304" pitchFamily="18" charset="0"/>
                <a:cs typeface="Times New Roman" panose="02020603050405020304" pitchFamily="18" charset="0"/>
              </a:rPr>
            </a:br>
            <a:endParaRPr kumimoji="0" lang="en-US" altLang="en-US" sz="4400" b="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22107342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647D6EF-ED64-4928-B10A-5D6142C164AB}"/>
              </a:ext>
            </a:extLst>
          </p:cNvPr>
          <p:cNvGraphicFramePr>
            <a:graphicFrameLocks noGrp="1"/>
          </p:cNvGraphicFramePr>
          <p:nvPr>
            <p:extLst>
              <p:ext uri="{D42A27DB-BD31-4B8C-83A1-F6EECF244321}">
                <p14:modId xmlns:p14="http://schemas.microsoft.com/office/powerpoint/2010/main" val="3783913112"/>
              </p:ext>
            </p:extLst>
          </p:nvPr>
        </p:nvGraphicFramePr>
        <p:xfrm>
          <a:off x="0" y="0"/>
          <a:ext cx="9144000" cy="6857998"/>
        </p:xfrm>
        <a:graphic>
          <a:graphicData uri="http://schemas.openxmlformats.org/drawingml/2006/table">
            <a:tbl>
              <a:tblPr/>
              <a:tblGrid>
                <a:gridCol w="3429000">
                  <a:extLst>
                    <a:ext uri="{9D8B030D-6E8A-4147-A177-3AD203B41FA5}">
                      <a16:colId xmlns:a16="http://schemas.microsoft.com/office/drawing/2014/main" val="2862736104"/>
                    </a:ext>
                  </a:extLst>
                </a:gridCol>
                <a:gridCol w="2819400">
                  <a:extLst>
                    <a:ext uri="{9D8B030D-6E8A-4147-A177-3AD203B41FA5}">
                      <a16:colId xmlns:a16="http://schemas.microsoft.com/office/drawing/2014/main" val="3545471923"/>
                    </a:ext>
                  </a:extLst>
                </a:gridCol>
                <a:gridCol w="2895600">
                  <a:extLst>
                    <a:ext uri="{9D8B030D-6E8A-4147-A177-3AD203B41FA5}">
                      <a16:colId xmlns:a16="http://schemas.microsoft.com/office/drawing/2014/main" val="54905264"/>
                    </a:ext>
                  </a:extLst>
                </a:gridCol>
              </a:tblGrid>
              <a:tr h="1016607">
                <a:tc>
                  <a:txBody>
                    <a:bodyPr/>
                    <a:lstStyle/>
                    <a:p>
                      <a:pPr marL="0" marR="0" lvl="0" indent="0" algn="l" defTabSz="914400" rtl="0" eaLnBrk="1" fontAlgn="auto" latinLnBrk="0" hangingPunct="1">
                        <a:lnSpc>
                          <a:spcPct val="119000"/>
                        </a:lnSpc>
                        <a:spcBef>
                          <a:spcPts val="0"/>
                        </a:spcBef>
                        <a:spcAft>
                          <a:spcPts val="600"/>
                        </a:spcAft>
                        <a:buClrTx/>
                        <a:buSzTx/>
                        <a:buFontTx/>
                        <a:buNone/>
                        <a:tabLst/>
                        <a:defRPr/>
                      </a:pPr>
                      <a:r>
                        <a:rPr lang="en-US" sz="2400" kern="1400" dirty="0">
                          <a:ln>
                            <a:noFill/>
                          </a:ln>
                          <a:solidFill>
                            <a:srgbClr val="FF0000"/>
                          </a:solidFill>
                          <a:effectLst/>
                          <a:latin typeface="Times New Roman" panose="02020603050405020304" pitchFamily="18" charset="0"/>
                          <a:cs typeface="Times New Roman" panose="02020603050405020304" pitchFamily="18" charset="0"/>
                        </a:rPr>
                        <a:t>53</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 CHEMICAL </a:t>
                      </a:r>
                      <a:r>
                        <a:rPr lang="en-US" sz="1600" kern="1400" dirty="0">
                          <a:ln>
                            <a:noFill/>
                          </a:ln>
                          <a:solidFill>
                            <a:srgbClr val="000000"/>
                          </a:solidFill>
                          <a:effectLst/>
                          <a:latin typeface="Times New Roman" panose="02020603050405020304" pitchFamily="18" charset="0"/>
                          <a:cs typeface="Times New Roman" panose="02020603050405020304" pitchFamily="18" charset="0"/>
                        </a:rPr>
                        <a:t>(or molecular) </a:t>
                      </a:r>
                      <a:br>
                        <a:rPr lang="en-US" sz="2400" kern="1400" dirty="0">
                          <a:ln>
                            <a:noFill/>
                          </a:ln>
                          <a:solidFill>
                            <a:srgbClr val="000000"/>
                          </a:solidFill>
                          <a:effectLst/>
                          <a:latin typeface="Times New Roman" panose="02020603050405020304" pitchFamily="18" charset="0"/>
                          <a:cs typeface="Times New Roman" panose="02020603050405020304" pitchFamily="18" charset="0"/>
                        </a:rPr>
                      </a:br>
                      <a:r>
                        <a:rPr lang="en-US" sz="2400" kern="1400" dirty="0">
                          <a:ln>
                            <a:noFill/>
                          </a:ln>
                          <a:solidFill>
                            <a:srgbClr val="000000"/>
                          </a:solidFill>
                          <a:effectLst/>
                          <a:latin typeface="Times New Roman" panose="02020603050405020304" pitchFamily="18" charset="0"/>
                          <a:cs typeface="Times New Roman" panose="02020603050405020304" pitchFamily="18" charset="0"/>
                        </a:rPr>
                        <a:t>      FORMULA</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Ratio → reduced ratio</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EMPIRICAL FORMULA</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3162677817"/>
                  </a:ext>
                </a:extLst>
              </a:tr>
              <a:tr h="647705">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C</a:t>
                      </a:r>
                      <a:r>
                        <a:rPr lang="en-US" sz="2400" kern="1400" baseline="-25000" dirty="0">
                          <a:ln>
                            <a:noFill/>
                          </a:ln>
                          <a:solidFill>
                            <a:srgbClr val="000000"/>
                          </a:solidFill>
                          <a:effectLst/>
                          <a:latin typeface="Times New Roman" panose="02020603050405020304" pitchFamily="18" charset="0"/>
                          <a:cs typeface="Times New Roman" panose="02020603050405020304" pitchFamily="18" charset="0"/>
                        </a:rPr>
                        <a:t>6</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H</a:t>
                      </a:r>
                      <a:r>
                        <a:rPr lang="en-US" sz="2400" kern="1400" baseline="-25000" dirty="0">
                          <a:ln>
                            <a:noFill/>
                          </a:ln>
                          <a:solidFill>
                            <a:srgbClr val="000000"/>
                          </a:solidFill>
                          <a:effectLst/>
                          <a:latin typeface="Times New Roman" panose="02020603050405020304" pitchFamily="18" charset="0"/>
                          <a:cs typeface="Times New Roman" panose="02020603050405020304" pitchFamily="18" charset="0"/>
                        </a:rPr>
                        <a:t>14</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 (hexane)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chemeClr val="tx1"/>
                          </a:solidFill>
                          <a:effectLst/>
                          <a:latin typeface="Times New Roman" panose="02020603050405020304" pitchFamily="18" charset="0"/>
                          <a:cs typeface="Times New Roman" panose="02020603050405020304" pitchFamily="18" charset="0"/>
                        </a:rPr>
                        <a:t>6:14  →  3:7</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chemeClr val="tx1"/>
                          </a:solidFill>
                          <a:effectLst/>
                          <a:latin typeface="Times New Roman" panose="02020603050405020304" pitchFamily="18" charset="0"/>
                          <a:cs typeface="Times New Roman" panose="02020603050405020304" pitchFamily="18" charset="0"/>
                        </a:rPr>
                        <a:t>C</a:t>
                      </a:r>
                      <a:r>
                        <a:rPr lang="en-US" sz="2400" kern="1400" baseline="-25000" dirty="0">
                          <a:ln>
                            <a:noFill/>
                          </a:ln>
                          <a:solidFill>
                            <a:schemeClr val="tx1"/>
                          </a:solidFill>
                          <a:effectLst/>
                          <a:latin typeface="Times New Roman" panose="02020603050405020304" pitchFamily="18" charset="0"/>
                          <a:cs typeface="Times New Roman" panose="02020603050405020304" pitchFamily="18" charset="0"/>
                        </a:rPr>
                        <a:t>3</a:t>
                      </a:r>
                      <a:r>
                        <a:rPr lang="en-US" sz="2400" kern="1400" dirty="0">
                          <a:ln>
                            <a:noFill/>
                          </a:ln>
                          <a:solidFill>
                            <a:schemeClr val="tx1"/>
                          </a:solidFill>
                          <a:effectLst/>
                          <a:latin typeface="Times New Roman" panose="02020603050405020304" pitchFamily="18" charset="0"/>
                          <a:cs typeface="Times New Roman" panose="02020603050405020304" pitchFamily="18" charset="0"/>
                        </a:rPr>
                        <a:t>H</a:t>
                      </a:r>
                      <a:r>
                        <a:rPr lang="en-US" sz="2400" kern="1400" baseline="-25000" dirty="0">
                          <a:ln>
                            <a:noFill/>
                          </a:ln>
                          <a:solidFill>
                            <a:schemeClr val="tx1"/>
                          </a:solidFill>
                          <a:effectLst/>
                          <a:latin typeface="Times New Roman" panose="02020603050405020304" pitchFamily="18" charset="0"/>
                          <a:cs typeface="Times New Roman" panose="02020603050405020304" pitchFamily="18" charset="0"/>
                        </a:rPr>
                        <a:t>7</a:t>
                      </a:r>
                      <a:endParaRPr lang="en-US" sz="2400" kern="1400" dirty="0">
                        <a:ln>
                          <a:noFill/>
                        </a:ln>
                        <a:solidFill>
                          <a:schemeClr val="tx1"/>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974737701"/>
                  </a:ext>
                </a:extLst>
              </a:tr>
              <a:tr h="645206">
                <a:tc>
                  <a:txBody>
                    <a:bodyPr/>
                    <a:lstStyle/>
                    <a:p>
                      <a:pPr marR="0" indent="0" algn="ctr" rtl="0">
                        <a:lnSpc>
                          <a:spcPct val="119000"/>
                        </a:lnSpc>
                        <a:spcBef>
                          <a:spcPts val="0"/>
                        </a:spcBef>
                        <a:spcAft>
                          <a:spcPts val="600"/>
                        </a:spcAft>
                      </a:pPr>
                      <a:r>
                        <a:rPr lang="en-US" sz="2400" kern="1400" dirty="0">
                          <a:ln>
                            <a:noFill/>
                          </a:ln>
                          <a:solidFill>
                            <a:schemeClr val="tx1"/>
                          </a:solidFill>
                          <a:effectLst/>
                          <a:latin typeface="Times New Roman" panose="02020603050405020304" pitchFamily="18" charset="0"/>
                          <a:cs typeface="Times New Roman" panose="02020603050405020304" pitchFamily="18" charset="0"/>
                        </a:rPr>
                        <a:t>C</a:t>
                      </a:r>
                      <a:r>
                        <a:rPr lang="en-US" sz="2400" kern="1400" baseline="-25000" dirty="0">
                          <a:ln>
                            <a:noFill/>
                          </a:ln>
                          <a:solidFill>
                            <a:schemeClr val="tx1"/>
                          </a:solidFill>
                          <a:effectLst/>
                          <a:latin typeface="Times New Roman" panose="02020603050405020304" pitchFamily="18" charset="0"/>
                          <a:cs typeface="Times New Roman" panose="02020603050405020304" pitchFamily="18" charset="0"/>
                        </a:rPr>
                        <a:t>6</a:t>
                      </a:r>
                      <a:r>
                        <a:rPr lang="en-US" sz="2400" kern="1400" dirty="0">
                          <a:ln>
                            <a:noFill/>
                          </a:ln>
                          <a:solidFill>
                            <a:schemeClr val="tx1"/>
                          </a:solidFill>
                          <a:effectLst/>
                          <a:latin typeface="Times New Roman" panose="02020603050405020304" pitchFamily="18" charset="0"/>
                          <a:cs typeface="Times New Roman" panose="02020603050405020304" pitchFamily="18" charset="0"/>
                        </a:rPr>
                        <a:t>H</a:t>
                      </a:r>
                      <a:r>
                        <a:rPr lang="en-US" sz="2400" kern="1400" baseline="-25000" dirty="0">
                          <a:ln>
                            <a:noFill/>
                          </a:ln>
                          <a:solidFill>
                            <a:schemeClr val="tx1"/>
                          </a:solidFill>
                          <a:effectLst/>
                          <a:latin typeface="Times New Roman" panose="02020603050405020304" pitchFamily="18" charset="0"/>
                          <a:cs typeface="Times New Roman" panose="02020603050405020304" pitchFamily="18" charset="0"/>
                        </a:rPr>
                        <a:t>12</a:t>
                      </a:r>
                      <a:r>
                        <a:rPr lang="en-US" sz="2400" kern="1400" dirty="0">
                          <a:ln>
                            <a:noFill/>
                          </a:ln>
                          <a:solidFill>
                            <a:schemeClr val="tx1"/>
                          </a:solidFill>
                          <a:effectLst/>
                          <a:latin typeface="Times New Roman" panose="02020603050405020304" pitchFamily="18" charset="0"/>
                          <a:cs typeface="Times New Roman" panose="02020603050405020304" pitchFamily="18" charset="0"/>
                        </a:rPr>
                        <a:t>H</a:t>
                      </a:r>
                      <a:r>
                        <a:rPr lang="en-US" sz="2400" kern="1400" baseline="-25000" dirty="0">
                          <a:ln>
                            <a:noFill/>
                          </a:ln>
                          <a:solidFill>
                            <a:schemeClr val="tx1"/>
                          </a:solidFill>
                          <a:effectLst/>
                          <a:latin typeface="Times New Roman" panose="02020603050405020304" pitchFamily="18" charset="0"/>
                          <a:cs typeface="Times New Roman" panose="02020603050405020304" pitchFamily="18" charset="0"/>
                        </a:rPr>
                        <a:t>6</a:t>
                      </a:r>
                      <a:r>
                        <a:rPr lang="en-US" sz="2400" kern="1400" dirty="0">
                          <a:ln>
                            <a:noFill/>
                          </a:ln>
                          <a:solidFill>
                            <a:schemeClr val="tx1"/>
                          </a:solidFill>
                          <a:effectLst/>
                          <a:latin typeface="Times New Roman" panose="02020603050405020304" pitchFamily="18" charset="0"/>
                          <a:cs typeface="Times New Roman" panose="02020603050405020304" pitchFamily="18" charset="0"/>
                        </a:rPr>
                        <a:t>  (glucose)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chemeClr val="tx1"/>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chemeClr val="tx1"/>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noFill/>
                  </a:tcPr>
                </a:tc>
                <a:extLst>
                  <a:ext uri="{0D108BD9-81ED-4DB2-BD59-A6C34878D82A}">
                    <a16:rowId xmlns:a16="http://schemas.microsoft.com/office/drawing/2014/main" val="630292073"/>
                  </a:ext>
                </a:extLst>
              </a:tr>
              <a:tr h="645206">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C</a:t>
                      </a:r>
                      <a:r>
                        <a:rPr lang="en-US" sz="2400" kern="1400" baseline="-25000" dirty="0">
                          <a:ln>
                            <a:noFill/>
                          </a:ln>
                          <a:solidFill>
                            <a:srgbClr val="000000"/>
                          </a:solidFill>
                          <a:effectLst/>
                          <a:latin typeface="Times New Roman" panose="02020603050405020304" pitchFamily="18" charset="0"/>
                          <a:cs typeface="Times New Roman" panose="02020603050405020304" pitchFamily="18" charset="0"/>
                        </a:rPr>
                        <a:t>24</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H</a:t>
                      </a:r>
                      <a:r>
                        <a:rPr lang="en-US" sz="2400" kern="1400" baseline="-25000" dirty="0">
                          <a:ln>
                            <a:noFill/>
                          </a:ln>
                          <a:solidFill>
                            <a:srgbClr val="000000"/>
                          </a:solidFill>
                          <a:effectLst/>
                          <a:latin typeface="Times New Roman" panose="02020603050405020304" pitchFamily="18" charset="0"/>
                          <a:cs typeface="Times New Roman" panose="02020603050405020304" pitchFamily="18" charset="0"/>
                        </a:rPr>
                        <a:t>48</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 (candle wax)</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chemeClr val="tx1"/>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2400" kern="1400" dirty="0">
                        <a:ln>
                          <a:noFill/>
                        </a:ln>
                        <a:solidFill>
                          <a:schemeClr val="tx1"/>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noFill/>
                  </a:tcPr>
                </a:tc>
                <a:extLst>
                  <a:ext uri="{0D108BD9-81ED-4DB2-BD59-A6C34878D82A}">
                    <a16:rowId xmlns:a16="http://schemas.microsoft.com/office/drawing/2014/main" val="4010845802"/>
                  </a:ext>
                </a:extLst>
              </a:tr>
              <a:tr h="645206">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C</a:t>
                      </a:r>
                      <a:r>
                        <a:rPr lang="en-US" sz="2400" kern="14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H</a:t>
                      </a:r>
                      <a:r>
                        <a:rPr lang="en-US" sz="2400" kern="14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  (acetylene gas)</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chemeClr val="tx1"/>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chemeClr val="tx1"/>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noFill/>
                  </a:tcPr>
                </a:tc>
                <a:extLst>
                  <a:ext uri="{0D108BD9-81ED-4DB2-BD59-A6C34878D82A}">
                    <a16:rowId xmlns:a16="http://schemas.microsoft.com/office/drawing/2014/main" val="1792745526"/>
                  </a:ext>
                </a:extLst>
              </a:tr>
              <a:tr h="673749">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H</a:t>
                      </a:r>
                      <a:r>
                        <a:rPr lang="en-US" sz="2400" kern="14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O</a:t>
                      </a:r>
                      <a:r>
                        <a:rPr lang="en-US" sz="2400" kern="14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 (hydrogen peroxide)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2400" kern="1400" dirty="0">
                        <a:ln>
                          <a:noFill/>
                        </a:ln>
                        <a:solidFill>
                          <a:schemeClr val="tx1"/>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chemeClr val="tx1"/>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noFill/>
                  </a:tcPr>
                </a:tc>
                <a:extLst>
                  <a:ext uri="{0D108BD9-81ED-4DB2-BD59-A6C34878D82A}">
                    <a16:rowId xmlns:a16="http://schemas.microsoft.com/office/drawing/2014/main" val="1976146124"/>
                  </a:ext>
                </a:extLst>
              </a:tr>
              <a:tr h="645206">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C</a:t>
                      </a:r>
                      <a:r>
                        <a:rPr lang="en-US" sz="2400" kern="1400" baseline="-25000" dirty="0">
                          <a:ln>
                            <a:noFill/>
                          </a:ln>
                          <a:solidFill>
                            <a:srgbClr val="000000"/>
                          </a:solidFill>
                          <a:effectLst/>
                          <a:latin typeface="Times New Roman" panose="02020603050405020304" pitchFamily="18" charset="0"/>
                          <a:cs typeface="Times New Roman" panose="02020603050405020304" pitchFamily="18" charset="0"/>
                        </a:rPr>
                        <a:t>6</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H</a:t>
                      </a:r>
                      <a:r>
                        <a:rPr lang="en-US" sz="2400" kern="1400" baseline="-25000" dirty="0">
                          <a:ln>
                            <a:noFill/>
                          </a:ln>
                          <a:solidFill>
                            <a:srgbClr val="000000"/>
                          </a:solidFill>
                          <a:effectLst/>
                          <a:latin typeface="Times New Roman" panose="02020603050405020304" pitchFamily="18" charset="0"/>
                          <a:cs typeface="Times New Roman" panose="02020603050405020304" pitchFamily="18" charset="0"/>
                        </a:rPr>
                        <a:t>6</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  (cyclohexene)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2400" kern="1400" dirty="0">
                        <a:ln>
                          <a:noFill/>
                        </a:ln>
                        <a:solidFill>
                          <a:schemeClr val="tx1"/>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chemeClr val="tx1"/>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noFill/>
                  </a:tcPr>
                </a:tc>
                <a:extLst>
                  <a:ext uri="{0D108BD9-81ED-4DB2-BD59-A6C34878D82A}">
                    <a16:rowId xmlns:a16="http://schemas.microsoft.com/office/drawing/2014/main" val="2787738044"/>
                  </a:ext>
                </a:extLst>
              </a:tr>
              <a:tr h="645206">
                <a:tc>
                  <a:txBody>
                    <a:bodyPr/>
                    <a:lstStyle/>
                    <a:p>
                      <a:pPr marR="0" indent="0" algn="ctr" rtl="0">
                        <a:lnSpc>
                          <a:spcPct val="119000"/>
                        </a:lnSpc>
                        <a:spcBef>
                          <a:spcPts val="0"/>
                        </a:spcBef>
                        <a:spcAft>
                          <a:spcPts val="600"/>
                        </a:spcAft>
                      </a:pPr>
                      <a:r>
                        <a:rPr lang="en-US" sz="2400" kern="1400">
                          <a:ln>
                            <a:noFill/>
                          </a:ln>
                          <a:solidFill>
                            <a:srgbClr val="000000"/>
                          </a:solidFill>
                          <a:effectLst/>
                          <a:latin typeface="Times New Roman" panose="02020603050405020304" pitchFamily="18" charset="0"/>
                          <a:cs typeface="Times New Roman" panose="02020603050405020304" pitchFamily="18" charset="0"/>
                        </a:rPr>
                        <a:t>C</a:t>
                      </a:r>
                      <a:r>
                        <a:rPr lang="en-US" sz="2400" kern="1400" baseline="-25000">
                          <a:ln>
                            <a:noFill/>
                          </a:ln>
                          <a:solidFill>
                            <a:srgbClr val="000000"/>
                          </a:solidFill>
                          <a:effectLst/>
                          <a:latin typeface="Times New Roman" panose="02020603050405020304" pitchFamily="18" charset="0"/>
                          <a:cs typeface="Times New Roman" panose="02020603050405020304" pitchFamily="18" charset="0"/>
                        </a:rPr>
                        <a:t>10</a:t>
                      </a:r>
                      <a:r>
                        <a:rPr lang="en-US" sz="2400" kern="1400">
                          <a:ln>
                            <a:noFill/>
                          </a:ln>
                          <a:solidFill>
                            <a:srgbClr val="000000"/>
                          </a:solidFill>
                          <a:effectLst/>
                          <a:latin typeface="Times New Roman" panose="02020603050405020304" pitchFamily="18" charset="0"/>
                          <a:cs typeface="Times New Roman" panose="02020603050405020304" pitchFamily="18" charset="0"/>
                        </a:rPr>
                        <a:t>H</a:t>
                      </a:r>
                      <a:r>
                        <a:rPr lang="en-US" sz="2400" kern="1400" baseline="-25000">
                          <a:ln>
                            <a:noFill/>
                          </a:ln>
                          <a:solidFill>
                            <a:srgbClr val="000000"/>
                          </a:solidFill>
                          <a:effectLst/>
                          <a:latin typeface="Times New Roman" panose="02020603050405020304" pitchFamily="18" charset="0"/>
                          <a:cs typeface="Times New Roman" panose="02020603050405020304" pitchFamily="18" charset="0"/>
                        </a:rPr>
                        <a:t>22</a:t>
                      </a:r>
                      <a:r>
                        <a:rPr lang="en-US" sz="2400" kern="1400">
                          <a:ln>
                            <a:noFill/>
                          </a:ln>
                          <a:solidFill>
                            <a:srgbClr val="000000"/>
                          </a:solidFill>
                          <a:effectLst/>
                          <a:latin typeface="Times New Roman" panose="02020603050405020304" pitchFamily="18" charset="0"/>
                          <a:cs typeface="Times New Roman" panose="02020603050405020304" pitchFamily="18" charset="0"/>
                        </a:rPr>
                        <a:t> (decane)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chemeClr val="tx1"/>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2400" kern="1400" dirty="0">
                        <a:ln>
                          <a:noFill/>
                        </a:ln>
                        <a:solidFill>
                          <a:schemeClr val="tx1"/>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noFill/>
                  </a:tcPr>
                </a:tc>
                <a:extLst>
                  <a:ext uri="{0D108BD9-81ED-4DB2-BD59-A6C34878D82A}">
                    <a16:rowId xmlns:a16="http://schemas.microsoft.com/office/drawing/2014/main" val="3355287975"/>
                  </a:ext>
                </a:extLst>
              </a:tr>
              <a:tr h="645206">
                <a:tc>
                  <a:txBody>
                    <a:bodyPr/>
                    <a:lstStyle/>
                    <a:p>
                      <a:pPr marR="0" indent="0" algn="ctr" rtl="0">
                        <a:lnSpc>
                          <a:spcPct val="119000"/>
                        </a:lnSpc>
                        <a:spcBef>
                          <a:spcPts val="0"/>
                        </a:spcBef>
                        <a:spcAft>
                          <a:spcPts val="600"/>
                        </a:spcAft>
                      </a:pPr>
                      <a:r>
                        <a:rPr lang="en-US" sz="2400" kern="1400">
                          <a:ln>
                            <a:noFill/>
                          </a:ln>
                          <a:solidFill>
                            <a:srgbClr val="000000"/>
                          </a:solidFill>
                          <a:effectLst/>
                          <a:latin typeface="Times New Roman" panose="02020603050405020304" pitchFamily="18" charset="0"/>
                          <a:cs typeface="Times New Roman" panose="02020603050405020304" pitchFamily="18" charset="0"/>
                        </a:rPr>
                        <a:t>C</a:t>
                      </a:r>
                      <a:r>
                        <a:rPr lang="en-US" sz="2400" kern="1400" baseline="-25000">
                          <a:ln>
                            <a:noFill/>
                          </a:ln>
                          <a:solidFill>
                            <a:srgbClr val="000000"/>
                          </a:solidFill>
                          <a:effectLst/>
                          <a:latin typeface="Times New Roman" panose="02020603050405020304" pitchFamily="18" charset="0"/>
                          <a:cs typeface="Times New Roman" panose="02020603050405020304" pitchFamily="18" charset="0"/>
                        </a:rPr>
                        <a:t>5</a:t>
                      </a:r>
                      <a:r>
                        <a:rPr lang="en-US" sz="2400" kern="1400">
                          <a:ln>
                            <a:noFill/>
                          </a:ln>
                          <a:solidFill>
                            <a:srgbClr val="000000"/>
                          </a:solidFill>
                          <a:effectLst/>
                          <a:latin typeface="Times New Roman" panose="02020603050405020304" pitchFamily="18" charset="0"/>
                          <a:cs typeface="Times New Roman" panose="02020603050405020304" pitchFamily="18" charset="0"/>
                        </a:rPr>
                        <a:t>H</a:t>
                      </a:r>
                      <a:r>
                        <a:rPr lang="en-US" sz="2400" kern="1400" baseline="-25000">
                          <a:ln>
                            <a:noFill/>
                          </a:ln>
                          <a:solidFill>
                            <a:srgbClr val="000000"/>
                          </a:solidFill>
                          <a:effectLst/>
                          <a:latin typeface="Times New Roman" panose="02020603050405020304" pitchFamily="18" charset="0"/>
                          <a:cs typeface="Times New Roman" panose="02020603050405020304" pitchFamily="18" charset="0"/>
                        </a:rPr>
                        <a:t>10</a:t>
                      </a:r>
                      <a:r>
                        <a:rPr lang="en-US" sz="2400" kern="1400">
                          <a:ln>
                            <a:noFill/>
                          </a:ln>
                          <a:solidFill>
                            <a:srgbClr val="000000"/>
                          </a:solidFill>
                          <a:effectLst/>
                          <a:latin typeface="Times New Roman" panose="02020603050405020304" pitchFamily="18" charset="0"/>
                          <a:cs typeface="Times New Roman" panose="02020603050405020304" pitchFamily="18" charset="0"/>
                        </a:rPr>
                        <a:t> (pentene)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chemeClr val="tx1"/>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chemeClr val="tx1"/>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noFill/>
                  </a:tcPr>
                </a:tc>
                <a:extLst>
                  <a:ext uri="{0D108BD9-81ED-4DB2-BD59-A6C34878D82A}">
                    <a16:rowId xmlns:a16="http://schemas.microsoft.com/office/drawing/2014/main" val="3352676556"/>
                  </a:ext>
                </a:extLst>
              </a:tr>
              <a:tr h="648701">
                <a:tc>
                  <a:txBody>
                    <a:bodyPr/>
                    <a:lstStyle/>
                    <a:p>
                      <a:pPr marR="0" indent="0" algn="ctr" rtl="0">
                        <a:lnSpc>
                          <a:spcPct val="119000"/>
                        </a:lnSpc>
                        <a:spcBef>
                          <a:spcPts val="0"/>
                        </a:spcBef>
                        <a:spcAft>
                          <a:spcPts val="600"/>
                        </a:spcAft>
                      </a:pPr>
                      <a:r>
                        <a:rPr lang="en-US" sz="2400" kern="1400">
                          <a:ln>
                            <a:noFill/>
                          </a:ln>
                          <a:solidFill>
                            <a:srgbClr val="000000"/>
                          </a:solidFill>
                          <a:effectLst/>
                          <a:latin typeface="Times New Roman" panose="02020603050405020304" pitchFamily="18" charset="0"/>
                          <a:cs typeface="Times New Roman" panose="02020603050405020304" pitchFamily="18" charset="0"/>
                        </a:rPr>
                        <a:t>C</a:t>
                      </a:r>
                      <a:r>
                        <a:rPr lang="en-US" sz="2400" kern="1400" baseline="-25000">
                          <a:ln>
                            <a:noFill/>
                          </a:ln>
                          <a:solidFill>
                            <a:srgbClr val="000000"/>
                          </a:solidFill>
                          <a:effectLst/>
                          <a:latin typeface="Times New Roman" panose="02020603050405020304" pitchFamily="18" charset="0"/>
                          <a:cs typeface="Times New Roman" panose="02020603050405020304" pitchFamily="18" charset="0"/>
                        </a:rPr>
                        <a:t>5</a:t>
                      </a:r>
                      <a:r>
                        <a:rPr lang="en-US" sz="2400" kern="1400">
                          <a:ln>
                            <a:noFill/>
                          </a:ln>
                          <a:solidFill>
                            <a:srgbClr val="000000"/>
                          </a:solidFill>
                          <a:effectLst/>
                          <a:latin typeface="Times New Roman" panose="02020603050405020304" pitchFamily="18" charset="0"/>
                          <a:cs typeface="Times New Roman" panose="02020603050405020304" pitchFamily="18" charset="0"/>
                        </a:rPr>
                        <a:t>H</a:t>
                      </a:r>
                      <a:r>
                        <a:rPr lang="en-US" sz="2400" kern="1400" baseline="-25000">
                          <a:ln>
                            <a:noFill/>
                          </a:ln>
                          <a:solidFill>
                            <a:srgbClr val="000000"/>
                          </a:solidFill>
                          <a:effectLst/>
                          <a:latin typeface="Times New Roman" panose="02020603050405020304" pitchFamily="18" charset="0"/>
                          <a:cs typeface="Times New Roman" panose="02020603050405020304" pitchFamily="18" charset="0"/>
                        </a:rPr>
                        <a:t>10</a:t>
                      </a:r>
                      <a:r>
                        <a:rPr lang="en-US" sz="2400" kern="1400">
                          <a:ln>
                            <a:noFill/>
                          </a:ln>
                          <a:solidFill>
                            <a:srgbClr val="000000"/>
                          </a:solidFill>
                          <a:effectLst/>
                          <a:latin typeface="Times New Roman" panose="02020603050405020304" pitchFamily="18" charset="0"/>
                          <a:cs typeface="Times New Roman" panose="02020603050405020304" pitchFamily="18" charset="0"/>
                        </a:rPr>
                        <a:t>O</a:t>
                      </a:r>
                      <a:r>
                        <a:rPr lang="en-US" sz="2400" kern="1400" baseline="-25000">
                          <a:ln>
                            <a:noFill/>
                          </a:ln>
                          <a:solidFill>
                            <a:srgbClr val="000000"/>
                          </a:solidFill>
                          <a:effectLst/>
                          <a:latin typeface="Times New Roman" panose="02020603050405020304" pitchFamily="18" charset="0"/>
                          <a:cs typeface="Times New Roman" panose="02020603050405020304" pitchFamily="18" charset="0"/>
                        </a:rPr>
                        <a:t>5</a:t>
                      </a:r>
                      <a:r>
                        <a:rPr lang="en-US" sz="2400" kern="1400">
                          <a:ln>
                            <a:noFill/>
                          </a:ln>
                          <a:solidFill>
                            <a:srgbClr val="000000"/>
                          </a:solidFill>
                          <a:effectLst/>
                          <a:latin typeface="Times New Roman" panose="02020603050405020304" pitchFamily="18" charset="0"/>
                          <a:cs typeface="Times New Roman" panose="02020603050405020304" pitchFamily="18" charset="0"/>
                        </a:rPr>
                        <a:t> (pentose)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noFill/>
                  </a:tcPr>
                </a:tc>
                <a:extLst>
                  <a:ext uri="{0D108BD9-81ED-4DB2-BD59-A6C34878D82A}">
                    <a16:rowId xmlns:a16="http://schemas.microsoft.com/office/drawing/2014/main" val="2505304874"/>
                  </a:ext>
                </a:extLst>
              </a:tr>
            </a:tbl>
          </a:graphicData>
        </a:graphic>
      </p:graphicFrame>
      <p:sp>
        <p:nvSpPr>
          <p:cNvPr id="3" name="TextBox 2">
            <a:extLst>
              <a:ext uri="{FF2B5EF4-FFF2-40B4-BE49-F238E27FC236}">
                <a16:creationId xmlns:a16="http://schemas.microsoft.com/office/drawing/2014/main" id="{6EEEA082-F4DA-FCB0-A77E-F81EE9EEDD04}"/>
              </a:ext>
            </a:extLst>
          </p:cNvPr>
          <p:cNvSpPr txBox="1"/>
          <p:nvPr/>
        </p:nvSpPr>
        <p:spPr>
          <a:xfrm rot="21055529">
            <a:off x="4693161" y="1980182"/>
            <a:ext cx="2286000" cy="4616648"/>
          </a:xfrm>
          <a:prstGeom prst="rect">
            <a:avLst/>
          </a:prstGeom>
          <a:solidFill>
            <a:schemeClr val="bg1"/>
          </a:solidFill>
          <a:ln>
            <a:solidFill>
              <a:schemeClr val="tx1"/>
            </a:solidFill>
          </a:ln>
        </p:spPr>
        <p:txBody>
          <a:bodyPr wrap="square" rtlCol="0">
            <a:spAutoFit/>
          </a:bodyPr>
          <a:lstStyle/>
          <a:p>
            <a:pPr algn="ctr"/>
            <a:endParaRPr lang="en-US" dirty="0"/>
          </a:p>
          <a:p>
            <a:pPr algn="ctr"/>
            <a:endParaRPr lang="en-US" dirty="0"/>
          </a:p>
          <a:p>
            <a:pPr algn="ctr"/>
            <a:r>
              <a:rPr lang="en-US" sz="2400" dirty="0">
                <a:solidFill>
                  <a:srgbClr val="FF0000"/>
                </a:solidFill>
                <a:latin typeface="Congenial" panose="02000503040000020004" pitchFamily="2" charset="0"/>
                <a:cs typeface="Narkisim" panose="020E0502050101010101" pitchFamily="34" charset="-79"/>
              </a:rPr>
              <a:t>You fill</a:t>
            </a:r>
            <a:br>
              <a:rPr lang="en-US" sz="2400" dirty="0">
                <a:solidFill>
                  <a:srgbClr val="FF0000"/>
                </a:solidFill>
                <a:latin typeface="Congenial" panose="02000503040000020004" pitchFamily="2" charset="0"/>
                <a:cs typeface="Narkisim" panose="020E0502050101010101" pitchFamily="34" charset="-79"/>
              </a:rPr>
            </a:br>
            <a:r>
              <a:rPr lang="en-US" sz="2400" dirty="0">
                <a:solidFill>
                  <a:srgbClr val="FF0000"/>
                </a:solidFill>
                <a:latin typeface="Congenial" panose="02000503040000020004" pitchFamily="2" charset="0"/>
                <a:cs typeface="Narkisim" panose="020E0502050101010101" pitchFamily="34" charset="-79"/>
              </a:rPr>
              <a:t>these </a:t>
            </a:r>
            <a:br>
              <a:rPr lang="en-US" sz="2400" dirty="0">
                <a:solidFill>
                  <a:srgbClr val="FF0000"/>
                </a:solidFill>
                <a:latin typeface="Congenial" panose="02000503040000020004" pitchFamily="2" charset="0"/>
                <a:cs typeface="Narkisim" panose="020E0502050101010101" pitchFamily="34" charset="-79"/>
              </a:rPr>
            </a:br>
            <a:r>
              <a:rPr lang="en-US" sz="2400" dirty="0">
                <a:solidFill>
                  <a:srgbClr val="FF0000"/>
                </a:solidFill>
                <a:latin typeface="Congenial" panose="02000503040000020004" pitchFamily="2" charset="0"/>
                <a:cs typeface="Narkisim" panose="020E0502050101010101" pitchFamily="34" charset="-79"/>
              </a:rPr>
              <a:t>boxes in</a:t>
            </a:r>
          </a:p>
          <a:p>
            <a:pPr algn="ctr"/>
            <a:endParaRPr lang="en-US" sz="2400" dirty="0">
              <a:solidFill>
                <a:srgbClr val="FF0000"/>
              </a:solidFill>
              <a:latin typeface="Congenial" panose="02000503040000020004" pitchFamily="2" charset="0"/>
              <a:cs typeface="Narkisim" panose="020E0502050101010101" pitchFamily="34" charset="-79"/>
            </a:endParaRPr>
          </a:p>
          <a:p>
            <a:pPr algn="ctr"/>
            <a:r>
              <a:rPr lang="en-US" sz="2400" dirty="0">
                <a:solidFill>
                  <a:srgbClr val="FF0000"/>
                </a:solidFill>
                <a:latin typeface="Congenial" panose="02000503040000020004" pitchFamily="2" charset="0"/>
                <a:cs typeface="Narkisim" panose="020E0502050101010101" pitchFamily="34" charset="-79"/>
              </a:rPr>
              <a:t>We’ll check</a:t>
            </a:r>
            <a:br>
              <a:rPr lang="en-US" sz="2400" dirty="0">
                <a:solidFill>
                  <a:srgbClr val="FF0000"/>
                </a:solidFill>
                <a:latin typeface="Congenial" panose="02000503040000020004" pitchFamily="2" charset="0"/>
                <a:cs typeface="Narkisim" panose="020E0502050101010101" pitchFamily="34" charset="-79"/>
              </a:rPr>
            </a:br>
            <a:r>
              <a:rPr lang="en-US" sz="2400" dirty="0">
                <a:solidFill>
                  <a:srgbClr val="FF0000"/>
                </a:solidFill>
                <a:latin typeface="Congenial" panose="02000503040000020004" pitchFamily="2" charset="0"/>
                <a:cs typeface="Narkisim" panose="020E0502050101010101" pitchFamily="34" charset="-79"/>
              </a:rPr>
              <a:t>them</a:t>
            </a:r>
            <a:br>
              <a:rPr lang="en-US" sz="2400" dirty="0">
                <a:solidFill>
                  <a:srgbClr val="FF0000"/>
                </a:solidFill>
                <a:latin typeface="Congenial" panose="02000503040000020004" pitchFamily="2" charset="0"/>
                <a:cs typeface="Narkisim" panose="020E0502050101010101" pitchFamily="34" charset="-79"/>
              </a:rPr>
            </a:br>
            <a:r>
              <a:rPr lang="en-US" sz="2400" dirty="0">
                <a:solidFill>
                  <a:srgbClr val="FF0000"/>
                </a:solidFill>
                <a:latin typeface="Congenial" panose="02000503040000020004" pitchFamily="2" charset="0"/>
                <a:cs typeface="Narkisim" panose="020E0502050101010101" pitchFamily="34" charset="-79"/>
              </a:rPr>
              <a:t>in a </a:t>
            </a:r>
            <a:br>
              <a:rPr lang="en-US" sz="2400" dirty="0">
                <a:solidFill>
                  <a:srgbClr val="FF0000"/>
                </a:solidFill>
                <a:latin typeface="Congenial" panose="02000503040000020004" pitchFamily="2" charset="0"/>
                <a:cs typeface="Narkisim" panose="020E0502050101010101" pitchFamily="34" charset="-79"/>
              </a:rPr>
            </a:br>
            <a:r>
              <a:rPr lang="en-US" sz="2400" dirty="0">
                <a:solidFill>
                  <a:srgbClr val="FF0000"/>
                </a:solidFill>
                <a:latin typeface="Congenial" panose="02000503040000020004" pitchFamily="2" charset="0"/>
                <a:cs typeface="Narkisim" panose="020E0502050101010101" pitchFamily="34" charset="-79"/>
              </a:rPr>
              <a:t>few </a:t>
            </a:r>
            <a:br>
              <a:rPr lang="en-US" sz="2400" dirty="0">
                <a:solidFill>
                  <a:srgbClr val="FF0000"/>
                </a:solidFill>
                <a:latin typeface="Congenial" panose="02000503040000020004" pitchFamily="2" charset="0"/>
                <a:cs typeface="Narkisim" panose="020E0502050101010101" pitchFamily="34" charset="-79"/>
              </a:rPr>
            </a:br>
            <a:r>
              <a:rPr lang="en-US" sz="2400" dirty="0">
                <a:solidFill>
                  <a:srgbClr val="FF0000"/>
                </a:solidFill>
                <a:latin typeface="Congenial" panose="02000503040000020004" pitchFamily="2" charset="0"/>
                <a:cs typeface="Narkisim" panose="020E0502050101010101" pitchFamily="34" charset="-79"/>
              </a:rPr>
              <a:t>minutes.</a:t>
            </a:r>
          </a:p>
          <a:p>
            <a:pPr algn="ctr"/>
            <a:endParaRPr lang="en-US" sz="2400" dirty="0">
              <a:solidFill>
                <a:srgbClr val="FF0000"/>
              </a:solidFill>
              <a:latin typeface="Congenial" panose="02000503040000020004" pitchFamily="2" charset="0"/>
              <a:cs typeface="Narkisim" panose="020E0502050101010101" pitchFamily="34" charset="-79"/>
            </a:endParaRPr>
          </a:p>
          <a:p>
            <a:pPr algn="ctr"/>
            <a:endParaRPr lang="en-US" dirty="0"/>
          </a:p>
        </p:txBody>
      </p:sp>
    </p:spTree>
    <p:extLst>
      <p:ext uri="{BB962C8B-B14F-4D97-AF65-F5344CB8AC3E}">
        <p14:creationId xmlns:p14="http://schemas.microsoft.com/office/powerpoint/2010/main" val="333431815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42BC1-74D6-D50B-EE6C-2C355F051861}"/>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264F03D-42AF-C0B3-AABE-EACF132763B2}"/>
              </a:ext>
            </a:extLst>
          </p:cNvPr>
          <p:cNvGraphicFramePr>
            <a:graphicFrameLocks noGrp="1"/>
          </p:cNvGraphicFramePr>
          <p:nvPr/>
        </p:nvGraphicFramePr>
        <p:xfrm>
          <a:off x="0" y="0"/>
          <a:ext cx="9144000" cy="6857998"/>
        </p:xfrm>
        <a:graphic>
          <a:graphicData uri="http://schemas.openxmlformats.org/drawingml/2006/table">
            <a:tbl>
              <a:tblPr/>
              <a:tblGrid>
                <a:gridCol w="3429000">
                  <a:extLst>
                    <a:ext uri="{9D8B030D-6E8A-4147-A177-3AD203B41FA5}">
                      <a16:colId xmlns:a16="http://schemas.microsoft.com/office/drawing/2014/main" val="2862736104"/>
                    </a:ext>
                  </a:extLst>
                </a:gridCol>
                <a:gridCol w="2819400">
                  <a:extLst>
                    <a:ext uri="{9D8B030D-6E8A-4147-A177-3AD203B41FA5}">
                      <a16:colId xmlns:a16="http://schemas.microsoft.com/office/drawing/2014/main" val="3545471923"/>
                    </a:ext>
                  </a:extLst>
                </a:gridCol>
                <a:gridCol w="2895600">
                  <a:extLst>
                    <a:ext uri="{9D8B030D-6E8A-4147-A177-3AD203B41FA5}">
                      <a16:colId xmlns:a16="http://schemas.microsoft.com/office/drawing/2014/main" val="54905264"/>
                    </a:ext>
                  </a:extLst>
                </a:gridCol>
              </a:tblGrid>
              <a:tr h="1016607">
                <a:tc>
                  <a:txBody>
                    <a:bodyPr/>
                    <a:lstStyle/>
                    <a:p>
                      <a:pPr marL="0" marR="0" lvl="0" indent="0" algn="l" defTabSz="914400" rtl="0" eaLnBrk="1" fontAlgn="auto" latinLnBrk="0" hangingPunct="1">
                        <a:lnSpc>
                          <a:spcPct val="119000"/>
                        </a:lnSpc>
                        <a:spcBef>
                          <a:spcPts val="0"/>
                        </a:spcBef>
                        <a:spcAft>
                          <a:spcPts val="600"/>
                        </a:spcAft>
                        <a:buClrTx/>
                        <a:buSzTx/>
                        <a:buFontTx/>
                        <a:buNone/>
                        <a:tabLst/>
                        <a:defRPr/>
                      </a:pPr>
                      <a:r>
                        <a:rPr lang="en-US" sz="2400" kern="1400" dirty="0">
                          <a:ln>
                            <a:noFill/>
                          </a:ln>
                          <a:solidFill>
                            <a:srgbClr val="FF0000"/>
                          </a:solidFill>
                          <a:effectLst/>
                          <a:latin typeface="Times New Roman" panose="02020603050405020304" pitchFamily="18" charset="0"/>
                          <a:cs typeface="Times New Roman" panose="02020603050405020304" pitchFamily="18" charset="0"/>
                        </a:rPr>
                        <a:t>53</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 CHEMICAL </a:t>
                      </a:r>
                      <a:r>
                        <a:rPr lang="en-US" sz="1600" kern="1400" dirty="0">
                          <a:ln>
                            <a:noFill/>
                          </a:ln>
                          <a:solidFill>
                            <a:srgbClr val="000000"/>
                          </a:solidFill>
                          <a:effectLst/>
                          <a:latin typeface="Times New Roman" panose="02020603050405020304" pitchFamily="18" charset="0"/>
                          <a:cs typeface="Times New Roman" panose="02020603050405020304" pitchFamily="18" charset="0"/>
                        </a:rPr>
                        <a:t>(or molecular) </a:t>
                      </a:r>
                      <a:br>
                        <a:rPr lang="en-US" sz="2400" kern="1400" dirty="0">
                          <a:ln>
                            <a:noFill/>
                          </a:ln>
                          <a:solidFill>
                            <a:srgbClr val="000000"/>
                          </a:solidFill>
                          <a:effectLst/>
                          <a:latin typeface="Times New Roman" panose="02020603050405020304" pitchFamily="18" charset="0"/>
                          <a:cs typeface="Times New Roman" panose="02020603050405020304" pitchFamily="18" charset="0"/>
                        </a:rPr>
                      </a:br>
                      <a:r>
                        <a:rPr lang="en-US" sz="2400" kern="1400" dirty="0">
                          <a:ln>
                            <a:noFill/>
                          </a:ln>
                          <a:solidFill>
                            <a:srgbClr val="000000"/>
                          </a:solidFill>
                          <a:effectLst/>
                          <a:latin typeface="Times New Roman" panose="02020603050405020304" pitchFamily="18" charset="0"/>
                          <a:cs typeface="Times New Roman" panose="02020603050405020304" pitchFamily="18" charset="0"/>
                        </a:rPr>
                        <a:t>      FORMULA</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Ratio → reduced ratio</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EMPIRICAL FORMULA</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3162677817"/>
                  </a:ext>
                </a:extLst>
              </a:tr>
              <a:tr h="647705">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C</a:t>
                      </a:r>
                      <a:r>
                        <a:rPr lang="en-US" sz="2400" kern="1400" baseline="-25000" dirty="0">
                          <a:ln>
                            <a:noFill/>
                          </a:ln>
                          <a:solidFill>
                            <a:srgbClr val="000000"/>
                          </a:solidFill>
                          <a:effectLst/>
                          <a:latin typeface="Times New Roman" panose="02020603050405020304" pitchFamily="18" charset="0"/>
                          <a:cs typeface="Times New Roman" panose="02020603050405020304" pitchFamily="18" charset="0"/>
                        </a:rPr>
                        <a:t>6</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H</a:t>
                      </a:r>
                      <a:r>
                        <a:rPr lang="en-US" sz="2400" kern="1400" baseline="-25000" dirty="0">
                          <a:ln>
                            <a:noFill/>
                          </a:ln>
                          <a:solidFill>
                            <a:srgbClr val="000000"/>
                          </a:solidFill>
                          <a:effectLst/>
                          <a:latin typeface="Times New Roman" panose="02020603050405020304" pitchFamily="18" charset="0"/>
                          <a:cs typeface="Times New Roman" panose="02020603050405020304" pitchFamily="18" charset="0"/>
                        </a:rPr>
                        <a:t>14</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 (hexane)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chemeClr val="tx1"/>
                          </a:solidFill>
                          <a:effectLst/>
                          <a:latin typeface="Times New Roman" panose="02020603050405020304" pitchFamily="18" charset="0"/>
                          <a:cs typeface="Times New Roman" panose="02020603050405020304" pitchFamily="18" charset="0"/>
                        </a:rPr>
                        <a:t>6:14  →  3:7</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chemeClr val="tx1"/>
                          </a:solidFill>
                          <a:effectLst/>
                          <a:latin typeface="Times New Roman" panose="02020603050405020304" pitchFamily="18" charset="0"/>
                          <a:cs typeface="Times New Roman" panose="02020603050405020304" pitchFamily="18" charset="0"/>
                        </a:rPr>
                        <a:t>C</a:t>
                      </a:r>
                      <a:r>
                        <a:rPr lang="en-US" sz="2400" kern="1400" baseline="-25000" dirty="0">
                          <a:ln>
                            <a:noFill/>
                          </a:ln>
                          <a:solidFill>
                            <a:schemeClr val="tx1"/>
                          </a:solidFill>
                          <a:effectLst/>
                          <a:latin typeface="Times New Roman" panose="02020603050405020304" pitchFamily="18" charset="0"/>
                          <a:cs typeface="Times New Roman" panose="02020603050405020304" pitchFamily="18" charset="0"/>
                        </a:rPr>
                        <a:t>3</a:t>
                      </a:r>
                      <a:r>
                        <a:rPr lang="en-US" sz="2400" kern="1400" dirty="0">
                          <a:ln>
                            <a:noFill/>
                          </a:ln>
                          <a:solidFill>
                            <a:schemeClr val="tx1"/>
                          </a:solidFill>
                          <a:effectLst/>
                          <a:latin typeface="Times New Roman" panose="02020603050405020304" pitchFamily="18" charset="0"/>
                          <a:cs typeface="Times New Roman" panose="02020603050405020304" pitchFamily="18" charset="0"/>
                        </a:rPr>
                        <a:t>H</a:t>
                      </a:r>
                      <a:r>
                        <a:rPr lang="en-US" sz="2400" kern="1400" baseline="-25000" dirty="0">
                          <a:ln>
                            <a:noFill/>
                          </a:ln>
                          <a:solidFill>
                            <a:schemeClr val="tx1"/>
                          </a:solidFill>
                          <a:effectLst/>
                          <a:latin typeface="Times New Roman" panose="02020603050405020304" pitchFamily="18" charset="0"/>
                          <a:cs typeface="Times New Roman" panose="02020603050405020304" pitchFamily="18" charset="0"/>
                        </a:rPr>
                        <a:t>7</a:t>
                      </a:r>
                      <a:endParaRPr lang="en-US" sz="2400" kern="1400" dirty="0">
                        <a:ln>
                          <a:noFill/>
                        </a:ln>
                        <a:solidFill>
                          <a:schemeClr val="tx1"/>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974737701"/>
                  </a:ext>
                </a:extLst>
              </a:tr>
              <a:tr h="645206">
                <a:tc>
                  <a:txBody>
                    <a:bodyPr/>
                    <a:lstStyle/>
                    <a:p>
                      <a:pPr marR="0" indent="0" algn="ctr" rtl="0">
                        <a:lnSpc>
                          <a:spcPct val="119000"/>
                        </a:lnSpc>
                        <a:spcBef>
                          <a:spcPts val="0"/>
                        </a:spcBef>
                        <a:spcAft>
                          <a:spcPts val="600"/>
                        </a:spcAft>
                      </a:pPr>
                      <a:r>
                        <a:rPr lang="en-US" sz="2400" kern="1400" dirty="0">
                          <a:ln>
                            <a:noFill/>
                          </a:ln>
                          <a:solidFill>
                            <a:schemeClr val="tx1"/>
                          </a:solidFill>
                          <a:effectLst/>
                          <a:latin typeface="Times New Roman" panose="02020603050405020304" pitchFamily="18" charset="0"/>
                          <a:cs typeface="Times New Roman" panose="02020603050405020304" pitchFamily="18" charset="0"/>
                        </a:rPr>
                        <a:t>C</a:t>
                      </a:r>
                      <a:r>
                        <a:rPr lang="en-US" sz="2400" kern="1400" baseline="-25000" dirty="0">
                          <a:ln>
                            <a:noFill/>
                          </a:ln>
                          <a:solidFill>
                            <a:schemeClr val="tx1"/>
                          </a:solidFill>
                          <a:effectLst/>
                          <a:latin typeface="Times New Roman" panose="02020603050405020304" pitchFamily="18" charset="0"/>
                          <a:cs typeface="Times New Roman" panose="02020603050405020304" pitchFamily="18" charset="0"/>
                        </a:rPr>
                        <a:t>6</a:t>
                      </a:r>
                      <a:r>
                        <a:rPr lang="en-US" sz="2400" kern="1400" dirty="0">
                          <a:ln>
                            <a:noFill/>
                          </a:ln>
                          <a:solidFill>
                            <a:schemeClr val="tx1"/>
                          </a:solidFill>
                          <a:effectLst/>
                          <a:latin typeface="Times New Roman" panose="02020603050405020304" pitchFamily="18" charset="0"/>
                          <a:cs typeface="Times New Roman" panose="02020603050405020304" pitchFamily="18" charset="0"/>
                        </a:rPr>
                        <a:t>H</a:t>
                      </a:r>
                      <a:r>
                        <a:rPr lang="en-US" sz="2400" kern="1400" baseline="-25000" dirty="0">
                          <a:ln>
                            <a:noFill/>
                          </a:ln>
                          <a:solidFill>
                            <a:schemeClr val="tx1"/>
                          </a:solidFill>
                          <a:effectLst/>
                          <a:latin typeface="Times New Roman" panose="02020603050405020304" pitchFamily="18" charset="0"/>
                          <a:cs typeface="Times New Roman" panose="02020603050405020304" pitchFamily="18" charset="0"/>
                        </a:rPr>
                        <a:t>12</a:t>
                      </a:r>
                      <a:r>
                        <a:rPr lang="en-US" sz="2400" kern="1400" dirty="0">
                          <a:ln>
                            <a:noFill/>
                          </a:ln>
                          <a:solidFill>
                            <a:schemeClr val="tx1"/>
                          </a:solidFill>
                          <a:effectLst/>
                          <a:latin typeface="Times New Roman" panose="02020603050405020304" pitchFamily="18" charset="0"/>
                          <a:cs typeface="Times New Roman" panose="02020603050405020304" pitchFamily="18" charset="0"/>
                        </a:rPr>
                        <a:t>H</a:t>
                      </a:r>
                      <a:r>
                        <a:rPr lang="en-US" sz="2400" kern="1400" baseline="-25000" dirty="0">
                          <a:ln>
                            <a:noFill/>
                          </a:ln>
                          <a:solidFill>
                            <a:schemeClr val="tx1"/>
                          </a:solidFill>
                          <a:effectLst/>
                          <a:latin typeface="Times New Roman" panose="02020603050405020304" pitchFamily="18" charset="0"/>
                          <a:cs typeface="Times New Roman" panose="02020603050405020304" pitchFamily="18" charset="0"/>
                        </a:rPr>
                        <a:t>6</a:t>
                      </a:r>
                      <a:r>
                        <a:rPr lang="en-US" sz="2400" kern="1400" dirty="0">
                          <a:ln>
                            <a:noFill/>
                          </a:ln>
                          <a:solidFill>
                            <a:schemeClr val="tx1"/>
                          </a:solidFill>
                          <a:effectLst/>
                          <a:latin typeface="Times New Roman" panose="02020603050405020304" pitchFamily="18" charset="0"/>
                          <a:cs typeface="Times New Roman" panose="02020603050405020304" pitchFamily="18" charset="0"/>
                        </a:rPr>
                        <a:t>  (glucose)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chemeClr val="tx1"/>
                          </a:solidFill>
                          <a:effectLst/>
                          <a:latin typeface="Times New Roman" panose="02020603050405020304" pitchFamily="18" charset="0"/>
                          <a:cs typeface="Times New Roman" panose="02020603050405020304" pitchFamily="18" charset="0"/>
                        </a:rPr>
                        <a:t> 6:12:6  →  1:2:1</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altLang="en-US" sz="2400" dirty="0">
                          <a:solidFill>
                            <a:schemeClr val="tx1"/>
                          </a:solidFill>
                          <a:latin typeface="Times New Roman" panose="02020603050405020304" pitchFamily="18" charset="0"/>
                          <a:cs typeface="Times New Roman" panose="02020603050405020304" pitchFamily="18" charset="0"/>
                        </a:rPr>
                        <a:t>CH</a:t>
                      </a:r>
                      <a:r>
                        <a:rPr lang="en-US" altLang="en-US" sz="2400" baseline="-25000" dirty="0">
                          <a:solidFill>
                            <a:schemeClr val="tx1"/>
                          </a:solidFill>
                          <a:latin typeface="Times New Roman" panose="02020603050405020304" pitchFamily="18" charset="0"/>
                          <a:cs typeface="Times New Roman" panose="02020603050405020304" pitchFamily="18" charset="0"/>
                        </a:rPr>
                        <a:t>2</a:t>
                      </a:r>
                      <a:r>
                        <a:rPr lang="en-US" altLang="en-US" sz="2400" baseline="0" dirty="0">
                          <a:solidFill>
                            <a:schemeClr val="tx1"/>
                          </a:solidFill>
                          <a:latin typeface="Times New Roman" panose="02020603050405020304" pitchFamily="18" charset="0"/>
                          <a:cs typeface="Times New Roman" panose="02020603050405020304" pitchFamily="18" charset="0"/>
                        </a:rPr>
                        <a:t>O</a:t>
                      </a:r>
                      <a:r>
                        <a:rPr lang="en-US" sz="2400" kern="1400" dirty="0">
                          <a:ln>
                            <a:noFill/>
                          </a:ln>
                          <a:solidFill>
                            <a:schemeClr val="tx1"/>
                          </a:solidFill>
                          <a:effectLst/>
                          <a:latin typeface="Times New Roman" panose="02020603050405020304" pitchFamily="18" charset="0"/>
                          <a:cs typeface="Times New Roman" panose="02020603050405020304" pitchFamily="18" charset="0"/>
                        </a:rPr>
                        <a:t> </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630292073"/>
                  </a:ext>
                </a:extLst>
              </a:tr>
              <a:tr h="645206">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C</a:t>
                      </a:r>
                      <a:r>
                        <a:rPr lang="en-US" sz="2400" kern="1400" baseline="-25000" dirty="0">
                          <a:ln>
                            <a:noFill/>
                          </a:ln>
                          <a:solidFill>
                            <a:srgbClr val="000000"/>
                          </a:solidFill>
                          <a:effectLst/>
                          <a:latin typeface="Times New Roman" panose="02020603050405020304" pitchFamily="18" charset="0"/>
                          <a:cs typeface="Times New Roman" panose="02020603050405020304" pitchFamily="18" charset="0"/>
                        </a:rPr>
                        <a:t>24</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H</a:t>
                      </a:r>
                      <a:r>
                        <a:rPr lang="en-US" sz="2400" kern="1400" baseline="-25000" dirty="0">
                          <a:ln>
                            <a:noFill/>
                          </a:ln>
                          <a:solidFill>
                            <a:srgbClr val="000000"/>
                          </a:solidFill>
                          <a:effectLst/>
                          <a:latin typeface="Times New Roman" panose="02020603050405020304" pitchFamily="18" charset="0"/>
                          <a:cs typeface="Times New Roman" panose="02020603050405020304" pitchFamily="18" charset="0"/>
                        </a:rPr>
                        <a:t>48</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 (candle wax)</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chemeClr val="tx1"/>
                          </a:solidFill>
                          <a:effectLst/>
                          <a:latin typeface="Times New Roman" panose="02020603050405020304" pitchFamily="18" charset="0"/>
                          <a:cs typeface="Times New Roman" panose="02020603050405020304" pitchFamily="18" charset="0"/>
                        </a:rPr>
                        <a:t>24:48 → 1:2</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2400" kern="1400" dirty="0">
                          <a:ln>
                            <a:noFill/>
                          </a:ln>
                          <a:solidFill>
                            <a:schemeClr val="tx1"/>
                          </a:solidFill>
                          <a:effectLst/>
                          <a:latin typeface="Times New Roman" panose="02020603050405020304" pitchFamily="18" charset="0"/>
                          <a:cs typeface="Times New Roman" panose="02020603050405020304" pitchFamily="18" charset="0"/>
                        </a:rPr>
                        <a:t> CH</a:t>
                      </a:r>
                      <a:r>
                        <a:rPr lang="en-US" sz="2400" kern="1400" baseline="-25000" dirty="0">
                          <a:ln>
                            <a:noFill/>
                          </a:ln>
                          <a:solidFill>
                            <a:schemeClr val="tx1"/>
                          </a:solidFill>
                          <a:effectLst/>
                          <a:latin typeface="Times New Roman" panose="02020603050405020304" pitchFamily="18" charset="0"/>
                          <a:cs typeface="Times New Roman" panose="02020603050405020304" pitchFamily="18" charset="0"/>
                        </a:rPr>
                        <a:t>2</a:t>
                      </a:r>
                      <a:endParaRPr lang="en-US" sz="2400" kern="1400" dirty="0">
                        <a:ln>
                          <a:noFill/>
                        </a:ln>
                        <a:solidFill>
                          <a:schemeClr val="tx1"/>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4010845802"/>
                  </a:ext>
                </a:extLst>
              </a:tr>
              <a:tr h="645206">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C</a:t>
                      </a:r>
                      <a:r>
                        <a:rPr lang="en-US" sz="2400" kern="14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H</a:t>
                      </a:r>
                      <a:r>
                        <a:rPr lang="en-US" sz="2400" kern="14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  (acetylene gas)</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chemeClr val="tx1"/>
                          </a:solidFill>
                          <a:effectLst/>
                          <a:latin typeface="Times New Roman" panose="02020603050405020304" pitchFamily="18" charset="0"/>
                          <a:cs typeface="Times New Roman" panose="02020603050405020304" pitchFamily="18" charset="0"/>
                        </a:rPr>
                        <a:t>2:2 → 1:1 </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chemeClr val="tx1"/>
                          </a:solidFill>
                          <a:effectLst/>
                          <a:latin typeface="Times New Roman" panose="02020603050405020304" pitchFamily="18" charset="0"/>
                          <a:cs typeface="Times New Roman" panose="02020603050405020304" pitchFamily="18" charset="0"/>
                        </a:rPr>
                        <a:t>CH</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E389"/>
                    </a:solidFill>
                  </a:tcPr>
                </a:tc>
                <a:extLst>
                  <a:ext uri="{0D108BD9-81ED-4DB2-BD59-A6C34878D82A}">
                    <a16:rowId xmlns:a16="http://schemas.microsoft.com/office/drawing/2014/main" val="1792745526"/>
                  </a:ext>
                </a:extLst>
              </a:tr>
              <a:tr h="673749">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H</a:t>
                      </a:r>
                      <a:r>
                        <a:rPr lang="en-US" sz="2400" kern="14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O</a:t>
                      </a:r>
                      <a:r>
                        <a:rPr lang="en-US" sz="2400" kern="1400" baseline="-25000" dirty="0">
                          <a:ln>
                            <a:noFill/>
                          </a:ln>
                          <a:solidFill>
                            <a:srgbClr val="000000"/>
                          </a:solidFill>
                          <a:effectLst/>
                          <a:latin typeface="Times New Roman" panose="02020603050405020304" pitchFamily="18" charset="0"/>
                          <a:cs typeface="Times New Roman" panose="02020603050405020304" pitchFamily="18" charset="0"/>
                        </a:rPr>
                        <a:t>2</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 (hydrogen peroxide)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2400" kern="1400" dirty="0">
                          <a:ln>
                            <a:noFill/>
                          </a:ln>
                          <a:solidFill>
                            <a:schemeClr val="tx1"/>
                          </a:solidFill>
                          <a:effectLst/>
                          <a:latin typeface="Times New Roman" panose="02020603050405020304" pitchFamily="18" charset="0"/>
                          <a:cs typeface="Times New Roman" panose="02020603050405020304" pitchFamily="18" charset="0"/>
                        </a:rPr>
                        <a:t>2:2 → 1:1 </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chemeClr val="tx1"/>
                          </a:solidFill>
                          <a:effectLst/>
                          <a:latin typeface="Times New Roman" panose="02020603050405020304" pitchFamily="18" charset="0"/>
                          <a:cs typeface="Times New Roman" panose="02020603050405020304" pitchFamily="18" charset="0"/>
                        </a:rPr>
                        <a:t>HO</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976146124"/>
                  </a:ext>
                </a:extLst>
              </a:tr>
              <a:tr h="645206">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C</a:t>
                      </a:r>
                      <a:r>
                        <a:rPr lang="en-US" sz="2400" kern="1400" baseline="-25000" dirty="0">
                          <a:ln>
                            <a:noFill/>
                          </a:ln>
                          <a:solidFill>
                            <a:srgbClr val="000000"/>
                          </a:solidFill>
                          <a:effectLst/>
                          <a:latin typeface="Times New Roman" panose="02020603050405020304" pitchFamily="18" charset="0"/>
                          <a:cs typeface="Times New Roman" panose="02020603050405020304" pitchFamily="18" charset="0"/>
                        </a:rPr>
                        <a:t>6</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H</a:t>
                      </a:r>
                      <a:r>
                        <a:rPr lang="en-US" sz="2400" kern="1400" baseline="-25000" dirty="0">
                          <a:ln>
                            <a:noFill/>
                          </a:ln>
                          <a:solidFill>
                            <a:srgbClr val="000000"/>
                          </a:solidFill>
                          <a:effectLst/>
                          <a:latin typeface="Times New Roman" panose="02020603050405020304" pitchFamily="18" charset="0"/>
                          <a:cs typeface="Times New Roman" panose="02020603050405020304" pitchFamily="18" charset="0"/>
                        </a:rPr>
                        <a:t>6</a:t>
                      </a:r>
                      <a:r>
                        <a:rPr lang="en-US" sz="2400" kern="1400" dirty="0">
                          <a:ln>
                            <a:noFill/>
                          </a:ln>
                          <a:solidFill>
                            <a:srgbClr val="000000"/>
                          </a:solidFill>
                          <a:effectLst/>
                          <a:latin typeface="Times New Roman" panose="02020603050405020304" pitchFamily="18" charset="0"/>
                          <a:cs typeface="Times New Roman" panose="02020603050405020304" pitchFamily="18" charset="0"/>
                        </a:rPr>
                        <a:t>  (cyclohexene)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2400" kern="1400" dirty="0">
                          <a:ln>
                            <a:noFill/>
                          </a:ln>
                          <a:solidFill>
                            <a:schemeClr val="tx1"/>
                          </a:solidFill>
                          <a:effectLst/>
                          <a:latin typeface="Times New Roman" panose="02020603050405020304" pitchFamily="18" charset="0"/>
                          <a:cs typeface="Times New Roman" panose="02020603050405020304" pitchFamily="18" charset="0"/>
                        </a:rPr>
                        <a:t>6:6 → 1:1 </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chemeClr val="tx1"/>
                          </a:solidFill>
                          <a:effectLst/>
                          <a:latin typeface="Times New Roman" panose="02020603050405020304" pitchFamily="18" charset="0"/>
                          <a:cs typeface="Times New Roman" panose="02020603050405020304" pitchFamily="18" charset="0"/>
                        </a:rPr>
                        <a:t>CH</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E389"/>
                    </a:solidFill>
                  </a:tcPr>
                </a:tc>
                <a:extLst>
                  <a:ext uri="{0D108BD9-81ED-4DB2-BD59-A6C34878D82A}">
                    <a16:rowId xmlns:a16="http://schemas.microsoft.com/office/drawing/2014/main" val="2787738044"/>
                  </a:ext>
                </a:extLst>
              </a:tr>
              <a:tr h="645206">
                <a:tc>
                  <a:txBody>
                    <a:bodyPr/>
                    <a:lstStyle/>
                    <a:p>
                      <a:pPr marR="0" indent="0" algn="ctr" rtl="0">
                        <a:lnSpc>
                          <a:spcPct val="119000"/>
                        </a:lnSpc>
                        <a:spcBef>
                          <a:spcPts val="0"/>
                        </a:spcBef>
                        <a:spcAft>
                          <a:spcPts val="600"/>
                        </a:spcAft>
                      </a:pPr>
                      <a:r>
                        <a:rPr lang="en-US" sz="2400" kern="1400">
                          <a:ln>
                            <a:noFill/>
                          </a:ln>
                          <a:solidFill>
                            <a:srgbClr val="000000"/>
                          </a:solidFill>
                          <a:effectLst/>
                          <a:latin typeface="Times New Roman" panose="02020603050405020304" pitchFamily="18" charset="0"/>
                          <a:cs typeface="Times New Roman" panose="02020603050405020304" pitchFamily="18" charset="0"/>
                        </a:rPr>
                        <a:t>C</a:t>
                      </a:r>
                      <a:r>
                        <a:rPr lang="en-US" sz="2400" kern="1400" baseline="-25000">
                          <a:ln>
                            <a:noFill/>
                          </a:ln>
                          <a:solidFill>
                            <a:srgbClr val="000000"/>
                          </a:solidFill>
                          <a:effectLst/>
                          <a:latin typeface="Times New Roman" panose="02020603050405020304" pitchFamily="18" charset="0"/>
                          <a:cs typeface="Times New Roman" panose="02020603050405020304" pitchFamily="18" charset="0"/>
                        </a:rPr>
                        <a:t>10</a:t>
                      </a:r>
                      <a:r>
                        <a:rPr lang="en-US" sz="2400" kern="1400">
                          <a:ln>
                            <a:noFill/>
                          </a:ln>
                          <a:solidFill>
                            <a:srgbClr val="000000"/>
                          </a:solidFill>
                          <a:effectLst/>
                          <a:latin typeface="Times New Roman" panose="02020603050405020304" pitchFamily="18" charset="0"/>
                          <a:cs typeface="Times New Roman" panose="02020603050405020304" pitchFamily="18" charset="0"/>
                        </a:rPr>
                        <a:t>H</a:t>
                      </a:r>
                      <a:r>
                        <a:rPr lang="en-US" sz="2400" kern="1400" baseline="-25000">
                          <a:ln>
                            <a:noFill/>
                          </a:ln>
                          <a:solidFill>
                            <a:srgbClr val="000000"/>
                          </a:solidFill>
                          <a:effectLst/>
                          <a:latin typeface="Times New Roman" panose="02020603050405020304" pitchFamily="18" charset="0"/>
                          <a:cs typeface="Times New Roman" panose="02020603050405020304" pitchFamily="18" charset="0"/>
                        </a:rPr>
                        <a:t>22</a:t>
                      </a:r>
                      <a:r>
                        <a:rPr lang="en-US" sz="2400" kern="1400">
                          <a:ln>
                            <a:noFill/>
                          </a:ln>
                          <a:solidFill>
                            <a:srgbClr val="000000"/>
                          </a:solidFill>
                          <a:effectLst/>
                          <a:latin typeface="Times New Roman" panose="02020603050405020304" pitchFamily="18" charset="0"/>
                          <a:cs typeface="Times New Roman" panose="02020603050405020304" pitchFamily="18" charset="0"/>
                        </a:rPr>
                        <a:t> (decane)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chemeClr val="tx1"/>
                          </a:solidFill>
                          <a:effectLst/>
                          <a:latin typeface="Times New Roman" panose="02020603050405020304" pitchFamily="18" charset="0"/>
                          <a:cs typeface="Times New Roman" panose="02020603050405020304" pitchFamily="18" charset="0"/>
                        </a:rPr>
                        <a:t>10:22 → 5:11</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2400" kern="1400" dirty="0">
                          <a:ln>
                            <a:noFill/>
                          </a:ln>
                          <a:solidFill>
                            <a:schemeClr val="tx1"/>
                          </a:solidFill>
                          <a:effectLst/>
                          <a:latin typeface="Times New Roman" panose="02020603050405020304" pitchFamily="18" charset="0"/>
                          <a:cs typeface="Times New Roman" panose="02020603050405020304" pitchFamily="18" charset="0"/>
                        </a:rPr>
                        <a:t>C</a:t>
                      </a:r>
                      <a:r>
                        <a:rPr lang="en-US" sz="2400" kern="1400" baseline="-25000" dirty="0">
                          <a:ln>
                            <a:noFill/>
                          </a:ln>
                          <a:solidFill>
                            <a:schemeClr val="tx1"/>
                          </a:solidFill>
                          <a:effectLst/>
                          <a:latin typeface="Times New Roman" panose="02020603050405020304" pitchFamily="18" charset="0"/>
                          <a:cs typeface="Times New Roman" panose="02020603050405020304" pitchFamily="18" charset="0"/>
                        </a:rPr>
                        <a:t>5</a:t>
                      </a:r>
                      <a:r>
                        <a:rPr lang="en-US" sz="2400" kern="1400" dirty="0">
                          <a:ln>
                            <a:noFill/>
                          </a:ln>
                          <a:solidFill>
                            <a:schemeClr val="tx1"/>
                          </a:solidFill>
                          <a:effectLst/>
                          <a:latin typeface="Times New Roman" panose="02020603050405020304" pitchFamily="18" charset="0"/>
                          <a:cs typeface="Times New Roman" panose="02020603050405020304" pitchFamily="18" charset="0"/>
                        </a:rPr>
                        <a:t>H</a:t>
                      </a:r>
                      <a:r>
                        <a:rPr lang="en-US" sz="2400" kern="1400" baseline="-25000" dirty="0">
                          <a:ln>
                            <a:noFill/>
                          </a:ln>
                          <a:solidFill>
                            <a:schemeClr val="tx1"/>
                          </a:solidFill>
                          <a:effectLst/>
                          <a:latin typeface="Times New Roman" panose="02020603050405020304" pitchFamily="18" charset="0"/>
                          <a:cs typeface="Times New Roman" panose="02020603050405020304" pitchFamily="18" charset="0"/>
                        </a:rPr>
                        <a:t>11</a:t>
                      </a:r>
                      <a:endParaRPr lang="en-US" sz="2400" kern="1400" dirty="0">
                        <a:ln>
                          <a:noFill/>
                        </a:ln>
                        <a:solidFill>
                          <a:schemeClr val="tx1"/>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3355287975"/>
                  </a:ext>
                </a:extLst>
              </a:tr>
              <a:tr h="645206">
                <a:tc>
                  <a:txBody>
                    <a:bodyPr/>
                    <a:lstStyle/>
                    <a:p>
                      <a:pPr marR="0" indent="0" algn="ctr" rtl="0">
                        <a:lnSpc>
                          <a:spcPct val="119000"/>
                        </a:lnSpc>
                        <a:spcBef>
                          <a:spcPts val="0"/>
                        </a:spcBef>
                        <a:spcAft>
                          <a:spcPts val="600"/>
                        </a:spcAft>
                      </a:pPr>
                      <a:r>
                        <a:rPr lang="en-US" sz="2400" kern="1400">
                          <a:ln>
                            <a:noFill/>
                          </a:ln>
                          <a:solidFill>
                            <a:srgbClr val="000000"/>
                          </a:solidFill>
                          <a:effectLst/>
                          <a:latin typeface="Times New Roman" panose="02020603050405020304" pitchFamily="18" charset="0"/>
                          <a:cs typeface="Times New Roman" panose="02020603050405020304" pitchFamily="18" charset="0"/>
                        </a:rPr>
                        <a:t>C</a:t>
                      </a:r>
                      <a:r>
                        <a:rPr lang="en-US" sz="2400" kern="1400" baseline="-25000">
                          <a:ln>
                            <a:noFill/>
                          </a:ln>
                          <a:solidFill>
                            <a:srgbClr val="000000"/>
                          </a:solidFill>
                          <a:effectLst/>
                          <a:latin typeface="Times New Roman" panose="02020603050405020304" pitchFamily="18" charset="0"/>
                          <a:cs typeface="Times New Roman" panose="02020603050405020304" pitchFamily="18" charset="0"/>
                        </a:rPr>
                        <a:t>5</a:t>
                      </a:r>
                      <a:r>
                        <a:rPr lang="en-US" sz="2400" kern="1400">
                          <a:ln>
                            <a:noFill/>
                          </a:ln>
                          <a:solidFill>
                            <a:srgbClr val="000000"/>
                          </a:solidFill>
                          <a:effectLst/>
                          <a:latin typeface="Times New Roman" panose="02020603050405020304" pitchFamily="18" charset="0"/>
                          <a:cs typeface="Times New Roman" panose="02020603050405020304" pitchFamily="18" charset="0"/>
                        </a:rPr>
                        <a:t>H</a:t>
                      </a:r>
                      <a:r>
                        <a:rPr lang="en-US" sz="2400" kern="1400" baseline="-25000">
                          <a:ln>
                            <a:noFill/>
                          </a:ln>
                          <a:solidFill>
                            <a:srgbClr val="000000"/>
                          </a:solidFill>
                          <a:effectLst/>
                          <a:latin typeface="Times New Roman" panose="02020603050405020304" pitchFamily="18" charset="0"/>
                          <a:cs typeface="Times New Roman" panose="02020603050405020304" pitchFamily="18" charset="0"/>
                        </a:rPr>
                        <a:t>10</a:t>
                      </a:r>
                      <a:r>
                        <a:rPr lang="en-US" sz="2400" kern="1400">
                          <a:ln>
                            <a:noFill/>
                          </a:ln>
                          <a:solidFill>
                            <a:srgbClr val="000000"/>
                          </a:solidFill>
                          <a:effectLst/>
                          <a:latin typeface="Times New Roman" panose="02020603050405020304" pitchFamily="18" charset="0"/>
                          <a:cs typeface="Times New Roman" panose="02020603050405020304" pitchFamily="18" charset="0"/>
                        </a:rPr>
                        <a:t> (pentene)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chemeClr val="tx1"/>
                          </a:solidFill>
                          <a:effectLst/>
                          <a:latin typeface="Times New Roman" panose="02020603050405020304" pitchFamily="18" charset="0"/>
                          <a:cs typeface="Times New Roman" panose="02020603050405020304" pitchFamily="18" charset="0"/>
                        </a:rPr>
                        <a:t>5:10 → 1:2</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chemeClr val="tx1"/>
                          </a:solidFill>
                          <a:effectLst/>
                          <a:latin typeface="Times New Roman" panose="02020603050405020304" pitchFamily="18" charset="0"/>
                          <a:cs typeface="Times New Roman" panose="02020603050405020304" pitchFamily="18" charset="0"/>
                        </a:rPr>
                        <a:t>CH</a:t>
                      </a:r>
                      <a:r>
                        <a:rPr lang="en-US" sz="2400" kern="1400" baseline="-25000" dirty="0">
                          <a:ln>
                            <a:noFill/>
                          </a:ln>
                          <a:solidFill>
                            <a:schemeClr val="tx1"/>
                          </a:solidFill>
                          <a:effectLst/>
                          <a:latin typeface="Times New Roman" panose="02020603050405020304" pitchFamily="18" charset="0"/>
                          <a:cs typeface="Times New Roman" panose="02020603050405020304" pitchFamily="18" charset="0"/>
                        </a:rPr>
                        <a:t>2</a:t>
                      </a:r>
                      <a:endParaRPr lang="en-US" sz="2400" kern="1400" dirty="0">
                        <a:ln>
                          <a:noFill/>
                        </a:ln>
                        <a:solidFill>
                          <a:schemeClr val="tx1"/>
                        </a:solidFill>
                        <a:effectLst/>
                        <a:latin typeface="Times New Roman" panose="02020603050405020304" pitchFamily="18" charset="0"/>
                        <a:cs typeface="Times New Roman" panose="02020603050405020304" pitchFamily="18" charset="0"/>
                      </a:endParaRP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CD5B5"/>
                    </a:solidFill>
                  </a:tcPr>
                </a:tc>
                <a:extLst>
                  <a:ext uri="{0D108BD9-81ED-4DB2-BD59-A6C34878D82A}">
                    <a16:rowId xmlns:a16="http://schemas.microsoft.com/office/drawing/2014/main" val="3352676556"/>
                  </a:ext>
                </a:extLst>
              </a:tr>
              <a:tr h="648701">
                <a:tc>
                  <a:txBody>
                    <a:bodyPr/>
                    <a:lstStyle/>
                    <a:p>
                      <a:pPr marR="0" indent="0" algn="ctr" rtl="0">
                        <a:lnSpc>
                          <a:spcPct val="119000"/>
                        </a:lnSpc>
                        <a:spcBef>
                          <a:spcPts val="0"/>
                        </a:spcBef>
                        <a:spcAft>
                          <a:spcPts val="600"/>
                        </a:spcAft>
                      </a:pPr>
                      <a:r>
                        <a:rPr lang="en-US" sz="2400" kern="1400">
                          <a:ln>
                            <a:noFill/>
                          </a:ln>
                          <a:solidFill>
                            <a:srgbClr val="000000"/>
                          </a:solidFill>
                          <a:effectLst/>
                          <a:latin typeface="Times New Roman" panose="02020603050405020304" pitchFamily="18" charset="0"/>
                          <a:cs typeface="Times New Roman" panose="02020603050405020304" pitchFamily="18" charset="0"/>
                        </a:rPr>
                        <a:t>C</a:t>
                      </a:r>
                      <a:r>
                        <a:rPr lang="en-US" sz="2400" kern="1400" baseline="-25000">
                          <a:ln>
                            <a:noFill/>
                          </a:ln>
                          <a:solidFill>
                            <a:srgbClr val="000000"/>
                          </a:solidFill>
                          <a:effectLst/>
                          <a:latin typeface="Times New Roman" panose="02020603050405020304" pitchFamily="18" charset="0"/>
                          <a:cs typeface="Times New Roman" panose="02020603050405020304" pitchFamily="18" charset="0"/>
                        </a:rPr>
                        <a:t>5</a:t>
                      </a:r>
                      <a:r>
                        <a:rPr lang="en-US" sz="2400" kern="1400">
                          <a:ln>
                            <a:noFill/>
                          </a:ln>
                          <a:solidFill>
                            <a:srgbClr val="000000"/>
                          </a:solidFill>
                          <a:effectLst/>
                          <a:latin typeface="Times New Roman" panose="02020603050405020304" pitchFamily="18" charset="0"/>
                          <a:cs typeface="Times New Roman" panose="02020603050405020304" pitchFamily="18" charset="0"/>
                        </a:rPr>
                        <a:t>H</a:t>
                      </a:r>
                      <a:r>
                        <a:rPr lang="en-US" sz="2400" kern="1400" baseline="-25000">
                          <a:ln>
                            <a:noFill/>
                          </a:ln>
                          <a:solidFill>
                            <a:srgbClr val="000000"/>
                          </a:solidFill>
                          <a:effectLst/>
                          <a:latin typeface="Times New Roman" panose="02020603050405020304" pitchFamily="18" charset="0"/>
                          <a:cs typeface="Times New Roman" panose="02020603050405020304" pitchFamily="18" charset="0"/>
                        </a:rPr>
                        <a:t>10</a:t>
                      </a:r>
                      <a:r>
                        <a:rPr lang="en-US" sz="2400" kern="1400">
                          <a:ln>
                            <a:noFill/>
                          </a:ln>
                          <a:solidFill>
                            <a:srgbClr val="000000"/>
                          </a:solidFill>
                          <a:effectLst/>
                          <a:latin typeface="Times New Roman" panose="02020603050405020304" pitchFamily="18" charset="0"/>
                          <a:cs typeface="Times New Roman" panose="02020603050405020304" pitchFamily="18" charset="0"/>
                        </a:rPr>
                        <a:t>O</a:t>
                      </a:r>
                      <a:r>
                        <a:rPr lang="en-US" sz="2400" kern="1400" baseline="-25000">
                          <a:ln>
                            <a:noFill/>
                          </a:ln>
                          <a:solidFill>
                            <a:srgbClr val="000000"/>
                          </a:solidFill>
                          <a:effectLst/>
                          <a:latin typeface="Times New Roman" panose="02020603050405020304" pitchFamily="18" charset="0"/>
                          <a:cs typeface="Times New Roman" panose="02020603050405020304" pitchFamily="18" charset="0"/>
                        </a:rPr>
                        <a:t>5</a:t>
                      </a:r>
                      <a:r>
                        <a:rPr lang="en-US" sz="2400" kern="1400">
                          <a:ln>
                            <a:noFill/>
                          </a:ln>
                          <a:solidFill>
                            <a:srgbClr val="000000"/>
                          </a:solidFill>
                          <a:effectLst/>
                          <a:latin typeface="Times New Roman" panose="02020603050405020304" pitchFamily="18" charset="0"/>
                          <a:cs typeface="Times New Roman" panose="02020603050405020304" pitchFamily="18" charset="0"/>
                        </a:rPr>
                        <a:t> (pentose)</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5:10:5  →  1:2:1</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altLang="en-US" sz="2400" dirty="0">
                          <a:solidFill>
                            <a:schemeClr val="tx1">
                              <a:lumMod val="95000"/>
                              <a:lumOff val="5000"/>
                            </a:schemeClr>
                          </a:solidFill>
                          <a:latin typeface="Times New Roman" panose="02020603050405020304" pitchFamily="18" charset="0"/>
                          <a:cs typeface="Times New Roman" panose="02020603050405020304" pitchFamily="18" charset="0"/>
                        </a:rPr>
                        <a:t>CH</a:t>
                      </a:r>
                      <a:r>
                        <a:rPr lang="en-US" altLang="en-US" sz="24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altLang="en-US" sz="2400" baseline="0" dirty="0">
                          <a:solidFill>
                            <a:schemeClr val="tx1">
                              <a:lumMod val="95000"/>
                              <a:lumOff val="5000"/>
                            </a:schemeClr>
                          </a:solidFill>
                          <a:latin typeface="Times New Roman" panose="02020603050405020304" pitchFamily="18" charset="0"/>
                          <a:cs typeface="Times New Roman" panose="02020603050405020304" pitchFamily="18" charset="0"/>
                        </a:rPr>
                        <a:t>O</a:t>
                      </a:r>
                      <a:r>
                        <a:rPr lang="en-US" sz="2400" kern="1400" dirty="0">
                          <a:ln>
                            <a:noFill/>
                          </a:ln>
                          <a:solidFill>
                            <a:schemeClr val="tx1">
                              <a:lumMod val="95000"/>
                              <a:lumOff val="5000"/>
                            </a:schemeClr>
                          </a:solidFill>
                          <a:effectLst/>
                          <a:latin typeface="Times New Roman" panose="02020603050405020304" pitchFamily="18" charset="0"/>
                          <a:cs typeface="Times New Roman" panose="02020603050405020304" pitchFamily="18" charset="0"/>
                        </a:rPr>
                        <a:t> </a:t>
                      </a:r>
                    </a:p>
                  </a:txBody>
                  <a:tcPr marL="36576" marR="36576" marT="36576" marB="36576"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505304874"/>
                  </a:ext>
                </a:extLst>
              </a:tr>
            </a:tbl>
          </a:graphicData>
        </a:graphic>
      </p:graphicFrame>
    </p:spTree>
    <p:extLst>
      <p:ext uri="{BB962C8B-B14F-4D97-AF65-F5344CB8AC3E}">
        <p14:creationId xmlns:p14="http://schemas.microsoft.com/office/powerpoint/2010/main" val="154670239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E389"/>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A90BA5-3AD5-4856-AF19-B4F556539FEA}"/>
              </a:ext>
            </a:extLst>
          </p:cNvPr>
          <p:cNvSpPr txBox="1"/>
          <p:nvPr/>
        </p:nvSpPr>
        <p:spPr>
          <a:xfrm>
            <a:off x="0" y="0"/>
            <a:ext cx="9144000" cy="477053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1"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The true stupidity of Empirical Formulas comes next.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5400" b="1"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5200" b="1"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These things might matter somewhere, but in </a:t>
            </a:r>
            <a:br>
              <a:rPr kumimoji="0" lang="en-US" sz="5200" b="1"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br>
            <a:r>
              <a:rPr kumimoji="0" lang="en-US" sz="5200" b="1"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high school, they</a:t>
            </a:r>
            <a:r>
              <a:rPr lang="en-US" sz="5200" b="1" dirty="0">
                <a:solidFill>
                  <a:schemeClr val="tx1">
                    <a:lumMod val="95000"/>
                    <a:lumOff val="5000"/>
                  </a:schemeClr>
                </a:solidFill>
                <a:latin typeface="Times New Roman" panose="02020603050405020304" pitchFamily="18" charset="0"/>
                <a:cs typeface="Times New Roman" panose="02020603050405020304" pitchFamily="18" charset="0"/>
              </a:rPr>
              <a:t>’re</a:t>
            </a:r>
            <a:r>
              <a:rPr kumimoji="0" lang="en-US" sz="5200" b="1"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just dumb.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p:txBody>
      </p:sp>
    </p:spTree>
    <p:extLst>
      <p:ext uri="{BB962C8B-B14F-4D97-AF65-F5344CB8AC3E}">
        <p14:creationId xmlns:p14="http://schemas.microsoft.com/office/powerpoint/2010/main" val="328895505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A90BA5-3AD5-4856-AF19-B4F556539FEA}"/>
              </a:ext>
            </a:extLst>
          </p:cNvPr>
          <p:cNvSpPr txBox="1"/>
          <p:nvPr/>
        </p:nvSpPr>
        <p:spPr>
          <a:xfrm>
            <a:off x="0" y="0"/>
            <a:ext cx="9144000" cy="175432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In compounds like these, the ratios are </a:t>
            </a:r>
            <a:b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already completely reduced. </a:t>
            </a:r>
            <a:b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They can’t be reduced any more.   </a:t>
            </a:r>
          </a:p>
        </p:txBody>
      </p:sp>
      <p:graphicFrame>
        <p:nvGraphicFramePr>
          <p:cNvPr id="3" name="Table 3">
            <a:extLst>
              <a:ext uri="{FF2B5EF4-FFF2-40B4-BE49-F238E27FC236}">
                <a16:creationId xmlns:a16="http://schemas.microsoft.com/office/drawing/2014/main" id="{AB0F2F55-1CF7-43B9-B9B6-D1F8AB6BE21D}"/>
              </a:ext>
            </a:extLst>
          </p:cNvPr>
          <p:cNvGraphicFramePr>
            <a:graphicFrameLocks noGrp="1"/>
          </p:cNvGraphicFramePr>
          <p:nvPr>
            <p:extLst>
              <p:ext uri="{D42A27DB-BD31-4B8C-83A1-F6EECF244321}">
                <p14:modId xmlns:p14="http://schemas.microsoft.com/office/powerpoint/2010/main" val="1646205454"/>
              </p:ext>
            </p:extLst>
          </p:nvPr>
        </p:nvGraphicFramePr>
        <p:xfrm>
          <a:off x="0" y="1754326"/>
          <a:ext cx="9144000" cy="5181596"/>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621066455"/>
                    </a:ext>
                  </a:extLst>
                </a:gridCol>
                <a:gridCol w="3048000">
                  <a:extLst>
                    <a:ext uri="{9D8B030D-6E8A-4147-A177-3AD203B41FA5}">
                      <a16:colId xmlns:a16="http://schemas.microsoft.com/office/drawing/2014/main" val="3259705926"/>
                    </a:ext>
                  </a:extLst>
                </a:gridCol>
                <a:gridCol w="3048000">
                  <a:extLst>
                    <a:ext uri="{9D8B030D-6E8A-4147-A177-3AD203B41FA5}">
                      <a16:colId xmlns:a16="http://schemas.microsoft.com/office/drawing/2014/main" val="3299345053"/>
                    </a:ext>
                  </a:extLst>
                </a:gridCol>
              </a:tblGrid>
              <a:tr h="1467545">
                <a:tc>
                  <a:txBody>
                    <a:bodyPr/>
                    <a:lstStyle/>
                    <a:p>
                      <a:pPr algn="ctr"/>
                      <a:r>
                        <a:rPr lang="en-US" sz="4000" dirty="0">
                          <a:latin typeface="Times New Roman" panose="02020603050405020304" pitchFamily="18" charset="0"/>
                          <a:cs typeface="Times New Roman" panose="02020603050405020304" pitchFamily="18" charset="0"/>
                        </a:rPr>
                        <a:t>Compound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000" dirty="0">
                          <a:latin typeface="Times New Roman" panose="02020603050405020304" pitchFamily="18" charset="0"/>
                          <a:cs typeface="Times New Roman" panose="02020603050405020304" pitchFamily="18" charset="0"/>
                        </a:rPr>
                        <a:t>Formula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000" dirty="0">
                          <a:latin typeface="Times New Roman" panose="02020603050405020304" pitchFamily="18" charset="0"/>
                          <a:cs typeface="Times New Roman" panose="02020603050405020304" pitchFamily="18" charset="0"/>
                        </a:rPr>
                        <a:t>Empirical formula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87793074"/>
                  </a:ext>
                </a:extLst>
              </a:tr>
              <a:tr h="1123253">
                <a:tc>
                  <a:txBody>
                    <a:bodyPr/>
                    <a:lstStyle/>
                    <a:p>
                      <a:pPr algn="ctr"/>
                      <a:r>
                        <a:rPr lang="en-US" sz="4000" dirty="0">
                          <a:latin typeface="Times New Roman" panose="02020603050405020304" pitchFamily="18" charset="0"/>
                          <a:cs typeface="Times New Roman" panose="02020603050405020304" pitchFamily="18" charset="0"/>
                        </a:rPr>
                        <a:t>Water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000" dirty="0">
                          <a:latin typeface="Times New Roman" panose="02020603050405020304" pitchFamily="18" charset="0"/>
                          <a:cs typeface="Times New Roman" panose="02020603050405020304" pitchFamily="18" charset="0"/>
                        </a:rPr>
                        <a:t>H</a:t>
                      </a:r>
                      <a:r>
                        <a:rPr lang="en-US" sz="4000" baseline="-25000" dirty="0">
                          <a:latin typeface="Times New Roman" panose="02020603050405020304" pitchFamily="18" charset="0"/>
                          <a:cs typeface="Times New Roman" panose="02020603050405020304" pitchFamily="18" charset="0"/>
                        </a:rPr>
                        <a:t>2</a:t>
                      </a:r>
                      <a:r>
                        <a:rPr lang="en-US" sz="4000" dirty="0">
                          <a:latin typeface="Times New Roman" panose="02020603050405020304" pitchFamily="18" charset="0"/>
                          <a:cs typeface="Times New Roman" panose="02020603050405020304" pitchFamily="18" charset="0"/>
                        </a:rPr>
                        <a: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40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1933184"/>
                  </a:ext>
                </a:extLst>
              </a:tr>
              <a:tr h="1123253">
                <a:tc>
                  <a:txBody>
                    <a:bodyPr/>
                    <a:lstStyle/>
                    <a:p>
                      <a:pPr algn="ctr"/>
                      <a:r>
                        <a:rPr lang="en-US" sz="4000" dirty="0">
                          <a:latin typeface="Times New Roman" panose="02020603050405020304" pitchFamily="18" charset="0"/>
                          <a:cs typeface="Times New Roman" panose="02020603050405020304" pitchFamily="18" charset="0"/>
                        </a:rPr>
                        <a:t>Methane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000" dirty="0">
                          <a:latin typeface="Times New Roman" panose="02020603050405020304" pitchFamily="18" charset="0"/>
                          <a:cs typeface="Times New Roman" panose="02020603050405020304" pitchFamily="18" charset="0"/>
                        </a:rPr>
                        <a:t>CH</a:t>
                      </a:r>
                      <a:r>
                        <a:rPr lang="en-US" sz="4000" baseline="-25000" dirty="0">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4000" baseline="-250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7858632"/>
                  </a:ext>
                </a:extLst>
              </a:tr>
              <a:tr h="1467545">
                <a:tc>
                  <a:txBody>
                    <a:bodyPr/>
                    <a:lstStyle/>
                    <a:p>
                      <a:pPr algn="ctr"/>
                      <a:r>
                        <a:rPr lang="en-US" sz="4000" dirty="0">
                          <a:latin typeface="Times New Roman" panose="02020603050405020304" pitchFamily="18" charset="0"/>
                          <a:cs typeface="Times New Roman" panose="02020603050405020304" pitchFamily="18" charset="0"/>
                        </a:rPr>
                        <a:t>Carbon dioxide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000" dirty="0">
                          <a:latin typeface="Times New Roman" panose="02020603050405020304" pitchFamily="18" charset="0"/>
                          <a:cs typeface="Times New Roman" panose="02020603050405020304" pitchFamily="18" charset="0"/>
                        </a:rPr>
                        <a:t>CO</a:t>
                      </a:r>
                      <a:r>
                        <a:rPr lang="en-US" sz="4000" baseline="-25000" dirty="0">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4000" baseline="-250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4233732"/>
                  </a:ext>
                </a:extLst>
              </a:tr>
            </a:tbl>
          </a:graphicData>
        </a:graphic>
      </p:graphicFrame>
    </p:spTree>
    <p:extLst>
      <p:ext uri="{BB962C8B-B14F-4D97-AF65-F5344CB8AC3E}">
        <p14:creationId xmlns:p14="http://schemas.microsoft.com/office/powerpoint/2010/main" val="225152721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03D47-35C9-D86E-9C9F-42CCE831234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CBCC332-9909-9880-3C9D-72614BB6C1CB}"/>
              </a:ext>
            </a:extLst>
          </p:cNvPr>
          <p:cNvSpPr txBox="1"/>
          <p:nvPr/>
        </p:nvSpPr>
        <p:spPr>
          <a:xfrm>
            <a:off x="0" y="0"/>
            <a:ext cx="9144000" cy="175432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In compounds like these, the ratios are </a:t>
            </a:r>
            <a:b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already completely reduced. </a:t>
            </a:r>
            <a:b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They can’t be reduced any more.   </a:t>
            </a:r>
          </a:p>
        </p:txBody>
      </p:sp>
      <p:graphicFrame>
        <p:nvGraphicFramePr>
          <p:cNvPr id="3" name="Table 3">
            <a:extLst>
              <a:ext uri="{FF2B5EF4-FFF2-40B4-BE49-F238E27FC236}">
                <a16:creationId xmlns:a16="http://schemas.microsoft.com/office/drawing/2014/main" id="{5B00A01B-FCA3-C2AE-3B5D-7E22C6A21671}"/>
              </a:ext>
            </a:extLst>
          </p:cNvPr>
          <p:cNvGraphicFramePr>
            <a:graphicFrameLocks noGrp="1"/>
          </p:cNvGraphicFramePr>
          <p:nvPr>
            <p:extLst>
              <p:ext uri="{D42A27DB-BD31-4B8C-83A1-F6EECF244321}">
                <p14:modId xmlns:p14="http://schemas.microsoft.com/office/powerpoint/2010/main" val="2846768147"/>
              </p:ext>
            </p:extLst>
          </p:nvPr>
        </p:nvGraphicFramePr>
        <p:xfrm>
          <a:off x="0" y="1754326"/>
          <a:ext cx="9144000" cy="5181596"/>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621066455"/>
                    </a:ext>
                  </a:extLst>
                </a:gridCol>
                <a:gridCol w="3048000">
                  <a:extLst>
                    <a:ext uri="{9D8B030D-6E8A-4147-A177-3AD203B41FA5}">
                      <a16:colId xmlns:a16="http://schemas.microsoft.com/office/drawing/2014/main" val="3259705926"/>
                    </a:ext>
                  </a:extLst>
                </a:gridCol>
                <a:gridCol w="3048000">
                  <a:extLst>
                    <a:ext uri="{9D8B030D-6E8A-4147-A177-3AD203B41FA5}">
                      <a16:colId xmlns:a16="http://schemas.microsoft.com/office/drawing/2014/main" val="3299345053"/>
                    </a:ext>
                  </a:extLst>
                </a:gridCol>
              </a:tblGrid>
              <a:tr h="1467545">
                <a:tc>
                  <a:txBody>
                    <a:bodyPr/>
                    <a:lstStyle/>
                    <a:p>
                      <a:pPr algn="ctr"/>
                      <a:r>
                        <a:rPr lang="en-US" sz="4000" dirty="0">
                          <a:latin typeface="Times New Roman" panose="02020603050405020304" pitchFamily="18" charset="0"/>
                          <a:cs typeface="Times New Roman" panose="02020603050405020304" pitchFamily="18" charset="0"/>
                        </a:rPr>
                        <a:t>Compound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000" dirty="0">
                          <a:latin typeface="Times New Roman" panose="02020603050405020304" pitchFamily="18" charset="0"/>
                          <a:cs typeface="Times New Roman" panose="02020603050405020304" pitchFamily="18" charset="0"/>
                        </a:rPr>
                        <a:t>Formula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000" dirty="0">
                          <a:latin typeface="Times New Roman" panose="02020603050405020304" pitchFamily="18" charset="0"/>
                          <a:cs typeface="Times New Roman" panose="02020603050405020304" pitchFamily="18" charset="0"/>
                        </a:rPr>
                        <a:t>Empirical formula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87793074"/>
                  </a:ext>
                </a:extLst>
              </a:tr>
              <a:tr h="1123253">
                <a:tc>
                  <a:txBody>
                    <a:bodyPr/>
                    <a:lstStyle/>
                    <a:p>
                      <a:pPr algn="ctr"/>
                      <a:r>
                        <a:rPr lang="en-US" sz="4000" dirty="0">
                          <a:latin typeface="Times New Roman" panose="02020603050405020304" pitchFamily="18" charset="0"/>
                          <a:cs typeface="Times New Roman" panose="02020603050405020304" pitchFamily="18" charset="0"/>
                        </a:rPr>
                        <a:t>Water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000" dirty="0">
                          <a:latin typeface="Times New Roman" panose="02020603050405020304" pitchFamily="18" charset="0"/>
                          <a:cs typeface="Times New Roman" panose="02020603050405020304" pitchFamily="18" charset="0"/>
                        </a:rPr>
                        <a:t>H</a:t>
                      </a:r>
                      <a:r>
                        <a:rPr lang="en-US" sz="4000" baseline="-25000" dirty="0">
                          <a:latin typeface="Times New Roman" panose="02020603050405020304" pitchFamily="18" charset="0"/>
                          <a:cs typeface="Times New Roman" panose="02020603050405020304" pitchFamily="18" charset="0"/>
                        </a:rPr>
                        <a:t>2</a:t>
                      </a:r>
                      <a:r>
                        <a:rPr lang="en-US" sz="4000" dirty="0">
                          <a:latin typeface="Times New Roman" panose="02020603050405020304" pitchFamily="18" charset="0"/>
                          <a:cs typeface="Times New Roman" panose="02020603050405020304" pitchFamily="18" charset="0"/>
                        </a:rPr>
                        <a: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000" dirty="0">
                          <a:solidFill>
                            <a:srgbClr val="FF0000"/>
                          </a:solidFill>
                          <a:latin typeface="Times New Roman" panose="02020603050405020304" pitchFamily="18" charset="0"/>
                          <a:cs typeface="Times New Roman" panose="02020603050405020304" pitchFamily="18" charset="0"/>
                        </a:rPr>
                        <a:t>H</a:t>
                      </a:r>
                      <a:r>
                        <a:rPr lang="en-US" sz="4000" baseline="-25000" dirty="0">
                          <a:solidFill>
                            <a:srgbClr val="FF0000"/>
                          </a:solidFill>
                          <a:latin typeface="Times New Roman" panose="02020603050405020304" pitchFamily="18" charset="0"/>
                          <a:cs typeface="Times New Roman" panose="02020603050405020304" pitchFamily="18" charset="0"/>
                        </a:rPr>
                        <a:t>2</a:t>
                      </a:r>
                      <a:r>
                        <a:rPr lang="en-US" sz="4000" dirty="0">
                          <a:solidFill>
                            <a:srgbClr val="FF0000"/>
                          </a:solidFill>
                          <a:latin typeface="Times New Roman" panose="02020603050405020304" pitchFamily="18" charset="0"/>
                          <a:cs typeface="Times New Roman" panose="02020603050405020304" pitchFamily="18" charset="0"/>
                        </a:rPr>
                        <a: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1933184"/>
                  </a:ext>
                </a:extLst>
              </a:tr>
              <a:tr h="1123253">
                <a:tc>
                  <a:txBody>
                    <a:bodyPr/>
                    <a:lstStyle/>
                    <a:p>
                      <a:pPr algn="ctr"/>
                      <a:r>
                        <a:rPr lang="en-US" sz="4000" dirty="0">
                          <a:latin typeface="Times New Roman" panose="02020603050405020304" pitchFamily="18" charset="0"/>
                          <a:cs typeface="Times New Roman" panose="02020603050405020304" pitchFamily="18" charset="0"/>
                        </a:rPr>
                        <a:t>Methane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000" dirty="0">
                          <a:latin typeface="Times New Roman" panose="02020603050405020304" pitchFamily="18" charset="0"/>
                          <a:cs typeface="Times New Roman" panose="02020603050405020304" pitchFamily="18" charset="0"/>
                        </a:rPr>
                        <a:t>CH</a:t>
                      </a:r>
                      <a:r>
                        <a:rPr lang="en-US" sz="4000" baseline="-25000" dirty="0">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000" dirty="0">
                          <a:solidFill>
                            <a:srgbClr val="FF0000"/>
                          </a:solidFill>
                          <a:latin typeface="Times New Roman" panose="02020603050405020304" pitchFamily="18" charset="0"/>
                          <a:cs typeface="Times New Roman" panose="02020603050405020304" pitchFamily="18" charset="0"/>
                        </a:rPr>
                        <a:t>CH</a:t>
                      </a:r>
                      <a:r>
                        <a:rPr lang="en-US" sz="4000" baseline="-25000" dirty="0">
                          <a:solidFill>
                            <a:srgbClr val="FF0000"/>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7858632"/>
                  </a:ext>
                </a:extLst>
              </a:tr>
              <a:tr h="1467545">
                <a:tc>
                  <a:txBody>
                    <a:bodyPr/>
                    <a:lstStyle/>
                    <a:p>
                      <a:pPr algn="ctr"/>
                      <a:r>
                        <a:rPr lang="en-US" sz="4000" dirty="0">
                          <a:latin typeface="Times New Roman" panose="02020603050405020304" pitchFamily="18" charset="0"/>
                          <a:cs typeface="Times New Roman" panose="02020603050405020304" pitchFamily="18" charset="0"/>
                        </a:rPr>
                        <a:t>Carbon dioxide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000" dirty="0">
                          <a:latin typeface="Times New Roman" panose="02020603050405020304" pitchFamily="18" charset="0"/>
                          <a:cs typeface="Times New Roman" panose="02020603050405020304" pitchFamily="18" charset="0"/>
                        </a:rPr>
                        <a:t>CO</a:t>
                      </a:r>
                      <a:r>
                        <a:rPr lang="en-US" sz="4000" baseline="-25000" dirty="0">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000" dirty="0">
                          <a:solidFill>
                            <a:srgbClr val="FF0000"/>
                          </a:solidFill>
                          <a:latin typeface="Times New Roman" panose="02020603050405020304" pitchFamily="18" charset="0"/>
                          <a:cs typeface="Times New Roman" panose="02020603050405020304" pitchFamily="18" charset="0"/>
                        </a:rPr>
                        <a:t>CO</a:t>
                      </a:r>
                      <a:r>
                        <a:rPr lang="en-US" sz="4000" baseline="-25000" dirty="0">
                          <a:solidFill>
                            <a:srgbClr val="FF0000"/>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4233732"/>
                  </a:ext>
                </a:extLst>
              </a:tr>
            </a:tbl>
          </a:graphicData>
        </a:graphic>
      </p:graphicFrame>
    </p:spTree>
    <p:extLst>
      <p:ext uri="{BB962C8B-B14F-4D97-AF65-F5344CB8AC3E}">
        <p14:creationId xmlns:p14="http://schemas.microsoft.com/office/powerpoint/2010/main" val="425687034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0" y="-27970"/>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schemeClr val="tx1">
                    <a:lumMod val="95000"/>
                    <a:lumOff val="5000"/>
                  </a:schemeClr>
                </a:solidFill>
                <a:effectLst/>
                <a:uLnTx/>
                <a:uFillTx/>
                <a:latin typeface="Comic Sans MS" pitchFamily="66" charset="0"/>
                <a:ea typeface="+mn-ea"/>
                <a:cs typeface="+mn-cs"/>
              </a:rPr>
              <a:t>54.  If you find 8.251 moles of platinum, which is selling for   </a:t>
            </a:r>
            <a:br>
              <a:rPr kumimoji="0" lang="en-US" altLang="en-US" sz="2400" b="0" i="0" u="none" strike="noStrike" kern="1200" cap="none" spc="0" normalizeH="0" baseline="0" noProof="0" dirty="0">
                <a:ln>
                  <a:noFill/>
                </a:ln>
                <a:solidFill>
                  <a:schemeClr val="tx1">
                    <a:lumMod val="95000"/>
                    <a:lumOff val="5000"/>
                  </a:schemeClr>
                </a:solidFill>
                <a:effectLst/>
                <a:uLnTx/>
                <a:uFillTx/>
                <a:latin typeface="Comic Sans MS" pitchFamily="66" charset="0"/>
                <a:ea typeface="+mn-ea"/>
                <a:cs typeface="+mn-cs"/>
              </a:rPr>
            </a:br>
            <a:r>
              <a:rPr kumimoji="0" lang="en-US" altLang="en-US" sz="2400" b="0" i="0" u="none" strike="noStrike" kern="1200" cap="none" spc="0" normalizeH="0" baseline="0" noProof="0" dirty="0">
                <a:ln>
                  <a:noFill/>
                </a:ln>
                <a:solidFill>
                  <a:schemeClr val="tx1">
                    <a:lumMod val="95000"/>
                    <a:lumOff val="5000"/>
                  </a:schemeClr>
                </a:solidFill>
                <a:effectLst/>
                <a:uLnTx/>
                <a:uFillTx/>
                <a:latin typeface="Comic Sans MS" pitchFamily="66" charset="0"/>
                <a:ea typeface="+mn-ea"/>
                <a:cs typeface="+mn-cs"/>
              </a:rPr>
              <a:t>       $32.67*/gram.  Are you rich or just happy?  </a:t>
            </a:r>
            <a:br>
              <a:rPr kumimoji="0" lang="en-US" altLang="en-US" sz="2400" b="0" i="0" u="none" strike="noStrike" kern="1200" cap="none" spc="0" normalizeH="0" baseline="0" noProof="0" dirty="0">
                <a:ln>
                  <a:noFill/>
                </a:ln>
                <a:solidFill>
                  <a:srgbClr val="C80000"/>
                </a:solidFill>
                <a:effectLst/>
                <a:uLnTx/>
                <a:uFillTx/>
                <a:latin typeface="Comic Sans MS" pitchFamily="66" charset="0"/>
                <a:ea typeface="+mn-ea"/>
                <a:cs typeface="+mn-cs"/>
              </a:rPr>
            </a:br>
            <a:endParaRPr kumimoji="0" lang="en-US" altLang="en-US" sz="2400" b="0" i="1" u="none" strike="noStrike" kern="1200" cap="none" spc="0" normalizeH="0" baseline="0" noProof="0" dirty="0">
              <a:ln>
                <a:noFill/>
              </a:ln>
              <a:solidFill>
                <a:srgbClr val="C80000"/>
              </a:solidFill>
              <a:effectLst/>
              <a:uLnTx/>
              <a:uFillTx/>
              <a:latin typeface="Comic Sans MS" pitchFamily="66" charset="0"/>
              <a:ea typeface="+mn-ea"/>
              <a:cs typeface="+mn-cs"/>
            </a:endParaRPr>
          </a:p>
        </p:txBody>
      </p:sp>
      <p:pic>
        <p:nvPicPr>
          <p:cNvPr id="1026" name="Picture 2" descr="Benefits of Platinum Jewelry | JPratt Designs in Dallas Texas">
            <a:extLst>
              <a:ext uri="{FF2B5EF4-FFF2-40B4-BE49-F238E27FC236}">
                <a16:creationId xmlns:a16="http://schemas.microsoft.com/office/drawing/2014/main" id="{23D36A50-A76E-BB8B-8A5C-912513FE34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08813" y="838200"/>
            <a:ext cx="2135187" cy="3201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971587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650409A-A5A3-4C7D-0925-0BD009B574AF}"/>
            </a:ext>
          </a:extLst>
        </p:cNvPr>
        <p:cNvGrpSpPr/>
        <p:nvPr/>
      </p:nvGrpSpPr>
      <p:grpSpPr>
        <a:xfrm>
          <a:off x="0" y="0"/>
          <a:ext cx="0" cy="0"/>
          <a:chOff x="0" y="0"/>
          <a:chExt cx="0" cy="0"/>
        </a:xfrm>
      </p:grpSpPr>
      <p:sp>
        <p:nvSpPr>
          <p:cNvPr id="18434" name="Text Box 2">
            <a:extLst>
              <a:ext uri="{FF2B5EF4-FFF2-40B4-BE49-F238E27FC236}">
                <a16:creationId xmlns:a16="http://schemas.microsoft.com/office/drawing/2014/main" id="{B85B77EF-AB9E-2B6A-06B4-A41A67E71EB2}"/>
              </a:ext>
            </a:extLst>
          </p:cNvPr>
          <p:cNvSpPr txBox="1">
            <a:spLocks noChangeArrowheads="1"/>
          </p:cNvSpPr>
          <p:nvPr/>
        </p:nvSpPr>
        <p:spPr bwMode="auto">
          <a:xfrm>
            <a:off x="0" y="-27970"/>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schemeClr val="tx1">
                    <a:lumMod val="95000"/>
                    <a:lumOff val="5000"/>
                  </a:schemeClr>
                </a:solidFill>
                <a:effectLst/>
                <a:uLnTx/>
                <a:uFillTx/>
                <a:latin typeface="Comic Sans MS" pitchFamily="66" charset="0"/>
                <a:ea typeface="+mn-ea"/>
                <a:cs typeface="+mn-cs"/>
              </a:rPr>
              <a:t>54.  If you find 8.251 moles of platinum, which is selling for   </a:t>
            </a:r>
            <a:br>
              <a:rPr kumimoji="0" lang="en-US" altLang="en-US" sz="2400" b="0" i="0" u="none" strike="noStrike" kern="1200" cap="none" spc="0" normalizeH="0" baseline="0" noProof="0" dirty="0">
                <a:ln>
                  <a:noFill/>
                </a:ln>
                <a:solidFill>
                  <a:schemeClr val="tx1">
                    <a:lumMod val="95000"/>
                    <a:lumOff val="5000"/>
                  </a:schemeClr>
                </a:solidFill>
                <a:effectLst/>
                <a:uLnTx/>
                <a:uFillTx/>
                <a:latin typeface="Comic Sans MS" pitchFamily="66" charset="0"/>
                <a:ea typeface="+mn-ea"/>
                <a:cs typeface="+mn-cs"/>
              </a:rPr>
            </a:br>
            <a:r>
              <a:rPr kumimoji="0" lang="en-US" altLang="en-US" sz="2400" b="0" i="0" u="none" strike="noStrike" kern="1200" cap="none" spc="0" normalizeH="0" baseline="0" noProof="0" dirty="0">
                <a:ln>
                  <a:noFill/>
                </a:ln>
                <a:solidFill>
                  <a:schemeClr val="tx1">
                    <a:lumMod val="95000"/>
                    <a:lumOff val="5000"/>
                  </a:schemeClr>
                </a:solidFill>
                <a:effectLst/>
                <a:uLnTx/>
                <a:uFillTx/>
                <a:latin typeface="Comic Sans MS" pitchFamily="66" charset="0"/>
                <a:ea typeface="+mn-ea"/>
                <a:cs typeface="+mn-cs"/>
              </a:rPr>
              <a:t>       $32.67*/gram.  Are you rich or just happy?  </a:t>
            </a:r>
            <a:br>
              <a:rPr kumimoji="0" lang="en-US" altLang="en-US" sz="2400" b="0" i="0" u="none" strike="noStrike" kern="1200" cap="none" spc="0" normalizeH="0" baseline="0" noProof="0" dirty="0">
                <a:ln>
                  <a:noFill/>
                </a:ln>
                <a:solidFill>
                  <a:srgbClr val="C80000"/>
                </a:solidFill>
                <a:effectLst/>
                <a:uLnTx/>
                <a:uFillTx/>
                <a:latin typeface="Comic Sans MS" pitchFamily="66" charset="0"/>
                <a:ea typeface="+mn-ea"/>
                <a:cs typeface="+mn-cs"/>
              </a:rPr>
            </a:br>
            <a:endParaRPr kumimoji="0" lang="en-US" altLang="en-US" sz="2400" b="0" i="1" u="none" strike="noStrike" kern="1200" cap="none" spc="0" normalizeH="0" baseline="0" noProof="0" dirty="0">
              <a:ln>
                <a:noFill/>
              </a:ln>
              <a:solidFill>
                <a:srgbClr val="C80000"/>
              </a:solidFill>
              <a:effectLst/>
              <a:uLnTx/>
              <a:uFillTx/>
              <a:latin typeface="Comic Sans MS" pitchFamily="66" charset="0"/>
              <a:ea typeface="+mn-ea"/>
              <a:cs typeface="+mn-cs"/>
            </a:endParaRPr>
          </a:p>
        </p:txBody>
      </p:sp>
      <p:pic>
        <p:nvPicPr>
          <p:cNvPr id="1026" name="Picture 2" descr="Benefits of Platinum Jewelry | JPratt Designs in Dallas Texas">
            <a:extLst>
              <a:ext uri="{FF2B5EF4-FFF2-40B4-BE49-F238E27FC236}">
                <a16:creationId xmlns:a16="http://schemas.microsoft.com/office/drawing/2014/main" id="{CD3093FC-596F-08F8-733E-28685AE6DFF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08813" y="838200"/>
            <a:ext cx="2135187" cy="3201669"/>
          </a:xfrm>
          <a:prstGeom prst="rect">
            <a:avLst/>
          </a:prstGeom>
          <a:noFill/>
          <a:extLst>
            <a:ext uri="{909E8E84-426E-40DD-AFC4-6F175D3DCCD1}">
              <a14:hiddenFill xmlns:a14="http://schemas.microsoft.com/office/drawing/2010/main">
                <a:solidFill>
                  <a:srgbClr val="FFFFFF"/>
                </a:solidFill>
              </a14:hiddenFill>
            </a:ext>
          </a:extLst>
        </p:spPr>
      </p:pic>
      <p:sp>
        <p:nvSpPr>
          <p:cNvPr id="18436" name="Text Box 4"/>
          <p:cNvSpPr txBox="1">
            <a:spLocks noChangeArrowheads="1"/>
          </p:cNvSpPr>
          <p:nvPr/>
        </p:nvSpPr>
        <p:spPr bwMode="auto">
          <a:xfrm>
            <a:off x="0" y="1447800"/>
            <a:ext cx="239077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0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8.251 moles Pt</a:t>
            </a:r>
            <a:b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a:t>
            </a:r>
          </a:p>
        </p:txBody>
      </p:sp>
      <p:sp>
        <p:nvSpPr>
          <p:cNvPr id="18437" name="Text Box 5"/>
          <p:cNvSpPr txBox="1">
            <a:spLocks noChangeArrowheads="1"/>
          </p:cNvSpPr>
          <p:nvPr/>
        </p:nvSpPr>
        <p:spPr bwMode="auto">
          <a:xfrm>
            <a:off x="2124075" y="1528763"/>
            <a:ext cx="5334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x</a:t>
            </a:r>
          </a:p>
        </p:txBody>
      </p:sp>
      <p:sp>
        <p:nvSpPr>
          <p:cNvPr id="18438" name="Rectangle 7"/>
          <p:cNvSpPr>
            <a:spLocks noChangeArrowheads="1"/>
          </p:cNvSpPr>
          <p:nvPr/>
        </p:nvSpPr>
        <p:spPr bwMode="auto">
          <a:xfrm>
            <a:off x="2475464" y="1374875"/>
            <a:ext cx="141287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0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195 g Pt</a:t>
            </a:r>
            <a:b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 mole Pt</a:t>
            </a:r>
          </a:p>
        </p:txBody>
      </p:sp>
      <p:sp>
        <p:nvSpPr>
          <p:cNvPr id="2" name="Text Box 5">
            <a:extLst>
              <a:ext uri="{FF2B5EF4-FFF2-40B4-BE49-F238E27FC236}">
                <a16:creationId xmlns:a16="http://schemas.microsoft.com/office/drawing/2014/main" id="{3B4D94FC-7C70-1D12-C482-E748DC2EC141}"/>
              </a:ext>
            </a:extLst>
          </p:cNvPr>
          <p:cNvSpPr txBox="1">
            <a:spLocks noChangeArrowheads="1"/>
          </p:cNvSpPr>
          <p:nvPr/>
        </p:nvSpPr>
        <p:spPr bwMode="auto">
          <a:xfrm>
            <a:off x="4036583" y="1528763"/>
            <a:ext cx="243816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1609 grams Pt</a:t>
            </a:r>
          </a:p>
        </p:txBody>
      </p:sp>
    </p:spTree>
    <p:extLst>
      <p:ext uri="{BB962C8B-B14F-4D97-AF65-F5344CB8AC3E}">
        <p14:creationId xmlns:p14="http://schemas.microsoft.com/office/powerpoint/2010/main" val="178151010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C86EF5B-2B42-428F-FC1D-482E180EA8FF}"/>
            </a:ext>
          </a:extLst>
        </p:cNvPr>
        <p:cNvGrpSpPr/>
        <p:nvPr/>
      </p:nvGrpSpPr>
      <p:grpSpPr>
        <a:xfrm>
          <a:off x="0" y="0"/>
          <a:ext cx="0" cy="0"/>
          <a:chOff x="0" y="0"/>
          <a:chExt cx="0" cy="0"/>
        </a:xfrm>
      </p:grpSpPr>
      <p:sp>
        <p:nvSpPr>
          <p:cNvPr id="18434" name="Text Box 2">
            <a:extLst>
              <a:ext uri="{FF2B5EF4-FFF2-40B4-BE49-F238E27FC236}">
                <a16:creationId xmlns:a16="http://schemas.microsoft.com/office/drawing/2014/main" id="{1A8F0344-6DB4-DF04-719C-4904D5A0F311}"/>
              </a:ext>
            </a:extLst>
          </p:cNvPr>
          <p:cNvSpPr txBox="1">
            <a:spLocks noChangeArrowheads="1"/>
          </p:cNvSpPr>
          <p:nvPr/>
        </p:nvSpPr>
        <p:spPr bwMode="auto">
          <a:xfrm>
            <a:off x="0" y="-27970"/>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schemeClr val="tx1">
                    <a:lumMod val="95000"/>
                    <a:lumOff val="5000"/>
                  </a:schemeClr>
                </a:solidFill>
                <a:effectLst/>
                <a:uLnTx/>
                <a:uFillTx/>
                <a:latin typeface="Comic Sans MS" pitchFamily="66" charset="0"/>
                <a:ea typeface="+mn-ea"/>
                <a:cs typeface="+mn-cs"/>
              </a:rPr>
              <a:t>54.  If you find 8.251 moles of platinum, which is selling for   </a:t>
            </a:r>
            <a:br>
              <a:rPr kumimoji="0" lang="en-US" altLang="en-US" sz="2400" b="0" i="0" u="none" strike="noStrike" kern="1200" cap="none" spc="0" normalizeH="0" baseline="0" noProof="0" dirty="0">
                <a:ln>
                  <a:noFill/>
                </a:ln>
                <a:solidFill>
                  <a:schemeClr val="tx1">
                    <a:lumMod val="95000"/>
                    <a:lumOff val="5000"/>
                  </a:schemeClr>
                </a:solidFill>
                <a:effectLst/>
                <a:uLnTx/>
                <a:uFillTx/>
                <a:latin typeface="Comic Sans MS" pitchFamily="66" charset="0"/>
                <a:ea typeface="+mn-ea"/>
                <a:cs typeface="+mn-cs"/>
              </a:rPr>
            </a:br>
            <a:r>
              <a:rPr kumimoji="0" lang="en-US" altLang="en-US" sz="2400" b="0" i="0" u="none" strike="noStrike" kern="1200" cap="none" spc="0" normalizeH="0" baseline="0" noProof="0" dirty="0">
                <a:ln>
                  <a:noFill/>
                </a:ln>
                <a:solidFill>
                  <a:schemeClr val="tx1">
                    <a:lumMod val="95000"/>
                    <a:lumOff val="5000"/>
                  </a:schemeClr>
                </a:solidFill>
                <a:effectLst/>
                <a:uLnTx/>
                <a:uFillTx/>
                <a:latin typeface="Comic Sans MS" pitchFamily="66" charset="0"/>
                <a:ea typeface="+mn-ea"/>
                <a:cs typeface="+mn-cs"/>
              </a:rPr>
              <a:t>       $32.67*/gram.  Are you rich or just happy?  </a:t>
            </a:r>
            <a:br>
              <a:rPr kumimoji="0" lang="en-US" altLang="en-US" sz="2400" b="0" i="0" u="none" strike="noStrike" kern="1200" cap="none" spc="0" normalizeH="0" baseline="0" noProof="0" dirty="0">
                <a:ln>
                  <a:noFill/>
                </a:ln>
                <a:solidFill>
                  <a:srgbClr val="C80000"/>
                </a:solidFill>
                <a:effectLst/>
                <a:uLnTx/>
                <a:uFillTx/>
                <a:latin typeface="Comic Sans MS" pitchFamily="66" charset="0"/>
                <a:ea typeface="+mn-ea"/>
                <a:cs typeface="+mn-cs"/>
              </a:rPr>
            </a:br>
            <a:endParaRPr kumimoji="0" lang="en-US" altLang="en-US" sz="2400" b="0" i="1" u="none" strike="noStrike" kern="1200" cap="none" spc="0" normalizeH="0" baseline="0" noProof="0" dirty="0">
              <a:ln>
                <a:noFill/>
              </a:ln>
              <a:solidFill>
                <a:srgbClr val="C80000"/>
              </a:solidFill>
              <a:effectLst/>
              <a:uLnTx/>
              <a:uFillTx/>
              <a:latin typeface="Comic Sans MS" pitchFamily="66" charset="0"/>
              <a:ea typeface="+mn-ea"/>
              <a:cs typeface="+mn-cs"/>
            </a:endParaRPr>
          </a:p>
        </p:txBody>
      </p:sp>
      <p:pic>
        <p:nvPicPr>
          <p:cNvPr id="1026" name="Picture 2" descr="Benefits of Platinum Jewelry | JPratt Designs in Dallas Texas">
            <a:extLst>
              <a:ext uri="{FF2B5EF4-FFF2-40B4-BE49-F238E27FC236}">
                <a16:creationId xmlns:a16="http://schemas.microsoft.com/office/drawing/2014/main" id="{E34F3416-0113-2396-58BD-0CFD718E59E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08813" y="838200"/>
            <a:ext cx="2135187" cy="3201669"/>
          </a:xfrm>
          <a:prstGeom prst="rect">
            <a:avLst/>
          </a:prstGeom>
          <a:noFill/>
          <a:extLst>
            <a:ext uri="{909E8E84-426E-40DD-AFC4-6F175D3DCCD1}">
              <a14:hiddenFill xmlns:a14="http://schemas.microsoft.com/office/drawing/2010/main">
                <a:solidFill>
                  <a:srgbClr val="FFFFFF"/>
                </a:solidFill>
              </a14:hiddenFill>
            </a:ext>
          </a:extLst>
        </p:spPr>
      </p:pic>
      <p:sp>
        <p:nvSpPr>
          <p:cNvPr id="18436" name="Text Box 4">
            <a:extLst>
              <a:ext uri="{FF2B5EF4-FFF2-40B4-BE49-F238E27FC236}">
                <a16:creationId xmlns:a16="http://schemas.microsoft.com/office/drawing/2014/main" id="{C593F225-5D26-8253-1246-AAD0961E1401}"/>
              </a:ext>
            </a:extLst>
          </p:cNvPr>
          <p:cNvSpPr txBox="1">
            <a:spLocks noChangeArrowheads="1"/>
          </p:cNvSpPr>
          <p:nvPr/>
        </p:nvSpPr>
        <p:spPr bwMode="auto">
          <a:xfrm>
            <a:off x="0" y="1447800"/>
            <a:ext cx="239077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0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8.251 moles Pt</a:t>
            </a:r>
            <a:b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a:t>
            </a:r>
          </a:p>
        </p:txBody>
      </p:sp>
      <p:sp>
        <p:nvSpPr>
          <p:cNvPr id="18437" name="Text Box 5">
            <a:extLst>
              <a:ext uri="{FF2B5EF4-FFF2-40B4-BE49-F238E27FC236}">
                <a16:creationId xmlns:a16="http://schemas.microsoft.com/office/drawing/2014/main" id="{7CFC47AA-CA22-93EE-9CD6-B631E40BBC76}"/>
              </a:ext>
            </a:extLst>
          </p:cNvPr>
          <p:cNvSpPr txBox="1">
            <a:spLocks noChangeArrowheads="1"/>
          </p:cNvSpPr>
          <p:nvPr/>
        </p:nvSpPr>
        <p:spPr bwMode="auto">
          <a:xfrm>
            <a:off x="2124075" y="1528763"/>
            <a:ext cx="5334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x</a:t>
            </a:r>
          </a:p>
        </p:txBody>
      </p:sp>
      <p:sp>
        <p:nvSpPr>
          <p:cNvPr id="18438" name="Rectangle 7">
            <a:extLst>
              <a:ext uri="{FF2B5EF4-FFF2-40B4-BE49-F238E27FC236}">
                <a16:creationId xmlns:a16="http://schemas.microsoft.com/office/drawing/2014/main" id="{033E9D68-21AA-0585-EB76-59D53850F1B6}"/>
              </a:ext>
            </a:extLst>
          </p:cNvPr>
          <p:cNvSpPr>
            <a:spLocks noChangeArrowheads="1"/>
          </p:cNvSpPr>
          <p:nvPr/>
        </p:nvSpPr>
        <p:spPr bwMode="auto">
          <a:xfrm>
            <a:off x="2475464" y="1374875"/>
            <a:ext cx="141287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0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195 g Pt</a:t>
            </a:r>
            <a:b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 mole Pt</a:t>
            </a:r>
          </a:p>
        </p:txBody>
      </p:sp>
      <p:sp>
        <p:nvSpPr>
          <p:cNvPr id="2" name="Text Box 5">
            <a:extLst>
              <a:ext uri="{FF2B5EF4-FFF2-40B4-BE49-F238E27FC236}">
                <a16:creationId xmlns:a16="http://schemas.microsoft.com/office/drawing/2014/main" id="{212C539D-3AD2-0C31-070F-C457C0982BAB}"/>
              </a:ext>
            </a:extLst>
          </p:cNvPr>
          <p:cNvSpPr txBox="1">
            <a:spLocks noChangeArrowheads="1"/>
          </p:cNvSpPr>
          <p:nvPr/>
        </p:nvSpPr>
        <p:spPr bwMode="auto">
          <a:xfrm>
            <a:off x="4036583" y="1528763"/>
            <a:ext cx="243816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1609 grams Pt</a:t>
            </a:r>
          </a:p>
        </p:txBody>
      </p:sp>
      <p:cxnSp>
        <p:nvCxnSpPr>
          <p:cNvPr id="4" name="Straight Arrow Connector 3">
            <a:extLst>
              <a:ext uri="{FF2B5EF4-FFF2-40B4-BE49-F238E27FC236}">
                <a16:creationId xmlns:a16="http://schemas.microsoft.com/office/drawing/2014/main" id="{A10025C0-DC27-8583-CAC2-A759CCAC9756}"/>
              </a:ext>
            </a:extLst>
          </p:cNvPr>
          <p:cNvCxnSpPr>
            <a:cxnSpLocks/>
          </p:cNvCxnSpPr>
          <p:nvPr/>
        </p:nvCxnSpPr>
        <p:spPr>
          <a:xfrm flipH="1">
            <a:off x="990600" y="2042163"/>
            <a:ext cx="3962400" cy="153923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6D4B658-3967-DB4B-F959-D893608F0225}"/>
              </a:ext>
            </a:extLst>
          </p:cNvPr>
          <p:cNvSpPr txBox="1"/>
          <p:nvPr/>
        </p:nvSpPr>
        <p:spPr>
          <a:xfrm>
            <a:off x="152400" y="3694690"/>
            <a:ext cx="1676400" cy="707886"/>
          </a:xfrm>
          <a:prstGeom prst="rect">
            <a:avLst/>
          </a:prstGeom>
          <a:noFill/>
        </p:spPr>
        <p:txBody>
          <a:bodyPr wrap="square" rtlCol="0">
            <a:spAutoFit/>
          </a:bodyPr>
          <a:lstStyle/>
          <a:p>
            <a:pPr algn="ctr"/>
            <a:r>
              <a:rPr kumimoji="0" lang="en-US" altLang="en-US" sz="20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1609 g Pt</a:t>
            </a:r>
            <a:b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a:t>
            </a:r>
            <a:endParaRPr lang="en-US" sz="2000" dirty="0">
              <a:latin typeface="Times New Roman" panose="02020603050405020304" pitchFamily="18" charset="0"/>
              <a:cs typeface="Times New Roman" panose="02020603050405020304" pitchFamily="18" charset="0"/>
            </a:endParaRPr>
          </a:p>
        </p:txBody>
      </p:sp>
      <p:sp>
        <p:nvSpPr>
          <p:cNvPr id="6" name="Text Box 5">
            <a:extLst>
              <a:ext uri="{FF2B5EF4-FFF2-40B4-BE49-F238E27FC236}">
                <a16:creationId xmlns:a16="http://schemas.microsoft.com/office/drawing/2014/main" id="{2B42ABE0-9AB4-A00F-0DA9-567AB301047B}"/>
              </a:ext>
            </a:extLst>
          </p:cNvPr>
          <p:cNvSpPr txBox="1">
            <a:spLocks noChangeArrowheads="1"/>
          </p:cNvSpPr>
          <p:nvPr/>
        </p:nvSpPr>
        <p:spPr bwMode="auto">
          <a:xfrm>
            <a:off x="1674815" y="3751581"/>
            <a:ext cx="5334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x</a:t>
            </a:r>
          </a:p>
        </p:txBody>
      </p:sp>
      <p:sp>
        <p:nvSpPr>
          <p:cNvPr id="7" name="Rectangle 7">
            <a:extLst>
              <a:ext uri="{FF2B5EF4-FFF2-40B4-BE49-F238E27FC236}">
                <a16:creationId xmlns:a16="http://schemas.microsoft.com/office/drawing/2014/main" id="{70BE2A41-22A0-C602-5D67-8C2DA918A786}"/>
              </a:ext>
            </a:extLst>
          </p:cNvPr>
          <p:cNvSpPr>
            <a:spLocks noChangeArrowheads="1"/>
          </p:cNvSpPr>
          <p:nvPr/>
        </p:nvSpPr>
        <p:spPr bwMode="auto">
          <a:xfrm>
            <a:off x="1951037" y="3685926"/>
            <a:ext cx="141287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0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$32.67</a:t>
            </a:r>
            <a:br>
              <a:rPr kumimoji="0" lang="en-US" altLang="en-US" sz="20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000" b="0" i="0"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 g </a:t>
            </a:r>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Pt</a:t>
            </a:r>
          </a:p>
        </p:txBody>
      </p:sp>
      <p:sp>
        <p:nvSpPr>
          <p:cNvPr id="8" name="Text Box 5">
            <a:extLst>
              <a:ext uri="{FF2B5EF4-FFF2-40B4-BE49-F238E27FC236}">
                <a16:creationId xmlns:a16="http://schemas.microsoft.com/office/drawing/2014/main" id="{4586DA97-F01E-DAC4-82B3-D15188F5C7E3}"/>
              </a:ext>
            </a:extLst>
          </p:cNvPr>
          <p:cNvSpPr txBox="1">
            <a:spLocks noChangeArrowheads="1"/>
          </p:cNvSpPr>
          <p:nvPr/>
        </p:nvSpPr>
        <p:spPr bwMode="auto">
          <a:xfrm>
            <a:off x="3310182" y="3775653"/>
            <a:ext cx="327818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lang="en-US" altLang="en-US" sz="2000" dirty="0">
                <a:solidFill>
                  <a:prstClr val="black"/>
                </a:solidFill>
                <a:latin typeface="Times New Roman" panose="02020603050405020304" pitchFamily="18" charset="0"/>
                <a:cs typeface="Times New Roman" panose="02020603050405020304" pitchFamily="18" charset="0"/>
              </a:rPr>
              <a:t>52,566  </a:t>
            </a:r>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 </a:t>
            </a:r>
            <a:r>
              <a:rPr kumimoji="0" lang="en-US" altLang="en-US" sz="2000" i="0" u="none" strike="noStrike" kern="1200" cap="none" spc="0" normalizeH="0" baseline="0" noProof="0" dirty="0">
                <a:ln>
                  <a:noFill/>
                </a:ln>
                <a:solidFill>
                  <a:srgbClr val="000099"/>
                </a:solidFill>
                <a:effectLst/>
                <a:uLnTx/>
                <a:uFillTx/>
                <a:latin typeface="Times New Roman" panose="02020603050405020304" pitchFamily="18" charset="0"/>
                <a:cs typeface="Times New Roman" panose="02020603050405020304" pitchFamily="18" charset="0"/>
              </a:rPr>
              <a:t>wow</a:t>
            </a:r>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8041676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0" y="-27970"/>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srgbClr val="0000FF"/>
                </a:solidFill>
                <a:effectLst/>
                <a:uLnTx/>
                <a:uFillTx/>
                <a:latin typeface="Comic Sans MS" pitchFamily="66" charset="0"/>
                <a:ea typeface="+mn-ea"/>
                <a:cs typeface="+mn-cs"/>
              </a:rPr>
              <a:t>54.  </a:t>
            </a:r>
            <a:r>
              <a:rPr kumimoji="0" lang="en-US" altLang="en-US" sz="2400" b="0" i="0" u="none" strike="noStrike" kern="1200" cap="none" spc="0" normalizeH="0" baseline="0" noProof="0" dirty="0">
                <a:ln>
                  <a:noFill/>
                </a:ln>
                <a:solidFill>
                  <a:srgbClr val="C80000"/>
                </a:solidFill>
                <a:effectLst/>
                <a:uLnTx/>
                <a:uFillTx/>
                <a:latin typeface="Comic Sans MS" pitchFamily="66" charset="0"/>
                <a:ea typeface="+mn-ea"/>
                <a:cs typeface="+mn-cs"/>
              </a:rPr>
              <a:t>If you find 8.251 moles of platinum, which is selling for   </a:t>
            </a:r>
            <a:br>
              <a:rPr kumimoji="0" lang="en-US" altLang="en-US" sz="2400" b="0" i="0" u="none" strike="noStrike" kern="1200" cap="none" spc="0" normalizeH="0" baseline="0" noProof="0" dirty="0">
                <a:ln>
                  <a:noFill/>
                </a:ln>
                <a:solidFill>
                  <a:srgbClr val="C80000"/>
                </a:solidFill>
                <a:effectLst/>
                <a:uLnTx/>
                <a:uFillTx/>
                <a:latin typeface="Comic Sans MS" pitchFamily="66" charset="0"/>
                <a:ea typeface="+mn-ea"/>
                <a:cs typeface="+mn-cs"/>
              </a:rPr>
            </a:br>
            <a:r>
              <a:rPr kumimoji="0" lang="en-US" altLang="en-US" sz="2400" b="0" i="0" u="none" strike="noStrike" kern="1200" cap="none" spc="0" normalizeH="0" baseline="0" noProof="0" dirty="0">
                <a:ln>
                  <a:noFill/>
                </a:ln>
                <a:solidFill>
                  <a:srgbClr val="C80000"/>
                </a:solidFill>
                <a:effectLst/>
                <a:uLnTx/>
                <a:uFillTx/>
                <a:latin typeface="Comic Sans MS" pitchFamily="66" charset="0"/>
                <a:ea typeface="+mn-ea"/>
                <a:cs typeface="+mn-cs"/>
              </a:rPr>
              <a:t>       $32.67</a:t>
            </a:r>
            <a:r>
              <a:rPr kumimoji="0" lang="en-US" altLang="en-US" sz="2400" b="0" i="0" u="none" strike="noStrike" kern="1200" cap="none" spc="0" normalizeH="0" baseline="0" noProof="0" dirty="0">
                <a:ln>
                  <a:noFill/>
                </a:ln>
                <a:solidFill>
                  <a:srgbClr val="FF0000"/>
                </a:solidFill>
                <a:effectLst/>
                <a:uLnTx/>
                <a:uFillTx/>
                <a:latin typeface="Comic Sans MS" pitchFamily="66" charset="0"/>
                <a:ea typeface="+mn-ea"/>
                <a:cs typeface="+mn-cs"/>
              </a:rPr>
              <a:t>*</a:t>
            </a:r>
            <a:r>
              <a:rPr kumimoji="0" lang="en-US" altLang="en-US" sz="2400" b="0" i="0" u="none" strike="noStrike" kern="1200" cap="none" spc="0" normalizeH="0" baseline="0" noProof="0" dirty="0">
                <a:ln>
                  <a:noFill/>
                </a:ln>
                <a:solidFill>
                  <a:srgbClr val="C80000"/>
                </a:solidFill>
                <a:effectLst/>
                <a:uLnTx/>
                <a:uFillTx/>
                <a:latin typeface="Comic Sans MS" pitchFamily="66" charset="0"/>
                <a:ea typeface="+mn-ea"/>
                <a:cs typeface="+mn-cs"/>
              </a:rPr>
              <a:t>/gram.  Are you rich or just happy?  </a:t>
            </a:r>
            <a:br>
              <a:rPr kumimoji="0" lang="en-US" altLang="en-US" sz="2400" b="0" i="0" u="none" strike="noStrike" kern="1200" cap="none" spc="0" normalizeH="0" baseline="0" noProof="0" dirty="0">
                <a:ln>
                  <a:noFill/>
                </a:ln>
                <a:solidFill>
                  <a:srgbClr val="C80000"/>
                </a:solidFill>
                <a:effectLst/>
                <a:uLnTx/>
                <a:uFillTx/>
                <a:latin typeface="Comic Sans MS" pitchFamily="66" charset="0"/>
                <a:ea typeface="+mn-ea"/>
                <a:cs typeface="+mn-cs"/>
              </a:rPr>
            </a:br>
            <a:endParaRPr kumimoji="0" lang="en-US" altLang="en-US" sz="2400" b="0" i="1" u="none" strike="noStrike" kern="1200" cap="none" spc="0" normalizeH="0" baseline="0" noProof="0" dirty="0">
              <a:ln>
                <a:noFill/>
              </a:ln>
              <a:solidFill>
                <a:srgbClr val="C80000"/>
              </a:solidFill>
              <a:effectLst/>
              <a:uLnTx/>
              <a:uFillTx/>
              <a:latin typeface="Comic Sans MS" pitchFamily="66" charset="0"/>
              <a:ea typeface="+mn-ea"/>
              <a:cs typeface="+mn-cs"/>
            </a:endParaRPr>
          </a:p>
        </p:txBody>
      </p:sp>
      <p:pic>
        <p:nvPicPr>
          <p:cNvPr id="1026" name="Picture 2" descr="Benefits of Platinum Jewelry | JPratt Designs in Dallas Texas">
            <a:extLst>
              <a:ext uri="{FF2B5EF4-FFF2-40B4-BE49-F238E27FC236}">
                <a16:creationId xmlns:a16="http://schemas.microsoft.com/office/drawing/2014/main" id="{23D36A50-A76E-BB8B-8A5C-912513FE34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08813" y="838200"/>
            <a:ext cx="2135187" cy="3201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714492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0" y="-27970"/>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srgbClr val="0000FF"/>
                </a:solidFill>
                <a:effectLst/>
                <a:uLnTx/>
                <a:uFillTx/>
                <a:latin typeface="Comic Sans MS" pitchFamily="66" charset="0"/>
                <a:ea typeface="+mn-ea"/>
                <a:cs typeface="+mn-cs"/>
              </a:rPr>
              <a:t>54.  </a:t>
            </a:r>
            <a:r>
              <a:rPr kumimoji="0" lang="en-US" altLang="en-US" sz="2400" b="0" i="0" u="none" strike="noStrike" kern="1200" cap="none" spc="0" normalizeH="0" baseline="0" noProof="0" dirty="0">
                <a:ln>
                  <a:noFill/>
                </a:ln>
                <a:solidFill>
                  <a:srgbClr val="C80000"/>
                </a:solidFill>
                <a:effectLst/>
                <a:uLnTx/>
                <a:uFillTx/>
                <a:latin typeface="Comic Sans MS" pitchFamily="66" charset="0"/>
                <a:ea typeface="+mn-ea"/>
                <a:cs typeface="+mn-cs"/>
              </a:rPr>
              <a:t>If you find 8.251 moles of platinum, which is selling for   </a:t>
            </a:r>
            <a:br>
              <a:rPr kumimoji="0" lang="en-US" altLang="en-US" sz="2400" b="0" i="0" u="none" strike="noStrike" kern="1200" cap="none" spc="0" normalizeH="0" baseline="0" noProof="0" dirty="0">
                <a:ln>
                  <a:noFill/>
                </a:ln>
                <a:solidFill>
                  <a:srgbClr val="C80000"/>
                </a:solidFill>
                <a:effectLst/>
                <a:uLnTx/>
                <a:uFillTx/>
                <a:latin typeface="Comic Sans MS" pitchFamily="66" charset="0"/>
                <a:ea typeface="+mn-ea"/>
                <a:cs typeface="+mn-cs"/>
              </a:rPr>
            </a:br>
            <a:r>
              <a:rPr kumimoji="0" lang="en-US" altLang="en-US" sz="2400" b="0" i="0" u="none" strike="noStrike" kern="1200" cap="none" spc="0" normalizeH="0" baseline="0" noProof="0" dirty="0">
                <a:ln>
                  <a:noFill/>
                </a:ln>
                <a:solidFill>
                  <a:srgbClr val="C80000"/>
                </a:solidFill>
                <a:effectLst/>
                <a:uLnTx/>
                <a:uFillTx/>
                <a:latin typeface="Comic Sans MS" pitchFamily="66" charset="0"/>
                <a:ea typeface="+mn-ea"/>
                <a:cs typeface="+mn-cs"/>
              </a:rPr>
              <a:t>       $32.67</a:t>
            </a:r>
            <a:r>
              <a:rPr kumimoji="0" lang="en-US" altLang="en-US" sz="2400" b="0" i="0" u="none" strike="noStrike" kern="1200" cap="none" spc="0" normalizeH="0" baseline="0" noProof="0" dirty="0">
                <a:ln>
                  <a:noFill/>
                </a:ln>
                <a:solidFill>
                  <a:srgbClr val="FF0000"/>
                </a:solidFill>
                <a:effectLst/>
                <a:uLnTx/>
                <a:uFillTx/>
                <a:latin typeface="Comic Sans MS" pitchFamily="66" charset="0"/>
                <a:ea typeface="+mn-ea"/>
                <a:cs typeface="+mn-cs"/>
              </a:rPr>
              <a:t>*</a:t>
            </a:r>
            <a:r>
              <a:rPr kumimoji="0" lang="en-US" altLang="en-US" sz="2400" b="0" i="0" u="none" strike="noStrike" kern="1200" cap="none" spc="0" normalizeH="0" baseline="0" noProof="0" dirty="0">
                <a:ln>
                  <a:noFill/>
                </a:ln>
                <a:solidFill>
                  <a:srgbClr val="C80000"/>
                </a:solidFill>
                <a:effectLst/>
                <a:uLnTx/>
                <a:uFillTx/>
                <a:latin typeface="Comic Sans MS" pitchFamily="66" charset="0"/>
                <a:ea typeface="+mn-ea"/>
                <a:cs typeface="+mn-cs"/>
              </a:rPr>
              <a:t>/gram.  Are you rich or just happy?  </a:t>
            </a:r>
            <a:br>
              <a:rPr kumimoji="0" lang="en-US" altLang="en-US" sz="2400" b="0" i="0" u="none" strike="noStrike" kern="1200" cap="none" spc="0" normalizeH="0" baseline="0" noProof="0" dirty="0">
                <a:ln>
                  <a:noFill/>
                </a:ln>
                <a:solidFill>
                  <a:srgbClr val="C80000"/>
                </a:solidFill>
                <a:effectLst/>
                <a:uLnTx/>
                <a:uFillTx/>
                <a:latin typeface="Comic Sans MS" pitchFamily="66" charset="0"/>
                <a:ea typeface="+mn-ea"/>
                <a:cs typeface="+mn-cs"/>
              </a:rPr>
            </a:br>
            <a:endParaRPr kumimoji="0" lang="en-US" altLang="en-US" sz="2400" b="0" i="1" u="none" strike="noStrike" kern="1200" cap="none" spc="0" normalizeH="0" baseline="0" noProof="0" dirty="0">
              <a:ln>
                <a:noFill/>
              </a:ln>
              <a:solidFill>
                <a:srgbClr val="C80000"/>
              </a:solidFill>
              <a:effectLst/>
              <a:uLnTx/>
              <a:uFillTx/>
              <a:latin typeface="Comic Sans MS" pitchFamily="66" charset="0"/>
              <a:ea typeface="+mn-ea"/>
              <a:cs typeface="+mn-cs"/>
            </a:endParaRPr>
          </a:p>
        </p:txBody>
      </p:sp>
      <p:pic>
        <p:nvPicPr>
          <p:cNvPr id="1026" name="Picture 2" descr="Benefits of Platinum Jewelry | JPratt Designs in Dallas Texas">
            <a:extLst>
              <a:ext uri="{FF2B5EF4-FFF2-40B4-BE49-F238E27FC236}">
                <a16:creationId xmlns:a16="http://schemas.microsoft.com/office/drawing/2014/main" id="{23D36A50-A76E-BB8B-8A5C-912513FE34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08813" y="838200"/>
            <a:ext cx="2135187" cy="3201669"/>
          </a:xfrm>
          <a:prstGeom prst="rect">
            <a:avLst/>
          </a:prstGeom>
          <a:noFill/>
          <a:extLst>
            <a:ext uri="{909E8E84-426E-40DD-AFC4-6F175D3DCCD1}">
              <a14:hiddenFill xmlns:a14="http://schemas.microsoft.com/office/drawing/2010/main">
                <a:solidFill>
                  <a:srgbClr val="FFFFFF"/>
                </a:solidFill>
              </a14:hiddenFill>
            </a:ext>
          </a:extLst>
        </p:spPr>
      </p:pic>
      <p:sp>
        <p:nvSpPr>
          <p:cNvPr id="18436" name="Text Box 4"/>
          <p:cNvSpPr txBox="1">
            <a:spLocks noChangeArrowheads="1"/>
          </p:cNvSpPr>
          <p:nvPr/>
        </p:nvSpPr>
        <p:spPr bwMode="auto">
          <a:xfrm>
            <a:off x="0" y="1447800"/>
            <a:ext cx="2390775"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sng" strike="noStrike" kern="1200" cap="none" spc="0" normalizeH="0" baseline="0" noProof="0" dirty="0">
                <a:ln>
                  <a:noFill/>
                </a:ln>
                <a:solidFill>
                  <a:prstClr val="black"/>
                </a:solidFill>
                <a:effectLst/>
                <a:uLnTx/>
                <a:uFillTx/>
                <a:latin typeface="Courier New" pitchFamily="49" charset="0"/>
                <a:ea typeface="+mn-ea"/>
                <a:cs typeface="+mn-cs"/>
              </a:rPr>
              <a:t>8.251 moles Pt</a:t>
            </a:r>
            <a:br>
              <a:rPr kumimoji="0" lang="en-US" altLang="en-US" sz="1800" b="0" i="0" u="none" strike="noStrike" kern="1200" cap="none" spc="0" normalizeH="0" baseline="0" noProof="0" dirty="0">
                <a:ln>
                  <a:noFill/>
                </a:ln>
                <a:solidFill>
                  <a:prstClr val="black"/>
                </a:solidFill>
                <a:effectLst/>
                <a:uLnTx/>
                <a:uFillTx/>
                <a:latin typeface="Courier New" pitchFamily="49" charset="0"/>
                <a:ea typeface="+mn-ea"/>
                <a:cs typeface="+mn-cs"/>
              </a:rPr>
            </a:br>
            <a:r>
              <a:rPr kumimoji="0" lang="en-US" altLang="en-US" sz="1800" b="0" i="0" u="none" strike="noStrike" kern="1200" cap="none" spc="0" normalizeH="0" baseline="0" noProof="0" dirty="0">
                <a:ln>
                  <a:noFill/>
                </a:ln>
                <a:solidFill>
                  <a:prstClr val="black"/>
                </a:solidFill>
                <a:effectLst/>
                <a:uLnTx/>
                <a:uFillTx/>
                <a:latin typeface="Courier New" pitchFamily="49" charset="0"/>
                <a:ea typeface="+mn-ea"/>
                <a:cs typeface="+mn-cs"/>
              </a:rPr>
              <a:t>1</a:t>
            </a:r>
          </a:p>
        </p:txBody>
      </p:sp>
      <p:sp>
        <p:nvSpPr>
          <p:cNvPr id="18437" name="Text Box 5"/>
          <p:cNvSpPr txBox="1">
            <a:spLocks noChangeArrowheads="1"/>
          </p:cNvSpPr>
          <p:nvPr/>
        </p:nvSpPr>
        <p:spPr bwMode="auto">
          <a:xfrm>
            <a:off x="2411891" y="1528763"/>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ourier New" pitchFamily="49" charset="0"/>
                <a:ea typeface="+mn-ea"/>
                <a:cs typeface="+mn-cs"/>
              </a:rPr>
              <a:t>x</a:t>
            </a:r>
          </a:p>
        </p:txBody>
      </p:sp>
      <p:sp>
        <p:nvSpPr>
          <p:cNvPr id="18438" name="Rectangle 7"/>
          <p:cNvSpPr>
            <a:spLocks noChangeArrowheads="1"/>
          </p:cNvSpPr>
          <p:nvPr/>
        </p:nvSpPr>
        <p:spPr bwMode="auto">
          <a:xfrm>
            <a:off x="2816923" y="1391444"/>
            <a:ext cx="14128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sng" strike="noStrike" kern="1200" cap="none" spc="0" normalizeH="0" baseline="0" noProof="0" dirty="0">
                <a:ln>
                  <a:noFill/>
                </a:ln>
                <a:solidFill>
                  <a:prstClr val="black"/>
                </a:solidFill>
                <a:effectLst/>
                <a:uLnTx/>
                <a:uFillTx/>
                <a:latin typeface="Courier New" pitchFamily="49" charset="0"/>
                <a:ea typeface="+mn-ea"/>
                <a:cs typeface="+mn-cs"/>
              </a:rPr>
              <a:t>195 g Pt</a:t>
            </a:r>
            <a:br>
              <a:rPr kumimoji="0" lang="en-US" altLang="en-US" sz="1800" b="0" i="0" u="none" strike="noStrike" kern="1200" cap="none" spc="0" normalizeH="0" baseline="0" noProof="0" dirty="0">
                <a:ln>
                  <a:noFill/>
                </a:ln>
                <a:solidFill>
                  <a:prstClr val="black"/>
                </a:solidFill>
                <a:effectLst/>
                <a:uLnTx/>
                <a:uFillTx/>
                <a:latin typeface="Courier New" pitchFamily="49" charset="0"/>
                <a:ea typeface="+mn-ea"/>
                <a:cs typeface="+mn-cs"/>
              </a:rPr>
            </a:br>
            <a:r>
              <a:rPr kumimoji="0" lang="en-US" altLang="en-US" sz="1800" b="0" i="0" u="none" strike="noStrike" kern="1200" cap="none" spc="0" normalizeH="0" baseline="0" noProof="0" dirty="0">
                <a:ln>
                  <a:noFill/>
                </a:ln>
                <a:solidFill>
                  <a:prstClr val="black"/>
                </a:solidFill>
                <a:effectLst/>
                <a:uLnTx/>
                <a:uFillTx/>
                <a:latin typeface="Courier New" pitchFamily="49" charset="0"/>
                <a:ea typeface="+mn-ea"/>
                <a:cs typeface="+mn-cs"/>
              </a:rPr>
              <a:t>1 mole Pt</a:t>
            </a:r>
          </a:p>
        </p:txBody>
      </p:sp>
      <p:sp>
        <p:nvSpPr>
          <p:cNvPr id="3" name="Text Box 5">
            <a:extLst>
              <a:ext uri="{FF2B5EF4-FFF2-40B4-BE49-F238E27FC236}">
                <a16:creationId xmlns:a16="http://schemas.microsoft.com/office/drawing/2014/main" id="{D0C8E2CE-7372-596B-9F2A-55CEEA892567}"/>
              </a:ext>
            </a:extLst>
          </p:cNvPr>
          <p:cNvSpPr txBox="1">
            <a:spLocks noChangeArrowheads="1"/>
          </p:cNvSpPr>
          <p:nvPr/>
        </p:nvSpPr>
        <p:spPr bwMode="auto">
          <a:xfrm>
            <a:off x="4267439" y="1528763"/>
            <a:ext cx="24381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ourier New" pitchFamily="49" charset="0"/>
                <a:ea typeface="+mn-ea"/>
                <a:cs typeface="+mn-cs"/>
              </a:rPr>
              <a:t>= 1609 grams Pt</a:t>
            </a:r>
          </a:p>
        </p:txBody>
      </p:sp>
    </p:spTree>
    <p:extLst>
      <p:ext uri="{BB962C8B-B14F-4D97-AF65-F5344CB8AC3E}">
        <p14:creationId xmlns:p14="http://schemas.microsoft.com/office/powerpoint/2010/main" val="65556254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 y="0"/>
            <a:ext cx="9144000" cy="1470025"/>
          </a:xfrm>
        </p:spPr>
        <p:txBody>
          <a:bodyPr rtlCol="0">
            <a:normAutofit/>
          </a:bodyPr>
          <a:lstStyle/>
          <a:p>
            <a:pPr eaLnBrk="1" fontAlgn="auto" hangingPunct="1">
              <a:spcAft>
                <a:spcPts val="0"/>
              </a:spcAft>
              <a:defRPr/>
            </a:pPr>
            <a:r>
              <a:rPr lang="en-US" dirty="0"/>
              <a:t>REVIEW:  mole problems and percent composition by mass problems.  </a:t>
            </a:r>
          </a:p>
        </p:txBody>
      </p:sp>
      <p:sp>
        <p:nvSpPr>
          <p:cNvPr id="2051" name="Subtitle 2"/>
          <p:cNvSpPr>
            <a:spLocks noGrp="1"/>
          </p:cNvSpPr>
          <p:nvPr>
            <p:ph type="subTitle" idx="1"/>
          </p:nvPr>
        </p:nvSpPr>
        <p:spPr>
          <a:xfrm>
            <a:off x="1447800" y="2590800"/>
            <a:ext cx="6400800" cy="1752600"/>
          </a:xfrm>
        </p:spPr>
        <p:txBody>
          <a:bodyPr/>
          <a:lstStyle/>
          <a:p>
            <a:pPr eaLnBrk="1" hangingPunct="1"/>
            <a:r>
              <a:rPr lang="en-US" altLang="en-US" dirty="0">
                <a:solidFill>
                  <a:srgbClr val="FF0000"/>
                </a:solidFill>
              </a:rPr>
              <a:t>Get a calculator and reference table, mole island maps will help.</a:t>
            </a:r>
          </a:p>
        </p:txBody>
      </p:sp>
      <p:sp>
        <p:nvSpPr>
          <p:cNvPr id="2052" name="TextBox 3"/>
          <p:cNvSpPr txBox="1">
            <a:spLocks noChangeArrowheads="1"/>
          </p:cNvSpPr>
          <p:nvPr/>
        </p:nvSpPr>
        <p:spPr bwMode="auto">
          <a:xfrm>
            <a:off x="381000" y="4419600"/>
            <a:ext cx="83058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00CC"/>
                </a:solidFill>
                <a:effectLst/>
                <a:uLnTx/>
                <a:uFillTx/>
                <a:latin typeface="Comic Sans MS" pitchFamily="66" charset="0"/>
                <a:ea typeface="+mn-ea"/>
                <a:cs typeface="+mn-cs"/>
              </a:rPr>
              <a:t>In 35 minutes you will own mole problems, molar mass, and percent comp by mass, or else you will come in to see me for extra help.  There is no in between on this.  </a:t>
            </a:r>
            <a:r>
              <a:rPr kumimoji="0" lang="en-US" altLang="en-US" sz="2800" b="1" i="0" u="none" strike="noStrike" kern="1200" cap="none" spc="0" normalizeH="0" baseline="0" noProof="0" dirty="0">
                <a:ln>
                  <a:noFill/>
                </a:ln>
                <a:solidFill>
                  <a:srgbClr val="006600"/>
                </a:solidFill>
                <a:effectLst/>
                <a:uLnTx/>
                <a:uFillTx/>
                <a:latin typeface="Comic Sans MS" pitchFamily="66" charset="0"/>
                <a:ea typeface="+mn-ea"/>
                <a:cs typeface="+mn-cs"/>
              </a:rPr>
              <a:t>Own it today.</a:t>
            </a:r>
          </a:p>
        </p:txBody>
      </p:sp>
    </p:spTree>
    <p:extLst>
      <p:ext uri="{BB962C8B-B14F-4D97-AF65-F5344CB8AC3E}">
        <p14:creationId xmlns:p14="http://schemas.microsoft.com/office/powerpoint/2010/main" val="427073211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TextBox 1"/>
          <p:cNvSpPr txBox="1">
            <a:spLocks noChangeArrowheads="1"/>
          </p:cNvSpPr>
          <p:nvPr/>
        </p:nvSpPr>
        <p:spPr bwMode="auto">
          <a:xfrm>
            <a:off x="0" y="0"/>
            <a:ext cx="9144000" cy="1323439"/>
          </a:xfrm>
          <a:prstGeom prst="rect">
            <a:avLst/>
          </a:prstGeom>
          <a:solidFill>
            <a:schemeClr val="tx1"/>
          </a:solidFill>
          <a:ln>
            <a:noFill/>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55.  Convert 4.87 x 10</a:t>
            </a:r>
            <a:r>
              <a:rPr kumimoji="0" lang="en-US" altLang="en-US" sz="4000" i="0" u="none" strike="noStrike" kern="1200" cap="none" spc="0" normalizeH="0" baseline="30000" noProof="0" dirty="0">
                <a:ln>
                  <a:noFill/>
                </a:ln>
                <a:solidFill>
                  <a:schemeClr val="bg1"/>
                </a:solidFill>
                <a:effectLst/>
                <a:uLnTx/>
                <a:uFillTx/>
                <a:latin typeface="Times New Roman" panose="02020603050405020304" pitchFamily="18" charset="0"/>
                <a:cs typeface="Times New Roman" panose="02020603050405020304" pitchFamily="18" charset="0"/>
              </a:rPr>
              <a:t>24</a:t>
            </a:r>
            <a:r>
              <a:rPr kumimoji="0" lang="en-US" altLang="en-US" sz="400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formula units of</a:t>
            </a:r>
            <a:br>
              <a:rPr kumimoji="0" lang="en-US" altLang="en-US" sz="400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br>
            <a:r>
              <a:rPr kumimoji="0" lang="en-US" altLang="en-US" sz="400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sodium chloride to grams.  </a:t>
            </a:r>
            <a:r>
              <a:rPr kumimoji="0" lang="en-US" altLang="en-US" i="1"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Get your map</a:t>
            </a:r>
            <a:endParaRPr kumimoji="0" lang="en-US" altLang="en-US" sz="4000" i="1"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94937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CBD065E-2CCB-E3A9-83A2-E58C05FB8DA2}"/>
            </a:ext>
          </a:extLst>
        </p:cNvPr>
        <p:cNvGrpSpPr/>
        <p:nvPr/>
      </p:nvGrpSpPr>
      <p:grpSpPr>
        <a:xfrm>
          <a:off x="0" y="0"/>
          <a:ext cx="0" cy="0"/>
          <a:chOff x="0" y="0"/>
          <a:chExt cx="0" cy="0"/>
        </a:xfrm>
      </p:grpSpPr>
      <p:sp>
        <p:nvSpPr>
          <p:cNvPr id="4098" name="TextBox 1">
            <a:extLst>
              <a:ext uri="{FF2B5EF4-FFF2-40B4-BE49-F238E27FC236}">
                <a16:creationId xmlns:a16="http://schemas.microsoft.com/office/drawing/2014/main" id="{B8BF7946-DA90-EA86-146A-4E86BB860BCD}"/>
              </a:ext>
            </a:extLst>
          </p:cNvPr>
          <p:cNvSpPr txBox="1">
            <a:spLocks noChangeArrowheads="1"/>
          </p:cNvSpPr>
          <p:nvPr/>
        </p:nvSpPr>
        <p:spPr bwMode="auto">
          <a:xfrm>
            <a:off x="0" y="0"/>
            <a:ext cx="9144000" cy="1323439"/>
          </a:xfrm>
          <a:prstGeom prst="rect">
            <a:avLst/>
          </a:prstGeom>
          <a:solidFill>
            <a:schemeClr val="tx1"/>
          </a:solidFill>
          <a:ln>
            <a:noFill/>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55.  Convert 4.87 x 10</a:t>
            </a:r>
            <a:r>
              <a:rPr kumimoji="0" lang="en-US" altLang="en-US" sz="4000" i="0" u="none" strike="noStrike" kern="1200" cap="none" spc="0" normalizeH="0" baseline="30000" noProof="0" dirty="0">
                <a:ln>
                  <a:noFill/>
                </a:ln>
                <a:solidFill>
                  <a:schemeClr val="bg1"/>
                </a:solidFill>
                <a:effectLst/>
                <a:uLnTx/>
                <a:uFillTx/>
                <a:latin typeface="Times New Roman" panose="02020603050405020304" pitchFamily="18" charset="0"/>
                <a:cs typeface="Times New Roman" panose="02020603050405020304" pitchFamily="18" charset="0"/>
              </a:rPr>
              <a:t>24</a:t>
            </a:r>
            <a:r>
              <a:rPr kumimoji="0" lang="en-US" altLang="en-US" sz="400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formula units of</a:t>
            </a:r>
            <a:br>
              <a:rPr kumimoji="0" lang="en-US" altLang="en-US" sz="400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br>
            <a:r>
              <a:rPr kumimoji="0" lang="en-US" altLang="en-US" sz="400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sodium chloride to grams. </a:t>
            </a:r>
            <a:r>
              <a:rPr kumimoji="0" lang="en-US" altLang="en-US" sz="2400" i="1"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Get your map</a:t>
            </a:r>
            <a:endParaRPr kumimoji="0" lang="en-US" altLang="en-US" sz="400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endParaRPr>
          </a:p>
        </p:txBody>
      </p:sp>
      <p:sp>
        <p:nvSpPr>
          <p:cNvPr id="3" name="Text Box 3">
            <a:extLst>
              <a:ext uri="{FF2B5EF4-FFF2-40B4-BE49-F238E27FC236}">
                <a16:creationId xmlns:a16="http://schemas.microsoft.com/office/drawing/2014/main" id="{66BC031D-B978-BBDD-C6C6-43AC81685BBA}"/>
              </a:ext>
            </a:extLst>
          </p:cNvPr>
          <p:cNvSpPr txBox="1">
            <a:spLocks noChangeArrowheads="1"/>
          </p:cNvSpPr>
          <p:nvPr/>
        </p:nvSpPr>
        <p:spPr bwMode="auto">
          <a:xfrm>
            <a:off x="76200" y="1818491"/>
            <a:ext cx="32004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4.87 x 10</a:t>
            </a:r>
            <a:r>
              <a:rPr kumimoji="0" lang="en-US" altLang="en-US" sz="2800" b="0" i="0" u="sng" strike="noStrike" kern="1200" cap="none" spc="0" normalizeH="0" baseline="30000" noProof="0" dirty="0">
                <a:ln>
                  <a:noFill/>
                </a:ln>
                <a:solidFill>
                  <a:prstClr val="black"/>
                </a:solidFill>
                <a:effectLst/>
                <a:uLnTx/>
                <a:uFillTx/>
                <a:latin typeface="Times New Roman" panose="02020603050405020304" pitchFamily="18" charset="0"/>
                <a:cs typeface="Times New Roman" panose="02020603050405020304" pitchFamily="18" charset="0"/>
              </a:rPr>
              <a:t>24</a:t>
            </a:r>
            <a:r>
              <a:rPr kumimoji="0" lang="en-US" altLang="en-US" sz="28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FU NaCl</a:t>
            </a:r>
            <a:br>
              <a:rPr kumimoji="0" lang="en-US" altLang="en-US" sz="28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a:t>
            </a:r>
          </a:p>
        </p:txBody>
      </p:sp>
      <p:sp>
        <p:nvSpPr>
          <p:cNvPr id="4" name="Text Box 4">
            <a:extLst>
              <a:ext uri="{FF2B5EF4-FFF2-40B4-BE49-F238E27FC236}">
                <a16:creationId xmlns:a16="http://schemas.microsoft.com/office/drawing/2014/main" id="{8368E7D8-963C-BAF9-DD11-777E5CC348DA}"/>
              </a:ext>
            </a:extLst>
          </p:cNvPr>
          <p:cNvSpPr txBox="1">
            <a:spLocks noChangeArrowheads="1"/>
          </p:cNvSpPr>
          <p:nvPr/>
        </p:nvSpPr>
        <p:spPr bwMode="auto">
          <a:xfrm>
            <a:off x="3352800" y="1894691"/>
            <a:ext cx="76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x</a:t>
            </a:r>
          </a:p>
        </p:txBody>
      </p:sp>
      <p:sp>
        <p:nvSpPr>
          <p:cNvPr id="5" name="Rectangle 6">
            <a:extLst>
              <a:ext uri="{FF2B5EF4-FFF2-40B4-BE49-F238E27FC236}">
                <a16:creationId xmlns:a16="http://schemas.microsoft.com/office/drawing/2014/main" id="{4DC5A443-520F-4F59-DBE7-DC200FFE0321}"/>
              </a:ext>
            </a:extLst>
          </p:cNvPr>
          <p:cNvSpPr>
            <a:spLocks noChangeArrowheads="1"/>
          </p:cNvSpPr>
          <p:nvPr/>
        </p:nvSpPr>
        <p:spPr bwMode="auto">
          <a:xfrm>
            <a:off x="3810000" y="1752600"/>
            <a:ext cx="3167855"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 mole NaCl</a:t>
            </a:r>
            <a:br>
              <a:rPr kumimoji="0" lang="en-US" altLang="en-US" sz="28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6.02 x 10</a:t>
            </a:r>
            <a:r>
              <a:rPr kumimoji="0" lang="en-US" altLang="en-US" sz="2800" b="0" i="0" u="none" strike="noStrike" kern="1200" cap="none" spc="0" normalizeH="0" baseline="30000" noProof="0" dirty="0">
                <a:ln>
                  <a:noFill/>
                </a:ln>
                <a:solidFill>
                  <a:prstClr val="black"/>
                </a:solidFill>
                <a:effectLst/>
                <a:uLnTx/>
                <a:uFillTx/>
                <a:latin typeface="Times New Roman" panose="02020603050405020304" pitchFamily="18" charset="0"/>
                <a:cs typeface="Times New Roman" panose="02020603050405020304" pitchFamily="18" charset="0"/>
              </a:rPr>
              <a:t>23</a:t>
            </a: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FU NaCl</a:t>
            </a:r>
          </a:p>
        </p:txBody>
      </p:sp>
      <p:sp>
        <p:nvSpPr>
          <p:cNvPr id="6" name="Text Box 7">
            <a:extLst>
              <a:ext uri="{FF2B5EF4-FFF2-40B4-BE49-F238E27FC236}">
                <a16:creationId xmlns:a16="http://schemas.microsoft.com/office/drawing/2014/main" id="{DD3F31AE-4D3F-3C9A-CAD3-4E7F391DC149}"/>
              </a:ext>
            </a:extLst>
          </p:cNvPr>
          <p:cNvSpPr txBox="1">
            <a:spLocks noChangeArrowheads="1"/>
          </p:cNvSpPr>
          <p:nvPr/>
        </p:nvSpPr>
        <p:spPr bwMode="auto">
          <a:xfrm>
            <a:off x="6986622" y="1928989"/>
            <a:ext cx="533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a:t>
            </a:r>
          </a:p>
        </p:txBody>
      </p:sp>
      <p:sp>
        <p:nvSpPr>
          <p:cNvPr id="7" name="Line 14">
            <a:extLst>
              <a:ext uri="{FF2B5EF4-FFF2-40B4-BE49-F238E27FC236}">
                <a16:creationId xmlns:a16="http://schemas.microsoft.com/office/drawing/2014/main" id="{AC94998D-F856-AFEB-1332-F6347A493415}"/>
              </a:ext>
            </a:extLst>
          </p:cNvPr>
          <p:cNvSpPr>
            <a:spLocks noChangeShapeType="1"/>
          </p:cNvSpPr>
          <p:nvPr/>
        </p:nvSpPr>
        <p:spPr bwMode="auto">
          <a:xfrm flipV="1">
            <a:off x="1905000" y="1970891"/>
            <a:ext cx="1524000" cy="152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8" name="Line 15">
            <a:extLst>
              <a:ext uri="{FF2B5EF4-FFF2-40B4-BE49-F238E27FC236}">
                <a16:creationId xmlns:a16="http://schemas.microsoft.com/office/drawing/2014/main" id="{286BCFEC-0D89-D385-0051-28D2A2879470}"/>
              </a:ext>
            </a:extLst>
          </p:cNvPr>
          <p:cNvSpPr>
            <a:spLocks noChangeShapeType="1"/>
          </p:cNvSpPr>
          <p:nvPr/>
        </p:nvSpPr>
        <p:spPr bwMode="auto">
          <a:xfrm flipV="1">
            <a:off x="5462622" y="2394341"/>
            <a:ext cx="1524000" cy="1524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252868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D6167C9-3A43-98E4-A79F-FFD44F6271AB}"/>
            </a:ext>
          </a:extLst>
        </p:cNvPr>
        <p:cNvGrpSpPr/>
        <p:nvPr/>
      </p:nvGrpSpPr>
      <p:grpSpPr>
        <a:xfrm>
          <a:off x="0" y="0"/>
          <a:ext cx="0" cy="0"/>
          <a:chOff x="0" y="0"/>
          <a:chExt cx="0" cy="0"/>
        </a:xfrm>
      </p:grpSpPr>
      <p:sp>
        <p:nvSpPr>
          <p:cNvPr id="4098" name="TextBox 1">
            <a:extLst>
              <a:ext uri="{FF2B5EF4-FFF2-40B4-BE49-F238E27FC236}">
                <a16:creationId xmlns:a16="http://schemas.microsoft.com/office/drawing/2014/main" id="{1D91BC51-7175-768D-397D-9BB8B5E20087}"/>
              </a:ext>
            </a:extLst>
          </p:cNvPr>
          <p:cNvSpPr txBox="1">
            <a:spLocks noChangeArrowheads="1"/>
          </p:cNvSpPr>
          <p:nvPr/>
        </p:nvSpPr>
        <p:spPr bwMode="auto">
          <a:xfrm>
            <a:off x="0" y="0"/>
            <a:ext cx="9144000" cy="1323439"/>
          </a:xfrm>
          <a:prstGeom prst="rect">
            <a:avLst/>
          </a:prstGeom>
          <a:solidFill>
            <a:schemeClr val="tx1"/>
          </a:solidFill>
          <a:ln>
            <a:noFill/>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55.  Convert 4.87 x 10</a:t>
            </a:r>
            <a:r>
              <a:rPr kumimoji="0" lang="en-US" altLang="en-US" sz="4000" i="0" u="none" strike="noStrike" kern="1200" cap="none" spc="0" normalizeH="0" baseline="30000" noProof="0" dirty="0">
                <a:ln>
                  <a:noFill/>
                </a:ln>
                <a:solidFill>
                  <a:schemeClr val="bg1"/>
                </a:solidFill>
                <a:effectLst/>
                <a:uLnTx/>
                <a:uFillTx/>
                <a:latin typeface="Times New Roman" panose="02020603050405020304" pitchFamily="18" charset="0"/>
                <a:cs typeface="Times New Roman" panose="02020603050405020304" pitchFamily="18" charset="0"/>
              </a:rPr>
              <a:t>24</a:t>
            </a:r>
            <a:r>
              <a:rPr kumimoji="0" lang="en-US" altLang="en-US" sz="400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formula units of</a:t>
            </a:r>
            <a:br>
              <a:rPr kumimoji="0" lang="en-US" altLang="en-US" sz="400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br>
            <a:r>
              <a:rPr kumimoji="0" lang="en-US" altLang="en-US" sz="400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sodium chloride to grams. </a:t>
            </a:r>
            <a:r>
              <a:rPr kumimoji="0" lang="en-US" altLang="en-US" sz="2400" i="1" u="none" strike="noStrike" kern="1200" cap="none" spc="0" normalizeH="0" baseline="0" noProof="0">
                <a:ln>
                  <a:noFill/>
                </a:ln>
                <a:solidFill>
                  <a:schemeClr val="bg1"/>
                </a:solidFill>
                <a:effectLst/>
                <a:uLnTx/>
                <a:uFillTx/>
                <a:latin typeface="Times New Roman" panose="02020603050405020304" pitchFamily="18" charset="0"/>
                <a:cs typeface="Times New Roman" panose="02020603050405020304" pitchFamily="18" charset="0"/>
              </a:rPr>
              <a:t>Get your map</a:t>
            </a:r>
            <a:endParaRPr kumimoji="0" lang="en-US" altLang="en-US" sz="400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endParaRPr>
          </a:p>
        </p:txBody>
      </p:sp>
      <p:sp>
        <p:nvSpPr>
          <p:cNvPr id="4103" name="Line 8">
            <a:extLst>
              <a:ext uri="{FF2B5EF4-FFF2-40B4-BE49-F238E27FC236}">
                <a16:creationId xmlns:a16="http://schemas.microsoft.com/office/drawing/2014/main" id="{BA66BA29-E498-EF49-1226-ABF88F926BB6}"/>
              </a:ext>
            </a:extLst>
          </p:cNvPr>
          <p:cNvSpPr>
            <a:spLocks noChangeShapeType="1"/>
          </p:cNvSpPr>
          <p:nvPr/>
        </p:nvSpPr>
        <p:spPr bwMode="auto">
          <a:xfrm flipH="1">
            <a:off x="2157377" y="2394342"/>
            <a:ext cx="5843621" cy="151817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4104" name="Text Box 9">
            <a:extLst>
              <a:ext uri="{FF2B5EF4-FFF2-40B4-BE49-F238E27FC236}">
                <a16:creationId xmlns:a16="http://schemas.microsoft.com/office/drawing/2014/main" id="{3FC2900D-1BD2-D99F-DE06-206E84B93B33}"/>
              </a:ext>
            </a:extLst>
          </p:cNvPr>
          <p:cNvSpPr txBox="1">
            <a:spLocks noChangeArrowheads="1"/>
          </p:cNvSpPr>
          <p:nvPr/>
        </p:nvSpPr>
        <p:spPr bwMode="auto">
          <a:xfrm>
            <a:off x="457200" y="3962400"/>
            <a:ext cx="9144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0" i="0" u="sng"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4.87</a:t>
            </a:r>
            <a:br>
              <a:rPr kumimoji="0" lang="en-US" altLang="en-US" sz="2800" b="0" i="0" u="sng"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8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6.02</a:t>
            </a:r>
          </a:p>
        </p:txBody>
      </p:sp>
      <p:sp>
        <p:nvSpPr>
          <p:cNvPr id="4105" name="Text Box 10">
            <a:extLst>
              <a:ext uri="{FF2B5EF4-FFF2-40B4-BE49-F238E27FC236}">
                <a16:creationId xmlns:a16="http://schemas.microsoft.com/office/drawing/2014/main" id="{DCB24DC2-F409-79A4-ED2F-8CB4F5A3F214}"/>
              </a:ext>
            </a:extLst>
          </p:cNvPr>
          <p:cNvSpPr txBox="1">
            <a:spLocks noChangeArrowheads="1"/>
          </p:cNvSpPr>
          <p:nvPr/>
        </p:nvSpPr>
        <p:spPr bwMode="auto">
          <a:xfrm>
            <a:off x="1371600" y="4191000"/>
            <a:ext cx="381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x</a:t>
            </a:r>
          </a:p>
        </p:txBody>
      </p:sp>
      <p:sp>
        <p:nvSpPr>
          <p:cNvPr id="4106" name="Rectangle 12">
            <a:extLst>
              <a:ext uri="{FF2B5EF4-FFF2-40B4-BE49-F238E27FC236}">
                <a16:creationId xmlns:a16="http://schemas.microsoft.com/office/drawing/2014/main" id="{C255F5B6-29AF-B64C-5A82-D8DE383B5D66}"/>
              </a:ext>
            </a:extLst>
          </p:cNvPr>
          <p:cNvSpPr>
            <a:spLocks noChangeArrowheads="1"/>
          </p:cNvSpPr>
          <p:nvPr/>
        </p:nvSpPr>
        <p:spPr bwMode="auto">
          <a:xfrm>
            <a:off x="1752600" y="3962400"/>
            <a:ext cx="78418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sng"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10</a:t>
            </a:r>
            <a:r>
              <a:rPr kumimoji="0" lang="en-US" altLang="en-US" sz="2800" b="0" i="0" u="sng" strike="noStrike" kern="1200" cap="none" spc="0" normalizeH="0" baseline="30000" noProof="0">
                <a:ln>
                  <a:noFill/>
                </a:ln>
                <a:solidFill>
                  <a:prstClr val="black"/>
                </a:solidFill>
                <a:effectLst/>
                <a:uLnTx/>
                <a:uFillTx/>
                <a:latin typeface="Times New Roman" panose="02020603050405020304" pitchFamily="18" charset="0"/>
                <a:cs typeface="Times New Roman" panose="02020603050405020304" pitchFamily="18" charset="0"/>
              </a:rPr>
              <a:t>24</a:t>
            </a:r>
            <a:br>
              <a:rPr kumimoji="0" lang="en-US" altLang="en-US" sz="2800" b="0" i="0" u="sng"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8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10</a:t>
            </a:r>
            <a:r>
              <a:rPr kumimoji="0" lang="en-US" altLang="en-US" sz="2800" b="0" i="0" u="none" strike="noStrike" kern="1200" cap="none" spc="0" normalizeH="0" baseline="30000" noProof="0">
                <a:ln>
                  <a:noFill/>
                </a:ln>
                <a:solidFill>
                  <a:prstClr val="black"/>
                </a:solidFill>
                <a:effectLst/>
                <a:uLnTx/>
                <a:uFillTx/>
                <a:latin typeface="Times New Roman" panose="02020603050405020304" pitchFamily="18" charset="0"/>
                <a:cs typeface="Times New Roman" panose="02020603050405020304" pitchFamily="18" charset="0"/>
              </a:rPr>
              <a:t>23</a:t>
            </a:r>
          </a:p>
        </p:txBody>
      </p:sp>
      <p:sp>
        <p:nvSpPr>
          <p:cNvPr id="4107" name="Text Box 13">
            <a:extLst>
              <a:ext uri="{FF2B5EF4-FFF2-40B4-BE49-F238E27FC236}">
                <a16:creationId xmlns:a16="http://schemas.microsoft.com/office/drawing/2014/main" id="{176DFCC8-12A1-5EC5-CD1B-9D98A293BB26}"/>
              </a:ext>
            </a:extLst>
          </p:cNvPr>
          <p:cNvSpPr txBox="1">
            <a:spLocks noChangeArrowheads="1"/>
          </p:cNvSpPr>
          <p:nvPr/>
        </p:nvSpPr>
        <p:spPr bwMode="auto">
          <a:xfrm>
            <a:off x="2514600" y="4114800"/>
            <a:ext cx="5029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 0.809 x 10</a:t>
            </a:r>
            <a:r>
              <a:rPr kumimoji="0" lang="en-US" altLang="en-US" sz="2800" b="0" i="0" u="none" strike="noStrike" kern="1200" cap="none" spc="0" normalizeH="0" baseline="30000" noProof="0">
                <a:ln>
                  <a:noFill/>
                </a:ln>
                <a:solidFill>
                  <a:prstClr val="black"/>
                </a:solidFill>
                <a:effectLst/>
                <a:uLnTx/>
                <a:uFillTx/>
                <a:latin typeface="Times New Roman" panose="02020603050405020304" pitchFamily="18" charset="0"/>
                <a:cs typeface="Times New Roman" panose="02020603050405020304" pitchFamily="18" charset="0"/>
              </a:rPr>
              <a:t>1</a:t>
            </a:r>
            <a:r>
              <a:rPr kumimoji="0" lang="en-US" altLang="en-US" sz="28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 = 8.09 moles NaCl</a:t>
            </a:r>
          </a:p>
        </p:txBody>
      </p:sp>
      <p:sp>
        <p:nvSpPr>
          <p:cNvPr id="3" name="Text Box 3">
            <a:extLst>
              <a:ext uri="{FF2B5EF4-FFF2-40B4-BE49-F238E27FC236}">
                <a16:creationId xmlns:a16="http://schemas.microsoft.com/office/drawing/2014/main" id="{84E066A4-FBDD-D255-6AEC-99BFAC1377C1}"/>
              </a:ext>
            </a:extLst>
          </p:cNvPr>
          <p:cNvSpPr txBox="1">
            <a:spLocks noChangeArrowheads="1"/>
          </p:cNvSpPr>
          <p:nvPr/>
        </p:nvSpPr>
        <p:spPr bwMode="auto">
          <a:xfrm>
            <a:off x="76200" y="1818491"/>
            <a:ext cx="32004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4.87 x 10</a:t>
            </a:r>
            <a:r>
              <a:rPr kumimoji="0" lang="en-US" altLang="en-US" sz="2800" b="0" i="0" u="sng" strike="noStrike" kern="1200" cap="none" spc="0" normalizeH="0" baseline="30000" noProof="0" dirty="0">
                <a:ln>
                  <a:noFill/>
                </a:ln>
                <a:solidFill>
                  <a:prstClr val="black"/>
                </a:solidFill>
                <a:effectLst/>
                <a:uLnTx/>
                <a:uFillTx/>
                <a:latin typeface="Times New Roman" panose="02020603050405020304" pitchFamily="18" charset="0"/>
                <a:cs typeface="Times New Roman" panose="02020603050405020304" pitchFamily="18" charset="0"/>
              </a:rPr>
              <a:t>24</a:t>
            </a:r>
            <a:r>
              <a:rPr kumimoji="0" lang="en-US" altLang="en-US" sz="28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FU NaCl</a:t>
            </a:r>
            <a:br>
              <a:rPr kumimoji="0" lang="en-US" altLang="en-US" sz="28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a:t>
            </a:r>
          </a:p>
        </p:txBody>
      </p:sp>
      <p:sp>
        <p:nvSpPr>
          <p:cNvPr id="4" name="Text Box 4">
            <a:extLst>
              <a:ext uri="{FF2B5EF4-FFF2-40B4-BE49-F238E27FC236}">
                <a16:creationId xmlns:a16="http://schemas.microsoft.com/office/drawing/2014/main" id="{64280D86-B5CB-0EB9-A0C2-3764B858B396}"/>
              </a:ext>
            </a:extLst>
          </p:cNvPr>
          <p:cNvSpPr txBox="1">
            <a:spLocks noChangeArrowheads="1"/>
          </p:cNvSpPr>
          <p:nvPr/>
        </p:nvSpPr>
        <p:spPr bwMode="auto">
          <a:xfrm>
            <a:off x="3352800" y="1894691"/>
            <a:ext cx="76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x</a:t>
            </a:r>
          </a:p>
        </p:txBody>
      </p:sp>
      <p:sp>
        <p:nvSpPr>
          <p:cNvPr id="5" name="Rectangle 6">
            <a:extLst>
              <a:ext uri="{FF2B5EF4-FFF2-40B4-BE49-F238E27FC236}">
                <a16:creationId xmlns:a16="http://schemas.microsoft.com/office/drawing/2014/main" id="{CF9BB32A-B2DE-DD0F-C88C-13476782C1C3}"/>
              </a:ext>
            </a:extLst>
          </p:cNvPr>
          <p:cNvSpPr>
            <a:spLocks noChangeArrowheads="1"/>
          </p:cNvSpPr>
          <p:nvPr/>
        </p:nvSpPr>
        <p:spPr bwMode="auto">
          <a:xfrm>
            <a:off x="3810000" y="1752600"/>
            <a:ext cx="3167855"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 mole NaCl</a:t>
            </a:r>
            <a:br>
              <a:rPr kumimoji="0" lang="en-US" altLang="en-US" sz="28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6.02 x 10</a:t>
            </a:r>
            <a:r>
              <a:rPr kumimoji="0" lang="en-US" altLang="en-US" sz="2800" b="0" i="0" u="none" strike="noStrike" kern="1200" cap="none" spc="0" normalizeH="0" baseline="30000" noProof="0" dirty="0">
                <a:ln>
                  <a:noFill/>
                </a:ln>
                <a:solidFill>
                  <a:prstClr val="black"/>
                </a:solidFill>
                <a:effectLst/>
                <a:uLnTx/>
                <a:uFillTx/>
                <a:latin typeface="Times New Roman" panose="02020603050405020304" pitchFamily="18" charset="0"/>
                <a:cs typeface="Times New Roman" panose="02020603050405020304" pitchFamily="18" charset="0"/>
              </a:rPr>
              <a:t>23</a:t>
            </a: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FU NaCl</a:t>
            </a:r>
          </a:p>
        </p:txBody>
      </p:sp>
      <p:sp>
        <p:nvSpPr>
          <p:cNvPr id="6" name="Text Box 7">
            <a:extLst>
              <a:ext uri="{FF2B5EF4-FFF2-40B4-BE49-F238E27FC236}">
                <a16:creationId xmlns:a16="http://schemas.microsoft.com/office/drawing/2014/main" id="{706A546D-1813-72BA-AA79-066B92F82AA5}"/>
              </a:ext>
            </a:extLst>
          </p:cNvPr>
          <p:cNvSpPr txBox="1">
            <a:spLocks noChangeArrowheads="1"/>
          </p:cNvSpPr>
          <p:nvPr/>
        </p:nvSpPr>
        <p:spPr bwMode="auto">
          <a:xfrm>
            <a:off x="6986622" y="1928989"/>
            <a:ext cx="533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a:t>
            </a:r>
          </a:p>
        </p:txBody>
      </p:sp>
      <p:sp>
        <p:nvSpPr>
          <p:cNvPr id="7" name="Line 14">
            <a:extLst>
              <a:ext uri="{FF2B5EF4-FFF2-40B4-BE49-F238E27FC236}">
                <a16:creationId xmlns:a16="http://schemas.microsoft.com/office/drawing/2014/main" id="{06B20BBA-8DE1-0A0B-8E2C-900FF017A20E}"/>
              </a:ext>
            </a:extLst>
          </p:cNvPr>
          <p:cNvSpPr>
            <a:spLocks noChangeShapeType="1"/>
          </p:cNvSpPr>
          <p:nvPr/>
        </p:nvSpPr>
        <p:spPr bwMode="auto">
          <a:xfrm flipV="1">
            <a:off x="1905000" y="1970891"/>
            <a:ext cx="1524000" cy="152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8" name="Line 15">
            <a:extLst>
              <a:ext uri="{FF2B5EF4-FFF2-40B4-BE49-F238E27FC236}">
                <a16:creationId xmlns:a16="http://schemas.microsoft.com/office/drawing/2014/main" id="{3FC0283F-2392-CA64-30B2-42E77DD45262}"/>
              </a:ext>
            </a:extLst>
          </p:cNvPr>
          <p:cNvSpPr>
            <a:spLocks noChangeShapeType="1"/>
          </p:cNvSpPr>
          <p:nvPr/>
        </p:nvSpPr>
        <p:spPr bwMode="auto">
          <a:xfrm flipV="1">
            <a:off x="5462622" y="2394341"/>
            <a:ext cx="1524000" cy="1524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0306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CB2B22C-FB87-2836-2472-300C3078F281}"/>
            </a:ext>
          </a:extLst>
        </p:cNvPr>
        <p:cNvGrpSpPr/>
        <p:nvPr/>
      </p:nvGrpSpPr>
      <p:grpSpPr>
        <a:xfrm>
          <a:off x="0" y="0"/>
          <a:ext cx="0" cy="0"/>
          <a:chOff x="0" y="0"/>
          <a:chExt cx="0" cy="0"/>
        </a:xfrm>
      </p:grpSpPr>
      <p:sp>
        <p:nvSpPr>
          <p:cNvPr id="4098" name="TextBox 1">
            <a:extLst>
              <a:ext uri="{FF2B5EF4-FFF2-40B4-BE49-F238E27FC236}">
                <a16:creationId xmlns:a16="http://schemas.microsoft.com/office/drawing/2014/main" id="{FC3D48DD-7F09-0E88-1391-6534BF6501B0}"/>
              </a:ext>
            </a:extLst>
          </p:cNvPr>
          <p:cNvSpPr txBox="1">
            <a:spLocks noChangeArrowheads="1"/>
          </p:cNvSpPr>
          <p:nvPr/>
        </p:nvSpPr>
        <p:spPr bwMode="auto">
          <a:xfrm>
            <a:off x="0" y="0"/>
            <a:ext cx="9144000" cy="1323439"/>
          </a:xfrm>
          <a:prstGeom prst="rect">
            <a:avLst/>
          </a:prstGeom>
          <a:solidFill>
            <a:schemeClr val="tx1"/>
          </a:solidFill>
          <a:ln>
            <a:noFill/>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55.  Convert 4.87 x 10</a:t>
            </a:r>
            <a:r>
              <a:rPr kumimoji="0" lang="en-US" altLang="en-US" sz="4000" i="0" u="none" strike="noStrike" kern="1200" cap="none" spc="0" normalizeH="0" baseline="30000" noProof="0" dirty="0">
                <a:ln>
                  <a:noFill/>
                </a:ln>
                <a:solidFill>
                  <a:schemeClr val="bg1"/>
                </a:solidFill>
                <a:effectLst/>
                <a:uLnTx/>
                <a:uFillTx/>
                <a:latin typeface="Times New Roman" panose="02020603050405020304" pitchFamily="18" charset="0"/>
                <a:cs typeface="Times New Roman" panose="02020603050405020304" pitchFamily="18" charset="0"/>
              </a:rPr>
              <a:t>24</a:t>
            </a:r>
            <a:r>
              <a:rPr kumimoji="0" lang="en-US" altLang="en-US" sz="400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formula units of</a:t>
            </a:r>
            <a:br>
              <a:rPr kumimoji="0" lang="en-US" altLang="en-US" sz="400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br>
            <a:r>
              <a:rPr kumimoji="0" lang="en-US" altLang="en-US" sz="400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sodium chloride to grams. </a:t>
            </a:r>
            <a:r>
              <a:rPr kumimoji="0" lang="en-US" altLang="en-US" sz="2400" i="1" u="none" strike="noStrike" kern="1200" cap="none" spc="0" normalizeH="0" baseline="0" noProof="0">
                <a:ln>
                  <a:noFill/>
                </a:ln>
                <a:solidFill>
                  <a:schemeClr val="bg1"/>
                </a:solidFill>
                <a:effectLst/>
                <a:uLnTx/>
                <a:uFillTx/>
                <a:latin typeface="Times New Roman" panose="02020603050405020304" pitchFamily="18" charset="0"/>
                <a:cs typeface="Times New Roman" panose="02020603050405020304" pitchFamily="18" charset="0"/>
              </a:rPr>
              <a:t>Get your map</a:t>
            </a:r>
            <a:endParaRPr kumimoji="0" lang="en-US" altLang="en-US" sz="400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endParaRPr>
          </a:p>
        </p:txBody>
      </p:sp>
      <p:sp>
        <p:nvSpPr>
          <p:cNvPr id="4103" name="Line 8">
            <a:extLst>
              <a:ext uri="{FF2B5EF4-FFF2-40B4-BE49-F238E27FC236}">
                <a16:creationId xmlns:a16="http://schemas.microsoft.com/office/drawing/2014/main" id="{C588AA4C-F211-6D49-9858-EFDDC397CAA9}"/>
              </a:ext>
            </a:extLst>
          </p:cNvPr>
          <p:cNvSpPr>
            <a:spLocks noChangeShapeType="1"/>
          </p:cNvSpPr>
          <p:nvPr/>
        </p:nvSpPr>
        <p:spPr bwMode="auto">
          <a:xfrm flipH="1">
            <a:off x="2157377" y="2394342"/>
            <a:ext cx="5843621" cy="151817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4104" name="Text Box 9">
            <a:extLst>
              <a:ext uri="{FF2B5EF4-FFF2-40B4-BE49-F238E27FC236}">
                <a16:creationId xmlns:a16="http://schemas.microsoft.com/office/drawing/2014/main" id="{D1FD93AC-1F11-F34A-B309-93AD86B9D0A5}"/>
              </a:ext>
            </a:extLst>
          </p:cNvPr>
          <p:cNvSpPr txBox="1">
            <a:spLocks noChangeArrowheads="1"/>
          </p:cNvSpPr>
          <p:nvPr/>
        </p:nvSpPr>
        <p:spPr bwMode="auto">
          <a:xfrm>
            <a:off x="457200" y="3962400"/>
            <a:ext cx="9144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0" i="0" u="sng"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4.87</a:t>
            </a:r>
            <a:br>
              <a:rPr kumimoji="0" lang="en-US" altLang="en-US" sz="2800" b="0" i="0" u="sng"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8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6.02</a:t>
            </a:r>
          </a:p>
        </p:txBody>
      </p:sp>
      <p:sp>
        <p:nvSpPr>
          <p:cNvPr id="4105" name="Text Box 10">
            <a:extLst>
              <a:ext uri="{FF2B5EF4-FFF2-40B4-BE49-F238E27FC236}">
                <a16:creationId xmlns:a16="http://schemas.microsoft.com/office/drawing/2014/main" id="{907F93D5-383D-941C-78DA-6EA6DECFE466}"/>
              </a:ext>
            </a:extLst>
          </p:cNvPr>
          <p:cNvSpPr txBox="1">
            <a:spLocks noChangeArrowheads="1"/>
          </p:cNvSpPr>
          <p:nvPr/>
        </p:nvSpPr>
        <p:spPr bwMode="auto">
          <a:xfrm>
            <a:off x="1371600" y="4191000"/>
            <a:ext cx="381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x</a:t>
            </a:r>
          </a:p>
        </p:txBody>
      </p:sp>
      <p:sp>
        <p:nvSpPr>
          <p:cNvPr id="4106" name="Rectangle 12">
            <a:extLst>
              <a:ext uri="{FF2B5EF4-FFF2-40B4-BE49-F238E27FC236}">
                <a16:creationId xmlns:a16="http://schemas.microsoft.com/office/drawing/2014/main" id="{7765C407-A4EF-56D9-E09E-B7631CAD1AD8}"/>
              </a:ext>
            </a:extLst>
          </p:cNvPr>
          <p:cNvSpPr>
            <a:spLocks noChangeArrowheads="1"/>
          </p:cNvSpPr>
          <p:nvPr/>
        </p:nvSpPr>
        <p:spPr bwMode="auto">
          <a:xfrm>
            <a:off x="1752600" y="3962400"/>
            <a:ext cx="78418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sng"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10</a:t>
            </a:r>
            <a:r>
              <a:rPr kumimoji="0" lang="en-US" altLang="en-US" sz="2800" b="0" i="0" u="sng" strike="noStrike" kern="1200" cap="none" spc="0" normalizeH="0" baseline="30000" noProof="0">
                <a:ln>
                  <a:noFill/>
                </a:ln>
                <a:solidFill>
                  <a:prstClr val="black"/>
                </a:solidFill>
                <a:effectLst/>
                <a:uLnTx/>
                <a:uFillTx/>
                <a:latin typeface="Times New Roman" panose="02020603050405020304" pitchFamily="18" charset="0"/>
                <a:cs typeface="Times New Roman" panose="02020603050405020304" pitchFamily="18" charset="0"/>
              </a:rPr>
              <a:t>24</a:t>
            </a:r>
            <a:br>
              <a:rPr kumimoji="0" lang="en-US" altLang="en-US" sz="2800" b="0" i="0" u="sng"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8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10</a:t>
            </a:r>
            <a:r>
              <a:rPr kumimoji="0" lang="en-US" altLang="en-US" sz="2800" b="0" i="0" u="none" strike="noStrike" kern="1200" cap="none" spc="0" normalizeH="0" baseline="30000" noProof="0">
                <a:ln>
                  <a:noFill/>
                </a:ln>
                <a:solidFill>
                  <a:prstClr val="black"/>
                </a:solidFill>
                <a:effectLst/>
                <a:uLnTx/>
                <a:uFillTx/>
                <a:latin typeface="Times New Roman" panose="02020603050405020304" pitchFamily="18" charset="0"/>
                <a:cs typeface="Times New Roman" panose="02020603050405020304" pitchFamily="18" charset="0"/>
              </a:rPr>
              <a:t>23</a:t>
            </a:r>
          </a:p>
        </p:txBody>
      </p:sp>
      <p:sp>
        <p:nvSpPr>
          <p:cNvPr id="4107" name="Text Box 13">
            <a:extLst>
              <a:ext uri="{FF2B5EF4-FFF2-40B4-BE49-F238E27FC236}">
                <a16:creationId xmlns:a16="http://schemas.microsoft.com/office/drawing/2014/main" id="{D326E779-12A4-7DA5-962E-72F1BF6BB584}"/>
              </a:ext>
            </a:extLst>
          </p:cNvPr>
          <p:cNvSpPr txBox="1">
            <a:spLocks noChangeArrowheads="1"/>
          </p:cNvSpPr>
          <p:nvPr/>
        </p:nvSpPr>
        <p:spPr bwMode="auto">
          <a:xfrm>
            <a:off x="2514600" y="4114800"/>
            <a:ext cx="5029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 0.809 x 10</a:t>
            </a:r>
            <a:r>
              <a:rPr kumimoji="0" lang="en-US" altLang="en-US" sz="2800" b="0" i="0" u="none" strike="noStrike" kern="1200" cap="none" spc="0" normalizeH="0" baseline="30000" noProof="0">
                <a:ln>
                  <a:noFill/>
                </a:ln>
                <a:solidFill>
                  <a:prstClr val="black"/>
                </a:solidFill>
                <a:effectLst/>
                <a:uLnTx/>
                <a:uFillTx/>
                <a:latin typeface="Times New Roman" panose="02020603050405020304" pitchFamily="18" charset="0"/>
                <a:cs typeface="Times New Roman" panose="02020603050405020304" pitchFamily="18" charset="0"/>
              </a:rPr>
              <a:t>1</a:t>
            </a:r>
            <a:r>
              <a:rPr kumimoji="0" lang="en-US" altLang="en-US" sz="28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 = 8.09 moles NaCl</a:t>
            </a:r>
          </a:p>
        </p:txBody>
      </p:sp>
      <p:sp>
        <p:nvSpPr>
          <p:cNvPr id="4114" name="Text Box 20">
            <a:extLst>
              <a:ext uri="{FF2B5EF4-FFF2-40B4-BE49-F238E27FC236}">
                <a16:creationId xmlns:a16="http://schemas.microsoft.com/office/drawing/2014/main" id="{2A5B1B87-1683-1123-604B-5E6333975F1D}"/>
              </a:ext>
            </a:extLst>
          </p:cNvPr>
          <p:cNvSpPr txBox="1">
            <a:spLocks noChangeArrowheads="1"/>
          </p:cNvSpPr>
          <p:nvPr/>
        </p:nvSpPr>
        <p:spPr bwMode="auto">
          <a:xfrm>
            <a:off x="4774419" y="5720685"/>
            <a:ext cx="43434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 469 grams </a:t>
            </a:r>
            <a:r>
              <a:rPr kumimoji="0" lang="en-US" altLang="en-US" sz="4000" b="0" i="0" u="none" strike="noStrike" kern="1200" cap="none" spc="0" normalizeH="0" baseline="0" noProof="0" dirty="0" err="1">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NaCl</a:t>
            </a:r>
            <a:endParaRPr kumimoji="0" lang="en-US" altLang="en-US" sz="4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endParaRPr>
          </a:p>
        </p:txBody>
      </p:sp>
      <p:sp>
        <p:nvSpPr>
          <p:cNvPr id="2" name="Line 8">
            <a:extLst>
              <a:ext uri="{FF2B5EF4-FFF2-40B4-BE49-F238E27FC236}">
                <a16:creationId xmlns:a16="http://schemas.microsoft.com/office/drawing/2014/main" id="{1A962236-B2B9-6470-A9E1-8862632C1642}"/>
              </a:ext>
            </a:extLst>
          </p:cNvPr>
          <p:cNvSpPr>
            <a:spLocks noChangeShapeType="1"/>
          </p:cNvSpPr>
          <p:nvPr/>
        </p:nvSpPr>
        <p:spPr bwMode="auto">
          <a:xfrm flipH="1">
            <a:off x="2209800" y="4659364"/>
            <a:ext cx="3810000" cy="979437"/>
          </a:xfrm>
          <a:prstGeom prst="line">
            <a:avLst/>
          </a:prstGeom>
          <a:noFill/>
          <a:ln w="38100">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3" name="Text Box 3">
            <a:extLst>
              <a:ext uri="{FF2B5EF4-FFF2-40B4-BE49-F238E27FC236}">
                <a16:creationId xmlns:a16="http://schemas.microsoft.com/office/drawing/2014/main" id="{40F9989A-7215-DE31-0E1C-3F4BACCAD142}"/>
              </a:ext>
            </a:extLst>
          </p:cNvPr>
          <p:cNvSpPr txBox="1">
            <a:spLocks noChangeArrowheads="1"/>
          </p:cNvSpPr>
          <p:nvPr/>
        </p:nvSpPr>
        <p:spPr bwMode="auto">
          <a:xfrm>
            <a:off x="76200" y="1818491"/>
            <a:ext cx="32004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4.87 x 10</a:t>
            </a:r>
            <a:r>
              <a:rPr kumimoji="0" lang="en-US" altLang="en-US" sz="2800" b="0" i="0" u="sng" strike="noStrike" kern="1200" cap="none" spc="0" normalizeH="0" baseline="30000" noProof="0" dirty="0">
                <a:ln>
                  <a:noFill/>
                </a:ln>
                <a:solidFill>
                  <a:prstClr val="black"/>
                </a:solidFill>
                <a:effectLst/>
                <a:uLnTx/>
                <a:uFillTx/>
                <a:latin typeface="Times New Roman" panose="02020603050405020304" pitchFamily="18" charset="0"/>
                <a:cs typeface="Times New Roman" panose="02020603050405020304" pitchFamily="18" charset="0"/>
              </a:rPr>
              <a:t>24</a:t>
            </a:r>
            <a:r>
              <a:rPr kumimoji="0" lang="en-US" altLang="en-US" sz="28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FU NaCl</a:t>
            </a:r>
            <a:br>
              <a:rPr kumimoji="0" lang="en-US" altLang="en-US" sz="28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a:t>
            </a:r>
          </a:p>
        </p:txBody>
      </p:sp>
      <p:sp>
        <p:nvSpPr>
          <p:cNvPr id="4" name="Text Box 4">
            <a:extLst>
              <a:ext uri="{FF2B5EF4-FFF2-40B4-BE49-F238E27FC236}">
                <a16:creationId xmlns:a16="http://schemas.microsoft.com/office/drawing/2014/main" id="{7A722D85-FBDB-414F-71EA-6EC572DF0CF3}"/>
              </a:ext>
            </a:extLst>
          </p:cNvPr>
          <p:cNvSpPr txBox="1">
            <a:spLocks noChangeArrowheads="1"/>
          </p:cNvSpPr>
          <p:nvPr/>
        </p:nvSpPr>
        <p:spPr bwMode="auto">
          <a:xfrm>
            <a:off x="3352800" y="1894691"/>
            <a:ext cx="76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x</a:t>
            </a:r>
          </a:p>
        </p:txBody>
      </p:sp>
      <p:sp>
        <p:nvSpPr>
          <p:cNvPr id="5" name="Rectangle 6">
            <a:extLst>
              <a:ext uri="{FF2B5EF4-FFF2-40B4-BE49-F238E27FC236}">
                <a16:creationId xmlns:a16="http://schemas.microsoft.com/office/drawing/2014/main" id="{F1FE490A-B8C1-E331-0671-6C179E441A5A}"/>
              </a:ext>
            </a:extLst>
          </p:cNvPr>
          <p:cNvSpPr>
            <a:spLocks noChangeArrowheads="1"/>
          </p:cNvSpPr>
          <p:nvPr/>
        </p:nvSpPr>
        <p:spPr bwMode="auto">
          <a:xfrm>
            <a:off x="3810000" y="1752600"/>
            <a:ext cx="3167855"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8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 mole NaCl</a:t>
            </a:r>
            <a:br>
              <a:rPr kumimoji="0" lang="en-US" altLang="en-US" sz="28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6.02 x 10</a:t>
            </a:r>
            <a:r>
              <a:rPr kumimoji="0" lang="en-US" altLang="en-US" sz="2800" b="0" i="0" u="none" strike="noStrike" kern="1200" cap="none" spc="0" normalizeH="0" baseline="30000" noProof="0" dirty="0">
                <a:ln>
                  <a:noFill/>
                </a:ln>
                <a:solidFill>
                  <a:prstClr val="black"/>
                </a:solidFill>
                <a:effectLst/>
                <a:uLnTx/>
                <a:uFillTx/>
                <a:latin typeface="Times New Roman" panose="02020603050405020304" pitchFamily="18" charset="0"/>
                <a:cs typeface="Times New Roman" panose="02020603050405020304" pitchFamily="18" charset="0"/>
              </a:rPr>
              <a:t>23</a:t>
            </a:r>
            <a:r>
              <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FU NaCl</a:t>
            </a:r>
          </a:p>
        </p:txBody>
      </p:sp>
      <p:sp>
        <p:nvSpPr>
          <p:cNvPr id="6" name="Text Box 7">
            <a:extLst>
              <a:ext uri="{FF2B5EF4-FFF2-40B4-BE49-F238E27FC236}">
                <a16:creationId xmlns:a16="http://schemas.microsoft.com/office/drawing/2014/main" id="{4F958098-F8A1-642D-18F8-0F25BF0D733A}"/>
              </a:ext>
            </a:extLst>
          </p:cNvPr>
          <p:cNvSpPr txBox="1">
            <a:spLocks noChangeArrowheads="1"/>
          </p:cNvSpPr>
          <p:nvPr/>
        </p:nvSpPr>
        <p:spPr bwMode="auto">
          <a:xfrm>
            <a:off x="6986622" y="1928989"/>
            <a:ext cx="533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a:t>
            </a:r>
          </a:p>
        </p:txBody>
      </p:sp>
      <p:sp>
        <p:nvSpPr>
          <p:cNvPr id="7" name="Line 14">
            <a:extLst>
              <a:ext uri="{FF2B5EF4-FFF2-40B4-BE49-F238E27FC236}">
                <a16:creationId xmlns:a16="http://schemas.microsoft.com/office/drawing/2014/main" id="{1F3121E2-B6E6-1564-F806-7FEA018CAEC9}"/>
              </a:ext>
            </a:extLst>
          </p:cNvPr>
          <p:cNvSpPr>
            <a:spLocks noChangeShapeType="1"/>
          </p:cNvSpPr>
          <p:nvPr/>
        </p:nvSpPr>
        <p:spPr bwMode="auto">
          <a:xfrm flipV="1">
            <a:off x="1905000" y="1970891"/>
            <a:ext cx="1524000" cy="152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8" name="Line 15">
            <a:extLst>
              <a:ext uri="{FF2B5EF4-FFF2-40B4-BE49-F238E27FC236}">
                <a16:creationId xmlns:a16="http://schemas.microsoft.com/office/drawing/2014/main" id="{2943E146-6974-6F77-122E-834818E8AE24}"/>
              </a:ext>
            </a:extLst>
          </p:cNvPr>
          <p:cNvSpPr>
            <a:spLocks noChangeShapeType="1"/>
          </p:cNvSpPr>
          <p:nvPr/>
        </p:nvSpPr>
        <p:spPr bwMode="auto">
          <a:xfrm flipV="1">
            <a:off x="5462622" y="2394341"/>
            <a:ext cx="1524000" cy="1524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9" name="Text Box 17">
            <a:extLst>
              <a:ext uri="{FF2B5EF4-FFF2-40B4-BE49-F238E27FC236}">
                <a16:creationId xmlns:a16="http://schemas.microsoft.com/office/drawing/2014/main" id="{D30B775F-8EEF-EF79-42E3-D3F6A45493C8}"/>
              </a:ext>
            </a:extLst>
          </p:cNvPr>
          <p:cNvSpPr txBox="1">
            <a:spLocks noChangeArrowheads="1"/>
          </p:cNvSpPr>
          <p:nvPr/>
        </p:nvSpPr>
        <p:spPr bwMode="auto">
          <a:xfrm>
            <a:off x="76200" y="5720685"/>
            <a:ext cx="2362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sng"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8.09 moles NaCl</a:t>
            </a:r>
            <a:br>
              <a:rPr kumimoji="0" lang="en-US" altLang="en-US" sz="2400" b="0" i="0" u="sng"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br>
            <a:r>
              <a:rPr kumimoji="0" lang="en-US" altLang="en-US" sz="2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1</a:t>
            </a:r>
          </a:p>
        </p:txBody>
      </p:sp>
      <p:sp>
        <p:nvSpPr>
          <p:cNvPr id="10" name="Text Box 18">
            <a:extLst>
              <a:ext uri="{FF2B5EF4-FFF2-40B4-BE49-F238E27FC236}">
                <a16:creationId xmlns:a16="http://schemas.microsoft.com/office/drawing/2014/main" id="{630B7975-3F4B-56D4-DEC4-2180C8F7B279}"/>
              </a:ext>
            </a:extLst>
          </p:cNvPr>
          <p:cNvSpPr txBox="1">
            <a:spLocks noChangeArrowheads="1"/>
          </p:cNvSpPr>
          <p:nvPr/>
        </p:nvSpPr>
        <p:spPr bwMode="auto">
          <a:xfrm>
            <a:off x="2549690" y="5843795"/>
            <a:ext cx="5334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x</a:t>
            </a:r>
          </a:p>
        </p:txBody>
      </p:sp>
      <p:sp>
        <p:nvSpPr>
          <p:cNvPr id="11" name="Rectangle 19">
            <a:extLst>
              <a:ext uri="{FF2B5EF4-FFF2-40B4-BE49-F238E27FC236}">
                <a16:creationId xmlns:a16="http://schemas.microsoft.com/office/drawing/2014/main" id="{F23BA513-F452-1D41-7585-4F837F85C454}"/>
              </a:ext>
            </a:extLst>
          </p:cNvPr>
          <p:cNvSpPr>
            <a:spLocks noChangeArrowheads="1"/>
          </p:cNvSpPr>
          <p:nvPr/>
        </p:nvSpPr>
        <p:spPr bwMode="auto">
          <a:xfrm>
            <a:off x="2968790" y="5694335"/>
            <a:ext cx="175561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sng"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58 g NaCl</a:t>
            </a:r>
            <a:br>
              <a:rPr kumimoji="0" lang="en-US" altLang="en-US" sz="2400" b="0" i="0" u="sng"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br>
            <a:r>
              <a:rPr kumimoji="0" lang="en-US" altLang="en-US" sz="24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1 mole NaCl</a:t>
            </a:r>
          </a:p>
        </p:txBody>
      </p:sp>
      <p:sp>
        <p:nvSpPr>
          <p:cNvPr id="12" name="Line 14">
            <a:extLst>
              <a:ext uri="{FF2B5EF4-FFF2-40B4-BE49-F238E27FC236}">
                <a16:creationId xmlns:a16="http://schemas.microsoft.com/office/drawing/2014/main" id="{E5A25E35-E8EC-3428-FBF0-0DF9682D5662}"/>
              </a:ext>
            </a:extLst>
          </p:cNvPr>
          <p:cNvSpPr>
            <a:spLocks noChangeShapeType="1"/>
          </p:cNvSpPr>
          <p:nvPr/>
        </p:nvSpPr>
        <p:spPr bwMode="auto">
          <a:xfrm flipV="1">
            <a:off x="1066800" y="5895947"/>
            <a:ext cx="1524000" cy="152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13" name="Line 14">
            <a:extLst>
              <a:ext uri="{FF2B5EF4-FFF2-40B4-BE49-F238E27FC236}">
                <a16:creationId xmlns:a16="http://schemas.microsoft.com/office/drawing/2014/main" id="{98F131BB-BB60-BCB0-B1B4-F5C4133E2772}"/>
              </a:ext>
            </a:extLst>
          </p:cNvPr>
          <p:cNvSpPr>
            <a:spLocks noChangeShapeType="1"/>
          </p:cNvSpPr>
          <p:nvPr/>
        </p:nvSpPr>
        <p:spPr bwMode="auto">
          <a:xfrm flipV="1">
            <a:off x="3352800" y="6183365"/>
            <a:ext cx="1524000" cy="152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882160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1"/>
          <p:cNvSpPr txBox="1">
            <a:spLocks noChangeArrowheads="1"/>
          </p:cNvSpPr>
          <p:nvPr/>
        </p:nvSpPr>
        <p:spPr bwMode="auto">
          <a:xfrm>
            <a:off x="0" y="0"/>
            <a:ext cx="9144000" cy="1323439"/>
          </a:xfrm>
          <a:prstGeom prst="rect">
            <a:avLst/>
          </a:prstGeom>
          <a:solidFill>
            <a:srgbClr val="0000FF"/>
          </a:solidFill>
          <a:ln>
            <a:noFill/>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56.  You have 125 g of CO</a:t>
            </a:r>
            <a:r>
              <a:rPr kumimoji="0" lang="en-US" altLang="en-US" sz="4000" b="0" i="0" u="none" strike="noStrike" kern="1200" cap="none" spc="0" normalizeH="0" baseline="-25000" noProof="0" dirty="0">
                <a:ln>
                  <a:noFill/>
                </a:ln>
                <a:solidFill>
                  <a:schemeClr val="bg1"/>
                </a:solidFill>
                <a:effectLst/>
                <a:uLnTx/>
                <a:uFillTx/>
                <a:latin typeface="Times New Roman" panose="02020603050405020304" pitchFamily="18" charset="0"/>
                <a:cs typeface="Times New Roman" panose="02020603050405020304" pitchFamily="18" charset="0"/>
              </a:rPr>
              <a:t>2(G) </a:t>
            </a:r>
            <a:r>
              <a:rPr kumimoji="0" lang="en-US" altLang="en-US" sz="4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at STP.  </a:t>
            </a:r>
            <a:br>
              <a:rPr kumimoji="0" lang="en-US" altLang="en-US" sz="4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br>
            <a:r>
              <a:rPr kumimoji="0" lang="en-US" altLang="en-US" sz="4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a:t>
            </a:r>
            <a:r>
              <a:rPr kumimoji="0" lang="en-US" altLang="en-US" sz="36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What’s the volume of the ballon in liters?</a:t>
            </a:r>
            <a:endParaRPr kumimoji="0" lang="en-US" altLang="en-US" sz="4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176387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59C71-FCDB-8BDE-4D2D-F4479DF9B821}"/>
            </a:ext>
          </a:extLst>
        </p:cNvPr>
        <p:cNvGrpSpPr/>
        <p:nvPr/>
      </p:nvGrpSpPr>
      <p:grpSpPr>
        <a:xfrm>
          <a:off x="0" y="0"/>
          <a:ext cx="0" cy="0"/>
          <a:chOff x="0" y="0"/>
          <a:chExt cx="0" cy="0"/>
        </a:xfrm>
      </p:grpSpPr>
      <p:sp>
        <p:nvSpPr>
          <p:cNvPr id="5122" name="TextBox 1">
            <a:extLst>
              <a:ext uri="{FF2B5EF4-FFF2-40B4-BE49-F238E27FC236}">
                <a16:creationId xmlns:a16="http://schemas.microsoft.com/office/drawing/2014/main" id="{753E0B37-08EF-D0A6-CA6D-DEF919B68110}"/>
              </a:ext>
            </a:extLst>
          </p:cNvPr>
          <p:cNvSpPr txBox="1">
            <a:spLocks noChangeArrowheads="1"/>
          </p:cNvSpPr>
          <p:nvPr/>
        </p:nvSpPr>
        <p:spPr bwMode="auto">
          <a:xfrm>
            <a:off x="0" y="0"/>
            <a:ext cx="9144000" cy="1323439"/>
          </a:xfrm>
          <a:prstGeom prst="rect">
            <a:avLst/>
          </a:prstGeom>
          <a:solidFill>
            <a:srgbClr val="0000FF"/>
          </a:solidFill>
          <a:ln>
            <a:noFill/>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56.  You have 125 g of CO</a:t>
            </a:r>
            <a:r>
              <a:rPr kumimoji="0" lang="en-US" altLang="en-US" sz="4000" b="0" i="0" u="none" strike="noStrike" kern="1200" cap="none" spc="0" normalizeH="0" baseline="-25000" noProof="0" dirty="0">
                <a:ln>
                  <a:noFill/>
                </a:ln>
                <a:solidFill>
                  <a:schemeClr val="bg1"/>
                </a:solidFill>
                <a:effectLst/>
                <a:uLnTx/>
                <a:uFillTx/>
                <a:latin typeface="Times New Roman" panose="02020603050405020304" pitchFamily="18" charset="0"/>
                <a:cs typeface="Times New Roman" panose="02020603050405020304" pitchFamily="18" charset="0"/>
              </a:rPr>
              <a:t>2(G) </a:t>
            </a:r>
            <a:r>
              <a:rPr kumimoji="0" lang="en-US" altLang="en-US" sz="4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at STP.  </a:t>
            </a:r>
            <a:br>
              <a:rPr kumimoji="0" lang="en-US" altLang="en-US" sz="4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br>
            <a:r>
              <a:rPr kumimoji="0" lang="en-US" altLang="en-US" sz="4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a:t>
            </a:r>
            <a:r>
              <a:rPr kumimoji="0" lang="en-US" altLang="en-US" sz="36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What’s the volume of the ballon in liters?</a:t>
            </a:r>
            <a:endParaRPr kumimoji="0" lang="en-US" altLang="en-US" sz="4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endParaRPr>
          </a:p>
        </p:txBody>
      </p:sp>
      <p:sp>
        <p:nvSpPr>
          <p:cNvPr id="6147" name="Text Box 3"/>
          <p:cNvSpPr txBox="1">
            <a:spLocks noChangeArrowheads="1"/>
          </p:cNvSpPr>
          <p:nvPr/>
        </p:nvSpPr>
        <p:spPr bwMode="auto">
          <a:xfrm>
            <a:off x="762000" y="1981200"/>
            <a:ext cx="1752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sng" strike="noStrike" kern="1200" cap="none" spc="0" normalizeH="0" baseline="0" noProof="0">
                <a:ln>
                  <a:noFill/>
                </a:ln>
                <a:solidFill>
                  <a:srgbClr val="0000CC"/>
                </a:solidFill>
                <a:effectLst/>
                <a:uLnTx/>
                <a:uFillTx/>
                <a:latin typeface="Comic Sans MS" pitchFamily="66" charset="0"/>
                <a:ea typeface="+mn-ea"/>
                <a:cs typeface="+mn-cs"/>
              </a:rPr>
              <a:t>125 g CO</a:t>
            </a:r>
            <a:r>
              <a:rPr kumimoji="0" lang="en-US" altLang="en-US" sz="2400" b="0" i="0" u="sng" strike="noStrike" kern="1200" cap="none" spc="0" normalizeH="0" baseline="-25000" noProof="0">
                <a:ln>
                  <a:noFill/>
                </a:ln>
                <a:solidFill>
                  <a:srgbClr val="0000CC"/>
                </a:solidFill>
                <a:effectLst/>
                <a:uLnTx/>
                <a:uFillTx/>
                <a:latin typeface="Comic Sans MS" pitchFamily="66" charset="0"/>
                <a:ea typeface="+mn-ea"/>
                <a:cs typeface="+mn-cs"/>
              </a:rPr>
              <a:t>2</a:t>
            </a:r>
            <a:br>
              <a:rPr kumimoji="0" lang="en-US" altLang="en-US" sz="2400" b="0" i="0" u="sng" strike="noStrike" kern="1200" cap="none" spc="0" normalizeH="0" baseline="0" noProof="0">
                <a:ln>
                  <a:noFill/>
                </a:ln>
                <a:solidFill>
                  <a:srgbClr val="0000CC"/>
                </a:solidFill>
                <a:effectLst/>
                <a:uLnTx/>
                <a:uFillTx/>
                <a:latin typeface="Comic Sans MS" pitchFamily="66" charset="0"/>
                <a:ea typeface="+mn-ea"/>
                <a:cs typeface="+mn-cs"/>
              </a:rPr>
            </a:br>
            <a:r>
              <a:rPr kumimoji="0" lang="en-US" altLang="en-US" sz="2400" b="0" i="0" u="none" strike="noStrike" kern="1200" cap="none" spc="0" normalizeH="0" baseline="0" noProof="0">
                <a:ln>
                  <a:noFill/>
                </a:ln>
                <a:solidFill>
                  <a:srgbClr val="0000CC"/>
                </a:solidFill>
                <a:effectLst/>
                <a:uLnTx/>
                <a:uFillTx/>
                <a:latin typeface="Comic Sans MS" pitchFamily="66" charset="0"/>
                <a:ea typeface="+mn-ea"/>
                <a:cs typeface="+mn-cs"/>
              </a:rPr>
              <a:t>1</a:t>
            </a:r>
          </a:p>
        </p:txBody>
      </p:sp>
      <p:sp>
        <p:nvSpPr>
          <p:cNvPr id="6148" name="Text Box 4"/>
          <p:cNvSpPr txBox="1">
            <a:spLocks noChangeArrowheads="1"/>
          </p:cNvSpPr>
          <p:nvPr/>
        </p:nvSpPr>
        <p:spPr bwMode="auto">
          <a:xfrm>
            <a:off x="2514600" y="2133600"/>
            <a:ext cx="53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a:ln>
                  <a:noFill/>
                </a:ln>
                <a:solidFill>
                  <a:srgbClr val="0000CC"/>
                </a:solidFill>
                <a:effectLst/>
                <a:uLnTx/>
                <a:uFillTx/>
                <a:latin typeface="Comic Sans MS" pitchFamily="66" charset="0"/>
                <a:ea typeface="+mn-ea"/>
                <a:cs typeface="+mn-cs"/>
              </a:rPr>
              <a:t>x</a:t>
            </a:r>
          </a:p>
        </p:txBody>
      </p:sp>
      <p:sp>
        <p:nvSpPr>
          <p:cNvPr id="6149" name="Rectangle 5"/>
          <p:cNvSpPr>
            <a:spLocks noChangeArrowheads="1"/>
          </p:cNvSpPr>
          <p:nvPr/>
        </p:nvSpPr>
        <p:spPr bwMode="auto">
          <a:xfrm>
            <a:off x="2841625" y="1981200"/>
            <a:ext cx="170021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sng" strike="noStrike" kern="1200" cap="none" spc="0" normalizeH="0" baseline="0" noProof="0">
                <a:ln>
                  <a:noFill/>
                </a:ln>
                <a:solidFill>
                  <a:srgbClr val="0000CC"/>
                </a:solidFill>
                <a:effectLst/>
                <a:uLnTx/>
                <a:uFillTx/>
                <a:latin typeface="Comic Sans MS" pitchFamily="66" charset="0"/>
                <a:ea typeface="+mn-ea"/>
                <a:cs typeface="+mn-cs"/>
              </a:rPr>
              <a:t>1 mole CO</a:t>
            </a:r>
            <a:r>
              <a:rPr kumimoji="0" lang="en-US" altLang="en-US" sz="2400" b="0" i="0" u="sng" strike="noStrike" kern="1200" cap="none" spc="0" normalizeH="0" baseline="-25000" noProof="0">
                <a:ln>
                  <a:noFill/>
                </a:ln>
                <a:solidFill>
                  <a:srgbClr val="0000CC"/>
                </a:solidFill>
                <a:effectLst/>
                <a:uLnTx/>
                <a:uFillTx/>
                <a:latin typeface="Comic Sans MS" pitchFamily="66" charset="0"/>
                <a:ea typeface="+mn-ea"/>
                <a:cs typeface="+mn-cs"/>
              </a:rPr>
              <a:t>2</a:t>
            </a:r>
            <a:br>
              <a:rPr kumimoji="0" lang="en-US" altLang="en-US" sz="2400" b="0" i="0" u="sng" strike="noStrike" kern="1200" cap="none" spc="0" normalizeH="0" baseline="0" noProof="0">
                <a:ln>
                  <a:noFill/>
                </a:ln>
                <a:solidFill>
                  <a:srgbClr val="0000CC"/>
                </a:solidFill>
                <a:effectLst/>
                <a:uLnTx/>
                <a:uFillTx/>
                <a:latin typeface="Comic Sans MS" pitchFamily="66" charset="0"/>
                <a:ea typeface="+mn-ea"/>
                <a:cs typeface="+mn-cs"/>
              </a:rPr>
            </a:br>
            <a:r>
              <a:rPr kumimoji="0" lang="en-US" altLang="en-US" sz="2400" b="0" i="0" u="none" strike="noStrike" kern="1200" cap="none" spc="0" normalizeH="0" baseline="0" noProof="0">
                <a:ln>
                  <a:noFill/>
                </a:ln>
                <a:solidFill>
                  <a:srgbClr val="0000CC"/>
                </a:solidFill>
                <a:effectLst/>
                <a:uLnTx/>
                <a:uFillTx/>
                <a:latin typeface="Comic Sans MS" pitchFamily="66" charset="0"/>
                <a:ea typeface="+mn-ea"/>
                <a:cs typeface="+mn-cs"/>
              </a:rPr>
              <a:t>44 g CO</a:t>
            </a:r>
            <a:r>
              <a:rPr kumimoji="0" lang="en-US" altLang="en-US" sz="2400" b="0" i="0" u="none" strike="noStrike" kern="1200" cap="none" spc="0" normalizeH="0" baseline="-25000" noProof="0">
                <a:ln>
                  <a:noFill/>
                </a:ln>
                <a:solidFill>
                  <a:srgbClr val="0000CC"/>
                </a:solidFill>
                <a:effectLst/>
                <a:uLnTx/>
                <a:uFillTx/>
                <a:latin typeface="Comic Sans MS" pitchFamily="66" charset="0"/>
                <a:ea typeface="+mn-ea"/>
                <a:cs typeface="+mn-cs"/>
              </a:rPr>
              <a:t>2</a:t>
            </a:r>
          </a:p>
        </p:txBody>
      </p:sp>
      <p:sp>
        <p:nvSpPr>
          <p:cNvPr id="6150" name="Text Box 6"/>
          <p:cNvSpPr txBox="1">
            <a:spLocks noChangeArrowheads="1"/>
          </p:cNvSpPr>
          <p:nvPr/>
        </p:nvSpPr>
        <p:spPr bwMode="auto">
          <a:xfrm>
            <a:off x="4572000" y="2133600"/>
            <a:ext cx="335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a:ln>
                  <a:noFill/>
                </a:ln>
                <a:solidFill>
                  <a:srgbClr val="0000CC"/>
                </a:solidFill>
                <a:effectLst/>
                <a:uLnTx/>
                <a:uFillTx/>
                <a:latin typeface="Comic Sans MS" pitchFamily="66" charset="0"/>
                <a:ea typeface="+mn-ea"/>
                <a:cs typeface="+mn-cs"/>
              </a:rPr>
              <a:t>= 2.84 moles CO</a:t>
            </a:r>
            <a:r>
              <a:rPr kumimoji="0" lang="en-US" altLang="en-US" sz="2400" b="0" i="0" u="none" strike="noStrike" kern="1200" cap="none" spc="0" normalizeH="0" baseline="-25000" noProof="0">
                <a:ln>
                  <a:noFill/>
                </a:ln>
                <a:solidFill>
                  <a:srgbClr val="0000CC"/>
                </a:solidFill>
                <a:effectLst/>
                <a:uLnTx/>
                <a:uFillTx/>
                <a:latin typeface="Comic Sans MS" pitchFamily="66" charset="0"/>
                <a:ea typeface="+mn-ea"/>
                <a:cs typeface="+mn-cs"/>
              </a:rPr>
              <a:t>2</a:t>
            </a:r>
          </a:p>
        </p:txBody>
      </p:sp>
      <p:cxnSp>
        <p:nvCxnSpPr>
          <p:cNvPr id="5" name="Straight Connector 4">
            <a:extLst>
              <a:ext uri="{FF2B5EF4-FFF2-40B4-BE49-F238E27FC236}">
                <a16:creationId xmlns:a16="http://schemas.microsoft.com/office/drawing/2014/main" id="{AF82EE1E-30E2-4741-932B-AC9BA464E7DB}"/>
              </a:ext>
            </a:extLst>
          </p:cNvPr>
          <p:cNvCxnSpPr/>
          <p:nvPr/>
        </p:nvCxnSpPr>
        <p:spPr>
          <a:xfrm flipH="1">
            <a:off x="1447800" y="1981200"/>
            <a:ext cx="838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3C77189-9721-4526-B912-4C485AF95B29}"/>
              </a:ext>
            </a:extLst>
          </p:cNvPr>
          <p:cNvCxnSpPr/>
          <p:nvPr/>
        </p:nvCxnSpPr>
        <p:spPr>
          <a:xfrm flipH="1">
            <a:off x="3429000" y="2426758"/>
            <a:ext cx="838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111844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F49B9-2F00-FCDF-E069-0DB7EEC091C6}"/>
            </a:ext>
          </a:extLst>
        </p:cNvPr>
        <p:cNvGrpSpPr/>
        <p:nvPr/>
      </p:nvGrpSpPr>
      <p:grpSpPr>
        <a:xfrm>
          <a:off x="0" y="0"/>
          <a:ext cx="0" cy="0"/>
          <a:chOff x="0" y="0"/>
          <a:chExt cx="0" cy="0"/>
        </a:xfrm>
      </p:grpSpPr>
      <p:sp>
        <p:nvSpPr>
          <p:cNvPr id="5122" name="TextBox 1">
            <a:extLst>
              <a:ext uri="{FF2B5EF4-FFF2-40B4-BE49-F238E27FC236}">
                <a16:creationId xmlns:a16="http://schemas.microsoft.com/office/drawing/2014/main" id="{38DDEBA7-787C-AAED-C47F-C8D48DC81A05}"/>
              </a:ext>
            </a:extLst>
          </p:cNvPr>
          <p:cNvSpPr txBox="1">
            <a:spLocks noChangeArrowheads="1"/>
          </p:cNvSpPr>
          <p:nvPr/>
        </p:nvSpPr>
        <p:spPr bwMode="auto">
          <a:xfrm>
            <a:off x="0" y="0"/>
            <a:ext cx="9144000" cy="1323439"/>
          </a:xfrm>
          <a:prstGeom prst="rect">
            <a:avLst/>
          </a:prstGeom>
          <a:solidFill>
            <a:srgbClr val="0000FF"/>
          </a:solidFill>
          <a:ln>
            <a:noFill/>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56.  You have 125 g of CO</a:t>
            </a:r>
            <a:r>
              <a:rPr kumimoji="0" lang="en-US" altLang="en-US" sz="4000" b="0" i="0" u="none" strike="noStrike" kern="1200" cap="none" spc="0" normalizeH="0" baseline="-25000" noProof="0" dirty="0">
                <a:ln>
                  <a:noFill/>
                </a:ln>
                <a:solidFill>
                  <a:schemeClr val="bg1"/>
                </a:solidFill>
                <a:effectLst/>
                <a:uLnTx/>
                <a:uFillTx/>
                <a:latin typeface="Times New Roman" panose="02020603050405020304" pitchFamily="18" charset="0"/>
                <a:cs typeface="Times New Roman" panose="02020603050405020304" pitchFamily="18" charset="0"/>
              </a:rPr>
              <a:t>2(G) </a:t>
            </a:r>
            <a:r>
              <a:rPr kumimoji="0" lang="en-US" altLang="en-US" sz="4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at STP.  </a:t>
            </a:r>
            <a:br>
              <a:rPr kumimoji="0" lang="en-US" altLang="en-US" sz="4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br>
            <a:r>
              <a:rPr kumimoji="0" lang="en-US" altLang="en-US" sz="4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a:t>
            </a:r>
            <a:r>
              <a:rPr kumimoji="0" lang="en-US" altLang="en-US" sz="36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What’s the volume of the ballon in liters?</a:t>
            </a:r>
            <a:endParaRPr kumimoji="0" lang="en-US" altLang="en-US" sz="4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endParaRPr>
          </a:p>
        </p:txBody>
      </p:sp>
      <p:sp>
        <p:nvSpPr>
          <p:cNvPr id="6147" name="Text Box 3">
            <a:extLst>
              <a:ext uri="{FF2B5EF4-FFF2-40B4-BE49-F238E27FC236}">
                <a16:creationId xmlns:a16="http://schemas.microsoft.com/office/drawing/2014/main" id="{9B67D213-478F-B5D3-6EE3-B5CBE1BA089E}"/>
              </a:ext>
            </a:extLst>
          </p:cNvPr>
          <p:cNvSpPr txBox="1">
            <a:spLocks noChangeArrowheads="1"/>
          </p:cNvSpPr>
          <p:nvPr/>
        </p:nvSpPr>
        <p:spPr bwMode="auto">
          <a:xfrm>
            <a:off x="762000" y="1981200"/>
            <a:ext cx="1752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sng" strike="noStrike" kern="1200" cap="none" spc="0" normalizeH="0" baseline="0" noProof="0">
                <a:ln>
                  <a:noFill/>
                </a:ln>
                <a:solidFill>
                  <a:srgbClr val="0000CC"/>
                </a:solidFill>
                <a:effectLst/>
                <a:uLnTx/>
                <a:uFillTx/>
                <a:latin typeface="Comic Sans MS" pitchFamily="66" charset="0"/>
                <a:ea typeface="+mn-ea"/>
                <a:cs typeface="+mn-cs"/>
              </a:rPr>
              <a:t>125 g CO</a:t>
            </a:r>
            <a:r>
              <a:rPr kumimoji="0" lang="en-US" altLang="en-US" sz="2400" b="0" i="0" u="sng" strike="noStrike" kern="1200" cap="none" spc="0" normalizeH="0" baseline="-25000" noProof="0">
                <a:ln>
                  <a:noFill/>
                </a:ln>
                <a:solidFill>
                  <a:srgbClr val="0000CC"/>
                </a:solidFill>
                <a:effectLst/>
                <a:uLnTx/>
                <a:uFillTx/>
                <a:latin typeface="Comic Sans MS" pitchFamily="66" charset="0"/>
                <a:ea typeface="+mn-ea"/>
                <a:cs typeface="+mn-cs"/>
              </a:rPr>
              <a:t>2</a:t>
            </a:r>
            <a:br>
              <a:rPr kumimoji="0" lang="en-US" altLang="en-US" sz="2400" b="0" i="0" u="sng" strike="noStrike" kern="1200" cap="none" spc="0" normalizeH="0" baseline="0" noProof="0">
                <a:ln>
                  <a:noFill/>
                </a:ln>
                <a:solidFill>
                  <a:srgbClr val="0000CC"/>
                </a:solidFill>
                <a:effectLst/>
                <a:uLnTx/>
                <a:uFillTx/>
                <a:latin typeface="Comic Sans MS" pitchFamily="66" charset="0"/>
                <a:ea typeface="+mn-ea"/>
                <a:cs typeface="+mn-cs"/>
              </a:rPr>
            </a:br>
            <a:r>
              <a:rPr kumimoji="0" lang="en-US" altLang="en-US" sz="2400" b="0" i="0" u="none" strike="noStrike" kern="1200" cap="none" spc="0" normalizeH="0" baseline="0" noProof="0">
                <a:ln>
                  <a:noFill/>
                </a:ln>
                <a:solidFill>
                  <a:srgbClr val="0000CC"/>
                </a:solidFill>
                <a:effectLst/>
                <a:uLnTx/>
                <a:uFillTx/>
                <a:latin typeface="Comic Sans MS" pitchFamily="66" charset="0"/>
                <a:ea typeface="+mn-ea"/>
                <a:cs typeface="+mn-cs"/>
              </a:rPr>
              <a:t>1</a:t>
            </a:r>
          </a:p>
        </p:txBody>
      </p:sp>
      <p:sp>
        <p:nvSpPr>
          <p:cNvPr id="6148" name="Text Box 4">
            <a:extLst>
              <a:ext uri="{FF2B5EF4-FFF2-40B4-BE49-F238E27FC236}">
                <a16:creationId xmlns:a16="http://schemas.microsoft.com/office/drawing/2014/main" id="{123C914D-279E-84B5-FEF9-4C379D85084D}"/>
              </a:ext>
            </a:extLst>
          </p:cNvPr>
          <p:cNvSpPr txBox="1">
            <a:spLocks noChangeArrowheads="1"/>
          </p:cNvSpPr>
          <p:nvPr/>
        </p:nvSpPr>
        <p:spPr bwMode="auto">
          <a:xfrm>
            <a:off x="2514600" y="2133600"/>
            <a:ext cx="53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a:ln>
                  <a:noFill/>
                </a:ln>
                <a:solidFill>
                  <a:srgbClr val="0000CC"/>
                </a:solidFill>
                <a:effectLst/>
                <a:uLnTx/>
                <a:uFillTx/>
                <a:latin typeface="Comic Sans MS" pitchFamily="66" charset="0"/>
                <a:ea typeface="+mn-ea"/>
                <a:cs typeface="+mn-cs"/>
              </a:rPr>
              <a:t>x</a:t>
            </a:r>
          </a:p>
        </p:txBody>
      </p:sp>
      <p:sp>
        <p:nvSpPr>
          <p:cNvPr id="6149" name="Rectangle 5">
            <a:extLst>
              <a:ext uri="{FF2B5EF4-FFF2-40B4-BE49-F238E27FC236}">
                <a16:creationId xmlns:a16="http://schemas.microsoft.com/office/drawing/2014/main" id="{13A4302B-078D-50C3-2A4D-46D61B055564}"/>
              </a:ext>
            </a:extLst>
          </p:cNvPr>
          <p:cNvSpPr>
            <a:spLocks noChangeArrowheads="1"/>
          </p:cNvSpPr>
          <p:nvPr/>
        </p:nvSpPr>
        <p:spPr bwMode="auto">
          <a:xfrm>
            <a:off x="2841625" y="1981200"/>
            <a:ext cx="170021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sng" strike="noStrike" kern="1200" cap="none" spc="0" normalizeH="0" baseline="0" noProof="0">
                <a:ln>
                  <a:noFill/>
                </a:ln>
                <a:solidFill>
                  <a:srgbClr val="0000CC"/>
                </a:solidFill>
                <a:effectLst/>
                <a:uLnTx/>
                <a:uFillTx/>
                <a:latin typeface="Comic Sans MS" pitchFamily="66" charset="0"/>
                <a:ea typeface="+mn-ea"/>
                <a:cs typeface="+mn-cs"/>
              </a:rPr>
              <a:t>1 mole CO</a:t>
            </a:r>
            <a:r>
              <a:rPr kumimoji="0" lang="en-US" altLang="en-US" sz="2400" b="0" i="0" u="sng" strike="noStrike" kern="1200" cap="none" spc="0" normalizeH="0" baseline="-25000" noProof="0">
                <a:ln>
                  <a:noFill/>
                </a:ln>
                <a:solidFill>
                  <a:srgbClr val="0000CC"/>
                </a:solidFill>
                <a:effectLst/>
                <a:uLnTx/>
                <a:uFillTx/>
                <a:latin typeface="Comic Sans MS" pitchFamily="66" charset="0"/>
                <a:ea typeface="+mn-ea"/>
                <a:cs typeface="+mn-cs"/>
              </a:rPr>
              <a:t>2</a:t>
            </a:r>
            <a:br>
              <a:rPr kumimoji="0" lang="en-US" altLang="en-US" sz="2400" b="0" i="0" u="sng" strike="noStrike" kern="1200" cap="none" spc="0" normalizeH="0" baseline="0" noProof="0">
                <a:ln>
                  <a:noFill/>
                </a:ln>
                <a:solidFill>
                  <a:srgbClr val="0000CC"/>
                </a:solidFill>
                <a:effectLst/>
                <a:uLnTx/>
                <a:uFillTx/>
                <a:latin typeface="Comic Sans MS" pitchFamily="66" charset="0"/>
                <a:ea typeface="+mn-ea"/>
                <a:cs typeface="+mn-cs"/>
              </a:rPr>
            </a:br>
            <a:r>
              <a:rPr kumimoji="0" lang="en-US" altLang="en-US" sz="2400" b="0" i="0" u="none" strike="noStrike" kern="1200" cap="none" spc="0" normalizeH="0" baseline="0" noProof="0">
                <a:ln>
                  <a:noFill/>
                </a:ln>
                <a:solidFill>
                  <a:srgbClr val="0000CC"/>
                </a:solidFill>
                <a:effectLst/>
                <a:uLnTx/>
                <a:uFillTx/>
                <a:latin typeface="Comic Sans MS" pitchFamily="66" charset="0"/>
                <a:ea typeface="+mn-ea"/>
                <a:cs typeface="+mn-cs"/>
              </a:rPr>
              <a:t>44 g CO</a:t>
            </a:r>
            <a:r>
              <a:rPr kumimoji="0" lang="en-US" altLang="en-US" sz="2400" b="0" i="0" u="none" strike="noStrike" kern="1200" cap="none" spc="0" normalizeH="0" baseline="-25000" noProof="0">
                <a:ln>
                  <a:noFill/>
                </a:ln>
                <a:solidFill>
                  <a:srgbClr val="0000CC"/>
                </a:solidFill>
                <a:effectLst/>
                <a:uLnTx/>
                <a:uFillTx/>
                <a:latin typeface="Comic Sans MS" pitchFamily="66" charset="0"/>
                <a:ea typeface="+mn-ea"/>
                <a:cs typeface="+mn-cs"/>
              </a:rPr>
              <a:t>2</a:t>
            </a:r>
          </a:p>
        </p:txBody>
      </p:sp>
      <p:sp>
        <p:nvSpPr>
          <p:cNvPr id="6150" name="Text Box 6">
            <a:extLst>
              <a:ext uri="{FF2B5EF4-FFF2-40B4-BE49-F238E27FC236}">
                <a16:creationId xmlns:a16="http://schemas.microsoft.com/office/drawing/2014/main" id="{A3EEEDAF-128E-7DFC-9049-97A4CE6AA857}"/>
              </a:ext>
            </a:extLst>
          </p:cNvPr>
          <p:cNvSpPr txBox="1">
            <a:spLocks noChangeArrowheads="1"/>
          </p:cNvSpPr>
          <p:nvPr/>
        </p:nvSpPr>
        <p:spPr bwMode="auto">
          <a:xfrm>
            <a:off x="4572000" y="2133600"/>
            <a:ext cx="335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a:ln>
                  <a:noFill/>
                </a:ln>
                <a:solidFill>
                  <a:srgbClr val="0000CC"/>
                </a:solidFill>
                <a:effectLst/>
                <a:uLnTx/>
                <a:uFillTx/>
                <a:latin typeface="Comic Sans MS" pitchFamily="66" charset="0"/>
                <a:ea typeface="+mn-ea"/>
                <a:cs typeface="+mn-cs"/>
              </a:rPr>
              <a:t>= 2.84 moles CO</a:t>
            </a:r>
            <a:r>
              <a:rPr kumimoji="0" lang="en-US" altLang="en-US" sz="2400" b="0" i="0" u="none" strike="noStrike" kern="1200" cap="none" spc="0" normalizeH="0" baseline="-25000" noProof="0">
                <a:ln>
                  <a:noFill/>
                </a:ln>
                <a:solidFill>
                  <a:srgbClr val="0000CC"/>
                </a:solidFill>
                <a:effectLst/>
                <a:uLnTx/>
                <a:uFillTx/>
                <a:latin typeface="Comic Sans MS" pitchFamily="66" charset="0"/>
                <a:ea typeface="+mn-ea"/>
                <a:cs typeface="+mn-cs"/>
              </a:rPr>
              <a:t>2</a:t>
            </a:r>
          </a:p>
        </p:txBody>
      </p:sp>
      <p:cxnSp>
        <p:nvCxnSpPr>
          <p:cNvPr id="5" name="Straight Connector 4">
            <a:extLst>
              <a:ext uri="{FF2B5EF4-FFF2-40B4-BE49-F238E27FC236}">
                <a16:creationId xmlns:a16="http://schemas.microsoft.com/office/drawing/2014/main" id="{79C1404F-A393-6FB6-738C-CE40BD1D9401}"/>
              </a:ext>
            </a:extLst>
          </p:cNvPr>
          <p:cNvCxnSpPr/>
          <p:nvPr/>
        </p:nvCxnSpPr>
        <p:spPr>
          <a:xfrm flipH="1">
            <a:off x="1447800" y="1981200"/>
            <a:ext cx="838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0F6C100-A85F-238B-A275-A5A8C4A8CFBB}"/>
              </a:ext>
            </a:extLst>
          </p:cNvPr>
          <p:cNvCxnSpPr/>
          <p:nvPr/>
        </p:nvCxnSpPr>
        <p:spPr>
          <a:xfrm flipH="1">
            <a:off x="3429000" y="2426758"/>
            <a:ext cx="838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Line 7">
            <a:extLst>
              <a:ext uri="{FF2B5EF4-FFF2-40B4-BE49-F238E27FC236}">
                <a16:creationId xmlns:a16="http://schemas.microsoft.com/office/drawing/2014/main" id="{22ABA8EF-E35C-E71C-137D-F728D858B483}"/>
              </a:ext>
            </a:extLst>
          </p:cNvPr>
          <p:cNvSpPr>
            <a:spLocks noChangeShapeType="1"/>
          </p:cNvSpPr>
          <p:nvPr/>
        </p:nvSpPr>
        <p:spPr bwMode="auto">
          <a:xfrm flipH="1">
            <a:off x="1981200" y="2667000"/>
            <a:ext cx="4648200" cy="190500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 name="Text Box 8">
            <a:extLst>
              <a:ext uri="{FF2B5EF4-FFF2-40B4-BE49-F238E27FC236}">
                <a16:creationId xmlns:a16="http://schemas.microsoft.com/office/drawing/2014/main" id="{3EB81AF0-68FF-E9AF-238F-E9896B9F8E5A}"/>
              </a:ext>
            </a:extLst>
          </p:cNvPr>
          <p:cNvSpPr txBox="1">
            <a:spLocks noChangeArrowheads="1"/>
          </p:cNvSpPr>
          <p:nvPr/>
        </p:nvSpPr>
        <p:spPr bwMode="auto">
          <a:xfrm>
            <a:off x="914400" y="4648200"/>
            <a:ext cx="2590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sng" strike="noStrike" kern="1200" cap="none" spc="0" normalizeH="0" baseline="0" noProof="0">
                <a:ln>
                  <a:noFill/>
                </a:ln>
                <a:solidFill>
                  <a:srgbClr val="FF3300"/>
                </a:solidFill>
                <a:effectLst/>
                <a:uLnTx/>
                <a:uFillTx/>
                <a:latin typeface="Comic Sans MS" pitchFamily="66" charset="0"/>
                <a:ea typeface="+mn-ea"/>
                <a:cs typeface="+mn-cs"/>
              </a:rPr>
              <a:t>2.84 moles CO</a:t>
            </a:r>
            <a:r>
              <a:rPr kumimoji="0" lang="en-US" altLang="en-US" sz="2400" b="0" i="0" u="sng" strike="noStrike" kern="1200" cap="none" spc="0" normalizeH="0" baseline="-25000" noProof="0">
                <a:ln>
                  <a:noFill/>
                </a:ln>
                <a:solidFill>
                  <a:srgbClr val="FF3300"/>
                </a:solidFill>
                <a:effectLst/>
                <a:uLnTx/>
                <a:uFillTx/>
                <a:latin typeface="Comic Sans MS" pitchFamily="66" charset="0"/>
                <a:ea typeface="+mn-ea"/>
                <a:cs typeface="+mn-cs"/>
              </a:rPr>
              <a:t>2</a:t>
            </a:r>
            <a:br>
              <a:rPr kumimoji="0" lang="en-US" altLang="en-US" sz="2400" b="0" i="0" u="sng" strike="noStrike" kern="1200" cap="none" spc="0" normalizeH="0" baseline="0" noProof="0">
                <a:ln>
                  <a:noFill/>
                </a:ln>
                <a:solidFill>
                  <a:srgbClr val="FF3300"/>
                </a:solidFill>
                <a:effectLst/>
                <a:uLnTx/>
                <a:uFillTx/>
                <a:latin typeface="Comic Sans MS" pitchFamily="66" charset="0"/>
                <a:ea typeface="+mn-ea"/>
                <a:cs typeface="+mn-cs"/>
              </a:rPr>
            </a:br>
            <a:r>
              <a:rPr kumimoji="0" lang="en-US" altLang="en-US" sz="2400" b="0" i="0" u="none" strike="noStrike" kern="1200" cap="none" spc="0" normalizeH="0" baseline="0" noProof="0">
                <a:ln>
                  <a:noFill/>
                </a:ln>
                <a:solidFill>
                  <a:srgbClr val="FF3300"/>
                </a:solidFill>
                <a:effectLst/>
                <a:uLnTx/>
                <a:uFillTx/>
                <a:latin typeface="Comic Sans MS" pitchFamily="66" charset="0"/>
                <a:ea typeface="+mn-ea"/>
                <a:cs typeface="+mn-cs"/>
              </a:rPr>
              <a:t>1</a:t>
            </a:r>
          </a:p>
        </p:txBody>
      </p:sp>
      <p:sp>
        <p:nvSpPr>
          <p:cNvPr id="11" name="Text Box 9">
            <a:extLst>
              <a:ext uri="{FF2B5EF4-FFF2-40B4-BE49-F238E27FC236}">
                <a16:creationId xmlns:a16="http://schemas.microsoft.com/office/drawing/2014/main" id="{E87B4AFC-1934-2B27-1C6C-A4E087CF0F2B}"/>
              </a:ext>
            </a:extLst>
          </p:cNvPr>
          <p:cNvSpPr txBox="1">
            <a:spLocks noChangeArrowheads="1"/>
          </p:cNvSpPr>
          <p:nvPr/>
        </p:nvSpPr>
        <p:spPr bwMode="auto">
          <a:xfrm>
            <a:off x="3429000" y="48006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a:ln>
                  <a:noFill/>
                </a:ln>
                <a:solidFill>
                  <a:srgbClr val="FF3300"/>
                </a:solidFill>
                <a:effectLst/>
                <a:uLnTx/>
                <a:uFillTx/>
                <a:latin typeface="Comic Sans MS" pitchFamily="66" charset="0"/>
                <a:ea typeface="+mn-ea"/>
                <a:cs typeface="+mn-cs"/>
              </a:rPr>
              <a:t>x</a:t>
            </a:r>
          </a:p>
        </p:txBody>
      </p:sp>
      <p:sp>
        <p:nvSpPr>
          <p:cNvPr id="14" name="Rectangle 10">
            <a:extLst>
              <a:ext uri="{FF2B5EF4-FFF2-40B4-BE49-F238E27FC236}">
                <a16:creationId xmlns:a16="http://schemas.microsoft.com/office/drawing/2014/main" id="{426DF431-C8E0-A54E-9EC3-5DE5F64D300C}"/>
              </a:ext>
            </a:extLst>
          </p:cNvPr>
          <p:cNvSpPr>
            <a:spLocks noChangeArrowheads="1"/>
          </p:cNvSpPr>
          <p:nvPr/>
        </p:nvSpPr>
        <p:spPr bwMode="auto">
          <a:xfrm>
            <a:off x="3733800" y="4648200"/>
            <a:ext cx="18970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sng" strike="noStrike" kern="1200" cap="none" spc="0" normalizeH="0" baseline="0" noProof="0">
                <a:ln>
                  <a:noFill/>
                </a:ln>
                <a:solidFill>
                  <a:srgbClr val="FF3300"/>
                </a:solidFill>
                <a:effectLst/>
                <a:uLnTx/>
                <a:uFillTx/>
                <a:latin typeface="Comic Sans MS" pitchFamily="66" charset="0"/>
                <a:ea typeface="+mn-ea"/>
                <a:cs typeface="+mn-cs"/>
              </a:rPr>
              <a:t>22.4 L CO</a:t>
            </a:r>
            <a:r>
              <a:rPr kumimoji="0" lang="en-US" altLang="en-US" sz="2400" b="0" i="0" u="sng" strike="noStrike" kern="1200" cap="none" spc="0" normalizeH="0" baseline="-25000" noProof="0">
                <a:ln>
                  <a:noFill/>
                </a:ln>
                <a:solidFill>
                  <a:srgbClr val="FF3300"/>
                </a:solidFill>
                <a:effectLst/>
                <a:uLnTx/>
                <a:uFillTx/>
                <a:latin typeface="Comic Sans MS" pitchFamily="66" charset="0"/>
                <a:ea typeface="+mn-ea"/>
                <a:cs typeface="+mn-cs"/>
              </a:rPr>
              <a:t>2</a:t>
            </a:r>
            <a:r>
              <a:rPr kumimoji="0" lang="en-US" altLang="en-US" sz="2400" b="0" i="0" u="sng" strike="noStrike" kern="1200" cap="none" spc="0" normalizeH="0" baseline="0" noProof="0">
                <a:ln>
                  <a:noFill/>
                </a:ln>
                <a:solidFill>
                  <a:srgbClr val="FF3300"/>
                </a:solidFill>
                <a:effectLst/>
                <a:uLnTx/>
                <a:uFillTx/>
                <a:latin typeface="Comic Sans MS" pitchFamily="66" charset="0"/>
                <a:ea typeface="+mn-ea"/>
                <a:cs typeface="+mn-cs"/>
              </a:rPr>
              <a:t> </a:t>
            </a:r>
            <a:br>
              <a:rPr kumimoji="0" lang="en-US" altLang="en-US" sz="2400" b="0" i="0" u="sng" strike="noStrike" kern="1200" cap="none" spc="0" normalizeH="0" baseline="0" noProof="0">
                <a:ln>
                  <a:noFill/>
                </a:ln>
                <a:solidFill>
                  <a:srgbClr val="FF3300"/>
                </a:solidFill>
                <a:effectLst/>
                <a:uLnTx/>
                <a:uFillTx/>
                <a:latin typeface="Comic Sans MS" pitchFamily="66" charset="0"/>
                <a:ea typeface="+mn-ea"/>
                <a:cs typeface="+mn-cs"/>
              </a:rPr>
            </a:br>
            <a:r>
              <a:rPr kumimoji="0" lang="en-US" altLang="en-US" sz="2400" b="0" i="0" u="none" strike="noStrike" kern="1200" cap="none" spc="0" normalizeH="0" baseline="0" noProof="0">
                <a:ln>
                  <a:noFill/>
                </a:ln>
                <a:solidFill>
                  <a:srgbClr val="FF3300"/>
                </a:solidFill>
                <a:effectLst/>
                <a:uLnTx/>
                <a:uFillTx/>
                <a:latin typeface="Comic Sans MS" pitchFamily="66" charset="0"/>
                <a:ea typeface="+mn-ea"/>
                <a:cs typeface="+mn-cs"/>
              </a:rPr>
              <a:t>1 mole CO</a:t>
            </a:r>
            <a:r>
              <a:rPr kumimoji="0" lang="en-US" altLang="en-US" sz="2400" b="0" i="0" u="none" strike="noStrike" kern="1200" cap="none" spc="0" normalizeH="0" baseline="-25000" noProof="0">
                <a:ln>
                  <a:noFill/>
                </a:ln>
                <a:solidFill>
                  <a:srgbClr val="FF3300"/>
                </a:solidFill>
                <a:effectLst/>
                <a:uLnTx/>
                <a:uFillTx/>
                <a:latin typeface="Comic Sans MS" pitchFamily="66" charset="0"/>
                <a:ea typeface="+mn-ea"/>
                <a:cs typeface="+mn-cs"/>
              </a:rPr>
              <a:t>2</a:t>
            </a:r>
          </a:p>
        </p:txBody>
      </p:sp>
      <p:cxnSp>
        <p:nvCxnSpPr>
          <p:cNvPr id="15" name="Straight Connector 14">
            <a:extLst>
              <a:ext uri="{FF2B5EF4-FFF2-40B4-BE49-F238E27FC236}">
                <a16:creationId xmlns:a16="http://schemas.microsoft.com/office/drawing/2014/main" id="{2C02F981-183B-5736-8915-2C589E4791B2}"/>
              </a:ext>
            </a:extLst>
          </p:cNvPr>
          <p:cNvCxnSpPr>
            <a:cxnSpLocks/>
          </p:cNvCxnSpPr>
          <p:nvPr/>
        </p:nvCxnSpPr>
        <p:spPr>
          <a:xfrm flipH="1">
            <a:off x="1989137" y="4800600"/>
            <a:ext cx="1211263"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3E39C54-39F4-C0A3-4EEC-C6986DFAFD74}"/>
              </a:ext>
            </a:extLst>
          </p:cNvPr>
          <p:cNvCxnSpPr>
            <a:cxnSpLocks/>
          </p:cNvCxnSpPr>
          <p:nvPr/>
        </p:nvCxnSpPr>
        <p:spPr>
          <a:xfrm flipH="1">
            <a:off x="4191000" y="5181600"/>
            <a:ext cx="1211263"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 Box 11">
            <a:extLst>
              <a:ext uri="{FF2B5EF4-FFF2-40B4-BE49-F238E27FC236}">
                <a16:creationId xmlns:a16="http://schemas.microsoft.com/office/drawing/2014/main" id="{793BE7DF-961E-5F10-085C-49E68E4069B1}"/>
              </a:ext>
            </a:extLst>
          </p:cNvPr>
          <p:cNvSpPr txBox="1">
            <a:spLocks noChangeArrowheads="1"/>
          </p:cNvSpPr>
          <p:nvPr/>
        </p:nvSpPr>
        <p:spPr bwMode="auto">
          <a:xfrm>
            <a:off x="5638800" y="48768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srgbClr val="FF3300"/>
                </a:solidFill>
                <a:effectLst/>
                <a:uLnTx/>
                <a:uFillTx/>
                <a:latin typeface="Comic Sans MS" pitchFamily="66" charset="0"/>
                <a:ea typeface="+mn-ea"/>
                <a:cs typeface="+mn-cs"/>
              </a:rPr>
              <a:t>= 63.6 Liters CO</a:t>
            </a:r>
            <a:r>
              <a:rPr kumimoji="0" lang="en-US" altLang="en-US" sz="2400" b="0" i="0" u="none" strike="noStrike" kern="1200" cap="none" spc="0" normalizeH="0" baseline="-25000" noProof="0" dirty="0">
                <a:ln>
                  <a:noFill/>
                </a:ln>
                <a:solidFill>
                  <a:srgbClr val="FF3300"/>
                </a:solidFill>
                <a:effectLst/>
                <a:uLnTx/>
                <a:uFillTx/>
                <a:latin typeface="Comic Sans MS" pitchFamily="66" charset="0"/>
                <a:ea typeface="+mn-ea"/>
                <a:cs typeface="+mn-cs"/>
              </a:rPr>
              <a:t>2</a:t>
            </a:r>
            <a:r>
              <a:rPr kumimoji="0" lang="en-US" altLang="en-US" sz="2400" b="0" i="0" u="none" strike="noStrike" kern="1200" cap="none" spc="0" normalizeH="0" baseline="0" noProof="0" dirty="0">
                <a:ln>
                  <a:noFill/>
                </a:ln>
                <a:solidFill>
                  <a:srgbClr val="FF3300"/>
                </a:solidFill>
                <a:effectLst/>
                <a:uLnTx/>
                <a:uFillTx/>
                <a:latin typeface="Comic Sans MS" pitchFamily="66" charset="0"/>
                <a:ea typeface="+mn-ea"/>
                <a:cs typeface="+mn-cs"/>
              </a:rPr>
              <a:t>  </a:t>
            </a:r>
            <a:endParaRPr kumimoji="0" lang="en-US" altLang="en-US" sz="2400" b="0" i="0" u="none" strike="noStrike" kern="1200" cap="none" spc="0" normalizeH="0" baseline="-25000" noProof="0" dirty="0">
              <a:ln>
                <a:noFill/>
              </a:ln>
              <a:solidFill>
                <a:srgbClr val="FF3300"/>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216884676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E389"/>
        </a:solidFill>
        <a:effectLst/>
      </p:bgPr>
    </p:bg>
    <p:spTree>
      <p:nvGrpSpPr>
        <p:cNvPr id="1" name=""/>
        <p:cNvGrpSpPr/>
        <p:nvPr/>
      </p:nvGrpSpPr>
      <p:grpSpPr>
        <a:xfrm>
          <a:off x="0" y="0"/>
          <a:ext cx="0" cy="0"/>
          <a:chOff x="0" y="0"/>
          <a:chExt cx="0" cy="0"/>
        </a:xfrm>
      </p:grpSpPr>
      <p:sp>
        <p:nvSpPr>
          <p:cNvPr id="7170" name="TextBox 1"/>
          <p:cNvSpPr txBox="1">
            <a:spLocks noChangeArrowheads="1"/>
          </p:cNvSpPr>
          <p:nvPr/>
        </p:nvSpPr>
        <p:spPr bwMode="auto">
          <a:xfrm>
            <a:off x="0" y="0"/>
            <a:ext cx="9144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effectLst/>
                <a:uLnTx/>
                <a:uFillTx/>
                <a:latin typeface="Congenial" panose="02000503040000020004" pitchFamily="2" charset="0"/>
              </a:rPr>
              <a:t>57.  If you happen to have 325 g</a:t>
            </a:r>
            <a:br>
              <a:rPr kumimoji="0" lang="en-US" altLang="en-US" sz="4000" b="0" i="0" u="none" strike="noStrike" kern="1200" cap="none" spc="0" normalizeH="0" baseline="0" noProof="0" dirty="0">
                <a:ln>
                  <a:noFill/>
                </a:ln>
                <a:effectLst/>
                <a:uLnTx/>
                <a:uFillTx/>
                <a:latin typeface="Congenial" panose="02000503040000020004" pitchFamily="2" charset="0"/>
              </a:rPr>
            </a:br>
            <a:r>
              <a:rPr kumimoji="0" lang="en-US" altLang="en-US" sz="4000" b="0" i="0" u="none" strike="noStrike" kern="1200" cap="none" spc="0" normalizeH="0" baseline="0" noProof="0" dirty="0">
                <a:ln>
                  <a:noFill/>
                </a:ln>
                <a:effectLst/>
                <a:uLnTx/>
                <a:uFillTx/>
                <a:latin typeface="Congenial" panose="02000503040000020004" pitchFamily="2" charset="0"/>
              </a:rPr>
              <a:t>        of titanium (II) sulfate, </a:t>
            </a:r>
            <a:br>
              <a:rPr kumimoji="0" lang="en-US" altLang="en-US" sz="4000" b="0" i="0" u="none" strike="noStrike" kern="1200" cap="none" spc="0" normalizeH="0" baseline="0" noProof="0" dirty="0">
                <a:ln>
                  <a:noFill/>
                </a:ln>
                <a:effectLst/>
                <a:uLnTx/>
                <a:uFillTx/>
                <a:latin typeface="Congenial" panose="02000503040000020004" pitchFamily="2" charset="0"/>
              </a:rPr>
            </a:br>
            <a:r>
              <a:rPr kumimoji="0" lang="en-US" altLang="en-US" sz="4000" b="0" i="0" u="none" strike="noStrike" kern="1200" cap="none" spc="0" normalizeH="0" baseline="0" noProof="0" dirty="0">
                <a:ln>
                  <a:noFill/>
                </a:ln>
                <a:effectLst/>
                <a:uLnTx/>
                <a:uFillTx/>
                <a:latin typeface="Congenial" panose="02000503040000020004" pitchFamily="2" charset="0"/>
              </a:rPr>
              <a:t>        how many FU’s are present?</a:t>
            </a:r>
          </a:p>
        </p:txBody>
      </p:sp>
      <p:sp>
        <p:nvSpPr>
          <p:cNvPr id="2" name="TextBox 1">
            <a:extLst>
              <a:ext uri="{FF2B5EF4-FFF2-40B4-BE49-F238E27FC236}">
                <a16:creationId xmlns:a16="http://schemas.microsoft.com/office/drawing/2014/main" id="{D1CD5CC8-6BA9-7747-910E-30E5A4B09F0C}"/>
              </a:ext>
            </a:extLst>
          </p:cNvPr>
          <p:cNvSpPr txBox="1"/>
          <p:nvPr/>
        </p:nvSpPr>
        <p:spPr>
          <a:xfrm>
            <a:off x="6096000" y="2819400"/>
            <a:ext cx="3048000" cy="3395801"/>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We’ll need this</a:t>
            </a:r>
          </a:p>
          <a:p>
            <a:r>
              <a:rPr lang="en-US" sz="2800" dirty="0">
                <a:latin typeface="Times New Roman" panose="02020603050405020304" pitchFamily="18" charset="0"/>
                <a:cs typeface="Times New Roman" panose="02020603050405020304" pitchFamily="18" charset="0"/>
              </a:rPr>
              <a:t>TiSO</a:t>
            </a:r>
            <a:r>
              <a:rPr lang="en-US" sz="2800" baseline="-25000" dirty="0">
                <a:latin typeface="Times New Roman" panose="02020603050405020304" pitchFamily="18" charset="0"/>
                <a:cs typeface="Times New Roman" panose="02020603050405020304" pitchFamily="18" charset="0"/>
              </a:rPr>
              <a:t>4</a:t>
            </a:r>
            <a:br>
              <a:rPr lang="en-US" sz="2800" baseline="-25000" dirty="0">
                <a:latin typeface="Times New Roman" panose="02020603050405020304" pitchFamily="18" charset="0"/>
                <a:cs typeface="Times New Roman" panose="02020603050405020304" pitchFamily="18" charset="0"/>
              </a:rPr>
            </a:br>
            <a:endParaRPr lang="en-US" sz="2800" baseline="-250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Ti  1 x 48 = 48 g</a:t>
            </a:r>
          </a:p>
          <a:p>
            <a:r>
              <a:rPr lang="en-US" sz="2800" dirty="0">
                <a:latin typeface="Times New Roman" panose="02020603050405020304" pitchFamily="18" charset="0"/>
                <a:cs typeface="Times New Roman" panose="02020603050405020304" pitchFamily="18" charset="0"/>
              </a:rPr>
              <a:t>S    1 x 32 = 32 g</a:t>
            </a:r>
          </a:p>
          <a:p>
            <a:r>
              <a:rPr lang="en-US" sz="2800" dirty="0">
                <a:latin typeface="Times New Roman" panose="02020603050405020304" pitchFamily="18" charset="0"/>
                <a:cs typeface="Times New Roman" panose="02020603050405020304" pitchFamily="18" charset="0"/>
              </a:rPr>
              <a:t>O   4 x 16 = 64 g</a:t>
            </a:r>
          </a:p>
          <a:p>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144 g/mole</a:t>
            </a:r>
          </a:p>
        </p:txBody>
      </p:sp>
      <p:cxnSp>
        <p:nvCxnSpPr>
          <p:cNvPr id="4" name="Straight Connector 3">
            <a:extLst>
              <a:ext uri="{FF2B5EF4-FFF2-40B4-BE49-F238E27FC236}">
                <a16:creationId xmlns:a16="http://schemas.microsoft.com/office/drawing/2014/main" id="{7C715991-C2D8-F46F-8F3B-FF57F5A6CDF3}"/>
              </a:ext>
            </a:extLst>
          </p:cNvPr>
          <p:cNvCxnSpPr/>
          <p:nvPr/>
        </p:nvCxnSpPr>
        <p:spPr>
          <a:xfrm>
            <a:off x="7391400" y="5410200"/>
            <a:ext cx="1600200" cy="0"/>
          </a:xfrm>
          <a:prstGeom prst="line">
            <a:avLst/>
          </a:prstGeom>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B08EA0B6-9F01-1CF7-7C0A-946EA8A910E9}"/>
              </a:ext>
            </a:extLst>
          </p:cNvPr>
          <p:cNvCxnSpPr/>
          <p:nvPr/>
        </p:nvCxnSpPr>
        <p:spPr>
          <a:xfrm>
            <a:off x="6096000" y="3810000"/>
            <a:ext cx="16002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0043289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E389"/>
        </a:solidFill>
        <a:effectLst/>
      </p:bgPr>
    </p:bg>
    <p:spTree>
      <p:nvGrpSpPr>
        <p:cNvPr id="1" name="">
          <a:extLst>
            <a:ext uri="{FF2B5EF4-FFF2-40B4-BE49-F238E27FC236}">
              <a16:creationId xmlns:a16="http://schemas.microsoft.com/office/drawing/2014/main" id="{76DBFDFD-8443-89CD-0791-8BD9D43EC65B}"/>
            </a:ext>
          </a:extLst>
        </p:cNvPr>
        <p:cNvGrpSpPr/>
        <p:nvPr/>
      </p:nvGrpSpPr>
      <p:grpSpPr>
        <a:xfrm>
          <a:off x="0" y="0"/>
          <a:ext cx="0" cy="0"/>
          <a:chOff x="0" y="0"/>
          <a:chExt cx="0" cy="0"/>
        </a:xfrm>
      </p:grpSpPr>
      <p:sp>
        <p:nvSpPr>
          <p:cNvPr id="7170" name="TextBox 1">
            <a:extLst>
              <a:ext uri="{FF2B5EF4-FFF2-40B4-BE49-F238E27FC236}">
                <a16:creationId xmlns:a16="http://schemas.microsoft.com/office/drawing/2014/main" id="{ACA7F6E0-A9EF-7676-C376-5E2D73AC9B9E}"/>
              </a:ext>
            </a:extLst>
          </p:cNvPr>
          <p:cNvSpPr txBox="1">
            <a:spLocks noChangeArrowheads="1"/>
          </p:cNvSpPr>
          <p:nvPr/>
        </p:nvSpPr>
        <p:spPr bwMode="auto">
          <a:xfrm>
            <a:off x="0" y="0"/>
            <a:ext cx="9144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effectLst/>
                <a:uLnTx/>
                <a:uFillTx/>
                <a:latin typeface="Congenial" panose="02000503040000020004" pitchFamily="2" charset="0"/>
              </a:rPr>
              <a:t>57.  If you happen to have 325 g</a:t>
            </a:r>
            <a:br>
              <a:rPr kumimoji="0" lang="en-US" altLang="en-US" sz="4000" b="0" i="0" u="none" strike="noStrike" kern="1200" cap="none" spc="0" normalizeH="0" baseline="0" noProof="0" dirty="0">
                <a:ln>
                  <a:noFill/>
                </a:ln>
                <a:effectLst/>
                <a:uLnTx/>
                <a:uFillTx/>
                <a:latin typeface="Congenial" panose="02000503040000020004" pitchFamily="2" charset="0"/>
              </a:rPr>
            </a:br>
            <a:r>
              <a:rPr kumimoji="0" lang="en-US" altLang="en-US" sz="4000" b="0" i="0" u="none" strike="noStrike" kern="1200" cap="none" spc="0" normalizeH="0" baseline="0" noProof="0" dirty="0">
                <a:ln>
                  <a:noFill/>
                </a:ln>
                <a:effectLst/>
                <a:uLnTx/>
                <a:uFillTx/>
                <a:latin typeface="Congenial" panose="02000503040000020004" pitchFamily="2" charset="0"/>
              </a:rPr>
              <a:t>        of titanium (II) sulfate, </a:t>
            </a:r>
            <a:br>
              <a:rPr kumimoji="0" lang="en-US" altLang="en-US" sz="4000" b="0" i="0" u="none" strike="noStrike" kern="1200" cap="none" spc="0" normalizeH="0" baseline="0" noProof="0" dirty="0">
                <a:ln>
                  <a:noFill/>
                </a:ln>
                <a:effectLst/>
                <a:uLnTx/>
                <a:uFillTx/>
                <a:latin typeface="Congenial" panose="02000503040000020004" pitchFamily="2" charset="0"/>
              </a:rPr>
            </a:br>
            <a:r>
              <a:rPr kumimoji="0" lang="en-US" altLang="en-US" sz="4000" b="0" i="0" u="none" strike="noStrike" kern="1200" cap="none" spc="0" normalizeH="0" baseline="0" noProof="0" dirty="0">
                <a:ln>
                  <a:noFill/>
                </a:ln>
                <a:effectLst/>
                <a:uLnTx/>
                <a:uFillTx/>
                <a:latin typeface="Congenial" panose="02000503040000020004" pitchFamily="2" charset="0"/>
              </a:rPr>
              <a:t>        how many FU’s are present?</a:t>
            </a:r>
          </a:p>
        </p:txBody>
      </p:sp>
      <p:sp>
        <p:nvSpPr>
          <p:cNvPr id="18" name="Text Box 4">
            <a:extLst>
              <a:ext uri="{FF2B5EF4-FFF2-40B4-BE49-F238E27FC236}">
                <a16:creationId xmlns:a16="http://schemas.microsoft.com/office/drawing/2014/main" id="{CD7ACA4D-45F1-42F9-B845-3A0678341BEA}"/>
              </a:ext>
            </a:extLst>
          </p:cNvPr>
          <p:cNvSpPr txBox="1">
            <a:spLocks noChangeArrowheads="1"/>
          </p:cNvSpPr>
          <p:nvPr/>
        </p:nvSpPr>
        <p:spPr bwMode="auto">
          <a:xfrm>
            <a:off x="320675" y="2117950"/>
            <a:ext cx="2057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lang="en-US" altLang="en-US" sz="2400" u="sng" dirty="0">
                <a:solidFill>
                  <a:prstClr val="black"/>
                </a:solidFill>
                <a:latin typeface="Times New Roman" panose="02020603050405020304" pitchFamily="18" charset="0"/>
                <a:cs typeface="Times New Roman" panose="02020603050405020304" pitchFamily="18" charset="0"/>
              </a:rPr>
              <a:t>325</a:t>
            </a:r>
            <a:r>
              <a:rPr kumimoji="0" lang="en-US" altLang="en-US" sz="24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g TiSO</a:t>
            </a:r>
            <a:r>
              <a:rPr kumimoji="0" lang="en-US" altLang="en-US" sz="2400" b="0" i="0" u="sng"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4</a:t>
            </a:r>
            <a:br>
              <a:rPr kumimoji="0" lang="en-US" altLang="en-US" sz="24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a:t>
            </a:r>
          </a:p>
        </p:txBody>
      </p:sp>
      <p:sp>
        <p:nvSpPr>
          <p:cNvPr id="19" name="Text Box 5">
            <a:extLst>
              <a:ext uri="{FF2B5EF4-FFF2-40B4-BE49-F238E27FC236}">
                <a16:creationId xmlns:a16="http://schemas.microsoft.com/office/drawing/2014/main" id="{1C32F600-293B-46CE-8375-7E829A6630D8}"/>
              </a:ext>
            </a:extLst>
          </p:cNvPr>
          <p:cNvSpPr txBox="1">
            <a:spLocks noChangeArrowheads="1"/>
          </p:cNvSpPr>
          <p:nvPr/>
        </p:nvSpPr>
        <p:spPr bwMode="auto">
          <a:xfrm>
            <a:off x="2454275" y="2270350"/>
            <a:ext cx="533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x</a:t>
            </a:r>
          </a:p>
        </p:txBody>
      </p:sp>
      <p:sp>
        <p:nvSpPr>
          <p:cNvPr id="21" name="Rectangle 7">
            <a:extLst>
              <a:ext uri="{FF2B5EF4-FFF2-40B4-BE49-F238E27FC236}">
                <a16:creationId xmlns:a16="http://schemas.microsoft.com/office/drawing/2014/main" id="{B563BA7A-7DB8-4EE4-B7B5-EB4F6728D4CB}"/>
              </a:ext>
            </a:extLst>
          </p:cNvPr>
          <p:cNvSpPr>
            <a:spLocks noChangeArrowheads="1"/>
          </p:cNvSpPr>
          <p:nvPr/>
        </p:nvSpPr>
        <p:spPr bwMode="auto">
          <a:xfrm>
            <a:off x="2926327" y="2041750"/>
            <a:ext cx="18594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 mole TiSO</a:t>
            </a:r>
            <a:r>
              <a:rPr kumimoji="0" lang="en-US" altLang="en-US" sz="2400" b="0" i="0" u="sng"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4</a:t>
            </a:r>
            <a:br>
              <a:rPr kumimoji="0" lang="en-US" altLang="en-US" sz="24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144 g TiSO</a:t>
            </a:r>
            <a:r>
              <a:rPr kumimoji="0" lang="en-US" altLang="en-US" sz="2400" b="0" i="0"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4</a:t>
            </a:r>
          </a:p>
        </p:txBody>
      </p:sp>
      <p:cxnSp>
        <p:nvCxnSpPr>
          <p:cNvPr id="22" name="Straight Connector 21">
            <a:extLst>
              <a:ext uri="{FF2B5EF4-FFF2-40B4-BE49-F238E27FC236}">
                <a16:creationId xmlns:a16="http://schemas.microsoft.com/office/drawing/2014/main" id="{0F74EF53-5EAF-4864-A8F7-712934D057C1}"/>
              </a:ext>
            </a:extLst>
          </p:cNvPr>
          <p:cNvCxnSpPr>
            <a:cxnSpLocks/>
          </p:cNvCxnSpPr>
          <p:nvPr/>
        </p:nvCxnSpPr>
        <p:spPr>
          <a:xfrm flipH="1">
            <a:off x="1372466" y="2218971"/>
            <a:ext cx="853209" cy="20377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CA8C41F-BF95-476C-B6A2-DCA7F2B993A8}"/>
              </a:ext>
            </a:extLst>
          </p:cNvPr>
          <p:cNvCxnSpPr/>
          <p:nvPr/>
        </p:nvCxnSpPr>
        <p:spPr>
          <a:xfrm flipH="1">
            <a:off x="3856037" y="2507397"/>
            <a:ext cx="838200" cy="3048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4" name="Text Box 8">
            <a:extLst>
              <a:ext uri="{FF2B5EF4-FFF2-40B4-BE49-F238E27FC236}">
                <a16:creationId xmlns:a16="http://schemas.microsoft.com/office/drawing/2014/main" id="{18D9D631-1391-438E-A468-FE258609CF0E}"/>
              </a:ext>
            </a:extLst>
          </p:cNvPr>
          <p:cNvSpPr txBox="1">
            <a:spLocks noChangeArrowheads="1"/>
          </p:cNvSpPr>
          <p:nvPr/>
        </p:nvSpPr>
        <p:spPr bwMode="auto">
          <a:xfrm>
            <a:off x="5181600" y="2201734"/>
            <a:ext cx="32162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2.26 moles TiSO</a:t>
            </a:r>
            <a:r>
              <a:rPr kumimoji="0" lang="en-US" altLang="en-US" sz="2400" b="0" i="0"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4</a:t>
            </a:r>
          </a:p>
        </p:txBody>
      </p:sp>
    </p:spTree>
    <p:extLst>
      <p:ext uri="{BB962C8B-B14F-4D97-AF65-F5344CB8AC3E}">
        <p14:creationId xmlns:p14="http://schemas.microsoft.com/office/powerpoint/2010/main" val="196542294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E389"/>
        </a:solidFill>
        <a:effectLst/>
      </p:bgPr>
    </p:bg>
    <p:spTree>
      <p:nvGrpSpPr>
        <p:cNvPr id="1" name="">
          <a:extLst>
            <a:ext uri="{FF2B5EF4-FFF2-40B4-BE49-F238E27FC236}">
              <a16:creationId xmlns:a16="http://schemas.microsoft.com/office/drawing/2014/main" id="{4EB25B54-FC4A-94F8-A277-E612FCAB059F}"/>
            </a:ext>
          </a:extLst>
        </p:cNvPr>
        <p:cNvGrpSpPr/>
        <p:nvPr/>
      </p:nvGrpSpPr>
      <p:grpSpPr>
        <a:xfrm>
          <a:off x="0" y="0"/>
          <a:ext cx="0" cy="0"/>
          <a:chOff x="0" y="0"/>
          <a:chExt cx="0" cy="0"/>
        </a:xfrm>
      </p:grpSpPr>
      <p:sp>
        <p:nvSpPr>
          <p:cNvPr id="7170" name="TextBox 1">
            <a:extLst>
              <a:ext uri="{FF2B5EF4-FFF2-40B4-BE49-F238E27FC236}">
                <a16:creationId xmlns:a16="http://schemas.microsoft.com/office/drawing/2014/main" id="{DB0AF5B5-A45F-640F-82D0-5189D3ED908A}"/>
              </a:ext>
            </a:extLst>
          </p:cNvPr>
          <p:cNvSpPr txBox="1">
            <a:spLocks noChangeArrowheads="1"/>
          </p:cNvSpPr>
          <p:nvPr/>
        </p:nvSpPr>
        <p:spPr bwMode="auto">
          <a:xfrm>
            <a:off x="0" y="0"/>
            <a:ext cx="9144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effectLst/>
                <a:uLnTx/>
                <a:uFillTx/>
                <a:latin typeface="Congenial" panose="02000503040000020004" pitchFamily="2" charset="0"/>
              </a:rPr>
              <a:t>57.  If you happen to have 325 g</a:t>
            </a:r>
            <a:br>
              <a:rPr kumimoji="0" lang="en-US" altLang="en-US" sz="4000" b="0" i="0" u="none" strike="noStrike" kern="1200" cap="none" spc="0" normalizeH="0" baseline="0" noProof="0" dirty="0">
                <a:ln>
                  <a:noFill/>
                </a:ln>
                <a:effectLst/>
                <a:uLnTx/>
                <a:uFillTx/>
                <a:latin typeface="Congenial" panose="02000503040000020004" pitchFamily="2" charset="0"/>
              </a:rPr>
            </a:br>
            <a:r>
              <a:rPr kumimoji="0" lang="en-US" altLang="en-US" sz="4000" b="0" i="0" u="none" strike="noStrike" kern="1200" cap="none" spc="0" normalizeH="0" baseline="0" noProof="0" dirty="0">
                <a:ln>
                  <a:noFill/>
                </a:ln>
                <a:effectLst/>
                <a:uLnTx/>
                <a:uFillTx/>
                <a:latin typeface="Congenial" panose="02000503040000020004" pitchFamily="2" charset="0"/>
              </a:rPr>
              <a:t>        of titanium (II) sulfate, </a:t>
            </a:r>
            <a:br>
              <a:rPr kumimoji="0" lang="en-US" altLang="en-US" sz="4000" b="0" i="0" u="none" strike="noStrike" kern="1200" cap="none" spc="0" normalizeH="0" baseline="0" noProof="0" dirty="0">
                <a:ln>
                  <a:noFill/>
                </a:ln>
                <a:effectLst/>
                <a:uLnTx/>
                <a:uFillTx/>
                <a:latin typeface="Congenial" panose="02000503040000020004" pitchFamily="2" charset="0"/>
              </a:rPr>
            </a:br>
            <a:r>
              <a:rPr kumimoji="0" lang="en-US" altLang="en-US" sz="4000" b="0" i="0" u="none" strike="noStrike" kern="1200" cap="none" spc="0" normalizeH="0" baseline="0" noProof="0" dirty="0">
                <a:ln>
                  <a:noFill/>
                </a:ln>
                <a:effectLst/>
                <a:uLnTx/>
                <a:uFillTx/>
                <a:latin typeface="Congenial" panose="02000503040000020004" pitchFamily="2" charset="0"/>
              </a:rPr>
              <a:t>        how many FU’s are present?</a:t>
            </a:r>
          </a:p>
        </p:txBody>
      </p:sp>
      <p:sp>
        <p:nvSpPr>
          <p:cNvPr id="8199" name="Line 9">
            <a:extLst>
              <a:ext uri="{FF2B5EF4-FFF2-40B4-BE49-F238E27FC236}">
                <a16:creationId xmlns:a16="http://schemas.microsoft.com/office/drawing/2014/main" id="{A025306A-75BD-7A19-6910-9962C3983FC6}"/>
              </a:ext>
            </a:extLst>
          </p:cNvPr>
          <p:cNvSpPr>
            <a:spLocks noChangeShapeType="1"/>
          </p:cNvSpPr>
          <p:nvPr/>
        </p:nvSpPr>
        <p:spPr bwMode="auto">
          <a:xfrm flipH="1">
            <a:off x="2225675" y="2803750"/>
            <a:ext cx="4038600" cy="762000"/>
          </a:xfrm>
          <a:prstGeom prst="line">
            <a:avLst/>
          </a:prstGeom>
          <a:noFill/>
          <a:ln w="3810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18" name="Text Box 4">
            <a:extLst>
              <a:ext uri="{FF2B5EF4-FFF2-40B4-BE49-F238E27FC236}">
                <a16:creationId xmlns:a16="http://schemas.microsoft.com/office/drawing/2014/main" id="{5882020F-5E62-DAC1-4193-8BA3D5388447}"/>
              </a:ext>
            </a:extLst>
          </p:cNvPr>
          <p:cNvSpPr txBox="1">
            <a:spLocks noChangeArrowheads="1"/>
          </p:cNvSpPr>
          <p:nvPr/>
        </p:nvSpPr>
        <p:spPr bwMode="auto">
          <a:xfrm>
            <a:off x="320675" y="2117950"/>
            <a:ext cx="2057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lang="en-US" altLang="en-US" sz="2400" u="sng" dirty="0">
                <a:solidFill>
                  <a:prstClr val="black"/>
                </a:solidFill>
                <a:latin typeface="Times New Roman" panose="02020603050405020304" pitchFamily="18" charset="0"/>
                <a:cs typeface="Times New Roman" panose="02020603050405020304" pitchFamily="18" charset="0"/>
              </a:rPr>
              <a:t>325</a:t>
            </a:r>
            <a:r>
              <a:rPr kumimoji="0" lang="en-US" altLang="en-US" sz="24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g TiSO</a:t>
            </a:r>
            <a:r>
              <a:rPr kumimoji="0" lang="en-US" altLang="en-US" sz="2400" b="0" i="0" u="sng"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4</a:t>
            </a:r>
            <a:br>
              <a:rPr kumimoji="0" lang="en-US" altLang="en-US" sz="24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a:t>
            </a:r>
          </a:p>
        </p:txBody>
      </p:sp>
      <p:sp>
        <p:nvSpPr>
          <p:cNvPr id="19" name="Text Box 5">
            <a:extLst>
              <a:ext uri="{FF2B5EF4-FFF2-40B4-BE49-F238E27FC236}">
                <a16:creationId xmlns:a16="http://schemas.microsoft.com/office/drawing/2014/main" id="{3C95F398-84AB-B06B-C8D6-57304B0411BF}"/>
              </a:ext>
            </a:extLst>
          </p:cNvPr>
          <p:cNvSpPr txBox="1">
            <a:spLocks noChangeArrowheads="1"/>
          </p:cNvSpPr>
          <p:nvPr/>
        </p:nvSpPr>
        <p:spPr bwMode="auto">
          <a:xfrm>
            <a:off x="2454275" y="2270350"/>
            <a:ext cx="533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x</a:t>
            </a:r>
          </a:p>
        </p:txBody>
      </p:sp>
      <p:sp>
        <p:nvSpPr>
          <p:cNvPr id="21" name="Rectangle 7">
            <a:extLst>
              <a:ext uri="{FF2B5EF4-FFF2-40B4-BE49-F238E27FC236}">
                <a16:creationId xmlns:a16="http://schemas.microsoft.com/office/drawing/2014/main" id="{A06B0FEB-1CF8-E028-462D-5E2326372A18}"/>
              </a:ext>
            </a:extLst>
          </p:cNvPr>
          <p:cNvSpPr>
            <a:spLocks noChangeArrowheads="1"/>
          </p:cNvSpPr>
          <p:nvPr/>
        </p:nvSpPr>
        <p:spPr bwMode="auto">
          <a:xfrm>
            <a:off x="2926327" y="2041750"/>
            <a:ext cx="18594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 mole TiSO</a:t>
            </a:r>
            <a:r>
              <a:rPr kumimoji="0" lang="en-US" altLang="en-US" sz="2400" b="0" i="0" u="sng"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4</a:t>
            </a:r>
            <a:br>
              <a:rPr kumimoji="0" lang="en-US" altLang="en-US" sz="24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144 g TiSO</a:t>
            </a:r>
            <a:r>
              <a:rPr kumimoji="0" lang="en-US" altLang="en-US" sz="2400" b="0" i="0"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4</a:t>
            </a:r>
          </a:p>
        </p:txBody>
      </p:sp>
      <p:cxnSp>
        <p:nvCxnSpPr>
          <p:cNvPr id="22" name="Straight Connector 21">
            <a:extLst>
              <a:ext uri="{FF2B5EF4-FFF2-40B4-BE49-F238E27FC236}">
                <a16:creationId xmlns:a16="http://schemas.microsoft.com/office/drawing/2014/main" id="{9B76F59B-A15E-9745-BF48-9B4EAFF055C5}"/>
              </a:ext>
            </a:extLst>
          </p:cNvPr>
          <p:cNvCxnSpPr>
            <a:cxnSpLocks/>
          </p:cNvCxnSpPr>
          <p:nvPr/>
        </p:nvCxnSpPr>
        <p:spPr>
          <a:xfrm flipH="1">
            <a:off x="1372466" y="2218971"/>
            <a:ext cx="853209" cy="20377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0D870F1-53D2-A0CE-15AB-33FE79C7761E}"/>
              </a:ext>
            </a:extLst>
          </p:cNvPr>
          <p:cNvCxnSpPr/>
          <p:nvPr/>
        </p:nvCxnSpPr>
        <p:spPr>
          <a:xfrm flipH="1">
            <a:off x="3856037" y="2507397"/>
            <a:ext cx="838200" cy="3048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4" name="Text Box 8">
            <a:extLst>
              <a:ext uri="{FF2B5EF4-FFF2-40B4-BE49-F238E27FC236}">
                <a16:creationId xmlns:a16="http://schemas.microsoft.com/office/drawing/2014/main" id="{D4D82593-19D5-296C-51B0-142A98EF54C7}"/>
              </a:ext>
            </a:extLst>
          </p:cNvPr>
          <p:cNvSpPr txBox="1">
            <a:spLocks noChangeArrowheads="1"/>
          </p:cNvSpPr>
          <p:nvPr/>
        </p:nvSpPr>
        <p:spPr bwMode="auto">
          <a:xfrm>
            <a:off x="5181600" y="2201734"/>
            <a:ext cx="32162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2.26 moles TiSO</a:t>
            </a:r>
            <a:r>
              <a:rPr kumimoji="0" lang="en-US" altLang="en-US" sz="2400" b="0" i="0"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4</a:t>
            </a:r>
          </a:p>
        </p:txBody>
      </p:sp>
      <p:sp>
        <p:nvSpPr>
          <p:cNvPr id="25" name="Text Box 10">
            <a:extLst>
              <a:ext uri="{FF2B5EF4-FFF2-40B4-BE49-F238E27FC236}">
                <a16:creationId xmlns:a16="http://schemas.microsoft.com/office/drawing/2014/main" id="{FFB0A525-C472-FA8A-91B1-2D9D15113C11}"/>
              </a:ext>
            </a:extLst>
          </p:cNvPr>
          <p:cNvSpPr txBox="1">
            <a:spLocks noChangeArrowheads="1"/>
          </p:cNvSpPr>
          <p:nvPr/>
        </p:nvSpPr>
        <p:spPr bwMode="auto">
          <a:xfrm>
            <a:off x="0" y="3779103"/>
            <a:ext cx="2819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sng" strike="noStrike" kern="1200" cap="none" spc="0" normalizeH="0" baseline="0" noProof="0" dirty="0">
                <a:ln>
                  <a:noFill/>
                </a:ln>
                <a:solidFill>
                  <a:srgbClr val="800080"/>
                </a:solidFill>
                <a:effectLst/>
                <a:uLnTx/>
                <a:uFillTx/>
                <a:latin typeface="Times New Roman" panose="02020603050405020304" pitchFamily="18" charset="0"/>
                <a:cs typeface="Times New Roman" panose="02020603050405020304" pitchFamily="18" charset="0"/>
              </a:rPr>
              <a:t>2.26 moles </a:t>
            </a:r>
            <a:r>
              <a:rPr lang="en-US" altLang="en-US" sz="2400" u="sng" dirty="0">
                <a:solidFill>
                  <a:srgbClr val="800080"/>
                </a:solidFill>
                <a:latin typeface="Times New Roman" panose="02020603050405020304" pitchFamily="18" charset="0"/>
                <a:cs typeface="Times New Roman" panose="02020603050405020304" pitchFamily="18" charset="0"/>
              </a:rPr>
              <a:t>Ti</a:t>
            </a:r>
            <a:r>
              <a:rPr kumimoji="0" lang="en-US" altLang="en-US" sz="2400" b="0" i="0" u="sng" strike="noStrike" kern="1200" cap="none" spc="0" normalizeH="0" baseline="0" noProof="0" dirty="0">
                <a:ln>
                  <a:noFill/>
                </a:ln>
                <a:solidFill>
                  <a:srgbClr val="800080"/>
                </a:solidFill>
                <a:effectLst/>
                <a:uLnTx/>
                <a:uFillTx/>
                <a:latin typeface="Times New Roman" panose="02020603050405020304" pitchFamily="18" charset="0"/>
                <a:cs typeface="Times New Roman" panose="02020603050405020304" pitchFamily="18" charset="0"/>
              </a:rPr>
              <a:t>SO</a:t>
            </a:r>
            <a:r>
              <a:rPr kumimoji="0" lang="en-US" altLang="en-US" sz="2400" b="0" i="0" u="sng" strike="noStrike" kern="1200" cap="none" spc="0" normalizeH="0" baseline="-25000" noProof="0" dirty="0">
                <a:ln>
                  <a:noFill/>
                </a:ln>
                <a:solidFill>
                  <a:srgbClr val="800080"/>
                </a:solidFill>
                <a:effectLst/>
                <a:uLnTx/>
                <a:uFillTx/>
                <a:latin typeface="Times New Roman" panose="02020603050405020304" pitchFamily="18" charset="0"/>
                <a:cs typeface="Times New Roman" panose="02020603050405020304" pitchFamily="18" charset="0"/>
              </a:rPr>
              <a:t>4</a:t>
            </a:r>
            <a:br>
              <a:rPr kumimoji="0" lang="en-US" altLang="en-US" sz="2400" b="0" i="0" u="sng" strike="noStrike" kern="1200" cap="none" spc="0" normalizeH="0" baseline="0" noProof="0" dirty="0">
                <a:ln>
                  <a:noFill/>
                </a:ln>
                <a:solidFill>
                  <a:srgbClr val="800080"/>
                </a:solidFill>
                <a:effectLst/>
                <a:uLnTx/>
                <a:uFillTx/>
                <a:latin typeface="Times New Roman" panose="02020603050405020304" pitchFamily="18" charset="0"/>
                <a:cs typeface="Times New Roman" panose="02020603050405020304" pitchFamily="18" charset="0"/>
              </a:rPr>
            </a:br>
            <a:r>
              <a:rPr kumimoji="0" lang="en-US" altLang="en-US" sz="2400" b="0" i="0" u="none" strike="noStrike" kern="1200" cap="none" spc="0" normalizeH="0" baseline="0" noProof="0" dirty="0">
                <a:ln>
                  <a:noFill/>
                </a:ln>
                <a:solidFill>
                  <a:srgbClr val="800080"/>
                </a:solidFill>
                <a:effectLst/>
                <a:uLnTx/>
                <a:uFillTx/>
                <a:latin typeface="Times New Roman" panose="02020603050405020304" pitchFamily="18" charset="0"/>
                <a:cs typeface="Times New Roman" panose="02020603050405020304" pitchFamily="18" charset="0"/>
              </a:rPr>
              <a:t>1</a:t>
            </a:r>
          </a:p>
        </p:txBody>
      </p:sp>
      <p:sp>
        <p:nvSpPr>
          <p:cNvPr id="26" name="Text Box 11">
            <a:extLst>
              <a:ext uri="{FF2B5EF4-FFF2-40B4-BE49-F238E27FC236}">
                <a16:creationId xmlns:a16="http://schemas.microsoft.com/office/drawing/2014/main" id="{B8F2B00C-D4A9-4AED-B43A-EE62F17CA0C5}"/>
              </a:ext>
            </a:extLst>
          </p:cNvPr>
          <p:cNvSpPr txBox="1">
            <a:spLocks noChangeArrowheads="1"/>
          </p:cNvSpPr>
          <p:nvPr/>
        </p:nvSpPr>
        <p:spPr bwMode="auto">
          <a:xfrm>
            <a:off x="2743200" y="3931503"/>
            <a:ext cx="5334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a:ln>
                  <a:noFill/>
                </a:ln>
                <a:solidFill>
                  <a:srgbClr val="800080"/>
                </a:solidFill>
                <a:effectLst/>
                <a:uLnTx/>
                <a:uFillTx/>
                <a:latin typeface="Times New Roman" panose="02020603050405020304" pitchFamily="18" charset="0"/>
                <a:cs typeface="Times New Roman" panose="02020603050405020304" pitchFamily="18" charset="0"/>
              </a:rPr>
              <a:t>x</a:t>
            </a:r>
          </a:p>
        </p:txBody>
      </p:sp>
      <p:sp>
        <p:nvSpPr>
          <p:cNvPr id="27" name="Text Box 12">
            <a:extLst>
              <a:ext uri="{FF2B5EF4-FFF2-40B4-BE49-F238E27FC236}">
                <a16:creationId xmlns:a16="http://schemas.microsoft.com/office/drawing/2014/main" id="{A8A5D363-02CC-33DE-4C2C-29C123D31CD1}"/>
              </a:ext>
            </a:extLst>
          </p:cNvPr>
          <p:cNvSpPr txBox="1">
            <a:spLocks noChangeArrowheads="1"/>
          </p:cNvSpPr>
          <p:nvPr/>
        </p:nvSpPr>
        <p:spPr bwMode="auto">
          <a:xfrm>
            <a:off x="2895600" y="3779103"/>
            <a:ext cx="3505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sng" strike="noStrike" kern="1200" cap="none" spc="0" normalizeH="0" baseline="0" noProof="0" dirty="0">
                <a:ln>
                  <a:noFill/>
                </a:ln>
                <a:solidFill>
                  <a:srgbClr val="800080"/>
                </a:solidFill>
                <a:effectLst/>
                <a:uLnTx/>
                <a:uFillTx/>
                <a:latin typeface="Times New Roman" panose="02020603050405020304" pitchFamily="18" charset="0"/>
                <a:cs typeface="Times New Roman" panose="02020603050405020304" pitchFamily="18" charset="0"/>
              </a:rPr>
              <a:t>6.02 x 10</a:t>
            </a:r>
            <a:r>
              <a:rPr kumimoji="0" lang="en-US" altLang="en-US" sz="2400" b="0" i="0" u="sng" strike="noStrike" kern="1200" cap="none" spc="0" normalizeH="0" baseline="30000" noProof="0" dirty="0">
                <a:ln>
                  <a:noFill/>
                </a:ln>
                <a:solidFill>
                  <a:srgbClr val="800080"/>
                </a:solidFill>
                <a:effectLst/>
                <a:uLnTx/>
                <a:uFillTx/>
                <a:latin typeface="Times New Roman" panose="02020603050405020304" pitchFamily="18" charset="0"/>
                <a:cs typeface="Times New Roman" panose="02020603050405020304" pitchFamily="18" charset="0"/>
              </a:rPr>
              <a:t>23</a:t>
            </a:r>
            <a:r>
              <a:rPr kumimoji="0" lang="en-US" altLang="en-US" sz="2400" b="0" i="0" u="sng" strike="noStrike" kern="1200" cap="none" spc="0" normalizeH="0" baseline="0" noProof="0" dirty="0">
                <a:ln>
                  <a:noFill/>
                </a:ln>
                <a:solidFill>
                  <a:srgbClr val="800080"/>
                </a:solidFill>
                <a:effectLst/>
                <a:uLnTx/>
                <a:uFillTx/>
                <a:latin typeface="Times New Roman" panose="02020603050405020304" pitchFamily="18" charset="0"/>
                <a:cs typeface="Times New Roman" panose="02020603050405020304" pitchFamily="18" charset="0"/>
              </a:rPr>
              <a:t> FU TiSO</a:t>
            </a:r>
            <a:r>
              <a:rPr kumimoji="0" lang="en-US" altLang="en-US" sz="2400" b="0" i="0" u="sng" strike="noStrike" kern="1200" cap="none" spc="0" normalizeH="0" baseline="-25000" noProof="0" dirty="0">
                <a:ln>
                  <a:noFill/>
                </a:ln>
                <a:solidFill>
                  <a:srgbClr val="800080"/>
                </a:solidFill>
                <a:effectLst/>
                <a:uLnTx/>
                <a:uFillTx/>
                <a:latin typeface="Times New Roman" panose="02020603050405020304" pitchFamily="18" charset="0"/>
                <a:cs typeface="Times New Roman" panose="02020603050405020304" pitchFamily="18" charset="0"/>
              </a:rPr>
              <a:t>4</a:t>
            </a:r>
            <a:br>
              <a:rPr kumimoji="0" lang="en-US" altLang="en-US" sz="2400" b="0" i="0" u="none" strike="noStrike" kern="1200" cap="none" spc="0" normalizeH="0" baseline="0" noProof="0" dirty="0">
                <a:ln>
                  <a:noFill/>
                </a:ln>
                <a:solidFill>
                  <a:srgbClr val="800080"/>
                </a:solidFill>
                <a:effectLst/>
                <a:uLnTx/>
                <a:uFillTx/>
                <a:latin typeface="Times New Roman" panose="02020603050405020304" pitchFamily="18" charset="0"/>
                <a:cs typeface="Times New Roman" panose="02020603050405020304" pitchFamily="18" charset="0"/>
              </a:rPr>
            </a:br>
            <a:r>
              <a:rPr kumimoji="0" lang="en-US" altLang="en-US" sz="2400" b="0" i="0" u="none" strike="noStrike" kern="1200" cap="none" spc="0" normalizeH="0" baseline="0" noProof="0" dirty="0">
                <a:ln>
                  <a:noFill/>
                </a:ln>
                <a:solidFill>
                  <a:srgbClr val="800080"/>
                </a:solidFill>
                <a:effectLst/>
                <a:uLnTx/>
                <a:uFillTx/>
                <a:latin typeface="Times New Roman" panose="02020603050405020304" pitchFamily="18" charset="0"/>
                <a:cs typeface="Times New Roman" panose="02020603050405020304" pitchFamily="18" charset="0"/>
              </a:rPr>
              <a:t>1 mole </a:t>
            </a:r>
            <a:r>
              <a:rPr lang="en-US" altLang="en-US" sz="2400" dirty="0">
                <a:solidFill>
                  <a:srgbClr val="800080"/>
                </a:solidFill>
                <a:latin typeface="Times New Roman" panose="02020603050405020304" pitchFamily="18" charset="0"/>
                <a:cs typeface="Times New Roman" panose="02020603050405020304" pitchFamily="18" charset="0"/>
              </a:rPr>
              <a:t>Ti</a:t>
            </a:r>
            <a:r>
              <a:rPr kumimoji="0" lang="en-US" altLang="en-US" sz="2400" b="0" i="0" u="none" strike="noStrike" kern="1200" cap="none" spc="0" normalizeH="0" baseline="0" noProof="0" dirty="0">
                <a:ln>
                  <a:noFill/>
                </a:ln>
                <a:solidFill>
                  <a:srgbClr val="800080"/>
                </a:solidFill>
                <a:effectLst/>
                <a:uLnTx/>
                <a:uFillTx/>
                <a:latin typeface="Times New Roman" panose="02020603050405020304" pitchFamily="18" charset="0"/>
                <a:cs typeface="Times New Roman" panose="02020603050405020304" pitchFamily="18" charset="0"/>
              </a:rPr>
              <a:t>SO</a:t>
            </a:r>
            <a:r>
              <a:rPr kumimoji="0" lang="en-US" altLang="en-US" sz="2400" b="0" i="0" u="none" strike="noStrike" kern="1200" cap="none" spc="0" normalizeH="0" baseline="-25000" noProof="0" dirty="0">
                <a:ln>
                  <a:noFill/>
                </a:ln>
                <a:solidFill>
                  <a:srgbClr val="800080"/>
                </a:solidFill>
                <a:effectLst/>
                <a:uLnTx/>
                <a:uFillTx/>
                <a:latin typeface="Times New Roman" panose="02020603050405020304" pitchFamily="18" charset="0"/>
                <a:cs typeface="Times New Roman" panose="02020603050405020304" pitchFamily="18" charset="0"/>
              </a:rPr>
              <a:t>4</a:t>
            </a:r>
            <a:endParaRPr kumimoji="0" lang="en-US" altLang="en-US" sz="2400" b="0" i="0" u="none" strike="noStrike" kern="1200" cap="none" spc="0" normalizeH="0" baseline="0" noProof="0" dirty="0">
              <a:ln>
                <a:noFill/>
              </a:ln>
              <a:solidFill>
                <a:srgbClr val="800080"/>
              </a:solidFill>
              <a:effectLst/>
              <a:uLnTx/>
              <a:uFillTx/>
              <a:latin typeface="Times New Roman" panose="02020603050405020304" pitchFamily="18" charset="0"/>
              <a:cs typeface="Times New Roman" panose="02020603050405020304" pitchFamily="18" charset="0"/>
            </a:endParaRPr>
          </a:p>
        </p:txBody>
      </p:sp>
      <p:cxnSp>
        <p:nvCxnSpPr>
          <p:cNvPr id="28" name="Straight Connector 27">
            <a:extLst>
              <a:ext uri="{FF2B5EF4-FFF2-40B4-BE49-F238E27FC236}">
                <a16:creationId xmlns:a16="http://schemas.microsoft.com/office/drawing/2014/main" id="{CDE32BD7-7DE3-3A49-90D5-6ACE2DC898F9}"/>
              </a:ext>
            </a:extLst>
          </p:cNvPr>
          <p:cNvCxnSpPr>
            <a:cxnSpLocks/>
          </p:cNvCxnSpPr>
          <p:nvPr/>
        </p:nvCxnSpPr>
        <p:spPr>
          <a:xfrm flipH="1">
            <a:off x="952500" y="3923919"/>
            <a:ext cx="1754982" cy="15592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08E17EF-6DFA-C0A4-0A44-4D4629427A2E}"/>
              </a:ext>
            </a:extLst>
          </p:cNvPr>
          <p:cNvCxnSpPr>
            <a:cxnSpLocks/>
          </p:cNvCxnSpPr>
          <p:nvPr/>
        </p:nvCxnSpPr>
        <p:spPr>
          <a:xfrm flipH="1">
            <a:off x="3961209" y="4310739"/>
            <a:ext cx="1754982" cy="15592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 name="Text Box 8">
            <a:extLst>
              <a:ext uri="{FF2B5EF4-FFF2-40B4-BE49-F238E27FC236}">
                <a16:creationId xmlns:a16="http://schemas.microsoft.com/office/drawing/2014/main" id="{2A1D7D43-8AE9-7C24-E8BA-43D07E97652A}"/>
              </a:ext>
            </a:extLst>
          </p:cNvPr>
          <p:cNvSpPr txBox="1">
            <a:spLocks noChangeArrowheads="1"/>
          </p:cNvSpPr>
          <p:nvPr/>
        </p:nvSpPr>
        <p:spPr bwMode="auto">
          <a:xfrm>
            <a:off x="6234257" y="3937489"/>
            <a:ext cx="27432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952681"/>
                </a:solidFill>
                <a:effectLst/>
                <a:uLnTx/>
                <a:uFillTx/>
                <a:latin typeface="Times New Roman" panose="02020603050405020304" pitchFamily="18" charset="0"/>
                <a:cs typeface="Times New Roman" panose="02020603050405020304" pitchFamily="18" charset="0"/>
              </a:rPr>
              <a:t>=   </a:t>
            </a:r>
            <a:endParaRPr kumimoji="0" lang="en-US" altLang="en-US" sz="2400" b="0" i="0" u="none" strike="noStrike" kern="1200" cap="none" spc="0" normalizeH="0" baseline="-25000" noProof="0" dirty="0">
              <a:ln>
                <a:noFill/>
              </a:ln>
              <a:solidFill>
                <a:srgbClr val="952681"/>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411515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E389"/>
        </a:solidFill>
        <a:effectLst/>
      </p:bgPr>
    </p:bg>
    <p:spTree>
      <p:nvGrpSpPr>
        <p:cNvPr id="1" name="">
          <a:extLst>
            <a:ext uri="{FF2B5EF4-FFF2-40B4-BE49-F238E27FC236}">
              <a16:creationId xmlns:a16="http://schemas.microsoft.com/office/drawing/2014/main" id="{2830305B-57F1-42C7-27D1-212B95F27665}"/>
            </a:ext>
          </a:extLst>
        </p:cNvPr>
        <p:cNvGrpSpPr/>
        <p:nvPr/>
      </p:nvGrpSpPr>
      <p:grpSpPr>
        <a:xfrm>
          <a:off x="0" y="0"/>
          <a:ext cx="0" cy="0"/>
          <a:chOff x="0" y="0"/>
          <a:chExt cx="0" cy="0"/>
        </a:xfrm>
      </p:grpSpPr>
      <p:sp>
        <p:nvSpPr>
          <p:cNvPr id="7170" name="TextBox 1">
            <a:extLst>
              <a:ext uri="{FF2B5EF4-FFF2-40B4-BE49-F238E27FC236}">
                <a16:creationId xmlns:a16="http://schemas.microsoft.com/office/drawing/2014/main" id="{740DAAA3-E91F-8F2B-3210-AA204108883F}"/>
              </a:ext>
            </a:extLst>
          </p:cNvPr>
          <p:cNvSpPr txBox="1">
            <a:spLocks noChangeArrowheads="1"/>
          </p:cNvSpPr>
          <p:nvPr/>
        </p:nvSpPr>
        <p:spPr bwMode="auto">
          <a:xfrm>
            <a:off x="0" y="0"/>
            <a:ext cx="9144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effectLst/>
                <a:uLnTx/>
                <a:uFillTx/>
                <a:latin typeface="Congenial" panose="02000503040000020004" pitchFamily="2" charset="0"/>
              </a:rPr>
              <a:t>57.  If you happen to have 325 g</a:t>
            </a:r>
            <a:br>
              <a:rPr kumimoji="0" lang="en-US" altLang="en-US" sz="4000" b="0" i="0" u="none" strike="noStrike" kern="1200" cap="none" spc="0" normalizeH="0" baseline="0" noProof="0" dirty="0">
                <a:ln>
                  <a:noFill/>
                </a:ln>
                <a:effectLst/>
                <a:uLnTx/>
                <a:uFillTx/>
                <a:latin typeface="Congenial" panose="02000503040000020004" pitchFamily="2" charset="0"/>
              </a:rPr>
            </a:br>
            <a:r>
              <a:rPr kumimoji="0" lang="en-US" altLang="en-US" sz="4000" b="0" i="0" u="none" strike="noStrike" kern="1200" cap="none" spc="0" normalizeH="0" baseline="0" noProof="0" dirty="0">
                <a:ln>
                  <a:noFill/>
                </a:ln>
                <a:effectLst/>
                <a:uLnTx/>
                <a:uFillTx/>
                <a:latin typeface="Congenial" panose="02000503040000020004" pitchFamily="2" charset="0"/>
              </a:rPr>
              <a:t>        of titanium (II) sulfate, </a:t>
            </a:r>
            <a:br>
              <a:rPr kumimoji="0" lang="en-US" altLang="en-US" sz="4000" b="0" i="0" u="none" strike="noStrike" kern="1200" cap="none" spc="0" normalizeH="0" baseline="0" noProof="0" dirty="0">
                <a:ln>
                  <a:noFill/>
                </a:ln>
                <a:effectLst/>
                <a:uLnTx/>
                <a:uFillTx/>
                <a:latin typeface="Congenial" panose="02000503040000020004" pitchFamily="2" charset="0"/>
              </a:rPr>
            </a:br>
            <a:r>
              <a:rPr kumimoji="0" lang="en-US" altLang="en-US" sz="4000" b="0" i="0" u="none" strike="noStrike" kern="1200" cap="none" spc="0" normalizeH="0" baseline="0" noProof="0" dirty="0">
                <a:ln>
                  <a:noFill/>
                </a:ln>
                <a:effectLst/>
                <a:uLnTx/>
                <a:uFillTx/>
                <a:latin typeface="Congenial" panose="02000503040000020004" pitchFamily="2" charset="0"/>
              </a:rPr>
              <a:t>        how many FU’s are present?</a:t>
            </a:r>
          </a:p>
        </p:txBody>
      </p:sp>
      <p:sp>
        <p:nvSpPr>
          <p:cNvPr id="8199" name="Line 9">
            <a:extLst>
              <a:ext uri="{FF2B5EF4-FFF2-40B4-BE49-F238E27FC236}">
                <a16:creationId xmlns:a16="http://schemas.microsoft.com/office/drawing/2014/main" id="{358E7DDC-789F-5607-0D94-D17310465CDB}"/>
              </a:ext>
            </a:extLst>
          </p:cNvPr>
          <p:cNvSpPr>
            <a:spLocks noChangeShapeType="1"/>
          </p:cNvSpPr>
          <p:nvPr/>
        </p:nvSpPr>
        <p:spPr bwMode="auto">
          <a:xfrm flipH="1">
            <a:off x="2225675" y="2803750"/>
            <a:ext cx="4038600" cy="762000"/>
          </a:xfrm>
          <a:prstGeom prst="line">
            <a:avLst/>
          </a:prstGeom>
          <a:noFill/>
          <a:ln w="3810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8203" name="Line 14">
            <a:extLst>
              <a:ext uri="{FF2B5EF4-FFF2-40B4-BE49-F238E27FC236}">
                <a16:creationId xmlns:a16="http://schemas.microsoft.com/office/drawing/2014/main" id="{C51A0755-E5B5-179B-C36B-CB44A13E1163}"/>
              </a:ext>
            </a:extLst>
          </p:cNvPr>
          <p:cNvSpPr>
            <a:spLocks noChangeShapeType="1"/>
          </p:cNvSpPr>
          <p:nvPr/>
        </p:nvSpPr>
        <p:spPr bwMode="auto">
          <a:xfrm flipH="1">
            <a:off x="1372466" y="4358647"/>
            <a:ext cx="5637934" cy="1832700"/>
          </a:xfrm>
          <a:prstGeom prst="line">
            <a:avLst/>
          </a:prstGeom>
          <a:noFill/>
          <a:ln w="38100">
            <a:solidFill>
              <a:srgbClr val="9900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8204" name="Text Box 15">
            <a:extLst>
              <a:ext uri="{FF2B5EF4-FFF2-40B4-BE49-F238E27FC236}">
                <a16:creationId xmlns:a16="http://schemas.microsoft.com/office/drawing/2014/main" id="{22CFBC2E-7E5A-A8BC-BC8B-7AE0F96D9CBE}"/>
              </a:ext>
            </a:extLst>
          </p:cNvPr>
          <p:cNvSpPr txBox="1">
            <a:spLocks noChangeArrowheads="1"/>
          </p:cNvSpPr>
          <p:nvPr/>
        </p:nvSpPr>
        <p:spPr bwMode="auto">
          <a:xfrm>
            <a:off x="0" y="6334780"/>
            <a:ext cx="9144000" cy="523220"/>
          </a:xfrm>
          <a:prstGeom prst="rect">
            <a:avLst/>
          </a:prstGeom>
          <a:solidFill>
            <a:schemeClr val="tx1">
              <a:lumMod val="95000"/>
              <a:lumOff val="5000"/>
            </a:schemeClr>
          </a:solidFill>
          <a:ln>
            <a:noFill/>
          </a:ln>
          <a:effec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(2.26 x 6.02) x 10</a:t>
            </a:r>
            <a:r>
              <a:rPr kumimoji="0" lang="en-US" altLang="en-US" sz="2800" b="0" i="0" u="none" strike="noStrike" kern="1200" cap="none" spc="0" normalizeH="0" baseline="30000" noProof="0" dirty="0">
                <a:ln>
                  <a:noFill/>
                </a:ln>
                <a:solidFill>
                  <a:schemeClr val="bg1"/>
                </a:solidFill>
                <a:effectLst/>
                <a:uLnTx/>
                <a:uFillTx/>
                <a:latin typeface="Times New Roman" panose="02020603050405020304" pitchFamily="18" charset="0"/>
                <a:cs typeface="Times New Roman" panose="02020603050405020304" pitchFamily="18" charset="0"/>
              </a:rPr>
              <a:t>23</a:t>
            </a:r>
            <a:r>
              <a:rPr kumimoji="0" lang="en-US" altLang="en-US" sz="28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 </a:t>
            </a:r>
            <a:r>
              <a:rPr lang="en-US" altLang="en-US" sz="2800" dirty="0">
                <a:solidFill>
                  <a:schemeClr val="bg1"/>
                </a:solidFill>
                <a:latin typeface="Times New Roman" panose="02020603050405020304" pitchFamily="18" charset="0"/>
                <a:cs typeface="Times New Roman" panose="02020603050405020304" pitchFamily="18" charset="0"/>
              </a:rPr>
              <a:t>13.6</a:t>
            </a:r>
            <a:r>
              <a:rPr kumimoji="0" lang="en-US" altLang="en-US" sz="28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x 10</a:t>
            </a:r>
            <a:r>
              <a:rPr kumimoji="0" lang="en-US" altLang="en-US" sz="2800" b="0" i="0" u="none" strike="noStrike" kern="1200" cap="none" spc="0" normalizeH="0" baseline="30000" noProof="0" dirty="0">
                <a:ln>
                  <a:noFill/>
                </a:ln>
                <a:solidFill>
                  <a:schemeClr val="bg1"/>
                </a:solidFill>
                <a:effectLst/>
                <a:uLnTx/>
                <a:uFillTx/>
                <a:latin typeface="Times New Roman" panose="02020603050405020304" pitchFamily="18" charset="0"/>
                <a:cs typeface="Times New Roman" panose="02020603050405020304" pitchFamily="18" charset="0"/>
              </a:rPr>
              <a:t>23</a:t>
            </a:r>
            <a:r>
              <a:rPr kumimoji="0" lang="en-US" altLang="en-US" sz="28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 </a:t>
            </a:r>
            <a:r>
              <a:rPr lang="en-US" altLang="en-US" sz="2800" dirty="0">
                <a:solidFill>
                  <a:schemeClr val="bg1"/>
                </a:solidFill>
                <a:latin typeface="Times New Roman" panose="02020603050405020304" pitchFamily="18" charset="0"/>
                <a:cs typeface="Times New Roman" panose="02020603050405020304" pitchFamily="18" charset="0"/>
              </a:rPr>
              <a:t>1</a:t>
            </a:r>
            <a:r>
              <a:rPr kumimoji="0" lang="en-US" altLang="en-US" sz="28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.36 x 10</a:t>
            </a:r>
            <a:r>
              <a:rPr kumimoji="0" lang="en-US" altLang="en-US" sz="2800" b="0" i="0" u="none" strike="noStrike" kern="1200" cap="none" spc="0" normalizeH="0" baseline="30000" noProof="0" dirty="0">
                <a:ln>
                  <a:noFill/>
                </a:ln>
                <a:solidFill>
                  <a:schemeClr val="bg1"/>
                </a:solidFill>
                <a:effectLst/>
                <a:uLnTx/>
                <a:uFillTx/>
                <a:latin typeface="Times New Roman" panose="02020603050405020304" pitchFamily="18" charset="0"/>
                <a:cs typeface="Times New Roman" panose="02020603050405020304" pitchFamily="18" charset="0"/>
              </a:rPr>
              <a:t>24</a:t>
            </a:r>
            <a:r>
              <a:rPr kumimoji="0" lang="en-US" altLang="en-US" sz="28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FU’s  TiSO</a:t>
            </a:r>
            <a:r>
              <a:rPr kumimoji="0" lang="en-US" altLang="en-US" sz="2800" b="0" i="0" u="none" strike="noStrike" kern="1200" cap="none" spc="0" normalizeH="0" baseline="-25000" noProof="0" dirty="0">
                <a:ln>
                  <a:noFill/>
                </a:ln>
                <a:solidFill>
                  <a:schemeClr val="bg1"/>
                </a:solidFill>
                <a:effectLst/>
                <a:uLnTx/>
                <a:uFillTx/>
                <a:latin typeface="Times New Roman" panose="02020603050405020304" pitchFamily="18" charset="0"/>
                <a:cs typeface="Times New Roman" panose="02020603050405020304" pitchFamily="18" charset="0"/>
              </a:rPr>
              <a:t>4</a:t>
            </a:r>
          </a:p>
        </p:txBody>
      </p:sp>
      <p:sp>
        <p:nvSpPr>
          <p:cNvPr id="18" name="Text Box 4">
            <a:extLst>
              <a:ext uri="{FF2B5EF4-FFF2-40B4-BE49-F238E27FC236}">
                <a16:creationId xmlns:a16="http://schemas.microsoft.com/office/drawing/2014/main" id="{60245948-9D63-3EBF-A544-DA8514A65095}"/>
              </a:ext>
            </a:extLst>
          </p:cNvPr>
          <p:cNvSpPr txBox="1">
            <a:spLocks noChangeArrowheads="1"/>
          </p:cNvSpPr>
          <p:nvPr/>
        </p:nvSpPr>
        <p:spPr bwMode="auto">
          <a:xfrm>
            <a:off x="320675" y="2117950"/>
            <a:ext cx="2057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lang="en-US" altLang="en-US" sz="2400" u="sng" dirty="0">
                <a:solidFill>
                  <a:prstClr val="black"/>
                </a:solidFill>
                <a:latin typeface="Times New Roman" panose="02020603050405020304" pitchFamily="18" charset="0"/>
                <a:cs typeface="Times New Roman" panose="02020603050405020304" pitchFamily="18" charset="0"/>
              </a:rPr>
              <a:t>325</a:t>
            </a:r>
            <a:r>
              <a:rPr kumimoji="0" lang="en-US" altLang="en-US" sz="24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g TiSO</a:t>
            </a:r>
            <a:r>
              <a:rPr kumimoji="0" lang="en-US" altLang="en-US" sz="2400" b="0" i="0" u="sng"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4</a:t>
            </a:r>
            <a:br>
              <a:rPr kumimoji="0" lang="en-US" altLang="en-US" sz="24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a:t>
            </a:r>
          </a:p>
        </p:txBody>
      </p:sp>
      <p:sp>
        <p:nvSpPr>
          <p:cNvPr id="19" name="Text Box 5">
            <a:extLst>
              <a:ext uri="{FF2B5EF4-FFF2-40B4-BE49-F238E27FC236}">
                <a16:creationId xmlns:a16="http://schemas.microsoft.com/office/drawing/2014/main" id="{72B495FA-BF52-B8BD-DF89-FB6393A22E2B}"/>
              </a:ext>
            </a:extLst>
          </p:cNvPr>
          <p:cNvSpPr txBox="1">
            <a:spLocks noChangeArrowheads="1"/>
          </p:cNvSpPr>
          <p:nvPr/>
        </p:nvSpPr>
        <p:spPr bwMode="auto">
          <a:xfrm>
            <a:off x="2454275" y="2270350"/>
            <a:ext cx="533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rPr>
              <a:t>x</a:t>
            </a:r>
          </a:p>
        </p:txBody>
      </p:sp>
      <p:sp>
        <p:nvSpPr>
          <p:cNvPr id="21" name="Rectangle 7">
            <a:extLst>
              <a:ext uri="{FF2B5EF4-FFF2-40B4-BE49-F238E27FC236}">
                <a16:creationId xmlns:a16="http://schemas.microsoft.com/office/drawing/2014/main" id="{F0C7BF88-D1B9-5131-A25C-B3E11C1F592B}"/>
              </a:ext>
            </a:extLst>
          </p:cNvPr>
          <p:cNvSpPr>
            <a:spLocks noChangeArrowheads="1"/>
          </p:cNvSpPr>
          <p:nvPr/>
        </p:nvSpPr>
        <p:spPr bwMode="auto">
          <a:xfrm>
            <a:off x="2926327" y="2041750"/>
            <a:ext cx="18594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 mole TiSO</a:t>
            </a:r>
            <a:r>
              <a:rPr kumimoji="0" lang="en-US" altLang="en-US" sz="2400" b="0" i="0" u="sng"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4</a:t>
            </a:r>
            <a:br>
              <a:rPr kumimoji="0" lang="en-US" altLang="en-US" sz="24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br>
            <a:r>
              <a:rPr kumimoji="0" lang="en-US" altLang="en-US"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144 g TiSO</a:t>
            </a:r>
            <a:r>
              <a:rPr kumimoji="0" lang="en-US" altLang="en-US" sz="2400" b="0" i="0"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4</a:t>
            </a:r>
          </a:p>
        </p:txBody>
      </p:sp>
      <p:cxnSp>
        <p:nvCxnSpPr>
          <p:cNvPr id="22" name="Straight Connector 21">
            <a:extLst>
              <a:ext uri="{FF2B5EF4-FFF2-40B4-BE49-F238E27FC236}">
                <a16:creationId xmlns:a16="http://schemas.microsoft.com/office/drawing/2014/main" id="{214A3534-C7E5-C0AD-7E6E-2885F5FFFA57}"/>
              </a:ext>
            </a:extLst>
          </p:cNvPr>
          <p:cNvCxnSpPr>
            <a:cxnSpLocks/>
          </p:cNvCxnSpPr>
          <p:nvPr/>
        </p:nvCxnSpPr>
        <p:spPr>
          <a:xfrm flipH="1">
            <a:off x="1372466" y="2218971"/>
            <a:ext cx="853209" cy="20377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A073519-54AC-CC52-33ED-EC49E725BE0F}"/>
              </a:ext>
            </a:extLst>
          </p:cNvPr>
          <p:cNvCxnSpPr/>
          <p:nvPr/>
        </p:nvCxnSpPr>
        <p:spPr>
          <a:xfrm flipH="1">
            <a:off x="3856037" y="2507397"/>
            <a:ext cx="838200" cy="3048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4" name="Text Box 8">
            <a:extLst>
              <a:ext uri="{FF2B5EF4-FFF2-40B4-BE49-F238E27FC236}">
                <a16:creationId xmlns:a16="http://schemas.microsoft.com/office/drawing/2014/main" id="{8FD851B6-9374-6205-E1E0-2D6F23815F78}"/>
              </a:ext>
            </a:extLst>
          </p:cNvPr>
          <p:cNvSpPr txBox="1">
            <a:spLocks noChangeArrowheads="1"/>
          </p:cNvSpPr>
          <p:nvPr/>
        </p:nvSpPr>
        <p:spPr bwMode="auto">
          <a:xfrm>
            <a:off x="5181600" y="2201734"/>
            <a:ext cx="32162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2.26 moles TiSO</a:t>
            </a:r>
            <a:r>
              <a:rPr kumimoji="0" lang="en-US" altLang="en-US" sz="2400" b="0" i="0"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4</a:t>
            </a:r>
          </a:p>
        </p:txBody>
      </p:sp>
      <p:sp>
        <p:nvSpPr>
          <p:cNvPr id="25" name="Text Box 10">
            <a:extLst>
              <a:ext uri="{FF2B5EF4-FFF2-40B4-BE49-F238E27FC236}">
                <a16:creationId xmlns:a16="http://schemas.microsoft.com/office/drawing/2014/main" id="{AB2133F4-0F7B-946A-F219-735B5DEECAC1}"/>
              </a:ext>
            </a:extLst>
          </p:cNvPr>
          <p:cNvSpPr txBox="1">
            <a:spLocks noChangeArrowheads="1"/>
          </p:cNvSpPr>
          <p:nvPr/>
        </p:nvSpPr>
        <p:spPr bwMode="auto">
          <a:xfrm>
            <a:off x="0" y="3779103"/>
            <a:ext cx="2819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sng" strike="noStrike" kern="1200" cap="none" spc="0" normalizeH="0" baseline="0" noProof="0" dirty="0">
                <a:ln>
                  <a:noFill/>
                </a:ln>
                <a:solidFill>
                  <a:srgbClr val="800080"/>
                </a:solidFill>
                <a:effectLst/>
                <a:uLnTx/>
                <a:uFillTx/>
                <a:latin typeface="Times New Roman" panose="02020603050405020304" pitchFamily="18" charset="0"/>
                <a:cs typeface="Times New Roman" panose="02020603050405020304" pitchFamily="18" charset="0"/>
              </a:rPr>
              <a:t>2.26 moles </a:t>
            </a:r>
            <a:r>
              <a:rPr lang="en-US" altLang="en-US" sz="2400" u="sng" dirty="0">
                <a:solidFill>
                  <a:srgbClr val="800080"/>
                </a:solidFill>
                <a:latin typeface="Times New Roman" panose="02020603050405020304" pitchFamily="18" charset="0"/>
                <a:cs typeface="Times New Roman" panose="02020603050405020304" pitchFamily="18" charset="0"/>
              </a:rPr>
              <a:t>Ti</a:t>
            </a:r>
            <a:r>
              <a:rPr kumimoji="0" lang="en-US" altLang="en-US" sz="2400" b="0" i="0" u="sng" strike="noStrike" kern="1200" cap="none" spc="0" normalizeH="0" baseline="0" noProof="0" dirty="0">
                <a:ln>
                  <a:noFill/>
                </a:ln>
                <a:solidFill>
                  <a:srgbClr val="800080"/>
                </a:solidFill>
                <a:effectLst/>
                <a:uLnTx/>
                <a:uFillTx/>
                <a:latin typeface="Times New Roman" panose="02020603050405020304" pitchFamily="18" charset="0"/>
                <a:cs typeface="Times New Roman" panose="02020603050405020304" pitchFamily="18" charset="0"/>
              </a:rPr>
              <a:t>SO</a:t>
            </a:r>
            <a:r>
              <a:rPr kumimoji="0" lang="en-US" altLang="en-US" sz="2400" b="0" i="0" u="sng" strike="noStrike" kern="1200" cap="none" spc="0" normalizeH="0" baseline="-25000" noProof="0" dirty="0">
                <a:ln>
                  <a:noFill/>
                </a:ln>
                <a:solidFill>
                  <a:srgbClr val="800080"/>
                </a:solidFill>
                <a:effectLst/>
                <a:uLnTx/>
                <a:uFillTx/>
                <a:latin typeface="Times New Roman" panose="02020603050405020304" pitchFamily="18" charset="0"/>
                <a:cs typeface="Times New Roman" panose="02020603050405020304" pitchFamily="18" charset="0"/>
              </a:rPr>
              <a:t>4</a:t>
            </a:r>
            <a:br>
              <a:rPr kumimoji="0" lang="en-US" altLang="en-US" sz="2400" b="0" i="0" u="sng" strike="noStrike" kern="1200" cap="none" spc="0" normalizeH="0" baseline="0" noProof="0" dirty="0">
                <a:ln>
                  <a:noFill/>
                </a:ln>
                <a:solidFill>
                  <a:srgbClr val="800080"/>
                </a:solidFill>
                <a:effectLst/>
                <a:uLnTx/>
                <a:uFillTx/>
                <a:latin typeface="Times New Roman" panose="02020603050405020304" pitchFamily="18" charset="0"/>
                <a:cs typeface="Times New Roman" panose="02020603050405020304" pitchFamily="18" charset="0"/>
              </a:rPr>
            </a:br>
            <a:r>
              <a:rPr kumimoji="0" lang="en-US" altLang="en-US" sz="2400" b="0" i="0" u="none" strike="noStrike" kern="1200" cap="none" spc="0" normalizeH="0" baseline="0" noProof="0" dirty="0">
                <a:ln>
                  <a:noFill/>
                </a:ln>
                <a:solidFill>
                  <a:srgbClr val="800080"/>
                </a:solidFill>
                <a:effectLst/>
                <a:uLnTx/>
                <a:uFillTx/>
                <a:latin typeface="Times New Roman" panose="02020603050405020304" pitchFamily="18" charset="0"/>
                <a:cs typeface="Times New Roman" panose="02020603050405020304" pitchFamily="18" charset="0"/>
              </a:rPr>
              <a:t>1</a:t>
            </a:r>
          </a:p>
        </p:txBody>
      </p:sp>
      <p:sp>
        <p:nvSpPr>
          <p:cNvPr id="26" name="Text Box 11">
            <a:extLst>
              <a:ext uri="{FF2B5EF4-FFF2-40B4-BE49-F238E27FC236}">
                <a16:creationId xmlns:a16="http://schemas.microsoft.com/office/drawing/2014/main" id="{6CA7E936-BE98-73CA-B8EA-60F356ADB505}"/>
              </a:ext>
            </a:extLst>
          </p:cNvPr>
          <p:cNvSpPr txBox="1">
            <a:spLocks noChangeArrowheads="1"/>
          </p:cNvSpPr>
          <p:nvPr/>
        </p:nvSpPr>
        <p:spPr bwMode="auto">
          <a:xfrm>
            <a:off x="2743200" y="3931503"/>
            <a:ext cx="5334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a:ln>
                  <a:noFill/>
                </a:ln>
                <a:solidFill>
                  <a:srgbClr val="800080"/>
                </a:solidFill>
                <a:effectLst/>
                <a:uLnTx/>
                <a:uFillTx/>
                <a:latin typeface="Times New Roman" panose="02020603050405020304" pitchFamily="18" charset="0"/>
                <a:cs typeface="Times New Roman" panose="02020603050405020304" pitchFamily="18" charset="0"/>
              </a:rPr>
              <a:t>x</a:t>
            </a:r>
          </a:p>
        </p:txBody>
      </p:sp>
      <p:sp>
        <p:nvSpPr>
          <p:cNvPr id="27" name="Text Box 12">
            <a:extLst>
              <a:ext uri="{FF2B5EF4-FFF2-40B4-BE49-F238E27FC236}">
                <a16:creationId xmlns:a16="http://schemas.microsoft.com/office/drawing/2014/main" id="{AAEAD55F-8078-733F-3696-1A14890FB0C1}"/>
              </a:ext>
            </a:extLst>
          </p:cNvPr>
          <p:cNvSpPr txBox="1">
            <a:spLocks noChangeArrowheads="1"/>
          </p:cNvSpPr>
          <p:nvPr/>
        </p:nvSpPr>
        <p:spPr bwMode="auto">
          <a:xfrm>
            <a:off x="2895600" y="3779103"/>
            <a:ext cx="3505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sng" strike="noStrike" kern="1200" cap="none" spc="0" normalizeH="0" baseline="0" noProof="0" dirty="0">
                <a:ln>
                  <a:noFill/>
                </a:ln>
                <a:solidFill>
                  <a:srgbClr val="800080"/>
                </a:solidFill>
                <a:effectLst/>
                <a:uLnTx/>
                <a:uFillTx/>
                <a:latin typeface="Times New Roman" panose="02020603050405020304" pitchFamily="18" charset="0"/>
                <a:cs typeface="Times New Roman" panose="02020603050405020304" pitchFamily="18" charset="0"/>
              </a:rPr>
              <a:t>6.02 x 10</a:t>
            </a:r>
            <a:r>
              <a:rPr kumimoji="0" lang="en-US" altLang="en-US" sz="2400" b="0" i="0" u="sng" strike="noStrike" kern="1200" cap="none" spc="0" normalizeH="0" baseline="30000" noProof="0" dirty="0">
                <a:ln>
                  <a:noFill/>
                </a:ln>
                <a:solidFill>
                  <a:srgbClr val="800080"/>
                </a:solidFill>
                <a:effectLst/>
                <a:uLnTx/>
                <a:uFillTx/>
                <a:latin typeface="Times New Roman" panose="02020603050405020304" pitchFamily="18" charset="0"/>
                <a:cs typeface="Times New Roman" panose="02020603050405020304" pitchFamily="18" charset="0"/>
              </a:rPr>
              <a:t>23</a:t>
            </a:r>
            <a:r>
              <a:rPr kumimoji="0" lang="en-US" altLang="en-US" sz="2400" b="0" i="0" u="sng" strike="noStrike" kern="1200" cap="none" spc="0" normalizeH="0" baseline="0" noProof="0" dirty="0">
                <a:ln>
                  <a:noFill/>
                </a:ln>
                <a:solidFill>
                  <a:srgbClr val="800080"/>
                </a:solidFill>
                <a:effectLst/>
                <a:uLnTx/>
                <a:uFillTx/>
                <a:latin typeface="Times New Roman" panose="02020603050405020304" pitchFamily="18" charset="0"/>
                <a:cs typeface="Times New Roman" panose="02020603050405020304" pitchFamily="18" charset="0"/>
              </a:rPr>
              <a:t> FU TiSO</a:t>
            </a:r>
            <a:r>
              <a:rPr kumimoji="0" lang="en-US" altLang="en-US" sz="2400" b="0" i="0" u="sng" strike="noStrike" kern="1200" cap="none" spc="0" normalizeH="0" baseline="-25000" noProof="0" dirty="0">
                <a:ln>
                  <a:noFill/>
                </a:ln>
                <a:solidFill>
                  <a:srgbClr val="800080"/>
                </a:solidFill>
                <a:effectLst/>
                <a:uLnTx/>
                <a:uFillTx/>
                <a:latin typeface="Times New Roman" panose="02020603050405020304" pitchFamily="18" charset="0"/>
                <a:cs typeface="Times New Roman" panose="02020603050405020304" pitchFamily="18" charset="0"/>
              </a:rPr>
              <a:t>4</a:t>
            </a:r>
            <a:br>
              <a:rPr kumimoji="0" lang="en-US" altLang="en-US" sz="2400" b="0" i="0" u="none" strike="noStrike" kern="1200" cap="none" spc="0" normalizeH="0" baseline="0" noProof="0" dirty="0">
                <a:ln>
                  <a:noFill/>
                </a:ln>
                <a:solidFill>
                  <a:srgbClr val="800080"/>
                </a:solidFill>
                <a:effectLst/>
                <a:uLnTx/>
                <a:uFillTx/>
                <a:latin typeface="Times New Roman" panose="02020603050405020304" pitchFamily="18" charset="0"/>
                <a:cs typeface="Times New Roman" panose="02020603050405020304" pitchFamily="18" charset="0"/>
              </a:rPr>
            </a:br>
            <a:r>
              <a:rPr kumimoji="0" lang="en-US" altLang="en-US" sz="2400" b="0" i="0" u="none" strike="noStrike" kern="1200" cap="none" spc="0" normalizeH="0" baseline="0" noProof="0" dirty="0">
                <a:ln>
                  <a:noFill/>
                </a:ln>
                <a:solidFill>
                  <a:srgbClr val="800080"/>
                </a:solidFill>
                <a:effectLst/>
                <a:uLnTx/>
                <a:uFillTx/>
                <a:latin typeface="Times New Roman" panose="02020603050405020304" pitchFamily="18" charset="0"/>
                <a:cs typeface="Times New Roman" panose="02020603050405020304" pitchFamily="18" charset="0"/>
              </a:rPr>
              <a:t>1 mole </a:t>
            </a:r>
            <a:r>
              <a:rPr lang="en-US" altLang="en-US" sz="2400" dirty="0">
                <a:solidFill>
                  <a:srgbClr val="800080"/>
                </a:solidFill>
                <a:latin typeface="Times New Roman" panose="02020603050405020304" pitchFamily="18" charset="0"/>
                <a:cs typeface="Times New Roman" panose="02020603050405020304" pitchFamily="18" charset="0"/>
              </a:rPr>
              <a:t>Ti</a:t>
            </a:r>
            <a:r>
              <a:rPr kumimoji="0" lang="en-US" altLang="en-US" sz="2400" b="0" i="0" u="none" strike="noStrike" kern="1200" cap="none" spc="0" normalizeH="0" baseline="0" noProof="0" dirty="0">
                <a:ln>
                  <a:noFill/>
                </a:ln>
                <a:solidFill>
                  <a:srgbClr val="800080"/>
                </a:solidFill>
                <a:effectLst/>
                <a:uLnTx/>
                <a:uFillTx/>
                <a:latin typeface="Times New Roman" panose="02020603050405020304" pitchFamily="18" charset="0"/>
                <a:cs typeface="Times New Roman" panose="02020603050405020304" pitchFamily="18" charset="0"/>
              </a:rPr>
              <a:t>SO</a:t>
            </a:r>
            <a:r>
              <a:rPr kumimoji="0" lang="en-US" altLang="en-US" sz="2400" b="0" i="0" u="none" strike="noStrike" kern="1200" cap="none" spc="0" normalizeH="0" baseline="-25000" noProof="0" dirty="0">
                <a:ln>
                  <a:noFill/>
                </a:ln>
                <a:solidFill>
                  <a:srgbClr val="800080"/>
                </a:solidFill>
                <a:effectLst/>
                <a:uLnTx/>
                <a:uFillTx/>
                <a:latin typeface="Times New Roman" panose="02020603050405020304" pitchFamily="18" charset="0"/>
                <a:cs typeface="Times New Roman" panose="02020603050405020304" pitchFamily="18" charset="0"/>
              </a:rPr>
              <a:t>4</a:t>
            </a:r>
            <a:endParaRPr kumimoji="0" lang="en-US" altLang="en-US" sz="2400" b="0" i="0" u="none" strike="noStrike" kern="1200" cap="none" spc="0" normalizeH="0" baseline="0" noProof="0" dirty="0">
              <a:ln>
                <a:noFill/>
              </a:ln>
              <a:solidFill>
                <a:srgbClr val="800080"/>
              </a:solidFill>
              <a:effectLst/>
              <a:uLnTx/>
              <a:uFillTx/>
              <a:latin typeface="Times New Roman" panose="02020603050405020304" pitchFamily="18" charset="0"/>
              <a:cs typeface="Times New Roman" panose="02020603050405020304" pitchFamily="18" charset="0"/>
            </a:endParaRPr>
          </a:p>
        </p:txBody>
      </p:sp>
      <p:cxnSp>
        <p:nvCxnSpPr>
          <p:cNvPr id="28" name="Straight Connector 27">
            <a:extLst>
              <a:ext uri="{FF2B5EF4-FFF2-40B4-BE49-F238E27FC236}">
                <a16:creationId xmlns:a16="http://schemas.microsoft.com/office/drawing/2014/main" id="{1CC8F40B-9421-B26B-6E41-C4207D9E1C88}"/>
              </a:ext>
            </a:extLst>
          </p:cNvPr>
          <p:cNvCxnSpPr>
            <a:cxnSpLocks/>
          </p:cNvCxnSpPr>
          <p:nvPr/>
        </p:nvCxnSpPr>
        <p:spPr>
          <a:xfrm flipH="1">
            <a:off x="952500" y="3923919"/>
            <a:ext cx="1754982" cy="15592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100F354-1A83-F336-BDAE-4C5363F26A6F}"/>
              </a:ext>
            </a:extLst>
          </p:cNvPr>
          <p:cNvCxnSpPr>
            <a:cxnSpLocks/>
          </p:cNvCxnSpPr>
          <p:nvPr/>
        </p:nvCxnSpPr>
        <p:spPr>
          <a:xfrm flipH="1">
            <a:off x="3961209" y="4310739"/>
            <a:ext cx="1754982" cy="15592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 name="Text Box 8">
            <a:extLst>
              <a:ext uri="{FF2B5EF4-FFF2-40B4-BE49-F238E27FC236}">
                <a16:creationId xmlns:a16="http://schemas.microsoft.com/office/drawing/2014/main" id="{F9A2669A-0FEF-1B2C-1FAE-3253C631C868}"/>
              </a:ext>
            </a:extLst>
          </p:cNvPr>
          <p:cNvSpPr txBox="1">
            <a:spLocks noChangeArrowheads="1"/>
          </p:cNvSpPr>
          <p:nvPr/>
        </p:nvSpPr>
        <p:spPr bwMode="auto">
          <a:xfrm>
            <a:off x="6234257" y="3937489"/>
            <a:ext cx="27432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952681"/>
                </a:solidFill>
                <a:effectLst/>
                <a:uLnTx/>
                <a:uFillTx/>
                <a:latin typeface="Times New Roman" panose="02020603050405020304" pitchFamily="18" charset="0"/>
                <a:cs typeface="Times New Roman" panose="02020603050405020304" pitchFamily="18" charset="0"/>
              </a:rPr>
              <a:t>=   </a:t>
            </a:r>
            <a:endParaRPr kumimoji="0" lang="en-US" altLang="en-US" sz="2400" b="0" i="0" u="none" strike="noStrike" kern="1200" cap="none" spc="0" normalizeH="0" baseline="-25000" noProof="0" dirty="0">
              <a:ln>
                <a:noFill/>
              </a:ln>
              <a:solidFill>
                <a:srgbClr val="952681"/>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435695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1"/>
          <p:cNvSpPr txBox="1">
            <a:spLocks noChangeArrowheads="1"/>
          </p:cNvSpPr>
          <p:nvPr/>
        </p:nvSpPr>
        <p:spPr bwMode="auto">
          <a:xfrm>
            <a:off x="0" y="9236"/>
            <a:ext cx="9144000" cy="1569660"/>
          </a:xfrm>
          <a:prstGeom prst="rect">
            <a:avLst/>
          </a:prstGeom>
          <a:solidFill>
            <a:schemeClr val="tx1">
              <a:lumMod val="75000"/>
              <a:lumOff val="25000"/>
            </a:schemeClr>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1" i="0" u="none" strike="noStrike" kern="1200" cap="none" spc="0" normalizeH="0" baseline="0" noProof="0" dirty="0">
                <a:ln>
                  <a:noFill/>
                </a:ln>
                <a:solidFill>
                  <a:srgbClr val="FFFF00"/>
                </a:solidFill>
                <a:effectLst/>
                <a:uLnTx/>
                <a:uFillTx/>
                <a:latin typeface="Times New Roman" panose="02020603050405020304" pitchFamily="18" charset="0"/>
                <a:cs typeface="Times New Roman" panose="02020603050405020304" pitchFamily="18" charset="0"/>
              </a:rPr>
              <a:t>58.  </a:t>
            </a:r>
            <a:r>
              <a:rPr kumimoji="0" lang="en-US" altLang="en-US" b="0" i="0" u="none" strike="noStrike" kern="1200" cap="none" spc="0" normalizeH="0" baseline="0" noProof="0" dirty="0">
                <a:ln>
                  <a:noFill/>
                </a:ln>
                <a:solidFill>
                  <a:srgbClr val="FFFF00"/>
                </a:solidFill>
                <a:effectLst/>
                <a:uLnTx/>
                <a:uFillTx/>
                <a:latin typeface="Times New Roman" panose="02020603050405020304" pitchFamily="18" charset="0"/>
                <a:cs typeface="Times New Roman" panose="02020603050405020304" pitchFamily="18" charset="0"/>
              </a:rPr>
              <a:t>You have 67.2 g of water, how many  </a:t>
            </a:r>
            <a:br>
              <a:rPr kumimoji="0" lang="en-US" altLang="en-US" b="0" i="0" u="none" strike="noStrike" kern="1200" cap="none" spc="0" normalizeH="0" baseline="0" noProof="0" dirty="0">
                <a:ln>
                  <a:noFill/>
                </a:ln>
                <a:solidFill>
                  <a:srgbClr val="FFFF00"/>
                </a:solidFill>
                <a:effectLst/>
                <a:uLnTx/>
                <a:uFillTx/>
                <a:latin typeface="Times New Roman" panose="02020603050405020304" pitchFamily="18" charset="0"/>
                <a:cs typeface="Times New Roman" panose="02020603050405020304" pitchFamily="18" charset="0"/>
              </a:rPr>
            </a:br>
            <a:r>
              <a:rPr kumimoji="0" lang="en-US" altLang="en-US" b="0" i="0" u="none" strike="noStrike" kern="1200" cap="none" spc="0" normalizeH="0" baseline="0" noProof="0" dirty="0">
                <a:ln>
                  <a:noFill/>
                </a:ln>
                <a:solidFill>
                  <a:srgbClr val="FFFF00"/>
                </a:solidFill>
                <a:effectLst/>
                <a:uLnTx/>
                <a:uFillTx/>
                <a:latin typeface="Times New Roman" panose="02020603050405020304" pitchFamily="18" charset="0"/>
                <a:cs typeface="Times New Roman" panose="02020603050405020304" pitchFamily="18" charset="0"/>
              </a:rPr>
              <a:t>        of those grams are just hydrogen?  Just oxygen?</a:t>
            </a:r>
            <a:br>
              <a:rPr kumimoji="0" lang="en-US" altLang="en-US" b="0" i="0" u="none" strike="noStrike" kern="1200" cap="none" spc="0" normalizeH="0" baseline="0" noProof="0" dirty="0">
                <a:ln>
                  <a:noFill/>
                </a:ln>
                <a:solidFill>
                  <a:srgbClr val="FFFF00"/>
                </a:solidFill>
                <a:effectLst/>
                <a:uLnTx/>
                <a:uFillTx/>
                <a:latin typeface="Times New Roman" panose="02020603050405020304" pitchFamily="18" charset="0"/>
                <a:cs typeface="Times New Roman" panose="02020603050405020304" pitchFamily="18" charset="0"/>
              </a:rPr>
            </a:br>
            <a:r>
              <a:rPr kumimoji="0" lang="en-US" altLang="en-US" b="1" i="0" u="none" strike="noStrike" kern="1200" cap="none" spc="0" normalizeH="0" baseline="0" noProof="0" dirty="0">
                <a:ln>
                  <a:noFill/>
                </a:ln>
                <a:solidFill>
                  <a:srgbClr val="FFFF00"/>
                </a:solidFill>
                <a:effectLst/>
                <a:uLnTx/>
                <a:uFillTx/>
                <a:latin typeface="Times New Roman" panose="02020603050405020304" pitchFamily="18" charset="0"/>
                <a:cs typeface="Times New Roman" panose="02020603050405020304" pitchFamily="18" charset="0"/>
              </a:rPr>
              <a:t>        </a:t>
            </a:r>
            <a:r>
              <a:rPr kumimoji="0" lang="en-US" altLang="en-US" sz="2400" i="0" u="none" strike="noStrike" kern="1200" cap="none" spc="0" normalizeH="0" baseline="0" noProof="0" dirty="0">
                <a:ln>
                  <a:noFill/>
                </a:ln>
                <a:solidFill>
                  <a:srgbClr val="FFFF00"/>
                </a:solidFill>
                <a:effectLst/>
                <a:uLnTx/>
                <a:uFillTx/>
                <a:latin typeface="Times New Roman" panose="02020603050405020304" pitchFamily="18" charset="0"/>
                <a:cs typeface="Times New Roman" panose="02020603050405020304" pitchFamily="18" charset="0"/>
              </a:rPr>
              <a:t>(Round the percentages to whole numbers)</a:t>
            </a:r>
            <a:endParaRPr kumimoji="0" lang="en-US" altLang="en-US" i="0" u="none" strike="noStrike" kern="1200" cap="none" spc="0" normalizeH="0" baseline="0" noProof="0" dirty="0">
              <a:ln>
                <a:noFill/>
              </a:ln>
              <a:solidFill>
                <a:srgbClr val="FFFF00"/>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199905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CA6C2-C32B-47E1-8160-803ADE0C4096}"/>
            </a:ext>
          </a:extLst>
        </p:cNvPr>
        <p:cNvGrpSpPr/>
        <p:nvPr/>
      </p:nvGrpSpPr>
      <p:grpSpPr>
        <a:xfrm>
          <a:off x="0" y="0"/>
          <a:ext cx="0" cy="0"/>
          <a:chOff x="0" y="0"/>
          <a:chExt cx="0" cy="0"/>
        </a:xfrm>
      </p:grpSpPr>
      <p:sp>
        <p:nvSpPr>
          <p:cNvPr id="9218" name="TextBox 1">
            <a:extLst>
              <a:ext uri="{FF2B5EF4-FFF2-40B4-BE49-F238E27FC236}">
                <a16:creationId xmlns:a16="http://schemas.microsoft.com/office/drawing/2014/main" id="{2207DE72-F84B-4B66-1B1C-E1E47BF1E909}"/>
              </a:ext>
            </a:extLst>
          </p:cNvPr>
          <p:cNvSpPr txBox="1">
            <a:spLocks noChangeArrowheads="1"/>
          </p:cNvSpPr>
          <p:nvPr/>
        </p:nvSpPr>
        <p:spPr bwMode="auto">
          <a:xfrm>
            <a:off x="0" y="9236"/>
            <a:ext cx="9144000" cy="1569660"/>
          </a:xfrm>
          <a:prstGeom prst="rect">
            <a:avLst/>
          </a:prstGeom>
          <a:solidFill>
            <a:schemeClr val="tx1">
              <a:lumMod val="75000"/>
              <a:lumOff val="25000"/>
            </a:schemeClr>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1" i="0" u="none" strike="noStrike" kern="1200" cap="none" spc="0" normalizeH="0" baseline="0" noProof="0" dirty="0">
                <a:ln>
                  <a:noFill/>
                </a:ln>
                <a:solidFill>
                  <a:srgbClr val="FFFF00"/>
                </a:solidFill>
                <a:effectLst/>
                <a:uLnTx/>
                <a:uFillTx/>
                <a:latin typeface="Times New Roman" panose="02020603050405020304" pitchFamily="18" charset="0"/>
                <a:cs typeface="Times New Roman" panose="02020603050405020304" pitchFamily="18" charset="0"/>
              </a:rPr>
              <a:t>58.  </a:t>
            </a:r>
            <a:r>
              <a:rPr kumimoji="0" lang="en-US" altLang="en-US" b="0" i="0" u="none" strike="noStrike" kern="1200" cap="none" spc="0" normalizeH="0" baseline="0" noProof="0" dirty="0">
                <a:ln>
                  <a:noFill/>
                </a:ln>
                <a:solidFill>
                  <a:srgbClr val="FFFF00"/>
                </a:solidFill>
                <a:effectLst/>
                <a:uLnTx/>
                <a:uFillTx/>
                <a:latin typeface="Times New Roman" panose="02020603050405020304" pitchFamily="18" charset="0"/>
                <a:cs typeface="Times New Roman" panose="02020603050405020304" pitchFamily="18" charset="0"/>
              </a:rPr>
              <a:t>You have 67.2 g of water, how many  </a:t>
            </a:r>
            <a:br>
              <a:rPr kumimoji="0" lang="en-US" altLang="en-US" b="0" i="0" u="none" strike="noStrike" kern="1200" cap="none" spc="0" normalizeH="0" baseline="0" noProof="0" dirty="0">
                <a:ln>
                  <a:noFill/>
                </a:ln>
                <a:solidFill>
                  <a:srgbClr val="FFFF00"/>
                </a:solidFill>
                <a:effectLst/>
                <a:uLnTx/>
                <a:uFillTx/>
                <a:latin typeface="Times New Roman" panose="02020603050405020304" pitchFamily="18" charset="0"/>
                <a:cs typeface="Times New Roman" panose="02020603050405020304" pitchFamily="18" charset="0"/>
              </a:rPr>
            </a:br>
            <a:r>
              <a:rPr kumimoji="0" lang="en-US" altLang="en-US" b="0" i="0" u="none" strike="noStrike" kern="1200" cap="none" spc="0" normalizeH="0" baseline="0" noProof="0" dirty="0">
                <a:ln>
                  <a:noFill/>
                </a:ln>
                <a:solidFill>
                  <a:srgbClr val="FFFF00"/>
                </a:solidFill>
                <a:effectLst/>
                <a:uLnTx/>
                <a:uFillTx/>
                <a:latin typeface="Times New Roman" panose="02020603050405020304" pitchFamily="18" charset="0"/>
                <a:cs typeface="Times New Roman" panose="02020603050405020304" pitchFamily="18" charset="0"/>
              </a:rPr>
              <a:t>        of those grams are just hydrogen?  </a:t>
            </a:r>
            <a:r>
              <a:rPr kumimoji="0" lang="en-US" altLang="en-US" b="0" i="0" u="none" strike="noStrike" kern="1200" cap="none" spc="0" normalizeH="0" baseline="0" noProof="0">
                <a:ln>
                  <a:noFill/>
                </a:ln>
                <a:solidFill>
                  <a:srgbClr val="FFFF00"/>
                </a:solidFill>
                <a:effectLst/>
                <a:uLnTx/>
                <a:uFillTx/>
                <a:latin typeface="Times New Roman" panose="02020603050405020304" pitchFamily="18" charset="0"/>
                <a:cs typeface="Times New Roman" panose="02020603050405020304" pitchFamily="18" charset="0"/>
              </a:rPr>
              <a:t>Just oxygen?</a:t>
            </a:r>
            <a:br>
              <a:rPr kumimoji="0" lang="en-US" altLang="en-US" b="0" i="0" u="none" strike="noStrike" kern="1200" cap="none" spc="0" normalizeH="0" baseline="0" noProof="0" dirty="0">
                <a:ln>
                  <a:noFill/>
                </a:ln>
                <a:solidFill>
                  <a:srgbClr val="FFFF00"/>
                </a:solidFill>
                <a:effectLst/>
                <a:uLnTx/>
                <a:uFillTx/>
                <a:latin typeface="Times New Roman" panose="02020603050405020304" pitchFamily="18" charset="0"/>
                <a:cs typeface="Times New Roman" panose="02020603050405020304" pitchFamily="18" charset="0"/>
              </a:rPr>
            </a:br>
            <a:r>
              <a:rPr kumimoji="0" lang="en-US" altLang="en-US" b="1" i="0" u="none" strike="noStrike" kern="1200" cap="none" spc="0" normalizeH="0" baseline="0" noProof="0" dirty="0">
                <a:ln>
                  <a:noFill/>
                </a:ln>
                <a:solidFill>
                  <a:srgbClr val="FFFF00"/>
                </a:solidFill>
                <a:effectLst/>
                <a:uLnTx/>
                <a:uFillTx/>
                <a:latin typeface="Times New Roman" panose="02020603050405020304" pitchFamily="18" charset="0"/>
                <a:cs typeface="Times New Roman" panose="02020603050405020304" pitchFamily="18" charset="0"/>
              </a:rPr>
              <a:t>        </a:t>
            </a:r>
            <a:r>
              <a:rPr kumimoji="0" lang="en-US" altLang="en-US" sz="2400" i="0" u="none" strike="noStrike" kern="1200" cap="none" spc="0" normalizeH="0" baseline="0" noProof="0" dirty="0">
                <a:ln>
                  <a:noFill/>
                </a:ln>
                <a:solidFill>
                  <a:srgbClr val="FFFF00"/>
                </a:solidFill>
                <a:effectLst/>
                <a:uLnTx/>
                <a:uFillTx/>
                <a:latin typeface="Times New Roman" panose="02020603050405020304" pitchFamily="18" charset="0"/>
                <a:cs typeface="Times New Roman" panose="02020603050405020304" pitchFamily="18" charset="0"/>
              </a:rPr>
              <a:t>(Round the percentages to whole numbers)</a:t>
            </a:r>
            <a:endParaRPr kumimoji="0" lang="en-US" altLang="en-US" i="0" u="none" strike="noStrike" kern="1200" cap="none" spc="0" normalizeH="0" baseline="0" noProof="0" dirty="0">
              <a:ln>
                <a:noFill/>
              </a:ln>
              <a:solidFill>
                <a:srgbClr val="FFFF00"/>
              </a:solidFill>
              <a:effectLst/>
              <a:uLnTx/>
              <a:uFillTx/>
              <a:latin typeface="Times New Roman" panose="02020603050405020304" pitchFamily="18" charset="0"/>
              <a:cs typeface="Times New Roman" panose="02020603050405020304" pitchFamily="18" charset="0"/>
            </a:endParaRPr>
          </a:p>
        </p:txBody>
      </p:sp>
      <p:sp>
        <p:nvSpPr>
          <p:cNvPr id="10243" name="Text Box 3"/>
          <p:cNvSpPr txBox="1">
            <a:spLocks noChangeArrowheads="1"/>
          </p:cNvSpPr>
          <p:nvPr/>
        </p:nvSpPr>
        <p:spPr bwMode="auto">
          <a:xfrm>
            <a:off x="152400" y="1600200"/>
            <a:ext cx="8534400" cy="311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Arial" charset="0"/>
                <a:ea typeface="+mn-ea"/>
                <a:cs typeface="+mn-cs"/>
              </a:rPr>
              <a:t>H</a:t>
            </a:r>
            <a:r>
              <a:rPr kumimoji="0" lang="en-US" altLang="en-US" sz="3600" b="0" i="0" u="none" strike="noStrike" kern="1200" cap="none" spc="0" normalizeH="0" baseline="-25000" noProof="0" dirty="0">
                <a:ln>
                  <a:noFill/>
                </a:ln>
                <a:solidFill>
                  <a:prstClr val="black"/>
                </a:solidFill>
                <a:effectLst/>
                <a:uLnTx/>
                <a:uFillTx/>
                <a:latin typeface="Arial" charset="0"/>
                <a:ea typeface="+mn-ea"/>
                <a:cs typeface="+mn-cs"/>
              </a:rPr>
              <a:t>2</a:t>
            </a:r>
            <a:r>
              <a:rPr kumimoji="0" lang="en-US" altLang="en-US" sz="3600" b="0" i="0" u="none" strike="noStrike" kern="1200" cap="none" spc="0" normalizeH="0" baseline="0" noProof="0" dirty="0">
                <a:ln>
                  <a:noFill/>
                </a:ln>
                <a:solidFill>
                  <a:prstClr val="black"/>
                </a:solidFill>
                <a:effectLst/>
                <a:uLnTx/>
                <a:uFillTx/>
                <a:latin typeface="Arial" charset="0"/>
                <a:ea typeface="+mn-ea"/>
                <a:cs typeface="+mn-cs"/>
              </a:rPr>
              <a:t>O                            % Comp by Mass</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Arial" charset="0"/>
                <a:ea typeface="+mn-ea"/>
                <a:cs typeface="+mn-cs"/>
              </a:rPr>
              <a:t>H   2 x 1 = 2              </a:t>
            </a:r>
            <a:r>
              <a:rPr kumimoji="0" lang="en-US" altLang="en-US" sz="3600" b="0" i="0" u="none" strike="noStrike" kern="1200" cap="none" spc="0" normalizeH="0" baseline="0" noProof="0" dirty="0">
                <a:ln>
                  <a:noFill/>
                </a:ln>
                <a:solidFill>
                  <a:srgbClr val="FF3300"/>
                </a:solidFill>
                <a:effectLst/>
                <a:uLnTx/>
                <a:uFillTx/>
                <a:latin typeface="Arial" charset="0"/>
                <a:ea typeface="+mn-ea"/>
                <a:cs typeface="+mn-cs"/>
              </a:rPr>
              <a:t>H</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Arial" charset="0"/>
                <a:ea typeface="+mn-ea"/>
                <a:cs typeface="+mn-cs"/>
              </a:rPr>
              <a:t>O 1 x 16 = 16            O</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600" b="0" i="0" u="none" strike="noStrike" kern="1200" cap="none" spc="0" normalizeH="0" baseline="0" noProof="0" dirty="0">
                <a:ln>
                  <a:noFill/>
                </a:ln>
                <a:solidFill>
                  <a:prstClr val="black"/>
                </a:solidFill>
                <a:effectLst/>
                <a:uLnTx/>
                <a:uFillTx/>
                <a:latin typeface="Arial" charset="0"/>
                <a:ea typeface="+mn-ea"/>
                <a:cs typeface="+mn-cs"/>
              </a:rPr>
              <a:t>     18 g/mole</a:t>
            </a:r>
          </a:p>
        </p:txBody>
      </p:sp>
      <p:sp>
        <p:nvSpPr>
          <p:cNvPr id="10244" name="Line 4"/>
          <p:cNvSpPr>
            <a:spLocks noChangeShapeType="1"/>
          </p:cNvSpPr>
          <p:nvPr/>
        </p:nvSpPr>
        <p:spPr bwMode="auto">
          <a:xfrm>
            <a:off x="76200" y="2362200"/>
            <a:ext cx="1219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245" name="Line 5"/>
          <p:cNvSpPr>
            <a:spLocks noChangeShapeType="1"/>
          </p:cNvSpPr>
          <p:nvPr/>
        </p:nvSpPr>
        <p:spPr bwMode="auto">
          <a:xfrm>
            <a:off x="914400" y="3886200"/>
            <a:ext cx="2286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246" name="Text Box 6"/>
          <p:cNvSpPr txBox="1">
            <a:spLocks noChangeArrowheads="1"/>
          </p:cNvSpPr>
          <p:nvPr/>
        </p:nvSpPr>
        <p:spPr bwMode="auto">
          <a:xfrm>
            <a:off x="5105400" y="2286000"/>
            <a:ext cx="914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sng" strike="noStrike" kern="1200" cap="none" spc="0" normalizeH="0" baseline="0" noProof="0">
                <a:ln>
                  <a:noFill/>
                </a:ln>
                <a:solidFill>
                  <a:srgbClr val="FF3300"/>
                </a:solidFill>
                <a:effectLst/>
                <a:uLnTx/>
                <a:uFillTx/>
                <a:latin typeface="Arial" charset="0"/>
                <a:ea typeface="+mn-ea"/>
                <a:cs typeface="+mn-cs"/>
              </a:rPr>
              <a:t>2g</a:t>
            </a:r>
            <a:br>
              <a:rPr kumimoji="0" lang="en-US" altLang="en-US" sz="2400" b="0" i="0" u="sng" strike="noStrike" kern="1200" cap="none" spc="0" normalizeH="0" baseline="0" noProof="0">
                <a:ln>
                  <a:noFill/>
                </a:ln>
                <a:solidFill>
                  <a:srgbClr val="FF3300"/>
                </a:solidFill>
                <a:effectLst/>
                <a:uLnTx/>
                <a:uFillTx/>
                <a:latin typeface="Arial" charset="0"/>
                <a:ea typeface="+mn-ea"/>
                <a:cs typeface="+mn-cs"/>
              </a:rPr>
            </a:br>
            <a:r>
              <a:rPr kumimoji="0" lang="en-US" altLang="en-US" sz="2400" b="0" i="0" u="none" strike="noStrike" kern="1200" cap="none" spc="0" normalizeH="0" baseline="0" noProof="0">
                <a:ln>
                  <a:noFill/>
                </a:ln>
                <a:solidFill>
                  <a:srgbClr val="FF3300"/>
                </a:solidFill>
                <a:effectLst/>
                <a:uLnTx/>
                <a:uFillTx/>
                <a:latin typeface="Arial" charset="0"/>
                <a:ea typeface="+mn-ea"/>
                <a:cs typeface="+mn-cs"/>
              </a:rPr>
              <a:t>18g</a:t>
            </a:r>
          </a:p>
        </p:txBody>
      </p:sp>
      <p:sp>
        <p:nvSpPr>
          <p:cNvPr id="10247" name="Text Box 7"/>
          <p:cNvSpPr txBox="1">
            <a:spLocks noChangeArrowheads="1"/>
          </p:cNvSpPr>
          <p:nvPr/>
        </p:nvSpPr>
        <p:spPr bwMode="auto">
          <a:xfrm>
            <a:off x="5867400" y="2514600"/>
            <a:ext cx="3124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a:ln>
                  <a:noFill/>
                </a:ln>
                <a:solidFill>
                  <a:srgbClr val="FF3300"/>
                </a:solidFill>
                <a:effectLst/>
                <a:uLnTx/>
                <a:uFillTx/>
                <a:latin typeface="Arial" charset="0"/>
                <a:ea typeface="+mn-ea"/>
                <a:cs typeface="+mn-cs"/>
              </a:rPr>
              <a:t>X 100 % = 11%</a:t>
            </a:r>
          </a:p>
        </p:txBody>
      </p:sp>
      <p:sp>
        <p:nvSpPr>
          <p:cNvPr id="10248" name="Text Box 8"/>
          <p:cNvSpPr txBox="1">
            <a:spLocks noChangeArrowheads="1"/>
          </p:cNvSpPr>
          <p:nvPr/>
        </p:nvSpPr>
        <p:spPr bwMode="auto">
          <a:xfrm>
            <a:off x="5105400" y="3200400"/>
            <a:ext cx="914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sng" strike="noStrike" kern="1200" cap="none" spc="0" normalizeH="0" baseline="0" noProof="0">
                <a:ln>
                  <a:noFill/>
                </a:ln>
                <a:solidFill>
                  <a:prstClr val="black"/>
                </a:solidFill>
                <a:effectLst/>
                <a:uLnTx/>
                <a:uFillTx/>
                <a:latin typeface="Arial" charset="0"/>
                <a:ea typeface="+mn-ea"/>
                <a:cs typeface="+mn-cs"/>
              </a:rPr>
              <a:t>16g</a:t>
            </a:r>
            <a:br>
              <a:rPr kumimoji="0" lang="en-US" altLang="en-US" sz="2400" b="0" i="0" u="sng" strike="noStrike" kern="1200" cap="none" spc="0" normalizeH="0" baseline="0" noProof="0">
                <a:ln>
                  <a:noFill/>
                </a:ln>
                <a:solidFill>
                  <a:prstClr val="black"/>
                </a:solidFill>
                <a:effectLst/>
                <a:uLnTx/>
                <a:uFillTx/>
                <a:latin typeface="Arial" charset="0"/>
                <a:ea typeface="+mn-ea"/>
                <a:cs typeface="+mn-cs"/>
              </a:rPr>
            </a:br>
            <a:r>
              <a:rPr kumimoji="0" lang="en-US" altLang="en-US" sz="2400" b="0" i="0" u="none" strike="noStrike" kern="1200" cap="none" spc="0" normalizeH="0" baseline="0" noProof="0">
                <a:ln>
                  <a:noFill/>
                </a:ln>
                <a:solidFill>
                  <a:prstClr val="black"/>
                </a:solidFill>
                <a:effectLst/>
                <a:uLnTx/>
                <a:uFillTx/>
                <a:latin typeface="Arial" charset="0"/>
                <a:ea typeface="+mn-ea"/>
                <a:cs typeface="+mn-cs"/>
              </a:rPr>
              <a:t>18g</a:t>
            </a:r>
          </a:p>
        </p:txBody>
      </p:sp>
      <p:sp>
        <p:nvSpPr>
          <p:cNvPr id="10249" name="Text Box 9"/>
          <p:cNvSpPr txBox="1">
            <a:spLocks noChangeArrowheads="1"/>
          </p:cNvSpPr>
          <p:nvPr/>
        </p:nvSpPr>
        <p:spPr bwMode="auto">
          <a:xfrm>
            <a:off x="5867400" y="3429000"/>
            <a:ext cx="3124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a:ln>
                  <a:noFill/>
                </a:ln>
                <a:solidFill>
                  <a:prstClr val="black"/>
                </a:solidFill>
                <a:effectLst/>
                <a:uLnTx/>
                <a:uFillTx/>
                <a:latin typeface="Arial" charset="0"/>
                <a:ea typeface="+mn-ea"/>
                <a:cs typeface="+mn-cs"/>
              </a:rPr>
              <a:t>X 100 % = 89%</a:t>
            </a:r>
          </a:p>
        </p:txBody>
      </p:sp>
      <p:sp>
        <p:nvSpPr>
          <p:cNvPr id="10250" name="Text Box 10"/>
          <p:cNvSpPr txBox="1">
            <a:spLocks noChangeArrowheads="1"/>
          </p:cNvSpPr>
          <p:nvPr/>
        </p:nvSpPr>
        <p:spPr bwMode="auto">
          <a:xfrm>
            <a:off x="1" y="4807817"/>
            <a:ext cx="9144000" cy="2062103"/>
          </a:xfrm>
          <a:prstGeom prst="rect">
            <a:avLst/>
          </a:prstGeom>
          <a:solidFill>
            <a:srgbClr val="FFFFAF"/>
          </a:solidFill>
          <a:ln>
            <a:noFill/>
          </a:ln>
          <a:effec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67.2 g x .11 = 7.39 grams are hydrogen</a:t>
            </a:r>
          </a:p>
          <a:p>
            <a:pPr marL="0" marR="0" lvl="0" indent="0" algn="l" defTabSz="914400" rtl="0" eaLnBrk="1" fontAlgn="base" latinLnBrk="0" hangingPunct="1">
              <a:lnSpc>
                <a:spcPct val="100000"/>
              </a:lnSpc>
              <a:spcBef>
                <a:spcPct val="50000"/>
              </a:spcBef>
              <a:spcAft>
                <a:spcPct val="0"/>
              </a:spcAft>
              <a:buClrTx/>
              <a:buSzTx/>
              <a:buFontTx/>
              <a:buNone/>
              <a:tabLst/>
              <a:defRPr/>
            </a:pPr>
            <a:r>
              <a:rPr lang="en-US" altLang="en-US" dirty="0">
                <a:solidFill>
                  <a:schemeClr val="tx1">
                    <a:lumMod val="95000"/>
                    <a:lumOff val="5000"/>
                  </a:schemeClr>
                </a:solidFill>
                <a:latin typeface="Times New Roman" panose="02020603050405020304" pitchFamily="18" charset="0"/>
                <a:cs typeface="Times New Roman" panose="02020603050405020304" pitchFamily="18" charset="0"/>
              </a:rPr>
              <a:t>67.2 g x .89 = 59.8 grams are oxygen</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7.39 + 59.8 = 67.2 grams in total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(3 SF) </a:t>
            </a:r>
            <a:endPar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cxnSp>
        <p:nvCxnSpPr>
          <p:cNvPr id="3" name="Straight Connector 2">
            <a:extLst>
              <a:ext uri="{FF2B5EF4-FFF2-40B4-BE49-F238E27FC236}">
                <a16:creationId xmlns:a16="http://schemas.microsoft.com/office/drawing/2014/main" id="{0CA7DC3D-29A5-40B8-A83D-6F9186CD2CD1}"/>
              </a:ext>
            </a:extLst>
          </p:cNvPr>
          <p:cNvCxnSpPr/>
          <p:nvPr/>
        </p:nvCxnSpPr>
        <p:spPr>
          <a:xfrm>
            <a:off x="4572000" y="2286000"/>
            <a:ext cx="37338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1528898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1"/>
          <p:cNvSpPr txBox="1">
            <a:spLocks noChangeArrowheads="1"/>
          </p:cNvSpPr>
          <p:nvPr/>
        </p:nvSpPr>
        <p:spPr bwMode="auto">
          <a:xfrm>
            <a:off x="0" y="0"/>
            <a:ext cx="9144000" cy="1969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defRPr/>
            </a:pPr>
            <a:r>
              <a:rPr kumimoji="0" lang="en-US" altLang="en-US" sz="3000" b="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59.  What is the percent comp by mass of nickel in the</a:t>
            </a:r>
            <a:br>
              <a:rPr kumimoji="0" lang="en-US" altLang="en-US" sz="3000" b="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br>
            <a:r>
              <a:rPr kumimoji="0" lang="en-US" altLang="en-US" sz="3000" b="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       compound nickel (II) carbonate?  </a:t>
            </a:r>
            <a:r>
              <a:rPr lang="en-US" altLang="en-US" sz="3000" dirty="0">
                <a:solidFill>
                  <a:srgbClr val="0000FF"/>
                </a:solidFill>
                <a:latin typeface="Times New Roman" panose="02020603050405020304" pitchFamily="18" charset="0"/>
                <a:cs typeface="Times New Roman" panose="02020603050405020304" pitchFamily="18" charset="0"/>
              </a:rPr>
              <a:t>How many grams</a:t>
            </a:r>
            <a:br>
              <a:rPr lang="en-US" altLang="en-US" sz="3000" dirty="0">
                <a:solidFill>
                  <a:srgbClr val="0000FF"/>
                </a:solidFill>
                <a:latin typeface="Times New Roman" panose="02020603050405020304" pitchFamily="18" charset="0"/>
                <a:cs typeface="Times New Roman" panose="02020603050405020304" pitchFamily="18" charset="0"/>
              </a:rPr>
            </a:br>
            <a:r>
              <a:rPr lang="en-US" altLang="en-US" sz="3000" dirty="0">
                <a:solidFill>
                  <a:srgbClr val="0000FF"/>
                </a:solidFill>
                <a:latin typeface="Times New Roman" panose="02020603050405020304" pitchFamily="18" charset="0"/>
                <a:cs typeface="Times New Roman" panose="02020603050405020304" pitchFamily="18" charset="0"/>
              </a:rPr>
              <a:t>       of nickel are present in</a:t>
            </a:r>
            <a:r>
              <a:rPr kumimoji="0" lang="en-US" altLang="en-US" sz="300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 235. g of NiCO</a:t>
            </a:r>
            <a:r>
              <a:rPr kumimoji="0" lang="en-US" altLang="en-US" sz="3000" i="0" u="none" strike="noStrike" kern="1200" cap="none" spc="0" normalizeH="0" baseline="-25000" noProof="0" dirty="0">
                <a:ln>
                  <a:noFill/>
                </a:ln>
                <a:solidFill>
                  <a:srgbClr val="0000FF"/>
                </a:solidFill>
                <a:effectLst/>
                <a:uLnTx/>
                <a:uFillTx/>
                <a:latin typeface="Times New Roman" panose="02020603050405020304" pitchFamily="18" charset="0"/>
                <a:cs typeface="Times New Roman" panose="02020603050405020304" pitchFamily="18" charset="0"/>
              </a:rPr>
              <a:t>3</a:t>
            </a:r>
            <a:r>
              <a:rPr kumimoji="0" lang="en-US" altLang="en-US" sz="300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b="0" i="0" u="none" strike="noStrike" kern="1200" cap="none" spc="0" normalizeH="0" baseline="0" noProof="0" dirty="0">
              <a:ln>
                <a:noFill/>
              </a:ln>
              <a:solidFill>
                <a:srgbClr val="003399"/>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54023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BB7B0-DCD2-CCBC-E6DD-2B614D4FBF0D}"/>
            </a:ext>
          </a:extLst>
        </p:cNvPr>
        <p:cNvGrpSpPr/>
        <p:nvPr/>
      </p:nvGrpSpPr>
      <p:grpSpPr>
        <a:xfrm>
          <a:off x="0" y="0"/>
          <a:ext cx="0" cy="0"/>
          <a:chOff x="0" y="0"/>
          <a:chExt cx="0" cy="0"/>
        </a:xfrm>
      </p:grpSpPr>
      <p:sp>
        <p:nvSpPr>
          <p:cNvPr id="11266" name="TextBox 1">
            <a:extLst>
              <a:ext uri="{FF2B5EF4-FFF2-40B4-BE49-F238E27FC236}">
                <a16:creationId xmlns:a16="http://schemas.microsoft.com/office/drawing/2014/main" id="{1B2AAC6F-A740-9AAE-6A0D-093D21C2C5E1}"/>
              </a:ext>
            </a:extLst>
          </p:cNvPr>
          <p:cNvSpPr txBox="1">
            <a:spLocks noChangeArrowheads="1"/>
          </p:cNvSpPr>
          <p:nvPr/>
        </p:nvSpPr>
        <p:spPr bwMode="auto">
          <a:xfrm>
            <a:off x="0" y="0"/>
            <a:ext cx="9144000" cy="1969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defRPr/>
            </a:pPr>
            <a:r>
              <a:rPr kumimoji="0" lang="en-US" altLang="en-US" sz="3000" b="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59.  What is the percent comp by mass of nickel in the</a:t>
            </a:r>
            <a:br>
              <a:rPr kumimoji="0" lang="en-US" altLang="en-US" sz="3000" b="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br>
            <a:r>
              <a:rPr kumimoji="0" lang="en-US" altLang="en-US" sz="3000" b="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       compound nickel (II) carbonate?  </a:t>
            </a:r>
            <a:r>
              <a:rPr lang="en-US" altLang="en-US" sz="3000" dirty="0">
                <a:solidFill>
                  <a:srgbClr val="0000FF"/>
                </a:solidFill>
                <a:latin typeface="Times New Roman" panose="02020603050405020304" pitchFamily="18" charset="0"/>
                <a:cs typeface="Times New Roman" panose="02020603050405020304" pitchFamily="18" charset="0"/>
              </a:rPr>
              <a:t>How </a:t>
            </a:r>
            <a:r>
              <a:rPr lang="en-US" altLang="en-US" sz="3000">
                <a:solidFill>
                  <a:srgbClr val="0000FF"/>
                </a:solidFill>
                <a:latin typeface="Times New Roman" panose="02020603050405020304" pitchFamily="18" charset="0"/>
                <a:cs typeface="Times New Roman" panose="02020603050405020304" pitchFamily="18" charset="0"/>
              </a:rPr>
              <a:t>many grams</a:t>
            </a:r>
            <a:br>
              <a:rPr lang="en-US" altLang="en-US" sz="3000">
                <a:solidFill>
                  <a:srgbClr val="0000FF"/>
                </a:solidFill>
                <a:latin typeface="Times New Roman" panose="02020603050405020304" pitchFamily="18" charset="0"/>
                <a:cs typeface="Times New Roman" panose="02020603050405020304" pitchFamily="18" charset="0"/>
              </a:rPr>
            </a:br>
            <a:r>
              <a:rPr lang="en-US" altLang="en-US" sz="3000">
                <a:solidFill>
                  <a:srgbClr val="0000FF"/>
                </a:solidFill>
                <a:latin typeface="Times New Roman" panose="02020603050405020304" pitchFamily="18" charset="0"/>
                <a:cs typeface="Times New Roman" panose="02020603050405020304" pitchFamily="18" charset="0"/>
              </a:rPr>
              <a:t>       </a:t>
            </a:r>
            <a:r>
              <a:rPr lang="en-US" altLang="en-US" sz="3000" dirty="0">
                <a:solidFill>
                  <a:srgbClr val="0000FF"/>
                </a:solidFill>
                <a:latin typeface="Times New Roman" panose="02020603050405020304" pitchFamily="18" charset="0"/>
                <a:cs typeface="Times New Roman" panose="02020603050405020304" pitchFamily="18" charset="0"/>
              </a:rPr>
              <a:t>of nickel are present in</a:t>
            </a:r>
            <a:r>
              <a:rPr kumimoji="0" lang="en-US" altLang="en-US" sz="300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 235. g of NiCO</a:t>
            </a:r>
            <a:r>
              <a:rPr kumimoji="0" lang="en-US" altLang="en-US" sz="3000" i="0" u="none" strike="noStrike" kern="1200" cap="none" spc="0" normalizeH="0" baseline="-25000" noProof="0" dirty="0">
                <a:ln>
                  <a:noFill/>
                </a:ln>
                <a:solidFill>
                  <a:srgbClr val="0000FF"/>
                </a:solidFill>
                <a:effectLst/>
                <a:uLnTx/>
                <a:uFillTx/>
                <a:latin typeface="Times New Roman" panose="02020603050405020304" pitchFamily="18" charset="0"/>
                <a:cs typeface="Times New Roman" panose="02020603050405020304" pitchFamily="18" charset="0"/>
              </a:rPr>
              <a:t>3</a:t>
            </a:r>
            <a:r>
              <a:rPr kumimoji="0" lang="en-US" altLang="en-US" sz="300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b="0" i="0" u="none" strike="noStrike" kern="1200" cap="none" spc="0" normalizeH="0" baseline="0" noProof="0" dirty="0">
              <a:ln>
                <a:noFill/>
              </a:ln>
              <a:solidFill>
                <a:srgbClr val="003399"/>
              </a:solidFill>
              <a:effectLst/>
              <a:uLnTx/>
              <a:uFillTx/>
              <a:latin typeface="Times New Roman" panose="02020603050405020304" pitchFamily="18" charset="0"/>
              <a:cs typeface="Times New Roman" panose="02020603050405020304" pitchFamily="18" charset="0"/>
            </a:endParaRPr>
          </a:p>
        </p:txBody>
      </p:sp>
      <p:sp>
        <p:nvSpPr>
          <p:cNvPr id="12291" name="Text Box 4"/>
          <p:cNvSpPr txBox="1">
            <a:spLocks noChangeArrowheads="1"/>
          </p:cNvSpPr>
          <p:nvPr/>
        </p:nvSpPr>
        <p:spPr bwMode="auto">
          <a:xfrm>
            <a:off x="25400" y="1447800"/>
            <a:ext cx="911860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NiCO</a:t>
            </a:r>
            <a:r>
              <a:rPr kumimoji="0" lang="en-US" altLang="en-US" sz="4000" i="0" u="none" strike="noStrike" kern="1200" cap="none" spc="0" normalizeH="0" baseline="-25000" noProof="0" dirty="0">
                <a:ln>
                  <a:noFill/>
                </a:ln>
                <a:effectLst/>
                <a:uLnTx/>
                <a:uFillTx/>
                <a:latin typeface="Times New Roman" panose="02020603050405020304" pitchFamily="18" charset="0"/>
                <a:cs typeface="Times New Roman" panose="02020603050405020304" pitchFamily="18" charset="0"/>
              </a:rPr>
              <a:t>3</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Ni 1x59= 59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C  1x12= 12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O  3x16= 48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119 g/mole</a:t>
            </a:r>
          </a:p>
        </p:txBody>
      </p:sp>
      <p:cxnSp>
        <p:nvCxnSpPr>
          <p:cNvPr id="3" name="Straight Connector 2">
            <a:extLst>
              <a:ext uri="{FF2B5EF4-FFF2-40B4-BE49-F238E27FC236}">
                <a16:creationId xmlns:a16="http://schemas.microsoft.com/office/drawing/2014/main" id="{3321C8DF-30DE-EDE9-D978-5B5952900F25}"/>
              </a:ext>
            </a:extLst>
          </p:cNvPr>
          <p:cNvCxnSpPr/>
          <p:nvPr/>
        </p:nvCxnSpPr>
        <p:spPr>
          <a:xfrm>
            <a:off x="0" y="2209800"/>
            <a:ext cx="16002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 name="Straight Connector 3">
            <a:extLst>
              <a:ext uri="{FF2B5EF4-FFF2-40B4-BE49-F238E27FC236}">
                <a16:creationId xmlns:a16="http://schemas.microsoft.com/office/drawing/2014/main" id="{0AF2445C-9FFA-FBDB-3B20-6567C4E2AA5F}"/>
              </a:ext>
            </a:extLst>
          </p:cNvPr>
          <p:cNvCxnSpPr/>
          <p:nvPr/>
        </p:nvCxnSpPr>
        <p:spPr>
          <a:xfrm>
            <a:off x="1828800" y="5029200"/>
            <a:ext cx="1600200" cy="0"/>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0733679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DD759-6438-E3E0-456E-51E3D2A121FA}"/>
            </a:ext>
          </a:extLst>
        </p:cNvPr>
        <p:cNvGrpSpPr/>
        <p:nvPr/>
      </p:nvGrpSpPr>
      <p:grpSpPr>
        <a:xfrm>
          <a:off x="0" y="0"/>
          <a:ext cx="0" cy="0"/>
          <a:chOff x="0" y="0"/>
          <a:chExt cx="0" cy="0"/>
        </a:xfrm>
      </p:grpSpPr>
      <p:sp>
        <p:nvSpPr>
          <p:cNvPr id="11266" name="TextBox 1">
            <a:extLst>
              <a:ext uri="{FF2B5EF4-FFF2-40B4-BE49-F238E27FC236}">
                <a16:creationId xmlns:a16="http://schemas.microsoft.com/office/drawing/2014/main" id="{81FF2FC4-52AE-F818-48F5-71BF767B6C37}"/>
              </a:ext>
            </a:extLst>
          </p:cNvPr>
          <p:cNvSpPr txBox="1">
            <a:spLocks noChangeArrowheads="1"/>
          </p:cNvSpPr>
          <p:nvPr/>
        </p:nvSpPr>
        <p:spPr bwMode="auto">
          <a:xfrm>
            <a:off x="0" y="0"/>
            <a:ext cx="9144000" cy="1969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defRPr/>
            </a:pPr>
            <a:r>
              <a:rPr kumimoji="0" lang="en-US" altLang="en-US" sz="3000" b="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59.  What is the percent comp by mass of nickel in the</a:t>
            </a:r>
            <a:br>
              <a:rPr kumimoji="0" lang="en-US" altLang="en-US" sz="3000" b="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br>
            <a:r>
              <a:rPr kumimoji="0" lang="en-US" altLang="en-US" sz="3000" b="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       compound nickel (II) carbonate?  </a:t>
            </a:r>
            <a:r>
              <a:rPr lang="en-US" altLang="en-US" sz="3000" dirty="0">
                <a:solidFill>
                  <a:srgbClr val="0000FF"/>
                </a:solidFill>
                <a:latin typeface="Times New Roman" panose="02020603050405020304" pitchFamily="18" charset="0"/>
                <a:cs typeface="Times New Roman" panose="02020603050405020304" pitchFamily="18" charset="0"/>
              </a:rPr>
              <a:t>How </a:t>
            </a:r>
            <a:r>
              <a:rPr lang="en-US" altLang="en-US" sz="3000">
                <a:solidFill>
                  <a:srgbClr val="0000FF"/>
                </a:solidFill>
                <a:latin typeface="Times New Roman" panose="02020603050405020304" pitchFamily="18" charset="0"/>
                <a:cs typeface="Times New Roman" panose="02020603050405020304" pitchFamily="18" charset="0"/>
              </a:rPr>
              <a:t>many grams</a:t>
            </a:r>
            <a:br>
              <a:rPr lang="en-US" altLang="en-US" sz="3000">
                <a:solidFill>
                  <a:srgbClr val="0000FF"/>
                </a:solidFill>
                <a:latin typeface="Times New Roman" panose="02020603050405020304" pitchFamily="18" charset="0"/>
                <a:cs typeface="Times New Roman" panose="02020603050405020304" pitchFamily="18" charset="0"/>
              </a:rPr>
            </a:br>
            <a:r>
              <a:rPr lang="en-US" altLang="en-US" sz="3000">
                <a:solidFill>
                  <a:srgbClr val="0000FF"/>
                </a:solidFill>
                <a:latin typeface="Times New Roman" panose="02020603050405020304" pitchFamily="18" charset="0"/>
                <a:cs typeface="Times New Roman" panose="02020603050405020304" pitchFamily="18" charset="0"/>
              </a:rPr>
              <a:t>       </a:t>
            </a:r>
            <a:r>
              <a:rPr lang="en-US" altLang="en-US" sz="3000" dirty="0">
                <a:solidFill>
                  <a:srgbClr val="0000FF"/>
                </a:solidFill>
                <a:latin typeface="Times New Roman" panose="02020603050405020304" pitchFamily="18" charset="0"/>
                <a:cs typeface="Times New Roman" panose="02020603050405020304" pitchFamily="18" charset="0"/>
              </a:rPr>
              <a:t>of nickel are present in</a:t>
            </a:r>
            <a:r>
              <a:rPr kumimoji="0" lang="en-US" altLang="en-US" sz="300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 235. g of NiCO</a:t>
            </a:r>
            <a:r>
              <a:rPr kumimoji="0" lang="en-US" altLang="en-US" sz="3000" i="0" u="none" strike="noStrike" kern="1200" cap="none" spc="0" normalizeH="0" baseline="-25000" noProof="0" dirty="0">
                <a:ln>
                  <a:noFill/>
                </a:ln>
                <a:solidFill>
                  <a:srgbClr val="0000FF"/>
                </a:solidFill>
                <a:effectLst/>
                <a:uLnTx/>
                <a:uFillTx/>
                <a:latin typeface="Times New Roman" panose="02020603050405020304" pitchFamily="18" charset="0"/>
                <a:cs typeface="Times New Roman" panose="02020603050405020304" pitchFamily="18" charset="0"/>
              </a:rPr>
              <a:t>3</a:t>
            </a:r>
            <a:r>
              <a:rPr kumimoji="0" lang="en-US" altLang="en-US" sz="300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b="0" i="0" u="none" strike="noStrike" kern="1200" cap="none" spc="0" normalizeH="0" baseline="0" noProof="0" dirty="0">
              <a:ln>
                <a:noFill/>
              </a:ln>
              <a:solidFill>
                <a:srgbClr val="003399"/>
              </a:solidFill>
              <a:effectLst/>
              <a:uLnTx/>
              <a:uFillTx/>
              <a:latin typeface="Times New Roman" panose="02020603050405020304" pitchFamily="18" charset="0"/>
              <a:cs typeface="Times New Roman" panose="02020603050405020304" pitchFamily="18" charset="0"/>
            </a:endParaRPr>
          </a:p>
        </p:txBody>
      </p:sp>
      <p:sp>
        <p:nvSpPr>
          <p:cNvPr id="12291" name="Text Box 4">
            <a:extLst>
              <a:ext uri="{FF2B5EF4-FFF2-40B4-BE49-F238E27FC236}">
                <a16:creationId xmlns:a16="http://schemas.microsoft.com/office/drawing/2014/main" id="{1949FB03-989B-24E1-0A32-95088603CB04}"/>
              </a:ext>
            </a:extLst>
          </p:cNvPr>
          <p:cNvSpPr txBox="1">
            <a:spLocks noChangeArrowheads="1"/>
          </p:cNvSpPr>
          <p:nvPr/>
        </p:nvSpPr>
        <p:spPr bwMode="auto">
          <a:xfrm>
            <a:off x="25400" y="1447800"/>
            <a:ext cx="911860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NiCO</a:t>
            </a:r>
            <a:r>
              <a:rPr kumimoji="0" lang="en-US" altLang="en-US" sz="4000" i="0" u="none" strike="noStrike" kern="1200" cap="none" spc="0" normalizeH="0" baseline="-25000" noProof="0" dirty="0">
                <a:ln>
                  <a:noFill/>
                </a:ln>
                <a:effectLst/>
                <a:uLnTx/>
                <a:uFillTx/>
                <a:latin typeface="Times New Roman" panose="02020603050405020304" pitchFamily="18" charset="0"/>
                <a:cs typeface="Times New Roman" panose="02020603050405020304" pitchFamily="18" charset="0"/>
              </a:rPr>
              <a:t>3                 </a:t>
            </a:r>
            <a:r>
              <a:rPr kumimoji="0" lang="en-US" altLang="en-US" sz="4000" i="0" u="none" strike="noStrike" kern="1200" cap="none" spc="0" normalizeH="0" noProof="0" dirty="0">
                <a:ln>
                  <a:noFill/>
                </a:ln>
                <a:effectLst/>
                <a:uLnTx/>
                <a:uFillTx/>
                <a:latin typeface="Times New Roman" panose="02020603050405020304" pitchFamily="18" charset="0"/>
                <a:cs typeface="Times New Roman" panose="02020603050405020304" pitchFamily="18" charset="0"/>
              </a:rPr>
              <a:t>                   % comp by mass</a:t>
            </a:r>
            <a:endParaRPr kumimoji="0" lang="en-US" altLang="en-US" sz="4000" i="0" u="none" strike="noStrike" kern="1200" cap="none" spc="0" normalizeH="0" baseline="-25000" noProof="0" dirty="0">
              <a:ln>
                <a:noFill/>
              </a:ln>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Ni 1x59= 59                Ni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C  1x12= 12                C</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O  3x16= 48                O</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400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119 g/mole</a:t>
            </a:r>
          </a:p>
        </p:txBody>
      </p:sp>
      <p:cxnSp>
        <p:nvCxnSpPr>
          <p:cNvPr id="3" name="Straight Connector 2">
            <a:extLst>
              <a:ext uri="{FF2B5EF4-FFF2-40B4-BE49-F238E27FC236}">
                <a16:creationId xmlns:a16="http://schemas.microsoft.com/office/drawing/2014/main" id="{5E959282-4BA4-BE69-E273-C08EE3D9D47F}"/>
              </a:ext>
            </a:extLst>
          </p:cNvPr>
          <p:cNvCxnSpPr/>
          <p:nvPr/>
        </p:nvCxnSpPr>
        <p:spPr>
          <a:xfrm>
            <a:off x="0" y="2209800"/>
            <a:ext cx="16002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 name="Straight Connector 3">
            <a:extLst>
              <a:ext uri="{FF2B5EF4-FFF2-40B4-BE49-F238E27FC236}">
                <a16:creationId xmlns:a16="http://schemas.microsoft.com/office/drawing/2014/main" id="{E50785B7-66B2-DFB2-B73E-B42950F3FB30}"/>
              </a:ext>
            </a:extLst>
          </p:cNvPr>
          <p:cNvCxnSpPr/>
          <p:nvPr/>
        </p:nvCxnSpPr>
        <p:spPr>
          <a:xfrm>
            <a:off x="1828800" y="5029200"/>
            <a:ext cx="1600200" cy="0"/>
          </a:xfrm>
          <a:prstGeom prst="line">
            <a:avLst/>
          </a:prstGeom>
          <a:ln w="19050"/>
        </p:spPr>
        <p:style>
          <a:lnRef idx="1">
            <a:schemeClr val="dk1"/>
          </a:lnRef>
          <a:fillRef idx="0">
            <a:schemeClr val="dk1"/>
          </a:fillRef>
          <a:effectRef idx="0">
            <a:schemeClr val="dk1"/>
          </a:effectRef>
          <a:fontRef idx="minor">
            <a:schemeClr val="tx1"/>
          </a:fontRef>
        </p:style>
      </p:cxnSp>
      <p:sp>
        <p:nvSpPr>
          <p:cNvPr id="12294" name="Text Box 7"/>
          <p:cNvSpPr txBox="1">
            <a:spLocks noChangeArrowheads="1"/>
          </p:cNvSpPr>
          <p:nvPr/>
        </p:nvSpPr>
        <p:spPr bwMode="auto">
          <a:xfrm>
            <a:off x="5181602" y="2261923"/>
            <a:ext cx="1066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i="0" u="sng" strike="noStrike" kern="1200" cap="none" spc="0" normalizeH="0" baseline="0" noProof="0">
                <a:ln>
                  <a:noFill/>
                </a:ln>
                <a:effectLst/>
                <a:uLnTx/>
                <a:uFillTx/>
                <a:latin typeface="Times New Roman" panose="02020603050405020304" pitchFamily="18" charset="0"/>
                <a:cs typeface="Times New Roman" panose="02020603050405020304" pitchFamily="18" charset="0"/>
              </a:rPr>
              <a:t>59g</a:t>
            </a:r>
            <a:br>
              <a:rPr kumimoji="0" lang="en-US" altLang="en-US" sz="2400" i="0" u="sng" strike="noStrike" kern="1200" cap="none" spc="0" normalizeH="0" baseline="0" noProof="0">
                <a:ln>
                  <a:noFill/>
                </a:ln>
                <a:effectLst/>
                <a:uLnTx/>
                <a:uFillTx/>
                <a:latin typeface="Times New Roman" panose="02020603050405020304" pitchFamily="18" charset="0"/>
                <a:cs typeface="Times New Roman" panose="02020603050405020304" pitchFamily="18" charset="0"/>
              </a:rPr>
            </a:br>
            <a:r>
              <a:rPr kumimoji="0" lang="en-US" altLang="en-US" sz="2400" i="0" u="none" strike="noStrike" kern="1200" cap="none" spc="0" normalizeH="0" baseline="0" noProof="0">
                <a:ln>
                  <a:noFill/>
                </a:ln>
                <a:effectLst/>
                <a:uLnTx/>
                <a:uFillTx/>
                <a:latin typeface="Times New Roman" panose="02020603050405020304" pitchFamily="18" charset="0"/>
                <a:cs typeface="Times New Roman" panose="02020603050405020304" pitchFamily="18" charset="0"/>
              </a:rPr>
              <a:t>119g</a:t>
            </a:r>
          </a:p>
        </p:txBody>
      </p:sp>
      <p:sp>
        <p:nvSpPr>
          <p:cNvPr id="12295" name="Text Box 8"/>
          <p:cNvSpPr txBox="1">
            <a:spLocks noChangeArrowheads="1"/>
          </p:cNvSpPr>
          <p:nvPr/>
        </p:nvSpPr>
        <p:spPr bwMode="auto">
          <a:xfrm>
            <a:off x="6324602" y="2490523"/>
            <a:ext cx="2743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i="0" u="none" strike="noStrike" kern="1200" cap="none" spc="0" normalizeH="0" baseline="0" noProof="0">
                <a:ln>
                  <a:noFill/>
                </a:ln>
                <a:effectLst/>
                <a:uLnTx/>
                <a:uFillTx/>
                <a:latin typeface="Times New Roman" panose="02020603050405020304" pitchFamily="18" charset="0"/>
                <a:cs typeface="Times New Roman" panose="02020603050405020304" pitchFamily="18" charset="0"/>
              </a:rPr>
              <a:t>X 100% = 49.6%</a:t>
            </a:r>
          </a:p>
        </p:txBody>
      </p:sp>
      <p:sp>
        <p:nvSpPr>
          <p:cNvPr id="12296" name="Rectangle 10"/>
          <p:cNvSpPr>
            <a:spLocks noChangeArrowheads="1"/>
          </p:cNvSpPr>
          <p:nvPr/>
        </p:nvSpPr>
        <p:spPr bwMode="auto">
          <a:xfrm>
            <a:off x="5257802" y="3404923"/>
            <a:ext cx="78322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i="0" u="sng" strike="noStrike" kern="1200" cap="none" spc="0" normalizeH="0" baseline="0" noProof="0">
                <a:ln>
                  <a:noFill/>
                </a:ln>
                <a:effectLst/>
                <a:uLnTx/>
                <a:uFillTx/>
                <a:latin typeface="Times New Roman" panose="02020603050405020304" pitchFamily="18" charset="0"/>
                <a:cs typeface="Times New Roman" panose="02020603050405020304" pitchFamily="18" charset="0"/>
              </a:rPr>
              <a:t>12g</a:t>
            </a:r>
            <a:br>
              <a:rPr kumimoji="0" lang="en-US" altLang="en-US" sz="2400" i="0" u="sng" strike="noStrike" kern="1200" cap="none" spc="0" normalizeH="0" baseline="0" noProof="0">
                <a:ln>
                  <a:noFill/>
                </a:ln>
                <a:effectLst/>
                <a:uLnTx/>
                <a:uFillTx/>
                <a:latin typeface="Times New Roman" panose="02020603050405020304" pitchFamily="18" charset="0"/>
                <a:cs typeface="Times New Roman" panose="02020603050405020304" pitchFamily="18" charset="0"/>
              </a:rPr>
            </a:br>
            <a:r>
              <a:rPr kumimoji="0" lang="en-US" altLang="en-US" sz="2400" i="0" u="none" strike="noStrike" kern="1200" cap="none" spc="0" normalizeH="0" baseline="0" noProof="0">
                <a:ln>
                  <a:noFill/>
                </a:ln>
                <a:effectLst/>
                <a:uLnTx/>
                <a:uFillTx/>
                <a:latin typeface="Times New Roman" panose="02020603050405020304" pitchFamily="18" charset="0"/>
                <a:cs typeface="Times New Roman" panose="02020603050405020304" pitchFamily="18" charset="0"/>
              </a:rPr>
              <a:t>119g</a:t>
            </a:r>
          </a:p>
        </p:txBody>
      </p:sp>
      <p:sp>
        <p:nvSpPr>
          <p:cNvPr id="12297" name="Rectangle 12"/>
          <p:cNvSpPr>
            <a:spLocks noChangeArrowheads="1"/>
          </p:cNvSpPr>
          <p:nvPr/>
        </p:nvSpPr>
        <p:spPr bwMode="auto">
          <a:xfrm>
            <a:off x="6324602" y="3557323"/>
            <a:ext cx="23246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i="0" u="none" strike="noStrike" kern="1200" cap="none" spc="0" normalizeH="0" baseline="0" noProof="0">
                <a:ln>
                  <a:noFill/>
                </a:ln>
                <a:effectLst/>
                <a:uLnTx/>
                <a:uFillTx/>
                <a:latin typeface="Times New Roman" panose="02020603050405020304" pitchFamily="18" charset="0"/>
                <a:cs typeface="Times New Roman" panose="02020603050405020304" pitchFamily="18" charset="0"/>
              </a:rPr>
              <a:t>X 100% = 10.1%</a:t>
            </a:r>
          </a:p>
        </p:txBody>
      </p:sp>
      <p:sp>
        <p:nvSpPr>
          <p:cNvPr id="12298" name="Rectangle 14"/>
          <p:cNvSpPr>
            <a:spLocks noChangeArrowheads="1"/>
          </p:cNvSpPr>
          <p:nvPr/>
        </p:nvSpPr>
        <p:spPr bwMode="auto">
          <a:xfrm>
            <a:off x="5257802" y="4319323"/>
            <a:ext cx="78322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i="0" u="sng" strike="noStrike" kern="1200" cap="none" spc="0" normalizeH="0" baseline="0" noProof="0">
                <a:ln>
                  <a:noFill/>
                </a:ln>
                <a:effectLst/>
                <a:uLnTx/>
                <a:uFillTx/>
                <a:latin typeface="Times New Roman" panose="02020603050405020304" pitchFamily="18" charset="0"/>
                <a:cs typeface="Times New Roman" panose="02020603050405020304" pitchFamily="18" charset="0"/>
              </a:rPr>
              <a:t>48g</a:t>
            </a:r>
            <a:br>
              <a:rPr kumimoji="0" lang="en-US" altLang="en-US" sz="2400" i="0" u="sng" strike="noStrike" kern="1200" cap="none" spc="0" normalizeH="0" baseline="0" noProof="0">
                <a:ln>
                  <a:noFill/>
                </a:ln>
                <a:effectLst/>
                <a:uLnTx/>
                <a:uFillTx/>
                <a:latin typeface="Times New Roman" panose="02020603050405020304" pitchFamily="18" charset="0"/>
                <a:cs typeface="Times New Roman" panose="02020603050405020304" pitchFamily="18" charset="0"/>
              </a:rPr>
            </a:br>
            <a:r>
              <a:rPr kumimoji="0" lang="en-US" altLang="en-US" sz="2400" i="0" u="none" strike="noStrike" kern="1200" cap="none" spc="0" normalizeH="0" baseline="0" noProof="0">
                <a:ln>
                  <a:noFill/>
                </a:ln>
                <a:effectLst/>
                <a:uLnTx/>
                <a:uFillTx/>
                <a:latin typeface="Times New Roman" panose="02020603050405020304" pitchFamily="18" charset="0"/>
                <a:cs typeface="Times New Roman" panose="02020603050405020304" pitchFamily="18" charset="0"/>
              </a:rPr>
              <a:t>119g</a:t>
            </a:r>
          </a:p>
        </p:txBody>
      </p:sp>
      <p:sp>
        <p:nvSpPr>
          <p:cNvPr id="12299" name="Rectangle 16"/>
          <p:cNvSpPr>
            <a:spLocks noChangeArrowheads="1"/>
          </p:cNvSpPr>
          <p:nvPr/>
        </p:nvSpPr>
        <p:spPr bwMode="auto">
          <a:xfrm>
            <a:off x="6400802" y="4471723"/>
            <a:ext cx="23246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i="0" u="none" strike="noStrike" kern="1200" cap="none" spc="0" normalizeH="0" baseline="0" noProof="0">
                <a:ln>
                  <a:noFill/>
                </a:ln>
                <a:effectLst/>
                <a:uLnTx/>
                <a:uFillTx/>
                <a:latin typeface="Times New Roman" panose="02020603050405020304" pitchFamily="18" charset="0"/>
                <a:cs typeface="Times New Roman" panose="02020603050405020304" pitchFamily="18" charset="0"/>
              </a:rPr>
              <a:t>X 100% = 40.3%</a:t>
            </a:r>
          </a:p>
        </p:txBody>
      </p:sp>
      <p:sp>
        <p:nvSpPr>
          <p:cNvPr id="12301" name="Text Box 18"/>
          <p:cNvSpPr txBox="1">
            <a:spLocks noChangeArrowheads="1"/>
          </p:cNvSpPr>
          <p:nvPr/>
        </p:nvSpPr>
        <p:spPr bwMode="auto">
          <a:xfrm>
            <a:off x="7467602" y="5206216"/>
            <a:ext cx="1600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100%</a:t>
            </a:r>
          </a:p>
        </p:txBody>
      </p:sp>
      <p:cxnSp>
        <p:nvCxnSpPr>
          <p:cNvPr id="2" name="Straight Connector 1">
            <a:extLst>
              <a:ext uri="{FF2B5EF4-FFF2-40B4-BE49-F238E27FC236}">
                <a16:creationId xmlns:a16="http://schemas.microsoft.com/office/drawing/2014/main" id="{607D23CE-6606-3A37-1B22-7D6724A87D05}"/>
              </a:ext>
            </a:extLst>
          </p:cNvPr>
          <p:cNvCxnSpPr/>
          <p:nvPr/>
        </p:nvCxnSpPr>
        <p:spPr>
          <a:xfrm>
            <a:off x="7388513" y="4992255"/>
            <a:ext cx="16002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2F07F8E1-5F6C-CE07-C814-B3D93A1CBFC1}"/>
              </a:ext>
            </a:extLst>
          </p:cNvPr>
          <p:cNvCxnSpPr>
            <a:cxnSpLocks/>
          </p:cNvCxnSpPr>
          <p:nvPr/>
        </p:nvCxnSpPr>
        <p:spPr>
          <a:xfrm>
            <a:off x="4803489" y="2209800"/>
            <a:ext cx="4188111" cy="0"/>
          </a:xfrm>
          <a:prstGeom prst="line">
            <a:avLst/>
          </a:prstGeom>
          <a:ln w="19050"/>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7E24C3CE-8A88-FCE3-B6FA-D6761940D96A}"/>
              </a:ext>
            </a:extLst>
          </p:cNvPr>
          <p:cNvSpPr txBox="1"/>
          <p:nvPr/>
        </p:nvSpPr>
        <p:spPr>
          <a:xfrm>
            <a:off x="0" y="6339398"/>
            <a:ext cx="9144000" cy="523220"/>
          </a:xfrm>
          <a:prstGeom prst="rect">
            <a:avLst/>
          </a:prstGeom>
          <a:solidFill>
            <a:srgbClr val="FFFF00"/>
          </a:solidFill>
        </p:spPr>
        <p:txBody>
          <a:bodyPr wrap="square" rtlCol="0">
            <a:spAutoFit/>
          </a:bodyPr>
          <a:lstStyle/>
          <a:p>
            <a:pPr algn="ctr"/>
            <a:r>
              <a:rPr lang="en-US" sz="2800" b="1" dirty="0">
                <a:latin typeface="Congenial" panose="02000503040000020004" pitchFamily="2" charset="0"/>
              </a:rPr>
              <a:t>235 g X 0.496 = 117 g is just nickel</a:t>
            </a:r>
          </a:p>
        </p:txBody>
      </p:sp>
    </p:spTree>
    <p:extLst>
      <p:ext uri="{BB962C8B-B14F-4D97-AF65-F5344CB8AC3E}">
        <p14:creationId xmlns:p14="http://schemas.microsoft.com/office/powerpoint/2010/main" val="12521116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1A7A606-D688-82DB-CCF7-A7C15A75AE7A}"/>
              </a:ext>
            </a:extLst>
          </p:cNvPr>
          <p:cNvGraphicFramePr>
            <a:graphicFrameLocks noGrp="1"/>
          </p:cNvGraphicFramePr>
          <p:nvPr>
            <p:extLst>
              <p:ext uri="{D42A27DB-BD31-4B8C-83A1-F6EECF244321}">
                <p14:modId xmlns:p14="http://schemas.microsoft.com/office/powerpoint/2010/main" val="3639499676"/>
              </p:ext>
            </p:extLst>
          </p:nvPr>
        </p:nvGraphicFramePr>
        <p:xfrm>
          <a:off x="0" y="0"/>
          <a:ext cx="9144000" cy="6858004"/>
        </p:xfrm>
        <a:graphic>
          <a:graphicData uri="http://schemas.openxmlformats.org/drawingml/2006/table">
            <a:tbl>
              <a:tblPr firstRow="1" bandRow="1">
                <a:tableStyleId>{5C22544A-7EE6-4342-B048-85BDC9FD1C3A}</a:tableStyleId>
              </a:tblPr>
              <a:tblGrid>
                <a:gridCol w="4648200">
                  <a:extLst>
                    <a:ext uri="{9D8B030D-6E8A-4147-A177-3AD203B41FA5}">
                      <a16:colId xmlns:a16="http://schemas.microsoft.com/office/drawing/2014/main" val="2191088913"/>
                    </a:ext>
                  </a:extLst>
                </a:gridCol>
                <a:gridCol w="2743200">
                  <a:extLst>
                    <a:ext uri="{9D8B030D-6E8A-4147-A177-3AD203B41FA5}">
                      <a16:colId xmlns:a16="http://schemas.microsoft.com/office/drawing/2014/main" val="671671476"/>
                    </a:ext>
                  </a:extLst>
                </a:gridCol>
                <a:gridCol w="1752600">
                  <a:extLst>
                    <a:ext uri="{9D8B030D-6E8A-4147-A177-3AD203B41FA5}">
                      <a16:colId xmlns:a16="http://schemas.microsoft.com/office/drawing/2014/main" val="4239156017"/>
                    </a:ext>
                  </a:extLst>
                </a:gridCol>
              </a:tblGrid>
              <a:tr h="1158322">
                <a:tc gridSpan="3">
                  <a:txBody>
                    <a:bodyPr/>
                    <a:lstStyle/>
                    <a:p>
                      <a:pPr algn="l"/>
                      <a:r>
                        <a:rPr kumimoji="0" lang="en-US" altLang="en-US" sz="3200" b="1"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60.  </a:t>
                      </a:r>
                      <a:r>
                        <a:rPr kumimoji="0" lang="en-US" altLang="en-US" sz="32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What are the empirical formulas for </a:t>
                      </a:r>
                      <a:br>
                        <a:rPr kumimoji="0" lang="en-US" altLang="en-US" sz="32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br>
                      <a:r>
                        <a:rPr kumimoji="0" lang="en-US" altLang="en-US" sz="32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          the following compounds?                 </a:t>
                      </a:r>
                      <a:r>
                        <a:rPr kumimoji="0" lang="en-US" altLang="en-US" sz="2000" b="0" i="0" u="none" strike="noStrike" kern="1200" cap="none" spc="0" normalizeH="0" baseline="0" noProof="0" dirty="0">
                          <a:ln>
                            <a:noFill/>
                          </a:ln>
                          <a:solidFill>
                            <a:srgbClr val="FF0000"/>
                          </a:solidFill>
                          <a:effectLst/>
                          <a:uLnTx/>
                          <a:uFillTx/>
                          <a:latin typeface="Congenial" panose="02000503040000020004" pitchFamily="2" charset="0"/>
                          <a:ea typeface="+mn-ea"/>
                          <a:cs typeface="Times New Roman" panose="02020603050405020304" pitchFamily="18" charset="0"/>
                        </a:rPr>
                        <a:t>example</a:t>
                      </a:r>
                      <a:endParaRPr lang="en-US" sz="3200" dirty="0">
                        <a:solidFill>
                          <a:srgbClr val="FF0000"/>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679696806"/>
                  </a:ext>
                </a:extLst>
              </a:tr>
              <a:tr h="633298">
                <a:tc>
                  <a:txBody>
                    <a:bodyPr/>
                    <a:lstStyle/>
                    <a:p>
                      <a:pPr algn="ct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Paraffin wax</a:t>
                      </a: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C</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26</a:t>
                      </a: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H</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52 </a:t>
                      </a: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Congenial" panose="02000503040000020004" pitchFamily="2" charset="0"/>
                          <a:ea typeface="+mn-ea"/>
                          <a:cs typeface="Times New Roman" panose="02020603050405020304" pitchFamily="18" charset="0"/>
                        </a:rPr>
                        <a:t>CH</a:t>
                      </a:r>
                      <a:r>
                        <a:rPr kumimoji="0" lang="en-US" altLang="en-US" sz="2800" b="0" i="0" u="none" strike="noStrike" kern="1200" cap="none" spc="0" normalizeH="0" baseline="-25000" noProof="0" dirty="0">
                          <a:ln>
                            <a:noFill/>
                          </a:ln>
                          <a:solidFill>
                            <a:srgbClr val="FF0000"/>
                          </a:solidFill>
                          <a:effectLst/>
                          <a:uLnTx/>
                          <a:uFillTx/>
                          <a:latin typeface="Congenial" panose="02000503040000020004" pitchFamily="2" charset="0"/>
                          <a:ea typeface="+mn-ea"/>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125160"/>
                  </a:ext>
                </a:extLst>
              </a:tr>
              <a:tr h="63329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Ethene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C</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2</a:t>
                      </a: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H</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4</a:t>
                      </a: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6041824"/>
                  </a:ext>
                </a:extLst>
              </a:tr>
              <a:tr h="63329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err="1">
                          <a:ln>
                            <a:noFill/>
                          </a:ln>
                          <a:solidFill>
                            <a:schemeClr val="tx1"/>
                          </a:solidFill>
                          <a:effectLst/>
                          <a:uLnTx/>
                          <a:uFillTx/>
                          <a:latin typeface="Congenial" panose="02000503040000020004" pitchFamily="2" charset="0"/>
                          <a:ea typeface="+mn-ea"/>
                          <a:cs typeface="Times New Roman" panose="02020603050405020304" pitchFamily="18" charset="0"/>
                        </a:rPr>
                        <a:t>Decene</a:t>
                      </a:r>
                      <a:endPar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C</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10</a:t>
                      </a: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H</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20</a:t>
                      </a: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9733316"/>
                  </a:ext>
                </a:extLst>
              </a:tr>
              <a:tr h="633298">
                <a:tc>
                  <a:txBody>
                    <a:bodyPr/>
                    <a:lstStyle/>
                    <a:p>
                      <a:pPr algn="ct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Sucrose</a:t>
                      </a: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C</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12</a:t>
                      </a: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H</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22</a:t>
                      </a: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O</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11</a:t>
                      </a: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7540"/>
                  </a:ext>
                </a:extLst>
              </a:tr>
              <a:tr h="633298">
                <a:tc>
                  <a:txBody>
                    <a:bodyPr/>
                    <a:lstStyle/>
                    <a:p>
                      <a:pPr algn="ct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Heptane</a:t>
                      </a: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C</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7</a:t>
                      </a: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H</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16</a:t>
                      </a: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9021867"/>
                  </a:ext>
                </a:extLst>
              </a:tr>
              <a:tr h="633298">
                <a:tc>
                  <a:txBody>
                    <a:bodyPr/>
                    <a:lstStyle/>
                    <a:p>
                      <a:pPr algn="ct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mn-cs"/>
                        </a:rPr>
                        <a:t>Hydrogen monochloride </a:t>
                      </a: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Congenial" panose="02000503040000020004" pitchFamily="2" charset="0"/>
                          <a:cs typeface="Times New Roman" panose="02020603050405020304" pitchFamily="18" charset="0"/>
                        </a:rPr>
                        <a:t>HCl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18401079"/>
                  </a:ext>
                </a:extLst>
              </a:tr>
              <a:tr h="633298">
                <a:tc>
                  <a:txBody>
                    <a:bodyPr/>
                    <a:lstStyle/>
                    <a:p>
                      <a:pPr algn="ct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mn-cs"/>
                        </a:rPr>
                        <a:t>Potassium sulfite </a:t>
                      </a: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mn-cs"/>
                        </a:rPr>
                        <a:t>K</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mn-cs"/>
                        </a:rPr>
                        <a:t>2</a:t>
                      </a: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mn-cs"/>
                        </a:rPr>
                        <a:t>SO</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mn-cs"/>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556479"/>
                  </a:ext>
                </a:extLst>
              </a:tr>
              <a:tr h="633298">
                <a:tc>
                  <a:txBody>
                    <a:bodyPr/>
                    <a:lstStyle/>
                    <a:p>
                      <a:pPr algn="ctr"/>
                      <a:r>
                        <a:rPr lang="en-US" sz="2800" dirty="0">
                          <a:solidFill>
                            <a:schemeClr val="tx1"/>
                          </a:solidFill>
                          <a:latin typeface="Congenial" panose="02000503040000020004" pitchFamily="2" charset="0"/>
                          <a:cs typeface="Times New Roman" panose="02020603050405020304" pitchFamily="18" charset="0"/>
                        </a:rPr>
                        <a:t>Butane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mn-cs"/>
                        </a:rPr>
                        <a:t>C</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mn-cs"/>
                        </a:rPr>
                        <a:t>4</a:t>
                      </a: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mn-cs"/>
                        </a:rPr>
                        <a:t>H</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mn-cs"/>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34082990"/>
                  </a:ext>
                </a:extLst>
              </a:tr>
              <a:tr h="633298">
                <a:tc>
                  <a:txBody>
                    <a:bodyPr/>
                    <a:lstStyle/>
                    <a:p>
                      <a:pPr algn="ctr"/>
                      <a:r>
                        <a:rPr lang="en-US" sz="2800" dirty="0">
                          <a:solidFill>
                            <a:schemeClr val="tx1"/>
                          </a:solidFill>
                          <a:latin typeface="Congenial" panose="02000503040000020004" pitchFamily="2" charset="0"/>
                          <a:cs typeface="Times New Roman" panose="02020603050405020304" pitchFamily="18" charset="0"/>
                        </a:rPr>
                        <a:t>Glucose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mn-cs"/>
                        </a:rPr>
                        <a:t>C</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mn-cs"/>
                        </a:rPr>
                        <a:t>6</a:t>
                      </a: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mn-cs"/>
                        </a:rPr>
                        <a:t>H</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mn-cs"/>
                        </a:rPr>
                        <a:t>12</a:t>
                      </a: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mn-cs"/>
                        </a:rPr>
                        <a:t>O</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mn-cs"/>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1852263"/>
                  </a:ext>
                </a:extLst>
              </a:tr>
            </a:tbl>
          </a:graphicData>
        </a:graphic>
      </p:graphicFrame>
      <p:sp>
        <p:nvSpPr>
          <p:cNvPr id="4" name="Arrow: Curved Left 3">
            <a:extLst>
              <a:ext uri="{FF2B5EF4-FFF2-40B4-BE49-F238E27FC236}">
                <a16:creationId xmlns:a16="http://schemas.microsoft.com/office/drawing/2014/main" id="{2E0744C6-043B-46A0-EDAC-67829B22DFA7}"/>
              </a:ext>
            </a:extLst>
          </p:cNvPr>
          <p:cNvSpPr/>
          <p:nvPr/>
        </p:nvSpPr>
        <p:spPr>
          <a:xfrm>
            <a:off x="8686800" y="838200"/>
            <a:ext cx="381000" cy="762000"/>
          </a:xfrm>
          <a:prstGeom prst="curved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60899291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D1F23-45C7-CCC7-F89A-1617D7B42BC8}"/>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9C89F3F-6AF5-6560-35B9-9283B62BDD9A}"/>
              </a:ext>
            </a:extLst>
          </p:cNvPr>
          <p:cNvGraphicFramePr>
            <a:graphicFrameLocks noGrp="1"/>
          </p:cNvGraphicFramePr>
          <p:nvPr>
            <p:extLst>
              <p:ext uri="{D42A27DB-BD31-4B8C-83A1-F6EECF244321}">
                <p14:modId xmlns:p14="http://schemas.microsoft.com/office/powerpoint/2010/main" val="4153386062"/>
              </p:ext>
            </p:extLst>
          </p:nvPr>
        </p:nvGraphicFramePr>
        <p:xfrm>
          <a:off x="0" y="0"/>
          <a:ext cx="9144000" cy="6858004"/>
        </p:xfrm>
        <a:graphic>
          <a:graphicData uri="http://schemas.openxmlformats.org/drawingml/2006/table">
            <a:tbl>
              <a:tblPr firstRow="1" bandRow="1">
                <a:tableStyleId>{5C22544A-7EE6-4342-B048-85BDC9FD1C3A}</a:tableStyleId>
              </a:tblPr>
              <a:tblGrid>
                <a:gridCol w="4648200">
                  <a:extLst>
                    <a:ext uri="{9D8B030D-6E8A-4147-A177-3AD203B41FA5}">
                      <a16:colId xmlns:a16="http://schemas.microsoft.com/office/drawing/2014/main" val="2191088913"/>
                    </a:ext>
                  </a:extLst>
                </a:gridCol>
                <a:gridCol w="2743200">
                  <a:extLst>
                    <a:ext uri="{9D8B030D-6E8A-4147-A177-3AD203B41FA5}">
                      <a16:colId xmlns:a16="http://schemas.microsoft.com/office/drawing/2014/main" val="671671476"/>
                    </a:ext>
                  </a:extLst>
                </a:gridCol>
                <a:gridCol w="1752600">
                  <a:extLst>
                    <a:ext uri="{9D8B030D-6E8A-4147-A177-3AD203B41FA5}">
                      <a16:colId xmlns:a16="http://schemas.microsoft.com/office/drawing/2014/main" val="4239156017"/>
                    </a:ext>
                  </a:extLst>
                </a:gridCol>
              </a:tblGrid>
              <a:tr h="1158322">
                <a:tc gridSpan="3">
                  <a:txBody>
                    <a:bodyPr/>
                    <a:lstStyle/>
                    <a:p>
                      <a:pPr algn="l"/>
                      <a:r>
                        <a:rPr kumimoji="0" lang="en-US" altLang="en-US" sz="3200" b="1"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60. </a:t>
                      </a:r>
                      <a:r>
                        <a:rPr kumimoji="0" lang="en-US" altLang="en-US" sz="32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What are the empirical formulas for </a:t>
                      </a:r>
                      <a:br>
                        <a:rPr kumimoji="0" lang="en-US" altLang="en-US" sz="32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br>
                      <a:r>
                        <a:rPr kumimoji="0" lang="en-US" altLang="en-US" sz="32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          the following compounds?                 </a:t>
                      </a:r>
                      <a:r>
                        <a:rPr kumimoji="0" lang="en-US" altLang="en-US" sz="2000" b="0" i="0" u="none" strike="noStrike" kern="1200" cap="none" spc="0" normalizeH="0" baseline="0" noProof="0" dirty="0">
                          <a:ln>
                            <a:noFill/>
                          </a:ln>
                          <a:solidFill>
                            <a:srgbClr val="FF0000"/>
                          </a:solidFill>
                          <a:effectLst/>
                          <a:uLnTx/>
                          <a:uFillTx/>
                          <a:latin typeface="Congenial" panose="02000503040000020004" pitchFamily="2" charset="0"/>
                          <a:ea typeface="+mn-ea"/>
                          <a:cs typeface="Times New Roman" panose="02020603050405020304" pitchFamily="18" charset="0"/>
                        </a:rPr>
                        <a:t>example</a:t>
                      </a:r>
                      <a:endParaRPr lang="en-US" sz="32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679696806"/>
                  </a:ext>
                </a:extLst>
              </a:tr>
              <a:tr h="633298">
                <a:tc>
                  <a:txBody>
                    <a:bodyPr/>
                    <a:lstStyle/>
                    <a:p>
                      <a:pPr algn="ct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Paraffin wax</a:t>
                      </a: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C</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26</a:t>
                      </a: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H</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52 </a:t>
                      </a: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Congenial" panose="02000503040000020004" pitchFamily="2" charset="0"/>
                          <a:ea typeface="+mn-ea"/>
                          <a:cs typeface="Times New Roman" panose="02020603050405020304" pitchFamily="18" charset="0"/>
                        </a:rPr>
                        <a:t>CH</a:t>
                      </a:r>
                      <a:r>
                        <a:rPr kumimoji="0" lang="en-US" altLang="en-US" sz="2800" b="0" i="0" u="none" strike="noStrike" kern="1200" cap="none" spc="0" normalizeH="0" baseline="-25000" noProof="0" dirty="0">
                          <a:ln>
                            <a:noFill/>
                          </a:ln>
                          <a:solidFill>
                            <a:srgbClr val="FF0000"/>
                          </a:solidFill>
                          <a:effectLst/>
                          <a:uLnTx/>
                          <a:uFillTx/>
                          <a:latin typeface="Congenial" panose="02000503040000020004" pitchFamily="2" charset="0"/>
                          <a:ea typeface="+mn-ea"/>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125160"/>
                  </a:ext>
                </a:extLst>
              </a:tr>
              <a:tr h="63329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Ethene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C</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2</a:t>
                      </a: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H</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4</a:t>
                      </a: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altLang="en-US" sz="2800" b="0" i="0" u="none" strike="noStrike" kern="1200" cap="none" spc="0" normalizeH="0" baseline="0" noProof="0" dirty="0">
                          <a:ln>
                            <a:noFill/>
                          </a:ln>
                          <a:solidFill>
                            <a:srgbClr val="0000FF"/>
                          </a:solidFill>
                          <a:effectLst/>
                          <a:uLnTx/>
                          <a:uFillTx/>
                          <a:latin typeface="Congenial" panose="02000503040000020004" pitchFamily="2" charset="0"/>
                          <a:ea typeface="+mn-ea"/>
                          <a:cs typeface="Times New Roman" panose="02020603050405020304" pitchFamily="18" charset="0"/>
                        </a:rPr>
                        <a:t>CH</a:t>
                      </a:r>
                      <a:r>
                        <a:rPr kumimoji="0" lang="en-US" altLang="en-US" sz="2800" b="0" i="0" u="none" strike="noStrike" kern="1200" cap="none" spc="0" normalizeH="0" baseline="-25000" noProof="0" dirty="0">
                          <a:ln>
                            <a:noFill/>
                          </a:ln>
                          <a:solidFill>
                            <a:srgbClr val="0000FF"/>
                          </a:solidFill>
                          <a:effectLst/>
                          <a:uLnTx/>
                          <a:uFillTx/>
                          <a:latin typeface="Congenial" panose="02000503040000020004" pitchFamily="2" charset="0"/>
                          <a:ea typeface="+mn-ea"/>
                          <a:cs typeface="Times New Roman" panose="02020603050405020304" pitchFamily="18" charset="0"/>
                        </a:rPr>
                        <a:t>2</a:t>
                      </a:r>
                      <a:endParaRPr lang="en-US" sz="2800" dirty="0">
                        <a:solidFill>
                          <a:srgbClr val="0000FF"/>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6041824"/>
                  </a:ext>
                </a:extLst>
              </a:tr>
              <a:tr h="63329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err="1">
                          <a:ln>
                            <a:noFill/>
                          </a:ln>
                          <a:solidFill>
                            <a:schemeClr val="tx1"/>
                          </a:solidFill>
                          <a:effectLst/>
                          <a:uLnTx/>
                          <a:uFillTx/>
                          <a:latin typeface="Congenial" panose="02000503040000020004" pitchFamily="2" charset="0"/>
                          <a:ea typeface="+mn-ea"/>
                          <a:cs typeface="Times New Roman" panose="02020603050405020304" pitchFamily="18" charset="0"/>
                        </a:rPr>
                        <a:t>Decene</a:t>
                      </a:r>
                      <a:endPar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C</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10</a:t>
                      </a: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H</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20</a:t>
                      </a: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altLang="en-US" sz="2800" b="0" i="0" u="none" strike="noStrike" kern="1200" cap="none" spc="0" normalizeH="0" baseline="0" noProof="0" dirty="0">
                          <a:ln>
                            <a:noFill/>
                          </a:ln>
                          <a:solidFill>
                            <a:srgbClr val="0000FF"/>
                          </a:solidFill>
                          <a:effectLst/>
                          <a:uLnTx/>
                          <a:uFillTx/>
                          <a:latin typeface="Congenial" panose="02000503040000020004" pitchFamily="2" charset="0"/>
                          <a:ea typeface="+mn-ea"/>
                          <a:cs typeface="Times New Roman" panose="02020603050405020304" pitchFamily="18" charset="0"/>
                        </a:rPr>
                        <a:t>CH</a:t>
                      </a:r>
                      <a:r>
                        <a:rPr kumimoji="0" lang="en-US" altLang="en-US" sz="2800" b="0" i="0" u="none" strike="noStrike" kern="1200" cap="none" spc="0" normalizeH="0" baseline="-25000" noProof="0" dirty="0">
                          <a:ln>
                            <a:noFill/>
                          </a:ln>
                          <a:solidFill>
                            <a:srgbClr val="0000FF"/>
                          </a:solidFill>
                          <a:effectLst/>
                          <a:uLnTx/>
                          <a:uFillTx/>
                          <a:latin typeface="Congenial" panose="02000503040000020004" pitchFamily="2" charset="0"/>
                          <a:ea typeface="+mn-ea"/>
                          <a:cs typeface="Times New Roman" panose="02020603050405020304" pitchFamily="18" charset="0"/>
                        </a:rPr>
                        <a:t>2</a:t>
                      </a:r>
                      <a:endParaRPr lang="en-US" sz="2800" dirty="0">
                        <a:solidFill>
                          <a:srgbClr val="0000FF"/>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9733316"/>
                  </a:ext>
                </a:extLst>
              </a:tr>
              <a:tr h="633298">
                <a:tc>
                  <a:txBody>
                    <a:bodyPr/>
                    <a:lstStyle/>
                    <a:p>
                      <a:pPr algn="ct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Sucrose</a:t>
                      </a: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C</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12</a:t>
                      </a: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H</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22</a:t>
                      </a: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O</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11</a:t>
                      </a: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0000FF"/>
                          </a:solidFill>
                          <a:effectLst/>
                          <a:uLnTx/>
                          <a:uFillTx/>
                          <a:latin typeface="Congenial" panose="02000503040000020004" pitchFamily="2" charset="0"/>
                          <a:ea typeface="+mn-ea"/>
                          <a:cs typeface="Times New Roman" panose="02020603050405020304" pitchFamily="18" charset="0"/>
                        </a:rPr>
                        <a:t>C</a:t>
                      </a:r>
                      <a:r>
                        <a:rPr kumimoji="0" lang="en-US" altLang="en-US" sz="2800" b="0" i="0" u="none" strike="noStrike" kern="1200" cap="none" spc="0" normalizeH="0" baseline="-25000" noProof="0" dirty="0">
                          <a:ln>
                            <a:noFill/>
                          </a:ln>
                          <a:solidFill>
                            <a:srgbClr val="0000FF"/>
                          </a:solidFill>
                          <a:effectLst/>
                          <a:uLnTx/>
                          <a:uFillTx/>
                          <a:latin typeface="Congenial" panose="02000503040000020004" pitchFamily="2" charset="0"/>
                          <a:ea typeface="+mn-ea"/>
                          <a:cs typeface="Times New Roman" panose="02020603050405020304" pitchFamily="18" charset="0"/>
                        </a:rPr>
                        <a:t>12</a:t>
                      </a:r>
                      <a:r>
                        <a:rPr kumimoji="0" lang="en-US" altLang="en-US" sz="2800" b="0" i="0" u="none" strike="noStrike" kern="1200" cap="none" spc="0" normalizeH="0" baseline="0" noProof="0" dirty="0">
                          <a:ln>
                            <a:noFill/>
                          </a:ln>
                          <a:solidFill>
                            <a:srgbClr val="0000FF"/>
                          </a:solidFill>
                          <a:effectLst/>
                          <a:uLnTx/>
                          <a:uFillTx/>
                          <a:latin typeface="Congenial" panose="02000503040000020004" pitchFamily="2" charset="0"/>
                          <a:ea typeface="+mn-ea"/>
                          <a:cs typeface="Times New Roman" panose="02020603050405020304" pitchFamily="18" charset="0"/>
                        </a:rPr>
                        <a:t>H</a:t>
                      </a:r>
                      <a:r>
                        <a:rPr kumimoji="0" lang="en-US" altLang="en-US" sz="2800" b="0" i="0" u="none" strike="noStrike" kern="1200" cap="none" spc="0" normalizeH="0" baseline="-25000" noProof="0" dirty="0">
                          <a:ln>
                            <a:noFill/>
                          </a:ln>
                          <a:solidFill>
                            <a:srgbClr val="0000FF"/>
                          </a:solidFill>
                          <a:effectLst/>
                          <a:uLnTx/>
                          <a:uFillTx/>
                          <a:latin typeface="Congenial" panose="02000503040000020004" pitchFamily="2" charset="0"/>
                          <a:ea typeface="+mn-ea"/>
                          <a:cs typeface="Times New Roman" panose="02020603050405020304" pitchFamily="18" charset="0"/>
                        </a:rPr>
                        <a:t>22</a:t>
                      </a:r>
                      <a:r>
                        <a:rPr kumimoji="0" lang="en-US" altLang="en-US" sz="2800" b="0" i="0" u="none" strike="noStrike" kern="1200" cap="none" spc="0" normalizeH="0" baseline="0" noProof="0" dirty="0">
                          <a:ln>
                            <a:noFill/>
                          </a:ln>
                          <a:solidFill>
                            <a:srgbClr val="0000FF"/>
                          </a:solidFill>
                          <a:effectLst/>
                          <a:uLnTx/>
                          <a:uFillTx/>
                          <a:latin typeface="Congenial" panose="02000503040000020004" pitchFamily="2" charset="0"/>
                          <a:ea typeface="+mn-ea"/>
                          <a:cs typeface="Times New Roman" panose="02020603050405020304" pitchFamily="18" charset="0"/>
                        </a:rPr>
                        <a:t>O</a:t>
                      </a:r>
                      <a:r>
                        <a:rPr kumimoji="0" lang="en-US" altLang="en-US" sz="2800" b="0" i="0" u="none" strike="noStrike" kern="1200" cap="none" spc="0" normalizeH="0" baseline="-25000" noProof="0" dirty="0">
                          <a:ln>
                            <a:noFill/>
                          </a:ln>
                          <a:solidFill>
                            <a:srgbClr val="0000FF"/>
                          </a:solidFill>
                          <a:effectLst/>
                          <a:uLnTx/>
                          <a:uFillTx/>
                          <a:latin typeface="Congenial" panose="02000503040000020004" pitchFamily="2" charset="0"/>
                          <a:ea typeface="+mn-ea"/>
                          <a:cs typeface="Times New Roman" panose="02020603050405020304" pitchFamily="18" charset="0"/>
                        </a:rPr>
                        <a:t>11</a:t>
                      </a:r>
                      <a:endParaRPr kumimoji="0" lang="en-US" altLang="en-US" sz="2800" b="0" i="0" u="none" strike="noStrike" kern="1200" cap="none" spc="0" normalizeH="0" baseline="0" noProof="0" dirty="0">
                        <a:ln>
                          <a:noFill/>
                        </a:ln>
                        <a:solidFill>
                          <a:srgbClr val="0000FF"/>
                        </a:solidFill>
                        <a:effectLst/>
                        <a:uLnTx/>
                        <a:uFillTx/>
                        <a:latin typeface="Congenial" panose="02000503040000020004" pitchFamily="2"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7540"/>
                  </a:ext>
                </a:extLst>
              </a:tr>
              <a:tr h="633298">
                <a:tc>
                  <a:txBody>
                    <a:bodyPr/>
                    <a:lstStyle/>
                    <a:p>
                      <a:pPr algn="ct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Heptane</a:t>
                      </a: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C</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7</a:t>
                      </a: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Times New Roman" panose="02020603050405020304" pitchFamily="18" charset="0"/>
                        </a:rPr>
                        <a:t>H</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Times New Roman" panose="02020603050405020304" pitchFamily="18" charset="0"/>
                        </a:rPr>
                        <a:t>16</a:t>
                      </a: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0000FF"/>
                          </a:solidFill>
                          <a:effectLst/>
                          <a:uLnTx/>
                          <a:uFillTx/>
                          <a:latin typeface="Congenial" panose="02000503040000020004" pitchFamily="2" charset="0"/>
                          <a:ea typeface="+mn-ea"/>
                          <a:cs typeface="Times New Roman" panose="02020603050405020304" pitchFamily="18" charset="0"/>
                        </a:rPr>
                        <a:t>C</a:t>
                      </a:r>
                      <a:r>
                        <a:rPr kumimoji="0" lang="en-US" altLang="en-US" sz="2800" b="0" i="0" u="none" strike="noStrike" kern="1200" cap="none" spc="0" normalizeH="0" baseline="-25000" noProof="0" dirty="0">
                          <a:ln>
                            <a:noFill/>
                          </a:ln>
                          <a:solidFill>
                            <a:srgbClr val="0000FF"/>
                          </a:solidFill>
                          <a:effectLst/>
                          <a:uLnTx/>
                          <a:uFillTx/>
                          <a:latin typeface="Congenial" panose="02000503040000020004" pitchFamily="2" charset="0"/>
                          <a:ea typeface="+mn-ea"/>
                          <a:cs typeface="Times New Roman" panose="02020603050405020304" pitchFamily="18" charset="0"/>
                        </a:rPr>
                        <a:t>7</a:t>
                      </a:r>
                      <a:r>
                        <a:rPr kumimoji="0" lang="en-US" altLang="en-US" sz="2800" b="0" i="0" u="none" strike="noStrike" kern="1200" cap="none" spc="0" normalizeH="0" baseline="0" noProof="0" dirty="0">
                          <a:ln>
                            <a:noFill/>
                          </a:ln>
                          <a:solidFill>
                            <a:srgbClr val="0000FF"/>
                          </a:solidFill>
                          <a:effectLst/>
                          <a:uLnTx/>
                          <a:uFillTx/>
                          <a:latin typeface="Congenial" panose="02000503040000020004" pitchFamily="2" charset="0"/>
                          <a:ea typeface="+mn-ea"/>
                          <a:cs typeface="Times New Roman" panose="02020603050405020304" pitchFamily="18" charset="0"/>
                        </a:rPr>
                        <a:t>H</a:t>
                      </a:r>
                      <a:r>
                        <a:rPr kumimoji="0" lang="en-US" altLang="en-US" sz="2800" b="0" i="0" u="none" strike="noStrike" kern="1200" cap="none" spc="0" normalizeH="0" baseline="-25000" noProof="0" dirty="0">
                          <a:ln>
                            <a:noFill/>
                          </a:ln>
                          <a:solidFill>
                            <a:srgbClr val="0000FF"/>
                          </a:solidFill>
                          <a:effectLst/>
                          <a:uLnTx/>
                          <a:uFillTx/>
                          <a:latin typeface="Congenial" panose="02000503040000020004" pitchFamily="2" charset="0"/>
                          <a:ea typeface="+mn-ea"/>
                          <a:cs typeface="Times New Roman" panose="02020603050405020304" pitchFamily="18" charset="0"/>
                        </a:rPr>
                        <a:t>16</a:t>
                      </a:r>
                      <a:endParaRPr kumimoji="0" lang="en-US" altLang="en-US" sz="2800" b="0" i="0" u="none" strike="noStrike" kern="1200" cap="none" spc="0" normalizeH="0" baseline="0" noProof="0" dirty="0">
                        <a:ln>
                          <a:noFill/>
                        </a:ln>
                        <a:solidFill>
                          <a:srgbClr val="0000FF"/>
                        </a:solidFill>
                        <a:effectLst/>
                        <a:uLnTx/>
                        <a:uFillTx/>
                        <a:latin typeface="Congenial" panose="02000503040000020004" pitchFamily="2"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9021867"/>
                  </a:ext>
                </a:extLst>
              </a:tr>
              <a:tr h="633298">
                <a:tc>
                  <a:txBody>
                    <a:bodyPr/>
                    <a:lstStyle/>
                    <a:p>
                      <a:pPr algn="ct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mn-cs"/>
                        </a:rPr>
                        <a:t>Hydrogen monochloride </a:t>
                      </a: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Congenial" panose="02000503040000020004" pitchFamily="2" charset="0"/>
                          <a:cs typeface="Times New Roman" panose="02020603050405020304" pitchFamily="18" charset="0"/>
                        </a:rPr>
                        <a:t>HCl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rgbClr val="0000FF"/>
                          </a:solidFill>
                          <a:latin typeface="Congenial" panose="02000503040000020004" pitchFamily="2" charset="0"/>
                          <a:cs typeface="Times New Roman" panose="02020603050405020304" pitchFamily="18" charset="0"/>
                        </a:rPr>
                        <a:t>HCl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18401079"/>
                  </a:ext>
                </a:extLst>
              </a:tr>
              <a:tr h="633298">
                <a:tc>
                  <a:txBody>
                    <a:bodyPr/>
                    <a:lstStyle/>
                    <a:p>
                      <a:pPr algn="ct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mn-cs"/>
                        </a:rPr>
                        <a:t>Potassium sulfite </a:t>
                      </a:r>
                      <a:endParaRPr lang="en-US" sz="2800" dirty="0">
                        <a:solidFill>
                          <a:schemeClr val="tx1"/>
                        </a:solidFill>
                        <a:latin typeface="Congenial" panose="02000503040000020004" pitchFamily="2"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mn-cs"/>
                        </a:rPr>
                        <a:t>K</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mn-cs"/>
                        </a:rPr>
                        <a:t>2</a:t>
                      </a: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mn-cs"/>
                        </a:rPr>
                        <a:t>SO</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mn-cs"/>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0000FF"/>
                          </a:solidFill>
                          <a:effectLst/>
                          <a:uLnTx/>
                          <a:uFillTx/>
                          <a:latin typeface="Congenial" panose="02000503040000020004" pitchFamily="2" charset="0"/>
                          <a:ea typeface="+mn-ea"/>
                          <a:cs typeface="+mn-cs"/>
                        </a:rPr>
                        <a:t>K</a:t>
                      </a:r>
                      <a:r>
                        <a:rPr kumimoji="0" lang="en-US" altLang="en-US" sz="2800" b="0" i="0" u="none" strike="noStrike" kern="1200" cap="none" spc="0" normalizeH="0" baseline="-25000" noProof="0" dirty="0">
                          <a:ln>
                            <a:noFill/>
                          </a:ln>
                          <a:solidFill>
                            <a:srgbClr val="0000FF"/>
                          </a:solidFill>
                          <a:effectLst/>
                          <a:uLnTx/>
                          <a:uFillTx/>
                          <a:latin typeface="Congenial" panose="02000503040000020004" pitchFamily="2" charset="0"/>
                          <a:ea typeface="+mn-ea"/>
                          <a:cs typeface="+mn-cs"/>
                        </a:rPr>
                        <a:t>2</a:t>
                      </a:r>
                      <a:r>
                        <a:rPr kumimoji="0" lang="en-US" altLang="en-US" sz="2800" b="0" i="0" u="none" strike="noStrike" kern="1200" cap="none" spc="0" normalizeH="0" baseline="0" noProof="0" dirty="0">
                          <a:ln>
                            <a:noFill/>
                          </a:ln>
                          <a:solidFill>
                            <a:srgbClr val="0000FF"/>
                          </a:solidFill>
                          <a:effectLst/>
                          <a:uLnTx/>
                          <a:uFillTx/>
                          <a:latin typeface="Congenial" panose="02000503040000020004" pitchFamily="2" charset="0"/>
                          <a:ea typeface="+mn-ea"/>
                          <a:cs typeface="+mn-cs"/>
                        </a:rPr>
                        <a:t>SO</a:t>
                      </a:r>
                      <a:r>
                        <a:rPr kumimoji="0" lang="en-US" altLang="en-US" sz="2800" b="0" i="0" u="none" strike="noStrike" kern="1200" cap="none" spc="0" normalizeH="0" baseline="-25000" noProof="0" dirty="0">
                          <a:ln>
                            <a:noFill/>
                          </a:ln>
                          <a:solidFill>
                            <a:srgbClr val="0000FF"/>
                          </a:solidFill>
                          <a:effectLst/>
                          <a:uLnTx/>
                          <a:uFillTx/>
                          <a:latin typeface="Congenial" panose="02000503040000020004" pitchFamily="2" charset="0"/>
                          <a:ea typeface="+mn-ea"/>
                          <a:cs typeface="+mn-cs"/>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556479"/>
                  </a:ext>
                </a:extLst>
              </a:tr>
              <a:tr h="633298">
                <a:tc>
                  <a:txBody>
                    <a:bodyPr/>
                    <a:lstStyle/>
                    <a:p>
                      <a:pPr algn="ctr"/>
                      <a:r>
                        <a:rPr lang="en-US" sz="2800" dirty="0">
                          <a:solidFill>
                            <a:schemeClr val="tx1"/>
                          </a:solidFill>
                          <a:latin typeface="Congenial" panose="02000503040000020004" pitchFamily="2" charset="0"/>
                          <a:cs typeface="Times New Roman" panose="02020603050405020304" pitchFamily="18" charset="0"/>
                        </a:rPr>
                        <a:t>Butane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mn-cs"/>
                        </a:rPr>
                        <a:t>C</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mn-cs"/>
                        </a:rPr>
                        <a:t>4</a:t>
                      </a: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mn-cs"/>
                        </a:rPr>
                        <a:t>H</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mn-cs"/>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0000FF"/>
                          </a:solidFill>
                          <a:effectLst/>
                          <a:uLnTx/>
                          <a:uFillTx/>
                          <a:latin typeface="Congenial" panose="02000503040000020004" pitchFamily="2" charset="0"/>
                          <a:ea typeface="+mn-ea"/>
                          <a:cs typeface="+mn-cs"/>
                        </a:rPr>
                        <a:t>CH</a:t>
                      </a:r>
                      <a:r>
                        <a:rPr kumimoji="0" lang="en-US" altLang="en-US" sz="2800" b="0" i="0" u="none" strike="noStrike" kern="1200" cap="none" spc="0" normalizeH="0" baseline="-25000" noProof="0" dirty="0">
                          <a:ln>
                            <a:noFill/>
                          </a:ln>
                          <a:solidFill>
                            <a:srgbClr val="0000FF"/>
                          </a:solidFill>
                          <a:effectLst/>
                          <a:uLnTx/>
                          <a:uFillTx/>
                          <a:latin typeface="Congenial" panose="02000503040000020004" pitchFamily="2" charset="0"/>
                          <a:ea typeface="+mn-ea"/>
                          <a:cs typeface="+mn-cs"/>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34082990"/>
                  </a:ext>
                </a:extLst>
              </a:tr>
              <a:tr h="633298">
                <a:tc>
                  <a:txBody>
                    <a:bodyPr/>
                    <a:lstStyle/>
                    <a:p>
                      <a:pPr algn="ctr"/>
                      <a:r>
                        <a:rPr lang="en-US" sz="2800" dirty="0">
                          <a:solidFill>
                            <a:schemeClr val="tx1"/>
                          </a:solidFill>
                          <a:latin typeface="Congenial" panose="02000503040000020004" pitchFamily="2" charset="0"/>
                          <a:cs typeface="Times New Roman" panose="02020603050405020304" pitchFamily="18" charset="0"/>
                        </a:rPr>
                        <a:t>Glucose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mn-cs"/>
                        </a:rPr>
                        <a:t>C</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mn-cs"/>
                        </a:rPr>
                        <a:t>6</a:t>
                      </a: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mn-cs"/>
                        </a:rPr>
                        <a:t>H</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mn-cs"/>
                        </a:rPr>
                        <a:t>12</a:t>
                      </a:r>
                      <a:r>
                        <a:rPr kumimoji="0" lang="en-US" altLang="en-US" sz="2800" b="0" i="0" u="none" strike="noStrike" kern="1200" cap="none" spc="0" normalizeH="0" baseline="0" noProof="0" dirty="0">
                          <a:ln>
                            <a:noFill/>
                          </a:ln>
                          <a:solidFill>
                            <a:schemeClr val="tx1"/>
                          </a:solidFill>
                          <a:effectLst/>
                          <a:uLnTx/>
                          <a:uFillTx/>
                          <a:latin typeface="Congenial" panose="02000503040000020004" pitchFamily="2" charset="0"/>
                          <a:ea typeface="+mn-ea"/>
                          <a:cs typeface="+mn-cs"/>
                        </a:rPr>
                        <a:t>O</a:t>
                      </a:r>
                      <a:r>
                        <a:rPr kumimoji="0" lang="en-US" altLang="en-US" sz="2800" b="0" i="0" u="none" strike="noStrike" kern="1200" cap="none" spc="0" normalizeH="0" baseline="-25000" noProof="0" dirty="0">
                          <a:ln>
                            <a:noFill/>
                          </a:ln>
                          <a:solidFill>
                            <a:schemeClr val="tx1"/>
                          </a:solidFill>
                          <a:effectLst/>
                          <a:uLnTx/>
                          <a:uFillTx/>
                          <a:latin typeface="Congenial" panose="02000503040000020004" pitchFamily="2" charset="0"/>
                          <a:ea typeface="+mn-ea"/>
                          <a:cs typeface="+mn-cs"/>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rgbClr val="0000FF"/>
                          </a:solidFill>
                          <a:effectLst/>
                          <a:uLnTx/>
                          <a:uFillTx/>
                          <a:latin typeface="Congenial" panose="02000503040000020004" pitchFamily="2" charset="0"/>
                          <a:ea typeface="+mn-ea"/>
                          <a:cs typeface="+mn-cs"/>
                        </a:rPr>
                        <a:t>CH</a:t>
                      </a:r>
                      <a:r>
                        <a:rPr kumimoji="0" lang="en-US" altLang="en-US" sz="2800" b="0" i="0" u="none" strike="noStrike" kern="1200" cap="none" spc="0" normalizeH="0" baseline="-25000" noProof="0" dirty="0">
                          <a:ln>
                            <a:noFill/>
                          </a:ln>
                          <a:solidFill>
                            <a:srgbClr val="0000FF"/>
                          </a:solidFill>
                          <a:effectLst/>
                          <a:uLnTx/>
                          <a:uFillTx/>
                          <a:latin typeface="Congenial" panose="02000503040000020004" pitchFamily="2" charset="0"/>
                          <a:ea typeface="+mn-ea"/>
                          <a:cs typeface="+mn-cs"/>
                        </a:rPr>
                        <a:t>2</a:t>
                      </a:r>
                      <a:r>
                        <a:rPr kumimoji="0" lang="en-US" altLang="en-US" sz="2800" b="0" i="0" u="none" strike="noStrike" kern="1200" cap="none" spc="0" normalizeH="0" baseline="0" noProof="0" dirty="0">
                          <a:ln>
                            <a:noFill/>
                          </a:ln>
                          <a:solidFill>
                            <a:srgbClr val="0000FF"/>
                          </a:solidFill>
                          <a:effectLst/>
                          <a:uLnTx/>
                          <a:uFillTx/>
                          <a:latin typeface="Congenial" panose="02000503040000020004" pitchFamily="2" charset="0"/>
                          <a:ea typeface="+mn-ea"/>
                          <a:cs typeface="+mn-cs"/>
                        </a:rPr>
                        <a: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1852263"/>
                  </a:ext>
                </a:extLst>
              </a:tr>
            </a:tbl>
          </a:graphicData>
        </a:graphic>
      </p:graphicFrame>
      <p:sp>
        <p:nvSpPr>
          <p:cNvPr id="3" name="Arrow: Curved Left 2">
            <a:extLst>
              <a:ext uri="{FF2B5EF4-FFF2-40B4-BE49-F238E27FC236}">
                <a16:creationId xmlns:a16="http://schemas.microsoft.com/office/drawing/2014/main" id="{D6828F6D-EF75-DD03-3943-F80A7104D80A}"/>
              </a:ext>
            </a:extLst>
          </p:cNvPr>
          <p:cNvSpPr/>
          <p:nvPr/>
        </p:nvSpPr>
        <p:spPr>
          <a:xfrm>
            <a:off x="8686800" y="838200"/>
            <a:ext cx="381000" cy="762000"/>
          </a:xfrm>
          <a:prstGeom prst="curved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77211490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4"/>
          <p:cNvSpPr txBox="1">
            <a:spLocks noChangeArrowheads="1"/>
          </p:cNvSpPr>
          <p:nvPr/>
        </p:nvSpPr>
        <p:spPr bwMode="auto">
          <a:xfrm>
            <a:off x="0" y="-27045"/>
            <a:ext cx="9144000" cy="2369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None/>
              <a:defRPr/>
            </a:pPr>
            <a:r>
              <a:rPr kumimoji="0" lang="en-US" altLang="en-US" sz="4000" b="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61.  How many electrons in a Mg</a:t>
            </a:r>
            <a:r>
              <a:rPr kumimoji="0" lang="en-US" altLang="en-US" sz="4000" b="0" i="0" u="none" strike="noStrike" kern="1200" cap="none" spc="0" normalizeH="0" baseline="30000" noProof="0" dirty="0">
                <a:ln>
                  <a:noFill/>
                </a:ln>
                <a:solidFill>
                  <a:srgbClr val="0000FF"/>
                </a:solidFill>
                <a:effectLst/>
                <a:uLnTx/>
                <a:uFillTx/>
                <a:latin typeface="Times New Roman" panose="02020603050405020304" pitchFamily="18" charset="0"/>
                <a:cs typeface="Times New Roman" panose="02020603050405020304" pitchFamily="18" charset="0"/>
              </a:rPr>
              <a:t>+2</a:t>
            </a:r>
            <a:r>
              <a:rPr kumimoji="0" lang="en-US" altLang="en-US" sz="4000" b="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 cation?     </a:t>
            </a:r>
            <a:br>
              <a:rPr kumimoji="0" lang="en-US" altLang="en-US" sz="4400" b="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br>
            <a:r>
              <a:rPr kumimoji="0" lang="en-US" altLang="en-US" sz="4400" b="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       </a:t>
            </a:r>
            <a:r>
              <a:rPr kumimoji="0" lang="en-US" altLang="en-US" sz="280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Many students will choose 12 e</a:t>
            </a:r>
            <a:r>
              <a:rPr kumimoji="0" lang="en-US" altLang="en-US" sz="2800" i="0" u="none" strike="noStrike" kern="1200" cap="none" spc="0" normalizeH="0" baseline="30000" noProof="0" dirty="0">
                <a:ln>
                  <a:noFill/>
                </a:ln>
                <a:solidFill>
                  <a:srgbClr val="0000FF"/>
                </a:solidFill>
                <a:effectLst/>
                <a:uLnTx/>
                <a:uFillTx/>
                <a:latin typeface="Times New Roman" panose="02020603050405020304" pitchFamily="18" charset="0"/>
                <a:cs typeface="Times New Roman" panose="02020603050405020304" pitchFamily="18" charset="0"/>
              </a:rPr>
              <a:t>―</a:t>
            </a:r>
            <a:r>
              <a:rPr kumimoji="0" lang="en-US" altLang="en-US" sz="280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 </a:t>
            </a:r>
            <a:br>
              <a:rPr lang="en-US" altLang="en-US" sz="2800" dirty="0">
                <a:solidFill>
                  <a:srgbClr val="0000FF"/>
                </a:solidFill>
                <a:latin typeface="Times New Roman" panose="02020603050405020304" pitchFamily="18" charset="0"/>
                <a:cs typeface="Times New Roman" panose="02020603050405020304" pitchFamily="18" charset="0"/>
              </a:rPr>
            </a:br>
            <a:r>
              <a:rPr lang="en-US" altLang="en-US" sz="2800" dirty="0">
                <a:solidFill>
                  <a:srgbClr val="0000FF"/>
                </a:solidFill>
                <a:latin typeface="Times New Roman" panose="02020603050405020304" pitchFamily="18" charset="0"/>
                <a:cs typeface="Times New Roman" panose="02020603050405020304" pitchFamily="18" charset="0"/>
              </a:rPr>
              <a:t>           </a:t>
            </a:r>
            <a:r>
              <a:rPr kumimoji="0" lang="en-US" altLang="en-US" sz="2800" i="0" u="none" strike="noStrike" kern="1200" cap="none" spc="0" normalizeH="0" baseline="0" noProof="0" dirty="0">
                <a:ln>
                  <a:noFill/>
                </a:ln>
                <a:solidFill>
                  <a:srgbClr val="7030A0"/>
                </a:solidFill>
                <a:effectLst/>
                <a:uLnTx/>
                <a:uFillTx/>
                <a:latin typeface="Times New Roman" panose="02020603050405020304" pitchFamily="18" charset="0"/>
                <a:cs typeface="Times New Roman" panose="02020603050405020304" pitchFamily="18" charset="0"/>
              </a:rPr>
              <a:t>Mg atom has 12 e</a:t>
            </a:r>
            <a:r>
              <a:rPr kumimoji="0" lang="en-US" altLang="en-US" sz="2800" i="0" u="none" strike="noStrike" kern="1200" cap="none" spc="0" normalizeH="0" baseline="30000" noProof="0" dirty="0">
                <a:ln>
                  <a:noFill/>
                </a:ln>
                <a:solidFill>
                  <a:srgbClr val="7030A0"/>
                </a:solidFill>
                <a:effectLst/>
                <a:uLnTx/>
                <a:uFillTx/>
                <a:latin typeface="Times New Roman" panose="02020603050405020304" pitchFamily="18" charset="0"/>
                <a:cs typeface="Times New Roman" panose="02020603050405020304" pitchFamily="18" charset="0"/>
              </a:rPr>
              <a:t>―  </a:t>
            </a:r>
            <a:r>
              <a:rPr kumimoji="0" lang="en-US" altLang="en-US" sz="2800" i="0" u="none" strike="noStrike" kern="1200" cap="none" spc="0" normalizeH="0" noProof="0" dirty="0">
                <a:ln>
                  <a:noFill/>
                </a:ln>
                <a:solidFill>
                  <a:srgbClr val="7030A0"/>
                </a:solidFill>
                <a:effectLst/>
                <a:uLnTx/>
                <a:uFillTx/>
                <a:latin typeface="Times New Roman" panose="02020603050405020304" pitchFamily="18" charset="0"/>
                <a:cs typeface="Times New Roman" panose="02020603050405020304" pitchFamily="18" charset="0"/>
              </a:rPr>
              <a:t> the Mg+2 cation has 10</a:t>
            </a:r>
            <a:r>
              <a:rPr kumimoji="0" lang="en-US" altLang="en-US" sz="2800" i="0" u="none" strike="noStrike" kern="1200" cap="none" spc="0" normalizeH="0" baseline="0" noProof="0" dirty="0">
                <a:ln>
                  <a:noFill/>
                </a:ln>
                <a:solidFill>
                  <a:srgbClr val="7030A0"/>
                </a:solidFill>
                <a:effectLst/>
                <a:uLnTx/>
                <a:uFillTx/>
                <a:latin typeface="Times New Roman" panose="02020603050405020304" pitchFamily="18" charset="0"/>
                <a:cs typeface="Times New Roman" panose="02020603050405020304" pitchFamily="18" charset="0"/>
              </a:rPr>
              <a:t> e</a:t>
            </a:r>
            <a:r>
              <a:rPr kumimoji="0" lang="en-US" altLang="en-US" sz="2800" i="0" u="none" strike="noStrike" kern="1200" cap="none" spc="0" normalizeH="0" baseline="30000" noProof="0" dirty="0">
                <a:ln>
                  <a:noFill/>
                </a:ln>
                <a:solidFill>
                  <a:srgbClr val="7030A0"/>
                </a:solidFill>
                <a:effectLst/>
                <a:uLnTx/>
                <a:uFillTx/>
                <a:latin typeface="Times New Roman" panose="02020603050405020304" pitchFamily="18" charset="0"/>
                <a:cs typeface="Times New Roman" panose="02020603050405020304" pitchFamily="18" charset="0"/>
              </a:rPr>
              <a:t>―</a:t>
            </a:r>
            <a:endParaRPr kumimoji="0" lang="en-US" altLang="en-US" sz="2800" i="0" u="none" strike="noStrike" kern="1200" cap="none" spc="0" normalizeH="0" baseline="0" noProof="0" dirty="0">
              <a:ln>
                <a:noFill/>
              </a:ln>
              <a:solidFill>
                <a:srgbClr val="7030A0"/>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2400" b="0" i="0" u="none" strike="noStrike" kern="1200" cap="none" spc="0" normalizeH="0" baseline="0" noProof="0" dirty="0">
              <a:ln>
                <a:noFill/>
              </a:ln>
              <a:solidFill>
                <a:prstClr val="black"/>
              </a:solidFill>
              <a:effectLst/>
              <a:uLnTx/>
              <a:uFillTx/>
              <a:latin typeface="Arial" charset="0"/>
              <a:ea typeface="+mn-ea"/>
              <a:cs typeface="+mn-cs"/>
            </a:endParaRPr>
          </a:p>
        </p:txBody>
      </p:sp>
      <p:graphicFrame>
        <p:nvGraphicFramePr>
          <p:cNvPr id="2" name="Table 1"/>
          <p:cNvGraphicFramePr>
            <a:graphicFrameLocks noGrp="1"/>
          </p:cNvGraphicFramePr>
          <p:nvPr>
            <p:extLst>
              <p:ext uri="{D42A27DB-BD31-4B8C-83A1-F6EECF244321}">
                <p14:modId xmlns:p14="http://schemas.microsoft.com/office/powerpoint/2010/main" val="303527588"/>
              </p:ext>
            </p:extLst>
          </p:nvPr>
        </p:nvGraphicFramePr>
        <p:xfrm>
          <a:off x="0" y="2438401"/>
          <a:ext cx="9144000" cy="44195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1169894">
                <a:tc>
                  <a:txBody>
                    <a:bodyPr/>
                    <a:lstStyle/>
                    <a:p>
                      <a:pPr algn="l"/>
                      <a:r>
                        <a:rPr lang="en-US" altLang="en-US" sz="2400" b="0" dirty="0">
                          <a:solidFill>
                            <a:srgbClr val="0000FF"/>
                          </a:solidFill>
                          <a:latin typeface="Times New Roman" panose="02020603050405020304" pitchFamily="18" charset="0"/>
                          <a:cs typeface="Times New Roman" panose="02020603050405020304" pitchFamily="18" charset="0"/>
                        </a:rPr>
                        <a:t>Al</a:t>
                      </a:r>
                      <a:r>
                        <a:rPr lang="en-US" altLang="en-US" sz="2400" b="0" baseline="30000" dirty="0">
                          <a:solidFill>
                            <a:srgbClr val="0000FF"/>
                          </a:solidFill>
                          <a:latin typeface="Times New Roman" panose="02020603050405020304" pitchFamily="18" charset="0"/>
                          <a:cs typeface="Times New Roman" panose="02020603050405020304" pitchFamily="18" charset="0"/>
                        </a:rPr>
                        <a:t>+3   </a:t>
                      </a:r>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400" b="0" dirty="0">
                          <a:solidFill>
                            <a:srgbClr val="0000FF"/>
                          </a:solidFill>
                          <a:latin typeface="Times New Roman" panose="02020603050405020304" pitchFamily="18" charset="0"/>
                          <a:cs typeface="Times New Roman" panose="02020603050405020304" pitchFamily="18" charset="0"/>
                        </a:rPr>
                        <a: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altLang="en-US" sz="2400" b="0" dirty="0">
                          <a:solidFill>
                            <a:srgbClr val="0000FF"/>
                          </a:solidFill>
                          <a:latin typeface="Times New Roman" panose="02020603050405020304" pitchFamily="18" charset="0"/>
                          <a:cs typeface="Times New Roman" panose="02020603050405020304" pitchFamily="18" charset="0"/>
                        </a:rPr>
                        <a:t>Co</a:t>
                      </a:r>
                      <a:r>
                        <a:rPr lang="en-US" altLang="en-US" sz="2400" b="0" baseline="30000" dirty="0">
                          <a:solidFill>
                            <a:srgbClr val="0000FF"/>
                          </a:solidFill>
                          <a:latin typeface="Times New Roman" panose="02020603050405020304" pitchFamily="18" charset="0"/>
                          <a:cs typeface="Times New Roman" panose="02020603050405020304" pitchFamily="18" charset="0"/>
                        </a:rPr>
                        <a:t>+3</a:t>
                      </a:r>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b="0" dirty="0">
                          <a:solidFill>
                            <a:srgbClr val="0000FF"/>
                          </a:solidFill>
                          <a:latin typeface="Times New Roman" panose="02020603050405020304" pitchFamily="18" charset="0"/>
                          <a:cs typeface="Times New Roman" panose="02020603050405020304" pitchFamily="18" charset="0"/>
                        </a:rPr>
                        <a:t>Co</a:t>
                      </a:r>
                      <a:r>
                        <a:rPr lang="en-US" altLang="en-US" sz="2400" b="0" baseline="30000" dirty="0">
                          <a:solidFill>
                            <a:srgbClr val="0000FF"/>
                          </a:solidFill>
                          <a:latin typeface="Times New Roman" panose="02020603050405020304" pitchFamily="18" charset="0"/>
                          <a:cs typeface="Times New Roman" panose="02020603050405020304" pitchFamily="18" charset="0"/>
                        </a:rPr>
                        <a:t>+2</a:t>
                      </a:r>
                      <a:endParaRPr lang="en-US" sz="2400" b="0" dirty="0">
                        <a:solidFill>
                          <a:srgbClr val="0000FF"/>
                        </a:solidFill>
                        <a:latin typeface="Times New Roman" panose="02020603050405020304" pitchFamily="18" charset="0"/>
                        <a:cs typeface="Times New Roman" panose="02020603050405020304" pitchFamily="18" charset="0"/>
                      </a:endParaRPr>
                    </a:p>
                    <a:p>
                      <a:pPr algn="l"/>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083235">
                <a:tc>
                  <a:txBody>
                    <a:bodyPr/>
                    <a:lstStyle/>
                    <a:p>
                      <a:pPr algn="l"/>
                      <a:r>
                        <a:rPr lang="en-US" altLang="en-US" sz="2400" b="0" dirty="0">
                          <a:solidFill>
                            <a:srgbClr val="0000FF"/>
                          </a:solidFill>
                          <a:latin typeface="Times New Roman" panose="02020603050405020304" pitchFamily="18" charset="0"/>
                          <a:cs typeface="Times New Roman" panose="02020603050405020304" pitchFamily="18" charset="0"/>
                        </a:rPr>
                        <a:t>Pb</a:t>
                      </a:r>
                      <a:r>
                        <a:rPr lang="en-US" altLang="en-US" sz="2400" b="0" baseline="30000" dirty="0">
                          <a:solidFill>
                            <a:srgbClr val="0000FF"/>
                          </a:solidFill>
                          <a:latin typeface="Times New Roman" panose="02020603050405020304" pitchFamily="18" charset="0"/>
                          <a:cs typeface="Times New Roman" panose="02020603050405020304" pitchFamily="18" charset="0"/>
                        </a:rPr>
                        <a:t>+2</a:t>
                      </a:r>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altLang="en-US" sz="2400" b="0" dirty="0">
                          <a:solidFill>
                            <a:srgbClr val="0000FF"/>
                          </a:solidFill>
                          <a:latin typeface="Times New Roman" panose="02020603050405020304" pitchFamily="18" charset="0"/>
                          <a:cs typeface="Times New Roman" panose="02020603050405020304" pitchFamily="18" charset="0"/>
                        </a:rPr>
                        <a:t>Pb</a:t>
                      </a:r>
                      <a:r>
                        <a:rPr lang="en-US" altLang="en-US" sz="2400" b="0" baseline="30000" dirty="0">
                          <a:solidFill>
                            <a:srgbClr val="0000FF"/>
                          </a:solidFill>
                          <a:latin typeface="Times New Roman" panose="02020603050405020304" pitchFamily="18" charset="0"/>
                          <a:cs typeface="Times New Roman" panose="02020603050405020304" pitchFamily="18" charset="0"/>
                        </a:rPr>
                        <a:t>+4</a:t>
                      </a:r>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altLang="en-US" sz="2400" b="0" dirty="0">
                          <a:solidFill>
                            <a:srgbClr val="0000FF"/>
                          </a:solidFill>
                          <a:latin typeface="Times New Roman" panose="02020603050405020304" pitchFamily="18" charset="0"/>
                          <a:cs typeface="Times New Roman" panose="02020603050405020304" pitchFamily="18" charset="0"/>
                        </a:rPr>
                        <a:t>F</a:t>
                      </a:r>
                      <a:r>
                        <a:rPr lang="en-US" altLang="en-US" sz="2400" b="0" baseline="30000" dirty="0">
                          <a:solidFill>
                            <a:srgbClr val="0000FF"/>
                          </a:solidFill>
                          <a:latin typeface="Times New Roman" panose="02020603050405020304" pitchFamily="18" charset="0"/>
                          <a:cs typeface="Times New Roman" panose="02020603050405020304" pitchFamily="18" charset="0"/>
                        </a:rPr>
                        <a:t>-1</a:t>
                      </a:r>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altLang="en-US" sz="2400" b="0" dirty="0">
                          <a:solidFill>
                            <a:srgbClr val="0000FF"/>
                          </a:solidFill>
                          <a:latin typeface="Times New Roman" panose="02020603050405020304" pitchFamily="18" charset="0"/>
                          <a:cs typeface="Times New Roman" panose="02020603050405020304" pitchFamily="18" charset="0"/>
                        </a:rPr>
                        <a:t>S</a:t>
                      </a:r>
                      <a:r>
                        <a:rPr lang="en-US" altLang="en-US" sz="2400" b="0" baseline="30000" dirty="0">
                          <a:solidFill>
                            <a:srgbClr val="0000FF"/>
                          </a:solidFill>
                          <a:latin typeface="Times New Roman" panose="02020603050405020304" pitchFamily="18" charset="0"/>
                          <a:cs typeface="Times New Roman" panose="02020603050405020304" pitchFamily="18" charset="0"/>
                        </a:rPr>
                        <a:t>-2</a:t>
                      </a:r>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083235">
                <a:tc>
                  <a:txBody>
                    <a:bodyPr/>
                    <a:lstStyle/>
                    <a:p>
                      <a:pPr algn="l"/>
                      <a:r>
                        <a:rPr lang="en-US" altLang="en-US" sz="2400" b="0" dirty="0">
                          <a:solidFill>
                            <a:srgbClr val="0000FF"/>
                          </a:solidFill>
                          <a:latin typeface="Times New Roman" panose="02020603050405020304" pitchFamily="18" charset="0"/>
                          <a:cs typeface="Times New Roman" panose="02020603050405020304" pitchFamily="18" charset="0"/>
                        </a:rPr>
                        <a:t>N</a:t>
                      </a:r>
                      <a:r>
                        <a:rPr lang="en-US" altLang="en-US" sz="2400" b="0" baseline="30000" dirty="0">
                          <a:solidFill>
                            <a:srgbClr val="0000FF"/>
                          </a:solidFill>
                          <a:latin typeface="Times New Roman" panose="02020603050405020304" pitchFamily="18" charset="0"/>
                          <a:cs typeface="Times New Roman" panose="02020603050405020304" pitchFamily="18" charset="0"/>
                        </a:rPr>
                        <a:t>-3</a:t>
                      </a:r>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altLang="en-US" sz="2400" b="0" dirty="0">
                          <a:solidFill>
                            <a:srgbClr val="0000FF"/>
                          </a:solidFill>
                          <a:latin typeface="Times New Roman" panose="02020603050405020304" pitchFamily="18" charset="0"/>
                          <a:cs typeface="Times New Roman" panose="02020603050405020304" pitchFamily="18" charset="0"/>
                        </a:rPr>
                        <a:t>Au</a:t>
                      </a:r>
                      <a:r>
                        <a:rPr lang="en-US" altLang="en-US" sz="2400" b="0" baseline="30000" dirty="0">
                          <a:solidFill>
                            <a:srgbClr val="0000FF"/>
                          </a:solidFill>
                          <a:latin typeface="Times New Roman" panose="02020603050405020304" pitchFamily="18" charset="0"/>
                          <a:cs typeface="Times New Roman" panose="02020603050405020304" pitchFamily="18" charset="0"/>
                        </a:rPr>
                        <a:t>+1</a:t>
                      </a:r>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altLang="en-US" sz="2400" b="0" dirty="0">
                          <a:solidFill>
                            <a:srgbClr val="0000FF"/>
                          </a:solidFill>
                          <a:latin typeface="Times New Roman" panose="02020603050405020304" pitchFamily="18" charset="0"/>
                          <a:cs typeface="Times New Roman" panose="02020603050405020304" pitchFamily="18" charset="0"/>
                        </a:rPr>
                        <a:t>Au</a:t>
                      </a:r>
                      <a:r>
                        <a:rPr lang="en-US" altLang="en-US" sz="2400" b="0" baseline="30000" dirty="0">
                          <a:solidFill>
                            <a:srgbClr val="0000FF"/>
                          </a:solidFill>
                          <a:latin typeface="Times New Roman" panose="02020603050405020304" pitchFamily="18" charset="0"/>
                          <a:cs typeface="Times New Roman" panose="02020603050405020304" pitchFamily="18" charset="0"/>
                        </a:rPr>
                        <a:t>+3</a:t>
                      </a:r>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400" b="0" dirty="0">
                          <a:solidFill>
                            <a:srgbClr val="0000FF"/>
                          </a:solidFill>
                          <a:latin typeface="Times New Roman" panose="02020603050405020304" pitchFamily="18" charset="0"/>
                          <a:cs typeface="Times New Roman" panose="02020603050405020304" pitchFamily="18" charset="0"/>
                        </a:rPr>
                        <a:t>Cu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83235">
                <a:tc>
                  <a:txBody>
                    <a:bodyPr/>
                    <a:lstStyle/>
                    <a:p>
                      <a:pPr algn="l"/>
                      <a:r>
                        <a:rPr lang="en-US" sz="2400" b="0" dirty="0">
                          <a:solidFill>
                            <a:srgbClr val="0000FF"/>
                          </a:solidFill>
                          <a:latin typeface="Times New Roman" panose="02020603050405020304" pitchFamily="18" charset="0"/>
                          <a:cs typeface="Times New Roman" panose="02020603050405020304" pitchFamily="18" charset="0"/>
                        </a:rPr>
                        <a:t>Cl</a:t>
                      </a:r>
                      <a:r>
                        <a:rPr lang="en-US" sz="2400" b="0" baseline="30000" dirty="0">
                          <a:solidFill>
                            <a:srgbClr val="0000FF"/>
                          </a:solidFill>
                          <a:latin typeface="Times New Roman" panose="02020603050405020304" pitchFamily="18" charset="0"/>
                          <a:cs typeface="Times New Roman" panose="02020603050405020304" pitchFamily="18"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400" b="0" dirty="0">
                          <a:solidFill>
                            <a:srgbClr val="0000FF"/>
                          </a:solidFill>
                          <a:latin typeface="Times New Roman" panose="02020603050405020304" pitchFamily="18" charset="0"/>
                          <a:cs typeface="Times New Roman" panose="02020603050405020304" pitchFamily="18" charset="0"/>
                        </a:rPr>
                        <a:t>Fe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b="0" dirty="0">
                          <a:solidFill>
                            <a:srgbClr val="0000FF"/>
                          </a:solidFill>
                          <a:latin typeface="Times New Roman" panose="02020603050405020304" pitchFamily="18" charset="0"/>
                          <a:cs typeface="Times New Roman" panose="02020603050405020304" pitchFamily="18" charset="0"/>
                        </a:rPr>
                        <a:t>Na</a:t>
                      </a:r>
                      <a:r>
                        <a:rPr lang="en-US" altLang="en-US" sz="2400" b="0" baseline="30000" dirty="0">
                          <a:solidFill>
                            <a:srgbClr val="0000FF"/>
                          </a:solidFill>
                          <a:latin typeface="Times New Roman" panose="02020603050405020304" pitchFamily="18" charset="0"/>
                          <a:cs typeface="Times New Roman" panose="02020603050405020304" pitchFamily="18" charset="0"/>
                        </a:rPr>
                        <a:t>+1</a:t>
                      </a:r>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400" b="0" dirty="0">
                          <a:solidFill>
                            <a:srgbClr val="0000FF"/>
                          </a:solidFill>
                          <a:latin typeface="Times New Roman" panose="02020603050405020304" pitchFamily="18" charset="0"/>
                          <a:cs typeface="Times New Roman" panose="02020603050405020304" pitchFamily="18" charset="0"/>
                        </a:rPr>
                        <a:t>Mn</a:t>
                      </a:r>
                      <a:r>
                        <a:rPr lang="en-US" sz="2400" b="0" baseline="30000" dirty="0">
                          <a:solidFill>
                            <a:srgbClr val="0000FF"/>
                          </a:solidFill>
                          <a:latin typeface="Times New Roman" panose="02020603050405020304" pitchFamily="18" charset="0"/>
                          <a:cs typeface="Times New Roman" panose="02020603050405020304" pitchFamily="18" charset="0"/>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17" name="TextBox 16">
            <a:extLst>
              <a:ext uri="{FF2B5EF4-FFF2-40B4-BE49-F238E27FC236}">
                <a16:creationId xmlns:a16="http://schemas.microsoft.com/office/drawing/2014/main" id="{72169982-3304-3BAB-EA20-6F23E54BCD34}"/>
              </a:ext>
            </a:extLst>
          </p:cNvPr>
          <p:cNvSpPr txBox="1"/>
          <p:nvPr/>
        </p:nvSpPr>
        <p:spPr>
          <a:xfrm>
            <a:off x="0" y="1750680"/>
            <a:ext cx="9067800" cy="553998"/>
          </a:xfrm>
          <a:prstGeom prst="rect">
            <a:avLst/>
          </a:prstGeom>
          <a:solidFill>
            <a:srgbClr val="FFC000"/>
          </a:solidFill>
        </p:spPr>
        <p:txBody>
          <a:bodyPr wrap="square" rtlCol="0">
            <a:spAutoFit/>
          </a:bodyPr>
          <a:lstStyle/>
          <a:p>
            <a:r>
              <a:rPr lang="en-US" sz="3000" dirty="0">
                <a:latin typeface="Congenial" panose="02000503040000020004" pitchFamily="2" charset="0"/>
              </a:rPr>
              <a:t>62.  How many electrons in each of these species?</a:t>
            </a:r>
          </a:p>
        </p:txBody>
      </p:sp>
    </p:spTree>
    <p:extLst>
      <p:ext uri="{BB962C8B-B14F-4D97-AF65-F5344CB8AC3E}">
        <p14:creationId xmlns:p14="http://schemas.microsoft.com/office/powerpoint/2010/main" val="342875348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F957D-78D0-C2FE-D3CC-7C9AB186F3F4}"/>
            </a:ext>
          </a:extLst>
        </p:cNvPr>
        <p:cNvGrpSpPr/>
        <p:nvPr/>
      </p:nvGrpSpPr>
      <p:grpSpPr>
        <a:xfrm>
          <a:off x="0" y="0"/>
          <a:ext cx="0" cy="0"/>
          <a:chOff x="0" y="0"/>
          <a:chExt cx="0" cy="0"/>
        </a:xfrm>
      </p:grpSpPr>
      <p:sp>
        <p:nvSpPr>
          <p:cNvPr id="16386" name="Text Box 4">
            <a:extLst>
              <a:ext uri="{FF2B5EF4-FFF2-40B4-BE49-F238E27FC236}">
                <a16:creationId xmlns:a16="http://schemas.microsoft.com/office/drawing/2014/main" id="{C494577B-DBD0-ED3C-08C3-0ADB95D8A0AD}"/>
              </a:ext>
            </a:extLst>
          </p:cNvPr>
          <p:cNvSpPr txBox="1">
            <a:spLocks noChangeArrowheads="1"/>
          </p:cNvSpPr>
          <p:nvPr/>
        </p:nvSpPr>
        <p:spPr bwMode="auto">
          <a:xfrm>
            <a:off x="0" y="-27045"/>
            <a:ext cx="9144000" cy="2369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None/>
              <a:defRPr/>
            </a:pPr>
            <a:r>
              <a:rPr kumimoji="0" lang="en-US" altLang="en-US" sz="4000" b="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61.  How many electrons in a Mg</a:t>
            </a:r>
            <a:r>
              <a:rPr kumimoji="0" lang="en-US" altLang="en-US" sz="4000" b="0" i="0" u="none" strike="noStrike" kern="1200" cap="none" spc="0" normalizeH="0" baseline="30000" noProof="0" dirty="0">
                <a:ln>
                  <a:noFill/>
                </a:ln>
                <a:solidFill>
                  <a:srgbClr val="0000FF"/>
                </a:solidFill>
                <a:effectLst/>
                <a:uLnTx/>
                <a:uFillTx/>
                <a:latin typeface="Times New Roman" panose="02020603050405020304" pitchFamily="18" charset="0"/>
                <a:cs typeface="Times New Roman" panose="02020603050405020304" pitchFamily="18" charset="0"/>
              </a:rPr>
              <a:t>+2</a:t>
            </a:r>
            <a:r>
              <a:rPr kumimoji="0" lang="en-US" altLang="en-US" sz="4000" b="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 cation?     </a:t>
            </a:r>
            <a:br>
              <a:rPr kumimoji="0" lang="en-US" altLang="en-US" sz="4400" b="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br>
            <a:r>
              <a:rPr kumimoji="0" lang="en-US" altLang="en-US" sz="4400" b="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       </a:t>
            </a:r>
            <a:r>
              <a:rPr kumimoji="0" lang="en-US" altLang="en-US" sz="280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Many students will choose 12 e</a:t>
            </a:r>
            <a:r>
              <a:rPr kumimoji="0" lang="en-US" altLang="en-US" sz="2800" i="0" u="none" strike="noStrike" kern="1200" cap="none" spc="0" normalizeH="0" baseline="30000" noProof="0" dirty="0">
                <a:ln>
                  <a:noFill/>
                </a:ln>
                <a:solidFill>
                  <a:srgbClr val="0000FF"/>
                </a:solidFill>
                <a:effectLst/>
                <a:uLnTx/>
                <a:uFillTx/>
                <a:latin typeface="Times New Roman" panose="02020603050405020304" pitchFamily="18" charset="0"/>
                <a:cs typeface="Times New Roman" panose="02020603050405020304" pitchFamily="18" charset="0"/>
              </a:rPr>
              <a:t>―</a:t>
            </a:r>
            <a:r>
              <a:rPr kumimoji="0" lang="en-US" altLang="en-US" sz="280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 </a:t>
            </a:r>
            <a:br>
              <a:rPr lang="en-US" altLang="en-US" sz="2800" dirty="0">
                <a:solidFill>
                  <a:srgbClr val="0000FF"/>
                </a:solidFill>
                <a:latin typeface="Times New Roman" panose="02020603050405020304" pitchFamily="18" charset="0"/>
                <a:cs typeface="Times New Roman" panose="02020603050405020304" pitchFamily="18" charset="0"/>
              </a:rPr>
            </a:br>
            <a:r>
              <a:rPr lang="en-US" altLang="en-US" sz="2800" dirty="0">
                <a:solidFill>
                  <a:srgbClr val="0000FF"/>
                </a:solidFill>
                <a:latin typeface="Times New Roman" panose="02020603050405020304" pitchFamily="18" charset="0"/>
                <a:cs typeface="Times New Roman" panose="02020603050405020304" pitchFamily="18" charset="0"/>
              </a:rPr>
              <a:t>           </a:t>
            </a:r>
            <a:r>
              <a:rPr kumimoji="0" lang="en-US" altLang="en-US" sz="2800" i="0" u="none" strike="noStrike" kern="1200" cap="none" spc="0" normalizeH="0" baseline="0" noProof="0" dirty="0">
                <a:ln>
                  <a:noFill/>
                </a:ln>
                <a:solidFill>
                  <a:srgbClr val="7030A0"/>
                </a:solidFill>
                <a:effectLst/>
                <a:uLnTx/>
                <a:uFillTx/>
                <a:latin typeface="Times New Roman" panose="02020603050405020304" pitchFamily="18" charset="0"/>
                <a:cs typeface="Times New Roman" panose="02020603050405020304" pitchFamily="18" charset="0"/>
              </a:rPr>
              <a:t>Mg atom has 12 e</a:t>
            </a:r>
            <a:r>
              <a:rPr kumimoji="0" lang="en-US" altLang="en-US" sz="2800" i="0" u="none" strike="noStrike" kern="1200" cap="none" spc="0" normalizeH="0" baseline="30000" noProof="0" dirty="0">
                <a:ln>
                  <a:noFill/>
                </a:ln>
                <a:solidFill>
                  <a:srgbClr val="7030A0"/>
                </a:solidFill>
                <a:effectLst/>
                <a:uLnTx/>
                <a:uFillTx/>
                <a:latin typeface="Times New Roman" panose="02020603050405020304" pitchFamily="18" charset="0"/>
                <a:cs typeface="Times New Roman" panose="02020603050405020304" pitchFamily="18" charset="0"/>
              </a:rPr>
              <a:t>―  </a:t>
            </a:r>
            <a:r>
              <a:rPr kumimoji="0" lang="en-US" altLang="en-US" sz="2800" i="0" u="none" strike="noStrike" kern="1200" cap="none" spc="0" normalizeH="0" noProof="0" dirty="0">
                <a:ln>
                  <a:noFill/>
                </a:ln>
                <a:solidFill>
                  <a:srgbClr val="7030A0"/>
                </a:solidFill>
                <a:effectLst/>
                <a:uLnTx/>
                <a:uFillTx/>
                <a:latin typeface="Times New Roman" panose="02020603050405020304" pitchFamily="18" charset="0"/>
                <a:cs typeface="Times New Roman" panose="02020603050405020304" pitchFamily="18" charset="0"/>
              </a:rPr>
              <a:t> the Mg+2 cation has 10</a:t>
            </a:r>
            <a:r>
              <a:rPr kumimoji="0" lang="en-US" altLang="en-US" sz="2800" i="0" u="none" strike="noStrike" kern="1200" cap="none" spc="0" normalizeH="0" baseline="0" noProof="0" dirty="0">
                <a:ln>
                  <a:noFill/>
                </a:ln>
                <a:solidFill>
                  <a:srgbClr val="7030A0"/>
                </a:solidFill>
                <a:effectLst/>
                <a:uLnTx/>
                <a:uFillTx/>
                <a:latin typeface="Times New Roman" panose="02020603050405020304" pitchFamily="18" charset="0"/>
                <a:cs typeface="Times New Roman" panose="02020603050405020304" pitchFamily="18" charset="0"/>
              </a:rPr>
              <a:t> e</a:t>
            </a:r>
            <a:r>
              <a:rPr kumimoji="0" lang="en-US" altLang="en-US" sz="2800" i="0" u="none" strike="noStrike" kern="1200" cap="none" spc="0" normalizeH="0" baseline="30000" noProof="0" dirty="0">
                <a:ln>
                  <a:noFill/>
                </a:ln>
                <a:solidFill>
                  <a:srgbClr val="7030A0"/>
                </a:solidFill>
                <a:effectLst/>
                <a:uLnTx/>
                <a:uFillTx/>
                <a:latin typeface="Times New Roman" panose="02020603050405020304" pitchFamily="18" charset="0"/>
                <a:cs typeface="Times New Roman" panose="02020603050405020304" pitchFamily="18" charset="0"/>
              </a:rPr>
              <a:t>―</a:t>
            </a:r>
            <a:endParaRPr kumimoji="0" lang="en-US" altLang="en-US" sz="2800" i="0" u="none" strike="noStrike" kern="1200" cap="none" spc="0" normalizeH="0" baseline="0" noProof="0" dirty="0">
              <a:ln>
                <a:noFill/>
              </a:ln>
              <a:solidFill>
                <a:srgbClr val="7030A0"/>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2400" b="0" i="0" u="none" strike="noStrike" kern="1200" cap="none" spc="0" normalizeH="0" baseline="0" noProof="0" dirty="0">
              <a:ln>
                <a:noFill/>
              </a:ln>
              <a:solidFill>
                <a:prstClr val="black"/>
              </a:solidFill>
              <a:effectLst/>
              <a:uLnTx/>
              <a:uFillTx/>
              <a:latin typeface="Arial" charset="0"/>
              <a:ea typeface="+mn-ea"/>
              <a:cs typeface="+mn-cs"/>
            </a:endParaRPr>
          </a:p>
        </p:txBody>
      </p:sp>
      <p:graphicFrame>
        <p:nvGraphicFramePr>
          <p:cNvPr id="2" name="Table 1">
            <a:extLst>
              <a:ext uri="{FF2B5EF4-FFF2-40B4-BE49-F238E27FC236}">
                <a16:creationId xmlns:a16="http://schemas.microsoft.com/office/drawing/2014/main" id="{9816E6EC-EBD3-1B22-12D7-8710E8FFD774}"/>
              </a:ext>
            </a:extLst>
          </p:cNvPr>
          <p:cNvGraphicFramePr>
            <a:graphicFrameLocks noGrp="1"/>
          </p:cNvGraphicFramePr>
          <p:nvPr/>
        </p:nvGraphicFramePr>
        <p:xfrm>
          <a:off x="0" y="2438401"/>
          <a:ext cx="9144000" cy="44195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1169894">
                <a:tc>
                  <a:txBody>
                    <a:bodyPr/>
                    <a:lstStyle/>
                    <a:p>
                      <a:pPr algn="l"/>
                      <a:r>
                        <a:rPr lang="en-US" altLang="en-US" sz="2400" b="0" dirty="0">
                          <a:solidFill>
                            <a:srgbClr val="0000FF"/>
                          </a:solidFill>
                          <a:latin typeface="Times New Roman" panose="02020603050405020304" pitchFamily="18" charset="0"/>
                          <a:cs typeface="Times New Roman" panose="02020603050405020304" pitchFamily="18" charset="0"/>
                        </a:rPr>
                        <a:t>Al</a:t>
                      </a:r>
                      <a:r>
                        <a:rPr lang="en-US" altLang="en-US" sz="2400" b="0" baseline="30000" dirty="0">
                          <a:solidFill>
                            <a:srgbClr val="0000FF"/>
                          </a:solidFill>
                          <a:latin typeface="Times New Roman" panose="02020603050405020304" pitchFamily="18" charset="0"/>
                          <a:cs typeface="Times New Roman" panose="02020603050405020304" pitchFamily="18" charset="0"/>
                        </a:rPr>
                        <a:t>+3   </a:t>
                      </a:r>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400" b="0" dirty="0">
                          <a:solidFill>
                            <a:srgbClr val="0000FF"/>
                          </a:solidFill>
                          <a:latin typeface="Times New Roman" panose="02020603050405020304" pitchFamily="18" charset="0"/>
                          <a:cs typeface="Times New Roman" panose="02020603050405020304" pitchFamily="18" charset="0"/>
                        </a:rPr>
                        <a: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altLang="en-US" sz="2400" b="0" dirty="0">
                          <a:solidFill>
                            <a:srgbClr val="0000FF"/>
                          </a:solidFill>
                          <a:latin typeface="Times New Roman" panose="02020603050405020304" pitchFamily="18" charset="0"/>
                          <a:cs typeface="Times New Roman" panose="02020603050405020304" pitchFamily="18" charset="0"/>
                        </a:rPr>
                        <a:t>Co</a:t>
                      </a:r>
                      <a:r>
                        <a:rPr lang="en-US" altLang="en-US" sz="2400" b="0" baseline="30000" dirty="0">
                          <a:solidFill>
                            <a:srgbClr val="0000FF"/>
                          </a:solidFill>
                          <a:latin typeface="Times New Roman" panose="02020603050405020304" pitchFamily="18" charset="0"/>
                          <a:cs typeface="Times New Roman" panose="02020603050405020304" pitchFamily="18" charset="0"/>
                        </a:rPr>
                        <a:t>+3</a:t>
                      </a:r>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b="0" dirty="0">
                          <a:solidFill>
                            <a:srgbClr val="0000FF"/>
                          </a:solidFill>
                          <a:latin typeface="Times New Roman" panose="02020603050405020304" pitchFamily="18" charset="0"/>
                          <a:cs typeface="Times New Roman" panose="02020603050405020304" pitchFamily="18" charset="0"/>
                        </a:rPr>
                        <a:t>Co</a:t>
                      </a:r>
                      <a:r>
                        <a:rPr lang="en-US" altLang="en-US" sz="2400" b="0" baseline="30000" dirty="0">
                          <a:solidFill>
                            <a:srgbClr val="0000FF"/>
                          </a:solidFill>
                          <a:latin typeface="Times New Roman" panose="02020603050405020304" pitchFamily="18" charset="0"/>
                          <a:cs typeface="Times New Roman" panose="02020603050405020304" pitchFamily="18" charset="0"/>
                        </a:rPr>
                        <a:t>+2</a:t>
                      </a:r>
                      <a:endParaRPr lang="en-US" sz="2400" b="0" dirty="0">
                        <a:solidFill>
                          <a:srgbClr val="0000FF"/>
                        </a:solidFill>
                        <a:latin typeface="Times New Roman" panose="02020603050405020304" pitchFamily="18" charset="0"/>
                        <a:cs typeface="Times New Roman" panose="02020603050405020304" pitchFamily="18" charset="0"/>
                      </a:endParaRPr>
                    </a:p>
                    <a:p>
                      <a:pPr algn="l"/>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083235">
                <a:tc>
                  <a:txBody>
                    <a:bodyPr/>
                    <a:lstStyle/>
                    <a:p>
                      <a:pPr algn="l"/>
                      <a:r>
                        <a:rPr lang="en-US" altLang="en-US" sz="2400" b="0" dirty="0">
                          <a:solidFill>
                            <a:srgbClr val="0000FF"/>
                          </a:solidFill>
                          <a:latin typeface="Times New Roman" panose="02020603050405020304" pitchFamily="18" charset="0"/>
                          <a:cs typeface="Times New Roman" panose="02020603050405020304" pitchFamily="18" charset="0"/>
                        </a:rPr>
                        <a:t>Pb</a:t>
                      </a:r>
                      <a:r>
                        <a:rPr lang="en-US" altLang="en-US" sz="2400" b="0" baseline="30000" dirty="0">
                          <a:solidFill>
                            <a:srgbClr val="0000FF"/>
                          </a:solidFill>
                          <a:latin typeface="Times New Roman" panose="02020603050405020304" pitchFamily="18" charset="0"/>
                          <a:cs typeface="Times New Roman" panose="02020603050405020304" pitchFamily="18" charset="0"/>
                        </a:rPr>
                        <a:t>+2</a:t>
                      </a:r>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altLang="en-US" sz="2400" b="0" dirty="0">
                          <a:solidFill>
                            <a:srgbClr val="0000FF"/>
                          </a:solidFill>
                          <a:latin typeface="Times New Roman" panose="02020603050405020304" pitchFamily="18" charset="0"/>
                          <a:cs typeface="Times New Roman" panose="02020603050405020304" pitchFamily="18" charset="0"/>
                        </a:rPr>
                        <a:t>Pb</a:t>
                      </a:r>
                      <a:r>
                        <a:rPr lang="en-US" altLang="en-US" sz="2400" b="0" baseline="30000" dirty="0">
                          <a:solidFill>
                            <a:srgbClr val="0000FF"/>
                          </a:solidFill>
                          <a:latin typeface="Times New Roman" panose="02020603050405020304" pitchFamily="18" charset="0"/>
                          <a:cs typeface="Times New Roman" panose="02020603050405020304" pitchFamily="18" charset="0"/>
                        </a:rPr>
                        <a:t>+4</a:t>
                      </a:r>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altLang="en-US" sz="2400" b="0" dirty="0">
                          <a:solidFill>
                            <a:srgbClr val="0000FF"/>
                          </a:solidFill>
                          <a:latin typeface="Times New Roman" panose="02020603050405020304" pitchFamily="18" charset="0"/>
                          <a:cs typeface="Times New Roman" panose="02020603050405020304" pitchFamily="18" charset="0"/>
                        </a:rPr>
                        <a:t>F</a:t>
                      </a:r>
                      <a:r>
                        <a:rPr lang="en-US" altLang="en-US" sz="2400" b="0" baseline="30000" dirty="0">
                          <a:solidFill>
                            <a:srgbClr val="0000FF"/>
                          </a:solidFill>
                          <a:latin typeface="Times New Roman" panose="02020603050405020304" pitchFamily="18" charset="0"/>
                          <a:cs typeface="Times New Roman" panose="02020603050405020304" pitchFamily="18" charset="0"/>
                        </a:rPr>
                        <a:t>-1</a:t>
                      </a:r>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altLang="en-US" sz="2400" b="0" dirty="0">
                          <a:solidFill>
                            <a:srgbClr val="0000FF"/>
                          </a:solidFill>
                          <a:latin typeface="Times New Roman" panose="02020603050405020304" pitchFamily="18" charset="0"/>
                          <a:cs typeface="Times New Roman" panose="02020603050405020304" pitchFamily="18" charset="0"/>
                        </a:rPr>
                        <a:t>S</a:t>
                      </a:r>
                      <a:r>
                        <a:rPr lang="en-US" altLang="en-US" sz="2400" b="0" baseline="30000" dirty="0">
                          <a:solidFill>
                            <a:srgbClr val="0000FF"/>
                          </a:solidFill>
                          <a:latin typeface="Times New Roman" panose="02020603050405020304" pitchFamily="18" charset="0"/>
                          <a:cs typeface="Times New Roman" panose="02020603050405020304" pitchFamily="18" charset="0"/>
                        </a:rPr>
                        <a:t>-2</a:t>
                      </a:r>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083235">
                <a:tc>
                  <a:txBody>
                    <a:bodyPr/>
                    <a:lstStyle/>
                    <a:p>
                      <a:pPr algn="l"/>
                      <a:r>
                        <a:rPr lang="en-US" altLang="en-US" sz="2400" b="0" dirty="0">
                          <a:solidFill>
                            <a:srgbClr val="0000FF"/>
                          </a:solidFill>
                          <a:latin typeface="Times New Roman" panose="02020603050405020304" pitchFamily="18" charset="0"/>
                          <a:cs typeface="Times New Roman" panose="02020603050405020304" pitchFamily="18" charset="0"/>
                        </a:rPr>
                        <a:t>N</a:t>
                      </a:r>
                      <a:r>
                        <a:rPr lang="en-US" altLang="en-US" sz="2400" b="0" baseline="30000" dirty="0">
                          <a:solidFill>
                            <a:srgbClr val="0000FF"/>
                          </a:solidFill>
                          <a:latin typeface="Times New Roman" panose="02020603050405020304" pitchFamily="18" charset="0"/>
                          <a:cs typeface="Times New Roman" panose="02020603050405020304" pitchFamily="18" charset="0"/>
                        </a:rPr>
                        <a:t>-3</a:t>
                      </a:r>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altLang="en-US" sz="2400" b="0" dirty="0">
                          <a:solidFill>
                            <a:srgbClr val="0000FF"/>
                          </a:solidFill>
                          <a:latin typeface="Times New Roman" panose="02020603050405020304" pitchFamily="18" charset="0"/>
                          <a:cs typeface="Times New Roman" panose="02020603050405020304" pitchFamily="18" charset="0"/>
                        </a:rPr>
                        <a:t>Au</a:t>
                      </a:r>
                      <a:r>
                        <a:rPr lang="en-US" altLang="en-US" sz="2400" b="0" baseline="30000" dirty="0">
                          <a:solidFill>
                            <a:srgbClr val="0000FF"/>
                          </a:solidFill>
                          <a:latin typeface="Times New Roman" panose="02020603050405020304" pitchFamily="18" charset="0"/>
                          <a:cs typeface="Times New Roman" panose="02020603050405020304" pitchFamily="18" charset="0"/>
                        </a:rPr>
                        <a:t>+1</a:t>
                      </a:r>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altLang="en-US" sz="2400" b="0" dirty="0">
                          <a:solidFill>
                            <a:srgbClr val="0000FF"/>
                          </a:solidFill>
                          <a:latin typeface="Times New Roman" panose="02020603050405020304" pitchFamily="18" charset="0"/>
                          <a:cs typeface="Times New Roman" panose="02020603050405020304" pitchFamily="18" charset="0"/>
                        </a:rPr>
                        <a:t>Au</a:t>
                      </a:r>
                      <a:r>
                        <a:rPr lang="en-US" altLang="en-US" sz="2400" b="0" baseline="30000" dirty="0">
                          <a:solidFill>
                            <a:srgbClr val="0000FF"/>
                          </a:solidFill>
                          <a:latin typeface="Times New Roman" panose="02020603050405020304" pitchFamily="18" charset="0"/>
                          <a:cs typeface="Times New Roman" panose="02020603050405020304" pitchFamily="18" charset="0"/>
                        </a:rPr>
                        <a:t>+3</a:t>
                      </a:r>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400" b="0" dirty="0">
                          <a:solidFill>
                            <a:srgbClr val="0000FF"/>
                          </a:solidFill>
                          <a:latin typeface="Times New Roman" panose="02020603050405020304" pitchFamily="18" charset="0"/>
                          <a:cs typeface="Times New Roman" panose="02020603050405020304" pitchFamily="18" charset="0"/>
                        </a:rPr>
                        <a:t>Cu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83235">
                <a:tc>
                  <a:txBody>
                    <a:bodyPr/>
                    <a:lstStyle/>
                    <a:p>
                      <a:pPr algn="l"/>
                      <a:r>
                        <a:rPr lang="en-US" sz="2400" b="0" dirty="0">
                          <a:solidFill>
                            <a:srgbClr val="0000FF"/>
                          </a:solidFill>
                          <a:latin typeface="Times New Roman" panose="02020603050405020304" pitchFamily="18" charset="0"/>
                          <a:cs typeface="Times New Roman" panose="02020603050405020304" pitchFamily="18" charset="0"/>
                        </a:rPr>
                        <a:t>Cl</a:t>
                      </a:r>
                      <a:r>
                        <a:rPr lang="en-US" sz="2400" b="0" baseline="30000" dirty="0">
                          <a:solidFill>
                            <a:srgbClr val="0000FF"/>
                          </a:solidFill>
                          <a:latin typeface="Times New Roman" panose="02020603050405020304" pitchFamily="18" charset="0"/>
                          <a:cs typeface="Times New Roman" panose="02020603050405020304" pitchFamily="18"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400" b="0" dirty="0">
                          <a:solidFill>
                            <a:srgbClr val="0000FF"/>
                          </a:solidFill>
                          <a:latin typeface="Times New Roman" panose="02020603050405020304" pitchFamily="18" charset="0"/>
                          <a:cs typeface="Times New Roman" panose="02020603050405020304" pitchFamily="18" charset="0"/>
                        </a:rPr>
                        <a:t>Fe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b="0" dirty="0">
                          <a:solidFill>
                            <a:srgbClr val="0000FF"/>
                          </a:solidFill>
                          <a:latin typeface="Times New Roman" panose="02020603050405020304" pitchFamily="18" charset="0"/>
                          <a:cs typeface="Times New Roman" panose="02020603050405020304" pitchFamily="18" charset="0"/>
                        </a:rPr>
                        <a:t>Na</a:t>
                      </a:r>
                      <a:r>
                        <a:rPr lang="en-US" altLang="en-US" sz="2400" b="0" baseline="30000" dirty="0">
                          <a:solidFill>
                            <a:srgbClr val="0000FF"/>
                          </a:solidFill>
                          <a:latin typeface="Times New Roman" panose="02020603050405020304" pitchFamily="18" charset="0"/>
                          <a:cs typeface="Times New Roman" panose="02020603050405020304" pitchFamily="18" charset="0"/>
                        </a:rPr>
                        <a:t>+1</a:t>
                      </a:r>
                      <a:endParaRPr lang="en-US" sz="2400" b="0" dirty="0">
                        <a:solidFill>
                          <a:srgbClr val="0000FF"/>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400" b="0" dirty="0">
                          <a:solidFill>
                            <a:srgbClr val="0000FF"/>
                          </a:solidFill>
                          <a:latin typeface="Times New Roman" panose="02020603050405020304" pitchFamily="18" charset="0"/>
                          <a:cs typeface="Times New Roman" panose="02020603050405020304" pitchFamily="18" charset="0"/>
                        </a:rPr>
                        <a:t>Mn</a:t>
                      </a:r>
                      <a:r>
                        <a:rPr lang="en-US" sz="2400" b="0" baseline="30000" dirty="0">
                          <a:solidFill>
                            <a:srgbClr val="0000FF"/>
                          </a:solidFill>
                          <a:latin typeface="Times New Roman" panose="02020603050405020304" pitchFamily="18" charset="0"/>
                          <a:cs typeface="Times New Roman" panose="02020603050405020304" pitchFamily="18" charset="0"/>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3" name="TextBox 2">
            <a:extLst>
              <a:ext uri="{FF2B5EF4-FFF2-40B4-BE49-F238E27FC236}">
                <a16:creationId xmlns:a16="http://schemas.microsoft.com/office/drawing/2014/main" id="{2E6B07ED-8E8F-8EB8-8C64-62579D1EAAC7}"/>
              </a:ext>
            </a:extLst>
          </p:cNvPr>
          <p:cNvSpPr txBox="1"/>
          <p:nvPr/>
        </p:nvSpPr>
        <p:spPr>
          <a:xfrm>
            <a:off x="847436" y="2819733"/>
            <a:ext cx="10668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10 e</a:t>
            </a:r>
            <a:r>
              <a:rPr kumimoji="0" lang="en-US" sz="2800" b="0" i="0" u="none" strike="noStrike" kern="1200" cap="none" spc="0" normalizeH="0" baseline="30000" noProof="0" dirty="0">
                <a:ln>
                  <a:noFill/>
                </a:ln>
                <a:solidFill>
                  <a:srgbClr val="FF0000"/>
                </a:solidFill>
                <a:effectLst/>
                <a:uLnTx/>
                <a:uFillTx/>
                <a:latin typeface="Comic Sans MS" panose="030F0702030302020204" pitchFamily="66" charset="0"/>
                <a:ea typeface="+mn-ea"/>
                <a:cs typeface="+mn-cs"/>
              </a:rPr>
              <a:t>-</a:t>
            </a:r>
          </a:p>
        </p:txBody>
      </p:sp>
      <p:sp>
        <p:nvSpPr>
          <p:cNvPr id="5" name="TextBox 4">
            <a:extLst>
              <a:ext uri="{FF2B5EF4-FFF2-40B4-BE49-F238E27FC236}">
                <a16:creationId xmlns:a16="http://schemas.microsoft.com/office/drawing/2014/main" id="{D8BB2639-2DDE-4CF1-538C-539CF90DD94A}"/>
              </a:ext>
            </a:extLst>
          </p:cNvPr>
          <p:cNvSpPr txBox="1"/>
          <p:nvPr/>
        </p:nvSpPr>
        <p:spPr>
          <a:xfrm>
            <a:off x="3035300" y="2908089"/>
            <a:ext cx="10668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13 e</a:t>
            </a:r>
            <a:r>
              <a:rPr kumimoji="0" lang="en-US" sz="2800" b="0" i="0" u="none" strike="noStrike" kern="1200" cap="none" spc="0" normalizeH="0" baseline="30000" noProof="0" dirty="0">
                <a:ln>
                  <a:noFill/>
                </a:ln>
                <a:solidFill>
                  <a:srgbClr val="FF0000"/>
                </a:solidFill>
                <a:effectLst/>
                <a:uLnTx/>
                <a:uFillTx/>
                <a:latin typeface="Comic Sans MS" panose="030F0702030302020204" pitchFamily="66" charset="0"/>
                <a:ea typeface="+mn-ea"/>
                <a:cs typeface="+mn-cs"/>
              </a:rPr>
              <a:t>-</a:t>
            </a:r>
          </a:p>
        </p:txBody>
      </p:sp>
      <p:sp>
        <p:nvSpPr>
          <p:cNvPr id="6" name="TextBox 5">
            <a:extLst>
              <a:ext uri="{FF2B5EF4-FFF2-40B4-BE49-F238E27FC236}">
                <a16:creationId xmlns:a16="http://schemas.microsoft.com/office/drawing/2014/main" id="{717E9526-DFBC-FCFC-A74E-47CC2DB48C83}"/>
              </a:ext>
            </a:extLst>
          </p:cNvPr>
          <p:cNvSpPr txBox="1"/>
          <p:nvPr/>
        </p:nvSpPr>
        <p:spPr>
          <a:xfrm>
            <a:off x="5151005" y="2908089"/>
            <a:ext cx="10668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24 e</a:t>
            </a:r>
            <a:r>
              <a:rPr kumimoji="0" lang="en-US" sz="2800" b="0" i="0" u="none" strike="noStrike" kern="1200" cap="none" spc="0" normalizeH="0" baseline="30000" noProof="0" dirty="0">
                <a:ln>
                  <a:noFill/>
                </a:ln>
                <a:solidFill>
                  <a:srgbClr val="FF0000"/>
                </a:solidFill>
                <a:effectLst/>
                <a:uLnTx/>
                <a:uFillTx/>
                <a:latin typeface="Comic Sans MS" panose="030F0702030302020204" pitchFamily="66" charset="0"/>
                <a:ea typeface="+mn-ea"/>
                <a:cs typeface="+mn-cs"/>
              </a:rPr>
              <a:t>-</a:t>
            </a:r>
          </a:p>
        </p:txBody>
      </p:sp>
      <p:sp>
        <p:nvSpPr>
          <p:cNvPr id="7" name="TextBox 6">
            <a:extLst>
              <a:ext uri="{FF2B5EF4-FFF2-40B4-BE49-F238E27FC236}">
                <a16:creationId xmlns:a16="http://schemas.microsoft.com/office/drawing/2014/main" id="{1A8D0D24-4996-439E-CCD7-CE336D861282}"/>
              </a:ext>
            </a:extLst>
          </p:cNvPr>
          <p:cNvSpPr txBox="1"/>
          <p:nvPr/>
        </p:nvSpPr>
        <p:spPr>
          <a:xfrm>
            <a:off x="7417214" y="2908089"/>
            <a:ext cx="10668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25 e</a:t>
            </a:r>
            <a:r>
              <a:rPr kumimoji="0" lang="en-US" sz="2800" b="0" i="0" u="none" strike="noStrike" kern="1200" cap="none" spc="0" normalizeH="0" baseline="30000" noProof="0" dirty="0">
                <a:ln>
                  <a:noFill/>
                </a:ln>
                <a:solidFill>
                  <a:srgbClr val="FF0000"/>
                </a:solidFill>
                <a:effectLst/>
                <a:uLnTx/>
                <a:uFillTx/>
                <a:latin typeface="Comic Sans MS" panose="030F0702030302020204" pitchFamily="66" charset="0"/>
                <a:ea typeface="+mn-ea"/>
                <a:cs typeface="+mn-cs"/>
              </a:rPr>
              <a:t>-</a:t>
            </a:r>
          </a:p>
        </p:txBody>
      </p:sp>
      <p:sp>
        <p:nvSpPr>
          <p:cNvPr id="4" name="TextBox 3">
            <a:extLst>
              <a:ext uri="{FF2B5EF4-FFF2-40B4-BE49-F238E27FC236}">
                <a16:creationId xmlns:a16="http://schemas.microsoft.com/office/drawing/2014/main" id="{AAF8ADA0-4464-4BF4-CAA6-60659CF06AD5}"/>
              </a:ext>
            </a:extLst>
          </p:cNvPr>
          <p:cNvSpPr txBox="1"/>
          <p:nvPr/>
        </p:nvSpPr>
        <p:spPr>
          <a:xfrm>
            <a:off x="847436" y="3886200"/>
            <a:ext cx="10668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80 e</a:t>
            </a:r>
            <a:r>
              <a:rPr kumimoji="0" lang="en-US" sz="2800" b="0" i="0" u="none" strike="noStrike" kern="1200" cap="none" spc="0" normalizeH="0" baseline="30000" noProof="0" dirty="0">
                <a:ln>
                  <a:noFill/>
                </a:ln>
                <a:solidFill>
                  <a:srgbClr val="FF0000"/>
                </a:solidFill>
                <a:effectLst/>
                <a:uLnTx/>
                <a:uFillTx/>
                <a:latin typeface="Comic Sans MS" panose="030F0702030302020204" pitchFamily="66" charset="0"/>
                <a:ea typeface="+mn-ea"/>
                <a:cs typeface="+mn-cs"/>
              </a:rPr>
              <a:t>-</a:t>
            </a:r>
          </a:p>
        </p:txBody>
      </p:sp>
      <p:sp>
        <p:nvSpPr>
          <p:cNvPr id="9" name="TextBox 8">
            <a:extLst>
              <a:ext uri="{FF2B5EF4-FFF2-40B4-BE49-F238E27FC236}">
                <a16:creationId xmlns:a16="http://schemas.microsoft.com/office/drawing/2014/main" id="{BD7505FC-668D-A4F0-CF4A-569F413C2F5C}"/>
              </a:ext>
            </a:extLst>
          </p:cNvPr>
          <p:cNvSpPr txBox="1"/>
          <p:nvPr/>
        </p:nvSpPr>
        <p:spPr>
          <a:xfrm>
            <a:off x="3120980" y="4038600"/>
            <a:ext cx="10668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78 e</a:t>
            </a:r>
            <a:r>
              <a:rPr kumimoji="0" lang="en-US" sz="2800" b="0" i="0" u="none" strike="noStrike" kern="1200" cap="none" spc="0" normalizeH="0" baseline="30000" noProof="0" dirty="0">
                <a:ln>
                  <a:noFill/>
                </a:ln>
                <a:solidFill>
                  <a:srgbClr val="FF0000"/>
                </a:solidFill>
                <a:effectLst/>
                <a:uLnTx/>
                <a:uFillTx/>
                <a:latin typeface="Comic Sans MS" panose="030F0702030302020204" pitchFamily="66" charset="0"/>
                <a:ea typeface="+mn-ea"/>
                <a:cs typeface="+mn-cs"/>
              </a:rPr>
              <a:t>-</a:t>
            </a:r>
          </a:p>
        </p:txBody>
      </p:sp>
      <p:sp>
        <p:nvSpPr>
          <p:cNvPr id="8" name="TextBox 7">
            <a:extLst>
              <a:ext uri="{FF2B5EF4-FFF2-40B4-BE49-F238E27FC236}">
                <a16:creationId xmlns:a16="http://schemas.microsoft.com/office/drawing/2014/main" id="{A626FB1B-7E12-5037-0F9E-8014C3D6A69D}"/>
              </a:ext>
            </a:extLst>
          </p:cNvPr>
          <p:cNvSpPr txBox="1"/>
          <p:nvPr/>
        </p:nvSpPr>
        <p:spPr>
          <a:xfrm>
            <a:off x="5151005" y="3900997"/>
            <a:ext cx="10668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10 e</a:t>
            </a:r>
            <a:r>
              <a:rPr kumimoji="0" lang="en-US" sz="2800" b="0" i="0" u="none" strike="noStrike" kern="1200" cap="none" spc="0" normalizeH="0" baseline="30000" noProof="0" dirty="0">
                <a:ln>
                  <a:noFill/>
                </a:ln>
                <a:solidFill>
                  <a:srgbClr val="FF0000"/>
                </a:solidFill>
                <a:effectLst/>
                <a:uLnTx/>
                <a:uFillTx/>
                <a:latin typeface="Comic Sans MS" panose="030F0702030302020204" pitchFamily="66" charset="0"/>
                <a:ea typeface="+mn-ea"/>
                <a:cs typeface="+mn-cs"/>
              </a:rPr>
              <a:t>-</a:t>
            </a:r>
          </a:p>
        </p:txBody>
      </p:sp>
      <p:sp>
        <p:nvSpPr>
          <p:cNvPr id="11" name="TextBox 10">
            <a:extLst>
              <a:ext uri="{FF2B5EF4-FFF2-40B4-BE49-F238E27FC236}">
                <a16:creationId xmlns:a16="http://schemas.microsoft.com/office/drawing/2014/main" id="{935B714C-BDC9-03C5-A519-5169DA62B596}"/>
              </a:ext>
            </a:extLst>
          </p:cNvPr>
          <p:cNvSpPr txBox="1"/>
          <p:nvPr/>
        </p:nvSpPr>
        <p:spPr>
          <a:xfrm>
            <a:off x="7424549" y="3930902"/>
            <a:ext cx="10668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18 e</a:t>
            </a:r>
            <a:r>
              <a:rPr kumimoji="0" lang="en-US" sz="2800" b="0" i="0" u="none" strike="noStrike" kern="1200" cap="none" spc="0" normalizeH="0" baseline="30000" noProof="0" dirty="0">
                <a:ln>
                  <a:noFill/>
                </a:ln>
                <a:solidFill>
                  <a:srgbClr val="FF0000"/>
                </a:solidFill>
                <a:effectLst/>
                <a:uLnTx/>
                <a:uFillTx/>
                <a:latin typeface="Comic Sans MS" panose="030F0702030302020204" pitchFamily="66" charset="0"/>
                <a:ea typeface="+mn-ea"/>
                <a:cs typeface="+mn-cs"/>
              </a:rPr>
              <a:t>-</a:t>
            </a:r>
          </a:p>
        </p:txBody>
      </p:sp>
      <p:sp>
        <p:nvSpPr>
          <p:cNvPr id="10" name="TextBox 9">
            <a:extLst>
              <a:ext uri="{FF2B5EF4-FFF2-40B4-BE49-F238E27FC236}">
                <a16:creationId xmlns:a16="http://schemas.microsoft.com/office/drawing/2014/main" id="{E7D3C2A9-6856-3811-A85C-9CC0502F8FC4}"/>
              </a:ext>
            </a:extLst>
          </p:cNvPr>
          <p:cNvSpPr txBox="1"/>
          <p:nvPr/>
        </p:nvSpPr>
        <p:spPr>
          <a:xfrm>
            <a:off x="820508" y="4955178"/>
            <a:ext cx="10668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10 e</a:t>
            </a:r>
            <a:r>
              <a:rPr kumimoji="0" lang="en-US" sz="2800" b="0" i="0" u="none" strike="noStrike" kern="1200" cap="none" spc="0" normalizeH="0" baseline="30000" noProof="0" dirty="0">
                <a:ln>
                  <a:noFill/>
                </a:ln>
                <a:solidFill>
                  <a:srgbClr val="FF0000"/>
                </a:solidFill>
                <a:effectLst/>
                <a:uLnTx/>
                <a:uFillTx/>
                <a:latin typeface="Comic Sans MS" panose="030F0702030302020204" pitchFamily="66" charset="0"/>
                <a:ea typeface="+mn-ea"/>
                <a:cs typeface="+mn-cs"/>
              </a:rPr>
              <a:t>-</a:t>
            </a:r>
          </a:p>
        </p:txBody>
      </p:sp>
      <p:sp>
        <p:nvSpPr>
          <p:cNvPr id="12" name="TextBox 11">
            <a:extLst>
              <a:ext uri="{FF2B5EF4-FFF2-40B4-BE49-F238E27FC236}">
                <a16:creationId xmlns:a16="http://schemas.microsoft.com/office/drawing/2014/main" id="{78F60F56-6E79-434E-DF2E-6EAD1B648FFF}"/>
              </a:ext>
            </a:extLst>
          </p:cNvPr>
          <p:cNvSpPr txBox="1"/>
          <p:nvPr/>
        </p:nvSpPr>
        <p:spPr>
          <a:xfrm>
            <a:off x="3035300" y="4925080"/>
            <a:ext cx="10668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78 e</a:t>
            </a:r>
            <a:r>
              <a:rPr kumimoji="0" lang="en-US" sz="2800" b="0" i="0" u="none" strike="noStrike" kern="1200" cap="none" spc="0" normalizeH="0" baseline="30000" noProof="0" dirty="0">
                <a:ln>
                  <a:noFill/>
                </a:ln>
                <a:solidFill>
                  <a:srgbClr val="FF0000"/>
                </a:solidFill>
                <a:effectLst/>
                <a:uLnTx/>
                <a:uFillTx/>
                <a:latin typeface="Comic Sans MS" panose="030F0702030302020204" pitchFamily="66" charset="0"/>
                <a:ea typeface="+mn-ea"/>
                <a:cs typeface="+mn-cs"/>
              </a:rPr>
              <a:t>-</a:t>
            </a:r>
          </a:p>
        </p:txBody>
      </p:sp>
      <p:sp>
        <p:nvSpPr>
          <p:cNvPr id="14" name="TextBox 13">
            <a:extLst>
              <a:ext uri="{FF2B5EF4-FFF2-40B4-BE49-F238E27FC236}">
                <a16:creationId xmlns:a16="http://schemas.microsoft.com/office/drawing/2014/main" id="{0BE2A0E8-6B1B-B8CF-A7CC-E520C24D8A0E}"/>
              </a:ext>
            </a:extLst>
          </p:cNvPr>
          <p:cNvSpPr txBox="1"/>
          <p:nvPr/>
        </p:nvSpPr>
        <p:spPr>
          <a:xfrm>
            <a:off x="5250092" y="4967000"/>
            <a:ext cx="10668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76 e</a:t>
            </a:r>
            <a:r>
              <a:rPr kumimoji="0" lang="en-US" sz="2800" b="0" i="0" u="none" strike="noStrike" kern="1200" cap="none" spc="0" normalizeH="0" baseline="30000" noProof="0" dirty="0">
                <a:ln>
                  <a:noFill/>
                </a:ln>
                <a:solidFill>
                  <a:srgbClr val="FF0000"/>
                </a:solidFill>
                <a:effectLst/>
                <a:uLnTx/>
                <a:uFillTx/>
                <a:latin typeface="Comic Sans MS" panose="030F0702030302020204" pitchFamily="66" charset="0"/>
                <a:ea typeface="+mn-ea"/>
                <a:cs typeface="+mn-cs"/>
              </a:rPr>
              <a:t>-</a:t>
            </a:r>
          </a:p>
        </p:txBody>
      </p:sp>
      <p:sp>
        <p:nvSpPr>
          <p:cNvPr id="13" name="TextBox 12">
            <a:extLst>
              <a:ext uri="{FF2B5EF4-FFF2-40B4-BE49-F238E27FC236}">
                <a16:creationId xmlns:a16="http://schemas.microsoft.com/office/drawing/2014/main" id="{01BB59E3-4BF8-B418-C942-08E5FFAC344E}"/>
              </a:ext>
            </a:extLst>
          </p:cNvPr>
          <p:cNvSpPr txBox="1"/>
          <p:nvPr/>
        </p:nvSpPr>
        <p:spPr>
          <a:xfrm>
            <a:off x="7464884" y="4967000"/>
            <a:ext cx="10668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29 e</a:t>
            </a:r>
            <a:r>
              <a:rPr kumimoji="0" lang="en-US" sz="2800" b="0" i="0" u="none" strike="noStrike" kern="1200" cap="none" spc="0" normalizeH="0" baseline="30000" noProof="0" dirty="0">
                <a:ln>
                  <a:noFill/>
                </a:ln>
                <a:solidFill>
                  <a:srgbClr val="FF0000"/>
                </a:solidFill>
                <a:effectLst/>
                <a:uLnTx/>
                <a:uFillTx/>
                <a:latin typeface="Comic Sans MS" panose="030F0702030302020204" pitchFamily="66" charset="0"/>
                <a:ea typeface="+mn-ea"/>
                <a:cs typeface="+mn-cs"/>
              </a:rPr>
              <a:t>-</a:t>
            </a:r>
          </a:p>
        </p:txBody>
      </p:sp>
      <p:sp>
        <p:nvSpPr>
          <p:cNvPr id="15" name="TextBox 14">
            <a:extLst>
              <a:ext uri="{FF2B5EF4-FFF2-40B4-BE49-F238E27FC236}">
                <a16:creationId xmlns:a16="http://schemas.microsoft.com/office/drawing/2014/main" id="{1129EED3-D90B-ACE9-896B-3936AA9FECFF}"/>
              </a:ext>
            </a:extLst>
          </p:cNvPr>
          <p:cNvSpPr txBox="1"/>
          <p:nvPr/>
        </p:nvSpPr>
        <p:spPr>
          <a:xfrm>
            <a:off x="820508" y="6035194"/>
            <a:ext cx="10668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18 e</a:t>
            </a:r>
            <a:r>
              <a:rPr kumimoji="0" lang="en-US" sz="2800" b="0" i="0" u="none" strike="noStrike" kern="1200" cap="none" spc="0" normalizeH="0" baseline="30000" noProof="0" dirty="0">
                <a:ln>
                  <a:noFill/>
                </a:ln>
                <a:solidFill>
                  <a:srgbClr val="FF0000"/>
                </a:solidFill>
                <a:effectLst/>
                <a:uLnTx/>
                <a:uFillTx/>
                <a:latin typeface="Comic Sans MS" panose="030F0702030302020204" pitchFamily="66" charset="0"/>
                <a:ea typeface="+mn-ea"/>
                <a:cs typeface="+mn-cs"/>
              </a:rPr>
              <a:t>-</a:t>
            </a:r>
          </a:p>
        </p:txBody>
      </p:sp>
      <p:sp>
        <p:nvSpPr>
          <p:cNvPr id="16" name="TextBox 15">
            <a:extLst>
              <a:ext uri="{FF2B5EF4-FFF2-40B4-BE49-F238E27FC236}">
                <a16:creationId xmlns:a16="http://schemas.microsoft.com/office/drawing/2014/main" id="{97EDC337-A03C-329E-1567-C2DC6EBD8578}"/>
              </a:ext>
            </a:extLst>
          </p:cNvPr>
          <p:cNvSpPr txBox="1"/>
          <p:nvPr/>
        </p:nvSpPr>
        <p:spPr>
          <a:xfrm>
            <a:off x="3035300" y="6033517"/>
            <a:ext cx="10668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26 e</a:t>
            </a:r>
            <a:r>
              <a:rPr kumimoji="0" lang="en-US" sz="2800" b="0" i="0" u="none" strike="noStrike" kern="1200" cap="none" spc="0" normalizeH="0" baseline="30000" noProof="0" dirty="0">
                <a:ln>
                  <a:noFill/>
                </a:ln>
                <a:solidFill>
                  <a:srgbClr val="FF0000"/>
                </a:solidFill>
                <a:effectLst/>
                <a:uLnTx/>
                <a:uFillTx/>
                <a:latin typeface="Comic Sans MS" panose="030F0702030302020204" pitchFamily="66" charset="0"/>
                <a:ea typeface="+mn-ea"/>
                <a:cs typeface="+mn-cs"/>
              </a:rPr>
              <a:t>-</a:t>
            </a:r>
          </a:p>
        </p:txBody>
      </p:sp>
      <p:sp>
        <p:nvSpPr>
          <p:cNvPr id="18" name="TextBox 17">
            <a:extLst>
              <a:ext uri="{FF2B5EF4-FFF2-40B4-BE49-F238E27FC236}">
                <a16:creationId xmlns:a16="http://schemas.microsoft.com/office/drawing/2014/main" id="{0F094A96-D9F0-AC57-FBEF-249B47084671}"/>
              </a:ext>
            </a:extLst>
          </p:cNvPr>
          <p:cNvSpPr txBox="1"/>
          <p:nvPr/>
        </p:nvSpPr>
        <p:spPr>
          <a:xfrm>
            <a:off x="5282419" y="6033003"/>
            <a:ext cx="10668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10 e</a:t>
            </a:r>
            <a:r>
              <a:rPr kumimoji="0" lang="en-US" sz="2800" b="0" i="0" u="none" strike="noStrike" kern="1200" cap="none" spc="0" normalizeH="0" baseline="30000" noProof="0" dirty="0">
                <a:ln>
                  <a:noFill/>
                </a:ln>
                <a:solidFill>
                  <a:srgbClr val="FF0000"/>
                </a:solidFill>
                <a:effectLst/>
                <a:uLnTx/>
                <a:uFillTx/>
                <a:latin typeface="Comic Sans MS" panose="030F0702030302020204" pitchFamily="66" charset="0"/>
                <a:ea typeface="+mn-ea"/>
                <a:cs typeface="+mn-cs"/>
              </a:rPr>
              <a:t>-</a:t>
            </a:r>
          </a:p>
        </p:txBody>
      </p:sp>
      <p:sp>
        <p:nvSpPr>
          <p:cNvPr id="20" name="TextBox 19">
            <a:extLst>
              <a:ext uri="{FF2B5EF4-FFF2-40B4-BE49-F238E27FC236}">
                <a16:creationId xmlns:a16="http://schemas.microsoft.com/office/drawing/2014/main" id="{9A747ECC-76B0-D26F-D901-B32ECA78BDF0}"/>
              </a:ext>
            </a:extLst>
          </p:cNvPr>
          <p:cNvSpPr txBox="1"/>
          <p:nvPr/>
        </p:nvSpPr>
        <p:spPr>
          <a:xfrm>
            <a:off x="7529538" y="6033003"/>
            <a:ext cx="10668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18 e</a:t>
            </a:r>
            <a:r>
              <a:rPr kumimoji="0" lang="en-US" sz="2800" b="0" i="0" u="none" strike="noStrike" kern="1200" cap="none" spc="0" normalizeH="0" baseline="30000" noProof="0" dirty="0">
                <a:ln>
                  <a:noFill/>
                </a:ln>
                <a:solidFill>
                  <a:srgbClr val="FF0000"/>
                </a:solidFill>
                <a:effectLst/>
                <a:uLnTx/>
                <a:uFillTx/>
                <a:latin typeface="Comic Sans MS" panose="030F0702030302020204" pitchFamily="66" charset="0"/>
                <a:ea typeface="+mn-ea"/>
                <a:cs typeface="+mn-cs"/>
              </a:rPr>
              <a:t>-</a:t>
            </a:r>
          </a:p>
        </p:txBody>
      </p:sp>
      <p:sp>
        <p:nvSpPr>
          <p:cNvPr id="17" name="TextBox 16">
            <a:extLst>
              <a:ext uri="{FF2B5EF4-FFF2-40B4-BE49-F238E27FC236}">
                <a16:creationId xmlns:a16="http://schemas.microsoft.com/office/drawing/2014/main" id="{57DA3ED2-BDF1-3FCF-65C9-26374DAAE67B}"/>
              </a:ext>
            </a:extLst>
          </p:cNvPr>
          <p:cNvSpPr txBox="1"/>
          <p:nvPr/>
        </p:nvSpPr>
        <p:spPr>
          <a:xfrm>
            <a:off x="0" y="1750680"/>
            <a:ext cx="9067800" cy="553998"/>
          </a:xfrm>
          <a:prstGeom prst="rect">
            <a:avLst/>
          </a:prstGeom>
          <a:solidFill>
            <a:srgbClr val="FFC000"/>
          </a:solidFill>
        </p:spPr>
        <p:txBody>
          <a:bodyPr wrap="square" rtlCol="0">
            <a:spAutoFit/>
          </a:bodyPr>
          <a:lstStyle/>
          <a:p>
            <a:pPr algn="ctr"/>
            <a:r>
              <a:rPr lang="en-US" sz="3000" dirty="0">
                <a:latin typeface="Congenial" panose="02000503040000020004" pitchFamily="2" charset="0"/>
              </a:rPr>
              <a:t>62.  How many electrons in each of these species?</a:t>
            </a:r>
          </a:p>
        </p:txBody>
      </p:sp>
    </p:spTree>
    <p:extLst>
      <p:ext uri="{BB962C8B-B14F-4D97-AF65-F5344CB8AC3E}">
        <p14:creationId xmlns:p14="http://schemas.microsoft.com/office/powerpoint/2010/main" val="4061865326"/>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2815</TotalTime>
  <Words>7866</Words>
  <Application>Microsoft Office PowerPoint</Application>
  <PresentationFormat>On-screen Show (4:3)</PresentationFormat>
  <Paragraphs>1188</Paragraphs>
  <Slides>142</Slides>
  <Notes>0</Notes>
  <HiddenSlides>0</HiddenSlides>
  <MMClips>0</MMClips>
  <ScaleCrop>false</ScaleCrop>
  <HeadingPairs>
    <vt:vector size="6" baseType="variant">
      <vt:variant>
        <vt:lpstr>Fonts Used</vt:lpstr>
      </vt:variant>
      <vt:variant>
        <vt:i4>15</vt:i4>
      </vt:variant>
      <vt:variant>
        <vt:lpstr>Theme</vt:lpstr>
      </vt:variant>
      <vt:variant>
        <vt:i4>5</vt:i4>
      </vt:variant>
      <vt:variant>
        <vt:lpstr>Slide Titles</vt:lpstr>
      </vt:variant>
      <vt:variant>
        <vt:i4>142</vt:i4>
      </vt:variant>
    </vt:vector>
  </HeadingPairs>
  <TitlesOfParts>
    <vt:vector size="162" baseType="lpstr">
      <vt:lpstr>Arial</vt:lpstr>
      <vt:lpstr>Calibri</vt:lpstr>
      <vt:lpstr>Cavolini</vt:lpstr>
      <vt:lpstr>Chiller</vt:lpstr>
      <vt:lpstr>Comic Sans MS</vt:lpstr>
      <vt:lpstr>Congenial</vt:lpstr>
      <vt:lpstr>Congenial SemiBold</vt:lpstr>
      <vt:lpstr>Courier New</vt:lpstr>
      <vt:lpstr>Felix Titling</vt:lpstr>
      <vt:lpstr>Narkisim</vt:lpstr>
      <vt:lpstr>Protest Riot</vt:lpstr>
      <vt:lpstr>Tahoma</vt:lpstr>
      <vt:lpstr>Times New Roman</vt:lpstr>
      <vt:lpstr>Verdana</vt:lpstr>
      <vt:lpstr>Wingdings</vt:lpstr>
      <vt:lpstr>Default Design</vt:lpstr>
      <vt:lpstr>Office Theme</vt:lpstr>
      <vt:lpstr>1_Office Theme</vt:lpstr>
      <vt:lpstr>2_Office Theme</vt:lpstr>
      <vt:lpstr>3_Office Theme</vt:lpstr>
      <vt:lpstr>Objective:  Intro to the Mole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Objective of Mole class #2 Calculating Molar Masses,  and how many atoms or molecules are in any mass of a compound or element.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OBJECTIVE:  Moles Class #3   Students will grasp how MOLES    are central to connecting to mass,    to numbers of particles, and    to volumes of gases.    Periodic tables + calculators now.   Get lots of paper please. Get ready to draw a shark J            We will practice 2-step math conversion problems.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Objective:  introduction to the idea of  percent composition by mass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  Percent composition by mass and mole problems combined.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REVIEW:  mole problems and percent composition by mass problems.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  Intro to the Mole</dc:title>
  <dc:creator>charlie b</dc:creator>
  <cp:lastModifiedBy>ARBUISO, CHARLES B</cp:lastModifiedBy>
  <cp:revision>257</cp:revision>
  <dcterms:created xsi:type="dcterms:W3CDTF">2011-10-26T22:00:36Z</dcterms:created>
  <dcterms:modified xsi:type="dcterms:W3CDTF">2026-01-07T21:55:13Z</dcterms:modified>
</cp:coreProperties>
</file>