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Lst>
  <p:sldIdLst>
    <p:sldId id="256" r:id="rId6"/>
    <p:sldId id="328" r:id="rId7"/>
    <p:sldId id="482" r:id="rId8"/>
    <p:sldId id="329" r:id="rId9"/>
    <p:sldId id="343" r:id="rId10"/>
    <p:sldId id="502" r:id="rId11"/>
    <p:sldId id="503" r:id="rId12"/>
    <p:sldId id="345" r:id="rId13"/>
    <p:sldId id="504" r:id="rId14"/>
    <p:sldId id="346" r:id="rId15"/>
    <p:sldId id="505" r:id="rId16"/>
    <p:sldId id="347" r:id="rId17"/>
    <p:sldId id="506" r:id="rId18"/>
    <p:sldId id="330" r:id="rId19"/>
    <p:sldId id="349" r:id="rId20"/>
    <p:sldId id="331" r:id="rId21"/>
    <p:sldId id="257" r:id="rId22"/>
    <p:sldId id="508" r:id="rId23"/>
    <p:sldId id="509" r:id="rId24"/>
    <p:sldId id="351" r:id="rId25"/>
    <p:sldId id="507" r:id="rId26"/>
    <p:sldId id="355" r:id="rId27"/>
    <p:sldId id="496" r:id="rId28"/>
    <p:sldId id="382" r:id="rId29"/>
    <p:sldId id="356" r:id="rId30"/>
    <p:sldId id="272" r:id="rId31"/>
    <p:sldId id="260" r:id="rId32"/>
    <p:sldId id="499" r:id="rId33"/>
    <p:sldId id="500" r:id="rId34"/>
    <p:sldId id="510" r:id="rId35"/>
    <p:sldId id="433" r:id="rId36"/>
    <p:sldId id="333" r:id="rId37"/>
    <p:sldId id="511" r:id="rId38"/>
    <p:sldId id="335" r:id="rId39"/>
    <p:sldId id="512" r:id="rId40"/>
    <p:sldId id="513" r:id="rId41"/>
    <p:sldId id="514" r:id="rId42"/>
    <p:sldId id="515" r:id="rId43"/>
    <p:sldId id="516" r:id="rId44"/>
    <p:sldId id="517" r:id="rId45"/>
    <p:sldId id="518" r:id="rId46"/>
    <p:sldId id="519" r:id="rId47"/>
    <p:sldId id="520" r:id="rId48"/>
    <p:sldId id="521" r:id="rId49"/>
    <p:sldId id="522" r:id="rId50"/>
    <p:sldId id="523" r:id="rId51"/>
    <p:sldId id="524" r:id="rId52"/>
    <p:sldId id="525" r:id="rId53"/>
    <p:sldId id="526" r:id="rId54"/>
    <p:sldId id="275" r:id="rId55"/>
    <p:sldId id="393" r:id="rId56"/>
    <p:sldId id="528" r:id="rId57"/>
    <p:sldId id="279" r:id="rId58"/>
    <p:sldId id="465" r:id="rId59"/>
    <p:sldId id="399" r:id="rId60"/>
    <p:sldId id="466" r:id="rId61"/>
    <p:sldId id="283" r:id="rId62"/>
    <p:sldId id="529" r:id="rId63"/>
    <p:sldId id="530" r:id="rId64"/>
    <p:sldId id="532" r:id="rId65"/>
    <p:sldId id="285" r:id="rId66"/>
    <p:sldId id="287" r:id="rId67"/>
    <p:sldId id="533" r:id="rId68"/>
    <p:sldId id="290" r:id="rId69"/>
    <p:sldId id="534" r:id="rId70"/>
    <p:sldId id="410" r:id="rId71"/>
    <p:sldId id="535" r:id="rId72"/>
    <p:sldId id="292" r:id="rId73"/>
    <p:sldId id="536" r:id="rId74"/>
    <p:sldId id="293" r:id="rId75"/>
    <p:sldId id="537" r:id="rId76"/>
    <p:sldId id="294" r:id="rId77"/>
    <p:sldId id="475" r:id="rId78"/>
    <p:sldId id="297" r:id="rId79"/>
    <p:sldId id="415" r:id="rId80"/>
    <p:sldId id="538" r:id="rId81"/>
    <p:sldId id="539" r:id="rId82"/>
    <p:sldId id="299" r:id="rId83"/>
    <p:sldId id="300" r:id="rId84"/>
    <p:sldId id="342" r:id="rId85"/>
    <p:sldId id="540" r:id="rId86"/>
    <p:sldId id="422" r:id="rId87"/>
    <p:sldId id="478" r:id="rId88"/>
    <p:sldId id="423" r:id="rId89"/>
    <p:sldId id="301" r:id="rId90"/>
    <p:sldId id="363" r:id="rId91"/>
    <p:sldId id="424" r:id="rId92"/>
    <p:sldId id="362" r:id="rId93"/>
    <p:sldId id="425" r:id="rId94"/>
    <p:sldId id="309" r:id="rId95"/>
    <p:sldId id="364" r:id="rId96"/>
    <p:sldId id="310" r:id="rId97"/>
    <p:sldId id="311" r:id="rId98"/>
    <p:sldId id="312" r:id="rId99"/>
    <p:sldId id="313" r:id="rId100"/>
    <p:sldId id="314" r:id="rId101"/>
    <p:sldId id="315" r:id="rId102"/>
    <p:sldId id="366" r:id="rId103"/>
    <p:sldId id="365" r:id="rId104"/>
    <p:sldId id="318" r:id="rId105"/>
    <p:sldId id="320" r:id="rId106"/>
    <p:sldId id="426" r:id="rId107"/>
    <p:sldId id="427" r:id="rId108"/>
    <p:sldId id="323" r:id="rId109"/>
    <p:sldId id="479" r:id="rId110"/>
    <p:sldId id="368" r:id="rId111"/>
    <p:sldId id="480" r:id="rId112"/>
    <p:sldId id="369" r:id="rId113"/>
    <p:sldId id="370" r:id="rId114"/>
    <p:sldId id="325" r:id="rId115"/>
    <p:sldId id="481" r:id="rId1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3AD5B5C-F3E6-4A4A-A033-F1B17C2AFDF0}">
          <p14:sldIdLst>
            <p14:sldId id="256"/>
            <p14:sldId id="328"/>
            <p14:sldId id="482"/>
            <p14:sldId id="329"/>
            <p14:sldId id="343"/>
            <p14:sldId id="502"/>
            <p14:sldId id="503"/>
            <p14:sldId id="345"/>
            <p14:sldId id="504"/>
            <p14:sldId id="346"/>
            <p14:sldId id="505"/>
            <p14:sldId id="347"/>
            <p14:sldId id="506"/>
            <p14:sldId id="330"/>
            <p14:sldId id="349"/>
            <p14:sldId id="331"/>
            <p14:sldId id="257"/>
            <p14:sldId id="508"/>
            <p14:sldId id="509"/>
            <p14:sldId id="351"/>
            <p14:sldId id="507"/>
            <p14:sldId id="355"/>
            <p14:sldId id="496"/>
            <p14:sldId id="382"/>
            <p14:sldId id="356"/>
            <p14:sldId id="272"/>
            <p14:sldId id="260"/>
            <p14:sldId id="499"/>
            <p14:sldId id="500"/>
            <p14:sldId id="510"/>
            <p14:sldId id="433"/>
            <p14:sldId id="333"/>
            <p14:sldId id="511"/>
            <p14:sldId id="335"/>
            <p14:sldId id="512"/>
            <p14:sldId id="513"/>
            <p14:sldId id="514"/>
            <p14:sldId id="515"/>
            <p14:sldId id="516"/>
            <p14:sldId id="517"/>
            <p14:sldId id="518"/>
            <p14:sldId id="519"/>
            <p14:sldId id="520"/>
            <p14:sldId id="521"/>
            <p14:sldId id="522"/>
            <p14:sldId id="523"/>
            <p14:sldId id="524"/>
            <p14:sldId id="525"/>
          </p14:sldIdLst>
        </p14:section>
        <p14:section name="Untitled Section" id="{FE5BC1C0-8310-48A4-9FD8-544D8800C210}">
          <p14:sldIdLst>
            <p14:sldId id="526"/>
            <p14:sldId id="275"/>
            <p14:sldId id="393"/>
            <p14:sldId id="528"/>
            <p14:sldId id="279"/>
            <p14:sldId id="465"/>
            <p14:sldId id="399"/>
            <p14:sldId id="466"/>
            <p14:sldId id="283"/>
            <p14:sldId id="529"/>
            <p14:sldId id="530"/>
            <p14:sldId id="532"/>
            <p14:sldId id="285"/>
            <p14:sldId id="287"/>
            <p14:sldId id="533"/>
            <p14:sldId id="290"/>
            <p14:sldId id="534"/>
            <p14:sldId id="410"/>
            <p14:sldId id="535"/>
            <p14:sldId id="292"/>
            <p14:sldId id="536"/>
            <p14:sldId id="293"/>
            <p14:sldId id="537"/>
            <p14:sldId id="294"/>
            <p14:sldId id="475"/>
            <p14:sldId id="297"/>
            <p14:sldId id="415"/>
            <p14:sldId id="538"/>
            <p14:sldId id="539"/>
            <p14:sldId id="299"/>
            <p14:sldId id="300"/>
            <p14:sldId id="342"/>
            <p14:sldId id="540"/>
            <p14:sldId id="422"/>
            <p14:sldId id="478"/>
            <p14:sldId id="423"/>
            <p14:sldId id="301"/>
            <p14:sldId id="363"/>
            <p14:sldId id="424"/>
            <p14:sldId id="362"/>
            <p14:sldId id="425"/>
            <p14:sldId id="309"/>
            <p14:sldId id="364"/>
            <p14:sldId id="310"/>
            <p14:sldId id="311"/>
            <p14:sldId id="312"/>
            <p14:sldId id="313"/>
            <p14:sldId id="314"/>
            <p14:sldId id="315"/>
            <p14:sldId id="366"/>
            <p14:sldId id="365"/>
            <p14:sldId id="318"/>
            <p14:sldId id="320"/>
            <p14:sldId id="426"/>
            <p14:sldId id="427"/>
            <p14:sldId id="323"/>
            <p14:sldId id="479"/>
            <p14:sldId id="368"/>
            <p14:sldId id="480"/>
            <p14:sldId id="369"/>
            <p14:sldId id="370"/>
            <p14:sldId id="325"/>
            <p14:sldId id="48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DEDB2"/>
    <a:srgbClr val="99CCFF"/>
    <a:srgbClr val="FFFFCC"/>
    <a:srgbClr val="D7E4BD"/>
    <a:srgbClr val="006600"/>
    <a:srgbClr val="000000"/>
    <a:srgbClr val="FFE5E5"/>
    <a:srgbClr val="CCCCFF"/>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94"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presProps" Target="presProps.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viewProps" Target="viewProps.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E97A2DE-903D-4A0B-B75D-65311C2A1239}" type="datetimeFigureOut">
              <a:rPr lang="en-US" smtClean="0"/>
              <a:t>5/19/2026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2024187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97A2DE-903D-4A0B-B75D-65311C2A1239}" type="datetimeFigureOut">
              <a:rPr lang="en-US" smtClean="0"/>
              <a:t>5/19/2026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2827648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97A2DE-903D-4A0B-B75D-65311C2A1239}" type="datetimeFigureOut">
              <a:rPr lang="en-US" smtClean="0"/>
              <a:t>5/19/2026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1807611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97A2DE-903D-4A0B-B75D-65311C2A1239}" type="datetimeFigureOut">
              <a:rPr lang="en-US" smtClean="0"/>
              <a:t>5/19/2026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3972993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97A2DE-903D-4A0B-B75D-65311C2A1239}" type="datetimeFigureOut">
              <a:rPr lang="en-US" smtClean="0"/>
              <a:t>5/19/2026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3230346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97A2DE-903D-4A0B-B75D-65311C2A1239}" type="datetimeFigureOut">
              <a:rPr lang="en-US" smtClean="0"/>
              <a:t>5/19/2026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3789019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97A2DE-903D-4A0B-B75D-65311C2A1239}" type="datetimeFigureOut">
              <a:rPr lang="en-US" smtClean="0"/>
              <a:t>5/19/2026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3828284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97A2DE-903D-4A0B-B75D-65311C2A1239}" type="datetimeFigureOut">
              <a:rPr lang="en-US" smtClean="0"/>
              <a:t>5/19/2026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532155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97A2DE-903D-4A0B-B75D-65311C2A1239}" type="datetimeFigureOut">
              <a:rPr lang="en-US" smtClean="0"/>
              <a:t>5/19/2026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821499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97A2DE-903D-4A0B-B75D-65311C2A1239}" type="datetimeFigureOut">
              <a:rPr lang="en-US" smtClean="0"/>
              <a:t>5/19/2026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1266912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97A2DE-903D-4A0B-B75D-65311C2A1239}" type="datetimeFigureOut">
              <a:rPr lang="en-US" smtClean="0"/>
              <a:t>5/19/2026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dirty="0"/>
          </a:p>
        </p:txBody>
      </p:sp>
    </p:spTree>
    <p:extLst>
      <p:ext uri="{BB962C8B-B14F-4D97-AF65-F5344CB8AC3E}">
        <p14:creationId xmlns:p14="http://schemas.microsoft.com/office/powerpoint/2010/main" val="1058740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12AF284-EAF4-4B47-AD06-ACE966D7DB2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062832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426C74-5A87-48D6-82DA-967B2C81F91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9519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027610B-5A01-4641-867D-34434A6181F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520593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C2473B7-BD48-46E2-807E-2728119D8A0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54023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AE28D42-6F79-4B5D-8E0A-87811793C40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305979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A50CA48-8BC1-47CB-AE12-A3E18AF1CCD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889502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BA5D186-1D82-4E5B-AD64-B6592F525D8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663237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F535D8F-FDAE-42A8-9A55-A957CDC6D92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847961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1A1C060-1249-4626-8473-8C33BE6F0EE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082075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FCDF09E-8FE0-43D5-ADD7-8AD75AE9F88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776330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6E9213E-AC6A-4AF6-80D5-B2028A5A346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616817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A1838C3-DBFA-434C-818A-791BA0D3E1EC}"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42382812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B2DB16E-2C9F-45F3-AA70-122999CDAC7A}"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3408738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626C6CD-D52D-4B24-BEBF-35306714C2DB}"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7797150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A9220C5-E7E1-43B5-9329-7C91E58A813E}"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40436983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dirty="0">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3DEB65B-4778-41E0-8A58-2DE35DD4CD90}"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1819296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dirty="0">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C442848F-B49B-40C5-AECB-4B9B30E4FEC2}"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2305844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dirty="0">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290B2379-D451-4D3A-B2CC-EFD9C1CB23DF}"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5327315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4BEC768-285A-4FE8-8422-A20405141EAF}"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9467622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B94F824-2A88-487B-AB13-D0B166D3A451}"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1778568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762664A-260C-449E-B1B1-31F3FD7B747D}"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7101870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132D45B-8087-40B9-B825-FE260A1DA5FD}"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9582634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BC018F9-F250-4B27-982E-D2F99856A349}"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7388634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2944390-F940-4391-8DAA-5C1390AD17A9}"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3036737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71C0F8D-42D2-4B47-9B79-BCDD87BBD9FB}"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5848125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65FC359-A084-4045-9677-2CB5D6ABACD9}"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5458058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dirty="0">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D848D365-D478-453D-920B-C8F00D304579}"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6560701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dirty="0">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D1D7CD06-17CB-4EBC-B4BD-A61C26F7A2F2}"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8744226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dirty="0">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0147A343-94C9-47C5-A1A6-CD013C7B5586}"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0706201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70391EC-60EE-44EE-A4E3-0DC72023960E}"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6710549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4D6D56F-BDDD-4F03-9706-8EE5EE010F63}"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2639738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F2B4F37-BA3C-4DE6-8C9E-56B3C78C23B8}"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42349423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94BE35A-F9A9-4873-AF77-547D699A930F}"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006463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A8EF34E-6207-489B-8084-7E9706C76A2B}"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4764295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26305EF-5F24-47E8-B55B-EB71A1C61A32}"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8769916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437FF9E-53A1-4B38-B9F2-C3C02D77BBC8}"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8122158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56004FC-798E-4A51-B0B1-626BC0C4A7FE}"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8378083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dirty="0">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4ADF40A1-DCAC-46AA-B431-D65D7059E8E3}"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7114304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dirty="0">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96A50C9B-9DCA-4211-921C-45D6F53EFD2D}"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944290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dirty="0">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68E89D10-C5F9-469B-97E4-EA6C7F67F513}"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1932601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B772EC0-B5F8-4C48-9473-F56BF92F44FE}"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99241408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1EC0200-47C0-4550-AC63-271F975AC73F}"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74650898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169E98C-2260-4762-9722-24ADC2A32402}"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5168536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F195495-74D2-450E-899D-356DDE6BC39B}"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635905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97A2DE-903D-4A0B-B75D-65311C2A1239}" type="datetimeFigureOut">
              <a:rPr lang="en-US" smtClean="0"/>
              <a:t>5/19/2026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B6272C-EFA0-448E-9E5E-B123DE787F10}" type="slidenum">
              <a:rPr lang="en-US" smtClean="0"/>
              <a:t>‹#›</a:t>
            </a:fld>
            <a:endParaRPr lang="en-US" dirty="0"/>
          </a:p>
        </p:txBody>
      </p:sp>
    </p:spTree>
    <p:extLst>
      <p:ext uri="{BB962C8B-B14F-4D97-AF65-F5344CB8AC3E}">
        <p14:creationId xmlns:p14="http://schemas.microsoft.com/office/powerpoint/2010/main" val="1134164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7936A5D9-9E93-462D-92BB-42466B9B6C1F}" type="slidenum">
              <a:rPr lang="en-US">
                <a:solidFill>
                  <a:srgbClr val="000000"/>
                </a:solidFill>
              </a:rPr>
              <a:pPr fontAlgn="base">
                <a:spcBef>
                  <a:spcPct val="0"/>
                </a:spcBef>
                <a:spcAft>
                  <a:spcPct val="0"/>
                </a:spcAft>
                <a:defRPr/>
              </a:pPr>
              <a:t>‹#›</a:t>
            </a:fld>
            <a:endParaRPr lang="en-US" dirty="0">
              <a:solidFill>
                <a:srgbClr val="000000"/>
              </a:solidFill>
            </a:endParaRPr>
          </a:p>
        </p:txBody>
      </p:sp>
    </p:spTree>
    <p:extLst>
      <p:ext uri="{BB962C8B-B14F-4D97-AF65-F5344CB8AC3E}">
        <p14:creationId xmlns:p14="http://schemas.microsoft.com/office/powerpoint/2010/main" val="9261758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4ACAED7A-5ACE-4C97-9EB2-8EDF3B0998D2}" type="slidenum">
              <a:rPr lang="en-US" altLang="en-US" smtClean="0">
                <a:solidFill>
                  <a:srgbClr val="000000"/>
                </a:solidFill>
              </a:rPr>
              <a:pPr fontAlgn="base">
                <a:spcBef>
                  <a:spcPct val="0"/>
                </a:spcBef>
                <a:spcAft>
                  <a:spcPct val="0"/>
                </a:spcAft>
              </a:pPr>
              <a:t>‹#›</a:t>
            </a:fld>
            <a:endParaRPr lang="en-US" altLang="en-US" dirty="0">
              <a:solidFill>
                <a:srgbClr val="000000"/>
              </a:solidFill>
            </a:endParaRPr>
          </a:p>
        </p:txBody>
      </p:sp>
    </p:spTree>
    <p:extLst>
      <p:ext uri="{BB962C8B-B14F-4D97-AF65-F5344CB8AC3E}">
        <p14:creationId xmlns:p14="http://schemas.microsoft.com/office/powerpoint/2010/main" val="37558497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2E7A8D7F-FF5B-4D35-9FB4-F84F4695D33B}" type="slidenum">
              <a:rPr lang="en-US" altLang="en-US" smtClean="0">
                <a:solidFill>
                  <a:srgbClr val="000000"/>
                </a:solidFill>
              </a:rPr>
              <a:pPr fontAlgn="base">
                <a:spcBef>
                  <a:spcPct val="0"/>
                </a:spcBef>
                <a:spcAft>
                  <a:spcPct val="0"/>
                </a:spcAft>
              </a:pPr>
              <a:t>‹#›</a:t>
            </a:fld>
            <a:endParaRPr lang="en-US" altLang="en-US" dirty="0">
              <a:solidFill>
                <a:srgbClr val="000000"/>
              </a:solidFill>
            </a:endParaRPr>
          </a:p>
        </p:txBody>
      </p:sp>
    </p:spTree>
    <p:extLst>
      <p:ext uri="{BB962C8B-B14F-4D97-AF65-F5344CB8AC3E}">
        <p14:creationId xmlns:p14="http://schemas.microsoft.com/office/powerpoint/2010/main" val="218764113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29015D2D-5BB5-4D09-ACC9-BEC9CCFB1163}" type="slidenum">
              <a:rPr lang="en-US" altLang="en-US" smtClean="0">
                <a:solidFill>
                  <a:srgbClr val="000000"/>
                </a:solidFill>
              </a:rPr>
              <a:pPr fontAlgn="base">
                <a:spcBef>
                  <a:spcPct val="0"/>
                </a:spcBef>
                <a:spcAft>
                  <a:spcPct val="0"/>
                </a:spcAft>
              </a:pPr>
              <a:t>‹#›</a:t>
            </a:fld>
            <a:endParaRPr lang="en-US" altLang="en-US" dirty="0">
              <a:solidFill>
                <a:srgbClr val="000000"/>
              </a:solidFill>
            </a:endParaRPr>
          </a:p>
        </p:txBody>
      </p:sp>
    </p:spTree>
    <p:extLst>
      <p:ext uri="{BB962C8B-B14F-4D97-AF65-F5344CB8AC3E}">
        <p14:creationId xmlns:p14="http://schemas.microsoft.com/office/powerpoint/2010/main" val="124963319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0.xml"/></Relationships>
</file>

<file path=ppt/slides/_rels/slide9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0.xml"/></Relationships>
</file>

<file path=ppt/slides/_rels/slide9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0.xml"/></Relationships>
</file>

<file path=ppt/slides/_rels/slide9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0.xml"/></Relationships>
</file>

<file path=ppt/slides/_rels/slide9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0.xml"/></Relationships>
</file>

<file path=ppt/slides/_rels/slide9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0.xml"/></Relationships>
</file>

<file path=ppt/slides/_rels/slide9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0.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0.xml"/></Relationships>
</file>

<file path=ppt/slides/_rels/slide10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03.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51.xml"/></Relationships>
</file>

<file path=ppt/slides/_rels/slide10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1.xml"/></Relationships>
</file>

<file path=ppt/slides/_rels/slide10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6.png"/><Relationship Id="rId1" Type="http://schemas.openxmlformats.org/officeDocument/2006/relationships/slideLayout" Target="../slideLayouts/slideLayout51.xml"/></Relationships>
</file>

<file path=ppt/slides/_rels/slide106.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51.xml"/></Relationships>
</file>

<file path=ppt/slides/_rels/slide10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51.xml"/></Relationships>
</file>

<file path=ppt/slides/_rels/slide10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1.xml"/></Relationships>
</file>

<file path=ppt/slides/_rels/slide10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80342" cy="2286000"/>
          </a:xfrm>
        </p:spPr>
        <p:txBody>
          <a:bodyPr>
            <a:normAutofit fontScale="90000"/>
          </a:bodyPr>
          <a:lstStyle/>
          <a:p>
            <a:r>
              <a:rPr lang="en-US" dirty="0"/>
              <a:t>Welcome to Nuclear Chemistry</a:t>
            </a:r>
            <a:br>
              <a:rPr lang="en-US" dirty="0"/>
            </a:br>
            <a:r>
              <a:rPr lang="en-US" sz="3600" b="1" dirty="0">
                <a:solidFill>
                  <a:srgbClr val="FF0000"/>
                </a:solidFill>
                <a:latin typeface="+mj-lt"/>
              </a:rPr>
              <a:t>Previously we have been focusing on how the electrons of atoms and ions do their thing.  Electrons are shared, transferred, and allow for bonding.</a:t>
            </a:r>
            <a:endParaRPr lang="en-US" dirty="0"/>
          </a:p>
        </p:txBody>
      </p:sp>
      <p:sp>
        <p:nvSpPr>
          <p:cNvPr id="3" name="Subtitle 2"/>
          <p:cNvSpPr>
            <a:spLocks noGrp="1"/>
          </p:cNvSpPr>
          <p:nvPr>
            <p:ph type="subTitle" idx="1"/>
          </p:nvPr>
        </p:nvSpPr>
        <p:spPr>
          <a:xfrm>
            <a:off x="-36342" y="2438400"/>
            <a:ext cx="9180342" cy="3581400"/>
          </a:xfrm>
        </p:spPr>
        <p:txBody>
          <a:bodyPr>
            <a:normAutofit/>
          </a:bodyPr>
          <a:lstStyle/>
          <a:p>
            <a:pPr algn="l"/>
            <a:r>
              <a:rPr lang="en-US" sz="4800" b="1" dirty="0">
                <a:solidFill>
                  <a:srgbClr val="0000FF"/>
                </a:solidFill>
                <a:latin typeface="Times New Roman" panose="02020603050405020304" pitchFamily="18" charset="0"/>
                <a:cs typeface="Times New Roman" panose="02020603050405020304" pitchFamily="18" charset="0"/>
              </a:rPr>
              <a:t>1.  Nuclear Chem is about the   </a:t>
            </a:r>
            <a:br>
              <a:rPr lang="en-US" sz="4800" b="1" dirty="0">
                <a:solidFill>
                  <a:srgbClr val="0000FF"/>
                </a:solidFill>
                <a:latin typeface="Times New Roman" panose="02020603050405020304" pitchFamily="18" charset="0"/>
                <a:cs typeface="Times New Roman" panose="02020603050405020304" pitchFamily="18" charset="0"/>
              </a:rPr>
            </a:br>
            <a:r>
              <a:rPr lang="en-US" sz="4800" b="1" dirty="0">
                <a:solidFill>
                  <a:srgbClr val="0000FF"/>
                </a:solidFill>
                <a:latin typeface="Times New Roman" panose="02020603050405020304" pitchFamily="18" charset="0"/>
                <a:cs typeface="Times New Roman" panose="02020603050405020304" pitchFamily="18" charset="0"/>
              </a:rPr>
              <a:t>     </a:t>
            </a:r>
            <a:r>
              <a:rPr lang="en-US" sz="4800" b="1" u="sng" dirty="0">
                <a:solidFill>
                  <a:srgbClr val="0000FF"/>
                </a:solidFill>
                <a:latin typeface="Times New Roman" panose="02020603050405020304" pitchFamily="18" charset="0"/>
                <a:cs typeface="Times New Roman" panose="02020603050405020304" pitchFamily="18" charset="0"/>
              </a:rPr>
              <a:t>NUCLEUS</a:t>
            </a:r>
            <a:r>
              <a:rPr lang="en-US" sz="4800" b="1" dirty="0">
                <a:solidFill>
                  <a:srgbClr val="0000FF"/>
                </a:solidFill>
                <a:latin typeface="Times New Roman" panose="02020603050405020304" pitchFamily="18" charset="0"/>
                <a:cs typeface="Times New Roman" panose="02020603050405020304" pitchFamily="18" charset="0"/>
              </a:rPr>
              <a:t>, not the electrons, </a:t>
            </a:r>
            <a:br>
              <a:rPr lang="en-US" sz="4800" b="1" dirty="0">
                <a:solidFill>
                  <a:srgbClr val="0000FF"/>
                </a:solidFill>
                <a:latin typeface="Times New Roman" panose="02020603050405020304" pitchFamily="18" charset="0"/>
                <a:cs typeface="Times New Roman" panose="02020603050405020304" pitchFamily="18" charset="0"/>
              </a:rPr>
            </a:br>
            <a:r>
              <a:rPr lang="en-US" sz="4800" b="1" dirty="0">
                <a:solidFill>
                  <a:srgbClr val="0000FF"/>
                </a:solidFill>
                <a:latin typeface="Times New Roman" panose="02020603050405020304" pitchFamily="18" charset="0"/>
                <a:cs typeface="Times New Roman" panose="02020603050405020304" pitchFamily="18" charset="0"/>
              </a:rPr>
              <a:t>     and nuclear chem is </a:t>
            </a:r>
            <a:r>
              <a:rPr lang="en-US" sz="4800" b="1" u="sng" dirty="0">
                <a:solidFill>
                  <a:srgbClr val="0000FF"/>
                </a:solidFill>
                <a:latin typeface="Times New Roman" panose="02020603050405020304" pitchFamily="18" charset="0"/>
                <a:cs typeface="Times New Roman" panose="02020603050405020304" pitchFamily="18" charset="0"/>
              </a:rPr>
              <a:t>weird</a:t>
            </a:r>
            <a:r>
              <a:rPr lang="en-US" sz="4800" b="1" dirty="0">
                <a:solidFill>
                  <a:srgbClr val="0000FF"/>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381158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63ACD7-51F0-4BEF-ADED-2D241E0A671A}"/>
              </a:ext>
            </a:extLst>
          </p:cNvPr>
          <p:cNvSpPr txBox="1"/>
          <p:nvPr/>
        </p:nvSpPr>
        <p:spPr>
          <a:xfrm>
            <a:off x="0" y="0"/>
            <a:ext cx="9144000" cy="341632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Atoms have protons and neutrons in the nucleus, the electrons fly around outside.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  In every atom the number or protons = </a:t>
            </a:r>
            <a:r>
              <a:rPr lang="en-US" u="sng" dirty="0">
                <a:latin typeface="Times New Roman" panose="02020603050405020304" pitchFamily="18" charset="0"/>
                <a:cs typeface="Times New Roman" panose="02020603050405020304" pitchFamily="18" charset="0"/>
              </a:rPr>
              <a:t>the number of electrons (the positives = the negatives).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3.  The ATOMIC NUMBER =  </a:t>
            </a:r>
            <a:r>
              <a:rPr lang="en-US" u="sng" dirty="0">
                <a:latin typeface="Times New Roman" panose="02020603050405020304" pitchFamily="18" charset="0"/>
                <a:cs typeface="Times New Roman" panose="02020603050405020304" pitchFamily="18" charset="0"/>
              </a:rPr>
              <a:t>the number of protons</a:t>
            </a:r>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4.  Atomic MASS in high school = </a:t>
            </a:r>
            <a:r>
              <a:rPr lang="en-US" u="sng" dirty="0">
                <a:latin typeface="Times New Roman" panose="02020603050405020304" pitchFamily="18" charset="0"/>
                <a:cs typeface="Times New Roman" panose="02020603050405020304" pitchFamily="18" charset="0"/>
              </a:rPr>
              <a:t># protons PLUS # neutrons, measured in AMU’s</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     Each proton = 1 AMU</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Each neutron = 1 AMU</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5.  Atomic Mass = # protons PLUS # neutrons (in AMU)</a:t>
            </a:r>
          </a:p>
          <a:p>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p:txBody>
      </p:sp>
      <p:pic>
        <p:nvPicPr>
          <p:cNvPr id="1026" name="Picture 2" descr="Atomic mass - Wikipedia">
            <a:extLst>
              <a:ext uri="{FF2B5EF4-FFF2-40B4-BE49-F238E27FC236}">
                <a16:creationId xmlns:a16="http://schemas.microsoft.com/office/drawing/2014/main" id="{81969A69-62FA-49AD-AFFF-E2E266AD73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2590800"/>
            <a:ext cx="3062287" cy="346865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a:extLst>
              <a:ext uri="{FF2B5EF4-FFF2-40B4-BE49-F238E27FC236}">
                <a16:creationId xmlns:a16="http://schemas.microsoft.com/office/drawing/2014/main" id="{50A08E8F-5234-7909-DBEE-4891AEC9C5C2}"/>
              </a:ext>
            </a:extLst>
          </p:cNvPr>
          <p:cNvGraphicFramePr>
            <a:graphicFrameLocks noGrp="1"/>
          </p:cNvGraphicFramePr>
          <p:nvPr>
            <p:extLst>
              <p:ext uri="{D42A27DB-BD31-4B8C-83A1-F6EECF244321}">
                <p14:modId xmlns:p14="http://schemas.microsoft.com/office/powerpoint/2010/main" val="3552303469"/>
              </p:ext>
            </p:extLst>
          </p:nvPr>
        </p:nvGraphicFramePr>
        <p:xfrm>
          <a:off x="188271" y="3505200"/>
          <a:ext cx="5450528" cy="3200399"/>
        </p:xfrm>
        <a:graphic>
          <a:graphicData uri="http://schemas.openxmlformats.org/drawingml/2006/table">
            <a:tbl>
              <a:tblPr firstRow="1" bandRow="1">
                <a:tableStyleId>{5C22544A-7EE6-4342-B048-85BDC9FD1C3A}</a:tableStyleId>
              </a:tblPr>
              <a:tblGrid>
                <a:gridCol w="1434598">
                  <a:extLst>
                    <a:ext uri="{9D8B030D-6E8A-4147-A177-3AD203B41FA5}">
                      <a16:colId xmlns:a16="http://schemas.microsoft.com/office/drawing/2014/main" val="1059279803"/>
                    </a:ext>
                  </a:extLst>
                </a:gridCol>
                <a:gridCol w="2238283">
                  <a:extLst>
                    <a:ext uri="{9D8B030D-6E8A-4147-A177-3AD203B41FA5}">
                      <a16:colId xmlns:a16="http://schemas.microsoft.com/office/drawing/2014/main" val="2032303029"/>
                    </a:ext>
                  </a:extLst>
                </a:gridCol>
                <a:gridCol w="1777647">
                  <a:extLst>
                    <a:ext uri="{9D8B030D-6E8A-4147-A177-3AD203B41FA5}">
                      <a16:colId xmlns:a16="http://schemas.microsoft.com/office/drawing/2014/main" val="3331826624"/>
                    </a:ext>
                  </a:extLst>
                </a:gridCol>
              </a:tblGrid>
              <a:tr h="556592">
                <a:tc>
                  <a:txBody>
                    <a:bodyPr/>
                    <a:lstStyle/>
                    <a:p>
                      <a:pPr algn="ctr"/>
                      <a:r>
                        <a:rPr lang="en-US" sz="2000" dirty="0">
                          <a:solidFill>
                            <a:schemeClr val="tx1"/>
                          </a:solidFill>
                          <a:latin typeface="Congenial SemiBold" panose="02000503040000020004" pitchFamily="2" charset="0"/>
                          <a:cs typeface="Narkisim" panose="020E0502050101010101" pitchFamily="34" charset="-79"/>
                        </a:rPr>
                        <a:t>Element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2000" dirty="0">
                          <a:solidFill>
                            <a:schemeClr val="tx1"/>
                          </a:solidFill>
                          <a:latin typeface="Congenial SemiBold" panose="02000503040000020004" pitchFamily="2" charset="0"/>
                          <a:cs typeface="Narkisim" panose="020E0502050101010101" pitchFamily="34" charset="-79"/>
                        </a:rPr>
                        <a:t>Atomic Mass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2000" dirty="0">
                          <a:solidFill>
                            <a:schemeClr val="tx1"/>
                          </a:solidFill>
                          <a:latin typeface="Congenial SemiBold" panose="02000503040000020004" pitchFamily="2" charset="0"/>
                          <a:cs typeface="Narkisim" panose="020E0502050101010101" pitchFamily="34" charset="-79"/>
                        </a:rPr>
                        <a:t>Molar Mass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891807008"/>
                  </a:ext>
                </a:extLst>
              </a:tr>
              <a:tr h="881269">
                <a:tc>
                  <a:txBody>
                    <a:bodyPr/>
                    <a:lstStyle/>
                    <a:p>
                      <a:pPr algn="ctr"/>
                      <a:r>
                        <a:rPr lang="en-US" sz="2000" dirty="0">
                          <a:solidFill>
                            <a:schemeClr val="tx1"/>
                          </a:solidFill>
                          <a:latin typeface="Congenial SemiBold" panose="02000503040000020004" pitchFamily="2" charset="0"/>
                          <a:cs typeface="Narkisim" panose="020E0502050101010101" pitchFamily="34" charset="-79"/>
                        </a:rPr>
                        <a:t>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US" sz="2000" dirty="0">
                          <a:solidFill>
                            <a:schemeClr val="tx1"/>
                          </a:solidFill>
                          <a:latin typeface="Congenial SemiBold" panose="02000503040000020004" pitchFamily="2" charset="0"/>
                          <a:cs typeface="Narkisim" panose="020E0502050101010101" pitchFamily="34" charset="-79"/>
                        </a:rPr>
                        <a:t>4 amu</a:t>
                      </a:r>
                      <a:br>
                        <a:rPr lang="en-US" sz="2000" dirty="0">
                          <a:solidFill>
                            <a:schemeClr val="tx1"/>
                          </a:solidFill>
                          <a:latin typeface="Congenial SemiBold" panose="02000503040000020004" pitchFamily="2" charset="0"/>
                          <a:cs typeface="Narkisim" panose="020E0502050101010101" pitchFamily="34" charset="-79"/>
                        </a:rPr>
                      </a:br>
                      <a:r>
                        <a:rPr lang="en-US" sz="1600" dirty="0">
                          <a:solidFill>
                            <a:schemeClr val="tx1"/>
                          </a:solidFill>
                          <a:latin typeface="Congenial SemiBold" panose="02000503040000020004" pitchFamily="2" charset="0"/>
                          <a:cs typeface="Narkisim" panose="020E0502050101010101" pitchFamily="34" charset="-79"/>
                        </a:rPr>
                        <a:t>(2 p + 2 n)</a:t>
                      </a:r>
                      <a:endParaRPr lang="en-US" sz="2000" dirty="0">
                        <a:solidFill>
                          <a:schemeClr val="tx1"/>
                        </a:solidFill>
                        <a:latin typeface="Congenial SemiBold" panose="02000503040000020004" pitchFamily="2" charset="0"/>
                        <a:cs typeface="Narkisim" panose="020E0502050101010101" pitchFamily="34" charset="-79"/>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US" sz="2000" dirty="0">
                          <a:solidFill>
                            <a:schemeClr val="tx1"/>
                          </a:solidFill>
                          <a:latin typeface="Congenial SemiBold" panose="02000503040000020004" pitchFamily="2" charset="0"/>
                          <a:cs typeface="Narkisim" panose="020E0502050101010101" pitchFamily="34" charset="-79"/>
                        </a:rPr>
                        <a:t>4 g/mole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179029501"/>
                  </a:ext>
                </a:extLst>
              </a:tr>
              <a:tr h="881269">
                <a:tc>
                  <a:txBody>
                    <a:bodyPr/>
                    <a:lstStyle/>
                    <a:p>
                      <a:pPr algn="ctr"/>
                      <a:r>
                        <a:rPr lang="en-US" sz="2000" dirty="0">
                          <a:solidFill>
                            <a:schemeClr val="tx1"/>
                          </a:solidFill>
                          <a:latin typeface="Congenial SemiBold" panose="02000503040000020004" pitchFamily="2" charset="0"/>
                          <a:cs typeface="Narkisim" panose="020E0502050101010101" pitchFamily="34" charset="-79"/>
                        </a:rPr>
                        <a:t>Hg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2000" dirty="0">
                          <a:solidFill>
                            <a:schemeClr val="tx1"/>
                          </a:solidFill>
                          <a:latin typeface="Congenial SemiBold" panose="02000503040000020004" pitchFamily="2" charset="0"/>
                          <a:cs typeface="Narkisim" panose="020E0502050101010101" pitchFamily="34" charset="-79"/>
                        </a:rPr>
                        <a:t>201 amu</a:t>
                      </a:r>
                      <a:br>
                        <a:rPr lang="en-US" sz="2000" dirty="0">
                          <a:solidFill>
                            <a:schemeClr val="tx1"/>
                          </a:solidFill>
                          <a:latin typeface="Congenial SemiBold" panose="02000503040000020004" pitchFamily="2" charset="0"/>
                          <a:cs typeface="Narkisim" panose="020E0502050101010101" pitchFamily="34" charset="-79"/>
                        </a:rPr>
                      </a:br>
                      <a:r>
                        <a:rPr lang="en-US" sz="1600" dirty="0">
                          <a:solidFill>
                            <a:schemeClr val="tx1"/>
                          </a:solidFill>
                          <a:latin typeface="Congenial SemiBold" panose="02000503040000020004" pitchFamily="2" charset="0"/>
                          <a:cs typeface="Narkisim" panose="020E0502050101010101" pitchFamily="34" charset="-79"/>
                        </a:rPr>
                        <a:t>(80 p = 121 n)</a:t>
                      </a:r>
                      <a:endParaRPr lang="en-US" sz="2000" dirty="0">
                        <a:solidFill>
                          <a:schemeClr val="tx1"/>
                        </a:solidFill>
                        <a:latin typeface="Congenial SemiBold" panose="02000503040000020004" pitchFamily="2" charset="0"/>
                        <a:cs typeface="Narkisim" panose="020E0502050101010101" pitchFamily="34" charset="-79"/>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2000" dirty="0">
                          <a:solidFill>
                            <a:schemeClr val="tx1"/>
                          </a:solidFill>
                          <a:latin typeface="Congenial SemiBold" panose="02000503040000020004" pitchFamily="2" charset="0"/>
                          <a:cs typeface="Narkisim" panose="020E0502050101010101" pitchFamily="34" charset="-79"/>
                        </a:rPr>
                        <a:t>201 g/mole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211262672"/>
                  </a:ext>
                </a:extLst>
              </a:tr>
              <a:tr h="881269">
                <a:tc>
                  <a:txBody>
                    <a:bodyPr/>
                    <a:lstStyle/>
                    <a:p>
                      <a:pPr algn="ctr"/>
                      <a:r>
                        <a:rPr lang="en-US" sz="2000" dirty="0">
                          <a:solidFill>
                            <a:schemeClr val="tx1"/>
                          </a:solidFill>
                          <a:latin typeface="Congenial SemiBold" panose="02000503040000020004" pitchFamily="2" charset="0"/>
                          <a:cs typeface="Narkisim" panose="020E0502050101010101" pitchFamily="34" charset="-79"/>
                        </a:rPr>
                        <a:t>Cu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2000" dirty="0">
                          <a:solidFill>
                            <a:schemeClr val="tx1"/>
                          </a:solidFill>
                          <a:latin typeface="Congenial SemiBold" panose="02000503040000020004" pitchFamily="2" charset="0"/>
                          <a:cs typeface="Narkisim" panose="020E0502050101010101" pitchFamily="34" charset="-79"/>
                        </a:rPr>
                        <a:t>64 amu</a:t>
                      </a:r>
                    </a:p>
                    <a:p>
                      <a:pPr algn="ctr"/>
                      <a:r>
                        <a:rPr lang="en-US" sz="1600" dirty="0">
                          <a:solidFill>
                            <a:schemeClr val="tx1"/>
                          </a:solidFill>
                          <a:latin typeface="Congenial SemiBold" panose="02000503040000020004" pitchFamily="2" charset="0"/>
                          <a:cs typeface="Narkisim" panose="020E0502050101010101" pitchFamily="34" charset="-79"/>
                        </a:rPr>
                        <a:t>(29 p + 35 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2000" dirty="0">
                          <a:solidFill>
                            <a:schemeClr val="tx1"/>
                          </a:solidFill>
                          <a:latin typeface="Congenial SemiBold" panose="02000503040000020004" pitchFamily="2" charset="0"/>
                          <a:cs typeface="Narkisim" panose="020E0502050101010101" pitchFamily="34" charset="-79"/>
                        </a:rPr>
                        <a:t>64 g/mole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503280749"/>
                  </a:ext>
                </a:extLst>
              </a:tr>
            </a:tbl>
          </a:graphicData>
        </a:graphic>
      </p:graphicFrame>
    </p:spTree>
    <p:extLst>
      <p:ext uri="{BB962C8B-B14F-4D97-AF65-F5344CB8AC3E}">
        <p14:creationId xmlns:p14="http://schemas.microsoft.com/office/powerpoint/2010/main" val="560526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63ACD7-51F0-4BEF-ADED-2D241E0A671A}"/>
              </a:ext>
            </a:extLst>
          </p:cNvPr>
          <p:cNvSpPr txBox="1"/>
          <p:nvPr/>
        </p:nvSpPr>
        <p:spPr>
          <a:xfrm>
            <a:off x="0" y="0"/>
            <a:ext cx="9144000" cy="5693866"/>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6.  Example…</a:t>
            </a:r>
          </a:p>
          <a:p>
            <a:endParaRPr lang="en-US"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Uranium (element 92) has mass =     238   (protons + neutrons)   </a:t>
            </a:r>
          </a:p>
          <a:p>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 - 92</a:t>
            </a:r>
            <a:r>
              <a:rPr lang="en-US" sz="2400" dirty="0">
                <a:latin typeface="Times New Roman" panose="02020603050405020304" pitchFamily="18" charset="0"/>
                <a:cs typeface="Times New Roman" panose="02020603050405020304" pitchFamily="18" charset="0"/>
              </a:rPr>
              <a:t>   (minus 92 protons) </a:t>
            </a:r>
            <a:br>
              <a:rPr lang="en-US" sz="2400" u="sng"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126    (uranium has 126 neutrons)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Since there are 92 positive protons, there are also 92 negative electrons, all atoms, even uranium, are neutral.  </a:t>
            </a:r>
          </a:p>
          <a:p>
            <a:endParaRPr lang="en-US" sz="2400" dirty="0">
              <a:latin typeface="Times New Roman" panose="02020603050405020304" pitchFamily="18" charset="0"/>
              <a:cs typeface="Times New Roman" panose="02020603050405020304" pitchFamily="18" charset="0"/>
            </a:endParaRPr>
          </a:p>
          <a:p>
            <a:endParaRPr lang="en-US" sz="4000" dirty="0">
              <a:solidFill>
                <a:srgbClr val="0000FF"/>
              </a:solidFill>
              <a:latin typeface="Times New Roman" panose="02020603050405020304" pitchFamily="18" charset="0"/>
              <a:cs typeface="Times New Roman" panose="02020603050405020304" pitchFamily="18" charset="0"/>
            </a:endParaRPr>
          </a:p>
          <a:p>
            <a:r>
              <a:rPr lang="en-US" sz="4000" dirty="0">
                <a:solidFill>
                  <a:srgbClr val="0000FF"/>
                </a:solidFill>
                <a:latin typeface="Times New Roman" panose="02020603050405020304" pitchFamily="18" charset="0"/>
                <a:cs typeface="Times New Roman" panose="02020603050405020304" pitchFamily="18" charset="0"/>
              </a:rPr>
              <a:t>You should be able to determine the number of protons, neutrons and electrons for any atom on the periodic table.  </a:t>
            </a:r>
          </a:p>
        </p:txBody>
      </p:sp>
    </p:spTree>
    <p:extLst>
      <p:ext uri="{BB962C8B-B14F-4D97-AF65-F5344CB8AC3E}">
        <p14:creationId xmlns:p14="http://schemas.microsoft.com/office/powerpoint/2010/main" val="864774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72C42E-BE87-4FB8-B00F-37423FAEE2BD}"/>
              </a:ext>
            </a:extLst>
          </p:cNvPr>
          <p:cNvSpPr txBox="1"/>
          <p:nvPr/>
        </p:nvSpPr>
        <p:spPr>
          <a:xfrm>
            <a:off x="0" y="0"/>
            <a:ext cx="9144000" cy="6555641"/>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Every atom has a unique number of protons (&amp; electrons too).</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Take out your periodic table, put your finger in the right box!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7.  If you are an atom with 12 protons: </a:t>
            </a:r>
            <a:r>
              <a:rPr lang="en-US" sz="2800" u="sng" dirty="0">
                <a:latin typeface="Times New Roman" panose="02020603050405020304" pitchFamily="18" charset="0"/>
                <a:cs typeface="Times New Roman" panose="02020603050405020304" pitchFamily="18" charset="0"/>
              </a:rPr>
              <a:t>you MUST be Mg</a:t>
            </a:r>
            <a:r>
              <a:rPr lang="en-US" sz="2800" dirty="0">
                <a:latin typeface="Times New Roman" panose="02020603050405020304" pitchFamily="18" charset="0"/>
                <a:cs typeface="Times New Roman" panose="02020603050405020304" pitchFamily="18" charset="0"/>
              </a:rPr>
              <a:t>.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8.  If you have 29 protons: </a:t>
            </a:r>
            <a:r>
              <a:rPr lang="en-US" sz="2800" u="sng" dirty="0">
                <a:latin typeface="Times New Roman" panose="02020603050405020304" pitchFamily="18" charset="0"/>
                <a:cs typeface="Times New Roman" panose="02020603050405020304" pitchFamily="18" charset="0"/>
              </a:rPr>
              <a:t>you’re COPPER</a:t>
            </a:r>
            <a:r>
              <a:rPr lang="en-US" sz="2800" dirty="0">
                <a:latin typeface="Times New Roman" panose="02020603050405020304" pitchFamily="18" charset="0"/>
                <a:cs typeface="Times New Roman" panose="02020603050405020304" pitchFamily="18" charset="0"/>
              </a:rPr>
              <a:t>.</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9.  Atoms with 90 protons: </a:t>
            </a:r>
            <a:r>
              <a:rPr lang="en-US" sz="2800" u="sng" dirty="0">
                <a:latin typeface="Times New Roman" panose="02020603050405020304" pitchFamily="18" charset="0"/>
                <a:cs typeface="Times New Roman" panose="02020603050405020304" pitchFamily="18" charset="0"/>
              </a:rPr>
              <a:t>can only be THORIUM</a:t>
            </a:r>
            <a:r>
              <a:rPr lang="en-US" sz="2800" dirty="0">
                <a:latin typeface="Times New Roman" panose="02020603050405020304" pitchFamily="18" charset="0"/>
                <a:cs typeface="Times New Roman" panose="02020603050405020304" pitchFamily="18" charset="0"/>
              </a:rPr>
              <a:t>.</a:t>
            </a:r>
          </a:p>
          <a:p>
            <a:r>
              <a:rPr lang="en-US" sz="2800" dirty="0">
                <a:latin typeface="Times New Roman" panose="02020603050405020304" pitchFamily="18" charset="0"/>
                <a:cs typeface="Times New Roman" panose="02020603050405020304" pitchFamily="18" charset="0"/>
              </a:rPr>
              <a:t>---------------------------------</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10.  Every atom has a certain number of neutrons,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but there are many </a:t>
            </a:r>
            <a:r>
              <a:rPr lang="en-US" sz="2800" u="sng" dirty="0">
                <a:solidFill>
                  <a:srgbClr val="FF0000"/>
                </a:solidFill>
                <a:latin typeface="Times New Roman" panose="02020603050405020304" pitchFamily="18" charset="0"/>
                <a:cs typeface="Times New Roman" panose="02020603050405020304" pitchFamily="18" charset="0"/>
              </a:rPr>
              <a:t>isotopes</a:t>
            </a:r>
            <a:r>
              <a:rPr lang="en-US" sz="2800" dirty="0">
                <a:latin typeface="Times New Roman" panose="02020603050405020304" pitchFamily="18" charset="0"/>
                <a:cs typeface="Times New Roman" panose="02020603050405020304" pitchFamily="18" charset="0"/>
              </a:rPr>
              <a:t>.</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11. Isotopes are atoms of an element with a different number</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of neutrons, but </a:t>
            </a:r>
            <a:r>
              <a:rPr lang="en-US" sz="2800" u="sng" dirty="0">
                <a:latin typeface="Times New Roman" panose="02020603050405020304" pitchFamily="18" charset="0"/>
                <a:cs typeface="Times New Roman" panose="02020603050405020304" pitchFamily="18" charset="0"/>
              </a:rPr>
              <a:t>the SAME number of protons + electrons</a:t>
            </a:r>
            <a:r>
              <a:rPr lang="en-US" sz="2800" dirty="0">
                <a:latin typeface="Times New Roman" panose="02020603050405020304" pitchFamily="18" charset="0"/>
                <a:cs typeface="Times New Roman" panose="02020603050405020304" pitchFamily="18" charset="0"/>
              </a:rPr>
              <a:t>.</a:t>
            </a:r>
            <a:endParaRPr lang="en-US" dirty="0"/>
          </a:p>
        </p:txBody>
      </p:sp>
    </p:spTree>
    <p:extLst>
      <p:ext uri="{BB962C8B-B14F-4D97-AF65-F5344CB8AC3E}">
        <p14:creationId xmlns:p14="http://schemas.microsoft.com/office/powerpoint/2010/main" val="419870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911274-CC30-4BED-BCFE-C3338FD45CB4}"/>
              </a:ext>
            </a:extLst>
          </p:cNvPr>
          <p:cNvSpPr txBox="1"/>
          <p:nvPr/>
        </p:nvSpPr>
        <p:spPr>
          <a:xfrm>
            <a:off x="0" y="0"/>
            <a:ext cx="9144000" cy="954107"/>
          </a:xfrm>
          <a:prstGeom prst="rect">
            <a:avLst/>
          </a:prstGeom>
          <a:solidFill>
            <a:srgbClr val="FFFFCC"/>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12.  How many protons, neutrons and electrons are in the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most common isotope of radium on the Periodic table?</a:t>
            </a:r>
          </a:p>
        </p:txBody>
      </p:sp>
      <p:graphicFrame>
        <p:nvGraphicFramePr>
          <p:cNvPr id="6" name="Table 5">
            <a:extLst>
              <a:ext uri="{FF2B5EF4-FFF2-40B4-BE49-F238E27FC236}">
                <a16:creationId xmlns:a16="http://schemas.microsoft.com/office/drawing/2014/main" id="{7BB1B2B7-B507-0859-161B-A76F63846C49}"/>
              </a:ext>
            </a:extLst>
          </p:cNvPr>
          <p:cNvGraphicFramePr>
            <a:graphicFrameLocks noGrp="1"/>
          </p:cNvGraphicFramePr>
          <p:nvPr>
            <p:extLst>
              <p:ext uri="{D42A27DB-BD31-4B8C-83A1-F6EECF244321}">
                <p14:modId xmlns:p14="http://schemas.microsoft.com/office/powerpoint/2010/main" val="1511904193"/>
              </p:ext>
            </p:extLst>
          </p:nvPr>
        </p:nvGraphicFramePr>
        <p:xfrm>
          <a:off x="5486400" y="1143000"/>
          <a:ext cx="3475299" cy="4089400"/>
        </p:xfrm>
        <a:graphic>
          <a:graphicData uri="http://schemas.openxmlformats.org/drawingml/2006/table">
            <a:tbl>
              <a:tblPr firstRow="1" bandRow="1">
                <a:tableStyleId>{5C22544A-7EE6-4342-B048-85BDC9FD1C3A}</a:tableStyleId>
              </a:tblPr>
              <a:tblGrid>
                <a:gridCol w="3475299">
                  <a:extLst>
                    <a:ext uri="{9D8B030D-6E8A-4147-A177-3AD203B41FA5}">
                      <a16:colId xmlns:a16="http://schemas.microsoft.com/office/drawing/2014/main" val="173478996"/>
                    </a:ext>
                  </a:extLst>
                </a:gridCol>
              </a:tblGrid>
              <a:tr h="4089400">
                <a:tc>
                  <a:txBody>
                    <a:bodyPr/>
                    <a:lstStyle/>
                    <a:p>
                      <a:pPr marL="342900" indent="-342900">
                        <a:buAutoNum type="arabicParenBoth" startAt="226"/>
                      </a:pPr>
                      <a:r>
                        <a:rPr lang="en-US" sz="2000" dirty="0">
                          <a:solidFill>
                            <a:schemeClr val="tx1"/>
                          </a:solidFill>
                        </a:rPr>
                        <a:t>                                           +2</a:t>
                      </a:r>
                      <a:br>
                        <a:rPr lang="en-US" sz="2000" dirty="0">
                          <a:solidFill>
                            <a:schemeClr val="tx1"/>
                          </a:solidFill>
                        </a:rPr>
                      </a:br>
                      <a:endParaRPr lang="en-US" dirty="0">
                        <a:solidFill>
                          <a:schemeClr val="tx1"/>
                        </a:solidFill>
                      </a:endParaRPr>
                    </a:p>
                    <a:p>
                      <a:pPr marL="0" indent="0" algn="ctr">
                        <a:buNone/>
                      </a:pPr>
                      <a:r>
                        <a:rPr lang="en-US" sz="11500" dirty="0">
                          <a:solidFill>
                            <a:schemeClr val="tx1"/>
                          </a:solidFill>
                        </a:rPr>
                        <a:t>Ra</a:t>
                      </a:r>
                      <a:br>
                        <a:rPr lang="en-US" sz="1100" dirty="0">
                          <a:solidFill>
                            <a:schemeClr val="tx1"/>
                          </a:solidFill>
                        </a:rPr>
                      </a:br>
                      <a:endParaRPr lang="en-US" sz="1100" dirty="0">
                        <a:solidFill>
                          <a:schemeClr val="tx1"/>
                        </a:solidFill>
                      </a:endParaRPr>
                    </a:p>
                    <a:p>
                      <a:pPr marL="0" indent="0" algn="l">
                        <a:buNone/>
                      </a:pPr>
                      <a:r>
                        <a:rPr lang="en-US" sz="5400" dirty="0">
                          <a:solidFill>
                            <a:schemeClr val="tx1"/>
                          </a:solidFill>
                        </a:rPr>
                        <a:t>88  </a:t>
                      </a:r>
                      <a:br>
                        <a:rPr lang="en-US" sz="4000" dirty="0">
                          <a:solidFill>
                            <a:schemeClr val="tx1"/>
                          </a:solidFill>
                        </a:rPr>
                      </a:br>
                      <a:r>
                        <a:rPr lang="en-US" sz="4000" dirty="0">
                          <a:solidFill>
                            <a:schemeClr val="tx1"/>
                          </a:solidFill>
                        </a:rPr>
                        <a:t>-18-32-18-8-2</a:t>
                      </a:r>
                      <a:endParaRPr lang="en-US" sz="5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71211798"/>
                  </a:ext>
                </a:extLst>
              </a:tr>
            </a:tbl>
          </a:graphicData>
        </a:graphic>
      </p:graphicFrame>
    </p:spTree>
    <p:extLst>
      <p:ext uri="{BB962C8B-B14F-4D97-AF65-F5344CB8AC3E}">
        <p14:creationId xmlns:p14="http://schemas.microsoft.com/office/powerpoint/2010/main" val="3190047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3A0D5-486B-0FC0-F41F-C78E7886FD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8F74D06-95B0-503D-AD4A-F547A1BDC3B8}"/>
              </a:ext>
            </a:extLst>
          </p:cNvPr>
          <p:cNvSpPr txBox="1"/>
          <p:nvPr/>
        </p:nvSpPr>
        <p:spPr>
          <a:xfrm>
            <a:off x="0" y="0"/>
            <a:ext cx="9144000" cy="954107"/>
          </a:xfrm>
          <a:prstGeom prst="rect">
            <a:avLst/>
          </a:prstGeom>
          <a:solidFill>
            <a:srgbClr val="FFFFCC"/>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12.  How many protons, neutrons and electrons are in the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most common isotope of radium on the Periodic table?</a:t>
            </a:r>
          </a:p>
        </p:txBody>
      </p:sp>
      <p:graphicFrame>
        <p:nvGraphicFramePr>
          <p:cNvPr id="6" name="Table 5">
            <a:extLst>
              <a:ext uri="{FF2B5EF4-FFF2-40B4-BE49-F238E27FC236}">
                <a16:creationId xmlns:a16="http://schemas.microsoft.com/office/drawing/2014/main" id="{F7DC3685-48EF-A313-FFD0-2482E97C3595}"/>
              </a:ext>
            </a:extLst>
          </p:cNvPr>
          <p:cNvGraphicFramePr>
            <a:graphicFrameLocks noGrp="1"/>
          </p:cNvGraphicFramePr>
          <p:nvPr/>
        </p:nvGraphicFramePr>
        <p:xfrm>
          <a:off x="5486400" y="1143000"/>
          <a:ext cx="3475299" cy="4089400"/>
        </p:xfrm>
        <a:graphic>
          <a:graphicData uri="http://schemas.openxmlformats.org/drawingml/2006/table">
            <a:tbl>
              <a:tblPr firstRow="1" bandRow="1">
                <a:tableStyleId>{5C22544A-7EE6-4342-B048-85BDC9FD1C3A}</a:tableStyleId>
              </a:tblPr>
              <a:tblGrid>
                <a:gridCol w="3475299">
                  <a:extLst>
                    <a:ext uri="{9D8B030D-6E8A-4147-A177-3AD203B41FA5}">
                      <a16:colId xmlns:a16="http://schemas.microsoft.com/office/drawing/2014/main" val="173478996"/>
                    </a:ext>
                  </a:extLst>
                </a:gridCol>
              </a:tblGrid>
              <a:tr h="4089400">
                <a:tc>
                  <a:txBody>
                    <a:bodyPr/>
                    <a:lstStyle/>
                    <a:p>
                      <a:pPr marL="342900" indent="-342900">
                        <a:buAutoNum type="arabicParenBoth" startAt="226"/>
                      </a:pPr>
                      <a:r>
                        <a:rPr lang="en-US" sz="2000" dirty="0">
                          <a:solidFill>
                            <a:schemeClr val="tx1"/>
                          </a:solidFill>
                        </a:rPr>
                        <a:t>                                           +2</a:t>
                      </a:r>
                      <a:br>
                        <a:rPr lang="en-US" sz="2000" dirty="0">
                          <a:solidFill>
                            <a:schemeClr val="tx1"/>
                          </a:solidFill>
                        </a:rPr>
                      </a:br>
                      <a:endParaRPr lang="en-US" dirty="0">
                        <a:solidFill>
                          <a:schemeClr val="tx1"/>
                        </a:solidFill>
                      </a:endParaRPr>
                    </a:p>
                    <a:p>
                      <a:pPr marL="0" indent="0" algn="ctr">
                        <a:buNone/>
                      </a:pPr>
                      <a:r>
                        <a:rPr lang="en-US" sz="11500" dirty="0">
                          <a:solidFill>
                            <a:schemeClr val="tx1"/>
                          </a:solidFill>
                        </a:rPr>
                        <a:t>Ra</a:t>
                      </a:r>
                      <a:br>
                        <a:rPr lang="en-US" sz="1100" dirty="0">
                          <a:solidFill>
                            <a:schemeClr val="tx1"/>
                          </a:solidFill>
                        </a:rPr>
                      </a:br>
                      <a:endParaRPr lang="en-US" sz="1100" dirty="0">
                        <a:solidFill>
                          <a:schemeClr val="tx1"/>
                        </a:solidFill>
                      </a:endParaRPr>
                    </a:p>
                    <a:p>
                      <a:pPr marL="0" indent="0" algn="l">
                        <a:buNone/>
                      </a:pPr>
                      <a:r>
                        <a:rPr lang="en-US" sz="5400" dirty="0">
                          <a:solidFill>
                            <a:schemeClr val="tx1"/>
                          </a:solidFill>
                        </a:rPr>
                        <a:t>88  </a:t>
                      </a:r>
                      <a:br>
                        <a:rPr lang="en-US" sz="4000" dirty="0">
                          <a:solidFill>
                            <a:schemeClr val="tx1"/>
                          </a:solidFill>
                        </a:rPr>
                      </a:br>
                      <a:r>
                        <a:rPr lang="en-US" sz="4000" dirty="0">
                          <a:solidFill>
                            <a:schemeClr val="tx1"/>
                          </a:solidFill>
                        </a:rPr>
                        <a:t>-18-32-18-8-2</a:t>
                      </a:r>
                      <a:endParaRPr lang="en-US" sz="5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71211798"/>
                  </a:ext>
                </a:extLst>
              </a:tr>
            </a:tbl>
          </a:graphicData>
        </a:graphic>
      </p:graphicFrame>
      <p:cxnSp>
        <p:nvCxnSpPr>
          <p:cNvPr id="3" name="Straight Arrow Connector 2">
            <a:extLst>
              <a:ext uri="{FF2B5EF4-FFF2-40B4-BE49-F238E27FC236}">
                <a16:creationId xmlns:a16="http://schemas.microsoft.com/office/drawing/2014/main" id="{B1044902-59F8-457D-A56D-2D955DE40750}"/>
              </a:ext>
            </a:extLst>
          </p:cNvPr>
          <p:cNvCxnSpPr>
            <a:cxnSpLocks/>
          </p:cNvCxnSpPr>
          <p:nvPr/>
        </p:nvCxnSpPr>
        <p:spPr>
          <a:xfrm flipV="1">
            <a:off x="3352800" y="1371600"/>
            <a:ext cx="1981200" cy="43118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C602B05-859A-4DB7-BBBB-E92DD2FF6A81}"/>
              </a:ext>
            </a:extLst>
          </p:cNvPr>
          <p:cNvCxnSpPr>
            <a:cxnSpLocks/>
          </p:cNvCxnSpPr>
          <p:nvPr/>
        </p:nvCxnSpPr>
        <p:spPr>
          <a:xfrm flipV="1">
            <a:off x="2819400" y="4298428"/>
            <a:ext cx="2743200" cy="656828"/>
          </a:xfrm>
          <a:prstGeom prst="straightConnector1">
            <a:avLst/>
          </a:prstGeom>
          <a:ln w="571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79CEBAA-9C5D-42AA-AACC-2C134C0B6BB6}"/>
              </a:ext>
            </a:extLst>
          </p:cNvPr>
          <p:cNvSpPr txBox="1"/>
          <p:nvPr/>
        </p:nvSpPr>
        <p:spPr>
          <a:xfrm>
            <a:off x="979025" y="4959114"/>
            <a:ext cx="4155832" cy="1569660"/>
          </a:xfrm>
          <a:prstGeom prst="rect">
            <a:avLst/>
          </a:prstGeom>
          <a:noFill/>
        </p:spPr>
        <p:txBody>
          <a:bodyPr wrap="square" rtlCol="0">
            <a:spAutoFit/>
          </a:bodyPr>
          <a:lstStyle/>
          <a:p>
            <a:r>
              <a:rPr lang="en-US" sz="3200" dirty="0">
                <a:solidFill>
                  <a:srgbClr val="0000FF"/>
                </a:solidFill>
                <a:latin typeface="Times New Roman" panose="02020603050405020304" pitchFamily="18" charset="0"/>
                <a:cs typeface="Times New Roman" panose="02020603050405020304" pitchFamily="18" charset="0"/>
              </a:rPr>
              <a:t>Atomic Number is 88 </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that means </a:t>
            </a:r>
            <a:r>
              <a:rPr lang="en-US" sz="3200" b="1" dirty="0">
                <a:solidFill>
                  <a:srgbClr val="0000FF"/>
                </a:solidFill>
                <a:latin typeface="Times New Roman" panose="02020603050405020304" pitchFamily="18" charset="0"/>
                <a:cs typeface="Times New Roman" panose="02020603050405020304" pitchFamily="18" charset="0"/>
              </a:rPr>
              <a:t>88 protons</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(and 88 electrons too)</a:t>
            </a:r>
          </a:p>
        </p:txBody>
      </p:sp>
      <p:sp>
        <p:nvSpPr>
          <p:cNvPr id="9" name="TextBox 8">
            <a:extLst>
              <a:ext uri="{FF2B5EF4-FFF2-40B4-BE49-F238E27FC236}">
                <a16:creationId xmlns:a16="http://schemas.microsoft.com/office/drawing/2014/main" id="{2A5E0AB9-A394-4601-BEF9-A5289EDB672C}"/>
              </a:ext>
            </a:extLst>
          </p:cNvPr>
          <p:cNvSpPr txBox="1"/>
          <p:nvPr/>
        </p:nvSpPr>
        <p:spPr>
          <a:xfrm>
            <a:off x="1195829" y="1143000"/>
            <a:ext cx="2743200" cy="1077218"/>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Atomic mass</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226</a:t>
            </a:r>
            <a:r>
              <a:rPr lang="en-US" sz="3200" b="1" dirty="0">
                <a:solidFill>
                  <a:srgbClr val="FF0000"/>
                </a:solidFill>
                <a:latin typeface="Times New Roman" panose="02020603050405020304" pitchFamily="18" charset="0"/>
                <a:cs typeface="Times New Roman" panose="02020603050405020304" pitchFamily="18" charset="0"/>
              </a:rPr>
              <a:t> AMU</a:t>
            </a:r>
          </a:p>
        </p:txBody>
      </p:sp>
    </p:spTree>
    <p:extLst>
      <p:ext uri="{BB962C8B-B14F-4D97-AF65-F5344CB8AC3E}">
        <p14:creationId xmlns:p14="http://schemas.microsoft.com/office/powerpoint/2010/main" val="1586109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8255B-E239-C503-B733-6358EC330D5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0F07F62-875F-55DA-908D-DBF46F229A48}"/>
              </a:ext>
            </a:extLst>
          </p:cNvPr>
          <p:cNvSpPr txBox="1"/>
          <p:nvPr/>
        </p:nvSpPr>
        <p:spPr>
          <a:xfrm>
            <a:off x="0" y="0"/>
            <a:ext cx="9144000" cy="954107"/>
          </a:xfrm>
          <a:prstGeom prst="rect">
            <a:avLst/>
          </a:prstGeom>
          <a:solidFill>
            <a:srgbClr val="FFFFCC"/>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12.  How many protons, neutrons and electrons are in the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most common isotope of radium on the Periodic table?</a:t>
            </a:r>
          </a:p>
        </p:txBody>
      </p:sp>
      <p:graphicFrame>
        <p:nvGraphicFramePr>
          <p:cNvPr id="6" name="Table 5">
            <a:extLst>
              <a:ext uri="{FF2B5EF4-FFF2-40B4-BE49-F238E27FC236}">
                <a16:creationId xmlns:a16="http://schemas.microsoft.com/office/drawing/2014/main" id="{819A25A0-E909-2BD6-AB29-57F2D969C86B}"/>
              </a:ext>
            </a:extLst>
          </p:cNvPr>
          <p:cNvGraphicFramePr>
            <a:graphicFrameLocks noGrp="1"/>
          </p:cNvGraphicFramePr>
          <p:nvPr/>
        </p:nvGraphicFramePr>
        <p:xfrm>
          <a:off x="5486400" y="1143000"/>
          <a:ext cx="3475299" cy="4089400"/>
        </p:xfrm>
        <a:graphic>
          <a:graphicData uri="http://schemas.openxmlformats.org/drawingml/2006/table">
            <a:tbl>
              <a:tblPr firstRow="1" bandRow="1">
                <a:tableStyleId>{5C22544A-7EE6-4342-B048-85BDC9FD1C3A}</a:tableStyleId>
              </a:tblPr>
              <a:tblGrid>
                <a:gridCol w="3475299">
                  <a:extLst>
                    <a:ext uri="{9D8B030D-6E8A-4147-A177-3AD203B41FA5}">
                      <a16:colId xmlns:a16="http://schemas.microsoft.com/office/drawing/2014/main" val="173478996"/>
                    </a:ext>
                  </a:extLst>
                </a:gridCol>
              </a:tblGrid>
              <a:tr h="4089400">
                <a:tc>
                  <a:txBody>
                    <a:bodyPr/>
                    <a:lstStyle/>
                    <a:p>
                      <a:pPr marL="342900" indent="-342900">
                        <a:buAutoNum type="arabicParenBoth" startAt="226"/>
                      </a:pPr>
                      <a:r>
                        <a:rPr lang="en-US" sz="2000" dirty="0">
                          <a:solidFill>
                            <a:schemeClr val="tx1"/>
                          </a:solidFill>
                        </a:rPr>
                        <a:t>                                           +2</a:t>
                      </a:r>
                      <a:br>
                        <a:rPr lang="en-US" sz="2000" dirty="0">
                          <a:solidFill>
                            <a:schemeClr val="tx1"/>
                          </a:solidFill>
                        </a:rPr>
                      </a:br>
                      <a:endParaRPr lang="en-US" dirty="0">
                        <a:solidFill>
                          <a:schemeClr val="tx1"/>
                        </a:solidFill>
                      </a:endParaRPr>
                    </a:p>
                    <a:p>
                      <a:pPr marL="0" indent="0" algn="ctr">
                        <a:buNone/>
                      </a:pPr>
                      <a:r>
                        <a:rPr lang="en-US" sz="11500" dirty="0">
                          <a:solidFill>
                            <a:schemeClr val="tx1"/>
                          </a:solidFill>
                        </a:rPr>
                        <a:t>Ra</a:t>
                      </a:r>
                      <a:br>
                        <a:rPr lang="en-US" sz="1100" dirty="0">
                          <a:solidFill>
                            <a:schemeClr val="tx1"/>
                          </a:solidFill>
                        </a:rPr>
                      </a:br>
                      <a:endParaRPr lang="en-US" sz="1100" dirty="0">
                        <a:solidFill>
                          <a:schemeClr val="tx1"/>
                        </a:solidFill>
                      </a:endParaRPr>
                    </a:p>
                    <a:p>
                      <a:pPr marL="0" indent="0" algn="l">
                        <a:buNone/>
                      </a:pPr>
                      <a:r>
                        <a:rPr lang="en-US" sz="5400" dirty="0">
                          <a:solidFill>
                            <a:schemeClr val="tx1"/>
                          </a:solidFill>
                        </a:rPr>
                        <a:t>88  </a:t>
                      </a:r>
                      <a:br>
                        <a:rPr lang="en-US" sz="4000" dirty="0">
                          <a:solidFill>
                            <a:schemeClr val="tx1"/>
                          </a:solidFill>
                        </a:rPr>
                      </a:br>
                      <a:r>
                        <a:rPr lang="en-US" sz="4000" dirty="0">
                          <a:solidFill>
                            <a:schemeClr val="tx1"/>
                          </a:solidFill>
                        </a:rPr>
                        <a:t>-18-32-18-8-2</a:t>
                      </a:r>
                      <a:endParaRPr lang="en-US" sz="5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71211798"/>
                  </a:ext>
                </a:extLst>
              </a:tr>
            </a:tbl>
          </a:graphicData>
        </a:graphic>
      </p:graphicFrame>
      <p:sp>
        <p:nvSpPr>
          <p:cNvPr id="12" name="TextBox 11">
            <a:extLst>
              <a:ext uri="{FF2B5EF4-FFF2-40B4-BE49-F238E27FC236}">
                <a16:creationId xmlns:a16="http://schemas.microsoft.com/office/drawing/2014/main" id="{269F1B8E-933C-C6A7-C20B-FF66D1A13E3C}"/>
              </a:ext>
            </a:extLst>
          </p:cNvPr>
          <p:cNvSpPr txBox="1"/>
          <p:nvPr/>
        </p:nvSpPr>
        <p:spPr>
          <a:xfrm>
            <a:off x="914400" y="3635577"/>
            <a:ext cx="4155832" cy="1077218"/>
          </a:xfrm>
          <a:prstGeom prst="rect">
            <a:avLst/>
          </a:prstGeom>
          <a:noFill/>
        </p:spPr>
        <p:txBody>
          <a:bodyPr wrap="square" rtlCol="0">
            <a:spAutoFit/>
          </a:bodyPr>
          <a:lstStyle/>
          <a:p>
            <a:r>
              <a:rPr lang="en-US" sz="3200" b="1" dirty="0">
                <a:solidFill>
                  <a:srgbClr val="0000FF"/>
                </a:solidFill>
                <a:latin typeface="Times New Roman" panose="02020603050405020304" pitchFamily="18" charset="0"/>
                <a:cs typeface="Times New Roman" panose="02020603050405020304" pitchFamily="18" charset="0"/>
              </a:rPr>
              <a:t>88 protons means</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88 electrons too</a:t>
            </a:r>
          </a:p>
        </p:txBody>
      </p:sp>
      <p:sp>
        <p:nvSpPr>
          <p:cNvPr id="9" name="TextBox 8">
            <a:extLst>
              <a:ext uri="{FF2B5EF4-FFF2-40B4-BE49-F238E27FC236}">
                <a16:creationId xmlns:a16="http://schemas.microsoft.com/office/drawing/2014/main" id="{D60B932D-C199-60CE-122A-55DFB4D5D493}"/>
              </a:ext>
            </a:extLst>
          </p:cNvPr>
          <p:cNvSpPr txBox="1"/>
          <p:nvPr/>
        </p:nvSpPr>
        <p:spPr>
          <a:xfrm>
            <a:off x="533400" y="1652764"/>
            <a:ext cx="3256343" cy="1569660"/>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      226 AMU</a:t>
            </a:r>
          </a:p>
          <a:p>
            <a:r>
              <a:rPr lang="en-US" sz="3200" dirty="0">
                <a:solidFill>
                  <a:srgbClr val="FF0000"/>
                </a:solidFill>
                <a:latin typeface="Times New Roman" panose="02020603050405020304" pitchFamily="18" charset="0"/>
                <a:cs typeface="Times New Roman" panose="02020603050405020304" pitchFamily="18" charset="0"/>
              </a:rPr>
              <a:t>    </a:t>
            </a:r>
            <a:r>
              <a:rPr lang="en-US" sz="3200" u="sng" dirty="0">
                <a:solidFill>
                  <a:srgbClr val="FF0000"/>
                </a:solidFill>
                <a:latin typeface="Times New Roman" panose="02020603050405020304" pitchFamily="18" charset="0"/>
                <a:cs typeface="Times New Roman" panose="02020603050405020304" pitchFamily="18" charset="0"/>
              </a:rPr>
              <a:t>  - 88 </a:t>
            </a:r>
            <a:r>
              <a:rPr lang="en-US" sz="3200" dirty="0">
                <a:solidFill>
                  <a:srgbClr val="FF0000"/>
                </a:solidFill>
                <a:latin typeface="Times New Roman" panose="02020603050405020304" pitchFamily="18" charset="0"/>
                <a:cs typeface="Times New Roman" panose="02020603050405020304" pitchFamily="18" charset="0"/>
              </a:rPr>
              <a:t>protons</a:t>
            </a:r>
          </a:p>
          <a:p>
            <a:r>
              <a:rPr lang="en-US" sz="3200" dirty="0">
                <a:solidFill>
                  <a:srgbClr val="FF0000"/>
                </a:solidFill>
                <a:latin typeface="Times New Roman" panose="02020603050405020304" pitchFamily="18" charset="0"/>
                <a:cs typeface="Times New Roman" panose="02020603050405020304" pitchFamily="18" charset="0"/>
              </a:rPr>
              <a:t>       138 neutrons</a:t>
            </a:r>
          </a:p>
        </p:txBody>
      </p:sp>
    </p:spTree>
    <p:extLst>
      <p:ext uri="{BB962C8B-B14F-4D97-AF65-F5344CB8AC3E}">
        <p14:creationId xmlns:p14="http://schemas.microsoft.com/office/powerpoint/2010/main" val="3180595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197CF0-89AB-4F7A-82FF-DD14C07457FD}"/>
              </a:ext>
            </a:extLst>
          </p:cNvPr>
          <p:cNvSpPr txBox="1"/>
          <p:nvPr/>
        </p:nvSpPr>
        <p:spPr>
          <a:xfrm>
            <a:off x="0" y="0"/>
            <a:ext cx="9144000" cy="523220"/>
          </a:xfrm>
          <a:prstGeom prst="rect">
            <a:avLst/>
          </a:prstGeom>
          <a:solidFill>
            <a:schemeClr val="accent4">
              <a:lumMod val="20000"/>
              <a:lumOff val="80000"/>
            </a:schemeClr>
          </a:solidFill>
        </p:spPr>
        <p:txBody>
          <a:bodyPr wrap="square" rtlCol="0">
            <a:spAutoFit/>
          </a:bodyPr>
          <a:lstStyle/>
          <a:p>
            <a:pPr lvl="0"/>
            <a:r>
              <a:rPr lang="en-US" sz="2800" dirty="0">
                <a:solidFill>
                  <a:prstClr val="black"/>
                </a:solidFill>
                <a:latin typeface="Times New Roman" panose="02020603050405020304" pitchFamily="18" charset="0"/>
                <a:cs typeface="Times New Roman" panose="02020603050405020304" pitchFamily="18" charset="0"/>
              </a:rPr>
              <a:t>14.  Determine protons, neutrons and electron count for C-12</a:t>
            </a:r>
            <a:endParaRPr lang="en-US" dirty="0"/>
          </a:p>
        </p:txBody>
      </p:sp>
    </p:spTree>
    <p:extLst>
      <p:ext uri="{BB962C8B-B14F-4D97-AF65-F5344CB8AC3E}">
        <p14:creationId xmlns:p14="http://schemas.microsoft.com/office/powerpoint/2010/main" val="2778830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BE1DE-E7DD-D213-10E8-1774506D23E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6F0BAA9-E545-E3B9-00BD-E1B8900D9023}"/>
              </a:ext>
            </a:extLst>
          </p:cNvPr>
          <p:cNvSpPr txBox="1"/>
          <p:nvPr/>
        </p:nvSpPr>
        <p:spPr>
          <a:xfrm>
            <a:off x="0" y="0"/>
            <a:ext cx="9144000" cy="523220"/>
          </a:xfrm>
          <a:prstGeom prst="rect">
            <a:avLst/>
          </a:prstGeom>
          <a:solidFill>
            <a:schemeClr val="accent4">
              <a:lumMod val="20000"/>
              <a:lumOff val="80000"/>
            </a:schemeClr>
          </a:solidFill>
        </p:spPr>
        <p:txBody>
          <a:bodyPr wrap="square" rtlCol="0">
            <a:spAutoFit/>
          </a:bodyPr>
          <a:lstStyle/>
          <a:p>
            <a:pPr lvl="0"/>
            <a:r>
              <a:rPr lang="en-US" sz="2800" dirty="0">
                <a:solidFill>
                  <a:prstClr val="black"/>
                </a:solidFill>
                <a:latin typeface="Times New Roman" panose="02020603050405020304" pitchFamily="18" charset="0"/>
                <a:cs typeface="Times New Roman" panose="02020603050405020304" pitchFamily="18" charset="0"/>
              </a:rPr>
              <a:t>14.  Determine protons, neutrons and electron count for C-12</a:t>
            </a:r>
            <a:endParaRPr lang="en-US" dirty="0"/>
          </a:p>
        </p:txBody>
      </p:sp>
      <p:sp>
        <p:nvSpPr>
          <p:cNvPr id="3" name="TextBox 2">
            <a:extLst>
              <a:ext uri="{FF2B5EF4-FFF2-40B4-BE49-F238E27FC236}">
                <a16:creationId xmlns:a16="http://schemas.microsoft.com/office/drawing/2014/main" id="{ABE0BA1A-8F5E-C64B-65FD-F2DDA1EFB189}"/>
              </a:ext>
            </a:extLst>
          </p:cNvPr>
          <p:cNvSpPr txBox="1"/>
          <p:nvPr/>
        </p:nvSpPr>
        <p:spPr>
          <a:xfrm>
            <a:off x="0" y="1066800"/>
            <a:ext cx="9144000" cy="56169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Carbon-12 (p plus n) mass:    12 AMU</a:t>
            </a:r>
            <a:b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minus the protons:    -    6 protons </a:t>
            </a:r>
            <a:br>
              <a:rPr kumimoji="0" lang="en-US" sz="105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br>
              <a:rPr kumimoji="0" lang="en-US" sz="105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br>
              <a:rPr kumimoji="0" lang="en-US" sz="105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4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6 neutrons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000" b="1" dirty="0">
              <a:solidFill>
                <a:srgbClr val="000000"/>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000" b="1" dirty="0">
              <a:solidFill>
                <a:srgbClr val="000000"/>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The ratio of neutrons to protons (6:6 or 1:1)</a:t>
            </a:r>
            <a:b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is stable, this isotope of carbon is not radioactive.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cxnSp>
        <p:nvCxnSpPr>
          <p:cNvPr id="5" name="Straight Connector 4">
            <a:extLst>
              <a:ext uri="{FF2B5EF4-FFF2-40B4-BE49-F238E27FC236}">
                <a16:creationId xmlns:a16="http://schemas.microsoft.com/office/drawing/2014/main" id="{D4B638C9-C147-D096-5CBF-6A01CA398438}"/>
              </a:ext>
            </a:extLst>
          </p:cNvPr>
          <p:cNvCxnSpPr/>
          <p:nvPr/>
        </p:nvCxnSpPr>
        <p:spPr>
          <a:xfrm>
            <a:off x="5486400" y="2438400"/>
            <a:ext cx="304800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85487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197CF0-89AB-4F7A-82FF-DD14C07457FD}"/>
              </a:ext>
            </a:extLst>
          </p:cNvPr>
          <p:cNvSpPr txBox="1"/>
          <p:nvPr/>
        </p:nvSpPr>
        <p:spPr>
          <a:xfrm>
            <a:off x="0" y="0"/>
            <a:ext cx="9144000" cy="523220"/>
          </a:xfrm>
          <a:prstGeom prst="rect">
            <a:avLst/>
          </a:prstGeom>
          <a:solidFill>
            <a:schemeClr val="accent3">
              <a:lumMod val="20000"/>
              <a:lumOff val="80000"/>
            </a:schemeClr>
          </a:solidFill>
        </p:spPr>
        <p:txBody>
          <a:bodyPr wrap="square" rtlCol="0">
            <a:spAutoFit/>
          </a:bodyPr>
          <a:lstStyle/>
          <a:p>
            <a:pPr lvl="0"/>
            <a:r>
              <a:rPr lang="en-US" sz="2800" dirty="0">
                <a:solidFill>
                  <a:prstClr val="black"/>
                </a:solidFill>
                <a:latin typeface="Times New Roman" panose="02020603050405020304" pitchFamily="18" charset="0"/>
                <a:cs typeface="Times New Roman" panose="02020603050405020304" pitchFamily="18" charset="0"/>
              </a:rPr>
              <a:t>15.  Determine protons, neutrons and electron count for C-14</a:t>
            </a:r>
            <a:r>
              <a:rPr lang="en-US" dirty="0"/>
              <a:t> </a:t>
            </a:r>
          </a:p>
        </p:txBody>
      </p:sp>
    </p:spTree>
    <p:extLst>
      <p:ext uri="{BB962C8B-B14F-4D97-AF65-F5344CB8AC3E}">
        <p14:creationId xmlns:p14="http://schemas.microsoft.com/office/powerpoint/2010/main" val="3487768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99947-2110-6E9F-B3F5-85AA61D9CCB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904D2FD-D736-D6C7-B551-2C96E368EB9B}"/>
              </a:ext>
            </a:extLst>
          </p:cNvPr>
          <p:cNvSpPr txBox="1"/>
          <p:nvPr/>
        </p:nvSpPr>
        <p:spPr>
          <a:xfrm>
            <a:off x="0" y="0"/>
            <a:ext cx="9144000" cy="523220"/>
          </a:xfrm>
          <a:prstGeom prst="rect">
            <a:avLst/>
          </a:prstGeom>
          <a:solidFill>
            <a:schemeClr val="accent3">
              <a:lumMod val="20000"/>
              <a:lumOff val="80000"/>
            </a:schemeClr>
          </a:solidFill>
        </p:spPr>
        <p:txBody>
          <a:bodyPr wrap="square" rtlCol="0">
            <a:spAutoFit/>
          </a:bodyPr>
          <a:lstStyle/>
          <a:p>
            <a:pPr lvl="0"/>
            <a:r>
              <a:rPr lang="en-US" sz="2800" dirty="0">
                <a:solidFill>
                  <a:prstClr val="black"/>
                </a:solidFill>
                <a:latin typeface="Times New Roman" panose="02020603050405020304" pitchFamily="18" charset="0"/>
                <a:cs typeface="Times New Roman" panose="02020603050405020304" pitchFamily="18" charset="0"/>
              </a:rPr>
              <a:t>15.  Determine protons, neutrons and electron count </a:t>
            </a:r>
            <a:r>
              <a:rPr lang="en-US" sz="2800">
                <a:solidFill>
                  <a:prstClr val="black"/>
                </a:solidFill>
                <a:latin typeface="Times New Roman" panose="02020603050405020304" pitchFamily="18" charset="0"/>
                <a:cs typeface="Times New Roman" panose="02020603050405020304" pitchFamily="18" charset="0"/>
              </a:rPr>
              <a:t>for C-14</a:t>
            </a:r>
            <a:r>
              <a:rPr lang="en-US"/>
              <a:t> </a:t>
            </a:r>
            <a:endParaRPr lang="en-US" dirty="0"/>
          </a:p>
        </p:txBody>
      </p:sp>
      <p:sp>
        <p:nvSpPr>
          <p:cNvPr id="3" name="TextBox 2">
            <a:extLst>
              <a:ext uri="{FF2B5EF4-FFF2-40B4-BE49-F238E27FC236}">
                <a16:creationId xmlns:a16="http://schemas.microsoft.com/office/drawing/2014/main" id="{749C32D7-5C83-5F7C-D266-A1E29AA17885}"/>
              </a:ext>
            </a:extLst>
          </p:cNvPr>
          <p:cNvSpPr txBox="1"/>
          <p:nvPr/>
        </p:nvSpPr>
        <p:spPr>
          <a:xfrm>
            <a:off x="0" y="914400"/>
            <a:ext cx="9144000" cy="51706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Carbon-14 (p plus n) mass:    14 AMU</a:t>
            </a:r>
            <a:b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minus the protons:    -    6 protons</a:t>
            </a:r>
            <a:b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br>
              <a:rPr kumimoji="0" lang="en-US" sz="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4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8 neutrons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The </a:t>
            </a:r>
            <a:r>
              <a:rPr lang="en-US" sz="4000" dirty="0">
                <a:solidFill>
                  <a:srgbClr val="FF0000"/>
                </a:solidFill>
                <a:latin typeface="Times New Roman" panose="02020603050405020304" pitchFamily="18" charset="0"/>
                <a:cs typeface="Times New Roman" panose="02020603050405020304" pitchFamily="18" charset="0"/>
              </a:rPr>
              <a:t>ratio of neutrons to protons </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(8:6 </a:t>
            </a:r>
            <a:r>
              <a:rPr lang="en-US" sz="4000" i="1" dirty="0">
                <a:solidFill>
                  <a:srgbClr val="FF0000"/>
                </a:solidFill>
                <a:latin typeface="Times New Roman" panose="02020603050405020304" pitchFamily="18" charset="0"/>
                <a:cs typeface="Times New Roman" panose="02020603050405020304" pitchFamily="18" charset="0"/>
              </a:rPr>
              <a:t>or</a:t>
            </a:r>
            <a:r>
              <a:rPr lang="en-US" sz="4000" dirty="0">
                <a:solidFill>
                  <a:srgbClr val="FF0000"/>
                </a:solidFill>
                <a:latin typeface="Times New Roman" panose="02020603050405020304" pitchFamily="18" charset="0"/>
                <a:cs typeface="Times New Roman" panose="02020603050405020304" pitchFamily="18" charset="0"/>
              </a:rPr>
              <a:t> 1.33:1) is not stable, </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this </a:t>
            </a: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isotope of carbon is radioactive.  </a:t>
            </a:r>
          </a:p>
          <a:p>
            <a:endParaRPr lang="en-US" dirty="0"/>
          </a:p>
        </p:txBody>
      </p:sp>
      <p:cxnSp>
        <p:nvCxnSpPr>
          <p:cNvPr id="4" name="Straight Connector 3">
            <a:extLst>
              <a:ext uri="{FF2B5EF4-FFF2-40B4-BE49-F238E27FC236}">
                <a16:creationId xmlns:a16="http://schemas.microsoft.com/office/drawing/2014/main" id="{BC188D0D-9C9B-5219-034F-C883869DBA9A}"/>
              </a:ext>
            </a:extLst>
          </p:cNvPr>
          <p:cNvCxnSpPr/>
          <p:nvPr/>
        </p:nvCxnSpPr>
        <p:spPr>
          <a:xfrm>
            <a:off x="5638800" y="2362200"/>
            <a:ext cx="3048000" cy="0"/>
          </a:xfrm>
          <a:prstGeom prst="line">
            <a:avLst/>
          </a:prstGeom>
          <a:ln w="38100">
            <a:solidFill>
              <a:schemeClr val="tx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555566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A0D190-7C9B-4753-B258-B4CB41CD807A}"/>
              </a:ext>
            </a:extLst>
          </p:cNvPr>
          <p:cNvSpPr txBox="1"/>
          <p:nvPr/>
        </p:nvSpPr>
        <p:spPr>
          <a:xfrm>
            <a:off x="0" y="0"/>
            <a:ext cx="9144000" cy="954107"/>
          </a:xfrm>
          <a:prstGeom prst="rect">
            <a:avLst/>
          </a:prstGeom>
          <a:solidFill>
            <a:srgbClr val="FFFFCC"/>
          </a:solidFill>
        </p:spPr>
        <p:txBody>
          <a:bodyPr wrap="square" rtlCol="0">
            <a:spAutoFit/>
          </a:bodyPr>
          <a:lstStyle/>
          <a:p>
            <a:pPr lvl="0"/>
            <a:r>
              <a:rPr lang="en-US" sz="2800" dirty="0">
                <a:solidFill>
                  <a:prstClr val="black"/>
                </a:solidFill>
                <a:latin typeface="Times New Roman" panose="02020603050405020304" pitchFamily="18" charset="0"/>
                <a:cs typeface="Times New Roman" panose="02020603050405020304" pitchFamily="18" charset="0"/>
              </a:rPr>
              <a:t>16.  Determine protons, neutrons and electron count for</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P-31</a:t>
            </a:r>
            <a:r>
              <a:rPr lang="en-US" sz="2800" dirty="0">
                <a:solidFill>
                  <a:prstClr val="black"/>
                </a:solidFill>
                <a:latin typeface="Times New Roman" panose="02020603050405020304" pitchFamily="18" charset="0"/>
                <a:cs typeface="Times New Roman" panose="02020603050405020304" pitchFamily="18" charset="0"/>
              </a:rPr>
              <a:t> (stable P) and  then </a:t>
            </a:r>
            <a:r>
              <a:rPr lang="en-US" sz="2800" dirty="0">
                <a:solidFill>
                  <a:srgbClr val="0000FF"/>
                </a:solidFill>
                <a:latin typeface="Times New Roman" panose="02020603050405020304" pitchFamily="18" charset="0"/>
                <a:cs typeface="Times New Roman" panose="02020603050405020304" pitchFamily="18" charset="0"/>
              </a:rPr>
              <a:t>P-32</a:t>
            </a:r>
            <a:r>
              <a:rPr lang="en-US" sz="2800" dirty="0">
                <a:solidFill>
                  <a:prstClr val="black"/>
                </a:solidFill>
                <a:latin typeface="Times New Roman" panose="02020603050405020304" pitchFamily="18" charset="0"/>
                <a:cs typeface="Times New Roman" panose="02020603050405020304" pitchFamily="18" charset="0"/>
              </a:rPr>
              <a:t> (radioactive P)</a:t>
            </a:r>
          </a:p>
        </p:txBody>
      </p:sp>
    </p:spTree>
    <p:extLst>
      <p:ext uri="{BB962C8B-B14F-4D97-AF65-F5344CB8AC3E}">
        <p14:creationId xmlns:p14="http://schemas.microsoft.com/office/powerpoint/2010/main" val="1340188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3B1D3-A263-7D52-D25E-E453DD9126C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46EB721-4AF6-7C18-EB08-E76D10CB9F68}"/>
              </a:ext>
            </a:extLst>
          </p:cNvPr>
          <p:cNvSpPr txBox="1"/>
          <p:nvPr/>
        </p:nvSpPr>
        <p:spPr>
          <a:xfrm>
            <a:off x="0" y="0"/>
            <a:ext cx="9144000" cy="954107"/>
          </a:xfrm>
          <a:prstGeom prst="rect">
            <a:avLst/>
          </a:prstGeom>
          <a:solidFill>
            <a:srgbClr val="FFFFCC"/>
          </a:solidFill>
        </p:spPr>
        <p:txBody>
          <a:bodyPr wrap="square" rtlCol="0">
            <a:spAutoFit/>
          </a:bodyPr>
          <a:lstStyle/>
          <a:p>
            <a:pPr lvl="0"/>
            <a:r>
              <a:rPr lang="en-US" sz="2800" dirty="0">
                <a:solidFill>
                  <a:prstClr val="black"/>
                </a:solidFill>
                <a:latin typeface="Times New Roman" panose="02020603050405020304" pitchFamily="18" charset="0"/>
                <a:cs typeface="Times New Roman" panose="02020603050405020304" pitchFamily="18" charset="0"/>
              </a:rPr>
              <a:t>16.  Determine protons, neutrons and electron counts for</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P-31</a:t>
            </a:r>
            <a:r>
              <a:rPr lang="en-US" sz="2800" dirty="0">
                <a:solidFill>
                  <a:prstClr val="black"/>
                </a:solidFill>
                <a:latin typeface="Times New Roman" panose="02020603050405020304" pitchFamily="18" charset="0"/>
                <a:cs typeface="Times New Roman" panose="02020603050405020304" pitchFamily="18" charset="0"/>
              </a:rPr>
              <a:t> (stable P) and  then </a:t>
            </a:r>
            <a:r>
              <a:rPr lang="en-US" sz="2800" dirty="0">
                <a:solidFill>
                  <a:srgbClr val="0000FF"/>
                </a:solidFill>
                <a:latin typeface="Times New Roman" panose="02020603050405020304" pitchFamily="18" charset="0"/>
                <a:cs typeface="Times New Roman" panose="02020603050405020304" pitchFamily="18" charset="0"/>
              </a:rPr>
              <a:t>P-32</a:t>
            </a:r>
            <a:r>
              <a:rPr lang="en-US" sz="2800" dirty="0">
                <a:solidFill>
                  <a:prstClr val="black"/>
                </a:solidFill>
                <a:latin typeface="Times New Roman" panose="02020603050405020304" pitchFamily="18" charset="0"/>
                <a:cs typeface="Times New Roman" panose="02020603050405020304" pitchFamily="18" charset="0"/>
              </a:rPr>
              <a:t> (radioactive P)</a:t>
            </a:r>
          </a:p>
        </p:txBody>
      </p:sp>
      <p:sp>
        <p:nvSpPr>
          <p:cNvPr id="3" name="TextBox 2">
            <a:extLst>
              <a:ext uri="{FF2B5EF4-FFF2-40B4-BE49-F238E27FC236}">
                <a16:creationId xmlns:a16="http://schemas.microsoft.com/office/drawing/2014/main" id="{9EEEAEC5-8D72-3863-C60E-E6003F625BC7}"/>
              </a:ext>
            </a:extLst>
          </p:cNvPr>
          <p:cNvSpPr txBox="1"/>
          <p:nvPr/>
        </p:nvSpPr>
        <p:spPr>
          <a:xfrm>
            <a:off x="0" y="1219200"/>
            <a:ext cx="9144000" cy="59246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Phosphorous-31 (p plus n) mass:    31 AMU</a:t>
            </a:r>
            <a:b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minus the protons:  -  15 protons</a:t>
            </a:r>
            <a:b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br>
              <a:rPr kumimoji="0" lang="en-US" sz="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16 neutrons                </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9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br>
            <a:br>
              <a:rPr kumimoji="0" lang="en-US" sz="9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br>
            <a:r>
              <a:rPr kumimoji="0" lang="en-US" sz="9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neutron : proton ratio is 16:15, which is stable.</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endPar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Phosphorous-32 (p plus n) mass:   32 AMU</a:t>
            </a:r>
            <a:br>
              <a:rPr kumimoji="0" lang="en-US" sz="28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minus the protons:  - 15 protons </a:t>
            </a:r>
            <a:br>
              <a:rPr lang="en-US" sz="900" dirty="0">
                <a:solidFill>
                  <a:srgbClr val="0000FF"/>
                </a:solidFill>
                <a:latin typeface="Times New Roman" panose="02020603050405020304" pitchFamily="18" charset="0"/>
                <a:cs typeface="Times New Roman" panose="02020603050405020304" pitchFamily="18" charset="0"/>
              </a:rPr>
            </a:br>
            <a:br>
              <a:rPr lang="en-US" sz="900" dirty="0">
                <a:solidFill>
                  <a:srgbClr val="0000FF"/>
                </a:solidFill>
                <a:latin typeface="Times New Roman" panose="02020603050405020304" pitchFamily="18" charset="0"/>
                <a:cs typeface="Times New Roman" panose="02020603050405020304" pitchFamily="18" charset="0"/>
              </a:rPr>
            </a:b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17 neutrons  </a:t>
            </a: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9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br>
            <a:br>
              <a:rPr kumimoji="0" lang="en-US" sz="9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br>
            <a:r>
              <a:rPr kumimoji="0" lang="en-US" sz="9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neutron : proton ratio is 17:15, which is </a:t>
            </a:r>
            <a:r>
              <a:rPr kumimoji="0" lang="en-US" sz="2800" b="0" i="0" u="sng"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unstable</a:t>
            </a:r>
            <a:r>
              <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endParaRPr>
          </a:p>
          <a:p>
            <a:endParaRPr lang="en-US" dirty="0"/>
          </a:p>
        </p:txBody>
      </p:sp>
      <p:cxnSp>
        <p:nvCxnSpPr>
          <p:cNvPr id="4" name="Straight Connector 3">
            <a:extLst>
              <a:ext uri="{FF2B5EF4-FFF2-40B4-BE49-F238E27FC236}">
                <a16:creationId xmlns:a16="http://schemas.microsoft.com/office/drawing/2014/main" id="{E903C06F-1E90-40C8-85EA-4D8E254104E2}"/>
              </a:ext>
            </a:extLst>
          </p:cNvPr>
          <p:cNvCxnSpPr>
            <a:cxnSpLocks/>
          </p:cNvCxnSpPr>
          <p:nvPr/>
        </p:nvCxnSpPr>
        <p:spPr>
          <a:xfrm>
            <a:off x="4876800" y="2209800"/>
            <a:ext cx="1981200" cy="0"/>
          </a:xfrm>
          <a:prstGeom prst="line">
            <a:avLst/>
          </a:prstGeom>
          <a:ln w="38100">
            <a:solidFill>
              <a:schemeClr val="tx1">
                <a:lumMod val="95000"/>
                <a:lumOff val="5000"/>
              </a:schemeClr>
            </a:solidFill>
          </a:ln>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8D464BBD-CF0A-1C87-2EDB-2F446CC4641F}"/>
              </a:ext>
            </a:extLst>
          </p:cNvPr>
          <p:cNvCxnSpPr>
            <a:cxnSpLocks/>
          </p:cNvCxnSpPr>
          <p:nvPr/>
        </p:nvCxnSpPr>
        <p:spPr>
          <a:xfrm>
            <a:off x="4876800" y="5181600"/>
            <a:ext cx="1981200" cy="0"/>
          </a:xfrm>
          <a:prstGeom prst="line">
            <a:avLst/>
          </a:prstGeom>
          <a:ln w="38100">
            <a:solidFill>
              <a:schemeClr val="tx1">
                <a:lumMod val="95000"/>
                <a:lumOff val="5000"/>
              </a:schemeClr>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29263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727E8C-CF49-42AE-B340-7170BAB267AD}"/>
              </a:ext>
            </a:extLst>
          </p:cNvPr>
          <p:cNvSpPr txBox="1"/>
          <p:nvPr/>
        </p:nvSpPr>
        <p:spPr>
          <a:xfrm>
            <a:off x="0" y="0"/>
            <a:ext cx="9144000" cy="6740307"/>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17.  Of the 118 known elements, there are about 1500 known</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ISOTOPES.  There are 3 different isotopes of even tiny</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HYDROGEN.  </a:t>
            </a:r>
            <a:r>
              <a:rPr lang="en-US" sz="2800" u="sng" dirty="0">
                <a:solidFill>
                  <a:srgbClr val="FF0000"/>
                </a:solidFill>
                <a:latin typeface="Times New Roman" panose="02020603050405020304" pitchFamily="18" charset="0"/>
                <a:cs typeface="Times New Roman" panose="02020603050405020304" pitchFamily="18" charset="0"/>
              </a:rPr>
              <a:t>Every atom has several or more isotopes</a:t>
            </a:r>
            <a:r>
              <a:rPr lang="en-US" sz="2800" dirty="0">
                <a:solidFill>
                  <a:srgbClr val="FF0000"/>
                </a:solidFill>
                <a:latin typeface="Times New Roman" panose="02020603050405020304" pitchFamily="18" charset="0"/>
                <a:cs typeface="Times New Roman" panose="02020603050405020304" pitchFamily="18" charset="0"/>
              </a:rPr>
              <a:t>.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18.  Of these 1500 isotopes, most are stable and not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radioactive.  </a:t>
            </a:r>
            <a:r>
              <a:rPr lang="en-US" sz="2800" u="sng" dirty="0">
                <a:latin typeface="Times New Roman" panose="02020603050405020304" pitchFamily="18" charset="0"/>
                <a:cs typeface="Times New Roman" panose="02020603050405020304" pitchFamily="18" charset="0"/>
              </a:rPr>
              <a:t>Only about 150 of them are unstable</a:t>
            </a: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19.  Stable means that the neutron to proton ratio falls into</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 “</a:t>
            </a:r>
            <a:r>
              <a:rPr lang="en-US" sz="2800" u="sng" dirty="0">
                <a:latin typeface="Times New Roman" panose="02020603050405020304" pitchFamily="18" charset="0"/>
                <a:cs typeface="Times New Roman" panose="02020603050405020304" pitchFamily="18" charset="0"/>
              </a:rPr>
              <a:t>zone of stability</a:t>
            </a:r>
            <a:r>
              <a:rPr lang="en-US" sz="2800" dirty="0">
                <a:latin typeface="Times New Roman" panose="02020603050405020304" pitchFamily="18" charset="0"/>
                <a:cs typeface="Times New Roman" panose="02020603050405020304" pitchFamily="18" charset="0"/>
              </a:rPr>
              <a:t>”.</a:t>
            </a:r>
          </a:p>
          <a:p>
            <a:endParaRPr lang="en-US" sz="2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20.  </a:t>
            </a:r>
            <a:r>
              <a:rPr lang="en-US" sz="4000" dirty="0">
                <a:solidFill>
                  <a:srgbClr val="0000FF"/>
                </a:solidFill>
                <a:latin typeface="Times New Roman" panose="02020603050405020304" pitchFamily="18" charset="0"/>
                <a:cs typeface="Times New Roman" panose="02020603050405020304" pitchFamily="18" charset="0"/>
              </a:rPr>
              <a:t>About 150 isotopes are UNSTABLE.  </a:t>
            </a:r>
            <a:br>
              <a:rPr lang="en-US" sz="4000" dirty="0">
                <a:solidFill>
                  <a:srgbClr val="0000FF"/>
                </a:solidFill>
                <a:latin typeface="Times New Roman" panose="02020603050405020304" pitchFamily="18" charset="0"/>
                <a:cs typeface="Times New Roman" panose="02020603050405020304" pitchFamily="18" charset="0"/>
              </a:rPr>
            </a:br>
            <a:r>
              <a:rPr lang="en-US" sz="4000" dirty="0">
                <a:solidFill>
                  <a:srgbClr val="0000FF"/>
                </a:solidFill>
                <a:latin typeface="Times New Roman" panose="02020603050405020304" pitchFamily="18" charset="0"/>
                <a:cs typeface="Times New Roman" panose="02020603050405020304" pitchFamily="18" charset="0"/>
              </a:rPr>
              <a:t>       </a:t>
            </a:r>
            <a:r>
              <a:rPr lang="en-US" sz="4000" u="sng" dirty="0">
                <a:solidFill>
                  <a:srgbClr val="0000FF"/>
                </a:solidFill>
                <a:latin typeface="Times New Roman" panose="02020603050405020304" pitchFamily="18" charset="0"/>
                <a:cs typeface="Times New Roman" panose="02020603050405020304" pitchFamily="18" charset="0"/>
              </a:rPr>
              <a:t>Their neutron to proton ratio is funky</a:t>
            </a:r>
            <a:r>
              <a:rPr lang="en-US" sz="4000" dirty="0">
                <a:solidFill>
                  <a:srgbClr val="0000FF"/>
                </a:solidFill>
                <a:latin typeface="Times New Roman" panose="02020603050405020304" pitchFamily="18" charset="0"/>
                <a:cs typeface="Times New Roman" panose="02020603050405020304" pitchFamily="18" charset="0"/>
              </a:rPr>
              <a:t>,</a:t>
            </a:r>
            <a:br>
              <a:rPr lang="en-US" sz="4000" dirty="0">
                <a:solidFill>
                  <a:srgbClr val="0000FF"/>
                </a:solidFill>
                <a:latin typeface="Times New Roman" panose="02020603050405020304" pitchFamily="18" charset="0"/>
                <a:cs typeface="Times New Roman" panose="02020603050405020304" pitchFamily="18" charset="0"/>
              </a:rPr>
            </a:br>
            <a:r>
              <a:rPr lang="en-US" sz="4000" dirty="0">
                <a:solidFill>
                  <a:srgbClr val="0000FF"/>
                </a:solidFill>
                <a:latin typeface="Times New Roman" panose="02020603050405020304" pitchFamily="18" charset="0"/>
                <a:cs typeface="Times New Roman" panose="02020603050405020304" pitchFamily="18" charset="0"/>
              </a:rPr>
              <a:t>       and they need to FIX this ratio to</a:t>
            </a:r>
            <a:br>
              <a:rPr lang="en-US" sz="4000" dirty="0">
                <a:solidFill>
                  <a:srgbClr val="0000FF"/>
                </a:solidFill>
                <a:latin typeface="Times New Roman" panose="02020603050405020304" pitchFamily="18" charset="0"/>
                <a:cs typeface="Times New Roman" panose="02020603050405020304" pitchFamily="18" charset="0"/>
              </a:rPr>
            </a:br>
            <a:r>
              <a:rPr lang="en-US" sz="4000" dirty="0">
                <a:solidFill>
                  <a:srgbClr val="0000FF"/>
                </a:solidFill>
                <a:latin typeface="Times New Roman" panose="02020603050405020304" pitchFamily="18" charset="0"/>
                <a:cs typeface="Times New Roman" panose="02020603050405020304" pitchFamily="18" charset="0"/>
              </a:rPr>
              <a:t>       become stable.  </a:t>
            </a:r>
            <a:endParaRPr lang="en-US" sz="28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4248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5A7558-7EFD-4BC1-A9E1-B26102DFBB77}"/>
              </a:ext>
            </a:extLst>
          </p:cNvPr>
          <p:cNvSpPr txBox="1"/>
          <p:nvPr/>
        </p:nvSpPr>
        <p:spPr>
          <a:xfrm>
            <a:off x="0" y="0"/>
            <a:ext cx="9144000" cy="2831544"/>
          </a:xfrm>
          <a:prstGeom prst="rect">
            <a:avLst/>
          </a:prstGeom>
          <a:noFill/>
        </p:spPr>
        <p:txBody>
          <a:bodyPr wrap="square" rtlCol="0">
            <a:spAutoFit/>
          </a:bodyPr>
          <a:lstStyle/>
          <a:p>
            <a:pPr lvl="0"/>
            <a:r>
              <a:rPr lang="en-US" sz="2800" dirty="0">
                <a:solidFill>
                  <a:srgbClr val="FF0000"/>
                </a:solidFill>
                <a:latin typeface="Times New Roman" panose="02020603050405020304" pitchFamily="18" charset="0"/>
                <a:cs typeface="Times New Roman" panose="02020603050405020304" pitchFamily="18" charset="0"/>
              </a:rPr>
              <a:t>21.  FIXING this neutron to proton ratio means they will</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t>
            </a:r>
            <a:r>
              <a:rPr lang="en-US" sz="2800" u="sng" dirty="0">
                <a:solidFill>
                  <a:srgbClr val="FF0000"/>
                </a:solidFill>
                <a:latin typeface="Times New Roman" panose="02020603050405020304" pitchFamily="18" charset="0"/>
                <a:cs typeface="Times New Roman" panose="02020603050405020304" pitchFamily="18" charset="0"/>
              </a:rPr>
              <a:t>EMIT RADIATION</a:t>
            </a:r>
            <a:r>
              <a:rPr lang="en-US" sz="2800" dirty="0">
                <a:solidFill>
                  <a:srgbClr val="FF0000"/>
                </a:solidFill>
                <a:latin typeface="Times New Roman" panose="02020603050405020304" pitchFamily="18" charset="0"/>
                <a:cs typeface="Times New Roman" panose="02020603050405020304" pitchFamily="18" charset="0"/>
              </a:rPr>
              <a:t>, or parts of their nucleus.  </a:t>
            </a:r>
          </a:p>
          <a:p>
            <a:pPr lvl="0"/>
            <a:endParaRPr lang="en-US" sz="2000" dirty="0">
              <a:solidFill>
                <a:prstClr val="black"/>
              </a:solidFill>
              <a:latin typeface="Times New Roman" panose="02020603050405020304" pitchFamily="18" charset="0"/>
              <a:cs typeface="Times New Roman" panose="02020603050405020304" pitchFamily="18" charset="0"/>
            </a:endParaRPr>
          </a:p>
          <a:p>
            <a:pPr lvl="0"/>
            <a:r>
              <a:rPr lang="en-US" sz="2800" dirty="0">
                <a:solidFill>
                  <a:prstClr val="black"/>
                </a:solidFill>
                <a:latin typeface="Times New Roman" panose="02020603050405020304" pitchFamily="18" charset="0"/>
                <a:cs typeface="Times New Roman" panose="02020603050405020304" pitchFamily="18" charset="0"/>
              </a:rPr>
              <a:t>22.  Emitting radiation means emitting a variety of </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       nuclear particles and/or energy, </a:t>
            </a:r>
            <a:r>
              <a:rPr lang="en-US" sz="2800" u="sng" dirty="0">
                <a:solidFill>
                  <a:prstClr val="black"/>
                </a:solidFill>
                <a:latin typeface="Times New Roman" panose="02020603050405020304" pitchFamily="18" charset="0"/>
                <a:cs typeface="Times New Roman" panose="02020603050405020304" pitchFamily="18" charset="0"/>
              </a:rPr>
              <a:t>which will change </a:t>
            </a:r>
            <a:br>
              <a:rPr lang="en-US" sz="2800" u="sng"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       </a:t>
            </a:r>
            <a:r>
              <a:rPr lang="en-US" sz="2800" u="sng" dirty="0">
                <a:solidFill>
                  <a:prstClr val="black"/>
                </a:solidFill>
                <a:latin typeface="Times New Roman" panose="02020603050405020304" pitchFamily="18" charset="0"/>
                <a:cs typeface="Times New Roman" panose="02020603050405020304" pitchFamily="18" charset="0"/>
              </a:rPr>
              <a:t>the neutron to proton ratio</a:t>
            </a:r>
            <a:r>
              <a:rPr lang="en-US" sz="2800" dirty="0">
                <a:solidFill>
                  <a:prstClr val="black"/>
                </a:solidFill>
                <a:latin typeface="Times New Roman" panose="02020603050405020304" pitchFamily="18" charset="0"/>
                <a:cs typeface="Times New Roman" panose="02020603050405020304" pitchFamily="18" charset="0"/>
              </a:rPr>
              <a:t>.  </a:t>
            </a:r>
          </a:p>
          <a:p>
            <a:endParaRPr lang="en-US" dirty="0"/>
          </a:p>
        </p:txBody>
      </p:sp>
      <p:pic>
        <p:nvPicPr>
          <p:cNvPr id="1026" name="Picture 2" descr="Image result for radiation">
            <a:extLst>
              <a:ext uri="{FF2B5EF4-FFF2-40B4-BE49-F238E27FC236}">
                <a16:creationId xmlns:a16="http://schemas.microsoft.com/office/drawing/2014/main" id="{644ABEEA-10F5-4596-8D04-87B6E1CB45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9802" y="2667000"/>
            <a:ext cx="4048125" cy="40481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799B683-CC00-4206-8B71-0B25715FBE7F}"/>
              </a:ext>
            </a:extLst>
          </p:cNvPr>
          <p:cNvSpPr txBox="1"/>
          <p:nvPr/>
        </p:nvSpPr>
        <p:spPr>
          <a:xfrm>
            <a:off x="457200" y="3429000"/>
            <a:ext cx="3962400" cy="2862322"/>
          </a:xfrm>
          <a:prstGeom prst="rect">
            <a:avLst/>
          </a:prstGeom>
          <a:solidFill>
            <a:schemeClr val="tx1"/>
          </a:solidFill>
        </p:spPr>
        <p:txBody>
          <a:bodyPr wrap="square" rtlCol="0">
            <a:spAutoFit/>
          </a:bodyPr>
          <a:lstStyle/>
          <a:p>
            <a:pPr algn="ctr"/>
            <a:r>
              <a:rPr lang="en-US" sz="3600" dirty="0">
                <a:solidFill>
                  <a:srgbClr val="FFFF00"/>
                </a:solidFill>
                <a:latin typeface="Century Schoolbook" panose="02040604050505020304" pitchFamily="18" charset="0"/>
              </a:rPr>
              <a:t>The</a:t>
            </a:r>
            <a:br>
              <a:rPr lang="en-US" sz="3600" dirty="0">
                <a:solidFill>
                  <a:srgbClr val="FFFF00"/>
                </a:solidFill>
                <a:latin typeface="Century Schoolbook" panose="02040604050505020304" pitchFamily="18" charset="0"/>
              </a:rPr>
            </a:br>
            <a:r>
              <a:rPr lang="en-US" sz="3600" dirty="0">
                <a:solidFill>
                  <a:srgbClr val="FFFF00"/>
                </a:solidFill>
                <a:latin typeface="Century Schoolbook" panose="02040604050505020304" pitchFamily="18" charset="0"/>
              </a:rPr>
              <a:t>International Symbol for Radiation</a:t>
            </a:r>
          </a:p>
          <a:p>
            <a:pPr algn="ctr"/>
            <a:r>
              <a:rPr lang="en-US" sz="3600" dirty="0">
                <a:solidFill>
                  <a:srgbClr val="FFFF00"/>
                </a:solidFill>
                <a:latin typeface="Century Schoolbook" panose="02040604050505020304" pitchFamily="18" charset="0"/>
              </a:rPr>
              <a:t>(danger)</a:t>
            </a:r>
          </a:p>
        </p:txBody>
      </p:sp>
    </p:spTree>
    <p:extLst>
      <p:ext uri="{BB962C8B-B14F-4D97-AF65-F5344CB8AC3E}">
        <p14:creationId xmlns:p14="http://schemas.microsoft.com/office/powerpoint/2010/main" val="2853956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355C056E-0467-A79F-238D-58F526EDDBE6}"/>
              </a:ext>
            </a:extLst>
          </p:cNvPr>
          <p:cNvGraphicFramePr>
            <a:graphicFrameLocks noGrp="1"/>
          </p:cNvGraphicFramePr>
          <p:nvPr>
            <p:extLst>
              <p:ext uri="{D42A27DB-BD31-4B8C-83A1-F6EECF244321}">
                <p14:modId xmlns:p14="http://schemas.microsoft.com/office/powerpoint/2010/main" val="4087858078"/>
              </p:ext>
            </p:extLst>
          </p:nvPr>
        </p:nvGraphicFramePr>
        <p:xfrm>
          <a:off x="-24870" y="0"/>
          <a:ext cx="4749270" cy="6858000"/>
        </p:xfrm>
        <a:graphic>
          <a:graphicData uri="http://schemas.openxmlformats.org/drawingml/2006/table">
            <a:tbl>
              <a:tblPr firstRow="1" bandRow="1">
                <a:tableStyleId>{5C22544A-7EE6-4342-B048-85BDC9FD1C3A}</a:tableStyleId>
              </a:tblPr>
              <a:tblGrid>
                <a:gridCol w="1431986">
                  <a:extLst>
                    <a:ext uri="{9D8B030D-6E8A-4147-A177-3AD203B41FA5}">
                      <a16:colId xmlns:a16="http://schemas.microsoft.com/office/drawing/2014/main" val="520854325"/>
                    </a:ext>
                  </a:extLst>
                </a:gridCol>
                <a:gridCol w="1431986">
                  <a:extLst>
                    <a:ext uri="{9D8B030D-6E8A-4147-A177-3AD203B41FA5}">
                      <a16:colId xmlns:a16="http://schemas.microsoft.com/office/drawing/2014/main" val="311328813"/>
                    </a:ext>
                  </a:extLst>
                </a:gridCol>
                <a:gridCol w="1885298">
                  <a:extLst>
                    <a:ext uri="{9D8B030D-6E8A-4147-A177-3AD203B41FA5}">
                      <a16:colId xmlns:a16="http://schemas.microsoft.com/office/drawing/2014/main" val="3584346269"/>
                    </a:ext>
                  </a:extLst>
                </a:gridCol>
              </a:tblGrid>
              <a:tr h="1429352">
                <a:tc gridSpan="3">
                  <a:txBody>
                    <a:bodyPr/>
                    <a:lstStyle/>
                    <a:p>
                      <a:pPr algn="l"/>
                      <a:r>
                        <a:rPr lang="en-US" altLang="en-US" sz="2000" b="0" dirty="0">
                          <a:solidFill>
                            <a:schemeClr val="tx1">
                              <a:lumMod val="95000"/>
                              <a:lumOff val="5000"/>
                            </a:schemeClr>
                          </a:solidFill>
                          <a:latin typeface="Times New Roman" panose="02020603050405020304" pitchFamily="18" charset="0"/>
                          <a:cs typeface="Times New Roman" panose="02020603050405020304" pitchFamily="18" charset="0"/>
                        </a:rPr>
                        <a:t>23.            The neutron to proton ratio </a:t>
                      </a:r>
                      <a:br>
                        <a:rPr lang="en-US" alt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000" b="0" dirty="0">
                          <a:solidFill>
                            <a:schemeClr val="tx1">
                              <a:lumMod val="95000"/>
                              <a:lumOff val="5000"/>
                            </a:schemeClr>
                          </a:solidFill>
                          <a:latin typeface="Times New Roman" panose="02020603050405020304" pitchFamily="18" charset="0"/>
                          <a:cs typeface="Times New Roman" panose="02020603050405020304" pitchFamily="18" charset="0"/>
                        </a:rPr>
                        <a:t>                 for STABLE ISOTOPES (atoms) </a:t>
                      </a:r>
                      <a:br>
                        <a:rPr lang="en-US" alt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000" b="0" dirty="0">
                          <a:solidFill>
                            <a:schemeClr val="tx1">
                              <a:lumMod val="95000"/>
                              <a:lumOff val="5000"/>
                            </a:schemeClr>
                          </a:solidFill>
                          <a:latin typeface="Times New Roman" panose="02020603050405020304" pitchFamily="18" charset="0"/>
                          <a:cs typeface="Times New Roman" panose="02020603050405020304" pitchFamily="18" charset="0"/>
                        </a:rPr>
                        <a:t>                 is close to… </a:t>
                      </a: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235582516"/>
                  </a:ext>
                </a:extLst>
              </a:tr>
              <a:tr h="1188720">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Smaller </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up to Ca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en-US" sz="2000" dirty="0">
                          <a:solidFill>
                            <a:schemeClr val="tx1">
                              <a:lumMod val="95000"/>
                              <a:lumOff val="5000"/>
                            </a:schemeClr>
                          </a:solidFill>
                          <a:latin typeface="Times New Roman" panose="02020603050405020304" pitchFamily="18" charset="0"/>
                          <a:cs typeface="Times New Roman" panose="02020603050405020304" pitchFamily="18" charset="0"/>
                        </a:rPr>
                        <a:t>1 n</a:t>
                      </a:r>
                      <a:r>
                        <a:rPr lang="en-US" altLang="en-US" sz="2000" dirty="0">
                          <a:solidFill>
                            <a:schemeClr val="tx1">
                              <a:lumMod val="95000"/>
                              <a:lumOff val="5000"/>
                            </a:schemeClr>
                          </a:solidFill>
                          <a:latin typeface="Calibri" panose="020F0502020204030204" pitchFamily="34" charset="0"/>
                          <a:cs typeface="Calibri" panose="020F0502020204030204" pitchFamily="34" charset="0"/>
                        </a:rPr>
                        <a:t>°</a:t>
                      </a:r>
                      <a:r>
                        <a:rPr lang="en-US" altLang="en-US" sz="2000" dirty="0">
                          <a:solidFill>
                            <a:schemeClr val="tx1">
                              <a:lumMod val="95000"/>
                              <a:lumOff val="5000"/>
                            </a:schemeClr>
                          </a:solidFill>
                          <a:latin typeface="Times New Roman" panose="02020603050405020304" pitchFamily="18" charset="0"/>
                          <a:cs typeface="Times New Roman" panose="02020603050405020304" pitchFamily="18" charset="0"/>
                        </a:rPr>
                        <a:t>/ proton</a:t>
                      </a: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5640257"/>
                  </a:ext>
                </a:extLst>
              </a:tr>
              <a:tr h="1188720">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Medium 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up to Zr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1.25 n</a:t>
                      </a:r>
                      <a:r>
                        <a:rPr lang="en-US" altLang="en-US" sz="2000" dirty="0">
                          <a:solidFill>
                            <a:schemeClr val="tx1">
                              <a:lumMod val="95000"/>
                              <a:lumOff val="5000"/>
                            </a:schemeClr>
                          </a:solidFill>
                          <a:latin typeface="Calibri" panose="020F0502020204030204" pitchFamily="34" charset="0"/>
                          <a:cs typeface="Calibri" panose="020F0502020204030204" pitchFamily="34" charset="0"/>
                        </a:rPr>
                        <a:t>°</a:t>
                      </a: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 proton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61536691"/>
                  </a:ext>
                </a:extLst>
              </a:tr>
              <a:tr h="1188720">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Larger </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all the rest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1.5 n</a:t>
                      </a:r>
                      <a:r>
                        <a:rPr lang="en-US" altLang="en-US" sz="2000" dirty="0">
                          <a:solidFill>
                            <a:schemeClr val="tx1">
                              <a:lumMod val="95000"/>
                              <a:lumOff val="5000"/>
                            </a:schemeClr>
                          </a:solidFill>
                          <a:latin typeface="Calibri" panose="020F0502020204030204" pitchFamily="34" charset="0"/>
                          <a:cs typeface="Calibri" panose="020F0502020204030204" pitchFamily="34" charset="0"/>
                        </a:rPr>
                        <a:t>°</a:t>
                      </a: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 proton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8358244"/>
                  </a:ext>
                </a:extLst>
              </a:tr>
              <a:tr h="1862488">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dirty="0">
                          <a:solidFill>
                            <a:srgbClr val="FF0000"/>
                          </a:solidFill>
                          <a:latin typeface="Narkisim" panose="020E0502050101010101" pitchFamily="34" charset="-79"/>
                          <a:cs typeface="Narkisim" panose="020E0502050101010101" pitchFamily="34" charset="-79"/>
                        </a:rPr>
                        <a:t>All nuclei with ratios outside</a:t>
                      </a:r>
                      <a:br>
                        <a:rPr lang="en-US" altLang="en-US" sz="2400" dirty="0">
                          <a:solidFill>
                            <a:srgbClr val="FF0000"/>
                          </a:solidFill>
                          <a:latin typeface="Narkisim" panose="020E0502050101010101" pitchFamily="34" charset="-79"/>
                          <a:cs typeface="Narkisim" panose="020E0502050101010101" pitchFamily="34" charset="-79"/>
                        </a:rPr>
                      </a:br>
                      <a:r>
                        <a:rPr lang="en-US" altLang="en-US" sz="2400" dirty="0">
                          <a:solidFill>
                            <a:srgbClr val="FF0000"/>
                          </a:solidFill>
                          <a:latin typeface="Narkisim" panose="020E0502050101010101" pitchFamily="34" charset="-79"/>
                          <a:cs typeface="Narkisim" panose="020E0502050101010101" pitchFamily="34" charset="-79"/>
                        </a:rPr>
                        <a:t>this band are unstable, and </a:t>
                      </a:r>
                      <a:br>
                        <a:rPr lang="en-US" altLang="en-US" sz="2400" dirty="0">
                          <a:solidFill>
                            <a:srgbClr val="FF0000"/>
                          </a:solidFill>
                          <a:latin typeface="Narkisim" panose="020E0502050101010101" pitchFamily="34" charset="-79"/>
                          <a:cs typeface="Narkisim" panose="020E0502050101010101" pitchFamily="34" charset="-79"/>
                        </a:rPr>
                      </a:br>
                      <a:r>
                        <a:rPr lang="en-US" altLang="en-US" sz="2400" dirty="0">
                          <a:solidFill>
                            <a:srgbClr val="FF0000"/>
                          </a:solidFill>
                          <a:latin typeface="Narkisim" panose="020E0502050101010101" pitchFamily="34" charset="-79"/>
                          <a:cs typeface="Narkisim" panose="020E0502050101010101" pitchFamily="34" charset="-79"/>
                        </a:rPr>
                        <a:t>that’s what we will study </a:t>
                      </a:r>
                      <a:br>
                        <a:rPr lang="en-US" altLang="en-US" sz="2400" dirty="0">
                          <a:solidFill>
                            <a:srgbClr val="FF0000"/>
                          </a:solidFill>
                          <a:latin typeface="Narkisim" panose="020E0502050101010101" pitchFamily="34" charset="-79"/>
                          <a:cs typeface="Narkisim" panose="020E0502050101010101" pitchFamily="34" charset="-79"/>
                        </a:rPr>
                      </a:br>
                      <a:r>
                        <a:rPr lang="en-US" altLang="en-US" sz="2400" dirty="0">
                          <a:solidFill>
                            <a:srgbClr val="FF0000"/>
                          </a:solidFill>
                          <a:latin typeface="Narkisim" panose="020E0502050101010101" pitchFamily="34" charset="-79"/>
                          <a:cs typeface="Narkisim" panose="020E0502050101010101" pitchFamily="34" charset="-79"/>
                        </a:rPr>
                        <a:t>during this unit of chem.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05471000"/>
                  </a:ext>
                </a:extLst>
              </a:tr>
            </a:tbl>
          </a:graphicData>
        </a:graphic>
      </p:graphicFrame>
      <p:grpSp>
        <p:nvGrpSpPr>
          <p:cNvPr id="3" name="Group 2">
            <a:extLst>
              <a:ext uri="{FF2B5EF4-FFF2-40B4-BE49-F238E27FC236}">
                <a16:creationId xmlns:a16="http://schemas.microsoft.com/office/drawing/2014/main" id="{FAEDD2B7-10C1-DA43-8D0C-B7D8617F6CD4}"/>
              </a:ext>
            </a:extLst>
          </p:cNvPr>
          <p:cNvGrpSpPr/>
          <p:nvPr/>
        </p:nvGrpSpPr>
        <p:grpSpPr>
          <a:xfrm>
            <a:off x="4893260" y="180373"/>
            <a:ext cx="4250740" cy="6589014"/>
            <a:chOff x="4893260" y="180373"/>
            <a:chExt cx="4250740" cy="6589014"/>
          </a:xfrm>
        </p:grpSpPr>
        <p:pic>
          <p:nvPicPr>
            <p:cNvPr id="2" name="Picture 2" descr="http://www.algebralab.org/img/5cb2c6e6-0c3d-4a4a-919a-30f7c103c41d.gif">
              <a:extLst>
                <a:ext uri="{FF2B5EF4-FFF2-40B4-BE49-F238E27FC236}">
                  <a16:creationId xmlns:a16="http://schemas.microsoft.com/office/drawing/2014/main" id="{64D3F175-8389-460D-8627-40BF688231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8" r="22462" b="11469"/>
            <a:stretch/>
          </p:blipFill>
          <p:spPr bwMode="auto">
            <a:xfrm>
              <a:off x="5554394" y="1457832"/>
              <a:ext cx="3581400" cy="4689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D29A2A9D-9A9F-45C1-ADAE-FE64205F7456}"/>
                </a:ext>
              </a:extLst>
            </p:cNvPr>
            <p:cNvSpPr txBox="1"/>
            <p:nvPr/>
          </p:nvSpPr>
          <p:spPr>
            <a:xfrm>
              <a:off x="5145868" y="180373"/>
              <a:ext cx="3886200" cy="830997"/>
            </a:xfrm>
            <a:prstGeom prst="rect">
              <a:avLst/>
            </a:prstGeom>
            <a:noFill/>
            <a:ln w="12700">
              <a:solidFill>
                <a:srgbClr val="FF0000"/>
              </a:solidFill>
            </a:ln>
          </p:spPr>
          <p:txBody>
            <a:bodyPr wrap="square" rtlCol="0">
              <a:spAutoFit/>
            </a:bodyPr>
            <a:lstStyle/>
            <a:p>
              <a:pPr algn="ctr" fontAlgn="base">
                <a:spcBef>
                  <a:spcPct val="0"/>
                </a:spcBef>
                <a:spcAft>
                  <a:spcPct val="0"/>
                </a:spcAft>
              </a:pPr>
              <a:r>
                <a:rPr lang="en-US" sz="2400" dirty="0">
                  <a:solidFill>
                    <a:srgbClr val="FF0000"/>
                  </a:solidFill>
                  <a:latin typeface="Comic Sans MS" panose="030F0702030302020204" pitchFamily="66" charset="0"/>
                </a:rPr>
                <a:t>Band of Stable </a:t>
              </a:r>
              <a:br>
                <a:rPr lang="en-US" sz="2400" dirty="0">
                  <a:solidFill>
                    <a:srgbClr val="FF0000"/>
                  </a:solidFill>
                  <a:latin typeface="Comic Sans MS" panose="030F0702030302020204" pitchFamily="66" charset="0"/>
                </a:rPr>
              </a:br>
              <a:r>
                <a:rPr lang="en-US" altLang="en-US" sz="2400" dirty="0">
                  <a:solidFill>
                    <a:srgbClr val="FF0000"/>
                  </a:solidFill>
                  <a:latin typeface="Comic Sans MS" panose="030F0702030302020204" pitchFamily="66" charset="0"/>
                </a:rPr>
                <a:t>neutron</a:t>
              </a:r>
              <a:r>
                <a:rPr lang="en-US" altLang="en-US" sz="2400" dirty="0">
                  <a:solidFill>
                    <a:srgbClr val="FF0000"/>
                  </a:solidFill>
                  <a:latin typeface="Comic Sans MS" panose="030F0702030302020204" pitchFamily="66" charset="0"/>
                  <a:cs typeface="Calibri"/>
                </a:rPr>
                <a:t> : proton  ratios</a:t>
              </a:r>
              <a:endParaRPr lang="en-US" sz="2400" dirty="0">
                <a:solidFill>
                  <a:srgbClr val="FF0000"/>
                </a:solidFill>
                <a:latin typeface="Comic Sans MS" panose="030F0702030302020204" pitchFamily="66" charset="0"/>
              </a:endParaRPr>
            </a:p>
          </p:txBody>
        </p:sp>
        <p:cxnSp>
          <p:nvCxnSpPr>
            <p:cNvPr id="5" name="Straight Arrow Connector 4">
              <a:extLst>
                <a:ext uri="{FF2B5EF4-FFF2-40B4-BE49-F238E27FC236}">
                  <a16:creationId xmlns:a16="http://schemas.microsoft.com/office/drawing/2014/main" id="{AEC8CB9D-F33B-4F42-9511-0E0BBBF56352}"/>
                </a:ext>
              </a:extLst>
            </p:cNvPr>
            <p:cNvCxnSpPr>
              <a:cxnSpLocks/>
            </p:cNvCxnSpPr>
            <p:nvPr/>
          </p:nvCxnSpPr>
          <p:spPr>
            <a:xfrm>
              <a:off x="6629400" y="1048220"/>
              <a:ext cx="966150" cy="1923580"/>
            </a:xfrm>
            <a:prstGeom prst="straightConnector1">
              <a:avLst/>
            </a:prstGeom>
            <a:ln w="38100">
              <a:solidFill>
                <a:srgbClr val="FF0000"/>
              </a:solidFill>
              <a:headEnd type="none" w="med" len="med"/>
              <a:tailEnd type="triangle" w="med" len="med"/>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34603EF3-AE59-433D-A087-69E8C496D571}"/>
                </a:ext>
              </a:extLst>
            </p:cNvPr>
            <p:cNvSpPr txBox="1"/>
            <p:nvPr/>
          </p:nvSpPr>
          <p:spPr>
            <a:xfrm>
              <a:off x="4893260" y="3429000"/>
              <a:ext cx="821740" cy="584775"/>
            </a:xfrm>
            <a:prstGeom prst="rect">
              <a:avLst/>
            </a:prstGeom>
            <a:noFill/>
          </p:spPr>
          <p:txBody>
            <a:bodyPr wrap="square" rtlCol="0">
              <a:spAutoFit/>
            </a:bodyPr>
            <a:lstStyle/>
            <a:p>
              <a:r>
                <a:rPr lang="en-US" sz="3200" dirty="0">
                  <a:latin typeface="+mj-lt"/>
                </a:rPr>
                <a:t>#n</a:t>
              </a:r>
              <a:r>
                <a:rPr lang="en-US" sz="3200" dirty="0">
                  <a:latin typeface="+mj-lt"/>
                  <a:ea typeface="Verdana" panose="020B0604030504040204" pitchFamily="34" charset="0"/>
                </a:rPr>
                <a:t>°</a:t>
              </a:r>
              <a:endParaRPr lang="en-US" sz="3200" dirty="0">
                <a:latin typeface="+mj-lt"/>
              </a:endParaRPr>
            </a:p>
          </p:txBody>
        </p:sp>
        <p:sp>
          <p:nvSpPr>
            <p:cNvPr id="7" name="TextBox 6">
              <a:extLst>
                <a:ext uri="{FF2B5EF4-FFF2-40B4-BE49-F238E27FC236}">
                  <a16:creationId xmlns:a16="http://schemas.microsoft.com/office/drawing/2014/main" id="{805CD56B-89F1-4937-8C57-674F58CA82D5}"/>
                </a:ext>
              </a:extLst>
            </p:cNvPr>
            <p:cNvSpPr txBox="1"/>
            <p:nvPr/>
          </p:nvSpPr>
          <p:spPr>
            <a:xfrm>
              <a:off x="7329854" y="6184612"/>
              <a:ext cx="821740" cy="584775"/>
            </a:xfrm>
            <a:prstGeom prst="rect">
              <a:avLst/>
            </a:prstGeom>
            <a:noFill/>
          </p:spPr>
          <p:txBody>
            <a:bodyPr wrap="square" rtlCol="0">
              <a:spAutoFit/>
            </a:bodyPr>
            <a:lstStyle/>
            <a:p>
              <a:r>
                <a:rPr lang="en-US" sz="3200" dirty="0">
                  <a:latin typeface="+mj-lt"/>
                </a:rPr>
                <a:t>#p</a:t>
              </a:r>
              <a:r>
                <a:rPr lang="en-US" sz="3200" baseline="30000" dirty="0">
                  <a:latin typeface="+mj-lt"/>
                  <a:ea typeface="Verdana" panose="020B0604030504040204" pitchFamily="34" charset="0"/>
                </a:rPr>
                <a:t>+</a:t>
              </a:r>
              <a:endParaRPr lang="en-US" sz="3200" baseline="30000" dirty="0">
                <a:latin typeface="+mj-lt"/>
              </a:endParaRPr>
            </a:p>
          </p:txBody>
        </p:sp>
        <p:sp>
          <p:nvSpPr>
            <p:cNvPr id="8" name="TextBox 7">
              <a:extLst>
                <a:ext uri="{FF2B5EF4-FFF2-40B4-BE49-F238E27FC236}">
                  <a16:creationId xmlns:a16="http://schemas.microsoft.com/office/drawing/2014/main" id="{E85DBD90-084A-4D57-937E-3EE0AC0BC291}"/>
                </a:ext>
              </a:extLst>
            </p:cNvPr>
            <p:cNvSpPr txBox="1"/>
            <p:nvPr/>
          </p:nvSpPr>
          <p:spPr>
            <a:xfrm>
              <a:off x="8322260" y="4013775"/>
              <a:ext cx="821740" cy="830997"/>
            </a:xfrm>
            <a:prstGeom prst="rect">
              <a:avLst/>
            </a:prstGeom>
            <a:noFill/>
            <a:ln>
              <a:solidFill>
                <a:schemeClr val="tx1">
                  <a:lumMod val="95000"/>
                  <a:lumOff val="5000"/>
                </a:schemeClr>
              </a:solidFill>
            </a:ln>
          </p:spPr>
          <p:txBody>
            <a:bodyPr wrap="square" rtlCol="0">
              <a:spAutoFit/>
            </a:bodyPr>
            <a:lstStyle/>
            <a:p>
              <a:pPr algn="ctr"/>
              <a:r>
                <a:rPr lang="en-US" sz="2400" dirty="0">
                  <a:latin typeface="+mj-lt"/>
                </a:rPr>
                <a:t>1:1</a:t>
              </a:r>
              <a:br>
                <a:rPr lang="en-US" sz="2400" dirty="0">
                  <a:latin typeface="+mj-lt"/>
                </a:rPr>
              </a:br>
              <a:r>
                <a:rPr lang="en-US" sz="2400" dirty="0">
                  <a:latin typeface="+mj-lt"/>
                </a:rPr>
                <a:t>line</a:t>
              </a:r>
            </a:p>
          </p:txBody>
        </p:sp>
        <p:cxnSp>
          <p:nvCxnSpPr>
            <p:cNvPr id="11" name="Straight Arrow Connector 10">
              <a:extLst>
                <a:ext uri="{FF2B5EF4-FFF2-40B4-BE49-F238E27FC236}">
                  <a16:creationId xmlns:a16="http://schemas.microsoft.com/office/drawing/2014/main" id="{FDA97786-61B5-B018-4ACE-2EFA0069BA62}"/>
                </a:ext>
              </a:extLst>
            </p:cNvPr>
            <p:cNvCxnSpPr>
              <a:cxnSpLocks/>
            </p:cNvCxnSpPr>
            <p:nvPr/>
          </p:nvCxnSpPr>
          <p:spPr>
            <a:xfrm flipH="1" flipV="1">
              <a:off x="8458200" y="3429000"/>
              <a:ext cx="152400" cy="58477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516495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354765"/>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Table O   </a:t>
            </a:r>
            <a:r>
              <a:rPr lang="en-US" sz="2800" dirty="0">
                <a:solidFill>
                  <a:srgbClr val="FF0000"/>
                </a:solidFill>
                <a:latin typeface="Times New Roman" panose="02020603050405020304" pitchFamily="18" charset="0"/>
                <a:cs typeface="Times New Roman" panose="02020603050405020304" pitchFamily="18" charset="0"/>
              </a:rPr>
              <a:t>Table O lists the radioactive particles. </a:t>
            </a:r>
            <a:endParaRPr lang="en-US" sz="2000" dirty="0">
              <a:solidFill>
                <a:srgbClr val="FF0000"/>
              </a:solidFill>
              <a:latin typeface="Times New Roman" panose="02020603050405020304" pitchFamily="18" charset="0"/>
              <a:cs typeface="Times New Roman" panose="02020603050405020304" pitchFamily="18" charset="0"/>
            </a:endParaRPr>
          </a:p>
          <a:p>
            <a:br>
              <a:rPr lang="en-US" sz="2000" dirty="0">
                <a:solidFill>
                  <a:srgbClr val="FF0000"/>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Radioactive emission is mostly particles but can be energy as well.  The radiation that we need to familiarize ourselves with is in Table O.  </a:t>
            </a:r>
          </a:p>
          <a:p>
            <a:endParaRPr lang="en-US" sz="3200" dirty="0">
              <a:solidFill>
                <a:srgbClr val="0000FF"/>
              </a:solidFill>
              <a:latin typeface="Times New Roman" panose="02020603050405020304" pitchFamily="18" charset="0"/>
              <a:cs typeface="Times New Roman" panose="02020603050405020304" pitchFamily="18" charset="0"/>
            </a:endParaRPr>
          </a:p>
          <a:p>
            <a:r>
              <a:rPr lang="en-US" sz="3200" dirty="0">
                <a:solidFill>
                  <a:srgbClr val="0000FF"/>
                </a:solidFill>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5001F57-435B-4AC6-A8FF-0CF279C97B09}"/>
              </a:ext>
            </a:extLst>
          </p:cNvPr>
          <p:cNvPicPr>
            <a:picLocks noChangeAspect="1"/>
          </p:cNvPicPr>
          <p:nvPr/>
        </p:nvPicPr>
        <p:blipFill rotWithShape="1">
          <a:blip r:embed="rId2">
            <a:extLst>
              <a:ext uri="{28A0092B-C50C-407E-A947-70E740481C1C}">
                <a14:useLocalDpi xmlns:a14="http://schemas.microsoft.com/office/drawing/2010/main" val="0"/>
              </a:ext>
            </a:extLst>
          </a:blip>
          <a:srcRect l="6666" t="5147" r="8889" b="5626"/>
          <a:stretch/>
        </p:blipFill>
        <p:spPr>
          <a:xfrm>
            <a:off x="1295400" y="2374232"/>
            <a:ext cx="6553200" cy="4483768"/>
          </a:xfrm>
          <a:prstGeom prst="rect">
            <a:avLst/>
          </a:prstGeom>
        </p:spPr>
      </p:pic>
    </p:spTree>
    <p:extLst>
      <p:ext uri="{BB962C8B-B14F-4D97-AF65-F5344CB8AC3E}">
        <p14:creationId xmlns:p14="http://schemas.microsoft.com/office/powerpoint/2010/main" val="2367440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radiation penetrating power">
            <a:extLst>
              <a:ext uri="{FF2B5EF4-FFF2-40B4-BE49-F238E27FC236}">
                <a16:creationId xmlns:a16="http://schemas.microsoft.com/office/drawing/2014/main" id="{DD8F186B-8BE5-401E-ADBA-2B9B89DC5A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33" y="2057400"/>
            <a:ext cx="9127068" cy="3505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25ACB71-6CFC-45A8-A771-AB072DC7639F}"/>
              </a:ext>
            </a:extLst>
          </p:cNvPr>
          <p:cNvSpPr txBox="1"/>
          <p:nvPr/>
        </p:nvSpPr>
        <p:spPr>
          <a:xfrm>
            <a:off x="0" y="0"/>
            <a:ext cx="9144000" cy="1077218"/>
          </a:xfrm>
          <a:prstGeom prst="rect">
            <a:avLst/>
          </a:prstGeom>
          <a:solidFill>
            <a:schemeClr val="accent2">
              <a:lumMod val="20000"/>
              <a:lumOff val="80000"/>
            </a:schemeClr>
          </a:solidFill>
        </p:spPr>
        <p:txBody>
          <a:bodyPr wrap="square" rtlCol="0">
            <a:spAutoFit/>
          </a:bodyPr>
          <a:lstStyle/>
          <a:p>
            <a:r>
              <a:rPr lang="en-US" sz="3200" dirty="0">
                <a:solidFill>
                  <a:srgbClr val="0000FF"/>
                </a:solidFill>
                <a:latin typeface="Times New Roman" panose="02020603050405020304" pitchFamily="18" charset="0"/>
                <a:cs typeface="Times New Roman" panose="02020603050405020304" pitchFamily="18" charset="0"/>
              </a:rPr>
              <a:t>24.  Can you be protected from RADIATION?     </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What stops different kinds of radiation?</a:t>
            </a:r>
          </a:p>
        </p:txBody>
      </p:sp>
    </p:spTree>
    <p:extLst>
      <p:ext uri="{BB962C8B-B14F-4D97-AF65-F5344CB8AC3E}">
        <p14:creationId xmlns:p14="http://schemas.microsoft.com/office/powerpoint/2010/main" val="3895706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radiation penetrating power">
            <a:extLst>
              <a:ext uri="{FF2B5EF4-FFF2-40B4-BE49-F238E27FC236}">
                <a16:creationId xmlns:a16="http://schemas.microsoft.com/office/drawing/2014/main" id="{9710D56C-790C-4062-805F-AA739657C7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39116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1BB31F4-536E-FD2E-BF48-4499FD43D825}"/>
              </a:ext>
            </a:extLst>
          </p:cNvPr>
          <p:cNvSpPr txBox="1"/>
          <p:nvPr/>
        </p:nvSpPr>
        <p:spPr>
          <a:xfrm>
            <a:off x="0" y="0"/>
            <a:ext cx="9144000" cy="523220"/>
          </a:xfrm>
          <a:prstGeom prst="rect">
            <a:avLst/>
          </a:prstGeom>
          <a:solidFill>
            <a:schemeClr val="accent5">
              <a:lumMod val="20000"/>
              <a:lumOff val="80000"/>
            </a:schemeClr>
          </a:solidFill>
        </p:spPr>
        <p:txBody>
          <a:bodyPr wrap="square" rtlCol="0">
            <a:spAutoFit/>
          </a:bodyPr>
          <a:lstStyle/>
          <a:p>
            <a:r>
              <a:rPr lang="en-US" sz="2800" dirty="0">
                <a:solidFill>
                  <a:srgbClr val="0000FF"/>
                </a:solidFill>
                <a:latin typeface="Times New Roman" panose="02020603050405020304" pitchFamily="18" charset="0"/>
                <a:cs typeface="Times New Roman" panose="02020603050405020304" pitchFamily="18" charset="0"/>
              </a:rPr>
              <a:t>25.  What can stop neutrons?  </a:t>
            </a:r>
          </a:p>
        </p:txBody>
      </p:sp>
      <p:sp>
        <p:nvSpPr>
          <p:cNvPr id="4" name="TextBox 3">
            <a:extLst>
              <a:ext uri="{FF2B5EF4-FFF2-40B4-BE49-F238E27FC236}">
                <a16:creationId xmlns:a16="http://schemas.microsoft.com/office/drawing/2014/main" id="{96366219-EAF0-FB22-4279-E21AB4783678}"/>
              </a:ext>
            </a:extLst>
          </p:cNvPr>
          <p:cNvSpPr txBox="1"/>
          <p:nvPr/>
        </p:nvSpPr>
        <p:spPr>
          <a:xfrm>
            <a:off x="0" y="6150114"/>
            <a:ext cx="9144000" cy="707886"/>
          </a:xfrm>
          <a:prstGeom prst="rect">
            <a:avLst/>
          </a:prstGeom>
          <a:solidFill>
            <a:srgbClr val="FFFF00"/>
          </a:solidFill>
        </p:spPr>
        <p:txBody>
          <a:bodyPr wrap="square" rtlCol="0">
            <a:spAutoFit/>
          </a:bodyPr>
          <a:lstStyle/>
          <a:p>
            <a:pPr algn="ctr"/>
            <a:r>
              <a:rPr lang="en-US" sz="4000" dirty="0">
                <a:solidFill>
                  <a:srgbClr val="FF0000"/>
                </a:solidFill>
                <a:latin typeface="Times New Roman" panose="02020603050405020304" pitchFamily="18" charset="0"/>
                <a:cs typeface="Times New Roman" panose="02020603050405020304" pitchFamily="18" charset="0"/>
              </a:rPr>
              <a:t>What stops gamma radiation? </a:t>
            </a:r>
            <a:r>
              <a:rPr lang="en-US" sz="4000" b="1" dirty="0">
                <a:latin typeface="Times New Roman" panose="02020603050405020304" pitchFamily="18" charset="0"/>
                <a:cs typeface="Times New Roman" panose="02020603050405020304" pitchFamily="18" charset="0"/>
              </a:rPr>
              <a:t>Nothing. </a:t>
            </a:r>
          </a:p>
        </p:txBody>
      </p:sp>
    </p:spTree>
    <p:extLst>
      <p:ext uri="{BB962C8B-B14F-4D97-AF65-F5344CB8AC3E}">
        <p14:creationId xmlns:p14="http://schemas.microsoft.com/office/powerpoint/2010/main" val="38644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F2E9A05-FC63-494D-AA74-6F8A7705BBC8}"/>
              </a:ext>
            </a:extLst>
          </p:cNvPr>
          <p:cNvGraphicFramePr>
            <a:graphicFrameLocks noGrp="1"/>
          </p:cNvGraphicFramePr>
          <p:nvPr>
            <p:extLst>
              <p:ext uri="{D42A27DB-BD31-4B8C-83A1-F6EECF244321}">
                <p14:modId xmlns:p14="http://schemas.microsoft.com/office/powerpoint/2010/main" val="2091527258"/>
              </p:ext>
            </p:extLst>
          </p:nvPr>
        </p:nvGraphicFramePr>
        <p:xfrm>
          <a:off x="-13504" y="0"/>
          <a:ext cx="9157505" cy="6857998"/>
        </p:xfrm>
        <a:graphic>
          <a:graphicData uri="http://schemas.openxmlformats.org/drawingml/2006/table">
            <a:tbl>
              <a:tblPr firstRow="1" bandRow="1">
                <a:tableStyleId>{5C22544A-7EE6-4342-B048-85BDC9FD1C3A}</a:tableStyleId>
              </a:tblPr>
              <a:tblGrid>
                <a:gridCol w="1831501">
                  <a:extLst>
                    <a:ext uri="{9D8B030D-6E8A-4147-A177-3AD203B41FA5}">
                      <a16:colId xmlns:a16="http://schemas.microsoft.com/office/drawing/2014/main" val="398641860"/>
                    </a:ext>
                  </a:extLst>
                </a:gridCol>
                <a:gridCol w="1831501">
                  <a:extLst>
                    <a:ext uri="{9D8B030D-6E8A-4147-A177-3AD203B41FA5}">
                      <a16:colId xmlns:a16="http://schemas.microsoft.com/office/drawing/2014/main" val="1504575785"/>
                    </a:ext>
                  </a:extLst>
                </a:gridCol>
                <a:gridCol w="1831501">
                  <a:extLst>
                    <a:ext uri="{9D8B030D-6E8A-4147-A177-3AD203B41FA5}">
                      <a16:colId xmlns:a16="http://schemas.microsoft.com/office/drawing/2014/main" val="1150109624"/>
                    </a:ext>
                  </a:extLst>
                </a:gridCol>
                <a:gridCol w="1831501">
                  <a:extLst>
                    <a:ext uri="{9D8B030D-6E8A-4147-A177-3AD203B41FA5}">
                      <a16:colId xmlns:a16="http://schemas.microsoft.com/office/drawing/2014/main" val="2457752340"/>
                    </a:ext>
                  </a:extLst>
                </a:gridCol>
                <a:gridCol w="1831501">
                  <a:extLst>
                    <a:ext uri="{9D8B030D-6E8A-4147-A177-3AD203B41FA5}">
                      <a16:colId xmlns:a16="http://schemas.microsoft.com/office/drawing/2014/main" val="2036538875"/>
                    </a:ext>
                  </a:extLst>
                </a:gridCol>
              </a:tblGrid>
              <a:tr h="620633">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Times New Roman" panose="02020603050405020304" pitchFamily="18" charset="0"/>
                          <a:cs typeface="Times New Roman" panose="02020603050405020304" pitchFamily="18" charset="0"/>
                        </a:rPr>
                        <a:t>26.  FILL IN THIS CHART about RADIOACTIVE PARTICLES and energy.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69451235"/>
                  </a:ext>
                </a:extLst>
              </a:tr>
              <a:tr h="651665">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Table 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Mass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Charge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Symbols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Penetrating power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929716197"/>
                  </a:ext>
                </a:extLst>
              </a:tr>
              <a:tr h="930950">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ALPHA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57541298"/>
                  </a:ext>
                </a:extLst>
              </a:tr>
              <a:tr h="930950">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BETA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52210204"/>
                  </a:ext>
                </a:extLst>
              </a:tr>
              <a:tr h="930950">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GAMMA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16001140"/>
                  </a:ext>
                </a:extLst>
              </a:tr>
              <a:tr h="930950">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NEUTRON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468305"/>
                  </a:ext>
                </a:extLst>
              </a:tr>
              <a:tr h="930950">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PROTON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3812074"/>
                  </a:ext>
                </a:extLst>
              </a:tr>
              <a:tr h="930950">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POSITRON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00670355"/>
                  </a:ext>
                </a:extLst>
              </a:tr>
            </a:tbl>
          </a:graphicData>
        </a:graphic>
      </p:graphicFrame>
    </p:spTree>
    <p:extLst>
      <p:ext uri="{BB962C8B-B14F-4D97-AF65-F5344CB8AC3E}">
        <p14:creationId xmlns:p14="http://schemas.microsoft.com/office/powerpoint/2010/main" val="354602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48169-46D5-3F10-B28C-4C2D17F0DE64}"/>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760E5ED-3A13-CEF7-571B-B5D52539FE3E}"/>
              </a:ext>
            </a:extLst>
          </p:cNvPr>
          <p:cNvGraphicFramePr>
            <a:graphicFrameLocks noGrp="1"/>
          </p:cNvGraphicFramePr>
          <p:nvPr>
            <p:extLst>
              <p:ext uri="{D42A27DB-BD31-4B8C-83A1-F6EECF244321}">
                <p14:modId xmlns:p14="http://schemas.microsoft.com/office/powerpoint/2010/main" val="1569490101"/>
              </p:ext>
            </p:extLst>
          </p:nvPr>
        </p:nvGraphicFramePr>
        <p:xfrm>
          <a:off x="-13504" y="0"/>
          <a:ext cx="9157505" cy="6857998"/>
        </p:xfrm>
        <a:graphic>
          <a:graphicData uri="http://schemas.openxmlformats.org/drawingml/2006/table">
            <a:tbl>
              <a:tblPr firstRow="1" bandRow="1">
                <a:tableStyleId>{5C22544A-7EE6-4342-B048-85BDC9FD1C3A}</a:tableStyleId>
              </a:tblPr>
              <a:tblGrid>
                <a:gridCol w="1831501">
                  <a:extLst>
                    <a:ext uri="{9D8B030D-6E8A-4147-A177-3AD203B41FA5}">
                      <a16:colId xmlns:a16="http://schemas.microsoft.com/office/drawing/2014/main" val="398641860"/>
                    </a:ext>
                  </a:extLst>
                </a:gridCol>
                <a:gridCol w="1831501">
                  <a:extLst>
                    <a:ext uri="{9D8B030D-6E8A-4147-A177-3AD203B41FA5}">
                      <a16:colId xmlns:a16="http://schemas.microsoft.com/office/drawing/2014/main" val="1504575785"/>
                    </a:ext>
                  </a:extLst>
                </a:gridCol>
                <a:gridCol w="1831501">
                  <a:extLst>
                    <a:ext uri="{9D8B030D-6E8A-4147-A177-3AD203B41FA5}">
                      <a16:colId xmlns:a16="http://schemas.microsoft.com/office/drawing/2014/main" val="1150109624"/>
                    </a:ext>
                  </a:extLst>
                </a:gridCol>
                <a:gridCol w="1831501">
                  <a:extLst>
                    <a:ext uri="{9D8B030D-6E8A-4147-A177-3AD203B41FA5}">
                      <a16:colId xmlns:a16="http://schemas.microsoft.com/office/drawing/2014/main" val="2457752340"/>
                    </a:ext>
                  </a:extLst>
                </a:gridCol>
                <a:gridCol w="1831501">
                  <a:extLst>
                    <a:ext uri="{9D8B030D-6E8A-4147-A177-3AD203B41FA5}">
                      <a16:colId xmlns:a16="http://schemas.microsoft.com/office/drawing/2014/main" val="2036538875"/>
                    </a:ext>
                  </a:extLst>
                </a:gridCol>
              </a:tblGrid>
              <a:tr h="620633">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Times New Roman" panose="02020603050405020304" pitchFamily="18" charset="0"/>
                          <a:cs typeface="Times New Roman" panose="02020603050405020304" pitchFamily="18" charset="0"/>
                        </a:rPr>
                        <a:t>26.  FILL IN THIS CHART about RADIOACTIVE PARTICLES and energy.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69451235"/>
                  </a:ext>
                </a:extLst>
              </a:tr>
              <a:tr h="651665">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Table 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Mass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Charge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Symbols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Penetrating power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929716197"/>
                  </a:ext>
                </a:extLst>
              </a:tr>
              <a:tr h="930950">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ALPHA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200" dirty="0">
                          <a:solidFill>
                            <a:schemeClr val="tx1">
                              <a:lumMod val="95000"/>
                              <a:lumOff val="5000"/>
                            </a:schemeClr>
                          </a:solidFill>
                          <a:latin typeface="Times New Roman" panose="02020603050405020304" pitchFamily="18" charset="0"/>
                          <a:cs typeface="Times New Roman" panose="02020603050405020304" pitchFamily="18" charset="0"/>
                        </a:rPr>
                        <a:t>4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200" dirty="0">
                          <a:solidFill>
                            <a:schemeClr val="tx1">
                              <a:lumMod val="95000"/>
                              <a:lumOff val="5000"/>
                            </a:schemeClr>
                          </a:solidFill>
                          <a:latin typeface="Times New Roman" panose="02020603050405020304" pitchFamily="18" charset="0"/>
                          <a:cs typeface="Times New Roman" panose="02020603050405020304" pitchFamily="18" charset="0"/>
                        </a:rPr>
                        <a:t>WEAKEST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57541298"/>
                  </a:ext>
                </a:extLst>
              </a:tr>
              <a:tr h="930950">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BETA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200" dirty="0">
                          <a:solidFill>
                            <a:schemeClr val="tx1">
                              <a:lumMod val="95000"/>
                              <a:lumOff val="5000"/>
                            </a:schemeClr>
                          </a:solidFill>
                          <a:latin typeface="Times New Roman" panose="02020603050405020304" pitchFamily="18" charset="0"/>
                          <a:cs typeface="Times New Roman" panose="02020603050405020304" pitchFamily="18" charset="0"/>
                        </a:rPr>
                        <a:t>ZERO in HS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200" dirty="0">
                          <a:solidFill>
                            <a:schemeClr val="tx1">
                              <a:lumMod val="95000"/>
                              <a:lumOff val="5000"/>
                            </a:schemeClr>
                          </a:solidFill>
                          <a:latin typeface="Times New Roman" panose="02020603050405020304" pitchFamily="18" charset="0"/>
                          <a:cs typeface="Times New Roman" panose="02020603050405020304" pitchFamily="18" charset="0"/>
                        </a:rPr>
                        <a:t>STRONG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052210204"/>
                  </a:ext>
                </a:extLst>
              </a:tr>
              <a:tr h="930950">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GAMMA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200" dirty="0">
                          <a:solidFill>
                            <a:schemeClr val="tx1">
                              <a:lumMod val="95000"/>
                              <a:lumOff val="5000"/>
                            </a:schemeClr>
                          </a:solidFill>
                          <a:latin typeface="Times New Roman" panose="02020603050405020304" pitchFamily="18" charset="0"/>
                          <a:cs typeface="Times New Roman" panose="02020603050405020304" pitchFamily="18" charset="0"/>
                        </a:rPr>
                        <a:t>ZERO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200" dirty="0">
                          <a:solidFill>
                            <a:schemeClr val="tx1">
                              <a:lumMod val="95000"/>
                              <a:lumOff val="5000"/>
                            </a:schemeClr>
                          </a:solidFill>
                          <a:latin typeface="Times New Roman" panose="02020603050405020304" pitchFamily="18" charset="0"/>
                          <a:cs typeface="Times New Roman" panose="02020603050405020304" pitchFamily="18" charset="0"/>
                        </a:rPr>
                        <a:t>NEUTRAL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200" dirty="0">
                          <a:solidFill>
                            <a:schemeClr val="tx1">
                              <a:lumMod val="95000"/>
                              <a:lumOff val="5000"/>
                            </a:schemeClr>
                          </a:solidFill>
                          <a:latin typeface="Times New Roman" panose="02020603050405020304" pitchFamily="18" charset="0"/>
                          <a:cs typeface="Times New Roman" panose="02020603050405020304" pitchFamily="18" charset="0"/>
                        </a:rPr>
                        <a:t>STRONGEST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16001140"/>
                  </a:ext>
                </a:extLst>
              </a:tr>
              <a:tr h="930950">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NEUTRON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200" dirty="0">
                          <a:solidFill>
                            <a:schemeClr val="tx1">
                              <a:lumMod val="95000"/>
                              <a:lumOff val="5000"/>
                            </a:schemeClr>
                          </a:solidFill>
                          <a:latin typeface="Times New Roman" panose="02020603050405020304" pitchFamily="18" charset="0"/>
                          <a:cs typeface="Times New Roman" panose="02020603050405020304" pitchFamily="18" charset="0"/>
                        </a:rPr>
                        <a:t>1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solidFill>
                            <a:schemeClr val="tx1">
                              <a:lumMod val="95000"/>
                              <a:lumOff val="5000"/>
                            </a:schemeClr>
                          </a:solidFill>
                          <a:latin typeface="Times New Roman" panose="02020603050405020304" pitchFamily="18" charset="0"/>
                          <a:cs typeface="Times New Roman" panose="02020603050405020304" pitchFamily="18" charset="0"/>
                        </a:rPr>
                        <a:t>NEUTRAL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endParaRPr lang="en-US" sz="22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200" dirty="0">
                          <a:solidFill>
                            <a:schemeClr val="tx1">
                              <a:lumMod val="95000"/>
                              <a:lumOff val="5000"/>
                            </a:schemeClr>
                          </a:solidFill>
                          <a:latin typeface="Times New Roman" panose="02020603050405020304" pitchFamily="18" charset="0"/>
                          <a:cs typeface="Times New Roman" panose="02020603050405020304" pitchFamily="18" charset="0"/>
                        </a:rPr>
                        <a:t>MEDIUM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696468305"/>
                  </a:ext>
                </a:extLst>
              </a:tr>
              <a:tr h="930950">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PROTON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200">
                          <a:solidFill>
                            <a:schemeClr val="tx1">
                              <a:lumMod val="95000"/>
                              <a:lumOff val="5000"/>
                            </a:schemeClr>
                          </a:solidFill>
                          <a:latin typeface="Times New Roman" panose="02020603050405020304" pitchFamily="18" charset="0"/>
                          <a:cs typeface="Times New Roman" panose="02020603050405020304" pitchFamily="18" charset="0"/>
                        </a:rPr>
                        <a:t>1 AMU</a:t>
                      </a:r>
                      <a:endParaRPr lang="en-US" sz="22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20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22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dirty="0">
                          <a:solidFill>
                            <a:schemeClr val="tx1">
                              <a:lumMod val="95000"/>
                              <a:lumOff val="5000"/>
                            </a:schemeClr>
                          </a:solidFill>
                          <a:latin typeface="Times New Roman" panose="02020603050405020304" pitchFamily="18" charset="0"/>
                          <a:cs typeface="Times New Roman" panose="02020603050405020304" pitchFamily="18" charset="0"/>
                        </a:rPr>
                        <a:t>Does  not apply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3812074"/>
                  </a:ext>
                </a:extLst>
              </a:tr>
              <a:tr h="930950">
                <a:tc>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POSITRON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200" dirty="0">
                          <a:solidFill>
                            <a:schemeClr val="tx1"/>
                          </a:solidFill>
                          <a:latin typeface="Times New Roman" panose="02020603050405020304" pitchFamily="18" charset="0"/>
                          <a:cs typeface="Times New Roman" panose="02020603050405020304" pitchFamily="18" charset="0"/>
                        </a:rPr>
                        <a:t>ZERO in HS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200" dirty="0">
                          <a:solidFill>
                            <a:schemeClr val="tx1"/>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endParaRPr lang="en-US" sz="22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US" sz="2200" dirty="0">
                          <a:solidFill>
                            <a:schemeClr val="tx1"/>
                          </a:solidFill>
                          <a:latin typeface="Times New Roman" panose="02020603050405020304" pitchFamily="18" charset="0"/>
                          <a:cs typeface="Times New Roman" panose="02020603050405020304" pitchFamily="18" charset="0"/>
                        </a:rPr>
                        <a:t>SIMILAR TO BETA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200670355"/>
                  </a:ext>
                </a:extLst>
              </a:tr>
            </a:tbl>
          </a:graphicData>
        </a:graphic>
      </p:graphicFrame>
      <p:pic>
        <p:nvPicPr>
          <p:cNvPr id="4" name="Picture 3">
            <a:extLst>
              <a:ext uri="{FF2B5EF4-FFF2-40B4-BE49-F238E27FC236}">
                <a16:creationId xmlns:a16="http://schemas.microsoft.com/office/drawing/2014/main" id="{951C13F5-5715-4163-B67F-725745C804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8800" y="1524000"/>
            <a:ext cx="1590897" cy="457264"/>
          </a:xfrm>
          <a:prstGeom prst="rect">
            <a:avLst/>
          </a:prstGeom>
        </p:spPr>
      </p:pic>
      <p:pic>
        <p:nvPicPr>
          <p:cNvPr id="6" name="Picture 5">
            <a:extLst>
              <a:ext uri="{FF2B5EF4-FFF2-40B4-BE49-F238E27FC236}">
                <a16:creationId xmlns:a16="http://schemas.microsoft.com/office/drawing/2014/main" id="{F97AC382-4A26-4A7B-8E15-425CBF4C33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0747" y="2466905"/>
            <a:ext cx="1267002" cy="504895"/>
          </a:xfrm>
          <a:prstGeom prst="rect">
            <a:avLst/>
          </a:prstGeom>
        </p:spPr>
      </p:pic>
      <p:pic>
        <p:nvPicPr>
          <p:cNvPr id="10" name="Picture 9">
            <a:extLst>
              <a:ext uri="{FF2B5EF4-FFF2-40B4-BE49-F238E27FC236}">
                <a16:creationId xmlns:a16="http://schemas.microsoft.com/office/drawing/2014/main" id="{317C2A8E-CE15-4257-A73C-384DBFF71545}"/>
              </a:ext>
            </a:extLst>
          </p:cNvPr>
          <p:cNvPicPr>
            <a:picLocks noChangeAspect="1"/>
          </p:cNvPicPr>
          <p:nvPr/>
        </p:nvPicPr>
        <p:blipFill rotWithShape="1">
          <a:blip r:embed="rId4">
            <a:extLst>
              <a:ext uri="{28A0092B-C50C-407E-A947-70E740481C1C}">
                <a14:useLocalDpi xmlns:a14="http://schemas.microsoft.com/office/drawing/2010/main" val="0"/>
              </a:ext>
            </a:extLst>
          </a:blip>
          <a:srcRect t="5555"/>
          <a:stretch/>
        </p:blipFill>
        <p:spPr>
          <a:xfrm>
            <a:off x="6176311" y="4267200"/>
            <a:ext cx="476316" cy="485844"/>
          </a:xfrm>
          <a:prstGeom prst="rect">
            <a:avLst/>
          </a:prstGeom>
        </p:spPr>
      </p:pic>
      <p:pic>
        <p:nvPicPr>
          <p:cNvPr id="12" name="Picture 11">
            <a:extLst>
              <a:ext uri="{FF2B5EF4-FFF2-40B4-BE49-F238E27FC236}">
                <a16:creationId xmlns:a16="http://schemas.microsoft.com/office/drawing/2014/main" id="{CD684AD0-3D2A-4D0F-B46E-5D77A4D90F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19074" y="5252081"/>
            <a:ext cx="1190791" cy="438211"/>
          </a:xfrm>
          <a:prstGeom prst="rect">
            <a:avLst/>
          </a:prstGeom>
        </p:spPr>
      </p:pic>
      <p:pic>
        <p:nvPicPr>
          <p:cNvPr id="14" name="Picture 13">
            <a:extLst>
              <a:ext uri="{FF2B5EF4-FFF2-40B4-BE49-F238E27FC236}">
                <a16:creationId xmlns:a16="http://schemas.microsoft.com/office/drawing/2014/main" id="{D9601C1E-2AD4-421F-96E1-8157CCAC5E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19074" y="6095012"/>
            <a:ext cx="1305107" cy="447737"/>
          </a:xfrm>
          <a:prstGeom prst="rect">
            <a:avLst/>
          </a:prstGeom>
        </p:spPr>
      </p:pic>
      <p:pic>
        <p:nvPicPr>
          <p:cNvPr id="8" name="Picture 7">
            <a:extLst>
              <a:ext uri="{FF2B5EF4-FFF2-40B4-BE49-F238E27FC236}">
                <a16:creationId xmlns:a16="http://schemas.microsoft.com/office/drawing/2014/main" id="{1FE8F43D-E31F-46B3-BC3D-2DB8552A5F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28679" y="3288917"/>
            <a:ext cx="571580" cy="485843"/>
          </a:xfrm>
          <a:prstGeom prst="rect">
            <a:avLst/>
          </a:prstGeom>
        </p:spPr>
      </p:pic>
    </p:spTree>
    <p:extLst>
      <p:ext uri="{BB962C8B-B14F-4D97-AF65-F5344CB8AC3E}">
        <p14:creationId xmlns:p14="http://schemas.microsoft.com/office/powerpoint/2010/main" val="4185939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457873-54B4-4DE6-972D-D11A5A132881}"/>
              </a:ext>
            </a:extLst>
          </p:cNvPr>
          <p:cNvSpPr txBox="1"/>
          <p:nvPr/>
        </p:nvSpPr>
        <p:spPr>
          <a:xfrm>
            <a:off x="0" y="0"/>
            <a:ext cx="9144000" cy="464742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27.  Radiation is emitted by unstable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isotopes </a:t>
            </a:r>
            <a:r>
              <a:rPr lang="en-US" sz="4000" u="sng" dirty="0">
                <a:latin typeface="Times New Roman" panose="02020603050405020304" pitchFamily="18" charset="0"/>
                <a:cs typeface="Times New Roman" panose="02020603050405020304" pitchFamily="18" charset="0"/>
              </a:rPr>
              <a:t>to obtain a more stable </a:t>
            </a:r>
            <a:br>
              <a:rPr lang="en-US" sz="4000" u="sng"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a:t>
            </a:r>
            <a:r>
              <a:rPr lang="en-US" sz="4000" u="sng" dirty="0">
                <a:latin typeface="Times New Roman" panose="02020603050405020304" pitchFamily="18" charset="0"/>
                <a:cs typeface="Times New Roman" panose="02020603050405020304" pitchFamily="18" charset="0"/>
              </a:rPr>
              <a:t>neutron to proton ratio in the nucleus</a:t>
            </a:r>
            <a:r>
              <a:rPr lang="en-US" sz="4000" dirty="0">
                <a:latin typeface="Times New Roman" panose="02020603050405020304" pitchFamily="18" charset="0"/>
                <a:cs typeface="Times New Roman" panose="02020603050405020304" pitchFamily="18" charset="0"/>
              </a:rPr>
              <a:t>.  </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a:p>
            <a:r>
              <a:rPr lang="en-US" sz="4000" dirty="0">
                <a:solidFill>
                  <a:srgbClr val="0000FF"/>
                </a:solidFill>
                <a:latin typeface="Times New Roman" panose="02020603050405020304" pitchFamily="18" charset="0"/>
                <a:cs typeface="Times New Roman" panose="02020603050405020304" pitchFamily="18" charset="0"/>
              </a:rPr>
              <a:t>28.  Emitting different types of radiation  </a:t>
            </a:r>
            <a:br>
              <a:rPr lang="en-US" sz="4000" dirty="0">
                <a:solidFill>
                  <a:srgbClr val="0000FF"/>
                </a:solidFill>
                <a:latin typeface="Times New Roman" panose="02020603050405020304" pitchFamily="18" charset="0"/>
                <a:cs typeface="Times New Roman" panose="02020603050405020304" pitchFamily="18" charset="0"/>
              </a:rPr>
            </a:br>
            <a:r>
              <a:rPr lang="en-US" sz="4000" dirty="0">
                <a:solidFill>
                  <a:srgbClr val="0000FF"/>
                </a:solidFill>
                <a:latin typeface="Times New Roman" panose="02020603050405020304" pitchFamily="18" charset="0"/>
                <a:cs typeface="Times New Roman" panose="02020603050405020304" pitchFamily="18" charset="0"/>
              </a:rPr>
              <a:t>       </a:t>
            </a:r>
            <a:r>
              <a:rPr lang="en-US" sz="4000" u="sng" dirty="0">
                <a:solidFill>
                  <a:srgbClr val="0000FF"/>
                </a:solidFill>
                <a:latin typeface="Times New Roman" panose="02020603050405020304" pitchFamily="18" charset="0"/>
                <a:cs typeface="Times New Roman" panose="02020603050405020304" pitchFamily="18" charset="0"/>
              </a:rPr>
              <a:t>changes that ratio in different ways</a:t>
            </a:r>
            <a:r>
              <a:rPr lang="en-US" sz="4000" dirty="0">
                <a:solidFill>
                  <a:srgbClr val="0000FF"/>
                </a:solidFill>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32969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457873-54B4-4DE6-972D-D11A5A132881}"/>
              </a:ext>
            </a:extLst>
          </p:cNvPr>
          <p:cNvSpPr txBox="1"/>
          <p:nvPr/>
        </p:nvSpPr>
        <p:spPr>
          <a:xfrm>
            <a:off x="0" y="0"/>
            <a:ext cx="9144000" cy="4524315"/>
          </a:xfrm>
          <a:prstGeom prst="rect">
            <a:avLst/>
          </a:prstGeom>
          <a:noFill/>
        </p:spPr>
        <p:txBody>
          <a:bodyPr wrap="square" rtlCol="0">
            <a:spAutoFit/>
          </a:bodyPr>
          <a:lstStyle/>
          <a:p>
            <a:r>
              <a:rPr lang="en-US" sz="3200" dirty="0">
                <a:solidFill>
                  <a:srgbClr val="FF0000"/>
                </a:solidFill>
                <a:latin typeface="Comic Sans MS" panose="030F0702030302020204" pitchFamily="66" charset="0"/>
                <a:cs typeface="Times New Roman" panose="02020603050405020304" pitchFamily="18" charset="0"/>
              </a:rPr>
              <a:t>29.  </a:t>
            </a:r>
            <a:r>
              <a:rPr lang="en-US" sz="3200" u="sng" dirty="0">
                <a:solidFill>
                  <a:srgbClr val="FF0000"/>
                </a:solidFill>
                <a:latin typeface="Comic Sans MS" panose="030F0702030302020204" pitchFamily="66" charset="0"/>
                <a:cs typeface="Times New Roman" panose="02020603050405020304" pitchFamily="18" charset="0"/>
              </a:rPr>
              <a:t>Some isotopes make one change</a:t>
            </a:r>
            <a:r>
              <a:rPr lang="en-US" sz="3200" dirty="0">
                <a:solidFill>
                  <a:srgbClr val="FF0000"/>
                </a:solidFill>
                <a:latin typeface="Comic Sans MS" panose="030F0702030302020204" pitchFamily="66" charset="0"/>
                <a:cs typeface="Times New Roman" panose="02020603050405020304" pitchFamily="18" charset="0"/>
              </a:rPr>
              <a:t>, or emit</a:t>
            </a:r>
            <a:br>
              <a:rPr lang="en-US" sz="3200" dirty="0">
                <a:solidFill>
                  <a:srgbClr val="FF0000"/>
                </a:solidFill>
                <a:latin typeface="Comic Sans MS" panose="030F0702030302020204" pitchFamily="66" charset="0"/>
                <a:cs typeface="Times New Roman" panose="02020603050405020304" pitchFamily="18" charset="0"/>
              </a:rPr>
            </a:br>
            <a:r>
              <a:rPr lang="en-US" sz="3200" dirty="0">
                <a:solidFill>
                  <a:srgbClr val="FF0000"/>
                </a:solidFill>
                <a:latin typeface="Comic Sans MS" panose="030F0702030302020204" pitchFamily="66" charset="0"/>
                <a:cs typeface="Times New Roman" panose="02020603050405020304" pitchFamily="18" charset="0"/>
              </a:rPr>
              <a:t>       radiation once, and they become stable.</a:t>
            </a:r>
            <a:br>
              <a:rPr lang="en-US" sz="3200" dirty="0">
                <a:latin typeface="Comic Sans MS" panose="030F0702030302020204" pitchFamily="66" charset="0"/>
                <a:cs typeface="Times New Roman" panose="02020603050405020304" pitchFamily="18" charset="0"/>
              </a:rPr>
            </a:br>
            <a:endParaRPr lang="en-US" sz="3200" dirty="0">
              <a:latin typeface="Comic Sans MS" panose="030F0702030302020204" pitchFamily="66" charset="0"/>
              <a:cs typeface="Times New Roman" panose="02020603050405020304" pitchFamily="18" charset="0"/>
            </a:endParaRPr>
          </a:p>
          <a:p>
            <a:r>
              <a:rPr lang="en-US" sz="3200" dirty="0">
                <a:latin typeface="Comic Sans MS" panose="030F0702030302020204" pitchFamily="66" charset="0"/>
                <a:cs typeface="Times New Roman" panose="02020603050405020304" pitchFamily="18" charset="0"/>
              </a:rPr>
              <a:t>30.  </a:t>
            </a:r>
            <a:r>
              <a:rPr lang="en-US" sz="3200" u="sng" dirty="0">
                <a:latin typeface="Comic Sans MS" panose="030F0702030302020204" pitchFamily="66" charset="0"/>
                <a:cs typeface="Times New Roman" panose="02020603050405020304" pitchFamily="18" charset="0"/>
              </a:rPr>
              <a:t>Some isotopes undergo multiple changes</a:t>
            </a:r>
            <a:r>
              <a:rPr lang="en-US" sz="3200" dirty="0">
                <a:latin typeface="Comic Sans MS" panose="030F0702030302020204" pitchFamily="66" charset="0"/>
                <a:cs typeface="Times New Roman" panose="02020603050405020304" pitchFamily="18" charset="0"/>
              </a:rPr>
              <a:t>,</a:t>
            </a:r>
            <a:br>
              <a:rPr lang="en-US" sz="3200" dirty="0">
                <a:latin typeface="Comic Sans MS" panose="030F0702030302020204" pitchFamily="66" charset="0"/>
                <a:cs typeface="Times New Roman" panose="02020603050405020304" pitchFamily="18" charset="0"/>
              </a:rPr>
            </a:br>
            <a:r>
              <a:rPr lang="en-US" sz="3200" dirty="0">
                <a:latin typeface="Comic Sans MS" panose="030F0702030302020204" pitchFamily="66" charset="0"/>
                <a:cs typeface="Times New Roman" panose="02020603050405020304" pitchFamily="18" charset="0"/>
              </a:rPr>
              <a:t>       or transmutations before they get stable.  </a:t>
            </a:r>
            <a:br>
              <a:rPr lang="en-US" sz="3200" dirty="0">
                <a:latin typeface="Comic Sans MS" panose="030F0702030302020204" pitchFamily="66" charset="0"/>
                <a:cs typeface="Times New Roman" panose="02020603050405020304" pitchFamily="18" charset="0"/>
              </a:rPr>
            </a:br>
            <a:endParaRPr lang="en-US" sz="3200" dirty="0">
              <a:latin typeface="Comic Sans MS" panose="030F0702030302020204" pitchFamily="66" charset="0"/>
              <a:cs typeface="Times New Roman" panose="02020603050405020304" pitchFamily="18" charset="0"/>
            </a:endParaRPr>
          </a:p>
          <a:p>
            <a:r>
              <a:rPr lang="en-US" sz="3200" dirty="0">
                <a:solidFill>
                  <a:srgbClr val="0000FF"/>
                </a:solidFill>
                <a:latin typeface="Comic Sans MS" panose="030F0702030302020204" pitchFamily="66" charset="0"/>
                <a:cs typeface="Times New Roman" panose="02020603050405020304" pitchFamily="18" charset="0"/>
              </a:rPr>
              <a:t>31.  The types of emissions, and the amount of</a:t>
            </a:r>
            <a:br>
              <a:rPr lang="en-US" sz="3200" dirty="0">
                <a:solidFill>
                  <a:srgbClr val="0000FF"/>
                </a:solidFill>
                <a:latin typeface="Comic Sans MS" panose="030F0702030302020204" pitchFamily="66" charset="0"/>
                <a:cs typeface="Times New Roman" panose="02020603050405020304" pitchFamily="18" charset="0"/>
              </a:rPr>
            </a:br>
            <a:r>
              <a:rPr lang="en-US" sz="3200" dirty="0">
                <a:solidFill>
                  <a:srgbClr val="0000FF"/>
                </a:solidFill>
                <a:latin typeface="Comic Sans MS" panose="030F0702030302020204" pitchFamily="66" charset="0"/>
                <a:cs typeface="Times New Roman" panose="02020603050405020304" pitchFamily="18" charset="0"/>
              </a:rPr>
              <a:t>       time it takes to emit this radiation,</a:t>
            </a:r>
            <a:br>
              <a:rPr lang="en-US" sz="3200" dirty="0">
                <a:solidFill>
                  <a:srgbClr val="0000FF"/>
                </a:solidFill>
                <a:latin typeface="Comic Sans MS" panose="030F0702030302020204" pitchFamily="66" charset="0"/>
                <a:cs typeface="Times New Roman" panose="02020603050405020304" pitchFamily="18" charset="0"/>
              </a:rPr>
            </a:br>
            <a:r>
              <a:rPr lang="en-US" sz="3200" dirty="0">
                <a:solidFill>
                  <a:srgbClr val="0000FF"/>
                </a:solidFill>
                <a:latin typeface="Comic Sans MS" panose="030F0702030302020204" pitchFamily="66" charset="0"/>
                <a:cs typeface="Times New Roman" panose="02020603050405020304" pitchFamily="18" charset="0"/>
              </a:rPr>
              <a:t>       </a:t>
            </a:r>
            <a:r>
              <a:rPr lang="en-US" sz="3200" u="sng" dirty="0">
                <a:solidFill>
                  <a:srgbClr val="0000FF"/>
                </a:solidFill>
                <a:latin typeface="Comic Sans MS" panose="030F0702030302020204" pitchFamily="66" charset="0"/>
                <a:cs typeface="Times New Roman" panose="02020603050405020304" pitchFamily="18" charset="0"/>
              </a:rPr>
              <a:t>is very well known to scientists</a:t>
            </a:r>
            <a:r>
              <a:rPr lang="en-US" sz="3200" dirty="0">
                <a:solidFill>
                  <a:srgbClr val="0000FF"/>
                </a:solidFill>
                <a:latin typeface="Comic Sans MS" panose="030F0702030302020204" pitchFamily="66" charset="0"/>
                <a:cs typeface="Times New Roman" panose="02020603050405020304" pitchFamily="18" charset="0"/>
              </a:rPr>
              <a:t>.</a:t>
            </a:r>
            <a:r>
              <a:rPr lang="en-US" sz="3200" dirty="0">
                <a:latin typeface="Comic Sans MS" panose="030F0702030302020204" pitchFamily="66" charset="0"/>
                <a:cs typeface="Times New Roman" panose="02020603050405020304" pitchFamily="18" charset="0"/>
              </a:rPr>
              <a:t>  </a:t>
            </a:r>
            <a:endParaRPr lang="en-US" sz="2000" dirty="0">
              <a:latin typeface="Comic Sans MS" panose="030F0702030302020204" pitchFamily="66" charset="0"/>
              <a:cs typeface="Times New Roman" panose="02020603050405020304" pitchFamily="18" charset="0"/>
            </a:endParaRPr>
          </a:p>
        </p:txBody>
      </p:sp>
    </p:spTree>
    <p:extLst>
      <p:ext uri="{BB962C8B-B14F-4D97-AF65-F5344CB8AC3E}">
        <p14:creationId xmlns:p14="http://schemas.microsoft.com/office/powerpoint/2010/main" val="3198034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7B4DC30-B385-C03E-A3E1-A862ACEEC0C8}"/>
              </a:ext>
            </a:extLst>
          </p:cNvPr>
          <p:cNvGraphicFramePr>
            <a:graphicFrameLocks noGrp="1"/>
          </p:cNvGraphicFramePr>
          <p:nvPr>
            <p:extLst>
              <p:ext uri="{D42A27DB-BD31-4B8C-83A1-F6EECF244321}">
                <p14:modId xmlns:p14="http://schemas.microsoft.com/office/powerpoint/2010/main" val="3956982664"/>
              </p:ext>
            </p:extLst>
          </p:nvPr>
        </p:nvGraphicFramePr>
        <p:xfrm>
          <a:off x="0" y="0"/>
          <a:ext cx="9144000" cy="6858000"/>
        </p:xfrm>
        <a:graphic>
          <a:graphicData uri="http://schemas.openxmlformats.org/drawingml/2006/table">
            <a:tbl>
              <a:tblPr firstRow="1" bandRow="1">
                <a:tableStyleId>{5C22544A-7EE6-4342-B048-85BDC9FD1C3A}</a:tableStyleId>
              </a:tblPr>
              <a:tblGrid>
                <a:gridCol w="1097280">
                  <a:extLst>
                    <a:ext uri="{9D8B030D-6E8A-4147-A177-3AD203B41FA5}">
                      <a16:colId xmlns:a16="http://schemas.microsoft.com/office/drawing/2014/main" val="3397588713"/>
                    </a:ext>
                  </a:extLst>
                </a:gridCol>
                <a:gridCol w="8046720">
                  <a:extLst>
                    <a:ext uri="{9D8B030D-6E8A-4147-A177-3AD203B41FA5}">
                      <a16:colId xmlns:a16="http://schemas.microsoft.com/office/drawing/2014/main" val="3557870154"/>
                    </a:ext>
                  </a:extLst>
                </a:gridCol>
              </a:tblGrid>
              <a:tr h="2400189">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dirty="0">
                          <a:solidFill>
                            <a:schemeClr val="tx1"/>
                          </a:solidFill>
                          <a:latin typeface="Narkisim" panose="020E0502050101010101" pitchFamily="34" charset="-79"/>
                          <a:cs typeface="Narkisim" panose="020E0502050101010101" pitchFamily="34" charset="-79"/>
                        </a:rPr>
                        <a:t>A nucleus emits radiation to change its nucleus, </a:t>
                      </a:r>
                      <a:br>
                        <a:rPr lang="en-US" sz="2800" b="0" dirty="0">
                          <a:solidFill>
                            <a:schemeClr val="tx1"/>
                          </a:solidFill>
                          <a:latin typeface="Narkisim" panose="020E0502050101010101" pitchFamily="34" charset="-79"/>
                          <a:cs typeface="Narkisim" panose="020E0502050101010101" pitchFamily="34" charset="-79"/>
                        </a:rPr>
                      </a:br>
                      <a:r>
                        <a:rPr lang="en-US" sz="2800" b="0" dirty="0">
                          <a:solidFill>
                            <a:schemeClr val="tx1"/>
                          </a:solidFill>
                          <a:latin typeface="Narkisim" panose="020E0502050101010101" pitchFamily="34" charset="-79"/>
                          <a:cs typeface="Narkisim" panose="020E0502050101010101" pitchFamily="34" charset="-79"/>
                        </a:rPr>
                        <a:t>to change its neutron to proton ratio.  </a:t>
                      </a:r>
                      <a:br>
                        <a:rPr lang="en-US" sz="2800" b="0" dirty="0">
                          <a:solidFill>
                            <a:schemeClr val="tx1"/>
                          </a:solidFill>
                          <a:latin typeface="Narkisim" panose="020E0502050101010101" pitchFamily="34" charset="-79"/>
                          <a:cs typeface="Narkisim" panose="020E0502050101010101" pitchFamily="34" charset="-79"/>
                        </a:rPr>
                      </a:br>
                      <a:r>
                        <a:rPr lang="en-US" sz="2800" b="0" dirty="0">
                          <a:solidFill>
                            <a:schemeClr val="tx1"/>
                          </a:solidFill>
                          <a:latin typeface="Narkisim" panose="020E0502050101010101" pitchFamily="34" charset="-79"/>
                          <a:cs typeface="Narkisim" panose="020E0502050101010101" pitchFamily="34" charset="-79"/>
                        </a:rPr>
                        <a:t>It changes into a different kind of atom.  </a:t>
                      </a:r>
                      <a:br>
                        <a:rPr lang="en-US" sz="2800" b="0" dirty="0">
                          <a:solidFill>
                            <a:schemeClr val="tx1"/>
                          </a:solidFill>
                          <a:latin typeface="Narkisim" panose="020E0502050101010101" pitchFamily="34" charset="-79"/>
                          <a:cs typeface="Narkisim" panose="020E0502050101010101" pitchFamily="34" charset="-79"/>
                        </a:rPr>
                      </a:br>
                      <a:r>
                        <a:rPr lang="en-US" sz="2800" b="0" u="sng" dirty="0">
                          <a:solidFill>
                            <a:schemeClr val="tx1"/>
                          </a:solidFill>
                          <a:latin typeface="Narkisim" panose="020E0502050101010101" pitchFamily="34" charset="-79"/>
                          <a:cs typeface="Narkisim" panose="020E0502050101010101" pitchFamily="34" charset="-79"/>
                        </a:rPr>
                        <a:t>It TRANSMUTES into a new kind of atom</a:t>
                      </a:r>
                      <a:r>
                        <a:rPr lang="en-US" sz="2800" b="0" dirty="0">
                          <a:solidFill>
                            <a:schemeClr val="tx1"/>
                          </a:solidFill>
                          <a:latin typeface="Narkisim" panose="020E0502050101010101" pitchFamily="34" charset="-79"/>
                          <a:cs typeface="Narkisim" panose="020E0502050101010101" pitchFamily="34" charset="-79"/>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399613961"/>
                  </a:ext>
                </a:extLst>
              </a:tr>
              <a:tr h="2090487">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0" dirty="0">
                          <a:solidFill>
                            <a:schemeClr val="tx1"/>
                          </a:solidFill>
                          <a:latin typeface="Times New Roman" panose="02020603050405020304" pitchFamily="18" charset="0"/>
                          <a:cs typeface="Times New Roman" panose="02020603050405020304" pitchFamily="18" charset="0"/>
                        </a:rPr>
                        <a:t>This process is called </a:t>
                      </a:r>
                      <a:br>
                        <a:rPr lang="en-US" sz="3600" b="0" dirty="0">
                          <a:solidFill>
                            <a:schemeClr val="tx1"/>
                          </a:solidFill>
                          <a:latin typeface="Times New Roman" panose="02020603050405020304" pitchFamily="18" charset="0"/>
                          <a:cs typeface="Times New Roman" panose="02020603050405020304" pitchFamily="18" charset="0"/>
                        </a:rPr>
                      </a:br>
                      <a:r>
                        <a:rPr lang="en-US" sz="3600" b="0" u="sng" dirty="0">
                          <a:solidFill>
                            <a:srgbClr val="0000FF"/>
                          </a:solidFill>
                          <a:latin typeface="Times New Roman" panose="02020603050405020304" pitchFamily="18" charset="0"/>
                          <a:cs typeface="Times New Roman" panose="02020603050405020304" pitchFamily="18" charset="0"/>
                        </a:rPr>
                        <a:t>NATURAL TRANSMUTATION</a:t>
                      </a:r>
                      <a:r>
                        <a:rPr lang="en-US" sz="3600" b="0" u="none" dirty="0">
                          <a:solidFill>
                            <a:schemeClr val="tx1"/>
                          </a:solidFill>
                          <a:latin typeface="Times New Roman" panose="02020603050405020304" pitchFamily="18" charset="0"/>
                          <a:cs typeface="Times New Roman" panose="02020603050405020304" pitchFamily="18" charset="0"/>
                        </a:rPr>
                        <a:t> or</a:t>
                      </a:r>
                      <a:br>
                        <a:rPr lang="en-US" sz="3600" b="0" u="sng" dirty="0">
                          <a:solidFill>
                            <a:schemeClr val="tx1"/>
                          </a:solidFill>
                          <a:latin typeface="Times New Roman" panose="02020603050405020304" pitchFamily="18" charset="0"/>
                          <a:cs typeface="Times New Roman" panose="02020603050405020304" pitchFamily="18" charset="0"/>
                        </a:rPr>
                      </a:br>
                      <a:r>
                        <a:rPr lang="en-US" sz="3600" b="0" u="sng" dirty="0">
                          <a:solidFill>
                            <a:srgbClr val="FF0000"/>
                          </a:solidFill>
                          <a:latin typeface="Times New Roman" panose="02020603050405020304" pitchFamily="18" charset="0"/>
                          <a:cs typeface="Times New Roman" panose="02020603050405020304" pitchFamily="18" charset="0"/>
                        </a:rPr>
                        <a:t>RADIOACTIVE DECAY</a:t>
                      </a:r>
                      <a:endParaRPr lang="en-US" sz="3600" b="0" u="sng"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6973385"/>
                  </a:ext>
                </a:extLst>
              </a:tr>
              <a:tr h="2367324">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0" u="sng" dirty="0">
                          <a:solidFill>
                            <a:schemeClr val="tx1"/>
                          </a:solidFill>
                          <a:latin typeface="Congenial SemiBold" panose="02000503040000020004" pitchFamily="2" charset="0"/>
                          <a:cs typeface="Times New Roman" panose="02020603050405020304" pitchFamily="18" charset="0"/>
                        </a:rPr>
                        <a:t>Nothing can speed up this process </a:t>
                      </a:r>
                      <a:br>
                        <a:rPr lang="en-US" sz="3200" b="0" u="sng" dirty="0">
                          <a:solidFill>
                            <a:schemeClr val="tx1"/>
                          </a:solidFill>
                          <a:latin typeface="Congenial SemiBold" panose="02000503040000020004" pitchFamily="2" charset="0"/>
                          <a:cs typeface="Times New Roman" panose="02020603050405020304" pitchFamily="18" charset="0"/>
                        </a:rPr>
                      </a:br>
                      <a:r>
                        <a:rPr lang="en-US" sz="3200" b="0" u="sng" dirty="0">
                          <a:solidFill>
                            <a:schemeClr val="tx1"/>
                          </a:solidFill>
                          <a:latin typeface="Congenial SemiBold" panose="02000503040000020004" pitchFamily="2" charset="0"/>
                          <a:cs typeface="Times New Roman" panose="02020603050405020304" pitchFamily="18" charset="0"/>
                        </a:rPr>
                        <a:t>or slow it down.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b="0" dirty="0">
                          <a:solidFill>
                            <a:schemeClr val="tx1"/>
                          </a:solidFill>
                          <a:latin typeface="Congenial SemiBold" panose="02000503040000020004" pitchFamily="2" charset="0"/>
                          <a:cs typeface="Times New Roman" panose="02020603050405020304" pitchFamily="18" charset="0"/>
                        </a:rPr>
                        <a:t>It happens on its own, naturally.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112549682"/>
                  </a:ext>
                </a:extLst>
              </a:tr>
            </a:tbl>
          </a:graphicData>
        </a:graphic>
      </p:graphicFrame>
    </p:spTree>
    <p:extLst>
      <p:ext uri="{BB962C8B-B14F-4D97-AF65-F5344CB8AC3E}">
        <p14:creationId xmlns:p14="http://schemas.microsoft.com/office/powerpoint/2010/main" val="29048161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4EF524-9694-4CE2-A6DE-6788885B8DFA}"/>
              </a:ext>
            </a:extLst>
          </p:cNvPr>
          <p:cNvSpPr txBox="1"/>
          <p:nvPr/>
        </p:nvSpPr>
        <p:spPr>
          <a:xfrm>
            <a:off x="0" y="0"/>
            <a:ext cx="9144000" cy="6001643"/>
          </a:xfrm>
          <a:prstGeom prst="rect">
            <a:avLst/>
          </a:prstGeom>
          <a:noFill/>
        </p:spPr>
        <p:txBody>
          <a:bodyPr wrap="square" rtlCol="0">
            <a:spAutoFit/>
          </a:bodyPr>
          <a:lstStyle/>
          <a:p>
            <a:pPr algn="ctr"/>
            <a:r>
              <a:rPr lang="en-US" sz="6000" dirty="0">
                <a:solidFill>
                  <a:srgbClr val="0000FF"/>
                </a:solidFill>
                <a:latin typeface="Comic Sans MS" panose="030F0702030302020204" pitchFamily="66" charset="0"/>
              </a:rPr>
              <a:t>Nuclear Class 2</a:t>
            </a:r>
          </a:p>
          <a:p>
            <a:pPr algn="ctr"/>
            <a:endParaRPr lang="en-US" sz="2400" dirty="0">
              <a:latin typeface="Comic Sans MS" panose="030F0702030302020204" pitchFamily="66" charset="0"/>
            </a:endParaRPr>
          </a:p>
          <a:p>
            <a:pPr algn="ctr"/>
            <a:r>
              <a:rPr lang="en-US" sz="6000" dirty="0">
                <a:latin typeface="Comic Sans MS" panose="030F0702030302020204" pitchFamily="66" charset="0"/>
              </a:rPr>
              <a:t>Natural Transmutation or</a:t>
            </a:r>
            <a:br>
              <a:rPr lang="en-US" sz="6000" dirty="0">
                <a:latin typeface="Comic Sans MS" panose="030F0702030302020204" pitchFamily="66" charset="0"/>
              </a:rPr>
            </a:br>
            <a:r>
              <a:rPr lang="en-US" sz="6000" dirty="0">
                <a:latin typeface="Comic Sans MS" panose="030F0702030302020204" pitchFamily="66" charset="0"/>
              </a:rPr>
              <a:t>Radioactive decay, </a:t>
            </a:r>
            <a:br>
              <a:rPr lang="en-US" sz="6000" dirty="0">
                <a:latin typeface="Comic Sans MS" panose="030F0702030302020204" pitchFamily="66" charset="0"/>
              </a:rPr>
            </a:br>
            <a:r>
              <a:rPr lang="en-US" sz="6000" dirty="0">
                <a:latin typeface="Comic Sans MS" panose="030F0702030302020204" pitchFamily="66" charset="0"/>
              </a:rPr>
              <a:t>Table N, and </a:t>
            </a:r>
            <a:br>
              <a:rPr lang="en-US" sz="6000" dirty="0">
                <a:latin typeface="Comic Sans MS" panose="030F0702030302020204" pitchFamily="66" charset="0"/>
              </a:rPr>
            </a:br>
            <a:r>
              <a:rPr lang="en-US" sz="6000" dirty="0">
                <a:latin typeface="Comic Sans MS" panose="030F0702030302020204" pitchFamily="66" charset="0"/>
              </a:rPr>
              <a:t>HALF LIFE problems</a:t>
            </a:r>
          </a:p>
        </p:txBody>
      </p:sp>
    </p:spTree>
    <p:extLst>
      <p:ext uri="{BB962C8B-B14F-4D97-AF65-F5344CB8AC3E}">
        <p14:creationId xmlns:p14="http://schemas.microsoft.com/office/powerpoint/2010/main" val="2890163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8600"/>
            <a:ext cx="9144000" cy="7386638"/>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Radiation, comes in 6 forms, all listed in table O.</a:t>
            </a:r>
          </a:p>
          <a:p>
            <a:endParaRPr lang="en-US" dirty="0">
              <a:latin typeface="Times New Roman" panose="02020603050405020304" pitchFamily="18" charset="0"/>
              <a:cs typeface="Times New Roman" panose="02020603050405020304" pitchFamily="18" charset="0"/>
            </a:endParaRPr>
          </a:p>
          <a:p>
            <a:r>
              <a:rPr lang="en-US" sz="4000" dirty="0">
                <a:solidFill>
                  <a:srgbClr val="0000FF"/>
                </a:solidFill>
                <a:latin typeface="Times New Roman" panose="02020603050405020304" pitchFamily="18" charset="0"/>
                <a:cs typeface="Times New Roman" panose="02020603050405020304" pitchFamily="18" charset="0"/>
              </a:rPr>
              <a:t>35.  Unstable radioisotope nuclei literally spit out parts of themselves, to </a:t>
            </a:r>
            <a:r>
              <a:rPr lang="en-US" sz="4000" u="sng" dirty="0">
                <a:solidFill>
                  <a:srgbClr val="0000FF"/>
                </a:solidFill>
                <a:latin typeface="Times New Roman" panose="02020603050405020304" pitchFamily="18" charset="0"/>
                <a:cs typeface="Times New Roman" panose="02020603050405020304" pitchFamily="18" charset="0"/>
              </a:rPr>
              <a:t>change the ratio of neutrons to protons to get stable</a:t>
            </a:r>
            <a:r>
              <a:rPr lang="en-US" sz="4000" dirty="0">
                <a:solidFill>
                  <a:srgbClr val="0000FF"/>
                </a:solidFill>
                <a:latin typeface="Times New Roman" panose="02020603050405020304" pitchFamily="18" charset="0"/>
                <a:cs typeface="Times New Roman" panose="02020603050405020304" pitchFamily="18" charset="0"/>
              </a:rPr>
              <a:t>.  </a:t>
            </a:r>
          </a:p>
          <a:p>
            <a:endParaRPr lang="en-US" sz="2000" dirty="0">
              <a:latin typeface="Times New Roman" panose="02020603050405020304" pitchFamily="18" charset="0"/>
              <a:cs typeface="Times New Roman" panose="02020603050405020304" pitchFamily="18" charset="0"/>
            </a:endParaRPr>
          </a:p>
          <a:p>
            <a:endParaRPr lang="en-US"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36.  Doing this changes them from one kind</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of an atom to another, which is called</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a:t>
            </a:r>
            <a:r>
              <a:rPr lang="en-US" sz="8800" b="1" u="sng" dirty="0">
                <a:latin typeface="Times New Roman" panose="02020603050405020304" pitchFamily="18" charset="0"/>
                <a:cs typeface="Times New Roman" panose="02020603050405020304" pitchFamily="18" charset="0"/>
              </a:rPr>
              <a:t>transmutation</a:t>
            </a:r>
            <a:r>
              <a:rPr lang="en-US" sz="4000" dirty="0">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5164538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647974"/>
          </a:xfrm>
          <a:prstGeom prst="rect">
            <a:avLst/>
          </a:prstGeom>
          <a:noFill/>
        </p:spPr>
        <p:txBody>
          <a:bodyPr wrap="square" rtlCol="0">
            <a:spAutoFit/>
          </a:bodyPr>
          <a:lstStyle/>
          <a:p>
            <a:r>
              <a:rPr lang="en-US" sz="3600" dirty="0">
                <a:highlight>
                  <a:srgbClr val="FFFF00"/>
                </a:highlight>
                <a:latin typeface="Times New Roman" panose="02020603050405020304" pitchFamily="18" charset="0"/>
                <a:cs typeface="Times New Roman" panose="02020603050405020304" pitchFamily="18" charset="0"/>
              </a:rPr>
              <a:t>Let’s start doing some stuff, let’s look at table N.</a:t>
            </a:r>
          </a:p>
          <a:p>
            <a:endParaRPr lang="en-US" sz="2800" dirty="0">
              <a:latin typeface="Times New Roman" panose="02020603050405020304" pitchFamily="18" charset="0"/>
              <a:cs typeface="Times New Roman" panose="02020603050405020304" pitchFamily="18" charset="0"/>
            </a:endParaRPr>
          </a:p>
          <a:p>
            <a:r>
              <a:rPr lang="en-US" sz="3600" b="1" dirty="0">
                <a:solidFill>
                  <a:srgbClr val="0000FF"/>
                </a:solidFill>
                <a:latin typeface="Times New Roman" panose="02020603050405020304" pitchFamily="18" charset="0"/>
                <a:cs typeface="Times New Roman" panose="02020603050405020304" pitchFamily="18" charset="0"/>
              </a:rPr>
              <a:t>37.  The last radioisotope is Uranium-238</a:t>
            </a:r>
          </a:p>
          <a:p>
            <a:endParaRPr lang="en-US" sz="20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atomic mass of this isotope</a:t>
            </a:r>
          </a:p>
          <a:p>
            <a:r>
              <a:rPr lang="en-US" sz="3200" dirty="0">
                <a:latin typeface="Times New Roman" panose="02020603050405020304" pitchFamily="18" charset="0"/>
                <a:cs typeface="Times New Roman" panose="02020603050405020304" pitchFamily="18" charset="0"/>
              </a:rPr>
              <a:t>238 = protons plus neutrons</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238 - 92 = 146 neutrons  </a:t>
            </a:r>
          </a:p>
          <a:p>
            <a:endParaRPr lang="en-US" sz="3200" b="1" dirty="0">
              <a:latin typeface="Times New Roman" panose="02020603050405020304" pitchFamily="18" charset="0"/>
              <a:cs typeface="Times New Roman" panose="02020603050405020304" pitchFamily="18" charset="0"/>
            </a:endParaRPr>
          </a:p>
          <a:p>
            <a:r>
              <a:rPr lang="en-US" sz="3200" dirty="0">
                <a:solidFill>
                  <a:srgbClr val="0000FF"/>
                </a:solidFill>
                <a:latin typeface="Times New Roman" panose="02020603050405020304" pitchFamily="18" charset="0"/>
                <a:cs typeface="Times New Roman" panose="02020603050405020304" pitchFamily="18" charset="0"/>
              </a:rPr>
              <a:t>It has 146 neutrons and 92 protons </a:t>
            </a:r>
            <a:br>
              <a:rPr lang="en-US" sz="3200" dirty="0">
                <a:solidFill>
                  <a:srgbClr val="0000FF"/>
                </a:solidFill>
                <a:latin typeface="Times New Roman" panose="02020603050405020304" pitchFamily="18" charset="0"/>
                <a:cs typeface="Times New Roman" panose="02020603050405020304" pitchFamily="18" charset="0"/>
              </a:rPr>
            </a:br>
            <a:br>
              <a:rPr lang="en-US" sz="3200" dirty="0">
                <a:solidFill>
                  <a:srgbClr val="0000FF"/>
                </a:solidFill>
                <a:latin typeface="Times New Roman" panose="02020603050405020304" pitchFamily="18" charset="0"/>
                <a:cs typeface="Times New Roman" panose="02020603050405020304" pitchFamily="18" charset="0"/>
              </a:rPr>
            </a:br>
            <a:r>
              <a:rPr lang="en-US" sz="3200" u="sng" dirty="0">
                <a:solidFill>
                  <a:srgbClr val="0000FF"/>
                </a:solidFill>
                <a:latin typeface="Times New Roman" panose="02020603050405020304" pitchFamily="18" charset="0"/>
                <a:cs typeface="Times New Roman" panose="02020603050405020304" pitchFamily="18" charset="0"/>
              </a:rPr>
              <a:t>That is a ratio of 1.58 neutrons/proton</a:t>
            </a:r>
            <a:br>
              <a:rPr lang="en-US" sz="3200" u="sng" dirty="0">
                <a:solidFill>
                  <a:srgbClr val="0000FF"/>
                </a:solidFill>
                <a:latin typeface="Times New Roman" panose="02020603050405020304" pitchFamily="18" charset="0"/>
                <a:cs typeface="Times New Roman" panose="02020603050405020304" pitchFamily="18" charset="0"/>
              </a:rPr>
            </a:br>
            <a:br>
              <a:rPr lang="en-US" sz="3200" u="sng" dirty="0">
                <a:solidFill>
                  <a:srgbClr val="0000FF"/>
                </a:solidFill>
                <a:latin typeface="Times New Roman" panose="02020603050405020304" pitchFamily="18" charset="0"/>
                <a:cs typeface="Times New Roman" panose="02020603050405020304" pitchFamily="18" charset="0"/>
              </a:rPr>
            </a:br>
            <a:r>
              <a:rPr lang="en-US" sz="3200" u="sng" dirty="0">
                <a:solidFill>
                  <a:srgbClr val="0000FF"/>
                </a:solidFill>
                <a:latin typeface="Times New Roman" panose="02020603050405020304" pitchFamily="18" charset="0"/>
                <a:cs typeface="Times New Roman" panose="02020603050405020304" pitchFamily="18" charset="0"/>
              </a:rPr>
              <a:t>U-238 is on Table N because that ratio is unstable</a:t>
            </a:r>
            <a:br>
              <a:rPr lang="en-US" sz="2000" u="sng" dirty="0">
                <a:latin typeface="Times New Roman" panose="02020603050405020304" pitchFamily="18" charset="0"/>
                <a:cs typeface="Times New Roman" panose="02020603050405020304" pitchFamily="18" charset="0"/>
              </a:rPr>
            </a:br>
            <a:endParaRPr lang="en-US" u="sng" dirty="0"/>
          </a:p>
        </p:txBody>
      </p:sp>
      <p:grpSp>
        <p:nvGrpSpPr>
          <p:cNvPr id="5" name="Group 4">
            <a:extLst>
              <a:ext uri="{FF2B5EF4-FFF2-40B4-BE49-F238E27FC236}">
                <a16:creationId xmlns:a16="http://schemas.microsoft.com/office/drawing/2014/main" id="{BBE2C5DA-A614-8112-1D86-01126489C710}"/>
              </a:ext>
            </a:extLst>
          </p:cNvPr>
          <p:cNvGrpSpPr/>
          <p:nvPr/>
        </p:nvGrpSpPr>
        <p:grpSpPr>
          <a:xfrm>
            <a:off x="6400800" y="1812667"/>
            <a:ext cx="2362200" cy="923330"/>
            <a:chOff x="6400800" y="1812667"/>
            <a:chExt cx="2362200" cy="923330"/>
          </a:xfrm>
        </p:grpSpPr>
        <p:sp>
          <p:nvSpPr>
            <p:cNvPr id="3" name="TextBox 2">
              <a:extLst>
                <a:ext uri="{FF2B5EF4-FFF2-40B4-BE49-F238E27FC236}">
                  <a16:creationId xmlns:a16="http://schemas.microsoft.com/office/drawing/2014/main" id="{A236D1CF-1D25-F7C0-7369-DF91337AA9CB}"/>
                </a:ext>
              </a:extLst>
            </p:cNvPr>
            <p:cNvSpPr txBox="1"/>
            <p:nvPr/>
          </p:nvSpPr>
          <p:spPr>
            <a:xfrm>
              <a:off x="6400800" y="1905000"/>
              <a:ext cx="1143000" cy="830997"/>
            </a:xfrm>
            <a:prstGeom prst="rect">
              <a:avLst/>
            </a:prstGeom>
            <a:noFill/>
          </p:spPr>
          <p:txBody>
            <a:bodyPr wrap="square" rtlCol="0">
              <a:spAutoFit/>
            </a:bodyPr>
            <a:lstStyle/>
            <a:p>
              <a:pPr algn="r"/>
              <a:r>
                <a:rPr lang="en-US" sz="2400" dirty="0">
                  <a:latin typeface="Times New Roman" panose="02020603050405020304" pitchFamily="18" charset="0"/>
                  <a:cs typeface="Times New Roman" panose="02020603050405020304" pitchFamily="18" charset="0"/>
                </a:rPr>
                <a:t>238</a:t>
              </a:r>
            </a:p>
            <a:p>
              <a:pPr algn="r"/>
              <a:r>
                <a:rPr lang="en-US" sz="2400" dirty="0">
                  <a:latin typeface="Times New Roman" panose="02020603050405020304" pitchFamily="18" charset="0"/>
                  <a:cs typeface="Times New Roman" panose="02020603050405020304" pitchFamily="18" charset="0"/>
                </a:rPr>
                <a:t>92</a:t>
              </a:r>
            </a:p>
          </p:txBody>
        </p:sp>
        <p:sp>
          <p:nvSpPr>
            <p:cNvPr id="4" name="TextBox 3">
              <a:extLst>
                <a:ext uri="{FF2B5EF4-FFF2-40B4-BE49-F238E27FC236}">
                  <a16:creationId xmlns:a16="http://schemas.microsoft.com/office/drawing/2014/main" id="{E505373B-5EE2-8756-7BCC-B97244B93598}"/>
                </a:ext>
              </a:extLst>
            </p:cNvPr>
            <p:cNvSpPr txBox="1"/>
            <p:nvPr/>
          </p:nvSpPr>
          <p:spPr>
            <a:xfrm>
              <a:off x="7543800" y="1812667"/>
              <a:ext cx="1219200" cy="923330"/>
            </a:xfrm>
            <a:prstGeom prst="rect">
              <a:avLst/>
            </a:prstGeom>
            <a:noFill/>
          </p:spPr>
          <p:txBody>
            <a:bodyPr wrap="square" rtlCol="0">
              <a:spAutoFit/>
            </a:bodyPr>
            <a:lstStyle/>
            <a:p>
              <a:r>
                <a:rPr lang="en-US" sz="5400" dirty="0">
                  <a:latin typeface="Times New Roman" panose="02020603050405020304" pitchFamily="18" charset="0"/>
                  <a:cs typeface="Times New Roman" panose="02020603050405020304" pitchFamily="18" charset="0"/>
                </a:rPr>
                <a:t>U</a:t>
              </a:r>
            </a:p>
          </p:txBody>
        </p:sp>
      </p:grpSp>
      <p:cxnSp>
        <p:nvCxnSpPr>
          <p:cNvPr id="7" name="Straight Arrow Connector 6">
            <a:extLst>
              <a:ext uri="{FF2B5EF4-FFF2-40B4-BE49-F238E27FC236}">
                <a16:creationId xmlns:a16="http://schemas.microsoft.com/office/drawing/2014/main" id="{B134F7BB-F1BF-B35D-AAE4-D66320A4028F}"/>
              </a:ext>
            </a:extLst>
          </p:cNvPr>
          <p:cNvCxnSpPr>
            <a:cxnSpLocks/>
          </p:cNvCxnSpPr>
          <p:nvPr/>
        </p:nvCxnSpPr>
        <p:spPr>
          <a:xfrm flipV="1">
            <a:off x="4581525" y="2133600"/>
            <a:ext cx="2200275" cy="7620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8" name="Straight Arrow Connector 7">
            <a:extLst>
              <a:ext uri="{FF2B5EF4-FFF2-40B4-BE49-F238E27FC236}">
                <a16:creationId xmlns:a16="http://schemas.microsoft.com/office/drawing/2014/main" id="{429233C4-ED48-5B04-2BFD-B8789F8EF2C8}"/>
              </a:ext>
            </a:extLst>
          </p:cNvPr>
          <p:cNvCxnSpPr>
            <a:cxnSpLocks/>
          </p:cNvCxnSpPr>
          <p:nvPr/>
        </p:nvCxnSpPr>
        <p:spPr>
          <a:xfrm flipV="1">
            <a:off x="4972050" y="2590800"/>
            <a:ext cx="2000250" cy="129426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996698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B12397-0356-4816-A71D-8DF2F68D06C5}"/>
              </a:ext>
            </a:extLst>
          </p:cNvPr>
          <p:cNvSpPr txBox="1"/>
          <p:nvPr/>
        </p:nvSpPr>
        <p:spPr>
          <a:xfrm>
            <a:off x="533400" y="990600"/>
            <a:ext cx="1143000" cy="461665"/>
          </a:xfrm>
          <a:prstGeom prst="rect">
            <a:avLst/>
          </a:prstGeom>
          <a:noFill/>
        </p:spPr>
        <p:txBody>
          <a:bodyPr wrap="square" rtlCol="0">
            <a:spAutoFit/>
          </a:bodyPr>
          <a:lstStyle/>
          <a:p>
            <a:pPr algn="r"/>
            <a:r>
              <a:rPr lang="en-US" sz="2400" dirty="0"/>
              <a:t>238</a:t>
            </a:r>
          </a:p>
        </p:txBody>
      </p:sp>
      <p:sp>
        <p:nvSpPr>
          <p:cNvPr id="4" name="TextBox 3">
            <a:extLst>
              <a:ext uri="{FF2B5EF4-FFF2-40B4-BE49-F238E27FC236}">
                <a16:creationId xmlns:a16="http://schemas.microsoft.com/office/drawing/2014/main" id="{C67B4C39-ACEF-4DB9-A17A-CE0DF7DBC366}"/>
              </a:ext>
            </a:extLst>
          </p:cNvPr>
          <p:cNvSpPr txBox="1"/>
          <p:nvPr/>
        </p:nvSpPr>
        <p:spPr>
          <a:xfrm>
            <a:off x="1524000" y="990600"/>
            <a:ext cx="1219200" cy="923330"/>
          </a:xfrm>
          <a:prstGeom prst="rect">
            <a:avLst/>
          </a:prstGeom>
          <a:noFill/>
        </p:spPr>
        <p:txBody>
          <a:bodyPr wrap="square" rtlCol="0">
            <a:spAutoFit/>
          </a:bodyPr>
          <a:lstStyle/>
          <a:p>
            <a:r>
              <a:rPr lang="en-US" sz="5400" dirty="0">
                <a:latin typeface="Times New Roman" panose="02020603050405020304" pitchFamily="18" charset="0"/>
                <a:cs typeface="Times New Roman" panose="02020603050405020304" pitchFamily="18" charset="0"/>
              </a:rPr>
              <a:t>U</a:t>
            </a:r>
          </a:p>
        </p:txBody>
      </p:sp>
      <p:sp>
        <p:nvSpPr>
          <p:cNvPr id="5" name="TextBox 4">
            <a:extLst>
              <a:ext uri="{FF2B5EF4-FFF2-40B4-BE49-F238E27FC236}">
                <a16:creationId xmlns:a16="http://schemas.microsoft.com/office/drawing/2014/main" id="{EF0920E0-22A8-486A-8D7E-D050E3C1720B}"/>
              </a:ext>
            </a:extLst>
          </p:cNvPr>
          <p:cNvSpPr txBox="1"/>
          <p:nvPr/>
        </p:nvSpPr>
        <p:spPr>
          <a:xfrm>
            <a:off x="5638800" y="1068313"/>
            <a:ext cx="1143000" cy="830997"/>
          </a:xfrm>
          <a:prstGeom prst="rect">
            <a:avLst/>
          </a:prstGeom>
          <a:noFill/>
        </p:spPr>
        <p:txBody>
          <a:bodyPr wrap="square" rtlCol="0">
            <a:spAutoFit/>
          </a:bodyPr>
          <a:lstStyle/>
          <a:p>
            <a:pPr algn="r"/>
            <a:r>
              <a:rPr lang="en-US" sz="2400" dirty="0"/>
              <a:t>238</a:t>
            </a:r>
          </a:p>
          <a:p>
            <a:pPr algn="r"/>
            <a:r>
              <a:rPr lang="en-US" sz="2400" dirty="0"/>
              <a:t>92</a:t>
            </a:r>
          </a:p>
        </p:txBody>
      </p:sp>
      <p:sp>
        <p:nvSpPr>
          <p:cNvPr id="6" name="TextBox 5">
            <a:extLst>
              <a:ext uri="{FF2B5EF4-FFF2-40B4-BE49-F238E27FC236}">
                <a16:creationId xmlns:a16="http://schemas.microsoft.com/office/drawing/2014/main" id="{17079FFF-ECCC-4DA2-BFDB-86D521A1FC51}"/>
              </a:ext>
            </a:extLst>
          </p:cNvPr>
          <p:cNvSpPr txBox="1"/>
          <p:nvPr/>
        </p:nvSpPr>
        <p:spPr>
          <a:xfrm>
            <a:off x="6629400" y="1068313"/>
            <a:ext cx="1219200" cy="923330"/>
          </a:xfrm>
          <a:prstGeom prst="rect">
            <a:avLst/>
          </a:prstGeom>
          <a:noFill/>
        </p:spPr>
        <p:txBody>
          <a:bodyPr wrap="square" rtlCol="0">
            <a:spAutoFit/>
          </a:bodyPr>
          <a:lstStyle/>
          <a:p>
            <a:r>
              <a:rPr lang="en-US" sz="5400" dirty="0">
                <a:latin typeface="Times New Roman" panose="02020603050405020304" pitchFamily="18" charset="0"/>
                <a:cs typeface="Times New Roman" panose="02020603050405020304" pitchFamily="18" charset="0"/>
              </a:rPr>
              <a:t>U</a:t>
            </a:r>
          </a:p>
        </p:txBody>
      </p:sp>
      <p:sp>
        <p:nvSpPr>
          <p:cNvPr id="7" name="TextBox 6">
            <a:extLst>
              <a:ext uri="{FF2B5EF4-FFF2-40B4-BE49-F238E27FC236}">
                <a16:creationId xmlns:a16="http://schemas.microsoft.com/office/drawing/2014/main" id="{0C65147D-CC7A-477E-A80A-0E8DBB99A85E}"/>
              </a:ext>
            </a:extLst>
          </p:cNvPr>
          <p:cNvSpPr txBox="1"/>
          <p:nvPr/>
        </p:nvSpPr>
        <p:spPr>
          <a:xfrm>
            <a:off x="762000" y="2210896"/>
            <a:ext cx="7086600" cy="646331"/>
          </a:xfrm>
          <a:prstGeom prst="rect">
            <a:avLst/>
          </a:prstGeom>
          <a:noFill/>
        </p:spPr>
        <p:txBody>
          <a:bodyPr wrap="square" rtlCol="0">
            <a:spAutoFit/>
          </a:bodyPr>
          <a:lstStyle/>
          <a:p>
            <a:r>
              <a:rPr lang="en-US" sz="3600" dirty="0">
                <a:solidFill>
                  <a:srgbClr val="FF0000"/>
                </a:solidFill>
              </a:rPr>
              <a:t>This is really…                             this</a:t>
            </a:r>
          </a:p>
        </p:txBody>
      </p:sp>
      <p:sp>
        <p:nvSpPr>
          <p:cNvPr id="8" name="TextBox 7">
            <a:extLst>
              <a:ext uri="{FF2B5EF4-FFF2-40B4-BE49-F238E27FC236}">
                <a16:creationId xmlns:a16="http://schemas.microsoft.com/office/drawing/2014/main" id="{3F2DDEAA-F9DB-4128-A651-97516651E0FB}"/>
              </a:ext>
            </a:extLst>
          </p:cNvPr>
          <p:cNvSpPr txBox="1"/>
          <p:nvPr/>
        </p:nvSpPr>
        <p:spPr>
          <a:xfrm>
            <a:off x="-10610" y="0"/>
            <a:ext cx="762000" cy="646331"/>
          </a:xfrm>
          <a:prstGeom prst="rect">
            <a:avLst/>
          </a:prstGeom>
          <a:noFill/>
        </p:spPr>
        <p:txBody>
          <a:bodyPr wrap="square" rtlCol="0">
            <a:spAutoFit/>
          </a:bodyPr>
          <a:lstStyle/>
          <a:p>
            <a:r>
              <a:rPr lang="en-US" sz="3600" dirty="0">
                <a:solidFill>
                  <a:srgbClr val="0000FF"/>
                </a:solidFill>
                <a:latin typeface="Times New Roman" panose="02020603050405020304" pitchFamily="18" charset="0"/>
                <a:cs typeface="Times New Roman" panose="02020603050405020304" pitchFamily="18" charset="0"/>
              </a:rPr>
              <a:t>38.</a:t>
            </a:r>
          </a:p>
        </p:txBody>
      </p:sp>
      <p:sp>
        <p:nvSpPr>
          <p:cNvPr id="2" name="TextBox 1">
            <a:extLst>
              <a:ext uri="{FF2B5EF4-FFF2-40B4-BE49-F238E27FC236}">
                <a16:creationId xmlns:a16="http://schemas.microsoft.com/office/drawing/2014/main" id="{1CF4F89C-F23B-2720-4511-99BE5A021136}"/>
              </a:ext>
            </a:extLst>
          </p:cNvPr>
          <p:cNvSpPr txBox="1"/>
          <p:nvPr/>
        </p:nvSpPr>
        <p:spPr>
          <a:xfrm>
            <a:off x="0" y="3626346"/>
            <a:ext cx="9154610" cy="3231654"/>
          </a:xfrm>
          <a:prstGeom prst="rect">
            <a:avLst/>
          </a:prstGeom>
          <a:solidFill>
            <a:srgbClr val="FFFFCC"/>
          </a:solidFill>
        </p:spPr>
        <p:txBody>
          <a:bodyPr wrap="square" rtlCol="0">
            <a:spAutoFit/>
          </a:bodyPr>
          <a:lstStyle/>
          <a:p>
            <a:pPr algn="ctr"/>
            <a:r>
              <a:rPr lang="en-US" sz="3400" dirty="0">
                <a:latin typeface="The Serif Hand Extrablack" panose="03070B02030502020204" pitchFamily="66" charset="0"/>
              </a:rPr>
              <a:t>Table N does not include the atomic number (number or protons) </a:t>
            </a:r>
            <a:br>
              <a:rPr lang="en-US" sz="3400" dirty="0">
                <a:latin typeface="The Serif Hand Extrablack" panose="03070B02030502020204" pitchFamily="66" charset="0"/>
              </a:rPr>
            </a:br>
            <a:r>
              <a:rPr lang="en-US" sz="3400" dirty="0">
                <a:latin typeface="The Serif Hand Extrablack" panose="03070B02030502020204" pitchFamily="66" charset="0"/>
              </a:rPr>
              <a:t>for any of the isotopes because they like to torture high school students.  </a:t>
            </a:r>
          </a:p>
          <a:p>
            <a:pPr algn="ctr"/>
            <a:br>
              <a:rPr lang="en-US" sz="3400" dirty="0">
                <a:latin typeface="The Serif Hand Extrablack" panose="03070B02030502020204" pitchFamily="66" charset="0"/>
              </a:rPr>
            </a:br>
            <a:r>
              <a:rPr lang="en-US" sz="3400" dirty="0">
                <a:latin typeface="The Serif Hand Extrablack" panose="03070B02030502020204" pitchFamily="66" charset="0"/>
              </a:rPr>
              <a:t>All uranium atoms have 92 protons, so you can just check your </a:t>
            </a:r>
            <a:br>
              <a:rPr lang="en-US" sz="3400" dirty="0">
                <a:latin typeface="The Serif Hand Extrablack" panose="03070B02030502020204" pitchFamily="66" charset="0"/>
              </a:rPr>
            </a:br>
            <a:r>
              <a:rPr lang="en-US" sz="3400" dirty="0">
                <a:latin typeface="The Serif Hand Extrablack" panose="03070B02030502020204" pitchFamily="66" charset="0"/>
              </a:rPr>
              <a:t>Periodic Tables for any radioisotope they throw at you, </a:t>
            </a:r>
            <a:br>
              <a:rPr lang="en-US" sz="3400" dirty="0">
                <a:latin typeface="The Serif Hand Extrablack" panose="03070B02030502020204" pitchFamily="66" charset="0"/>
              </a:rPr>
            </a:br>
            <a:r>
              <a:rPr lang="en-US" sz="3400" dirty="0">
                <a:latin typeface="The Serif Hand Extrablack" panose="03070B02030502020204" pitchFamily="66" charset="0"/>
              </a:rPr>
              <a:t>and you can fill in the atomic number.  </a:t>
            </a:r>
          </a:p>
        </p:txBody>
      </p:sp>
    </p:spTree>
    <p:extLst>
      <p:ext uri="{BB962C8B-B14F-4D97-AF65-F5344CB8AC3E}">
        <p14:creationId xmlns:p14="http://schemas.microsoft.com/office/powerpoint/2010/main" val="2347585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115270"/>
            <a:ext cx="1143000" cy="830997"/>
          </a:xfrm>
          <a:prstGeom prst="rect">
            <a:avLst/>
          </a:prstGeom>
          <a:noFill/>
        </p:spPr>
        <p:txBody>
          <a:bodyPr wrap="square" rtlCol="0">
            <a:spAutoFit/>
          </a:bodyPr>
          <a:lstStyle/>
          <a:p>
            <a:pPr algn="r"/>
            <a:r>
              <a:rPr lang="en-US" sz="2400" dirty="0">
                <a:latin typeface="Times New Roman" panose="02020603050405020304" pitchFamily="18" charset="0"/>
                <a:cs typeface="Times New Roman" panose="02020603050405020304" pitchFamily="18" charset="0"/>
              </a:rPr>
              <a:t>238</a:t>
            </a:r>
          </a:p>
          <a:p>
            <a:pPr algn="r"/>
            <a:r>
              <a:rPr lang="en-US" sz="2400" dirty="0">
                <a:latin typeface="Times New Roman" panose="02020603050405020304" pitchFamily="18" charset="0"/>
                <a:cs typeface="Times New Roman" panose="02020603050405020304" pitchFamily="18" charset="0"/>
              </a:rPr>
              <a:t>92</a:t>
            </a:r>
          </a:p>
        </p:txBody>
      </p:sp>
      <p:sp>
        <p:nvSpPr>
          <p:cNvPr id="3" name="TextBox 2"/>
          <p:cNvSpPr txBox="1"/>
          <p:nvPr/>
        </p:nvSpPr>
        <p:spPr>
          <a:xfrm>
            <a:off x="1752600" y="3115270"/>
            <a:ext cx="1219200" cy="923330"/>
          </a:xfrm>
          <a:prstGeom prst="rect">
            <a:avLst/>
          </a:prstGeom>
          <a:noFill/>
        </p:spPr>
        <p:txBody>
          <a:bodyPr wrap="square" rtlCol="0">
            <a:spAutoFit/>
          </a:bodyPr>
          <a:lstStyle/>
          <a:p>
            <a:r>
              <a:rPr lang="en-US" sz="5400" dirty="0">
                <a:latin typeface="Times New Roman" panose="02020603050405020304" pitchFamily="18" charset="0"/>
                <a:cs typeface="Times New Roman" panose="02020603050405020304" pitchFamily="18" charset="0"/>
              </a:rPr>
              <a:t>U</a:t>
            </a:r>
          </a:p>
        </p:txBody>
      </p:sp>
      <p:sp>
        <p:nvSpPr>
          <p:cNvPr id="4" name="TextBox 3"/>
          <p:cNvSpPr txBox="1"/>
          <p:nvPr/>
        </p:nvSpPr>
        <p:spPr>
          <a:xfrm>
            <a:off x="0" y="0"/>
            <a:ext cx="9144000" cy="2677656"/>
          </a:xfrm>
          <a:prstGeom prst="rect">
            <a:avLst/>
          </a:prstGeom>
          <a:noFill/>
        </p:spPr>
        <p:txBody>
          <a:bodyPr wrap="square" rtlCol="0">
            <a:spAutoFit/>
          </a:bodyPr>
          <a:lstStyle/>
          <a:p>
            <a:r>
              <a:rPr lang="en-US" sz="2400" dirty="0"/>
              <a:t>Table N says that this stuff will undergo </a:t>
            </a:r>
            <a:r>
              <a:rPr lang="en-US" sz="2400" dirty="0">
                <a:latin typeface="Verdana"/>
              </a:rPr>
              <a:t>ALPHA </a:t>
            </a:r>
            <a:r>
              <a:rPr lang="en-US" sz="2400" dirty="0">
                <a:latin typeface="+mj-lt"/>
              </a:rPr>
              <a:t>decay.  </a:t>
            </a:r>
          </a:p>
          <a:p>
            <a:endParaRPr lang="en-US" sz="2400" dirty="0">
              <a:solidFill>
                <a:srgbClr val="FF0000"/>
              </a:solidFill>
              <a:latin typeface="+mj-lt"/>
            </a:endParaRPr>
          </a:p>
          <a:p>
            <a:r>
              <a:rPr lang="en-US" sz="2400" dirty="0">
                <a:solidFill>
                  <a:srgbClr val="FF0000"/>
                </a:solidFill>
                <a:latin typeface="Comic Sans MS" pitchFamily="66" charset="0"/>
              </a:rPr>
              <a:t>That means it emits an alpha particle as radiation to adjust the neutron to proton ratio, to get stable.  </a:t>
            </a:r>
          </a:p>
          <a:p>
            <a:endParaRPr lang="en-US" sz="2400" dirty="0">
              <a:solidFill>
                <a:srgbClr val="FF0000"/>
              </a:solidFill>
              <a:latin typeface="Comic Sans MS" pitchFamily="66" charset="0"/>
            </a:endParaRPr>
          </a:p>
          <a:p>
            <a:r>
              <a:rPr lang="en-US" sz="2400" dirty="0">
                <a:solidFill>
                  <a:srgbClr val="FF0000"/>
                </a:solidFill>
                <a:latin typeface="Comic Sans MS" pitchFamily="66" charset="0"/>
              </a:rPr>
              <a:t>Table O shows us the symbols.  It’s a chemical equation but with simple math to figure everything out.</a:t>
            </a:r>
            <a:endParaRPr lang="en-US" sz="2400" dirty="0">
              <a:latin typeface="+mj-lt"/>
            </a:endParaRPr>
          </a:p>
        </p:txBody>
      </p:sp>
      <p:cxnSp>
        <p:nvCxnSpPr>
          <p:cNvPr id="6" name="Straight Arrow Connector 5"/>
          <p:cNvCxnSpPr/>
          <p:nvPr/>
        </p:nvCxnSpPr>
        <p:spPr>
          <a:xfrm>
            <a:off x="2667000" y="3576935"/>
            <a:ext cx="19050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TextBox 6"/>
          <p:cNvSpPr txBox="1"/>
          <p:nvPr/>
        </p:nvSpPr>
        <p:spPr>
          <a:xfrm>
            <a:off x="4724400" y="3198287"/>
            <a:ext cx="4953000"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An alpha particle of radiation + ??  </a:t>
            </a:r>
          </a:p>
          <a:p>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Radiation emission causes transmutation</a:t>
            </a:r>
          </a:p>
        </p:txBody>
      </p:sp>
      <p:cxnSp>
        <p:nvCxnSpPr>
          <p:cNvPr id="10" name="Straight Arrow Connector 9"/>
          <p:cNvCxnSpPr/>
          <p:nvPr/>
        </p:nvCxnSpPr>
        <p:spPr>
          <a:xfrm>
            <a:off x="2819400" y="5786735"/>
            <a:ext cx="19050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4" name="TextBox 13"/>
          <p:cNvSpPr txBox="1"/>
          <p:nvPr/>
        </p:nvSpPr>
        <p:spPr>
          <a:xfrm>
            <a:off x="5994402" y="5325066"/>
            <a:ext cx="762000" cy="830997"/>
          </a:xfrm>
          <a:prstGeom prst="rect">
            <a:avLst/>
          </a:prstGeom>
          <a:noFill/>
        </p:spPr>
        <p:txBody>
          <a:bodyPr wrap="square" rtlCol="0">
            <a:spAutoFit/>
          </a:bodyPr>
          <a:lstStyle/>
          <a:p>
            <a:r>
              <a:rPr lang="en-US" sz="4800" dirty="0"/>
              <a:t>+</a:t>
            </a:r>
          </a:p>
        </p:txBody>
      </p:sp>
      <p:sp>
        <p:nvSpPr>
          <p:cNvPr id="16" name="TextBox 15"/>
          <p:cNvSpPr txBox="1"/>
          <p:nvPr/>
        </p:nvSpPr>
        <p:spPr>
          <a:xfrm>
            <a:off x="4800600" y="5417403"/>
            <a:ext cx="495300" cy="830997"/>
          </a:xfrm>
          <a:prstGeom prst="rect">
            <a:avLst/>
          </a:prstGeom>
          <a:noFill/>
        </p:spPr>
        <p:txBody>
          <a:bodyPr wrap="square" rtlCol="0">
            <a:spAutoFit/>
          </a:bodyPr>
          <a:lstStyle/>
          <a:p>
            <a:pPr algn="r"/>
            <a:r>
              <a:rPr lang="en-US" sz="2400" dirty="0"/>
              <a:t>4</a:t>
            </a:r>
            <a:br>
              <a:rPr lang="en-US" sz="2400" dirty="0"/>
            </a:br>
            <a:r>
              <a:rPr lang="en-US" sz="2400" dirty="0"/>
              <a:t>2</a:t>
            </a:r>
          </a:p>
        </p:txBody>
      </p:sp>
      <p:sp>
        <p:nvSpPr>
          <p:cNvPr id="17" name="TextBox 16"/>
          <p:cNvSpPr txBox="1"/>
          <p:nvPr/>
        </p:nvSpPr>
        <p:spPr>
          <a:xfrm>
            <a:off x="5200650" y="5525869"/>
            <a:ext cx="1104900"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He</a:t>
            </a:r>
          </a:p>
        </p:txBody>
      </p:sp>
      <p:sp>
        <p:nvSpPr>
          <p:cNvPr id="15" name="TextBox 14">
            <a:extLst>
              <a:ext uri="{FF2B5EF4-FFF2-40B4-BE49-F238E27FC236}">
                <a16:creationId xmlns:a16="http://schemas.microsoft.com/office/drawing/2014/main" id="{1D229077-1210-48EA-AC8C-5D5C515B0A0E}"/>
              </a:ext>
            </a:extLst>
          </p:cNvPr>
          <p:cNvSpPr txBox="1"/>
          <p:nvPr/>
        </p:nvSpPr>
        <p:spPr>
          <a:xfrm>
            <a:off x="66183" y="5509732"/>
            <a:ext cx="762000" cy="646331"/>
          </a:xfrm>
          <a:prstGeom prst="rect">
            <a:avLst/>
          </a:prstGeom>
          <a:noFill/>
        </p:spPr>
        <p:txBody>
          <a:bodyPr wrap="square" rtlCol="0">
            <a:spAutoFit/>
          </a:bodyPr>
          <a:lstStyle/>
          <a:p>
            <a:r>
              <a:rPr lang="en-US" sz="3600" dirty="0">
                <a:solidFill>
                  <a:srgbClr val="0000FF"/>
                </a:solidFill>
                <a:latin typeface="Times New Roman" panose="02020603050405020304" pitchFamily="18" charset="0"/>
                <a:cs typeface="Times New Roman" panose="02020603050405020304" pitchFamily="18" charset="0"/>
              </a:rPr>
              <a:t>39.</a:t>
            </a:r>
          </a:p>
        </p:txBody>
      </p:sp>
      <p:sp>
        <p:nvSpPr>
          <p:cNvPr id="18" name="TextBox 17">
            <a:extLst>
              <a:ext uri="{FF2B5EF4-FFF2-40B4-BE49-F238E27FC236}">
                <a16:creationId xmlns:a16="http://schemas.microsoft.com/office/drawing/2014/main" id="{8F932D04-8E9C-48B2-9D10-3B8E865D7A0F}"/>
              </a:ext>
            </a:extLst>
          </p:cNvPr>
          <p:cNvSpPr txBox="1"/>
          <p:nvPr/>
        </p:nvSpPr>
        <p:spPr>
          <a:xfrm>
            <a:off x="977898" y="5399064"/>
            <a:ext cx="1143000" cy="830997"/>
          </a:xfrm>
          <a:prstGeom prst="rect">
            <a:avLst/>
          </a:prstGeom>
          <a:noFill/>
        </p:spPr>
        <p:txBody>
          <a:bodyPr wrap="square" rtlCol="0">
            <a:spAutoFit/>
          </a:bodyPr>
          <a:lstStyle/>
          <a:p>
            <a:pPr algn="r"/>
            <a:r>
              <a:rPr lang="en-US" sz="2400" dirty="0">
                <a:latin typeface="Times New Roman" panose="02020603050405020304" pitchFamily="18" charset="0"/>
                <a:cs typeface="Times New Roman" panose="02020603050405020304" pitchFamily="18" charset="0"/>
              </a:rPr>
              <a:t>238</a:t>
            </a:r>
          </a:p>
          <a:p>
            <a:pPr algn="r"/>
            <a:r>
              <a:rPr lang="en-US" sz="2400" dirty="0">
                <a:latin typeface="Times New Roman" panose="02020603050405020304" pitchFamily="18" charset="0"/>
                <a:cs typeface="Times New Roman" panose="02020603050405020304" pitchFamily="18" charset="0"/>
              </a:rPr>
              <a:t>92</a:t>
            </a:r>
          </a:p>
        </p:txBody>
      </p:sp>
      <p:sp>
        <p:nvSpPr>
          <p:cNvPr id="19" name="TextBox 18">
            <a:extLst>
              <a:ext uri="{FF2B5EF4-FFF2-40B4-BE49-F238E27FC236}">
                <a16:creationId xmlns:a16="http://schemas.microsoft.com/office/drawing/2014/main" id="{B788C302-D5F7-4863-8533-0C425B7459CA}"/>
              </a:ext>
            </a:extLst>
          </p:cNvPr>
          <p:cNvSpPr txBox="1"/>
          <p:nvPr/>
        </p:nvSpPr>
        <p:spPr>
          <a:xfrm>
            <a:off x="1968498" y="5399064"/>
            <a:ext cx="1219200" cy="923330"/>
          </a:xfrm>
          <a:prstGeom prst="rect">
            <a:avLst/>
          </a:prstGeom>
          <a:noFill/>
        </p:spPr>
        <p:txBody>
          <a:bodyPr wrap="square" rtlCol="0">
            <a:spAutoFit/>
          </a:bodyPr>
          <a:lstStyle/>
          <a:p>
            <a:r>
              <a:rPr lang="en-US" sz="5400" dirty="0">
                <a:latin typeface="Times New Roman" panose="02020603050405020304" pitchFamily="18" charset="0"/>
                <a:cs typeface="Times New Roman" panose="02020603050405020304" pitchFamily="18" charset="0"/>
              </a:rPr>
              <a:t>U</a:t>
            </a:r>
          </a:p>
        </p:txBody>
      </p:sp>
      <p:sp>
        <p:nvSpPr>
          <p:cNvPr id="5" name="TextBox 4">
            <a:extLst>
              <a:ext uri="{FF2B5EF4-FFF2-40B4-BE49-F238E27FC236}">
                <a16:creationId xmlns:a16="http://schemas.microsoft.com/office/drawing/2014/main" id="{8D34577A-16F9-9E47-0407-3A803D11993D}"/>
              </a:ext>
            </a:extLst>
          </p:cNvPr>
          <p:cNvSpPr txBox="1"/>
          <p:nvPr/>
        </p:nvSpPr>
        <p:spPr>
          <a:xfrm>
            <a:off x="6584952" y="5260564"/>
            <a:ext cx="1612902" cy="1107996"/>
          </a:xfrm>
          <a:prstGeom prst="rect">
            <a:avLst/>
          </a:prstGeom>
          <a:solidFill>
            <a:schemeClr val="accent2">
              <a:lumMod val="40000"/>
              <a:lumOff val="60000"/>
            </a:schemeClr>
          </a:solidFill>
          <a:ln w="3175">
            <a:noFill/>
          </a:ln>
        </p:spPr>
        <p:txBody>
          <a:bodyPr wrap="square" rtlCol="0">
            <a:spAutoFit/>
          </a:bodyPr>
          <a:lstStyle/>
          <a:p>
            <a:pPr algn="ctr"/>
            <a:endParaRPr lang="en-US"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57161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39B6F-2C65-5D7D-86AC-E28B5B676A0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F7B8CAF-49D4-A804-AEBB-8EA210DAD308}"/>
              </a:ext>
            </a:extLst>
          </p:cNvPr>
          <p:cNvSpPr txBox="1"/>
          <p:nvPr/>
        </p:nvSpPr>
        <p:spPr>
          <a:xfrm>
            <a:off x="762000" y="3115270"/>
            <a:ext cx="1143000" cy="830997"/>
          </a:xfrm>
          <a:prstGeom prst="rect">
            <a:avLst/>
          </a:prstGeom>
          <a:noFill/>
        </p:spPr>
        <p:txBody>
          <a:bodyPr wrap="square" rtlCol="0">
            <a:spAutoFit/>
          </a:bodyPr>
          <a:lstStyle/>
          <a:p>
            <a:pPr algn="r"/>
            <a:r>
              <a:rPr lang="en-US" sz="2400" dirty="0">
                <a:latin typeface="Times New Roman" panose="02020603050405020304" pitchFamily="18" charset="0"/>
                <a:cs typeface="Times New Roman" panose="02020603050405020304" pitchFamily="18" charset="0"/>
              </a:rPr>
              <a:t>238</a:t>
            </a:r>
          </a:p>
          <a:p>
            <a:pPr algn="r"/>
            <a:r>
              <a:rPr lang="en-US" sz="2400" dirty="0">
                <a:latin typeface="Times New Roman" panose="02020603050405020304" pitchFamily="18" charset="0"/>
                <a:cs typeface="Times New Roman" panose="02020603050405020304" pitchFamily="18" charset="0"/>
              </a:rPr>
              <a:t>92</a:t>
            </a:r>
          </a:p>
        </p:txBody>
      </p:sp>
      <p:sp>
        <p:nvSpPr>
          <p:cNvPr id="3" name="TextBox 2">
            <a:extLst>
              <a:ext uri="{FF2B5EF4-FFF2-40B4-BE49-F238E27FC236}">
                <a16:creationId xmlns:a16="http://schemas.microsoft.com/office/drawing/2014/main" id="{EF87E9FA-0134-8441-3292-14737F3BE857}"/>
              </a:ext>
            </a:extLst>
          </p:cNvPr>
          <p:cNvSpPr txBox="1"/>
          <p:nvPr/>
        </p:nvSpPr>
        <p:spPr>
          <a:xfrm>
            <a:off x="1752600" y="3115270"/>
            <a:ext cx="1219200" cy="923330"/>
          </a:xfrm>
          <a:prstGeom prst="rect">
            <a:avLst/>
          </a:prstGeom>
          <a:noFill/>
        </p:spPr>
        <p:txBody>
          <a:bodyPr wrap="square" rtlCol="0">
            <a:spAutoFit/>
          </a:bodyPr>
          <a:lstStyle/>
          <a:p>
            <a:r>
              <a:rPr lang="en-US" sz="5400" dirty="0">
                <a:latin typeface="Times New Roman" panose="02020603050405020304" pitchFamily="18" charset="0"/>
                <a:cs typeface="Times New Roman" panose="02020603050405020304" pitchFamily="18" charset="0"/>
              </a:rPr>
              <a:t>U</a:t>
            </a:r>
          </a:p>
        </p:txBody>
      </p:sp>
      <p:sp>
        <p:nvSpPr>
          <p:cNvPr id="4" name="TextBox 3">
            <a:extLst>
              <a:ext uri="{FF2B5EF4-FFF2-40B4-BE49-F238E27FC236}">
                <a16:creationId xmlns:a16="http://schemas.microsoft.com/office/drawing/2014/main" id="{666C25B3-C1D1-2568-9FE2-51DF1A8EAA52}"/>
              </a:ext>
            </a:extLst>
          </p:cNvPr>
          <p:cNvSpPr txBox="1"/>
          <p:nvPr/>
        </p:nvSpPr>
        <p:spPr>
          <a:xfrm>
            <a:off x="0" y="0"/>
            <a:ext cx="9144000" cy="2677656"/>
          </a:xfrm>
          <a:prstGeom prst="rect">
            <a:avLst/>
          </a:prstGeom>
          <a:noFill/>
        </p:spPr>
        <p:txBody>
          <a:bodyPr wrap="square" rtlCol="0">
            <a:spAutoFit/>
          </a:bodyPr>
          <a:lstStyle/>
          <a:p>
            <a:r>
              <a:rPr lang="en-US" sz="2400" dirty="0"/>
              <a:t>Table N says that this stuff will undergo </a:t>
            </a:r>
            <a:r>
              <a:rPr lang="en-US" sz="2400" dirty="0">
                <a:latin typeface="Verdana"/>
              </a:rPr>
              <a:t>ALPHA </a:t>
            </a:r>
            <a:r>
              <a:rPr lang="en-US" sz="2400" dirty="0">
                <a:latin typeface="+mj-lt"/>
              </a:rPr>
              <a:t>decay.  </a:t>
            </a:r>
          </a:p>
          <a:p>
            <a:endParaRPr lang="en-US" sz="2400" dirty="0">
              <a:solidFill>
                <a:srgbClr val="FF0000"/>
              </a:solidFill>
              <a:latin typeface="+mj-lt"/>
            </a:endParaRPr>
          </a:p>
          <a:p>
            <a:r>
              <a:rPr lang="en-US" sz="2400" dirty="0">
                <a:solidFill>
                  <a:srgbClr val="FF0000"/>
                </a:solidFill>
                <a:latin typeface="Comic Sans MS" pitchFamily="66" charset="0"/>
              </a:rPr>
              <a:t>That means it emits an alpha particle as radiation to adjust the neutron to proton ratio, to get stable.  </a:t>
            </a:r>
          </a:p>
          <a:p>
            <a:endParaRPr lang="en-US" sz="2400" dirty="0">
              <a:solidFill>
                <a:srgbClr val="FF0000"/>
              </a:solidFill>
              <a:latin typeface="Comic Sans MS" pitchFamily="66" charset="0"/>
            </a:endParaRPr>
          </a:p>
          <a:p>
            <a:r>
              <a:rPr lang="en-US" sz="2400" dirty="0">
                <a:solidFill>
                  <a:srgbClr val="FF0000"/>
                </a:solidFill>
                <a:latin typeface="Comic Sans MS" pitchFamily="66" charset="0"/>
              </a:rPr>
              <a:t>Table O shows us the symbols.  It’s a </a:t>
            </a:r>
            <a:r>
              <a:rPr lang="en-US" sz="2400">
                <a:solidFill>
                  <a:srgbClr val="FF0000"/>
                </a:solidFill>
                <a:latin typeface="Comic Sans MS" pitchFamily="66" charset="0"/>
              </a:rPr>
              <a:t>chemical equation </a:t>
            </a:r>
            <a:r>
              <a:rPr lang="en-US" sz="2400" dirty="0">
                <a:solidFill>
                  <a:srgbClr val="FF0000"/>
                </a:solidFill>
                <a:latin typeface="Comic Sans MS" pitchFamily="66" charset="0"/>
              </a:rPr>
              <a:t>but with simple math to figure everything out.</a:t>
            </a:r>
            <a:endParaRPr lang="en-US" sz="2400" dirty="0">
              <a:latin typeface="+mj-lt"/>
            </a:endParaRPr>
          </a:p>
        </p:txBody>
      </p:sp>
      <p:cxnSp>
        <p:nvCxnSpPr>
          <p:cNvPr id="6" name="Straight Arrow Connector 5">
            <a:extLst>
              <a:ext uri="{FF2B5EF4-FFF2-40B4-BE49-F238E27FC236}">
                <a16:creationId xmlns:a16="http://schemas.microsoft.com/office/drawing/2014/main" id="{8A154982-D2D8-A5D0-CD36-616BFF1CF8CE}"/>
              </a:ext>
            </a:extLst>
          </p:cNvPr>
          <p:cNvCxnSpPr/>
          <p:nvPr/>
        </p:nvCxnSpPr>
        <p:spPr>
          <a:xfrm>
            <a:off x="2667000" y="3576935"/>
            <a:ext cx="19050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TextBox 6">
            <a:extLst>
              <a:ext uri="{FF2B5EF4-FFF2-40B4-BE49-F238E27FC236}">
                <a16:creationId xmlns:a16="http://schemas.microsoft.com/office/drawing/2014/main" id="{6FBE821C-8F3D-7F4D-E8F7-11E58FB321AB}"/>
              </a:ext>
            </a:extLst>
          </p:cNvPr>
          <p:cNvSpPr txBox="1"/>
          <p:nvPr/>
        </p:nvSpPr>
        <p:spPr>
          <a:xfrm>
            <a:off x="4724400" y="3198287"/>
            <a:ext cx="4953000"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An alpha particle of radiation + ??  </a:t>
            </a:r>
          </a:p>
          <a:p>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Radiation emission causes transmutation</a:t>
            </a:r>
          </a:p>
        </p:txBody>
      </p:sp>
      <p:cxnSp>
        <p:nvCxnSpPr>
          <p:cNvPr id="10" name="Straight Arrow Connector 9">
            <a:extLst>
              <a:ext uri="{FF2B5EF4-FFF2-40B4-BE49-F238E27FC236}">
                <a16:creationId xmlns:a16="http://schemas.microsoft.com/office/drawing/2014/main" id="{E80C3BAD-A5BB-B8B8-8FA1-B7DB86F006FB}"/>
              </a:ext>
            </a:extLst>
          </p:cNvPr>
          <p:cNvCxnSpPr/>
          <p:nvPr/>
        </p:nvCxnSpPr>
        <p:spPr>
          <a:xfrm>
            <a:off x="2819400" y="5786735"/>
            <a:ext cx="19050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4" name="TextBox 13">
            <a:extLst>
              <a:ext uri="{FF2B5EF4-FFF2-40B4-BE49-F238E27FC236}">
                <a16:creationId xmlns:a16="http://schemas.microsoft.com/office/drawing/2014/main" id="{6C1F8C08-F44F-939B-44DF-7D68BF0FE407}"/>
              </a:ext>
            </a:extLst>
          </p:cNvPr>
          <p:cNvSpPr txBox="1"/>
          <p:nvPr/>
        </p:nvSpPr>
        <p:spPr>
          <a:xfrm>
            <a:off x="5994402" y="5325066"/>
            <a:ext cx="762000" cy="830997"/>
          </a:xfrm>
          <a:prstGeom prst="rect">
            <a:avLst/>
          </a:prstGeom>
          <a:noFill/>
        </p:spPr>
        <p:txBody>
          <a:bodyPr wrap="square" rtlCol="0">
            <a:spAutoFit/>
          </a:bodyPr>
          <a:lstStyle/>
          <a:p>
            <a:r>
              <a:rPr lang="en-US" sz="4800" dirty="0"/>
              <a:t>+</a:t>
            </a:r>
          </a:p>
        </p:txBody>
      </p:sp>
      <p:sp>
        <p:nvSpPr>
          <p:cNvPr id="16" name="TextBox 15">
            <a:extLst>
              <a:ext uri="{FF2B5EF4-FFF2-40B4-BE49-F238E27FC236}">
                <a16:creationId xmlns:a16="http://schemas.microsoft.com/office/drawing/2014/main" id="{1ECD544F-8CFC-925B-89F5-49D0660168EB}"/>
              </a:ext>
            </a:extLst>
          </p:cNvPr>
          <p:cNvSpPr txBox="1"/>
          <p:nvPr/>
        </p:nvSpPr>
        <p:spPr>
          <a:xfrm>
            <a:off x="4800600" y="5417403"/>
            <a:ext cx="495300" cy="830997"/>
          </a:xfrm>
          <a:prstGeom prst="rect">
            <a:avLst/>
          </a:prstGeom>
          <a:noFill/>
        </p:spPr>
        <p:txBody>
          <a:bodyPr wrap="square" rtlCol="0">
            <a:spAutoFit/>
          </a:bodyPr>
          <a:lstStyle/>
          <a:p>
            <a:pPr algn="r"/>
            <a:r>
              <a:rPr lang="en-US" sz="2400" dirty="0"/>
              <a:t>4</a:t>
            </a:r>
            <a:br>
              <a:rPr lang="en-US" sz="2400" dirty="0"/>
            </a:br>
            <a:r>
              <a:rPr lang="en-US" sz="2400" dirty="0"/>
              <a:t>2</a:t>
            </a:r>
          </a:p>
        </p:txBody>
      </p:sp>
      <p:sp>
        <p:nvSpPr>
          <p:cNvPr id="17" name="TextBox 16">
            <a:extLst>
              <a:ext uri="{FF2B5EF4-FFF2-40B4-BE49-F238E27FC236}">
                <a16:creationId xmlns:a16="http://schemas.microsoft.com/office/drawing/2014/main" id="{17D9A673-FE8E-1A66-FE1D-6D05E41BB9DC}"/>
              </a:ext>
            </a:extLst>
          </p:cNvPr>
          <p:cNvSpPr txBox="1"/>
          <p:nvPr/>
        </p:nvSpPr>
        <p:spPr>
          <a:xfrm>
            <a:off x="5200650" y="5525869"/>
            <a:ext cx="1104900"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He</a:t>
            </a:r>
          </a:p>
        </p:txBody>
      </p:sp>
      <p:sp>
        <p:nvSpPr>
          <p:cNvPr id="18" name="TextBox 17">
            <a:extLst>
              <a:ext uri="{FF2B5EF4-FFF2-40B4-BE49-F238E27FC236}">
                <a16:creationId xmlns:a16="http://schemas.microsoft.com/office/drawing/2014/main" id="{20CB5DAA-D4A2-5982-1254-57BCE4E5D468}"/>
              </a:ext>
            </a:extLst>
          </p:cNvPr>
          <p:cNvSpPr txBox="1"/>
          <p:nvPr/>
        </p:nvSpPr>
        <p:spPr>
          <a:xfrm>
            <a:off x="977898" y="5399064"/>
            <a:ext cx="1143000" cy="830997"/>
          </a:xfrm>
          <a:prstGeom prst="rect">
            <a:avLst/>
          </a:prstGeom>
          <a:noFill/>
        </p:spPr>
        <p:txBody>
          <a:bodyPr wrap="square" rtlCol="0">
            <a:spAutoFit/>
          </a:bodyPr>
          <a:lstStyle/>
          <a:p>
            <a:pPr algn="r"/>
            <a:r>
              <a:rPr lang="en-US" sz="2400" dirty="0">
                <a:latin typeface="Times New Roman" panose="02020603050405020304" pitchFamily="18" charset="0"/>
                <a:cs typeface="Times New Roman" panose="02020603050405020304" pitchFamily="18" charset="0"/>
              </a:rPr>
              <a:t>238</a:t>
            </a:r>
          </a:p>
          <a:p>
            <a:pPr algn="r"/>
            <a:r>
              <a:rPr lang="en-US" sz="2400" dirty="0">
                <a:latin typeface="Times New Roman" panose="02020603050405020304" pitchFamily="18" charset="0"/>
                <a:cs typeface="Times New Roman" panose="02020603050405020304" pitchFamily="18" charset="0"/>
              </a:rPr>
              <a:t>92</a:t>
            </a:r>
          </a:p>
        </p:txBody>
      </p:sp>
      <p:sp>
        <p:nvSpPr>
          <p:cNvPr id="19" name="TextBox 18">
            <a:extLst>
              <a:ext uri="{FF2B5EF4-FFF2-40B4-BE49-F238E27FC236}">
                <a16:creationId xmlns:a16="http://schemas.microsoft.com/office/drawing/2014/main" id="{C5A808D6-F0C1-92ED-0DBC-7BD1E17FD6BE}"/>
              </a:ext>
            </a:extLst>
          </p:cNvPr>
          <p:cNvSpPr txBox="1"/>
          <p:nvPr/>
        </p:nvSpPr>
        <p:spPr>
          <a:xfrm>
            <a:off x="1968498" y="5399064"/>
            <a:ext cx="1219200" cy="923330"/>
          </a:xfrm>
          <a:prstGeom prst="rect">
            <a:avLst/>
          </a:prstGeom>
          <a:noFill/>
        </p:spPr>
        <p:txBody>
          <a:bodyPr wrap="square" rtlCol="0">
            <a:spAutoFit/>
          </a:bodyPr>
          <a:lstStyle/>
          <a:p>
            <a:r>
              <a:rPr lang="en-US" sz="5400" dirty="0">
                <a:latin typeface="Times New Roman" panose="02020603050405020304" pitchFamily="18" charset="0"/>
                <a:cs typeface="Times New Roman" panose="02020603050405020304" pitchFamily="18" charset="0"/>
              </a:rPr>
              <a:t>U</a:t>
            </a:r>
          </a:p>
        </p:txBody>
      </p:sp>
      <p:sp>
        <p:nvSpPr>
          <p:cNvPr id="12" name="TextBox 11">
            <a:extLst>
              <a:ext uri="{FF2B5EF4-FFF2-40B4-BE49-F238E27FC236}">
                <a16:creationId xmlns:a16="http://schemas.microsoft.com/office/drawing/2014/main" id="{97C1EE6B-44CC-D49C-055A-D68F7523EDC1}"/>
              </a:ext>
            </a:extLst>
          </p:cNvPr>
          <p:cNvSpPr txBox="1"/>
          <p:nvPr/>
        </p:nvSpPr>
        <p:spPr>
          <a:xfrm>
            <a:off x="6584952" y="5260564"/>
            <a:ext cx="1612902" cy="1107996"/>
          </a:xfrm>
          <a:prstGeom prst="rect">
            <a:avLst/>
          </a:prstGeom>
          <a:solidFill>
            <a:schemeClr val="accent2">
              <a:lumMod val="40000"/>
              <a:lumOff val="60000"/>
            </a:schemeClr>
          </a:solidFill>
          <a:ln w="3175">
            <a:noFill/>
          </a:ln>
        </p:spPr>
        <p:txBody>
          <a:bodyPr wrap="square" rtlCol="0">
            <a:spAutoFit/>
          </a:bodyPr>
          <a:lstStyle/>
          <a:p>
            <a:pPr algn="ctr"/>
            <a:endParaRPr lang="en-US" sz="66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80FF3C04-5100-F780-A32E-5E85F1DE752C}"/>
              </a:ext>
            </a:extLst>
          </p:cNvPr>
          <p:cNvSpPr txBox="1"/>
          <p:nvPr/>
        </p:nvSpPr>
        <p:spPr>
          <a:xfrm>
            <a:off x="6184902" y="5306731"/>
            <a:ext cx="1143000" cy="830997"/>
          </a:xfrm>
          <a:prstGeom prst="rect">
            <a:avLst/>
          </a:prstGeom>
          <a:noFill/>
        </p:spPr>
        <p:txBody>
          <a:bodyPr wrap="square" rtlCol="0">
            <a:spAutoFit/>
          </a:bodyPr>
          <a:lstStyle/>
          <a:p>
            <a:pPr algn="r"/>
            <a:r>
              <a:rPr lang="en-US" sz="2400" dirty="0">
                <a:latin typeface="Times New Roman" panose="02020603050405020304" pitchFamily="18" charset="0"/>
                <a:cs typeface="Times New Roman" panose="02020603050405020304" pitchFamily="18" charset="0"/>
              </a:rPr>
              <a:t>234</a:t>
            </a:r>
          </a:p>
          <a:p>
            <a:pPr algn="r"/>
            <a:r>
              <a:rPr lang="en-US" sz="2400" dirty="0">
                <a:latin typeface="Times New Roman" panose="02020603050405020304" pitchFamily="18" charset="0"/>
                <a:cs typeface="Times New Roman" panose="02020603050405020304" pitchFamily="18" charset="0"/>
              </a:rPr>
              <a:t>90</a:t>
            </a:r>
          </a:p>
        </p:txBody>
      </p:sp>
      <p:sp>
        <p:nvSpPr>
          <p:cNvPr id="9" name="TextBox 8">
            <a:extLst>
              <a:ext uri="{FF2B5EF4-FFF2-40B4-BE49-F238E27FC236}">
                <a16:creationId xmlns:a16="http://schemas.microsoft.com/office/drawing/2014/main" id="{13DFC98A-3E73-5638-D19E-1370B021EEF5}"/>
              </a:ext>
            </a:extLst>
          </p:cNvPr>
          <p:cNvSpPr txBox="1"/>
          <p:nvPr/>
        </p:nvSpPr>
        <p:spPr>
          <a:xfrm>
            <a:off x="7175502" y="5306731"/>
            <a:ext cx="1219200" cy="923330"/>
          </a:xfrm>
          <a:prstGeom prst="rect">
            <a:avLst/>
          </a:prstGeom>
          <a:noFill/>
        </p:spPr>
        <p:txBody>
          <a:bodyPr wrap="square" rtlCol="0">
            <a:spAutoFit/>
          </a:bodyPr>
          <a:lstStyle/>
          <a:p>
            <a:r>
              <a:rPr lang="en-US" sz="5400" dirty="0">
                <a:latin typeface="Times New Roman" panose="02020603050405020304" pitchFamily="18" charset="0"/>
                <a:cs typeface="Times New Roman" panose="02020603050405020304" pitchFamily="18" charset="0"/>
              </a:rPr>
              <a:t>Th</a:t>
            </a:r>
          </a:p>
        </p:txBody>
      </p:sp>
      <p:sp>
        <p:nvSpPr>
          <p:cNvPr id="8" name="TextBox 7">
            <a:extLst>
              <a:ext uri="{FF2B5EF4-FFF2-40B4-BE49-F238E27FC236}">
                <a16:creationId xmlns:a16="http://schemas.microsoft.com/office/drawing/2014/main" id="{54C80ED9-590D-8D43-6166-C1F80192707E}"/>
              </a:ext>
            </a:extLst>
          </p:cNvPr>
          <p:cNvSpPr txBox="1"/>
          <p:nvPr/>
        </p:nvSpPr>
        <p:spPr>
          <a:xfrm>
            <a:off x="66183" y="5509732"/>
            <a:ext cx="762000" cy="646331"/>
          </a:xfrm>
          <a:prstGeom prst="rect">
            <a:avLst/>
          </a:prstGeom>
          <a:noFill/>
        </p:spPr>
        <p:txBody>
          <a:bodyPr wrap="square" rtlCol="0">
            <a:spAutoFit/>
          </a:bodyPr>
          <a:lstStyle/>
          <a:p>
            <a:r>
              <a:rPr lang="en-US" sz="3600" dirty="0">
                <a:solidFill>
                  <a:srgbClr val="0000FF"/>
                </a:solidFill>
                <a:latin typeface="Times New Roman" panose="02020603050405020304" pitchFamily="18" charset="0"/>
                <a:cs typeface="Times New Roman" panose="02020603050405020304" pitchFamily="18" charset="0"/>
              </a:rPr>
              <a:t>39.</a:t>
            </a:r>
          </a:p>
        </p:txBody>
      </p:sp>
    </p:spTree>
    <p:extLst>
      <p:ext uri="{BB962C8B-B14F-4D97-AF65-F5344CB8AC3E}">
        <p14:creationId xmlns:p14="http://schemas.microsoft.com/office/powerpoint/2010/main" val="31491243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Arrow Connector 16">
            <a:extLst>
              <a:ext uri="{FF2B5EF4-FFF2-40B4-BE49-F238E27FC236}">
                <a16:creationId xmlns:a16="http://schemas.microsoft.com/office/drawing/2014/main" id="{0B6DC063-9335-41E8-B68B-E43FBDE38BF0}"/>
              </a:ext>
            </a:extLst>
          </p:cNvPr>
          <p:cNvCxnSpPr/>
          <p:nvPr/>
        </p:nvCxnSpPr>
        <p:spPr>
          <a:xfrm>
            <a:off x="2438400" y="584031"/>
            <a:ext cx="19050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8" name="TextBox 17">
            <a:extLst>
              <a:ext uri="{FF2B5EF4-FFF2-40B4-BE49-F238E27FC236}">
                <a16:creationId xmlns:a16="http://schemas.microsoft.com/office/drawing/2014/main" id="{7DD536EE-6DE3-47E6-8AC7-597A26DBBD36}"/>
              </a:ext>
            </a:extLst>
          </p:cNvPr>
          <p:cNvSpPr txBox="1"/>
          <p:nvPr/>
        </p:nvSpPr>
        <p:spPr>
          <a:xfrm>
            <a:off x="5537202" y="150163"/>
            <a:ext cx="762000" cy="830997"/>
          </a:xfrm>
          <a:prstGeom prst="rect">
            <a:avLst/>
          </a:prstGeom>
          <a:noFill/>
        </p:spPr>
        <p:txBody>
          <a:bodyPr wrap="square" rtlCol="0">
            <a:spAutoFit/>
          </a:bodyPr>
          <a:lstStyle/>
          <a:p>
            <a:r>
              <a:rPr lang="en-US" sz="4800" dirty="0">
                <a:latin typeface="Times New Roman" panose="02020603050405020304" pitchFamily="18" charset="0"/>
                <a:cs typeface="Times New Roman" panose="02020603050405020304" pitchFamily="18" charset="0"/>
              </a:rPr>
              <a:t>+</a:t>
            </a:r>
          </a:p>
        </p:txBody>
      </p:sp>
      <p:sp>
        <p:nvSpPr>
          <p:cNvPr id="19" name="TextBox 18">
            <a:extLst>
              <a:ext uri="{FF2B5EF4-FFF2-40B4-BE49-F238E27FC236}">
                <a16:creationId xmlns:a16="http://schemas.microsoft.com/office/drawing/2014/main" id="{91BFEA0B-00A6-42A9-B4BE-08A0334EFCAB}"/>
              </a:ext>
            </a:extLst>
          </p:cNvPr>
          <p:cNvSpPr txBox="1"/>
          <p:nvPr/>
        </p:nvSpPr>
        <p:spPr>
          <a:xfrm>
            <a:off x="4343400" y="175230"/>
            <a:ext cx="495300" cy="830997"/>
          </a:xfrm>
          <a:prstGeom prst="rect">
            <a:avLst/>
          </a:prstGeom>
          <a:noFill/>
        </p:spPr>
        <p:txBody>
          <a:bodyPr wrap="square" rtlCol="0">
            <a:spAutoFit/>
          </a:bodyPr>
          <a:lstStyle/>
          <a:p>
            <a:pPr algn="r"/>
            <a:r>
              <a:rPr lang="en-US" sz="2400" dirty="0">
                <a:latin typeface="Times New Roman" panose="02020603050405020304" pitchFamily="18" charset="0"/>
                <a:cs typeface="Times New Roman" panose="02020603050405020304" pitchFamily="18" charset="0"/>
              </a:rPr>
              <a:t>4</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2</a:t>
            </a:r>
          </a:p>
        </p:txBody>
      </p:sp>
      <p:sp>
        <p:nvSpPr>
          <p:cNvPr id="20" name="TextBox 19">
            <a:extLst>
              <a:ext uri="{FF2B5EF4-FFF2-40B4-BE49-F238E27FC236}">
                <a16:creationId xmlns:a16="http://schemas.microsoft.com/office/drawing/2014/main" id="{75494C2D-1400-434D-B126-182383DAC022}"/>
              </a:ext>
            </a:extLst>
          </p:cNvPr>
          <p:cNvSpPr txBox="1"/>
          <p:nvPr/>
        </p:nvSpPr>
        <p:spPr>
          <a:xfrm>
            <a:off x="4743450" y="283696"/>
            <a:ext cx="762000"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He</a:t>
            </a:r>
          </a:p>
        </p:txBody>
      </p:sp>
      <p:sp>
        <p:nvSpPr>
          <p:cNvPr id="22" name="TextBox 21">
            <a:extLst>
              <a:ext uri="{FF2B5EF4-FFF2-40B4-BE49-F238E27FC236}">
                <a16:creationId xmlns:a16="http://schemas.microsoft.com/office/drawing/2014/main" id="{2F2E6261-84FF-41A2-BF15-9393C5F84316}"/>
              </a:ext>
            </a:extLst>
          </p:cNvPr>
          <p:cNvSpPr txBox="1"/>
          <p:nvPr/>
        </p:nvSpPr>
        <p:spPr>
          <a:xfrm>
            <a:off x="5562600" y="235803"/>
            <a:ext cx="1143000" cy="830997"/>
          </a:xfrm>
          <a:prstGeom prst="rect">
            <a:avLst/>
          </a:prstGeom>
          <a:noFill/>
        </p:spPr>
        <p:txBody>
          <a:bodyPr wrap="square" rtlCol="0">
            <a:spAutoFit/>
          </a:bodyPr>
          <a:lstStyle/>
          <a:p>
            <a:pPr algn="r"/>
            <a:r>
              <a:rPr lang="en-US" sz="2400" dirty="0">
                <a:latin typeface="Times New Roman" panose="02020603050405020304" pitchFamily="18" charset="0"/>
                <a:cs typeface="Times New Roman" panose="02020603050405020304" pitchFamily="18" charset="0"/>
              </a:rPr>
              <a:t>234</a:t>
            </a:r>
          </a:p>
          <a:p>
            <a:pPr algn="r"/>
            <a:r>
              <a:rPr lang="en-US" sz="2400" dirty="0">
                <a:latin typeface="Times New Roman" panose="02020603050405020304" pitchFamily="18" charset="0"/>
                <a:cs typeface="Times New Roman" panose="02020603050405020304" pitchFamily="18" charset="0"/>
              </a:rPr>
              <a:t>90</a:t>
            </a:r>
          </a:p>
        </p:txBody>
      </p:sp>
      <p:sp>
        <p:nvSpPr>
          <p:cNvPr id="23" name="TextBox 22">
            <a:extLst>
              <a:ext uri="{FF2B5EF4-FFF2-40B4-BE49-F238E27FC236}">
                <a16:creationId xmlns:a16="http://schemas.microsoft.com/office/drawing/2014/main" id="{AC6FD21F-E440-48F7-9C39-DD4ADBACAE45}"/>
              </a:ext>
            </a:extLst>
          </p:cNvPr>
          <p:cNvSpPr txBox="1"/>
          <p:nvPr/>
        </p:nvSpPr>
        <p:spPr>
          <a:xfrm>
            <a:off x="6553200" y="143470"/>
            <a:ext cx="1219200" cy="923330"/>
          </a:xfrm>
          <a:prstGeom prst="rect">
            <a:avLst/>
          </a:prstGeom>
          <a:noFill/>
        </p:spPr>
        <p:txBody>
          <a:bodyPr wrap="square" rtlCol="0">
            <a:spAutoFit/>
          </a:bodyPr>
          <a:lstStyle/>
          <a:p>
            <a:r>
              <a:rPr lang="en-US" sz="5400" dirty="0">
                <a:latin typeface="Times New Roman" panose="02020603050405020304" pitchFamily="18" charset="0"/>
                <a:cs typeface="Times New Roman" panose="02020603050405020304" pitchFamily="18" charset="0"/>
              </a:rPr>
              <a:t>Th</a:t>
            </a:r>
          </a:p>
        </p:txBody>
      </p:sp>
      <p:sp>
        <p:nvSpPr>
          <p:cNvPr id="8" name="TextBox 7">
            <a:extLst>
              <a:ext uri="{FF2B5EF4-FFF2-40B4-BE49-F238E27FC236}">
                <a16:creationId xmlns:a16="http://schemas.microsoft.com/office/drawing/2014/main" id="{EE33281C-3D96-4109-9FF7-FA404C8D0DDC}"/>
              </a:ext>
            </a:extLst>
          </p:cNvPr>
          <p:cNvSpPr txBox="1"/>
          <p:nvPr/>
        </p:nvSpPr>
        <p:spPr>
          <a:xfrm>
            <a:off x="-1" y="1175266"/>
            <a:ext cx="9132425" cy="5664407"/>
          </a:xfrm>
          <a:prstGeom prst="rect">
            <a:avLst/>
          </a:prstGeom>
          <a:solidFill>
            <a:srgbClr val="FFFFCC"/>
          </a:solidFill>
          <a:ln w="38100">
            <a:solidFill>
              <a:schemeClr val="tx1">
                <a:lumMod val="95000"/>
                <a:lumOff val="5000"/>
              </a:schemeClr>
            </a:solidFill>
          </a:ln>
        </p:spPr>
        <p:txBody>
          <a:bodyPr wrap="square" rtlCol="0">
            <a:spAutoFit/>
          </a:bodyPr>
          <a:lstStyle/>
          <a:p>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40.  A lot just happened.  Let’s examine this. </a:t>
            </a:r>
            <a:br>
              <a:rPr lang="en-US" sz="2400" dirty="0">
                <a:solidFill>
                  <a:srgbClr val="0000FF"/>
                </a:solidFill>
                <a:latin typeface="Times New Roman" panose="02020603050405020304" pitchFamily="18" charset="0"/>
                <a:cs typeface="Times New Roman" panose="02020603050405020304" pitchFamily="18" charset="0"/>
              </a:rPr>
            </a:br>
            <a:endParaRPr lang="en-US" sz="2400" dirty="0">
              <a:solidFill>
                <a:srgbClr val="0000FF"/>
              </a:solidFill>
              <a:latin typeface="Times New Roman" panose="02020603050405020304" pitchFamily="18" charset="0"/>
              <a:cs typeface="Times New Roman" panose="02020603050405020304" pitchFamily="18" charset="0"/>
            </a:endParaRPr>
          </a:p>
          <a:p>
            <a:r>
              <a:rPr lang="en-US" sz="2400" dirty="0">
                <a:solidFill>
                  <a:srgbClr val="0000FF"/>
                </a:solidFill>
                <a:latin typeface="Times New Roman" panose="02020603050405020304" pitchFamily="18" charset="0"/>
                <a:cs typeface="Times New Roman" panose="02020603050405020304" pitchFamily="18" charset="0"/>
              </a:rPr>
              <a:t> Radioactive U-238 emits an alpha particle to get stable.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p>
          <a:p>
            <a:r>
              <a:rPr lang="en-US" sz="2400" dirty="0">
                <a:solidFill>
                  <a:srgbClr val="FF0000"/>
                </a:solidFill>
                <a:latin typeface="Times New Roman" panose="02020603050405020304" pitchFamily="18" charset="0"/>
                <a:cs typeface="Times New Roman" panose="02020603050405020304" pitchFamily="18" charset="0"/>
              </a:rPr>
              <a:t> With 2 less protons, and 2 less neutrons, the uranium has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TRANSMUTED into thorium-234</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The numbers on the top make sense:  238 = 4 + 234</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solidFill>
                  <a:srgbClr val="0000FF"/>
                </a:solidFill>
                <a:latin typeface="Times New Roman" panose="02020603050405020304" pitchFamily="18" charset="0"/>
                <a:cs typeface="Times New Roman" panose="02020603050405020304" pitchFamily="18" charset="0"/>
              </a:rPr>
              <a:t> The numbers on the bottom make sense too:  92 = 2 + 90</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 This is called natural transmutation, or alpha decay,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or just radioactive decay.</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Weirdly, this uranium atom just became an atom of thorium.  </a:t>
            </a:r>
          </a:p>
        </p:txBody>
      </p:sp>
      <p:sp>
        <p:nvSpPr>
          <p:cNvPr id="24" name="TextBox 23">
            <a:extLst>
              <a:ext uri="{FF2B5EF4-FFF2-40B4-BE49-F238E27FC236}">
                <a16:creationId xmlns:a16="http://schemas.microsoft.com/office/drawing/2014/main" id="{B352BA0E-7D30-45CC-90D7-B93CCCDD1B07}"/>
              </a:ext>
            </a:extLst>
          </p:cNvPr>
          <p:cNvSpPr txBox="1"/>
          <p:nvPr/>
        </p:nvSpPr>
        <p:spPr>
          <a:xfrm>
            <a:off x="616338" y="152400"/>
            <a:ext cx="1143000" cy="830997"/>
          </a:xfrm>
          <a:prstGeom prst="rect">
            <a:avLst/>
          </a:prstGeom>
          <a:noFill/>
        </p:spPr>
        <p:txBody>
          <a:bodyPr wrap="square" rtlCol="0">
            <a:spAutoFit/>
          </a:bodyPr>
          <a:lstStyle/>
          <a:p>
            <a:pPr algn="r"/>
            <a:r>
              <a:rPr lang="en-US" sz="2400" dirty="0">
                <a:latin typeface="Times New Roman" panose="02020603050405020304" pitchFamily="18" charset="0"/>
                <a:cs typeface="Times New Roman" panose="02020603050405020304" pitchFamily="18" charset="0"/>
              </a:rPr>
              <a:t>238</a:t>
            </a:r>
          </a:p>
          <a:p>
            <a:pPr algn="r"/>
            <a:r>
              <a:rPr lang="en-US" sz="2400" dirty="0">
                <a:latin typeface="Times New Roman" panose="02020603050405020304" pitchFamily="18" charset="0"/>
                <a:cs typeface="Times New Roman" panose="02020603050405020304" pitchFamily="18" charset="0"/>
              </a:rPr>
              <a:t>92</a:t>
            </a:r>
          </a:p>
        </p:txBody>
      </p:sp>
      <p:sp>
        <p:nvSpPr>
          <p:cNvPr id="25" name="TextBox 24">
            <a:extLst>
              <a:ext uri="{FF2B5EF4-FFF2-40B4-BE49-F238E27FC236}">
                <a16:creationId xmlns:a16="http://schemas.microsoft.com/office/drawing/2014/main" id="{350D0F87-091D-482E-999F-DBC7397C4E40}"/>
              </a:ext>
            </a:extLst>
          </p:cNvPr>
          <p:cNvSpPr txBox="1"/>
          <p:nvPr/>
        </p:nvSpPr>
        <p:spPr>
          <a:xfrm>
            <a:off x="1606938" y="129063"/>
            <a:ext cx="1219200" cy="923330"/>
          </a:xfrm>
          <a:prstGeom prst="rect">
            <a:avLst/>
          </a:prstGeom>
          <a:noFill/>
        </p:spPr>
        <p:txBody>
          <a:bodyPr wrap="square" rtlCol="0">
            <a:spAutoFit/>
          </a:bodyPr>
          <a:lstStyle/>
          <a:p>
            <a:r>
              <a:rPr lang="en-US" sz="5400" dirty="0">
                <a:latin typeface="Times New Roman" panose="02020603050405020304" pitchFamily="18" charset="0"/>
                <a:cs typeface="Times New Roman" panose="02020603050405020304" pitchFamily="18" charset="0"/>
              </a:rPr>
              <a:t>U</a:t>
            </a:r>
          </a:p>
        </p:txBody>
      </p:sp>
    </p:spTree>
    <p:extLst>
      <p:ext uri="{BB962C8B-B14F-4D97-AF65-F5344CB8AC3E}">
        <p14:creationId xmlns:p14="http://schemas.microsoft.com/office/powerpoint/2010/main" val="7178240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077218"/>
          </a:xfrm>
          <a:prstGeom prst="rect">
            <a:avLst/>
          </a:prstGeom>
          <a:solidFill>
            <a:srgbClr val="92D050"/>
          </a:solidFill>
        </p:spPr>
        <p:txBody>
          <a:bodyPr wrap="square" rtlCol="0">
            <a:spAutoFit/>
          </a:bodyPr>
          <a:lstStyle/>
          <a:p>
            <a:pPr lvl="0"/>
            <a:r>
              <a:rPr lang="en-US" sz="3200" dirty="0">
                <a:latin typeface="Times New Roman" panose="02020603050405020304" pitchFamily="18" charset="0"/>
                <a:cs typeface="Times New Roman" panose="02020603050405020304" pitchFamily="18" charset="0"/>
              </a:rPr>
              <a:t>41.  Determine the decay mode and write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complete decay reaction for carbon-14.   </a:t>
            </a:r>
            <a:endParaRPr lang="en-US" dirty="0"/>
          </a:p>
        </p:txBody>
      </p:sp>
      <p:graphicFrame>
        <p:nvGraphicFramePr>
          <p:cNvPr id="6" name="Table 5">
            <a:extLst>
              <a:ext uri="{FF2B5EF4-FFF2-40B4-BE49-F238E27FC236}">
                <a16:creationId xmlns:a16="http://schemas.microsoft.com/office/drawing/2014/main" id="{3C921817-E2A0-84B7-D69D-15E33B97A8FA}"/>
              </a:ext>
            </a:extLst>
          </p:cNvPr>
          <p:cNvGraphicFramePr>
            <a:graphicFrameLocks noGrp="1"/>
          </p:cNvGraphicFramePr>
          <p:nvPr>
            <p:extLst>
              <p:ext uri="{D42A27DB-BD31-4B8C-83A1-F6EECF244321}">
                <p14:modId xmlns:p14="http://schemas.microsoft.com/office/powerpoint/2010/main" val="3152732656"/>
              </p:ext>
            </p:extLst>
          </p:nvPr>
        </p:nvGraphicFramePr>
        <p:xfrm>
          <a:off x="609600" y="1752600"/>
          <a:ext cx="7467600" cy="1905000"/>
        </p:xfrm>
        <a:graphic>
          <a:graphicData uri="http://schemas.openxmlformats.org/drawingml/2006/table">
            <a:tbl>
              <a:tblPr firstRow="1" bandRow="1">
                <a:tableStyleId>{5C22544A-7EE6-4342-B048-85BDC9FD1C3A}</a:tableStyleId>
              </a:tblPr>
              <a:tblGrid>
                <a:gridCol w="1426395">
                  <a:extLst>
                    <a:ext uri="{9D8B030D-6E8A-4147-A177-3AD203B41FA5}">
                      <a16:colId xmlns:a16="http://schemas.microsoft.com/office/drawing/2014/main" val="2515440669"/>
                    </a:ext>
                  </a:extLst>
                </a:gridCol>
                <a:gridCol w="707205">
                  <a:extLst>
                    <a:ext uri="{9D8B030D-6E8A-4147-A177-3AD203B41FA5}">
                      <a16:colId xmlns:a16="http://schemas.microsoft.com/office/drawing/2014/main" val="3260153542"/>
                    </a:ext>
                  </a:extLst>
                </a:gridCol>
                <a:gridCol w="1066800">
                  <a:extLst>
                    <a:ext uri="{9D8B030D-6E8A-4147-A177-3AD203B41FA5}">
                      <a16:colId xmlns:a16="http://schemas.microsoft.com/office/drawing/2014/main" val="2861507616"/>
                    </a:ext>
                  </a:extLst>
                </a:gridCol>
                <a:gridCol w="659257">
                  <a:extLst>
                    <a:ext uri="{9D8B030D-6E8A-4147-A177-3AD203B41FA5}">
                      <a16:colId xmlns:a16="http://schemas.microsoft.com/office/drawing/2014/main" val="3010492891"/>
                    </a:ext>
                  </a:extLst>
                </a:gridCol>
                <a:gridCol w="1174678">
                  <a:extLst>
                    <a:ext uri="{9D8B030D-6E8A-4147-A177-3AD203B41FA5}">
                      <a16:colId xmlns:a16="http://schemas.microsoft.com/office/drawing/2014/main" val="1099080343"/>
                    </a:ext>
                  </a:extLst>
                </a:gridCol>
                <a:gridCol w="587339">
                  <a:extLst>
                    <a:ext uri="{9D8B030D-6E8A-4147-A177-3AD203B41FA5}">
                      <a16:colId xmlns:a16="http://schemas.microsoft.com/office/drawing/2014/main" val="766200683"/>
                    </a:ext>
                  </a:extLst>
                </a:gridCol>
                <a:gridCol w="1845926">
                  <a:extLst>
                    <a:ext uri="{9D8B030D-6E8A-4147-A177-3AD203B41FA5}">
                      <a16:colId xmlns:a16="http://schemas.microsoft.com/office/drawing/2014/main" val="2988273341"/>
                    </a:ext>
                  </a:extLst>
                </a:gridCol>
              </a:tblGrid>
              <a:tr h="1905000">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14</a:t>
                      </a:r>
                    </a:p>
                    <a:p>
                      <a:pPr algn="r"/>
                      <a:r>
                        <a:rPr lang="en-US" sz="2800" b="0" dirty="0">
                          <a:solidFill>
                            <a:schemeClr val="tx1"/>
                          </a:solidFill>
                          <a:latin typeface="Times New Roman" panose="02020603050405020304" pitchFamily="18" charset="0"/>
                          <a:cs typeface="Times New Roman" panose="02020603050405020304" pitchFamily="18" charset="0"/>
                        </a:rPr>
                        <a:t>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l"/>
                      <a:endParaRPr lang="en-US" sz="6000" b="0" dirty="0">
                        <a:solidFill>
                          <a:schemeClr val="tx1"/>
                        </a:solidFill>
                        <a:latin typeface="Times New Roman" panose="02020603050405020304" pitchFamily="18" charset="0"/>
                        <a:cs typeface="Times New Roman" panose="020206030504050203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l"/>
                      <a:endParaRPr lang="en-US" sz="6000" b="0" dirty="0">
                        <a:solidFill>
                          <a:schemeClr val="tx1"/>
                        </a:solidFill>
                        <a:latin typeface="Times New Roman" panose="02020603050405020304" pitchFamily="18" charset="0"/>
                        <a:cs typeface="Times New Roman" panose="020206030504050203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438341702"/>
                  </a:ext>
                </a:extLst>
              </a:tr>
            </a:tbl>
          </a:graphicData>
        </a:graphic>
      </p:graphicFrame>
    </p:spTree>
    <p:extLst>
      <p:ext uri="{BB962C8B-B14F-4D97-AF65-F5344CB8AC3E}">
        <p14:creationId xmlns:p14="http://schemas.microsoft.com/office/powerpoint/2010/main" val="1532399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4D66C-7B43-F00F-5C95-4B1D387A76C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E24A5DB-F412-F9C8-E8D7-A11617C07E9E}"/>
              </a:ext>
            </a:extLst>
          </p:cNvPr>
          <p:cNvSpPr txBox="1"/>
          <p:nvPr/>
        </p:nvSpPr>
        <p:spPr>
          <a:xfrm>
            <a:off x="0" y="0"/>
            <a:ext cx="9144000" cy="1077218"/>
          </a:xfrm>
          <a:prstGeom prst="rect">
            <a:avLst/>
          </a:prstGeom>
          <a:solidFill>
            <a:srgbClr val="92D050"/>
          </a:solidFill>
        </p:spPr>
        <p:txBody>
          <a:bodyPr wrap="square" rtlCol="0">
            <a:spAutoFit/>
          </a:bodyPr>
          <a:lstStyle/>
          <a:p>
            <a:pPr lvl="0"/>
            <a:r>
              <a:rPr lang="en-US" sz="3200" dirty="0">
                <a:latin typeface="Times New Roman" panose="02020603050405020304" pitchFamily="18" charset="0"/>
                <a:cs typeface="Times New Roman" panose="02020603050405020304" pitchFamily="18" charset="0"/>
              </a:rPr>
              <a:t>41.  Determine the decay mode and write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complete decay reaction for carbon-14.   </a:t>
            </a:r>
            <a:endParaRPr lang="en-US" dirty="0"/>
          </a:p>
        </p:txBody>
      </p:sp>
      <p:graphicFrame>
        <p:nvGraphicFramePr>
          <p:cNvPr id="6" name="Table 5">
            <a:extLst>
              <a:ext uri="{FF2B5EF4-FFF2-40B4-BE49-F238E27FC236}">
                <a16:creationId xmlns:a16="http://schemas.microsoft.com/office/drawing/2014/main" id="{91F47A0C-4CB4-6FB5-3B77-F5A66975770A}"/>
              </a:ext>
            </a:extLst>
          </p:cNvPr>
          <p:cNvGraphicFramePr>
            <a:graphicFrameLocks noGrp="1"/>
          </p:cNvGraphicFramePr>
          <p:nvPr>
            <p:extLst>
              <p:ext uri="{D42A27DB-BD31-4B8C-83A1-F6EECF244321}">
                <p14:modId xmlns:p14="http://schemas.microsoft.com/office/powerpoint/2010/main" val="3093461163"/>
              </p:ext>
            </p:extLst>
          </p:nvPr>
        </p:nvGraphicFramePr>
        <p:xfrm>
          <a:off x="609600" y="1752600"/>
          <a:ext cx="7467600" cy="1905000"/>
        </p:xfrm>
        <a:graphic>
          <a:graphicData uri="http://schemas.openxmlformats.org/drawingml/2006/table">
            <a:tbl>
              <a:tblPr firstRow="1" bandRow="1">
                <a:tableStyleId>{5C22544A-7EE6-4342-B048-85BDC9FD1C3A}</a:tableStyleId>
              </a:tblPr>
              <a:tblGrid>
                <a:gridCol w="1426395">
                  <a:extLst>
                    <a:ext uri="{9D8B030D-6E8A-4147-A177-3AD203B41FA5}">
                      <a16:colId xmlns:a16="http://schemas.microsoft.com/office/drawing/2014/main" val="2515440669"/>
                    </a:ext>
                  </a:extLst>
                </a:gridCol>
                <a:gridCol w="707205">
                  <a:extLst>
                    <a:ext uri="{9D8B030D-6E8A-4147-A177-3AD203B41FA5}">
                      <a16:colId xmlns:a16="http://schemas.microsoft.com/office/drawing/2014/main" val="3260153542"/>
                    </a:ext>
                  </a:extLst>
                </a:gridCol>
                <a:gridCol w="1066800">
                  <a:extLst>
                    <a:ext uri="{9D8B030D-6E8A-4147-A177-3AD203B41FA5}">
                      <a16:colId xmlns:a16="http://schemas.microsoft.com/office/drawing/2014/main" val="2861507616"/>
                    </a:ext>
                  </a:extLst>
                </a:gridCol>
                <a:gridCol w="659257">
                  <a:extLst>
                    <a:ext uri="{9D8B030D-6E8A-4147-A177-3AD203B41FA5}">
                      <a16:colId xmlns:a16="http://schemas.microsoft.com/office/drawing/2014/main" val="3010492891"/>
                    </a:ext>
                  </a:extLst>
                </a:gridCol>
                <a:gridCol w="1398143">
                  <a:extLst>
                    <a:ext uri="{9D8B030D-6E8A-4147-A177-3AD203B41FA5}">
                      <a16:colId xmlns:a16="http://schemas.microsoft.com/office/drawing/2014/main" val="1099080343"/>
                    </a:ext>
                  </a:extLst>
                </a:gridCol>
                <a:gridCol w="609600">
                  <a:extLst>
                    <a:ext uri="{9D8B030D-6E8A-4147-A177-3AD203B41FA5}">
                      <a16:colId xmlns:a16="http://schemas.microsoft.com/office/drawing/2014/main" val="766200683"/>
                    </a:ext>
                  </a:extLst>
                </a:gridCol>
                <a:gridCol w="1600200">
                  <a:extLst>
                    <a:ext uri="{9D8B030D-6E8A-4147-A177-3AD203B41FA5}">
                      <a16:colId xmlns:a16="http://schemas.microsoft.com/office/drawing/2014/main" val="2988273341"/>
                    </a:ext>
                  </a:extLst>
                </a:gridCol>
              </a:tblGrid>
              <a:tr h="1905000">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14</a:t>
                      </a:r>
                    </a:p>
                    <a:p>
                      <a:pPr algn="r"/>
                      <a:r>
                        <a:rPr lang="en-US" sz="2800" b="0" dirty="0">
                          <a:solidFill>
                            <a:schemeClr val="tx1"/>
                          </a:solidFill>
                          <a:latin typeface="Times New Roman" panose="02020603050405020304" pitchFamily="18" charset="0"/>
                          <a:cs typeface="Times New Roman" panose="02020603050405020304" pitchFamily="18" charset="0"/>
                        </a:rPr>
                        <a:t>6</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0</a:t>
                      </a:r>
                    </a:p>
                    <a:p>
                      <a:pPr algn="r"/>
                      <a:r>
                        <a:rPr lang="en-US" sz="2800" b="0" dirty="0">
                          <a:solidFill>
                            <a:schemeClr val="tx1"/>
                          </a:solidFill>
                          <a:latin typeface="Times New Roman" panose="02020603050405020304" pitchFamily="18" charset="0"/>
                          <a:cs typeface="Times New Roman" panose="02020603050405020304" pitchFamily="18" charset="0"/>
                        </a:rPr>
                        <a:t>-1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e</a:t>
                      </a:r>
                      <a:r>
                        <a:rPr lang="en-US" sz="2800" b="0" dirty="0">
                          <a:solidFill>
                            <a:schemeClr val="tx1"/>
                          </a:solidFill>
                          <a:latin typeface="Times New Roman" panose="02020603050405020304" pitchFamily="18" charset="0"/>
                          <a:cs typeface="Times New Roman" panose="02020603050405020304" pitchFamily="18" charset="0"/>
                        </a:rPr>
                        <a:t>   </a:t>
                      </a: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14</a:t>
                      </a:r>
                    </a:p>
                    <a:p>
                      <a:pPr algn="r"/>
                      <a:r>
                        <a:rPr lang="en-US" sz="2800" b="0" dirty="0">
                          <a:solidFill>
                            <a:schemeClr val="tx1"/>
                          </a:solidFill>
                          <a:latin typeface="Times New Roman" panose="02020603050405020304" pitchFamily="18" charset="0"/>
                          <a:cs typeface="Times New Roman" panose="02020603050405020304" pitchFamily="18" charset="0"/>
                        </a:rPr>
                        <a:t>7</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438341702"/>
                  </a:ext>
                </a:extLst>
              </a:tr>
            </a:tbl>
          </a:graphicData>
        </a:graphic>
      </p:graphicFrame>
      <p:sp>
        <p:nvSpPr>
          <p:cNvPr id="8" name="TextBox 7">
            <a:extLst>
              <a:ext uri="{FF2B5EF4-FFF2-40B4-BE49-F238E27FC236}">
                <a16:creationId xmlns:a16="http://schemas.microsoft.com/office/drawing/2014/main" id="{FCEFC42C-E411-4F8C-B8A9-CC9746941B87}"/>
              </a:ext>
            </a:extLst>
          </p:cNvPr>
          <p:cNvSpPr txBox="1"/>
          <p:nvPr/>
        </p:nvSpPr>
        <p:spPr>
          <a:xfrm>
            <a:off x="0" y="4572000"/>
            <a:ext cx="9144000" cy="1569660"/>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42. C-14 emits beta radiation.  It undergoes beta decay.  </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       </a:t>
            </a:r>
            <a:r>
              <a:rPr lang="en-US" sz="3200" u="sng" dirty="0">
                <a:solidFill>
                  <a:srgbClr val="0000FF"/>
                </a:solidFill>
                <a:latin typeface="Times New Roman" panose="02020603050405020304" pitchFamily="18" charset="0"/>
                <a:cs typeface="Times New Roman" panose="02020603050405020304" pitchFamily="18" charset="0"/>
              </a:rPr>
              <a:t>The carbon-14 transmutes into nitrogen-14.</a:t>
            </a:r>
            <a:br>
              <a:rPr lang="en-US" sz="3200" u="sng" dirty="0">
                <a:solidFill>
                  <a:srgbClr val="0000FF"/>
                </a:solidFill>
                <a:latin typeface="Times New Roman" panose="02020603050405020304" pitchFamily="18" charset="0"/>
                <a:cs typeface="Times New Roman" panose="02020603050405020304" pitchFamily="18" charset="0"/>
              </a:rPr>
            </a:br>
            <a:r>
              <a:rPr lang="en-US" sz="3200" i="1" dirty="0">
                <a:latin typeface="Times New Roman" panose="02020603050405020304" pitchFamily="18" charset="0"/>
                <a:cs typeface="Times New Roman" panose="02020603050405020304" pitchFamily="18" charset="0"/>
              </a:rPr>
              <a:t>        </a:t>
            </a:r>
            <a:r>
              <a:rPr lang="en-US" sz="3200" i="1" u="sng" dirty="0">
                <a:latin typeface="Times New Roman" panose="02020603050405020304" pitchFamily="18" charset="0"/>
                <a:cs typeface="Times New Roman" panose="02020603050405020304" pitchFamily="18" charset="0"/>
              </a:rPr>
              <a:t>(A neutron has become a proton)</a:t>
            </a:r>
          </a:p>
        </p:txBody>
      </p:sp>
    </p:spTree>
    <p:extLst>
      <p:ext uri="{BB962C8B-B14F-4D97-AF65-F5344CB8AC3E}">
        <p14:creationId xmlns:p14="http://schemas.microsoft.com/office/powerpoint/2010/main" val="3092182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5061A6-3C91-DBA5-232F-3A1749A10F71}"/>
              </a:ext>
            </a:extLst>
          </p:cNvPr>
          <p:cNvSpPr txBox="1"/>
          <p:nvPr/>
        </p:nvSpPr>
        <p:spPr>
          <a:xfrm>
            <a:off x="0" y="0"/>
            <a:ext cx="9144000" cy="1077218"/>
          </a:xfrm>
          <a:prstGeom prst="rect">
            <a:avLst/>
          </a:prstGeom>
          <a:solidFill>
            <a:schemeClr val="accent5">
              <a:lumMod val="20000"/>
              <a:lumOff val="80000"/>
            </a:schemeClr>
          </a:solidFill>
        </p:spPr>
        <p:txBody>
          <a:bodyPr wrap="square" rtlCol="0">
            <a:spAutoFit/>
          </a:bodyPr>
          <a:lstStyle/>
          <a:p>
            <a:pPr lvl="0"/>
            <a:r>
              <a:rPr lang="en-US" sz="3200" dirty="0">
                <a:latin typeface="Times New Roman" panose="02020603050405020304" pitchFamily="18" charset="0"/>
                <a:cs typeface="Times New Roman" panose="02020603050405020304" pitchFamily="18" charset="0"/>
              </a:rPr>
              <a:t>43.  Determine the decay mode and write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complete decay reaction for Calcium-37.   </a:t>
            </a:r>
            <a:endParaRPr lang="en-US" dirty="0"/>
          </a:p>
        </p:txBody>
      </p:sp>
      <p:graphicFrame>
        <p:nvGraphicFramePr>
          <p:cNvPr id="4" name="Table 3">
            <a:extLst>
              <a:ext uri="{FF2B5EF4-FFF2-40B4-BE49-F238E27FC236}">
                <a16:creationId xmlns:a16="http://schemas.microsoft.com/office/drawing/2014/main" id="{374DF04F-D415-B2A0-EC28-0A575A4B2C50}"/>
              </a:ext>
            </a:extLst>
          </p:cNvPr>
          <p:cNvGraphicFramePr>
            <a:graphicFrameLocks noGrp="1"/>
          </p:cNvGraphicFramePr>
          <p:nvPr>
            <p:extLst>
              <p:ext uri="{D42A27DB-BD31-4B8C-83A1-F6EECF244321}">
                <p14:modId xmlns:p14="http://schemas.microsoft.com/office/powerpoint/2010/main" val="1100238704"/>
              </p:ext>
            </p:extLst>
          </p:nvPr>
        </p:nvGraphicFramePr>
        <p:xfrm>
          <a:off x="609600" y="1752600"/>
          <a:ext cx="7467600" cy="190500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2515440669"/>
                    </a:ext>
                  </a:extLst>
                </a:gridCol>
                <a:gridCol w="1143000">
                  <a:extLst>
                    <a:ext uri="{9D8B030D-6E8A-4147-A177-3AD203B41FA5}">
                      <a16:colId xmlns:a16="http://schemas.microsoft.com/office/drawing/2014/main" val="3260153542"/>
                    </a:ext>
                  </a:extLst>
                </a:gridCol>
                <a:gridCol w="1066800">
                  <a:extLst>
                    <a:ext uri="{9D8B030D-6E8A-4147-A177-3AD203B41FA5}">
                      <a16:colId xmlns:a16="http://schemas.microsoft.com/office/drawing/2014/main" val="2861507616"/>
                    </a:ext>
                  </a:extLst>
                </a:gridCol>
                <a:gridCol w="659257">
                  <a:extLst>
                    <a:ext uri="{9D8B030D-6E8A-4147-A177-3AD203B41FA5}">
                      <a16:colId xmlns:a16="http://schemas.microsoft.com/office/drawing/2014/main" val="3010492891"/>
                    </a:ext>
                  </a:extLst>
                </a:gridCol>
                <a:gridCol w="1398143">
                  <a:extLst>
                    <a:ext uri="{9D8B030D-6E8A-4147-A177-3AD203B41FA5}">
                      <a16:colId xmlns:a16="http://schemas.microsoft.com/office/drawing/2014/main" val="1099080343"/>
                    </a:ext>
                  </a:extLst>
                </a:gridCol>
                <a:gridCol w="685800">
                  <a:extLst>
                    <a:ext uri="{9D8B030D-6E8A-4147-A177-3AD203B41FA5}">
                      <a16:colId xmlns:a16="http://schemas.microsoft.com/office/drawing/2014/main" val="766200683"/>
                    </a:ext>
                  </a:extLst>
                </a:gridCol>
                <a:gridCol w="1524000">
                  <a:extLst>
                    <a:ext uri="{9D8B030D-6E8A-4147-A177-3AD203B41FA5}">
                      <a16:colId xmlns:a16="http://schemas.microsoft.com/office/drawing/2014/main" val="2988273341"/>
                    </a:ext>
                  </a:extLst>
                </a:gridCol>
              </a:tblGrid>
              <a:tr h="1905000">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37</a:t>
                      </a:r>
                    </a:p>
                    <a:p>
                      <a:pPr algn="r"/>
                      <a:r>
                        <a:rPr lang="en-US" sz="2800" b="0" dirty="0">
                          <a:solidFill>
                            <a:schemeClr val="tx1"/>
                          </a:solidFill>
                          <a:latin typeface="Times New Roman" panose="02020603050405020304" pitchFamily="18" charset="0"/>
                          <a:cs typeface="Times New Roman" panose="02020603050405020304" pitchFamily="18" charset="0"/>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Ca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a:endParaRPr lang="en-US" sz="6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a:endParaRPr lang="en-US" sz="6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438341702"/>
                  </a:ext>
                </a:extLst>
              </a:tr>
            </a:tbl>
          </a:graphicData>
        </a:graphic>
      </p:graphicFrame>
    </p:spTree>
    <p:extLst>
      <p:ext uri="{BB962C8B-B14F-4D97-AF65-F5344CB8AC3E}">
        <p14:creationId xmlns:p14="http://schemas.microsoft.com/office/powerpoint/2010/main" val="3808752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0CC75-EA0D-28F1-60C4-1C29B39E457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F69AB0C-73D2-B14E-13A4-15EB2E102200}"/>
              </a:ext>
            </a:extLst>
          </p:cNvPr>
          <p:cNvSpPr txBox="1"/>
          <p:nvPr/>
        </p:nvSpPr>
        <p:spPr>
          <a:xfrm>
            <a:off x="0" y="0"/>
            <a:ext cx="9144000" cy="1077218"/>
          </a:xfrm>
          <a:prstGeom prst="rect">
            <a:avLst/>
          </a:prstGeom>
          <a:solidFill>
            <a:schemeClr val="accent5">
              <a:lumMod val="20000"/>
              <a:lumOff val="80000"/>
            </a:schemeClr>
          </a:solidFill>
        </p:spPr>
        <p:txBody>
          <a:bodyPr wrap="square" rtlCol="0">
            <a:spAutoFit/>
          </a:bodyPr>
          <a:lstStyle/>
          <a:p>
            <a:pPr lvl="0"/>
            <a:r>
              <a:rPr lang="en-US" sz="3200" dirty="0">
                <a:latin typeface="Times New Roman" panose="02020603050405020304" pitchFamily="18" charset="0"/>
                <a:cs typeface="Times New Roman" panose="02020603050405020304" pitchFamily="18" charset="0"/>
              </a:rPr>
              <a:t>43.  Determine the decay mode and write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complete decay reaction for Calcium-37.   </a:t>
            </a:r>
            <a:endParaRPr lang="en-US" dirty="0"/>
          </a:p>
        </p:txBody>
      </p:sp>
      <p:graphicFrame>
        <p:nvGraphicFramePr>
          <p:cNvPr id="4" name="Table 3">
            <a:extLst>
              <a:ext uri="{FF2B5EF4-FFF2-40B4-BE49-F238E27FC236}">
                <a16:creationId xmlns:a16="http://schemas.microsoft.com/office/drawing/2014/main" id="{A305C77B-F27A-2790-FB98-E831EB41FC18}"/>
              </a:ext>
            </a:extLst>
          </p:cNvPr>
          <p:cNvGraphicFramePr>
            <a:graphicFrameLocks noGrp="1"/>
          </p:cNvGraphicFramePr>
          <p:nvPr/>
        </p:nvGraphicFramePr>
        <p:xfrm>
          <a:off x="609600" y="1752600"/>
          <a:ext cx="7467600" cy="190500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2515440669"/>
                    </a:ext>
                  </a:extLst>
                </a:gridCol>
                <a:gridCol w="1143000">
                  <a:extLst>
                    <a:ext uri="{9D8B030D-6E8A-4147-A177-3AD203B41FA5}">
                      <a16:colId xmlns:a16="http://schemas.microsoft.com/office/drawing/2014/main" val="3260153542"/>
                    </a:ext>
                  </a:extLst>
                </a:gridCol>
                <a:gridCol w="1066800">
                  <a:extLst>
                    <a:ext uri="{9D8B030D-6E8A-4147-A177-3AD203B41FA5}">
                      <a16:colId xmlns:a16="http://schemas.microsoft.com/office/drawing/2014/main" val="2861507616"/>
                    </a:ext>
                  </a:extLst>
                </a:gridCol>
                <a:gridCol w="659257">
                  <a:extLst>
                    <a:ext uri="{9D8B030D-6E8A-4147-A177-3AD203B41FA5}">
                      <a16:colId xmlns:a16="http://schemas.microsoft.com/office/drawing/2014/main" val="3010492891"/>
                    </a:ext>
                  </a:extLst>
                </a:gridCol>
                <a:gridCol w="1398143">
                  <a:extLst>
                    <a:ext uri="{9D8B030D-6E8A-4147-A177-3AD203B41FA5}">
                      <a16:colId xmlns:a16="http://schemas.microsoft.com/office/drawing/2014/main" val="1099080343"/>
                    </a:ext>
                  </a:extLst>
                </a:gridCol>
                <a:gridCol w="685800">
                  <a:extLst>
                    <a:ext uri="{9D8B030D-6E8A-4147-A177-3AD203B41FA5}">
                      <a16:colId xmlns:a16="http://schemas.microsoft.com/office/drawing/2014/main" val="766200683"/>
                    </a:ext>
                  </a:extLst>
                </a:gridCol>
                <a:gridCol w="1524000">
                  <a:extLst>
                    <a:ext uri="{9D8B030D-6E8A-4147-A177-3AD203B41FA5}">
                      <a16:colId xmlns:a16="http://schemas.microsoft.com/office/drawing/2014/main" val="2988273341"/>
                    </a:ext>
                  </a:extLst>
                </a:gridCol>
              </a:tblGrid>
              <a:tr h="1905000">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37</a:t>
                      </a:r>
                    </a:p>
                    <a:p>
                      <a:pPr algn="r"/>
                      <a:r>
                        <a:rPr lang="en-US" sz="2800" b="0" dirty="0">
                          <a:solidFill>
                            <a:schemeClr val="tx1"/>
                          </a:solidFill>
                          <a:latin typeface="Times New Roman" panose="02020603050405020304" pitchFamily="18" charset="0"/>
                          <a:cs typeface="Times New Roman" panose="02020603050405020304" pitchFamily="18" charset="0"/>
                        </a:rPr>
                        <a:t>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Ca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0</a:t>
                      </a:r>
                    </a:p>
                    <a:p>
                      <a:pPr algn="r"/>
                      <a:r>
                        <a:rPr lang="en-US" sz="2800" b="0" dirty="0">
                          <a:solidFill>
                            <a:schemeClr val="tx1"/>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e</a:t>
                      </a:r>
                      <a:r>
                        <a:rPr lang="en-US" sz="2800" b="0" dirty="0">
                          <a:solidFill>
                            <a:schemeClr val="tx1"/>
                          </a:solidFill>
                          <a:latin typeface="Times New Roman" panose="02020603050405020304" pitchFamily="18" charset="0"/>
                          <a:cs typeface="Times New Roman" panose="02020603050405020304" pitchFamily="18" charset="0"/>
                        </a:rPr>
                        <a:t>   </a:t>
                      </a: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37</a:t>
                      </a:r>
                    </a:p>
                    <a:p>
                      <a:pPr algn="r"/>
                      <a:r>
                        <a:rPr lang="en-US" sz="2800" b="0" dirty="0">
                          <a:solidFill>
                            <a:schemeClr val="tx1"/>
                          </a:solidFill>
                          <a:latin typeface="Times New Roman" panose="02020603050405020304" pitchFamily="18" charset="0"/>
                          <a:cs typeface="Times New Roman" panose="02020603050405020304" pitchFamily="18" charset="0"/>
                        </a:rPr>
                        <a:t>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438341702"/>
                  </a:ext>
                </a:extLst>
              </a:tr>
            </a:tbl>
          </a:graphicData>
        </a:graphic>
      </p:graphicFrame>
      <p:sp>
        <p:nvSpPr>
          <p:cNvPr id="2" name="TextBox 1">
            <a:extLst>
              <a:ext uri="{FF2B5EF4-FFF2-40B4-BE49-F238E27FC236}">
                <a16:creationId xmlns:a16="http://schemas.microsoft.com/office/drawing/2014/main" id="{937B5C50-3CF3-4E0F-B568-6FFD6E78D64B}"/>
              </a:ext>
            </a:extLst>
          </p:cNvPr>
          <p:cNvSpPr txBox="1"/>
          <p:nvPr/>
        </p:nvSpPr>
        <p:spPr>
          <a:xfrm>
            <a:off x="0" y="4339144"/>
            <a:ext cx="9144000" cy="2062103"/>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44.  Radioactive Ca-37 emits a positron from it’s</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nucleus, it transmutes into K-37.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It undergoes positron decay.  </a:t>
            </a:r>
            <a:br>
              <a:rPr lang="en-US" sz="3200" u="sng"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u="sng" dirty="0">
                <a:solidFill>
                  <a:srgbClr val="FF0000"/>
                </a:solidFill>
                <a:latin typeface="Times New Roman" panose="02020603050405020304" pitchFamily="18" charset="0"/>
                <a:cs typeface="Times New Roman" panose="02020603050405020304" pitchFamily="18" charset="0"/>
              </a:rPr>
              <a:t>This </a:t>
            </a:r>
            <a:r>
              <a:rPr lang="en-US" sz="3200" b="1" u="sng" dirty="0">
                <a:solidFill>
                  <a:srgbClr val="FF0000"/>
                </a:solidFill>
                <a:latin typeface="Times New Roman" panose="02020603050405020304" pitchFamily="18" charset="0"/>
                <a:cs typeface="Times New Roman" panose="02020603050405020304" pitchFamily="18" charset="0"/>
              </a:rPr>
              <a:t>JUST HAPPENS</a:t>
            </a:r>
            <a:r>
              <a:rPr lang="en-US" sz="3200" u="sng" dirty="0">
                <a:solidFill>
                  <a:srgbClr val="FF0000"/>
                </a:solidFill>
                <a:latin typeface="Times New Roman" panose="02020603050405020304" pitchFamily="18" charset="0"/>
                <a:cs typeface="Times New Roman" panose="02020603050405020304" pitchFamily="18" charset="0"/>
              </a:rPr>
              <a:t>, with no help required.  </a:t>
            </a:r>
          </a:p>
        </p:txBody>
      </p:sp>
    </p:spTree>
    <p:extLst>
      <p:ext uri="{BB962C8B-B14F-4D97-AF65-F5344CB8AC3E}">
        <p14:creationId xmlns:p14="http://schemas.microsoft.com/office/powerpoint/2010/main" val="26026351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21DC-0A17-328F-8F48-C01AA07163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85E8C2D-B57F-29CD-A30F-9E7B83436CD3}"/>
              </a:ext>
            </a:extLst>
          </p:cNvPr>
          <p:cNvSpPr txBox="1"/>
          <p:nvPr/>
        </p:nvSpPr>
        <p:spPr>
          <a:xfrm>
            <a:off x="0" y="0"/>
            <a:ext cx="9144000" cy="1077218"/>
          </a:xfrm>
          <a:prstGeom prst="rect">
            <a:avLst/>
          </a:prstGeom>
          <a:solidFill>
            <a:schemeClr val="accent2">
              <a:lumMod val="40000"/>
              <a:lumOff val="60000"/>
            </a:schemeClr>
          </a:solidFill>
        </p:spPr>
        <p:txBody>
          <a:bodyPr wrap="square" rtlCol="0">
            <a:spAutoFit/>
          </a:bodyPr>
          <a:lstStyle/>
          <a:p>
            <a:pPr lvl="0"/>
            <a:r>
              <a:rPr lang="en-US" sz="3200" dirty="0">
                <a:latin typeface="Times New Roman" panose="02020603050405020304" pitchFamily="18" charset="0"/>
                <a:cs typeface="Times New Roman" panose="02020603050405020304" pitchFamily="18" charset="0"/>
              </a:rPr>
              <a:t>45.  Determine the decay mode and write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complete decay reaction for Radium-226.   </a:t>
            </a:r>
            <a:endParaRPr lang="en-US" dirty="0"/>
          </a:p>
        </p:txBody>
      </p:sp>
      <p:graphicFrame>
        <p:nvGraphicFramePr>
          <p:cNvPr id="4" name="Table 3">
            <a:extLst>
              <a:ext uri="{FF2B5EF4-FFF2-40B4-BE49-F238E27FC236}">
                <a16:creationId xmlns:a16="http://schemas.microsoft.com/office/drawing/2014/main" id="{CC406B7E-279F-0896-FE92-696134E86A3B}"/>
              </a:ext>
            </a:extLst>
          </p:cNvPr>
          <p:cNvGraphicFramePr>
            <a:graphicFrameLocks noGrp="1"/>
          </p:cNvGraphicFramePr>
          <p:nvPr>
            <p:extLst>
              <p:ext uri="{D42A27DB-BD31-4B8C-83A1-F6EECF244321}">
                <p14:modId xmlns:p14="http://schemas.microsoft.com/office/powerpoint/2010/main" val="3237550234"/>
              </p:ext>
            </p:extLst>
          </p:nvPr>
        </p:nvGraphicFramePr>
        <p:xfrm>
          <a:off x="381000" y="1752600"/>
          <a:ext cx="8382000" cy="1905000"/>
        </p:xfrm>
        <a:graphic>
          <a:graphicData uri="http://schemas.openxmlformats.org/drawingml/2006/table">
            <a:tbl>
              <a:tblPr firstRow="1" bandRow="1">
                <a:tableStyleId>{5C22544A-7EE6-4342-B048-85BDC9FD1C3A}</a:tableStyleId>
              </a:tblPr>
              <a:tblGrid>
                <a:gridCol w="1111898">
                  <a:extLst>
                    <a:ext uri="{9D8B030D-6E8A-4147-A177-3AD203B41FA5}">
                      <a16:colId xmlns:a16="http://schemas.microsoft.com/office/drawing/2014/main" val="2515440669"/>
                    </a:ext>
                  </a:extLst>
                </a:gridCol>
                <a:gridCol w="1282960">
                  <a:extLst>
                    <a:ext uri="{9D8B030D-6E8A-4147-A177-3AD203B41FA5}">
                      <a16:colId xmlns:a16="http://schemas.microsoft.com/office/drawing/2014/main" val="3260153542"/>
                    </a:ext>
                  </a:extLst>
                </a:gridCol>
                <a:gridCol w="1197428">
                  <a:extLst>
                    <a:ext uri="{9D8B030D-6E8A-4147-A177-3AD203B41FA5}">
                      <a16:colId xmlns:a16="http://schemas.microsoft.com/office/drawing/2014/main" val="2861507616"/>
                    </a:ext>
                  </a:extLst>
                </a:gridCol>
                <a:gridCol w="598714">
                  <a:extLst>
                    <a:ext uri="{9D8B030D-6E8A-4147-A177-3AD203B41FA5}">
                      <a16:colId xmlns:a16="http://schemas.microsoft.com/office/drawing/2014/main" val="3010492891"/>
                    </a:ext>
                  </a:extLst>
                </a:gridCol>
                <a:gridCol w="1934308">
                  <a:extLst>
                    <a:ext uri="{9D8B030D-6E8A-4147-A177-3AD203B41FA5}">
                      <a16:colId xmlns:a16="http://schemas.microsoft.com/office/drawing/2014/main" val="1099080343"/>
                    </a:ext>
                  </a:extLst>
                </a:gridCol>
                <a:gridCol w="725365">
                  <a:extLst>
                    <a:ext uri="{9D8B030D-6E8A-4147-A177-3AD203B41FA5}">
                      <a16:colId xmlns:a16="http://schemas.microsoft.com/office/drawing/2014/main" val="766200683"/>
                    </a:ext>
                  </a:extLst>
                </a:gridCol>
                <a:gridCol w="1531327">
                  <a:extLst>
                    <a:ext uri="{9D8B030D-6E8A-4147-A177-3AD203B41FA5}">
                      <a16:colId xmlns:a16="http://schemas.microsoft.com/office/drawing/2014/main" val="2988273341"/>
                    </a:ext>
                  </a:extLst>
                </a:gridCol>
              </a:tblGrid>
              <a:tr h="1905000">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226</a:t>
                      </a:r>
                    </a:p>
                    <a:p>
                      <a:pPr algn="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Ra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l"/>
                      <a:endParaRPr lang="en-US" sz="6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l"/>
                      <a:endParaRPr lang="en-US" sz="6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3438341702"/>
                  </a:ext>
                </a:extLst>
              </a:tr>
            </a:tbl>
          </a:graphicData>
        </a:graphic>
      </p:graphicFrame>
    </p:spTree>
    <p:extLst>
      <p:ext uri="{BB962C8B-B14F-4D97-AF65-F5344CB8AC3E}">
        <p14:creationId xmlns:p14="http://schemas.microsoft.com/office/powerpoint/2010/main" val="42155263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91DBD-1E16-B148-845C-869177C8C60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6B43336-842F-D0FE-322D-060E62127D0A}"/>
              </a:ext>
            </a:extLst>
          </p:cNvPr>
          <p:cNvSpPr txBox="1"/>
          <p:nvPr/>
        </p:nvSpPr>
        <p:spPr>
          <a:xfrm>
            <a:off x="0" y="0"/>
            <a:ext cx="9144000" cy="1077218"/>
          </a:xfrm>
          <a:prstGeom prst="rect">
            <a:avLst/>
          </a:prstGeom>
          <a:solidFill>
            <a:schemeClr val="accent2">
              <a:lumMod val="40000"/>
              <a:lumOff val="60000"/>
            </a:schemeClr>
          </a:solidFill>
        </p:spPr>
        <p:txBody>
          <a:bodyPr wrap="square" rtlCol="0">
            <a:spAutoFit/>
          </a:bodyPr>
          <a:lstStyle/>
          <a:p>
            <a:pPr lvl="0"/>
            <a:r>
              <a:rPr lang="en-US" sz="3200" dirty="0">
                <a:latin typeface="Times New Roman" panose="02020603050405020304" pitchFamily="18" charset="0"/>
                <a:cs typeface="Times New Roman" panose="02020603050405020304" pitchFamily="18" charset="0"/>
              </a:rPr>
              <a:t>45.  Determine the decay mode and write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complete decay reaction for Radium-226.   </a:t>
            </a:r>
            <a:endParaRPr lang="en-US" dirty="0"/>
          </a:p>
        </p:txBody>
      </p:sp>
      <p:graphicFrame>
        <p:nvGraphicFramePr>
          <p:cNvPr id="4" name="Table 3">
            <a:extLst>
              <a:ext uri="{FF2B5EF4-FFF2-40B4-BE49-F238E27FC236}">
                <a16:creationId xmlns:a16="http://schemas.microsoft.com/office/drawing/2014/main" id="{13F754E2-C494-B9E6-26CE-CCA86C230123}"/>
              </a:ext>
            </a:extLst>
          </p:cNvPr>
          <p:cNvGraphicFramePr>
            <a:graphicFrameLocks noGrp="1"/>
          </p:cNvGraphicFramePr>
          <p:nvPr/>
        </p:nvGraphicFramePr>
        <p:xfrm>
          <a:off x="381000" y="1752600"/>
          <a:ext cx="8382000" cy="1905000"/>
        </p:xfrm>
        <a:graphic>
          <a:graphicData uri="http://schemas.openxmlformats.org/drawingml/2006/table">
            <a:tbl>
              <a:tblPr firstRow="1" bandRow="1">
                <a:tableStyleId>{5C22544A-7EE6-4342-B048-85BDC9FD1C3A}</a:tableStyleId>
              </a:tblPr>
              <a:tblGrid>
                <a:gridCol w="1111898">
                  <a:extLst>
                    <a:ext uri="{9D8B030D-6E8A-4147-A177-3AD203B41FA5}">
                      <a16:colId xmlns:a16="http://schemas.microsoft.com/office/drawing/2014/main" val="2515440669"/>
                    </a:ext>
                  </a:extLst>
                </a:gridCol>
                <a:gridCol w="1282960">
                  <a:extLst>
                    <a:ext uri="{9D8B030D-6E8A-4147-A177-3AD203B41FA5}">
                      <a16:colId xmlns:a16="http://schemas.microsoft.com/office/drawing/2014/main" val="3260153542"/>
                    </a:ext>
                  </a:extLst>
                </a:gridCol>
                <a:gridCol w="1197428">
                  <a:extLst>
                    <a:ext uri="{9D8B030D-6E8A-4147-A177-3AD203B41FA5}">
                      <a16:colId xmlns:a16="http://schemas.microsoft.com/office/drawing/2014/main" val="2861507616"/>
                    </a:ext>
                  </a:extLst>
                </a:gridCol>
                <a:gridCol w="598714">
                  <a:extLst>
                    <a:ext uri="{9D8B030D-6E8A-4147-A177-3AD203B41FA5}">
                      <a16:colId xmlns:a16="http://schemas.microsoft.com/office/drawing/2014/main" val="3010492891"/>
                    </a:ext>
                  </a:extLst>
                </a:gridCol>
                <a:gridCol w="1934308">
                  <a:extLst>
                    <a:ext uri="{9D8B030D-6E8A-4147-A177-3AD203B41FA5}">
                      <a16:colId xmlns:a16="http://schemas.microsoft.com/office/drawing/2014/main" val="1099080343"/>
                    </a:ext>
                  </a:extLst>
                </a:gridCol>
                <a:gridCol w="725365">
                  <a:extLst>
                    <a:ext uri="{9D8B030D-6E8A-4147-A177-3AD203B41FA5}">
                      <a16:colId xmlns:a16="http://schemas.microsoft.com/office/drawing/2014/main" val="766200683"/>
                    </a:ext>
                  </a:extLst>
                </a:gridCol>
                <a:gridCol w="1531327">
                  <a:extLst>
                    <a:ext uri="{9D8B030D-6E8A-4147-A177-3AD203B41FA5}">
                      <a16:colId xmlns:a16="http://schemas.microsoft.com/office/drawing/2014/main" val="2988273341"/>
                    </a:ext>
                  </a:extLst>
                </a:gridCol>
              </a:tblGrid>
              <a:tr h="1905000">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226</a:t>
                      </a:r>
                    </a:p>
                    <a:p>
                      <a:pPr algn="r"/>
                      <a:r>
                        <a:rPr lang="en-US" sz="2800" b="0" dirty="0">
                          <a:solidFill>
                            <a:schemeClr val="tx1"/>
                          </a:solidFill>
                          <a:latin typeface="Times New Roman" panose="02020603050405020304" pitchFamily="18" charset="0"/>
                          <a:cs typeface="Times New Roman" panose="02020603050405020304" pitchFamily="18" charset="0"/>
                        </a:rPr>
                        <a:t>88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Ra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4</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He</a:t>
                      </a:r>
                      <a:r>
                        <a:rPr lang="en-US" sz="2800" b="0" dirty="0">
                          <a:solidFill>
                            <a:schemeClr val="tx1"/>
                          </a:solidFill>
                          <a:latin typeface="Times New Roman" panose="02020603050405020304" pitchFamily="18" charset="0"/>
                          <a:cs typeface="Times New Roman" panose="02020603050405020304" pitchFamily="18" charset="0"/>
                        </a:rPr>
                        <a:t>   </a:t>
                      </a: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222</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86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Rn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3438341702"/>
                  </a:ext>
                </a:extLst>
              </a:tr>
            </a:tbl>
          </a:graphicData>
        </a:graphic>
      </p:graphicFrame>
      <p:sp>
        <p:nvSpPr>
          <p:cNvPr id="2" name="TextBox 1">
            <a:extLst>
              <a:ext uri="{FF2B5EF4-FFF2-40B4-BE49-F238E27FC236}">
                <a16:creationId xmlns:a16="http://schemas.microsoft.com/office/drawing/2014/main" id="{E33366F2-F289-D5B4-30E1-6E7F76FCD2F4}"/>
              </a:ext>
            </a:extLst>
          </p:cNvPr>
          <p:cNvSpPr txBox="1"/>
          <p:nvPr/>
        </p:nvSpPr>
        <p:spPr>
          <a:xfrm>
            <a:off x="0" y="4303455"/>
            <a:ext cx="9144000" cy="2062103"/>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46.  </a:t>
            </a:r>
            <a:r>
              <a:rPr lang="en-US" sz="3200" u="sng" dirty="0">
                <a:latin typeface="Times New Roman" panose="02020603050405020304" pitchFamily="18" charset="0"/>
                <a:cs typeface="Times New Roman" panose="02020603050405020304" pitchFamily="18" charset="0"/>
              </a:rPr>
              <a:t>Radioactive Ra-226 emits an alpha particle, </a:t>
            </a:r>
            <a:br>
              <a:rPr lang="en-US" sz="3200" u="sng"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which (changes it) transmutes it into Radon-222</a:t>
            </a:r>
            <a:r>
              <a:rPr lang="en-US" sz="32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Radium-226 undergoes alpha decay.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2400" b="1" dirty="0">
                <a:solidFill>
                  <a:srgbClr val="FF0000"/>
                </a:solidFill>
                <a:latin typeface="Times New Roman" panose="02020603050405020304" pitchFamily="18" charset="0"/>
                <a:cs typeface="Times New Roman" panose="02020603050405020304" pitchFamily="18" charset="0"/>
              </a:rPr>
              <a:t>This is natural transmutation, it JUST HAPPENS all by itself.  </a:t>
            </a:r>
            <a:endParaRPr lang="en-US" sz="32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17304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73CAA-4F57-94C5-50DB-6DEA435CE06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4F45937-CFEA-C456-7783-68384D3F674F}"/>
              </a:ext>
            </a:extLst>
          </p:cNvPr>
          <p:cNvSpPr txBox="1"/>
          <p:nvPr/>
        </p:nvSpPr>
        <p:spPr>
          <a:xfrm>
            <a:off x="0" y="0"/>
            <a:ext cx="9144000" cy="1077218"/>
          </a:xfrm>
          <a:prstGeom prst="rect">
            <a:avLst/>
          </a:prstGeom>
          <a:solidFill>
            <a:schemeClr val="accent6">
              <a:lumMod val="20000"/>
              <a:lumOff val="80000"/>
            </a:schemeClr>
          </a:solidFill>
        </p:spPr>
        <p:txBody>
          <a:bodyPr wrap="square" rtlCol="0">
            <a:spAutoFit/>
          </a:bodyPr>
          <a:lstStyle/>
          <a:p>
            <a:pPr lvl="0"/>
            <a:r>
              <a:rPr lang="en-US" sz="3200" dirty="0">
                <a:latin typeface="Times New Roman" panose="02020603050405020304" pitchFamily="18" charset="0"/>
                <a:cs typeface="Times New Roman" panose="02020603050405020304" pitchFamily="18" charset="0"/>
              </a:rPr>
              <a:t>47.  Determine the decay mode and write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complete decay reaction for Cs-137.   </a:t>
            </a:r>
            <a:endParaRPr lang="en-US" dirty="0"/>
          </a:p>
        </p:txBody>
      </p:sp>
      <p:graphicFrame>
        <p:nvGraphicFramePr>
          <p:cNvPr id="4" name="Table 3">
            <a:extLst>
              <a:ext uri="{FF2B5EF4-FFF2-40B4-BE49-F238E27FC236}">
                <a16:creationId xmlns:a16="http://schemas.microsoft.com/office/drawing/2014/main" id="{3F41F25C-CA87-1AF0-EEDE-75FB3269E0A6}"/>
              </a:ext>
            </a:extLst>
          </p:cNvPr>
          <p:cNvGraphicFramePr>
            <a:graphicFrameLocks noGrp="1"/>
          </p:cNvGraphicFramePr>
          <p:nvPr>
            <p:extLst>
              <p:ext uri="{D42A27DB-BD31-4B8C-83A1-F6EECF244321}">
                <p14:modId xmlns:p14="http://schemas.microsoft.com/office/powerpoint/2010/main" val="1265533511"/>
              </p:ext>
            </p:extLst>
          </p:nvPr>
        </p:nvGraphicFramePr>
        <p:xfrm>
          <a:off x="381000" y="1752600"/>
          <a:ext cx="8382000" cy="1905000"/>
        </p:xfrm>
        <a:graphic>
          <a:graphicData uri="http://schemas.openxmlformats.org/drawingml/2006/table">
            <a:tbl>
              <a:tblPr firstRow="1" bandRow="1">
                <a:tableStyleId>{5C22544A-7EE6-4342-B048-85BDC9FD1C3A}</a:tableStyleId>
              </a:tblPr>
              <a:tblGrid>
                <a:gridCol w="1111898">
                  <a:extLst>
                    <a:ext uri="{9D8B030D-6E8A-4147-A177-3AD203B41FA5}">
                      <a16:colId xmlns:a16="http://schemas.microsoft.com/office/drawing/2014/main" val="2515440669"/>
                    </a:ext>
                  </a:extLst>
                </a:gridCol>
                <a:gridCol w="1282960">
                  <a:extLst>
                    <a:ext uri="{9D8B030D-6E8A-4147-A177-3AD203B41FA5}">
                      <a16:colId xmlns:a16="http://schemas.microsoft.com/office/drawing/2014/main" val="3260153542"/>
                    </a:ext>
                  </a:extLst>
                </a:gridCol>
                <a:gridCol w="1197428">
                  <a:extLst>
                    <a:ext uri="{9D8B030D-6E8A-4147-A177-3AD203B41FA5}">
                      <a16:colId xmlns:a16="http://schemas.microsoft.com/office/drawing/2014/main" val="2861507616"/>
                    </a:ext>
                  </a:extLst>
                </a:gridCol>
                <a:gridCol w="598714">
                  <a:extLst>
                    <a:ext uri="{9D8B030D-6E8A-4147-A177-3AD203B41FA5}">
                      <a16:colId xmlns:a16="http://schemas.microsoft.com/office/drawing/2014/main" val="3010492891"/>
                    </a:ext>
                  </a:extLst>
                </a:gridCol>
                <a:gridCol w="1934308">
                  <a:extLst>
                    <a:ext uri="{9D8B030D-6E8A-4147-A177-3AD203B41FA5}">
                      <a16:colId xmlns:a16="http://schemas.microsoft.com/office/drawing/2014/main" val="1099080343"/>
                    </a:ext>
                  </a:extLst>
                </a:gridCol>
                <a:gridCol w="725365">
                  <a:extLst>
                    <a:ext uri="{9D8B030D-6E8A-4147-A177-3AD203B41FA5}">
                      <a16:colId xmlns:a16="http://schemas.microsoft.com/office/drawing/2014/main" val="766200683"/>
                    </a:ext>
                  </a:extLst>
                </a:gridCol>
                <a:gridCol w="1531327">
                  <a:extLst>
                    <a:ext uri="{9D8B030D-6E8A-4147-A177-3AD203B41FA5}">
                      <a16:colId xmlns:a16="http://schemas.microsoft.com/office/drawing/2014/main" val="2988273341"/>
                    </a:ext>
                  </a:extLst>
                </a:gridCol>
              </a:tblGrid>
              <a:tr h="1905000">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137</a:t>
                      </a:r>
                      <a:br>
                        <a:rPr lang="en-US" sz="2800" b="0" dirty="0">
                          <a:solidFill>
                            <a:schemeClr val="tx1"/>
                          </a:solidFill>
                          <a:latin typeface="Times New Roman" panose="02020603050405020304" pitchFamily="18" charset="0"/>
                          <a:cs typeface="Times New Roman" panose="02020603050405020304" pitchFamily="18" charset="0"/>
                        </a:rPr>
                      </a:b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Cs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endParaRPr lang="en-US" sz="6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endParaRPr lang="en-US" sz="6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438341702"/>
                  </a:ext>
                </a:extLst>
              </a:tr>
            </a:tbl>
          </a:graphicData>
        </a:graphic>
      </p:graphicFrame>
    </p:spTree>
    <p:extLst>
      <p:ext uri="{BB962C8B-B14F-4D97-AF65-F5344CB8AC3E}">
        <p14:creationId xmlns:p14="http://schemas.microsoft.com/office/powerpoint/2010/main" val="2848546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9C89C-09CF-3C6B-5425-F162AE85779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E0A35E5-F331-449B-01E2-B9CCD044BC29}"/>
              </a:ext>
            </a:extLst>
          </p:cNvPr>
          <p:cNvSpPr txBox="1"/>
          <p:nvPr/>
        </p:nvSpPr>
        <p:spPr>
          <a:xfrm>
            <a:off x="0" y="0"/>
            <a:ext cx="9144000" cy="1077218"/>
          </a:xfrm>
          <a:prstGeom prst="rect">
            <a:avLst/>
          </a:prstGeom>
          <a:solidFill>
            <a:schemeClr val="accent6">
              <a:lumMod val="20000"/>
              <a:lumOff val="80000"/>
            </a:schemeClr>
          </a:solidFill>
        </p:spPr>
        <p:txBody>
          <a:bodyPr wrap="square" rtlCol="0">
            <a:spAutoFit/>
          </a:bodyPr>
          <a:lstStyle/>
          <a:p>
            <a:pPr lvl="0"/>
            <a:r>
              <a:rPr lang="en-US" sz="3200" dirty="0">
                <a:latin typeface="Times New Roman" panose="02020603050405020304" pitchFamily="18" charset="0"/>
                <a:cs typeface="Times New Roman" panose="02020603050405020304" pitchFamily="18" charset="0"/>
              </a:rPr>
              <a:t>47.  Determine the decay mode and write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complete decay reaction for Cs-137.   </a:t>
            </a:r>
            <a:endParaRPr lang="en-US" dirty="0"/>
          </a:p>
        </p:txBody>
      </p:sp>
      <p:graphicFrame>
        <p:nvGraphicFramePr>
          <p:cNvPr id="4" name="Table 3">
            <a:extLst>
              <a:ext uri="{FF2B5EF4-FFF2-40B4-BE49-F238E27FC236}">
                <a16:creationId xmlns:a16="http://schemas.microsoft.com/office/drawing/2014/main" id="{C5A96FE9-C15D-0FF1-BAE7-23A1B60DA5AE}"/>
              </a:ext>
            </a:extLst>
          </p:cNvPr>
          <p:cNvGraphicFramePr>
            <a:graphicFrameLocks noGrp="1"/>
          </p:cNvGraphicFramePr>
          <p:nvPr/>
        </p:nvGraphicFramePr>
        <p:xfrm>
          <a:off x="381000" y="1752600"/>
          <a:ext cx="8382000" cy="1905000"/>
        </p:xfrm>
        <a:graphic>
          <a:graphicData uri="http://schemas.openxmlformats.org/drawingml/2006/table">
            <a:tbl>
              <a:tblPr firstRow="1" bandRow="1">
                <a:tableStyleId>{5C22544A-7EE6-4342-B048-85BDC9FD1C3A}</a:tableStyleId>
              </a:tblPr>
              <a:tblGrid>
                <a:gridCol w="1111898">
                  <a:extLst>
                    <a:ext uri="{9D8B030D-6E8A-4147-A177-3AD203B41FA5}">
                      <a16:colId xmlns:a16="http://schemas.microsoft.com/office/drawing/2014/main" val="2515440669"/>
                    </a:ext>
                  </a:extLst>
                </a:gridCol>
                <a:gridCol w="1282960">
                  <a:extLst>
                    <a:ext uri="{9D8B030D-6E8A-4147-A177-3AD203B41FA5}">
                      <a16:colId xmlns:a16="http://schemas.microsoft.com/office/drawing/2014/main" val="3260153542"/>
                    </a:ext>
                  </a:extLst>
                </a:gridCol>
                <a:gridCol w="1197428">
                  <a:extLst>
                    <a:ext uri="{9D8B030D-6E8A-4147-A177-3AD203B41FA5}">
                      <a16:colId xmlns:a16="http://schemas.microsoft.com/office/drawing/2014/main" val="2861507616"/>
                    </a:ext>
                  </a:extLst>
                </a:gridCol>
                <a:gridCol w="598714">
                  <a:extLst>
                    <a:ext uri="{9D8B030D-6E8A-4147-A177-3AD203B41FA5}">
                      <a16:colId xmlns:a16="http://schemas.microsoft.com/office/drawing/2014/main" val="3010492891"/>
                    </a:ext>
                  </a:extLst>
                </a:gridCol>
                <a:gridCol w="1934308">
                  <a:extLst>
                    <a:ext uri="{9D8B030D-6E8A-4147-A177-3AD203B41FA5}">
                      <a16:colId xmlns:a16="http://schemas.microsoft.com/office/drawing/2014/main" val="1099080343"/>
                    </a:ext>
                  </a:extLst>
                </a:gridCol>
                <a:gridCol w="725365">
                  <a:extLst>
                    <a:ext uri="{9D8B030D-6E8A-4147-A177-3AD203B41FA5}">
                      <a16:colId xmlns:a16="http://schemas.microsoft.com/office/drawing/2014/main" val="766200683"/>
                    </a:ext>
                  </a:extLst>
                </a:gridCol>
                <a:gridCol w="1531327">
                  <a:extLst>
                    <a:ext uri="{9D8B030D-6E8A-4147-A177-3AD203B41FA5}">
                      <a16:colId xmlns:a16="http://schemas.microsoft.com/office/drawing/2014/main" val="2988273341"/>
                    </a:ext>
                  </a:extLst>
                </a:gridCol>
              </a:tblGrid>
              <a:tr h="1905000">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137</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55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Cs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0</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e</a:t>
                      </a:r>
                      <a:r>
                        <a:rPr lang="en-US" sz="2800" b="0" dirty="0">
                          <a:solidFill>
                            <a:schemeClr val="tx1"/>
                          </a:solidFill>
                          <a:latin typeface="Times New Roman" panose="02020603050405020304" pitchFamily="18" charset="0"/>
                          <a:cs typeface="Times New Roman" panose="02020603050405020304" pitchFamily="18" charset="0"/>
                        </a:rPr>
                        <a:t>   </a:t>
                      </a: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137</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56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Ba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438341702"/>
                  </a:ext>
                </a:extLst>
              </a:tr>
            </a:tbl>
          </a:graphicData>
        </a:graphic>
      </p:graphicFrame>
      <p:sp>
        <p:nvSpPr>
          <p:cNvPr id="2" name="TextBox 1">
            <a:extLst>
              <a:ext uri="{FF2B5EF4-FFF2-40B4-BE49-F238E27FC236}">
                <a16:creationId xmlns:a16="http://schemas.microsoft.com/office/drawing/2014/main" id="{E73F52F4-30CA-69B1-274D-E9B3B6028F57}"/>
              </a:ext>
            </a:extLst>
          </p:cNvPr>
          <p:cNvSpPr txBox="1"/>
          <p:nvPr/>
        </p:nvSpPr>
        <p:spPr>
          <a:xfrm>
            <a:off x="0" y="4572000"/>
            <a:ext cx="9144000" cy="1569660"/>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48.  </a:t>
            </a:r>
            <a:r>
              <a:rPr lang="en-US" sz="3200" u="sng" dirty="0">
                <a:latin typeface="Times New Roman" panose="02020603050405020304" pitchFamily="18" charset="0"/>
                <a:cs typeface="Times New Roman" panose="02020603050405020304" pitchFamily="18" charset="0"/>
              </a:rPr>
              <a:t>Cesium-137 emits a beta particle, it transmutes </a:t>
            </a:r>
            <a:br>
              <a:rPr lang="en-US" sz="3200" u="sng"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into Barium-137.  Cs-137 undergoes beta decay.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endParaRPr lang="en-US" sz="3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9768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1A77F-290C-D9E4-729B-FC73AE821A6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7C5A47B-6E0C-559D-AA33-BE4ACE4656CD}"/>
              </a:ext>
            </a:extLst>
          </p:cNvPr>
          <p:cNvSpPr txBox="1"/>
          <p:nvPr/>
        </p:nvSpPr>
        <p:spPr>
          <a:xfrm>
            <a:off x="0" y="0"/>
            <a:ext cx="9144000" cy="1077218"/>
          </a:xfrm>
          <a:prstGeom prst="rect">
            <a:avLst/>
          </a:prstGeom>
          <a:solidFill>
            <a:schemeClr val="tx2">
              <a:lumMod val="20000"/>
              <a:lumOff val="80000"/>
            </a:schemeClr>
          </a:solidFill>
        </p:spPr>
        <p:txBody>
          <a:bodyPr wrap="square" rtlCol="0">
            <a:spAutoFit/>
          </a:bodyPr>
          <a:lstStyle/>
          <a:p>
            <a:pPr lvl="0"/>
            <a:r>
              <a:rPr lang="en-US" sz="3200" dirty="0">
                <a:latin typeface="Times New Roman" panose="02020603050405020304" pitchFamily="18" charset="0"/>
                <a:cs typeface="Times New Roman" panose="02020603050405020304" pitchFamily="18" charset="0"/>
              </a:rPr>
              <a:t>49.  Determine the decay mode and write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complete decay reaction for Iron-53.   </a:t>
            </a:r>
            <a:endParaRPr lang="en-US" dirty="0"/>
          </a:p>
        </p:txBody>
      </p:sp>
      <p:graphicFrame>
        <p:nvGraphicFramePr>
          <p:cNvPr id="4" name="Table 3">
            <a:extLst>
              <a:ext uri="{FF2B5EF4-FFF2-40B4-BE49-F238E27FC236}">
                <a16:creationId xmlns:a16="http://schemas.microsoft.com/office/drawing/2014/main" id="{414DEF64-1F8A-235F-55A5-3D238F75C76B}"/>
              </a:ext>
            </a:extLst>
          </p:cNvPr>
          <p:cNvGraphicFramePr>
            <a:graphicFrameLocks noGrp="1"/>
          </p:cNvGraphicFramePr>
          <p:nvPr>
            <p:extLst>
              <p:ext uri="{D42A27DB-BD31-4B8C-83A1-F6EECF244321}">
                <p14:modId xmlns:p14="http://schemas.microsoft.com/office/powerpoint/2010/main" val="1613520284"/>
              </p:ext>
            </p:extLst>
          </p:nvPr>
        </p:nvGraphicFramePr>
        <p:xfrm>
          <a:off x="381000" y="1752600"/>
          <a:ext cx="8382000" cy="1905000"/>
        </p:xfrm>
        <a:graphic>
          <a:graphicData uri="http://schemas.openxmlformats.org/drawingml/2006/table">
            <a:tbl>
              <a:tblPr firstRow="1" bandRow="1">
                <a:tableStyleId>{5C22544A-7EE6-4342-B048-85BDC9FD1C3A}</a:tableStyleId>
              </a:tblPr>
              <a:tblGrid>
                <a:gridCol w="1111898">
                  <a:extLst>
                    <a:ext uri="{9D8B030D-6E8A-4147-A177-3AD203B41FA5}">
                      <a16:colId xmlns:a16="http://schemas.microsoft.com/office/drawing/2014/main" val="2515440669"/>
                    </a:ext>
                  </a:extLst>
                </a:gridCol>
                <a:gridCol w="1282960">
                  <a:extLst>
                    <a:ext uri="{9D8B030D-6E8A-4147-A177-3AD203B41FA5}">
                      <a16:colId xmlns:a16="http://schemas.microsoft.com/office/drawing/2014/main" val="3260153542"/>
                    </a:ext>
                  </a:extLst>
                </a:gridCol>
                <a:gridCol w="1197428">
                  <a:extLst>
                    <a:ext uri="{9D8B030D-6E8A-4147-A177-3AD203B41FA5}">
                      <a16:colId xmlns:a16="http://schemas.microsoft.com/office/drawing/2014/main" val="2861507616"/>
                    </a:ext>
                  </a:extLst>
                </a:gridCol>
                <a:gridCol w="598714">
                  <a:extLst>
                    <a:ext uri="{9D8B030D-6E8A-4147-A177-3AD203B41FA5}">
                      <a16:colId xmlns:a16="http://schemas.microsoft.com/office/drawing/2014/main" val="3010492891"/>
                    </a:ext>
                  </a:extLst>
                </a:gridCol>
                <a:gridCol w="1524000">
                  <a:extLst>
                    <a:ext uri="{9D8B030D-6E8A-4147-A177-3AD203B41FA5}">
                      <a16:colId xmlns:a16="http://schemas.microsoft.com/office/drawing/2014/main" val="1099080343"/>
                    </a:ext>
                  </a:extLst>
                </a:gridCol>
                <a:gridCol w="609600">
                  <a:extLst>
                    <a:ext uri="{9D8B030D-6E8A-4147-A177-3AD203B41FA5}">
                      <a16:colId xmlns:a16="http://schemas.microsoft.com/office/drawing/2014/main" val="766200683"/>
                    </a:ext>
                  </a:extLst>
                </a:gridCol>
                <a:gridCol w="2057400">
                  <a:extLst>
                    <a:ext uri="{9D8B030D-6E8A-4147-A177-3AD203B41FA5}">
                      <a16:colId xmlns:a16="http://schemas.microsoft.com/office/drawing/2014/main" val="2988273341"/>
                    </a:ext>
                  </a:extLst>
                </a:gridCol>
              </a:tblGrid>
              <a:tr h="1905000">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53</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Fe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endParaRPr lang="en-US" sz="6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endParaRPr lang="en-US" sz="6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438341702"/>
                  </a:ext>
                </a:extLst>
              </a:tr>
            </a:tbl>
          </a:graphicData>
        </a:graphic>
      </p:graphicFrame>
    </p:spTree>
    <p:extLst>
      <p:ext uri="{BB962C8B-B14F-4D97-AF65-F5344CB8AC3E}">
        <p14:creationId xmlns:p14="http://schemas.microsoft.com/office/powerpoint/2010/main" val="10196890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3CF91-800B-9D20-0759-6F1B6E406EC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40EB907-10E7-9AC3-DC3A-653D92AE5C1C}"/>
              </a:ext>
            </a:extLst>
          </p:cNvPr>
          <p:cNvSpPr txBox="1"/>
          <p:nvPr/>
        </p:nvSpPr>
        <p:spPr>
          <a:xfrm>
            <a:off x="0" y="0"/>
            <a:ext cx="9144000" cy="1077218"/>
          </a:xfrm>
          <a:prstGeom prst="rect">
            <a:avLst/>
          </a:prstGeom>
          <a:solidFill>
            <a:schemeClr val="tx2">
              <a:lumMod val="20000"/>
              <a:lumOff val="80000"/>
            </a:schemeClr>
          </a:solidFill>
        </p:spPr>
        <p:txBody>
          <a:bodyPr wrap="square" rtlCol="0">
            <a:spAutoFit/>
          </a:bodyPr>
          <a:lstStyle/>
          <a:p>
            <a:pPr lvl="0"/>
            <a:r>
              <a:rPr lang="en-US" sz="3200" dirty="0">
                <a:latin typeface="Times New Roman" panose="02020603050405020304" pitchFamily="18" charset="0"/>
                <a:cs typeface="Times New Roman" panose="02020603050405020304" pitchFamily="18" charset="0"/>
              </a:rPr>
              <a:t>49.  Determine the decay mode and write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complete decay reaction for Iron-53.   </a:t>
            </a:r>
            <a:endParaRPr lang="en-US" dirty="0"/>
          </a:p>
        </p:txBody>
      </p:sp>
      <p:graphicFrame>
        <p:nvGraphicFramePr>
          <p:cNvPr id="4" name="Table 3">
            <a:extLst>
              <a:ext uri="{FF2B5EF4-FFF2-40B4-BE49-F238E27FC236}">
                <a16:creationId xmlns:a16="http://schemas.microsoft.com/office/drawing/2014/main" id="{DE3CC4CD-C829-DC5E-DC6B-69641A1F8F56}"/>
              </a:ext>
            </a:extLst>
          </p:cNvPr>
          <p:cNvGraphicFramePr>
            <a:graphicFrameLocks noGrp="1"/>
          </p:cNvGraphicFramePr>
          <p:nvPr>
            <p:extLst>
              <p:ext uri="{D42A27DB-BD31-4B8C-83A1-F6EECF244321}">
                <p14:modId xmlns:p14="http://schemas.microsoft.com/office/powerpoint/2010/main" val="2897225002"/>
              </p:ext>
            </p:extLst>
          </p:nvPr>
        </p:nvGraphicFramePr>
        <p:xfrm>
          <a:off x="381000" y="1752600"/>
          <a:ext cx="8382000" cy="1905000"/>
        </p:xfrm>
        <a:graphic>
          <a:graphicData uri="http://schemas.openxmlformats.org/drawingml/2006/table">
            <a:tbl>
              <a:tblPr firstRow="1" bandRow="1">
                <a:tableStyleId>{5C22544A-7EE6-4342-B048-85BDC9FD1C3A}</a:tableStyleId>
              </a:tblPr>
              <a:tblGrid>
                <a:gridCol w="1111898">
                  <a:extLst>
                    <a:ext uri="{9D8B030D-6E8A-4147-A177-3AD203B41FA5}">
                      <a16:colId xmlns:a16="http://schemas.microsoft.com/office/drawing/2014/main" val="2515440669"/>
                    </a:ext>
                  </a:extLst>
                </a:gridCol>
                <a:gridCol w="1282960">
                  <a:extLst>
                    <a:ext uri="{9D8B030D-6E8A-4147-A177-3AD203B41FA5}">
                      <a16:colId xmlns:a16="http://schemas.microsoft.com/office/drawing/2014/main" val="3260153542"/>
                    </a:ext>
                  </a:extLst>
                </a:gridCol>
                <a:gridCol w="1197428">
                  <a:extLst>
                    <a:ext uri="{9D8B030D-6E8A-4147-A177-3AD203B41FA5}">
                      <a16:colId xmlns:a16="http://schemas.microsoft.com/office/drawing/2014/main" val="2861507616"/>
                    </a:ext>
                  </a:extLst>
                </a:gridCol>
                <a:gridCol w="598714">
                  <a:extLst>
                    <a:ext uri="{9D8B030D-6E8A-4147-A177-3AD203B41FA5}">
                      <a16:colId xmlns:a16="http://schemas.microsoft.com/office/drawing/2014/main" val="3010492891"/>
                    </a:ext>
                  </a:extLst>
                </a:gridCol>
                <a:gridCol w="1524000">
                  <a:extLst>
                    <a:ext uri="{9D8B030D-6E8A-4147-A177-3AD203B41FA5}">
                      <a16:colId xmlns:a16="http://schemas.microsoft.com/office/drawing/2014/main" val="1099080343"/>
                    </a:ext>
                  </a:extLst>
                </a:gridCol>
                <a:gridCol w="609600">
                  <a:extLst>
                    <a:ext uri="{9D8B030D-6E8A-4147-A177-3AD203B41FA5}">
                      <a16:colId xmlns:a16="http://schemas.microsoft.com/office/drawing/2014/main" val="766200683"/>
                    </a:ext>
                  </a:extLst>
                </a:gridCol>
                <a:gridCol w="2057400">
                  <a:extLst>
                    <a:ext uri="{9D8B030D-6E8A-4147-A177-3AD203B41FA5}">
                      <a16:colId xmlns:a16="http://schemas.microsoft.com/office/drawing/2014/main" val="2988273341"/>
                    </a:ext>
                  </a:extLst>
                </a:gridCol>
              </a:tblGrid>
              <a:tr h="1905000">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53</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26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Fe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0</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e</a:t>
                      </a:r>
                      <a:r>
                        <a:rPr lang="en-US" sz="2800" b="0" dirty="0">
                          <a:solidFill>
                            <a:schemeClr val="tx1"/>
                          </a:solidFill>
                          <a:latin typeface="Times New Roman" panose="02020603050405020304" pitchFamily="18" charset="0"/>
                          <a:cs typeface="Times New Roman" panose="02020603050405020304" pitchFamily="18" charset="0"/>
                        </a:rPr>
                        <a:t>   </a:t>
                      </a: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53</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Mn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438341702"/>
                  </a:ext>
                </a:extLst>
              </a:tr>
            </a:tbl>
          </a:graphicData>
        </a:graphic>
      </p:graphicFrame>
      <p:sp>
        <p:nvSpPr>
          <p:cNvPr id="2" name="TextBox 1">
            <a:extLst>
              <a:ext uri="{FF2B5EF4-FFF2-40B4-BE49-F238E27FC236}">
                <a16:creationId xmlns:a16="http://schemas.microsoft.com/office/drawing/2014/main" id="{95338E9F-61A0-DB29-DAD2-DA03DB5445E3}"/>
              </a:ext>
            </a:extLst>
          </p:cNvPr>
          <p:cNvSpPr txBox="1"/>
          <p:nvPr/>
        </p:nvSpPr>
        <p:spPr>
          <a:xfrm>
            <a:off x="0" y="4572000"/>
            <a:ext cx="9144000" cy="1569660"/>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50.  </a:t>
            </a:r>
            <a:r>
              <a:rPr lang="en-US" sz="3200" u="sng" dirty="0">
                <a:latin typeface="Times New Roman" panose="02020603050405020304" pitchFamily="18" charset="0"/>
                <a:cs typeface="Times New Roman" panose="02020603050405020304" pitchFamily="18" charset="0"/>
              </a:rPr>
              <a:t>Fe-53 transmutes </a:t>
            </a:r>
            <a:r>
              <a:rPr lang="en-US" sz="3200" u="sng">
                <a:latin typeface="Times New Roman" panose="02020603050405020304" pitchFamily="18" charset="0"/>
                <a:cs typeface="Times New Roman" panose="02020603050405020304" pitchFamily="18" charset="0"/>
              </a:rPr>
              <a:t>into manganese-53 </a:t>
            </a:r>
            <a:br>
              <a:rPr lang="en-US" sz="3200" u="sng"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by undergoing positron decay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endParaRPr lang="en-US" sz="3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82001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468FA-4589-E4C9-CB84-D092CF758ED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4C2EB78-3E1F-3297-7035-FD48881596C9}"/>
              </a:ext>
            </a:extLst>
          </p:cNvPr>
          <p:cNvSpPr txBox="1"/>
          <p:nvPr/>
        </p:nvSpPr>
        <p:spPr>
          <a:xfrm>
            <a:off x="0" y="0"/>
            <a:ext cx="9144000" cy="1077218"/>
          </a:xfrm>
          <a:prstGeom prst="rect">
            <a:avLst/>
          </a:prstGeom>
          <a:solidFill>
            <a:srgbClr val="FFFFCC"/>
          </a:solidFill>
        </p:spPr>
        <p:txBody>
          <a:bodyPr wrap="square" rtlCol="0">
            <a:spAutoFit/>
          </a:bodyPr>
          <a:lstStyle/>
          <a:p>
            <a:pPr lvl="0"/>
            <a:r>
              <a:rPr lang="en-US" sz="3200" dirty="0">
                <a:latin typeface="Times New Roman" panose="02020603050405020304" pitchFamily="18" charset="0"/>
                <a:cs typeface="Times New Roman" panose="02020603050405020304" pitchFamily="18" charset="0"/>
              </a:rPr>
              <a:t>49.  Determine the decay mode and write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complete decay reaction for gold-198.   </a:t>
            </a:r>
            <a:endParaRPr lang="en-US" dirty="0"/>
          </a:p>
        </p:txBody>
      </p:sp>
      <p:graphicFrame>
        <p:nvGraphicFramePr>
          <p:cNvPr id="4" name="Table 3">
            <a:extLst>
              <a:ext uri="{FF2B5EF4-FFF2-40B4-BE49-F238E27FC236}">
                <a16:creationId xmlns:a16="http://schemas.microsoft.com/office/drawing/2014/main" id="{645A282B-43FF-93BB-9302-37C4489127E1}"/>
              </a:ext>
            </a:extLst>
          </p:cNvPr>
          <p:cNvGraphicFramePr>
            <a:graphicFrameLocks noGrp="1"/>
          </p:cNvGraphicFramePr>
          <p:nvPr>
            <p:extLst>
              <p:ext uri="{D42A27DB-BD31-4B8C-83A1-F6EECF244321}">
                <p14:modId xmlns:p14="http://schemas.microsoft.com/office/powerpoint/2010/main" val="611422172"/>
              </p:ext>
            </p:extLst>
          </p:nvPr>
        </p:nvGraphicFramePr>
        <p:xfrm>
          <a:off x="381000" y="1752600"/>
          <a:ext cx="8382000" cy="1905000"/>
        </p:xfrm>
        <a:graphic>
          <a:graphicData uri="http://schemas.openxmlformats.org/drawingml/2006/table">
            <a:tbl>
              <a:tblPr firstRow="1" bandRow="1">
                <a:tableStyleId>{5C22544A-7EE6-4342-B048-85BDC9FD1C3A}</a:tableStyleId>
              </a:tblPr>
              <a:tblGrid>
                <a:gridCol w="1111898">
                  <a:extLst>
                    <a:ext uri="{9D8B030D-6E8A-4147-A177-3AD203B41FA5}">
                      <a16:colId xmlns:a16="http://schemas.microsoft.com/office/drawing/2014/main" val="2515440669"/>
                    </a:ext>
                  </a:extLst>
                </a:gridCol>
                <a:gridCol w="1282960">
                  <a:extLst>
                    <a:ext uri="{9D8B030D-6E8A-4147-A177-3AD203B41FA5}">
                      <a16:colId xmlns:a16="http://schemas.microsoft.com/office/drawing/2014/main" val="3260153542"/>
                    </a:ext>
                  </a:extLst>
                </a:gridCol>
                <a:gridCol w="1197428">
                  <a:extLst>
                    <a:ext uri="{9D8B030D-6E8A-4147-A177-3AD203B41FA5}">
                      <a16:colId xmlns:a16="http://schemas.microsoft.com/office/drawing/2014/main" val="2861507616"/>
                    </a:ext>
                  </a:extLst>
                </a:gridCol>
                <a:gridCol w="598714">
                  <a:extLst>
                    <a:ext uri="{9D8B030D-6E8A-4147-A177-3AD203B41FA5}">
                      <a16:colId xmlns:a16="http://schemas.microsoft.com/office/drawing/2014/main" val="3010492891"/>
                    </a:ext>
                  </a:extLst>
                </a:gridCol>
                <a:gridCol w="1295400">
                  <a:extLst>
                    <a:ext uri="{9D8B030D-6E8A-4147-A177-3AD203B41FA5}">
                      <a16:colId xmlns:a16="http://schemas.microsoft.com/office/drawing/2014/main" val="1099080343"/>
                    </a:ext>
                  </a:extLst>
                </a:gridCol>
                <a:gridCol w="838200">
                  <a:extLst>
                    <a:ext uri="{9D8B030D-6E8A-4147-A177-3AD203B41FA5}">
                      <a16:colId xmlns:a16="http://schemas.microsoft.com/office/drawing/2014/main" val="766200683"/>
                    </a:ext>
                  </a:extLst>
                </a:gridCol>
                <a:gridCol w="2057400">
                  <a:extLst>
                    <a:ext uri="{9D8B030D-6E8A-4147-A177-3AD203B41FA5}">
                      <a16:colId xmlns:a16="http://schemas.microsoft.com/office/drawing/2014/main" val="2988273341"/>
                    </a:ext>
                  </a:extLst>
                </a:gridCol>
              </a:tblGrid>
              <a:tr h="1905000">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198</a:t>
                      </a:r>
                      <a:br>
                        <a:rPr lang="en-US" sz="2800" b="0" dirty="0">
                          <a:solidFill>
                            <a:schemeClr val="tx1"/>
                          </a:solidFill>
                          <a:latin typeface="Times New Roman" panose="02020603050405020304" pitchFamily="18" charset="0"/>
                          <a:cs typeface="Times New Roman" panose="02020603050405020304" pitchFamily="18" charset="0"/>
                        </a:rPr>
                      </a:b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Au</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l"/>
                      <a:endParaRPr lang="en-US" sz="6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l"/>
                      <a:endParaRPr lang="en-US" sz="6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3438341702"/>
                  </a:ext>
                </a:extLst>
              </a:tr>
            </a:tbl>
          </a:graphicData>
        </a:graphic>
      </p:graphicFrame>
    </p:spTree>
    <p:extLst>
      <p:ext uri="{BB962C8B-B14F-4D97-AF65-F5344CB8AC3E}">
        <p14:creationId xmlns:p14="http://schemas.microsoft.com/office/powerpoint/2010/main" val="25237881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D4E9D-37D6-ABBB-DF36-8296253FC9C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4340CE4-A301-D37F-68FD-FF8B6CD6BEFC}"/>
              </a:ext>
            </a:extLst>
          </p:cNvPr>
          <p:cNvSpPr txBox="1"/>
          <p:nvPr/>
        </p:nvSpPr>
        <p:spPr>
          <a:xfrm>
            <a:off x="0" y="0"/>
            <a:ext cx="9144000" cy="1077218"/>
          </a:xfrm>
          <a:prstGeom prst="rect">
            <a:avLst/>
          </a:prstGeom>
          <a:solidFill>
            <a:srgbClr val="FFFFCC"/>
          </a:solidFill>
        </p:spPr>
        <p:txBody>
          <a:bodyPr wrap="square" rtlCol="0">
            <a:spAutoFit/>
          </a:bodyPr>
          <a:lstStyle/>
          <a:p>
            <a:pPr lvl="0"/>
            <a:r>
              <a:rPr lang="en-US" sz="3200" dirty="0">
                <a:latin typeface="Times New Roman" panose="02020603050405020304" pitchFamily="18" charset="0"/>
                <a:cs typeface="Times New Roman" panose="02020603050405020304" pitchFamily="18" charset="0"/>
              </a:rPr>
              <a:t>51.  Determine the decay mode and write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complete decay reaction for gold-198.   </a:t>
            </a:r>
            <a:endParaRPr lang="en-US" dirty="0"/>
          </a:p>
        </p:txBody>
      </p:sp>
      <p:graphicFrame>
        <p:nvGraphicFramePr>
          <p:cNvPr id="4" name="Table 3">
            <a:extLst>
              <a:ext uri="{FF2B5EF4-FFF2-40B4-BE49-F238E27FC236}">
                <a16:creationId xmlns:a16="http://schemas.microsoft.com/office/drawing/2014/main" id="{278C0A55-FD4A-4A4F-C3F8-0B2EB9841951}"/>
              </a:ext>
            </a:extLst>
          </p:cNvPr>
          <p:cNvGraphicFramePr>
            <a:graphicFrameLocks noGrp="1"/>
          </p:cNvGraphicFramePr>
          <p:nvPr/>
        </p:nvGraphicFramePr>
        <p:xfrm>
          <a:off x="381000" y="1752600"/>
          <a:ext cx="8382000" cy="1905000"/>
        </p:xfrm>
        <a:graphic>
          <a:graphicData uri="http://schemas.openxmlformats.org/drawingml/2006/table">
            <a:tbl>
              <a:tblPr firstRow="1" bandRow="1">
                <a:tableStyleId>{5C22544A-7EE6-4342-B048-85BDC9FD1C3A}</a:tableStyleId>
              </a:tblPr>
              <a:tblGrid>
                <a:gridCol w="1111898">
                  <a:extLst>
                    <a:ext uri="{9D8B030D-6E8A-4147-A177-3AD203B41FA5}">
                      <a16:colId xmlns:a16="http://schemas.microsoft.com/office/drawing/2014/main" val="2515440669"/>
                    </a:ext>
                  </a:extLst>
                </a:gridCol>
                <a:gridCol w="1282960">
                  <a:extLst>
                    <a:ext uri="{9D8B030D-6E8A-4147-A177-3AD203B41FA5}">
                      <a16:colId xmlns:a16="http://schemas.microsoft.com/office/drawing/2014/main" val="3260153542"/>
                    </a:ext>
                  </a:extLst>
                </a:gridCol>
                <a:gridCol w="1197428">
                  <a:extLst>
                    <a:ext uri="{9D8B030D-6E8A-4147-A177-3AD203B41FA5}">
                      <a16:colId xmlns:a16="http://schemas.microsoft.com/office/drawing/2014/main" val="2861507616"/>
                    </a:ext>
                  </a:extLst>
                </a:gridCol>
                <a:gridCol w="598714">
                  <a:extLst>
                    <a:ext uri="{9D8B030D-6E8A-4147-A177-3AD203B41FA5}">
                      <a16:colId xmlns:a16="http://schemas.microsoft.com/office/drawing/2014/main" val="3010492891"/>
                    </a:ext>
                  </a:extLst>
                </a:gridCol>
                <a:gridCol w="1295400">
                  <a:extLst>
                    <a:ext uri="{9D8B030D-6E8A-4147-A177-3AD203B41FA5}">
                      <a16:colId xmlns:a16="http://schemas.microsoft.com/office/drawing/2014/main" val="1099080343"/>
                    </a:ext>
                  </a:extLst>
                </a:gridCol>
                <a:gridCol w="838200">
                  <a:extLst>
                    <a:ext uri="{9D8B030D-6E8A-4147-A177-3AD203B41FA5}">
                      <a16:colId xmlns:a16="http://schemas.microsoft.com/office/drawing/2014/main" val="766200683"/>
                    </a:ext>
                  </a:extLst>
                </a:gridCol>
                <a:gridCol w="2057400">
                  <a:extLst>
                    <a:ext uri="{9D8B030D-6E8A-4147-A177-3AD203B41FA5}">
                      <a16:colId xmlns:a16="http://schemas.microsoft.com/office/drawing/2014/main" val="2988273341"/>
                    </a:ext>
                  </a:extLst>
                </a:gridCol>
              </a:tblGrid>
              <a:tr h="1905000">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198</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79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Au</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0</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e</a:t>
                      </a:r>
                      <a:r>
                        <a:rPr lang="en-US" sz="2800" b="0" dirty="0">
                          <a:solidFill>
                            <a:schemeClr val="tx1"/>
                          </a:solidFill>
                          <a:latin typeface="Times New Roman" panose="02020603050405020304" pitchFamily="18" charset="0"/>
                          <a:cs typeface="Times New Roman" panose="02020603050405020304" pitchFamily="18" charset="0"/>
                        </a:rPr>
                        <a:t>   </a:t>
                      </a: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198</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80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Hg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3438341702"/>
                  </a:ext>
                </a:extLst>
              </a:tr>
            </a:tbl>
          </a:graphicData>
        </a:graphic>
      </p:graphicFrame>
      <p:sp>
        <p:nvSpPr>
          <p:cNvPr id="2" name="TextBox 1">
            <a:extLst>
              <a:ext uri="{FF2B5EF4-FFF2-40B4-BE49-F238E27FC236}">
                <a16:creationId xmlns:a16="http://schemas.microsoft.com/office/drawing/2014/main" id="{5D9F8A84-8E03-F078-2AC9-766813DF1E83}"/>
              </a:ext>
            </a:extLst>
          </p:cNvPr>
          <p:cNvSpPr txBox="1"/>
          <p:nvPr/>
        </p:nvSpPr>
        <p:spPr>
          <a:xfrm>
            <a:off x="0" y="4572000"/>
            <a:ext cx="9144000" cy="1569660"/>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52.  </a:t>
            </a:r>
            <a:r>
              <a:rPr lang="en-US" sz="3200" u="sng" dirty="0">
                <a:latin typeface="Times New Roman" panose="02020603050405020304" pitchFamily="18" charset="0"/>
                <a:cs typeface="Times New Roman" panose="02020603050405020304" pitchFamily="18" charset="0"/>
              </a:rPr>
              <a:t>Radioactive gold-198 transmutes into </a:t>
            </a:r>
            <a:br>
              <a:rPr lang="en-US" sz="3200" u="sng"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mercury-198 by emitting a beta particle</a:t>
            </a:r>
            <a:r>
              <a:rPr lang="en-US" sz="3200" dirty="0">
                <a:latin typeface="Times New Roman" panose="02020603050405020304" pitchFamily="18" charset="0"/>
                <a:cs typeface="Times New Roman" panose="02020603050405020304" pitchFamily="18" charset="0"/>
              </a:rPr>
              <a:t>…</a:t>
            </a:r>
            <a:r>
              <a:rPr lang="en-US" sz="3200" u="sng"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when it undergoes radioactive decay.  </a:t>
            </a:r>
            <a:endParaRPr lang="en-US" sz="3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82948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DCCC7-DEDD-AF74-5B7B-61F9C359C56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3DF7A6E-E831-5066-5851-7109B573FB8A}"/>
              </a:ext>
            </a:extLst>
          </p:cNvPr>
          <p:cNvSpPr txBox="1"/>
          <p:nvPr/>
        </p:nvSpPr>
        <p:spPr>
          <a:xfrm>
            <a:off x="0" y="0"/>
            <a:ext cx="9144000" cy="1077218"/>
          </a:xfrm>
          <a:prstGeom prst="rect">
            <a:avLst/>
          </a:prstGeom>
          <a:solidFill>
            <a:schemeClr val="accent3">
              <a:lumMod val="40000"/>
              <a:lumOff val="60000"/>
            </a:schemeClr>
          </a:solidFill>
        </p:spPr>
        <p:txBody>
          <a:bodyPr wrap="square" rtlCol="0">
            <a:spAutoFit/>
          </a:bodyPr>
          <a:lstStyle/>
          <a:p>
            <a:pPr lvl="0"/>
            <a:r>
              <a:rPr lang="en-US" sz="3200" dirty="0">
                <a:latin typeface="Times New Roman" panose="02020603050405020304" pitchFamily="18" charset="0"/>
                <a:cs typeface="Times New Roman" panose="02020603050405020304" pitchFamily="18" charset="0"/>
              </a:rPr>
              <a:t>53.  Determine the decay mode and write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complete decay reaction for Neon-19.</a:t>
            </a:r>
            <a:endParaRPr lang="en-US" dirty="0"/>
          </a:p>
        </p:txBody>
      </p:sp>
      <p:graphicFrame>
        <p:nvGraphicFramePr>
          <p:cNvPr id="4" name="Table 3">
            <a:extLst>
              <a:ext uri="{FF2B5EF4-FFF2-40B4-BE49-F238E27FC236}">
                <a16:creationId xmlns:a16="http://schemas.microsoft.com/office/drawing/2014/main" id="{5AE31805-9E0D-11BA-C79D-D13B6D16AF0E}"/>
              </a:ext>
            </a:extLst>
          </p:cNvPr>
          <p:cNvGraphicFramePr>
            <a:graphicFrameLocks noGrp="1"/>
          </p:cNvGraphicFramePr>
          <p:nvPr>
            <p:extLst>
              <p:ext uri="{D42A27DB-BD31-4B8C-83A1-F6EECF244321}">
                <p14:modId xmlns:p14="http://schemas.microsoft.com/office/powerpoint/2010/main" val="3394489823"/>
              </p:ext>
            </p:extLst>
          </p:nvPr>
        </p:nvGraphicFramePr>
        <p:xfrm>
          <a:off x="381000" y="1752600"/>
          <a:ext cx="8382000" cy="1905000"/>
        </p:xfrm>
        <a:graphic>
          <a:graphicData uri="http://schemas.openxmlformats.org/drawingml/2006/table">
            <a:tbl>
              <a:tblPr firstRow="1" bandRow="1">
                <a:tableStyleId>{5C22544A-7EE6-4342-B048-85BDC9FD1C3A}</a:tableStyleId>
              </a:tblPr>
              <a:tblGrid>
                <a:gridCol w="1111898">
                  <a:extLst>
                    <a:ext uri="{9D8B030D-6E8A-4147-A177-3AD203B41FA5}">
                      <a16:colId xmlns:a16="http://schemas.microsoft.com/office/drawing/2014/main" val="2515440669"/>
                    </a:ext>
                  </a:extLst>
                </a:gridCol>
                <a:gridCol w="1282960">
                  <a:extLst>
                    <a:ext uri="{9D8B030D-6E8A-4147-A177-3AD203B41FA5}">
                      <a16:colId xmlns:a16="http://schemas.microsoft.com/office/drawing/2014/main" val="3260153542"/>
                    </a:ext>
                  </a:extLst>
                </a:gridCol>
                <a:gridCol w="1197428">
                  <a:extLst>
                    <a:ext uri="{9D8B030D-6E8A-4147-A177-3AD203B41FA5}">
                      <a16:colId xmlns:a16="http://schemas.microsoft.com/office/drawing/2014/main" val="2861507616"/>
                    </a:ext>
                  </a:extLst>
                </a:gridCol>
                <a:gridCol w="598714">
                  <a:extLst>
                    <a:ext uri="{9D8B030D-6E8A-4147-A177-3AD203B41FA5}">
                      <a16:colId xmlns:a16="http://schemas.microsoft.com/office/drawing/2014/main" val="3010492891"/>
                    </a:ext>
                  </a:extLst>
                </a:gridCol>
                <a:gridCol w="1295400">
                  <a:extLst>
                    <a:ext uri="{9D8B030D-6E8A-4147-A177-3AD203B41FA5}">
                      <a16:colId xmlns:a16="http://schemas.microsoft.com/office/drawing/2014/main" val="1099080343"/>
                    </a:ext>
                  </a:extLst>
                </a:gridCol>
                <a:gridCol w="838200">
                  <a:extLst>
                    <a:ext uri="{9D8B030D-6E8A-4147-A177-3AD203B41FA5}">
                      <a16:colId xmlns:a16="http://schemas.microsoft.com/office/drawing/2014/main" val="766200683"/>
                    </a:ext>
                  </a:extLst>
                </a:gridCol>
                <a:gridCol w="2057400">
                  <a:extLst>
                    <a:ext uri="{9D8B030D-6E8A-4147-A177-3AD203B41FA5}">
                      <a16:colId xmlns:a16="http://schemas.microsoft.com/office/drawing/2014/main" val="2988273341"/>
                    </a:ext>
                  </a:extLst>
                </a:gridCol>
              </a:tblGrid>
              <a:tr h="1905000">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19</a:t>
                      </a:r>
                      <a:br>
                        <a:rPr lang="en-US" sz="2800" b="0" dirty="0">
                          <a:solidFill>
                            <a:schemeClr val="tx1"/>
                          </a:solidFill>
                          <a:latin typeface="Times New Roman" panose="02020603050405020304" pitchFamily="18" charset="0"/>
                          <a:cs typeface="Times New Roman" panose="02020603050405020304" pitchFamily="18" charset="0"/>
                        </a:rPr>
                      </a:b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Ne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l"/>
                      <a:endParaRPr lang="en-US" sz="6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l"/>
                      <a:endParaRPr lang="en-US" sz="6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438341702"/>
                  </a:ext>
                </a:extLst>
              </a:tr>
            </a:tbl>
          </a:graphicData>
        </a:graphic>
      </p:graphicFrame>
    </p:spTree>
    <p:extLst>
      <p:ext uri="{BB962C8B-B14F-4D97-AF65-F5344CB8AC3E}">
        <p14:creationId xmlns:p14="http://schemas.microsoft.com/office/powerpoint/2010/main" val="18693439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AEB27-9B5D-09AD-D71E-E44B38CAC2B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3A4B151-B5E8-2BD5-939E-53837B4C6739}"/>
              </a:ext>
            </a:extLst>
          </p:cNvPr>
          <p:cNvSpPr txBox="1"/>
          <p:nvPr/>
        </p:nvSpPr>
        <p:spPr>
          <a:xfrm>
            <a:off x="0" y="0"/>
            <a:ext cx="9144000" cy="1077218"/>
          </a:xfrm>
          <a:prstGeom prst="rect">
            <a:avLst/>
          </a:prstGeom>
          <a:solidFill>
            <a:schemeClr val="accent3">
              <a:lumMod val="40000"/>
              <a:lumOff val="60000"/>
            </a:schemeClr>
          </a:solidFill>
        </p:spPr>
        <p:txBody>
          <a:bodyPr wrap="square" rtlCol="0">
            <a:spAutoFit/>
          </a:bodyPr>
          <a:lstStyle/>
          <a:p>
            <a:pPr lvl="0"/>
            <a:r>
              <a:rPr lang="en-US" sz="3200" dirty="0">
                <a:latin typeface="Times New Roman" panose="02020603050405020304" pitchFamily="18" charset="0"/>
                <a:cs typeface="Times New Roman" panose="02020603050405020304" pitchFamily="18" charset="0"/>
              </a:rPr>
              <a:t>53.  Determine the decay mode and write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complete decay reaction for Neon-19.</a:t>
            </a:r>
            <a:endParaRPr lang="en-US" dirty="0"/>
          </a:p>
        </p:txBody>
      </p:sp>
      <p:graphicFrame>
        <p:nvGraphicFramePr>
          <p:cNvPr id="4" name="Table 3">
            <a:extLst>
              <a:ext uri="{FF2B5EF4-FFF2-40B4-BE49-F238E27FC236}">
                <a16:creationId xmlns:a16="http://schemas.microsoft.com/office/drawing/2014/main" id="{41EC3895-80E3-CDF0-426C-DA768DBD1A90}"/>
              </a:ext>
            </a:extLst>
          </p:cNvPr>
          <p:cNvGraphicFramePr>
            <a:graphicFrameLocks noGrp="1"/>
          </p:cNvGraphicFramePr>
          <p:nvPr/>
        </p:nvGraphicFramePr>
        <p:xfrm>
          <a:off x="381000" y="1752600"/>
          <a:ext cx="8382000" cy="1905000"/>
        </p:xfrm>
        <a:graphic>
          <a:graphicData uri="http://schemas.openxmlformats.org/drawingml/2006/table">
            <a:tbl>
              <a:tblPr firstRow="1" bandRow="1">
                <a:tableStyleId>{5C22544A-7EE6-4342-B048-85BDC9FD1C3A}</a:tableStyleId>
              </a:tblPr>
              <a:tblGrid>
                <a:gridCol w="1111898">
                  <a:extLst>
                    <a:ext uri="{9D8B030D-6E8A-4147-A177-3AD203B41FA5}">
                      <a16:colId xmlns:a16="http://schemas.microsoft.com/office/drawing/2014/main" val="2515440669"/>
                    </a:ext>
                  </a:extLst>
                </a:gridCol>
                <a:gridCol w="1282960">
                  <a:extLst>
                    <a:ext uri="{9D8B030D-6E8A-4147-A177-3AD203B41FA5}">
                      <a16:colId xmlns:a16="http://schemas.microsoft.com/office/drawing/2014/main" val="3260153542"/>
                    </a:ext>
                  </a:extLst>
                </a:gridCol>
                <a:gridCol w="1197428">
                  <a:extLst>
                    <a:ext uri="{9D8B030D-6E8A-4147-A177-3AD203B41FA5}">
                      <a16:colId xmlns:a16="http://schemas.microsoft.com/office/drawing/2014/main" val="2861507616"/>
                    </a:ext>
                  </a:extLst>
                </a:gridCol>
                <a:gridCol w="598714">
                  <a:extLst>
                    <a:ext uri="{9D8B030D-6E8A-4147-A177-3AD203B41FA5}">
                      <a16:colId xmlns:a16="http://schemas.microsoft.com/office/drawing/2014/main" val="3010492891"/>
                    </a:ext>
                  </a:extLst>
                </a:gridCol>
                <a:gridCol w="1295400">
                  <a:extLst>
                    <a:ext uri="{9D8B030D-6E8A-4147-A177-3AD203B41FA5}">
                      <a16:colId xmlns:a16="http://schemas.microsoft.com/office/drawing/2014/main" val="1099080343"/>
                    </a:ext>
                  </a:extLst>
                </a:gridCol>
                <a:gridCol w="838200">
                  <a:extLst>
                    <a:ext uri="{9D8B030D-6E8A-4147-A177-3AD203B41FA5}">
                      <a16:colId xmlns:a16="http://schemas.microsoft.com/office/drawing/2014/main" val="766200683"/>
                    </a:ext>
                  </a:extLst>
                </a:gridCol>
                <a:gridCol w="2057400">
                  <a:extLst>
                    <a:ext uri="{9D8B030D-6E8A-4147-A177-3AD203B41FA5}">
                      <a16:colId xmlns:a16="http://schemas.microsoft.com/office/drawing/2014/main" val="2988273341"/>
                    </a:ext>
                  </a:extLst>
                </a:gridCol>
              </a:tblGrid>
              <a:tr h="1905000">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19</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Ne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0</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e</a:t>
                      </a:r>
                      <a:r>
                        <a:rPr lang="en-US" sz="2800" b="0" dirty="0">
                          <a:solidFill>
                            <a:schemeClr val="tx1"/>
                          </a:solidFill>
                          <a:latin typeface="Times New Roman" panose="02020603050405020304" pitchFamily="18" charset="0"/>
                          <a:cs typeface="Times New Roman" panose="02020603050405020304" pitchFamily="18" charset="0"/>
                        </a:rPr>
                        <a:t>   </a:t>
                      </a: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19</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F</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438341702"/>
                  </a:ext>
                </a:extLst>
              </a:tr>
            </a:tbl>
          </a:graphicData>
        </a:graphic>
      </p:graphicFrame>
      <p:sp>
        <p:nvSpPr>
          <p:cNvPr id="2" name="TextBox 1">
            <a:extLst>
              <a:ext uri="{FF2B5EF4-FFF2-40B4-BE49-F238E27FC236}">
                <a16:creationId xmlns:a16="http://schemas.microsoft.com/office/drawing/2014/main" id="{CCDF7942-00BE-6C54-608C-C4B321F69819}"/>
              </a:ext>
            </a:extLst>
          </p:cNvPr>
          <p:cNvSpPr txBox="1"/>
          <p:nvPr/>
        </p:nvSpPr>
        <p:spPr>
          <a:xfrm>
            <a:off x="0" y="4572000"/>
            <a:ext cx="9144000" cy="1569660"/>
          </a:xfrm>
          <a:prstGeom prst="rect">
            <a:avLst/>
          </a:prstGeom>
          <a:solidFill>
            <a:srgbClr val="FFFFCC"/>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54.  </a:t>
            </a:r>
            <a:r>
              <a:rPr lang="en-US" sz="3200" u="sng" dirty="0">
                <a:latin typeface="Times New Roman" panose="02020603050405020304" pitchFamily="18" charset="0"/>
                <a:cs typeface="Times New Roman" panose="02020603050405020304" pitchFamily="18" charset="0"/>
              </a:rPr>
              <a:t>Unstable neon-19 transmutes into fluorine-19</a:t>
            </a:r>
            <a:br>
              <a:rPr lang="en-US" sz="3200" u="sng"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after it emits a positron particle</a:t>
            </a:r>
            <a:r>
              <a:rPr lang="en-US" sz="3200" dirty="0">
                <a:latin typeface="Times New Roman" panose="02020603050405020304" pitchFamily="18" charset="0"/>
                <a:cs typeface="Times New Roman" panose="02020603050405020304" pitchFamily="18" charset="0"/>
              </a:rPr>
              <a:t>… to change the</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neutron - proton ratio of its nucleus.  </a:t>
            </a:r>
            <a:endParaRPr lang="en-US" sz="3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36807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A07BE-407C-7E3C-ADEB-54F9A8096B0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7421231-9C87-3B27-F832-D388AFA18451}"/>
              </a:ext>
            </a:extLst>
          </p:cNvPr>
          <p:cNvSpPr txBox="1"/>
          <p:nvPr/>
        </p:nvSpPr>
        <p:spPr>
          <a:xfrm>
            <a:off x="0" y="0"/>
            <a:ext cx="9144000" cy="1077218"/>
          </a:xfrm>
          <a:prstGeom prst="rect">
            <a:avLst/>
          </a:prstGeom>
          <a:solidFill>
            <a:schemeClr val="accent2">
              <a:lumMod val="20000"/>
              <a:lumOff val="80000"/>
            </a:schemeClr>
          </a:solidFill>
        </p:spPr>
        <p:txBody>
          <a:bodyPr wrap="square" rtlCol="0">
            <a:spAutoFit/>
          </a:bodyPr>
          <a:lstStyle/>
          <a:p>
            <a:pPr lvl="0"/>
            <a:r>
              <a:rPr lang="en-US" sz="3200" dirty="0">
                <a:latin typeface="Times New Roman" panose="02020603050405020304" pitchFamily="18" charset="0"/>
                <a:cs typeface="Times New Roman" panose="02020603050405020304" pitchFamily="18" charset="0"/>
              </a:rPr>
              <a:t>55.  Determine the decay mode and write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complete decay reaction for Fr-220.</a:t>
            </a:r>
            <a:endParaRPr lang="en-US" dirty="0"/>
          </a:p>
        </p:txBody>
      </p:sp>
      <p:graphicFrame>
        <p:nvGraphicFramePr>
          <p:cNvPr id="4" name="Table 3">
            <a:extLst>
              <a:ext uri="{FF2B5EF4-FFF2-40B4-BE49-F238E27FC236}">
                <a16:creationId xmlns:a16="http://schemas.microsoft.com/office/drawing/2014/main" id="{F162172E-8946-7BE6-E631-E81A04CF7634}"/>
              </a:ext>
            </a:extLst>
          </p:cNvPr>
          <p:cNvGraphicFramePr>
            <a:graphicFrameLocks noGrp="1"/>
          </p:cNvGraphicFramePr>
          <p:nvPr>
            <p:extLst>
              <p:ext uri="{D42A27DB-BD31-4B8C-83A1-F6EECF244321}">
                <p14:modId xmlns:p14="http://schemas.microsoft.com/office/powerpoint/2010/main" val="97167681"/>
              </p:ext>
            </p:extLst>
          </p:nvPr>
        </p:nvGraphicFramePr>
        <p:xfrm>
          <a:off x="381000" y="1752600"/>
          <a:ext cx="8382000" cy="1905000"/>
        </p:xfrm>
        <a:graphic>
          <a:graphicData uri="http://schemas.openxmlformats.org/drawingml/2006/table">
            <a:tbl>
              <a:tblPr firstRow="1" bandRow="1">
                <a:tableStyleId>{5C22544A-7EE6-4342-B048-85BDC9FD1C3A}</a:tableStyleId>
              </a:tblPr>
              <a:tblGrid>
                <a:gridCol w="1111898">
                  <a:extLst>
                    <a:ext uri="{9D8B030D-6E8A-4147-A177-3AD203B41FA5}">
                      <a16:colId xmlns:a16="http://schemas.microsoft.com/office/drawing/2014/main" val="2515440669"/>
                    </a:ext>
                  </a:extLst>
                </a:gridCol>
                <a:gridCol w="1097902">
                  <a:extLst>
                    <a:ext uri="{9D8B030D-6E8A-4147-A177-3AD203B41FA5}">
                      <a16:colId xmlns:a16="http://schemas.microsoft.com/office/drawing/2014/main" val="3260153542"/>
                    </a:ext>
                  </a:extLst>
                </a:gridCol>
                <a:gridCol w="1143000">
                  <a:extLst>
                    <a:ext uri="{9D8B030D-6E8A-4147-A177-3AD203B41FA5}">
                      <a16:colId xmlns:a16="http://schemas.microsoft.com/office/drawing/2014/main" val="2861507616"/>
                    </a:ext>
                  </a:extLst>
                </a:gridCol>
                <a:gridCol w="533400">
                  <a:extLst>
                    <a:ext uri="{9D8B030D-6E8A-4147-A177-3AD203B41FA5}">
                      <a16:colId xmlns:a16="http://schemas.microsoft.com/office/drawing/2014/main" val="3010492891"/>
                    </a:ext>
                  </a:extLst>
                </a:gridCol>
                <a:gridCol w="1905000">
                  <a:extLst>
                    <a:ext uri="{9D8B030D-6E8A-4147-A177-3AD203B41FA5}">
                      <a16:colId xmlns:a16="http://schemas.microsoft.com/office/drawing/2014/main" val="1099080343"/>
                    </a:ext>
                  </a:extLst>
                </a:gridCol>
                <a:gridCol w="838200">
                  <a:extLst>
                    <a:ext uri="{9D8B030D-6E8A-4147-A177-3AD203B41FA5}">
                      <a16:colId xmlns:a16="http://schemas.microsoft.com/office/drawing/2014/main" val="766200683"/>
                    </a:ext>
                  </a:extLst>
                </a:gridCol>
                <a:gridCol w="1752600">
                  <a:extLst>
                    <a:ext uri="{9D8B030D-6E8A-4147-A177-3AD203B41FA5}">
                      <a16:colId xmlns:a16="http://schemas.microsoft.com/office/drawing/2014/main" val="2988273341"/>
                    </a:ext>
                  </a:extLst>
                </a:gridCol>
              </a:tblGrid>
              <a:tr h="1905000">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220</a:t>
                      </a:r>
                      <a:br>
                        <a:rPr lang="en-US" sz="2800" b="0" dirty="0">
                          <a:solidFill>
                            <a:schemeClr val="tx1"/>
                          </a:solidFill>
                          <a:latin typeface="Times New Roman" panose="02020603050405020304" pitchFamily="18" charset="0"/>
                          <a:cs typeface="Times New Roman" panose="02020603050405020304" pitchFamily="18" charset="0"/>
                        </a:rPr>
                      </a:b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Fr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endParaRPr lang="en-US" sz="6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endParaRPr lang="en-US" sz="6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438341702"/>
                  </a:ext>
                </a:extLst>
              </a:tr>
            </a:tbl>
          </a:graphicData>
        </a:graphic>
      </p:graphicFrame>
    </p:spTree>
    <p:extLst>
      <p:ext uri="{BB962C8B-B14F-4D97-AF65-F5344CB8AC3E}">
        <p14:creationId xmlns:p14="http://schemas.microsoft.com/office/powerpoint/2010/main" val="15463247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77096-E5CA-B580-C258-0AC8DEB0AF8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FD2CCB9-9082-0CDA-E7D2-48F9C318310B}"/>
              </a:ext>
            </a:extLst>
          </p:cNvPr>
          <p:cNvSpPr txBox="1"/>
          <p:nvPr/>
        </p:nvSpPr>
        <p:spPr>
          <a:xfrm>
            <a:off x="0" y="0"/>
            <a:ext cx="9144000" cy="1077218"/>
          </a:xfrm>
          <a:prstGeom prst="rect">
            <a:avLst/>
          </a:prstGeom>
          <a:solidFill>
            <a:schemeClr val="accent2">
              <a:lumMod val="20000"/>
              <a:lumOff val="80000"/>
            </a:schemeClr>
          </a:solidFill>
        </p:spPr>
        <p:txBody>
          <a:bodyPr wrap="square" rtlCol="0">
            <a:spAutoFit/>
          </a:bodyPr>
          <a:lstStyle/>
          <a:p>
            <a:pPr lvl="0"/>
            <a:r>
              <a:rPr lang="en-US" sz="3200" dirty="0">
                <a:latin typeface="Times New Roman" panose="02020603050405020304" pitchFamily="18" charset="0"/>
                <a:cs typeface="Times New Roman" panose="02020603050405020304" pitchFamily="18" charset="0"/>
              </a:rPr>
              <a:t>55.  Determine the decay mode and write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complete decay reaction for Fr-220.</a:t>
            </a:r>
            <a:endParaRPr lang="en-US" dirty="0"/>
          </a:p>
        </p:txBody>
      </p:sp>
      <p:graphicFrame>
        <p:nvGraphicFramePr>
          <p:cNvPr id="4" name="Table 3">
            <a:extLst>
              <a:ext uri="{FF2B5EF4-FFF2-40B4-BE49-F238E27FC236}">
                <a16:creationId xmlns:a16="http://schemas.microsoft.com/office/drawing/2014/main" id="{6AF99A47-7813-DE78-67D6-CBCD906522C2}"/>
              </a:ext>
            </a:extLst>
          </p:cNvPr>
          <p:cNvGraphicFramePr>
            <a:graphicFrameLocks noGrp="1"/>
          </p:cNvGraphicFramePr>
          <p:nvPr/>
        </p:nvGraphicFramePr>
        <p:xfrm>
          <a:off x="381000" y="1752600"/>
          <a:ext cx="8382000" cy="1905000"/>
        </p:xfrm>
        <a:graphic>
          <a:graphicData uri="http://schemas.openxmlformats.org/drawingml/2006/table">
            <a:tbl>
              <a:tblPr firstRow="1" bandRow="1">
                <a:tableStyleId>{5C22544A-7EE6-4342-B048-85BDC9FD1C3A}</a:tableStyleId>
              </a:tblPr>
              <a:tblGrid>
                <a:gridCol w="1111898">
                  <a:extLst>
                    <a:ext uri="{9D8B030D-6E8A-4147-A177-3AD203B41FA5}">
                      <a16:colId xmlns:a16="http://schemas.microsoft.com/office/drawing/2014/main" val="2515440669"/>
                    </a:ext>
                  </a:extLst>
                </a:gridCol>
                <a:gridCol w="1097902">
                  <a:extLst>
                    <a:ext uri="{9D8B030D-6E8A-4147-A177-3AD203B41FA5}">
                      <a16:colId xmlns:a16="http://schemas.microsoft.com/office/drawing/2014/main" val="3260153542"/>
                    </a:ext>
                  </a:extLst>
                </a:gridCol>
                <a:gridCol w="1143000">
                  <a:extLst>
                    <a:ext uri="{9D8B030D-6E8A-4147-A177-3AD203B41FA5}">
                      <a16:colId xmlns:a16="http://schemas.microsoft.com/office/drawing/2014/main" val="2861507616"/>
                    </a:ext>
                  </a:extLst>
                </a:gridCol>
                <a:gridCol w="533400">
                  <a:extLst>
                    <a:ext uri="{9D8B030D-6E8A-4147-A177-3AD203B41FA5}">
                      <a16:colId xmlns:a16="http://schemas.microsoft.com/office/drawing/2014/main" val="3010492891"/>
                    </a:ext>
                  </a:extLst>
                </a:gridCol>
                <a:gridCol w="1905000">
                  <a:extLst>
                    <a:ext uri="{9D8B030D-6E8A-4147-A177-3AD203B41FA5}">
                      <a16:colId xmlns:a16="http://schemas.microsoft.com/office/drawing/2014/main" val="1099080343"/>
                    </a:ext>
                  </a:extLst>
                </a:gridCol>
                <a:gridCol w="838200">
                  <a:extLst>
                    <a:ext uri="{9D8B030D-6E8A-4147-A177-3AD203B41FA5}">
                      <a16:colId xmlns:a16="http://schemas.microsoft.com/office/drawing/2014/main" val="766200683"/>
                    </a:ext>
                  </a:extLst>
                </a:gridCol>
                <a:gridCol w="1752600">
                  <a:extLst>
                    <a:ext uri="{9D8B030D-6E8A-4147-A177-3AD203B41FA5}">
                      <a16:colId xmlns:a16="http://schemas.microsoft.com/office/drawing/2014/main" val="2988273341"/>
                    </a:ext>
                  </a:extLst>
                </a:gridCol>
              </a:tblGrid>
              <a:tr h="1905000">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220</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87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Fr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4</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He</a:t>
                      </a:r>
                      <a:r>
                        <a:rPr lang="en-US" sz="2800" b="0" dirty="0">
                          <a:solidFill>
                            <a:schemeClr val="tx1"/>
                          </a:solidFill>
                          <a:latin typeface="Times New Roman" panose="02020603050405020304" pitchFamily="18" charset="0"/>
                          <a:cs typeface="Times New Roman" panose="02020603050405020304" pitchFamily="18" charset="0"/>
                        </a:rPr>
                        <a:t>    </a:t>
                      </a: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216</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85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438341702"/>
                  </a:ext>
                </a:extLst>
              </a:tr>
            </a:tbl>
          </a:graphicData>
        </a:graphic>
      </p:graphicFrame>
      <p:sp>
        <p:nvSpPr>
          <p:cNvPr id="2" name="TextBox 1">
            <a:extLst>
              <a:ext uri="{FF2B5EF4-FFF2-40B4-BE49-F238E27FC236}">
                <a16:creationId xmlns:a16="http://schemas.microsoft.com/office/drawing/2014/main" id="{7F6FBDDE-E104-7E8D-23F6-2860A7E5FD9E}"/>
              </a:ext>
            </a:extLst>
          </p:cNvPr>
          <p:cNvSpPr txBox="1"/>
          <p:nvPr/>
        </p:nvSpPr>
        <p:spPr>
          <a:xfrm>
            <a:off x="0" y="5105400"/>
            <a:ext cx="9144000" cy="1077218"/>
          </a:xfrm>
          <a:prstGeom prst="rect">
            <a:avLst/>
          </a:prstGeom>
          <a:solidFill>
            <a:schemeClr val="tx2">
              <a:lumMod val="20000"/>
              <a:lumOff val="80000"/>
            </a:schemeClr>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56.  Francium-220 undergoes alpha decay,</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it transmutes into astatine-216.  </a:t>
            </a:r>
            <a:endParaRPr lang="en-US" sz="3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31048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057B0-7A0A-EFAA-502E-E69330385D4D}"/>
            </a:ext>
          </a:extLst>
        </p:cNvPr>
        <p:cNvGrpSpPr/>
        <p:nvPr/>
      </p:nvGrpSpPr>
      <p:grpSpPr>
        <a:xfrm>
          <a:off x="0" y="0"/>
          <a:ext cx="0" cy="0"/>
          <a:chOff x="0" y="0"/>
          <a:chExt cx="0" cy="0"/>
        </a:xfrm>
      </p:grpSpPr>
      <p:pic>
        <p:nvPicPr>
          <p:cNvPr id="1026" name="Picture 2" descr="Image result for curvy line">
            <a:extLst>
              <a:ext uri="{FF2B5EF4-FFF2-40B4-BE49-F238E27FC236}">
                <a16:creationId xmlns:a16="http://schemas.microsoft.com/office/drawing/2014/main" id="{7E3EDBF2-9A17-EF46-1000-112394A38A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6786" b="50000"/>
          <a:stretch/>
        </p:blipFill>
        <p:spPr bwMode="auto">
          <a:xfrm rot="20524806">
            <a:off x="1472431" y="4264456"/>
            <a:ext cx="3973919" cy="68297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8D61EB7-0E61-9695-4763-E8A2EE1F46FB}"/>
              </a:ext>
            </a:extLst>
          </p:cNvPr>
          <p:cNvSpPr txBox="1"/>
          <p:nvPr/>
        </p:nvSpPr>
        <p:spPr>
          <a:xfrm>
            <a:off x="0" y="0"/>
            <a:ext cx="9144000" cy="2831544"/>
          </a:xfrm>
          <a:prstGeom prst="rect">
            <a:avLst/>
          </a:prstGeom>
          <a:noFill/>
        </p:spPr>
        <p:txBody>
          <a:bodyPr wrap="square" rtlCol="0">
            <a:spAutoFit/>
          </a:bodyPr>
          <a:lstStyle/>
          <a:p>
            <a:r>
              <a:rPr lang="en-US" sz="2400" dirty="0">
                <a:solidFill>
                  <a:srgbClr val="FF0000"/>
                </a:solidFill>
              </a:rPr>
              <a:t>Beta Decay.  A beta particle is essentially an electron, but it comes from inside the nucleus.  Somehow, a neutron emits the negative charge without mass, it turns itself into a proton!  </a:t>
            </a:r>
          </a:p>
          <a:p>
            <a:endParaRPr lang="en-US" sz="2400" dirty="0">
              <a:solidFill>
                <a:srgbClr val="FF0000"/>
              </a:solidFill>
            </a:endParaRPr>
          </a:p>
          <a:p>
            <a:r>
              <a:rPr lang="en-US" sz="3200" dirty="0">
                <a:latin typeface="Times New Roman" panose="02020603050405020304" pitchFamily="18" charset="0"/>
                <a:cs typeface="Times New Roman" panose="02020603050405020304" pitchFamily="18" charset="0"/>
              </a:rPr>
              <a:t>57.  A neutron emits a negative charge of “no mass”,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(beta particle) and… </a:t>
            </a:r>
            <a:r>
              <a:rPr lang="en-US" sz="3200" u="sng" dirty="0">
                <a:solidFill>
                  <a:srgbClr val="0000FF"/>
                </a:solidFill>
                <a:latin typeface="Times New Roman" panose="02020603050405020304" pitchFamily="18" charset="0"/>
                <a:cs typeface="Times New Roman" panose="02020603050405020304" pitchFamily="18" charset="0"/>
              </a:rPr>
              <a:t>a neutron becomes a proton</a:t>
            </a:r>
            <a:r>
              <a:rPr lang="en-US" sz="3200" dirty="0">
                <a:solidFill>
                  <a:srgbClr val="0000FF"/>
                </a:solidFill>
                <a:latin typeface="Times New Roman" panose="02020603050405020304" pitchFamily="18" charset="0"/>
                <a:cs typeface="Times New Roman" panose="02020603050405020304" pitchFamily="18" charset="0"/>
              </a:rPr>
              <a:t>.</a:t>
            </a:r>
          </a:p>
          <a:p>
            <a:endParaRPr lang="en-US" dirty="0"/>
          </a:p>
        </p:txBody>
      </p:sp>
      <p:sp>
        <p:nvSpPr>
          <p:cNvPr id="3" name="Oval 2">
            <a:extLst>
              <a:ext uri="{FF2B5EF4-FFF2-40B4-BE49-F238E27FC236}">
                <a16:creationId xmlns:a16="http://schemas.microsoft.com/office/drawing/2014/main" id="{41521492-A24D-A41F-322A-830924601E60}"/>
              </a:ext>
            </a:extLst>
          </p:cNvPr>
          <p:cNvSpPr/>
          <p:nvPr/>
        </p:nvSpPr>
        <p:spPr>
          <a:xfrm>
            <a:off x="282223" y="4898748"/>
            <a:ext cx="1600200" cy="1600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3477F404-FFFB-C050-C653-A4134A76424F}"/>
              </a:ext>
            </a:extLst>
          </p:cNvPr>
          <p:cNvSpPr txBox="1"/>
          <p:nvPr/>
        </p:nvSpPr>
        <p:spPr>
          <a:xfrm>
            <a:off x="512234" y="5221913"/>
            <a:ext cx="1371600"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neutronº</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1 amu</a:t>
            </a:r>
          </a:p>
        </p:txBody>
      </p:sp>
      <p:sp>
        <p:nvSpPr>
          <p:cNvPr id="5" name="Isosceles Triangle 4">
            <a:extLst>
              <a:ext uri="{FF2B5EF4-FFF2-40B4-BE49-F238E27FC236}">
                <a16:creationId xmlns:a16="http://schemas.microsoft.com/office/drawing/2014/main" id="{7EEFA5E8-58C1-4018-E8C8-94D3D2914A44}"/>
              </a:ext>
            </a:extLst>
          </p:cNvPr>
          <p:cNvSpPr/>
          <p:nvPr/>
        </p:nvSpPr>
        <p:spPr>
          <a:xfrm rot="5400000">
            <a:off x="5393269" y="3894181"/>
            <a:ext cx="304800" cy="378178"/>
          </a:xfrm>
          <a:prstGeom prst="triangl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0BF3A1DD-48B9-8AE3-B512-26D57B6B0E55}"/>
              </a:ext>
            </a:extLst>
          </p:cNvPr>
          <p:cNvSpPr/>
          <p:nvPr/>
        </p:nvSpPr>
        <p:spPr>
          <a:xfrm>
            <a:off x="5816602" y="3603676"/>
            <a:ext cx="914400" cy="9144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E287998B-74A9-0763-A588-E94AF294C850}"/>
              </a:ext>
            </a:extLst>
          </p:cNvPr>
          <p:cNvSpPr txBox="1"/>
          <p:nvPr/>
        </p:nvSpPr>
        <p:spPr>
          <a:xfrm>
            <a:off x="5816602" y="3779412"/>
            <a:ext cx="914400" cy="738664"/>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Beta</a:t>
            </a:r>
            <a:r>
              <a:rPr lang="en-US" sz="2400" baseline="30000" dirty="0">
                <a:latin typeface="Times New Roman" panose="02020603050405020304" pitchFamily="18" charset="0"/>
                <a:cs typeface="Times New Roman" panose="02020603050405020304" pitchFamily="18" charset="0"/>
              </a:rPr>
              <a:t>-1</a:t>
            </a:r>
          </a:p>
          <a:p>
            <a:endParaRPr lang="en-US" dirty="0"/>
          </a:p>
        </p:txBody>
      </p:sp>
      <p:cxnSp>
        <p:nvCxnSpPr>
          <p:cNvPr id="9" name="Straight Arrow Connector 8">
            <a:extLst>
              <a:ext uri="{FF2B5EF4-FFF2-40B4-BE49-F238E27FC236}">
                <a16:creationId xmlns:a16="http://schemas.microsoft.com/office/drawing/2014/main" id="{8C55C44E-D383-4363-85CA-DF9C399C25F5}"/>
              </a:ext>
            </a:extLst>
          </p:cNvPr>
          <p:cNvCxnSpPr>
            <a:cxnSpLocks/>
          </p:cNvCxnSpPr>
          <p:nvPr/>
        </p:nvCxnSpPr>
        <p:spPr>
          <a:xfrm flipV="1">
            <a:off x="1828800" y="5908347"/>
            <a:ext cx="3479803" cy="11145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BBD0A986-0011-4ACC-BBDE-52AB0BFAB22E}"/>
              </a:ext>
            </a:extLst>
          </p:cNvPr>
          <p:cNvSpPr/>
          <p:nvPr/>
        </p:nvSpPr>
        <p:spPr>
          <a:xfrm>
            <a:off x="5356580" y="5156815"/>
            <a:ext cx="1600200" cy="1600200"/>
          </a:xfrm>
          <a:prstGeom prst="ellipse">
            <a:avLst/>
          </a:prstGeom>
          <a:solidFill>
            <a:srgbClr val="8FFF8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DAC56569-F0B7-4C0F-921E-055E1D4FA56E}"/>
              </a:ext>
            </a:extLst>
          </p:cNvPr>
          <p:cNvSpPr txBox="1"/>
          <p:nvPr/>
        </p:nvSpPr>
        <p:spPr>
          <a:xfrm>
            <a:off x="5552320" y="5548574"/>
            <a:ext cx="1371600"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proton</a:t>
            </a:r>
            <a:r>
              <a:rPr lang="en-US" sz="2400" baseline="30000" dirty="0">
                <a:latin typeface="Times New Roman" panose="02020603050405020304" pitchFamily="18" charset="0"/>
                <a:cs typeface="Times New Roman" panose="02020603050405020304" pitchFamily="18" charset="0"/>
              </a:rPr>
              <a:t>+1</a:t>
            </a:r>
            <a:br>
              <a:rPr lang="en-US" sz="2400" baseline="300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1 amu</a:t>
            </a:r>
          </a:p>
        </p:txBody>
      </p:sp>
      <p:sp>
        <p:nvSpPr>
          <p:cNvPr id="8" name="TextBox 7">
            <a:extLst>
              <a:ext uri="{FF2B5EF4-FFF2-40B4-BE49-F238E27FC236}">
                <a16:creationId xmlns:a16="http://schemas.microsoft.com/office/drawing/2014/main" id="{EABBE4A0-B86E-49FE-A64B-0A24A5C32EEB}"/>
              </a:ext>
            </a:extLst>
          </p:cNvPr>
          <p:cNvSpPr txBox="1"/>
          <p:nvPr/>
        </p:nvSpPr>
        <p:spPr>
          <a:xfrm>
            <a:off x="7597750" y="3744586"/>
            <a:ext cx="1524000" cy="2308324"/>
          </a:xfrm>
          <a:prstGeom prst="rect">
            <a:avLst/>
          </a:prstGeom>
          <a:noFill/>
        </p:spPr>
        <p:txBody>
          <a:bodyPr wrap="square" rtlCol="0">
            <a:spAutoFit/>
          </a:bodyPr>
          <a:lstStyle/>
          <a:p>
            <a:pPr algn="ctr"/>
            <a:r>
              <a:rPr lang="en-US" sz="2400" dirty="0">
                <a:solidFill>
                  <a:srgbClr val="FF0000"/>
                </a:solidFill>
                <a:latin typeface="Times New Roman" panose="02020603050405020304" pitchFamily="18" charset="0"/>
                <a:cs typeface="Times New Roman" panose="02020603050405020304" pitchFamily="18" charset="0"/>
              </a:rPr>
              <a:t>The positive and the negative SUM to neutral.</a:t>
            </a:r>
          </a:p>
        </p:txBody>
      </p:sp>
      <p:sp>
        <p:nvSpPr>
          <p:cNvPr id="10" name="TextBox 9">
            <a:extLst>
              <a:ext uri="{FF2B5EF4-FFF2-40B4-BE49-F238E27FC236}">
                <a16:creationId xmlns:a16="http://schemas.microsoft.com/office/drawing/2014/main" id="{C5EB627D-13F1-C61A-8958-6171854ADADB}"/>
              </a:ext>
            </a:extLst>
          </p:cNvPr>
          <p:cNvSpPr txBox="1"/>
          <p:nvPr/>
        </p:nvSpPr>
        <p:spPr>
          <a:xfrm>
            <a:off x="1" y="3200400"/>
            <a:ext cx="2362200" cy="369332"/>
          </a:xfrm>
          <a:prstGeom prst="rect">
            <a:avLst/>
          </a:prstGeom>
          <a:solidFill>
            <a:srgbClr val="FFFF00"/>
          </a:solidFill>
        </p:spPr>
        <p:txBody>
          <a:bodyPr wrap="square" rtlCol="0">
            <a:spAutoFit/>
          </a:bodyPr>
          <a:lstStyle/>
          <a:p>
            <a:pPr algn="ctr"/>
            <a:r>
              <a:rPr lang="en-US" b="1" dirty="0"/>
              <a:t>DRAW THESE CIRCLES</a:t>
            </a:r>
          </a:p>
        </p:txBody>
      </p:sp>
    </p:spTree>
    <p:extLst>
      <p:ext uri="{BB962C8B-B14F-4D97-AF65-F5344CB8AC3E}">
        <p14:creationId xmlns:p14="http://schemas.microsoft.com/office/powerpoint/2010/main" val="7870659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C0E59-E389-4EA2-B758-FBF0BB06902E}"/>
            </a:ext>
          </a:extLst>
        </p:cNvPr>
        <p:cNvGrpSpPr/>
        <p:nvPr/>
      </p:nvGrpSpPr>
      <p:grpSpPr>
        <a:xfrm>
          <a:off x="0" y="0"/>
          <a:ext cx="0" cy="0"/>
          <a:chOff x="0" y="0"/>
          <a:chExt cx="0" cy="0"/>
        </a:xfrm>
      </p:grpSpPr>
      <p:pic>
        <p:nvPicPr>
          <p:cNvPr id="1026" name="Picture 2" descr="Image result for curvy line">
            <a:extLst>
              <a:ext uri="{FF2B5EF4-FFF2-40B4-BE49-F238E27FC236}">
                <a16:creationId xmlns:a16="http://schemas.microsoft.com/office/drawing/2014/main" id="{4832C448-93F8-9E2B-2292-44ED239467C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6786" b="50000"/>
          <a:stretch/>
        </p:blipFill>
        <p:spPr bwMode="auto">
          <a:xfrm rot="20551766">
            <a:off x="1693916" y="4506593"/>
            <a:ext cx="3124200" cy="68297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9ED1E17-5B2A-B339-8D19-0D854F50776E}"/>
              </a:ext>
            </a:extLst>
          </p:cNvPr>
          <p:cNvSpPr txBox="1"/>
          <p:nvPr/>
        </p:nvSpPr>
        <p:spPr>
          <a:xfrm>
            <a:off x="0" y="0"/>
            <a:ext cx="9144000" cy="2554545"/>
          </a:xfrm>
          <a:prstGeom prst="rect">
            <a:avLst/>
          </a:prstGeom>
          <a:noFill/>
        </p:spPr>
        <p:txBody>
          <a:bodyPr wrap="square" rtlCol="0">
            <a:spAutoFit/>
          </a:bodyPr>
          <a:lstStyle/>
          <a:p>
            <a:r>
              <a:rPr lang="en-US" sz="2400" dirty="0">
                <a:solidFill>
                  <a:srgbClr val="FF0000"/>
                </a:solidFill>
              </a:rPr>
              <a:t>A positron particle is essentially an electron with a positive charge,</a:t>
            </a:r>
            <a:br>
              <a:rPr lang="en-US" sz="2400" dirty="0">
                <a:solidFill>
                  <a:srgbClr val="FF0000"/>
                </a:solidFill>
              </a:rPr>
            </a:br>
            <a:r>
              <a:rPr lang="en-US" sz="2400" dirty="0">
                <a:solidFill>
                  <a:srgbClr val="FF0000"/>
                </a:solidFill>
              </a:rPr>
              <a:t>it comes from inside the nucleus.  Somehow, a proton emits the positive charge without mass, it turns itself into a neutron! </a:t>
            </a:r>
            <a:r>
              <a:rPr lang="en-US" sz="2400" dirty="0"/>
              <a:t> </a:t>
            </a:r>
          </a:p>
          <a:p>
            <a:endParaRPr lang="en-US" sz="2400" dirty="0"/>
          </a:p>
          <a:p>
            <a:r>
              <a:rPr lang="en-US" sz="3200" dirty="0">
                <a:solidFill>
                  <a:srgbClr val="0000FF"/>
                </a:solidFill>
                <a:latin typeface="Times New Roman" panose="02020603050405020304" pitchFamily="18" charset="0"/>
                <a:cs typeface="Times New Roman" panose="02020603050405020304" pitchFamily="18" charset="0"/>
              </a:rPr>
              <a:t>58.  A proton emits a positive charge of “no mass”,   </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(positron particle)... </a:t>
            </a:r>
            <a:r>
              <a:rPr lang="en-US" sz="3200" dirty="0">
                <a:solidFill>
                  <a:srgbClr val="FF0000"/>
                </a:solidFill>
                <a:latin typeface="Times New Roman" panose="02020603050405020304" pitchFamily="18" charset="0"/>
                <a:cs typeface="Times New Roman" panose="02020603050405020304" pitchFamily="18" charset="0"/>
              </a:rPr>
              <a:t>a proton becomes a neutron</a:t>
            </a:r>
          </a:p>
        </p:txBody>
      </p:sp>
      <p:sp>
        <p:nvSpPr>
          <p:cNvPr id="3" name="Oval 2">
            <a:extLst>
              <a:ext uri="{FF2B5EF4-FFF2-40B4-BE49-F238E27FC236}">
                <a16:creationId xmlns:a16="http://schemas.microsoft.com/office/drawing/2014/main" id="{B731D95E-50FA-581B-BA9C-4977C19FD299}"/>
              </a:ext>
            </a:extLst>
          </p:cNvPr>
          <p:cNvSpPr/>
          <p:nvPr/>
        </p:nvSpPr>
        <p:spPr>
          <a:xfrm>
            <a:off x="457200" y="5029200"/>
            <a:ext cx="1600200" cy="1600200"/>
          </a:xfrm>
          <a:prstGeom prst="ellipse">
            <a:avLst/>
          </a:prstGeom>
          <a:solidFill>
            <a:srgbClr val="8FFF8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44285C96-E41E-B033-5045-CEDAB931BEA4}"/>
              </a:ext>
            </a:extLst>
          </p:cNvPr>
          <p:cNvSpPr txBox="1"/>
          <p:nvPr/>
        </p:nvSpPr>
        <p:spPr>
          <a:xfrm>
            <a:off x="699911" y="5525911"/>
            <a:ext cx="13716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proton</a:t>
            </a:r>
            <a:r>
              <a:rPr lang="en-US" sz="2400" baseline="30000" dirty="0">
                <a:latin typeface="Times New Roman" panose="02020603050405020304" pitchFamily="18" charset="0"/>
                <a:cs typeface="Times New Roman" panose="02020603050405020304" pitchFamily="18" charset="0"/>
              </a:rPr>
              <a:t>+1</a:t>
            </a:r>
          </a:p>
        </p:txBody>
      </p:sp>
      <p:sp>
        <p:nvSpPr>
          <p:cNvPr id="5" name="Isosceles Triangle 4">
            <a:extLst>
              <a:ext uri="{FF2B5EF4-FFF2-40B4-BE49-F238E27FC236}">
                <a16:creationId xmlns:a16="http://schemas.microsoft.com/office/drawing/2014/main" id="{545B3225-2464-CF77-D5C2-9274801ABC60}"/>
              </a:ext>
            </a:extLst>
          </p:cNvPr>
          <p:cNvSpPr/>
          <p:nvPr/>
        </p:nvSpPr>
        <p:spPr>
          <a:xfrm rot="5400000">
            <a:off x="4806246" y="4270364"/>
            <a:ext cx="304800" cy="378178"/>
          </a:xfrm>
          <a:prstGeom prst="triangl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FE982DDB-DB44-8D9C-7EDA-B2978365D248}"/>
              </a:ext>
            </a:extLst>
          </p:cNvPr>
          <p:cNvSpPr/>
          <p:nvPr/>
        </p:nvSpPr>
        <p:spPr>
          <a:xfrm>
            <a:off x="5205345" y="3823511"/>
            <a:ext cx="914400" cy="9144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945C4BCE-49F8-F822-C18F-7C01B965EF32}"/>
              </a:ext>
            </a:extLst>
          </p:cNvPr>
          <p:cNvSpPr txBox="1"/>
          <p:nvPr/>
        </p:nvSpPr>
        <p:spPr>
          <a:xfrm>
            <a:off x="5129145" y="3999247"/>
            <a:ext cx="1066800" cy="923330"/>
          </a:xfrm>
          <a:prstGeom prst="rect">
            <a:avLst/>
          </a:prstGeom>
          <a:noFill/>
        </p:spPr>
        <p:txBody>
          <a:bodyPr wrap="square" rtlCol="0">
            <a:spAutoFit/>
          </a:bodyPr>
          <a:lstStyle/>
          <a:p>
            <a:r>
              <a:rPr lang="en-US" dirty="0">
                <a:solidFill>
                  <a:srgbClr val="0000FF"/>
                </a:solidFill>
                <a:latin typeface="Times New Roman" panose="02020603050405020304" pitchFamily="18" charset="0"/>
                <a:cs typeface="Times New Roman" panose="02020603050405020304" pitchFamily="18" charset="0"/>
              </a:rPr>
              <a:t> Positron</a:t>
            </a:r>
            <a:br>
              <a:rPr lang="en-US" dirty="0">
                <a:solidFill>
                  <a:srgbClr val="0000FF"/>
                </a:solidFill>
                <a:latin typeface="Times New Roman" panose="02020603050405020304" pitchFamily="18" charset="0"/>
                <a:cs typeface="Times New Roman" panose="02020603050405020304" pitchFamily="18" charset="0"/>
              </a:rPr>
            </a:br>
            <a:r>
              <a:rPr lang="en-US" dirty="0">
                <a:solidFill>
                  <a:srgbClr val="0000FF"/>
                </a:solidFill>
                <a:latin typeface="Times New Roman" panose="02020603050405020304" pitchFamily="18" charset="0"/>
                <a:cs typeface="Times New Roman" panose="02020603050405020304" pitchFamily="18" charset="0"/>
              </a:rPr>
              <a:t>      +1</a:t>
            </a:r>
          </a:p>
          <a:p>
            <a:endParaRPr lang="en-US" dirty="0"/>
          </a:p>
        </p:txBody>
      </p:sp>
      <p:pic>
        <p:nvPicPr>
          <p:cNvPr id="8" name="Picture 2" descr="Image result for curvy line">
            <a:extLst>
              <a:ext uri="{FF2B5EF4-FFF2-40B4-BE49-F238E27FC236}">
                <a16:creationId xmlns:a16="http://schemas.microsoft.com/office/drawing/2014/main" id="{8E3F9DF1-25CA-3FA6-8F9F-886CBC4AEE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6786" b="50000"/>
          <a:stretch/>
        </p:blipFill>
        <p:spPr bwMode="auto">
          <a:xfrm rot="20551766">
            <a:off x="1693916" y="4506593"/>
            <a:ext cx="3124200" cy="682978"/>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a:extLst>
              <a:ext uri="{FF2B5EF4-FFF2-40B4-BE49-F238E27FC236}">
                <a16:creationId xmlns:a16="http://schemas.microsoft.com/office/drawing/2014/main" id="{9452A5A4-ECB0-3541-AF47-8F6D39F43AEC}"/>
              </a:ext>
            </a:extLst>
          </p:cNvPr>
          <p:cNvSpPr/>
          <p:nvPr/>
        </p:nvSpPr>
        <p:spPr>
          <a:xfrm>
            <a:off x="457200" y="5029200"/>
            <a:ext cx="1600200" cy="1600200"/>
          </a:xfrm>
          <a:prstGeom prst="ellipse">
            <a:avLst/>
          </a:prstGeom>
          <a:solidFill>
            <a:srgbClr val="8FFF8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E8594A3E-F09F-E1EF-3C00-104547B4F48B}"/>
              </a:ext>
            </a:extLst>
          </p:cNvPr>
          <p:cNvSpPr txBox="1"/>
          <p:nvPr/>
        </p:nvSpPr>
        <p:spPr>
          <a:xfrm>
            <a:off x="699911" y="5379688"/>
            <a:ext cx="1371600"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proton</a:t>
            </a:r>
            <a:r>
              <a:rPr lang="en-US" sz="2400" baseline="30000" dirty="0">
                <a:latin typeface="Times New Roman" panose="02020603050405020304" pitchFamily="18" charset="0"/>
                <a:cs typeface="Times New Roman" panose="02020603050405020304" pitchFamily="18" charset="0"/>
              </a:rPr>
              <a:t>+1 </a:t>
            </a:r>
            <a:br>
              <a:rPr lang="en-US" sz="2400" baseline="300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1 amu</a:t>
            </a:r>
          </a:p>
        </p:txBody>
      </p:sp>
      <p:sp>
        <p:nvSpPr>
          <p:cNvPr id="11" name="Isosceles Triangle 10">
            <a:extLst>
              <a:ext uri="{FF2B5EF4-FFF2-40B4-BE49-F238E27FC236}">
                <a16:creationId xmlns:a16="http://schemas.microsoft.com/office/drawing/2014/main" id="{A733CDDA-5053-95FD-5FDE-5221ED5083C2}"/>
              </a:ext>
            </a:extLst>
          </p:cNvPr>
          <p:cNvSpPr/>
          <p:nvPr/>
        </p:nvSpPr>
        <p:spPr>
          <a:xfrm rot="5400000">
            <a:off x="4806246" y="4270364"/>
            <a:ext cx="304800" cy="378178"/>
          </a:xfrm>
          <a:prstGeom prst="triangl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EA5CC380-21C9-6632-616B-17FD3652BC10}"/>
              </a:ext>
            </a:extLst>
          </p:cNvPr>
          <p:cNvSpPr/>
          <p:nvPr/>
        </p:nvSpPr>
        <p:spPr>
          <a:xfrm>
            <a:off x="5205345" y="3823511"/>
            <a:ext cx="914400" cy="9144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FEC33461-34FE-6100-3243-A94B88AC6CF0}"/>
              </a:ext>
            </a:extLst>
          </p:cNvPr>
          <p:cNvSpPr txBox="1"/>
          <p:nvPr/>
        </p:nvSpPr>
        <p:spPr>
          <a:xfrm>
            <a:off x="5129145" y="3999247"/>
            <a:ext cx="1066800" cy="923330"/>
          </a:xfrm>
          <a:prstGeom prst="rect">
            <a:avLst/>
          </a:prstGeom>
          <a:noFill/>
        </p:spPr>
        <p:txBody>
          <a:bodyPr wrap="square" rtlCol="0">
            <a:spAutoFit/>
          </a:bodyPr>
          <a:lstStyle/>
          <a:p>
            <a:r>
              <a:rPr lang="en-US" dirty="0">
                <a:solidFill>
                  <a:srgbClr val="0000FF"/>
                </a:solidFill>
                <a:latin typeface="Times New Roman" panose="02020603050405020304" pitchFamily="18" charset="0"/>
                <a:cs typeface="Times New Roman" panose="02020603050405020304" pitchFamily="18" charset="0"/>
              </a:rPr>
              <a:t> Positron</a:t>
            </a:r>
            <a:br>
              <a:rPr lang="en-US" dirty="0">
                <a:solidFill>
                  <a:srgbClr val="0000FF"/>
                </a:solidFill>
                <a:latin typeface="Times New Roman" panose="02020603050405020304" pitchFamily="18" charset="0"/>
                <a:cs typeface="Times New Roman" panose="02020603050405020304" pitchFamily="18" charset="0"/>
              </a:rPr>
            </a:br>
            <a:r>
              <a:rPr lang="en-US" dirty="0">
                <a:solidFill>
                  <a:srgbClr val="0000FF"/>
                </a:solidFill>
                <a:latin typeface="Times New Roman" panose="02020603050405020304" pitchFamily="18" charset="0"/>
                <a:cs typeface="Times New Roman" panose="02020603050405020304" pitchFamily="18" charset="0"/>
              </a:rPr>
              <a:t>      +1</a:t>
            </a:r>
          </a:p>
          <a:p>
            <a:endParaRPr lang="en-US" dirty="0"/>
          </a:p>
        </p:txBody>
      </p:sp>
      <p:cxnSp>
        <p:nvCxnSpPr>
          <p:cNvPr id="14" name="Straight Arrow Connector 13">
            <a:extLst>
              <a:ext uri="{FF2B5EF4-FFF2-40B4-BE49-F238E27FC236}">
                <a16:creationId xmlns:a16="http://schemas.microsoft.com/office/drawing/2014/main" id="{1D130980-EE70-DE86-8009-60D4E443470C}"/>
              </a:ext>
            </a:extLst>
          </p:cNvPr>
          <p:cNvCxnSpPr>
            <a:cxnSpLocks/>
          </p:cNvCxnSpPr>
          <p:nvPr/>
        </p:nvCxnSpPr>
        <p:spPr>
          <a:xfrm>
            <a:off x="1969910" y="6218409"/>
            <a:ext cx="2974625" cy="106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6C947E75-C4E6-4D14-B645-13D9BD1C8E37}"/>
              </a:ext>
            </a:extLst>
          </p:cNvPr>
          <p:cNvSpPr/>
          <p:nvPr/>
        </p:nvSpPr>
        <p:spPr>
          <a:xfrm>
            <a:off x="4958646" y="5187476"/>
            <a:ext cx="1600200" cy="1600200"/>
          </a:xfrm>
          <a:prstGeom prst="ellipse">
            <a:avLst/>
          </a:prstGeom>
          <a:solidFill>
            <a:schemeClr val="tx2">
              <a:lumMod val="60000"/>
              <a:lumOff val="4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94663D0E-AB56-1B19-3917-01AC58C93E5E}"/>
              </a:ext>
            </a:extLst>
          </p:cNvPr>
          <p:cNvSpPr txBox="1"/>
          <p:nvPr/>
        </p:nvSpPr>
        <p:spPr>
          <a:xfrm>
            <a:off x="5196800" y="5637411"/>
            <a:ext cx="1371600"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neutronº</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1 amu</a:t>
            </a:r>
          </a:p>
        </p:txBody>
      </p:sp>
      <p:sp>
        <p:nvSpPr>
          <p:cNvPr id="17" name="TextBox 16">
            <a:extLst>
              <a:ext uri="{FF2B5EF4-FFF2-40B4-BE49-F238E27FC236}">
                <a16:creationId xmlns:a16="http://schemas.microsoft.com/office/drawing/2014/main" id="{B622343E-E1B4-CC8F-801F-115DB85D8062}"/>
              </a:ext>
            </a:extLst>
          </p:cNvPr>
          <p:cNvSpPr txBox="1"/>
          <p:nvPr/>
        </p:nvSpPr>
        <p:spPr>
          <a:xfrm>
            <a:off x="7597750" y="3744586"/>
            <a:ext cx="1524000" cy="2308324"/>
          </a:xfrm>
          <a:prstGeom prst="rect">
            <a:avLst/>
          </a:prstGeom>
          <a:noFill/>
        </p:spPr>
        <p:txBody>
          <a:bodyPr wrap="square" rtlCol="0">
            <a:spAutoFit/>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The positive and the neutral SUM to positive.</a:t>
            </a:r>
          </a:p>
        </p:txBody>
      </p:sp>
      <p:sp>
        <p:nvSpPr>
          <p:cNvPr id="18" name="TextBox 17">
            <a:extLst>
              <a:ext uri="{FF2B5EF4-FFF2-40B4-BE49-F238E27FC236}">
                <a16:creationId xmlns:a16="http://schemas.microsoft.com/office/drawing/2014/main" id="{7B177EEC-2CB9-7E0C-E6CB-18708F3B57CE}"/>
              </a:ext>
            </a:extLst>
          </p:cNvPr>
          <p:cNvSpPr txBox="1"/>
          <p:nvPr/>
        </p:nvSpPr>
        <p:spPr>
          <a:xfrm>
            <a:off x="1" y="3200400"/>
            <a:ext cx="2362200" cy="369332"/>
          </a:xfrm>
          <a:prstGeom prst="rect">
            <a:avLst/>
          </a:prstGeom>
          <a:solidFill>
            <a:srgbClr val="FFFF00"/>
          </a:solidFill>
        </p:spPr>
        <p:txBody>
          <a:bodyPr wrap="square" rtlCol="0">
            <a:spAutoFit/>
          </a:bodyPr>
          <a:lstStyle/>
          <a:p>
            <a:pPr algn="ctr"/>
            <a:r>
              <a:rPr lang="en-US" b="1" dirty="0"/>
              <a:t>DRAW THESE CIRCLES</a:t>
            </a:r>
          </a:p>
        </p:txBody>
      </p:sp>
    </p:spTree>
    <p:extLst>
      <p:ext uri="{BB962C8B-B14F-4D97-AF65-F5344CB8AC3E}">
        <p14:creationId xmlns:p14="http://schemas.microsoft.com/office/powerpoint/2010/main" val="14686619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D6C11B-5321-414F-AA82-59E93B63445C}"/>
              </a:ext>
            </a:extLst>
          </p:cNvPr>
          <p:cNvSpPr/>
          <p:nvPr/>
        </p:nvSpPr>
        <p:spPr>
          <a:xfrm>
            <a:off x="0" y="0"/>
            <a:ext cx="9144000" cy="2751522"/>
          </a:xfrm>
          <a:prstGeom prst="rect">
            <a:avLst/>
          </a:prstGeom>
        </p:spPr>
        <p:txBody>
          <a:bodyPr wrap="square">
            <a:spAutoFit/>
          </a:bodyPr>
          <a:lstStyle/>
          <a:p>
            <a:pPr>
              <a:lnSpc>
                <a:spcPct val="90000"/>
              </a:lnSpc>
            </a:pPr>
            <a:r>
              <a:rPr lang="en-US" altLang="en-US" sz="4800" dirty="0">
                <a:latin typeface="Times New Roman" panose="02020603050405020304" pitchFamily="18" charset="0"/>
                <a:cs typeface="Times New Roman" panose="02020603050405020304" pitchFamily="18" charset="0"/>
              </a:rPr>
              <a:t>59.  </a:t>
            </a:r>
            <a:r>
              <a:rPr lang="en-US" altLang="en-US" sz="4800" u="sng" dirty="0">
                <a:latin typeface="Times New Roman" panose="02020603050405020304" pitchFamily="18" charset="0"/>
                <a:cs typeface="Times New Roman" panose="02020603050405020304" pitchFamily="18" charset="0"/>
              </a:rPr>
              <a:t>A half life</a:t>
            </a:r>
            <a:r>
              <a:rPr lang="en-US" altLang="en-US" sz="4800" dirty="0">
                <a:latin typeface="Times New Roman" panose="02020603050405020304" pitchFamily="18" charset="0"/>
                <a:cs typeface="Times New Roman" panose="02020603050405020304" pitchFamily="18" charset="0"/>
              </a:rPr>
              <a:t> is the amount of time</a:t>
            </a:r>
            <a:br>
              <a:rPr lang="en-US" altLang="en-US" sz="4800" dirty="0">
                <a:latin typeface="Times New Roman" panose="02020603050405020304" pitchFamily="18" charset="0"/>
                <a:cs typeface="Times New Roman" panose="02020603050405020304" pitchFamily="18" charset="0"/>
              </a:rPr>
            </a:br>
            <a:r>
              <a:rPr lang="en-US" altLang="en-US" sz="4800" dirty="0">
                <a:latin typeface="Times New Roman" panose="02020603050405020304" pitchFamily="18" charset="0"/>
                <a:cs typeface="Times New Roman" panose="02020603050405020304" pitchFamily="18" charset="0"/>
              </a:rPr>
              <a:t>       it takes for one half of a given</a:t>
            </a:r>
            <a:br>
              <a:rPr lang="en-US" altLang="en-US" sz="4800" dirty="0">
                <a:latin typeface="Times New Roman" panose="02020603050405020304" pitchFamily="18" charset="0"/>
                <a:cs typeface="Times New Roman" panose="02020603050405020304" pitchFamily="18" charset="0"/>
              </a:rPr>
            </a:br>
            <a:r>
              <a:rPr lang="en-US" altLang="en-US" sz="4800" dirty="0">
                <a:latin typeface="Times New Roman" panose="02020603050405020304" pitchFamily="18" charset="0"/>
                <a:cs typeface="Times New Roman" panose="02020603050405020304" pitchFamily="18" charset="0"/>
              </a:rPr>
              <a:t>       radioisotope to transmute.  </a:t>
            </a:r>
          </a:p>
          <a:p>
            <a:pPr>
              <a:lnSpc>
                <a:spcPct val="90000"/>
              </a:lnSpc>
            </a:pPr>
            <a:endParaRPr lang="en-US" altLang="en-US"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1678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D98D7DC-AED5-413E-8EF5-C722C0067AA6}"/>
              </a:ext>
            </a:extLst>
          </p:cNvPr>
          <p:cNvGraphicFramePr>
            <a:graphicFrameLocks noGrp="1"/>
          </p:cNvGraphicFramePr>
          <p:nvPr>
            <p:extLst>
              <p:ext uri="{D42A27DB-BD31-4B8C-83A1-F6EECF244321}">
                <p14:modId xmlns:p14="http://schemas.microsoft.com/office/powerpoint/2010/main" val="2353596169"/>
              </p:ext>
            </p:extLst>
          </p:nvPr>
        </p:nvGraphicFramePr>
        <p:xfrm>
          <a:off x="0" y="0"/>
          <a:ext cx="9144000" cy="6857998"/>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3081969049"/>
                    </a:ext>
                  </a:extLst>
                </a:gridCol>
                <a:gridCol w="2057400">
                  <a:extLst>
                    <a:ext uri="{9D8B030D-6E8A-4147-A177-3AD203B41FA5}">
                      <a16:colId xmlns:a16="http://schemas.microsoft.com/office/drawing/2014/main" val="2564427636"/>
                    </a:ext>
                  </a:extLst>
                </a:gridCol>
                <a:gridCol w="3276600">
                  <a:extLst>
                    <a:ext uri="{9D8B030D-6E8A-4147-A177-3AD203B41FA5}">
                      <a16:colId xmlns:a16="http://schemas.microsoft.com/office/drawing/2014/main" val="306069328"/>
                    </a:ext>
                  </a:extLst>
                </a:gridCol>
                <a:gridCol w="3200400">
                  <a:extLst>
                    <a:ext uri="{9D8B030D-6E8A-4147-A177-3AD203B41FA5}">
                      <a16:colId xmlns:a16="http://schemas.microsoft.com/office/drawing/2014/main" val="500363987"/>
                    </a:ext>
                  </a:extLst>
                </a:gridCol>
              </a:tblGrid>
              <a:tr h="539837">
                <a:tc gridSpan="4">
                  <a:txBody>
                    <a:bodyPr/>
                    <a:lstStyle/>
                    <a:p>
                      <a:pPr algn="ctr" eaLnBrk="1" fontAlgn="base" hangingPunct="1">
                        <a:spcBef>
                          <a:spcPct val="50000"/>
                        </a:spcBef>
                        <a:spcAft>
                          <a:spcPct val="0"/>
                        </a:spcAft>
                        <a:buFontTx/>
                        <a:buNone/>
                      </a:pPr>
                      <a:r>
                        <a:rPr lang="en-US" altLang="en-US" sz="2800" b="0" dirty="0">
                          <a:solidFill>
                            <a:srgbClr val="000000"/>
                          </a:solidFill>
                          <a:latin typeface="Congenial SemiBold" panose="02000503040000020004" pitchFamily="2" charset="0"/>
                        </a:rPr>
                        <a:t>How long is the half life of each isotope? </a:t>
                      </a:r>
                      <a:r>
                        <a:rPr lang="en-US" altLang="en-US" sz="2400" b="0" dirty="0">
                          <a:solidFill>
                            <a:srgbClr val="000000"/>
                          </a:solidFill>
                          <a:latin typeface="Congenial SemiBold" panose="02000503040000020004" pitchFamily="2" charset="0"/>
                        </a:rPr>
                        <a:t>(table N)</a:t>
                      </a:r>
                      <a:endParaRPr lang="en-US" altLang="en-US" sz="2800" b="0" dirty="0">
                        <a:solidFill>
                          <a:srgbClr val="000000"/>
                        </a:solidFill>
                        <a:latin typeface="Congenial SemiBold" panose="02000503040000020004" pitchFamily="2"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5E5"/>
                    </a:solidFill>
                  </a:tcPr>
                </a:tc>
                <a:tc hMerge="1">
                  <a:txBody>
                    <a:bodyPr/>
                    <a:lstStyle/>
                    <a:p>
                      <a:pPr algn="ct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0765091"/>
                  </a:ext>
                </a:extLst>
              </a:tr>
              <a:tr h="603347">
                <a:tc>
                  <a:txBody>
                    <a:bodyPr/>
                    <a:lstStyle/>
                    <a:p>
                      <a:pPr algn="ctr"/>
                      <a:r>
                        <a:rPr lang="en-US" sz="3200" b="0" dirty="0">
                          <a:solidFill>
                            <a:schemeClr val="tx1"/>
                          </a:solidFill>
                          <a:latin typeface="Wingdings" panose="05000000000000000000" pitchFamily="2" charset="2"/>
                          <a:cs typeface="Times New Roman" panose="02020603050405020304" pitchFamily="18" charset="0"/>
                        </a:rPr>
                        <a:t>J</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a:solidFill>
                            <a:schemeClr val="tx1"/>
                          </a:solidFill>
                          <a:latin typeface="Times New Roman" panose="02020603050405020304" pitchFamily="18" charset="0"/>
                          <a:cs typeface="Times New Roman" panose="02020603050405020304" pitchFamily="18" charset="0"/>
                        </a:rPr>
                        <a:t>Nuclide</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a:solidFill>
                            <a:schemeClr val="tx1"/>
                          </a:solidFill>
                          <a:latin typeface="Times New Roman" panose="02020603050405020304" pitchFamily="18" charset="0"/>
                          <a:cs typeface="Times New Roman" panose="02020603050405020304" pitchFamily="18" charset="0"/>
                        </a:rPr>
                        <a:t>Half Life</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a:solidFill>
                            <a:schemeClr val="tx1"/>
                          </a:solidFill>
                          <a:latin typeface="Times New Roman" panose="02020603050405020304" pitchFamily="18" charset="0"/>
                          <a:cs typeface="Times New Roman" panose="02020603050405020304" pitchFamily="18" charset="0"/>
                        </a:rPr>
                        <a:t>Units mean</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60933221"/>
                  </a:ext>
                </a:extLst>
              </a:tr>
              <a:tr h="1119091">
                <a:tc>
                  <a:txBody>
                    <a:bodyPr/>
                    <a:lstStyle/>
                    <a:p>
                      <a:pPr algn="ctr"/>
                      <a:r>
                        <a:rPr lang="en-US" b="0" dirty="0">
                          <a:latin typeface="Times New Roman" panose="02020603050405020304" pitchFamily="18" charset="0"/>
                          <a:cs typeface="Times New Roman" panose="02020603050405020304" pitchFamily="18" charset="0"/>
                        </a:rPr>
                        <a:t>69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rgbClr val="0000FF"/>
                          </a:solidFill>
                          <a:latin typeface="Times New Roman" panose="02020603050405020304" pitchFamily="18" charset="0"/>
                          <a:cs typeface="Times New Roman" panose="02020603050405020304" pitchFamily="18" charset="0"/>
                        </a:rPr>
                        <a:t>Au-198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600" b="0" dirty="0">
                        <a:solidFill>
                          <a:srgbClr val="0000FF"/>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600" b="0" dirty="0">
                        <a:solidFill>
                          <a:srgbClr val="0000FF"/>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20914190"/>
                  </a:ext>
                </a:extLst>
              </a:tr>
              <a:tr h="1119091">
                <a:tc>
                  <a:txBody>
                    <a:bodyPr/>
                    <a:lstStyle/>
                    <a:p>
                      <a:pPr algn="ctr"/>
                      <a:r>
                        <a:rPr lang="en-US" b="0" dirty="0">
                          <a:latin typeface="Times New Roman" panose="02020603050405020304" pitchFamily="18" charset="0"/>
                          <a:cs typeface="Times New Roman" panose="02020603050405020304" pitchFamily="18" charset="0"/>
                        </a:rPr>
                        <a:t>61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C-14</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3600" b="0" dirty="0">
                        <a:solidFill>
                          <a:srgbClr val="FF0000"/>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386202805"/>
                  </a:ext>
                </a:extLst>
              </a:tr>
              <a:tr h="1119091">
                <a:tc>
                  <a:txBody>
                    <a:bodyPr/>
                    <a:lstStyle/>
                    <a:p>
                      <a:pPr algn="ctr"/>
                      <a:r>
                        <a:rPr lang="en-US" b="0" dirty="0">
                          <a:latin typeface="Times New Roman" panose="02020603050405020304" pitchFamily="18" charset="0"/>
                          <a:cs typeface="Times New Roman" panose="02020603050405020304" pitchFamily="18" charset="0"/>
                        </a:rPr>
                        <a:t>62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Ca-37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6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6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65374613"/>
                  </a:ext>
                </a:extLst>
              </a:tr>
              <a:tr h="1238450">
                <a:tc>
                  <a:txBody>
                    <a:bodyPr/>
                    <a:lstStyle/>
                    <a:p>
                      <a:pPr algn="ctr"/>
                      <a:r>
                        <a:rPr lang="en-US" b="0" dirty="0">
                          <a:latin typeface="Times New Roman" panose="02020603050405020304" pitchFamily="18" charset="0"/>
                          <a:cs typeface="Times New Roman" panose="02020603050405020304" pitchFamily="18" charset="0"/>
                        </a:rPr>
                        <a:t>63</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3600" b="0" dirty="0">
                          <a:solidFill>
                            <a:srgbClr val="006600"/>
                          </a:solidFill>
                          <a:latin typeface="Times New Roman" panose="02020603050405020304" pitchFamily="18" charset="0"/>
                          <a:cs typeface="Times New Roman" panose="02020603050405020304" pitchFamily="18" charset="0"/>
                        </a:rPr>
                        <a:t>U-238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3600" b="0" dirty="0">
                        <a:solidFill>
                          <a:srgbClr val="006600"/>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3600" b="0" dirty="0">
                        <a:solidFill>
                          <a:srgbClr val="006600"/>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69776564"/>
                  </a:ext>
                </a:extLst>
              </a:tr>
              <a:tr h="1119091">
                <a:tc>
                  <a:txBody>
                    <a:bodyPr/>
                    <a:lstStyle/>
                    <a:p>
                      <a:pPr algn="ctr"/>
                      <a:r>
                        <a:rPr lang="en-US" b="0" dirty="0">
                          <a:latin typeface="Times New Roman" panose="02020603050405020304" pitchFamily="18" charset="0"/>
                          <a:cs typeface="Times New Roman" panose="02020603050405020304" pitchFamily="18" charset="0"/>
                        </a:rPr>
                        <a:t>64</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rgbClr val="660066"/>
                          </a:solidFill>
                          <a:latin typeface="Times New Roman" panose="02020603050405020304" pitchFamily="18" charset="0"/>
                          <a:cs typeface="Times New Roman" panose="02020603050405020304" pitchFamily="18" charset="0"/>
                        </a:rPr>
                        <a:t>Pu-239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600" b="0" dirty="0">
                        <a:solidFill>
                          <a:srgbClr val="660066"/>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600" b="0" dirty="0">
                        <a:solidFill>
                          <a:srgbClr val="660066"/>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30205657"/>
                  </a:ext>
                </a:extLst>
              </a:tr>
            </a:tbl>
          </a:graphicData>
        </a:graphic>
      </p:graphicFrame>
    </p:spTree>
    <p:extLst>
      <p:ext uri="{BB962C8B-B14F-4D97-AF65-F5344CB8AC3E}">
        <p14:creationId xmlns:p14="http://schemas.microsoft.com/office/powerpoint/2010/main" val="903387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B87D1-7613-29BE-B323-1AEF45162181}"/>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39CF6BC-F9EE-ACF6-8C02-D473D5BC156C}"/>
              </a:ext>
            </a:extLst>
          </p:cNvPr>
          <p:cNvGraphicFramePr>
            <a:graphicFrameLocks noGrp="1"/>
          </p:cNvGraphicFramePr>
          <p:nvPr>
            <p:extLst>
              <p:ext uri="{D42A27DB-BD31-4B8C-83A1-F6EECF244321}">
                <p14:modId xmlns:p14="http://schemas.microsoft.com/office/powerpoint/2010/main" val="2688619780"/>
              </p:ext>
            </p:extLst>
          </p:nvPr>
        </p:nvGraphicFramePr>
        <p:xfrm>
          <a:off x="0" y="0"/>
          <a:ext cx="9144000" cy="6857998"/>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3081969049"/>
                    </a:ext>
                  </a:extLst>
                </a:gridCol>
                <a:gridCol w="2057400">
                  <a:extLst>
                    <a:ext uri="{9D8B030D-6E8A-4147-A177-3AD203B41FA5}">
                      <a16:colId xmlns:a16="http://schemas.microsoft.com/office/drawing/2014/main" val="2564427636"/>
                    </a:ext>
                  </a:extLst>
                </a:gridCol>
                <a:gridCol w="3276600">
                  <a:extLst>
                    <a:ext uri="{9D8B030D-6E8A-4147-A177-3AD203B41FA5}">
                      <a16:colId xmlns:a16="http://schemas.microsoft.com/office/drawing/2014/main" val="306069328"/>
                    </a:ext>
                  </a:extLst>
                </a:gridCol>
                <a:gridCol w="3200400">
                  <a:extLst>
                    <a:ext uri="{9D8B030D-6E8A-4147-A177-3AD203B41FA5}">
                      <a16:colId xmlns:a16="http://schemas.microsoft.com/office/drawing/2014/main" val="500363987"/>
                    </a:ext>
                  </a:extLst>
                </a:gridCol>
              </a:tblGrid>
              <a:tr h="539837">
                <a:tc gridSpan="4">
                  <a:txBody>
                    <a:bodyPr/>
                    <a:lstStyle/>
                    <a:p>
                      <a:pPr algn="ctr" eaLnBrk="1" fontAlgn="base" hangingPunct="1">
                        <a:spcBef>
                          <a:spcPct val="50000"/>
                        </a:spcBef>
                        <a:spcAft>
                          <a:spcPct val="0"/>
                        </a:spcAft>
                        <a:buFontTx/>
                        <a:buNone/>
                      </a:pPr>
                      <a:r>
                        <a:rPr lang="en-US" altLang="en-US" sz="2800" b="0" dirty="0">
                          <a:solidFill>
                            <a:srgbClr val="000000"/>
                          </a:solidFill>
                          <a:latin typeface="Congenial SemiBold" panose="02000503040000020004" pitchFamily="2" charset="0"/>
                        </a:rPr>
                        <a:t>How long is the half life of each isotope? </a:t>
                      </a:r>
                      <a:r>
                        <a:rPr lang="en-US" altLang="en-US" sz="2400" b="0" dirty="0">
                          <a:solidFill>
                            <a:srgbClr val="000000"/>
                          </a:solidFill>
                          <a:latin typeface="Congenial SemiBold" panose="02000503040000020004" pitchFamily="2" charset="0"/>
                        </a:rPr>
                        <a:t>(table N)</a:t>
                      </a:r>
                      <a:endParaRPr lang="en-US" altLang="en-US" sz="2800" b="0" dirty="0">
                        <a:solidFill>
                          <a:srgbClr val="000000"/>
                        </a:solidFill>
                        <a:latin typeface="Congenial SemiBold" panose="02000503040000020004" pitchFamily="2"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5E5"/>
                    </a:solidFill>
                  </a:tcPr>
                </a:tc>
                <a:tc hMerge="1">
                  <a:txBody>
                    <a:bodyPr/>
                    <a:lstStyle/>
                    <a:p>
                      <a:pPr algn="ct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0765091"/>
                  </a:ext>
                </a:extLst>
              </a:tr>
              <a:tr h="603347">
                <a:tc>
                  <a:txBody>
                    <a:bodyPr/>
                    <a:lstStyle/>
                    <a:p>
                      <a:pPr algn="ctr"/>
                      <a:r>
                        <a:rPr lang="en-US" sz="3200" b="0" dirty="0">
                          <a:solidFill>
                            <a:schemeClr val="tx1"/>
                          </a:solidFill>
                          <a:latin typeface="Wingdings" panose="05000000000000000000" pitchFamily="2" charset="2"/>
                          <a:cs typeface="Times New Roman" panose="02020603050405020304" pitchFamily="18" charset="0"/>
                        </a:rPr>
                        <a:t>J</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a:solidFill>
                            <a:schemeClr val="tx1"/>
                          </a:solidFill>
                          <a:latin typeface="Times New Roman" panose="02020603050405020304" pitchFamily="18" charset="0"/>
                          <a:cs typeface="Times New Roman" panose="02020603050405020304" pitchFamily="18" charset="0"/>
                        </a:rPr>
                        <a:t>Nuclide</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a:solidFill>
                            <a:schemeClr val="tx1"/>
                          </a:solidFill>
                          <a:latin typeface="Times New Roman" panose="02020603050405020304" pitchFamily="18" charset="0"/>
                          <a:cs typeface="Times New Roman" panose="02020603050405020304" pitchFamily="18" charset="0"/>
                        </a:rPr>
                        <a:t>Half Life</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a:solidFill>
                            <a:schemeClr val="tx1"/>
                          </a:solidFill>
                          <a:latin typeface="Times New Roman" panose="02020603050405020304" pitchFamily="18" charset="0"/>
                          <a:cs typeface="Times New Roman" panose="02020603050405020304" pitchFamily="18" charset="0"/>
                        </a:rPr>
                        <a:t>Units mean</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60933221"/>
                  </a:ext>
                </a:extLst>
              </a:tr>
              <a:tr h="1119091">
                <a:tc>
                  <a:txBody>
                    <a:bodyPr/>
                    <a:lstStyle/>
                    <a:p>
                      <a:pPr algn="ctr"/>
                      <a:r>
                        <a:rPr lang="en-US" b="0" dirty="0">
                          <a:latin typeface="Times New Roman" panose="02020603050405020304" pitchFamily="18" charset="0"/>
                          <a:cs typeface="Times New Roman" panose="02020603050405020304" pitchFamily="18" charset="0"/>
                        </a:rPr>
                        <a:t>69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rgbClr val="0000FF"/>
                          </a:solidFill>
                          <a:latin typeface="Times New Roman" panose="02020603050405020304" pitchFamily="18" charset="0"/>
                          <a:cs typeface="Times New Roman" panose="02020603050405020304" pitchFamily="18" charset="0"/>
                        </a:rPr>
                        <a:t>Au-198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600" b="0" dirty="0">
                          <a:solidFill>
                            <a:srgbClr val="0000FF"/>
                          </a:solidFill>
                          <a:latin typeface="Times New Roman" panose="02020603050405020304" pitchFamily="18" charset="0"/>
                          <a:cs typeface="Times New Roman" panose="02020603050405020304" pitchFamily="18" charset="0"/>
                        </a:rPr>
                        <a:t>2.695 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600" b="0" dirty="0">
                          <a:solidFill>
                            <a:srgbClr val="0000FF"/>
                          </a:solidFill>
                          <a:latin typeface="Times New Roman" panose="02020603050405020304" pitchFamily="18" charset="0"/>
                          <a:cs typeface="Times New Roman" panose="02020603050405020304" pitchFamily="18" charset="0"/>
                        </a:rPr>
                        <a:t>Days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20914190"/>
                  </a:ext>
                </a:extLst>
              </a:tr>
              <a:tr h="1119091">
                <a:tc>
                  <a:txBody>
                    <a:bodyPr/>
                    <a:lstStyle/>
                    <a:p>
                      <a:pPr algn="ctr"/>
                      <a:r>
                        <a:rPr lang="en-US" b="0" dirty="0">
                          <a:latin typeface="Times New Roman" panose="02020603050405020304" pitchFamily="18" charset="0"/>
                          <a:cs typeface="Times New Roman" panose="02020603050405020304" pitchFamily="18" charset="0"/>
                        </a:rPr>
                        <a:t>61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C-14</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5715 y</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Years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386202805"/>
                  </a:ext>
                </a:extLst>
              </a:tr>
              <a:tr h="1119091">
                <a:tc>
                  <a:txBody>
                    <a:bodyPr/>
                    <a:lstStyle/>
                    <a:p>
                      <a:pPr algn="ctr"/>
                      <a:r>
                        <a:rPr lang="en-US" b="0" dirty="0">
                          <a:latin typeface="Times New Roman" panose="02020603050405020304" pitchFamily="18" charset="0"/>
                          <a:cs typeface="Times New Roman" panose="02020603050405020304" pitchFamily="18" charset="0"/>
                        </a:rPr>
                        <a:t>62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Ca-37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182 </a:t>
                      </a:r>
                      <a:r>
                        <a:rPr lang="en-US" sz="3600" b="0" dirty="0" err="1">
                          <a:solidFill>
                            <a:schemeClr val="tx1">
                              <a:lumMod val="95000"/>
                              <a:lumOff val="5000"/>
                            </a:schemeClr>
                          </a:solidFill>
                          <a:latin typeface="Times New Roman" panose="02020603050405020304" pitchFamily="18" charset="0"/>
                          <a:cs typeface="Times New Roman" panose="02020603050405020304" pitchFamily="18" charset="0"/>
                        </a:rPr>
                        <a:t>ms</a:t>
                      </a:r>
                      <a:endParaRPr lang="en-US" sz="36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Milli-seconds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65374613"/>
                  </a:ext>
                </a:extLst>
              </a:tr>
              <a:tr h="1238450">
                <a:tc>
                  <a:txBody>
                    <a:bodyPr/>
                    <a:lstStyle/>
                    <a:p>
                      <a:pPr algn="ctr"/>
                      <a:r>
                        <a:rPr lang="en-US" b="0" dirty="0">
                          <a:latin typeface="Times New Roman" panose="02020603050405020304" pitchFamily="18" charset="0"/>
                          <a:cs typeface="Times New Roman" panose="02020603050405020304" pitchFamily="18" charset="0"/>
                        </a:rPr>
                        <a:t>63</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3600" b="0" dirty="0">
                          <a:solidFill>
                            <a:srgbClr val="006600"/>
                          </a:solidFill>
                          <a:latin typeface="Times New Roman" panose="02020603050405020304" pitchFamily="18" charset="0"/>
                          <a:cs typeface="Times New Roman" panose="02020603050405020304" pitchFamily="18" charset="0"/>
                        </a:rPr>
                        <a:t>U-238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3600" b="0" dirty="0">
                          <a:solidFill>
                            <a:srgbClr val="006600"/>
                          </a:solidFill>
                          <a:latin typeface="Times New Roman" panose="02020603050405020304" pitchFamily="18" charset="0"/>
                          <a:cs typeface="Times New Roman" panose="02020603050405020304" pitchFamily="18" charset="0"/>
                        </a:rPr>
                        <a:t>4.47 x 10</a:t>
                      </a:r>
                      <a:r>
                        <a:rPr lang="en-US" sz="3600" b="0" baseline="30000" dirty="0">
                          <a:solidFill>
                            <a:srgbClr val="006600"/>
                          </a:solidFill>
                          <a:latin typeface="Times New Roman" panose="02020603050405020304" pitchFamily="18" charset="0"/>
                          <a:cs typeface="Times New Roman" panose="02020603050405020304" pitchFamily="18" charset="0"/>
                        </a:rPr>
                        <a:t>9</a:t>
                      </a:r>
                      <a:r>
                        <a:rPr lang="en-US" sz="3600" b="0" dirty="0">
                          <a:solidFill>
                            <a:srgbClr val="006600"/>
                          </a:solidFill>
                          <a:latin typeface="Times New Roman" panose="02020603050405020304" pitchFamily="18" charset="0"/>
                          <a:cs typeface="Times New Roman" panose="02020603050405020304" pitchFamily="18" charset="0"/>
                        </a:rPr>
                        <a:t> y</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3600" b="0" dirty="0">
                          <a:solidFill>
                            <a:srgbClr val="006600"/>
                          </a:solidFill>
                          <a:latin typeface="Times New Roman" panose="02020603050405020304" pitchFamily="18" charset="0"/>
                          <a:cs typeface="Times New Roman" panose="02020603050405020304" pitchFamily="18" charset="0"/>
                        </a:rPr>
                        <a:t>Years </a:t>
                      </a:r>
                      <a:r>
                        <a:rPr lang="en-US" sz="2800" b="0" dirty="0">
                          <a:solidFill>
                            <a:srgbClr val="006600"/>
                          </a:solidFill>
                          <a:latin typeface="Times New Roman" panose="02020603050405020304" pitchFamily="18" charset="0"/>
                          <a:cs typeface="Times New Roman" panose="02020603050405020304" pitchFamily="18" charset="0"/>
                        </a:rPr>
                        <a:t>(4,470,000,000)</a:t>
                      </a:r>
                      <a:endParaRPr lang="en-US" sz="3600" b="0" dirty="0">
                        <a:solidFill>
                          <a:srgbClr val="006600"/>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69776564"/>
                  </a:ext>
                </a:extLst>
              </a:tr>
              <a:tr h="1119091">
                <a:tc>
                  <a:txBody>
                    <a:bodyPr/>
                    <a:lstStyle/>
                    <a:p>
                      <a:pPr algn="ctr"/>
                      <a:r>
                        <a:rPr lang="en-US" b="0" dirty="0">
                          <a:latin typeface="Times New Roman" panose="02020603050405020304" pitchFamily="18" charset="0"/>
                          <a:cs typeface="Times New Roman" panose="02020603050405020304" pitchFamily="18" charset="0"/>
                        </a:rPr>
                        <a:t>64</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rgbClr val="660066"/>
                          </a:solidFill>
                          <a:latin typeface="Times New Roman" panose="02020603050405020304" pitchFamily="18" charset="0"/>
                          <a:cs typeface="Times New Roman" panose="02020603050405020304" pitchFamily="18" charset="0"/>
                        </a:rPr>
                        <a:t>Pu-239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600" b="0" dirty="0">
                          <a:solidFill>
                            <a:srgbClr val="660066"/>
                          </a:solidFill>
                          <a:latin typeface="Times New Roman" panose="02020603050405020304" pitchFamily="18" charset="0"/>
                          <a:cs typeface="Times New Roman" panose="02020603050405020304" pitchFamily="18" charset="0"/>
                        </a:rPr>
                        <a:t>2.410 x 10</a:t>
                      </a:r>
                      <a:r>
                        <a:rPr lang="en-US" sz="3600" b="0" baseline="30000" dirty="0">
                          <a:solidFill>
                            <a:srgbClr val="660066"/>
                          </a:solidFill>
                          <a:latin typeface="Times New Roman" panose="02020603050405020304" pitchFamily="18" charset="0"/>
                          <a:cs typeface="Times New Roman" panose="02020603050405020304" pitchFamily="18" charset="0"/>
                        </a:rPr>
                        <a:t>4</a:t>
                      </a:r>
                      <a:r>
                        <a:rPr lang="en-US" sz="3600" b="0" dirty="0">
                          <a:solidFill>
                            <a:srgbClr val="660066"/>
                          </a:solidFill>
                          <a:latin typeface="Times New Roman" panose="02020603050405020304" pitchFamily="18" charset="0"/>
                          <a:cs typeface="Times New Roman" panose="02020603050405020304" pitchFamily="18" charset="0"/>
                        </a:rPr>
                        <a:t> y</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600" b="0" dirty="0">
                          <a:solidFill>
                            <a:srgbClr val="660066"/>
                          </a:solidFill>
                          <a:latin typeface="Times New Roman" panose="02020603050405020304" pitchFamily="18" charset="0"/>
                          <a:cs typeface="Times New Roman" panose="02020603050405020304" pitchFamily="18" charset="0"/>
                        </a:rPr>
                        <a:t>Years </a:t>
                      </a:r>
                      <a:br>
                        <a:rPr lang="en-US" sz="3600" b="0" dirty="0">
                          <a:solidFill>
                            <a:srgbClr val="660066"/>
                          </a:solidFill>
                          <a:latin typeface="Times New Roman" panose="02020603050405020304" pitchFamily="18" charset="0"/>
                          <a:cs typeface="Times New Roman" panose="02020603050405020304" pitchFamily="18" charset="0"/>
                        </a:rPr>
                      </a:br>
                      <a:r>
                        <a:rPr lang="en-US" sz="2800" b="0" dirty="0">
                          <a:solidFill>
                            <a:srgbClr val="660066"/>
                          </a:solidFill>
                          <a:latin typeface="Times New Roman" panose="02020603050405020304" pitchFamily="18" charset="0"/>
                          <a:cs typeface="Times New Roman" panose="02020603050405020304" pitchFamily="18" charset="0"/>
                        </a:rPr>
                        <a:t>(24,200)</a:t>
                      </a:r>
                      <a:endParaRPr lang="en-US" sz="3600" b="0" dirty="0">
                        <a:solidFill>
                          <a:srgbClr val="660066"/>
                        </a:solidFill>
                        <a:latin typeface="Times New Roman" panose="02020603050405020304" pitchFamily="18" charset="0"/>
                        <a:cs typeface="Times New Roman" panose="020206030504050203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30205657"/>
                  </a:ext>
                </a:extLst>
              </a:tr>
            </a:tbl>
          </a:graphicData>
        </a:graphic>
      </p:graphicFrame>
    </p:spTree>
    <p:extLst>
      <p:ext uri="{BB962C8B-B14F-4D97-AF65-F5344CB8AC3E}">
        <p14:creationId xmlns:p14="http://schemas.microsoft.com/office/powerpoint/2010/main" val="32681359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0" y="0"/>
            <a:ext cx="9144000" cy="954107"/>
          </a:xfrm>
          <a:prstGeom prst="rect">
            <a:avLst/>
          </a:prstGeom>
          <a:solidFill>
            <a:schemeClr val="accent6">
              <a:lumMod val="75000"/>
            </a:schemeClr>
          </a:solidFill>
          <a:ln>
            <a:noFill/>
          </a:ln>
          <a:effec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800" dirty="0">
                <a:solidFill>
                  <a:schemeClr val="bg1"/>
                </a:solidFill>
                <a:latin typeface="Times New Roman" panose="02020603050405020304" pitchFamily="18" charset="0"/>
                <a:cs typeface="Times New Roman" panose="02020603050405020304" pitchFamily="18" charset="0"/>
              </a:rPr>
              <a:t>65.  The half life of radioactive gold-198 is 2.695 days.</a:t>
            </a:r>
            <a:br>
              <a:rPr lang="en-US" altLang="en-US" sz="2800" dirty="0">
                <a:solidFill>
                  <a:schemeClr val="bg1"/>
                </a:solidFill>
                <a:latin typeface="Times New Roman" panose="02020603050405020304" pitchFamily="18" charset="0"/>
                <a:cs typeface="Times New Roman" panose="02020603050405020304" pitchFamily="18" charset="0"/>
              </a:rPr>
            </a:br>
            <a:r>
              <a:rPr lang="en-US" altLang="en-US" sz="2800" dirty="0">
                <a:solidFill>
                  <a:schemeClr val="bg1"/>
                </a:solidFill>
                <a:latin typeface="Times New Roman" panose="02020603050405020304" pitchFamily="18" charset="0"/>
                <a:cs typeface="Times New Roman" panose="02020603050405020304" pitchFamily="18" charset="0"/>
              </a:rPr>
              <a:t>        That means…</a:t>
            </a:r>
            <a:r>
              <a:rPr lang="en-US" altLang="en-US" sz="2400" dirty="0">
                <a:solidFill>
                  <a:schemeClr val="bg1"/>
                </a:solidFill>
                <a:latin typeface="Times New Roman" panose="02020603050405020304" pitchFamily="18" charset="0"/>
                <a:cs typeface="Times New Roman" panose="02020603050405020304" pitchFamily="18" charset="0"/>
              </a:rPr>
              <a:t> </a:t>
            </a:r>
          </a:p>
        </p:txBody>
      </p:sp>
      <p:cxnSp>
        <p:nvCxnSpPr>
          <p:cNvPr id="4" name="Straight Arrow Connector 3">
            <a:extLst>
              <a:ext uri="{FF2B5EF4-FFF2-40B4-BE49-F238E27FC236}">
                <a16:creationId xmlns:a16="http://schemas.microsoft.com/office/drawing/2014/main" id="{B2A4F924-771A-4E5C-83BF-C2A59722E515}"/>
              </a:ext>
            </a:extLst>
          </p:cNvPr>
          <p:cNvCxnSpPr>
            <a:cxnSpLocks/>
          </p:cNvCxnSpPr>
          <p:nvPr/>
        </p:nvCxnSpPr>
        <p:spPr>
          <a:xfrm>
            <a:off x="838200" y="3400081"/>
            <a:ext cx="7924800" cy="0"/>
          </a:xfrm>
          <a:prstGeom prst="straightConnector1">
            <a:avLst/>
          </a:prstGeom>
          <a:ln w="95250">
            <a:tailEnd type="triangle"/>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FD30FB3B-8B1C-4259-8121-807DCE07AB0D}"/>
              </a:ext>
            </a:extLst>
          </p:cNvPr>
          <p:cNvCxnSpPr>
            <a:cxnSpLocks/>
          </p:cNvCxnSpPr>
          <p:nvPr/>
        </p:nvCxnSpPr>
        <p:spPr>
          <a:xfrm>
            <a:off x="838200" y="2752381"/>
            <a:ext cx="0" cy="129540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B00E054C-F2F8-4A1C-9C1F-D142AE594BE4}"/>
              </a:ext>
            </a:extLst>
          </p:cNvPr>
          <p:cNvCxnSpPr>
            <a:cxnSpLocks/>
          </p:cNvCxnSpPr>
          <p:nvPr/>
        </p:nvCxnSpPr>
        <p:spPr>
          <a:xfrm>
            <a:off x="7467600" y="2752381"/>
            <a:ext cx="0" cy="129540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B5A3373E-978B-4055-9468-68A7A419B7AC}"/>
              </a:ext>
            </a:extLst>
          </p:cNvPr>
          <p:cNvCxnSpPr>
            <a:cxnSpLocks/>
          </p:cNvCxnSpPr>
          <p:nvPr/>
        </p:nvCxnSpPr>
        <p:spPr>
          <a:xfrm>
            <a:off x="5715000" y="2752381"/>
            <a:ext cx="0" cy="1295400"/>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47686971-FC1B-4C19-A53F-3DC9C4613406}"/>
              </a:ext>
            </a:extLst>
          </p:cNvPr>
          <p:cNvCxnSpPr>
            <a:cxnSpLocks/>
          </p:cNvCxnSpPr>
          <p:nvPr/>
        </p:nvCxnSpPr>
        <p:spPr>
          <a:xfrm>
            <a:off x="4140191" y="2752381"/>
            <a:ext cx="0" cy="129540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4A6C9E9D-6BCF-4EBF-BA59-DAEBD7829CED}"/>
              </a:ext>
            </a:extLst>
          </p:cNvPr>
          <p:cNvCxnSpPr>
            <a:cxnSpLocks/>
          </p:cNvCxnSpPr>
          <p:nvPr/>
        </p:nvCxnSpPr>
        <p:spPr>
          <a:xfrm>
            <a:off x="2286000" y="2752381"/>
            <a:ext cx="0" cy="1295400"/>
          </a:xfrm>
          <a:prstGeom prst="line">
            <a:avLst/>
          </a:prstGeom>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47BF53D2-7934-4D8D-908F-B55786838C58}"/>
              </a:ext>
            </a:extLst>
          </p:cNvPr>
          <p:cNvSpPr txBox="1"/>
          <p:nvPr/>
        </p:nvSpPr>
        <p:spPr>
          <a:xfrm>
            <a:off x="76209" y="1991988"/>
            <a:ext cx="1523981" cy="707886"/>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100 g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Au-198</a:t>
            </a:r>
          </a:p>
        </p:txBody>
      </p:sp>
      <p:sp>
        <p:nvSpPr>
          <p:cNvPr id="16" name="TextBox 15">
            <a:extLst>
              <a:ext uri="{FF2B5EF4-FFF2-40B4-BE49-F238E27FC236}">
                <a16:creationId xmlns:a16="http://schemas.microsoft.com/office/drawing/2014/main" id="{697D035D-B979-4CC3-A42F-11EA030003F6}"/>
              </a:ext>
            </a:extLst>
          </p:cNvPr>
          <p:cNvSpPr txBox="1"/>
          <p:nvPr/>
        </p:nvSpPr>
        <p:spPr>
          <a:xfrm>
            <a:off x="533400" y="3971520"/>
            <a:ext cx="76200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start</a:t>
            </a:r>
          </a:p>
        </p:txBody>
      </p:sp>
    </p:spTree>
    <p:extLst>
      <p:ext uri="{BB962C8B-B14F-4D97-AF65-F5344CB8AC3E}">
        <p14:creationId xmlns:p14="http://schemas.microsoft.com/office/powerpoint/2010/main" val="27549245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0" y="0"/>
            <a:ext cx="9144000" cy="523220"/>
          </a:xfrm>
          <a:prstGeom prst="rect">
            <a:avLst/>
          </a:prstGeom>
          <a:solidFill>
            <a:schemeClr val="bg1">
              <a:lumMod val="85000"/>
            </a:schemeClr>
          </a:solidFill>
          <a:ln>
            <a:noFill/>
          </a:ln>
          <a:effec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800" dirty="0">
                <a:solidFill>
                  <a:srgbClr val="FF0000"/>
                </a:solidFill>
                <a:latin typeface="Times New Roman" panose="02020603050405020304" pitchFamily="18" charset="0"/>
                <a:cs typeface="Times New Roman" panose="02020603050405020304" pitchFamily="18" charset="0"/>
              </a:rPr>
              <a:t>After one ⅟</a:t>
            </a:r>
            <a:r>
              <a:rPr lang="en-US" altLang="en-US" sz="2800" baseline="-25000" dirty="0">
                <a:solidFill>
                  <a:srgbClr val="FF0000"/>
                </a:solidFill>
                <a:latin typeface="Times New Roman" panose="02020603050405020304" pitchFamily="18" charset="0"/>
                <a:cs typeface="Times New Roman" panose="02020603050405020304" pitchFamily="18" charset="0"/>
              </a:rPr>
              <a:t>2 </a:t>
            </a:r>
            <a:r>
              <a:rPr lang="en-US" altLang="en-US" sz="2800" dirty="0">
                <a:solidFill>
                  <a:srgbClr val="FF0000"/>
                </a:solidFill>
                <a:latin typeface="Times New Roman" panose="02020603050405020304" pitchFamily="18" charset="0"/>
                <a:cs typeface="Times New Roman" panose="02020603050405020304" pitchFamily="18" charset="0"/>
              </a:rPr>
              <a:t>life, </a:t>
            </a:r>
            <a:r>
              <a:rPr lang="en-US" altLang="en-US" sz="2800" dirty="0">
                <a:solidFill>
                  <a:srgbClr val="0000FF"/>
                </a:solidFill>
                <a:latin typeface="Times New Roman" panose="02020603050405020304" pitchFamily="18" charset="0"/>
                <a:cs typeface="Times New Roman" panose="02020603050405020304" pitchFamily="18" charset="0"/>
              </a:rPr>
              <a:t>half of the gold transmuted (into Hg-198).</a:t>
            </a:r>
            <a:endParaRPr lang="en-US" altLang="en-US" sz="2400" dirty="0">
              <a:solidFill>
                <a:srgbClr val="0000FF"/>
              </a:solidFill>
              <a:latin typeface="Times New Roman" panose="02020603050405020304" pitchFamily="18" charset="0"/>
              <a:cs typeface="Times New Roman" panose="02020603050405020304" pitchFamily="18" charset="0"/>
            </a:endParaRPr>
          </a:p>
        </p:txBody>
      </p:sp>
      <p:cxnSp>
        <p:nvCxnSpPr>
          <p:cNvPr id="4" name="Straight Arrow Connector 3">
            <a:extLst>
              <a:ext uri="{FF2B5EF4-FFF2-40B4-BE49-F238E27FC236}">
                <a16:creationId xmlns:a16="http://schemas.microsoft.com/office/drawing/2014/main" id="{B2A4F924-771A-4E5C-83BF-C2A59722E515}"/>
              </a:ext>
            </a:extLst>
          </p:cNvPr>
          <p:cNvCxnSpPr>
            <a:cxnSpLocks/>
          </p:cNvCxnSpPr>
          <p:nvPr/>
        </p:nvCxnSpPr>
        <p:spPr>
          <a:xfrm>
            <a:off x="838200" y="3400081"/>
            <a:ext cx="7924800" cy="0"/>
          </a:xfrm>
          <a:prstGeom prst="straightConnector1">
            <a:avLst/>
          </a:prstGeom>
          <a:ln w="95250">
            <a:tailEnd type="triangle"/>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FD30FB3B-8B1C-4259-8121-807DCE07AB0D}"/>
              </a:ext>
            </a:extLst>
          </p:cNvPr>
          <p:cNvCxnSpPr>
            <a:cxnSpLocks/>
          </p:cNvCxnSpPr>
          <p:nvPr/>
        </p:nvCxnSpPr>
        <p:spPr>
          <a:xfrm>
            <a:off x="838200" y="2752381"/>
            <a:ext cx="0" cy="129540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B00E054C-F2F8-4A1C-9C1F-D142AE594BE4}"/>
              </a:ext>
            </a:extLst>
          </p:cNvPr>
          <p:cNvCxnSpPr>
            <a:cxnSpLocks/>
          </p:cNvCxnSpPr>
          <p:nvPr/>
        </p:nvCxnSpPr>
        <p:spPr>
          <a:xfrm>
            <a:off x="7467600" y="2752381"/>
            <a:ext cx="0" cy="129540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B5A3373E-978B-4055-9468-68A7A419B7AC}"/>
              </a:ext>
            </a:extLst>
          </p:cNvPr>
          <p:cNvCxnSpPr>
            <a:cxnSpLocks/>
          </p:cNvCxnSpPr>
          <p:nvPr/>
        </p:nvCxnSpPr>
        <p:spPr>
          <a:xfrm>
            <a:off x="5715000" y="2752381"/>
            <a:ext cx="0" cy="1295400"/>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47686971-FC1B-4C19-A53F-3DC9C4613406}"/>
              </a:ext>
            </a:extLst>
          </p:cNvPr>
          <p:cNvCxnSpPr>
            <a:cxnSpLocks/>
          </p:cNvCxnSpPr>
          <p:nvPr/>
        </p:nvCxnSpPr>
        <p:spPr>
          <a:xfrm>
            <a:off x="4140191" y="2752381"/>
            <a:ext cx="0" cy="129540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4A6C9E9D-6BCF-4EBF-BA59-DAEBD7829CED}"/>
              </a:ext>
            </a:extLst>
          </p:cNvPr>
          <p:cNvCxnSpPr>
            <a:cxnSpLocks/>
          </p:cNvCxnSpPr>
          <p:nvPr/>
        </p:nvCxnSpPr>
        <p:spPr>
          <a:xfrm>
            <a:off x="2286000" y="2752381"/>
            <a:ext cx="0" cy="1295400"/>
          </a:xfrm>
          <a:prstGeom prst="line">
            <a:avLst/>
          </a:prstGeom>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47BF53D2-7934-4D8D-908F-B55786838C58}"/>
              </a:ext>
            </a:extLst>
          </p:cNvPr>
          <p:cNvSpPr txBox="1"/>
          <p:nvPr/>
        </p:nvSpPr>
        <p:spPr>
          <a:xfrm>
            <a:off x="76209" y="1991988"/>
            <a:ext cx="1523981" cy="707886"/>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100 g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Au-198</a:t>
            </a:r>
          </a:p>
        </p:txBody>
      </p:sp>
      <p:sp>
        <p:nvSpPr>
          <p:cNvPr id="16" name="TextBox 15">
            <a:extLst>
              <a:ext uri="{FF2B5EF4-FFF2-40B4-BE49-F238E27FC236}">
                <a16:creationId xmlns:a16="http://schemas.microsoft.com/office/drawing/2014/main" id="{697D035D-B979-4CC3-A42F-11EA030003F6}"/>
              </a:ext>
            </a:extLst>
          </p:cNvPr>
          <p:cNvSpPr txBox="1"/>
          <p:nvPr/>
        </p:nvSpPr>
        <p:spPr>
          <a:xfrm>
            <a:off x="533400" y="3971520"/>
            <a:ext cx="76200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start</a:t>
            </a:r>
          </a:p>
        </p:txBody>
      </p:sp>
      <p:sp>
        <p:nvSpPr>
          <p:cNvPr id="18" name="TextBox 17">
            <a:extLst>
              <a:ext uri="{FF2B5EF4-FFF2-40B4-BE49-F238E27FC236}">
                <a16:creationId xmlns:a16="http://schemas.microsoft.com/office/drawing/2014/main" id="{31224987-C3D5-497D-88F3-415948F18864}"/>
              </a:ext>
            </a:extLst>
          </p:cNvPr>
          <p:cNvSpPr txBox="1"/>
          <p:nvPr/>
        </p:nvSpPr>
        <p:spPr>
          <a:xfrm>
            <a:off x="1577916" y="1428942"/>
            <a:ext cx="1523981" cy="1323439"/>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50 g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Au-198 &amp; </a:t>
            </a:r>
            <a:r>
              <a:rPr lang="en-US" sz="2000" dirty="0">
                <a:solidFill>
                  <a:srgbClr val="0000FF"/>
                </a:solidFill>
                <a:latin typeface="Times New Roman" panose="02020603050405020304" pitchFamily="18" charset="0"/>
                <a:cs typeface="Times New Roman" panose="02020603050405020304" pitchFamily="18" charset="0"/>
              </a:rPr>
              <a:t>50 g</a:t>
            </a:r>
            <a:br>
              <a:rPr lang="en-US" sz="2000" dirty="0">
                <a:solidFill>
                  <a:srgbClr val="0000FF"/>
                </a:solidFill>
                <a:latin typeface="Times New Roman" panose="02020603050405020304" pitchFamily="18" charset="0"/>
                <a:cs typeface="Times New Roman" panose="02020603050405020304" pitchFamily="18" charset="0"/>
              </a:rPr>
            </a:br>
            <a:r>
              <a:rPr lang="en-US" sz="2000" dirty="0">
                <a:solidFill>
                  <a:srgbClr val="0000FF"/>
                </a:solidFill>
                <a:latin typeface="Times New Roman" panose="02020603050405020304" pitchFamily="18" charset="0"/>
                <a:cs typeface="Times New Roman" panose="02020603050405020304" pitchFamily="18" charset="0"/>
              </a:rPr>
              <a:t>Hg-198</a:t>
            </a:r>
          </a:p>
        </p:txBody>
      </p:sp>
      <p:sp>
        <p:nvSpPr>
          <p:cNvPr id="17" name="TextBox 16">
            <a:extLst>
              <a:ext uri="{FF2B5EF4-FFF2-40B4-BE49-F238E27FC236}">
                <a16:creationId xmlns:a16="http://schemas.microsoft.com/office/drawing/2014/main" id="{22E773A1-CC29-4A78-A3E0-34EAF58EED70}"/>
              </a:ext>
            </a:extLst>
          </p:cNvPr>
          <p:cNvSpPr txBox="1"/>
          <p:nvPr/>
        </p:nvSpPr>
        <p:spPr>
          <a:xfrm>
            <a:off x="1542340" y="4016514"/>
            <a:ext cx="1371594" cy="1938992"/>
          </a:xfrm>
          <a:prstGeom prst="rect">
            <a:avLst/>
          </a:prstGeom>
          <a:noFill/>
        </p:spPr>
        <p:txBody>
          <a:bodyPr wrap="square" rtlCol="0">
            <a:spAutoFit/>
          </a:bodyPr>
          <a:lstStyle/>
          <a:p>
            <a:pPr algn="ctr"/>
            <a:r>
              <a:rPr lang="en-US" sz="2000" dirty="0">
                <a:solidFill>
                  <a:srgbClr val="0000FF"/>
                </a:solidFill>
                <a:latin typeface="Times New Roman" panose="02020603050405020304" pitchFamily="18" charset="0"/>
                <a:cs typeface="Times New Roman" panose="02020603050405020304" pitchFamily="18" charset="0"/>
              </a:rPr>
              <a:t>After 1 HL</a:t>
            </a:r>
          </a:p>
          <a:p>
            <a:pPr algn="ctr"/>
            <a:r>
              <a:rPr lang="en-US" sz="2000" dirty="0">
                <a:solidFill>
                  <a:srgbClr val="0000FF"/>
                </a:solidFill>
                <a:latin typeface="Times New Roman" panose="02020603050405020304" pitchFamily="18" charset="0"/>
                <a:cs typeface="Times New Roman" panose="02020603050405020304" pitchFamily="18" charset="0"/>
              </a:rPr>
              <a:t>2.695 days</a:t>
            </a:r>
          </a:p>
          <a:p>
            <a:pPr algn="ctr"/>
            <a:endParaRPr lang="en-US" sz="2000" dirty="0">
              <a:solidFill>
                <a:srgbClr val="0000FF"/>
              </a:solidFill>
              <a:latin typeface="Times New Roman" panose="02020603050405020304" pitchFamily="18" charset="0"/>
              <a:cs typeface="Times New Roman" panose="02020603050405020304" pitchFamily="18" charset="0"/>
            </a:endParaRPr>
          </a:p>
          <a:p>
            <a:pPr algn="ctr"/>
            <a:r>
              <a:rPr lang="en-US" sz="2000" dirty="0">
                <a:solidFill>
                  <a:srgbClr val="0000FF"/>
                </a:solidFill>
                <a:latin typeface="Times New Roman" panose="02020603050405020304" pitchFamily="18" charset="0"/>
                <a:cs typeface="Times New Roman" panose="02020603050405020304" pitchFamily="18" charset="0"/>
              </a:rPr>
              <a:t>Only ½ of the gold is left</a:t>
            </a:r>
          </a:p>
        </p:txBody>
      </p:sp>
    </p:spTree>
    <p:extLst>
      <p:ext uri="{BB962C8B-B14F-4D97-AF65-F5344CB8AC3E}">
        <p14:creationId xmlns:p14="http://schemas.microsoft.com/office/powerpoint/2010/main" val="7593252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0" y="0"/>
            <a:ext cx="9144000" cy="954107"/>
          </a:xfrm>
          <a:prstGeom prst="rect">
            <a:avLst/>
          </a:prstGeom>
          <a:solidFill>
            <a:schemeClr val="bg1"/>
          </a:solidFill>
          <a:ln>
            <a:noFill/>
          </a:ln>
          <a:effec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800" dirty="0">
                <a:solidFill>
                  <a:srgbClr val="FF0000"/>
                </a:solidFill>
                <a:latin typeface="Times New Roman" panose="02020603050405020304" pitchFamily="18" charset="0"/>
                <a:cs typeface="Times New Roman" panose="02020603050405020304" pitchFamily="18" charset="0"/>
              </a:rPr>
              <a:t>After 4-half-lives, only half of a half of a half of a half  (⅟</a:t>
            </a:r>
            <a:r>
              <a:rPr lang="en-US" altLang="en-US" sz="2800" baseline="-25000" dirty="0">
                <a:solidFill>
                  <a:srgbClr val="FF0000"/>
                </a:solidFill>
                <a:latin typeface="Times New Roman" panose="02020603050405020304" pitchFamily="18" charset="0"/>
                <a:cs typeface="Times New Roman" panose="02020603050405020304" pitchFamily="18" charset="0"/>
              </a:rPr>
              <a:t>16</a:t>
            </a:r>
            <a:r>
              <a:rPr lang="en-US" altLang="en-US" sz="2800" baseline="30000" dirty="0">
                <a:solidFill>
                  <a:srgbClr val="FF0000"/>
                </a:solidFill>
                <a:latin typeface="Times New Roman" panose="02020603050405020304" pitchFamily="18" charset="0"/>
                <a:cs typeface="Times New Roman" panose="02020603050405020304" pitchFamily="18" charset="0"/>
              </a:rPr>
              <a:t> </a:t>
            </a:r>
            <a:r>
              <a:rPr lang="en-US" altLang="en-US" sz="2800" dirty="0">
                <a:solidFill>
                  <a:srgbClr val="FF0000"/>
                </a:solidFill>
                <a:latin typeface="Times New Roman" panose="02020603050405020304" pitchFamily="18" charset="0"/>
                <a:cs typeface="Times New Roman" panose="02020603050405020304" pitchFamily="18" charset="0"/>
              </a:rPr>
              <a:t>) </a:t>
            </a:r>
            <a:br>
              <a:rPr lang="en-US" altLang="en-US" sz="2800" dirty="0">
                <a:solidFill>
                  <a:srgbClr val="FF0000"/>
                </a:solidFill>
                <a:latin typeface="Times New Roman" panose="02020603050405020304" pitchFamily="18" charset="0"/>
                <a:cs typeface="Times New Roman" panose="02020603050405020304" pitchFamily="18" charset="0"/>
              </a:rPr>
            </a:br>
            <a:r>
              <a:rPr lang="en-US" altLang="en-US" sz="2800" dirty="0">
                <a:solidFill>
                  <a:srgbClr val="FF0000"/>
                </a:solidFill>
                <a:latin typeface="Times New Roman" panose="02020603050405020304" pitchFamily="18" charset="0"/>
                <a:cs typeface="Times New Roman" panose="02020603050405020304" pitchFamily="18" charset="0"/>
              </a:rPr>
              <a:t>is left over. The math is EASY in high school chem.  </a:t>
            </a:r>
            <a:endParaRPr lang="en-US" altLang="en-US" sz="2400" dirty="0">
              <a:solidFill>
                <a:srgbClr val="FF0000"/>
              </a:solidFill>
              <a:latin typeface="Times New Roman" panose="02020603050405020304" pitchFamily="18" charset="0"/>
              <a:cs typeface="Times New Roman" panose="02020603050405020304" pitchFamily="18" charset="0"/>
            </a:endParaRPr>
          </a:p>
        </p:txBody>
      </p:sp>
      <p:cxnSp>
        <p:nvCxnSpPr>
          <p:cNvPr id="4" name="Straight Arrow Connector 3">
            <a:extLst>
              <a:ext uri="{FF2B5EF4-FFF2-40B4-BE49-F238E27FC236}">
                <a16:creationId xmlns:a16="http://schemas.microsoft.com/office/drawing/2014/main" id="{B2A4F924-771A-4E5C-83BF-C2A59722E515}"/>
              </a:ext>
            </a:extLst>
          </p:cNvPr>
          <p:cNvCxnSpPr>
            <a:cxnSpLocks/>
          </p:cNvCxnSpPr>
          <p:nvPr/>
        </p:nvCxnSpPr>
        <p:spPr>
          <a:xfrm>
            <a:off x="838200" y="3009900"/>
            <a:ext cx="7924800" cy="0"/>
          </a:xfrm>
          <a:prstGeom prst="straightConnector1">
            <a:avLst/>
          </a:prstGeom>
          <a:ln w="95250">
            <a:tailEnd type="triangle"/>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FD30FB3B-8B1C-4259-8121-807DCE07AB0D}"/>
              </a:ext>
            </a:extLst>
          </p:cNvPr>
          <p:cNvCxnSpPr>
            <a:cxnSpLocks/>
          </p:cNvCxnSpPr>
          <p:nvPr/>
        </p:nvCxnSpPr>
        <p:spPr>
          <a:xfrm>
            <a:off x="838200" y="2362200"/>
            <a:ext cx="0" cy="129540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B00E054C-F2F8-4A1C-9C1F-D142AE594BE4}"/>
              </a:ext>
            </a:extLst>
          </p:cNvPr>
          <p:cNvCxnSpPr>
            <a:cxnSpLocks/>
          </p:cNvCxnSpPr>
          <p:nvPr/>
        </p:nvCxnSpPr>
        <p:spPr>
          <a:xfrm>
            <a:off x="7467600" y="2362200"/>
            <a:ext cx="0" cy="129540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B5A3373E-978B-4055-9468-68A7A419B7AC}"/>
              </a:ext>
            </a:extLst>
          </p:cNvPr>
          <p:cNvCxnSpPr>
            <a:cxnSpLocks/>
          </p:cNvCxnSpPr>
          <p:nvPr/>
        </p:nvCxnSpPr>
        <p:spPr>
          <a:xfrm>
            <a:off x="5715000" y="2362200"/>
            <a:ext cx="0" cy="1295400"/>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47686971-FC1B-4C19-A53F-3DC9C4613406}"/>
              </a:ext>
            </a:extLst>
          </p:cNvPr>
          <p:cNvCxnSpPr>
            <a:cxnSpLocks/>
          </p:cNvCxnSpPr>
          <p:nvPr/>
        </p:nvCxnSpPr>
        <p:spPr>
          <a:xfrm>
            <a:off x="4140191" y="2362200"/>
            <a:ext cx="0" cy="129540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4A6C9E9D-6BCF-4EBF-BA59-DAEBD7829CED}"/>
              </a:ext>
            </a:extLst>
          </p:cNvPr>
          <p:cNvCxnSpPr>
            <a:cxnSpLocks/>
          </p:cNvCxnSpPr>
          <p:nvPr/>
        </p:nvCxnSpPr>
        <p:spPr>
          <a:xfrm>
            <a:off x="2286000" y="2362200"/>
            <a:ext cx="0" cy="1295400"/>
          </a:xfrm>
          <a:prstGeom prst="line">
            <a:avLst/>
          </a:prstGeom>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47BF53D2-7934-4D8D-908F-B55786838C58}"/>
              </a:ext>
            </a:extLst>
          </p:cNvPr>
          <p:cNvSpPr txBox="1"/>
          <p:nvPr/>
        </p:nvSpPr>
        <p:spPr>
          <a:xfrm>
            <a:off x="76209" y="1601807"/>
            <a:ext cx="1523981" cy="707886"/>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100 g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Au-198</a:t>
            </a:r>
          </a:p>
        </p:txBody>
      </p:sp>
      <p:sp>
        <p:nvSpPr>
          <p:cNvPr id="16" name="TextBox 15">
            <a:extLst>
              <a:ext uri="{FF2B5EF4-FFF2-40B4-BE49-F238E27FC236}">
                <a16:creationId xmlns:a16="http://schemas.microsoft.com/office/drawing/2014/main" id="{697D035D-B979-4CC3-A42F-11EA030003F6}"/>
              </a:ext>
            </a:extLst>
          </p:cNvPr>
          <p:cNvSpPr txBox="1"/>
          <p:nvPr/>
        </p:nvSpPr>
        <p:spPr>
          <a:xfrm>
            <a:off x="533400" y="3581339"/>
            <a:ext cx="76200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start</a:t>
            </a:r>
          </a:p>
        </p:txBody>
      </p:sp>
      <p:sp>
        <p:nvSpPr>
          <p:cNvPr id="18" name="TextBox 17">
            <a:extLst>
              <a:ext uri="{FF2B5EF4-FFF2-40B4-BE49-F238E27FC236}">
                <a16:creationId xmlns:a16="http://schemas.microsoft.com/office/drawing/2014/main" id="{31224987-C3D5-497D-88F3-415948F18864}"/>
              </a:ext>
            </a:extLst>
          </p:cNvPr>
          <p:cNvSpPr txBox="1"/>
          <p:nvPr/>
        </p:nvSpPr>
        <p:spPr>
          <a:xfrm>
            <a:off x="1535289" y="1038761"/>
            <a:ext cx="1523981" cy="1323439"/>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50 g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Au-198 &amp; </a:t>
            </a:r>
            <a:r>
              <a:rPr lang="en-US" sz="2000" dirty="0">
                <a:solidFill>
                  <a:srgbClr val="FF0000"/>
                </a:solidFill>
                <a:latin typeface="Times New Roman" panose="02020603050405020304" pitchFamily="18" charset="0"/>
                <a:cs typeface="Times New Roman" panose="02020603050405020304" pitchFamily="18" charset="0"/>
              </a:rPr>
              <a:t>50 g</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Hg-198</a:t>
            </a:r>
          </a:p>
        </p:txBody>
      </p:sp>
      <p:sp>
        <p:nvSpPr>
          <p:cNvPr id="17" name="TextBox 16">
            <a:extLst>
              <a:ext uri="{FF2B5EF4-FFF2-40B4-BE49-F238E27FC236}">
                <a16:creationId xmlns:a16="http://schemas.microsoft.com/office/drawing/2014/main" id="{22E773A1-CC29-4A78-A3E0-34EAF58EED70}"/>
              </a:ext>
            </a:extLst>
          </p:cNvPr>
          <p:cNvSpPr txBox="1"/>
          <p:nvPr/>
        </p:nvSpPr>
        <p:spPr>
          <a:xfrm>
            <a:off x="1542340" y="3626333"/>
            <a:ext cx="1371594" cy="707886"/>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After 1 HL</a:t>
            </a:r>
          </a:p>
          <a:p>
            <a:pPr algn="ctr"/>
            <a:r>
              <a:rPr lang="en-US" sz="2000" dirty="0">
                <a:latin typeface="Times New Roman" panose="02020603050405020304" pitchFamily="18" charset="0"/>
                <a:cs typeface="Times New Roman" panose="02020603050405020304" pitchFamily="18" charset="0"/>
              </a:rPr>
              <a:t>2.695 days</a:t>
            </a:r>
          </a:p>
        </p:txBody>
      </p:sp>
      <p:sp>
        <p:nvSpPr>
          <p:cNvPr id="20" name="TextBox 19">
            <a:extLst>
              <a:ext uri="{FF2B5EF4-FFF2-40B4-BE49-F238E27FC236}">
                <a16:creationId xmlns:a16="http://schemas.microsoft.com/office/drawing/2014/main" id="{03ECB0D2-1C45-4384-9BF5-E3068ED2A1E9}"/>
              </a:ext>
            </a:extLst>
          </p:cNvPr>
          <p:cNvSpPr txBox="1"/>
          <p:nvPr/>
        </p:nvSpPr>
        <p:spPr>
          <a:xfrm>
            <a:off x="3505199" y="3624208"/>
            <a:ext cx="1371594" cy="707886"/>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After 2 HL</a:t>
            </a:r>
          </a:p>
          <a:p>
            <a:pPr algn="ctr"/>
            <a:r>
              <a:rPr lang="en-US" sz="2000" dirty="0">
                <a:latin typeface="Times New Roman" panose="02020603050405020304" pitchFamily="18" charset="0"/>
                <a:cs typeface="Times New Roman" panose="02020603050405020304" pitchFamily="18" charset="0"/>
              </a:rPr>
              <a:t>5.390 days</a:t>
            </a:r>
          </a:p>
        </p:txBody>
      </p:sp>
      <p:sp>
        <p:nvSpPr>
          <p:cNvPr id="21" name="TextBox 20">
            <a:extLst>
              <a:ext uri="{FF2B5EF4-FFF2-40B4-BE49-F238E27FC236}">
                <a16:creationId xmlns:a16="http://schemas.microsoft.com/office/drawing/2014/main" id="{48432217-F400-4F68-A07A-2954FC5A8F8D}"/>
              </a:ext>
            </a:extLst>
          </p:cNvPr>
          <p:cNvSpPr txBox="1"/>
          <p:nvPr/>
        </p:nvSpPr>
        <p:spPr>
          <a:xfrm>
            <a:off x="3358454" y="992594"/>
            <a:ext cx="1523981" cy="1323439"/>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25 g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Au-198 &amp; </a:t>
            </a:r>
            <a:r>
              <a:rPr lang="en-US" sz="2000" dirty="0">
                <a:solidFill>
                  <a:srgbClr val="FF0000"/>
                </a:solidFill>
                <a:latin typeface="Times New Roman" panose="02020603050405020304" pitchFamily="18" charset="0"/>
                <a:cs typeface="Times New Roman" panose="02020603050405020304" pitchFamily="18" charset="0"/>
              </a:rPr>
              <a:t>75 g</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Hg-198</a:t>
            </a:r>
          </a:p>
        </p:txBody>
      </p:sp>
      <p:sp>
        <p:nvSpPr>
          <p:cNvPr id="22" name="TextBox 21">
            <a:extLst>
              <a:ext uri="{FF2B5EF4-FFF2-40B4-BE49-F238E27FC236}">
                <a16:creationId xmlns:a16="http://schemas.microsoft.com/office/drawing/2014/main" id="{0BB8474E-8988-4CDB-A625-3D559485CE0C}"/>
              </a:ext>
            </a:extLst>
          </p:cNvPr>
          <p:cNvSpPr txBox="1"/>
          <p:nvPr/>
        </p:nvSpPr>
        <p:spPr>
          <a:xfrm>
            <a:off x="5029203" y="3584161"/>
            <a:ext cx="1371594" cy="707886"/>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After 3 HL</a:t>
            </a:r>
          </a:p>
          <a:p>
            <a:pPr algn="ctr"/>
            <a:r>
              <a:rPr lang="en-US" sz="2000" dirty="0">
                <a:latin typeface="Times New Roman" panose="02020603050405020304" pitchFamily="18" charset="0"/>
                <a:cs typeface="Times New Roman" panose="02020603050405020304" pitchFamily="18" charset="0"/>
              </a:rPr>
              <a:t>8.085 days</a:t>
            </a:r>
          </a:p>
        </p:txBody>
      </p:sp>
      <p:sp>
        <p:nvSpPr>
          <p:cNvPr id="23" name="TextBox 22">
            <a:extLst>
              <a:ext uri="{FF2B5EF4-FFF2-40B4-BE49-F238E27FC236}">
                <a16:creationId xmlns:a16="http://schemas.microsoft.com/office/drawing/2014/main" id="{26DD6D56-9C15-47FA-8F57-215D70B5C1AA}"/>
              </a:ext>
            </a:extLst>
          </p:cNvPr>
          <p:cNvSpPr txBox="1"/>
          <p:nvPr/>
        </p:nvSpPr>
        <p:spPr>
          <a:xfrm>
            <a:off x="4953009" y="1015677"/>
            <a:ext cx="1523981" cy="1323439"/>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12.5 g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Au-198 &amp; </a:t>
            </a:r>
            <a:r>
              <a:rPr lang="en-US" sz="2000" dirty="0">
                <a:solidFill>
                  <a:srgbClr val="FF0000"/>
                </a:solidFill>
                <a:latin typeface="Times New Roman" panose="02020603050405020304" pitchFamily="18" charset="0"/>
                <a:cs typeface="Times New Roman" panose="02020603050405020304" pitchFamily="18" charset="0"/>
              </a:rPr>
              <a:t>87.5 g</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Hg-198</a:t>
            </a:r>
          </a:p>
        </p:txBody>
      </p:sp>
      <p:sp>
        <p:nvSpPr>
          <p:cNvPr id="24" name="TextBox 23">
            <a:extLst>
              <a:ext uri="{FF2B5EF4-FFF2-40B4-BE49-F238E27FC236}">
                <a16:creationId xmlns:a16="http://schemas.microsoft.com/office/drawing/2014/main" id="{496FA851-55BB-4E63-AA13-6140D391BDB1}"/>
              </a:ext>
            </a:extLst>
          </p:cNvPr>
          <p:cNvSpPr txBox="1"/>
          <p:nvPr/>
        </p:nvSpPr>
        <p:spPr>
          <a:xfrm>
            <a:off x="6736625" y="1038760"/>
            <a:ext cx="1523981" cy="1323439"/>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6.25 g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Au-198 &amp; </a:t>
            </a:r>
            <a:r>
              <a:rPr lang="en-US" sz="2000" dirty="0">
                <a:solidFill>
                  <a:srgbClr val="FF0000"/>
                </a:solidFill>
                <a:latin typeface="Times New Roman" panose="02020603050405020304" pitchFamily="18" charset="0"/>
                <a:cs typeface="Times New Roman" panose="02020603050405020304" pitchFamily="18" charset="0"/>
              </a:rPr>
              <a:t>93.75 g</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Hg-198</a:t>
            </a:r>
          </a:p>
        </p:txBody>
      </p:sp>
      <p:sp>
        <p:nvSpPr>
          <p:cNvPr id="25" name="TextBox 24">
            <a:extLst>
              <a:ext uri="{FF2B5EF4-FFF2-40B4-BE49-F238E27FC236}">
                <a16:creationId xmlns:a16="http://schemas.microsoft.com/office/drawing/2014/main" id="{3C261483-CE04-4FBB-AB62-68AC9A4F0676}"/>
              </a:ext>
            </a:extLst>
          </p:cNvPr>
          <p:cNvSpPr txBox="1"/>
          <p:nvPr/>
        </p:nvSpPr>
        <p:spPr>
          <a:xfrm>
            <a:off x="6730983" y="3624208"/>
            <a:ext cx="1371594" cy="707886"/>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After 4 HL</a:t>
            </a:r>
          </a:p>
          <a:p>
            <a:pPr algn="ctr"/>
            <a:r>
              <a:rPr lang="en-US" sz="2000" dirty="0">
                <a:latin typeface="Times New Roman" panose="02020603050405020304" pitchFamily="18" charset="0"/>
                <a:cs typeface="Times New Roman" panose="02020603050405020304" pitchFamily="18" charset="0"/>
              </a:rPr>
              <a:t>10.78 days</a:t>
            </a:r>
          </a:p>
        </p:txBody>
      </p:sp>
      <p:sp>
        <p:nvSpPr>
          <p:cNvPr id="2" name="TextBox 1">
            <a:extLst>
              <a:ext uri="{FF2B5EF4-FFF2-40B4-BE49-F238E27FC236}">
                <a16:creationId xmlns:a16="http://schemas.microsoft.com/office/drawing/2014/main" id="{9FE0E38E-E7A9-4B4B-9D4F-D09CA402FF52}"/>
              </a:ext>
            </a:extLst>
          </p:cNvPr>
          <p:cNvSpPr txBox="1"/>
          <p:nvPr/>
        </p:nvSpPr>
        <p:spPr>
          <a:xfrm>
            <a:off x="457200" y="4709635"/>
            <a:ext cx="914400" cy="707886"/>
          </a:xfrm>
          <a:prstGeom prst="rect">
            <a:avLst/>
          </a:prstGeom>
          <a:noFill/>
        </p:spPr>
        <p:txBody>
          <a:bodyPr wrap="square" rtlCol="0">
            <a:spAutoFit/>
          </a:bodyPr>
          <a:lstStyle/>
          <a:p>
            <a:r>
              <a:rPr lang="en-US" sz="2000" dirty="0">
                <a:solidFill>
                  <a:srgbClr val="0000FF"/>
                </a:solidFill>
                <a:latin typeface="Times New Roman" panose="02020603050405020304" pitchFamily="18" charset="0"/>
                <a:cs typeface="Times New Roman" panose="02020603050405020304" pitchFamily="18" charset="0"/>
              </a:rPr>
              <a:t>100%</a:t>
            </a:r>
          </a:p>
          <a:p>
            <a:pPr algn="ctr"/>
            <a:endParaRPr lang="en-US" sz="2000" dirty="0">
              <a:solidFill>
                <a:srgbClr val="0000FF"/>
              </a:solidFill>
              <a:latin typeface="Times New Roman" panose="02020603050405020304" pitchFamily="18" charset="0"/>
              <a:cs typeface="Times New Roman" panose="02020603050405020304" pitchFamily="18" charset="0"/>
            </a:endParaRPr>
          </a:p>
        </p:txBody>
      </p:sp>
      <p:sp>
        <p:nvSpPr>
          <p:cNvPr id="26" name="TextBox 25">
            <a:extLst>
              <a:ext uri="{FF2B5EF4-FFF2-40B4-BE49-F238E27FC236}">
                <a16:creationId xmlns:a16="http://schemas.microsoft.com/office/drawing/2014/main" id="{5B7701EA-C1C9-4B63-86FF-778936138476}"/>
              </a:ext>
            </a:extLst>
          </p:cNvPr>
          <p:cNvSpPr txBox="1"/>
          <p:nvPr/>
        </p:nvSpPr>
        <p:spPr>
          <a:xfrm>
            <a:off x="1542340" y="4709635"/>
            <a:ext cx="1371594" cy="1938992"/>
          </a:xfrm>
          <a:prstGeom prst="rect">
            <a:avLst/>
          </a:prstGeom>
          <a:noFill/>
        </p:spPr>
        <p:txBody>
          <a:bodyPr wrap="square" rtlCol="0">
            <a:spAutoFit/>
          </a:bodyPr>
          <a:lstStyle/>
          <a:p>
            <a:pPr algn="ctr"/>
            <a:r>
              <a:rPr lang="en-US" sz="2000" dirty="0">
                <a:solidFill>
                  <a:srgbClr val="0000FF"/>
                </a:solidFill>
                <a:latin typeface="Times New Roman" panose="02020603050405020304" pitchFamily="18" charset="0"/>
                <a:cs typeface="Times New Roman" panose="02020603050405020304" pitchFamily="18" charset="0"/>
              </a:rPr>
              <a:t>50%</a:t>
            </a:r>
          </a:p>
          <a:p>
            <a:pPr algn="ctr"/>
            <a:endParaRPr lang="en-US" sz="2000" dirty="0">
              <a:solidFill>
                <a:srgbClr val="0000FF"/>
              </a:solidFill>
              <a:latin typeface="Times New Roman" panose="02020603050405020304" pitchFamily="18" charset="0"/>
              <a:cs typeface="Times New Roman" panose="02020603050405020304" pitchFamily="18" charset="0"/>
            </a:endParaRPr>
          </a:p>
          <a:p>
            <a:pPr algn="ctr"/>
            <a:r>
              <a:rPr lang="en-US" sz="2000" dirty="0">
                <a:solidFill>
                  <a:srgbClr val="0000FF"/>
                </a:solidFill>
                <a:latin typeface="Times New Roman" panose="02020603050405020304" pitchFamily="18" charset="0"/>
                <a:cs typeface="Times New Roman" panose="02020603050405020304" pitchFamily="18" charset="0"/>
              </a:rPr>
              <a:t>Or</a:t>
            </a:r>
          </a:p>
          <a:p>
            <a:pPr algn="ctr"/>
            <a:endParaRPr lang="en-US" sz="2000" dirty="0">
              <a:solidFill>
                <a:srgbClr val="0000FF"/>
              </a:solidFill>
              <a:latin typeface="Times New Roman" panose="02020603050405020304" pitchFamily="18" charset="0"/>
              <a:cs typeface="Times New Roman" panose="02020603050405020304" pitchFamily="18" charset="0"/>
            </a:endParaRPr>
          </a:p>
          <a:p>
            <a:pPr algn="ctr"/>
            <a:r>
              <a:rPr lang="en-US" sz="2000" baseline="30000" dirty="0">
                <a:solidFill>
                  <a:srgbClr val="0000FF"/>
                </a:solidFill>
                <a:latin typeface="Times New Roman" panose="02020603050405020304" pitchFamily="18" charset="0"/>
                <a:cs typeface="Times New Roman" panose="02020603050405020304" pitchFamily="18" charset="0"/>
              </a:rPr>
              <a:t>1</a:t>
            </a:r>
            <a:r>
              <a:rPr lang="en-US" sz="2000" dirty="0">
                <a:solidFill>
                  <a:srgbClr val="0000FF"/>
                </a:solidFill>
                <a:latin typeface="Times New Roman" panose="02020603050405020304" pitchFamily="18" charset="0"/>
                <a:cs typeface="Times New Roman" panose="02020603050405020304" pitchFamily="18" charset="0"/>
              </a:rPr>
              <a:t>/</a:t>
            </a:r>
            <a:r>
              <a:rPr lang="en-US" sz="2000" baseline="-25000" dirty="0">
                <a:solidFill>
                  <a:srgbClr val="0000FF"/>
                </a:solidFill>
                <a:latin typeface="Times New Roman" panose="02020603050405020304" pitchFamily="18" charset="0"/>
                <a:cs typeface="Times New Roman" panose="02020603050405020304" pitchFamily="18" charset="0"/>
              </a:rPr>
              <a:t>2</a:t>
            </a:r>
            <a:br>
              <a:rPr lang="en-US" sz="2000" dirty="0">
                <a:solidFill>
                  <a:srgbClr val="0000FF"/>
                </a:solidFill>
                <a:latin typeface="Times New Roman" panose="02020603050405020304" pitchFamily="18" charset="0"/>
                <a:cs typeface="Times New Roman" panose="02020603050405020304" pitchFamily="18" charset="0"/>
              </a:rPr>
            </a:br>
            <a:r>
              <a:rPr lang="en-US" sz="2000" dirty="0">
                <a:solidFill>
                  <a:srgbClr val="0000FF"/>
                </a:solidFill>
                <a:latin typeface="Times New Roman" panose="02020603050405020304" pitchFamily="18" charset="0"/>
                <a:cs typeface="Times New Roman" panose="02020603050405020304" pitchFamily="18" charset="0"/>
              </a:rPr>
              <a:t>unchanged</a:t>
            </a:r>
            <a:endParaRPr lang="en-US" dirty="0">
              <a:solidFill>
                <a:srgbClr val="0000FF"/>
              </a:solidFill>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id="{E044D1DC-F10E-403C-8656-F80E4863CF7D}"/>
              </a:ext>
            </a:extLst>
          </p:cNvPr>
          <p:cNvSpPr txBox="1"/>
          <p:nvPr/>
        </p:nvSpPr>
        <p:spPr>
          <a:xfrm>
            <a:off x="3498140" y="4709635"/>
            <a:ext cx="1371594" cy="1938992"/>
          </a:xfrm>
          <a:prstGeom prst="rect">
            <a:avLst/>
          </a:prstGeom>
          <a:noFill/>
        </p:spPr>
        <p:txBody>
          <a:bodyPr wrap="square" rtlCol="0">
            <a:spAutoFit/>
          </a:bodyPr>
          <a:lstStyle/>
          <a:p>
            <a:pPr algn="ctr"/>
            <a:r>
              <a:rPr lang="en-US" sz="2000" dirty="0">
                <a:solidFill>
                  <a:srgbClr val="0000FF"/>
                </a:solidFill>
                <a:latin typeface="Times New Roman" panose="02020603050405020304" pitchFamily="18" charset="0"/>
                <a:cs typeface="Times New Roman" panose="02020603050405020304" pitchFamily="18" charset="0"/>
              </a:rPr>
              <a:t>25%</a:t>
            </a:r>
          </a:p>
          <a:p>
            <a:pPr algn="ctr"/>
            <a:endParaRPr lang="en-US" sz="2000" dirty="0">
              <a:solidFill>
                <a:srgbClr val="0000FF"/>
              </a:solidFill>
              <a:latin typeface="Times New Roman" panose="02020603050405020304" pitchFamily="18" charset="0"/>
              <a:cs typeface="Times New Roman" panose="02020603050405020304" pitchFamily="18" charset="0"/>
            </a:endParaRPr>
          </a:p>
          <a:p>
            <a:pPr algn="ctr"/>
            <a:r>
              <a:rPr lang="en-US" sz="2000" dirty="0">
                <a:solidFill>
                  <a:srgbClr val="0000FF"/>
                </a:solidFill>
                <a:latin typeface="Times New Roman" panose="02020603050405020304" pitchFamily="18" charset="0"/>
                <a:cs typeface="Times New Roman" panose="02020603050405020304" pitchFamily="18" charset="0"/>
              </a:rPr>
              <a:t>Or</a:t>
            </a:r>
          </a:p>
          <a:p>
            <a:pPr algn="ctr"/>
            <a:endParaRPr lang="en-US" sz="2000" dirty="0">
              <a:solidFill>
                <a:srgbClr val="0000FF"/>
              </a:solidFill>
              <a:latin typeface="Times New Roman" panose="02020603050405020304" pitchFamily="18" charset="0"/>
              <a:cs typeface="Times New Roman" panose="02020603050405020304" pitchFamily="18" charset="0"/>
            </a:endParaRPr>
          </a:p>
          <a:p>
            <a:pPr algn="ctr"/>
            <a:r>
              <a:rPr lang="en-US" sz="2000" baseline="30000" dirty="0">
                <a:solidFill>
                  <a:srgbClr val="0000FF"/>
                </a:solidFill>
                <a:latin typeface="Times New Roman" panose="02020603050405020304" pitchFamily="18" charset="0"/>
                <a:cs typeface="Times New Roman" panose="02020603050405020304" pitchFamily="18" charset="0"/>
              </a:rPr>
              <a:t>1</a:t>
            </a:r>
            <a:r>
              <a:rPr lang="en-US" sz="2000" dirty="0">
                <a:solidFill>
                  <a:srgbClr val="0000FF"/>
                </a:solidFill>
                <a:latin typeface="Times New Roman" panose="02020603050405020304" pitchFamily="18" charset="0"/>
                <a:cs typeface="Times New Roman" panose="02020603050405020304" pitchFamily="18" charset="0"/>
              </a:rPr>
              <a:t>/</a:t>
            </a:r>
            <a:r>
              <a:rPr lang="en-US" sz="2000" baseline="-25000" dirty="0">
                <a:solidFill>
                  <a:srgbClr val="0000FF"/>
                </a:solidFill>
                <a:latin typeface="Times New Roman" panose="02020603050405020304" pitchFamily="18" charset="0"/>
                <a:cs typeface="Times New Roman" panose="02020603050405020304" pitchFamily="18" charset="0"/>
              </a:rPr>
              <a:t>4</a:t>
            </a:r>
            <a:br>
              <a:rPr lang="en-US" sz="2000" dirty="0">
                <a:solidFill>
                  <a:srgbClr val="0000FF"/>
                </a:solidFill>
                <a:latin typeface="Times New Roman" panose="02020603050405020304" pitchFamily="18" charset="0"/>
                <a:cs typeface="Times New Roman" panose="02020603050405020304" pitchFamily="18" charset="0"/>
              </a:rPr>
            </a:br>
            <a:r>
              <a:rPr lang="en-US" sz="2000" dirty="0">
                <a:solidFill>
                  <a:srgbClr val="0000FF"/>
                </a:solidFill>
                <a:latin typeface="Times New Roman" panose="02020603050405020304" pitchFamily="18" charset="0"/>
                <a:cs typeface="Times New Roman" panose="02020603050405020304" pitchFamily="18" charset="0"/>
              </a:rPr>
              <a:t>unchanged</a:t>
            </a:r>
            <a:endParaRPr lang="en-US" dirty="0">
              <a:solidFill>
                <a:srgbClr val="0000FF"/>
              </a:solidFill>
              <a:latin typeface="Times New Roman" panose="02020603050405020304" pitchFamily="18" charset="0"/>
              <a:cs typeface="Times New Roman" panose="02020603050405020304" pitchFamily="18" charset="0"/>
            </a:endParaRPr>
          </a:p>
        </p:txBody>
      </p:sp>
      <p:sp>
        <p:nvSpPr>
          <p:cNvPr id="29" name="TextBox 28">
            <a:extLst>
              <a:ext uri="{FF2B5EF4-FFF2-40B4-BE49-F238E27FC236}">
                <a16:creationId xmlns:a16="http://schemas.microsoft.com/office/drawing/2014/main" id="{2ADD9F0B-10B8-4DEE-AA6A-C0B67AFFFD18}"/>
              </a:ext>
            </a:extLst>
          </p:cNvPr>
          <p:cNvSpPr txBox="1"/>
          <p:nvPr/>
        </p:nvSpPr>
        <p:spPr>
          <a:xfrm>
            <a:off x="5122329" y="4709635"/>
            <a:ext cx="1371594" cy="1938992"/>
          </a:xfrm>
          <a:prstGeom prst="rect">
            <a:avLst/>
          </a:prstGeom>
          <a:noFill/>
        </p:spPr>
        <p:txBody>
          <a:bodyPr wrap="square" rtlCol="0">
            <a:spAutoFit/>
          </a:bodyPr>
          <a:lstStyle/>
          <a:p>
            <a:pPr algn="ctr"/>
            <a:r>
              <a:rPr lang="en-US" sz="2000" dirty="0">
                <a:solidFill>
                  <a:srgbClr val="0000FF"/>
                </a:solidFill>
                <a:latin typeface="Times New Roman" panose="02020603050405020304" pitchFamily="18" charset="0"/>
                <a:cs typeface="Times New Roman" panose="02020603050405020304" pitchFamily="18" charset="0"/>
              </a:rPr>
              <a:t>12.5%</a:t>
            </a:r>
          </a:p>
          <a:p>
            <a:pPr algn="ctr"/>
            <a:endParaRPr lang="en-US" sz="2000" dirty="0">
              <a:solidFill>
                <a:srgbClr val="0000FF"/>
              </a:solidFill>
              <a:latin typeface="Times New Roman" panose="02020603050405020304" pitchFamily="18" charset="0"/>
              <a:cs typeface="Times New Roman" panose="02020603050405020304" pitchFamily="18" charset="0"/>
            </a:endParaRPr>
          </a:p>
          <a:p>
            <a:pPr algn="ctr"/>
            <a:r>
              <a:rPr lang="en-US" sz="2000" dirty="0">
                <a:solidFill>
                  <a:srgbClr val="0000FF"/>
                </a:solidFill>
                <a:latin typeface="Times New Roman" panose="02020603050405020304" pitchFamily="18" charset="0"/>
                <a:cs typeface="Times New Roman" panose="02020603050405020304" pitchFamily="18" charset="0"/>
              </a:rPr>
              <a:t>Or</a:t>
            </a:r>
          </a:p>
          <a:p>
            <a:pPr algn="ctr"/>
            <a:endParaRPr lang="en-US" sz="2000" dirty="0">
              <a:solidFill>
                <a:srgbClr val="0000FF"/>
              </a:solidFill>
              <a:latin typeface="Times New Roman" panose="02020603050405020304" pitchFamily="18" charset="0"/>
              <a:cs typeface="Times New Roman" panose="02020603050405020304" pitchFamily="18" charset="0"/>
            </a:endParaRPr>
          </a:p>
          <a:p>
            <a:pPr algn="ctr"/>
            <a:r>
              <a:rPr lang="en-US" sz="2000" baseline="30000" dirty="0">
                <a:solidFill>
                  <a:srgbClr val="0000FF"/>
                </a:solidFill>
                <a:latin typeface="Times New Roman" panose="02020603050405020304" pitchFamily="18" charset="0"/>
                <a:cs typeface="Times New Roman" panose="02020603050405020304" pitchFamily="18" charset="0"/>
              </a:rPr>
              <a:t>1</a:t>
            </a:r>
            <a:r>
              <a:rPr lang="en-US" sz="2000" dirty="0">
                <a:solidFill>
                  <a:srgbClr val="0000FF"/>
                </a:solidFill>
                <a:latin typeface="Times New Roman" panose="02020603050405020304" pitchFamily="18" charset="0"/>
                <a:cs typeface="Times New Roman" panose="02020603050405020304" pitchFamily="18" charset="0"/>
              </a:rPr>
              <a:t>/</a:t>
            </a:r>
            <a:r>
              <a:rPr lang="en-US" sz="2000" baseline="-25000" dirty="0">
                <a:solidFill>
                  <a:srgbClr val="0000FF"/>
                </a:solidFill>
                <a:latin typeface="Times New Roman" panose="02020603050405020304" pitchFamily="18" charset="0"/>
                <a:cs typeface="Times New Roman" panose="02020603050405020304" pitchFamily="18" charset="0"/>
              </a:rPr>
              <a:t>8</a:t>
            </a:r>
            <a:br>
              <a:rPr lang="en-US" sz="2000" dirty="0">
                <a:solidFill>
                  <a:srgbClr val="0000FF"/>
                </a:solidFill>
                <a:latin typeface="Times New Roman" panose="02020603050405020304" pitchFamily="18" charset="0"/>
                <a:cs typeface="Times New Roman" panose="02020603050405020304" pitchFamily="18" charset="0"/>
              </a:rPr>
            </a:br>
            <a:r>
              <a:rPr lang="en-US" sz="2000" dirty="0">
                <a:solidFill>
                  <a:srgbClr val="0000FF"/>
                </a:solidFill>
                <a:latin typeface="Times New Roman" panose="02020603050405020304" pitchFamily="18" charset="0"/>
                <a:cs typeface="Times New Roman" panose="02020603050405020304" pitchFamily="18" charset="0"/>
              </a:rPr>
              <a:t>unchanged</a:t>
            </a:r>
            <a:endParaRPr lang="en-US" dirty="0">
              <a:solidFill>
                <a:srgbClr val="0000FF"/>
              </a:solidFill>
              <a:latin typeface="Times New Roman" panose="02020603050405020304" pitchFamily="18" charset="0"/>
              <a:cs typeface="Times New Roman" panose="02020603050405020304" pitchFamily="18" charset="0"/>
            </a:endParaRPr>
          </a:p>
        </p:txBody>
      </p:sp>
      <p:sp>
        <p:nvSpPr>
          <p:cNvPr id="30" name="TextBox 29">
            <a:extLst>
              <a:ext uri="{FF2B5EF4-FFF2-40B4-BE49-F238E27FC236}">
                <a16:creationId xmlns:a16="http://schemas.microsoft.com/office/drawing/2014/main" id="{A7170E99-CECC-4DDD-8A7B-B051D7263F89}"/>
              </a:ext>
            </a:extLst>
          </p:cNvPr>
          <p:cNvSpPr txBox="1"/>
          <p:nvPr/>
        </p:nvSpPr>
        <p:spPr>
          <a:xfrm>
            <a:off x="6812818" y="4709635"/>
            <a:ext cx="1371594" cy="1938992"/>
          </a:xfrm>
          <a:prstGeom prst="rect">
            <a:avLst/>
          </a:prstGeom>
          <a:noFill/>
        </p:spPr>
        <p:txBody>
          <a:bodyPr wrap="square" rtlCol="0">
            <a:spAutoFit/>
          </a:bodyPr>
          <a:lstStyle/>
          <a:p>
            <a:pPr algn="ctr"/>
            <a:r>
              <a:rPr lang="en-US" sz="2000" dirty="0">
                <a:solidFill>
                  <a:srgbClr val="0000FF"/>
                </a:solidFill>
                <a:latin typeface="Times New Roman" panose="02020603050405020304" pitchFamily="18" charset="0"/>
                <a:cs typeface="Times New Roman" panose="02020603050405020304" pitchFamily="18" charset="0"/>
              </a:rPr>
              <a:t>6.25%</a:t>
            </a:r>
          </a:p>
          <a:p>
            <a:pPr algn="ctr"/>
            <a:endParaRPr lang="en-US" sz="2000" dirty="0">
              <a:solidFill>
                <a:srgbClr val="0000FF"/>
              </a:solidFill>
              <a:latin typeface="Times New Roman" panose="02020603050405020304" pitchFamily="18" charset="0"/>
              <a:cs typeface="Times New Roman" panose="02020603050405020304" pitchFamily="18" charset="0"/>
            </a:endParaRPr>
          </a:p>
          <a:p>
            <a:pPr algn="ctr"/>
            <a:r>
              <a:rPr lang="en-US" sz="2000" dirty="0">
                <a:solidFill>
                  <a:srgbClr val="0000FF"/>
                </a:solidFill>
                <a:latin typeface="Times New Roman" panose="02020603050405020304" pitchFamily="18" charset="0"/>
                <a:cs typeface="Times New Roman" panose="02020603050405020304" pitchFamily="18" charset="0"/>
              </a:rPr>
              <a:t>Or</a:t>
            </a:r>
          </a:p>
          <a:p>
            <a:pPr algn="ctr"/>
            <a:endParaRPr lang="en-US" sz="2000" dirty="0">
              <a:solidFill>
                <a:srgbClr val="0000FF"/>
              </a:solidFill>
              <a:latin typeface="Times New Roman" panose="02020603050405020304" pitchFamily="18" charset="0"/>
              <a:cs typeface="Times New Roman" panose="02020603050405020304" pitchFamily="18" charset="0"/>
            </a:endParaRPr>
          </a:p>
          <a:p>
            <a:pPr algn="ctr"/>
            <a:r>
              <a:rPr lang="en-US" sz="2000" baseline="30000" dirty="0">
                <a:solidFill>
                  <a:srgbClr val="0000FF"/>
                </a:solidFill>
                <a:latin typeface="Times New Roman" panose="02020603050405020304" pitchFamily="18" charset="0"/>
                <a:cs typeface="Times New Roman" panose="02020603050405020304" pitchFamily="18" charset="0"/>
              </a:rPr>
              <a:t>1</a:t>
            </a:r>
            <a:r>
              <a:rPr lang="en-US" sz="2000" dirty="0">
                <a:solidFill>
                  <a:srgbClr val="0000FF"/>
                </a:solidFill>
                <a:latin typeface="Times New Roman" panose="02020603050405020304" pitchFamily="18" charset="0"/>
                <a:cs typeface="Times New Roman" panose="02020603050405020304" pitchFamily="18" charset="0"/>
              </a:rPr>
              <a:t>/</a:t>
            </a:r>
            <a:r>
              <a:rPr lang="en-US" sz="2000" baseline="-25000" dirty="0">
                <a:solidFill>
                  <a:srgbClr val="0000FF"/>
                </a:solidFill>
                <a:latin typeface="Times New Roman" panose="02020603050405020304" pitchFamily="18" charset="0"/>
                <a:cs typeface="Times New Roman" panose="02020603050405020304" pitchFamily="18" charset="0"/>
              </a:rPr>
              <a:t>16</a:t>
            </a:r>
            <a:br>
              <a:rPr lang="en-US" sz="2000" dirty="0">
                <a:solidFill>
                  <a:srgbClr val="0000FF"/>
                </a:solidFill>
                <a:latin typeface="Times New Roman" panose="02020603050405020304" pitchFamily="18" charset="0"/>
                <a:cs typeface="Times New Roman" panose="02020603050405020304" pitchFamily="18" charset="0"/>
              </a:rPr>
            </a:br>
            <a:r>
              <a:rPr lang="en-US" sz="2000" dirty="0">
                <a:solidFill>
                  <a:srgbClr val="0000FF"/>
                </a:solidFill>
                <a:latin typeface="Times New Roman" panose="02020603050405020304" pitchFamily="18" charset="0"/>
                <a:cs typeface="Times New Roman" panose="02020603050405020304" pitchFamily="18" charset="0"/>
              </a:rPr>
              <a:t>unchanged</a:t>
            </a:r>
            <a:endParaRPr lang="en-US"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42718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610B1-5113-4FB5-A2D4-22488CA5B398}"/>
              </a:ext>
            </a:extLst>
          </p:cNvPr>
          <p:cNvSpPr txBox="1"/>
          <p:nvPr/>
        </p:nvSpPr>
        <p:spPr>
          <a:xfrm>
            <a:off x="0" y="0"/>
            <a:ext cx="9144000" cy="6063198"/>
          </a:xfrm>
          <a:prstGeom prst="rect">
            <a:avLst/>
          </a:prstGeom>
          <a:noFill/>
        </p:spPr>
        <p:txBody>
          <a:bodyPr wrap="square" rtlCol="0">
            <a:spAutoFit/>
          </a:bodyPr>
          <a:lstStyle/>
          <a:p>
            <a:r>
              <a:rPr lang="en-US" sz="5400" dirty="0">
                <a:latin typeface="Congenial" panose="02000503040000020004" pitchFamily="2" charset="0"/>
              </a:rPr>
              <a:t>In half-life problems</a:t>
            </a:r>
          </a:p>
          <a:p>
            <a:pPr marL="342900" indent="-342900">
              <a:buAutoNum type="arabicPeriod"/>
            </a:pPr>
            <a:r>
              <a:rPr lang="en-US" sz="2400" dirty="0">
                <a:solidFill>
                  <a:srgbClr val="FF0000"/>
                </a:solidFill>
                <a:latin typeface="Congenial" panose="02000503040000020004" pitchFamily="2" charset="0"/>
              </a:rPr>
              <a:t>Always make the T-chart.</a:t>
            </a:r>
            <a:br>
              <a:rPr lang="en-US" sz="2400" dirty="0">
                <a:solidFill>
                  <a:srgbClr val="FF0000"/>
                </a:solidFill>
                <a:latin typeface="Congenial" panose="02000503040000020004" pitchFamily="2" charset="0"/>
              </a:rPr>
            </a:br>
            <a:endParaRPr lang="en-US" sz="2400" dirty="0">
              <a:solidFill>
                <a:srgbClr val="FF0000"/>
              </a:solidFill>
              <a:latin typeface="Congenial" panose="02000503040000020004" pitchFamily="2" charset="0"/>
            </a:endParaRPr>
          </a:p>
          <a:p>
            <a:pPr marL="342900" indent="-342900">
              <a:buAutoNum type="arabicPeriod"/>
            </a:pPr>
            <a:r>
              <a:rPr lang="en-US" sz="2400" dirty="0">
                <a:latin typeface="Congenial" panose="02000503040000020004" pitchFamily="2" charset="0"/>
              </a:rPr>
              <a:t>You can solve for the % transmuted, or % left untransmuted</a:t>
            </a:r>
            <a:br>
              <a:rPr lang="en-US" sz="2400" dirty="0">
                <a:latin typeface="Congenial" panose="02000503040000020004" pitchFamily="2" charset="0"/>
              </a:rPr>
            </a:br>
            <a:endParaRPr lang="en-US" sz="2400" dirty="0">
              <a:latin typeface="Congenial" panose="02000503040000020004" pitchFamily="2" charset="0"/>
            </a:endParaRPr>
          </a:p>
          <a:p>
            <a:pPr marL="342900" indent="-342900">
              <a:buAutoNum type="arabicPeriod"/>
            </a:pPr>
            <a:r>
              <a:rPr lang="en-US" sz="2400" dirty="0">
                <a:solidFill>
                  <a:srgbClr val="0000FF"/>
                </a:solidFill>
                <a:latin typeface="Congenial" panose="02000503040000020004" pitchFamily="2" charset="0"/>
              </a:rPr>
              <a:t>You can solve for grams transmuted or grams unchanged</a:t>
            </a:r>
            <a:br>
              <a:rPr lang="en-US" sz="2400" dirty="0">
                <a:solidFill>
                  <a:srgbClr val="0000FF"/>
                </a:solidFill>
                <a:latin typeface="Congenial" panose="02000503040000020004" pitchFamily="2" charset="0"/>
              </a:rPr>
            </a:br>
            <a:endParaRPr lang="en-US" sz="2400" dirty="0">
              <a:solidFill>
                <a:srgbClr val="0000FF"/>
              </a:solidFill>
              <a:latin typeface="Congenial" panose="02000503040000020004" pitchFamily="2" charset="0"/>
            </a:endParaRPr>
          </a:p>
          <a:p>
            <a:pPr marL="342900" indent="-342900">
              <a:buAutoNum type="arabicPeriod"/>
            </a:pPr>
            <a:r>
              <a:rPr lang="en-US" sz="2400" dirty="0">
                <a:latin typeface="Congenial" panose="02000503040000020004" pitchFamily="2" charset="0"/>
              </a:rPr>
              <a:t>You can solve for fraction transmuted or fraction unchanged</a:t>
            </a:r>
            <a:br>
              <a:rPr lang="en-US" sz="2400" dirty="0">
                <a:latin typeface="Congenial" panose="02000503040000020004" pitchFamily="2" charset="0"/>
              </a:rPr>
            </a:br>
            <a:endParaRPr lang="en-US" sz="2400" dirty="0">
              <a:latin typeface="Congenial" panose="02000503040000020004" pitchFamily="2" charset="0"/>
            </a:endParaRPr>
          </a:p>
          <a:p>
            <a:pPr marL="342900" indent="-342900">
              <a:buAutoNum type="arabicPeriod"/>
            </a:pPr>
            <a:r>
              <a:rPr lang="en-US" sz="2400" dirty="0">
                <a:solidFill>
                  <a:srgbClr val="FF0000"/>
                </a:solidFill>
                <a:latin typeface="Congenial" panose="02000503040000020004" pitchFamily="2" charset="0"/>
              </a:rPr>
              <a:t>You could solve for how long (seconds to years) that’s passed</a:t>
            </a:r>
            <a:br>
              <a:rPr lang="en-US" sz="2400" dirty="0">
                <a:solidFill>
                  <a:srgbClr val="FF0000"/>
                </a:solidFill>
                <a:latin typeface="Congenial" panose="02000503040000020004" pitchFamily="2" charset="0"/>
              </a:rPr>
            </a:br>
            <a:endParaRPr lang="en-US" sz="2400" dirty="0">
              <a:solidFill>
                <a:srgbClr val="FF0000"/>
              </a:solidFill>
              <a:latin typeface="Congenial" panose="02000503040000020004" pitchFamily="2" charset="0"/>
            </a:endParaRPr>
          </a:p>
          <a:p>
            <a:pPr marL="342900" indent="-342900">
              <a:buAutoNum type="arabicPeriod"/>
            </a:pPr>
            <a:r>
              <a:rPr lang="en-US" sz="2400" dirty="0">
                <a:latin typeface="Congenial" panose="02000503040000020004" pitchFamily="2" charset="0"/>
              </a:rPr>
              <a:t>You could solve for how long until something happens</a:t>
            </a:r>
            <a:br>
              <a:rPr lang="en-US" sz="2400" dirty="0">
                <a:latin typeface="Congenial" panose="02000503040000020004" pitchFamily="2" charset="0"/>
              </a:rPr>
            </a:br>
            <a:endParaRPr lang="en-US" sz="2400" dirty="0">
              <a:latin typeface="Congenial" panose="02000503040000020004" pitchFamily="2" charset="0"/>
            </a:endParaRPr>
          </a:p>
          <a:p>
            <a:pPr marL="342900" indent="-342900">
              <a:buAutoNum type="arabicPeriod"/>
            </a:pPr>
            <a:r>
              <a:rPr lang="en-US" sz="4600" dirty="0">
                <a:solidFill>
                  <a:srgbClr val="FF0000"/>
                </a:solidFill>
                <a:latin typeface="Congenial" panose="02000503040000020004" pitchFamily="2" charset="0"/>
              </a:rPr>
              <a:t> </a:t>
            </a:r>
            <a:r>
              <a:rPr lang="en-US" sz="4600" u="sng" dirty="0">
                <a:solidFill>
                  <a:srgbClr val="FF0000"/>
                </a:solidFill>
                <a:latin typeface="Congenial" panose="02000503040000020004" pitchFamily="2" charset="0"/>
              </a:rPr>
              <a:t>It’s all math, it’s in the T-chart</a:t>
            </a:r>
            <a:r>
              <a:rPr lang="en-US" sz="4600" dirty="0">
                <a:solidFill>
                  <a:srgbClr val="FF0000"/>
                </a:solidFill>
                <a:latin typeface="Congenial" panose="02000503040000020004" pitchFamily="2" charset="0"/>
              </a:rPr>
              <a:t> </a:t>
            </a:r>
          </a:p>
        </p:txBody>
      </p:sp>
    </p:spTree>
    <p:extLst>
      <p:ext uri="{BB962C8B-B14F-4D97-AF65-F5344CB8AC3E}">
        <p14:creationId xmlns:p14="http://schemas.microsoft.com/office/powerpoint/2010/main" val="18196359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0" y="0"/>
            <a:ext cx="9144000" cy="1384995"/>
          </a:xfrm>
          <a:prstGeom prst="rect">
            <a:avLst/>
          </a:prstGeom>
          <a:solidFill>
            <a:schemeClr val="bg1">
              <a:lumMod val="85000"/>
            </a:schemeClr>
          </a:solidFill>
          <a:ln>
            <a:noFill/>
          </a:ln>
          <a:effec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66.  You accumulate 22.0 grams of the radioisotope carbon-14</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How long before only 2.75 grams of the C-14 remains</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unchanged?</a:t>
            </a:r>
          </a:p>
        </p:txBody>
      </p:sp>
      <p:pic>
        <p:nvPicPr>
          <p:cNvPr id="4" name="Picture 3">
            <a:extLst>
              <a:ext uri="{FF2B5EF4-FFF2-40B4-BE49-F238E27FC236}">
                <a16:creationId xmlns:a16="http://schemas.microsoft.com/office/drawing/2014/main" id="{5CA7600B-4DDF-DCBB-8793-0100500E713C}"/>
              </a:ext>
            </a:extLst>
          </p:cNvPr>
          <p:cNvPicPr>
            <a:picLocks noChangeAspect="1"/>
          </p:cNvPicPr>
          <p:nvPr/>
        </p:nvPicPr>
        <p:blipFill>
          <a:blip r:embed="rId2"/>
          <a:stretch>
            <a:fillRect/>
          </a:stretch>
        </p:blipFill>
        <p:spPr>
          <a:xfrm>
            <a:off x="0" y="1384995"/>
            <a:ext cx="9127868" cy="1384995"/>
          </a:xfrm>
          <a:prstGeom prst="rect">
            <a:avLst/>
          </a:prstGeom>
        </p:spPr>
      </p:pic>
    </p:spTree>
    <p:extLst>
      <p:ext uri="{BB962C8B-B14F-4D97-AF65-F5344CB8AC3E}">
        <p14:creationId xmlns:p14="http://schemas.microsoft.com/office/powerpoint/2010/main" val="42909679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3552F-7973-FFBF-9AA2-78346E191158}"/>
            </a:ext>
          </a:extLst>
        </p:cNvPr>
        <p:cNvGrpSpPr/>
        <p:nvPr/>
      </p:nvGrpSpPr>
      <p:grpSpPr>
        <a:xfrm>
          <a:off x="0" y="0"/>
          <a:ext cx="0" cy="0"/>
          <a:chOff x="0" y="0"/>
          <a:chExt cx="0" cy="0"/>
        </a:xfrm>
      </p:grpSpPr>
      <p:sp>
        <p:nvSpPr>
          <p:cNvPr id="10242" name="Text Box 4">
            <a:extLst>
              <a:ext uri="{FF2B5EF4-FFF2-40B4-BE49-F238E27FC236}">
                <a16:creationId xmlns:a16="http://schemas.microsoft.com/office/drawing/2014/main" id="{AAF78C1C-85A0-35CE-12E7-E73FEFE52C6B}"/>
              </a:ext>
            </a:extLst>
          </p:cNvPr>
          <p:cNvSpPr txBox="1">
            <a:spLocks noChangeArrowheads="1"/>
          </p:cNvSpPr>
          <p:nvPr/>
        </p:nvSpPr>
        <p:spPr bwMode="auto">
          <a:xfrm>
            <a:off x="0" y="0"/>
            <a:ext cx="9144000" cy="1384995"/>
          </a:xfrm>
          <a:prstGeom prst="rect">
            <a:avLst/>
          </a:prstGeom>
          <a:solidFill>
            <a:schemeClr val="bg1">
              <a:lumMod val="85000"/>
            </a:schemeClr>
          </a:solidFill>
          <a:ln>
            <a:noFill/>
          </a:ln>
          <a:effec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66.  You accumulate 22.0 grams of the radioisotope carbon-14</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How long before only 2.75 grams of the C-14 remains</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unchanged?</a:t>
            </a:r>
          </a:p>
        </p:txBody>
      </p:sp>
      <p:sp>
        <p:nvSpPr>
          <p:cNvPr id="11266" name="Line 4"/>
          <p:cNvSpPr>
            <a:spLocks noChangeShapeType="1"/>
          </p:cNvSpPr>
          <p:nvPr/>
        </p:nvSpPr>
        <p:spPr bwMode="auto">
          <a:xfrm>
            <a:off x="685800" y="2924175"/>
            <a:ext cx="7924800" cy="0"/>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1267" name="Line 5"/>
          <p:cNvSpPr>
            <a:spLocks noChangeShapeType="1"/>
          </p:cNvSpPr>
          <p:nvPr/>
        </p:nvSpPr>
        <p:spPr bwMode="auto">
          <a:xfrm>
            <a:off x="685800" y="2619375"/>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1268" name="Text Box 6"/>
          <p:cNvSpPr txBox="1">
            <a:spLocks noChangeArrowheads="1"/>
          </p:cNvSpPr>
          <p:nvPr/>
        </p:nvSpPr>
        <p:spPr bwMode="auto">
          <a:xfrm>
            <a:off x="304800" y="2085975"/>
            <a:ext cx="1143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dirty="0">
                <a:solidFill>
                  <a:srgbClr val="000000"/>
                </a:solidFill>
              </a:rPr>
              <a:t>22.0 g</a:t>
            </a:r>
          </a:p>
        </p:txBody>
      </p:sp>
      <p:sp>
        <p:nvSpPr>
          <p:cNvPr id="11269" name="Text Box 7"/>
          <p:cNvSpPr txBox="1">
            <a:spLocks noChangeArrowheads="1"/>
          </p:cNvSpPr>
          <p:nvPr/>
        </p:nvSpPr>
        <p:spPr bwMode="auto">
          <a:xfrm>
            <a:off x="228600" y="3290887"/>
            <a:ext cx="8382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1800" dirty="0">
                <a:solidFill>
                  <a:srgbClr val="000000"/>
                </a:solidFill>
              </a:rPr>
              <a:t>NOW</a:t>
            </a:r>
          </a:p>
        </p:txBody>
      </p:sp>
      <p:sp>
        <p:nvSpPr>
          <p:cNvPr id="11271" name="Line 9"/>
          <p:cNvSpPr>
            <a:spLocks noChangeShapeType="1"/>
          </p:cNvSpPr>
          <p:nvPr/>
        </p:nvSpPr>
        <p:spPr bwMode="auto">
          <a:xfrm>
            <a:off x="2590800" y="2619375"/>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1274" name="Line 13"/>
          <p:cNvSpPr>
            <a:spLocks noChangeShapeType="1"/>
          </p:cNvSpPr>
          <p:nvPr/>
        </p:nvSpPr>
        <p:spPr bwMode="auto">
          <a:xfrm>
            <a:off x="4191000" y="2605087"/>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1277" name="Line 16"/>
          <p:cNvSpPr>
            <a:spLocks noChangeShapeType="1"/>
          </p:cNvSpPr>
          <p:nvPr/>
        </p:nvSpPr>
        <p:spPr bwMode="auto">
          <a:xfrm>
            <a:off x="5943600" y="2605087"/>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Tree>
    <p:extLst>
      <p:ext uri="{BB962C8B-B14F-4D97-AF65-F5344CB8AC3E}">
        <p14:creationId xmlns:p14="http://schemas.microsoft.com/office/powerpoint/2010/main" val="41245284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06A97-5DC7-01B1-81F0-40CC3C3B5A30}"/>
            </a:ext>
          </a:extLst>
        </p:cNvPr>
        <p:cNvGrpSpPr/>
        <p:nvPr/>
      </p:nvGrpSpPr>
      <p:grpSpPr>
        <a:xfrm>
          <a:off x="0" y="0"/>
          <a:ext cx="0" cy="0"/>
          <a:chOff x="0" y="0"/>
          <a:chExt cx="0" cy="0"/>
        </a:xfrm>
      </p:grpSpPr>
      <p:sp>
        <p:nvSpPr>
          <p:cNvPr id="10242" name="Text Box 4">
            <a:extLst>
              <a:ext uri="{FF2B5EF4-FFF2-40B4-BE49-F238E27FC236}">
                <a16:creationId xmlns:a16="http://schemas.microsoft.com/office/drawing/2014/main" id="{FDF94FED-7EE0-6968-359D-75F102904022}"/>
              </a:ext>
            </a:extLst>
          </p:cNvPr>
          <p:cNvSpPr txBox="1">
            <a:spLocks noChangeArrowheads="1"/>
          </p:cNvSpPr>
          <p:nvPr/>
        </p:nvSpPr>
        <p:spPr bwMode="auto">
          <a:xfrm>
            <a:off x="0" y="0"/>
            <a:ext cx="9144000" cy="1384995"/>
          </a:xfrm>
          <a:prstGeom prst="rect">
            <a:avLst/>
          </a:prstGeom>
          <a:solidFill>
            <a:schemeClr val="bg1">
              <a:lumMod val="85000"/>
            </a:schemeClr>
          </a:solidFill>
          <a:ln>
            <a:noFill/>
          </a:ln>
          <a:effec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66.  You accumulate 22.0 grams of the radioisotope carbon-14</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How long before only 2.75 grams of the C-14 remains</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unchanged?</a:t>
            </a:r>
          </a:p>
        </p:txBody>
      </p:sp>
      <p:sp>
        <p:nvSpPr>
          <p:cNvPr id="2" name="Line 4"/>
          <p:cNvSpPr>
            <a:spLocks noChangeShapeType="1"/>
          </p:cNvSpPr>
          <p:nvPr/>
        </p:nvSpPr>
        <p:spPr bwMode="auto">
          <a:xfrm>
            <a:off x="685800" y="2924175"/>
            <a:ext cx="7924800" cy="0"/>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3" name="Line 5"/>
          <p:cNvSpPr>
            <a:spLocks noChangeShapeType="1"/>
          </p:cNvSpPr>
          <p:nvPr/>
        </p:nvSpPr>
        <p:spPr bwMode="auto">
          <a:xfrm>
            <a:off x="685800" y="2619375"/>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4" name="Text Box 6"/>
          <p:cNvSpPr txBox="1">
            <a:spLocks noChangeArrowheads="1"/>
          </p:cNvSpPr>
          <p:nvPr/>
        </p:nvSpPr>
        <p:spPr bwMode="auto">
          <a:xfrm>
            <a:off x="304800" y="2085975"/>
            <a:ext cx="1143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dirty="0">
                <a:solidFill>
                  <a:srgbClr val="000000"/>
                </a:solidFill>
              </a:rPr>
              <a:t>22.0 g</a:t>
            </a:r>
          </a:p>
        </p:txBody>
      </p:sp>
      <p:sp>
        <p:nvSpPr>
          <p:cNvPr id="5" name="Text Box 7"/>
          <p:cNvSpPr txBox="1">
            <a:spLocks noChangeArrowheads="1"/>
          </p:cNvSpPr>
          <p:nvPr/>
        </p:nvSpPr>
        <p:spPr bwMode="auto">
          <a:xfrm>
            <a:off x="228600" y="3290887"/>
            <a:ext cx="8382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1800" dirty="0">
                <a:solidFill>
                  <a:srgbClr val="000000"/>
                </a:solidFill>
              </a:rPr>
              <a:t>NOW</a:t>
            </a:r>
          </a:p>
        </p:txBody>
      </p:sp>
      <p:sp>
        <p:nvSpPr>
          <p:cNvPr id="6" name="Line 9"/>
          <p:cNvSpPr>
            <a:spLocks noChangeShapeType="1"/>
          </p:cNvSpPr>
          <p:nvPr/>
        </p:nvSpPr>
        <p:spPr bwMode="auto">
          <a:xfrm>
            <a:off x="2590800" y="2619375"/>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1272" name="Rectangle 10"/>
          <p:cNvSpPr>
            <a:spLocks noChangeArrowheads="1"/>
          </p:cNvSpPr>
          <p:nvPr/>
        </p:nvSpPr>
        <p:spPr bwMode="auto">
          <a:xfrm>
            <a:off x="2057400" y="3305175"/>
            <a:ext cx="1098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dirty="0">
                <a:solidFill>
                  <a:srgbClr val="000000"/>
                </a:solidFill>
              </a:rPr>
              <a:t>1 half life</a:t>
            </a:r>
          </a:p>
        </p:txBody>
      </p:sp>
      <p:sp>
        <p:nvSpPr>
          <p:cNvPr id="11273" name="Rectangle 11"/>
          <p:cNvSpPr>
            <a:spLocks noChangeArrowheads="1"/>
          </p:cNvSpPr>
          <p:nvPr/>
        </p:nvSpPr>
        <p:spPr bwMode="auto">
          <a:xfrm>
            <a:off x="2209800" y="2162175"/>
            <a:ext cx="819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dirty="0">
                <a:solidFill>
                  <a:srgbClr val="000000"/>
                </a:solidFill>
              </a:rPr>
              <a:t>11.0 g</a:t>
            </a:r>
          </a:p>
        </p:txBody>
      </p:sp>
      <p:sp>
        <p:nvSpPr>
          <p:cNvPr id="7" name="Line 13"/>
          <p:cNvSpPr>
            <a:spLocks noChangeShapeType="1"/>
          </p:cNvSpPr>
          <p:nvPr/>
        </p:nvSpPr>
        <p:spPr bwMode="auto">
          <a:xfrm>
            <a:off x="4191000" y="2605087"/>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1275" name="Rectangle 14"/>
          <p:cNvSpPr>
            <a:spLocks noChangeArrowheads="1"/>
          </p:cNvSpPr>
          <p:nvPr/>
        </p:nvSpPr>
        <p:spPr bwMode="auto">
          <a:xfrm>
            <a:off x="3505200" y="3443287"/>
            <a:ext cx="1263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dirty="0">
                <a:solidFill>
                  <a:srgbClr val="000000"/>
                </a:solidFill>
              </a:rPr>
              <a:t>2 half lives</a:t>
            </a:r>
          </a:p>
        </p:txBody>
      </p:sp>
      <p:sp>
        <p:nvSpPr>
          <p:cNvPr id="11276" name="Rectangle 15"/>
          <p:cNvSpPr>
            <a:spLocks noChangeArrowheads="1"/>
          </p:cNvSpPr>
          <p:nvPr/>
        </p:nvSpPr>
        <p:spPr bwMode="auto">
          <a:xfrm>
            <a:off x="3733800" y="2147887"/>
            <a:ext cx="819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dirty="0">
                <a:solidFill>
                  <a:srgbClr val="000000"/>
                </a:solidFill>
              </a:rPr>
              <a:t>5.50 g</a:t>
            </a:r>
          </a:p>
        </p:txBody>
      </p:sp>
      <p:sp>
        <p:nvSpPr>
          <p:cNvPr id="8" name="Line 16"/>
          <p:cNvSpPr>
            <a:spLocks noChangeShapeType="1"/>
          </p:cNvSpPr>
          <p:nvPr/>
        </p:nvSpPr>
        <p:spPr bwMode="auto">
          <a:xfrm>
            <a:off x="5943600" y="2605087"/>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1278" name="Rectangle 17"/>
          <p:cNvSpPr>
            <a:spLocks noChangeArrowheads="1"/>
          </p:cNvSpPr>
          <p:nvPr/>
        </p:nvSpPr>
        <p:spPr bwMode="auto">
          <a:xfrm>
            <a:off x="5334000" y="3367087"/>
            <a:ext cx="1263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dirty="0">
                <a:solidFill>
                  <a:srgbClr val="FF0000"/>
                </a:solidFill>
              </a:rPr>
              <a:t>3 half lives</a:t>
            </a:r>
          </a:p>
        </p:txBody>
      </p:sp>
      <p:sp>
        <p:nvSpPr>
          <p:cNvPr id="11279" name="Rectangle 18"/>
          <p:cNvSpPr>
            <a:spLocks noChangeArrowheads="1"/>
          </p:cNvSpPr>
          <p:nvPr/>
        </p:nvSpPr>
        <p:spPr bwMode="auto">
          <a:xfrm>
            <a:off x="5562600" y="2147887"/>
            <a:ext cx="819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dirty="0">
                <a:solidFill>
                  <a:srgbClr val="FF0000"/>
                </a:solidFill>
              </a:rPr>
              <a:t>2.75 g</a:t>
            </a:r>
          </a:p>
        </p:txBody>
      </p:sp>
      <p:sp>
        <p:nvSpPr>
          <p:cNvPr id="11280" name="Text Box 19"/>
          <p:cNvSpPr txBox="1">
            <a:spLocks noChangeArrowheads="1"/>
          </p:cNvSpPr>
          <p:nvPr/>
        </p:nvSpPr>
        <p:spPr bwMode="auto">
          <a:xfrm>
            <a:off x="0" y="4526947"/>
            <a:ext cx="9144000"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3600" dirty="0">
                <a:solidFill>
                  <a:srgbClr val="0000FF"/>
                </a:solidFill>
                <a:latin typeface="Congenial SemiBold" panose="02000503040000020004" pitchFamily="2" charset="0"/>
                <a:cs typeface="Times New Roman" panose="02020603050405020304" pitchFamily="18" charset="0"/>
              </a:rPr>
              <a:t>One half-life of this C-14 is 5715 years</a:t>
            </a:r>
          </a:p>
          <a:p>
            <a:pPr algn="ctr" eaLnBrk="1" fontAlgn="base" hangingPunct="1">
              <a:spcBef>
                <a:spcPct val="50000"/>
              </a:spcBef>
              <a:spcAft>
                <a:spcPct val="0"/>
              </a:spcAft>
              <a:buFontTx/>
              <a:buNone/>
            </a:pPr>
            <a:r>
              <a:rPr lang="en-US" altLang="en-US" sz="3600" b="1" dirty="0">
                <a:solidFill>
                  <a:srgbClr val="0000FF"/>
                </a:solidFill>
                <a:latin typeface="Congenial SemiBold" panose="02000503040000020004" pitchFamily="2" charset="0"/>
                <a:cs typeface="Times New Roman" panose="02020603050405020304" pitchFamily="18" charset="0"/>
              </a:rPr>
              <a:t>5715 years X 3 = 17,145 years</a:t>
            </a:r>
          </a:p>
          <a:p>
            <a:pPr algn="ctr" eaLnBrk="1" fontAlgn="base" hangingPunct="1">
              <a:spcBef>
                <a:spcPct val="50000"/>
              </a:spcBef>
              <a:spcAft>
                <a:spcPct val="0"/>
              </a:spcAft>
              <a:buFontTx/>
              <a:buNone/>
            </a:pPr>
            <a:r>
              <a:rPr lang="en-US" altLang="en-US" b="1" dirty="0">
                <a:solidFill>
                  <a:srgbClr val="FF0000"/>
                </a:solidFill>
                <a:latin typeface="Congenial SemiBold" panose="02000503040000020004" pitchFamily="2" charset="0"/>
                <a:cs typeface="Times New Roman" panose="02020603050405020304" pitchFamily="18" charset="0"/>
              </a:rPr>
              <a:t>This will take 17,145 years.</a:t>
            </a:r>
          </a:p>
        </p:txBody>
      </p:sp>
    </p:spTree>
    <p:extLst>
      <p:ext uri="{BB962C8B-B14F-4D97-AF65-F5344CB8AC3E}">
        <p14:creationId xmlns:p14="http://schemas.microsoft.com/office/powerpoint/2010/main" val="12690364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2290" name="Text Box 5">
            <a:extLst>
              <a:ext uri="{FF2B5EF4-FFF2-40B4-BE49-F238E27FC236}">
                <a16:creationId xmlns:a16="http://schemas.microsoft.com/office/drawing/2014/main" id="{7784A71B-B4E4-9159-16A7-A5E9AFA4DD7F}"/>
              </a:ext>
            </a:extLst>
          </p:cNvPr>
          <p:cNvSpPr txBox="1">
            <a:spLocks noChangeArrowheads="1"/>
          </p:cNvSpPr>
          <p:nvPr/>
        </p:nvSpPr>
        <p:spPr bwMode="auto">
          <a:xfrm>
            <a:off x="0" y="0"/>
            <a:ext cx="9144000" cy="1200329"/>
          </a:xfrm>
          <a:prstGeom prst="rect">
            <a:avLst/>
          </a:prstGeom>
          <a:solidFill>
            <a:schemeClr val="bg1"/>
          </a:solidFill>
          <a:ln>
            <a:solidFill>
              <a:schemeClr val="tx1">
                <a:lumMod val="95000"/>
                <a:lumOff val="5000"/>
              </a:schemeClr>
            </a:solidFill>
          </a:ln>
          <a:effec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67.  The doctor injects you with 2.00 g radioactive I-131 to measure your</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thyroid uptake.  </a:t>
            </a:r>
            <a:r>
              <a:rPr lang="en-US" altLang="en-US" sz="2400" dirty="0">
                <a:solidFill>
                  <a:srgbClr val="0000FF"/>
                </a:solidFill>
                <a:latin typeface="Times New Roman" panose="02020603050405020304" pitchFamily="18" charset="0"/>
                <a:cs typeface="Times New Roman" panose="02020603050405020304" pitchFamily="18" charset="0"/>
              </a:rPr>
              <a:t>How long until you have just 0.125 g left in you?  </a:t>
            </a:r>
            <a:br>
              <a:rPr lang="en-US" altLang="en-US" sz="2400" dirty="0">
                <a:solidFill>
                  <a:srgbClr val="0000FF"/>
                </a:solidFill>
                <a:latin typeface="Times New Roman" panose="02020603050405020304" pitchFamily="18" charset="0"/>
                <a:cs typeface="Times New Roman" panose="02020603050405020304" pitchFamily="18" charset="0"/>
              </a:rPr>
            </a:br>
            <a:r>
              <a:rPr lang="en-US" altLang="en-US" sz="2400" dirty="0">
                <a:solidFill>
                  <a:srgbClr val="0000FF"/>
                </a:solidFill>
                <a:latin typeface="Times New Roman" panose="02020603050405020304" pitchFamily="18" charset="0"/>
                <a:cs typeface="Times New Roman" panose="02020603050405020304" pitchFamily="18" charset="0"/>
              </a:rPr>
              <a:t>       </a:t>
            </a:r>
            <a:r>
              <a:rPr lang="en-US" altLang="en-US" sz="1600" dirty="0">
                <a:solidFill>
                  <a:schemeClr val="tx1">
                    <a:lumMod val="95000"/>
                    <a:lumOff val="5000"/>
                  </a:schemeClr>
                </a:solidFill>
                <a:latin typeface="Times New Roman" panose="02020603050405020304" pitchFamily="18" charset="0"/>
                <a:cs typeface="Times New Roman" panose="02020603050405020304" pitchFamily="18" charset="0"/>
              </a:rPr>
              <a:t>(that is an enormous dose, but we are doing math problems)</a:t>
            </a:r>
          </a:p>
        </p:txBody>
      </p:sp>
      <p:grpSp>
        <p:nvGrpSpPr>
          <p:cNvPr id="10" name="Group 9">
            <a:extLst>
              <a:ext uri="{FF2B5EF4-FFF2-40B4-BE49-F238E27FC236}">
                <a16:creationId xmlns:a16="http://schemas.microsoft.com/office/drawing/2014/main" id="{B791052B-0982-7F01-A2D1-DB794CE59FC8}"/>
              </a:ext>
            </a:extLst>
          </p:cNvPr>
          <p:cNvGrpSpPr/>
          <p:nvPr/>
        </p:nvGrpSpPr>
        <p:grpSpPr>
          <a:xfrm>
            <a:off x="0" y="1828800"/>
            <a:ext cx="8382000" cy="1589088"/>
            <a:chOff x="0" y="1828800"/>
            <a:chExt cx="8382000" cy="1589088"/>
          </a:xfrm>
        </p:grpSpPr>
        <p:sp>
          <p:nvSpPr>
            <p:cNvPr id="2" name="Line 3">
              <a:extLst>
                <a:ext uri="{FF2B5EF4-FFF2-40B4-BE49-F238E27FC236}">
                  <a16:creationId xmlns:a16="http://schemas.microsoft.com/office/drawing/2014/main" id="{C2C2171C-E108-5B02-2B14-2309BD4F9C67}"/>
                </a:ext>
              </a:extLst>
            </p:cNvPr>
            <p:cNvSpPr>
              <a:spLocks noChangeShapeType="1"/>
            </p:cNvSpPr>
            <p:nvPr/>
          </p:nvSpPr>
          <p:spPr bwMode="auto">
            <a:xfrm>
              <a:off x="457200" y="2667000"/>
              <a:ext cx="7924800" cy="0"/>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3" name="Line 4">
              <a:extLst>
                <a:ext uri="{FF2B5EF4-FFF2-40B4-BE49-F238E27FC236}">
                  <a16:creationId xmlns:a16="http://schemas.microsoft.com/office/drawing/2014/main" id="{C47A424C-B072-DB43-338C-A1E492BF96D8}"/>
                </a:ext>
              </a:extLst>
            </p:cNvPr>
            <p:cNvSpPr>
              <a:spLocks noChangeShapeType="1"/>
            </p:cNvSpPr>
            <p:nvPr/>
          </p:nvSpPr>
          <p:spPr bwMode="auto">
            <a:xfrm>
              <a:off x="457200" y="23622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a:solidFill>
                  <a:srgbClr val="000000"/>
                </a:solidFill>
              </a:endParaRPr>
            </a:p>
          </p:txBody>
        </p:sp>
        <p:sp>
          <p:nvSpPr>
            <p:cNvPr id="4" name="Text Box 5">
              <a:extLst>
                <a:ext uri="{FF2B5EF4-FFF2-40B4-BE49-F238E27FC236}">
                  <a16:creationId xmlns:a16="http://schemas.microsoft.com/office/drawing/2014/main" id="{C241C852-6DCB-077C-F49D-EDD6EBBBFC7F}"/>
                </a:ext>
              </a:extLst>
            </p:cNvPr>
            <p:cNvSpPr txBox="1">
              <a:spLocks noChangeArrowheads="1"/>
            </p:cNvSpPr>
            <p:nvPr/>
          </p:nvSpPr>
          <p:spPr bwMode="auto">
            <a:xfrm>
              <a:off x="76200" y="18288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b="1" dirty="0">
                  <a:solidFill>
                    <a:srgbClr val="000000"/>
                  </a:solidFill>
                </a:rPr>
                <a:t>2.00 g</a:t>
              </a:r>
            </a:p>
          </p:txBody>
        </p:sp>
        <p:sp>
          <p:nvSpPr>
            <p:cNvPr id="5" name="Text Box 6">
              <a:extLst>
                <a:ext uri="{FF2B5EF4-FFF2-40B4-BE49-F238E27FC236}">
                  <a16:creationId xmlns:a16="http://schemas.microsoft.com/office/drawing/2014/main" id="{123DFAF9-C898-5110-14C4-79A87D8B0ABA}"/>
                </a:ext>
              </a:extLst>
            </p:cNvPr>
            <p:cNvSpPr txBox="1">
              <a:spLocks noChangeArrowheads="1"/>
            </p:cNvSpPr>
            <p:nvPr/>
          </p:nvSpPr>
          <p:spPr bwMode="auto">
            <a:xfrm>
              <a:off x="0" y="3048000"/>
              <a:ext cx="10668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1800" b="1" dirty="0">
                  <a:solidFill>
                    <a:srgbClr val="000000"/>
                  </a:solidFill>
                </a:rPr>
                <a:t>START</a:t>
              </a:r>
            </a:p>
          </p:txBody>
        </p:sp>
        <p:sp>
          <p:nvSpPr>
            <p:cNvPr id="6" name="Line 8">
              <a:extLst>
                <a:ext uri="{FF2B5EF4-FFF2-40B4-BE49-F238E27FC236}">
                  <a16:creationId xmlns:a16="http://schemas.microsoft.com/office/drawing/2014/main" id="{94DCC9B6-2B96-5EA2-CD8D-1C522756EFE6}"/>
                </a:ext>
              </a:extLst>
            </p:cNvPr>
            <p:cNvSpPr>
              <a:spLocks noChangeShapeType="1"/>
            </p:cNvSpPr>
            <p:nvPr/>
          </p:nvSpPr>
          <p:spPr bwMode="auto">
            <a:xfrm>
              <a:off x="2057400" y="23622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a:solidFill>
                  <a:srgbClr val="000000"/>
                </a:solidFill>
              </a:endParaRPr>
            </a:p>
          </p:txBody>
        </p:sp>
        <p:sp>
          <p:nvSpPr>
            <p:cNvPr id="7" name="Line 9">
              <a:extLst>
                <a:ext uri="{FF2B5EF4-FFF2-40B4-BE49-F238E27FC236}">
                  <a16:creationId xmlns:a16="http://schemas.microsoft.com/office/drawing/2014/main" id="{F8687CE5-DA1F-3775-18D0-B493B2A82507}"/>
                </a:ext>
              </a:extLst>
            </p:cNvPr>
            <p:cNvSpPr>
              <a:spLocks noChangeShapeType="1"/>
            </p:cNvSpPr>
            <p:nvPr/>
          </p:nvSpPr>
          <p:spPr bwMode="auto">
            <a:xfrm>
              <a:off x="3321050" y="23622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a:solidFill>
                  <a:srgbClr val="000000"/>
                </a:solidFill>
              </a:endParaRPr>
            </a:p>
          </p:txBody>
        </p:sp>
        <p:sp>
          <p:nvSpPr>
            <p:cNvPr id="8" name="Line 10">
              <a:extLst>
                <a:ext uri="{FF2B5EF4-FFF2-40B4-BE49-F238E27FC236}">
                  <a16:creationId xmlns:a16="http://schemas.microsoft.com/office/drawing/2014/main" id="{24944B0D-9CA8-C2D9-E895-1285E7F56D95}"/>
                </a:ext>
              </a:extLst>
            </p:cNvPr>
            <p:cNvSpPr>
              <a:spLocks noChangeShapeType="1"/>
            </p:cNvSpPr>
            <p:nvPr/>
          </p:nvSpPr>
          <p:spPr bwMode="auto">
            <a:xfrm>
              <a:off x="4616450" y="23622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a:solidFill>
                  <a:srgbClr val="000000"/>
                </a:solidFill>
              </a:endParaRPr>
            </a:p>
          </p:txBody>
        </p:sp>
        <p:sp>
          <p:nvSpPr>
            <p:cNvPr id="9" name="Line 11">
              <a:extLst>
                <a:ext uri="{FF2B5EF4-FFF2-40B4-BE49-F238E27FC236}">
                  <a16:creationId xmlns:a16="http://schemas.microsoft.com/office/drawing/2014/main" id="{58DE92FA-6A23-4B54-58C5-D9E610B21773}"/>
                </a:ext>
              </a:extLst>
            </p:cNvPr>
            <p:cNvSpPr>
              <a:spLocks noChangeShapeType="1"/>
            </p:cNvSpPr>
            <p:nvPr/>
          </p:nvSpPr>
          <p:spPr bwMode="auto">
            <a:xfrm>
              <a:off x="5861050" y="23622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a:solidFill>
                  <a:srgbClr val="0000FF"/>
                </a:solidFill>
              </a:endParaRPr>
            </a:p>
          </p:txBody>
        </p:sp>
      </p:grpSp>
    </p:spTree>
    <p:extLst>
      <p:ext uri="{BB962C8B-B14F-4D97-AF65-F5344CB8AC3E}">
        <p14:creationId xmlns:p14="http://schemas.microsoft.com/office/powerpoint/2010/main" val="23599622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2290" name="Text Box 5"/>
          <p:cNvSpPr txBox="1">
            <a:spLocks noChangeArrowheads="1"/>
          </p:cNvSpPr>
          <p:nvPr/>
        </p:nvSpPr>
        <p:spPr bwMode="auto">
          <a:xfrm>
            <a:off x="0" y="0"/>
            <a:ext cx="9144000" cy="1200329"/>
          </a:xfrm>
          <a:prstGeom prst="rect">
            <a:avLst/>
          </a:prstGeom>
          <a:solidFill>
            <a:schemeClr val="bg1"/>
          </a:solidFill>
          <a:ln>
            <a:solidFill>
              <a:schemeClr val="tx1">
                <a:lumMod val="95000"/>
                <a:lumOff val="5000"/>
              </a:schemeClr>
            </a:solidFill>
          </a:ln>
          <a:effec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67.  The doctor injects you with 2.00 g radioactive I-131 to measure your</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       thyroid uptake.  </a:t>
            </a:r>
            <a:r>
              <a:rPr lang="en-US" altLang="en-US" sz="2400" dirty="0">
                <a:solidFill>
                  <a:srgbClr val="0000FF"/>
                </a:solidFill>
                <a:latin typeface="Times New Roman" panose="02020603050405020304" pitchFamily="18" charset="0"/>
                <a:cs typeface="Times New Roman" panose="02020603050405020304" pitchFamily="18" charset="0"/>
              </a:rPr>
              <a:t>How long until you have just 0.125 g left in you?  </a:t>
            </a:r>
            <a:br>
              <a:rPr lang="en-US" altLang="en-US" sz="2400" dirty="0">
                <a:solidFill>
                  <a:srgbClr val="0000FF"/>
                </a:solidFill>
                <a:latin typeface="Times New Roman" panose="02020603050405020304" pitchFamily="18" charset="0"/>
                <a:cs typeface="Times New Roman" panose="02020603050405020304" pitchFamily="18" charset="0"/>
              </a:rPr>
            </a:br>
            <a:r>
              <a:rPr lang="en-US" altLang="en-US" sz="2400" dirty="0">
                <a:solidFill>
                  <a:srgbClr val="0000FF"/>
                </a:solidFill>
                <a:latin typeface="Times New Roman" panose="02020603050405020304" pitchFamily="18" charset="0"/>
                <a:cs typeface="Times New Roman" panose="02020603050405020304" pitchFamily="18" charset="0"/>
              </a:rPr>
              <a:t>       </a:t>
            </a:r>
            <a:r>
              <a:rPr lang="en-US" altLang="en-US" sz="1600" dirty="0">
                <a:solidFill>
                  <a:schemeClr val="tx1">
                    <a:lumMod val="95000"/>
                    <a:lumOff val="5000"/>
                  </a:schemeClr>
                </a:solidFill>
                <a:latin typeface="Times New Roman" panose="02020603050405020304" pitchFamily="18" charset="0"/>
                <a:cs typeface="Times New Roman" panose="02020603050405020304" pitchFamily="18" charset="0"/>
              </a:rPr>
              <a:t>(that is an enormous dose, but we are doing math problems)</a:t>
            </a:r>
          </a:p>
        </p:txBody>
      </p:sp>
      <p:sp>
        <p:nvSpPr>
          <p:cNvPr id="13315" name="Line 3"/>
          <p:cNvSpPr>
            <a:spLocks noChangeShapeType="1"/>
          </p:cNvSpPr>
          <p:nvPr/>
        </p:nvSpPr>
        <p:spPr bwMode="auto">
          <a:xfrm>
            <a:off x="457200" y="2667000"/>
            <a:ext cx="7924800" cy="0"/>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3316" name="Line 4"/>
          <p:cNvSpPr>
            <a:spLocks noChangeShapeType="1"/>
          </p:cNvSpPr>
          <p:nvPr/>
        </p:nvSpPr>
        <p:spPr bwMode="auto">
          <a:xfrm>
            <a:off x="457200" y="23622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a:solidFill>
                <a:srgbClr val="000000"/>
              </a:solidFill>
            </a:endParaRPr>
          </a:p>
        </p:txBody>
      </p:sp>
      <p:sp>
        <p:nvSpPr>
          <p:cNvPr id="13317" name="Text Box 5"/>
          <p:cNvSpPr txBox="1">
            <a:spLocks noChangeArrowheads="1"/>
          </p:cNvSpPr>
          <p:nvPr/>
        </p:nvSpPr>
        <p:spPr bwMode="auto">
          <a:xfrm>
            <a:off x="76200" y="18288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b="1" dirty="0">
                <a:solidFill>
                  <a:srgbClr val="000000"/>
                </a:solidFill>
              </a:rPr>
              <a:t>2.00 g</a:t>
            </a:r>
          </a:p>
        </p:txBody>
      </p:sp>
      <p:sp>
        <p:nvSpPr>
          <p:cNvPr id="13318" name="Text Box 6"/>
          <p:cNvSpPr txBox="1">
            <a:spLocks noChangeArrowheads="1"/>
          </p:cNvSpPr>
          <p:nvPr/>
        </p:nvSpPr>
        <p:spPr bwMode="auto">
          <a:xfrm>
            <a:off x="0" y="3048000"/>
            <a:ext cx="10668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1800" b="1" dirty="0">
                <a:solidFill>
                  <a:srgbClr val="000000"/>
                </a:solidFill>
              </a:rPr>
              <a:t>START</a:t>
            </a:r>
          </a:p>
        </p:txBody>
      </p:sp>
      <p:sp>
        <p:nvSpPr>
          <p:cNvPr id="13319" name="Text Box 7"/>
          <p:cNvSpPr txBox="1">
            <a:spLocks noChangeArrowheads="1"/>
          </p:cNvSpPr>
          <p:nvPr/>
        </p:nvSpPr>
        <p:spPr bwMode="auto">
          <a:xfrm>
            <a:off x="533400" y="4876800"/>
            <a:ext cx="8229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b="1" dirty="0">
                <a:solidFill>
                  <a:srgbClr val="FF3300"/>
                </a:solidFill>
              </a:rPr>
              <a:t> </a:t>
            </a:r>
          </a:p>
        </p:txBody>
      </p:sp>
      <p:sp>
        <p:nvSpPr>
          <p:cNvPr id="13320" name="Line 8"/>
          <p:cNvSpPr>
            <a:spLocks noChangeShapeType="1"/>
          </p:cNvSpPr>
          <p:nvPr/>
        </p:nvSpPr>
        <p:spPr bwMode="auto">
          <a:xfrm>
            <a:off x="2057400" y="23622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a:solidFill>
                <a:srgbClr val="000000"/>
              </a:solidFill>
            </a:endParaRPr>
          </a:p>
        </p:txBody>
      </p:sp>
      <p:sp>
        <p:nvSpPr>
          <p:cNvPr id="13321" name="Line 9"/>
          <p:cNvSpPr>
            <a:spLocks noChangeShapeType="1"/>
          </p:cNvSpPr>
          <p:nvPr/>
        </p:nvSpPr>
        <p:spPr bwMode="auto">
          <a:xfrm>
            <a:off x="3321050" y="23622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a:solidFill>
                <a:srgbClr val="000000"/>
              </a:solidFill>
            </a:endParaRPr>
          </a:p>
        </p:txBody>
      </p:sp>
      <p:sp>
        <p:nvSpPr>
          <p:cNvPr id="13322" name="Line 10"/>
          <p:cNvSpPr>
            <a:spLocks noChangeShapeType="1"/>
          </p:cNvSpPr>
          <p:nvPr/>
        </p:nvSpPr>
        <p:spPr bwMode="auto">
          <a:xfrm>
            <a:off x="4616450" y="23622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a:solidFill>
                <a:srgbClr val="000000"/>
              </a:solidFill>
            </a:endParaRPr>
          </a:p>
        </p:txBody>
      </p:sp>
      <p:sp>
        <p:nvSpPr>
          <p:cNvPr id="13323" name="Line 11"/>
          <p:cNvSpPr>
            <a:spLocks noChangeShapeType="1"/>
          </p:cNvSpPr>
          <p:nvPr/>
        </p:nvSpPr>
        <p:spPr bwMode="auto">
          <a:xfrm>
            <a:off x="5861050" y="23622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a:solidFill>
                <a:srgbClr val="0000FF"/>
              </a:solidFill>
            </a:endParaRPr>
          </a:p>
        </p:txBody>
      </p:sp>
      <p:sp>
        <p:nvSpPr>
          <p:cNvPr id="13326" name="Text Box 14"/>
          <p:cNvSpPr txBox="1">
            <a:spLocks noChangeArrowheads="1"/>
          </p:cNvSpPr>
          <p:nvPr/>
        </p:nvSpPr>
        <p:spPr bwMode="auto">
          <a:xfrm>
            <a:off x="1676400" y="1905000"/>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b="1" dirty="0">
                <a:solidFill>
                  <a:srgbClr val="000000"/>
                </a:solidFill>
              </a:rPr>
              <a:t>1.00 g</a:t>
            </a:r>
          </a:p>
        </p:txBody>
      </p:sp>
      <p:sp>
        <p:nvSpPr>
          <p:cNvPr id="13327" name="Rectangle 15"/>
          <p:cNvSpPr>
            <a:spLocks noChangeArrowheads="1"/>
          </p:cNvSpPr>
          <p:nvPr/>
        </p:nvSpPr>
        <p:spPr bwMode="auto">
          <a:xfrm>
            <a:off x="2863850" y="1905000"/>
            <a:ext cx="9669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1800" b="1" dirty="0">
                <a:solidFill>
                  <a:srgbClr val="000000"/>
                </a:solidFill>
              </a:rPr>
              <a:t>0.500 g</a:t>
            </a:r>
          </a:p>
        </p:txBody>
      </p:sp>
      <p:sp>
        <p:nvSpPr>
          <p:cNvPr id="13328" name="Rectangle 16"/>
          <p:cNvSpPr>
            <a:spLocks noChangeArrowheads="1"/>
          </p:cNvSpPr>
          <p:nvPr/>
        </p:nvSpPr>
        <p:spPr bwMode="auto">
          <a:xfrm>
            <a:off x="4235450" y="1905000"/>
            <a:ext cx="9669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1800" b="1" dirty="0">
                <a:solidFill>
                  <a:srgbClr val="000000"/>
                </a:solidFill>
              </a:rPr>
              <a:t>0.250 g</a:t>
            </a:r>
          </a:p>
        </p:txBody>
      </p:sp>
      <p:sp>
        <p:nvSpPr>
          <p:cNvPr id="13329" name="Rectangle 17"/>
          <p:cNvSpPr>
            <a:spLocks noChangeArrowheads="1"/>
          </p:cNvSpPr>
          <p:nvPr/>
        </p:nvSpPr>
        <p:spPr bwMode="auto">
          <a:xfrm>
            <a:off x="5387975" y="1866900"/>
            <a:ext cx="9669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1800" b="1" dirty="0">
                <a:solidFill>
                  <a:srgbClr val="0000FF"/>
                </a:solidFill>
              </a:rPr>
              <a:t>0.125 g</a:t>
            </a:r>
          </a:p>
        </p:txBody>
      </p:sp>
      <p:sp>
        <p:nvSpPr>
          <p:cNvPr id="13332" name="Text Box 20"/>
          <p:cNvSpPr txBox="1">
            <a:spLocks noChangeArrowheads="1"/>
          </p:cNvSpPr>
          <p:nvPr/>
        </p:nvSpPr>
        <p:spPr bwMode="auto">
          <a:xfrm>
            <a:off x="1905000" y="30480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b="1" dirty="0">
                <a:solidFill>
                  <a:srgbClr val="000000"/>
                </a:solidFill>
              </a:rPr>
              <a:t>1</a:t>
            </a:r>
          </a:p>
        </p:txBody>
      </p:sp>
      <p:sp>
        <p:nvSpPr>
          <p:cNvPr id="13333" name="Rectangle 21"/>
          <p:cNvSpPr>
            <a:spLocks noChangeArrowheads="1"/>
          </p:cNvSpPr>
          <p:nvPr/>
        </p:nvSpPr>
        <p:spPr bwMode="auto">
          <a:xfrm>
            <a:off x="3168650" y="30480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1800" b="1" dirty="0">
                <a:solidFill>
                  <a:srgbClr val="000000"/>
                </a:solidFill>
              </a:rPr>
              <a:t>2</a:t>
            </a:r>
          </a:p>
        </p:txBody>
      </p:sp>
      <p:sp>
        <p:nvSpPr>
          <p:cNvPr id="13334" name="Rectangle 22"/>
          <p:cNvSpPr>
            <a:spLocks noChangeArrowheads="1"/>
          </p:cNvSpPr>
          <p:nvPr/>
        </p:nvSpPr>
        <p:spPr bwMode="auto">
          <a:xfrm>
            <a:off x="4464050" y="30480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1800" b="1" dirty="0">
                <a:solidFill>
                  <a:srgbClr val="000000"/>
                </a:solidFill>
              </a:rPr>
              <a:t>3</a:t>
            </a:r>
          </a:p>
        </p:txBody>
      </p:sp>
      <p:sp>
        <p:nvSpPr>
          <p:cNvPr id="13335" name="Rectangle 24"/>
          <p:cNvSpPr>
            <a:spLocks noChangeArrowheads="1"/>
          </p:cNvSpPr>
          <p:nvPr/>
        </p:nvSpPr>
        <p:spPr bwMode="auto">
          <a:xfrm>
            <a:off x="5708650" y="30480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1800" b="1" dirty="0">
                <a:solidFill>
                  <a:srgbClr val="0000FF"/>
                </a:solidFill>
              </a:rPr>
              <a:t>4</a:t>
            </a:r>
          </a:p>
        </p:txBody>
      </p:sp>
      <p:sp>
        <p:nvSpPr>
          <p:cNvPr id="13338" name="Text Box 27"/>
          <p:cNvSpPr txBox="1">
            <a:spLocks noChangeArrowheads="1"/>
          </p:cNvSpPr>
          <p:nvPr/>
        </p:nvSpPr>
        <p:spPr bwMode="auto">
          <a:xfrm>
            <a:off x="-27008" y="4800600"/>
            <a:ext cx="9144000" cy="2092881"/>
          </a:xfrm>
          <a:prstGeom prst="rect">
            <a:avLst/>
          </a:prstGeom>
          <a:solidFill>
            <a:schemeClr val="bg1"/>
          </a:solidFill>
          <a:ln w="12700">
            <a:solidFill>
              <a:schemeClr val="tx1"/>
            </a:solid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2400" dirty="0">
                <a:solidFill>
                  <a:srgbClr val="0000FF"/>
                </a:solidFill>
                <a:latin typeface="Times New Roman" panose="02020603050405020304" pitchFamily="18" charset="0"/>
                <a:cs typeface="Times New Roman" panose="02020603050405020304" pitchFamily="18" charset="0"/>
              </a:rPr>
              <a:t>It takes 4 half lives for this 2.00 g radioactive iodine to transmute away so that only 0.125 g remains.  Each half life is 8.07 days, so…</a:t>
            </a:r>
          </a:p>
          <a:p>
            <a:pPr algn="ctr" eaLnBrk="1" fontAlgn="base" hangingPunct="1">
              <a:spcBef>
                <a:spcPct val="50000"/>
              </a:spcBef>
              <a:spcAft>
                <a:spcPct val="0"/>
              </a:spcAft>
              <a:buFontTx/>
              <a:buNone/>
            </a:pPr>
            <a:r>
              <a:rPr lang="en-US" altLang="en-US" sz="3600" dirty="0">
                <a:solidFill>
                  <a:srgbClr val="FF0000"/>
                </a:solidFill>
                <a:latin typeface="Times New Roman" panose="02020603050405020304" pitchFamily="18" charset="0"/>
                <a:cs typeface="Times New Roman" panose="02020603050405020304" pitchFamily="18" charset="0"/>
              </a:rPr>
              <a:t>4 X 8.021 days = about 32.084 days,</a:t>
            </a:r>
            <a:br>
              <a:rPr lang="en-US" altLang="en-US" sz="3600" dirty="0">
                <a:solidFill>
                  <a:srgbClr val="FF0000"/>
                </a:solidFill>
                <a:latin typeface="Times New Roman" panose="02020603050405020304" pitchFamily="18" charset="0"/>
                <a:cs typeface="Times New Roman" panose="02020603050405020304" pitchFamily="18" charset="0"/>
              </a:rPr>
            </a:br>
            <a:r>
              <a:rPr lang="en-US" altLang="en-US" sz="2800" dirty="0">
                <a:solidFill>
                  <a:srgbClr val="FF0000"/>
                </a:solidFill>
                <a:latin typeface="Times New Roman" panose="02020603050405020304" pitchFamily="18" charset="0"/>
                <a:cs typeface="Times New Roman" panose="02020603050405020304" pitchFamily="18" charset="0"/>
              </a:rPr>
              <a:t>about 1 month.</a:t>
            </a:r>
            <a:endParaRPr lang="en-US" alt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68632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5362" name="Text Box 9"/>
          <p:cNvSpPr txBox="1">
            <a:spLocks noChangeArrowheads="1"/>
          </p:cNvSpPr>
          <p:nvPr/>
        </p:nvSpPr>
        <p:spPr bwMode="auto">
          <a:xfrm>
            <a:off x="215096" y="132308"/>
            <a:ext cx="8610601" cy="1384995"/>
          </a:xfrm>
          <a:prstGeom prst="rect">
            <a:avLst/>
          </a:prstGeom>
          <a:solidFill>
            <a:srgbClr val="FFFFCC"/>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68.  You put 400.0 g of Fe-53 in your pocket.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How long until you have 12.5 grams of this iron left?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2800" dirty="0">
                <a:solidFill>
                  <a:srgbClr val="FF0000"/>
                </a:solidFill>
                <a:latin typeface="Times New Roman" panose="02020603050405020304" pitchFamily="18" charset="0"/>
                <a:cs typeface="Times New Roman" panose="02020603050405020304" pitchFamily="18" charset="0"/>
              </a:rPr>
              <a:t>     </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What has the other 387.5 grams become?  </a:t>
            </a:r>
            <a:endParaRPr lang="en-US" altLang="en-US" sz="4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15363" name="Line 10"/>
          <p:cNvSpPr>
            <a:spLocks noChangeShapeType="1"/>
          </p:cNvSpPr>
          <p:nvPr/>
        </p:nvSpPr>
        <p:spPr bwMode="auto">
          <a:xfrm>
            <a:off x="609600" y="3200400"/>
            <a:ext cx="7924800" cy="0"/>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5364" name="Line 11"/>
          <p:cNvSpPr>
            <a:spLocks noChangeShapeType="1"/>
          </p:cNvSpPr>
          <p:nvPr/>
        </p:nvSpPr>
        <p:spPr bwMode="auto">
          <a:xfrm>
            <a:off x="609600" y="28956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a:solidFill>
                <a:srgbClr val="000000"/>
              </a:solidFill>
            </a:endParaRPr>
          </a:p>
        </p:txBody>
      </p:sp>
      <p:sp>
        <p:nvSpPr>
          <p:cNvPr id="15365" name="Text Box 12"/>
          <p:cNvSpPr txBox="1">
            <a:spLocks noChangeArrowheads="1"/>
          </p:cNvSpPr>
          <p:nvPr/>
        </p:nvSpPr>
        <p:spPr bwMode="auto">
          <a:xfrm>
            <a:off x="228600" y="23622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b="1" dirty="0">
                <a:solidFill>
                  <a:srgbClr val="000000"/>
                </a:solidFill>
              </a:rPr>
              <a:t>400.0 g</a:t>
            </a:r>
          </a:p>
        </p:txBody>
      </p:sp>
      <p:sp>
        <p:nvSpPr>
          <p:cNvPr id="15366" name="Text Box 13"/>
          <p:cNvSpPr txBox="1">
            <a:spLocks noChangeArrowheads="1"/>
          </p:cNvSpPr>
          <p:nvPr/>
        </p:nvSpPr>
        <p:spPr bwMode="auto">
          <a:xfrm>
            <a:off x="152400" y="3581400"/>
            <a:ext cx="8382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1800" b="1" dirty="0">
                <a:solidFill>
                  <a:srgbClr val="000000"/>
                </a:solidFill>
              </a:rPr>
              <a:t>NOW</a:t>
            </a:r>
          </a:p>
        </p:txBody>
      </p:sp>
    </p:spTree>
    <p:extLst>
      <p:ext uri="{BB962C8B-B14F-4D97-AF65-F5344CB8AC3E}">
        <p14:creationId xmlns:p14="http://schemas.microsoft.com/office/powerpoint/2010/main" val="24610514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5F7ABB42-D9E7-55CD-9278-16CC462253CB}"/>
            </a:ext>
          </a:extLst>
        </p:cNvPr>
        <p:cNvGrpSpPr/>
        <p:nvPr/>
      </p:nvGrpSpPr>
      <p:grpSpPr>
        <a:xfrm>
          <a:off x="0" y="0"/>
          <a:ext cx="0" cy="0"/>
          <a:chOff x="0" y="0"/>
          <a:chExt cx="0" cy="0"/>
        </a:xfrm>
      </p:grpSpPr>
      <p:sp>
        <p:nvSpPr>
          <p:cNvPr id="15362" name="Text Box 9">
            <a:extLst>
              <a:ext uri="{FF2B5EF4-FFF2-40B4-BE49-F238E27FC236}">
                <a16:creationId xmlns:a16="http://schemas.microsoft.com/office/drawing/2014/main" id="{C487A0CB-DB9E-82A8-2B65-D3D44CE30152}"/>
              </a:ext>
            </a:extLst>
          </p:cNvPr>
          <p:cNvSpPr txBox="1">
            <a:spLocks noChangeArrowheads="1"/>
          </p:cNvSpPr>
          <p:nvPr/>
        </p:nvSpPr>
        <p:spPr bwMode="auto">
          <a:xfrm>
            <a:off x="215096" y="132308"/>
            <a:ext cx="8610601" cy="1384995"/>
          </a:xfrm>
          <a:prstGeom prst="rect">
            <a:avLst/>
          </a:prstGeom>
          <a:solidFill>
            <a:srgbClr val="FFFFCC"/>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68.  You put 400.0 g of Fe-53 in your pocket.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How long until you have 12.5 grams of this iron left?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altLang="en-US" sz="2800" dirty="0">
                <a:solidFill>
                  <a:srgbClr val="FF0000"/>
                </a:solidFill>
                <a:latin typeface="Times New Roman" panose="02020603050405020304" pitchFamily="18" charset="0"/>
                <a:cs typeface="Times New Roman" panose="02020603050405020304" pitchFamily="18" charset="0"/>
              </a:rPr>
              <a:t>     </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What has the other 387.5 grams become?  </a:t>
            </a:r>
            <a:endParaRPr lang="en-US" altLang="en-US" sz="4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16387" name="Line 3"/>
          <p:cNvSpPr>
            <a:spLocks noChangeShapeType="1"/>
          </p:cNvSpPr>
          <p:nvPr/>
        </p:nvSpPr>
        <p:spPr bwMode="auto">
          <a:xfrm>
            <a:off x="609600" y="2362200"/>
            <a:ext cx="7924800" cy="0"/>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6388" name="Line 4"/>
          <p:cNvSpPr>
            <a:spLocks noChangeShapeType="1"/>
          </p:cNvSpPr>
          <p:nvPr/>
        </p:nvSpPr>
        <p:spPr bwMode="auto">
          <a:xfrm>
            <a:off x="609600" y="20574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6389" name="Text Box 5"/>
          <p:cNvSpPr txBox="1">
            <a:spLocks noChangeArrowheads="1"/>
          </p:cNvSpPr>
          <p:nvPr/>
        </p:nvSpPr>
        <p:spPr bwMode="auto">
          <a:xfrm>
            <a:off x="228600" y="15240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dirty="0">
                <a:solidFill>
                  <a:srgbClr val="000000"/>
                </a:solidFill>
              </a:rPr>
              <a:t>400.0 g</a:t>
            </a:r>
          </a:p>
        </p:txBody>
      </p:sp>
      <p:sp>
        <p:nvSpPr>
          <p:cNvPr id="16390" name="Text Box 6"/>
          <p:cNvSpPr txBox="1">
            <a:spLocks noChangeArrowheads="1"/>
          </p:cNvSpPr>
          <p:nvPr/>
        </p:nvSpPr>
        <p:spPr bwMode="auto">
          <a:xfrm>
            <a:off x="152400" y="2743200"/>
            <a:ext cx="8382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1800" dirty="0">
                <a:solidFill>
                  <a:srgbClr val="000000"/>
                </a:solidFill>
              </a:rPr>
              <a:t>NOW</a:t>
            </a:r>
          </a:p>
        </p:txBody>
      </p:sp>
      <p:sp>
        <p:nvSpPr>
          <p:cNvPr id="16392" name="Text Box 8"/>
          <p:cNvSpPr txBox="1">
            <a:spLocks noChangeArrowheads="1"/>
          </p:cNvSpPr>
          <p:nvPr/>
        </p:nvSpPr>
        <p:spPr bwMode="auto">
          <a:xfrm>
            <a:off x="88513" y="5458797"/>
            <a:ext cx="6096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fontAlgn="base" hangingPunct="1">
              <a:spcBef>
                <a:spcPct val="50000"/>
              </a:spcBef>
              <a:spcAft>
                <a:spcPct val="0"/>
              </a:spcAft>
              <a:buFontTx/>
              <a:buNone/>
            </a:pPr>
            <a:r>
              <a:rPr lang="en-US" altLang="en-US" sz="2800" dirty="0">
                <a:solidFill>
                  <a:srgbClr val="FF0000"/>
                </a:solidFill>
                <a:latin typeface="Times New Roman" panose="02020603050405020304" pitchFamily="18" charset="0"/>
                <a:cs typeface="Times New Roman" panose="02020603050405020304" pitchFamily="18" charset="0"/>
              </a:rPr>
              <a:t>53</a:t>
            </a:r>
            <a:br>
              <a:rPr lang="en-US" altLang="en-US" sz="2800" dirty="0">
                <a:solidFill>
                  <a:srgbClr val="FF0000"/>
                </a:solidFill>
                <a:latin typeface="Times New Roman" panose="02020603050405020304" pitchFamily="18" charset="0"/>
                <a:cs typeface="Times New Roman" panose="02020603050405020304" pitchFamily="18" charset="0"/>
              </a:rPr>
            </a:br>
            <a:r>
              <a:rPr lang="en-US" altLang="en-US" sz="2800" dirty="0">
                <a:solidFill>
                  <a:srgbClr val="FF0000"/>
                </a:solidFill>
                <a:latin typeface="Times New Roman" panose="02020603050405020304" pitchFamily="18" charset="0"/>
                <a:cs typeface="Times New Roman" panose="02020603050405020304" pitchFamily="18" charset="0"/>
              </a:rPr>
              <a:t>26</a:t>
            </a:r>
          </a:p>
        </p:txBody>
      </p:sp>
      <p:sp>
        <p:nvSpPr>
          <p:cNvPr id="16393" name="Text Box 9"/>
          <p:cNvSpPr txBox="1">
            <a:spLocks noChangeArrowheads="1"/>
          </p:cNvSpPr>
          <p:nvPr/>
        </p:nvSpPr>
        <p:spPr bwMode="auto">
          <a:xfrm>
            <a:off x="647700" y="5551129"/>
            <a:ext cx="7620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4400" dirty="0">
                <a:solidFill>
                  <a:srgbClr val="FF0000"/>
                </a:solidFill>
                <a:latin typeface="Times New Roman" panose="02020603050405020304" pitchFamily="18" charset="0"/>
                <a:cs typeface="Times New Roman" panose="02020603050405020304" pitchFamily="18" charset="0"/>
              </a:rPr>
              <a:t>Fe</a:t>
            </a:r>
          </a:p>
        </p:txBody>
      </p:sp>
      <p:sp>
        <p:nvSpPr>
          <p:cNvPr id="16394" name="Line 10"/>
          <p:cNvSpPr>
            <a:spLocks noChangeShapeType="1"/>
          </p:cNvSpPr>
          <p:nvPr/>
        </p:nvSpPr>
        <p:spPr bwMode="auto">
          <a:xfrm>
            <a:off x="1371600" y="5935849"/>
            <a:ext cx="13716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16395" name="Text Box 11"/>
          <p:cNvSpPr txBox="1">
            <a:spLocks noChangeArrowheads="1"/>
          </p:cNvSpPr>
          <p:nvPr/>
        </p:nvSpPr>
        <p:spPr bwMode="auto">
          <a:xfrm>
            <a:off x="2348560" y="5509613"/>
            <a:ext cx="9144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fontAlgn="base" hangingPunct="1">
              <a:spcBef>
                <a:spcPct val="50000"/>
              </a:spcBef>
              <a:spcAft>
                <a:spcPct val="0"/>
              </a:spcAft>
              <a:buFontTx/>
              <a:buNone/>
            </a:pPr>
            <a:r>
              <a:rPr lang="en-US" altLang="en-US" sz="2800" dirty="0">
                <a:solidFill>
                  <a:srgbClr val="FF0000"/>
                </a:solidFill>
                <a:latin typeface="Times New Roman" panose="02020603050405020304" pitchFamily="18" charset="0"/>
                <a:cs typeface="Times New Roman" panose="02020603050405020304" pitchFamily="18" charset="0"/>
              </a:rPr>
              <a:t>0</a:t>
            </a:r>
            <a:br>
              <a:rPr lang="en-US" altLang="en-US" sz="2800" dirty="0">
                <a:solidFill>
                  <a:srgbClr val="FF0000"/>
                </a:solidFill>
                <a:latin typeface="Times New Roman" panose="02020603050405020304" pitchFamily="18" charset="0"/>
                <a:cs typeface="Times New Roman" panose="02020603050405020304" pitchFamily="18" charset="0"/>
              </a:rPr>
            </a:br>
            <a:r>
              <a:rPr lang="en-US" altLang="en-US" sz="2800" dirty="0">
                <a:solidFill>
                  <a:srgbClr val="FF0000"/>
                </a:solidFill>
                <a:latin typeface="Times New Roman" panose="02020603050405020304" pitchFamily="18" charset="0"/>
                <a:cs typeface="Times New Roman" panose="02020603050405020304" pitchFamily="18" charset="0"/>
              </a:rPr>
              <a:t>+1</a:t>
            </a:r>
          </a:p>
        </p:txBody>
      </p:sp>
      <p:sp>
        <p:nvSpPr>
          <p:cNvPr id="16396" name="Text Box 12"/>
          <p:cNvSpPr txBox="1">
            <a:spLocks noChangeArrowheads="1"/>
          </p:cNvSpPr>
          <p:nvPr/>
        </p:nvSpPr>
        <p:spPr bwMode="auto">
          <a:xfrm>
            <a:off x="3186760" y="5601945"/>
            <a:ext cx="4572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4400" dirty="0">
                <a:solidFill>
                  <a:srgbClr val="FF0000"/>
                </a:solidFill>
                <a:latin typeface="Times New Roman" panose="02020603050405020304" pitchFamily="18" charset="0"/>
                <a:cs typeface="Times New Roman" panose="02020603050405020304" pitchFamily="18" charset="0"/>
              </a:rPr>
              <a:t>e</a:t>
            </a:r>
          </a:p>
        </p:txBody>
      </p:sp>
      <p:sp>
        <p:nvSpPr>
          <p:cNvPr id="16397" name="Text Box 13"/>
          <p:cNvSpPr txBox="1">
            <a:spLocks noChangeArrowheads="1"/>
          </p:cNvSpPr>
          <p:nvPr/>
        </p:nvSpPr>
        <p:spPr bwMode="auto">
          <a:xfrm>
            <a:off x="3667407" y="5601945"/>
            <a:ext cx="5334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4400" dirty="0">
                <a:solidFill>
                  <a:srgbClr val="FF0000"/>
                </a:solidFill>
                <a:latin typeface="Times New Roman" panose="02020603050405020304" pitchFamily="18" charset="0"/>
                <a:cs typeface="Times New Roman" panose="02020603050405020304" pitchFamily="18" charset="0"/>
              </a:rPr>
              <a:t>+</a:t>
            </a:r>
          </a:p>
        </p:txBody>
      </p:sp>
      <p:sp>
        <p:nvSpPr>
          <p:cNvPr id="16398" name="Rectangle 14"/>
          <p:cNvSpPr>
            <a:spLocks noChangeArrowheads="1"/>
          </p:cNvSpPr>
          <p:nvPr/>
        </p:nvSpPr>
        <p:spPr bwMode="auto">
          <a:xfrm>
            <a:off x="4200807" y="5551129"/>
            <a:ext cx="54373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800" dirty="0">
                <a:solidFill>
                  <a:srgbClr val="FF0000"/>
                </a:solidFill>
                <a:latin typeface="Times New Roman" panose="02020603050405020304" pitchFamily="18" charset="0"/>
                <a:cs typeface="Times New Roman" panose="02020603050405020304" pitchFamily="18" charset="0"/>
              </a:rPr>
              <a:t>53</a:t>
            </a:r>
            <a:br>
              <a:rPr lang="en-US" altLang="en-US" sz="2800" dirty="0">
                <a:solidFill>
                  <a:srgbClr val="FF0000"/>
                </a:solidFill>
                <a:latin typeface="Times New Roman" panose="02020603050405020304" pitchFamily="18" charset="0"/>
                <a:cs typeface="Times New Roman" panose="02020603050405020304" pitchFamily="18" charset="0"/>
              </a:rPr>
            </a:br>
            <a:r>
              <a:rPr lang="en-US" altLang="en-US" sz="2800" dirty="0">
                <a:solidFill>
                  <a:srgbClr val="FF0000"/>
                </a:solidFill>
                <a:latin typeface="Times New Roman" panose="02020603050405020304" pitchFamily="18" charset="0"/>
                <a:cs typeface="Times New Roman" panose="02020603050405020304" pitchFamily="18" charset="0"/>
              </a:rPr>
              <a:t>25</a:t>
            </a:r>
          </a:p>
        </p:txBody>
      </p:sp>
      <p:sp>
        <p:nvSpPr>
          <p:cNvPr id="16399" name="Rectangle 16"/>
          <p:cNvSpPr>
            <a:spLocks noChangeArrowheads="1"/>
          </p:cNvSpPr>
          <p:nvPr/>
        </p:nvSpPr>
        <p:spPr bwMode="auto">
          <a:xfrm>
            <a:off x="4629150" y="5563541"/>
            <a:ext cx="968535"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4400" dirty="0">
                <a:solidFill>
                  <a:srgbClr val="FF0000"/>
                </a:solidFill>
                <a:latin typeface="Times New Roman" panose="02020603050405020304" pitchFamily="18" charset="0"/>
                <a:cs typeface="Times New Roman" panose="02020603050405020304" pitchFamily="18" charset="0"/>
              </a:rPr>
              <a:t>Mn</a:t>
            </a:r>
          </a:p>
        </p:txBody>
      </p:sp>
      <p:sp>
        <p:nvSpPr>
          <p:cNvPr id="16400" name="Text Box 17"/>
          <p:cNvSpPr txBox="1">
            <a:spLocks noChangeArrowheads="1"/>
          </p:cNvSpPr>
          <p:nvPr/>
        </p:nvSpPr>
        <p:spPr bwMode="auto">
          <a:xfrm>
            <a:off x="6011375" y="5212140"/>
            <a:ext cx="28278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b="1" dirty="0">
                <a:solidFill>
                  <a:srgbClr val="FF0000"/>
                </a:solidFill>
                <a:latin typeface="Comic Sans MS" pitchFamily="66" charset="0"/>
              </a:rPr>
              <a:t>This is called positron decay.</a:t>
            </a:r>
          </a:p>
        </p:txBody>
      </p:sp>
      <p:sp>
        <p:nvSpPr>
          <p:cNvPr id="17" name="Line 3">
            <a:extLst>
              <a:ext uri="{FF2B5EF4-FFF2-40B4-BE49-F238E27FC236}">
                <a16:creationId xmlns:a16="http://schemas.microsoft.com/office/drawing/2014/main" id="{F1373970-317E-461C-BE0B-FD57132FF37B}"/>
              </a:ext>
            </a:extLst>
          </p:cNvPr>
          <p:cNvSpPr>
            <a:spLocks noChangeShapeType="1"/>
          </p:cNvSpPr>
          <p:nvPr/>
        </p:nvSpPr>
        <p:spPr bwMode="auto">
          <a:xfrm>
            <a:off x="609600" y="2362200"/>
            <a:ext cx="7924800" cy="0"/>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8" name="Line 4">
            <a:extLst>
              <a:ext uri="{FF2B5EF4-FFF2-40B4-BE49-F238E27FC236}">
                <a16:creationId xmlns:a16="http://schemas.microsoft.com/office/drawing/2014/main" id="{A3FD5ACA-D990-4F4F-87CB-DF1251393004}"/>
              </a:ext>
            </a:extLst>
          </p:cNvPr>
          <p:cNvSpPr>
            <a:spLocks noChangeShapeType="1"/>
          </p:cNvSpPr>
          <p:nvPr/>
        </p:nvSpPr>
        <p:spPr bwMode="auto">
          <a:xfrm>
            <a:off x="609600" y="20574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9" name="Text Box 5">
            <a:extLst>
              <a:ext uri="{FF2B5EF4-FFF2-40B4-BE49-F238E27FC236}">
                <a16:creationId xmlns:a16="http://schemas.microsoft.com/office/drawing/2014/main" id="{22EC1135-4F25-460F-B83A-18B7B337CEE5}"/>
              </a:ext>
            </a:extLst>
          </p:cNvPr>
          <p:cNvSpPr txBox="1">
            <a:spLocks noChangeArrowheads="1"/>
          </p:cNvSpPr>
          <p:nvPr/>
        </p:nvSpPr>
        <p:spPr bwMode="auto">
          <a:xfrm>
            <a:off x="228600" y="15240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dirty="0">
                <a:solidFill>
                  <a:srgbClr val="000000"/>
                </a:solidFill>
              </a:rPr>
              <a:t>400.0 g</a:t>
            </a:r>
          </a:p>
        </p:txBody>
      </p:sp>
      <p:sp>
        <p:nvSpPr>
          <p:cNvPr id="21" name="Line 17">
            <a:extLst>
              <a:ext uri="{FF2B5EF4-FFF2-40B4-BE49-F238E27FC236}">
                <a16:creationId xmlns:a16="http://schemas.microsoft.com/office/drawing/2014/main" id="{DF314290-1393-41B0-A0C5-E0A94130B7DC}"/>
              </a:ext>
            </a:extLst>
          </p:cNvPr>
          <p:cNvSpPr>
            <a:spLocks noChangeShapeType="1"/>
          </p:cNvSpPr>
          <p:nvPr/>
        </p:nvSpPr>
        <p:spPr bwMode="auto">
          <a:xfrm>
            <a:off x="1828800" y="20574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22" name="Line 18">
            <a:extLst>
              <a:ext uri="{FF2B5EF4-FFF2-40B4-BE49-F238E27FC236}">
                <a16:creationId xmlns:a16="http://schemas.microsoft.com/office/drawing/2014/main" id="{CA380B36-7DC1-4161-B64D-234BF5C189C6}"/>
              </a:ext>
            </a:extLst>
          </p:cNvPr>
          <p:cNvSpPr>
            <a:spLocks noChangeShapeType="1"/>
          </p:cNvSpPr>
          <p:nvPr/>
        </p:nvSpPr>
        <p:spPr bwMode="auto">
          <a:xfrm>
            <a:off x="2971800" y="20574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23" name="Line 19">
            <a:extLst>
              <a:ext uri="{FF2B5EF4-FFF2-40B4-BE49-F238E27FC236}">
                <a16:creationId xmlns:a16="http://schemas.microsoft.com/office/drawing/2014/main" id="{E39754D3-D4DB-41F4-81AD-11AFF8E2D374}"/>
              </a:ext>
            </a:extLst>
          </p:cNvPr>
          <p:cNvSpPr>
            <a:spLocks noChangeShapeType="1"/>
          </p:cNvSpPr>
          <p:nvPr/>
        </p:nvSpPr>
        <p:spPr bwMode="auto">
          <a:xfrm>
            <a:off x="4267200" y="20574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24" name="Line 20">
            <a:extLst>
              <a:ext uri="{FF2B5EF4-FFF2-40B4-BE49-F238E27FC236}">
                <a16:creationId xmlns:a16="http://schemas.microsoft.com/office/drawing/2014/main" id="{FE410FFE-03A7-4958-8144-2BB921838C97}"/>
              </a:ext>
            </a:extLst>
          </p:cNvPr>
          <p:cNvSpPr>
            <a:spLocks noChangeShapeType="1"/>
          </p:cNvSpPr>
          <p:nvPr/>
        </p:nvSpPr>
        <p:spPr bwMode="auto">
          <a:xfrm>
            <a:off x="5410200" y="20574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25" name="Line 21">
            <a:extLst>
              <a:ext uri="{FF2B5EF4-FFF2-40B4-BE49-F238E27FC236}">
                <a16:creationId xmlns:a16="http://schemas.microsoft.com/office/drawing/2014/main" id="{4EF83954-0136-4737-A85D-E5EA1AF0F2D4}"/>
              </a:ext>
            </a:extLst>
          </p:cNvPr>
          <p:cNvSpPr>
            <a:spLocks noChangeShapeType="1"/>
          </p:cNvSpPr>
          <p:nvPr/>
        </p:nvSpPr>
        <p:spPr bwMode="auto">
          <a:xfrm>
            <a:off x="6629400" y="20574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26" name="Rectangle 22">
            <a:extLst>
              <a:ext uri="{FF2B5EF4-FFF2-40B4-BE49-F238E27FC236}">
                <a16:creationId xmlns:a16="http://schemas.microsoft.com/office/drawing/2014/main" id="{4FC35252-C20E-4A82-9A4F-647BEAD6CCBE}"/>
              </a:ext>
            </a:extLst>
          </p:cNvPr>
          <p:cNvSpPr>
            <a:spLocks noChangeArrowheads="1"/>
          </p:cNvSpPr>
          <p:nvPr/>
        </p:nvSpPr>
        <p:spPr bwMode="auto">
          <a:xfrm>
            <a:off x="1371600" y="1524000"/>
            <a:ext cx="946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1800" dirty="0">
                <a:solidFill>
                  <a:srgbClr val="000000"/>
                </a:solidFill>
              </a:rPr>
              <a:t>200.0 g</a:t>
            </a:r>
          </a:p>
        </p:txBody>
      </p:sp>
      <p:sp>
        <p:nvSpPr>
          <p:cNvPr id="27" name="Rectangle 23">
            <a:extLst>
              <a:ext uri="{FF2B5EF4-FFF2-40B4-BE49-F238E27FC236}">
                <a16:creationId xmlns:a16="http://schemas.microsoft.com/office/drawing/2014/main" id="{7975FBBF-36D1-4214-8EBC-C6C839F0E983}"/>
              </a:ext>
            </a:extLst>
          </p:cNvPr>
          <p:cNvSpPr>
            <a:spLocks noChangeArrowheads="1"/>
          </p:cNvSpPr>
          <p:nvPr/>
        </p:nvSpPr>
        <p:spPr bwMode="auto">
          <a:xfrm>
            <a:off x="2514600" y="1524000"/>
            <a:ext cx="946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1800" dirty="0">
                <a:solidFill>
                  <a:srgbClr val="000000"/>
                </a:solidFill>
              </a:rPr>
              <a:t>100.0 g</a:t>
            </a:r>
          </a:p>
        </p:txBody>
      </p:sp>
      <p:sp>
        <p:nvSpPr>
          <p:cNvPr id="28" name="Rectangle 24">
            <a:extLst>
              <a:ext uri="{FF2B5EF4-FFF2-40B4-BE49-F238E27FC236}">
                <a16:creationId xmlns:a16="http://schemas.microsoft.com/office/drawing/2014/main" id="{2B1DA245-9BEC-415B-967B-DEF4F59997BC}"/>
              </a:ext>
            </a:extLst>
          </p:cNvPr>
          <p:cNvSpPr>
            <a:spLocks noChangeArrowheads="1"/>
          </p:cNvSpPr>
          <p:nvPr/>
        </p:nvSpPr>
        <p:spPr bwMode="auto">
          <a:xfrm>
            <a:off x="3810000" y="1524000"/>
            <a:ext cx="819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1800" dirty="0">
                <a:solidFill>
                  <a:srgbClr val="000000"/>
                </a:solidFill>
              </a:rPr>
              <a:t>50.0 g</a:t>
            </a:r>
          </a:p>
        </p:txBody>
      </p:sp>
      <p:sp>
        <p:nvSpPr>
          <p:cNvPr id="29" name="Rectangle 25">
            <a:extLst>
              <a:ext uri="{FF2B5EF4-FFF2-40B4-BE49-F238E27FC236}">
                <a16:creationId xmlns:a16="http://schemas.microsoft.com/office/drawing/2014/main" id="{DF9EAF87-6326-4345-8E3C-B1FC199F30E1}"/>
              </a:ext>
            </a:extLst>
          </p:cNvPr>
          <p:cNvSpPr>
            <a:spLocks noChangeArrowheads="1"/>
          </p:cNvSpPr>
          <p:nvPr/>
        </p:nvSpPr>
        <p:spPr bwMode="auto">
          <a:xfrm>
            <a:off x="4953000" y="1524000"/>
            <a:ext cx="819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1800" dirty="0">
                <a:solidFill>
                  <a:srgbClr val="000000"/>
                </a:solidFill>
              </a:rPr>
              <a:t>25.0 g</a:t>
            </a:r>
          </a:p>
        </p:txBody>
      </p:sp>
      <p:sp>
        <p:nvSpPr>
          <p:cNvPr id="30" name="Rectangle 26">
            <a:extLst>
              <a:ext uri="{FF2B5EF4-FFF2-40B4-BE49-F238E27FC236}">
                <a16:creationId xmlns:a16="http://schemas.microsoft.com/office/drawing/2014/main" id="{E702B732-3D8C-4B64-B215-F2FECB7AB90E}"/>
              </a:ext>
            </a:extLst>
          </p:cNvPr>
          <p:cNvSpPr>
            <a:spLocks noChangeArrowheads="1"/>
          </p:cNvSpPr>
          <p:nvPr/>
        </p:nvSpPr>
        <p:spPr bwMode="auto">
          <a:xfrm>
            <a:off x="6172200" y="1524000"/>
            <a:ext cx="819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1800" dirty="0">
                <a:solidFill>
                  <a:srgbClr val="000000"/>
                </a:solidFill>
              </a:rPr>
              <a:t>12.5 g</a:t>
            </a:r>
          </a:p>
        </p:txBody>
      </p:sp>
      <p:sp>
        <p:nvSpPr>
          <p:cNvPr id="31" name="Text Box 27">
            <a:extLst>
              <a:ext uri="{FF2B5EF4-FFF2-40B4-BE49-F238E27FC236}">
                <a16:creationId xmlns:a16="http://schemas.microsoft.com/office/drawing/2014/main" id="{7BA105B7-B664-42ED-9A39-B47A4736DE1C}"/>
              </a:ext>
            </a:extLst>
          </p:cNvPr>
          <p:cNvSpPr txBox="1">
            <a:spLocks noChangeArrowheads="1"/>
          </p:cNvSpPr>
          <p:nvPr/>
        </p:nvSpPr>
        <p:spPr bwMode="auto">
          <a:xfrm>
            <a:off x="1676400" y="2667000"/>
            <a:ext cx="6172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800" dirty="0">
                <a:solidFill>
                  <a:srgbClr val="FF3300"/>
                </a:solidFill>
              </a:rPr>
              <a:t>1         2            3         4           5</a:t>
            </a:r>
          </a:p>
        </p:txBody>
      </p:sp>
      <p:sp>
        <p:nvSpPr>
          <p:cNvPr id="2" name="TextBox 1">
            <a:extLst>
              <a:ext uri="{FF2B5EF4-FFF2-40B4-BE49-F238E27FC236}">
                <a16:creationId xmlns:a16="http://schemas.microsoft.com/office/drawing/2014/main" id="{46191449-FD8C-37CF-8A6B-46592692450A}"/>
              </a:ext>
            </a:extLst>
          </p:cNvPr>
          <p:cNvSpPr txBox="1"/>
          <p:nvPr/>
        </p:nvSpPr>
        <p:spPr>
          <a:xfrm>
            <a:off x="304800" y="3429000"/>
            <a:ext cx="7696200" cy="369332"/>
          </a:xfrm>
          <a:prstGeom prst="rect">
            <a:avLst/>
          </a:prstGeom>
          <a:noFill/>
        </p:spPr>
        <p:txBody>
          <a:bodyPr wrap="square" rtlCol="0">
            <a:spAutoFit/>
          </a:bodyPr>
          <a:lstStyle/>
          <a:p>
            <a:r>
              <a:rPr lang="en-US" dirty="0"/>
              <a:t>5 HL X 8.51 minutes = </a:t>
            </a:r>
          </a:p>
        </p:txBody>
      </p:sp>
    </p:spTree>
    <p:extLst>
      <p:ext uri="{BB962C8B-B14F-4D97-AF65-F5344CB8AC3E}">
        <p14:creationId xmlns:p14="http://schemas.microsoft.com/office/powerpoint/2010/main" val="42020675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0" y="0"/>
            <a:ext cx="9144000" cy="1384995"/>
          </a:xfrm>
          <a:prstGeom prst="rect">
            <a:avLst/>
          </a:prstGeom>
          <a:solidFill>
            <a:srgbClr val="92D050"/>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2800" dirty="0">
                <a:solidFill>
                  <a:srgbClr val="000000"/>
                </a:solidFill>
                <a:latin typeface="Times New Roman" panose="02020603050405020304" pitchFamily="18" charset="0"/>
                <a:cs typeface="Times New Roman" panose="02020603050405020304" pitchFamily="18" charset="0"/>
              </a:rPr>
              <a:t>69. If a scientist purifies 1.0 gram of radium-226, how many </a:t>
            </a:r>
            <a:br>
              <a:rPr lang="en-US" altLang="en-US" sz="2800" dirty="0">
                <a:solidFill>
                  <a:srgbClr val="000000"/>
                </a:solidFill>
                <a:latin typeface="Times New Roman" panose="02020603050405020304" pitchFamily="18" charset="0"/>
                <a:cs typeface="Times New Roman" panose="02020603050405020304" pitchFamily="18" charset="0"/>
              </a:rPr>
            </a:br>
            <a:r>
              <a:rPr lang="en-US" altLang="en-US" sz="2800" dirty="0">
                <a:solidFill>
                  <a:srgbClr val="000000"/>
                </a:solidFill>
                <a:latin typeface="Times New Roman" panose="02020603050405020304" pitchFamily="18" charset="0"/>
                <a:cs typeface="Times New Roman" panose="02020603050405020304" pitchFamily="18" charset="0"/>
              </a:rPr>
              <a:t>      years must pass before only 0.50 gram of the original</a:t>
            </a:r>
            <a:br>
              <a:rPr lang="en-US" altLang="en-US" sz="2800" dirty="0">
                <a:solidFill>
                  <a:srgbClr val="000000"/>
                </a:solidFill>
                <a:latin typeface="Times New Roman" panose="02020603050405020304" pitchFamily="18" charset="0"/>
                <a:cs typeface="Times New Roman" panose="02020603050405020304" pitchFamily="18" charset="0"/>
              </a:rPr>
            </a:br>
            <a:r>
              <a:rPr lang="en-US" altLang="en-US" sz="2800" dirty="0">
                <a:solidFill>
                  <a:srgbClr val="000000"/>
                </a:solidFill>
                <a:latin typeface="Times New Roman" panose="02020603050405020304" pitchFamily="18" charset="0"/>
                <a:cs typeface="Times New Roman" panose="02020603050405020304" pitchFamily="18" charset="0"/>
              </a:rPr>
              <a:t>      radium-226 sample remains unchanged?</a:t>
            </a:r>
          </a:p>
        </p:txBody>
      </p:sp>
    </p:spTree>
    <p:extLst>
      <p:ext uri="{BB962C8B-B14F-4D97-AF65-F5344CB8AC3E}">
        <p14:creationId xmlns:p14="http://schemas.microsoft.com/office/powerpoint/2010/main" val="37604342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48934-C3E9-96FD-8732-9AC871997670}"/>
            </a:ext>
          </a:extLst>
        </p:cNvPr>
        <p:cNvGrpSpPr/>
        <p:nvPr/>
      </p:nvGrpSpPr>
      <p:grpSpPr>
        <a:xfrm>
          <a:off x="0" y="0"/>
          <a:ext cx="0" cy="0"/>
          <a:chOff x="0" y="0"/>
          <a:chExt cx="0" cy="0"/>
        </a:xfrm>
      </p:grpSpPr>
      <p:sp>
        <p:nvSpPr>
          <p:cNvPr id="18434" name="TextBox 1">
            <a:extLst>
              <a:ext uri="{FF2B5EF4-FFF2-40B4-BE49-F238E27FC236}">
                <a16:creationId xmlns:a16="http://schemas.microsoft.com/office/drawing/2014/main" id="{26DB5C57-BE2A-E5A4-BD25-BE5901192CD4}"/>
              </a:ext>
            </a:extLst>
          </p:cNvPr>
          <p:cNvSpPr txBox="1">
            <a:spLocks noChangeArrowheads="1"/>
          </p:cNvSpPr>
          <p:nvPr/>
        </p:nvSpPr>
        <p:spPr bwMode="auto">
          <a:xfrm>
            <a:off x="0" y="0"/>
            <a:ext cx="9144000" cy="1384995"/>
          </a:xfrm>
          <a:prstGeom prst="rect">
            <a:avLst/>
          </a:prstGeom>
          <a:solidFill>
            <a:srgbClr val="92D050"/>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2800" dirty="0">
                <a:solidFill>
                  <a:srgbClr val="000000"/>
                </a:solidFill>
                <a:latin typeface="Times New Roman" panose="02020603050405020304" pitchFamily="18" charset="0"/>
                <a:cs typeface="Times New Roman" panose="02020603050405020304" pitchFamily="18" charset="0"/>
              </a:rPr>
              <a:t>69. If a scientist purifies 1.0 gram of radium-226, how many </a:t>
            </a:r>
            <a:br>
              <a:rPr lang="en-US" altLang="en-US" sz="2800" dirty="0">
                <a:solidFill>
                  <a:srgbClr val="000000"/>
                </a:solidFill>
                <a:latin typeface="Times New Roman" panose="02020603050405020304" pitchFamily="18" charset="0"/>
                <a:cs typeface="Times New Roman" panose="02020603050405020304" pitchFamily="18" charset="0"/>
              </a:rPr>
            </a:br>
            <a:r>
              <a:rPr lang="en-US" altLang="en-US" sz="2800" dirty="0">
                <a:solidFill>
                  <a:srgbClr val="000000"/>
                </a:solidFill>
                <a:latin typeface="Times New Roman" panose="02020603050405020304" pitchFamily="18" charset="0"/>
                <a:cs typeface="Times New Roman" panose="02020603050405020304" pitchFamily="18" charset="0"/>
              </a:rPr>
              <a:t>      years must pass before only 0.50 gram of the original</a:t>
            </a:r>
            <a:br>
              <a:rPr lang="en-US" altLang="en-US" sz="2800" dirty="0">
                <a:solidFill>
                  <a:srgbClr val="000000"/>
                </a:solidFill>
                <a:latin typeface="Times New Roman" panose="02020603050405020304" pitchFamily="18" charset="0"/>
                <a:cs typeface="Times New Roman" panose="02020603050405020304" pitchFamily="18" charset="0"/>
              </a:rPr>
            </a:br>
            <a:r>
              <a:rPr lang="en-US" altLang="en-US" sz="2800" dirty="0">
                <a:solidFill>
                  <a:srgbClr val="000000"/>
                </a:solidFill>
                <a:latin typeface="Times New Roman" panose="02020603050405020304" pitchFamily="18" charset="0"/>
                <a:cs typeface="Times New Roman" panose="02020603050405020304" pitchFamily="18" charset="0"/>
              </a:rPr>
              <a:t>      radium-226 sample remains unchanged?</a:t>
            </a:r>
          </a:p>
        </p:txBody>
      </p:sp>
      <p:sp>
        <p:nvSpPr>
          <p:cNvPr id="3" name="TextBox 2">
            <a:extLst>
              <a:ext uri="{FF2B5EF4-FFF2-40B4-BE49-F238E27FC236}">
                <a16:creationId xmlns:a16="http://schemas.microsoft.com/office/drawing/2014/main" id="{5EDBF07C-81EF-4D22-1F8E-9AFDAB78852C}"/>
              </a:ext>
            </a:extLst>
          </p:cNvPr>
          <p:cNvSpPr txBox="1"/>
          <p:nvPr/>
        </p:nvSpPr>
        <p:spPr>
          <a:xfrm>
            <a:off x="0" y="2209800"/>
            <a:ext cx="9144000" cy="3447098"/>
          </a:xfrm>
          <a:prstGeom prst="rect">
            <a:avLst/>
          </a:prstGeom>
          <a:noFill/>
        </p:spPr>
        <p:txBody>
          <a:bodyPr wrap="square">
            <a:spAutoFit/>
          </a:bodyPr>
          <a:lstStyle/>
          <a:p>
            <a:r>
              <a:rPr lang="en-US" altLang="en-US" sz="4000" dirty="0">
                <a:solidFill>
                  <a:srgbClr val="FF0000"/>
                </a:solidFill>
                <a:latin typeface="Congenial SemiBold" panose="02000503040000020004" pitchFamily="2" charset="0"/>
              </a:rPr>
              <a:t>Only one half-life must pass to transmute 1.0 grams into 0.5 grams, </a:t>
            </a:r>
          </a:p>
          <a:p>
            <a:endParaRPr lang="en-US" altLang="en-US" sz="4000" dirty="0">
              <a:solidFill>
                <a:srgbClr val="FF0000"/>
              </a:solidFill>
              <a:latin typeface="Congenial SemiBold" panose="02000503040000020004" pitchFamily="2" charset="0"/>
            </a:endParaRPr>
          </a:p>
          <a:p>
            <a:r>
              <a:rPr lang="en-US" altLang="en-US" sz="4000" dirty="0">
                <a:solidFill>
                  <a:srgbClr val="FF0000"/>
                </a:solidFill>
                <a:latin typeface="Congenial SemiBold" panose="02000503040000020004" pitchFamily="2" charset="0"/>
              </a:rPr>
              <a:t>LOOK at table N:  </a:t>
            </a:r>
            <a:br>
              <a:rPr lang="en-US" altLang="en-US" sz="4000" dirty="0">
                <a:solidFill>
                  <a:srgbClr val="FF0000"/>
                </a:solidFill>
                <a:latin typeface="Congenial SemiBold" panose="02000503040000020004" pitchFamily="2" charset="0"/>
              </a:rPr>
            </a:br>
            <a:r>
              <a:rPr lang="en-US" altLang="en-US" sz="4000" dirty="0">
                <a:solidFill>
                  <a:srgbClr val="FF0000"/>
                </a:solidFill>
                <a:latin typeface="Congenial SemiBold" panose="02000503040000020004" pitchFamily="2" charset="0"/>
              </a:rPr>
              <a:t>Ra-226 has a half-life of 1599 years.</a:t>
            </a:r>
            <a:br>
              <a:rPr lang="en-US" altLang="en-US" sz="1800" dirty="0">
                <a:solidFill>
                  <a:srgbClr val="000000"/>
                </a:solidFill>
              </a:rPr>
            </a:br>
            <a:endParaRPr lang="en-US" dirty="0"/>
          </a:p>
        </p:txBody>
      </p:sp>
    </p:spTree>
    <p:extLst>
      <p:ext uri="{BB962C8B-B14F-4D97-AF65-F5344CB8AC3E}">
        <p14:creationId xmlns:p14="http://schemas.microsoft.com/office/powerpoint/2010/main" val="42437068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0" y="0"/>
            <a:ext cx="9144000" cy="1815882"/>
          </a:xfrm>
          <a:prstGeom prst="rect">
            <a:avLst/>
          </a:prstGeom>
          <a:solidFill>
            <a:srgbClr val="CCCCFF"/>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70.  Based on Reference Table N, what fraction of a</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radioactive Sr-90 sample would remain unchanged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after 58.2 years?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 ½             B. ¼             C. 1/8            D. 1/16</a:t>
            </a:r>
            <a:endParaRPr lang="en-US" altLang="en-US" sz="2000" dirty="0">
              <a:solidFill>
                <a:schemeClr val="tx1">
                  <a:lumMod val="95000"/>
                  <a:lumOff val="5000"/>
                </a:schemeClr>
              </a:solidFill>
            </a:endParaRPr>
          </a:p>
        </p:txBody>
      </p:sp>
    </p:spTree>
    <p:extLst>
      <p:ext uri="{BB962C8B-B14F-4D97-AF65-F5344CB8AC3E}">
        <p14:creationId xmlns:p14="http://schemas.microsoft.com/office/powerpoint/2010/main" val="3781505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2003C-4175-E145-B1E5-7F2D2630D4CE}"/>
            </a:ext>
          </a:extLst>
        </p:cNvPr>
        <p:cNvGrpSpPr/>
        <p:nvPr/>
      </p:nvGrpSpPr>
      <p:grpSpPr>
        <a:xfrm>
          <a:off x="0" y="0"/>
          <a:ext cx="0" cy="0"/>
          <a:chOff x="0" y="0"/>
          <a:chExt cx="0" cy="0"/>
        </a:xfrm>
      </p:grpSpPr>
      <p:sp>
        <p:nvSpPr>
          <p:cNvPr id="18434" name="TextBox 1">
            <a:extLst>
              <a:ext uri="{FF2B5EF4-FFF2-40B4-BE49-F238E27FC236}">
                <a16:creationId xmlns:a16="http://schemas.microsoft.com/office/drawing/2014/main" id="{DCF35B83-1055-DE5C-00AE-3F9C7324ACC2}"/>
              </a:ext>
            </a:extLst>
          </p:cNvPr>
          <p:cNvSpPr txBox="1">
            <a:spLocks noChangeArrowheads="1"/>
          </p:cNvSpPr>
          <p:nvPr/>
        </p:nvSpPr>
        <p:spPr bwMode="auto">
          <a:xfrm>
            <a:off x="0" y="0"/>
            <a:ext cx="9144000" cy="1815882"/>
          </a:xfrm>
          <a:prstGeom prst="rect">
            <a:avLst/>
          </a:prstGeom>
          <a:solidFill>
            <a:srgbClr val="CCCCFF"/>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70.  Based on Reference Table N, what fraction of a</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radioactive Sr-90 sample would remain unchanged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after 58.2 years?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       A. ½             </a:t>
            </a:r>
            <a:r>
              <a:rPr lang="en-US" altLang="en-US" sz="2800" dirty="0">
                <a:solidFill>
                  <a:srgbClr val="FF0000"/>
                </a:solidFill>
                <a:latin typeface="Times New Roman" panose="02020603050405020304" pitchFamily="18" charset="0"/>
                <a:cs typeface="Times New Roman" panose="02020603050405020304" pitchFamily="18" charset="0"/>
              </a:rPr>
              <a:t>B. ¼             </a:t>
            </a: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C. 1/8            D. 1/16</a:t>
            </a:r>
            <a:endParaRPr lang="en-US" altLang="en-US" sz="2000" dirty="0">
              <a:solidFill>
                <a:schemeClr val="tx1">
                  <a:lumMod val="95000"/>
                  <a:lumOff val="5000"/>
                </a:schemeClr>
              </a:solidFill>
            </a:endParaRPr>
          </a:p>
        </p:txBody>
      </p:sp>
      <p:sp>
        <p:nvSpPr>
          <p:cNvPr id="3" name="Line 3"/>
          <p:cNvSpPr>
            <a:spLocks noChangeShapeType="1"/>
          </p:cNvSpPr>
          <p:nvPr/>
        </p:nvSpPr>
        <p:spPr bwMode="auto">
          <a:xfrm>
            <a:off x="823686" y="4403667"/>
            <a:ext cx="7924800" cy="0"/>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4" name="Line 4"/>
          <p:cNvSpPr>
            <a:spLocks noChangeShapeType="1"/>
          </p:cNvSpPr>
          <p:nvPr/>
        </p:nvSpPr>
        <p:spPr bwMode="auto">
          <a:xfrm>
            <a:off x="823686" y="4098867"/>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7" name="Line 17"/>
          <p:cNvSpPr>
            <a:spLocks noChangeShapeType="1"/>
          </p:cNvSpPr>
          <p:nvPr/>
        </p:nvSpPr>
        <p:spPr bwMode="auto">
          <a:xfrm>
            <a:off x="2667000" y="4098867"/>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9" name="Line 19"/>
          <p:cNvSpPr>
            <a:spLocks noChangeShapeType="1"/>
          </p:cNvSpPr>
          <p:nvPr/>
        </p:nvSpPr>
        <p:spPr bwMode="auto">
          <a:xfrm>
            <a:off x="4572000" y="4098867"/>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7" name="Text Box 27"/>
          <p:cNvSpPr txBox="1">
            <a:spLocks noChangeArrowheads="1"/>
          </p:cNvSpPr>
          <p:nvPr/>
        </p:nvSpPr>
        <p:spPr bwMode="auto">
          <a:xfrm>
            <a:off x="293914" y="4752716"/>
            <a:ext cx="737688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2400" b="1" dirty="0">
                <a:solidFill>
                  <a:srgbClr val="0000FF"/>
                </a:solidFill>
                <a:latin typeface="Times New Roman" panose="02020603050405020304" pitchFamily="18" charset="0"/>
                <a:cs typeface="Times New Roman" panose="02020603050405020304" pitchFamily="18" charset="0"/>
              </a:rPr>
              <a:t>START            29.1yr            </a:t>
            </a:r>
            <a:r>
              <a:rPr lang="en-US" altLang="en-US" sz="2400" b="1" dirty="0">
                <a:solidFill>
                  <a:srgbClr val="FF0000"/>
                </a:solidFill>
                <a:latin typeface="Times New Roman" panose="02020603050405020304" pitchFamily="18" charset="0"/>
                <a:cs typeface="Times New Roman" panose="02020603050405020304" pitchFamily="18" charset="0"/>
              </a:rPr>
              <a:t>58.2 years</a:t>
            </a:r>
          </a:p>
        </p:txBody>
      </p:sp>
      <p:sp>
        <p:nvSpPr>
          <p:cNvPr id="18" name="Text Box 27"/>
          <p:cNvSpPr txBox="1">
            <a:spLocks noChangeArrowheads="1"/>
          </p:cNvSpPr>
          <p:nvPr/>
        </p:nvSpPr>
        <p:spPr bwMode="auto">
          <a:xfrm>
            <a:off x="457200" y="2514600"/>
            <a:ext cx="7376886"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b="1" dirty="0">
                <a:solidFill>
                  <a:srgbClr val="0000FF"/>
                </a:solidFill>
                <a:latin typeface="Times New Roman" panose="02020603050405020304" pitchFamily="18" charset="0"/>
                <a:cs typeface="Times New Roman" panose="02020603050405020304" pitchFamily="18" charset="0"/>
              </a:rPr>
              <a:t>Whole      Half        </a:t>
            </a:r>
            <a:r>
              <a:rPr lang="en-US" altLang="en-US" b="1" dirty="0">
                <a:solidFill>
                  <a:srgbClr val="FF0000"/>
                </a:solidFill>
                <a:latin typeface="Times New Roman" panose="02020603050405020304" pitchFamily="18" charset="0"/>
                <a:cs typeface="Times New Roman" panose="02020603050405020304" pitchFamily="18" charset="0"/>
              </a:rPr>
              <a:t>Quarter</a:t>
            </a:r>
          </a:p>
          <a:p>
            <a:pPr eaLnBrk="1" fontAlgn="base" hangingPunct="1">
              <a:spcBef>
                <a:spcPct val="50000"/>
              </a:spcBef>
              <a:spcAft>
                <a:spcPct val="0"/>
              </a:spcAft>
              <a:buFontTx/>
              <a:buNone/>
            </a:pPr>
            <a:r>
              <a:rPr lang="en-US" altLang="en-US" sz="3600" b="1" dirty="0">
                <a:solidFill>
                  <a:srgbClr val="FF0000"/>
                </a:solidFill>
                <a:latin typeface="Times New Roman" panose="02020603050405020304" pitchFamily="18" charset="0"/>
                <a:cs typeface="Times New Roman" panose="02020603050405020304" pitchFamily="18" charset="0"/>
              </a:rPr>
              <a:t> </a:t>
            </a:r>
            <a:r>
              <a:rPr lang="en-US" altLang="en-US" sz="3600" b="1" baseline="30000" dirty="0">
                <a:solidFill>
                  <a:srgbClr val="0000FF"/>
                </a:solidFill>
                <a:latin typeface="Times New Roman" panose="02020603050405020304" pitchFamily="18" charset="0"/>
                <a:cs typeface="Times New Roman" panose="02020603050405020304" pitchFamily="18" charset="0"/>
              </a:rPr>
              <a:t>1</a:t>
            </a:r>
            <a:r>
              <a:rPr lang="en-US" altLang="en-US" sz="3600" b="1" dirty="0">
                <a:solidFill>
                  <a:srgbClr val="0000FF"/>
                </a:solidFill>
                <a:latin typeface="Times New Roman" panose="02020603050405020304" pitchFamily="18" charset="0"/>
                <a:cs typeface="Times New Roman" panose="02020603050405020304" pitchFamily="18" charset="0"/>
              </a:rPr>
              <a:t>/</a:t>
            </a:r>
            <a:r>
              <a:rPr lang="en-US" altLang="en-US" sz="3600" b="1" baseline="-25000" dirty="0">
                <a:solidFill>
                  <a:srgbClr val="0000FF"/>
                </a:solidFill>
                <a:latin typeface="Times New Roman" panose="02020603050405020304" pitchFamily="18" charset="0"/>
                <a:cs typeface="Times New Roman" panose="02020603050405020304" pitchFamily="18" charset="0"/>
              </a:rPr>
              <a:t>1</a:t>
            </a:r>
            <a:r>
              <a:rPr lang="en-US" altLang="en-US" sz="3600" b="1" dirty="0">
                <a:solidFill>
                  <a:srgbClr val="0000FF"/>
                </a:solidFill>
                <a:latin typeface="Times New Roman" panose="02020603050405020304" pitchFamily="18" charset="0"/>
                <a:cs typeface="Times New Roman" panose="02020603050405020304" pitchFamily="18" charset="0"/>
              </a:rPr>
              <a:t>            </a:t>
            </a:r>
            <a:r>
              <a:rPr lang="en-US" altLang="en-US" sz="3600" b="1" baseline="30000" dirty="0">
                <a:solidFill>
                  <a:srgbClr val="0000FF"/>
                </a:solidFill>
                <a:latin typeface="Times New Roman" panose="02020603050405020304" pitchFamily="18" charset="0"/>
                <a:cs typeface="Times New Roman" panose="02020603050405020304" pitchFamily="18" charset="0"/>
              </a:rPr>
              <a:t>1</a:t>
            </a:r>
            <a:r>
              <a:rPr lang="en-US" altLang="en-US" sz="3600" b="1" dirty="0">
                <a:solidFill>
                  <a:srgbClr val="0000FF"/>
                </a:solidFill>
                <a:latin typeface="Times New Roman" panose="02020603050405020304" pitchFamily="18" charset="0"/>
                <a:cs typeface="Times New Roman" panose="02020603050405020304" pitchFamily="18" charset="0"/>
              </a:rPr>
              <a:t>/</a:t>
            </a:r>
            <a:r>
              <a:rPr lang="en-US" altLang="en-US" sz="3600" b="1" baseline="-25000" dirty="0">
                <a:solidFill>
                  <a:srgbClr val="0000FF"/>
                </a:solidFill>
                <a:latin typeface="Times New Roman" panose="02020603050405020304" pitchFamily="18" charset="0"/>
                <a:cs typeface="Times New Roman" panose="02020603050405020304" pitchFamily="18" charset="0"/>
              </a:rPr>
              <a:t>2</a:t>
            </a:r>
            <a:r>
              <a:rPr lang="en-US" altLang="en-US" sz="3600" b="1" dirty="0">
                <a:solidFill>
                  <a:srgbClr val="0000FF"/>
                </a:solidFill>
                <a:latin typeface="Times New Roman" panose="02020603050405020304" pitchFamily="18" charset="0"/>
                <a:cs typeface="Times New Roman" panose="02020603050405020304" pitchFamily="18" charset="0"/>
              </a:rPr>
              <a:t>             </a:t>
            </a:r>
            <a:r>
              <a:rPr lang="en-US" altLang="en-US" sz="3600" b="1" baseline="30000" dirty="0">
                <a:solidFill>
                  <a:srgbClr val="FF0000"/>
                </a:solidFill>
                <a:latin typeface="Times New Roman" panose="02020603050405020304" pitchFamily="18" charset="0"/>
                <a:cs typeface="Times New Roman" panose="02020603050405020304" pitchFamily="18" charset="0"/>
              </a:rPr>
              <a:t>1</a:t>
            </a:r>
            <a:r>
              <a:rPr lang="en-US" altLang="en-US" sz="3600" b="1" dirty="0">
                <a:solidFill>
                  <a:srgbClr val="FF0000"/>
                </a:solidFill>
                <a:latin typeface="Times New Roman" panose="02020603050405020304" pitchFamily="18" charset="0"/>
                <a:cs typeface="Times New Roman" panose="02020603050405020304" pitchFamily="18" charset="0"/>
              </a:rPr>
              <a:t>/</a:t>
            </a:r>
            <a:r>
              <a:rPr lang="en-US" altLang="en-US" sz="3600" b="1" baseline="-25000" dirty="0">
                <a:solidFill>
                  <a:srgbClr val="FF0000"/>
                </a:solidFill>
                <a:latin typeface="Times New Roman" panose="02020603050405020304" pitchFamily="18" charset="0"/>
                <a:cs typeface="Times New Roman" panose="02020603050405020304" pitchFamily="18" charset="0"/>
              </a:rPr>
              <a:t>4</a:t>
            </a:r>
          </a:p>
        </p:txBody>
      </p:sp>
    </p:spTree>
    <p:extLst>
      <p:ext uri="{BB962C8B-B14F-4D97-AF65-F5344CB8AC3E}">
        <p14:creationId xmlns:p14="http://schemas.microsoft.com/office/powerpoint/2010/main" val="12501864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2345" y="0"/>
            <a:ext cx="9144000" cy="3385542"/>
          </a:xfrm>
          <a:prstGeom prst="rect">
            <a:avLst/>
          </a:prstGeom>
          <a:solidFill>
            <a:srgbClr val="FFFFCC"/>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3400" dirty="0">
                <a:solidFill>
                  <a:srgbClr val="000000"/>
                </a:solidFill>
                <a:latin typeface="Times New Roman" panose="02020603050405020304" pitchFamily="18" charset="0"/>
                <a:cs typeface="Times New Roman" panose="02020603050405020304" pitchFamily="18" charset="0"/>
              </a:rPr>
              <a:t>71. What is the half-life &amp; decay mode of Rn-222?</a:t>
            </a:r>
          </a:p>
          <a:p>
            <a:pPr eaLnBrk="1" fontAlgn="base" hangingPunct="1">
              <a:spcBef>
                <a:spcPct val="0"/>
              </a:spcBef>
              <a:spcAft>
                <a:spcPct val="0"/>
              </a:spcAft>
            </a:pPr>
            <a:r>
              <a:rPr lang="en-US" altLang="en-US" sz="3600" dirty="0">
                <a:solidFill>
                  <a:srgbClr val="000000"/>
                </a:solidFill>
                <a:latin typeface="Times New Roman" panose="02020603050405020304" pitchFamily="18" charset="0"/>
                <a:cs typeface="Times New Roman" panose="02020603050405020304" pitchFamily="18" charset="0"/>
              </a:rPr>
              <a:t>      </a:t>
            </a:r>
            <a:br>
              <a:rPr lang="en-US" altLang="en-US" sz="3600" dirty="0">
                <a:solidFill>
                  <a:srgbClr val="000000"/>
                </a:solidFill>
                <a:latin typeface="Times New Roman" panose="02020603050405020304" pitchFamily="18" charset="0"/>
                <a:cs typeface="Times New Roman" panose="02020603050405020304" pitchFamily="18" charset="0"/>
              </a:rPr>
            </a:br>
            <a:r>
              <a:rPr lang="en-US" altLang="en-US" sz="3600" dirty="0">
                <a:solidFill>
                  <a:srgbClr val="000000"/>
                </a:solidFill>
                <a:latin typeface="Times New Roman" panose="02020603050405020304" pitchFamily="18" charset="0"/>
                <a:cs typeface="Times New Roman" panose="02020603050405020304" pitchFamily="18" charset="0"/>
              </a:rPr>
              <a:t>      A. 1.910 days and alpha decay              </a:t>
            </a:r>
            <a:br>
              <a:rPr lang="en-US" altLang="en-US" sz="3600" dirty="0">
                <a:solidFill>
                  <a:srgbClr val="000000"/>
                </a:solidFill>
                <a:latin typeface="Times New Roman" panose="02020603050405020304" pitchFamily="18" charset="0"/>
                <a:cs typeface="Times New Roman" panose="02020603050405020304" pitchFamily="18" charset="0"/>
              </a:rPr>
            </a:br>
            <a:r>
              <a:rPr lang="en-US" altLang="en-US" sz="3600" dirty="0">
                <a:solidFill>
                  <a:srgbClr val="000000"/>
                </a:solidFill>
                <a:latin typeface="Times New Roman" panose="02020603050405020304" pitchFamily="18" charset="0"/>
                <a:cs typeface="Times New Roman" panose="02020603050405020304" pitchFamily="18" charset="0"/>
              </a:rPr>
              <a:t>      B. 1.910 days and beta decay</a:t>
            </a:r>
          </a:p>
          <a:p>
            <a:pPr eaLnBrk="1" fontAlgn="base" hangingPunct="1">
              <a:spcBef>
                <a:spcPct val="0"/>
              </a:spcBef>
              <a:spcAft>
                <a:spcPct val="0"/>
              </a:spcAft>
            </a:pPr>
            <a:r>
              <a:rPr lang="en-US" altLang="en-US" sz="3600" dirty="0">
                <a:solidFill>
                  <a:srgbClr val="000000"/>
                </a:solidFill>
                <a:latin typeface="Times New Roman" panose="02020603050405020304" pitchFamily="18" charset="0"/>
                <a:cs typeface="Times New Roman" panose="02020603050405020304" pitchFamily="18" charset="0"/>
              </a:rPr>
              <a:t>      C. 3.823days and alpha decay               </a:t>
            </a:r>
            <a:br>
              <a:rPr lang="en-US" altLang="en-US" sz="3600" dirty="0">
                <a:solidFill>
                  <a:srgbClr val="000000"/>
                </a:solidFill>
                <a:latin typeface="Times New Roman" panose="02020603050405020304" pitchFamily="18" charset="0"/>
                <a:cs typeface="Times New Roman" panose="02020603050405020304" pitchFamily="18" charset="0"/>
              </a:rPr>
            </a:br>
            <a:r>
              <a:rPr lang="en-US" altLang="en-US" sz="3600" dirty="0">
                <a:solidFill>
                  <a:srgbClr val="000000"/>
                </a:solidFill>
                <a:latin typeface="Times New Roman" panose="02020603050405020304" pitchFamily="18" charset="0"/>
                <a:cs typeface="Times New Roman" panose="02020603050405020304" pitchFamily="18" charset="0"/>
              </a:rPr>
              <a:t>      D. 3.823 days and beta decay</a:t>
            </a:r>
            <a:endParaRPr lang="en-US" altLang="en-US" sz="3200" dirty="0">
              <a:solidFill>
                <a:srgbClr val="000000"/>
              </a:solidFill>
            </a:endParaRPr>
          </a:p>
        </p:txBody>
      </p:sp>
    </p:spTree>
    <p:extLst>
      <p:ext uri="{BB962C8B-B14F-4D97-AF65-F5344CB8AC3E}">
        <p14:creationId xmlns:p14="http://schemas.microsoft.com/office/powerpoint/2010/main" val="20414362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3D9218C9-AB44-1B2F-C2E1-E57E1ECE6F39}"/>
            </a:ext>
          </a:extLst>
        </p:cNvPr>
        <p:cNvGrpSpPr/>
        <p:nvPr/>
      </p:nvGrpSpPr>
      <p:grpSpPr>
        <a:xfrm>
          <a:off x="0" y="0"/>
          <a:ext cx="0" cy="0"/>
          <a:chOff x="0" y="0"/>
          <a:chExt cx="0" cy="0"/>
        </a:xfrm>
      </p:grpSpPr>
      <p:sp>
        <p:nvSpPr>
          <p:cNvPr id="18434" name="TextBox 1">
            <a:extLst>
              <a:ext uri="{FF2B5EF4-FFF2-40B4-BE49-F238E27FC236}">
                <a16:creationId xmlns:a16="http://schemas.microsoft.com/office/drawing/2014/main" id="{022507B3-5C46-550E-F0C6-50AF132C589E}"/>
              </a:ext>
            </a:extLst>
          </p:cNvPr>
          <p:cNvSpPr txBox="1">
            <a:spLocks noChangeArrowheads="1"/>
          </p:cNvSpPr>
          <p:nvPr/>
        </p:nvSpPr>
        <p:spPr bwMode="auto">
          <a:xfrm>
            <a:off x="2345" y="0"/>
            <a:ext cx="9144000" cy="5940088"/>
          </a:xfrm>
          <a:prstGeom prst="rect">
            <a:avLst/>
          </a:prstGeom>
          <a:solidFill>
            <a:srgbClr val="FFFFCC"/>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3400" dirty="0">
                <a:solidFill>
                  <a:srgbClr val="000000"/>
                </a:solidFill>
                <a:latin typeface="Times New Roman" panose="02020603050405020304" pitchFamily="18" charset="0"/>
                <a:cs typeface="Times New Roman" panose="02020603050405020304" pitchFamily="18" charset="0"/>
              </a:rPr>
              <a:t>71. What is the half-life &amp; decay mode of Rn-222?</a:t>
            </a:r>
          </a:p>
          <a:p>
            <a:pPr eaLnBrk="1" fontAlgn="base" hangingPunct="1">
              <a:spcBef>
                <a:spcPct val="0"/>
              </a:spcBef>
              <a:spcAft>
                <a:spcPct val="0"/>
              </a:spcAft>
            </a:pPr>
            <a:r>
              <a:rPr lang="en-US" altLang="en-US" sz="3600" dirty="0">
                <a:solidFill>
                  <a:srgbClr val="000000"/>
                </a:solidFill>
                <a:latin typeface="Times New Roman" panose="02020603050405020304" pitchFamily="18" charset="0"/>
                <a:cs typeface="Times New Roman" panose="02020603050405020304" pitchFamily="18" charset="0"/>
              </a:rPr>
              <a:t>      </a:t>
            </a:r>
            <a:br>
              <a:rPr lang="en-US" altLang="en-US" sz="3600" dirty="0">
                <a:solidFill>
                  <a:srgbClr val="000000"/>
                </a:solidFill>
                <a:latin typeface="Times New Roman" panose="02020603050405020304" pitchFamily="18" charset="0"/>
                <a:cs typeface="Times New Roman" panose="02020603050405020304" pitchFamily="18" charset="0"/>
              </a:rPr>
            </a:br>
            <a:r>
              <a:rPr lang="en-US" altLang="en-US" sz="3600" dirty="0">
                <a:solidFill>
                  <a:srgbClr val="000000"/>
                </a:solidFill>
                <a:latin typeface="Times New Roman" panose="02020603050405020304" pitchFamily="18" charset="0"/>
                <a:cs typeface="Times New Roman" panose="02020603050405020304" pitchFamily="18" charset="0"/>
              </a:rPr>
              <a:t>      A. 1.910 days and alpha decay              </a:t>
            </a:r>
            <a:br>
              <a:rPr lang="en-US" altLang="en-US" sz="3600" dirty="0">
                <a:solidFill>
                  <a:srgbClr val="000000"/>
                </a:solidFill>
                <a:latin typeface="Times New Roman" panose="02020603050405020304" pitchFamily="18" charset="0"/>
                <a:cs typeface="Times New Roman" panose="02020603050405020304" pitchFamily="18" charset="0"/>
              </a:rPr>
            </a:br>
            <a:r>
              <a:rPr lang="en-US" altLang="en-US" sz="3600" dirty="0">
                <a:solidFill>
                  <a:srgbClr val="000000"/>
                </a:solidFill>
                <a:latin typeface="Times New Roman" panose="02020603050405020304" pitchFamily="18" charset="0"/>
                <a:cs typeface="Times New Roman" panose="02020603050405020304" pitchFamily="18" charset="0"/>
              </a:rPr>
              <a:t>      B. 1.910 days and beta decay</a:t>
            </a:r>
          </a:p>
          <a:p>
            <a:pPr eaLnBrk="1" fontAlgn="base" hangingPunct="1">
              <a:spcBef>
                <a:spcPct val="0"/>
              </a:spcBef>
              <a:spcAft>
                <a:spcPct val="0"/>
              </a:spcAft>
            </a:pP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3600" dirty="0">
                <a:solidFill>
                  <a:srgbClr val="FF0000"/>
                </a:solidFill>
                <a:latin typeface="Times New Roman" panose="02020603050405020304" pitchFamily="18" charset="0"/>
                <a:cs typeface="Times New Roman" panose="02020603050405020304" pitchFamily="18" charset="0"/>
              </a:rPr>
              <a:t>C. 3.823days and alpha decay               </a:t>
            </a:r>
            <a:br>
              <a:rPr lang="en-US" altLang="en-US" sz="3600" dirty="0">
                <a:solidFill>
                  <a:srgbClr val="000000"/>
                </a:solidFill>
                <a:latin typeface="Times New Roman" panose="02020603050405020304" pitchFamily="18" charset="0"/>
                <a:cs typeface="Times New Roman" panose="02020603050405020304" pitchFamily="18" charset="0"/>
              </a:rPr>
            </a:br>
            <a:r>
              <a:rPr lang="en-US" altLang="en-US" sz="3600" dirty="0">
                <a:solidFill>
                  <a:srgbClr val="000000"/>
                </a:solidFill>
                <a:latin typeface="Times New Roman" panose="02020603050405020304" pitchFamily="18" charset="0"/>
                <a:cs typeface="Times New Roman" panose="02020603050405020304" pitchFamily="18" charset="0"/>
              </a:rPr>
              <a:t>      D. 3.823 days and beta decay</a:t>
            </a:r>
            <a:br>
              <a:rPr lang="en-US" altLang="en-US" sz="3600" dirty="0">
                <a:solidFill>
                  <a:srgbClr val="000000"/>
                </a:solidFill>
                <a:latin typeface="Times New Roman" panose="02020603050405020304" pitchFamily="18" charset="0"/>
                <a:cs typeface="Times New Roman" panose="02020603050405020304" pitchFamily="18" charset="0"/>
              </a:rPr>
            </a:br>
            <a:br>
              <a:rPr lang="en-US" altLang="en-US" sz="3600" dirty="0">
                <a:solidFill>
                  <a:srgbClr val="000000"/>
                </a:solidFill>
                <a:latin typeface="Times New Roman" panose="02020603050405020304" pitchFamily="18" charset="0"/>
                <a:cs typeface="Times New Roman" panose="02020603050405020304" pitchFamily="18" charset="0"/>
              </a:rPr>
            </a:br>
            <a:r>
              <a:rPr lang="en-US" altLang="en-US" sz="3600" dirty="0">
                <a:solidFill>
                  <a:srgbClr val="000000"/>
                </a:solidFill>
                <a:latin typeface="Times New Roman" panose="02020603050405020304" pitchFamily="18" charset="0"/>
                <a:cs typeface="Times New Roman" panose="02020603050405020304" pitchFamily="18" charset="0"/>
              </a:rPr>
              <a:t>    </a:t>
            </a:r>
            <a:r>
              <a:rPr lang="en-US" altLang="en-US" sz="6600" dirty="0">
                <a:solidFill>
                  <a:srgbClr val="FF0000"/>
                </a:solidFill>
                <a:latin typeface="Times New Roman" panose="02020603050405020304" pitchFamily="18" charset="0"/>
                <a:cs typeface="Times New Roman" panose="02020603050405020304" pitchFamily="18" charset="0"/>
              </a:rPr>
              <a:t>LOOK at table N:  </a:t>
            </a:r>
            <a:br>
              <a:rPr lang="en-US" altLang="en-US" sz="3200" dirty="0">
                <a:solidFill>
                  <a:srgbClr val="FF0000"/>
                </a:solidFill>
                <a:latin typeface="Times New Roman" panose="02020603050405020304" pitchFamily="18" charset="0"/>
                <a:cs typeface="Times New Roman" panose="02020603050405020304" pitchFamily="18" charset="0"/>
              </a:rPr>
            </a:br>
            <a:r>
              <a:rPr lang="en-US" altLang="en-US" sz="3200" dirty="0">
                <a:solidFill>
                  <a:srgbClr val="FF0000"/>
                </a:solidFill>
                <a:latin typeface="Times New Roman" panose="02020603050405020304" pitchFamily="18" charset="0"/>
                <a:cs typeface="Times New Roman" panose="02020603050405020304" pitchFamily="18" charset="0"/>
              </a:rPr>
              <a:t>    3.823 days, Alpha Radiation emitted, choice C</a:t>
            </a:r>
            <a:br>
              <a:rPr lang="en-US" altLang="en-US" sz="3200" dirty="0">
                <a:solidFill>
                  <a:srgbClr val="000000"/>
                </a:solidFill>
                <a:latin typeface="Times New Roman" panose="02020603050405020304" pitchFamily="18" charset="0"/>
                <a:cs typeface="Times New Roman" panose="02020603050405020304" pitchFamily="18" charset="0"/>
              </a:rPr>
            </a:br>
            <a:endParaRPr lang="en-US" altLang="en-US" sz="3200" dirty="0">
              <a:solidFill>
                <a:srgbClr val="000000"/>
              </a:solidFill>
            </a:endParaRPr>
          </a:p>
        </p:txBody>
      </p:sp>
    </p:spTree>
    <p:extLst>
      <p:ext uri="{BB962C8B-B14F-4D97-AF65-F5344CB8AC3E}">
        <p14:creationId xmlns:p14="http://schemas.microsoft.com/office/powerpoint/2010/main" val="31271692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0" y="0"/>
            <a:ext cx="9144000" cy="1200329"/>
          </a:xfrm>
          <a:prstGeom prst="rect">
            <a:avLst/>
          </a:prstGeom>
          <a:solidFill>
            <a:schemeClr val="bg1">
              <a:lumMod val="95000"/>
            </a:schemeClr>
          </a:solidFill>
          <a:ln w="9525">
            <a:solidFill>
              <a:schemeClr val="tx1"/>
            </a:solid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2400" dirty="0">
                <a:solidFill>
                  <a:srgbClr val="000000"/>
                </a:solidFill>
                <a:latin typeface="Times New Roman" panose="02020603050405020304" pitchFamily="18" charset="0"/>
                <a:cs typeface="Times New Roman" panose="02020603050405020304" pitchFamily="18" charset="0"/>
              </a:rPr>
              <a:t>72. What is the half-life of sodium-25 if 1.00 gram of a 16.00-gram</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sample of sodium-25 remains unchanged after 237 seconds? </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A. 47.4 </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s               B. 59.3 s                  </a:t>
            </a:r>
            <a:r>
              <a:rPr lang="en-US" altLang="en-US" sz="2400" dirty="0">
                <a:solidFill>
                  <a:srgbClr val="000000"/>
                </a:solidFill>
                <a:latin typeface="Times New Roman" panose="02020603050405020304" pitchFamily="18" charset="0"/>
                <a:cs typeface="Times New Roman" panose="02020603050405020304" pitchFamily="18" charset="0"/>
              </a:rPr>
              <a:t>C. 79.0 s                   D. 118 s</a:t>
            </a:r>
          </a:p>
        </p:txBody>
      </p:sp>
    </p:spTree>
    <p:extLst>
      <p:ext uri="{BB962C8B-B14F-4D97-AF65-F5344CB8AC3E}">
        <p14:creationId xmlns:p14="http://schemas.microsoft.com/office/powerpoint/2010/main" val="21729394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ED682-161F-ABEA-8525-E42BF3188D91}"/>
            </a:ext>
          </a:extLst>
        </p:cNvPr>
        <p:cNvGrpSpPr/>
        <p:nvPr/>
      </p:nvGrpSpPr>
      <p:grpSpPr>
        <a:xfrm>
          <a:off x="0" y="0"/>
          <a:ext cx="0" cy="0"/>
          <a:chOff x="0" y="0"/>
          <a:chExt cx="0" cy="0"/>
        </a:xfrm>
      </p:grpSpPr>
      <p:sp>
        <p:nvSpPr>
          <p:cNvPr id="18434" name="TextBox 1">
            <a:extLst>
              <a:ext uri="{FF2B5EF4-FFF2-40B4-BE49-F238E27FC236}">
                <a16:creationId xmlns:a16="http://schemas.microsoft.com/office/drawing/2014/main" id="{A4F4BA6E-C96F-021C-CB32-2B8678BB3EDD}"/>
              </a:ext>
            </a:extLst>
          </p:cNvPr>
          <p:cNvSpPr txBox="1">
            <a:spLocks noChangeArrowheads="1"/>
          </p:cNvSpPr>
          <p:nvPr/>
        </p:nvSpPr>
        <p:spPr bwMode="auto">
          <a:xfrm>
            <a:off x="0" y="0"/>
            <a:ext cx="9144000" cy="1200329"/>
          </a:xfrm>
          <a:prstGeom prst="rect">
            <a:avLst/>
          </a:prstGeom>
          <a:solidFill>
            <a:schemeClr val="bg1">
              <a:lumMod val="95000"/>
            </a:schemeClr>
          </a:solidFill>
          <a:ln w="9525">
            <a:solidFill>
              <a:schemeClr val="tx1"/>
            </a:solid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2400" dirty="0">
                <a:solidFill>
                  <a:srgbClr val="000000"/>
                </a:solidFill>
                <a:latin typeface="Times New Roman" panose="02020603050405020304" pitchFamily="18" charset="0"/>
                <a:cs typeface="Times New Roman" panose="02020603050405020304" pitchFamily="18" charset="0"/>
              </a:rPr>
              <a:t>72. What is the half-life of sodium-25 if 1.00 gram of a 16.00-gram</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sample of sodium-25 remains unchanged after 237 seconds? </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A. 47.4 </a:t>
            </a: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s               </a:t>
            </a:r>
            <a:r>
              <a:rPr lang="en-US" altLang="en-US" sz="2400" dirty="0">
                <a:solidFill>
                  <a:srgbClr val="0000FF"/>
                </a:solidFill>
                <a:latin typeface="Times New Roman" panose="02020603050405020304" pitchFamily="18" charset="0"/>
                <a:cs typeface="Times New Roman" panose="02020603050405020304" pitchFamily="18" charset="0"/>
              </a:rPr>
              <a:t>B. 59.3 s                  </a:t>
            </a:r>
            <a:r>
              <a:rPr lang="en-US" altLang="en-US" sz="2400" dirty="0">
                <a:solidFill>
                  <a:srgbClr val="000000"/>
                </a:solidFill>
                <a:latin typeface="Times New Roman" panose="02020603050405020304" pitchFamily="18" charset="0"/>
                <a:cs typeface="Times New Roman" panose="02020603050405020304" pitchFamily="18" charset="0"/>
              </a:rPr>
              <a:t>C. 79.0 s                   D. 118 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816DC32-D942-2C07-ACF8-53D6F6B10D22}"/>
                  </a:ext>
                </a:extLst>
              </p:cNvPr>
              <p:cNvSpPr txBox="1"/>
              <p:nvPr/>
            </p:nvSpPr>
            <p:spPr>
              <a:xfrm>
                <a:off x="0" y="3795712"/>
                <a:ext cx="9144000" cy="2092881"/>
              </a:xfrm>
              <a:prstGeom prst="rect">
                <a:avLst/>
              </a:prstGeom>
              <a:noFill/>
            </p:spPr>
            <p:txBody>
              <a:bodyPr wrap="square" rtlCol="0">
                <a:spAutoFit/>
              </a:bodyPr>
              <a:lstStyle/>
              <a:p>
                <a:pPr eaLnBrk="1" fontAlgn="base" hangingPunct="1">
                  <a:spcBef>
                    <a:spcPct val="0"/>
                  </a:spcBef>
                  <a:spcAft>
                    <a:spcPct val="0"/>
                  </a:spcAft>
                </a:pPr>
                <a:r>
                  <a:rPr lang="en-US" altLang="en-US" sz="3200" dirty="0">
                    <a:solidFill>
                      <a:srgbClr val="0000FF"/>
                    </a:solidFill>
                    <a:latin typeface="Times New Roman" panose="02020603050405020304" pitchFamily="18" charset="0"/>
                    <a:cs typeface="Times New Roman" panose="02020603050405020304" pitchFamily="18" charset="0"/>
                  </a:rPr>
                  <a:t>                                                        That’s 4 half lives.</a:t>
                </a:r>
              </a:p>
              <a:p>
                <a:pPr eaLnBrk="1" fontAlgn="base" hangingPunct="1">
                  <a:spcBef>
                    <a:spcPct val="0"/>
                  </a:spcBef>
                  <a:spcAft>
                    <a:spcPct val="0"/>
                  </a:spcAft>
                </a:pPr>
                <a:endParaRPr lang="en-US" altLang="en-US" sz="4000" dirty="0">
                  <a:solidFill>
                    <a:srgbClr val="0000FF"/>
                  </a:solidFill>
                  <a:latin typeface="Congenial SemiBold" panose="02000503040000020004" pitchFamily="2" charset="0"/>
                  <a:cs typeface="Times New Roman" panose="02020603050405020304" pitchFamily="18" charset="0"/>
                </a:endParaRPr>
              </a:p>
              <a:p>
                <a:pPr eaLnBrk="1" fontAlgn="base" hangingPunct="1">
                  <a:spcBef>
                    <a:spcPct val="0"/>
                  </a:spcBef>
                  <a:spcAft>
                    <a:spcPct val="0"/>
                  </a:spcAft>
                </a:pPr>
                <a:r>
                  <a:rPr lang="en-US" altLang="en-US" sz="4000" dirty="0">
                    <a:solidFill>
                      <a:srgbClr val="FF0000"/>
                    </a:solidFill>
                    <a:latin typeface="Times New Roman" panose="02020603050405020304" pitchFamily="18" charset="0"/>
                    <a:cs typeface="Times New Roman" panose="02020603050405020304" pitchFamily="18" charset="0"/>
                  </a:rPr>
                  <a:t>237 seconds </a:t>
                </a:r>
                <a14:m>
                  <m:oMath xmlns:m="http://schemas.openxmlformats.org/officeDocument/2006/math">
                    <m:r>
                      <a:rPr lang="en-US" altLang="en-US" sz="400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en-US" sz="40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 </m:t>
                    </m:r>
                  </m:oMath>
                </a14:m>
                <a:r>
                  <a:rPr lang="en-US" altLang="en-US" sz="4000" dirty="0">
                    <a:solidFill>
                      <a:srgbClr val="FF0000"/>
                    </a:solidFill>
                    <a:latin typeface="Times New Roman" panose="02020603050405020304" pitchFamily="18" charset="0"/>
                    <a:cs typeface="Times New Roman" panose="02020603050405020304" pitchFamily="18" charset="0"/>
                  </a:rPr>
                  <a:t>4 = 59.3 seconds  </a:t>
                </a:r>
                <a:r>
                  <a:rPr lang="en-US" altLang="en-US" sz="4000" dirty="0">
                    <a:solidFill>
                      <a:srgbClr val="0000FF"/>
                    </a:solidFill>
                    <a:latin typeface="Times New Roman" panose="02020603050405020304" pitchFamily="18" charset="0"/>
                    <a:cs typeface="Times New Roman" panose="02020603050405020304" pitchFamily="18" charset="0"/>
                  </a:rPr>
                  <a:t>(B)</a:t>
                </a:r>
              </a:p>
              <a:p>
                <a:endParaRPr lang="en-US" dirty="0"/>
              </a:p>
            </p:txBody>
          </p:sp>
        </mc:Choice>
        <mc:Fallback xmlns="">
          <p:sp>
            <p:nvSpPr>
              <p:cNvPr id="2" name="TextBox 1">
                <a:extLst>
                  <a:ext uri="{FF2B5EF4-FFF2-40B4-BE49-F238E27FC236}">
                    <a16:creationId xmlns:a16="http://schemas.microsoft.com/office/drawing/2014/main" id="{3816DC32-D942-2C07-ACF8-53D6F6B10D22}"/>
                  </a:ext>
                </a:extLst>
              </p:cNvPr>
              <p:cNvSpPr txBox="1">
                <a:spLocks noRot="1" noChangeAspect="1" noMove="1" noResize="1" noEditPoints="1" noAdjustHandles="1" noChangeArrowheads="1" noChangeShapeType="1" noTextEdit="1"/>
              </p:cNvSpPr>
              <p:nvPr/>
            </p:nvSpPr>
            <p:spPr>
              <a:xfrm>
                <a:off x="0" y="3795712"/>
                <a:ext cx="9144000" cy="2092881"/>
              </a:xfrm>
              <a:prstGeom prst="rect">
                <a:avLst/>
              </a:prstGeom>
              <a:blipFill>
                <a:blip r:embed="rId2"/>
                <a:stretch>
                  <a:fillRect l="-2333" t="-4082"/>
                </a:stretch>
              </a:blipFill>
            </p:spPr>
            <p:txBody>
              <a:bodyPr/>
              <a:lstStyle/>
              <a:p>
                <a:r>
                  <a:rPr lang="en-US">
                    <a:noFill/>
                  </a:rPr>
                  <a:t> </a:t>
                </a:r>
              </a:p>
            </p:txBody>
          </p:sp>
        </mc:Fallback>
      </mc:AlternateContent>
      <p:sp>
        <p:nvSpPr>
          <p:cNvPr id="3" name="Line 3">
            <a:extLst>
              <a:ext uri="{FF2B5EF4-FFF2-40B4-BE49-F238E27FC236}">
                <a16:creationId xmlns:a16="http://schemas.microsoft.com/office/drawing/2014/main" id="{ADA1906E-9CD2-11E9-05C4-BEB51803C6E0}"/>
              </a:ext>
            </a:extLst>
          </p:cNvPr>
          <p:cNvSpPr>
            <a:spLocks noChangeShapeType="1"/>
          </p:cNvSpPr>
          <p:nvPr/>
        </p:nvSpPr>
        <p:spPr bwMode="auto">
          <a:xfrm>
            <a:off x="457200" y="2667000"/>
            <a:ext cx="7924800" cy="0"/>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4" name="Line 4">
            <a:extLst>
              <a:ext uri="{FF2B5EF4-FFF2-40B4-BE49-F238E27FC236}">
                <a16:creationId xmlns:a16="http://schemas.microsoft.com/office/drawing/2014/main" id="{87F1E564-8CEC-B685-A1E5-2F074ADC6808}"/>
              </a:ext>
            </a:extLst>
          </p:cNvPr>
          <p:cNvSpPr>
            <a:spLocks noChangeShapeType="1"/>
          </p:cNvSpPr>
          <p:nvPr/>
        </p:nvSpPr>
        <p:spPr bwMode="auto">
          <a:xfrm>
            <a:off x="457200" y="23622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a:solidFill>
                <a:srgbClr val="000000"/>
              </a:solidFill>
            </a:endParaRPr>
          </a:p>
        </p:txBody>
      </p:sp>
      <p:sp>
        <p:nvSpPr>
          <p:cNvPr id="5" name="Text Box 5">
            <a:extLst>
              <a:ext uri="{FF2B5EF4-FFF2-40B4-BE49-F238E27FC236}">
                <a16:creationId xmlns:a16="http://schemas.microsoft.com/office/drawing/2014/main" id="{42337B42-E467-14C8-7C2C-D2B2A2BEDCE4}"/>
              </a:ext>
            </a:extLst>
          </p:cNvPr>
          <p:cNvSpPr txBox="1">
            <a:spLocks noChangeArrowheads="1"/>
          </p:cNvSpPr>
          <p:nvPr/>
        </p:nvSpPr>
        <p:spPr bwMode="auto">
          <a:xfrm>
            <a:off x="228600" y="1843087"/>
            <a:ext cx="83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b="1" dirty="0">
                <a:solidFill>
                  <a:srgbClr val="000000"/>
                </a:solidFill>
              </a:rPr>
              <a:t>16 g</a:t>
            </a:r>
          </a:p>
        </p:txBody>
      </p:sp>
      <p:sp>
        <p:nvSpPr>
          <p:cNvPr id="6" name="Text Box 6">
            <a:extLst>
              <a:ext uri="{FF2B5EF4-FFF2-40B4-BE49-F238E27FC236}">
                <a16:creationId xmlns:a16="http://schemas.microsoft.com/office/drawing/2014/main" id="{FA002F50-5C7E-25AA-A847-8E36D4D5B521}"/>
              </a:ext>
            </a:extLst>
          </p:cNvPr>
          <p:cNvSpPr txBox="1">
            <a:spLocks noChangeArrowheads="1"/>
          </p:cNvSpPr>
          <p:nvPr/>
        </p:nvSpPr>
        <p:spPr bwMode="auto">
          <a:xfrm>
            <a:off x="0" y="3048000"/>
            <a:ext cx="10668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fontAlgn="base" hangingPunct="1">
              <a:spcBef>
                <a:spcPct val="50000"/>
              </a:spcBef>
              <a:spcAft>
                <a:spcPct val="0"/>
              </a:spcAft>
              <a:buFontTx/>
              <a:buNone/>
            </a:pPr>
            <a:r>
              <a:rPr lang="en-US" altLang="en-US" sz="1800" b="1" dirty="0">
                <a:solidFill>
                  <a:srgbClr val="000000"/>
                </a:solidFill>
              </a:rPr>
              <a:t>START</a:t>
            </a:r>
          </a:p>
        </p:txBody>
      </p:sp>
      <p:sp>
        <p:nvSpPr>
          <p:cNvPr id="7" name="Line 8">
            <a:extLst>
              <a:ext uri="{FF2B5EF4-FFF2-40B4-BE49-F238E27FC236}">
                <a16:creationId xmlns:a16="http://schemas.microsoft.com/office/drawing/2014/main" id="{41ACA615-6D53-6E9A-FF84-1986C247A2EE}"/>
              </a:ext>
            </a:extLst>
          </p:cNvPr>
          <p:cNvSpPr>
            <a:spLocks noChangeShapeType="1"/>
          </p:cNvSpPr>
          <p:nvPr/>
        </p:nvSpPr>
        <p:spPr bwMode="auto">
          <a:xfrm>
            <a:off x="2057400" y="23622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a:solidFill>
                <a:srgbClr val="000000"/>
              </a:solidFill>
            </a:endParaRPr>
          </a:p>
        </p:txBody>
      </p:sp>
      <p:sp>
        <p:nvSpPr>
          <p:cNvPr id="8" name="Line 9">
            <a:extLst>
              <a:ext uri="{FF2B5EF4-FFF2-40B4-BE49-F238E27FC236}">
                <a16:creationId xmlns:a16="http://schemas.microsoft.com/office/drawing/2014/main" id="{AA90C240-207D-109E-C0B7-FDF48689A4FD}"/>
              </a:ext>
            </a:extLst>
          </p:cNvPr>
          <p:cNvSpPr>
            <a:spLocks noChangeShapeType="1"/>
          </p:cNvSpPr>
          <p:nvPr/>
        </p:nvSpPr>
        <p:spPr bwMode="auto">
          <a:xfrm>
            <a:off x="3321050" y="23622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a:solidFill>
                <a:srgbClr val="000000"/>
              </a:solidFill>
            </a:endParaRPr>
          </a:p>
        </p:txBody>
      </p:sp>
      <p:sp>
        <p:nvSpPr>
          <p:cNvPr id="9" name="Line 10">
            <a:extLst>
              <a:ext uri="{FF2B5EF4-FFF2-40B4-BE49-F238E27FC236}">
                <a16:creationId xmlns:a16="http://schemas.microsoft.com/office/drawing/2014/main" id="{A65A2D37-FAA6-DD28-F5A3-083977649B28}"/>
              </a:ext>
            </a:extLst>
          </p:cNvPr>
          <p:cNvSpPr>
            <a:spLocks noChangeShapeType="1"/>
          </p:cNvSpPr>
          <p:nvPr/>
        </p:nvSpPr>
        <p:spPr bwMode="auto">
          <a:xfrm>
            <a:off x="4616450" y="23622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a:solidFill>
                <a:srgbClr val="000000"/>
              </a:solidFill>
            </a:endParaRPr>
          </a:p>
        </p:txBody>
      </p:sp>
      <p:sp>
        <p:nvSpPr>
          <p:cNvPr id="10" name="Line 11">
            <a:extLst>
              <a:ext uri="{FF2B5EF4-FFF2-40B4-BE49-F238E27FC236}">
                <a16:creationId xmlns:a16="http://schemas.microsoft.com/office/drawing/2014/main" id="{9CE502C6-4908-CE63-CF8A-3CD9248739A9}"/>
              </a:ext>
            </a:extLst>
          </p:cNvPr>
          <p:cNvSpPr>
            <a:spLocks noChangeShapeType="1"/>
          </p:cNvSpPr>
          <p:nvPr/>
        </p:nvSpPr>
        <p:spPr bwMode="auto">
          <a:xfrm>
            <a:off x="5861050" y="2362200"/>
            <a:ext cx="0" cy="609600"/>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a:solidFill>
                <a:srgbClr val="0000FF"/>
              </a:solidFill>
            </a:endParaRPr>
          </a:p>
        </p:txBody>
      </p:sp>
      <p:sp>
        <p:nvSpPr>
          <p:cNvPr id="15" name="Text Box 20">
            <a:extLst>
              <a:ext uri="{FF2B5EF4-FFF2-40B4-BE49-F238E27FC236}">
                <a16:creationId xmlns:a16="http://schemas.microsoft.com/office/drawing/2014/main" id="{C9712933-E51B-FAC5-E2C8-9EF8B2BA1762}"/>
              </a:ext>
            </a:extLst>
          </p:cNvPr>
          <p:cNvSpPr txBox="1">
            <a:spLocks noChangeArrowheads="1"/>
          </p:cNvSpPr>
          <p:nvPr/>
        </p:nvSpPr>
        <p:spPr bwMode="auto">
          <a:xfrm>
            <a:off x="1905000" y="30480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b="1" dirty="0">
                <a:solidFill>
                  <a:srgbClr val="000000"/>
                </a:solidFill>
              </a:rPr>
              <a:t>1</a:t>
            </a:r>
          </a:p>
        </p:txBody>
      </p:sp>
      <p:sp>
        <p:nvSpPr>
          <p:cNvPr id="16" name="Rectangle 21">
            <a:extLst>
              <a:ext uri="{FF2B5EF4-FFF2-40B4-BE49-F238E27FC236}">
                <a16:creationId xmlns:a16="http://schemas.microsoft.com/office/drawing/2014/main" id="{3AB985EE-81DB-9F83-C75A-F5ACA729E522}"/>
              </a:ext>
            </a:extLst>
          </p:cNvPr>
          <p:cNvSpPr>
            <a:spLocks noChangeArrowheads="1"/>
          </p:cNvSpPr>
          <p:nvPr/>
        </p:nvSpPr>
        <p:spPr bwMode="auto">
          <a:xfrm>
            <a:off x="3168650" y="30480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1800" b="1" dirty="0">
                <a:solidFill>
                  <a:srgbClr val="000000"/>
                </a:solidFill>
              </a:rPr>
              <a:t>2</a:t>
            </a:r>
          </a:p>
        </p:txBody>
      </p:sp>
      <p:sp>
        <p:nvSpPr>
          <p:cNvPr id="17" name="Rectangle 22">
            <a:extLst>
              <a:ext uri="{FF2B5EF4-FFF2-40B4-BE49-F238E27FC236}">
                <a16:creationId xmlns:a16="http://schemas.microsoft.com/office/drawing/2014/main" id="{D739B2B3-4DE6-080B-89ED-ECB1C47EF4CC}"/>
              </a:ext>
            </a:extLst>
          </p:cNvPr>
          <p:cNvSpPr>
            <a:spLocks noChangeArrowheads="1"/>
          </p:cNvSpPr>
          <p:nvPr/>
        </p:nvSpPr>
        <p:spPr bwMode="auto">
          <a:xfrm>
            <a:off x="4464050" y="30480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1800" b="1" dirty="0">
                <a:solidFill>
                  <a:srgbClr val="000000"/>
                </a:solidFill>
              </a:rPr>
              <a:t>3</a:t>
            </a:r>
          </a:p>
        </p:txBody>
      </p:sp>
      <p:sp>
        <p:nvSpPr>
          <p:cNvPr id="18" name="Rectangle 24">
            <a:extLst>
              <a:ext uri="{FF2B5EF4-FFF2-40B4-BE49-F238E27FC236}">
                <a16:creationId xmlns:a16="http://schemas.microsoft.com/office/drawing/2014/main" id="{8AEF099C-BB41-ACC1-205E-744449E4B691}"/>
              </a:ext>
            </a:extLst>
          </p:cNvPr>
          <p:cNvSpPr>
            <a:spLocks noChangeArrowheads="1"/>
          </p:cNvSpPr>
          <p:nvPr/>
        </p:nvSpPr>
        <p:spPr bwMode="auto">
          <a:xfrm>
            <a:off x="5708650" y="30480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0"/>
              </a:spcBef>
              <a:spcAft>
                <a:spcPct val="0"/>
              </a:spcAft>
              <a:buFontTx/>
              <a:buNone/>
            </a:pPr>
            <a:r>
              <a:rPr lang="en-US" altLang="en-US" sz="1800" b="1" dirty="0">
                <a:solidFill>
                  <a:srgbClr val="0000FF"/>
                </a:solidFill>
              </a:rPr>
              <a:t>4</a:t>
            </a:r>
          </a:p>
        </p:txBody>
      </p:sp>
      <p:sp>
        <p:nvSpPr>
          <p:cNvPr id="19" name="Text Box 5">
            <a:extLst>
              <a:ext uri="{FF2B5EF4-FFF2-40B4-BE49-F238E27FC236}">
                <a16:creationId xmlns:a16="http://schemas.microsoft.com/office/drawing/2014/main" id="{27902E8C-0069-5CBF-D6AA-E0AB6605134B}"/>
              </a:ext>
            </a:extLst>
          </p:cNvPr>
          <p:cNvSpPr txBox="1">
            <a:spLocks noChangeArrowheads="1"/>
          </p:cNvSpPr>
          <p:nvPr/>
        </p:nvSpPr>
        <p:spPr bwMode="auto">
          <a:xfrm>
            <a:off x="1905000" y="1843086"/>
            <a:ext cx="83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b="1" dirty="0">
                <a:solidFill>
                  <a:srgbClr val="000000"/>
                </a:solidFill>
              </a:rPr>
              <a:t>8 g</a:t>
            </a:r>
          </a:p>
        </p:txBody>
      </p:sp>
      <p:sp>
        <p:nvSpPr>
          <p:cNvPr id="20" name="Text Box 5">
            <a:extLst>
              <a:ext uri="{FF2B5EF4-FFF2-40B4-BE49-F238E27FC236}">
                <a16:creationId xmlns:a16="http://schemas.microsoft.com/office/drawing/2014/main" id="{E13AC10B-1141-7465-6BF6-99BE0464C055}"/>
              </a:ext>
            </a:extLst>
          </p:cNvPr>
          <p:cNvSpPr txBox="1">
            <a:spLocks noChangeArrowheads="1"/>
          </p:cNvSpPr>
          <p:nvPr/>
        </p:nvSpPr>
        <p:spPr bwMode="auto">
          <a:xfrm>
            <a:off x="3200400" y="1903252"/>
            <a:ext cx="83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b="1" dirty="0">
                <a:solidFill>
                  <a:srgbClr val="000000"/>
                </a:solidFill>
              </a:rPr>
              <a:t>4 g</a:t>
            </a:r>
          </a:p>
        </p:txBody>
      </p:sp>
      <p:sp>
        <p:nvSpPr>
          <p:cNvPr id="21" name="Text Box 5">
            <a:extLst>
              <a:ext uri="{FF2B5EF4-FFF2-40B4-BE49-F238E27FC236}">
                <a16:creationId xmlns:a16="http://schemas.microsoft.com/office/drawing/2014/main" id="{B4A3ABDB-0C43-2946-1B8C-DB691B5CA717}"/>
              </a:ext>
            </a:extLst>
          </p:cNvPr>
          <p:cNvSpPr txBox="1">
            <a:spLocks noChangeArrowheads="1"/>
          </p:cNvSpPr>
          <p:nvPr/>
        </p:nvSpPr>
        <p:spPr bwMode="auto">
          <a:xfrm>
            <a:off x="4425146" y="1903252"/>
            <a:ext cx="83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b="1" dirty="0">
                <a:solidFill>
                  <a:srgbClr val="000000"/>
                </a:solidFill>
              </a:rPr>
              <a:t>2 g</a:t>
            </a:r>
          </a:p>
        </p:txBody>
      </p:sp>
      <p:sp>
        <p:nvSpPr>
          <p:cNvPr id="22" name="Text Box 5">
            <a:extLst>
              <a:ext uri="{FF2B5EF4-FFF2-40B4-BE49-F238E27FC236}">
                <a16:creationId xmlns:a16="http://schemas.microsoft.com/office/drawing/2014/main" id="{02CF97E5-81CB-437B-3F70-CDFE73697325}"/>
              </a:ext>
            </a:extLst>
          </p:cNvPr>
          <p:cNvSpPr txBox="1">
            <a:spLocks noChangeArrowheads="1"/>
          </p:cNvSpPr>
          <p:nvPr/>
        </p:nvSpPr>
        <p:spPr bwMode="auto">
          <a:xfrm>
            <a:off x="5708650" y="1906747"/>
            <a:ext cx="83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1800" b="1" dirty="0">
                <a:solidFill>
                  <a:srgbClr val="0000FF"/>
                </a:solidFill>
              </a:rPr>
              <a:t>1 g</a:t>
            </a:r>
          </a:p>
        </p:txBody>
      </p:sp>
    </p:spTree>
    <p:extLst>
      <p:ext uri="{BB962C8B-B14F-4D97-AF65-F5344CB8AC3E}">
        <p14:creationId xmlns:p14="http://schemas.microsoft.com/office/powerpoint/2010/main" val="22435260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4468" y="-7716"/>
            <a:ext cx="9144000" cy="1760316"/>
          </a:xfrm>
        </p:spPr>
        <p:txBody>
          <a:bodyPr/>
          <a:lstStyle/>
          <a:p>
            <a:r>
              <a:rPr lang="en-US" altLang="en-US" dirty="0"/>
              <a:t>Nuclear chem class #3</a:t>
            </a:r>
            <a:br>
              <a:rPr lang="en-US" altLang="en-US" dirty="0"/>
            </a:br>
            <a:endParaRPr lang="en-US" altLang="en-US" b="1" dirty="0">
              <a:solidFill>
                <a:srgbClr val="0000FF"/>
              </a:solidFill>
            </a:endParaRPr>
          </a:p>
        </p:txBody>
      </p:sp>
      <p:sp>
        <p:nvSpPr>
          <p:cNvPr id="2051" name="Rectangle 3"/>
          <p:cNvSpPr>
            <a:spLocks noGrp="1" noChangeArrowheads="1"/>
          </p:cNvSpPr>
          <p:nvPr>
            <p:ph type="subTitle" idx="1"/>
          </p:nvPr>
        </p:nvSpPr>
        <p:spPr>
          <a:xfrm>
            <a:off x="-14468" y="1740061"/>
            <a:ext cx="9144000" cy="4648200"/>
          </a:xfrm>
        </p:spPr>
        <p:txBody>
          <a:bodyPr/>
          <a:lstStyle/>
          <a:p>
            <a:r>
              <a:rPr lang="en-US" altLang="en-US" sz="4800" dirty="0">
                <a:solidFill>
                  <a:srgbClr val="CC0099"/>
                </a:solidFill>
                <a:latin typeface="Times New Roman" panose="02020603050405020304" pitchFamily="18" charset="0"/>
                <a:cs typeface="Times New Roman" panose="02020603050405020304" pitchFamily="18" charset="0"/>
              </a:rPr>
              <a:t>Artificial Transmutations</a:t>
            </a:r>
            <a:endParaRPr lang="en-US" altLang="en-US" sz="6000" dirty="0">
              <a:solidFill>
                <a:srgbClr val="CC0099"/>
              </a:solidFill>
              <a:latin typeface="Times New Roman" panose="02020603050405020304" pitchFamily="18" charset="0"/>
              <a:cs typeface="Times New Roman" panose="02020603050405020304" pitchFamily="18" charset="0"/>
            </a:endParaRPr>
          </a:p>
          <a:p>
            <a:br>
              <a:rPr lang="en-US" altLang="en-US" sz="3600" dirty="0">
                <a:solidFill>
                  <a:srgbClr val="CC0099"/>
                </a:solidFill>
                <a:latin typeface="Times New Roman" panose="02020603050405020304" pitchFamily="18" charset="0"/>
                <a:cs typeface="Times New Roman" panose="02020603050405020304" pitchFamily="18" charset="0"/>
              </a:rPr>
            </a:br>
            <a:r>
              <a:rPr lang="en-US" altLang="en-US" sz="3600" dirty="0">
                <a:solidFill>
                  <a:srgbClr val="CC0099"/>
                </a:solidFill>
                <a:latin typeface="Times New Roman" panose="02020603050405020304" pitchFamily="18" charset="0"/>
                <a:cs typeface="Times New Roman" panose="02020603050405020304" pitchFamily="18" charset="0"/>
              </a:rPr>
              <a:t>What is FISSION?</a:t>
            </a:r>
          </a:p>
          <a:p>
            <a:r>
              <a:rPr lang="en-US" altLang="en-US" sz="3600" dirty="0">
                <a:solidFill>
                  <a:srgbClr val="CC0099"/>
                </a:solidFill>
                <a:latin typeface="Times New Roman" panose="02020603050405020304" pitchFamily="18" charset="0"/>
                <a:cs typeface="Times New Roman" panose="02020603050405020304" pitchFamily="18" charset="0"/>
              </a:rPr>
              <a:t>What is FUSION?</a:t>
            </a:r>
            <a:br>
              <a:rPr lang="en-US" altLang="en-US" sz="3600" dirty="0">
                <a:solidFill>
                  <a:srgbClr val="CC0099"/>
                </a:solidFill>
                <a:latin typeface="Times New Roman" panose="02020603050405020304" pitchFamily="18" charset="0"/>
                <a:cs typeface="Times New Roman" panose="02020603050405020304" pitchFamily="18" charset="0"/>
              </a:rPr>
            </a:br>
            <a:br>
              <a:rPr lang="en-US" altLang="en-US" sz="3600" dirty="0">
                <a:solidFill>
                  <a:srgbClr val="CC0099"/>
                </a:solidFill>
                <a:latin typeface="Times New Roman" panose="02020603050405020304" pitchFamily="18" charset="0"/>
                <a:cs typeface="Times New Roman" panose="02020603050405020304" pitchFamily="18" charset="0"/>
              </a:rPr>
            </a:br>
            <a:r>
              <a:rPr lang="en-US" altLang="en-US" sz="3600" dirty="0">
                <a:solidFill>
                  <a:srgbClr val="CC0099"/>
                </a:solidFill>
                <a:latin typeface="Times New Roman" panose="02020603050405020304" pitchFamily="18" charset="0"/>
                <a:cs typeface="Times New Roman" panose="02020603050405020304" pitchFamily="18" charset="0"/>
              </a:rPr>
              <a:t>How does the Sun work?</a:t>
            </a:r>
            <a:br>
              <a:rPr lang="en-US" altLang="en-US" sz="3600" dirty="0">
                <a:solidFill>
                  <a:srgbClr val="CC0099"/>
                </a:solidFill>
                <a:latin typeface="Times New Roman" panose="02020603050405020304" pitchFamily="18" charset="0"/>
                <a:cs typeface="Times New Roman" panose="02020603050405020304" pitchFamily="18" charset="0"/>
              </a:rPr>
            </a:br>
            <a:r>
              <a:rPr lang="en-US" altLang="en-US" sz="3600" dirty="0">
                <a:solidFill>
                  <a:srgbClr val="CC0099"/>
                </a:solidFill>
                <a:latin typeface="Times New Roman" panose="02020603050405020304" pitchFamily="18" charset="0"/>
                <a:cs typeface="Times New Roman" panose="02020603050405020304" pitchFamily="18" charset="0"/>
              </a:rPr>
              <a:t>How do nuclear power plants make energy?</a:t>
            </a:r>
            <a:br>
              <a:rPr lang="en-US" altLang="en-US" sz="3600" dirty="0">
                <a:solidFill>
                  <a:srgbClr val="CC0099"/>
                </a:solidFill>
                <a:latin typeface="Times New Roman" panose="02020603050405020304" pitchFamily="18" charset="0"/>
                <a:cs typeface="Times New Roman" panose="02020603050405020304" pitchFamily="18" charset="0"/>
              </a:rPr>
            </a:br>
            <a:r>
              <a:rPr lang="en-US" altLang="en-US" sz="3600" dirty="0">
                <a:solidFill>
                  <a:srgbClr val="CC0099"/>
                </a:solidFill>
                <a:latin typeface="Times New Roman" panose="02020603050405020304" pitchFamily="18" charset="0"/>
                <a:cs typeface="Times New Roman" panose="02020603050405020304" pitchFamily="18" charset="0"/>
              </a:rPr>
              <a:t>How do Nuclear Bombs Work?</a:t>
            </a:r>
          </a:p>
        </p:txBody>
      </p:sp>
    </p:spTree>
    <p:extLst>
      <p:ext uri="{BB962C8B-B14F-4D97-AF65-F5344CB8AC3E}">
        <p14:creationId xmlns:p14="http://schemas.microsoft.com/office/powerpoint/2010/main" val="4151849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4"/>
          <p:cNvSpPr txBox="1">
            <a:spLocks noChangeArrowheads="1"/>
          </p:cNvSpPr>
          <p:nvPr/>
        </p:nvSpPr>
        <p:spPr bwMode="auto">
          <a:xfrm>
            <a:off x="0" y="56270"/>
            <a:ext cx="9144000" cy="87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2400" dirty="0">
                <a:solidFill>
                  <a:srgbClr val="000000"/>
                </a:solidFill>
                <a:latin typeface="Times New Roman" panose="02020603050405020304" pitchFamily="18" charset="0"/>
                <a:cs typeface="Times New Roman" panose="02020603050405020304" pitchFamily="18" charset="0"/>
              </a:rPr>
              <a:t>These three are all decay reactions…  all are natural transmutations. </a:t>
            </a:r>
          </a:p>
          <a:p>
            <a:pPr fontAlgn="base">
              <a:spcBef>
                <a:spcPct val="50000"/>
              </a:spcBef>
              <a:spcAft>
                <a:spcPct val="0"/>
              </a:spcAft>
            </a:pPr>
            <a:endParaRPr lang="en-US" altLang="en-US" dirty="0">
              <a:solidFill>
                <a:srgbClr val="000000"/>
              </a:solidFill>
            </a:endParaRPr>
          </a:p>
        </p:txBody>
      </p:sp>
      <p:sp>
        <p:nvSpPr>
          <p:cNvPr id="9" name="Text Box 5">
            <a:extLst>
              <a:ext uri="{FF2B5EF4-FFF2-40B4-BE49-F238E27FC236}">
                <a16:creationId xmlns:a16="http://schemas.microsoft.com/office/drawing/2014/main" id="{94530EF9-67A5-4E23-8548-CF99161D5F5B}"/>
              </a:ext>
            </a:extLst>
          </p:cNvPr>
          <p:cNvSpPr txBox="1">
            <a:spLocks noChangeArrowheads="1"/>
          </p:cNvSpPr>
          <p:nvPr/>
        </p:nvSpPr>
        <p:spPr bwMode="auto">
          <a:xfrm>
            <a:off x="533400" y="762000"/>
            <a:ext cx="914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fontAlgn="base">
              <a:spcBef>
                <a:spcPct val="50000"/>
              </a:spcBef>
              <a:spcAft>
                <a:spcPct val="0"/>
              </a:spcAft>
            </a:pPr>
            <a:r>
              <a:rPr lang="en-US" altLang="en-US" dirty="0">
                <a:solidFill>
                  <a:srgbClr val="000000"/>
                </a:solidFill>
                <a:latin typeface="Times New Roman" panose="02020603050405020304" pitchFamily="18" charset="0"/>
                <a:cs typeface="Times New Roman" panose="02020603050405020304" pitchFamily="18" charset="0"/>
              </a:rPr>
              <a:t>233</a:t>
            </a:r>
            <a:br>
              <a:rPr lang="en-US" altLang="en-US" dirty="0">
                <a:solidFill>
                  <a:srgbClr val="000000"/>
                </a:solidFill>
                <a:latin typeface="Times New Roman" panose="02020603050405020304" pitchFamily="18" charset="0"/>
                <a:cs typeface="Times New Roman" panose="02020603050405020304" pitchFamily="18" charset="0"/>
              </a:rPr>
            </a:br>
            <a:r>
              <a:rPr lang="en-US" altLang="en-US" dirty="0">
                <a:solidFill>
                  <a:srgbClr val="000000"/>
                </a:solidFill>
                <a:latin typeface="Times New Roman" panose="02020603050405020304" pitchFamily="18" charset="0"/>
                <a:cs typeface="Times New Roman" panose="02020603050405020304" pitchFamily="18" charset="0"/>
              </a:rPr>
              <a:t>92</a:t>
            </a:r>
          </a:p>
        </p:txBody>
      </p:sp>
      <p:sp>
        <p:nvSpPr>
          <p:cNvPr id="10" name="Text Box 6">
            <a:extLst>
              <a:ext uri="{FF2B5EF4-FFF2-40B4-BE49-F238E27FC236}">
                <a16:creationId xmlns:a16="http://schemas.microsoft.com/office/drawing/2014/main" id="{27BC3587-96C5-4644-8FE1-5815D720E124}"/>
              </a:ext>
            </a:extLst>
          </p:cNvPr>
          <p:cNvSpPr txBox="1">
            <a:spLocks noChangeArrowheads="1"/>
          </p:cNvSpPr>
          <p:nvPr/>
        </p:nvSpPr>
        <p:spPr bwMode="auto">
          <a:xfrm>
            <a:off x="1349199" y="838200"/>
            <a:ext cx="685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3200" dirty="0">
                <a:solidFill>
                  <a:srgbClr val="000000"/>
                </a:solidFill>
                <a:latin typeface="Times New Roman" panose="02020603050405020304" pitchFamily="18" charset="0"/>
                <a:cs typeface="Times New Roman" panose="02020603050405020304" pitchFamily="18" charset="0"/>
              </a:rPr>
              <a:t>U</a:t>
            </a:r>
          </a:p>
        </p:txBody>
      </p:sp>
      <p:sp>
        <p:nvSpPr>
          <p:cNvPr id="11" name="Line 7">
            <a:extLst>
              <a:ext uri="{FF2B5EF4-FFF2-40B4-BE49-F238E27FC236}">
                <a16:creationId xmlns:a16="http://schemas.microsoft.com/office/drawing/2014/main" id="{AD5B306C-7EA1-4004-96FE-E3DA1CCED0F8}"/>
              </a:ext>
            </a:extLst>
          </p:cNvPr>
          <p:cNvSpPr>
            <a:spLocks noChangeShapeType="1"/>
          </p:cNvSpPr>
          <p:nvPr/>
        </p:nvSpPr>
        <p:spPr bwMode="auto">
          <a:xfrm>
            <a:off x="1882599" y="1143000"/>
            <a:ext cx="24384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latin typeface="Times New Roman" panose="02020603050405020304" pitchFamily="18" charset="0"/>
              <a:cs typeface="Times New Roman" panose="02020603050405020304" pitchFamily="18" charset="0"/>
            </a:endParaRPr>
          </a:p>
        </p:txBody>
      </p:sp>
      <p:sp>
        <p:nvSpPr>
          <p:cNvPr id="12" name="Rectangle 8">
            <a:extLst>
              <a:ext uri="{FF2B5EF4-FFF2-40B4-BE49-F238E27FC236}">
                <a16:creationId xmlns:a16="http://schemas.microsoft.com/office/drawing/2014/main" id="{63851BE5-849F-4009-A90E-BAE12BD8097F}"/>
              </a:ext>
            </a:extLst>
          </p:cNvPr>
          <p:cNvSpPr>
            <a:spLocks noChangeArrowheads="1"/>
          </p:cNvSpPr>
          <p:nvPr/>
        </p:nvSpPr>
        <p:spPr bwMode="auto">
          <a:xfrm>
            <a:off x="6412634" y="838200"/>
            <a:ext cx="53091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fontAlgn="base">
              <a:spcBef>
                <a:spcPct val="0"/>
              </a:spcBef>
              <a:spcAft>
                <a:spcPct val="0"/>
              </a:spcAft>
            </a:pPr>
            <a:r>
              <a:rPr lang="en-US" altLang="en-US" dirty="0">
                <a:solidFill>
                  <a:srgbClr val="000000"/>
                </a:solidFill>
                <a:latin typeface="Times New Roman" panose="02020603050405020304" pitchFamily="18" charset="0"/>
                <a:cs typeface="Times New Roman" panose="02020603050405020304" pitchFamily="18" charset="0"/>
              </a:rPr>
              <a:t>231</a:t>
            </a:r>
            <a:br>
              <a:rPr lang="en-US" altLang="en-US" dirty="0">
                <a:solidFill>
                  <a:srgbClr val="000000"/>
                </a:solidFill>
                <a:latin typeface="Times New Roman" panose="02020603050405020304" pitchFamily="18" charset="0"/>
                <a:cs typeface="Times New Roman" panose="02020603050405020304" pitchFamily="18" charset="0"/>
              </a:rPr>
            </a:br>
            <a:r>
              <a:rPr lang="en-US" altLang="en-US" dirty="0">
                <a:solidFill>
                  <a:srgbClr val="000000"/>
                </a:solidFill>
                <a:latin typeface="Times New Roman" panose="02020603050405020304" pitchFamily="18" charset="0"/>
                <a:cs typeface="Times New Roman" panose="02020603050405020304" pitchFamily="18" charset="0"/>
              </a:rPr>
              <a:t>90</a:t>
            </a:r>
          </a:p>
        </p:txBody>
      </p:sp>
      <p:sp>
        <p:nvSpPr>
          <p:cNvPr id="13" name="Rectangle 10">
            <a:extLst>
              <a:ext uri="{FF2B5EF4-FFF2-40B4-BE49-F238E27FC236}">
                <a16:creationId xmlns:a16="http://schemas.microsoft.com/office/drawing/2014/main" id="{DD7228A5-56AD-47EC-BBF3-E872D3F1965E}"/>
              </a:ext>
            </a:extLst>
          </p:cNvPr>
          <p:cNvSpPr>
            <a:spLocks noChangeArrowheads="1"/>
          </p:cNvSpPr>
          <p:nvPr/>
        </p:nvSpPr>
        <p:spPr bwMode="auto">
          <a:xfrm>
            <a:off x="6835599" y="838200"/>
            <a:ext cx="6572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3200" dirty="0">
                <a:solidFill>
                  <a:srgbClr val="000000"/>
                </a:solidFill>
                <a:latin typeface="Times New Roman" panose="02020603050405020304" pitchFamily="18" charset="0"/>
                <a:cs typeface="Times New Roman" panose="02020603050405020304" pitchFamily="18" charset="0"/>
              </a:rPr>
              <a:t>Th</a:t>
            </a:r>
          </a:p>
        </p:txBody>
      </p:sp>
      <p:sp>
        <p:nvSpPr>
          <p:cNvPr id="14" name="Text Box 11">
            <a:extLst>
              <a:ext uri="{FF2B5EF4-FFF2-40B4-BE49-F238E27FC236}">
                <a16:creationId xmlns:a16="http://schemas.microsoft.com/office/drawing/2014/main" id="{603C89A5-59C6-4BE5-83DD-97573D773774}"/>
              </a:ext>
            </a:extLst>
          </p:cNvPr>
          <p:cNvSpPr txBox="1">
            <a:spLocks noChangeArrowheads="1"/>
          </p:cNvSpPr>
          <p:nvPr/>
        </p:nvSpPr>
        <p:spPr bwMode="auto">
          <a:xfrm>
            <a:off x="5844999" y="838200"/>
            <a:ext cx="533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3200" dirty="0">
                <a:solidFill>
                  <a:srgbClr val="000000"/>
                </a:solidFill>
                <a:latin typeface="Times New Roman" panose="02020603050405020304" pitchFamily="18" charset="0"/>
                <a:cs typeface="Times New Roman" panose="02020603050405020304" pitchFamily="18" charset="0"/>
              </a:rPr>
              <a:t>+</a:t>
            </a:r>
          </a:p>
        </p:txBody>
      </p:sp>
      <p:sp>
        <p:nvSpPr>
          <p:cNvPr id="15" name="Rectangle 12">
            <a:extLst>
              <a:ext uri="{FF2B5EF4-FFF2-40B4-BE49-F238E27FC236}">
                <a16:creationId xmlns:a16="http://schemas.microsoft.com/office/drawing/2014/main" id="{18353F08-65EB-4AC2-9506-A8E2C1FEC201}"/>
              </a:ext>
            </a:extLst>
          </p:cNvPr>
          <p:cNvSpPr>
            <a:spLocks noChangeArrowheads="1"/>
          </p:cNvSpPr>
          <p:nvPr/>
        </p:nvSpPr>
        <p:spPr bwMode="auto">
          <a:xfrm>
            <a:off x="4549599" y="838200"/>
            <a:ext cx="311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50000"/>
              </a:spcBef>
              <a:spcAft>
                <a:spcPct val="0"/>
              </a:spcAft>
            </a:pPr>
            <a:r>
              <a:rPr lang="en-US" altLang="en-US" dirty="0">
                <a:solidFill>
                  <a:srgbClr val="000000"/>
                </a:solidFill>
                <a:latin typeface="Times New Roman" panose="02020603050405020304" pitchFamily="18" charset="0"/>
                <a:cs typeface="Times New Roman" panose="02020603050405020304" pitchFamily="18" charset="0"/>
              </a:rPr>
              <a:t>4</a:t>
            </a:r>
            <a:br>
              <a:rPr lang="en-US" altLang="en-US" dirty="0">
                <a:solidFill>
                  <a:srgbClr val="000000"/>
                </a:solidFill>
                <a:latin typeface="Times New Roman" panose="02020603050405020304" pitchFamily="18" charset="0"/>
                <a:cs typeface="Times New Roman" panose="02020603050405020304" pitchFamily="18" charset="0"/>
              </a:rPr>
            </a:br>
            <a:r>
              <a:rPr lang="en-US" altLang="en-US" dirty="0">
                <a:solidFill>
                  <a:srgbClr val="000000"/>
                </a:solidFill>
                <a:latin typeface="Times New Roman" panose="02020603050405020304" pitchFamily="18" charset="0"/>
                <a:cs typeface="Times New Roman" panose="02020603050405020304" pitchFamily="18" charset="0"/>
              </a:rPr>
              <a:t>2</a:t>
            </a:r>
          </a:p>
        </p:txBody>
      </p:sp>
      <p:sp>
        <p:nvSpPr>
          <p:cNvPr id="16" name="Rectangle 14">
            <a:extLst>
              <a:ext uri="{FF2B5EF4-FFF2-40B4-BE49-F238E27FC236}">
                <a16:creationId xmlns:a16="http://schemas.microsoft.com/office/drawing/2014/main" id="{18EE662E-CCAF-45DA-8796-6EBD6B594C23}"/>
              </a:ext>
            </a:extLst>
          </p:cNvPr>
          <p:cNvSpPr>
            <a:spLocks noChangeArrowheads="1"/>
          </p:cNvSpPr>
          <p:nvPr/>
        </p:nvSpPr>
        <p:spPr bwMode="auto">
          <a:xfrm>
            <a:off x="4778199" y="838200"/>
            <a:ext cx="66396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3200" dirty="0">
                <a:solidFill>
                  <a:srgbClr val="000000"/>
                </a:solidFill>
                <a:latin typeface="Times New Roman" panose="02020603050405020304" pitchFamily="18" charset="0"/>
                <a:cs typeface="Times New Roman" panose="02020603050405020304" pitchFamily="18" charset="0"/>
              </a:rPr>
              <a:t>He</a:t>
            </a:r>
          </a:p>
        </p:txBody>
      </p:sp>
      <p:sp>
        <p:nvSpPr>
          <p:cNvPr id="17" name="Rectangle 17">
            <a:extLst>
              <a:ext uri="{FF2B5EF4-FFF2-40B4-BE49-F238E27FC236}">
                <a16:creationId xmlns:a16="http://schemas.microsoft.com/office/drawing/2014/main" id="{4FD51B75-1F82-4180-9DF9-8680B82F2CFD}"/>
              </a:ext>
            </a:extLst>
          </p:cNvPr>
          <p:cNvSpPr>
            <a:spLocks noChangeArrowheads="1"/>
          </p:cNvSpPr>
          <p:nvPr/>
        </p:nvSpPr>
        <p:spPr bwMode="auto">
          <a:xfrm>
            <a:off x="900642" y="2667000"/>
            <a:ext cx="311150" cy="64135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50000"/>
              </a:spcBef>
              <a:spcAft>
                <a:spcPct val="0"/>
              </a:spcAft>
            </a:pPr>
            <a:r>
              <a:rPr lang="en-US" altLang="en-US" dirty="0">
                <a:solidFill>
                  <a:srgbClr val="0000FF"/>
                </a:solidFill>
                <a:latin typeface="Times New Roman" panose="02020603050405020304" pitchFamily="18" charset="0"/>
                <a:cs typeface="Times New Roman" panose="02020603050405020304" pitchFamily="18" charset="0"/>
              </a:rPr>
              <a:t>3</a:t>
            </a:r>
            <a:br>
              <a:rPr lang="en-US" altLang="en-US" dirty="0">
                <a:solidFill>
                  <a:srgbClr val="0000FF"/>
                </a:solidFill>
                <a:latin typeface="Times New Roman" panose="02020603050405020304" pitchFamily="18" charset="0"/>
                <a:cs typeface="Times New Roman" panose="02020603050405020304" pitchFamily="18" charset="0"/>
              </a:rPr>
            </a:br>
            <a:r>
              <a:rPr lang="en-US" altLang="en-US" dirty="0">
                <a:solidFill>
                  <a:srgbClr val="0000FF"/>
                </a:solidFill>
                <a:latin typeface="Times New Roman" panose="02020603050405020304" pitchFamily="18" charset="0"/>
                <a:cs typeface="Times New Roman" panose="02020603050405020304" pitchFamily="18" charset="0"/>
              </a:rPr>
              <a:t>1</a:t>
            </a:r>
          </a:p>
        </p:txBody>
      </p:sp>
      <p:sp>
        <p:nvSpPr>
          <p:cNvPr id="18" name="Rectangle 19">
            <a:extLst>
              <a:ext uri="{FF2B5EF4-FFF2-40B4-BE49-F238E27FC236}">
                <a16:creationId xmlns:a16="http://schemas.microsoft.com/office/drawing/2014/main" id="{8A5547AF-6A7F-4A52-B6C7-1861DDAECD9A}"/>
              </a:ext>
            </a:extLst>
          </p:cNvPr>
          <p:cNvSpPr>
            <a:spLocks noChangeArrowheads="1"/>
          </p:cNvSpPr>
          <p:nvPr/>
        </p:nvSpPr>
        <p:spPr bwMode="auto">
          <a:xfrm>
            <a:off x="1129242" y="2743200"/>
            <a:ext cx="477838" cy="57943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3200" dirty="0">
                <a:solidFill>
                  <a:srgbClr val="0000FF"/>
                </a:solidFill>
                <a:latin typeface="Times New Roman" panose="02020603050405020304" pitchFamily="18" charset="0"/>
                <a:cs typeface="Times New Roman" panose="02020603050405020304" pitchFamily="18" charset="0"/>
              </a:rPr>
              <a:t>H</a:t>
            </a:r>
          </a:p>
        </p:txBody>
      </p:sp>
      <p:sp>
        <p:nvSpPr>
          <p:cNvPr id="19" name="Line 20">
            <a:extLst>
              <a:ext uri="{FF2B5EF4-FFF2-40B4-BE49-F238E27FC236}">
                <a16:creationId xmlns:a16="http://schemas.microsoft.com/office/drawing/2014/main" id="{AA36C3E5-BE21-4FA3-BEBC-0CC725250F59}"/>
              </a:ext>
            </a:extLst>
          </p:cNvPr>
          <p:cNvSpPr>
            <a:spLocks noChangeShapeType="1"/>
          </p:cNvSpPr>
          <p:nvPr/>
        </p:nvSpPr>
        <p:spPr bwMode="auto">
          <a:xfrm>
            <a:off x="1662642" y="3048000"/>
            <a:ext cx="2438400" cy="0"/>
          </a:xfrm>
          <a:prstGeom prst="line">
            <a:avLst/>
          </a:prstGeom>
          <a:noFill/>
          <a:ln w="38100">
            <a:no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FF"/>
              </a:solidFill>
              <a:latin typeface="Times New Roman" panose="02020603050405020304" pitchFamily="18" charset="0"/>
              <a:cs typeface="Times New Roman" panose="02020603050405020304" pitchFamily="18" charset="0"/>
            </a:endParaRPr>
          </a:p>
        </p:txBody>
      </p:sp>
      <p:sp>
        <p:nvSpPr>
          <p:cNvPr id="20" name="Rectangle 21">
            <a:extLst>
              <a:ext uri="{FF2B5EF4-FFF2-40B4-BE49-F238E27FC236}">
                <a16:creationId xmlns:a16="http://schemas.microsoft.com/office/drawing/2014/main" id="{2FBF1723-1AEE-4099-A684-8074F837984C}"/>
              </a:ext>
            </a:extLst>
          </p:cNvPr>
          <p:cNvSpPr>
            <a:spLocks noChangeArrowheads="1"/>
          </p:cNvSpPr>
          <p:nvPr/>
        </p:nvSpPr>
        <p:spPr bwMode="auto">
          <a:xfrm>
            <a:off x="4482042" y="2667000"/>
            <a:ext cx="387350" cy="64135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fontAlgn="base">
              <a:spcBef>
                <a:spcPct val="50000"/>
              </a:spcBef>
              <a:spcAft>
                <a:spcPct val="0"/>
              </a:spcAft>
            </a:pPr>
            <a:r>
              <a:rPr lang="en-US" altLang="en-US" dirty="0">
                <a:solidFill>
                  <a:srgbClr val="0000FF"/>
                </a:solidFill>
                <a:latin typeface="Times New Roman" panose="02020603050405020304" pitchFamily="18" charset="0"/>
                <a:cs typeface="Times New Roman" panose="02020603050405020304" pitchFamily="18" charset="0"/>
              </a:rPr>
              <a:t>0</a:t>
            </a:r>
            <a:br>
              <a:rPr lang="en-US" altLang="en-US" dirty="0">
                <a:solidFill>
                  <a:srgbClr val="0000FF"/>
                </a:solidFill>
                <a:latin typeface="Times New Roman" panose="02020603050405020304" pitchFamily="18" charset="0"/>
                <a:cs typeface="Times New Roman" panose="02020603050405020304" pitchFamily="18" charset="0"/>
              </a:rPr>
            </a:br>
            <a:r>
              <a:rPr lang="en-US" altLang="en-US" dirty="0">
                <a:solidFill>
                  <a:srgbClr val="0000FF"/>
                </a:solidFill>
                <a:latin typeface="Times New Roman" panose="02020603050405020304" pitchFamily="18" charset="0"/>
                <a:cs typeface="Times New Roman" panose="02020603050405020304" pitchFamily="18" charset="0"/>
              </a:rPr>
              <a:t>-1</a:t>
            </a:r>
          </a:p>
        </p:txBody>
      </p:sp>
      <p:sp>
        <p:nvSpPr>
          <p:cNvPr id="21" name="Rectangle 23">
            <a:extLst>
              <a:ext uri="{FF2B5EF4-FFF2-40B4-BE49-F238E27FC236}">
                <a16:creationId xmlns:a16="http://schemas.microsoft.com/office/drawing/2014/main" id="{CBE0442F-0968-4F98-85F3-90FA6F0B7F8B}"/>
              </a:ext>
            </a:extLst>
          </p:cNvPr>
          <p:cNvSpPr>
            <a:spLocks noChangeArrowheads="1"/>
          </p:cNvSpPr>
          <p:nvPr/>
        </p:nvSpPr>
        <p:spPr bwMode="auto">
          <a:xfrm>
            <a:off x="4786842" y="2667000"/>
            <a:ext cx="367408" cy="58477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3200" dirty="0">
                <a:solidFill>
                  <a:srgbClr val="0000FF"/>
                </a:solidFill>
                <a:latin typeface="Times New Roman" panose="02020603050405020304" pitchFamily="18" charset="0"/>
                <a:cs typeface="Times New Roman" panose="02020603050405020304" pitchFamily="18" charset="0"/>
              </a:rPr>
              <a:t>e</a:t>
            </a:r>
          </a:p>
        </p:txBody>
      </p:sp>
      <p:sp>
        <p:nvSpPr>
          <p:cNvPr id="22" name="Rectangle 25">
            <a:extLst>
              <a:ext uri="{FF2B5EF4-FFF2-40B4-BE49-F238E27FC236}">
                <a16:creationId xmlns:a16="http://schemas.microsoft.com/office/drawing/2014/main" id="{8EE629A7-ACB7-4F3C-B167-1D63E945CFA9}"/>
              </a:ext>
            </a:extLst>
          </p:cNvPr>
          <p:cNvSpPr>
            <a:spLocks noChangeArrowheads="1"/>
          </p:cNvSpPr>
          <p:nvPr/>
        </p:nvSpPr>
        <p:spPr bwMode="auto">
          <a:xfrm>
            <a:off x="5396442" y="2743200"/>
            <a:ext cx="422275" cy="57943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3200" dirty="0">
                <a:solidFill>
                  <a:srgbClr val="0000FF"/>
                </a:solidFill>
                <a:latin typeface="Times New Roman" panose="02020603050405020304" pitchFamily="18" charset="0"/>
                <a:cs typeface="Times New Roman" panose="02020603050405020304" pitchFamily="18" charset="0"/>
              </a:rPr>
              <a:t>+</a:t>
            </a:r>
          </a:p>
        </p:txBody>
      </p:sp>
      <p:sp>
        <p:nvSpPr>
          <p:cNvPr id="23" name="Rectangle 26">
            <a:extLst>
              <a:ext uri="{FF2B5EF4-FFF2-40B4-BE49-F238E27FC236}">
                <a16:creationId xmlns:a16="http://schemas.microsoft.com/office/drawing/2014/main" id="{F9CBFC20-E89C-46A0-B790-649323FDCDA0}"/>
              </a:ext>
            </a:extLst>
          </p:cNvPr>
          <p:cNvSpPr>
            <a:spLocks noChangeArrowheads="1"/>
          </p:cNvSpPr>
          <p:nvPr/>
        </p:nvSpPr>
        <p:spPr bwMode="auto">
          <a:xfrm>
            <a:off x="6006042" y="2667000"/>
            <a:ext cx="311150" cy="64135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50000"/>
              </a:spcBef>
              <a:spcAft>
                <a:spcPct val="0"/>
              </a:spcAft>
            </a:pPr>
            <a:r>
              <a:rPr lang="en-US" altLang="en-US" dirty="0">
                <a:solidFill>
                  <a:srgbClr val="0000FF"/>
                </a:solidFill>
                <a:latin typeface="Times New Roman" panose="02020603050405020304" pitchFamily="18" charset="0"/>
                <a:cs typeface="Times New Roman" panose="02020603050405020304" pitchFamily="18" charset="0"/>
              </a:rPr>
              <a:t>3</a:t>
            </a:r>
            <a:br>
              <a:rPr lang="en-US" altLang="en-US" dirty="0">
                <a:solidFill>
                  <a:srgbClr val="0000FF"/>
                </a:solidFill>
                <a:latin typeface="Times New Roman" panose="02020603050405020304" pitchFamily="18" charset="0"/>
                <a:cs typeface="Times New Roman" panose="02020603050405020304" pitchFamily="18" charset="0"/>
              </a:rPr>
            </a:br>
            <a:r>
              <a:rPr lang="en-US" altLang="en-US" dirty="0">
                <a:solidFill>
                  <a:srgbClr val="0000FF"/>
                </a:solidFill>
                <a:latin typeface="Times New Roman" panose="02020603050405020304" pitchFamily="18" charset="0"/>
                <a:cs typeface="Times New Roman" panose="02020603050405020304" pitchFamily="18" charset="0"/>
              </a:rPr>
              <a:t>2</a:t>
            </a:r>
          </a:p>
        </p:txBody>
      </p:sp>
      <p:sp>
        <p:nvSpPr>
          <p:cNvPr id="24" name="Rectangle 28">
            <a:extLst>
              <a:ext uri="{FF2B5EF4-FFF2-40B4-BE49-F238E27FC236}">
                <a16:creationId xmlns:a16="http://schemas.microsoft.com/office/drawing/2014/main" id="{D69E9F46-45F9-4B1E-8F53-08D2428147F0}"/>
              </a:ext>
            </a:extLst>
          </p:cNvPr>
          <p:cNvSpPr>
            <a:spLocks noChangeArrowheads="1"/>
          </p:cNvSpPr>
          <p:nvPr/>
        </p:nvSpPr>
        <p:spPr bwMode="auto">
          <a:xfrm>
            <a:off x="6234642" y="2667000"/>
            <a:ext cx="663964" cy="58477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3200" dirty="0">
                <a:solidFill>
                  <a:srgbClr val="0000FF"/>
                </a:solidFill>
                <a:latin typeface="Times New Roman" panose="02020603050405020304" pitchFamily="18" charset="0"/>
                <a:cs typeface="Times New Roman" panose="02020603050405020304" pitchFamily="18" charset="0"/>
              </a:rPr>
              <a:t>He</a:t>
            </a:r>
          </a:p>
        </p:txBody>
      </p:sp>
      <p:sp>
        <p:nvSpPr>
          <p:cNvPr id="25" name="Rectangle 5">
            <a:extLst>
              <a:ext uri="{FF2B5EF4-FFF2-40B4-BE49-F238E27FC236}">
                <a16:creationId xmlns:a16="http://schemas.microsoft.com/office/drawing/2014/main" id="{37EE4855-05FC-4C5F-A0AF-0A67C3D2966D}"/>
              </a:ext>
            </a:extLst>
          </p:cNvPr>
          <p:cNvSpPr>
            <a:spLocks noChangeArrowheads="1"/>
          </p:cNvSpPr>
          <p:nvPr/>
        </p:nvSpPr>
        <p:spPr bwMode="auto">
          <a:xfrm>
            <a:off x="719918" y="4800600"/>
            <a:ext cx="41549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fontAlgn="base">
              <a:spcBef>
                <a:spcPct val="0"/>
              </a:spcBef>
              <a:spcAft>
                <a:spcPct val="0"/>
              </a:spcAft>
            </a:pPr>
            <a:r>
              <a:rPr lang="en-US" altLang="en-US" dirty="0">
                <a:solidFill>
                  <a:srgbClr val="FF0000"/>
                </a:solidFill>
                <a:latin typeface="Times New Roman" panose="02020603050405020304" pitchFamily="18" charset="0"/>
                <a:cs typeface="Times New Roman" panose="02020603050405020304" pitchFamily="18" charset="0"/>
              </a:rPr>
              <a:t>37</a:t>
            </a:r>
            <a:br>
              <a:rPr lang="en-US" altLang="en-US" dirty="0">
                <a:solidFill>
                  <a:srgbClr val="FF0000"/>
                </a:solidFill>
                <a:latin typeface="Times New Roman" panose="02020603050405020304" pitchFamily="18" charset="0"/>
                <a:cs typeface="Times New Roman" panose="02020603050405020304" pitchFamily="18" charset="0"/>
              </a:rPr>
            </a:br>
            <a:r>
              <a:rPr lang="en-US" altLang="en-US" dirty="0">
                <a:solidFill>
                  <a:srgbClr val="FF0000"/>
                </a:solidFill>
                <a:latin typeface="Times New Roman" panose="02020603050405020304" pitchFamily="18" charset="0"/>
                <a:cs typeface="Times New Roman" panose="02020603050405020304" pitchFamily="18" charset="0"/>
              </a:rPr>
              <a:t>19</a:t>
            </a:r>
          </a:p>
        </p:txBody>
      </p:sp>
      <p:sp>
        <p:nvSpPr>
          <p:cNvPr id="26" name="Text Box 6">
            <a:extLst>
              <a:ext uri="{FF2B5EF4-FFF2-40B4-BE49-F238E27FC236}">
                <a16:creationId xmlns:a16="http://schemas.microsoft.com/office/drawing/2014/main" id="{6F5F51B2-4F52-4D26-AF85-D32C71926C07}"/>
              </a:ext>
            </a:extLst>
          </p:cNvPr>
          <p:cNvSpPr txBox="1">
            <a:spLocks noChangeArrowheads="1"/>
          </p:cNvSpPr>
          <p:nvPr/>
        </p:nvSpPr>
        <p:spPr bwMode="auto">
          <a:xfrm>
            <a:off x="1002066" y="4876800"/>
            <a:ext cx="914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3200" dirty="0">
                <a:solidFill>
                  <a:srgbClr val="FF0000"/>
                </a:solidFill>
                <a:latin typeface="Times New Roman" panose="02020603050405020304" pitchFamily="18" charset="0"/>
                <a:cs typeface="Times New Roman" panose="02020603050405020304" pitchFamily="18" charset="0"/>
              </a:rPr>
              <a:t>K</a:t>
            </a:r>
          </a:p>
        </p:txBody>
      </p:sp>
      <p:sp>
        <p:nvSpPr>
          <p:cNvPr id="27" name="Line 7">
            <a:extLst>
              <a:ext uri="{FF2B5EF4-FFF2-40B4-BE49-F238E27FC236}">
                <a16:creationId xmlns:a16="http://schemas.microsoft.com/office/drawing/2014/main" id="{2A190F1E-B536-4D44-A32A-AFEE5C9DFACF}"/>
              </a:ext>
            </a:extLst>
          </p:cNvPr>
          <p:cNvSpPr>
            <a:spLocks noChangeShapeType="1"/>
          </p:cNvSpPr>
          <p:nvPr/>
        </p:nvSpPr>
        <p:spPr bwMode="auto">
          <a:xfrm>
            <a:off x="1764066" y="5181600"/>
            <a:ext cx="27432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FF0000"/>
              </a:solidFill>
              <a:latin typeface="Times New Roman" panose="02020603050405020304" pitchFamily="18" charset="0"/>
              <a:cs typeface="Times New Roman" panose="02020603050405020304" pitchFamily="18" charset="0"/>
            </a:endParaRPr>
          </a:p>
        </p:txBody>
      </p:sp>
      <p:sp>
        <p:nvSpPr>
          <p:cNvPr id="28" name="Rectangle 8">
            <a:extLst>
              <a:ext uri="{FF2B5EF4-FFF2-40B4-BE49-F238E27FC236}">
                <a16:creationId xmlns:a16="http://schemas.microsoft.com/office/drawing/2014/main" id="{4515FB52-5BAD-4BF3-9E8B-64DD1224C80B}"/>
              </a:ext>
            </a:extLst>
          </p:cNvPr>
          <p:cNvSpPr>
            <a:spLocks noChangeArrowheads="1"/>
          </p:cNvSpPr>
          <p:nvPr/>
        </p:nvSpPr>
        <p:spPr bwMode="auto">
          <a:xfrm>
            <a:off x="4602516" y="4876800"/>
            <a:ext cx="4445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fontAlgn="base">
              <a:spcBef>
                <a:spcPct val="50000"/>
              </a:spcBef>
              <a:spcAft>
                <a:spcPct val="0"/>
              </a:spcAft>
            </a:pPr>
            <a:r>
              <a:rPr lang="en-US" altLang="en-US" dirty="0">
                <a:solidFill>
                  <a:srgbClr val="FF0000"/>
                </a:solidFill>
                <a:latin typeface="Times New Roman" panose="02020603050405020304" pitchFamily="18" charset="0"/>
                <a:cs typeface="Times New Roman" panose="02020603050405020304" pitchFamily="18" charset="0"/>
              </a:rPr>
              <a:t>0</a:t>
            </a:r>
            <a:br>
              <a:rPr lang="en-US" altLang="en-US" dirty="0">
                <a:solidFill>
                  <a:srgbClr val="FF0000"/>
                </a:solidFill>
                <a:latin typeface="Times New Roman" panose="02020603050405020304" pitchFamily="18" charset="0"/>
                <a:cs typeface="Times New Roman" panose="02020603050405020304" pitchFamily="18" charset="0"/>
              </a:rPr>
            </a:br>
            <a:r>
              <a:rPr lang="en-US" altLang="en-US" dirty="0">
                <a:solidFill>
                  <a:srgbClr val="FF0000"/>
                </a:solidFill>
                <a:latin typeface="Times New Roman" panose="02020603050405020304" pitchFamily="18" charset="0"/>
                <a:cs typeface="Times New Roman" panose="02020603050405020304" pitchFamily="18" charset="0"/>
              </a:rPr>
              <a:t>+1</a:t>
            </a:r>
          </a:p>
        </p:txBody>
      </p:sp>
      <p:sp>
        <p:nvSpPr>
          <p:cNvPr id="29" name="Rectangle 9">
            <a:extLst>
              <a:ext uri="{FF2B5EF4-FFF2-40B4-BE49-F238E27FC236}">
                <a16:creationId xmlns:a16="http://schemas.microsoft.com/office/drawing/2014/main" id="{54D76783-39B2-49F2-8E60-EFD50DB9D9B9}"/>
              </a:ext>
            </a:extLst>
          </p:cNvPr>
          <p:cNvSpPr>
            <a:spLocks noChangeArrowheads="1"/>
          </p:cNvSpPr>
          <p:nvPr/>
        </p:nvSpPr>
        <p:spPr bwMode="auto">
          <a:xfrm>
            <a:off x="4964466" y="4876800"/>
            <a:ext cx="36740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3200" dirty="0">
                <a:solidFill>
                  <a:srgbClr val="FF0000"/>
                </a:solidFill>
                <a:latin typeface="Times New Roman" panose="02020603050405020304" pitchFamily="18" charset="0"/>
                <a:cs typeface="Times New Roman" panose="02020603050405020304" pitchFamily="18" charset="0"/>
              </a:rPr>
              <a:t>e</a:t>
            </a:r>
          </a:p>
        </p:txBody>
      </p:sp>
      <p:sp>
        <p:nvSpPr>
          <p:cNvPr id="30" name="Rectangle 11">
            <a:extLst>
              <a:ext uri="{FF2B5EF4-FFF2-40B4-BE49-F238E27FC236}">
                <a16:creationId xmlns:a16="http://schemas.microsoft.com/office/drawing/2014/main" id="{AAFD1190-55EB-4A4E-ACED-7171D98F1CB7}"/>
              </a:ext>
            </a:extLst>
          </p:cNvPr>
          <p:cNvSpPr>
            <a:spLocks noChangeArrowheads="1"/>
          </p:cNvSpPr>
          <p:nvPr/>
        </p:nvSpPr>
        <p:spPr bwMode="auto">
          <a:xfrm>
            <a:off x="5421666" y="4876800"/>
            <a:ext cx="4222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3200" dirty="0">
                <a:solidFill>
                  <a:srgbClr val="FF0000"/>
                </a:solidFill>
                <a:latin typeface="Times New Roman" panose="02020603050405020304" pitchFamily="18" charset="0"/>
                <a:cs typeface="Times New Roman" panose="02020603050405020304" pitchFamily="18" charset="0"/>
              </a:rPr>
              <a:t>+</a:t>
            </a:r>
          </a:p>
        </p:txBody>
      </p:sp>
      <p:sp>
        <p:nvSpPr>
          <p:cNvPr id="31" name="Rectangle 12">
            <a:extLst>
              <a:ext uri="{FF2B5EF4-FFF2-40B4-BE49-F238E27FC236}">
                <a16:creationId xmlns:a16="http://schemas.microsoft.com/office/drawing/2014/main" id="{AE93A024-6630-43D3-B5B5-38988FAFBF41}"/>
              </a:ext>
            </a:extLst>
          </p:cNvPr>
          <p:cNvSpPr>
            <a:spLocks noChangeArrowheads="1"/>
          </p:cNvSpPr>
          <p:nvPr/>
        </p:nvSpPr>
        <p:spPr bwMode="auto">
          <a:xfrm>
            <a:off x="6053918" y="4874860"/>
            <a:ext cx="41549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fontAlgn="base">
              <a:spcBef>
                <a:spcPct val="0"/>
              </a:spcBef>
              <a:spcAft>
                <a:spcPct val="0"/>
              </a:spcAft>
            </a:pPr>
            <a:r>
              <a:rPr lang="en-US" altLang="en-US" dirty="0">
                <a:solidFill>
                  <a:srgbClr val="FF0000"/>
                </a:solidFill>
                <a:latin typeface="Times New Roman" panose="02020603050405020304" pitchFamily="18" charset="0"/>
                <a:cs typeface="Times New Roman" panose="02020603050405020304" pitchFamily="18" charset="0"/>
              </a:rPr>
              <a:t>37</a:t>
            </a:r>
            <a:br>
              <a:rPr lang="en-US" altLang="en-US" dirty="0">
                <a:solidFill>
                  <a:srgbClr val="FF0000"/>
                </a:solidFill>
                <a:latin typeface="Times New Roman" panose="02020603050405020304" pitchFamily="18" charset="0"/>
                <a:cs typeface="Times New Roman" panose="02020603050405020304" pitchFamily="18" charset="0"/>
              </a:rPr>
            </a:br>
            <a:r>
              <a:rPr lang="en-US" altLang="en-US" dirty="0">
                <a:solidFill>
                  <a:srgbClr val="FF0000"/>
                </a:solidFill>
                <a:latin typeface="Times New Roman" panose="02020603050405020304" pitchFamily="18" charset="0"/>
                <a:cs typeface="Times New Roman" panose="02020603050405020304" pitchFamily="18" charset="0"/>
              </a:rPr>
              <a:t>18</a:t>
            </a:r>
          </a:p>
        </p:txBody>
      </p:sp>
      <p:sp>
        <p:nvSpPr>
          <p:cNvPr id="32" name="Rectangle 14">
            <a:extLst>
              <a:ext uri="{FF2B5EF4-FFF2-40B4-BE49-F238E27FC236}">
                <a16:creationId xmlns:a16="http://schemas.microsoft.com/office/drawing/2014/main" id="{4B25E9D7-13F2-4E63-A7D7-19DC7912ABA3}"/>
              </a:ext>
            </a:extLst>
          </p:cNvPr>
          <p:cNvSpPr>
            <a:spLocks noChangeArrowheads="1"/>
          </p:cNvSpPr>
          <p:nvPr/>
        </p:nvSpPr>
        <p:spPr bwMode="auto">
          <a:xfrm>
            <a:off x="6412266" y="4874860"/>
            <a:ext cx="61747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3200" dirty="0" err="1">
                <a:solidFill>
                  <a:srgbClr val="FF0000"/>
                </a:solidFill>
                <a:latin typeface="Times New Roman" panose="02020603050405020304" pitchFamily="18" charset="0"/>
                <a:cs typeface="Times New Roman" panose="02020603050405020304" pitchFamily="18" charset="0"/>
              </a:rPr>
              <a:t>Ar</a:t>
            </a:r>
            <a:endParaRPr lang="en-US" altLang="en-US" sz="3200" dirty="0">
              <a:solidFill>
                <a:srgbClr val="FF0000"/>
              </a:solidFill>
              <a:latin typeface="Times New Roman" panose="02020603050405020304" pitchFamily="18" charset="0"/>
              <a:cs typeface="Times New Roman" panose="02020603050405020304" pitchFamily="18" charset="0"/>
            </a:endParaRPr>
          </a:p>
        </p:txBody>
      </p:sp>
      <p:sp>
        <p:nvSpPr>
          <p:cNvPr id="33" name="Line 7">
            <a:extLst>
              <a:ext uri="{FF2B5EF4-FFF2-40B4-BE49-F238E27FC236}">
                <a16:creationId xmlns:a16="http://schemas.microsoft.com/office/drawing/2014/main" id="{1A3A14EE-574A-45F3-ABF3-DD06C4CA41EE}"/>
              </a:ext>
            </a:extLst>
          </p:cNvPr>
          <p:cNvSpPr>
            <a:spLocks noChangeShapeType="1"/>
          </p:cNvSpPr>
          <p:nvPr/>
        </p:nvSpPr>
        <p:spPr bwMode="auto">
          <a:xfrm>
            <a:off x="1764066" y="3048000"/>
            <a:ext cx="2438400" cy="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F50B77AE-8BDD-4BCE-B913-EC3885647C9E}"/>
              </a:ext>
            </a:extLst>
          </p:cNvPr>
          <p:cNvSpPr txBox="1"/>
          <p:nvPr/>
        </p:nvSpPr>
        <p:spPr>
          <a:xfrm>
            <a:off x="830086" y="1509432"/>
            <a:ext cx="6981825" cy="369332"/>
          </a:xfrm>
          <a:prstGeom prst="rect">
            <a:avLst/>
          </a:prstGeom>
          <a:noFill/>
        </p:spPr>
        <p:txBody>
          <a:bodyPr wrap="square" rtlCol="0">
            <a:spAutoFit/>
          </a:bodyPr>
          <a:lstStyle/>
          <a:p>
            <a:r>
              <a:rPr lang="en-US" dirty="0">
                <a:latin typeface="Tahoma" panose="020B0604030504040204" pitchFamily="34" charset="0"/>
                <a:ea typeface="Tahoma" panose="020B0604030504040204" pitchFamily="34" charset="0"/>
                <a:cs typeface="Tahoma" panose="020B0604030504040204" pitchFamily="34" charset="0"/>
              </a:rPr>
              <a:t>The U-238 undergoes alpha decay, transmuting into thorium-231.</a:t>
            </a:r>
          </a:p>
        </p:txBody>
      </p:sp>
      <p:sp>
        <p:nvSpPr>
          <p:cNvPr id="35" name="TextBox 34">
            <a:extLst>
              <a:ext uri="{FF2B5EF4-FFF2-40B4-BE49-F238E27FC236}">
                <a16:creationId xmlns:a16="http://schemas.microsoft.com/office/drawing/2014/main" id="{8B90F66D-7380-4DA6-ABBA-7D6FDA3F4FF2}"/>
              </a:ext>
            </a:extLst>
          </p:cNvPr>
          <p:cNvSpPr txBox="1"/>
          <p:nvPr/>
        </p:nvSpPr>
        <p:spPr>
          <a:xfrm>
            <a:off x="866775" y="3556574"/>
            <a:ext cx="6981825" cy="369332"/>
          </a:xfrm>
          <a:prstGeom prst="rect">
            <a:avLst/>
          </a:prstGeom>
          <a:noFill/>
        </p:spPr>
        <p:txBody>
          <a:bodyPr wrap="square" rtlCol="0">
            <a:spAutoFit/>
          </a:bodyPr>
          <a:lstStyle/>
          <a:p>
            <a:r>
              <a:rPr lang="en-US" dirty="0">
                <a:solidFill>
                  <a:srgbClr val="0000FF"/>
                </a:solidFill>
                <a:latin typeface="Tahoma" panose="020B0604030504040204" pitchFamily="34" charset="0"/>
                <a:ea typeface="Tahoma" panose="020B0604030504040204" pitchFamily="34" charset="0"/>
                <a:cs typeface="Tahoma" panose="020B0604030504040204" pitchFamily="34" charset="0"/>
              </a:rPr>
              <a:t>The H-3 undergoes beta decay, transmuting into helium-3.</a:t>
            </a:r>
          </a:p>
        </p:txBody>
      </p:sp>
      <p:sp>
        <p:nvSpPr>
          <p:cNvPr id="36" name="TextBox 35">
            <a:extLst>
              <a:ext uri="{FF2B5EF4-FFF2-40B4-BE49-F238E27FC236}">
                <a16:creationId xmlns:a16="http://schemas.microsoft.com/office/drawing/2014/main" id="{2BF04676-CCB2-4BAA-97F0-90FBCAD8EB26}"/>
              </a:ext>
            </a:extLst>
          </p:cNvPr>
          <p:cNvSpPr txBox="1"/>
          <p:nvPr/>
        </p:nvSpPr>
        <p:spPr>
          <a:xfrm>
            <a:off x="830085" y="5715000"/>
            <a:ext cx="6981825" cy="369332"/>
          </a:xfrm>
          <a:prstGeom prst="rect">
            <a:avLst/>
          </a:prstGeom>
          <a:noFill/>
        </p:spPr>
        <p:txBody>
          <a:bodyPr wrap="square" rtlCol="0">
            <a:spAutoFit/>
          </a:bodyPr>
          <a:lstStyle/>
          <a:p>
            <a:r>
              <a:rPr lang="en-US" dirty="0">
                <a:solidFill>
                  <a:srgbClr val="FF0000"/>
                </a:solidFill>
                <a:latin typeface="Tahoma" panose="020B0604030504040204" pitchFamily="34" charset="0"/>
                <a:ea typeface="Tahoma" panose="020B0604030504040204" pitchFamily="34" charset="0"/>
                <a:cs typeface="Tahoma" panose="020B0604030504040204" pitchFamily="34" charset="0"/>
              </a:rPr>
              <a:t>The K-37 undergoes positron decay, transmuting Argon-37.</a:t>
            </a:r>
          </a:p>
        </p:txBody>
      </p:sp>
      <p:sp>
        <p:nvSpPr>
          <p:cNvPr id="3" name="TextBox 2">
            <a:extLst>
              <a:ext uri="{FF2B5EF4-FFF2-40B4-BE49-F238E27FC236}">
                <a16:creationId xmlns:a16="http://schemas.microsoft.com/office/drawing/2014/main" id="{7C83A733-5B50-48A4-9D81-BDE870101CEF}"/>
              </a:ext>
            </a:extLst>
          </p:cNvPr>
          <p:cNvSpPr txBox="1"/>
          <p:nvPr/>
        </p:nvSpPr>
        <p:spPr>
          <a:xfrm>
            <a:off x="-1" y="838200"/>
            <a:ext cx="705929" cy="523220"/>
          </a:xfrm>
          <a:prstGeom prst="rect">
            <a:avLst/>
          </a:prstGeom>
          <a:noFill/>
        </p:spPr>
        <p:txBody>
          <a:bodyPr wrap="square" rtlCol="0">
            <a:spAutoFit/>
          </a:bodyPr>
          <a:lstStyle/>
          <a:p>
            <a:r>
              <a:rPr lang="en-US" sz="2800" dirty="0"/>
              <a:t>73.  </a:t>
            </a:r>
          </a:p>
        </p:txBody>
      </p:sp>
      <p:sp>
        <p:nvSpPr>
          <p:cNvPr id="38" name="TextBox 37">
            <a:extLst>
              <a:ext uri="{FF2B5EF4-FFF2-40B4-BE49-F238E27FC236}">
                <a16:creationId xmlns:a16="http://schemas.microsoft.com/office/drawing/2014/main" id="{AB257D60-0674-4301-88BD-A2B7B8475AD2}"/>
              </a:ext>
            </a:extLst>
          </p:cNvPr>
          <p:cNvSpPr txBox="1"/>
          <p:nvPr/>
        </p:nvSpPr>
        <p:spPr>
          <a:xfrm>
            <a:off x="-11855" y="2880955"/>
            <a:ext cx="705929" cy="523220"/>
          </a:xfrm>
          <a:prstGeom prst="rect">
            <a:avLst/>
          </a:prstGeom>
          <a:noFill/>
        </p:spPr>
        <p:txBody>
          <a:bodyPr wrap="square" rtlCol="0">
            <a:spAutoFit/>
          </a:bodyPr>
          <a:lstStyle/>
          <a:p>
            <a:r>
              <a:rPr lang="en-US" sz="2800" dirty="0">
                <a:solidFill>
                  <a:srgbClr val="0000FF"/>
                </a:solidFill>
              </a:rPr>
              <a:t>74.  </a:t>
            </a:r>
          </a:p>
        </p:txBody>
      </p:sp>
      <p:sp>
        <p:nvSpPr>
          <p:cNvPr id="39" name="TextBox 38">
            <a:extLst>
              <a:ext uri="{FF2B5EF4-FFF2-40B4-BE49-F238E27FC236}">
                <a16:creationId xmlns:a16="http://schemas.microsoft.com/office/drawing/2014/main" id="{A5CD39FD-6B38-4090-AC01-21DC2195048B}"/>
              </a:ext>
            </a:extLst>
          </p:cNvPr>
          <p:cNvSpPr txBox="1"/>
          <p:nvPr/>
        </p:nvSpPr>
        <p:spPr>
          <a:xfrm>
            <a:off x="-25056" y="4931721"/>
            <a:ext cx="705929" cy="523220"/>
          </a:xfrm>
          <a:prstGeom prst="rect">
            <a:avLst/>
          </a:prstGeom>
          <a:noFill/>
        </p:spPr>
        <p:txBody>
          <a:bodyPr wrap="square" rtlCol="0">
            <a:spAutoFit/>
          </a:bodyPr>
          <a:lstStyle/>
          <a:p>
            <a:r>
              <a:rPr lang="en-US" sz="2800" dirty="0">
                <a:solidFill>
                  <a:srgbClr val="FF0000"/>
                </a:solidFill>
              </a:rPr>
              <a:t>75.  </a:t>
            </a:r>
          </a:p>
        </p:txBody>
      </p:sp>
    </p:spTree>
    <p:extLst>
      <p:ext uri="{BB962C8B-B14F-4D97-AF65-F5344CB8AC3E}">
        <p14:creationId xmlns:p14="http://schemas.microsoft.com/office/powerpoint/2010/main" val="2185111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0" y="16714"/>
            <a:ext cx="914400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3200" dirty="0">
                <a:solidFill>
                  <a:srgbClr val="FF0000"/>
                </a:solidFill>
                <a:latin typeface="Times New Roman" panose="02020603050405020304" pitchFamily="18" charset="0"/>
                <a:cs typeface="Times New Roman" panose="02020603050405020304" pitchFamily="18" charset="0"/>
              </a:rPr>
              <a:t>76.  </a:t>
            </a:r>
            <a:r>
              <a:rPr lang="en-US" altLang="en-US" sz="3200" u="sng" dirty="0">
                <a:solidFill>
                  <a:srgbClr val="FF0000"/>
                </a:solidFill>
                <a:latin typeface="Times New Roman" panose="02020603050405020304" pitchFamily="18" charset="0"/>
                <a:cs typeface="Times New Roman" panose="02020603050405020304" pitchFamily="18" charset="0"/>
              </a:rPr>
              <a:t>Artificial transmutation is caused by humans</a:t>
            </a:r>
            <a:r>
              <a:rPr lang="en-US" altLang="en-US" sz="3200" dirty="0">
                <a:solidFill>
                  <a:srgbClr val="FF0000"/>
                </a:solidFill>
                <a:latin typeface="Times New Roman" panose="02020603050405020304" pitchFamily="18" charset="0"/>
                <a:cs typeface="Times New Roman" panose="02020603050405020304" pitchFamily="18" charset="0"/>
              </a:rPr>
              <a:t>.  </a:t>
            </a:r>
            <a:br>
              <a:rPr lang="en-US" altLang="en-US" sz="3200" dirty="0">
                <a:solidFill>
                  <a:srgbClr val="000000"/>
                </a:solidFill>
                <a:latin typeface="Times New Roman" panose="02020603050405020304" pitchFamily="18" charset="0"/>
                <a:cs typeface="Times New Roman" panose="02020603050405020304" pitchFamily="18" charset="0"/>
              </a:rPr>
            </a:br>
            <a:br>
              <a:rPr lang="en-US" altLang="en-US" sz="3200" dirty="0">
                <a:solidFill>
                  <a:srgbClr val="000000"/>
                </a:solidFill>
                <a:latin typeface="Times New Roman" panose="02020603050405020304" pitchFamily="18" charset="0"/>
                <a:cs typeface="Times New Roman" panose="02020603050405020304" pitchFamily="18" charset="0"/>
              </a:rPr>
            </a:br>
            <a:r>
              <a:rPr lang="en-US" altLang="en-US" sz="3200" dirty="0">
                <a:solidFill>
                  <a:srgbClr val="000000"/>
                </a:solidFill>
                <a:latin typeface="Times New Roman" panose="02020603050405020304" pitchFamily="18" charset="0"/>
                <a:cs typeface="Times New Roman" panose="02020603050405020304" pitchFamily="18" charset="0"/>
              </a:rPr>
              <a:t>It is done by scientists; it cannot occur on its own.  With sufficient radioactive material it can release massive amounts of energy inside a nuclear reactor </a:t>
            </a:r>
            <a:br>
              <a:rPr lang="en-US" altLang="en-US" sz="3200" dirty="0">
                <a:solidFill>
                  <a:srgbClr val="000000"/>
                </a:solidFill>
                <a:latin typeface="Times New Roman" panose="02020603050405020304" pitchFamily="18" charset="0"/>
                <a:cs typeface="Times New Roman" panose="02020603050405020304" pitchFamily="18" charset="0"/>
              </a:rPr>
            </a:br>
            <a:r>
              <a:rPr lang="en-US" altLang="en-US" sz="3200" dirty="0">
                <a:solidFill>
                  <a:srgbClr val="000000"/>
                </a:solidFill>
                <a:latin typeface="Times New Roman" panose="02020603050405020304" pitchFamily="18" charset="0"/>
                <a:cs typeface="Times New Roman" panose="02020603050405020304" pitchFamily="18" charset="0"/>
              </a:rPr>
              <a:t>or a nuclear bomb.  Small reactions are less powerful  </a:t>
            </a:r>
          </a:p>
          <a:p>
            <a:pPr fontAlgn="base">
              <a:spcBef>
                <a:spcPct val="50000"/>
              </a:spcBef>
              <a:spcAft>
                <a:spcPct val="0"/>
              </a:spcAft>
            </a:pPr>
            <a:endParaRPr lang="en-US" altLang="en-US" sz="1600" dirty="0">
              <a:solidFill>
                <a:srgbClr val="000000"/>
              </a:solidFill>
              <a:latin typeface="Times New Roman" panose="02020603050405020304" pitchFamily="18" charset="0"/>
              <a:cs typeface="Times New Roman" panose="02020603050405020304" pitchFamily="18" charset="0"/>
            </a:endParaRPr>
          </a:p>
          <a:p>
            <a:pPr fontAlgn="base">
              <a:spcBef>
                <a:spcPct val="50000"/>
              </a:spcBef>
              <a:spcAft>
                <a:spcPct val="0"/>
              </a:spcAft>
            </a:pPr>
            <a:r>
              <a:rPr lang="en-US" altLang="en-US" sz="3200" dirty="0">
                <a:solidFill>
                  <a:srgbClr val="000000"/>
                </a:solidFill>
                <a:latin typeface="Times New Roman" panose="02020603050405020304" pitchFamily="18" charset="0"/>
                <a:cs typeface="Times New Roman" panose="02020603050405020304" pitchFamily="18" charset="0"/>
              </a:rPr>
              <a:t>The first artificial transmutation reactions were carried out by some of the “regular” characters in our class.  In 1919 Ernest (“Gold Foil”) Rutherford  “bombs” some nitrogen atoms with alpha particles.</a:t>
            </a:r>
          </a:p>
        </p:txBody>
      </p:sp>
    </p:spTree>
    <p:extLst>
      <p:ext uri="{BB962C8B-B14F-4D97-AF65-F5344CB8AC3E}">
        <p14:creationId xmlns:p14="http://schemas.microsoft.com/office/powerpoint/2010/main" val="8644251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ECD3AA23-D87F-43AD-8D97-DA9200D000CD}"/>
              </a:ext>
            </a:extLst>
          </p:cNvPr>
          <p:cNvSpPr txBox="1"/>
          <p:nvPr/>
        </p:nvSpPr>
        <p:spPr>
          <a:xfrm>
            <a:off x="0" y="0"/>
            <a:ext cx="9144000" cy="1384995"/>
          </a:xfrm>
          <a:prstGeom prst="rect">
            <a:avLst/>
          </a:prstGeom>
          <a:solidFill>
            <a:srgbClr val="FFFFCC"/>
          </a:solidFill>
        </p:spPr>
        <p:txBody>
          <a:bodyPr wrap="square" rtlCol="0">
            <a:spAutoFit/>
          </a:bodyPr>
          <a:lstStyle/>
          <a:p>
            <a:r>
              <a:rPr lang="en-US" sz="2800" dirty="0">
                <a:solidFill>
                  <a:srgbClr val="0000FF"/>
                </a:solidFill>
                <a:latin typeface="Times New Roman" panose="02020603050405020304" pitchFamily="18" charset="0"/>
                <a:cs typeface="Times New Roman" panose="02020603050405020304" pitchFamily="18" charset="0"/>
              </a:rPr>
              <a:t>77.  Ernest Rutherford (my hero) artificially transmutes</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nitrogen into oxygen!  Nitrogen is bombarded with </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alpha particles…</a:t>
            </a:r>
            <a:r>
              <a:rPr lang="en-US" sz="2800" dirty="0">
                <a:solidFill>
                  <a:srgbClr val="FF0000"/>
                </a:solidFill>
                <a:latin typeface="Times New Roman" panose="02020603050405020304" pitchFamily="18" charset="0"/>
                <a:cs typeface="Times New Roman" panose="02020603050405020304" pitchFamily="18" charset="0"/>
              </a:rPr>
              <a:t>  (also used in his Gold Foil experiment)</a:t>
            </a:r>
          </a:p>
        </p:txBody>
      </p:sp>
      <p:graphicFrame>
        <p:nvGraphicFramePr>
          <p:cNvPr id="2" name="Table 1">
            <a:extLst>
              <a:ext uri="{FF2B5EF4-FFF2-40B4-BE49-F238E27FC236}">
                <a16:creationId xmlns:a16="http://schemas.microsoft.com/office/drawing/2014/main" id="{24AA0410-1F65-FF3C-6708-3EBD77BAC425}"/>
              </a:ext>
            </a:extLst>
          </p:cNvPr>
          <p:cNvGraphicFramePr>
            <a:graphicFrameLocks noGrp="1"/>
          </p:cNvGraphicFramePr>
          <p:nvPr>
            <p:extLst>
              <p:ext uri="{D42A27DB-BD31-4B8C-83A1-F6EECF244321}">
                <p14:modId xmlns:p14="http://schemas.microsoft.com/office/powerpoint/2010/main" val="1486561853"/>
              </p:ext>
            </p:extLst>
          </p:nvPr>
        </p:nvGraphicFramePr>
        <p:xfrm>
          <a:off x="-1" y="1671034"/>
          <a:ext cx="9143999" cy="2041015"/>
        </p:xfrm>
        <a:graphic>
          <a:graphicData uri="http://schemas.openxmlformats.org/drawingml/2006/table">
            <a:tbl>
              <a:tblPr firstRow="1" bandRow="1">
                <a:tableStyleId>{5C22544A-7EE6-4342-B048-85BDC9FD1C3A}</a:tableStyleId>
              </a:tblPr>
              <a:tblGrid>
                <a:gridCol w="636104">
                  <a:extLst>
                    <a:ext uri="{9D8B030D-6E8A-4147-A177-3AD203B41FA5}">
                      <a16:colId xmlns:a16="http://schemas.microsoft.com/office/drawing/2014/main" val="2515440669"/>
                    </a:ext>
                  </a:extLst>
                </a:gridCol>
                <a:gridCol w="1040296">
                  <a:extLst>
                    <a:ext uri="{9D8B030D-6E8A-4147-A177-3AD203B41FA5}">
                      <a16:colId xmlns:a16="http://schemas.microsoft.com/office/drawing/2014/main" val="3260153542"/>
                    </a:ext>
                  </a:extLst>
                </a:gridCol>
                <a:gridCol w="762000">
                  <a:extLst>
                    <a:ext uri="{9D8B030D-6E8A-4147-A177-3AD203B41FA5}">
                      <a16:colId xmlns:a16="http://schemas.microsoft.com/office/drawing/2014/main" val="2861507616"/>
                    </a:ext>
                  </a:extLst>
                </a:gridCol>
                <a:gridCol w="609600">
                  <a:extLst>
                    <a:ext uri="{9D8B030D-6E8A-4147-A177-3AD203B41FA5}">
                      <a16:colId xmlns:a16="http://schemas.microsoft.com/office/drawing/2014/main" val="3010492891"/>
                    </a:ext>
                  </a:extLst>
                </a:gridCol>
                <a:gridCol w="2286000">
                  <a:extLst>
                    <a:ext uri="{9D8B030D-6E8A-4147-A177-3AD203B41FA5}">
                      <a16:colId xmlns:a16="http://schemas.microsoft.com/office/drawing/2014/main" val="1099080343"/>
                    </a:ext>
                  </a:extLst>
                </a:gridCol>
                <a:gridCol w="609600">
                  <a:extLst>
                    <a:ext uri="{9D8B030D-6E8A-4147-A177-3AD203B41FA5}">
                      <a16:colId xmlns:a16="http://schemas.microsoft.com/office/drawing/2014/main" val="766200683"/>
                    </a:ext>
                  </a:extLst>
                </a:gridCol>
                <a:gridCol w="1676400">
                  <a:extLst>
                    <a:ext uri="{9D8B030D-6E8A-4147-A177-3AD203B41FA5}">
                      <a16:colId xmlns:a16="http://schemas.microsoft.com/office/drawing/2014/main" val="2988273341"/>
                    </a:ext>
                  </a:extLst>
                </a:gridCol>
                <a:gridCol w="457200">
                  <a:extLst>
                    <a:ext uri="{9D8B030D-6E8A-4147-A177-3AD203B41FA5}">
                      <a16:colId xmlns:a16="http://schemas.microsoft.com/office/drawing/2014/main" val="3995575858"/>
                    </a:ext>
                  </a:extLst>
                </a:gridCol>
                <a:gridCol w="1066799">
                  <a:extLst>
                    <a:ext uri="{9D8B030D-6E8A-4147-A177-3AD203B41FA5}">
                      <a16:colId xmlns:a16="http://schemas.microsoft.com/office/drawing/2014/main" val="543691132"/>
                    </a:ext>
                  </a:extLst>
                </a:gridCol>
              </a:tblGrid>
              <a:tr h="2041015">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14</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4</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He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17</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O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1</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3438341702"/>
                  </a:ext>
                </a:extLst>
              </a:tr>
            </a:tbl>
          </a:graphicData>
        </a:graphic>
      </p:graphicFrame>
      <p:sp>
        <p:nvSpPr>
          <p:cNvPr id="3" name="TextBox 2">
            <a:extLst>
              <a:ext uri="{FF2B5EF4-FFF2-40B4-BE49-F238E27FC236}">
                <a16:creationId xmlns:a16="http://schemas.microsoft.com/office/drawing/2014/main" id="{048E765C-1E48-BFC8-B466-87DC9EE8DDCE}"/>
              </a:ext>
            </a:extLst>
          </p:cNvPr>
          <p:cNvSpPr txBox="1"/>
          <p:nvPr/>
        </p:nvSpPr>
        <p:spPr>
          <a:xfrm>
            <a:off x="0" y="4038600"/>
            <a:ext cx="9143999" cy="2503249"/>
          </a:xfrm>
          <a:prstGeom prst="rect">
            <a:avLst/>
          </a:prstGeom>
          <a:noFill/>
        </p:spPr>
        <p:txBody>
          <a:bodyPr wrap="square" rtlCol="0">
            <a:spAutoFit/>
          </a:bodyPr>
          <a:lstStyle/>
          <a:p>
            <a:pPr fontAlgn="base">
              <a:spcBef>
                <a:spcPct val="50000"/>
              </a:spcBef>
              <a:spcAft>
                <a:spcPct val="0"/>
              </a:spcAft>
            </a:pPr>
            <a:r>
              <a:rPr lang="en-US" altLang="en-US" sz="3200" dirty="0">
                <a:solidFill>
                  <a:srgbClr val="0000FF"/>
                </a:solidFill>
                <a:latin typeface="Times New Roman" panose="02020603050405020304" pitchFamily="18" charset="0"/>
                <a:cs typeface="Times New Roman" panose="02020603050405020304" pitchFamily="18" charset="0"/>
              </a:rPr>
              <a:t>N-14 artificially transmutes into O-17 &amp; a proton</a:t>
            </a:r>
          </a:p>
          <a:p>
            <a:pPr fontAlgn="base">
              <a:spcBef>
                <a:spcPct val="50000"/>
              </a:spcBef>
              <a:spcAft>
                <a:spcPct val="0"/>
              </a:spcAft>
            </a:pPr>
            <a:endParaRPr lang="en-US" altLang="en-US" sz="3200" i="1" baseline="30000" dirty="0">
              <a:solidFill>
                <a:srgbClr val="000000"/>
              </a:solidFill>
              <a:latin typeface="Times New Roman" panose="02020603050405020304" pitchFamily="18" charset="0"/>
              <a:cs typeface="Times New Roman" panose="02020603050405020304" pitchFamily="18" charset="0"/>
            </a:endParaRPr>
          </a:p>
          <a:p>
            <a:pPr fontAlgn="base">
              <a:spcBef>
                <a:spcPct val="50000"/>
              </a:spcBef>
              <a:spcAft>
                <a:spcPct val="0"/>
              </a:spcAft>
            </a:pPr>
            <a:r>
              <a:rPr lang="en-US" altLang="en-US" sz="3200" i="1" baseline="30000" dirty="0">
                <a:solidFill>
                  <a:srgbClr val="000000"/>
                </a:solidFill>
                <a:latin typeface="Times New Roman" panose="02020603050405020304" pitchFamily="18" charset="0"/>
                <a:cs typeface="Times New Roman" panose="02020603050405020304" pitchFamily="18" charset="0"/>
              </a:rPr>
              <a:t>The thing to see here is that the Radioisotope IS NOT ALONE in the front of the arrow.  It doesn’t JUST HAPPEN; the N-14 had to zapped with an alpha particle.  Stuff like this can’t just happen, it’s artificial!</a:t>
            </a:r>
          </a:p>
          <a:p>
            <a:endParaRPr lang="en-US" dirty="0"/>
          </a:p>
        </p:txBody>
      </p:sp>
    </p:spTree>
    <p:extLst>
      <p:ext uri="{BB962C8B-B14F-4D97-AF65-F5344CB8AC3E}">
        <p14:creationId xmlns:p14="http://schemas.microsoft.com/office/powerpoint/2010/main" val="41183847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0C3B6-0F2D-B0BE-E3F6-766513625144}"/>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9EE27E51-1C46-3BC1-E6AF-C791A95872DF}"/>
              </a:ext>
            </a:extLst>
          </p:cNvPr>
          <p:cNvSpPr txBox="1"/>
          <p:nvPr/>
        </p:nvSpPr>
        <p:spPr>
          <a:xfrm>
            <a:off x="0" y="0"/>
            <a:ext cx="9144000" cy="954107"/>
          </a:xfrm>
          <a:prstGeom prst="rect">
            <a:avLst/>
          </a:prstGeom>
          <a:solidFill>
            <a:srgbClr val="FFE5E5"/>
          </a:solidFill>
        </p:spPr>
        <p:txBody>
          <a:bodyPr wrap="square" rtlCol="0">
            <a:spAutoFit/>
          </a:bodyPr>
          <a:lstStyle/>
          <a:p>
            <a:r>
              <a:rPr lang="en-US" sz="2800" dirty="0">
                <a:solidFill>
                  <a:srgbClr val="0000FF"/>
                </a:solidFill>
                <a:latin typeface="Times New Roman" panose="02020603050405020304" pitchFamily="18" charset="0"/>
                <a:cs typeface="Times New Roman" panose="02020603050405020304" pitchFamily="18" charset="0"/>
              </a:rPr>
              <a:t>78.  Beryllium is artificially transmuted with alpha particles </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by James Chadwick in 1932 (discovered the neutron!)</a:t>
            </a:r>
            <a:r>
              <a:rPr lang="en-US" sz="2800" dirty="0">
                <a:solidFill>
                  <a:srgbClr val="FF0000"/>
                </a:solidFill>
                <a:latin typeface="Times New Roman" panose="02020603050405020304" pitchFamily="18" charset="0"/>
                <a:cs typeface="Times New Roman" panose="02020603050405020304" pitchFamily="18" charset="0"/>
              </a:rPr>
              <a:t> </a:t>
            </a:r>
          </a:p>
        </p:txBody>
      </p:sp>
      <p:graphicFrame>
        <p:nvGraphicFramePr>
          <p:cNvPr id="2" name="Table 1">
            <a:extLst>
              <a:ext uri="{FF2B5EF4-FFF2-40B4-BE49-F238E27FC236}">
                <a16:creationId xmlns:a16="http://schemas.microsoft.com/office/drawing/2014/main" id="{DB1B0B43-DFE4-ACA2-E171-67A4FCBB22BF}"/>
              </a:ext>
            </a:extLst>
          </p:cNvPr>
          <p:cNvGraphicFramePr>
            <a:graphicFrameLocks noGrp="1"/>
          </p:cNvGraphicFramePr>
          <p:nvPr>
            <p:extLst>
              <p:ext uri="{D42A27DB-BD31-4B8C-83A1-F6EECF244321}">
                <p14:modId xmlns:p14="http://schemas.microsoft.com/office/powerpoint/2010/main" val="1123216816"/>
              </p:ext>
            </p:extLst>
          </p:nvPr>
        </p:nvGraphicFramePr>
        <p:xfrm>
          <a:off x="1" y="1524000"/>
          <a:ext cx="9143999" cy="2041015"/>
        </p:xfrm>
        <a:graphic>
          <a:graphicData uri="http://schemas.openxmlformats.org/drawingml/2006/table">
            <a:tbl>
              <a:tblPr firstRow="1" bandRow="1">
                <a:tableStyleId>{5C22544A-7EE6-4342-B048-85BDC9FD1C3A}</a:tableStyleId>
              </a:tblPr>
              <a:tblGrid>
                <a:gridCol w="636104">
                  <a:extLst>
                    <a:ext uri="{9D8B030D-6E8A-4147-A177-3AD203B41FA5}">
                      <a16:colId xmlns:a16="http://schemas.microsoft.com/office/drawing/2014/main" val="2515440669"/>
                    </a:ext>
                  </a:extLst>
                </a:gridCol>
                <a:gridCol w="1040296">
                  <a:extLst>
                    <a:ext uri="{9D8B030D-6E8A-4147-A177-3AD203B41FA5}">
                      <a16:colId xmlns:a16="http://schemas.microsoft.com/office/drawing/2014/main" val="3260153542"/>
                    </a:ext>
                  </a:extLst>
                </a:gridCol>
                <a:gridCol w="762000">
                  <a:extLst>
                    <a:ext uri="{9D8B030D-6E8A-4147-A177-3AD203B41FA5}">
                      <a16:colId xmlns:a16="http://schemas.microsoft.com/office/drawing/2014/main" val="2861507616"/>
                    </a:ext>
                  </a:extLst>
                </a:gridCol>
                <a:gridCol w="609600">
                  <a:extLst>
                    <a:ext uri="{9D8B030D-6E8A-4147-A177-3AD203B41FA5}">
                      <a16:colId xmlns:a16="http://schemas.microsoft.com/office/drawing/2014/main" val="3010492891"/>
                    </a:ext>
                  </a:extLst>
                </a:gridCol>
                <a:gridCol w="2286000">
                  <a:extLst>
                    <a:ext uri="{9D8B030D-6E8A-4147-A177-3AD203B41FA5}">
                      <a16:colId xmlns:a16="http://schemas.microsoft.com/office/drawing/2014/main" val="1099080343"/>
                    </a:ext>
                  </a:extLst>
                </a:gridCol>
                <a:gridCol w="609600">
                  <a:extLst>
                    <a:ext uri="{9D8B030D-6E8A-4147-A177-3AD203B41FA5}">
                      <a16:colId xmlns:a16="http://schemas.microsoft.com/office/drawing/2014/main" val="766200683"/>
                    </a:ext>
                  </a:extLst>
                </a:gridCol>
                <a:gridCol w="1676400">
                  <a:extLst>
                    <a:ext uri="{9D8B030D-6E8A-4147-A177-3AD203B41FA5}">
                      <a16:colId xmlns:a16="http://schemas.microsoft.com/office/drawing/2014/main" val="2988273341"/>
                    </a:ext>
                  </a:extLst>
                </a:gridCol>
                <a:gridCol w="457200">
                  <a:extLst>
                    <a:ext uri="{9D8B030D-6E8A-4147-A177-3AD203B41FA5}">
                      <a16:colId xmlns:a16="http://schemas.microsoft.com/office/drawing/2014/main" val="3995575858"/>
                    </a:ext>
                  </a:extLst>
                </a:gridCol>
                <a:gridCol w="1066799">
                  <a:extLst>
                    <a:ext uri="{9D8B030D-6E8A-4147-A177-3AD203B41FA5}">
                      <a16:colId xmlns:a16="http://schemas.microsoft.com/office/drawing/2014/main" val="543691132"/>
                    </a:ext>
                  </a:extLst>
                </a:gridCol>
              </a:tblGrid>
              <a:tr h="2041015">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9</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5E5"/>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Be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5E5"/>
                    </a:solidFill>
                  </a:tcPr>
                </a:tc>
                <a:tc>
                  <a:txBody>
                    <a:bodyPr/>
                    <a:lstStyle/>
                    <a:p>
                      <a:pPr algn="ct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5E5"/>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4</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5E5"/>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He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5E5"/>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12</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5E5"/>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C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5E5"/>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1</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5E5"/>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5E5"/>
                    </a:solidFill>
                  </a:tcPr>
                </a:tc>
                <a:extLst>
                  <a:ext uri="{0D108BD9-81ED-4DB2-BD59-A6C34878D82A}">
                    <a16:rowId xmlns:a16="http://schemas.microsoft.com/office/drawing/2014/main" val="3438341702"/>
                  </a:ext>
                </a:extLst>
              </a:tr>
            </a:tbl>
          </a:graphicData>
        </a:graphic>
      </p:graphicFrame>
      <p:sp>
        <p:nvSpPr>
          <p:cNvPr id="3" name="TextBox 2">
            <a:extLst>
              <a:ext uri="{FF2B5EF4-FFF2-40B4-BE49-F238E27FC236}">
                <a16:creationId xmlns:a16="http://schemas.microsoft.com/office/drawing/2014/main" id="{91C68D16-4A7F-2698-DA20-E53734E876F7}"/>
              </a:ext>
            </a:extLst>
          </p:cNvPr>
          <p:cNvSpPr txBox="1"/>
          <p:nvPr/>
        </p:nvSpPr>
        <p:spPr>
          <a:xfrm>
            <a:off x="0" y="3657600"/>
            <a:ext cx="9143999" cy="2893100"/>
          </a:xfrm>
          <a:prstGeom prst="rect">
            <a:avLst/>
          </a:prstGeom>
          <a:noFill/>
        </p:spPr>
        <p:txBody>
          <a:bodyPr wrap="square" rtlCol="0">
            <a:spAutoFit/>
          </a:bodyPr>
          <a:lstStyle/>
          <a:p>
            <a:pPr fontAlgn="base">
              <a:spcBef>
                <a:spcPct val="50000"/>
              </a:spcBef>
              <a:spcAft>
                <a:spcPct val="0"/>
              </a:spcAft>
            </a:pPr>
            <a:r>
              <a:rPr lang="en-US" altLang="en-US" sz="3200" dirty="0">
                <a:solidFill>
                  <a:srgbClr val="0000FF"/>
                </a:solidFill>
                <a:latin typeface="Times New Roman" panose="02020603050405020304" pitchFamily="18" charset="0"/>
                <a:cs typeface="Times New Roman" panose="02020603050405020304" pitchFamily="18" charset="0"/>
              </a:rPr>
              <a:t>Be-9 artificially transmutes into C-12 &amp; a neutron</a:t>
            </a:r>
            <a:endParaRPr lang="en-US" altLang="en-US" sz="3200" i="1" baseline="30000" dirty="0">
              <a:solidFill>
                <a:srgbClr val="000000"/>
              </a:solidFill>
              <a:latin typeface="Times New Roman" panose="02020603050405020304" pitchFamily="18" charset="0"/>
              <a:cs typeface="Times New Roman" panose="02020603050405020304" pitchFamily="18" charset="0"/>
            </a:endParaRPr>
          </a:p>
          <a:p>
            <a:pPr fontAlgn="base">
              <a:spcBef>
                <a:spcPct val="50000"/>
              </a:spcBef>
              <a:spcAft>
                <a:spcPct val="0"/>
              </a:spcAft>
            </a:pPr>
            <a:br>
              <a:rPr lang="en-US" altLang="en-US" sz="3600" i="1" baseline="30000" dirty="0">
                <a:solidFill>
                  <a:srgbClr val="000000"/>
                </a:solidFill>
                <a:latin typeface="Times New Roman" panose="02020603050405020304" pitchFamily="18" charset="0"/>
                <a:cs typeface="Times New Roman" panose="02020603050405020304" pitchFamily="18" charset="0"/>
              </a:rPr>
            </a:br>
            <a:r>
              <a:rPr lang="en-US" altLang="en-US" sz="3600" i="1" baseline="30000" dirty="0">
                <a:solidFill>
                  <a:srgbClr val="000000"/>
                </a:solidFill>
                <a:latin typeface="Times New Roman" panose="02020603050405020304" pitchFamily="18" charset="0"/>
                <a:cs typeface="Times New Roman" panose="02020603050405020304" pitchFamily="18" charset="0"/>
              </a:rPr>
              <a:t>Count the “TOP numbers”, 9 = 4 = 12 = 1</a:t>
            </a:r>
          </a:p>
          <a:p>
            <a:pPr fontAlgn="base">
              <a:spcBef>
                <a:spcPct val="50000"/>
              </a:spcBef>
              <a:spcAft>
                <a:spcPct val="0"/>
              </a:spcAft>
            </a:pPr>
            <a:r>
              <a:rPr lang="en-US" altLang="en-US" sz="3600" i="1" baseline="30000" dirty="0">
                <a:solidFill>
                  <a:srgbClr val="000000"/>
                </a:solidFill>
                <a:latin typeface="Times New Roman" panose="02020603050405020304" pitchFamily="18" charset="0"/>
                <a:cs typeface="Times New Roman" panose="02020603050405020304" pitchFamily="18" charset="0"/>
              </a:rPr>
              <a:t>Count the “BOTTOM numbers”, 4 + 2 = 6 + 0</a:t>
            </a:r>
          </a:p>
          <a:p>
            <a:pPr fontAlgn="base">
              <a:spcBef>
                <a:spcPct val="50000"/>
              </a:spcBef>
              <a:spcAft>
                <a:spcPct val="0"/>
              </a:spcAft>
            </a:pPr>
            <a:r>
              <a:rPr lang="en-US" altLang="en-US" sz="3600" i="1" baseline="30000" dirty="0">
                <a:solidFill>
                  <a:srgbClr val="000000"/>
                </a:solidFill>
                <a:latin typeface="Times New Roman" panose="02020603050405020304" pitchFamily="18" charset="0"/>
                <a:cs typeface="Times New Roman" panose="02020603050405020304" pitchFamily="18" charset="0"/>
              </a:rPr>
              <a:t>That always works in nuclear chemistry.  </a:t>
            </a:r>
            <a:endParaRPr lang="en-US" sz="2000" dirty="0"/>
          </a:p>
        </p:txBody>
      </p:sp>
    </p:spTree>
    <p:extLst>
      <p:ext uri="{BB962C8B-B14F-4D97-AF65-F5344CB8AC3E}">
        <p14:creationId xmlns:p14="http://schemas.microsoft.com/office/powerpoint/2010/main" val="37886094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866A3-6832-4ECA-3592-919CA9BE5B45}"/>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D0C939C2-9F86-0685-D74B-F3A46CF5B347}"/>
              </a:ext>
            </a:extLst>
          </p:cNvPr>
          <p:cNvSpPr txBox="1"/>
          <p:nvPr/>
        </p:nvSpPr>
        <p:spPr>
          <a:xfrm>
            <a:off x="0" y="0"/>
            <a:ext cx="9144000" cy="954107"/>
          </a:xfrm>
          <a:prstGeom prst="rect">
            <a:avLst/>
          </a:prstGeom>
          <a:solidFill>
            <a:srgbClr val="D7E4BD"/>
          </a:solidFill>
        </p:spPr>
        <p:txBody>
          <a:bodyPr wrap="square" rtlCol="0">
            <a:spAutoFit/>
          </a:bodyPr>
          <a:lstStyle/>
          <a:p>
            <a:r>
              <a:rPr lang="en-US" sz="2800" dirty="0">
                <a:solidFill>
                  <a:srgbClr val="0000FF"/>
                </a:solidFill>
                <a:latin typeface="Times New Roman" panose="02020603050405020304" pitchFamily="18" charset="0"/>
                <a:cs typeface="Times New Roman" panose="02020603050405020304" pitchFamily="18" charset="0"/>
              </a:rPr>
              <a:t>79.  In1934 Marie Curie artificially transmutes aluminum into</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radioactive phosphorous </a:t>
            </a:r>
            <a:r>
              <a:rPr lang="en-US" sz="2400" dirty="0">
                <a:solidFill>
                  <a:srgbClr val="FF0000"/>
                </a:solidFill>
                <a:latin typeface="Times New Roman" panose="02020603050405020304" pitchFamily="18" charset="0"/>
                <a:cs typeface="Times New Roman" panose="02020603050405020304" pitchFamily="18" charset="0"/>
              </a:rPr>
              <a:t>(1st artificially created radioisotope)</a:t>
            </a:r>
            <a:endParaRPr lang="en-US" sz="2800" dirty="0">
              <a:solidFill>
                <a:srgbClr val="FF0000"/>
              </a:solidFill>
              <a:latin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F11C8F32-1CA7-9F40-D411-E357F4E80182}"/>
              </a:ext>
            </a:extLst>
          </p:cNvPr>
          <p:cNvGraphicFramePr>
            <a:graphicFrameLocks noGrp="1"/>
          </p:cNvGraphicFramePr>
          <p:nvPr>
            <p:extLst>
              <p:ext uri="{D42A27DB-BD31-4B8C-83A1-F6EECF244321}">
                <p14:modId xmlns:p14="http://schemas.microsoft.com/office/powerpoint/2010/main" val="2493225002"/>
              </p:ext>
            </p:extLst>
          </p:nvPr>
        </p:nvGraphicFramePr>
        <p:xfrm>
          <a:off x="1" y="1524000"/>
          <a:ext cx="9143999" cy="2041015"/>
        </p:xfrm>
        <a:graphic>
          <a:graphicData uri="http://schemas.openxmlformats.org/drawingml/2006/table">
            <a:tbl>
              <a:tblPr firstRow="1" bandRow="1">
                <a:tableStyleId>{5C22544A-7EE6-4342-B048-85BDC9FD1C3A}</a:tableStyleId>
              </a:tblPr>
              <a:tblGrid>
                <a:gridCol w="636104">
                  <a:extLst>
                    <a:ext uri="{9D8B030D-6E8A-4147-A177-3AD203B41FA5}">
                      <a16:colId xmlns:a16="http://schemas.microsoft.com/office/drawing/2014/main" val="2515440669"/>
                    </a:ext>
                  </a:extLst>
                </a:gridCol>
                <a:gridCol w="1040296">
                  <a:extLst>
                    <a:ext uri="{9D8B030D-6E8A-4147-A177-3AD203B41FA5}">
                      <a16:colId xmlns:a16="http://schemas.microsoft.com/office/drawing/2014/main" val="3260153542"/>
                    </a:ext>
                  </a:extLst>
                </a:gridCol>
                <a:gridCol w="762000">
                  <a:extLst>
                    <a:ext uri="{9D8B030D-6E8A-4147-A177-3AD203B41FA5}">
                      <a16:colId xmlns:a16="http://schemas.microsoft.com/office/drawing/2014/main" val="2861507616"/>
                    </a:ext>
                  </a:extLst>
                </a:gridCol>
                <a:gridCol w="609600">
                  <a:extLst>
                    <a:ext uri="{9D8B030D-6E8A-4147-A177-3AD203B41FA5}">
                      <a16:colId xmlns:a16="http://schemas.microsoft.com/office/drawing/2014/main" val="3010492891"/>
                    </a:ext>
                  </a:extLst>
                </a:gridCol>
                <a:gridCol w="2286000">
                  <a:extLst>
                    <a:ext uri="{9D8B030D-6E8A-4147-A177-3AD203B41FA5}">
                      <a16:colId xmlns:a16="http://schemas.microsoft.com/office/drawing/2014/main" val="1099080343"/>
                    </a:ext>
                  </a:extLst>
                </a:gridCol>
                <a:gridCol w="609600">
                  <a:extLst>
                    <a:ext uri="{9D8B030D-6E8A-4147-A177-3AD203B41FA5}">
                      <a16:colId xmlns:a16="http://schemas.microsoft.com/office/drawing/2014/main" val="766200683"/>
                    </a:ext>
                  </a:extLst>
                </a:gridCol>
                <a:gridCol w="1676400">
                  <a:extLst>
                    <a:ext uri="{9D8B030D-6E8A-4147-A177-3AD203B41FA5}">
                      <a16:colId xmlns:a16="http://schemas.microsoft.com/office/drawing/2014/main" val="2988273341"/>
                    </a:ext>
                  </a:extLst>
                </a:gridCol>
                <a:gridCol w="457200">
                  <a:extLst>
                    <a:ext uri="{9D8B030D-6E8A-4147-A177-3AD203B41FA5}">
                      <a16:colId xmlns:a16="http://schemas.microsoft.com/office/drawing/2014/main" val="3995575858"/>
                    </a:ext>
                  </a:extLst>
                </a:gridCol>
                <a:gridCol w="1066799">
                  <a:extLst>
                    <a:ext uri="{9D8B030D-6E8A-4147-A177-3AD203B41FA5}">
                      <a16:colId xmlns:a16="http://schemas.microsoft.com/office/drawing/2014/main" val="543691132"/>
                    </a:ext>
                  </a:extLst>
                </a:gridCol>
              </a:tblGrid>
              <a:tr h="2041015">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27</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7E4BD"/>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Al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7E4BD"/>
                    </a:solidFill>
                  </a:tcPr>
                </a:tc>
                <a:tc>
                  <a:txBody>
                    <a:bodyPr/>
                    <a:lstStyle/>
                    <a:p>
                      <a:pPr algn="ctr"/>
                      <a:r>
                        <a:rPr lang="en-US" sz="60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7E4BD"/>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4</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7E4BD"/>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He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7E4BD"/>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30</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7E4BD"/>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P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7E4BD"/>
                    </a:solidFill>
                  </a:tcPr>
                </a:tc>
                <a:tc>
                  <a:txBody>
                    <a:bodyPr/>
                    <a:lstStyle/>
                    <a:p>
                      <a:pPr algn="r"/>
                      <a:r>
                        <a:rPr lang="en-US" sz="2800" b="0" dirty="0">
                          <a:solidFill>
                            <a:schemeClr val="tx1"/>
                          </a:solidFill>
                          <a:latin typeface="Times New Roman" panose="02020603050405020304" pitchFamily="18" charset="0"/>
                          <a:cs typeface="Times New Roman" panose="02020603050405020304" pitchFamily="18" charset="0"/>
                        </a:rPr>
                        <a:t>1</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7E4BD"/>
                    </a:solidFill>
                  </a:tcPr>
                </a:tc>
                <a:tc>
                  <a:txBody>
                    <a:bodyPr/>
                    <a:lstStyle/>
                    <a:p>
                      <a:pPr algn="l"/>
                      <a:r>
                        <a:rPr lang="en-US" sz="6000" b="0" dirty="0">
                          <a:solidFill>
                            <a:schemeClr val="tx1"/>
                          </a:solidFill>
                          <a:latin typeface="Times New Roman" panose="02020603050405020304" pitchFamily="18" charset="0"/>
                          <a:cs typeface="Times New Roman" panose="02020603050405020304" pitchFamily="18" charset="0"/>
                        </a:rPr>
                        <a:t>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7E4BD"/>
                    </a:solidFill>
                  </a:tcPr>
                </a:tc>
                <a:extLst>
                  <a:ext uri="{0D108BD9-81ED-4DB2-BD59-A6C34878D82A}">
                    <a16:rowId xmlns:a16="http://schemas.microsoft.com/office/drawing/2014/main" val="3438341702"/>
                  </a:ext>
                </a:extLst>
              </a:tr>
            </a:tbl>
          </a:graphicData>
        </a:graphic>
      </p:graphicFrame>
      <p:sp>
        <p:nvSpPr>
          <p:cNvPr id="3" name="TextBox 2">
            <a:extLst>
              <a:ext uri="{FF2B5EF4-FFF2-40B4-BE49-F238E27FC236}">
                <a16:creationId xmlns:a16="http://schemas.microsoft.com/office/drawing/2014/main" id="{1F484217-3D40-546B-24E9-DDE72037CA1A}"/>
              </a:ext>
            </a:extLst>
          </p:cNvPr>
          <p:cNvSpPr txBox="1"/>
          <p:nvPr/>
        </p:nvSpPr>
        <p:spPr>
          <a:xfrm>
            <a:off x="0" y="3657600"/>
            <a:ext cx="9143999" cy="2431435"/>
          </a:xfrm>
          <a:prstGeom prst="rect">
            <a:avLst/>
          </a:prstGeom>
          <a:noFill/>
        </p:spPr>
        <p:txBody>
          <a:bodyPr wrap="square" rtlCol="0">
            <a:spAutoFit/>
          </a:bodyPr>
          <a:lstStyle/>
          <a:p>
            <a:pPr fontAlgn="base">
              <a:spcBef>
                <a:spcPct val="50000"/>
              </a:spcBef>
              <a:spcAft>
                <a:spcPct val="0"/>
              </a:spcAft>
            </a:pPr>
            <a:r>
              <a:rPr lang="en-US" altLang="en-US" sz="4000" dirty="0">
                <a:solidFill>
                  <a:srgbClr val="0000FF"/>
                </a:solidFill>
                <a:latin typeface="Times New Roman" panose="02020603050405020304" pitchFamily="18" charset="0"/>
                <a:cs typeface="Times New Roman" panose="02020603050405020304" pitchFamily="18" charset="0"/>
              </a:rPr>
              <a:t>The P-30 formed will undergo </a:t>
            </a:r>
            <a:br>
              <a:rPr lang="en-US" altLang="en-US" sz="4000" dirty="0">
                <a:solidFill>
                  <a:srgbClr val="0000FF"/>
                </a:solidFill>
                <a:latin typeface="Times New Roman" panose="02020603050405020304" pitchFamily="18" charset="0"/>
                <a:cs typeface="Times New Roman" panose="02020603050405020304" pitchFamily="18" charset="0"/>
              </a:rPr>
            </a:br>
            <a:r>
              <a:rPr lang="en-US" altLang="en-US" sz="4000" dirty="0">
                <a:solidFill>
                  <a:srgbClr val="0000FF"/>
                </a:solidFill>
                <a:latin typeface="Times New Roman" panose="02020603050405020304" pitchFamily="18" charset="0"/>
                <a:cs typeface="Times New Roman" panose="02020603050405020304" pitchFamily="18" charset="0"/>
              </a:rPr>
              <a:t>natural transmutation into silicon-30</a:t>
            </a:r>
            <a:endParaRPr lang="en-US" altLang="en-US" sz="4000" i="1" baseline="30000" dirty="0">
              <a:solidFill>
                <a:srgbClr val="000000"/>
              </a:solidFill>
              <a:latin typeface="Times New Roman" panose="02020603050405020304" pitchFamily="18" charset="0"/>
              <a:cs typeface="Times New Roman" panose="02020603050405020304" pitchFamily="18" charset="0"/>
            </a:endParaRPr>
          </a:p>
          <a:p>
            <a:pPr fontAlgn="base">
              <a:spcBef>
                <a:spcPct val="50000"/>
              </a:spcBef>
              <a:spcAft>
                <a:spcPct val="0"/>
              </a:spcAft>
            </a:pPr>
            <a:br>
              <a:rPr lang="en-US" altLang="en-US" sz="3600" i="1" baseline="30000" dirty="0">
                <a:solidFill>
                  <a:srgbClr val="000000"/>
                </a:solidFill>
                <a:latin typeface="Times New Roman" panose="02020603050405020304" pitchFamily="18" charset="0"/>
                <a:cs typeface="Times New Roman" panose="02020603050405020304" pitchFamily="18" charset="0"/>
              </a:rPr>
            </a:br>
            <a:r>
              <a:rPr lang="en-US" altLang="en-US" sz="3600" i="1" baseline="30000" dirty="0">
                <a:solidFill>
                  <a:srgbClr val="000000"/>
                </a:solidFill>
                <a:latin typeface="Times New Roman" panose="02020603050405020304" pitchFamily="18" charset="0"/>
                <a:cs typeface="Times New Roman" panose="02020603050405020304" pitchFamily="18" charset="0"/>
              </a:rPr>
              <a:t>Count the “TOP numbers” and the “BOTTOM numbers”</a:t>
            </a:r>
            <a:endParaRPr lang="en-US" sz="2000" dirty="0"/>
          </a:p>
        </p:txBody>
      </p:sp>
    </p:spTree>
    <p:extLst>
      <p:ext uri="{BB962C8B-B14F-4D97-AF65-F5344CB8AC3E}">
        <p14:creationId xmlns:p14="http://schemas.microsoft.com/office/powerpoint/2010/main" val="5903918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0" y="0"/>
            <a:ext cx="6248400" cy="6798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lang="en-US" altLang="en-US" sz="2800" dirty="0">
                <a:solidFill>
                  <a:srgbClr val="0000FF"/>
                </a:solidFill>
                <a:latin typeface="Times New Roman" panose="02020603050405020304" pitchFamily="18" charset="0"/>
                <a:cs typeface="Times New Roman" panose="02020603050405020304" pitchFamily="18" charset="0"/>
              </a:rPr>
              <a:t>These examples of artificial transmutation release little energy.  Some artificial transmutations are nuclear bombs, or reactions that power a nuclear power plant.  They release LOTS of energy.   </a:t>
            </a:r>
          </a:p>
          <a:p>
            <a:pPr fontAlgn="base">
              <a:spcBef>
                <a:spcPct val="50000"/>
              </a:spcBef>
              <a:spcAft>
                <a:spcPct val="0"/>
              </a:spcAft>
            </a:pPr>
            <a:endParaRPr lang="en-US" altLang="en-US" sz="1050" dirty="0">
              <a:solidFill>
                <a:srgbClr val="000000"/>
              </a:solidFill>
            </a:endParaRPr>
          </a:p>
          <a:p>
            <a:pPr fontAlgn="base">
              <a:spcBef>
                <a:spcPct val="50000"/>
              </a:spcBef>
              <a:spcAft>
                <a:spcPct val="0"/>
              </a:spcAft>
            </a:pPr>
            <a:r>
              <a:rPr lang="en-US" altLang="en-US" sz="2400" dirty="0">
                <a:solidFill>
                  <a:srgbClr val="000000"/>
                </a:solidFill>
              </a:rPr>
              <a:t>According to Albert Einstein, energy and matter are the same thing, just in different forms.  His famous equation, </a:t>
            </a:r>
          </a:p>
          <a:p>
            <a:pPr algn="ctr" fontAlgn="base">
              <a:spcBef>
                <a:spcPct val="50000"/>
              </a:spcBef>
              <a:spcAft>
                <a:spcPct val="0"/>
              </a:spcAft>
            </a:pPr>
            <a:br>
              <a:rPr lang="en-US" altLang="en-US" sz="4000" dirty="0">
                <a:solidFill>
                  <a:srgbClr val="000000"/>
                </a:solidFill>
              </a:rPr>
            </a:br>
            <a:r>
              <a:rPr lang="en-US" altLang="en-US" sz="8800" dirty="0">
                <a:solidFill>
                  <a:srgbClr val="000000"/>
                </a:solidFill>
                <a:latin typeface="Times New Roman" panose="02020603050405020304" pitchFamily="18" charset="0"/>
                <a:cs typeface="Times New Roman" panose="02020603050405020304" pitchFamily="18" charset="0"/>
              </a:rPr>
              <a:t>E = mc</a:t>
            </a:r>
            <a:r>
              <a:rPr lang="en-US" altLang="en-US" sz="8800" baseline="30000" dirty="0">
                <a:solidFill>
                  <a:srgbClr val="000000"/>
                </a:solidFill>
                <a:latin typeface="Times New Roman" panose="02020603050405020304" pitchFamily="18" charset="0"/>
                <a:cs typeface="Times New Roman" panose="02020603050405020304" pitchFamily="18" charset="0"/>
              </a:rPr>
              <a:t>2</a:t>
            </a:r>
            <a:br>
              <a:rPr lang="en-US" altLang="en-US" sz="4000" baseline="30000" dirty="0">
                <a:solidFill>
                  <a:srgbClr val="000000"/>
                </a:solidFill>
              </a:rPr>
            </a:br>
            <a:r>
              <a:rPr lang="en-US" altLang="en-US" sz="2400" dirty="0">
                <a:solidFill>
                  <a:srgbClr val="FF0000"/>
                </a:solidFill>
                <a:latin typeface="Times New Roman" panose="02020603050405020304" pitchFamily="18" charset="0"/>
                <a:cs typeface="Times New Roman" panose="02020603050405020304" pitchFamily="18" charset="0"/>
              </a:rPr>
              <a:t>Which means energy equals mass times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the speed of light, squared.                                         </a:t>
            </a:r>
          </a:p>
        </p:txBody>
      </p:sp>
      <p:sp>
        <p:nvSpPr>
          <p:cNvPr id="5" name="TextBox 4">
            <a:extLst>
              <a:ext uri="{FF2B5EF4-FFF2-40B4-BE49-F238E27FC236}">
                <a16:creationId xmlns:a16="http://schemas.microsoft.com/office/drawing/2014/main" id="{5F187B33-95A0-41CA-9C95-65B87CB277C6}"/>
              </a:ext>
            </a:extLst>
          </p:cNvPr>
          <p:cNvSpPr txBox="1"/>
          <p:nvPr/>
        </p:nvSpPr>
        <p:spPr>
          <a:xfrm>
            <a:off x="0" y="4419600"/>
            <a:ext cx="705929" cy="523220"/>
          </a:xfrm>
          <a:prstGeom prst="rect">
            <a:avLst/>
          </a:prstGeom>
          <a:solidFill>
            <a:srgbClr val="FFFF00"/>
          </a:solidFill>
        </p:spPr>
        <p:txBody>
          <a:bodyPr wrap="square" rtlCol="0">
            <a:spAutoFit/>
          </a:bodyPr>
          <a:lstStyle/>
          <a:p>
            <a:r>
              <a:rPr lang="en-US" sz="2800" b="1" dirty="0">
                <a:solidFill>
                  <a:srgbClr val="FF0000"/>
                </a:solidFill>
              </a:rPr>
              <a:t>80.</a:t>
            </a:r>
            <a:r>
              <a:rPr lang="en-US" sz="2800" dirty="0">
                <a:solidFill>
                  <a:srgbClr val="FF0000"/>
                </a:solidFill>
              </a:rPr>
              <a:t>  </a:t>
            </a:r>
          </a:p>
        </p:txBody>
      </p:sp>
      <p:pic>
        <p:nvPicPr>
          <p:cNvPr id="2050" name="Picture 2" descr="Albert Einstein - Quotes, Education &amp; Facts - Biography">
            <a:extLst>
              <a:ext uri="{FF2B5EF4-FFF2-40B4-BE49-F238E27FC236}">
                <a16:creationId xmlns:a16="http://schemas.microsoft.com/office/drawing/2014/main" id="{BD01CD5F-3440-45AC-B8AA-A1CC3C9AB45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8400" y="0"/>
            <a:ext cx="2895600" cy="28956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E3F08C6C-41AB-0569-846A-7400434A9FE3}"/>
              </a:ext>
            </a:extLst>
          </p:cNvPr>
          <p:cNvSpPr/>
          <p:nvPr/>
        </p:nvSpPr>
        <p:spPr>
          <a:xfrm>
            <a:off x="7239000" y="4942820"/>
            <a:ext cx="1752600" cy="168658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D672CA4-B502-1189-2DC2-FB76E708B5AB}"/>
              </a:ext>
            </a:extLst>
          </p:cNvPr>
          <p:cNvSpPr txBox="1"/>
          <p:nvPr/>
        </p:nvSpPr>
        <p:spPr>
          <a:xfrm>
            <a:off x="7658100" y="5432167"/>
            <a:ext cx="914400" cy="707886"/>
          </a:xfrm>
          <a:prstGeom prst="rect">
            <a:avLst/>
          </a:prstGeom>
          <a:noFill/>
        </p:spPr>
        <p:txBody>
          <a:bodyPr wrap="square" rtlCol="0">
            <a:spAutoFit/>
          </a:bodyPr>
          <a:lstStyle/>
          <a:p>
            <a:pPr algn="ctr"/>
            <a:r>
              <a:rPr lang="en-US" sz="2000" b="1" dirty="0"/>
              <a:t>Copy that.</a:t>
            </a:r>
          </a:p>
        </p:txBody>
      </p:sp>
      <p:cxnSp>
        <p:nvCxnSpPr>
          <p:cNvPr id="6" name="Straight Arrow Connector 5">
            <a:extLst>
              <a:ext uri="{FF2B5EF4-FFF2-40B4-BE49-F238E27FC236}">
                <a16:creationId xmlns:a16="http://schemas.microsoft.com/office/drawing/2014/main" id="{AA19DC83-0DB5-6F13-ECB1-B480EE083F5E}"/>
              </a:ext>
            </a:extLst>
          </p:cNvPr>
          <p:cNvCxnSpPr>
            <a:cxnSpLocks/>
          </p:cNvCxnSpPr>
          <p:nvPr/>
        </p:nvCxnSpPr>
        <p:spPr>
          <a:xfrm flipH="1" flipV="1">
            <a:off x="5791200" y="5334000"/>
            <a:ext cx="1676400" cy="43381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7" name="Straight Arrow Connector 6">
            <a:extLst>
              <a:ext uri="{FF2B5EF4-FFF2-40B4-BE49-F238E27FC236}">
                <a16:creationId xmlns:a16="http://schemas.microsoft.com/office/drawing/2014/main" id="{E698E66E-4BBE-CBE2-2D4E-8DA5F6995B6E}"/>
              </a:ext>
            </a:extLst>
          </p:cNvPr>
          <p:cNvCxnSpPr>
            <a:cxnSpLocks/>
          </p:cNvCxnSpPr>
          <p:nvPr/>
        </p:nvCxnSpPr>
        <p:spPr>
          <a:xfrm flipH="1">
            <a:off x="5791200" y="5786110"/>
            <a:ext cx="1676400" cy="489595"/>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426254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7208A2-3C9A-4FCD-BD4E-33E1F9FDB4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1562350"/>
            <a:ext cx="6096000" cy="5295650"/>
          </a:xfrm>
          <a:prstGeom prst="rect">
            <a:avLst/>
          </a:prstGeom>
        </p:spPr>
      </p:pic>
      <p:sp>
        <p:nvSpPr>
          <p:cNvPr id="4" name="TextBox 3">
            <a:extLst>
              <a:ext uri="{FF2B5EF4-FFF2-40B4-BE49-F238E27FC236}">
                <a16:creationId xmlns:a16="http://schemas.microsoft.com/office/drawing/2014/main" id="{E70DBB49-1595-42A4-B824-1909F8467E60}"/>
              </a:ext>
            </a:extLst>
          </p:cNvPr>
          <p:cNvSpPr txBox="1"/>
          <p:nvPr/>
        </p:nvSpPr>
        <p:spPr>
          <a:xfrm>
            <a:off x="0" y="0"/>
            <a:ext cx="9144000" cy="2246769"/>
          </a:xfrm>
          <a:prstGeom prst="rect">
            <a:avLst/>
          </a:prstGeom>
          <a:noFill/>
        </p:spPr>
        <p:txBody>
          <a:bodyPr wrap="square" rtlCol="0">
            <a:spAutoFit/>
          </a:bodyPr>
          <a:lstStyle/>
          <a:p>
            <a:r>
              <a:rPr lang="en-US" sz="2000" dirty="0">
                <a:solidFill>
                  <a:srgbClr val="0000FF"/>
                </a:solidFill>
                <a:latin typeface="Times New Roman" panose="02020603050405020304" pitchFamily="18" charset="0"/>
                <a:cs typeface="Times New Roman" panose="02020603050405020304" pitchFamily="18" charset="0"/>
              </a:rPr>
              <a:t>81.  </a:t>
            </a:r>
            <a:r>
              <a:rPr lang="en-US" sz="2000" u="sng" dirty="0">
                <a:solidFill>
                  <a:srgbClr val="0000FF"/>
                </a:solidFill>
                <a:latin typeface="Times New Roman" panose="02020603050405020304" pitchFamily="18" charset="0"/>
                <a:cs typeface="Times New Roman" panose="02020603050405020304" pitchFamily="18" charset="0"/>
              </a:rPr>
              <a:t>A chain reaction starts out and then increases in size through every cycle</a:t>
            </a:r>
            <a:r>
              <a:rPr lang="en-US" sz="2000" dirty="0">
                <a:solidFill>
                  <a:srgbClr val="0000FF"/>
                </a:solidFill>
                <a:latin typeface="Times New Roman" panose="02020603050405020304" pitchFamily="18" charset="0"/>
                <a:cs typeface="Times New Roman" panose="02020603050405020304" pitchFamily="18" charset="0"/>
              </a:rPr>
              <a:t>, until at</a:t>
            </a:r>
            <a:br>
              <a:rPr lang="en-US" sz="2000" dirty="0">
                <a:solidFill>
                  <a:srgbClr val="0000FF"/>
                </a:solidFill>
                <a:latin typeface="Times New Roman" panose="02020603050405020304" pitchFamily="18" charset="0"/>
                <a:cs typeface="Times New Roman" panose="02020603050405020304" pitchFamily="18" charset="0"/>
              </a:rPr>
            </a:br>
            <a:r>
              <a:rPr lang="en-US" sz="2000" dirty="0">
                <a:solidFill>
                  <a:srgbClr val="0000FF"/>
                </a:solidFill>
                <a:latin typeface="Times New Roman" panose="02020603050405020304" pitchFamily="18" charset="0"/>
                <a:cs typeface="Times New Roman" panose="02020603050405020304" pitchFamily="18" charset="0"/>
              </a:rPr>
              <a:t>       some point so much energy is released, a giant amount of energy is released. </a:t>
            </a:r>
          </a:p>
          <a:p>
            <a:pPr marL="457200" indent="-457200">
              <a:buAutoNum type="arabicPeriod" startAt="73"/>
            </a:pPr>
            <a:endParaRPr lang="en-US" sz="2000" dirty="0">
              <a:solidFill>
                <a:srgbClr val="0000FF"/>
              </a:solidFill>
              <a:latin typeface="Times New Roman" panose="02020603050405020304" pitchFamily="18" charset="0"/>
              <a:cs typeface="Times New Roman" panose="02020603050405020304" pitchFamily="18" charset="0"/>
            </a:endParaRPr>
          </a:p>
          <a:p>
            <a:r>
              <a:rPr lang="en-US" sz="2000" dirty="0">
                <a:solidFill>
                  <a:srgbClr val="0000FF"/>
                </a:solidFill>
                <a:latin typeface="Times New Roman" panose="02020603050405020304" pitchFamily="18" charset="0"/>
                <a:cs typeface="Times New Roman" panose="02020603050405020304" pitchFamily="18" charset="0"/>
              </a:rPr>
              <a:t>       Here, U-235 is artificially transmuted into U-236 by neutron bombardment.  </a:t>
            </a:r>
            <a:br>
              <a:rPr lang="en-US" sz="2000" dirty="0">
                <a:solidFill>
                  <a:srgbClr val="0000FF"/>
                </a:solidFill>
                <a:latin typeface="Times New Roman" panose="02020603050405020304" pitchFamily="18" charset="0"/>
                <a:cs typeface="Times New Roman" panose="02020603050405020304" pitchFamily="18" charset="0"/>
              </a:rPr>
            </a:br>
            <a:endParaRPr lang="en-US" sz="2000" dirty="0">
              <a:solidFill>
                <a:srgbClr val="0000FF"/>
              </a:solidFill>
              <a:latin typeface="Times New Roman" panose="02020603050405020304" pitchFamily="18" charset="0"/>
              <a:cs typeface="Times New Roman" panose="02020603050405020304" pitchFamily="18" charset="0"/>
            </a:endParaRPr>
          </a:p>
          <a:p>
            <a:r>
              <a:rPr lang="en-US" sz="2000" dirty="0">
                <a:solidFill>
                  <a:srgbClr val="0000FF"/>
                </a:solidFill>
                <a:latin typeface="Times New Roman" panose="02020603050405020304" pitchFamily="18" charset="0"/>
                <a:cs typeface="Times New Roman" panose="02020603050405020304" pitchFamily="18" charset="0"/>
              </a:rPr>
              <a:t>       The U-236 instantly splits into Kr + Ba + 3 more n</a:t>
            </a:r>
            <a:r>
              <a:rPr lang="en-US" sz="2000" dirty="0">
                <a:solidFill>
                  <a:srgbClr val="0000FF"/>
                </a:solidFill>
                <a:latin typeface="Calibri" panose="020F0502020204030204" pitchFamily="34" charset="0"/>
                <a:cs typeface="Calibri" panose="020F0502020204030204" pitchFamily="34" charset="0"/>
              </a:rPr>
              <a:t>°</a:t>
            </a:r>
            <a:r>
              <a:rPr lang="en-US" sz="2000" dirty="0">
                <a:solidFill>
                  <a:srgbClr val="0000FF"/>
                </a:solidFill>
                <a:latin typeface="Times New Roman" panose="02020603050405020304" pitchFamily="18" charset="0"/>
                <a:cs typeface="Times New Roman" panose="02020603050405020304" pitchFamily="18" charset="0"/>
              </a:rPr>
              <a:t> + energy.</a:t>
            </a:r>
            <a:br>
              <a:rPr lang="en-US" sz="2000" dirty="0">
                <a:solidFill>
                  <a:srgbClr val="0000FF"/>
                </a:solidFill>
                <a:latin typeface="Times New Roman" panose="02020603050405020304" pitchFamily="18" charset="0"/>
                <a:cs typeface="Times New Roman" panose="02020603050405020304" pitchFamily="18" charset="0"/>
              </a:rPr>
            </a:br>
            <a:endParaRPr lang="en-US" sz="2000" dirty="0">
              <a:solidFill>
                <a:srgbClr val="0000FF"/>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9A548181-6E00-2711-F080-BEFB5A16FA35}"/>
              </a:ext>
            </a:extLst>
          </p:cNvPr>
          <p:cNvSpPr txBox="1"/>
          <p:nvPr/>
        </p:nvSpPr>
        <p:spPr>
          <a:xfrm>
            <a:off x="76200" y="2246769"/>
            <a:ext cx="3962400" cy="3170099"/>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82.  </a:t>
            </a:r>
            <a:r>
              <a:rPr lang="en-US" sz="2000" u="sng" dirty="0">
                <a:solidFill>
                  <a:srgbClr val="FF0000"/>
                </a:solidFill>
                <a:latin typeface="Times New Roman" panose="02020603050405020304" pitchFamily="18" charset="0"/>
                <a:cs typeface="Times New Roman" panose="02020603050405020304" pitchFamily="18" charset="0"/>
              </a:rPr>
              <a:t>In the next cycle, this happens three times, releasing triple energy and 9 (3x3) neutrons</a:t>
            </a:r>
            <a:r>
              <a:rPr lang="en-US" sz="2000" dirty="0">
                <a:solidFill>
                  <a:srgbClr val="FF0000"/>
                </a:solidFill>
                <a:latin typeface="Times New Roman" panose="02020603050405020304" pitchFamily="18" charset="0"/>
                <a:cs typeface="Times New Roman" panose="02020603050405020304" pitchFamily="18" charset="0"/>
              </a:rPr>
              <a:t>.</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  </a:t>
            </a:r>
          </a:p>
          <a:p>
            <a:r>
              <a:rPr lang="en-US" sz="2000" dirty="0">
                <a:solidFill>
                  <a:srgbClr val="FF0000"/>
                </a:solidFill>
                <a:latin typeface="Times New Roman" panose="02020603050405020304" pitchFamily="18" charset="0"/>
                <a:cs typeface="Times New Roman" panose="02020603050405020304" pitchFamily="18" charset="0"/>
              </a:rPr>
              <a:t>In the third cycle it increases again, nine U-236 split, releasing more energy than before and 27 neutrons.</a:t>
            </a:r>
            <a:br>
              <a:rPr lang="en-US" sz="2000" dirty="0">
                <a:solidFill>
                  <a:srgbClr val="FF0000"/>
                </a:solidFill>
                <a:latin typeface="Times New Roman" panose="02020603050405020304" pitchFamily="18" charset="0"/>
                <a:cs typeface="Times New Roman" panose="02020603050405020304" pitchFamily="18" charset="0"/>
              </a:rPr>
            </a:br>
            <a:endParaRPr lang="en-US" sz="2000" dirty="0">
              <a:solidFill>
                <a:srgbClr val="FF0000"/>
              </a:solidFill>
              <a:latin typeface="Times New Roman" panose="02020603050405020304" pitchFamily="18" charset="0"/>
              <a:cs typeface="Times New Roman" panose="02020603050405020304" pitchFamily="18" charset="0"/>
            </a:endParaRPr>
          </a:p>
          <a:p>
            <a:r>
              <a:rPr lang="en-US" sz="2000" dirty="0">
                <a:solidFill>
                  <a:srgbClr val="FF0000"/>
                </a:solidFill>
                <a:latin typeface="Times New Roman" panose="02020603050405020304" pitchFamily="18" charset="0"/>
                <a:cs typeface="Times New Roman" panose="02020603050405020304" pitchFamily="18" charset="0"/>
              </a:rPr>
              <a:t>83.  </a:t>
            </a:r>
            <a:r>
              <a:rPr lang="en-US" sz="2000" u="sng" dirty="0">
                <a:solidFill>
                  <a:srgbClr val="FF0000"/>
                </a:solidFill>
                <a:latin typeface="Times New Roman" panose="02020603050405020304" pitchFamily="18" charset="0"/>
                <a:cs typeface="Times New Roman" panose="02020603050405020304" pitchFamily="18" charset="0"/>
              </a:rPr>
              <a:t>Each cycle releases more </a:t>
            </a:r>
            <a:br>
              <a:rPr lang="en-US" sz="2000" u="sng"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       </a:t>
            </a:r>
            <a:r>
              <a:rPr lang="en-US" sz="2000" u="sng" dirty="0">
                <a:solidFill>
                  <a:srgbClr val="FF0000"/>
                </a:solidFill>
                <a:latin typeface="Times New Roman" panose="02020603050405020304" pitchFamily="18" charset="0"/>
                <a:cs typeface="Times New Roman" panose="02020603050405020304" pitchFamily="18" charset="0"/>
              </a:rPr>
              <a:t>and more energy and neutrons</a:t>
            </a:r>
            <a:r>
              <a:rPr lang="en-US" sz="2000" dirty="0">
                <a:solidFill>
                  <a:srgbClr val="FF0000"/>
                </a:solidFill>
                <a:latin typeface="Times New Roman" panose="02020603050405020304" pitchFamily="18" charset="0"/>
                <a:cs typeface="Times New Roman" panose="02020603050405020304" pitchFamily="18" charset="0"/>
              </a:rPr>
              <a:t>.  </a:t>
            </a:r>
            <a:endParaRPr lang="en-US" sz="2000" dirty="0">
              <a:solidFill>
                <a:srgbClr val="FF0000"/>
              </a:solidFill>
            </a:endParaRPr>
          </a:p>
        </p:txBody>
      </p:sp>
    </p:spTree>
    <p:extLst>
      <p:ext uri="{BB962C8B-B14F-4D97-AF65-F5344CB8AC3E}">
        <p14:creationId xmlns:p14="http://schemas.microsoft.com/office/powerpoint/2010/main" val="1061310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Text Box 5"/>
          <p:cNvSpPr txBox="1">
            <a:spLocks noChangeArrowheads="1"/>
          </p:cNvSpPr>
          <p:nvPr/>
        </p:nvSpPr>
        <p:spPr bwMode="auto">
          <a:xfrm>
            <a:off x="0" y="0"/>
            <a:ext cx="9144000" cy="6740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4000" dirty="0">
                <a:solidFill>
                  <a:srgbClr val="0000FF"/>
                </a:solidFill>
                <a:latin typeface="Times New Roman" panose="02020603050405020304" pitchFamily="18" charset="0"/>
                <a:cs typeface="Times New Roman" panose="02020603050405020304" pitchFamily="18" charset="0"/>
              </a:rPr>
              <a:t>84.  </a:t>
            </a:r>
            <a:r>
              <a:rPr lang="en-US" altLang="en-US" sz="3200" dirty="0">
                <a:solidFill>
                  <a:srgbClr val="0000FF"/>
                </a:solidFill>
                <a:latin typeface="Times New Roman" panose="02020603050405020304" pitchFamily="18" charset="0"/>
                <a:cs typeface="Times New Roman" panose="02020603050405020304" pitchFamily="18" charset="0"/>
              </a:rPr>
              <a:t>The splitting of atoms by artificial   </a:t>
            </a:r>
            <a:br>
              <a:rPr lang="en-US" altLang="en-US" sz="3200" dirty="0">
                <a:solidFill>
                  <a:srgbClr val="0000FF"/>
                </a:solidFill>
                <a:latin typeface="Times New Roman" panose="02020603050405020304" pitchFamily="18" charset="0"/>
                <a:cs typeface="Times New Roman" panose="02020603050405020304" pitchFamily="18" charset="0"/>
              </a:rPr>
            </a:br>
            <a:r>
              <a:rPr lang="en-US" altLang="en-US" sz="3200" dirty="0">
                <a:solidFill>
                  <a:srgbClr val="0000FF"/>
                </a:solidFill>
                <a:latin typeface="Times New Roman" panose="02020603050405020304" pitchFamily="18" charset="0"/>
                <a:cs typeface="Times New Roman" panose="02020603050405020304" pitchFamily="18" charset="0"/>
              </a:rPr>
              <a:t>         transmutation is called</a:t>
            </a:r>
            <a:r>
              <a:rPr lang="en-US" altLang="en-US" sz="3200" i="1" dirty="0">
                <a:solidFill>
                  <a:srgbClr val="0000FF"/>
                </a:solidFill>
                <a:latin typeface="Times New Roman" panose="02020603050405020304" pitchFamily="18" charset="0"/>
                <a:cs typeface="Times New Roman" panose="02020603050405020304" pitchFamily="18" charset="0"/>
              </a:rPr>
              <a:t> </a:t>
            </a:r>
            <a:br>
              <a:rPr lang="en-US" altLang="en-US" sz="3200" i="1" dirty="0">
                <a:solidFill>
                  <a:srgbClr val="0000FF"/>
                </a:solidFill>
                <a:latin typeface="Times New Roman" panose="02020603050405020304" pitchFamily="18" charset="0"/>
                <a:cs typeface="Times New Roman" panose="02020603050405020304" pitchFamily="18" charset="0"/>
              </a:rPr>
            </a:br>
            <a:r>
              <a:rPr lang="en-US" altLang="en-US" sz="3200" i="1" dirty="0">
                <a:solidFill>
                  <a:srgbClr val="0000FF"/>
                </a:solidFill>
                <a:latin typeface="Times New Roman" panose="02020603050405020304" pitchFamily="18" charset="0"/>
                <a:cs typeface="Times New Roman" panose="02020603050405020304" pitchFamily="18" charset="0"/>
              </a:rPr>
              <a:t>                                                </a:t>
            </a:r>
            <a:r>
              <a:rPr lang="en-US" altLang="en-US" sz="6000" i="1" dirty="0">
                <a:solidFill>
                  <a:srgbClr val="0000FF"/>
                </a:solidFill>
                <a:latin typeface="Times New Roman" panose="02020603050405020304" pitchFamily="18" charset="0"/>
                <a:cs typeface="Times New Roman" panose="02020603050405020304" pitchFamily="18" charset="0"/>
              </a:rPr>
              <a:t>FISSION</a:t>
            </a:r>
            <a:r>
              <a:rPr lang="en-US" altLang="en-US" sz="4000" i="1" dirty="0">
                <a:solidFill>
                  <a:srgbClr val="0000FF"/>
                </a:solidFill>
                <a:latin typeface="Times New Roman" panose="02020603050405020304" pitchFamily="18" charset="0"/>
                <a:cs typeface="Times New Roman" panose="02020603050405020304" pitchFamily="18" charset="0"/>
              </a:rPr>
              <a:t>.  </a:t>
            </a:r>
          </a:p>
          <a:p>
            <a:pPr fontAlgn="base">
              <a:spcBef>
                <a:spcPct val="50000"/>
              </a:spcBef>
              <a:spcAft>
                <a:spcPct val="0"/>
              </a:spcAft>
            </a:pPr>
            <a:r>
              <a:rPr lang="en-US" altLang="en-US" sz="4000" dirty="0">
                <a:solidFill>
                  <a:srgbClr val="7030A0"/>
                </a:solidFill>
                <a:latin typeface="Times New Roman" panose="02020603050405020304" pitchFamily="18" charset="0"/>
                <a:cs typeface="Times New Roman" panose="02020603050405020304" pitchFamily="18" charset="0"/>
              </a:rPr>
              <a:t>85.</a:t>
            </a:r>
            <a:r>
              <a:rPr lang="en-US" altLang="en-US" sz="4000" dirty="0">
                <a:solidFill>
                  <a:srgbClr val="FF0000"/>
                </a:solidFill>
                <a:latin typeface="Times New Roman" panose="02020603050405020304" pitchFamily="18" charset="0"/>
                <a:cs typeface="Times New Roman" panose="02020603050405020304" pitchFamily="18" charset="0"/>
              </a:rPr>
              <a:t>  Einstein proposed E = mc</a:t>
            </a:r>
            <a:r>
              <a:rPr lang="en-US" altLang="en-US" sz="4000" baseline="30000" dirty="0">
                <a:solidFill>
                  <a:srgbClr val="FF0000"/>
                </a:solidFill>
                <a:latin typeface="Times New Roman" panose="02020603050405020304" pitchFamily="18" charset="0"/>
                <a:cs typeface="Times New Roman" panose="02020603050405020304" pitchFamily="18" charset="0"/>
              </a:rPr>
              <a:t>2</a:t>
            </a:r>
            <a:br>
              <a:rPr lang="en-US" altLang="en-US" sz="4000" dirty="0">
                <a:solidFill>
                  <a:srgbClr val="FF0000"/>
                </a:solidFill>
                <a:latin typeface="Times New Roman" panose="02020603050405020304" pitchFamily="18" charset="0"/>
                <a:cs typeface="Times New Roman" panose="02020603050405020304" pitchFamily="18" charset="0"/>
              </a:rPr>
            </a:br>
            <a:r>
              <a:rPr lang="en-US" altLang="en-US" sz="4000" dirty="0">
                <a:solidFill>
                  <a:srgbClr val="FF0000"/>
                </a:solidFill>
                <a:latin typeface="Times New Roman" panose="02020603050405020304" pitchFamily="18" charset="0"/>
                <a:cs typeface="Times New Roman" panose="02020603050405020304" pitchFamily="18" charset="0"/>
              </a:rPr>
              <a:t>       and he proved that energy = mass    </a:t>
            </a:r>
            <a:br>
              <a:rPr lang="en-US" altLang="en-US" sz="4000" dirty="0">
                <a:solidFill>
                  <a:srgbClr val="FF0000"/>
                </a:solidFill>
                <a:latin typeface="Times New Roman" panose="02020603050405020304" pitchFamily="18" charset="0"/>
                <a:cs typeface="Times New Roman" panose="02020603050405020304" pitchFamily="18" charset="0"/>
              </a:rPr>
            </a:br>
            <a:r>
              <a:rPr lang="en-US" altLang="en-US" sz="2800" dirty="0">
                <a:solidFill>
                  <a:srgbClr val="FF0000"/>
                </a:solidFill>
                <a:latin typeface="Times New Roman" panose="02020603050405020304" pitchFamily="18" charset="0"/>
                <a:cs typeface="Times New Roman" panose="02020603050405020304" pitchFamily="18" charset="0"/>
              </a:rPr>
              <a:t>           (times a really big number).  </a:t>
            </a:r>
            <a:br>
              <a:rPr lang="en-US" altLang="en-US" sz="4000" dirty="0">
                <a:solidFill>
                  <a:srgbClr val="FF0000"/>
                </a:solidFill>
                <a:latin typeface="Times New Roman" panose="02020603050405020304" pitchFamily="18" charset="0"/>
                <a:cs typeface="Times New Roman" panose="02020603050405020304" pitchFamily="18" charset="0"/>
              </a:rPr>
            </a:br>
            <a:r>
              <a:rPr lang="en-US" altLang="en-US" sz="4000" dirty="0">
                <a:solidFill>
                  <a:srgbClr val="FF0000"/>
                </a:solidFill>
                <a:latin typeface="Times New Roman" panose="02020603050405020304" pitchFamily="18" charset="0"/>
                <a:cs typeface="Times New Roman" panose="02020603050405020304" pitchFamily="18" charset="0"/>
              </a:rPr>
              <a:t>       In Fission, some mass is converted</a:t>
            </a:r>
            <a:br>
              <a:rPr lang="en-US" altLang="en-US" sz="4000" dirty="0">
                <a:solidFill>
                  <a:srgbClr val="FF0000"/>
                </a:solidFill>
                <a:latin typeface="Times New Roman" panose="02020603050405020304" pitchFamily="18" charset="0"/>
                <a:cs typeface="Times New Roman" panose="02020603050405020304" pitchFamily="18" charset="0"/>
              </a:rPr>
            </a:br>
            <a:r>
              <a:rPr lang="en-US" altLang="en-US" sz="4000" dirty="0">
                <a:solidFill>
                  <a:srgbClr val="FF0000"/>
                </a:solidFill>
                <a:latin typeface="Times New Roman" panose="02020603050405020304" pitchFamily="18" charset="0"/>
                <a:cs typeface="Times New Roman" panose="02020603050405020304" pitchFamily="18" charset="0"/>
              </a:rPr>
              <a:t>       into energy.  </a:t>
            </a:r>
            <a:br>
              <a:rPr lang="en-US" altLang="en-US" sz="4000" dirty="0">
                <a:solidFill>
                  <a:srgbClr val="FF0000"/>
                </a:solidFill>
                <a:latin typeface="Times New Roman" panose="02020603050405020304" pitchFamily="18" charset="0"/>
                <a:cs typeface="Times New Roman" panose="02020603050405020304" pitchFamily="18" charset="0"/>
              </a:rPr>
            </a:br>
            <a:r>
              <a:rPr lang="en-US" altLang="en-US" sz="4000" dirty="0">
                <a:solidFill>
                  <a:srgbClr val="FF0000"/>
                </a:solidFill>
                <a:latin typeface="Times New Roman" panose="02020603050405020304" pitchFamily="18" charset="0"/>
                <a:cs typeface="Times New Roman" panose="02020603050405020304" pitchFamily="18" charset="0"/>
              </a:rPr>
              <a:t>       </a:t>
            </a:r>
            <a:r>
              <a:rPr lang="en-US" altLang="en-US" sz="4000" b="1" u="sng" dirty="0">
                <a:latin typeface="Times New Roman" panose="02020603050405020304" pitchFamily="18" charset="0"/>
                <a:cs typeface="Times New Roman" panose="02020603050405020304" pitchFamily="18" charset="0"/>
              </a:rPr>
              <a:t>The Law of Conservation of Mass</a:t>
            </a:r>
            <a:br>
              <a:rPr lang="en-US" altLang="en-US" sz="4000" b="1" u="sng" dirty="0">
                <a:latin typeface="Times New Roman" panose="02020603050405020304" pitchFamily="18" charset="0"/>
                <a:cs typeface="Times New Roman" panose="02020603050405020304" pitchFamily="18" charset="0"/>
              </a:rPr>
            </a:br>
            <a:r>
              <a:rPr lang="en-US" altLang="en-US" sz="4000" b="1" dirty="0">
                <a:latin typeface="Times New Roman" panose="02020603050405020304" pitchFamily="18" charset="0"/>
                <a:cs typeface="Times New Roman" panose="02020603050405020304" pitchFamily="18" charset="0"/>
              </a:rPr>
              <a:t>       </a:t>
            </a:r>
            <a:r>
              <a:rPr lang="en-US" altLang="en-US" sz="4000" b="1" u="sng" dirty="0">
                <a:latin typeface="Times New Roman" panose="02020603050405020304" pitchFamily="18" charset="0"/>
                <a:cs typeface="Times New Roman" panose="02020603050405020304" pitchFamily="18" charset="0"/>
              </a:rPr>
              <a:t>does not apply in nuclear chemistry</a:t>
            </a:r>
            <a:r>
              <a:rPr lang="en-US" altLang="en-US" sz="40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3115860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A0E5C-7CE8-8DC9-DB8B-C6F56E5B0730}"/>
            </a:ext>
          </a:extLst>
        </p:cNvPr>
        <p:cNvGrpSpPr/>
        <p:nvPr/>
      </p:nvGrpSpPr>
      <p:grpSpPr>
        <a:xfrm>
          <a:off x="0" y="0"/>
          <a:ext cx="0" cy="0"/>
          <a:chOff x="0" y="0"/>
          <a:chExt cx="0" cy="0"/>
        </a:xfrm>
      </p:grpSpPr>
      <p:sp>
        <p:nvSpPr>
          <p:cNvPr id="8197" name="Text Box 5">
            <a:extLst>
              <a:ext uri="{FF2B5EF4-FFF2-40B4-BE49-F238E27FC236}">
                <a16:creationId xmlns:a16="http://schemas.microsoft.com/office/drawing/2014/main" id="{E9C38630-32B4-89B1-9951-BEDF0F4818BC}"/>
              </a:ext>
            </a:extLst>
          </p:cNvPr>
          <p:cNvSpPr txBox="1">
            <a:spLocks noChangeArrowheads="1"/>
          </p:cNvSpPr>
          <p:nvPr/>
        </p:nvSpPr>
        <p:spPr bwMode="auto">
          <a:xfrm>
            <a:off x="0" y="0"/>
            <a:ext cx="9144000" cy="6093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4800" dirty="0">
                <a:solidFill>
                  <a:srgbClr val="000000"/>
                </a:solidFill>
                <a:latin typeface="Times New Roman" panose="02020603050405020304" pitchFamily="18" charset="0"/>
                <a:cs typeface="Times New Roman" panose="02020603050405020304" pitchFamily="18" charset="0"/>
              </a:rPr>
              <a:t>86.  This missing mass from a </a:t>
            </a:r>
            <a:br>
              <a:rPr lang="en-US" altLang="en-US" sz="4800" dirty="0">
                <a:solidFill>
                  <a:srgbClr val="000000"/>
                </a:solidFill>
                <a:latin typeface="Times New Roman" panose="02020603050405020304" pitchFamily="18" charset="0"/>
                <a:cs typeface="Times New Roman" panose="02020603050405020304" pitchFamily="18" charset="0"/>
              </a:rPr>
            </a:br>
            <a:r>
              <a:rPr lang="en-US" altLang="en-US" sz="4800" dirty="0">
                <a:solidFill>
                  <a:srgbClr val="000000"/>
                </a:solidFill>
                <a:latin typeface="Times New Roman" panose="02020603050405020304" pitchFamily="18" charset="0"/>
                <a:cs typeface="Times New Roman" panose="02020603050405020304" pitchFamily="18" charset="0"/>
              </a:rPr>
              <a:t>       nuclear reaction is called the</a:t>
            </a:r>
            <a:br>
              <a:rPr lang="en-US" altLang="en-US" sz="4800" dirty="0">
                <a:solidFill>
                  <a:srgbClr val="000000"/>
                </a:solidFill>
                <a:latin typeface="Times New Roman" panose="02020603050405020304" pitchFamily="18" charset="0"/>
                <a:cs typeface="Times New Roman" panose="02020603050405020304" pitchFamily="18" charset="0"/>
              </a:rPr>
            </a:br>
            <a:r>
              <a:rPr lang="en-US" altLang="en-US" sz="4800" dirty="0">
                <a:solidFill>
                  <a:srgbClr val="000000"/>
                </a:solidFill>
                <a:latin typeface="Times New Roman" panose="02020603050405020304" pitchFamily="18" charset="0"/>
                <a:cs typeface="Times New Roman" panose="02020603050405020304" pitchFamily="18" charset="0"/>
              </a:rPr>
              <a:t>       </a:t>
            </a:r>
            <a:r>
              <a:rPr lang="en-US" altLang="en-US" sz="4800" u="sng" dirty="0">
                <a:solidFill>
                  <a:srgbClr val="000000"/>
                </a:solidFill>
                <a:latin typeface="Times New Roman" panose="02020603050405020304" pitchFamily="18" charset="0"/>
                <a:cs typeface="Times New Roman" panose="02020603050405020304" pitchFamily="18" charset="0"/>
              </a:rPr>
              <a:t>MASS DEFECT</a:t>
            </a:r>
            <a:r>
              <a:rPr lang="en-US" altLang="en-US" sz="4800" dirty="0">
                <a:solidFill>
                  <a:srgbClr val="000000"/>
                </a:solidFill>
                <a:latin typeface="Times New Roman" panose="02020603050405020304" pitchFamily="18" charset="0"/>
                <a:cs typeface="Times New Roman" panose="02020603050405020304" pitchFamily="18" charset="0"/>
              </a:rPr>
              <a:t>, </a:t>
            </a:r>
            <a:br>
              <a:rPr lang="en-US" altLang="en-US" sz="4800" dirty="0">
                <a:solidFill>
                  <a:srgbClr val="000000"/>
                </a:solidFill>
                <a:latin typeface="Times New Roman" panose="02020603050405020304" pitchFamily="18" charset="0"/>
                <a:cs typeface="Times New Roman" panose="02020603050405020304" pitchFamily="18" charset="0"/>
              </a:rPr>
            </a:br>
            <a:br>
              <a:rPr lang="en-US" altLang="en-US" sz="4800" dirty="0">
                <a:solidFill>
                  <a:srgbClr val="000000"/>
                </a:solidFill>
                <a:latin typeface="Times New Roman" panose="02020603050405020304" pitchFamily="18" charset="0"/>
                <a:cs typeface="Times New Roman" panose="02020603050405020304" pitchFamily="18" charset="0"/>
              </a:rPr>
            </a:br>
            <a:r>
              <a:rPr lang="en-US" altLang="en-US" sz="4800" dirty="0">
                <a:solidFill>
                  <a:srgbClr val="000000"/>
                </a:solidFill>
                <a:latin typeface="Times New Roman" panose="02020603050405020304" pitchFamily="18" charset="0"/>
                <a:cs typeface="Times New Roman" panose="02020603050405020304" pitchFamily="18" charset="0"/>
              </a:rPr>
              <a:t>The mass is no longer present, </a:t>
            </a:r>
            <a:br>
              <a:rPr lang="en-US" altLang="en-US" sz="4800" dirty="0">
                <a:solidFill>
                  <a:srgbClr val="000000"/>
                </a:solidFill>
                <a:latin typeface="Times New Roman" panose="02020603050405020304" pitchFamily="18" charset="0"/>
                <a:cs typeface="Times New Roman" panose="02020603050405020304" pitchFamily="18" charset="0"/>
              </a:rPr>
            </a:br>
            <a:r>
              <a:rPr lang="en-US" altLang="en-US" sz="4800" dirty="0">
                <a:solidFill>
                  <a:srgbClr val="000000"/>
                </a:solidFill>
                <a:latin typeface="Times New Roman" panose="02020603050405020304" pitchFamily="18" charset="0"/>
                <a:cs typeface="Times New Roman" panose="02020603050405020304" pitchFamily="18" charset="0"/>
              </a:rPr>
              <a:t>but it is accounted for by E = mc</a:t>
            </a:r>
            <a:r>
              <a:rPr lang="en-US" altLang="en-US" sz="4800" baseline="30000" dirty="0">
                <a:solidFill>
                  <a:srgbClr val="000000"/>
                </a:solidFill>
                <a:latin typeface="Times New Roman" panose="02020603050405020304" pitchFamily="18" charset="0"/>
                <a:cs typeface="Times New Roman" panose="02020603050405020304" pitchFamily="18" charset="0"/>
              </a:rPr>
              <a:t>2</a:t>
            </a:r>
            <a:br>
              <a:rPr lang="en-US" altLang="en-US" sz="4800" dirty="0">
                <a:solidFill>
                  <a:srgbClr val="000000"/>
                </a:solidFill>
                <a:latin typeface="Times New Roman" panose="02020603050405020304" pitchFamily="18" charset="0"/>
                <a:cs typeface="Times New Roman" panose="02020603050405020304" pitchFamily="18" charset="0"/>
              </a:rPr>
            </a:br>
            <a:br>
              <a:rPr lang="en-US" altLang="en-US" sz="4800" dirty="0">
                <a:solidFill>
                  <a:srgbClr val="000000"/>
                </a:solidFill>
                <a:latin typeface="Times New Roman" panose="02020603050405020304" pitchFamily="18" charset="0"/>
                <a:cs typeface="Times New Roman" panose="02020603050405020304" pitchFamily="18" charset="0"/>
              </a:rPr>
            </a:br>
            <a:r>
              <a:rPr lang="en-US" altLang="en-US" sz="4800" dirty="0">
                <a:solidFill>
                  <a:srgbClr val="000000"/>
                </a:solidFill>
                <a:latin typeface="Times New Roman" panose="02020603050405020304" pitchFamily="18" charset="0"/>
                <a:cs typeface="Times New Roman" panose="02020603050405020304" pitchFamily="18" charset="0"/>
              </a:rPr>
              <a:t>It gets converted into energy </a:t>
            </a:r>
            <a:r>
              <a:rPr lang="en-US" altLang="en-US" dirty="0">
                <a:solidFill>
                  <a:srgbClr val="FF0000"/>
                </a:solidFill>
                <a:latin typeface="Times New Roman" panose="02020603050405020304" pitchFamily="18" charset="0"/>
                <a:cs typeface="Times New Roman" panose="02020603050405020304" pitchFamily="18" charset="0"/>
              </a:rPr>
              <a:t> </a:t>
            </a:r>
            <a:endParaRPr lang="en-US" altLang="en-US" sz="48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04171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Text Box 5"/>
          <p:cNvSpPr txBox="1">
            <a:spLocks noChangeArrowheads="1"/>
          </p:cNvSpPr>
          <p:nvPr/>
        </p:nvSpPr>
        <p:spPr bwMode="auto">
          <a:xfrm>
            <a:off x="0" y="0"/>
            <a:ext cx="9144000" cy="1200329"/>
          </a:xfrm>
          <a:prstGeom prst="rect">
            <a:avLst/>
          </a:prstGeom>
          <a:solidFill>
            <a:srgbClr val="D7E4BD"/>
          </a:solidFill>
          <a:ln>
            <a:noFill/>
          </a:ln>
          <a:effectLst/>
        </p:spPr>
        <p:txBody>
          <a:bodyPr>
            <a:spAutoFit/>
          </a:bodyPr>
          <a:lstStyle/>
          <a:p>
            <a:pPr fontAlgn="base">
              <a:spcBef>
                <a:spcPct val="50000"/>
              </a:spcBef>
              <a:spcAft>
                <a:spcPct val="0"/>
              </a:spcAft>
            </a:pPr>
            <a:r>
              <a:rPr lang="en-US" altLang="en-US" sz="2400" dirty="0">
                <a:solidFill>
                  <a:srgbClr val="000000"/>
                </a:solidFill>
                <a:latin typeface="Times New Roman" panose="02020603050405020304" pitchFamily="18" charset="0"/>
                <a:cs typeface="Times New Roman" panose="02020603050405020304" pitchFamily="18" charset="0"/>
              </a:rPr>
              <a:t>87.  There are MANY different fission reactions.  Below are </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a:t>
            </a:r>
            <a:r>
              <a:rPr lang="en-US" altLang="en-US" sz="2400" u="sng" dirty="0">
                <a:solidFill>
                  <a:srgbClr val="FF0000"/>
                </a:solidFill>
                <a:latin typeface="Times New Roman" panose="02020603050405020304" pitchFamily="18" charset="0"/>
                <a:cs typeface="Times New Roman" panose="02020603050405020304" pitchFamily="18" charset="0"/>
              </a:rPr>
              <a:t>2 different</a:t>
            </a:r>
            <a:r>
              <a:rPr lang="en-US" altLang="en-US" sz="2400" dirty="0">
                <a:solidFill>
                  <a:srgbClr val="FF0000"/>
                </a:solidFill>
                <a:latin typeface="Times New Roman" panose="02020603050405020304" pitchFamily="18" charset="0"/>
                <a:cs typeface="Times New Roman" panose="02020603050405020304" pitchFamily="18" charset="0"/>
              </a:rPr>
              <a:t> </a:t>
            </a:r>
            <a:r>
              <a:rPr lang="en-US" altLang="en-US" sz="2400" dirty="0">
                <a:solidFill>
                  <a:srgbClr val="000000"/>
                </a:solidFill>
                <a:latin typeface="Times New Roman" panose="02020603050405020304" pitchFamily="18" charset="0"/>
                <a:cs typeface="Times New Roman" panose="02020603050405020304" pitchFamily="18" charset="0"/>
              </a:rPr>
              <a:t>artificial transmutations that SPLIT the ATOM.  </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Check that the TOP and BOTTOM numbers work.    </a:t>
            </a:r>
          </a:p>
        </p:txBody>
      </p:sp>
      <p:graphicFrame>
        <p:nvGraphicFramePr>
          <p:cNvPr id="3" name="Table 2">
            <a:extLst>
              <a:ext uri="{FF2B5EF4-FFF2-40B4-BE49-F238E27FC236}">
                <a16:creationId xmlns:a16="http://schemas.microsoft.com/office/drawing/2014/main" id="{4C95A8C7-F435-65C6-13FD-F3FE1105599A}"/>
              </a:ext>
            </a:extLst>
          </p:cNvPr>
          <p:cNvGraphicFramePr>
            <a:graphicFrameLocks noGrp="1"/>
          </p:cNvGraphicFramePr>
          <p:nvPr>
            <p:extLst>
              <p:ext uri="{D42A27DB-BD31-4B8C-83A1-F6EECF244321}">
                <p14:modId xmlns:p14="http://schemas.microsoft.com/office/powerpoint/2010/main" val="1268738467"/>
              </p:ext>
            </p:extLst>
          </p:nvPr>
        </p:nvGraphicFramePr>
        <p:xfrm>
          <a:off x="-8684" y="1822271"/>
          <a:ext cx="9144003" cy="1200328"/>
        </p:xfrm>
        <a:graphic>
          <a:graphicData uri="http://schemas.openxmlformats.org/drawingml/2006/table">
            <a:tbl>
              <a:tblPr firstRow="1" bandRow="1">
                <a:tableStyleId>{5C22544A-7EE6-4342-B048-85BDC9FD1C3A}</a:tableStyleId>
              </a:tblPr>
              <a:tblGrid>
                <a:gridCol w="609599">
                  <a:extLst>
                    <a:ext uri="{9D8B030D-6E8A-4147-A177-3AD203B41FA5}">
                      <a16:colId xmlns:a16="http://schemas.microsoft.com/office/drawing/2014/main" val="112701411"/>
                    </a:ext>
                  </a:extLst>
                </a:gridCol>
                <a:gridCol w="914400">
                  <a:extLst>
                    <a:ext uri="{9D8B030D-6E8A-4147-A177-3AD203B41FA5}">
                      <a16:colId xmlns:a16="http://schemas.microsoft.com/office/drawing/2014/main" val="173505715"/>
                    </a:ext>
                  </a:extLst>
                </a:gridCol>
                <a:gridCol w="228600">
                  <a:extLst>
                    <a:ext uri="{9D8B030D-6E8A-4147-A177-3AD203B41FA5}">
                      <a16:colId xmlns:a16="http://schemas.microsoft.com/office/drawing/2014/main" val="721344202"/>
                    </a:ext>
                  </a:extLst>
                </a:gridCol>
                <a:gridCol w="990600">
                  <a:extLst>
                    <a:ext uri="{9D8B030D-6E8A-4147-A177-3AD203B41FA5}">
                      <a16:colId xmlns:a16="http://schemas.microsoft.com/office/drawing/2014/main" val="2776523033"/>
                    </a:ext>
                  </a:extLst>
                </a:gridCol>
                <a:gridCol w="533400">
                  <a:extLst>
                    <a:ext uri="{9D8B030D-6E8A-4147-A177-3AD203B41FA5}">
                      <a16:colId xmlns:a16="http://schemas.microsoft.com/office/drawing/2014/main" val="3556714858"/>
                    </a:ext>
                  </a:extLst>
                </a:gridCol>
                <a:gridCol w="1143000">
                  <a:extLst>
                    <a:ext uri="{9D8B030D-6E8A-4147-A177-3AD203B41FA5}">
                      <a16:colId xmlns:a16="http://schemas.microsoft.com/office/drawing/2014/main" val="1401407865"/>
                    </a:ext>
                  </a:extLst>
                </a:gridCol>
                <a:gridCol w="457200">
                  <a:extLst>
                    <a:ext uri="{9D8B030D-6E8A-4147-A177-3AD203B41FA5}">
                      <a16:colId xmlns:a16="http://schemas.microsoft.com/office/drawing/2014/main" val="370690602"/>
                    </a:ext>
                  </a:extLst>
                </a:gridCol>
                <a:gridCol w="1151685">
                  <a:extLst>
                    <a:ext uri="{9D8B030D-6E8A-4147-A177-3AD203B41FA5}">
                      <a16:colId xmlns:a16="http://schemas.microsoft.com/office/drawing/2014/main" val="3935699779"/>
                    </a:ext>
                  </a:extLst>
                </a:gridCol>
                <a:gridCol w="381000">
                  <a:extLst>
                    <a:ext uri="{9D8B030D-6E8A-4147-A177-3AD203B41FA5}">
                      <a16:colId xmlns:a16="http://schemas.microsoft.com/office/drawing/2014/main" val="3876225860"/>
                    </a:ext>
                  </a:extLst>
                </a:gridCol>
                <a:gridCol w="228600">
                  <a:extLst>
                    <a:ext uri="{9D8B030D-6E8A-4147-A177-3AD203B41FA5}">
                      <a16:colId xmlns:a16="http://schemas.microsoft.com/office/drawing/2014/main" val="2528550015"/>
                    </a:ext>
                  </a:extLst>
                </a:gridCol>
                <a:gridCol w="2505919">
                  <a:extLst>
                    <a:ext uri="{9D8B030D-6E8A-4147-A177-3AD203B41FA5}">
                      <a16:colId xmlns:a16="http://schemas.microsoft.com/office/drawing/2014/main" val="154609635"/>
                    </a:ext>
                  </a:extLst>
                </a:gridCol>
              </a:tblGrid>
              <a:tr h="1200328">
                <a:tc>
                  <a:txBody>
                    <a:bodyPr/>
                    <a:lstStyle/>
                    <a:p>
                      <a:pPr algn="r"/>
                      <a:r>
                        <a:rPr lang="en-US" sz="1600" b="0" dirty="0">
                          <a:solidFill>
                            <a:schemeClr val="tx1"/>
                          </a:solidFill>
                          <a:latin typeface="Times New Roman" panose="02020603050405020304" pitchFamily="18" charset="0"/>
                          <a:cs typeface="Times New Roman" panose="02020603050405020304" pitchFamily="18" charset="0"/>
                        </a:rPr>
                        <a:t>235</a:t>
                      </a:r>
                      <a:br>
                        <a:rPr lang="en-US" sz="1600" b="0" dirty="0">
                          <a:solidFill>
                            <a:schemeClr val="tx1"/>
                          </a:solidFill>
                          <a:latin typeface="Times New Roman" panose="02020603050405020304" pitchFamily="18" charset="0"/>
                          <a:cs typeface="Times New Roman" panose="02020603050405020304" pitchFamily="18" charset="0"/>
                        </a:rPr>
                      </a:br>
                      <a:r>
                        <a:rPr lang="en-US" sz="1600" b="0" dirty="0">
                          <a:solidFill>
                            <a:schemeClr val="tx1"/>
                          </a:solidFill>
                          <a:latin typeface="Times New Roman" panose="02020603050405020304" pitchFamily="18" charset="0"/>
                          <a:cs typeface="Times New Roman" panose="02020603050405020304" pitchFamily="18" charset="0"/>
                        </a:rPr>
                        <a:t>92</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l"/>
                      <a:r>
                        <a:rPr lang="en-US" sz="3600" b="0" dirty="0">
                          <a:solidFill>
                            <a:schemeClr val="tx1"/>
                          </a:solidFill>
                          <a:latin typeface="Times New Roman" panose="02020603050405020304" pitchFamily="18" charset="0"/>
                          <a:cs typeface="Times New Roman" panose="02020603050405020304" pitchFamily="18" charset="0"/>
                        </a:rPr>
                        <a:t>U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r"/>
                      <a:r>
                        <a:rPr lang="en-US" sz="1600" b="0" dirty="0">
                          <a:solidFill>
                            <a:schemeClr val="tx1"/>
                          </a:solidFill>
                          <a:latin typeface="Times New Roman" panose="02020603050405020304" pitchFamily="18" charset="0"/>
                          <a:cs typeface="Times New Roman" panose="02020603050405020304" pitchFamily="18" charset="0"/>
                        </a:rPr>
                        <a:t>1</a:t>
                      </a:r>
                      <a:br>
                        <a:rPr lang="en-US" sz="1600" b="0" dirty="0">
                          <a:solidFill>
                            <a:schemeClr val="tx1"/>
                          </a:solidFill>
                          <a:latin typeface="Times New Roman" panose="02020603050405020304" pitchFamily="18" charset="0"/>
                          <a:cs typeface="Times New Roman" panose="02020603050405020304" pitchFamily="18" charset="0"/>
                        </a:rPr>
                      </a:br>
                      <a:r>
                        <a:rPr lang="en-US" sz="1600" b="0" dirty="0">
                          <a:solidFill>
                            <a:schemeClr val="tx1"/>
                          </a:solidFill>
                          <a:latin typeface="Times New Roman" panose="02020603050405020304" pitchFamily="18" charset="0"/>
                          <a:cs typeface="Times New Roman" panose="02020603050405020304" pitchFamily="18" charset="0"/>
                        </a:rPr>
                        <a:t>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l"/>
                      <a:r>
                        <a:rPr lang="en-US" sz="3600" b="0" dirty="0">
                          <a:solidFill>
                            <a:schemeClr val="tx1"/>
                          </a:solidFill>
                          <a:latin typeface="Times New Roman" panose="02020603050405020304" pitchFamily="18" charset="0"/>
                          <a:cs typeface="Times New Roman" panose="02020603050405020304" pitchFamily="18" charset="0"/>
                        </a:rPr>
                        <a:t>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r"/>
                      <a:r>
                        <a:rPr lang="en-US" sz="1600" b="0" dirty="0">
                          <a:solidFill>
                            <a:schemeClr val="tx1"/>
                          </a:solidFill>
                          <a:latin typeface="Times New Roman" panose="02020603050405020304" pitchFamily="18" charset="0"/>
                          <a:cs typeface="Times New Roman" panose="02020603050405020304" pitchFamily="18" charset="0"/>
                        </a:rPr>
                        <a:t>140</a:t>
                      </a:r>
                      <a:br>
                        <a:rPr lang="en-US" sz="1600" b="0" dirty="0">
                          <a:solidFill>
                            <a:schemeClr val="tx1"/>
                          </a:solidFill>
                          <a:latin typeface="Times New Roman" panose="02020603050405020304" pitchFamily="18" charset="0"/>
                          <a:cs typeface="Times New Roman" panose="02020603050405020304" pitchFamily="18" charset="0"/>
                        </a:rPr>
                      </a:br>
                      <a:r>
                        <a:rPr lang="en-US" sz="1600" b="0" dirty="0">
                          <a:solidFill>
                            <a:schemeClr val="tx1"/>
                          </a:solidFill>
                          <a:latin typeface="Times New Roman" panose="02020603050405020304" pitchFamily="18" charset="0"/>
                          <a:cs typeface="Times New Roman" panose="02020603050405020304" pitchFamily="18" charset="0"/>
                        </a:rPr>
                        <a:t>56</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l"/>
                      <a:r>
                        <a:rPr lang="en-US" sz="3600" b="0" dirty="0">
                          <a:solidFill>
                            <a:schemeClr val="tx1"/>
                          </a:solidFill>
                          <a:latin typeface="Times New Roman" panose="02020603050405020304" pitchFamily="18" charset="0"/>
                          <a:cs typeface="Times New Roman" panose="02020603050405020304" pitchFamily="18" charset="0"/>
                        </a:rPr>
                        <a:t>Ba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r"/>
                      <a:r>
                        <a:rPr lang="en-US" sz="1600" b="0" dirty="0">
                          <a:solidFill>
                            <a:schemeClr val="tx1"/>
                          </a:solidFill>
                          <a:latin typeface="Times New Roman" panose="02020603050405020304" pitchFamily="18" charset="0"/>
                          <a:cs typeface="Times New Roman" panose="02020603050405020304" pitchFamily="18" charset="0"/>
                        </a:rPr>
                        <a:t>93</a:t>
                      </a:r>
                      <a:br>
                        <a:rPr lang="en-US" sz="1600" b="0" dirty="0">
                          <a:solidFill>
                            <a:schemeClr val="tx1"/>
                          </a:solidFill>
                          <a:latin typeface="Times New Roman" panose="02020603050405020304" pitchFamily="18" charset="0"/>
                          <a:cs typeface="Times New Roman" panose="02020603050405020304" pitchFamily="18" charset="0"/>
                        </a:rPr>
                      </a:br>
                      <a:r>
                        <a:rPr lang="en-US" sz="1600" b="0" dirty="0">
                          <a:solidFill>
                            <a:schemeClr val="tx1"/>
                          </a:solidFill>
                          <a:latin typeface="Times New Roman" panose="02020603050405020304" pitchFamily="18" charset="0"/>
                          <a:cs typeface="Times New Roman" panose="02020603050405020304" pitchFamily="18" charset="0"/>
                        </a:rPr>
                        <a:t>36</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l"/>
                      <a:r>
                        <a:rPr lang="en-US" sz="3600" b="0" dirty="0">
                          <a:solidFill>
                            <a:schemeClr val="tx1"/>
                          </a:solidFill>
                          <a:latin typeface="Times New Roman" panose="02020603050405020304" pitchFamily="18" charset="0"/>
                          <a:cs typeface="Times New Roman" panose="02020603050405020304" pitchFamily="18" charset="0"/>
                        </a:rPr>
                        <a:t>Kr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r"/>
                      <a:r>
                        <a:rPr lang="en-US" sz="3600" b="0" dirty="0">
                          <a:solidFill>
                            <a:schemeClr val="tx1"/>
                          </a:solidFill>
                          <a:latin typeface="Times New Roman" panose="02020603050405020304" pitchFamily="18" charset="0"/>
                          <a:cs typeface="Times New Roman" panose="02020603050405020304" pitchFamily="18" charset="0"/>
                        </a:rPr>
                        <a:t>3</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r"/>
                      <a:r>
                        <a:rPr lang="en-US" sz="1600" b="0" dirty="0">
                          <a:solidFill>
                            <a:schemeClr val="tx1"/>
                          </a:solidFill>
                          <a:latin typeface="Times New Roman" panose="02020603050405020304" pitchFamily="18" charset="0"/>
                          <a:cs typeface="Times New Roman" panose="02020603050405020304" pitchFamily="18" charset="0"/>
                        </a:rPr>
                        <a:t>1</a:t>
                      </a:r>
                      <a:br>
                        <a:rPr lang="en-US" sz="1600" b="0" dirty="0">
                          <a:solidFill>
                            <a:schemeClr val="tx1"/>
                          </a:solidFill>
                          <a:latin typeface="Times New Roman" panose="02020603050405020304" pitchFamily="18" charset="0"/>
                          <a:cs typeface="Times New Roman" panose="02020603050405020304" pitchFamily="18" charset="0"/>
                        </a:rPr>
                      </a:br>
                      <a:r>
                        <a:rPr lang="en-US" sz="1600" b="0" dirty="0">
                          <a:solidFill>
                            <a:schemeClr val="tx1"/>
                          </a:solidFill>
                          <a:latin typeface="Times New Roman" panose="02020603050405020304" pitchFamily="18" charset="0"/>
                          <a:cs typeface="Times New Roman" panose="02020603050405020304" pitchFamily="18" charset="0"/>
                        </a:rPr>
                        <a:t>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l"/>
                      <a:r>
                        <a:rPr lang="en-US" sz="3600" b="0" dirty="0">
                          <a:solidFill>
                            <a:schemeClr val="tx1"/>
                          </a:solidFill>
                          <a:latin typeface="Times New Roman" panose="02020603050405020304" pitchFamily="18" charset="0"/>
                          <a:cs typeface="Times New Roman" panose="02020603050405020304" pitchFamily="18" charset="0"/>
                        </a:rPr>
                        <a:t>n + energy</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679505511"/>
                  </a:ext>
                </a:extLst>
              </a:tr>
            </a:tbl>
          </a:graphicData>
        </a:graphic>
      </p:graphicFrame>
      <p:graphicFrame>
        <p:nvGraphicFramePr>
          <p:cNvPr id="4" name="Table 3">
            <a:extLst>
              <a:ext uri="{FF2B5EF4-FFF2-40B4-BE49-F238E27FC236}">
                <a16:creationId xmlns:a16="http://schemas.microsoft.com/office/drawing/2014/main" id="{B762C8A7-E7FF-F3B8-2009-0B5514241222}"/>
              </a:ext>
            </a:extLst>
          </p:cNvPr>
          <p:cNvGraphicFramePr>
            <a:graphicFrameLocks noGrp="1"/>
          </p:cNvGraphicFramePr>
          <p:nvPr>
            <p:extLst>
              <p:ext uri="{D42A27DB-BD31-4B8C-83A1-F6EECF244321}">
                <p14:modId xmlns:p14="http://schemas.microsoft.com/office/powerpoint/2010/main" val="2837651445"/>
              </p:ext>
            </p:extLst>
          </p:nvPr>
        </p:nvGraphicFramePr>
        <p:xfrm>
          <a:off x="0" y="4724400"/>
          <a:ext cx="9144003" cy="1200328"/>
        </p:xfrm>
        <a:graphic>
          <a:graphicData uri="http://schemas.openxmlformats.org/drawingml/2006/table">
            <a:tbl>
              <a:tblPr firstRow="1" bandRow="1">
                <a:tableStyleId>{5C22544A-7EE6-4342-B048-85BDC9FD1C3A}</a:tableStyleId>
              </a:tblPr>
              <a:tblGrid>
                <a:gridCol w="609599">
                  <a:extLst>
                    <a:ext uri="{9D8B030D-6E8A-4147-A177-3AD203B41FA5}">
                      <a16:colId xmlns:a16="http://schemas.microsoft.com/office/drawing/2014/main" val="112701411"/>
                    </a:ext>
                  </a:extLst>
                </a:gridCol>
                <a:gridCol w="914400">
                  <a:extLst>
                    <a:ext uri="{9D8B030D-6E8A-4147-A177-3AD203B41FA5}">
                      <a16:colId xmlns:a16="http://schemas.microsoft.com/office/drawing/2014/main" val="173505715"/>
                    </a:ext>
                  </a:extLst>
                </a:gridCol>
                <a:gridCol w="228600">
                  <a:extLst>
                    <a:ext uri="{9D8B030D-6E8A-4147-A177-3AD203B41FA5}">
                      <a16:colId xmlns:a16="http://schemas.microsoft.com/office/drawing/2014/main" val="721344202"/>
                    </a:ext>
                  </a:extLst>
                </a:gridCol>
                <a:gridCol w="990604">
                  <a:extLst>
                    <a:ext uri="{9D8B030D-6E8A-4147-A177-3AD203B41FA5}">
                      <a16:colId xmlns:a16="http://schemas.microsoft.com/office/drawing/2014/main" val="2776523033"/>
                    </a:ext>
                  </a:extLst>
                </a:gridCol>
                <a:gridCol w="533396">
                  <a:extLst>
                    <a:ext uri="{9D8B030D-6E8A-4147-A177-3AD203B41FA5}">
                      <a16:colId xmlns:a16="http://schemas.microsoft.com/office/drawing/2014/main" val="3556714858"/>
                    </a:ext>
                  </a:extLst>
                </a:gridCol>
                <a:gridCol w="1143000">
                  <a:extLst>
                    <a:ext uri="{9D8B030D-6E8A-4147-A177-3AD203B41FA5}">
                      <a16:colId xmlns:a16="http://schemas.microsoft.com/office/drawing/2014/main" val="1401407865"/>
                    </a:ext>
                  </a:extLst>
                </a:gridCol>
                <a:gridCol w="457200">
                  <a:extLst>
                    <a:ext uri="{9D8B030D-6E8A-4147-A177-3AD203B41FA5}">
                      <a16:colId xmlns:a16="http://schemas.microsoft.com/office/drawing/2014/main" val="370690602"/>
                    </a:ext>
                  </a:extLst>
                </a:gridCol>
                <a:gridCol w="1219200">
                  <a:extLst>
                    <a:ext uri="{9D8B030D-6E8A-4147-A177-3AD203B41FA5}">
                      <a16:colId xmlns:a16="http://schemas.microsoft.com/office/drawing/2014/main" val="3935699779"/>
                    </a:ext>
                  </a:extLst>
                </a:gridCol>
                <a:gridCol w="609600">
                  <a:extLst>
                    <a:ext uri="{9D8B030D-6E8A-4147-A177-3AD203B41FA5}">
                      <a16:colId xmlns:a16="http://schemas.microsoft.com/office/drawing/2014/main" val="3876225860"/>
                    </a:ext>
                  </a:extLst>
                </a:gridCol>
                <a:gridCol w="228600">
                  <a:extLst>
                    <a:ext uri="{9D8B030D-6E8A-4147-A177-3AD203B41FA5}">
                      <a16:colId xmlns:a16="http://schemas.microsoft.com/office/drawing/2014/main" val="2528550015"/>
                    </a:ext>
                  </a:extLst>
                </a:gridCol>
                <a:gridCol w="2209804">
                  <a:extLst>
                    <a:ext uri="{9D8B030D-6E8A-4147-A177-3AD203B41FA5}">
                      <a16:colId xmlns:a16="http://schemas.microsoft.com/office/drawing/2014/main" val="154609635"/>
                    </a:ext>
                  </a:extLst>
                </a:gridCol>
              </a:tblGrid>
              <a:tr h="1200328">
                <a:tc>
                  <a:txBody>
                    <a:bodyPr/>
                    <a:lstStyle/>
                    <a:p>
                      <a:pPr algn="r"/>
                      <a:r>
                        <a:rPr lang="en-US" sz="1600" b="0" dirty="0">
                          <a:solidFill>
                            <a:srgbClr val="0000FF"/>
                          </a:solidFill>
                          <a:latin typeface="Times New Roman" panose="02020603050405020304" pitchFamily="18" charset="0"/>
                          <a:cs typeface="Times New Roman" panose="02020603050405020304" pitchFamily="18" charset="0"/>
                        </a:rPr>
                        <a:t>235</a:t>
                      </a:r>
                      <a:br>
                        <a:rPr lang="en-US" sz="1600" b="0" dirty="0">
                          <a:solidFill>
                            <a:srgbClr val="0000FF"/>
                          </a:solidFill>
                          <a:latin typeface="Times New Roman" panose="02020603050405020304" pitchFamily="18" charset="0"/>
                          <a:cs typeface="Times New Roman" panose="02020603050405020304" pitchFamily="18" charset="0"/>
                        </a:rPr>
                      </a:br>
                      <a:r>
                        <a:rPr lang="en-US" sz="1600" b="0" dirty="0">
                          <a:solidFill>
                            <a:srgbClr val="0000FF"/>
                          </a:solidFill>
                          <a:latin typeface="Times New Roman" panose="02020603050405020304" pitchFamily="18" charset="0"/>
                          <a:cs typeface="Times New Roman" panose="02020603050405020304" pitchFamily="18" charset="0"/>
                        </a:rPr>
                        <a:t>92</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00"/>
                    </a:solidFill>
                  </a:tcPr>
                </a:tc>
                <a:tc>
                  <a:txBody>
                    <a:bodyPr/>
                    <a:lstStyle/>
                    <a:p>
                      <a:pPr algn="l"/>
                      <a:r>
                        <a:rPr lang="en-US" sz="3600" b="0" dirty="0">
                          <a:solidFill>
                            <a:srgbClr val="0000FF"/>
                          </a:solidFill>
                          <a:latin typeface="Times New Roman" panose="02020603050405020304" pitchFamily="18" charset="0"/>
                          <a:cs typeface="Times New Roman" panose="02020603050405020304" pitchFamily="18" charset="0"/>
                        </a:rPr>
                        <a:t>U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00"/>
                    </a:solidFill>
                  </a:tcPr>
                </a:tc>
                <a:tc>
                  <a:txBody>
                    <a:bodyPr/>
                    <a:lstStyle/>
                    <a:p>
                      <a:pPr algn="r"/>
                      <a:r>
                        <a:rPr lang="en-US" sz="1600" b="0" dirty="0">
                          <a:solidFill>
                            <a:srgbClr val="0000FF"/>
                          </a:solidFill>
                          <a:latin typeface="Times New Roman" panose="02020603050405020304" pitchFamily="18" charset="0"/>
                          <a:cs typeface="Times New Roman" panose="02020603050405020304" pitchFamily="18" charset="0"/>
                        </a:rPr>
                        <a:t>1</a:t>
                      </a:r>
                      <a:br>
                        <a:rPr lang="en-US" sz="1600" b="0" dirty="0">
                          <a:solidFill>
                            <a:srgbClr val="0000FF"/>
                          </a:solidFill>
                          <a:latin typeface="Times New Roman" panose="02020603050405020304" pitchFamily="18" charset="0"/>
                          <a:cs typeface="Times New Roman" panose="02020603050405020304" pitchFamily="18" charset="0"/>
                        </a:rPr>
                      </a:br>
                      <a:r>
                        <a:rPr lang="en-US" sz="1600" b="0" dirty="0">
                          <a:solidFill>
                            <a:srgbClr val="0000FF"/>
                          </a:solidFill>
                          <a:latin typeface="Times New Roman" panose="02020603050405020304" pitchFamily="18" charset="0"/>
                          <a:cs typeface="Times New Roman" panose="02020603050405020304" pitchFamily="18" charset="0"/>
                        </a:rPr>
                        <a:t>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00"/>
                    </a:solidFill>
                  </a:tcPr>
                </a:tc>
                <a:tc>
                  <a:txBody>
                    <a:bodyPr/>
                    <a:lstStyle/>
                    <a:p>
                      <a:pPr algn="l"/>
                      <a:r>
                        <a:rPr lang="en-US" sz="3600" b="0" dirty="0">
                          <a:solidFill>
                            <a:srgbClr val="0000FF"/>
                          </a:solidFill>
                          <a:latin typeface="Times New Roman" panose="02020603050405020304" pitchFamily="18" charset="0"/>
                          <a:cs typeface="Times New Roman" panose="02020603050405020304" pitchFamily="18" charset="0"/>
                        </a:rPr>
                        <a:t>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00"/>
                    </a:solidFill>
                  </a:tcPr>
                </a:tc>
                <a:tc>
                  <a:txBody>
                    <a:bodyPr/>
                    <a:lstStyle/>
                    <a:p>
                      <a:pPr algn="r"/>
                      <a:r>
                        <a:rPr lang="en-US" sz="1600" b="0" dirty="0">
                          <a:solidFill>
                            <a:srgbClr val="0000FF"/>
                          </a:solidFill>
                          <a:latin typeface="Times New Roman" panose="02020603050405020304" pitchFamily="18" charset="0"/>
                          <a:cs typeface="Times New Roman" panose="02020603050405020304" pitchFamily="18" charset="0"/>
                        </a:rPr>
                        <a:t>144</a:t>
                      </a:r>
                      <a:br>
                        <a:rPr lang="en-US" sz="1600" b="0" dirty="0">
                          <a:solidFill>
                            <a:srgbClr val="0000FF"/>
                          </a:solidFill>
                          <a:latin typeface="Times New Roman" panose="02020603050405020304" pitchFamily="18" charset="0"/>
                          <a:cs typeface="Times New Roman" panose="02020603050405020304" pitchFamily="18" charset="0"/>
                        </a:rPr>
                      </a:br>
                      <a:r>
                        <a:rPr lang="en-US" sz="1600" b="0" dirty="0">
                          <a:solidFill>
                            <a:srgbClr val="0000FF"/>
                          </a:solidFill>
                          <a:latin typeface="Times New Roman" panose="02020603050405020304" pitchFamily="18" charset="0"/>
                          <a:cs typeface="Times New Roman" panose="02020603050405020304" pitchFamily="18" charset="0"/>
                        </a:rPr>
                        <a:t>54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00"/>
                    </a:solidFill>
                  </a:tcPr>
                </a:tc>
                <a:tc>
                  <a:txBody>
                    <a:bodyPr/>
                    <a:lstStyle/>
                    <a:p>
                      <a:pPr algn="l"/>
                      <a:r>
                        <a:rPr lang="en-US" sz="3600" b="0" dirty="0">
                          <a:solidFill>
                            <a:srgbClr val="0000FF"/>
                          </a:solidFill>
                          <a:latin typeface="Times New Roman" panose="02020603050405020304" pitchFamily="18" charset="0"/>
                          <a:cs typeface="Times New Roman" panose="02020603050405020304" pitchFamily="18" charset="0"/>
                        </a:rPr>
                        <a:t>Xe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00"/>
                    </a:solidFill>
                  </a:tcPr>
                </a:tc>
                <a:tc>
                  <a:txBody>
                    <a:bodyPr/>
                    <a:lstStyle/>
                    <a:p>
                      <a:pPr algn="r"/>
                      <a:r>
                        <a:rPr lang="en-US" sz="1600" b="0" dirty="0">
                          <a:solidFill>
                            <a:srgbClr val="0000FF"/>
                          </a:solidFill>
                          <a:latin typeface="Times New Roman" panose="02020603050405020304" pitchFamily="18" charset="0"/>
                          <a:cs typeface="Times New Roman" panose="02020603050405020304" pitchFamily="18" charset="0"/>
                        </a:rPr>
                        <a:t>90</a:t>
                      </a:r>
                      <a:br>
                        <a:rPr lang="en-US" sz="1600" b="0" dirty="0">
                          <a:solidFill>
                            <a:srgbClr val="0000FF"/>
                          </a:solidFill>
                          <a:latin typeface="Times New Roman" panose="02020603050405020304" pitchFamily="18" charset="0"/>
                          <a:cs typeface="Times New Roman" panose="02020603050405020304" pitchFamily="18" charset="0"/>
                        </a:rPr>
                      </a:br>
                      <a:r>
                        <a:rPr lang="en-US" sz="1600" b="0" dirty="0">
                          <a:solidFill>
                            <a:srgbClr val="0000FF"/>
                          </a:solidFill>
                          <a:latin typeface="Times New Roman" panose="02020603050405020304" pitchFamily="18" charset="0"/>
                          <a:cs typeface="Times New Roman" panose="02020603050405020304" pitchFamily="18" charset="0"/>
                        </a:rPr>
                        <a:t>38</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00"/>
                    </a:solidFill>
                  </a:tcPr>
                </a:tc>
                <a:tc>
                  <a:txBody>
                    <a:bodyPr/>
                    <a:lstStyle/>
                    <a:p>
                      <a:pPr algn="l"/>
                      <a:r>
                        <a:rPr lang="en-US" sz="3600" b="0" dirty="0">
                          <a:solidFill>
                            <a:srgbClr val="0000FF"/>
                          </a:solidFill>
                          <a:latin typeface="Times New Roman" panose="02020603050405020304" pitchFamily="18" charset="0"/>
                          <a:cs typeface="Times New Roman" panose="02020603050405020304" pitchFamily="18" charset="0"/>
                        </a:rPr>
                        <a:t>Sr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00"/>
                    </a:solidFill>
                  </a:tcPr>
                </a:tc>
                <a:tc>
                  <a:txBody>
                    <a:bodyPr/>
                    <a:lstStyle/>
                    <a:p>
                      <a:pPr algn="r"/>
                      <a:r>
                        <a:rPr lang="en-US" sz="3600" b="0" dirty="0">
                          <a:solidFill>
                            <a:srgbClr val="0000FF"/>
                          </a:solidFill>
                          <a:latin typeface="Times New Roman" panose="02020603050405020304" pitchFamily="18" charset="0"/>
                          <a:cs typeface="Times New Roman" panose="02020603050405020304" pitchFamily="18" charset="0"/>
                        </a:rPr>
                        <a:t>2</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00"/>
                    </a:solidFill>
                  </a:tcPr>
                </a:tc>
                <a:tc>
                  <a:txBody>
                    <a:bodyPr/>
                    <a:lstStyle/>
                    <a:p>
                      <a:pPr algn="r"/>
                      <a:r>
                        <a:rPr lang="en-US" sz="1600" b="0" dirty="0">
                          <a:solidFill>
                            <a:srgbClr val="0000FF"/>
                          </a:solidFill>
                          <a:latin typeface="Times New Roman" panose="02020603050405020304" pitchFamily="18" charset="0"/>
                          <a:cs typeface="Times New Roman" panose="02020603050405020304" pitchFamily="18" charset="0"/>
                        </a:rPr>
                        <a:t>1</a:t>
                      </a:r>
                      <a:br>
                        <a:rPr lang="en-US" sz="1600" b="0" dirty="0">
                          <a:solidFill>
                            <a:srgbClr val="0000FF"/>
                          </a:solidFill>
                          <a:latin typeface="Times New Roman" panose="02020603050405020304" pitchFamily="18" charset="0"/>
                          <a:cs typeface="Times New Roman" panose="02020603050405020304" pitchFamily="18" charset="0"/>
                        </a:rPr>
                      </a:br>
                      <a:r>
                        <a:rPr lang="en-US" sz="1600" b="0" dirty="0">
                          <a:solidFill>
                            <a:srgbClr val="0000FF"/>
                          </a:solidFill>
                          <a:latin typeface="Times New Roman" panose="02020603050405020304" pitchFamily="18" charset="0"/>
                          <a:cs typeface="Times New Roman" panose="02020603050405020304" pitchFamily="18" charset="0"/>
                        </a:rPr>
                        <a:t>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00"/>
                    </a:solidFill>
                  </a:tcPr>
                </a:tc>
                <a:tc>
                  <a:txBody>
                    <a:bodyPr/>
                    <a:lstStyle/>
                    <a:p>
                      <a:pPr algn="l"/>
                      <a:r>
                        <a:rPr lang="en-US" sz="3600" b="0" dirty="0">
                          <a:solidFill>
                            <a:srgbClr val="0000FF"/>
                          </a:solidFill>
                          <a:latin typeface="Times New Roman" panose="02020603050405020304" pitchFamily="18" charset="0"/>
                          <a:cs typeface="Times New Roman" panose="02020603050405020304" pitchFamily="18" charset="0"/>
                        </a:rPr>
                        <a:t>n + energy</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679505511"/>
                  </a:ext>
                </a:extLst>
              </a:tr>
            </a:tbl>
          </a:graphicData>
        </a:graphic>
      </p:graphicFrame>
      <p:sp>
        <p:nvSpPr>
          <p:cNvPr id="6" name="TextBox 5">
            <a:extLst>
              <a:ext uri="{FF2B5EF4-FFF2-40B4-BE49-F238E27FC236}">
                <a16:creationId xmlns:a16="http://schemas.microsoft.com/office/drawing/2014/main" id="{13E18F56-7DDA-3FD9-5577-AE0CB83AC932}"/>
              </a:ext>
            </a:extLst>
          </p:cNvPr>
          <p:cNvSpPr txBox="1"/>
          <p:nvPr/>
        </p:nvSpPr>
        <p:spPr>
          <a:xfrm>
            <a:off x="0" y="3022599"/>
            <a:ext cx="9135319" cy="584775"/>
          </a:xfrm>
          <a:prstGeom prst="rect">
            <a:avLst/>
          </a:prstGeom>
          <a:noFill/>
          <a:ln>
            <a:solidFill>
              <a:schemeClr val="tx1"/>
            </a:solidFill>
          </a:ln>
        </p:spPr>
        <p:txBody>
          <a:bodyPr wrap="square" rtlCol="0">
            <a:spAutoFit/>
          </a:bodyPr>
          <a:lstStyle/>
          <a:p>
            <a:r>
              <a:rPr lang="en-US" sz="3200" dirty="0"/>
              <a:t>   235 + 1 = 140 + 93 +3             236 = 236 </a:t>
            </a:r>
            <a:r>
              <a:rPr lang="en-US" sz="3200" dirty="0">
                <a:latin typeface="Wingdings" panose="05000000000000000000" pitchFamily="2" charset="2"/>
              </a:rPr>
              <a:t>J</a:t>
            </a:r>
          </a:p>
        </p:txBody>
      </p:sp>
      <p:sp>
        <p:nvSpPr>
          <p:cNvPr id="7" name="TextBox 6">
            <a:extLst>
              <a:ext uri="{FF2B5EF4-FFF2-40B4-BE49-F238E27FC236}">
                <a16:creationId xmlns:a16="http://schemas.microsoft.com/office/drawing/2014/main" id="{B3BBCA2D-742F-A627-CC50-57CEB113E4A1}"/>
              </a:ext>
            </a:extLst>
          </p:cNvPr>
          <p:cNvSpPr txBox="1"/>
          <p:nvPr/>
        </p:nvSpPr>
        <p:spPr>
          <a:xfrm>
            <a:off x="0" y="5924728"/>
            <a:ext cx="9135319" cy="584775"/>
          </a:xfrm>
          <a:prstGeom prst="rect">
            <a:avLst/>
          </a:prstGeom>
          <a:noFill/>
          <a:ln>
            <a:solidFill>
              <a:srgbClr val="0000FF"/>
            </a:solidFill>
          </a:ln>
        </p:spPr>
        <p:txBody>
          <a:bodyPr wrap="square" rtlCol="0">
            <a:spAutoFit/>
          </a:bodyPr>
          <a:lstStyle/>
          <a:p>
            <a:r>
              <a:rPr lang="en-US" sz="3200" dirty="0"/>
              <a:t>   </a:t>
            </a:r>
            <a:r>
              <a:rPr lang="en-US" sz="3200" dirty="0">
                <a:solidFill>
                  <a:srgbClr val="0000FF"/>
                </a:solidFill>
              </a:rPr>
              <a:t>235 + 1 = 144 + 90 +2             236 = 236 </a:t>
            </a:r>
            <a:r>
              <a:rPr lang="en-US" sz="3200" dirty="0">
                <a:solidFill>
                  <a:srgbClr val="0000FF"/>
                </a:solidFill>
                <a:latin typeface="Wingdings" panose="05000000000000000000" pitchFamily="2" charset="2"/>
              </a:rPr>
              <a:t>J</a:t>
            </a:r>
          </a:p>
        </p:txBody>
      </p:sp>
    </p:spTree>
    <p:extLst>
      <p:ext uri="{BB962C8B-B14F-4D97-AF65-F5344CB8AC3E}">
        <p14:creationId xmlns:p14="http://schemas.microsoft.com/office/powerpoint/2010/main" val="253902019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C98AD5-789D-49E9-ABA9-DE9BD3C1F7C1}"/>
              </a:ext>
            </a:extLst>
          </p:cNvPr>
          <p:cNvSpPr txBox="1"/>
          <p:nvPr/>
        </p:nvSpPr>
        <p:spPr>
          <a:xfrm>
            <a:off x="0" y="0"/>
            <a:ext cx="9144000" cy="2616101"/>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88.  The daughter nuclei that form are usually</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radioactive as well.  They will undergo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natural transmutation.  </a:t>
            </a:r>
            <a:r>
              <a:rPr lang="en-US" sz="3200" i="1" dirty="0">
                <a:solidFill>
                  <a:srgbClr val="0000FF"/>
                </a:solidFill>
                <a:latin typeface="Times New Roman" panose="02020603050405020304" pitchFamily="18" charset="0"/>
                <a:cs typeface="Times New Roman" panose="02020603050405020304" pitchFamily="18" charset="0"/>
              </a:rPr>
              <a:t>By chance </a:t>
            </a:r>
            <a:r>
              <a:rPr lang="en-US" sz="3200" dirty="0">
                <a:latin typeface="Times New Roman" panose="02020603050405020304" pitchFamily="18" charset="0"/>
                <a:cs typeface="Times New Roman" panose="02020603050405020304" pitchFamily="18" charset="0"/>
              </a:rPr>
              <a:t>all 4 of</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these fission products undergo beta decay.  </a:t>
            </a:r>
          </a:p>
          <a:p>
            <a:endParaRPr lang="en-US" sz="3600" dirty="0">
              <a:solidFill>
                <a:srgbClr val="0000FF"/>
              </a:solidFill>
              <a:latin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789D0F79-F256-12A0-9A76-58286BC7CB27}"/>
              </a:ext>
            </a:extLst>
          </p:cNvPr>
          <p:cNvGraphicFramePr>
            <a:graphicFrameLocks noGrp="1"/>
          </p:cNvGraphicFramePr>
          <p:nvPr>
            <p:extLst>
              <p:ext uri="{D42A27DB-BD31-4B8C-83A1-F6EECF244321}">
                <p14:modId xmlns:p14="http://schemas.microsoft.com/office/powerpoint/2010/main" val="513482763"/>
              </p:ext>
            </p:extLst>
          </p:nvPr>
        </p:nvGraphicFramePr>
        <p:xfrm>
          <a:off x="0" y="2057400"/>
          <a:ext cx="9144000" cy="4800600"/>
        </p:xfrm>
        <a:graphic>
          <a:graphicData uri="http://schemas.openxmlformats.org/drawingml/2006/table">
            <a:tbl>
              <a:tblPr firstRow="1" bandRow="1">
                <a:tableStyleId>{5C22544A-7EE6-4342-B048-85BDC9FD1C3A}</a:tableStyleId>
              </a:tblPr>
              <a:tblGrid>
                <a:gridCol w="1121963">
                  <a:extLst>
                    <a:ext uri="{9D8B030D-6E8A-4147-A177-3AD203B41FA5}">
                      <a16:colId xmlns:a16="http://schemas.microsoft.com/office/drawing/2014/main" val="1872456206"/>
                    </a:ext>
                  </a:extLst>
                </a:gridCol>
                <a:gridCol w="935437">
                  <a:extLst>
                    <a:ext uri="{9D8B030D-6E8A-4147-A177-3AD203B41FA5}">
                      <a16:colId xmlns:a16="http://schemas.microsoft.com/office/drawing/2014/main" val="3260322393"/>
                    </a:ext>
                  </a:extLst>
                </a:gridCol>
                <a:gridCol w="841005">
                  <a:extLst>
                    <a:ext uri="{9D8B030D-6E8A-4147-A177-3AD203B41FA5}">
                      <a16:colId xmlns:a16="http://schemas.microsoft.com/office/drawing/2014/main" val="1515207625"/>
                    </a:ext>
                  </a:extLst>
                </a:gridCol>
                <a:gridCol w="411387">
                  <a:extLst>
                    <a:ext uri="{9D8B030D-6E8A-4147-A177-3AD203B41FA5}">
                      <a16:colId xmlns:a16="http://schemas.microsoft.com/office/drawing/2014/main" val="1299577894"/>
                    </a:ext>
                  </a:extLst>
                </a:gridCol>
                <a:gridCol w="1262208">
                  <a:extLst>
                    <a:ext uri="{9D8B030D-6E8A-4147-A177-3AD203B41FA5}">
                      <a16:colId xmlns:a16="http://schemas.microsoft.com/office/drawing/2014/main" val="1962073534"/>
                    </a:ext>
                  </a:extLst>
                </a:gridCol>
                <a:gridCol w="533400">
                  <a:extLst>
                    <a:ext uri="{9D8B030D-6E8A-4147-A177-3AD203B41FA5}">
                      <a16:colId xmlns:a16="http://schemas.microsoft.com/office/drawing/2014/main" val="4266592087"/>
                    </a:ext>
                  </a:extLst>
                </a:gridCol>
                <a:gridCol w="4038600">
                  <a:extLst>
                    <a:ext uri="{9D8B030D-6E8A-4147-A177-3AD203B41FA5}">
                      <a16:colId xmlns:a16="http://schemas.microsoft.com/office/drawing/2014/main" val="1540974042"/>
                    </a:ext>
                  </a:extLst>
                </a:gridCol>
              </a:tblGrid>
              <a:tr h="1266092">
                <a:tc>
                  <a:txBody>
                    <a:bodyPr/>
                    <a:lstStyle/>
                    <a:p>
                      <a:pPr algn="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140</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56</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CC"/>
                    </a:solid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Ba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CC"/>
                    </a:solid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CC"/>
                    </a:solidFill>
                  </a:tcPr>
                </a:tc>
                <a:tc>
                  <a:txBody>
                    <a:bodyPr/>
                    <a:lstStyle/>
                    <a:p>
                      <a:pPr algn="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 0</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CC"/>
                    </a:solid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e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CC"/>
                    </a:solidFill>
                  </a:tcPr>
                </a:tc>
                <a:tc>
                  <a:txBody>
                    <a:bodyPr/>
                    <a:lstStyle/>
                    <a:p>
                      <a:pPr algn="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140</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57</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CC"/>
                    </a:solid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La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2851221121"/>
                  </a:ext>
                </a:extLst>
              </a:tr>
              <a:tr h="113420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85</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36</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b="0" baseline="0" dirty="0">
                          <a:solidFill>
                            <a:schemeClr val="tx1">
                              <a:lumMod val="95000"/>
                              <a:lumOff val="5000"/>
                            </a:schemeClr>
                          </a:solidFill>
                          <a:latin typeface="Times New Roman" panose="02020603050405020304" pitchFamily="18" charset="0"/>
                          <a:cs typeface="Times New Roman" panose="02020603050405020304" pitchFamily="18" charset="0"/>
                        </a:rPr>
                        <a:t>Kr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 0</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e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93</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37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Rb</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21890847"/>
                  </a:ext>
                </a:extLst>
              </a:tr>
              <a:tr h="1266092">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144</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54</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9C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Xe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9C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9CCFF"/>
                    </a:solidFill>
                  </a:tcPr>
                </a:tc>
                <a:tc>
                  <a:txBody>
                    <a:bodyPr/>
                    <a:lstStyle/>
                    <a:p>
                      <a:pPr algn="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 0</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9CCFF"/>
                    </a:solid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e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9CCFF"/>
                    </a:solidFill>
                  </a:tcPr>
                </a:tc>
                <a:tc>
                  <a:txBody>
                    <a:bodyPr/>
                    <a:lstStyle/>
                    <a:p>
                      <a:pPr algn="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144</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55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9CCFF"/>
                    </a:solid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Cs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9CCFF"/>
                    </a:solidFill>
                  </a:tcPr>
                </a:tc>
                <a:extLst>
                  <a:ext uri="{0D108BD9-81ED-4DB2-BD59-A6C34878D82A}">
                    <a16:rowId xmlns:a16="http://schemas.microsoft.com/office/drawing/2014/main" val="4263549806"/>
                  </a:ext>
                </a:extLst>
              </a:tr>
              <a:tr h="113420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90</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38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DEDB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b="0" baseline="0" dirty="0">
                          <a:solidFill>
                            <a:schemeClr val="tx1">
                              <a:lumMod val="95000"/>
                              <a:lumOff val="5000"/>
                            </a:schemeClr>
                          </a:solidFill>
                          <a:latin typeface="Times New Roman" panose="02020603050405020304" pitchFamily="18" charset="0"/>
                          <a:cs typeface="Times New Roman" panose="02020603050405020304" pitchFamily="18" charset="0"/>
                        </a:rPr>
                        <a:t>Sr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DEDB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DEDB2"/>
                    </a:solidFill>
                  </a:tcPr>
                </a:tc>
                <a:tc>
                  <a:txBody>
                    <a:bodyPr/>
                    <a:lstStyle/>
                    <a:p>
                      <a:pPr algn="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 0</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DEDB2"/>
                    </a:solid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e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DEDB2"/>
                    </a:solidFill>
                  </a:tcPr>
                </a:tc>
                <a:tc>
                  <a:txBody>
                    <a:bodyPr/>
                    <a:lstStyle/>
                    <a:p>
                      <a:pPr algn="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90</a:t>
                      </a:r>
                      <a:b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0" dirty="0">
                          <a:solidFill>
                            <a:schemeClr val="tx1">
                              <a:lumMod val="95000"/>
                              <a:lumOff val="5000"/>
                            </a:schemeClr>
                          </a:solidFill>
                          <a:latin typeface="Times New Roman" panose="02020603050405020304" pitchFamily="18" charset="0"/>
                          <a:cs typeface="Times New Roman" panose="02020603050405020304" pitchFamily="18" charset="0"/>
                        </a:rPr>
                        <a:t>39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DEDB2"/>
                    </a:solidFill>
                  </a:tcPr>
                </a:tc>
                <a:tc>
                  <a:txBody>
                    <a:bodyPr/>
                    <a:lstStyle/>
                    <a:p>
                      <a:pPr algn="l"/>
                      <a:r>
                        <a:rPr lang="en-US" sz="4400" b="0" dirty="0">
                          <a:solidFill>
                            <a:schemeClr val="tx1">
                              <a:lumMod val="95000"/>
                              <a:lumOff val="5000"/>
                            </a:schemeClr>
                          </a:solidFill>
                          <a:latin typeface="Times New Roman" panose="02020603050405020304" pitchFamily="18" charset="0"/>
                          <a:cs typeface="Times New Roman" panose="02020603050405020304" pitchFamily="18" charset="0"/>
                        </a:rPr>
                        <a:t>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DEDB2"/>
                    </a:solidFill>
                  </a:tcPr>
                </a:tc>
                <a:extLst>
                  <a:ext uri="{0D108BD9-81ED-4DB2-BD59-A6C34878D82A}">
                    <a16:rowId xmlns:a16="http://schemas.microsoft.com/office/drawing/2014/main" val="2670670840"/>
                  </a:ext>
                </a:extLst>
              </a:tr>
            </a:tbl>
          </a:graphicData>
        </a:graphic>
      </p:graphicFrame>
    </p:spTree>
    <p:extLst>
      <p:ext uri="{BB962C8B-B14F-4D97-AF65-F5344CB8AC3E}">
        <p14:creationId xmlns:p14="http://schemas.microsoft.com/office/powerpoint/2010/main" val="178800067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C98AD5-789D-49E9-ABA9-DE9BD3C1F7C1}"/>
              </a:ext>
            </a:extLst>
          </p:cNvPr>
          <p:cNvSpPr txBox="1"/>
          <p:nvPr/>
        </p:nvSpPr>
        <p:spPr>
          <a:xfrm>
            <a:off x="0" y="0"/>
            <a:ext cx="9144000" cy="4524315"/>
          </a:xfrm>
          <a:prstGeom prst="rect">
            <a:avLst/>
          </a:prstGeom>
          <a:noFill/>
        </p:spPr>
        <p:txBody>
          <a:bodyPr wrap="square" rtlCol="0">
            <a:spAutoFit/>
          </a:bodyPr>
          <a:lstStyle/>
          <a:p>
            <a:r>
              <a:rPr lang="en-US" sz="3200" dirty="0">
                <a:solidFill>
                  <a:srgbClr val="0000FF"/>
                </a:solidFill>
                <a:latin typeface="Times New Roman" panose="02020603050405020304" pitchFamily="18" charset="0"/>
                <a:cs typeface="Times New Roman" panose="02020603050405020304" pitchFamily="18" charset="0"/>
              </a:rPr>
              <a:t>89.  In a nuclear bomb, the chain reaction is designed to release an “out of control” amount of energy, </a:t>
            </a:r>
            <a:r>
              <a:rPr lang="en-US" sz="3200" u="sng" dirty="0">
                <a:solidFill>
                  <a:srgbClr val="0000FF"/>
                </a:solidFill>
                <a:latin typeface="Times New Roman" panose="02020603050405020304" pitchFamily="18" charset="0"/>
                <a:cs typeface="Times New Roman" panose="02020603050405020304" pitchFamily="18" charset="0"/>
              </a:rPr>
              <a:t>causing a giant explosion in seconds</a:t>
            </a:r>
            <a:r>
              <a:rPr lang="en-US" sz="3200" dirty="0">
                <a:solidFill>
                  <a:srgbClr val="0000FF"/>
                </a:solidFill>
                <a:latin typeface="Times New Roman" panose="02020603050405020304" pitchFamily="18" charset="0"/>
                <a:cs typeface="Times New Roman" panose="02020603050405020304" pitchFamily="18" charset="0"/>
              </a:rPr>
              <a:t>.  </a:t>
            </a:r>
            <a:br>
              <a:rPr lang="en-US" sz="3200" dirty="0">
                <a:solidFill>
                  <a:srgbClr val="0000FF"/>
                </a:solidFill>
                <a:latin typeface="Times New Roman" panose="02020603050405020304" pitchFamily="18" charset="0"/>
                <a:cs typeface="Times New Roman" panose="02020603050405020304" pitchFamily="18" charset="0"/>
              </a:rPr>
            </a:b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The same reaction, controlled inside of a nuclear power plant, </a:t>
            </a:r>
            <a:r>
              <a:rPr lang="en-US" sz="3200" u="sng" dirty="0">
                <a:solidFill>
                  <a:srgbClr val="0000FF"/>
                </a:solidFill>
                <a:latin typeface="Times New Roman" panose="02020603050405020304" pitchFamily="18" charset="0"/>
                <a:cs typeface="Times New Roman" panose="02020603050405020304" pitchFamily="18" charset="0"/>
              </a:rPr>
              <a:t>releases the same amount of energy over a much longer time</a:t>
            </a:r>
            <a:r>
              <a:rPr lang="en-US" sz="3200" dirty="0">
                <a:solidFill>
                  <a:srgbClr val="0000FF"/>
                </a:solidFill>
                <a:latin typeface="Times New Roman" panose="02020603050405020304" pitchFamily="18" charset="0"/>
                <a:cs typeface="Times New Roman" panose="02020603050405020304" pitchFamily="18" charset="0"/>
              </a:rPr>
              <a:t>, usually many months.  </a:t>
            </a:r>
            <a:br>
              <a:rPr lang="en-US" sz="3200" dirty="0">
                <a:solidFill>
                  <a:srgbClr val="0000FF"/>
                </a:solidFill>
                <a:latin typeface="Times New Roman" panose="02020603050405020304" pitchFamily="18" charset="0"/>
                <a:cs typeface="Times New Roman" panose="02020603050405020304" pitchFamily="18" charset="0"/>
              </a:rPr>
            </a:br>
            <a:br>
              <a:rPr lang="en-US" sz="3200" dirty="0">
                <a:solidFill>
                  <a:srgbClr val="0000FF"/>
                </a:solidFill>
                <a:latin typeface="Times New Roman" panose="02020603050405020304" pitchFamily="18" charset="0"/>
                <a:cs typeface="Times New Roman" panose="02020603050405020304" pitchFamily="18" charset="0"/>
              </a:rPr>
            </a:br>
            <a:endParaRPr lang="en-US" sz="32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353163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Box 4"/>
          <p:cNvSpPr txBox="1">
            <a:spLocks noChangeArrowheads="1"/>
          </p:cNvSpPr>
          <p:nvPr/>
        </p:nvSpPr>
        <p:spPr bwMode="auto">
          <a:xfrm>
            <a:off x="0" y="0"/>
            <a:ext cx="9144000" cy="3216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4400" dirty="0">
                <a:solidFill>
                  <a:srgbClr val="000000"/>
                </a:solidFill>
                <a:latin typeface="Times New Roman" panose="02020603050405020304" pitchFamily="18" charset="0"/>
                <a:cs typeface="Times New Roman" panose="02020603050405020304" pitchFamily="18" charset="0"/>
              </a:rPr>
              <a:t>This photo is of a nuclear bomb test in the Pacific Ocean, probably in the mid-1940’s.  This is a small bomb compared to what is available now.  </a:t>
            </a:r>
          </a:p>
          <a:p>
            <a:pPr fontAlgn="base">
              <a:spcBef>
                <a:spcPct val="50000"/>
              </a:spcBef>
              <a:spcAft>
                <a:spcPct val="0"/>
              </a:spcAft>
            </a:pPr>
            <a:endParaRPr lang="en-US" altLang="en-US" dirty="0">
              <a:solidFill>
                <a:srgbClr val="000000"/>
              </a:solidFill>
            </a:endParaRPr>
          </a:p>
        </p:txBody>
      </p:sp>
      <p:pic>
        <p:nvPicPr>
          <p:cNvPr id="9221" name="Picture 5" descr="atomic-bomb-test-over-wate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8560" y="2800350"/>
            <a:ext cx="5410200" cy="4057650"/>
          </a:xfrm>
          <a:prstGeom prst="rect">
            <a:avLst/>
          </a:prstGeom>
          <a:noFill/>
          <a:extLst>
            <a:ext uri="{909E8E84-426E-40DD-AFC4-6F175D3DCCD1}">
              <a14:hiddenFill xmlns:a14="http://schemas.microsoft.com/office/drawing/2010/main">
                <a:solidFill>
                  <a:srgbClr val="FFFFFF"/>
                </a:solidFill>
              </a14:hiddenFill>
            </a:ext>
          </a:extLst>
        </p:spPr>
      </p:pic>
      <p:sp>
        <p:nvSpPr>
          <p:cNvPr id="9222" name="Line 6"/>
          <p:cNvSpPr>
            <a:spLocks noChangeShapeType="1"/>
          </p:cNvSpPr>
          <p:nvPr/>
        </p:nvSpPr>
        <p:spPr bwMode="auto">
          <a:xfrm flipV="1">
            <a:off x="825305" y="5700871"/>
            <a:ext cx="5638800" cy="99060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9223" name="Line 7"/>
          <p:cNvSpPr>
            <a:spLocks noChangeShapeType="1"/>
          </p:cNvSpPr>
          <p:nvPr/>
        </p:nvSpPr>
        <p:spPr bwMode="auto">
          <a:xfrm flipH="1" flipV="1">
            <a:off x="2486464" y="6129349"/>
            <a:ext cx="1238543" cy="738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9224" name="Text Box 8"/>
          <p:cNvSpPr txBox="1">
            <a:spLocks noChangeArrowheads="1"/>
          </p:cNvSpPr>
          <p:nvPr/>
        </p:nvSpPr>
        <p:spPr bwMode="auto">
          <a:xfrm>
            <a:off x="0" y="4953879"/>
            <a:ext cx="338328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lang="en-US" altLang="en-US" sz="2000" dirty="0">
                <a:solidFill>
                  <a:srgbClr val="FF0000"/>
                </a:solidFill>
              </a:rPr>
              <a:t>Those are giant sized ships from a navy, watching a nuclear test explosion from a “safe” distance.</a:t>
            </a:r>
          </a:p>
        </p:txBody>
      </p:sp>
      <p:sp>
        <p:nvSpPr>
          <p:cNvPr id="9225" name="Line 9"/>
          <p:cNvSpPr>
            <a:spLocks noChangeShapeType="1"/>
          </p:cNvSpPr>
          <p:nvPr/>
        </p:nvSpPr>
        <p:spPr bwMode="auto">
          <a:xfrm flipV="1">
            <a:off x="4267200" y="5672149"/>
            <a:ext cx="76200" cy="45720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9226" name="Line 10"/>
          <p:cNvSpPr>
            <a:spLocks noChangeShapeType="1"/>
          </p:cNvSpPr>
          <p:nvPr/>
        </p:nvSpPr>
        <p:spPr bwMode="auto">
          <a:xfrm flipV="1">
            <a:off x="4885593" y="5635615"/>
            <a:ext cx="3359247" cy="38100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Tree>
    <p:extLst>
      <p:ext uri="{BB962C8B-B14F-4D97-AF65-F5344CB8AC3E}">
        <p14:creationId xmlns:p14="http://schemas.microsoft.com/office/powerpoint/2010/main" val="24813893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8A511C-4B8C-4A0A-AF8F-5887F3A9EA3D}"/>
              </a:ext>
            </a:extLst>
          </p:cNvPr>
          <p:cNvSpPr txBox="1"/>
          <p:nvPr/>
        </p:nvSpPr>
        <p:spPr>
          <a:xfrm>
            <a:off x="0" y="0"/>
            <a:ext cx="9144000" cy="5386090"/>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90.  Another type of artificial transmutation reaction is</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6000" dirty="0">
                <a:solidFill>
                  <a:srgbClr val="0000FF"/>
                </a:solidFill>
                <a:latin typeface="Times New Roman" panose="02020603050405020304" pitchFamily="18" charset="0"/>
                <a:cs typeface="Times New Roman" panose="02020603050405020304" pitchFamily="18" charset="0"/>
              </a:rPr>
              <a:t>FUSION</a:t>
            </a:r>
            <a:endParaRPr lang="en-US" sz="3200" dirty="0">
              <a:solidFill>
                <a:srgbClr val="0000FF"/>
              </a:solidFill>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91.  It’s the squishing together of smaller atoms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and making larger ones.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There is a loss of mass during </a:t>
            </a:r>
            <a:r>
              <a:rPr lang="en-US" sz="3600" dirty="0">
                <a:solidFill>
                  <a:srgbClr val="FF0000"/>
                </a:solidFill>
                <a:latin typeface="Times New Roman" panose="02020603050405020304" pitchFamily="18" charset="0"/>
                <a:cs typeface="Times New Roman" panose="02020603050405020304" pitchFamily="18" charset="0"/>
              </a:rPr>
              <a:t>(mass defect)</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in fusion reactions.</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600" b="1" u="sng" dirty="0">
                <a:solidFill>
                  <a:srgbClr val="FF0000"/>
                </a:solidFill>
                <a:latin typeface="Times New Roman" panose="02020603050405020304" pitchFamily="18" charset="0"/>
                <a:cs typeface="Times New Roman" panose="02020603050405020304" pitchFamily="18" charset="0"/>
              </a:rPr>
              <a:t>Fusion is much more powerful than fission</a:t>
            </a:r>
            <a:r>
              <a:rPr lang="en-US" sz="3600" dirty="0">
                <a:solidFill>
                  <a:srgbClr val="FF0000"/>
                </a:solidFill>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1520297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8A511C-4B8C-4A0A-AF8F-5887F3A9EA3D}"/>
              </a:ext>
            </a:extLst>
          </p:cNvPr>
          <p:cNvSpPr txBox="1"/>
          <p:nvPr/>
        </p:nvSpPr>
        <p:spPr>
          <a:xfrm>
            <a:off x="0" y="0"/>
            <a:ext cx="9144000" cy="4955203"/>
          </a:xfrm>
          <a:prstGeom prst="rect">
            <a:avLst/>
          </a:prstGeom>
          <a:noFill/>
        </p:spPr>
        <p:txBody>
          <a:bodyPr wrap="square" rtlCol="0">
            <a:spAutoFit/>
          </a:bodyPr>
          <a:lstStyle/>
          <a:p>
            <a:r>
              <a:rPr lang="en-US" sz="4800" dirty="0">
                <a:solidFill>
                  <a:srgbClr val="FF0000"/>
                </a:solidFill>
                <a:latin typeface="Times New Roman" panose="02020603050405020304" pitchFamily="18" charset="0"/>
                <a:cs typeface="Times New Roman" panose="02020603050405020304" pitchFamily="18" charset="0"/>
              </a:rPr>
              <a:t>92.  </a:t>
            </a:r>
            <a:r>
              <a:rPr lang="en-US" sz="4800" u="sng" dirty="0">
                <a:solidFill>
                  <a:srgbClr val="FF0000"/>
                </a:solidFill>
                <a:latin typeface="Times New Roman" panose="02020603050405020304" pitchFamily="18" charset="0"/>
                <a:cs typeface="Times New Roman" panose="02020603050405020304" pitchFamily="18" charset="0"/>
              </a:rPr>
              <a:t>The Sun is powered by fusion</a:t>
            </a:r>
            <a:r>
              <a:rPr lang="en-US" sz="4800" dirty="0">
                <a:solidFill>
                  <a:srgbClr val="FF0000"/>
                </a:solidFill>
                <a:latin typeface="Times New Roman" panose="02020603050405020304" pitchFamily="18" charset="0"/>
                <a:cs typeface="Times New Roman" panose="02020603050405020304" pitchFamily="18" charset="0"/>
              </a:rPr>
              <a:t>.  </a:t>
            </a:r>
          </a:p>
          <a:p>
            <a:endParaRPr lang="en-US" sz="2800" dirty="0">
              <a:latin typeface="Times New Roman" panose="02020603050405020304" pitchFamily="18" charset="0"/>
              <a:cs typeface="Times New Roman" panose="02020603050405020304" pitchFamily="18" charset="0"/>
            </a:endParaRPr>
          </a:p>
          <a:p>
            <a:r>
              <a:rPr lang="en-US" sz="3600" dirty="0">
                <a:solidFill>
                  <a:srgbClr val="FF0000"/>
                </a:solidFill>
                <a:latin typeface="Times New Roman" panose="02020603050405020304" pitchFamily="18" charset="0"/>
                <a:cs typeface="Times New Roman" panose="02020603050405020304" pitchFamily="18" charset="0"/>
              </a:rPr>
              <a:t>The fusion reaction on the Sun is a different fusion reaction than scientists can make happen.  </a:t>
            </a:r>
          </a:p>
          <a:p>
            <a:endParaRPr lang="en-US" sz="40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We can’t get temperature and pressure high enough to squish normal hydrogen atoms into helium atoms. </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There are many different types of fusion reactions.  </a:t>
            </a:r>
          </a:p>
        </p:txBody>
      </p:sp>
    </p:spTree>
    <p:extLst>
      <p:ext uri="{BB962C8B-B14F-4D97-AF65-F5344CB8AC3E}">
        <p14:creationId xmlns:p14="http://schemas.microsoft.com/office/powerpoint/2010/main" val="23671483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C8023F04-6CD3-48AE-9D08-6AEFD68A97E9}"/>
              </a:ext>
            </a:extLst>
          </p:cNvPr>
          <p:cNvSpPr txBox="1">
            <a:spLocks noChangeArrowheads="1"/>
          </p:cNvSpPr>
          <p:nvPr/>
        </p:nvSpPr>
        <p:spPr bwMode="auto">
          <a:xfrm>
            <a:off x="0" y="0"/>
            <a:ext cx="9144000" cy="283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lang="en-US" altLang="en-US" sz="2800" dirty="0">
                <a:solidFill>
                  <a:srgbClr val="000000"/>
                </a:solidFill>
                <a:latin typeface="Times New Roman" panose="02020603050405020304" pitchFamily="18" charset="0"/>
                <a:cs typeface="Times New Roman" panose="02020603050405020304" pitchFamily="18" charset="0"/>
              </a:rPr>
              <a:t>93.  The Sun squashes 4 hydrogen atoms into helium this way:</a:t>
            </a:r>
          </a:p>
          <a:p>
            <a:pPr fontAlgn="base">
              <a:spcBef>
                <a:spcPct val="50000"/>
              </a:spcBef>
              <a:spcAft>
                <a:spcPct val="0"/>
              </a:spcAft>
            </a:pPr>
            <a:endParaRPr lang="en-US" altLang="en-US" sz="2800" dirty="0">
              <a:solidFill>
                <a:srgbClr val="000000"/>
              </a:solidFill>
              <a:latin typeface="Times New Roman" panose="02020603050405020304" pitchFamily="18" charset="0"/>
              <a:cs typeface="Times New Roman" panose="02020603050405020304" pitchFamily="18" charset="0"/>
            </a:endParaRPr>
          </a:p>
          <a:p>
            <a:pPr fontAlgn="base">
              <a:spcBef>
                <a:spcPct val="50000"/>
              </a:spcBef>
              <a:spcAft>
                <a:spcPct val="0"/>
              </a:spcAft>
            </a:pPr>
            <a:endParaRPr lang="en-US" altLang="en-US" dirty="0">
              <a:solidFill>
                <a:srgbClr val="000000"/>
              </a:solidFill>
              <a:latin typeface="Times New Roman" panose="02020603050405020304" pitchFamily="18" charset="0"/>
              <a:cs typeface="Times New Roman" panose="02020603050405020304" pitchFamily="18" charset="0"/>
            </a:endParaRPr>
          </a:p>
          <a:p>
            <a:pPr fontAlgn="base">
              <a:spcBef>
                <a:spcPct val="50000"/>
              </a:spcBef>
              <a:spcAft>
                <a:spcPct val="0"/>
              </a:spcAft>
            </a:pPr>
            <a:endParaRPr lang="en-US" altLang="en-US" dirty="0">
              <a:solidFill>
                <a:srgbClr val="000000"/>
              </a:solidFill>
              <a:latin typeface="Times New Roman" panose="02020603050405020304" pitchFamily="18" charset="0"/>
              <a:cs typeface="Times New Roman" panose="02020603050405020304" pitchFamily="18" charset="0"/>
            </a:endParaRPr>
          </a:p>
          <a:p>
            <a:pPr fontAlgn="base">
              <a:spcBef>
                <a:spcPct val="50000"/>
              </a:spcBef>
              <a:spcAft>
                <a:spcPct val="0"/>
              </a:spcAft>
            </a:pPr>
            <a:endParaRPr lang="en-US" altLang="en-US" dirty="0">
              <a:solidFill>
                <a:srgbClr val="000000"/>
              </a:solidFill>
              <a:latin typeface="Times New Roman" panose="02020603050405020304" pitchFamily="18" charset="0"/>
              <a:cs typeface="Times New Roman" panose="02020603050405020304" pitchFamily="18" charset="0"/>
            </a:endParaRPr>
          </a:p>
          <a:p>
            <a:pPr fontAlgn="base">
              <a:spcBef>
                <a:spcPct val="50000"/>
              </a:spcBef>
              <a:spcAft>
                <a:spcPct val="0"/>
              </a:spcAft>
            </a:pPr>
            <a:endParaRPr lang="en-US" altLang="en-US" dirty="0">
              <a:solidFill>
                <a:srgbClr val="000000"/>
              </a:solidFill>
              <a:latin typeface="Times New Roman" panose="02020603050405020304" pitchFamily="18" charset="0"/>
              <a:cs typeface="Times New Roman" panose="02020603050405020304" pitchFamily="18" charset="0"/>
            </a:endParaRPr>
          </a:p>
        </p:txBody>
      </p:sp>
      <p:sp>
        <p:nvSpPr>
          <p:cNvPr id="4" name="Text Box 5">
            <a:extLst>
              <a:ext uri="{FF2B5EF4-FFF2-40B4-BE49-F238E27FC236}">
                <a16:creationId xmlns:a16="http://schemas.microsoft.com/office/drawing/2014/main" id="{910173A2-E49B-44DC-BB62-F8BECC7DF8F3}"/>
              </a:ext>
            </a:extLst>
          </p:cNvPr>
          <p:cNvSpPr txBox="1">
            <a:spLocks noChangeArrowheads="1"/>
          </p:cNvSpPr>
          <p:nvPr/>
        </p:nvSpPr>
        <p:spPr bwMode="auto">
          <a:xfrm>
            <a:off x="609600" y="1024467"/>
            <a:ext cx="762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altLang="en-US" dirty="0">
                <a:solidFill>
                  <a:srgbClr val="000000"/>
                </a:solidFill>
                <a:latin typeface="Times New Roman" panose="02020603050405020304" pitchFamily="18" charset="0"/>
                <a:cs typeface="Times New Roman" panose="02020603050405020304" pitchFamily="18" charset="0"/>
              </a:rPr>
              <a:t>1</a:t>
            </a:r>
            <a:br>
              <a:rPr lang="en-US" altLang="en-US" dirty="0">
                <a:solidFill>
                  <a:srgbClr val="000000"/>
                </a:solidFill>
                <a:latin typeface="Times New Roman" panose="02020603050405020304" pitchFamily="18" charset="0"/>
                <a:cs typeface="Times New Roman" panose="02020603050405020304" pitchFamily="18" charset="0"/>
              </a:rPr>
            </a:br>
            <a:r>
              <a:rPr lang="en-US" altLang="en-US" dirty="0">
                <a:solidFill>
                  <a:srgbClr val="000000"/>
                </a:solidFill>
                <a:latin typeface="Times New Roman" panose="02020603050405020304" pitchFamily="18" charset="0"/>
                <a:cs typeface="Times New Roman" panose="02020603050405020304" pitchFamily="18" charset="0"/>
              </a:rPr>
              <a:t>1</a:t>
            </a:r>
          </a:p>
        </p:txBody>
      </p:sp>
      <p:sp>
        <p:nvSpPr>
          <p:cNvPr id="5" name="Text Box 6">
            <a:extLst>
              <a:ext uri="{FF2B5EF4-FFF2-40B4-BE49-F238E27FC236}">
                <a16:creationId xmlns:a16="http://schemas.microsoft.com/office/drawing/2014/main" id="{3DEDC7B4-542C-4145-8102-5700BC7C5652}"/>
              </a:ext>
            </a:extLst>
          </p:cNvPr>
          <p:cNvSpPr txBox="1">
            <a:spLocks noChangeArrowheads="1"/>
          </p:cNvSpPr>
          <p:nvPr/>
        </p:nvSpPr>
        <p:spPr bwMode="auto">
          <a:xfrm>
            <a:off x="457200" y="1024467"/>
            <a:ext cx="1371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3200" dirty="0">
                <a:solidFill>
                  <a:srgbClr val="000000"/>
                </a:solidFill>
                <a:latin typeface="Times New Roman" panose="02020603050405020304" pitchFamily="18" charset="0"/>
                <a:cs typeface="Times New Roman" panose="02020603050405020304" pitchFamily="18" charset="0"/>
              </a:rPr>
              <a:t> 4  H  </a:t>
            </a:r>
          </a:p>
        </p:txBody>
      </p:sp>
      <p:sp>
        <p:nvSpPr>
          <p:cNvPr id="6" name="Line 7">
            <a:extLst>
              <a:ext uri="{FF2B5EF4-FFF2-40B4-BE49-F238E27FC236}">
                <a16:creationId xmlns:a16="http://schemas.microsoft.com/office/drawing/2014/main" id="{365326DD-6F4A-4548-B16E-39480A694D8D}"/>
              </a:ext>
            </a:extLst>
          </p:cNvPr>
          <p:cNvSpPr>
            <a:spLocks noChangeShapeType="1"/>
          </p:cNvSpPr>
          <p:nvPr/>
        </p:nvSpPr>
        <p:spPr bwMode="auto">
          <a:xfrm>
            <a:off x="1600200" y="1329267"/>
            <a:ext cx="1905000" cy="0"/>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latin typeface="Times New Roman" panose="02020603050405020304" pitchFamily="18" charset="0"/>
              <a:cs typeface="Times New Roman" panose="02020603050405020304" pitchFamily="18" charset="0"/>
            </a:endParaRPr>
          </a:p>
        </p:txBody>
      </p:sp>
      <p:sp>
        <p:nvSpPr>
          <p:cNvPr id="7" name="Text Box 8">
            <a:extLst>
              <a:ext uri="{FF2B5EF4-FFF2-40B4-BE49-F238E27FC236}">
                <a16:creationId xmlns:a16="http://schemas.microsoft.com/office/drawing/2014/main" id="{1D1C2862-7B39-4643-8347-C82ED5310ABA}"/>
              </a:ext>
            </a:extLst>
          </p:cNvPr>
          <p:cNvSpPr txBox="1">
            <a:spLocks noChangeArrowheads="1"/>
          </p:cNvSpPr>
          <p:nvPr/>
        </p:nvSpPr>
        <p:spPr bwMode="auto">
          <a:xfrm>
            <a:off x="3429000" y="1024467"/>
            <a:ext cx="609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fontAlgn="base">
              <a:spcBef>
                <a:spcPct val="50000"/>
              </a:spcBef>
              <a:spcAft>
                <a:spcPct val="0"/>
              </a:spcAft>
            </a:pPr>
            <a:r>
              <a:rPr lang="en-US" altLang="en-US" dirty="0">
                <a:solidFill>
                  <a:srgbClr val="000000"/>
                </a:solidFill>
                <a:latin typeface="Times New Roman" panose="02020603050405020304" pitchFamily="18" charset="0"/>
                <a:cs typeface="Times New Roman" panose="02020603050405020304" pitchFamily="18" charset="0"/>
              </a:rPr>
              <a:t>4</a:t>
            </a:r>
            <a:br>
              <a:rPr lang="en-US" altLang="en-US" dirty="0">
                <a:solidFill>
                  <a:srgbClr val="000000"/>
                </a:solidFill>
                <a:latin typeface="Times New Roman" panose="02020603050405020304" pitchFamily="18" charset="0"/>
                <a:cs typeface="Times New Roman" panose="02020603050405020304" pitchFamily="18" charset="0"/>
              </a:rPr>
            </a:br>
            <a:r>
              <a:rPr lang="en-US" altLang="en-US" dirty="0">
                <a:solidFill>
                  <a:srgbClr val="000000"/>
                </a:solidFill>
                <a:latin typeface="Times New Roman" panose="02020603050405020304" pitchFamily="18" charset="0"/>
                <a:cs typeface="Times New Roman" panose="02020603050405020304" pitchFamily="18" charset="0"/>
              </a:rPr>
              <a:t>2</a:t>
            </a:r>
          </a:p>
        </p:txBody>
      </p:sp>
      <p:sp>
        <p:nvSpPr>
          <p:cNvPr id="8" name="Rectangle 10">
            <a:extLst>
              <a:ext uri="{FF2B5EF4-FFF2-40B4-BE49-F238E27FC236}">
                <a16:creationId xmlns:a16="http://schemas.microsoft.com/office/drawing/2014/main" id="{4668954A-35B7-47DE-8108-A4847D936006}"/>
              </a:ext>
            </a:extLst>
          </p:cNvPr>
          <p:cNvSpPr>
            <a:spLocks noChangeArrowheads="1"/>
          </p:cNvSpPr>
          <p:nvPr/>
        </p:nvSpPr>
        <p:spPr bwMode="auto">
          <a:xfrm>
            <a:off x="3962400" y="1024467"/>
            <a:ext cx="424564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3200" dirty="0">
                <a:solidFill>
                  <a:srgbClr val="000000"/>
                </a:solidFill>
                <a:latin typeface="Times New Roman" panose="02020603050405020304" pitchFamily="18" charset="0"/>
                <a:cs typeface="Times New Roman" panose="02020603050405020304" pitchFamily="18" charset="0"/>
              </a:rPr>
              <a:t>He  +  2 </a:t>
            </a:r>
            <a:r>
              <a:rPr lang="en-US" altLang="en-US" sz="800" dirty="0">
                <a:solidFill>
                  <a:srgbClr val="000000"/>
                </a:solidFill>
                <a:latin typeface="Times New Roman" panose="02020603050405020304" pitchFamily="18" charset="0"/>
                <a:cs typeface="Times New Roman" panose="02020603050405020304" pitchFamily="18" charset="0"/>
              </a:rPr>
              <a:t>  </a:t>
            </a:r>
            <a:r>
              <a:rPr lang="en-US" altLang="en-US" sz="3200" dirty="0">
                <a:solidFill>
                  <a:srgbClr val="000000"/>
                </a:solidFill>
                <a:latin typeface="Times New Roman" panose="02020603050405020304" pitchFamily="18" charset="0"/>
                <a:cs typeface="Times New Roman" panose="02020603050405020304" pitchFamily="18" charset="0"/>
              </a:rPr>
              <a:t>  e  + </a:t>
            </a:r>
            <a:r>
              <a:rPr lang="en-US" altLang="en-US" sz="3200" dirty="0">
                <a:solidFill>
                  <a:srgbClr val="FF0000"/>
                </a:solidFill>
                <a:latin typeface="Times New Roman" panose="02020603050405020304" pitchFamily="18" charset="0"/>
                <a:cs typeface="Times New Roman" panose="02020603050405020304" pitchFamily="18" charset="0"/>
              </a:rPr>
              <a:t>energy!!!!</a:t>
            </a:r>
          </a:p>
        </p:txBody>
      </p:sp>
      <p:sp>
        <p:nvSpPr>
          <p:cNvPr id="9" name="Rectangle 11">
            <a:extLst>
              <a:ext uri="{FF2B5EF4-FFF2-40B4-BE49-F238E27FC236}">
                <a16:creationId xmlns:a16="http://schemas.microsoft.com/office/drawing/2014/main" id="{20C45C6B-BAA3-4037-9D94-6EC133DA69A4}"/>
              </a:ext>
            </a:extLst>
          </p:cNvPr>
          <p:cNvSpPr>
            <a:spLocks noChangeArrowheads="1"/>
          </p:cNvSpPr>
          <p:nvPr/>
        </p:nvSpPr>
        <p:spPr bwMode="auto">
          <a:xfrm>
            <a:off x="5403850" y="1024467"/>
            <a:ext cx="387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fontAlgn="base">
              <a:spcBef>
                <a:spcPct val="0"/>
              </a:spcBef>
              <a:spcAft>
                <a:spcPct val="0"/>
              </a:spcAft>
            </a:pPr>
            <a:r>
              <a:rPr lang="en-US" altLang="en-US" dirty="0">
                <a:solidFill>
                  <a:srgbClr val="000000"/>
                </a:solidFill>
                <a:latin typeface="Times New Roman" panose="02020603050405020304" pitchFamily="18" charset="0"/>
                <a:cs typeface="Times New Roman" panose="02020603050405020304" pitchFamily="18" charset="0"/>
              </a:rPr>
              <a:t>0</a:t>
            </a:r>
            <a:br>
              <a:rPr lang="en-US" altLang="en-US" dirty="0">
                <a:solidFill>
                  <a:srgbClr val="000000"/>
                </a:solidFill>
                <a:latin typeface="Times New Roman" panose="02020603050405020304" pitchFamily="18" charset="0"/>
                <a:cs typeface="Times New Roman" panose="02020603050405020304" pitchFamily="18" charset="0"/>
              </a:rPr>
            </a:br>
            <a:r>
              <a:rPr lang="en-US" altLang="en-US" dirty="0">
                <a:solidFill>
                  <a:srgbClr val="000000"/>
                </a:solidFill>
                <a:latin typeface="Times New Roman" panose="02020603050405020304" pitchFamily="18" charset="0"/>
                <a:cs typeface="Times New Roman" panose="02020603050405020304" pitchFamily="18" charset="0"/>
              </a:rPr>
              <a:t>-1</a:t>
            </a:r>
          </a:p>
        </p:txBody>
      </p:sp>
    </p:spTree>
    <p:extLst>
      <p:ext uri="{BB962C8B-B14F-4D97-AF65-F5344CB8AC3E}">
        <p14:creationId xmlns:p14="http://schemas.microsoft.com/office/powerpoint/2010/main" val="38721749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C8023F04-6CD3-48AE-9D08-6AEFD68A97E9}"/>
              </a:ext>
            </a:extLst>
          </p:cNvPr>
          <p:cNvSpPr txBox="1">
            <a:spLocks noChangeArrowheads="1"/>
          </p:cNvSpPr>
          <p:nvPr/>
        </p:nvSpPr>
        <p:spPr bwMode="auto">
          <a:xfrm>
            <a:off x="0" y="0"/>
            <a:ext cx="9144000" cy="5047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lang="en-US" altLang="en-US" sz="2800" dirty="0">
                <a:latin typeface="Times New Roman" panose="02020603050405020304" pitchFamily="18" charset="0"/>
                <a:cs typeface="Times New Roman" panose="02020603050405020304" pitchFamily="18" charset="0"/>
              </a:rPr>
              <a:t>94.  Scientists cannot make atoms of H-1 fuse together;     </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a:t>
            </a:r>
            <a:r>
              <a:rPr lang="en-US" altLang="en-US" sz="2800" u="sng" dirty="0">
                <a:solidFill>
                  <a:srgbClr val="FF0000"/>
                </a:solidFill>
                <a:latin typeface="Times New Roman" panose="02020603050405020304" pitchFamily="18" charset="0"/>
                <a:cs typeface="Times New Roman" panose="02020603050405020304" pitchFamily="18" charset="0"/>
              </a:rPr>
              <a:t>it takes TOO MUCH heat and pressure</a:t>
            </a:r>
            <a:br>
              <a:rPr lang="en-US" altLang="en-US" sz="2800" dirty="0">
                <a:latin typeface="Times New Roman" panose="02020603050405020304" pitchFamily="18" charset="0"/>
                <a:cs typeface="Times New Roman" panose="02020603050405020304" pitchFamily="18" charset="0"/>
              </a:rPr>
            </a:br>
            <a:br>
              <a:rPr lang="en-US" altLang="en-US" sz="2800" dirty="0">
                <a:latin typeface="Times New Roman" panose="02020603050405020304" pitchFamily="18" charset="0"/>
                <a:cs typeface="Times New Roman" panose="02020603050405020304" pitchFamily="18" charset="0"/>
              </a:rPr>
            </a:br>
            <a:endParaRPr lang="en-US" altLang="en-US" sz="2800" dirty="0">
              <a:latin typeface="Times New Roman" panose="02020603050405020304" pitchFamily="18" charset="0"/>
              <a:cs typeface="Times New Roman" panose="02020603050405020304" pitchFamily="18" charset="0"/>
            </a:endParaRPr>
          </a:p>
          <a:p>
            <a:pPr fontAlgn="base">
              <a:spcBef>
                <a:spcPct val="50000"/>
              </a:spcBef>
              <a:spcAft>
                <a:spcPct val="0"/>
              </a:spcAft>
            </a:pPr>
            <a:r>
              <a:rPr lang="en-US" altLang="en-US" sz="2800" dirty="0">
                <a:latin typeface="Times New Roman" panose="02020603050405020304" pitchFamily="18" charset="0"/>
                <a:cs typeface="Times New Roman" panose="02020603050405020304" pitchFamily="18" charset="0"/>
              </a:rPr>
              <a:t>95.  Scientists can bond 2 isotopes of hydrogen atoms</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       into helium like this… </a:t>
            </a:r>
            <a:br>
              <a:rPr lang="en-US" altLang="en-US" sz="2800" dirty="0">
                <a:solidFill>
                  <a:srgbClr val="FF0000"/>
                </a:solidFill>
                <a:latin typeface="Times New Roman" panose="02020603050405020304" pitchFamily="18" charset="0"/>
                <a:cs typeface="Times New Roman" panose="02020603050405020304" pitchFamily="18" charset="0"/>
              </a:rPr>
            </a:br>
            <a:br>
              <a:rPr lang="en-US" altLang="en-US" sz="2800" dirty="0">
                <a:solidFill>
                  <a:srgbClr val="FF0000"/>
                </a:solidFill>
                <a:latin typeface="Times New Roman" panose="02020603050405020304" pitchFamily="18" charset="0"/>
                <a:cs typeface="Times New Roman" panose="02020603050405020304" pitchFamily="18" charset="0"/>
              </a:rPr>
            </a:br>
            <a:br>
              <a:rPr lang="en-US" altLang="en-US" sz="2800" dirty="0">
                <a:solidFill>
                  <a:srgbClr val="FF0000"/>
                </a:solidFill>
                <a:latin typeface="Times New Roman" panose="02020603050405020304" pitchFamily="18" charset="0"/>
                <a:cs typeface="Times New Roman" panose="02020603050405020304" pitchFamily="18" charset="0"/>
              </a:rPr>
            </a:br>
            <a:br>
              <a:rPr lang="en-US" altLang="en-US" sz="2800" dirty="0">
                <a:solidFill>
                  <a:srgbClr val="FF0000"/>
                </a:solidFill>
                <a:latin typeface="Times New Roman" panose="02020603050405020304" pitchFamily="18" charset="0"/>
                <a:cs typeface="Times New Roman" panose="02020603050405020304" pitchFamily="18" charset="0"/>
              </a:rPr>
            </a:br>
            <a:br>
              <a:rPr lang="en-US" altLang="en-US" sz="2800" dirty="0">
                <a:solidFill>
                  <a:srgbClr val="FF0000"/>
                </a:solidFill>
                <a:latin typeface="Times New Roman" panose="02020603050405020304" pitchFamily="18" charset="0"/>
                <a:cs typeface="Times New Roman" panose="02020603050405020304" pitchFamily="18" charset="0"/>
              </a:rPr>
            </a:br>
            <a:r>
              <a:rPr lang="en-US" altLang="en-US" sz="2800" dirty="0">
                <a:solidFill>
                  <a:srgbClr val="0000FF"/>
                </a:solidFill>
                <a:latin typeface="Times New Roman" panose="02020603050405020304" pitchFamily="18" charset="0"/>
                <a:cs typeface="Times New Roman" panose="02020603050405020304" pitchFamily="18" charset="0"/>
              </a:rPr>
              <a:t>Both types of FUSION release gigantic amounts of energy.  </a:t>
            </a:r>
            <a:endParaRPr lang="en-US" altLang="en-US" sz="4400" dirty="0">
              <a:solidFill>
                <a:srgbClr val="000000"/>
              </a:solidFill>
              <a:latin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A5A13A9B-B395-CE2B-8B33-6E8D459F8C3E}"/>
              </a:ext>
            </a:extLst>
          </p:cNvPr>
          <p:cNvGraphicFramePr>
            <a:graphicFrameLocks noGrp="1"/>
          </p:cNvGraphicFramePr>
          <p:nvPr>
            <p:extLst>
              <p:ext uri="{D42A27DB-BD31-4B8C-83A1-F6EECF244321}">
                <p14:modId xmlns:p14="http://schemas.microsoft.com/office/powerpoint/2010/main" val="3445466395"/>
              </p:ext>
            </p:extLst>
          </p:nvPr>
        </p:nvGraphicFramePr>
        <p:xfrm>
          <a:off x="0" y="3200400"/>
          <a:ext cx="9144000" cy="894151"/>
        </p:xfrm>
        <a:graphic>
          <a:graphicData uri="http://schemas.openxmlformats.org/drawingml/2006/table">
            <a:tbl>
              <a:tblPr firstRow="1" bandRow="1">
                <a:tableStyleId>{5C22544A-7EE6-4342-B048-85BDC9FD1C3A}</a:tableStyleId>
              </a:tblPr>
              <a:tblGrid>
                <a:gridCol w="331637">
                  <a:extLst>
                    <a:ext uri="{9D8B030D-6E8A-4147-A177-3AD203B41FA5}">
                      <a16:colId xmlns:a16="http://schemas.microsoft.com/office/drawing/2014/main" val="2515440669"/>
                    </a:ext>
                  </a:extLst>
                </a:gridCol>
                <a:gridCol w="735163">
                  <a:extLst>
                    <a:ext uri="{9D8B030D-6E8A-4147-A177-3AD203B41FA5}">
                      <a16:colId xmlns:a16="http://schemas.microsoft.com/office/drawing/2014/main" val="3260153542"/>
                    </a:ext>
                  </a:extLst>
                </a:gridCol>
                <a:gridCol w="458731">
                  <a:extLst>
                    <a:ext uri="{9D8B030D-6E8A-4147-A177-3AD203B41FA5}">
                      <a16:colId xmlns:a16="http://schemas.microsoft.com/office/drawing/2014/main" val="2861507616"/>
                    </a:ext>
                  </a:extLst>
                </a:gridCol>
                <a:gridCol w="379469">
                  <a:extLst>
                    <a:ext uri="{9D8B030D-6E8A-4147-A177-3AD203B41FA5}">
                      <a16:colId xmlns:a16="http://schemas.microsoft.com/office/drawing/2014/main" val="3010492891"/>
                    </a:ext>
                  </a:extLst>
                </a:gridCol>
                <a:gridCol w="1610352">
                  <a:extLst>
                    <a:ext uri="{9D8B030D-6E8A-4147-A177-3AD203B41FA5}">
                      <a16:colId xmlns:a16="http://schemas.microsoft.com/office/drawing/2014/main" val="1099080343"/>
                    </a:ext>
                  </a:extLst>
                </a:gridCol>
                <a:gridCol w="596947">
                  <a:extLst>
                    <a:ext uri="{9D8B030D-6E8A-4147-A177-3AD203B41FA5}">
                      <a16:colId xmlns:a16="http://schemas.microsoft.com/office/drawing/2014/main" val="766200683"/>
                    </a:ext>
                  </a:extLst>
                </a:gridCol>
                <a:gridCol w="1392875">
                  <a:extLst>
                    <a:ext uri="{9D8B030D-6E8A-4147-A177-3AD203B41FA5}">
                      <a16:colId xmlns:a16="http://schemas.microsoft.com/office/drawing/2014/main" val="2988273341"/>
                    </a:ext>
                  </a:extLst>
                </a:gridCol>
                <a:gridCol w="397964">
                  <a:extLst>
                    <a:ext uri="{9D8B030D-6E8A-4147-A177-3AD203B41FA5}">
                      <a16:colId xmlns:a16="http://schemas.microsoft.com/office/drawing/2014/main" val="3995575858"/>
                    </a:ext>
                  </a:extLst>
                </a:gridCol>
                <a:gridCol w="3240862">
                  <a:extLst>
                    <a:ext uri="{9D8B030D-6E8A-4147-A177-3AD203B41FA5}">
                      <a16:colId xmlns:a16="http://schemas.microsoft.com/office/drawing/2014/main" val="543691132"/>
                    </a:ext>
                  </a:extLst>
                </a:gridCol>
              </a:tblGrid>
              <a:tr h="894151">
                <a:tc>
                  <a:txBody>
                    <a:bodyPr/>
                    <a:lstStyle/>
                    <a:p>
                      <a:pPr algn="r"/>
                      <a:r>
                        <a:rPr lang="en-US" sz="2000" b="0" dirty="0">
                          <a:solidFill>
                            <a:schemeClr val="tx1"/>
                          </a:solidFill>
                          <a:latin typeface="Times New Roman" panose="02020603050405020304" pitchFamily="18" charset="0"/>
                          <a:cs typeface="Times New Roman" panose="02020603050405020304" pitchFamily="18" charset="0"/>
                        </a:rPr>
                        <a:t>2</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D7E4BD"/>
                    </a:solidFill>
                  </a:tcPr>
                </a:tc>
                <a:tc>
                  <a:txBody>
                    <a:bodyPr/>
                    <a:lstStyle/>
                    <a:p>
                      <a:pPr algn="l"/>
                      <a:r>
                        <a:rPr lang="en-US" sz="4800" b="0" dirty="0">
                          <a:solidFill>
                            <a:schemeClr val="tx1"/>
                          </a:solidFill>
                          <a:latin typeface="Times New Roman" panose="02020603050405020304" pitchFamily="18" charset="0"/>
                          <a:cs typeface="Times New Roman" panose="02020603050405020304" pitchFamily="18" charset="0"/>
                        </a:rPr>
                        <a:t>H</a:t>
                      </a: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D7E4BD"/>
                    </a:solidFill>
                  </a:tcPr>
                </a:tc>
                <a:tc>
                  <a:txBody>
                    <a:bodyPr/>
                    <a:lstStyle/>
                    <a:p>
                      <a:pPr algn="ctr"/>
                      <a:r>
                        <a:rPr lang="en-US" sz="4400" b="0" dirty="0">
                          <a:solidFill>
                            <a:schemeClr val="tx1"/>
                          </a:solidFill>
                          <a:latin typeface="Times New Roman" panose="02020603050405020304" pitchFamily="18" charset="0"/>
                          <a:cs typeface="Times New Roman" panose="02020603050405020304" pitchFamily="18" charset="0"/>
                        </a:rPr>
                        <a:t>+</a:t>
                      </a: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D7E4BD"/>
                    </a:solidFill>
                  </a:tcPr>
                </a:tc>
                <a:tc>
                  <a:txBody>
                    <a:bodyPr/>
                    <a:lstStyle/>
                    <a:p>
                      <a:pPr algn="r"/>
                      <a:r>
                        <a:rPr lang="en-US" sz="2000" b="0" dirty="0">
                          <a:solidFill>
                            <a:schemeClr val="tx1"/>
                          </a:solidFill>
                          <a:latin typeface="Times New Roman" panose="02020603050405020304" pitchFamily="18" charset="0"/>
                          <a:cs typeface="Times New Roman" panose="02020603050405020304" pitchFamily="18" charset="0"/>
                        </a:rPr>
                        <a:t> 3</a:t>
                      </a:r>
                      <a:br>
                        <a:rPr lang="en-US" sz="2000" b="0" dirty="0">
                          <a:solidFill>
                            <a:schemeClr val="tx1"/>
                          </a:solidFill>
                          <a:latin typeface="Times New Roman" panose="02020603050405020304" pitchFamily="18" charset="0"/>
                          <a:cs typeface="Times New Roman" panose="02020603050405020304" pitchFamily="18" charset="0"/>
                        </a:rPr>
                      </a:br>
                      <a:endParaRPr lang="en-US" sz="2000" b="0" dirty="0">
                        <a:solidFill>
                          <a:schemeClr val="tx1"/>
                        </a:solidFill>
                        <a:latin typeface="Times New Roman" panose="02020603050405020304" pitchFamily="18" charset="0"/>
                        <a:cs typeface="Times New Roman" panose="02020603050405020304" pitchFamily="18" charset="0"/>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D7E4BD"/>
                    </a:solidFill>
                  </a:tcPr>
                </a:tc>
                <a:tc>
                  <a:txBody>
                    <a:bodyPr/>
                    <a:lstStyle/>
                    <a:p>
                      <a:pPr algn="l"/>
                      <a:r>
                        <a:rPr lang="en-US" sz="4800" b="0" dirty="0">
                          <a:solidFill>
                            <a:schemeClr val="tx1"/>
                          </a:solidFill>
                          <a:latin typeface="Times New Roman" panose="02020603050405020304" pitchFamily="18" charset="0"/>
                          <a:cs typeface="Times New Roman" panose="02020603050405020304" pitchFamily="18" charset="0"/>
                        </a:rPr>
                        <a:t>H  →</a:t>
                      </a: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D7E4BD"/>
                    </a:solidFill>
                  </a:tcPr>
                </a:tc>
                <a:tc>
                  <a:txBody>
                    <a:bodyPr/>
                    <a:lstStyle/>
                    <a:p>
                      <a:pPr algn="r"/>
                      <a:r>
                        <a:rPr lang="en-US" sz="2000" b="0" dirty="0">
                          <a:solidFill>
                            <a:schemeClr val="tx1"/>
                          </a:solidFill>
                          <a:latin typeface="Times New Roman" panose="02020603050405020304" pitchFamily="18" charset="0"/>
                          <a:cs typeface="Times New Roman" panose="02020603050405020304" pitchFamily="18" charset="0"/>
                        </a:rPr>
                        <a:t>4</a:t>
                      </a:r>
                      <a:br>
                        <a:rPr lang="en-US" sz="2000" b="0" dirty="0">
                          <a:solidFill>
                            <a:schemeClr val="tx1"/>
                          </a:solidFill>
                          <a:latin typeface="Times New Roman" panose="02020603050405020304" pitchFamily="18" charset="0"/>
                          <a:cs typeface="Times New Roman" panose="02020603050405020304" pitchFamily="18" charset="0"/>
                        </a:rPr>
                      </a:br>
                      <a:r>
                        <a:rPr lang="en-US" sz="2000" b="0" dirty="0">
                          <a:solidFill>
                            <a:schemeClr val="tx1"/>
                          </a:solidFill>
                          <a:latin typeface="Times New Roman" panose="02020603050405020304" pitchFamily="18" charset="0"/>
                          <a:cs typeface="Times New Roman" panose="02020603050405020304" pitchFamily="18" charset="0"/>
                        </a:rPr>
                        <a:t>2</a:t>
                      </a: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D7E4BD"/>
                    </a:solidFill>
                  </a:tcPr>
                </a:tc>
                <a:tc>
                  <a:txBody>
                    <a:bodyPr/>
                    <a:lstStyle/>
                    <a:p>
                      <a:pPr algn="l"/>
                      <a:r>
                        <a:rPr lang="en-US" sz="4800" b="0" dirty="0">
                          <a:solidFill>
                            <a:schemeClr val="tx1"/>
                          </a:solidFill>
                          <a:latin typeface="Times New Roman" panose="02020603050405020304" pitchFamily="18" charset="0"/>
                          <a:cs typeface="Times New Roman" panose="02020603050405020304" pitchFamily="18" charset="0"/>
                        </a:rPr>
                        <a:t>He +</a:t>
                      </a: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D7E4BD"/>
                    </a:solidFill>
                  </a:tcPr>
                </a:tc>
                <a:tc>
                  <a:txBody>
                    <a:bodyPr/>
                    <a:lstStyle/>
                    <a:p>
                      <a:pPr algn="r"/>
                      <a:r>
                        <a:rPr lang="en-US" sz="2000" b="0" dirty="0">
                          <a:solidFill>
                            <a:schemeClr val="tx1"/>
                          </a:solidFill>
                          <a:latin typeface="Times New Roman" panose="02020603050405020304" pitchFamily="18" charset="0"/>
                          <a:cs typeface="Times New Roman" panose="02020603050405020304" pitchFamily="18" charset="0"/>
                        </a:rPr>
                        <a:t>1</a:t>
                      </a:r>
                      <a:br>
                        <a:rPr lang="en-US" sz="2000" b="0" dirty="0">
                          <a:solidFill>
                            <a:schemeClr val="tx1"/>
                          </a:solidFill>
                          <a:latin typeface="Times New Roman" panose="02020603050405020304" pitchFamily="18" charset="0"/>
                          <a:cs typeface="Times New Roman" panose="02020603050405020304" pitchFamily="18" charset="0"/>
                        </a:rPr>
                      </a:br>
                      <a:r>
                        <a:rPr lang="en-US" sz="2000" b="0" dirty="0">
                          <a:solidFill>
                            <a:schemeClr val="tx1"/>
                          </a:solidFill>
                          <a:latin typeface="Times New Roman" panose="02020603050405020304" pitchFamily="18" charset="0"/>
                          <a:cs typeface="Times New Roman" panose="02020603050405020304" pitchFamily="18" charset="0"/>
                        </a:rPr>
                        <a:t>0</a:t>
                      </a: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D7E4BD"/>
                    </a:solidFill>
                  </a:tcPr>
                </a:tc>
                <a:tc>
                  <a:txBody>
                    <a:bodyPr/>
                    <a:lstStyle/>
                    <a:p>
                      <a:pPr algn="l"/>
                      <a:r>
                        <a:rPr lang="en-US" sz="4800" b="0" dirty="0">
                          <a:solidFill>
                            <a:schemeClr val="tx1"/>
                          </a:solidFill>
                          <a:latin typeface="Times New Roman" panose="02020603050405020304" pitchFamily="18" charset="0"/>
                          <a:cs typeface="Times New Roman" panose="02020603050405020304" pitchFamily="18" charset="0"/>
                        </a:rPr>
                        <a:t>n + energy</a:t>
                      </a: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D7E4BD"/>
                    </a:solidFill>
                  </a:tcPr>
                </a:tc>
                <a:extLst>
                  <a:ext uri="{0D108BD9-81ED-4DB2-BD59-A6C34878D82A}">
                    <a16:rowId xmlns:a16="http://schemas.microsoft.com/office/drawing/2014/main" val="3438341702"/>
                  </a:ext>
                </a:extLst>
              </a:tr>
            </a:tbl>
          </a:graphicData>
        </a:graphic>
      </p:graphicFrame>
    </p:spTree>
    <p:extLst>
      <p:ext uri="{BB962C8B-B14F-4D97-AF65-F5344CB8AC3E}">
        <p14:creationId xmlns:p14="http://schemas.microsoft.com/office/powerpoint/2010/main" val="290001358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12895" y="0"/>
            <a:ext cx="89916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altLang="en-US" sz="2800" dirty="0">
                <a:solidFill>
                  <a:srgbClr val="000000"/>
                </a:solidFill>
              </a:rPr>
              <a:t>How does a nuclear power plant make electricity?</a:t>
            </a:r>
          </a:p>
        </p:txBody>
      </p:sp>
      <p:sp>
        <p:nvSpPr>
          <p:cNvPr id="7173" name="Text Box 5"/>
          <p:cNvSpPr txBox="1">
            <a:spLocks noChangeArrowheads="1"/>
          </p:cNvSpPr>
          <p:nvPr/>
        </p:nvSpPr>
        <p:spPr bwMode="auto">
          <a:xfrm>
            <a:off x="-1" y="523220"/>
            <a:ext cx="9144001"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lang="en-US" altLang="en-US" sz="2400" dirty="0">
                <a:latin typeface="Times New Roman" panose="02020603050405020304" pitchFamily="18" charset="0"/>
                <a:cs typeface="Times New Roman" panose="02020603050405020304" pitchFamily="18" charset="0"/>
              </a:rPr>
              <a:t>96.  Heat produced by burning turns water into steam.  </a:t>
            </a:r>
            <a:br>
              <a:rPr lang="en-US" altLang="en-US" sz="2400" dirty="0">
                <a:latin typeface="Times New Roman" panose="02020603050405020304" pitchFamily="18" charset="0"/>
                <a:cs typeface="Times New Roman" panose="02020603050405020304" pitchFamily="18" charset="0"/>
              </a:rPr>
            </a:br>
            <a:r>
              <a:rPr lang="en-US" altLang="en-US" sz="2400" dirty="0">
                <a:latin typeface="Times New Roman" panose="02020603050405020304" pitchFamily="18" charset="0"/>
                <a:cs typeface="Times New Roman" panose="02020603050405020304" pitchFamily="18" charset="0"/>
              </a:rPr>
              <a:t>       Steam is shot at the turbine blades, which spin like crazy.  </a:t>
            </a:r>
            <a:br>
              <a:rPr lang="en-US" altLang="en-US" sz="2400" dirty="0">
                <a:solidFill>
                  <a:srgbClr val="FF0000"/>
                </a:solidFill>
                <a:latin typeface="Times New Roman" panose="02020603050405020304" pitchFamily="18" charset="0"/>
                <a:cs typeface="Times New Roman" panose="02020603050405020304" pitchFamily="18" charset="0"/>
              </a:rPr>
            </a:b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3000" b="1" dirty="0">
                <a:solidFill>
                  <a:srgbClr val="FF0000"/>
                </a:solidFill>
                <a:latin typeface="Times New Roman" panose="02020603050405020304" pitchFamily="18" charset="0"/>
                <a:cs typeface="Times New Roman" panose="02020603050405020304" pitchFamily="18" charset="0"/>
              </a:rPr>
              <a:t>The spinning rotates magnets in the generator </a:t>
            </a:r>
            <a:br>
              <a:rPr lang="en-US" altLang="en-US" sz="3000" b="1" dirty="0">
                <a:solidFill>
                  <a:srgbClr val="FF0000"/>
                </a:solidFill>
                <a:latin typeface="Times New Roman" panose="02020603050405020304" pitchFamily="18" charset="0"/>
                <a:cs typeface="Times New Roman" panose="02020603050405020304" pitchFamily="18" charset="0"/>
              </a:rPr>
            </a:br>
            <a:r>
              <a:rPr lang="en-US" altLang="en-US" sz="3000" b="1" dirty="0">
                <a:solidFill>
                  <a:srgbClr val="FF0000"/>
                </a:solidFill>
                <a:latin typeface="Times New Roman" panose="02020603050405020304" pitchFamily="18" charset="0"/>
                <a:cs typeface="Times New Roman" panose="02020603050405020304" pitchFamily="18" charset="0"/>
              </a:rPr>
              <a:t>around copper wire; this creates electricity.  </a:t>
            </a:r>
          </a:p>
        </p:txBody>
      </p:sp>
      <p:pic>
        <p:nvPicPr>
          <p:cNvPr id="1028" name="Picture 4" descr="Image result for coal power plant drawing">
            <a:extLst>
              <a:ext uri="{FF2B5EF4-FFF2-40B4-BE49-F238E27FC236}">
                <a16:creationId xmlns:a16="http://schemas.microsoft.com/office/drawing/2014/main" id="{A761CF3D-D429-47FD-AEB0-E171063C80F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876" b="8762"/>
          <a:stretch/>
        </p:blipFill>
        <p:spPr bwMode="auto">
          <a:xfrm>
            <a:off x="914400" y="3200400"/>
            <a:ext cx="7601177"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174470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F8304B-F717-4359-98FE-86DCB96460DE}"/>
              </a:ext>
            </a:extLst>
          </p:cNvPr>
          <p:cNvSpPr txBox="1"/>
          <p:nvPr/>
        </p:nvSpPr>
        <p:spPr>
          <a:xfrm>
            <a:off x="0" y="0"/>
            <a:ext cx="9144000" cy="5447645"/>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How does a nuclear power plant work?</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It’s simple (not really).  </a:t>
            </a:r>
          </a:p>
          <a:p>
            <a:endParaRPr lang="en-US" sz="2400" dirty="0">
              <a:latin typeface="Times New Roman" panose="02020603050405020304" pitchFamily="18" charset="0"/>
              <a:cs typeface="Times New Roman" panose="02020603050405020304" pitchFamily="18" charset="0"/>
            </a:endParaRPr>
          </a:p>
          <a:p>
            <a:r>
              <a:rPr lang="en-US" sz="3200" b="1" dirty="0">
                <a:latin typeface="Times New Roman" panose="02020603050405020304" pitchFamily="18" charset="0"/>
                <a:cs typeface="Times New Roman" panose="02020603050405020304" pitchFamily="18" charset="0"/>
              </a:rPr>
              <a:t>97.  </a:t>
            </a:r>
            <a:r>
              <a:rPr lang="en-US" sz="3200" b="1" u="sng" dirty="0">
                <a:latin typeface="Times New Roman" panose="02020603050405020304" pitchFamily="18" charset="0"/>
                <a:cs typeface="Times New Roman" panose="02020603050405020304" pitchFamily="18" charset="0"/>
              </a:rPr>
              <a:t>The nuclear fission reaction creates heat</a:t>
            </a:r>
            <a:r>
              <a:rPr lang="en-US" sz="3200" b="1" dirty="0">
                <a:latin typeface="Times New Roman" panose="02020603050405020304" pitchFamily="18" charset="0"/>
                <a:cs typeface="Times New Roman" panose="02020603050405020304" pitchFamily="18" charset="0"/>
              </a:rPr>
              <a:t>, </a:t>
            </a:r>
            <a:br>
              <a:rPr lang="en-US" sz="3200" b="1"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which makes water turn into steam, to turn turbine blades, to spin the generator, to make electricity.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Somewhat the same way as the coal plant does, but without making any greenhouse gases, or acid rain, or ash (not too shabby).</a:t>
            </a:r>
          </a:p>
          <a:p>
            <a:endParaRPr lang="en-US" dirty="0"/>
          </a:p>
          <a:p>
            <a:r>
              <a:rPr lang="en-US" sz="4000" dirty="0">
                <a:solidFill>
                  <a:srgbClr val="FF0000"/>
                </a:solidFill>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2181766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descr="nuclearenergy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9563"/>
            <a:ext cx="9144000" cy="4467225"/>
          </a:xfrm>
          <a:prstGeom prst="rect">
            <a:avLst/>
          </a:prstGeom>
          <a:noFill/>
          <a:extLst>
            <a:ext uri="{909E8E84-426E-40DD-AFC4-6F175D3DCCD1}">
              <a14:hiddenFill xmlns:a14="http://schemas.microsoft.com/office/drawing/2010/main">
                <a:solidFill>
                  <a:srgbClr val="FFFFFF"/>
                </a:solidFill>
              </a14:hiddenFill>
            </a:ext>
          </a:extLst>
        </p:spPr>
      </p:pic>
      <p:sp>
        <p:nvSpPr>
          <p:cNvPr id="8198" name="Text Box 6"/>
          <p:cNvSpPr txBox="1">
            <a:spLocks noChangeArrowheads="1"/>
          </p:cNvSpPr>
          <p:nvPr/>
        </p:nvSpPr>
        <p:spPr bwMode="auto">
          <a:xfrm>
            <a:off x="381000" y="5181600"/>
            <a:ext cx="2971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b="1" dirty="0">
                <a:solidFill>
                  <a:srgbClr val="000000"/>
                </a:solidFill>
              </a:rPr>
              <a:t>There is the “inside” the containment dome part.</a:t>
            </a:r>
          </a:p>
        </p:txBody>
      </p:sp>
      <p:sp>
        <p:nvSpPr>
          <p:cNvPr id="8199" name="Text Box 7"/>
          <p:cNvSpPr txBox="1">
            <a:spLocks noChangeArrowheads="1"/>
          </p:cNvSpPr>
          <p:nvPr/>
        </p:nvSpPr>
        <p:spPr bwMode="auto">
          <a:xfrm>
            <a:off x="4572000" y="5105400"/>
            <a:ext cx="4114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b="1" dirty="0">
                <a:solidFill>
                  <a:srgbClr val="000000"/>
                </a:solidFill>
              </a:rPr>
              <a:t>And the outside the containment dome part.  Don’t mix these up.</a:t>
            </a:r>
          </a:p>
        </p:txBody>
      </p:sp>
    </p:spTree>
    <p:extLst>
      <p:ext uri="{BB962C8B-B14F-4D97-AF65-F5344CB8AC3E}">
        <p14:creationId xmlns:p14="http://schemas.microsoft.com/office/powerpoint/2010/main" val="76703076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nuclearenergy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9144000" cy="4467225"/>
          </a:xfrm>
          <a:prstGeom prst="rect">
            <a:avLst/>
          </a:prstGeom>
          <a:noFill/>
          <a:extLst>
            <a:ext uri="{909E8E84-426E-40DD-AFC4-6F175D3DCCD1}">
              <a14:hiddenFill xmlns:a14="http://schemas.microsoft.com/office/drawing/2010/main">
                <a:solidFill>
                  <a:srgbClr val="FFFFFF"/>
                </a:solidFill>
              </a14:hiddenFill>
            </a:ext>
          </a:extLst>
        </p:spPr>
      </p:pic>
      <p:sp>
        <p:nvSpPr>
          <p:cNvPr id="9219" name="Text Box 3"/>
          <p:cNvSpPr txBox="1">
            <a:spLocks noChangeArrowheads="1"/>
          </p:cNvSpPr>
          <p:nvPr/>
        </p:nvSpPr>
        <p:spPr bwMode="auto">
          <a:xfrm>
            <a:off x="342900" y="5073196"/>
            <a:ext cx="32766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lang="en-US" altLang="en-US" b="1" dirty="0">
                <a:solidFill>
                  <a:srgbClr val="000000"/>
                </a:solidFill>
              </a:rPr>
              <a:t>Inside the reactor vessel is where the fission reaction happens.  Uranium 235 is bombed with neutrons and the chain reaction starts.</a:t>
            </a:r>
          </a:p>
        </p:txBody>
      </p:sp>
      <p:sp>
        <p:nvSpPr>
          <p:cNvPr id="9221" name="Text Box 5"/>
          <p:cNvSpPr txBox="1">
            <a:spLocks noChangeArrowheads="1"/>
          </p:cNvSpPr>
          <p:nvPr/>
        </p:nvSpPr>
        <p:spPr bwMode="auto">
          <a:xfrm>
            <a:off x="3276600" y="152400"/>
            <a:ext cx="586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b="1" dirty="0">
                <a:solidFill>
                  <a:srgbClr val="006600"/>
                </a:solidFill>
              </a:rPr>
              <a:t>The containment dome is (hopefully) strong enough to keep the radiation in, and everything else out.</a:t>
            </a:r>
          </a:p>
        </p:txBody>
      </p:sp>
      <p:sp>
        <p:nvSpPr>
          <p:cNvPr id="9224" name="Line 8"/>
          <p:cNvSpPr>
            <a:spLocks noChangeShapeType="1"/>
          </p:cNvSpPr>
          <p:nvPr/>
        </p:nvSpPr>
        <p:spPr bwMode="auto">
          <a:xfrm flipH="1">
            <a:off x="1981200" y="304800"/>
            <a:ext cx="1295400" cy="609600"/>
          </a:xfrm>
          <a:prstGeom prst="line">
            <a:avLst/>
          </a:prstGeom>
          <a:noFill/>
          <a:ln w="76200">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Tree>
    <p:extLst>
      <p:ext uri="{BB962C8B-B14F-4D97-AF65-F5344CB8AC3E}">
        <p14:creationId xmlns:p14="http://schemas.microsoft.com/office/powerpoint/2010/main" val="136243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nuclearenergy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4467225"/>
          </a:xfrm>
          <a:prstGeom prst="rect">
            <a:avLst/>
          </a:prstGeom>
          <a:noFill/>
          <a:extLst>
            <a:ext uri="{909E8E84-426E-40DD-AFC4-6F175D3DCCD1}">
              <a14:hiddenFill xmlns:a14="http://schemas.microsoft.com/office/drawing/2010/main">
                <a:solidFill>
                  <a:srgbClr val="FFFFFF"/>
                </a:solidFill>
              </a14:hiddenFill>
            </a:ext>
          </a:extLst>
        </p:spPr>
      </p:pic>
      <p:sp>
        <p:nvSpPr>
          <p:cNvPr id="10243" name="Text Box 3"/>
          <p:cNvSpPr txBox="1">
            <a:spLocks noChangeArrowheads="1"/>
          </p:cNvSpPr>
          <p:nvPr/>
        </p:nvSpPr>
        <p:spPr bwMode="auto">
          <a:xfrm>
            <a:off x="228600" y="4419600"/>
            <a:ext cx="8915400" cy="2446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lang="en-US" altLang="en-US" b="1" dirty="0">
                <a:solidFill>
                  <a:srgbClr val="000000"/>
                </a:solidFill>
              </a:rPr>
              <a:t>This reaction should start a nuclear explosion, a chain reaction leads quickly to a massive energy release because of the small but measurable mass defect.  Because of E=mc</a:t>
            </a:r>
            <a:r>
              <a:rPr lang="en-US" altLang="en-US" b="1" baseline="30000" dirty="0">
                <a:solidFill>
                  <a:srgbClr val="000000"/>
                </a:solidFill>
              </a:rPr>
              <a:t>2</a:t>
            </a:r>
            <a:r>
              <a:rPr lang="en-US" altLang="en-US" b="1" dirty="0">
                <a:solidFill>
                  <a:srgbClr val="000000"/>
                </a:solidFill>
              </a:rPr>
              <a:t>, this mass loss should cause a huge explosion, but it doesn’t.</a:t>
            </a:r>
          </a:p>
          <a:p>
            <a:pPr fontAlgn="base">
              <a:spcBef>
                <a:spcPct val="50000"/>
              </a:spcBef>
              <a:spcAft>
                <a:spcPct val="0"/>
              </a:spcAft>
            </a:pPr>
            <a:r>
              <a:rPr lang="en-US" altLang="en-US" b="1" dirty="0">
                <a:solidFill>
                  <a:srgbClr val="000000"/>
                </a:solidFill>
              </a:rPr>
              <a:t>Inside the vessel are control rods, that control the reaction.  They are able to be pushed in or out of the reactor.  They absorb neutrons, which slows down or moderates the reaction.  It keeps it hot, but not too hot.  Often they are cadmium or silver or indium metals.  </a:t>
            </a:r>
          </a:p>
        </p:txBody>
      </p:sp>
      <p:sp>
        <p:nvSpPr>
          <p:cNvPr id="10244" name="Text Box 4"/>
          <p:cNvSpPr txBox="1">
            <a:spLocks noChangeArrowheads="1"/>
          </p:cNvSpPr>
          <p:nvPr/>
        </p:nvSpPr>
        <p:spPr bwMode="auto">
          <a:xfrm>
            <a:off x="3276600" y="152400"/>
            <a:ext cx="5867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dirty="0">
                <a:solidFill>
                  <a:srgbClr val="006600"/>
                </a:solidFill>
              </a:rPr>
              <a:t> </a:t>
            </a:r>
          </a:p>
        </p:txBody>
      </p:sp>
    </p:spTree>
    <p:extLst>
      <p:ext uri="{BB962C8B-B14F-4D97-AF65-F5344CB8AC3E}">
        <p14:creationId xmlns:p14="http://schemas.microsoft.com/office/powerpoint/2010/main" val="38375138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pic>
        <p:nvPicPr>
          <p:cNvPr id="11266" name="Picture 2" descr="nuclearenergy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09800"/>
            <a:ext cx="9144000" cy="4467225"/>
          </a:xfrm>
          <a:prstGeom prst="rect">
            <a:avLst/>
          </a:prstGeom>
          <a:noFill/>
          <a:extLst>
            <a:ext uri="{909E8E84-426E-40DD-AFC4-6F175D3DCCD1}">
              <a14:hiddenFill xmlns:a14="http://schemas.microsoft.com/office/drawing/2010/main">
                <a:solidFill>
                  <a:srgbClr val="FFFFFF"/>
                </a:solidFill>
              </a14:hiddenFill>
            </a:ext>
          </a:extLst>
        </p:spPr>
      </p:pic>
      <p:sp>
        <p:nvSpPr>
          <p:cNvPr id="11267" name="Text Box 3"/>
          <p:cNvSpPr txBox="1">
            <a:spLocks noChangeArrowheads="1"/>
          </p:cNvSpPr>
          <p:nvPr/>
        </p:nvSpPr>
        <p:spPr bwMode="auto">
          <a:xfrm>
            <a:off x="228600" y="4419600"/>
            <a:ext cx="853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dirty="0">
                <a:solidFill>
                  <a:srgbClr val="FF0000"/>
                </a:solidFill>
              </a:rPr>
              <a:t> </a:t>
            </a:r>
            <a:endParaRPr lang="en-US" altLang="en-US" dirty="0">
              <a:solidFill>
                <a:srgbClr val="0000CC"/>
              </a:solidFill>
            </a:endParaRPr>
          </a:p>
        </p:txBody>
      </p:sp>
      <p:sp>
        <p:nvSpPr>
          <p:cNvPr id="11268" name="Text Box 4"/>
          <p:cNvSpPr txBox="1">
            <a:spLocks noChangeArrowheads="1"/>
          </p:cNvSpPr>
          <p:nvPr/>
        </p:nvSpPr>
        <p:spPr bwMode="auto">
          <a:xfrm>
            <a:off x="3276600" y="152400"/>
            <a:ext cx="5867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dirty="0">
                <a:solidFill>
                  <a:srgbClr val="006600"/>
                </a:solidFill>
              </a:rPr>
              <a:t> </a:t>
            </a:r>
          </a:p>
        </p:txBody>
      </p:sp>
      <p:sp>
        <p:nvSpPr>
          <p:cNvPr id="11269" name="Text Box 5"/>
          <p:cNvSpPr txBox="1">
            <a:spLocks noChangeArrowheads="1"/>
          </p:cNvSpPr>
          <p:nvPr/>
        </p:nvSpPr>
        <p:spPr bwMode="auto">
          <a:xfrm>
            <a:off x="228600" y="152400"/>
            <a:ext cx="8610600" cy="173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2400" dirty="0">
                <a:solidFill>
                  <a:srgbClr val="000000"/>
                </a:solidFill>
              </a:rPr>
              <a:t>The water in the </a:t>
            </a:r>
            <a:r>
              <a:rPr lang="en-US" altLang="en-US" sz="2400" dirty="0">
                <a:solidFill>
                  <a:srgbClr val="FF0000"/>
                </a:solidFill>
              </a:rPr>
              <a:t>pink pipes</a:t>
            </a:r>
            <a:r>
              <a:rPr lang="en-US" altLang="en-US" sz="2400" dirty="0">
                <a:solidFill>
                  <a:srgbClr val="000000"/>
                </a:solidFill>
              </a:rPr>
              <a:t> gets super heated, and the heat transfers to the water in the </a:t>
            </a:r>
            <a:r>
              <a:rPr lang="en-US" altLang="en-US" sz="2400" dirty="0">
                <a:solidFill>
                  <a:srgbClr val="0000CC"/>
                </a:solidFill>
              </a:rPr>
              <a:t>blue steam generator</a:t>
            </a:r>
            <a:r>
              <a:rPr lang="en-US" altLang="en-US" sz="2400" dirty="0">
                <a:solidFill>
                  <a:srgbClr val="000000"/>
                </a:solidFill>
              </a:rPr>
              <a:t>.  </a:t>
            </a:r>
          </a:p>
          <a:p>
            <a:pPr fontAlgn="base">
              <a:spcBef>
                <a:spcPct val="50000"/>
              </a:spcBef>
              <a:spcAft>
                <a:spcPct val="0"/>
              </a:spcAft>
            </a:pPr>
            <a:r>
              <a:rPr lang="en-US" altLang="en-US" sz="2400" dirty="0">
                <a:solidFill>
                  <a:srgbClr val="000000"/>
                </a:solidFill>
              </a:rPr>
              <a:t>The steam it makes is pumped to the </a:t>
            </a:r>
            <a:r>
              <a:rPr lang="en-US" altLang="en-US" sz="2400" dirty="0">
                <a:solidFill>
                  <a:srgbClr val="006600"/>
                </a:solidFill>
              </a:rPr>
              <a:t>turbines</a:t>
            </a:r>
            <a:r>
              <a:rPr lang="en-US" altLang="en-US" sz="2400" dirty="0">
                <a:solidFill>
                  <a:srgbClr val="000000"/>
                </a:solidFill>
              </a:rPr>
              <a:t> which spin and make a current.</a:t>
            </a:r>
          </a:p>
        </p:txBody>
      </p:sp>
      <p:sp>
        <p:nvSpPr>
          <p:cNvPr id="11270" name="Line 6"/>
          <p:cNvSpPr>
            <a:spLocks noChangeShapeType="1"/>
          </p:cNvSpPr>
          <p:nvPr/>
        </p:nvSpPr>
        <p:spPr bwMode="auto">
          <a:xfrm flipH="1">
            <a:off x="2057400" y="533400"/>
            <a:ext cx="685800" cy="43434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1271" name="Line 7"/>
          <p:cNvSpPr>
            <a:spLocks noChangeShapeType="1"/>
          </p:cNvSpPr>
          <p:nvPr/>
        </p:nvSpPr>
        <p:spPr bwMode="auto">
          <a:xfrm flipH="1">
            <a:off x="3048000" y="914400"/>
            <a:ext cx="1295400" cy="266700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1272" name="Line 8"/>
          <p:cNvSpPr>
            <a:spLocks noChangeShapeType="1"/>
          </p:cNvSpPr>
          <p:nvPr/>
        </p:nvSpPr>
        <p:spPr bwMode="auto">
          <a:xfrm flipH="1">
            <a:off x="5105400" y="1524000"/>
            <a:ext cx="685800" cy="2209800"/>
          </a:xfrm>
          <a:prstGeom prst="line">
            <a:avLst/>
          </a:prstGeom>
          <a:noFill/>
          <a:ln w="9525">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Tree>
    <p:extLst>
      <p:ext uri="{BB962C8B-B14F-4D97-AF65-F5344CB8AC3E}">
        <p14:creationId xmlns:p14="http://schemas.microsoft.com/office/powerpoint/2010/main" val="29068518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D9FFE6"/>
        </a:solidFill>
        <a:effectLst/>
      </p:bgPr>
    </p:bg>
    <p:spTree>
      <p:nvGrpSpPr>
        <p:cNvPr id="1" name=""/>
        <p:cNvGrpSpPr/>
        <p:nvPr/>
      </p:nvGrpSpPr>
      <p:grpSpPr>
        <a:xfrm>
          <a:off x="0" y="0"/>
          <a:ext cx="0" cy="0"/>
          <a:chOff x="0" y="0"/>
          <a:chExt cx="0" cy="0"/>
        </a:xfrm>
      </p:grpSpPr>
      <p:pic>
        <p:nvPicPr>
          <p:cNvPr id="12290" name="Picture 2" descr="nuclearenergy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4467225"/>
          </a:xfrm>
          <a:prstGeom prst="rect">
            <a:avLst/>
          </a:prstGeom>
          <a:noFill/>
          <a:extLst>
            <a:ext uri="{909E8E84-426E-40DD-AFC4-6F175D3DCCD1}">
              <a14:hiddenFill xmlns:a14="http://schemas.microsoft.com/office/drawing/2010/main">
                <a:solidFill>
                  <a:srgbClr val="FFFFFF"/>
                </a:solidFill>
              </a14:hiddenFill>
            </a:ext>
          </a:extLst>
        </p:spPr>
      </p:pic>
      <p:sp>
        <p:nvSpPr>
          <p:cNvPr id="12292" name="Text Box 4"/>
          <p:cNvSpPr txBox="1">
            <a:spLocks noChangeArrowheads="1"/>
          </p:cNvSpPr>
          <p:nvPr/>
        </p:nvSpPr>
        <p:spPr bwMode="auto">
          <a:xfrm>
            <a:off x="3276600" y="152400"/>
            <a:ext cx="5867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dirty="0">
                <a:solidFill>
                  <a:srgbClr val="006600"/>
                </a:solidFill>
              </a:rPr>
              <a:t> </a:t>
            </a:r>
          </a:p>
        </p:txBody>
      </p:sp>
      <p:sp>
        <p:nvSpPr>
          <p:cNvPr id="12297" name="Text Box 9"/>
          <p:cNvSpPr txBox="1">
            <a:spLocks noChangeArrowheads="1"/>
          </p:cNvSpPr>
          <p:nvPr/>
        </p:nvSpPr>
        <p:spPr bwMode="auto">
          <a:xfrm>
            <a:off x="304800" y="4724400"/>
            <a:ext cx="39624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b="1" dirty="0">
                <a:solidFill>
                  <a:srgbClr val="000000"/>
                </a:solidFill>
              </a:rPr>
              <a:t>Hopefully this water in red stays in the pipes and never escapes.  It’s touching the nuclear material and gets rather radioactive itself.  All the radiation is supposed to stay inside the containment dome.</a:t>
            </a:r>
          </a:p>
        </p:txBody>
      </p:sp>
      <p:sp>
        <p:nvSpPr>
          <p:cNvPr id="12298" name="Line 10"/>
          <p:cNvSpPr>
            <a:spLocks noChangeShapeType="1"/>
          </p:cNvSpPr>
          <p:nvPr/>
        </p:nvSpPr>
        <p:spPr bwMode="auto">
          <a:xfrm flipH="1" flipV="1">
            <a:off x="838200" y="3810000"/>
            <a:ext cx="457200" cy="9906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2299" name="Line 11"/>
          <p:cNvSpPr>
            <a:spLocks noChangeShapeType="1"/>
          </p:cNvSpPr>
          <p:nvPr/>
        </p:nvSpPr>
        <p:spPr bwMode="auto">
          <a:xfrm flipV="1">
            <a:off x="1905000" y="3810000"/>
            <a:ext cx="990600" cy="9906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2300" name="Text Box 12"/>
          <p:cNvSpPr txBox="1">
            <a:spLocks noChangeArrowheads="1"/>
          </p:cNvSpPr>
          <p:nvPr/>
        </p:nvSpPr>
        <p:spPr bwMode="auto">
          <a:xfrm>
            <a:off x="4572000" y="4800600"/>
            <a:ext cx="411480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lang="en-US" altLang="en-US" b="1" dirty="0">
                <a:solidFill>
                  <a:srgbClr val="000000"/>
                </a:solidFill>
              </a:rPr>
              <a:t>The water in the turbine area cools down from steam back into water, to be reheated into steam again by more heat from the reactor.  This water should stay un-radioactive if all goes well.  </a:t>
            </a:r>
          </a:p>
        </p:txBody>
      </p:sp>
      <p:sp>
        <p:nvSpPr>
          <p:cNvPr id="12302" name="Line 14"/>
          <p:cNvSpPr>
            <a:spLocks noChangeShapeType="1"/>
          </p:cNvSpPr>
          <p:nvPr/>
        </p:nvSpPr>
        <p:spPr bwMode="auto">
          <a:xfrm flipH="1" flipV="1">
            <a:off x="4343400" y="3581400"/>
            <a:ext cx="609600" cy="1219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Tree>
    <p:extLst>
      <p:ext uri="{BB962C8B-B14F-4D97-AF65-F5344CB8AC3E}">
        <p14:creationId xmlns:p14="http://schemas.microsoft.com/office/powerpoint/2010/main" val="297615080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D9FFE6"/>
        </a:solidFill>
        <a:effectLst/>
      </p:bgPr>
    </p:bg>
    <p:spTree>
      <p:nvGrpSpPr>
        <p:cNvPr id="1" name=""/>
        <p:cNvGrpSpPr/>
        <p:nvPr/>
      </p:nvGrpSpPr>
      <p:grpSpPr>
        <a:xfrm>
          <a:off x="0" y="0"/>
          <a:ext cx="0" cy="0"/>
          <a:chOff x="0" y="0"/>
          <a:chExt cx="0" cy="0"/>
        </a:xfrm>
      </p:grpSpPr>
      <p:pic>
        <p:nvPicPr>
          <p:cNvPr id="13314" name="Picture 2" descr="nuclearenergy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4467225"/>
          </a:xfrm>
          <a:prstGeom prst="rect">
            <a:avLst/>
          </a:prstGeom>
          <a:noFill/>
          <a:extLst>
            <a:ext uri="{909E8E84-426E-40DD-AFC4-6F175D3DCCD1}">
              <a14:hiddenFill xmlns:a14="http://schemas.microsoft.com/office/drawing/2010/main">
                <a:solidFill>
                  <a:srgbClr val="FFFFFF"/>
                </a:solidFill>
              </a14:hiddenFill>
            </a:ext>
          </a:extLst>
        </p:spPr>
      </p:pic>
      <p:sp>
        <p:nvSpPr>
          <p:cNvPr id="13315" name="Text Box 3"/>
          <p:cNvSpPr txBox="1">
            <a:spLocks noChangeArrowheads="1"/>
          </p:cNvSpPr>
          <p:nvPr/>
        </p:nvSpPr>
        <p:spPr bwMode="auto">
          <a:xfrm>
            <a:off x="3276600" y="152400"/>
            <a:ext cx="5867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dirty="0">
                <a:solidFill>
                  <a:srgbClr val="006600"/>
                </a:solidFill>
              </a:rPr>
              <a:t> </a:t>
            </a:r>
          </a:p>
        </p:txBody>
      </p:sp>
      <p:sp>
        <p:nvSpPr>
          <p:cNvPr id="13322" name="Text Box 10"/>
          <p:cNvSpPr txBox="1">
            <a:spLocks noChangeArrowheads="1"/>
          </p:cNvSpPr>
          <p:nvPr/>
        </p:nvSpPr>
        <p:spPr bwMode="auto">
          <a:xfrm>
            <a:off x="152400" y="4648200"/>
            <a:ext cx="49530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b="1" dirty="0">
                <a:solidFill>
                  <a:srgbClr val="000000"/>
                </a:solidFill>
              </a:rPr>
              <a:t>Cool water, from the really big lake, or from an ocean comes in here to help cool the water down.  This water absorbs the excess heat from the turbine steam so it can be recycled.  </a:t>
            </a:r>
          </a:p>
        </p:txBody>
      </p:sp>
      <p:sp>
        <p:nvSpPr>
          <p:cNvPr id="13323" name="Line 11"/>
          <p:cNvSpPr>
            <a:spLocks noChangeShapeType="1"/>
          </p:cNvSpPr>
          <p:nvPr/>
        </p:nvSpPr>
        <p:spPr bwMode="auto">
          <a:xfrm flipV="1">
            <a:off x="4953000" y="3886200"/>
            <a:ext cx="1295400" cy="9906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3324" name="Text Box 12"/>
          <p:cNvSpPr txBox="1">
            <a:spLocks noChangeArrowheads="1"/>
          </p:cNvSpPr>
          <p:nvPr/>
        </p:nvSpPr>
        <p:spPr bwMode="auto">
          <a:xfrm>
            <a:off x="5486400" y="4724400"/>
            <a:ext cx="342900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b="1" dirty="0">
                <a:solidFill>
                  <a:srgbClr val="FF0000"/>
                </a:solidFill>
              </a:rPr>
              <a:t>The environmental water is heated and then run through the cooling tower to disperse the heat as steam to the air.  Lots more heat is pumped back to the ocean/lake nearby.</a:t>
            </a:r>
          </a:p>
        </p:txBody>
      </p:sp>
      <p:sp>
        <p:nvSpPr>
          <p:cNvPr id="13325" name="Line 13"/>
          <p:cNvSpPr>
            <a:spLocks noChangeShapeType="1"/>
          </p:cNvSpPr>
          <p:nvPr/>
        </p:nvSpPr>
        <p:spPr bwMode="auto">
          <a:xfrm flipV="1">
            <a:off x="8229600" y="2362200"/>
            <a:ext cx="228600" cy="243840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3326" name="Text Box 14"/>
          <p:cNvSpPr txBox="1">
            <a:spLocks noChangeArrowheads="1"/>
          </p:cNvSpPr>
          <p:nvPr/>
        </p:nvSpPr>
        <p:spPr bwMode="auto">
          <a:xfrm>
            <a:off x="7620000" y="99060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dirty="0">
                <a:solidFill>
                  <a:srgbClr val="000000"/>
                </a:solidFill>
              </a:rPr>
              <a:t>STEAM</a:t>
            </a:r>
          </a:p>
        </p:txBody>
      </p:sp>
      <p:sp>
        <p:nvSpPr>
          <p:cNvPr id="13327" name="Line 15"/>
          <p:cNvSpPr>
            <a:spLocks noChangeShapeType="1"/>
          </p:cNvSpPr>
          <p:nvPr/>
        </p:nvSpPr>
        <p:spPr bwMode="auto">
          <a:xfrm flipH="1" flipV="1">
            <a:off x="7577138" y="762000"/>
            <a:ext cx="347662" cy="1295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3328" name="Line 16"/>
          <p:cNvSpPr>
            <a:spLocks noChangeShapeType="1"/>
          </p:cNvSpPr>
          <p:nvPr/>
        </p:nvSpPr>
        <p:spPr bwMode="auto">
          <a:xfrm flipV="1">
            <a:off x="8153400" y="762000"/>
            <a:ext cx="388938" cy="1447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3329" name="Line 17"/>
          <p:cNvSpPr>
            <a:spLocks noChangeShapeType="1"/>
          </p:cNvSpPr>
          <p:nvPr/>
        </p:nvSpPr>
        <p:spPr bwMode="auto">
          <a:xfrm flipV="1">
            <a:off x="8534400" y="914400"/>
            <a:ext cx="327025" cy="1219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
        <p:nvSpPr>
          <p:cNvPr id="13330" name="Line 18"/>
          <p:cNvSpPr>
            <a:spLocks noChangeShapeType="1"/>
          </p:cNvSpPr>
          <p:nvPr/>
        </p:nvSpPr>
        <p:spPr bwMode="auto">
          <a:xfrm flipV="1">
            <a:off x="8077200" y="0"/>
            <a:ext cx="228600" cy="2209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endParaRPr>
          </a:p>
        </p:txBody>
      </p:sp>
    </p:spTree>
    <p:extLst>
      <p:ext uri="{BB962C8B-B14F-4D97-AF65-F5344CB8AC3E}">
        <p14:creationId xmlns:p14="http://schemas.microsoft.com/office/powerpoint/2010/main" val="162517474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nuclear power plant diagram">
            <a:extLst>
              <a:ext uri="{FF2B5EF4-FFF2-40B4-BE49-F238E27FC236}">
                <a16:creationId xmlns:a16="http://schemas.microsoft.com/office/drawing/2014/main" id="{73223E9D-749D-4ECE-A005-B534EE01AEB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222375"/>
            <a:ext cx="9144000" cy="4411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154090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B5B1D7-BB3A-4493-AC2B-A17A155AE235}"/>
              </a:ext>
            </a:extLst>
          </p:cNvPr>
          <p:cNvSpPr txBox="1"/>
          <p:nvPr/>
        </p:nvSpPr>
        <p:spPr>
          <a:xfrm>
            <a:off x="0" y="0"/>
            <a:ext cx="9144000" cy="68634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Times New Roman" panose="02020603050405020304" pitchFamily="18" charset="0"/>
                <a:cs typeface="Times New Roman" panose="02020603050405020304" pitchFamily="18" charset="0"/>
              </a:rPr>
              <a:t>98</a:t>
            </a: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Nuclear Power Plants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 fission reaction is started in the reactor core.  It’s controlled with cadmium rods that can absorb excess neutrons.  Once the reaction starts, the cadmium “eats” neutrons, so that the reaction goes, but doesn’t really</a:t>
            </a:r>
            <a:r>
              <a:rPr lang="en-US" sz="2000" dirty="0">
                <a:solidFill>
                  <a:srgbClr val="000000"/>
                </a:solidFill>
                <a:latin typeface="Times New Roman" panose="02020603050405020304" pitchFamily="18" charset="0"/>
                <a:cs typeface="Times New Roman" panose="02020603050405020304" pitchFamily="18" charset="0"/>
              </a:rPr>
              <a:t> expand </a:t>
            </a: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(like a bomb does).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Lots of heat is created, steam reaches 450</a:t>
            </a: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a:t>
            </a: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  The water that touches this material is highly radioactive and remains sealed in the “inner” water loop.  The steam pulls heat from the core.</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The steam transfers it’s heat to a middle loop of water, making that boil as well, although not quite as hot.  That steam spins the turbine blades.  Once past the blades, this steam is condensed back to water, so it can absorb maximum heat when it approaches that inner water pipe.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The blades spin the magnets in the generator, which induces an electric current.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Water from outside (ocean or large lake) cools the middle loop steam back to water before it picks up heat from the inner core steam.  This cooling loop produces the only constant “waste”, which is hot water, which is real pollution, but is not a terrible problem.</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The radioactive waste is a terrible problem.  It’s radioactive, for 20,000 or more years, so it must be put out of our environment, and guarded from terrorists forever.  If it gets into the environment, it can kill or cause cancer.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The spent fuel is cooled for several years, then put into long term concrete storage on site at nuclear power plants.  </a:t>
            </a:r>
          </a:p>
        </p:txBody>
      </p:sp>
    </p:spTree>
    <p:extLst>
      <p:ext uri="{BB962C8B-B14F-4D97-AF65-F5344CB8AC3E}">
        <p14:creationId xmlns:p14="http://schemas.microsoft.com/office/powerpoint/2010/main" val="351317216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1" name="Text Box 7"/>
          <p:cNvSpPr txBox="1">
            <a:spLocks noChangeArrowheads="1"/>
          </p:cNvSpPr>
          <p:nvPr/>
        </p:nvSpPr>
        <p:spPr bwMode="auto">
          <a:xfrm>
            <a:off x="0" y="0"/>
            <a:ext cx="9144000" cy="6755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800" b="1" dirty="0">
                <a:solidFill>
                  <a:srgbClr val="0000FF"/>
                </a:solidFill>
                <a:latin typeface="Times New Roman" panose="02020603050405020304" pitchFamily="18" charset="0"/>
                <a:cs typeface="Times New Roman" panose="02020603050405020304" pitchFamily="18" charset="0"/>
              </a:rPr>
              <a:t>99.  Nuclear Energy Pros:</a:t>
            </a:r>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Does not emit large amounts of CO</a:t>
            </a:r>
            <a:r>
              <a:rPr lang="en-US" sz="2800" baseline="-25000" dirty="0">
                <a:solidFill>
                  <a:srgbClr val="0000FF"/>
                </a:solidFill>
                <a:latin typeface="Times New Roman" panose="02020603050405020304" pitchFamily="18" charset="0"/>
                <a:cs typeface="Times New Roman" panose="02020603050405020304" pitchFamily="18" charset="0"/>
              </a:rPr>
              <a:t>2</a:t>
            </a:r>
            <a:r>
              <a:rPr lang="en-US" sz="2800" dirty="0">
                <a:solidFill>
                  <a:srgbClr val="0000FF"/>
                </a:solidFill>
                <a:latin typeface="Times New Roman" panose="02020603050405020304" pitchFamily="18" charset="0"/>
                <a:cs typeface="Times New Roman" panose="02020603050405020304" pitchFamily="18" charset="0"/>
              </a:rPr>
              <a:t> or other greenhouse gases</a:t>
            </a:r>
          </a:p>
          <a:p>
            <a:r>
              <a:rPr lang="en-US" sz="2800" dirty="0">
                <a:solidFill>
                  <a:srgbClr val="0000FF"/>
                </a:solidFill>
                <a:latin typeface="Times New Roman" panose="02020603050405020304" pitchFamily="18" charset="0"/>
                <a:cs typeface="Times New Roman" panose="02020603050405020304" pitchFamily="18" charset="0"/>
              </a:rPr>
              <a:t>A consistent and reliable energy source</a:t>
            </a:r>
          </a:p>
          <a:p>
            <a:r>
              <a:rPr lang="en-US" sz="2800" dirty="0">
                <a:solidFill>
                  <a:srgbClr val="0000FF"/>
                </a:solidFill>
                <a:latin typeface="Times New Roman" panose="02020603050405020304" pitchFamily="18" charset="0"/>
                <a:cs typeface="Times New Roman" panose="02020603050405020304" pitchFamily="18" charset="0"/>
              </a:rPr>
              <a:t>Allows countries to become energy independent</a:t>
            </a:r>
          </a:p>
          <a:p>
            <a:r>
              <a:rPr lang="en-US" sz="2800" dirty="0">
                <a:solidFill>
                  <a:srgbClr val="0000FF"/>
                </a:solidFill>
                <a:latin typeface="Times New Roman" panose="02020603050405020304" pitchFamily="18" charset="0"/>
                <a:cs typeface="Times New Roman" panose="02020603050405020304" pitchFamily="18" charset="0"/>
              </a:rPr>
              <a:t>Low operating costs once setup</a:t>
            </a:r>
          </a:p>
          <a:p>
            <a:pPr fontAlgn="base">
              <a:spcBef>
                <a:spcPct val="50000"/>
              </a:spcBef>
              <a:spcAft>
                <a:spcPct val="0"/>
              </a:spcAft>
            </a:pPr>
            <a:endParaRPr lang="en-US" altLang="en-US" sz="2800" b="1" dirty="0">
              <a:solidFill>
                <a:srgbClr val="000000"/>
              </a:solidFill>
              <a:latin typeface="Times New Roman" panose="02020603050405020304" pitchFamily="18" charset="0"/>
              <a:cs typeface="Times New Roman" panose="02020603050405020304" pitchFamily="18" charset="0"/>
            </a:endParaRPr>
          </a:p>
          <a:p>
            <a:r>
              <a:rPr lang="en-US" sz="2800" b="1" dirty="0">
                <a:solidFill>
                  <a:srgbClr val="FF0000"/>
                </a:solidFill>
                <a:latin typeface="Times New Roman" panose="02020603050405020304" pitchFamily="18" charset="0"/>
                <a:cs typeface="Times New Roman" panose="02020603050405020304" pitchFamily="18" charset="0"/>
              </a:rPr>
              <a:t>100.  Nuclear Energy Cons:</a:t>
            </a:r>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Environmental impact of radioactive waste</a:t>
            </a:r>
          </a:p>
          <a:p>
            <a:r>
              <a:rPr lang="en-US" sz="2800" dirty="0">
                <a:solidFill>
                  <a:srgbClr val="FF0000"/>
                </a:solidFill>
                <a:latin typeface="Times New Roman" panose="02020603050405020304" pitchFamily="18" charset="0"/>
                <a:cs typeface="Times New Roman" panose="02020603050405020304" pitchFamily="18" charset="0"/>
              </a:rPr>
              <a:t>Requires mining &amp; refining uranium &amp; transporting it to plant</a:t>
            </a:r>
          </a:p>
          <a:p>
            <a:r>
              <a:rPr lang="en-US" sz="2800" dirty="0">
                <a:solidFill>
                  <a:srgbClr val="FF0000"/>
                </a:solidFill>
                <a:latin typeface="Times New Roman" panose="02020603050405020304" pitchFamily="18" charset="0"/>
                <a:cs typeface="Times New Roman" panose="02020603050405020304" pitchFamily="18" charset="0"/>
              </a:rPr>
              <a:t>Radioactive waste disposal</a:t>
            </a:r>
          </a:p>
          <a:p>
            <a:r>
              <a:rPr lang="en-US" sz="2800" dirty="0">
                <a:solidFill>
                  <a:srgbClr val="FF0000"/>
                </a:solidFill>
                <a:latin typeface="Times New Roman" panose="02020603050405020304" pitchFamily="18" charset="0"/>
                <a:cs typeface="Times New Roman" panose="02020603050405020304" pitchFamily="18" charset="0"/>
              </a:rPr>
              <a:t>Potential for deadly and costly nuclear disasters</a:t>
            </a:r>
          </a:p>
          <a:p>
            <a:r>
              <a:rPr lang="en-US" sz="2800" dirty="0">
                <a:solidFill>
                  <a:srgbClr val="FF0000"/>
                </a:solidFill>
                <a:latin typeface="Times New Roman" panose="02020603050405020304" pitchFamily="18" charset="0"/>
                <a:cs typeface="Times New Roman" panose="02020603050405020304" pitchFamily="18" charset="0"/>
              </a:rPr>
              <a:t>High initial cost to develop a nuclear plant</a:t>
            </a:r>
          </a:p>
          <a:p>
            <a:r>
              <a:rPr lang="en-US" sz="2800" dirty="0">
                <a:solidFill>
                  <a:srgbClr val="FF0000"/>
                </a:solidFill>
                <a:latin typeface="Times New Roman" panose="02020603050405020304" pitchFamily="18" charset="0"/>
                <a:cs typeface="Times New Roman" panose="02020603050405020304" pitchFamily="18" charset="0"/>
              </a:rPr>
              <a:t>Limited by the availability of uranium</a:t>
            </a:r>
          </a:p>
          <a:p>
            <a:r>
              <a:rPr lang="en-US" sz="2800" dirty="0">
                <a:solidFill>
                  <a:srgbClr val="FF0000"/>
                </a:solidFill>
                <a:latin typeface="Times New Roman" panose="02020603050405020304" pitchFamily="18" charset="0"/>
                <a:cs typeface="Times New Roman" panose="02020603050405020304" pitchFamily="18" charset="0"/>
              </a:rPr>
              <a:t>Can be a precursor to nuclear weapons</a:t>
            </a:r>
          </a:p>
          <a:p>
            <a:pPr fontAlgn="base">
              <a:spcBef>
                <a:spcPct val="50000"/>
              </a:spcBef>
              <a:spcAft>
                <a:spcPct val="0"/>
              </a:spcAft>
            </a:pPr>
            <a:endParaRPr lang="en-US" altLang="en-US" b="1" dirty="0">
              <a:solidFill>
                <a:srgbClr val="000000"/>
              </a:solidFill>
            </a:endParaRPr>
          </a:p>
        </p:txBody>
      </p:sp>
      <p:pic>
        <p:nvPicPr>
          <p:cNvPr id="16393" name="Picture 9" descr="happy-peopl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154492" y="1524000"/>
            <a:ext cx="1968406" cy="140980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america.aljazeera.com/content/ajam/blogs/scrutineer/2014/9/23/nuclear-solutionstoclimatechangeareanythingbut/jcr:content/image.img.jpg">
            <a:extLst>
              <a:ext uri="{FF2B5EF4-FFF2-40B4-BE49-F238E27FC236}">
                <a16:creationId xmlns:a16="http://schemas.microsoft.com/office/drawing/2014/main" id="{E479F54A-9892-4F32-9C24-DB84353D67F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38667" y="5071257"/>
            <a:ext cx="2819400" cy="1762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2194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7" name="Picture 5" descr="192224-nuclear-waste-issue-could-be-solved-if-410x2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27200"/>
            <a:ext cx="9144000" cy="5130800"/>
          </a:xfrm>
          <a:prstGeom prst="rect">
            <a:avLst/>
          </a:prstGeom>
          <a:noFill/>
          <a:extLst>
            <a:ext uri="{909E8E84-426E-40DD-AFC4-6F175D3DCCD1}">
              <a14:hiddenFill xmlns:a14="http://schemas.microsoft.com/office/drawing/2010/main">
                <a:solidFill>
                  <a:srgbClr val="FFFFFF"/>
                </a:solidFill>
              </a14:hiddenFill>
            </a:ext>
          </a:extLst>
        </p:spPr>
      </p:pic>
      <p:sp>
        <p:nvSpPr>
          <p:cNvPr id="18438" name="Text Box 6"/>
          <p:cNvSpPr txBox="1">
            <a:spLocks noChangeArrowheads="1"/>
          </p:cNvSpPr>
          <p:nvPr/>
        </p:nvSpPr>
        <p:spPr bwMode="auto">
          <a:xfrm>
            <a:off x="0" y="0"/>
            <a:ext cx="9144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lang="en-US" altLang="en-US" sz="2400" b="1" dirty="0">
                <a:solidFill>
                  <a:srgbClr val="FF0000"/>
                </a:solidFill>
                <a:latin typeface="Times New Roman" panose="02020603050405020304" pitchFamily="18" charset="0"/>
                <a:cs typeface="Times New Roman" panose="02020603050405020304" pitchFamily="18" charset="0"/>
              </a:rPr>
              <a:t>101.  </a:t>
            </a:r>
            <a:r>
              <a:rPr lang="en-US" altLang="en-US" sz="2400" b="1" dirty="0">
                <a:solidFill>
                  <a:srgbClr val="000000"/>
                </a:solidFill>
                <a:latin typeface="Times New Roman" panose="02020603050405020304" pitchFamily="18" charset="0"/>
                <a:cs typeface="Times New Roman" panose="02020603050405020304" pitchFamily="18" charset="0"/>
              </a:rPr>
              <a:t>Right now, </a:t>
            </a:r>
            <a:r>
              <a:rPr lang="en-US" altLang="en-US" sz="2400" b="1" u="sng" dirty="0">
                <a:solidFill>
                  <a:srgbClr val="000000"/>
                </a:solidFill>
                <a:latin typeface="Times New Roman" panose="02020603050405020304" pitchFamily="18" charset="0"/>
                <a:cs typeface="Times New Roman" panose="02020603050405020304" pitchFamily="18" charset="0"/>
              </a:rPr>
              <a:t>the general plan is to store in underwater at nuclear plants, while we figure out what else to do with it</a:t>
            </a:r>
            <a:r>
              <a:rPr lang="en-US" altLang="en-US" sz="2400" b="1" dirty="0">
                <a:solidFill>
                  <a:srgbClr val="000000"/>
                </a:solidFill>
                <a:latin typeface="Times New Roman" panose="02020603050405020304" pitchFamily="18" charset="0"/>
                <a:cs typeface="Times New Roman" panose="02020603050405020304" pitchFamily="18" charset="0"/>
              </a:rPr>
              <a:t>.  </a:t>
            </a:r>
            <a:br>
              <a:rPr lang="en-US" altLang="en-US" sz="2400" b="1"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In Japan this did not work well, as the water boils away if it is not kept very cool.  That leads to LEAKS.  </a:t>
            </a:r>
          </a:p>
        </p:txBody>
      </p:sp>
    </p:spTree>
    <p:extLst>
      <p:ext uri="{BB962C8B-B14F-4D97-AF65-F5344CB8AC3E}">
        <p14:creationId xmlns:p14="http://schemas.microsoft.com/office/powerpoint/2010/main" val="167737332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4"/>
          <p:cNvSpPr txBox="1">
            <a:spLocks noChangeArrowheads="1"/>
          </p:cNvSpPr>
          <p:nvPr/>
        </p:nvSpPr>
        <p:spPr bwMode="auto">
          <a:xfrm>
            <a:off x="0" y="1"/>
            <a:ext cx="9179689" cy="5786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lang="en-US" altLang="en-US" sz="2400" dirty="0">
                <a:solidFill>
                  <a:srgbClr val="000000"/>
                </a:solidFill>
                <a:latin typeface="Times New Roman" panose="02020603050405020304" pitchFamily="18" charset="0"/>
                <a:cs typeface="Times New Roman" panose="02020603050405020304" pitchFamily="18" charset="0"/>
              </a:rPr>
              <a:t>102.  How does radioactive carbon dating work?</a:t>
            </a:r>
          </a:p>
          <a:p>
            <a:pPr fontAlgn="base">
              <a:spcBef>
                <a:spcPct val="50000"/>
              </a:spcBef>
              <a:spcAft>
                <a:spcPct val="0"/>
              </a:spcAft>
            </a:pPr>
            <a:r>
              <a:rPr lang="en-US" altLang="en-US" sz="2000" dirty="0">
                <a:solidFill>
                  <a:srgbClr val="000000"/>
                </a:solidFill>
                <a:latin typeface="Times New Roman" panose="02020603050405020304" pitchFamily="18" charset="0"/>
                <a:cs typeface="Times New Roman" panose="02020603050405020304" pitchFamily="18" charset="0"/>
              </a:rPr>
              <a:t>On Earth there is a certain amount of radioactive carbon by percent.  It’s measurable if you’re college level smart and you have some fancy tools.  There is a “normal” level of radioactive carbon in our environment, and it’s been stable a long time.  </a:t>
            </a:r>
          </a:p>
          <a:p>
            <a:pPr fontAlgn="base">
              <a:spcBef>
                <a:spcPct val="50000"/>
              </a:spcBef>
              <a:spcAft>
                <a:spcPct val="0"/>
              </a:spcAft>
            </a:pPr>
            <a:r>
              <a:rPr lang="en-US" altLang="en-US" sz="2000" dirty="0">
                <a:solidFill>
                  <a:srgbClr val="000000"/>
                </a:solidFill>
                <a:latin typeface="Times New Roman" panose="02020603050405020304" pitchFamily="18" charset="0"/>
                <a:cs typeface="Times New Roman" panose="02020603050405020304" pitchFamily="18" charset="0"/>
              </a:rPr>
              <a:t>The ratio of radioactive carbon to stable carbon is a constant.  Although some is always transmuting, there is always more being made, by a variety of means, all involving the bombardment of carbon with high energy particles from the Sun.</a:t>
            </a:r>
            <a:br>
              <a:rPr lang="en-US" altLang="en-US" sz="2000" dirty="0">
                <a:solidFill>
                  <a:srgbClr val="000000"/>
                </a:solidFill>
                <a:latin typeface="Times New Roman" panose="02020603050405020304" pitchFamily="18" charset="0"/>
                <a:cs typeface="Times New Roman" panose="02020603050405020304" pitchFamily="18" charset="0"/>
              </a:rPr>
            </a:br>
            <a:br>
              <a:rPr lang="en-US" altLang="en-US" sz="2000" dirty="0">
                <a:solidFill>
                  <a:srgbClr val="000000"/>
                </a:solidFill>
                <a:latin typeface="Times New Roman" panose="02020603050405020304" pitchFamily="18" charset="0"/>
                <a:cs typeface="Times New Roman" panose="02020603050405020304" pitchFamily="18" charset="0"/>
              </a:rPr>
            </a:br>
            <a:endParaRPr lang="en-US" altLang="en-US" sz="2000" dirty="0">
              <a:solidFill>
                <a:srgbClr val="000000"/>
              </a:solidFill>
              <a:latin typeface="Times New Roman" panose="02020603050405020304" pitchFamily="18" charset="0"/>
              <a:cs typeface="Times New Roman" panose="02020603050405020304" pitchFamily="18" charset="0"/>
            </a:endParaRPr>
          </a:p>
          <a:p>
            <a:pPr fontAlgn="base">
              <a:spcBef>
                <a:spcPct val="50000"/>
              </a:spcBef>
              <a:spcAft>
                <a:spcPct val="0"/>
              </a:spcAft>
            </a:pPr>
            <a:endParaRPr lang="en-US" altLang="en-US" dirty="0">
              <a:solidFill>
                <a:srgbClr val="000000"/>
              </a:solidFill>
              <a:latin typeface="Times New Roman" panose="02020603050405020304" pitchFamily="18" charset="0"/>
              <a:cs typeface="Times New Roman" panose="02020603050405020304" pitchFamily="18" charset="0"/>
            </a:endParaRPr>
          </a:p>
          <a:p>
            <a:pPr fontAlgn="base">
              <a:spcBef>
                <a:spcPct val="50000"/>
              </a:spcBef>
              <a:spcAft>
                <a:spcPct val="0"/>
              </a:spcAft>
            </a:pPr>
            <a:endParaRPr lang="en-US" altLang="en-US" dirty="0">
              <a:solidFill>
                <a:srgbClr val="000000"/>
              </a:solidFill>
              <a:latin typeface="Times New Roman" panose="02020603050405020304" pitchFamily="18" charset="0"/>
              <a:cs typeface="Times New Roman" panose="02020603050405020304" pitchFamily="18" charset="0"/>
            </a:endParaRPr>
          </a:p>
          <a:p>
            <a:pPr fontAlgn="base">
              <a:spcBef>
                <a:spcPct val="50000"/>
              </a:spcBef>
              <a:spcAft>
                <a:spcPct val="0"/>
              </a:spcAft>
            </a:pPr>
            <a:r>
              <a:rPr lang="en-US" altLang="en-US" sz="3200" dirty="0">
                <a:solidFill>
                  <a:srgbClr val="000000"/>
                </a:solidFill>
                <a:latin typeface="Times New Roman" panose="02020603050405020304" pitchFamily="18" charset="0"/>
                <a:cs typeface="Times New Roman" panose="02020603050405020304" pitchFamily="18" charset="0"/>
              </a:rPr>
              <a:t>The ratio is known and measurable </a:t>
            </a:r>
            <a:br>
              <a:rPr lang="en-US" altLang="en-US" sz="3200" dirty="0">
                <a:solidFill>
                  <a:srgbClr val="000000"/>
                </a:solidFill>
                <a:latin typeface="Times New Roman" panose="02020603050405020304" pitchFamily="18" charset="0"/>
                <a:cs typeface="Times New Roman" panose="02020603050405020304" pitchFamily="18" charset="0"/>
              </a:rPr>
            </a:br>
            <a:r>
              <a:rPr lang="en-US" altLang="en-US" sz="3200" dirty="0">
                <a:solidFill>
                  <a:srgbClr val="000000"/>
                </a:solidFill>
                <a:latin typeface="Times New Roman" panose="02020603050405020304" pitchFamily="18" charset="0"/>
                <a:cs typeface="Times New Roman" panose="02020603050405020304" pitchFamily="18" charset="0"/>
              </a:rPr>
              <a:t>(~ </a:t>
            </a:r>
            <a:r>
              <a:rPr lang="en-US" altLang="en-US" sz="3200" i="1" dirty="0">
                <a:solidFill>
                  <a:srgbClr val="000000"/>
                </a:solidFill>
                <a:latin typeface="Times New Roman" panose="02020603050405020304" pitchFamily="18" charset="0"/>
                <a:cs typeface="Times New Roman" panose="02020603050405020304" pitchFamily="18" charset="0"/>
              </a:rPr>
              <a:t>one atom per trillion carbon </a:t>
            </a:r>
            <a:r>
              <a:rPr lang="en-US" altLang="en-US" sz="3200" dirty="0">
                <a:solidFill>
                  <a:srgbClr val="000000"/>
                </a:solidFill>
                <a:latin typeface="Times New Roman" panose="02020603050405020304" pitchFamily="18" charset="0"/>
                <a:cs typeface="Times New Roman" panose="02020603050405020304" pitchFamily="18" charset="0"/>
              </a:rPr>
              <a:t>atoms are radioactive).  If this ratio changed, it could be measured.</a:t>
            </a:r>
          </a:p>
        </p:txBody>
      </p:sp>
      <p:sp>
        <p:nvSpPr>
          <p:cNvPr id="3079" name="Text Box 7"/>
          <p:cNvSpPr txBox="1">
            <a:spLocks noChangeArrowheads="1"/>
          </p:cNvSpPr>
          <p:nvPr/>
        </p:nvSpPr>
        <p:spPr bwMode="auto">
          <a:xfrm>
            <a:off x="0" y="2819400"/>
            <a:ext cx="91440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lang="en-US" altLang="en-US" sz="3200" b="1" dirty="0">
                <a:solidFill>
                  <a:srgbClr val="FF0000"/>
                </a:solidFill>
                <a:latin typeface="Times New Roman" panose="02020603050405020304" pitchFamily="18" charset="0"/>
                <a:cs typeface="Times New Roman" panose="02020603050405020304" pitchFamily="18" charset="0"/>
              </a:rPr>
              <a:t>High energy neutrons + N</a:t>
            </a:r>
            <a:r>
              <a:rPr lang="en-US" altLang="en-US" sz="3200" b="1" baseline="-25000" dirty="0">
                <a:solidFill>
                  <a:srgbClr val="FF0000"/>
                </a:solidFill>
                <a:latin typeface="Times New Roman" panose="02020603050405020304" pitchFamily="18" charset="0"/>
                <a:cs typeface="Times New Roman" panose="02020603050405020304" pitchFamily="18" charset="0"/>
              </a:rPr>
              <a:t>2(G)</a:t>
            </a:r>
            <a:r>
              <a:rPr lang="en-US" altLang="en-US" sz="3200" b="1" dirty="0">
                <a:solidFill>
                  <a:srgbClr val="FF0000"/>
                </a:solidFill>
                <a:latin typeface="Times New Roman" panose="02020603050405020304" pitchFamily="18" charset="0"/>
                <a:cs typeface="Times New Roman" panose="02020603050405020304" pitchFamily="18" charset="0"/>
              </a:rPr>
              <a:t> →  C-14 + protons</a:t>
            </a:r>
            <a:br>
              <a:rPr lang="en-US" altLang="en-US" sz="3200" dirty="0">
                <a:solidFill>
                  <a:srgbClr val="FF0000"/>
                </a:solidFill>
              </a:rPr>
            </a:br>
            <a:r>
              <a:rPr lang="en-US" altLang="en-US" sz="2400" dirty="0"/>
              <a:t>This is a type of naturally occurring artificial transmutation.  </a:t>
            </a:r>
            <a:endParaRPr lang="en-US" altLang="en-US" sz="3200" dirty="0"/>
          </a:p>
        </p:txBody>
      </p:sp>
    </p:spTree>
    <p:extLst>
      <p:ext uri="{BB962C8B-B14F-4D97-AF65-F5344CB8AC3E}">
        <p14:creationId xmlns:p14="http://schemas.microsoft.com/office/powerpoint/2010/main" val="132032205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25412E-EAF1-4981-A3A7-05F191732275}"/>
              </a:ext>
            </a:extLst>
          </p:cNvPr>
          <p:cNvSpPr txBox="1"/>
          <p:nvPr/>
        </p:nvSpPr>
        <p:spPr>
          <a:xfrm>
            <a:off x="0" y="0"/>
            <a:ext cx="4267200" cy="6524863"/>
          </a:xfrm>
          <a:prstGeom prst="rect">
            <a:avLst/>
          </a:prstGeom>
          <a:noFill/>
        </p:spPr>
        <p:txBody>
          <a:bodyPr wrap="square" rtlCol="0">
            <a:spAutoFit/>
          </a:bodyPr>
          <a:lstStyle/>
          <a:p>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This radioactive carbon </a:t>
            </a:r>
            <a:b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is everywhere in small quantities.  </a:t>
            </a:r>
          </a:p>
          <a:p>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 </a:t>
            </a:r>
          </a:p>
          <a:p>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In plants and in the animals that eat the plants, and in animals that eat both plants and animals.</a:t>
            </a:r>
          </a:p>
          <a:p>
            <a:endParaRPr lang="en-US" altLang="en-US"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altLang="en-US" sz="2800" dirty="0">
                <a:solidFill>
                  <a:schemeClr val="tx1">
                    <a:lumMod val="95000"/>
                    <a:lumOff val="5000"/>
                  </a:schemeClr>
                </a:solidFill>
                <a:latin typeface="Times New Roman" panose="02020603050405020304" pitchFamily="18" charset="0"/>
                <a:cs typeface="Times New Roman" panose="02020603050405020304" pitchFamily="18" charset="0"/>
              </a:rPr>
              <a:t>Even though it’s always decaying back into nitrogen, it’s also being replaced constantly too.  </a:t>
            </a:r>
          </a:p>
          <a:p>
            <a:endParaRPr lang="en-US" altLang="en-US"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altLang="en-US" sz="2800" b="1" i="1" dirty="0">
                <a:solidFill>
                  <a:srgbClr val="FF0000"/>
                </a:solidFill>
                <a:latin typeface="Times New Roman" panose="02020603050405020304" pitchFamily="18" charset="0"/>
                <a:cs typeface="Times New Roman" panose="02020603050405020304" pitchFamily="18" charset="0"/>
              </a:rPr>
              <a:t>There is a constant amount of C-14 in the world.  </a:t>
            </a:r>
            <a:endParaRPr lang="en-US" b="1" i="1" dirty="0">
              <a:solidFill>
                <a:srgbClr val="FF0000"/>
              </a:solidFill>
            </a:endParaRPr>
          </a:p>
        </p:txBody>
      </p:sp>
      <p:pic>
        <p:nvPicPr>
          <p:cNvPr id="3074" name="Picture 2" descr="How Carbon-14 is Made - Carbon-14 Atoms | HowStuffWorks">
            <a:extLst>
              <a:ext uri="{FF2B5EF4-FFF2-40B4-BE49-F238E27FC236}">
                <a16:creationId xmlns:a16="http://schemas.microsoft.com/office/drawing/2014/main" id="{E99245BD-1055-4235-965C-EBFD081CA4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4618"/>
            <a:ext cx="4572000" cy="6815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22251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4"/>
          <p:cNvSpPr txBox="1">
            <a:spLocks noChangeArrowheads="1"/>
          </p:cNvSpPr>
          <p:nvPr/>
        </p:nvSpPr>
        <p:spPr bwMode="auto">
          <a:xfrm>
            <a:off x="21102" y="23446"/>
            <a:ext cx="914400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2400" dirty="0">
                <a:solidFill>
                  <a:srgbClr val="000000"/>
                </a:solidFill>
                <a:latin typeface="Times New Roman" panose="02020603050405020304" pitchFamily="18" charset="0"/>
                <a:cs typeface="Times New Roman" panose="02020603050405020304" pitchFamily="18" charset="0"/>
              </a:rPr>
              <a:t>If an animal eats regularly, and all animals do (except for one kind), </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they all have a constant ratio of radioactive to stable carbon.  </a:t>
            </a:r>
          </a:p>
          <a:p>
            <a:pPr fontAlgn="base">
              <a:spcBef>
                <a:spcPct val="50000"/>
              </a:spcBef>
              <a:spcAft>
                <a:spcPct val="0"/>
              </a:spcAft>
            </a:pP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103.  Which kind of animal DOES NOT EAT regularly?</a:t>
            </a:r>
          </a:p>
        </p:txBody>
      </p:sp>
      <p:pic>
        <p:nvPicPr>
          <p:cNvPr id="2" name="Picture 4" descr="Image result for yellow bird drawing">
            <a:extLst>
              <a:ext uri="{FF2B5EF4-FFF2-40B4-BE49-F238E27FC236}">
                <a16:creationId xmlns:a16="http://schemas.microsoft.com/office/drawing/2014/main" id="{B4DB0662-1C09-4F28-B864-7E4649C33E06}"/>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b="34297"/>
          <a:stretch/>
        </p:blipFill>
        <p:spPr bwMode="auto">
          <a:xfrm>
            <a:off x="21101" y="2430194"/>
            <a:ext cx="4449455" cy="3665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880412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4"/>
          <p:cNvSpPr txBox="1">
            <a:spLocks noChangeArrowheads="1"/>
          </p:cNvSpPr>
          <p:nvPr/>
        </p:nvSpPr>
        <p:spPr bwMode="auto">
          <a:xfrm>
            <a:off x="21102" y="23446"/>
            <a:ext cx="91440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2400" dirty="0">
                <a:solidFill>
                  <a:srgbClr val="000000"/>
                </a:solidFill>
                <a:latin typeface="Times New Roman" panose="02020603050405020304" pitchFamily="18" charset="0"/>
                <a:cs typeface="Times New Roman" panose="02020603050405020304" pitchFamily="18" charset="0"/>
              </a:rPr>
              <a:t>103.  </a:t>
            </a:r>
            <a:r>
              <a:rPr lang="en-US" altLang="en-US" sz="2400" u="sng" dirty="0">
                <a:solidFill>
                  <a:srgbClr val="FF0000"/>
                </a:solidFill>
                <a:latin typeface="Times New Roman" panose="02020603050405020304" pitchFamily="18" charset="0"/>
                <a:cs typeface="Times New Roman" panose="02020603050405020304" pitchFamily="18" charset="0"/>
              </a:rPr>
              <a:t>Dead animals don’t eat, once they die, the ratio of C-14 to C-12 begins to change.</a:t>
            </a:r>
            <a:r>
              <a:rPr lang="en-US" altLang="en-US" sz="2400" dirty="0">
                <a:solidFill>
                  <a:srgbClr val="000000"/>
                </a:solidFill>
                <a:latin typeface="Times New Roman" panose="02020603050405020304" pitchFamily="18" charset="0"/>
                <a:cs typeface="Times New Roman" panose="02020603050405020304" pitchFamily="18" charset="0"/>
              </a:rPr>
              <a:t>  Since it is measurable (if you’re a scientist) you can calculate how long it must have taken to change that ratio by the amount it changed.  Since you also know the half life of C-14, you can calculate when the last time that bird was still eating (when it died).  </a:t>
            </a:r>
          </a:p>
        </p:txBody>
      </p:sp>
      <p:pic>
        <p:nvPicPr>
          <p:cNvPr id="4098" name="Picture 2" descr="Image result for dead animal cartoon">
            <a:extLst>
              <a:ext uri="{FF2B5EF4-FFF2-40B4-BE49-F238E27FC236}">
                <a16:creationId xmlns:a16="http://schemas.microsoft.com/office/drawing/2014/main" id="{E51A1BC4-8AE7-47B3-8389-7BF21FB6DD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0557" y="3695114"/>
            <a:ext cx="4652341" cy="31242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Image result for yellow bird drawing">
            <a:extLst>
              <a:ext uri="{FF2B5EF4-FFF2-40B4-BE49-F238E27FC236}">
                <a16:creationId xmlns:a16="http://schemas.microsoft.com/office/drawing/2014/main" id="{B4DB0662-1C09-4F28-B864-7E4649C33E06}"/>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b="34297"/>
          <a:stretch/>
        </p:blipFill>
        <p:spPr bwMode="auto">
          <a:xfrm>
            <a:off x="21101" y="2430194"/>
            <a:ext cx="4449455" cy="3665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709779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9439A9-9FA7-462D-BB5B-F8D3816BDBA3}"/>
              </a:ext>
            </a:extLst>
          </p:cNvPr>
          <p:cNvSpPr txBox="1"/>
          <p:nvPr/>
        </p:nvSpPr>
        <p:spPr>
          <a:xfrm>
            <a:off x="-18757" y="0"/>
            <a:ext cx="9144000" cy="489364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Since all living things have a constant amount of C-14, that is measurable, in them, once they die (and stop eating) the radioactive decay begins without replacing the C-14.  </a:t>
            </a:r>
          </a:p>
          <a:p>
            <a:endParaRPr lang="en-US" sz="2400" dirty="0">
              <a:latin typeface="Times New Roman" panose="02020603050405020304" pitchFamily="18" charset="0"/>
              <a:cs typeface="Times New Roman" panose="02020603050405020304" pitchFamily="18" charset="0"/>
            </a:endParaRPr>
          </a:p>
          <a:p>
            <a:r>
              <a:rPr lang="en-US" sz="3600" dirty="0">
                <a:solidFill>
                  <a:srgbClr val="0000FF"/>
                </a:solidFill>
                <a:latin typeface="Times New Roman" panose="02020603050405020304" pitchFamily="18" charset="0"/>
                <a:cs typeface="Times New Roman" panose="02020603050405020304" pitchFamily="18" charset="0"/>
              </a:rPr>
              <a:t>104.</a:t>
            </a:r>
            <a:r>
              <a:rPr lang="en-US" sz="3600" dirty="0">
                <a:latin typeface="Times New Roman" panose="02020603050405020304" pitchFamily="18" charset="0"/>
                <a:cs typeface="Times New Roman" panose="02020603050405020304" pitchFamily="18" charset="0"/>
              </a:rPr>
              <a:t>  </a:t>
            </a:r>
            <a:r>
              <a:rPr lang="en-US" sz="3600" u="sng" dirty="0">
                <a:solidFill>
                  <a:srgbClr val="FF0000"/>
                </a:solidFill>
                <a:latin typeface="Times New Roman" panose="02020603050405020304" pitchFamily="18" charset="0"/>
                <a:cs typeface="Times New Roman" panose="02020603050405020304" pitchFamily="18" charset="0"/>
              </a:rPr>
              <a:t>The longer that animal is dead, the lower        </a:t>
            </a:r>
            <a:br>
              <a:rPr lang="en-US" sz="3600" u="sng"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a:t>
            </a:r>
            <a:r>
              <a:rPr lang="en-US" sz="3600" u="sng" dirty="0">
                <a:solidFill>
                  <a:srgbClr val="FF0000"/>
                </a:solidFill>
                <a:latin typeface="Times New Roman" panose="02020603050405020304" pitchFamily="18" charset="0"/>
                <a:cs typeface="Times New Roman" panose="02020603050405020304" pitchFamily="18" charset="0"/>
              </a:rPr>
              <a:t>the C-14 to C-12 ratio becomes</a:t>
            </a:r>
            <a:endParaRPr lang="en-US" sz="36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000" dirty="0">
                <a:solidFill>
                  <a:srgbClr val="FF0000"/>
                </a:solidFill>
                <a:latin typeface="Times New Roman" panose="02020603050405020304" pitchFamily="18" charset="0"/>
                <a:cs typeface="Times New Roman" panose="02020603050405020304" pitchFamily="18" charset="0"/>
              </a:rPr>
              <a:t>If a scientist measures the bones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of a dead animal to have just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half of the expected C-14, that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means the animal stopped eating</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one half life of C-14 ago,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or 5715 years ago.  </a:t>
            </a:r>
          </a:p>
        </p:txBody>
      </p:sp>
      <p:pic>
        <p:nvPicPr>
          <p:cNvPr id="5122" name="Picture 2" descr="Image result for c14 to c12 ratio graph">
            <a:extLst>
              <a:ext uri="{FF2B5EF4-FFF2-40B4-BE49-F238E27FC236}">
                <a16:creationId xmlns:a16="http://schemas.microsoft.com/office/drawing/2014/main" id="{8A097144-1E13-425D-8208-1EEAC26AD1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60" t="1852" r="4831" b="12963"/>
          <a:stretch/>
        </p:blipFill>
        <p:spPr bwMode="auto">
          <a:xfrm>
            <a:off x="3581399" y="2819399"/>
            <a:ext cx="5257801" cy="35052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B5F5CB5-6309-7862-DEDF-7F4CF56E169F}"/>
              </a:ext>
            </a:extLst>
          </p:cNvPr>
          <p:cNvSpPr txBox="1"/>
          <p:nvPr/>
        </p:nvSpPr>
        <p:spPr>
          <a:xfrm>
            <a:off x="4038600" y="6248400"/>
            <a:ext cx="4953000" cy="369332"/>
          </a:xfrm>
          <a:prstGeom prst="rect">
            <a:avLst/>
          </a:prstGeom>
          <a:solidFill>
            <a:schemeClr val="bg1"/>
          </a:solidFill>
        </p:spPr>
        <p:txBody>
          <a:bodyPr wrap="square" rtlCol="0">
            <a:spAutoFit/>
          </a:bodyPr>
          <a:lstStyle/>
          <a:p>
            <a:r>
              <a:rPr lang="en-US" dirty="0">
                <a:latin typeface="Times New Roman" panose="02020603050405020304" pitchFamily="18" charset="0"/>
                <a:cs typeface="Times New Roman" panose="02020603050405020304" pitchFamily="18" charset="0"/>
              </a:rPr>
              <a:t>½ life:    1              2               3               4              5</a:t>
            </a:r>
          </a:p>
        </p:txBody>
      </p:sp>
    </p:spTree>
    <p:extLst>
      <p:ext uri="{BB962C8B-B14F-4D97-AF65-F5344CB8AC3E}">
        <p14:creationId xmlns:p14="http://schemas.microsoft.com/office/powerpoint/2010/main" val="135382047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1B8163-8BD1-4854-892A-6EE8A33387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400" y="0"/>
            <a:ext cx="3657600" cy="5170516"/>
          </a:xfrm>
          <a:prstGeom prst="rect">
            <a:avLst/>
          </a:prstGeom>
        </p:spPr>
      </p:pic>
      <p:sp>
        <p:nvSpPr>
          <p:cNvPr id="4" name="TextBox 3">
            <a:extLst>
              <a:ext uri="{FF2B5EF4-FFF2-40B4-BE49-F238E27FC236}">
                <a16:creationId xmlns:a16="http://schemas.microsoft.com/office/drawing/2014/main" id="{E62035DD-388C-46CD-B541-80239C6AB096}"/>
              </a:ext>
            </a:extLst>
          </p:cNvPr>
          <p:cNvSpPr txBox="1"/>
          <p:nvPr/>
        </p:nvSpPr>
        <p:spPr>
          <a:xfrm>
            <a:off x="0" y="0"/>
            <a:ext cx="5181600" cy="5755422"/>
          </a:xfrm>
          <a:prstGeom prst="rect">
            <a:avLst/>
          </a:prstGeom>
          <a:noFill/>
        </p:spPr>
        <p:txBody>
          <a:bodyPr wrap="square" rtlCol="0">
            <a:spAutoFit/>
          </a:bodyPr>
          <a:lstStyle/>
          <a:p>
            <a:r>
              <a:rPr lang="en-US" sz="3600" dirty="0">
                <a:solidFill>
                  <a:srgbClr val="FF0000"/>
                </a:solidFill>
              </a:rPr>
              <a:t>Willard F. Libbey wins the Nobel Prize in Chemistry in 1960 </a:t>
            </a:r>
            <a:br>
              <a:rPr lang="en-US" sz="3600" dirty="0">
                <a:solidFill>
                  <a:srgbClr val="FF0000"/>
                </a:solidFill>
              </a:rPr>
            </a:br>
            <a:r>
              <a:rPr lang="en-US" sz="2000" dirty="0"/>
              <a:t>for work he did in the 1940’s with Radioactive C-14 to date previously </a:t>
            </a:r>
            <a:br>
              <a:rPr lang="en-US" sz="2000" dirty="0"/>
            </a:br>
            <a:r>
              <a:rPr lang="en-US" sz="2000" dirty="0"/>
              <a:t>living organisms.  </a:t>
            </a:r>
          </a:p>
          <a:p>
            <a:br>
              <a:rPr lang="en-US" sz="2000" dirty="0"/>
            </a:br>
            <a:r>
              <a:rPr lang="en-US" sz="2000" dirty="0"/>
              <a:t>It is very accurate to at least 50,000 years.  Older materials can still be measured, but there is some error possible due to the fact that very little C14 will be measurable.  </a:t>
            </a:r>
          </a:p>
          <a:p>
            <a:endParaRPr lang="en-US" sz="2000" dirty="0"/>
          </a:p>
          <a:p>
            <a:r>
              <a:rPr lang="en-US" sz="2000" dirty="0"/>
              <a:t>Some larger samples have been scientifically measured to longer, but not much older than that.  Dinosaurs cannot </a:t>
            </a:r>
            <a:br>
              <a:rPr lang="en-US" sz="2000" dirty="0"/>
            </a:br>
            <a:r>
              <a:rPr lang="en-US" sz="2000" dirty="0"/>
              <a:t>be measured using the C-14 method.  </a:t>
            </a:r>
          </a:p>
        </p:txBody>
      </p:sp>
    </p:spTree>
    <p:extLst>
      <p:ext uri="{BB962C8B-B14F-4D97-AF65-F5344CB8AC3E}">
        <p14:creationId xmlns:p14="http://schemas.microsoft.com/office/powerpoint/2010/main" val="405113230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la brea tar pits">
            <a:extLst>
              <a:ext uri="{FF2B5EF4-FFF2-40B4-BE49-F238E27FC236}">
                <a16:creationId xmlns:a16="http://schemas.microsoft.com/office/drawing/2014/main" id="{5C506BC8-9FAF-4EFF-84AC-17B34B7DB4B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762000"/>
            <a:ext cx="9144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EFA7FC6-76DC-4133-B65E-98BA5FDFB860}"/>
              </a:ext>
            </a:extLst>
          </p:cNvPr>
          <p:cNvSpPr txBox="1"/>
          <p:nvPr/>
        </p:nvSpPr>
        <p:spPr>
          <a:xfrm>
            <a:off x="0" y="0"/>
            <a:ext cx="9144000" cy="523220"/>
          </a:xfrm>
          <a:prstGeom prst="rect">
            <a:avLst/>
          </a:prstGeom>
          <a:noFill/>
        </p:spPr>
        <p:txBody>
          <a:bodyPr wrap="square" rtlCol="0">
            <a:spAutoFit/>
          </a:bodyPr>
          <a:lstStyle/>
          <a:p>
            <a:r>
              <a:rPr lang="en-US" sz="2800" dirty="0">
                <a:solidFill>
                  <a:srgbClr val="FF0000"/>
                </a:solidFill>
              </a:rPr>
              <a:t>105.  </a:t>
            </a:r>
            <a:r>
              <a:rPr lang="en-US" sz="2800" dirty="0">
                <a:solidFill>
                  <a:srgbClr val="0000FF"/>
                </a:solidFill>
              </a:rPr>
              <a:t>The La Brea Tar Pits, near Los Angeles, California</a:t>
            </a:r>
          </a:p>
        </p:txBody>
      </p:sp>
    </p:spTree>
    <p:extLst>
      <p:ext uri="{BB962C8B-B14F-4D97-AF65-F5344CB8AC3E}">
        <p14:creationId xmlns:p14="http://schemas.microsoft.com/office/powerpoint/2010/main" val="73552380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saber tooth tiger la brea tar pits">
            <a:extLst>
              <a:ext uri="{FF2B5EF4-FFF2-40B4-BE49-F238E27FC236}">
                <a16:creationId xmlns:a16="http://schemas.microsoft.com/office/drawing/2014/main" id="{87462E34-5A43-4440-9DEA-800284AC44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38992"/>
            <a:ext cx="9144000" cy="491900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FE6A195-06BE-45AC-B1CF-15EF459BD66C}"/>
              </a:ext>
            </a:extLst>
          </p:cNvPr>
          <p:cNvSpPr txBox="1"/>
          <p:nvPr/>
        </p:nvSpPr>
        <p:spPr>
          <a:xfrm>
            <a:off x="0" y="0"/>
            <a:ext cx="9144000" cy="1938992"/>
          </a:xfrm>
          <a:prstGeom prst="rect">
            <a:avLst/>
          </a:prstGeom>
          <a:noFill/>
        </p:spPr>
        <p:txBody>
          <a:bodyPr wrap="square" rtlCol="0">
            <a:spAutoFit/>
          </a:bodyPr>
          <a:lstStyle/>
          <a:p>
            <a:r>
              <a:rPr lang="en-US" sz="2400" dirty="0">
                <a:solidFill>
                  <a:schemeClr val="accent2">
                    <a:lumMod val="50000"/>
                  </a:schemeClr>
                </a:solidFill>
                <a:latin typeface="Times New Roman" panose="02020603050405020304" pitchFamily="18" charset="0"/>
                <a:cs typeface="Times New Roman" panose="02020603050405020304" pitchFamily="18" charset="0"/>
              </a:rPr>
              <a:t>Museum Models, sunk in the tar, near LA, California.  This shows a mastodon stuck and about to sink into the tar, where it will NOT ROT.  Once in a while these animals pop back out and scientists can wash them off and examine perfectly preserved specimens.  The ratio of C-14 to C-12 tell how long ago they stopped eating.  </a:t>
            </a:r>
          </a:p>
        </p:txBody>
      </p:sp>
    </p:spTree>
    <p:extLst>
      <p:ext uri="{BB962C8B-B14F-4D97-AF65-F5344CB8AC3E}">
        <p14:creationId xmlns:p14="http://schemas.microsoft.com/office/powerpoint/2010/main" val="405856521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WordArt 4"/>
          <p:cNvSpPr>
            <a:spLocks noChangeArrowheads="1" noChangeShapeType="1" noTextEdit="1"/>
          </p:cNvSpPr>
          <p:nvPr/>
        </p:nvSpPr>
        <p:spPr bwMode="auto">
          <a:xfrm>
            <a:off x="304800" y="228600"/>
            <a:ext cx="8458200" cy="1295400"/>
          </a:xfrm>
          <a:prstGeom prst="rect">
            <a:avLst/>
          </a:prstGeom>
        </p:spPr>
        <p:txBody>
          <a:bodyPr wrap="none" fromWordArt="1">
            <a:prstTxWarp prst="textPlain">
              <a:avLst>
                <a:gd name="adj" fmla="val 50000"/>
              </a:avLst>
            </a:prstTxWarp>
          </a:bodyPr>
          <a:lstStyle/>
          <a:p>
            <a:pPr algn="ctr" fontAlgn="base">
              <a:spcBef>
                <a:spcPct val="0"/>
              </a:spcBef>
              <a:spcAft>
                <a:spcPct val="0"/>
              </a:spcAft>
            </a:pPr>
            <a:r>
              <a:rPr lang="en-US"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Nuclear Medicine</a:t>
            </a:r>
          </a:p>
        </p:txBody>
      </p:sp>
      <p:sp>
        <p:nvSpPr>
          <p:cNvPr id="8197" name="Text Box 5"/>
          <p:cNvSpPr txBox="1">
            <a:spLocks noChangeArrowheads="1"/>
          </p:cNvSpPr>
          <p:nvPr/>
        </p:nvSpPr>
        <p:spPr bwMode="auto">
          <a:xfrm>
            <a:off x="0" y="1779687"/>
            <a:ext cx="9144000" cy="4862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lang="en-US" altLang="en-US" sz="2000" dirty="0">
                <a:solidFill>
                  <a:srgbClr val="FF0000"/>
                </a:solidFill>
                <a:latin typeface="Times New Roman" panose="02020603050405020304" pitchFamily="18" charset="0"/>
                <a:cs typeface="Times New Roman" panose="02020603050405020304" pitchFamily="18" charset="0"/>
              </a:rPr>
              <a:t>There are only 2 uses for nuclear radiation that are discussed in high school.</a:t>
            </a:r>
          </a:p>
          <a:p>
            <a:pPr fontAlgn="base">
              <a:spcBef>
                <a:spcPct val="50000"/>
              </a:spcBef>
              <a:spcAft>
                <a:spcPct val="0"/>
              </a:spcAft>
            </a:pPr>
            <a:r>
              <a:rPr lang="en-US" altLang="en-US" sz="3200" dirty="0">
                <a:solidFill>
                  <a:srgbClr val="000000"/>
                </a:solidFill>
                <a:latin typeface="Times New Roman" panose="02020603050405020304" pitchFamily="18" charset="0"/>
                <a:cs typeface="Times New Roman" panose="02020603050405020304" pitchFamily="18" charset="0"/>
              </a:rPr>
              <a:t>106.  </a:t>
            </a:r>
            <a:r>
              <a:rPr lang="en-US" altLang="en-US" sz="3200" b="1" dirty="0">
                <a:solidFill>
                  <a:srgbClr val="000000"/>
                </a:solidFill>
                <a:latin typeface="Times New Roman" panose="02020603050405020304" pitchFamily="18" charset="0"/>
                <a:cs typeface="Times New Roman" panose="02020603050405020304" pitchFamily="18" charset="0"/>
              </a:rPr>
              <a:t>Iodine-131 is for the </a:t>
            </a:r>
            <a:r>
              <a:rPr lang="en-US" altLang="en-US" sz="3200" b="1" u="sng" dirty="0">
                <a:solidFill>
                  <a:srgbClr val="000000"/>
                </a:solidFill>
                <a:latin typeface="Times New Roman" panose="02020603050405020304" pitchFamily="18" charset="0"/>
                <a:cs typeface="Times New Roman" panose="02020603050405020304" pitchFamily="18" charset="0"/>
              </a:rPr>
              <a:t>diagnosis and treatment</a:t>
            </a:r>
            <a:r>
              <a:rPr lang="en-US" altLang="en-US" sz="3200" b="1" dirty="0">
                <a:solidFill>
                  <a:srgbClr val="000000"/>
                </a:solidFill>
                <a:latin typeface="Times New Roman" panose="02020603050405020304" pitchFamily="18" charset="0"/>
                <a:cs typeface="Times New Roman" panose="02020603050405020304" pitchFamily="18" charset="0"/>
              </a:rPr>
              <a:t>   </a:t>
            </a:r>
            <a:br>
              <a:rPr lang="en-US" altLang="en-US" sz="3200" b="1" dirty="0">
                <a:solidFill>
                  <a:srgbClr val="000000"/>
                </a:solidFill>
                <a:latin typeface="Times New Roman" panose="02020603050405020304" pitchFamily="18" charset="0"/>
                <a:cs typeface="Times New Roman" panose="02020603050405020304" pitchFamily="18" charset="0"/>
              </a:rPr>
            </a:br>
            <a:r>
              <a:rPr lang="en-US" altLang="en-US" sz="3200" b="1" dirty="0">
                <a:solidFill>
                  <a:srgbClr val="000000"/>
                </a:solidFill>
                <a:latin typeface="Times New Roman" panose="02020603050405020304" pitchFamily="18" charset="0"/>
                <a:cs typeface="Times New Roman" panose="02020603050405020304" pitchFamily="18" charset="0"/>
              </a:rPr>
              <a:t>         of thyroid disorders</a:t>
            </a:r>
            <a:r>
              <a:rPr lang="en-US" altLang="en-US" sz="3200" dirty="0">
                <a:solidFill>
                  <a:srgbClr val="000000"/>
                </a:solidFill>
                <a:latin typeface="Times New Roman" panose="02020603050405020304" pitchFamily="18" charset="0"/>
                <a:cs typeface="Times New Roman" panose="02020603050405020304" pitchFamily="18" charset="0"/>
              </a:rPr>
              <a:t>.  </a:t>
            </a:r>
            <a:br>
              <a:rPr lang="en-US" altLang="en-US" sz="3200" dirty="0">
                <a:solidFill>
                  <a:srgbClr val="000000"/>
                </a:solidFill>
                <a:latin typeface="Times New Roman" panose="02020603050405020304" pitchFamily="18" charset="0"/>
                <a:cs typeface="Times New Roman" panose="02020603050405020304" pitchFamily="18" charset="0"/>
              </a:rPr>
            </a:br>
            <a:r>
              <a:rPr lang="en-US" altLang="en-US" dirty="0">
                <a:solidFill>
                  <a:srgbClr val="000000"/>
                </a:solidFill>
                <a:latin typeface="Times New Roman" panose="02020603050405020304" pitchFamily="18" charset="0"/>
                <a:cs typeface="Times New Roman" panose="02020603050405020304" pitchFamily="18" charset="0"/>
              </a:rPr>
              <a:t> </a:t>
            </a:r>
            <a:br>
              <a:rPr lang="en-US" altLang="en-US" sz="32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This radioactive isotope is injected into a person, then after 24 or 48 hours a special “picture” is taken, called a radiograph, which measures the amount of radiation in someone’s throat (where the thyroid gland is).</a:t>
            </a:r>
            <a:br>
              <a:rPr lang="en-US" altLang="en-US" sz="2400" dirty="0">
                <a:solidFill>
                  <a:srgbClr val="000000"/>
                </a:solidFill>
                <a:latin typeface="Times New Roman" panose="02020603050405020304" pitchFamily="18" charset="0"/>
                <a:cs typeface="Times New Roman" panose="02020603050405020304" pitchFamily="18" charset="0"/>
              </a:rPr>
            </a:b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FF"/>
                </a:solidFill>
                <a:latin typeface="Times New Roman" panose="02020603050405020304" pitchFamily="18" charset="0"/>
                <a:cs typeface="Times New Roman" panose="02020603050405020304" pitchFamily="18" charset="0"/>
              </a:rPr>
              <a:t>Radioactive iodine is chemically identical, just radioactive, the thyroid gland picks it up, or doesn’t, doctors can </a:t>
            </a:r>
            <a:r>
              <a:rPr lang="en-US" altLang="en-US" sz="2400" u="sng" dirty="0">
                <a:solidFill>
                  <a:srgbClr val="0000FF"/>
                </a:solidFill>
                <a:latin typeface="Times New Roman" panose="02020603050405020304" pitchFamily="18" charset="0"/>
                <a:cs typeface="Times New Roman" panose="02020603050405020304" pitchFamily="18" charset="0"/>
              </a:rPr>
              <a:t>diagnose</a:t>
            </a:r>
            <a:r>
              <a:rPr lang="en-US" altLang="en-US" sz="2400" dirty="0">
                <a:solidFill>
                  <a:srgbClr val="0000FF"/>
                </a:solidFill>
                <a:latin typeface="Times New Roman" panose="02020603050405020304" pitchFamily="18" charset="0"/>
                <a:cs typeface="Times New Roman" panose="02020603050405020304" pitchFamily="18" charset="0"/>
              </a:rPr>
              <a:t> glandular activity.</a:t>
            </a:r>
            <a:r>
              <a:rPr lang="en-US" altLang="en-US" sz="2400" dirty="0">
                <a:solidFill>
                  <a:srgbClr val="000000"/>
                </a:solidFill>
                <a:latin typeface="Times New Roman" panose="02020603050405020304" pitchFamily="18" charset="0"/>
                <a:cs typeface="Times New Roman" panose="02020603050405020304" pitchFamily="18" charset="0"/>
              </a:rPr>
              <a:t>  </a:t>
            </a:r>
            <a:r>
              <a:rPr lang="en-US" altLang="en-US" sz="2400" dirty="0">
                <a:solidFill>
                  <a:srgbClr val="FF0000"/>
                </a:solidFill>
                <a:latin typeface="Times New Roman" panose="02020603050405020304" pitchFamily="18" charset="0"/>
                <a:cs typeface="Times New Roman" panose="02020603050405020304" pitchFamily="18" charset="0"/>
              </a:rPr>
              <a:t>Radioactive iodine “gets stuck” in thyroid and emits beta radiation that can “kill” cancer, to </a:t>
            </a:r>
            <a:r>
              <a:rPr lang="en-US" altLang="en-US" sz="2400" u="sng" dirty="0">
                <a:solidFill>
                  <a:srgbClr val="FF0000"/>
                </a:solidFill>
                <a:latin typeface="Times New Roman" panose="02020603050405020304" pitchFamily="18" charset="0"/>
                <a:cs typeface="Times New Roman" panose="02020603050405020304" pitchFamily="18" charset="0"/>
              </a:rPr>
              <a:t>treat</a:t>
            </a:r>
            <a:r>
              <a:rPr lang="en-US" altLang="en-US" sz="2400" dirty="0">
                <a:solidFill>
                  <a:srgbClr val="FF0000"/>
                </a:solidFill>
                <a:latin typeface="Times New Roman" panose="02020603050405020304" pitchFamily="18" charset="0"/>
                <a:cs typeface="Times New Roman" panose="02020603050405020304" pitchFamily="18" charset="0"/>
              </a:rPr>
              <a:t> patients medically.  </a:t>
            </a:r>
            <a:endParaRPr lang="en-US" altLang="en-US"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864263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WordArt 4"/>
          <p:cNvSpPr>
            <a:spLocks noChangeArrowheads="1" noChangeShapeType="1" noTextEdit="1"/>
          </p:cNvSpPr>
          <p:nvPr/>
        </p:nvSpPr>
        <p:spPr bwMode="auto">
          <a:xfrm>
            <a:off x="304800" y="228600"/>
            <a:ext cx="8458200" cy="1295400"/>
          </a:xfrm>
          <a:prstGeom prst="rect">
            <a:avLst/>
          </a:prstGeom>
        </p:spPr>
        <p:txBody>
          <a:bodyPr wrap="none" fromWordArt="1">
            <a:prstTxWarp prst="textPlain">
              <a:avLst>
                <a:gd name="adj" fmla="val 50000"/>
              </a:avLst>
            </a:prstTxWarp>
          </a:bodyPr>
          <a:lstStyle/>
          <a:p>
            <a:pPr algn="ctr" fontAlgn="base">
              <a:spcBef>
                <a:spcPct val="0"/>
              </a:spcBef>
              <a:spcAft>
                <a:spcPct val="0"/>
              </a:spcAft>
            </a:pPr>
            <a:r>
              <a:rPr lang="en-US"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a:rPr>
              <a:t>Nuclear Medicine</a:t>
            </a:r>
          </a:p>
        </p:txBody>
      </p:sp>
      <p:sp>
        <p:nvSpPr>
          <p:cNvPr id="8197" name="Text Box 5"/>
          <p:cNvSpPr txBox="1">
            <a:spLocks noChangeArrowheads="1"/>
          </p:cNvSpPr>
          <p:nvPr/>
        </p:nvSpPr>
        <p:spPr bwMode="auto">
          <a:xfrm>
            <a:off x="0" y="1828800"/>
            <a:ext cx="9144000" cy="4647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lang="en-US" altLang="en-US" sz="3200" dirty="0">
                <a:solidFill>
                  <a:srgbClr val="000000"/>
                </a:solidFill>
                <a:latin typeface="Times New Roman" panose="02020603050405020304" pitchFamily="18" charset="0"/>
                <a:cs typeface="Times New Roman" panose="02020603050405020304" pitchFamily="18" charset="0"/>
              </a:rPr>
              <a:t>107.  C</a:t>
            </a:r>
            <a:r>
              <a:rPr lang="en-US" altLang="en-US" sz="3200" b="1" dirty="0">
                <a:solidFill>
                  <a:srgbClr val="000000"/>
                </a:solidFill>
                <a:latin typeface="Times New Roman" panose="02020603050405020304" pitchFamily="18" charset="0"/>
                <a:cs typeface="Times New Roman" panose="02020603050405020304" pitchFamily="18" charset="0"/>
              </a:rPr>
              <a:t>obalt-60 to </a:t>
            </a:r>
            <a:r>
              <a:rPr lang="en-US" altLang="en-US" sz="3200" b="1" u="sng" dirty="0">
                <a:solidFill>
                  <a:srgbClr val="000000"/>
                </a:solidFill>
                <a:latin typeface="Times New Roman" panose="02020603050405020304" pitchFamily="18" charset="0"/>
                <a:cs typeface="Times New Roman" panose="02020603050405020304" pitchFamily="18" charset="0"/>
              </a:rPr>
              <a:t>treat</a:t>
            </a:r>
            <a:r>
              <a:rPr lang="en-US" altLang="en-US" sz="3200" b="1" dirty="0">
                <a:solidFill>
                  <a:srgbClr val="000000"/>
                </a:solidFill>
                <a:latin typeface="Times New Roman" panose="02020603050405020304" pitchFamily="18" charset="0"/>
                <a:cs typeface="Times New Roman" panose="02020603050405020304" pitchFamily="18" charset="0"/>
              </a:rPr>
              <a:t> some cancers</a:t>
            </a:r>
            <a:r>
              <a:rPr lang="en-US" altLang="en-US" sz="3200" dirty="0">
                <a:solidFill>
                  <a:srgbClr val="000000"/>
                </a:solidFill>
                <a:latin typeface="Times New Roman" panose="02020603050405020304" pitchFamily="18" charset="0"/>
                <a:cs typeface="Times New Roman" panose="02020603050405020304" pitchFamily="18" charset="0"/>
              </a:rPr>
              <a:t>.  </a:t>
            </a:r>
          </a:p>
          <a:p>
            <a:pPr fontAlgn="base">
              <a:spcBef>
                <a:spcPct val="50000"/>
              </a:spcBef>
              <a:spcAft>
                <a:spcPct val="0"/>
              </a:spcAft>
            </a:pP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This isotope produces beta radiation, which can be aimed like a beam of invisible killer rays, which gets pointed at tumors inside people.  </a:t>
            </a:r>
          </a:p>
          <a:p>
            <a:pPr fontAlgn="base">
              <a:spcBef>
                <a:spcPct val="50000"/>
              </a:spcBef>
              <a:spcAft>
                <a:spcPct val="0"/>
              </a:spcAft>
            </a:pPr>
            <a:r>
              <a:rPr lang="en-US" altLang="en-US" sz="2400" dirty="0">
                <a:solidFill>
                  <a:srgbClr val="000000"/>
                </a:solidFill>
                <a:latin typeface="Times New Roman" panose="02020603050405020304" pitchFamily="18" charset="0"/>
                <a:cs typeface="Times New Roman" panose="02020603050405020304" pitchFamily="18" charset="0"/>
              </a:rPr>
              <a:t>The beta particles kill most cells they pass though, including cancers.  Their plan is to zap the tumors precisely while killing as few of the healthy cells at possible.  </a:t>
            </a:r>
          </a:p>
          <a:p>
            <a:pPr fontAlgn="base">
              <a:spcBef>
                <a:spcPct val="50000"/>
              </a:spcBef>
              <a:spcAft>
                <a:spcPct val="0"/>
              </a:spcAft>
            </a:pPr>
            <a:r>
              <a:rPr lang="en-US" altLang="en-US" sz="2400" dirty="0">
                <a:solidFill>
                  <a:srgbClr val="000000"/>
                </a:solidFill>
                <a:latin typeface="Times New Roman" panose="02020603050405020304" pitchFamily="18" charset="0"/>
                <a:cs typeface="Times New Roman" panose="02020603050405020304" pitchFamily="18" charset="0"/>
              </a:rPr>
              <a:t>Radiation treatment causes the patient pain and nausea, and some cell death, which can mostly self repair, hopefully making you </a:t>
            </a:r>
            <a:r>
              <a:rPr lang="en-US" altLang="en-US" sz="2400">
                <a:solidFill>
                  <a:srgbClr val="000000"/>
                </a:solidFill>
                <a:latin typeface="Times New Roman" panose="02020603050405020304" pitchFamily="18" charset="0"/>
                <a:cs typeface="Times New Roman" panose="02020603050405020304" pitchFamily="18" charset="0"/>
              </a:rPr>
              <a:t>cancer free.  </a:t>
            </a:r>
            <a:endParaRPr lang="en-US" altLang="en-US" sz="2400" dirty="0">
              <a:solidFill>
                <a:srgbClr val="000000"/>
              </a:solidFill>
              <a:latin typeface="Times New Roman" panose="02020603050405020304" pitchFamily="18" charset="0"/>
              <a:cs typeface="Times New Roman" panose="02020603050405020304" pitchFamily="18" charset="0"/>
            </a:endParaRPr>
          </a:p>
          <a:p>
            <a:pPr fontAlgn="base">
              <a:spcBef>
                <a:spcPct val="50000"/>
              </a:spcBef>
              <a:spcAft>
                <a:spcPct val="0"/>
              </a:spcAft>
            </a:pPr>
            <a:r>
              <a:rPr lang="en-US" altLang="en-US" sz="2400" b="1" dirty="0">
                <a:solidFill>
                  <a:srgbClr val="FF0000"/>
                </a:solidFill>
                <a:latin typeface="Times New Roman" panose="02020603050405020304" pitchFamily="18" charset="0"/>
                <a:cs typeface="Times New Roman" panose="02020603050405020304" pitchFamily="18" charset="0"/>
              </a:rPr>
              <a:t>108.  Most other radioactive isotopes are not used in medicine.  </a:t>
            </a:r>
            <a:endParaRPr lang="en-US" altLang="en-US" sz="32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4490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4551</TotalTime>
  <Words>7004</Words>
  <Application>Microsoft Office PowerPoint</Application>
  <PresentationFormat>On-screen Show (4:3)</PresentationFormat>
  <Paragraphs>832</Paragraphs>
  <Slides>111</Slides>
  <Notes>0</Notes>
  <HiddenSlides>0</HiddenSlides>
  <MMClips>0</MMClips>
  <ScaleCrop>false</ScaleCrop>
  <HeadingPairs>
    <vt:vector size="6" baseType="variant">
      <vt:variant>
        <vt:lpstr>Fonts Used</vt:lpstr>
      </vt:variant>
      <vt:variant>
        <vt:i4>14</vt:i4>
      </vt:variant>
      <vt:variant>
        <vt:lpstr>Theme</vt:lpstr>
      </vt:variant>
      <vt:variant>
        <vt:i4>5</vt:i4>
      </vt:variant>
      <vt:variant>
        <vt:lpstr>Slide Titles</vt:lpstr>
      </vt:variant>
      <vt:variant>
        <vt:i4>111</vt:i4>
      </vt:variant>
    </vt:vector>
  </HeadingPairs>
  <TitlesOfParts>
    <vt:vector size="130" baseType="lpstr">
      <vt:lpstr>Arial</vt:lpstr>
      <vt:lpstr>Arial Black</vt:lpstr>
      <vt:lpstr>Calibri</vt:lpstr>
      <vt:lpstr>Cambria Math</vt:lpstr>
      <vt:lpstr>Century Schoolbook</vt:lpstr>
      <vt:lpstr>Comic Sans MS</vt:lpstr>
      <vt:lpstr>Congenial</vt:lpstr>
      <vt:lpstr>Congenial SemiBold</vt:lpstr>
      <vt:lpstr>Narkisim</vt:lpstr>
      <vt:lpstr>Tahoma</vt:lpstr>
      <vt:lpstr>The Serif Hand Extrablack</vt:lpstr>
      <vt:lpstr>Times New Roman</vt:lpstr>
      <vt:lpstr>Verdana</vt:lpstr>
      <vt:lpstr>Wingdings</vt:lpstr>
      <vt:lpstr>Office Theme</vt:lpstr>
      <vt:lpstr>Default Design</vt:lpstr>
      <vt:lpstr>1_Default Design</vt:lpstr>
      <vt:lpstr>2_Default Design</vt:lpstr>
      <vt:lpstr>3_Default Design</vt:lpstr>
      <vt:lpstr>Welcome to Nuclear Chemistry Previously we have been focusing on how the electrons of atoms and ions do their thing.  Electrons are shared, transferred, and allow for bonding.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Nuclear chem class #3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ARBUISO, CHARLES B</dc:creator>
  <cp:lastModifiedBy>ARBUISO, CHARLES B</cp:lastModifiedBy>
  <cp:revision>266</cp:revision>
  <dcterms:created xsi:type="dcterms:W3CDTF">2012-05-14T02:57:22Z</dcterms:created>
  <dcterms:modified xsi:type="dcterms:W3CDTF">2026-05-20T03:04:17Z</dcterms:modified>
</cp:coreProperties>
</file>