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70" r:id="rId5"/>
    <p:sldId id="259" r:id="rId6"/>
    <p:sldId id="458" r:id="rId7"/>
    <p:sldId id="459" r:id="rId8"/>
    <p:sldId id="460" r:id="rId9"/>
    <p:sldId id="461" r:id="rId10"/>
    <p:sldId id="462" r:id="rId11"/>
    <p:sldId id="463" r:id="rId12"/>
    <p:sldId id="464" r:id="rId13"/>
    <p:sldId id="465" r:id="rId14"/>
    <p:sldId id="260" r:id="rId15"/>
    <p:sldId id="335" r:id="rId16"/>
    <p:sldId id="498" r:id="rId17"/>
    <p:sldId id="337" r:id="rId18"/>
    <p:sldId id="281" r:id="rId19"/>
    <p:sldId id="272" r:id="rId20"/>
    <p:sldId id="273" r:id="rId21"/>
    <p:sldId id="351" r:id="rId22"/>
    <p:sldId id="499" r:id="rId23"/>
    <p:sldId id="352" r:id="rId24"/>
    <p:sldId id="500" r:id="rId25"/>
    <p:sldId id="501" r:id="rId26"/>
    <p:sldId id="263" r:id="rId27"/>
    <p:sldId id="277" r:id="rId28"/>
    <p:sldId id="264" r:id="rId29"/>
    <p:sldId id="502" r:id="rId30"/>
    <p:sldId id="265" r:id="rId31"/>
    <p:sldId id="503" r:id="rId32"/>
    <p:sldId id="280" r:id="rId33"/>
    <p:sldId id="420" r:id="rId34"/>
    <p:sldId id="267" r:id="rId35"/>
    <p:sldId id="504" r:id="rId36"/>
    <p:sldId id="269" r:id="rId37"/>
    <p:sldId id="505" r:id="rId38"/>
    <p:sldId id="506" r:id="rId39"/>
    <p:sldId id="507" r:id="rId40"/>
    <p:sldId id="508" r:id="rId41"/>
    <p:sldId id="509" r:id="rId42"/>
    <p:sldId id="510" r:id="rId43"/>
    <p:sldId id="511" r:id="rId44"/>
    <p:sldId id="512" r:id="rId45"/>
    <p:sldId id="402" r:id="rId46"/>
    <p:sldId id="513" r:id="rId47"/>
    <p:sldId id="514" r:id="rId48"/>
    <p:sldId id="515" r:id="rId49"/>
    <p:sldId id="257" r:id="rId50"/>
    <p:sldId id="516" r:id="rId51"/>
    <p:sldId id="517" r:id="rId52"/>
    <p:sldId id="518" r:id="rId53"/>
    <p:sldId id="413" r:id="rId54"/>
    <p:sldId id="519" r:id="rId55"/>
    <p:sldId id="520" r:id="rId56"/>
    <p:sldId id="258" r:id="rId57"/>
    <p:sldId id="421" r:id="rId58"/>
    <p:sldId id="341" r:id="rId59"/>
    <p:sldId id="360" r:id="rId60"/>
    <p:sldId id="422" r:id="rId61"/>
    <p:sldId id="342" r:id="rId62"/>
    <p:sldId id="300" r:id="rId63"/>
    <p:sldId id="521" r:id="rId64"/>
    <p:sldId id="522" r:id="rId65"/>
    <p:sldId id="289" r:id="rId66"/>
    <p:sldId id="303" r:id="rId67"/>
    <p:sldId id="523" r:id="rId68"/>
    <p:sldId id="524" r:id="rId69"/>
    <p:sldId id="291" r:id="rId70"/>
    <p:sldId id="305" r:id="rId71"/>
    <p:sldId id="307" r:id="rId72"/>
    <p:sldId id="308" r:id="rId73"/>
    <p:sldId id="431" r:id="rId74"/>
    <p:sldId id="525" r:id="rId75"/>
    <p:sldId id="526" r:id="rId76"/>
    <p:sldId id="294" r:id="rId77"/>
    <p:sldId id="485" r:id="rId78"/>
    <p:sldId id="527" r:id="rId79"/>
    <p:sldId id="528" r:id="rId80"/>
    <p:sldId id="365" r:id="rId81"/>
    <p:sldId id="490" r:id="rId82"/>
    <p:sldId id="530" r:id="rId83"/>
    <p:sldId id="531" r:id="rId84"/>
    <p:sldId id="495" r:id="rId85"/>
    <p:sldId id="532" r:id="rId86"/>
    <p:sldId id="533" r:id="rId87"/>
    <p:sldId id="317" r:id="rId88"/>
    <p:sldId id="318" r:id="rId89"/>
    <p:sldId id="534" r:id="rId90"/>
    <p:sldId id="295" r:id="rId91"/>
    <p:sldId id="535" r:id="rId92"/>
    <p:sldId id="343" r:id="rId93"/>
    <p:sldId id="378" r:id="rId94"/>
    <p:sldId id="536" r:id="rId95"/>
    <p:sldId id="537" r:id="rId96"/>
    <p:sldId id="322" r:id="rId97"/>
    <p:sldId id="538" r:id="rId98"/>
    <p:sldId id="539" r:id="rId99"/>
    <p:sldId id="540" r:id="rId100"/>
    <p:sldId id="296" r:id="rId101"/>
    <p:sldId id="297" r:id="rId102"/>
    <p:sldId id="298" r:id="rId103"/>
    <p:sldId id="299" r:id="rId104"/>
    <p:sldId id="384" r:id="rId105"/>
    <p:sldId id="497" r:id="rId106"/>
    <p:sldId id="541" r:id="rId107"/>
    <p:sldId id="326" r:id="rId108"/>
    <p:sldId id="385" r:id="rId109"/>
    <p:sldId id="390" r:id="rId110"/>
    <p:sldId id="452" r:id="rId111"/>
    <p:sldId id="457" r:id="rId112"/>
    <p:sldId id="439" r:id="rId113"/>
    <p:sldId id="394" r:id="rId114"/>
    <p:sldId id="440" r:id="rId115"/>
    <p:sldId id="441" r:id="rId116"/>
    <p:sldId id="442" r:id="rId117"/>
    <p:sldId id="339" r:id="rId118"/>
    <p:sldId id="443" r:id="rId1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99CCFF"/>
    <a:srgbClr val="FFFFCC"/>
    <a:srgbClr val="0000FF"/>
    <a:srgbClr val="B3FDFE"/>
    <a:srgbClr val="FF0000"/>
    <a:srgbClr val="FF3300"/>
    <a:srgbClr val="EFF7FF"/>
    <a:srgbClr val="FFE699"/>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07.732"/>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0 88,'22'-2,"-1"0,0-1,33-10,6-1,92-9,230-7,158 33,-249 11,118 1,-400-15,285 4,-200 2,105 20,-64 6,-85-18,103 14,68 7,-63-7,-109-22,49 7,171 45,-235-49,1-1,0-2,60 3,109-9,-98-3,-50 3,117-5,-148 2,0-1,0-1,-1-1,47-18,-47 16,0 0,1 2,0 1,0 0,0 2,31 0,-29 1,3-1,1-2,42-13,-46 10,0 1,0 2,44-3,-53 7,-1 1,1 0,0 1,0 2,-1-1,1 2,-1 0,0 2,25 10,-41-16,1 1,0 0,-1 0,1 0,-1 0,0 0,1 0,-1 0,0 0,1 0,-1 1,0-1,0 0,0 1,0-1,0 1,-1-1,1 1,0 0,-1-1,1 1,-1 0,0-1,1 1,-1 0,0 0,0-1,0 1,0 0,0 0,-1-1,1 1,0 0,-1-1,1 1,-1 0,0-1,-1 4,-10 15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09.210"/>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87,'345'-24,"-187"8,877-30,-993 48,56 10,20 1,285-10,-207-6,258 29,-371-11,85 26,-103-22,0-4,117 13,-114-21,-2 2,1 3,75 24,-107-28,0-2,0-1,1-2,0-1,0-2,41-6,-50 2,-3-2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10.869"/>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88,'23'-2,"1"-1,-1-1,0-1,0-1,25-10,30-8,-33 14,0 3,71-4,93 11,-115 1,449-1,346 3,-517 31,-240-18,7-7,146-9,-120-3,-146 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12.350"/>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0 114,'60'-3,"0"-3,59-13,84-8,-10 17,334-10,-297 6,15 0,-224 14,-4-1,0 2,0 0,-1 0,1 2,16 4,-15-1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13.290"/>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0 161,'5'0,"6"0,7 0,4-5,3-1,7-5,8-5,6-4,0-4,-3 2,-3 4,-5 7,-3 4,-3 3,-6-2,-2 0,-4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15.737"/>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0,'167'14,"-111"-6,59-1,234-8,-319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17.474"/>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0 173,'37'-2,"-1"-1,0-2,-1-2,1-1,-2-1,51-22,-62 25,0 0,1 2,0 0,0 2,29 0,-24 1,-1-1,1-1,37-9,-18-2,-10 2,1 1,1 3,0 0,0 3,47-1,-47 6,-23-1,-1 1,0 0,1 2,-1 0,0 0,0 2,21 6,3 8,1-2,1-1,0-2,1-3,0-1,1-2,79 3,-104-9,1-1,-1-1,0-1,0 0,0-2,0 0,-1-1,31-12,-28 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36:19.130"/>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0 309,'1'-2,"0"0,0 0,0 0,0 0,0 0,0 0,0 0,1 0,-1 1,1-1,-1 0,1 1,0-1,2 0,2-4,8-6,1 0,0 1,1 0,0 1,1 1,0 1,0 1,32-10,16 0,73-10,-95 20,87-21,-69 14,0 2,71-3,257-13,55-2,-84 31,-164 26,-134-15,1-4,76 2,-93-10,-14 0,-1 0,1-2,46-9,-54 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9T17:36:21.319"/>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0 57 0,'4072'-57'0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10CD-CA8E-469A-847E-22C43A7D79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84E679-51D7-4F67-B06B-07AA7FEF68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D2EFD7-71AC-4EDA-8DF9-98D89AC0D9EB}"/>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5" name="Footer Placeholder 4">
            <a:extLst>
              <a:ext uri="{FF2B5EF4-FFF2-40B4-BE49-F238E27FC236}">
                <a16:creationId xmlns:a16="http://schemas.microsoft.com/office/drawing/2014/main" id="{D66D0F25-2CDB-4EA1-B29B-873633A0E0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6C7C2E-594C-4575-B120-87E53E43B0BE}"/>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334548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D838-F989-4015-9924-6403C0C6AD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80B0DF-DA4D-4A44-9770-62DA270F62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C85391-8F3F-4FE1-90A7-035A25098DFC}"/>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5" name="Footer Placeholder 4">
            <a:extLst>
              <a:ext uri="{FF2B5EF4-FFF2-40B4-BE49-F238E27FC236}">
                <a16:creationId xmlns:a16="http://schemas.microsoft.com/office/drawing/2014/main" id="{EC49FE65-5EF7-4276-8F3E-219340B425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8B7A6E-E815-4E94-AFD9-A8AC8A5C6ED3}"/>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71824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8820-5515-4644-958C-0B04EAB61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D1B4B-9900-4BBF-A8DB-3FEF578ECF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B81650-A711-4432-B913-67F8FDC48787}"/>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5" name="Footer Placeholder 4">
            <a:extLst>
              <a:ext uri="{FF2B5EF4-FFF2-40B4-BE49-F238E27FC236}">
                <a16:creationId xmlns:a16="http://schemas.microsoft.com/office/drawing/2014/main" id="{CCEBFD61-CD60-4CB1-AFCE-CF0BEECA49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65006D-66F6-4A93-9BCB-AEC9666FA73C}"/>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25827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0E4F-0F59-4810-A888-EE7E1121BF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0EDB06-3110-499A-A5AA-958ED1B685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94753A-AC50-4CB4-930F-A14D8AA2CC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FD9E62-9198-49AC-B893-EEC93C32D11A}"/>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6" name="Footer Placeholder 5">
            <a:extLst>
              <a:ext uri="{FF2B5EF4-FFF2-40B4-BE49-F238E27FC236}">
                <a16:creationId xmlns:a16="http://schemas.microsoft.com/office/drawing/2014/main" id="{897231D2-9116-46FC-B745-039E9CA753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05CF31-ADFD-4768-BA83-144A996BD957}"/>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193162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E917F-96FF-4469-B9A9-C5285D48C8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AC7923-627B-4563-B3FB-2AF41FF4BD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9DA840A-C5D8-4F85-B000-95E8499C0A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92DC45-6760-402C-9756-8C32114D99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28FDB3-9675-4194-972E-4F114350F2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F405BE-80D0-4F00-9C17-B4FCF2FA9F57}"/>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8" name="Footer Placeholder 7">
            <a:extLst>
              <a:ext uri="{FF2B5EF4-FFF2-40B4-BE49-F238E27FC236}">
                <a16:creationId xmlns:a16="http://schemas.microsoft.com/office/drawing/2014/main" id="{37CCF212-06B0-4118-BE47-F5FF01F77D0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F2A2E00-B12F-4265-9F78-2F198C4E902D}"/>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88850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0161-6BD2-48DE-BD37-39C82B35A9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3A3CEF-271F-4E57-9D52-ECF68D6D4427}"/>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4" name="Footer Placeholder 3">
            <a:extLst>
              <a:ext uri="{FF2B5EF4-FFF2-40B4-BE49-F238E27FC236}">
                <a16:creationId xmlns:a16="http://schemas.microsoft.com/office/drawing/2014/main" id="{9711B5C5-7EE1-4DEF-BC5F-4BFC4E7E588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A2A0426-655C-4561-97E8-C82CFD136AA1}"/>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685248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20010-1965-4B50-8B7C-B3695B0412EF}"/>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3" name="Footer Placeholder 2">
            <a:extLst>
              <a:ext uri="{FF2B5EF4-FFF2-40B4-BE49-F238E27FC236}">
                <a16:creationId xmlns:a16="http://schemas.microsoft.com/office/drawing/2014/main" id="{933CE52D-5DC5-410F-9C37-B7A5A24FD8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63CE3FF-4F42-434B-A9C6-E88E1F1DFC2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963045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6DA1-74B6-47B6-BB5C-56AA4904A0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102550-F47A-45BB-BAEF-BD5A92250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77B921-85B8-4F6D-949D-D4E60E65D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6B1787-489B-4A64-8543-BAB50400D5A5}"/>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6" name="Footer Placeholder 5">
            <a:extLst>
              <a:ext uri="{FF2B5EF4-FFF2-40B4-BE49-F238E27FC236}">
                <a16:creationId xmlns:a16="http://schemas.microsoft.com/office/drawing/2014/main" id="{269E3708-C555-43EB-AB96-1F3CADDC7FE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7EA7F1-C934-4F30-9B4B-C70DC5D4BEE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88990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8CC8-700D-40DE-A450-448E11D395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4775A1-FD4D-45A1-95CC-A49EC68B1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0EB2F1-E921-4F77-B2AF-491EC1540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9F2B75-DCFE-42E9-93D2-A338864545DD}"/>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6" name="Footer Placeholder 5">
            <a:extLst>
              <a:ext uri="{FF2B5EF4-FFF2-40B4-BE49-F238E27FC236}">
                <a16:creationId xmlns:a16="http://schemas.microsoft.com/office/drawing/2014/main" id="{6413AE10-4133-4ADB-A821-C8CFD05D20F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52EFA-B6C1-4F72-A542-7514CA9806C7}"/>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2965806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2982-4FE0-430B-9D64-5A53AF98C7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866A21-C0A5-42F1-AD08-270AC2CA00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39151-7DD0-4BC9-BA22-6E40D60D160E}"/>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5" name="Footer Placeholder 4">
            <a:extLst>
              <a:ext uri="{FF2B5EF4-FFF2-40B4-BE49-F238E27FC236}">
                <a16:creationId xmlns:a16="http://schemas.microsoft.com/office/drawing/2014/main" id="{B3738580-2AB2-47C6-BE8A-5BCB009D9A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C45C52-E36F-4499-89AD-C3ABB2DA098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233933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909D71-4803-4A32-89C4-12987746E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A3BEA-9517-4795-82F4-2A449CBF74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883DD8-BFDB-41E5-996F-D5FCED66DE91}"/>
              </a:ext>
            </a:extLst>
          </p:cNvPr>
          <p:cNvSpPr>
            <a:spLocks noGrp="1"/>
          </p:cNvSpPr>
          <p:nvPr>
            <p:ph type="dt" sz="half" idx="10"/>
          </p:nvPr>
        </p:nvSpPr>
        <p:spPr/>
        <p:txBody>
          <a:bodyPr/>
          <a:lstStyle/>
          <a:p>
            <a:fld id="{8258E199-9684-4E48-A80F-1BCB1E51D3DE}" type="datetimeFigureOut">
              <a:rPr lang="en-US" smtClean="0"/>
              <a:t>1/24/2026</a:t>
            </a:fld>
            <a:endParaRPr lang="en-US" dirty="0"/>
          </a:p>
        </p:txBody>
      </p:sp>
      <p:sp>
        <p:nvSpPr>
          <p:cNvPr id="5" name="Footer Placeholder 4">
            <a:extLst>
              <a:ext uri="{FF2B5EF4-FFF2-40B4-BE49-F238E27FC236}">
                <a16:creationId xmlns:a16="http://schemas.microsoft.com/office/drawing/2014/main" id="{7252B4B7-4F7D-4D4E-A0A4-33561696EE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B22258-F98E-431F-AC57-184B41B45F3B}"/>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052832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7C61E90-620E-4856-9D4A-E9A91D5853F3}" type="slidenum">
              <a:rPr lang="en-US" altLang="en-US"/>
              <a:pPr>
                <a:defRPr/>
              </a:pPr>
              <a:t>‹#›</a:t>
            </a:fld>
            <a:endParaRPr lang="en-US" altLang="en-US" dirty="0"/>
          </a:p>
        </p:txBody>
      </p:sp>
    </p:spTree>
    <p:extLst>
      <p:ext uri="{BB962C8B-B14F-4D97-AF65-F5344CB8AC3E}">
        <p14:creationId xmlns:p14="http://schemas.microsoft.com/office/powerpoint/2010/main" val="602956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8E6614C-D866-4F97-A100-3D2EF4791D8C}" type="slidenum">
              <a:rPr lang="en-US" altLang="en-US"/>
              <a:pPr>
                <a:defRPr/>
              </a:pPr>
              <a:t>‹#›</a:t>
            </a:fld>
            <a:endParaRPr lang="en-US" altLang="en-US" dirty="0"/>
          </a:p>
        </p:txBody>
      </p:sp>
    </p:spTree>
    <p:extLst>
      <p:ext uri="{BB962C8B-B14F-4D97-AF65-F5344CB8AC3E}">
        <p14:creationId xmlns:p14="http://schemas.microsoft.com/office/powerpoint/2010/main" val="35570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0DB25CC-29A8-427C-A033-14016AB2BFF7}" type="slidenum">
              <a:rPr lang="en-US" altLang="en-US"/>
              <a:pPr>
                <a:defRPr/>
              </a:pPr>
              <a:t>‹#›</a:t>
            </a:fld>
            <a:endParaRPr lang="en-US" altLang="en-US" dirty="0"/>
          </a:p>
        </p:txBody>
      </p:sp>
    </p:spTree>
    <p:extLst>
      <p:ext uri="{BB962C8B-B14F-4D97-AF65-F5344CB8AC3E}">
        <p14:creationId xmlns:p14="http://schemas.microsoft.com/office/powerpoint/2010/main" val="1350914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186025B-36A1-48E5-8153-89D8C3F59E9A}" type="slidenum">
              <a:rPr lang="en-US" altLang="en-US"/>
              <a:pPr>
                <a:defRPr/>
              </a:pPr>
              <a:t>‹#›</a:t>
            </a:fld>
            <a:endParaRPr lang="en-US" altLang="en-US" dirty="0"/>
          </a:p>
        </p:txBody>
      </p:sp>
    </p:spTree>
    <p:extLst>
      <p:ext uri="{BB962C8B-B14F-4D97-AF65-F5344CB8AC3E}">
        <p14:creationId xmlns:p14="http://schemas.microsoft.com/office/powerpoint/2010/main" val="443297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0A7F8854-A05F-49EE-B17B-EB6FE4577AC9}" type="slidenum">
              <a:rPr lang="en-US" altLang="en-US"/>
              <a:pPr>
                <a:defRPr/>
              </a:pPr>
              <a:t>‹#›</a:t>
            </a:fld>
            <a:endParaRPr lang="en-US" altLang="en-US" dirty="0"/>
          </a:p>
        </p:txBody>
      </p:sp>
    </p:spTree>
    <p:extLst>
      <p:ext uri="{BB962C8B-B14F-4D97-AF65-F5344CB8AC3E}">
        <p14:creationId xmlns:p14="http://schemas.microsoft.com/office/powerpoint/2010/main" val="2009642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6F5BC1C-1DF8-4C04-97A8-0FE3C1A1E027}" type="slidenum">
              <a:rPr lang="en-US" altLang="en-US"/>
              <a:pPr>
                <a:defRPr/>
              </a:pPr>
              <a:t>‹#›</a:t>
            </a:fld>
            <a:endParaRPr lang="en-US" altLang="en-US" dirty="0"/>
          </a:p>
        </p:txBody>
      </p:sp>
    </p:spTree>
    <p:extLst>
      <p:ext uri="{BB962C8B-B14F-4D97-AF65-F5344CB8AC3E}">
        <p14:creationId xmlns:p14="http://schemas.microsoft.com/office/powerpoint/2010/main" val="446917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A4D2179-9830-4542-A59F-A2101325B5CD}" type="slidenum">
              <a:rPr lang="en-US" altLang="en-US"/>
              <a:pPr>
                <a:defRPr/>
              </a:pPr>
              <a:t>‹#›</a:t>
            </a:fld>
            <a:endParaRPr lang="en-US" altLang="en-US" dirty="0"/>
          </a:p>
        </p:txBody>
      </p:sp>
    </p:spTree>
    <p:extLst>
      <p:ext uri="{BB962C8B-B14F-4D97-AF65-F5344CB8AC3E}">
        <p14:creationId xmlns:p14="http://schemas.microsoft.com/office/powerpoint/2010/main" val="12693735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25065B5-7630-4FD9-AC9C-DF656E9A354F}" type="slidenum">
              <a:rPr lang="en-US" altLang="en-US"/>
              <a:pPr>
                <a:defRPr/>
              </a:pPr>
              <a:t>‹#›</a:t>
            </a:fld>
            <a:endParaRPr lang="en-US" altLang="en-US" dirty="0"/>
          </a:p>
        </p:txBody>
      </p:sp>
    </p:spTree>
    <p:extLst>
      <p:ext uri="{BB962C8B-B14F-4D97-AF65-F5344CB8AC3E}">
        <p14:creationId xmlns:p14="http://schemas.microsoft.com/office/powerpoint/2010/main" val="2467685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13CA5C7-8574-45F3-B920-0B81EF000507}" type="slidenum">
              <a:rPr lang="en-US" altLang="en-US"/>
              <a:pPr>
                <a:defRPr/>
              </a:pPr>
              <a:t>‹#›</a:t>
            </a:fld>
            <a:endParaRPr lang="en-US" altLang="en-US" dirty="0"/>
          </a:p>
        </p:txBody>
      </p:sp>
    </p:spTree>
    <p:extLst>
      <p:ext uri="{BB962C8B-B14F-4D97-AF65-F5344CB8AC3E}">
        <p14:creationId xmlns:p14="http://schemas.microsoft.com/office/powerpoint/2010/main" val="814026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86B6A01-C27E-4583-BC7C-6120356D1842}" type="slidenum">
              <a:rPr lang="en-US" altLang="en-US"/>
              <a:pPr>
                <a:defRPr/>
              </a:pPr>
              <a:t>‹#›</a:t>
            </a:fld>
            <a:endParaRPr lang="en-US" altLang="en-US" dirty="0"/>
          </a:p>
        </p:txBody>
      </p:sp>
    </p:spTree>
    <p:extLst>
      <p:ext uri="{BB962C8B-B14F-4D97-AF65-F5344CB8AC3E}">
        <p14:creationId xmlns:p14="http://schemas.microsoft.com/office/powerpoint/2010/main" val="2143524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FB73FDA-FC3D-447F-BA60-16F336A07B3D}" type="slidenum">
              <a:rPr lang="en-US" altLang="en-US"/>
              <a:pPr>
                <a:defRPr/>
              </a:pPr>
              <a:t>‹#›</a:t>
            </a:fld>
            <a:endParaRPr lang="en-US" altLang="en-US" dirty="0"/>
          </a:p>
        </p:txBody>
      </p:sp>
    </p:spTree>
    <p:extLst>
      <p:ext uri="{BB962C8B-B14F-4D97-AF65-F5344CB8AC3E}">
        <p14:creationId xmlns:p14="http://schemas.microsoft.com/office/powerpoint/2010/main" val="674727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5A407C1-B163-4236-A976-34E409C5C642}"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289576-92C9-450E-800A-A1529C2C0F3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75919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BA1BE46-6613-4D67-85B6-29832F9C187C}"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6C2440D-04AA-4315-B911-80FD9DB6926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20837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740663E-E997-4274-A266-56D9ECEDCF72}"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EC4F8FB-EF94-467E-B716-7B91D108EBB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67736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997EFF8-E080-4A0B-B002-9B21730BBCF0}"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E9A792-C920-45D1-9FD1-69F1C48CB48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22581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1F26A8B-8A84-44F1-AA93-D3E8554A9906}"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AE8D99D-904D-481F-B6F7-9CB20DC1FF7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21515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A9C7BE9-30F4-43A1-8902-0F98ABA0AB90}"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EEDECB6-A81C-4CCF-866B-F7B97508F94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05416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AE432A3-B1C5-4D3D-B2DB-0D62F81A46A0}"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5CECC55-A7F9-42A1-A106-895F33BDC1F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327780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4F245C2-9D6E-43BE-B2E6-A548522ED41B}"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3D52CCA-257C-43B4-A27B-1C11CC20ACB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734444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7A57D23-D576-43FA-A238-57C9421534B1}"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8F3E2D2-A466-4786-9357-799FF53C7E3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603630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3639684-4051-4E88-923C-A08911EA9E94}"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B5C8D34-0E5B-4A23-971C-061CD170511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08460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76027DD-4465-4DD7-8A21-CD9E5ED6A12B}"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9B82B0-BF8E-4005-87D7-231367D7653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980322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30DEE1B-06DE-4E4C-8037-544DBA886D42}"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7D23DBC-4691-4F38-A6D2-45E405D2B3B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561637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577B758-FAD1-48D5-B3DB-C71327980C03}"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5E0093F-9C80-40A5-87BC-E70C229EF3B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978454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FCDA619-FA68-4721-9FA1-80E4A21D73C7}"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D0141DC-210A-47C8-ABD4-A1B48F61004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760406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803CFAD-10E1-42F3-AF2F-8171FF292F4D}"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DDB196A-BC34-4A73-AEA8-5C6DBAF1C2F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160081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FEDAE33-5A00-4BEB-B1CF-78E14B318CB5}"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33F06BB-7003-45F6-8211-A16F4F703B4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23061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89C9E86-4A4D-4A9F-91C5-D85EA278563D}"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574E24B-2715-4CB8-9872-40C45B48504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031776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E2C908-4083-411C-8148-404607F04DDB}"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EDC269F-B490-43F9-A8C2-44B254BFF7C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324134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D3C50AB-14B4-459D-97C7-9A10456260C2}"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D0579BE-BDFD-49ED-BE63-D1064C58D09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833629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0B867D8-0760-4275-BD6A-ABB08DD1B54E}"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6E2A1F9-63DB-400E-AC22-6FE69F41557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16381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9A5427-F7F8-4E52-A32D-EF17B82D753C}"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927B0F8-5091-41E4-9ACD-74FCD027343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922781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1E6DA3F-8B4F-4D95-BFA9-A0D5ABA9E7F2}"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AA2B6D-D011-4E0D-A1EA-AE9007B5A8D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34391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DC2437-C552-47CA-A7AB-8E25A5358F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C5EA3-DE39-403F-A5CD-1EBFE7BD5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D21AE-6F35-4B0D-BB02-85D1EEAC1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8E199-9684-4E48-A80F-1BCB1E51D3DE}" type="datetimeFigureOut">
              <a:rPr lang="en-US" smtClean="0"/>
              <a:t>1/24/2026</a:t>
            </a:fld>
            <a:endParaRPr lang="en-US" dirty="0"/>
          </a:p>
        </p:txBody>
      </p:sp>
      <p:sp>
        <p:nvSpPr>
          <p:cNvPr id="5" name="Footer Placeholder 4">
            <a:extLst>
              <a:ext uri="{FF2B5EF4-FFF2-40B4-BE49-F238E27FC236}">
                <a16:creationId xmlns:a16="http://schemas.microsoft.com/office/drawing/2014/main" id="{56D74303-9A97-4C4A-9D03-03C66CA4A5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5755A73-5FD9-4347-8D46-104250ADC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3194A3-0112-44FA-919D-6E05B14111AC}" type="slidenum">
              <a:rPr lang="en-US" smtClean="0"/>
              <a:t>‹#›</a:t>
            </a:fld>
            <a:endParaRPr lang="en-US" dirty="0"/>
          </a:p>
        </p:txBody>
      </p:sp>
    </p:spTree>
    <p:extLst>
      <p:ext uri="{BB962C8B-B14F-4D97-AF65-F5344CB8AC3E}">
        <p14:creationId xmlns:p14="http://schemas.microsoft.com/office/powerpoint/2010/main" val="154128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en-US" dirty="0"/>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307DF11-5652-4287-928F-1F7A8E0441AA}" type="slidenum">
              <a:rPr lang="en-US" altLang="en-US"/>
              <a:pPr>
                <a:defRPr/>
              </a:pPr>
              <a:t>‹#›</a:t>
            </a:fld>
            <a:endParaRPr lang="en-US" altLang="en-US" dirty="0"/>
          </a:p>
        </p:txBody>
      </p:sp>
    </p:spTree>
    <p:extLst>
      <p:ext uri="{BB962C8B-B14F-4D97-AF65-F5344CB8AC3E}">
        <p14:creationId xmlns:p14="http://schemas.microsoft.com/office/powerpoint/2010/main" val="297432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A7BBFC4-1B98-4A7A-A201-FEB5D98D2304}"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341E978-9991-47D0-8914-D6CE8DF5F6D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99740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BA4C58E3-A8E7-4D87-A7F1-47A2F748C5AD}" type="datetimeFigureOut">
              <a:rPr lang="en-US">
                <a:solidFill>
                  <a:prstClr val="black">
                    <a:tint val="75000"/>
                  </a:prstClr>
                </a:solidFill>
              </a:rPr>
              <a:pPr>
                <a:defRPr/>
              </a:pPr>
              <a:t>1/24/2026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804F0E1-43B5-4805-BE1E-37074D39D7D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501701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6.xml"/><Relationship Id="rId18" Type="http://schemas.openxmlformats.org/officeDocument/2006/relationships/image" Target="../media/image12.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9.png"/><Relationship Id="rId17" Type="http://schemas.openxmlformats.org/officeDocument/2006/relationships/customXml" Target="../ink/ink8.xml"/><Relationship Id="rId2" Type="http://schemas.openxmlformats.org/officeDocument/2006/relationships/image" Target="../media/image3.JPG"/><Relationship Id="rId16" Type="http://schemas.openxmlformats.org/officeDocument/2006/relationships/image" Target="../media/image11.png"/><Relationship Id="rId20"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8.png"/><Relationship Id="rId19" Type="http://schemas.openxmlformats.org/officeDocument/2006/relationships/customXml" Target="../ink/ink9.xml"/><Relationship Id="rId4" Type="http://schemas.openxmlformats.org/officeDocument/2006/relationships/image" Target="../media/image5.png"/><Relationship Id="rId9" Type="http://schemas.openxmlformats.org/officeDocument/2006/relationships/customXml" Target="../ink/ink4.xml"/><Relationship Id="rId14"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0.xml"/></Relationships>
</file>

<file path=ppt/slides/_rels/slide8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845127"/>
            <a:ext cx="12192000" cy="6012873"/>
          </a:xfrm>
        </p:spPr>
        <p:txBody>
          <a:bodyPr/>
          <a:lstStyle/>
          <a:p>
            <a:pPr algn="l" eaLnBrk="1" hangingPunct="1"/>
            <a:r>
              <a:rPr lang="en-US" altLang="en-US" sz="4800" dirty="0">
                <a:latin typeface="Times New Roman" panose="02020603050405020304" pitchFamily="18" charset="0"/>
                <a:cs typeface="Times New Roman" panose="02020603050405020304" pitchFamily="18" charset="0"/>
              </a:rPr>
              <a:t>OB:  Trends of the Periodic Table</a:t>
            </a:r>
            <a:br>
              <a:rPr lang="en-US" altLang="en-US" sz="4800" dirty="0">
                <a:latin typeface="Times New Roman" panose="02020603050405020304" pitchFamily="18" charset="0"/>
                <a:cs typeface="Times New Roman" panose="02020603050405020304" pitchFamily="18" charset="0"/>
              </a:rPr>
            </a:br>
            <a:br>
              <a:rPr lang="en-US" altLang="en-US" sz="4800" dirty="0">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1. Dimitri Mendeleev created the</a:t>
            </a:r>
            <a:br>
              <a:rPr lang="en-US" altLang="en-US" sz="4800"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first modern periodic table</a:t>
            </a:r>
            <a:br>
              <a:rPr lang="en-US" altLang="en-US" sz="4800"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in March 1869.  </a:t>
            </a:r>
            <a:br>
              <a:rPr lang="en-US" altLang="en-US" sz="4800" dirty="0">
                <a:solidFill>
                  <a:srgbClr val="FF0000"/>
                </a:solidFill>
                <a:latin typeface="Times New Roman" panose="02020603050405020304" pitchFamily="18" charset="0"/>
                <a:cs typeface="Times New Roman" panose="02020603050405020304" pitchFamily="18" charset="0"/>
              </a:rPr>
            </a:br>
            <a:br>
              <a:rPr lang="en-US" altLang="en-US" sz="4800" dirty="0">
                <a:solidFill>
                  <a:srgbClr val="FF0000"/>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The Periodic Table in your NYS Reference Tables packet</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is modeled on it.  </a:t>
            </a:r>
            <a:r>
              <a:rPr lang="en-US" altLang="en-US" sz="3600" dirty="0">
                <a:solidFill>
                  <a:srgbClr val="0000FF"/>
                </a:solidFill>
                <a:latin typeface="Times New Roman" panose="02020603050405020304" pitchFamily="18" charset="0"/>
                <a:cs typeface="Times New Roman" panose="02020603050405020304" pitchFamily="18" charset="0"/>
              </a:rPr>
              <a:t>Take yours out right now.  </a:t>
            </a:r>
            <a:br>
              <a:rPr lang="en-US" altLang="en-US" sz="3600" dirty="0">
                <a:solidFill>
                  <a:srgbClr val="FF0000"/>
                </a:solidFill>
                <a:latin typeface="Times New Roman" panose="02020603050405020304" pitchFamily="18" charset="0"/>
                <a:cs typeface="Times New Roman" panose="02020603050405020304" pitchFamily="18" charset="0"/>
              </a:rPr>
            </a:br>
            <a:endParaRPr lang="en-US" altLang="en-US" sz="4800" dirty="0">
              <a:latin typeface="Times New Roman" panose="02020603050405020304" pitchFamily="18" charset="0"/>
              <a:cs typeface="Times New Roman" panose="02020603050405020304" pitchFamily="18" charset="0"/>
            </a:endParaRPr>
          </a:p>
        </p:txBody>
      </p:sp>
      <p:pic>
        <p:nvPicPr>
          <p:cNvPr id="4" name="Picture 6" descr="mendeleev's house">
            <a:extLst>
              <a:ext uri="{FF2B5EF4-FFF2-40B4-BE49-F238E27FC236}">
                <a16:creationId xmlns:a16="http://schemas.microsoft.com/office/drawing/2014/main" id="{9105F40F-2465-4006-9630-7B4E6025E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6735" y="439681"/>
            <a:ext cx="3152775"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298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8DD2DB-6234-48F2-8022-C9D2D3562E3C}"/>
              </a:ext>
            </a:extLst>
          </p:cNvPr>
          <p:cNvSpPr txBox="1"/>
          <p:nvPr/>
        </p:nvSpPr>
        <p:spPr>
          <a:xfrm>
            <a:off x="0" y="30609"/>
            <a:ext cx="12192000" cy="5902000"/>
          </a:xfrm>
          <a:prstGeom prst="rect">
            <a:avLst/>
          </a:prstGeom>
          <a:noFill/>
        </p:spPr>
        <p:txBody>
          <a:bodyPr wrap="square" rtlCol="0">
            <a:spAutoFit/>
          </a:bodyPr>
          <a:lstStyle/>
          <a:p>
            <a:pPr marL="0" marR="0" indent="0" algn="l">
              <a:lnSpc>
                <a:spcPct val="119000"/>
              </a:lnSpc>
              <a:spcBef>
                <a:spcPts val="0"/>
              </a:spcBef>
              <a:spcAft>
                <a:spcPts val="0"/>
              </a:spcAft>
            </a:pPr>
            <a:r>
              <a:rPr lang="en-US" sz="3200" kern="1200" dirty="0">
                <a:ln>
                  <a:noFill/>
                </a:ln>
                <a:solidFill>
                  <a:srgbClr val="000000"/>
                </a:solidFill>
                <a:effectLst/>
                <a:latin typeface="Times New Roman" panose="02020603050405020304" pitchFamily="18" charset="0"/>
                <a:cs typeface="Times New Roman" panose="02020603050405020304" pitchFamily="18" charset="0"/>
              </a:rPr>
              <a:t>2  There are </a:t>
            </a:r>
            <a:r>
              <a:rPr lang="en-US" sz="3200" kern="1200" dirty="0">
                <a:ln>
                  <a:noFill/>
                </a:ln>
                <a:solidFill>
                  <a:srgbClr val="FF3300"/>
                </a:solidFill>
                <a:effectLst/>
                <a:latin typeface="Times New Roman" panose="02020603050405020304" pitchFamily="18" charset="0"/>
                <a:cs typeface="Times New Roman" panose="02020603050405020304" pitchFamily="18" charset="0"/>
              </a:rPr>
              <a:t>18</a:t>
            </a:r>
            <a:r>
              <a:rPr lang="en-US" sz="3200" kern="1200" dirty="0">
                <a:ln>
                  <a:noFill/>
                </a:ln>
                <a:solidFill>
                  <a:srgbClr val="000000"/>
                </a:solidFill>
                <a:effectLst/>
                <a:latin typeface="Times New Roman" panose="02020603050405020304" pitchFamily="18" charset="0"/>
                <a:cs typeface="Times New Roman" panose="02020603050405020304" pitchFamily="18" charset="0"/>
              </a:rPr>
              <a:t> COLUMNS on the table, they are called </a:t>
            </a:r>
            <a:r>
              <a:rPr lang="en-US" sz="3200" u="sng" kern="1200" dirty="0">
                <a:ln>
                  <a:noFill/>
                </a:ln>
                <a:solidFill>
                  <a:srgbClr val="FF0000"/>
                </a:solidFill>
                <a:effectLst/>
                <a:latin typeface="Times New Roman" panose="02020603050405020304" pitchFamily="18" charset="0"/>
                <a:cs typeface="Times New Roman" panose="02020603050405020304" pitchFamily="18" charset="0"/>
              </a:rPr>
              <a:t>GROUPS</a:t>
            </a:r>
            <a:r>
              <a:rPr lang="en-US" sz="3200" kern="1200" dirty="0">
                <a:ln>
                  <a:noFill/>
                </a:ln>
                <a:solidFill>
                  <a:srgbClr val="000000"/>
                </a:solidFill>
                <a:effectLst/>
                <a:latin typeface="Times New Roman" panose="02020603050405020304" pitchFamily="18" charset="0"/>
                <a:cs typeface="Times New Roman" panose="02020603050405020304" pitchFamily="18" charset="0"/>
              </a:rPr>
              <a:t>.   </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sz="3200" kern="1400" dirty="0">
                <a:ln>
                  <a:noFill/>
                </a:ln>
                <a:solidFill>
                  <a:srgbClr val="000000"/>
                </a:solidFill>
                <a:effectLst/>
                <a:latin typeface="Times New Roman" panose="02020603050405020304" pitchFamily="18" charset="0"/>
                <a:cs typeface="Times New Roman" panose="02020603050405020304" pitchFamily="18" charset="0"/>
              </a:rPr>
              <a:t> </a:t>
            </a:r>
            <a:br>
              <a:rPr lang="en-US" sz="3200" kern="1400" dirty="0">
                <a:ln>
                  <a:noFill/>
                </a:ln>
                <a:solidFill>
                  <a:srgbClr val="000000"/>
                </a:solidFill>
                <a:effectLst/>
                <a:latin typeface="Times New Roman" panose="02020603050405020304" pitchFamily="18" charset="0"/>
                <a:cs typeface="Times New Roman" panose="02020603050405020304" pitchFamily="18" charset="0"/>
              </a:rPr>
            </a:br>
            <a:br>
              <a:rPr lang="en-US" sz="3200" kern="1400" dirty="0">
                <a:ln>
                  <a:noFill/>
                </a:ln>
                <a:solidFill>
                  <a:srgbClr val="000000"/>
                </a:solidFill>
                <a:effectLst/>
                <a:latin typeface="Times New Roman" panose="02020603050405020304" pitchFamily="18" charset="0"/>
                <a:cs typeface="Times New Roman" panose="02020603050405020304" pitchFamily="18" charset="0"/>
              </a:rPr>
            </a:br>
            <a:br>
              <a:rPr lang="en-US" sz="3200" kern="1400" dirty="0">
                <a:ln>
                  <a:noFill/>
                </a:ln>
                <a:solidFill>
                  <a:srgbClr val="000000"/>
                </a:solidFill>
                <a:effectLst/>
                <a:latin typeface="Times New Roman" panose="02020603050405020304" pitchFamily="18" charset="0"/>
                <a:cs typeface="Times New Roman" panose="02020603050405020304" pitchFamily="18" charset="0"/>
              </a:rPr>
            </a:br>
            <a:br>
              <a:rPr lang="en-US" sz="3200" kern="1400" dirty="0">
                <a:ln>
                  <a:noFill/>
                </a:ln>
                <a:solidFill>
                  <a:srgbClr val="000000"/>
                </a:solidFill>
                <a:effectLst/>
                <a:latin typeface="Times New Roman" panose="02020603050405020304" pitchFamily="18" charset="0"/>
                <a:cs typeface="Times New Roman" panose="02020603050405020304" pitchFamily="18" charset="0"/>
              </a:rPr>
            </a:br>
            <a:endParaRPr lang="en-US" sz="3200" kern="1400" dirty="0">
              <a:ln>
                <a:noFill/>
              </a:ln>
              <a:solidFill>
                <a:srgbClr val="000000"/>
              </a:solidFill>
              <a:effectLst/>
              <a:latin typeface="Times New Roman" panose="02020603050405020304" pitchFamily="18" charset="0"/>
              <a:cs typeface="Times New Roman" panose="02020603050405020304" pitchFamily="18" charset="0"/>
            </a:endParaRPr>
          </a:p>
          <a:p>
            <a:pPr marL="0" marR="0" indent="0" algn="l">
              <a:lnSpc>
                <a:spcPct val="119000"/>
              </a:lnSpc>
              <a:spcBef>
                <a:spcPts val="0"/>
              </a:spcBef>
              <a:spcAft>
                <a:spcPts val="600"/>
              </a:spcAft>
            </a:pPr>
            <a:r>
              <a:rPr lang="en-US" sz="3200" kern="1200" dirty="0">
                <a:ln>
                  <a:noFill/>
                </a:ln>
                <a:solidFill>
                  <a:srgbClr val="000000"/>
                </a:solidFill>
                <a:effectLst/>
                <a:latin typeface="Times New Roman" panose="02020603050405020304" pitchFamily="18" charset="0"/>
                <a:cs typeface="Times New Roman" panose="02020603050405020304" pitchFamily="18" charset="0"/>
              </a:rPr>
              <a:t>3  There are 7 ROWS that go across </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sz="3200" kern="1200" dirty="0">
                <a:ln>
                  <a:noFill/>
                </a:ln>
                <a:solidFill>
                  <a:srgbClr val="000000"/>
                </a:solidFill>
                <a:effectLst/>
                <a:latin typeface="Times New Roman" panose="02020603050405020304" pitchFamily="18" charset="0"/>
                <a:cs typeface="Times New Roman" panose="02020603050405020304" pitchFamily="18" charset="0"/>
              </a:rPr>
              <a:t>     the table to the right are called</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sz="3200" kern="1200" dirty="0">
                <a:ln>
                  <a:noFill/>
                </a:ln>
                <a:solidFill>
                  <a:srgbClr val="000000"/>
                </a:solidFill>
                <a:effectLst/>
                <a:latin typeface="Times New Roman" panose="02020603050405020304" pitchFamily="18" charset="0"/>
                <a:cs typeface="Times New Roman" panose="02020603050405020304" pitchFamily="18" charset="0"/>
              </a:rPr>
              <a:t>     </a:t>
            </a:r>
            <a:r>
              <a:rPr lang="en-US" sz="3200" u="sng" dirty="0">
                <a:solidFill>
                  <a:srgbClr val="0000FF"/>
                </a:solidFill>
                <a:latin typeface="Times New Roman" panose="02020603050405020304" pitchFamily="18" charset="0"/>
                <a:cs typeface="Times New Roman" panose="02020603050405020304" pitchFamily="18" charset="0"/>
              </a:rPr>
              <a:t>PERIODS</a:t>
            </a:r>
            <a:r>
              <a:rPr lang="en-US" sz="3200" kern="1200" dirty="0">
                <a:ln>
                  <a:noFill/>
                </a:ln>
                <a:solidFill>
                  <a:srgbClr val="000000"/>
                </a:solidFill>
                <a:effectLst/>
                <a:latin typeface="Times New Roman" panose="02020603050405020304" pitchFamily="18" charset="0"/>
                <a:cs typeface="Times New Roman" panose="02020603050405020304" pitchFamily="18" charset="0"/>
              </a:rPr>
              <a:t>. </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endParaRPr lang="en-US" sz="3200" kern="1400" dirty="0">
              <a:ln>
                <a:noFill/>
              </a:ln>
              <a:solidFill>
                <a:srgbClr val="FF0000"/>
              </a:solidFill>
              <a:effectLst/>
              <a:latin typeface="Times New Roman" panose="02020603050405020304" pitchFamily="18" charset="0"/>
              <a:cs typeface="Times New Roman" panose="02020603050405020304" pitchFamily="18" charset="0"/>
            </a:endParaRPr>
          </a:p>
        </p:txBody>
      </p:sp>
      <p:pic>
        <p:nvPicPr>
          <p:cNvPr id="1026" name="Picture 2" descr="Periodic Table">
            <a:extLst>
              <a:ext uri="{FF2B5EF4-FFF2-40B4-BE49-F238E27FC236}">
                <a16:creationId xmlns:a16="http://schemas.microsoft.com/office/drawing/2014/main" id="{84B7BEF2-7782-A7BD-BA4D-DD9C6E2695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18"/>
          <a:stretch>
            <a:fillRect/>
          </a:stretch>
        </p:blipFill>
        <p:spPr bwMode="auto">
          <a:xfrm>
            <a:off x="6418475" y="1984086"/>
            <a:ext cx="5483798" cy="405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1ED75EB1-E043-22BA-62F1-2E9CDE41B40D}"/>
              </a:ext>
            </a:extLst>
          </p:cNvPr>
          <p:cNvCxnSpPr>
            <a:cxnSpLocks/>
          </p:cNvCxnSpPr>
          <p:nvPr/>
        </p:nvCxnSpPr>
        <p:spPr>
          <a:xfrm flipH="1">
            <a:off x="7130473" y="563892"/>
            <a:ext cx="2430863" cy="208887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6" name="Straight Arrow Connector 5">
            <a:extLst>
              <a:ext uri="{FF2B5EF4-FFF2-40B4-BE49-F238E27FC236}">
                <a16:creationId xmlns:a16="http://schemas.microsoft.com/office/drawing/2014/main" id="{84CD8BE1-3F71-B217-94CB-4DC9D53BDA5A}"/>
              </a:ext>
            </a:extLst>
          </p:cNvPr>
          <p:cNvCxnSpPr>
            <a:cxnSpLocks/>
          </p:cNvCxnSpPr>
          <p:nvPr/>
        </p:nvCxnSpPr>
        <p:spPr>
          <a:xfrm>
            <a:off x="9938327" y="572655"/>
            <a:ext cx="842274" cy="210778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B65BFF44-F689-700B-2A38-F99B61B57697}"/>
              </a:ext>
            </a:extLst>
          </p:cNvPr>
          <p:cNvCxnSpPr>
            <a:cxnSpLocks/>
          </p:cNvCxnSpPr>
          <p:nvPr/>
        </p:nvCxnSpPr>
        <p:spPr>
          <a:xfrm flipV="1">
            <a:off x="2983345" y="2105891"/>
            <a:ext cx="3519852" cy="1496291"/>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A034A68-6C05-1CC7-2236-20F8338A502D}"/>
              </a:ext>
            </a:extLst>
          </p:cNvPr>
          <p:cNvCxnSpPr>
            <a:cxnSpLocks/>
          </p:cNvCxnSpPr>
          <p:nvPr/>
        </p:nvCxnSpPr>
        <p:spPr>
          <a:xfrm>
            <a:off x="10161154" y="544982"/>
            <a:ext cx="996438" cy="210778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F0C5C575-FB86-948D-450C-8FA95BC0A219}"/>
              </a:ext>
            </a:extLst>
          </p:cNvPr>
          <p:cNvCxnSpPr>
            <a:cxnSpLocks/>
          </p:cNvCxnSpPr>
          <p:nvPr/>
        </p:nvCxnSpPr>
        <p:spPr>
          <a:xfrm>
            <a:off x="10543308" y="572655"/>
            <a:ext cx="913311" cy="208011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C2A0B7E8-0D86-2D85-C6D1-CBD29F897A06}"/>
              </a:ext>
            </a:extLst>
          </p:cNvPr>
          <p:cNvCxnSpPr>
            <a:cxnSpLocks/>
          </p:cNvCxnSpPr>
          <p:nvPr/>
        </p:nvCxnSpPr>
        <p:spPr>
          <a:xfrm>
            <a:off x="10796220" y="558818"/>
            <a:ext cx="872225" cy="154707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a:extLst>
              <a:ext uri="{FF2B5EF4-FFF2-40B4-BE49-F238E27FC236}">
                <a16:creationId xmlns:a16="http://schemas.microsoft.com/office/drawing/2014/main" id="{D31470B3-A991-9555-2371-A2B56246BD32}"/>
              </a:ext>
            </a:extLst>
          </p:cNvPr>
          <p:cNvCxnSpPr>
            <a:cxnSpLocks/>
          </p:cNvCxnSpPr>
          <p:nvPr/>
        </p:nvCxnSpPr>
        <p:spPr>
          <a:xfrm flipV="1">
            <a:off x="3454400" y="2393950"/>
            <a:ext cx="3048797" cy="1208232"/>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E6A6C43-747D-758D-DA0C-BC7494400405}"/>
              </a:ext>
            </a:extLst>
          </p:cNvPr>
          <p:cNvCxnSpPr>
            <a:cxnSpLocks/>
          </p:cNvCxnSpPr>
          <p:nvPr/>
        </p:nvCxnSpPr>
        <p:spPr>
          <a:xfrm flipV="1">
            <a:off x="3591968" y="2998066"/>
            <a:ext cx="2911229" cy="706582"/>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288B6D0-0937-9A39-6817-41C92D79BB96}"/>
              </a:ext>
            </a:extLst>
          </p:cNvPr>
          <p:cNvSpPr txBox="1"/>
          <p:nvPr/>
        </p:nvSpPr>
        <p:spPr>
          <a:xfrm>
            <a:off x="289727" y="1266849"/>
            <a:ext cx="3580246" cy="1569660"/>
          </a:xfrm>
          <a:prstGeom prst="rect">
            <a:avLst/>
          </a:prstGeom>
          <a:solidFill>
            <a:schemeClr val="tx1"/>
          </a:solidFill>
        </p:spPr>
        <p:txBody>
          <a:bodyPr wrap="square" rtlCol="0">
            <a:spAutoFit/>
          </a:bodyPr>
          <a:lstStyle/>
          <a:p>
            <a:pPr algn="ctr"/>
            <a:r>
              <a:rPr lang="en-US" sz="3200" dirty="0">
                <a:solidFill>
                  <a:schemeClr val="bg1"/>
                </a:solidFill>
                <a:latin typeface="The Serif Hand Extrablack" panose="03070B02030502020204" pitchFamily="66" charset="0"/>
              </a:rPr>
              <a:t>Indicate on the periodic table </a:t>
            </a:r>
            <a:br>
              <a:rPr lang="en-US" sz="3200" dirty="0">
                <a:solidFill>
                  <a:schemeClr val="bg1"/>
                </a:solidFill>
                <a:latin typeface="The Serif Hand Extrablack" panose="03070B02030502020204" pitchFamily="66" charset="0"/>
              </a:rPr>
            </a:br>
            <a:r>
              <a:rPr lang="en-US" sz="3200" dirty="0">
                <a:solidFill>
                  <a:schemeClr val="bg1"/>
                </a:solidFill>
                <a:latin typeface="The Serif Hand Extrablack" panose="03070B02030502020204" pitchFamily="66" charset="0"/>
              </a:rPr>
              <a:t>to the left side of your notes </a:t>
            </a:r>
          </a:p>
          <a:p>
            <a:pPr algn="ctr"/>
            <a:r>
              <a:rPr lang="en-US" sz="3200" dirty="0">
                <a:solidFill>
                  <a:schemeClr val="bg1"/>
                </a:solidFill>
                <a:latin typeface="The Serif Hand Extrablack" panose="03070B02030502020204" pitchFamily="66" charset="0"/>
              </a:rPr>
              <a:t>The groups and the periods.  </a:t>
            </a:r>
          </a:p>
        </p:txBody>
      </p:sp>
    </p:spTree>
    <p:extLst>
      <p:ext uri="{BB962C8B-B14F-4D97-AF65-F5344CB8AC3E}">
        <p14:creationId xmlns:p14="http://schemas.microsoft.com/office/powerpoint/2010/main" val="2001766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6" name="Arrow: Right 5">
            <a:extLst>
              <a:ext uri="{FF2B5EF4-FFF2-40B4-BE49-F238E27FC236}">
                <a16:creationId xmlns:a16="http://schemas.microsoft.com/office/drawing/2014/main" id="{5187576F-11AE-4098-8445-1CA00BB57BA2}"/>
              </a:ext>
            </a:extLst>
          </p:cNvPr>
          <p:cNvSpPr/>
          <p:nvPr/>
        </p:nvSpPr>
        <p:spPr>
          <a:xfrm rot="5400000">
            <a:off x="3301712" y="1011459"/>
            <a:ext cx="1930147" cy="10469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a:extLst>
              <a:ext uri="{FF2B5EF4-FFF2-40B4-BE49-F238E27FC236}">
                <a16:creationId xmlns:a16="http://schemas.microsoft.com/office/drawing/2014/main" id="{31A9A963-797B-4D43-AE1A-2665BC838378}"/>
              </a:ext>
            </a:extLst>
          </p:cNvPr>
          <p:cNvSpPr txBox="1"/>
          <p:nvPr/>
        </p:nvSpPr>
        <p:spPr>
          <a:xfrm>
            <a:off x="7573" y="2640668"/>
            <a:ext cx="3843991" cy="3447098"/>
          </a:xfrm>
          <a:prstGeom prst="rect">
            <a:avLst/>
          </a:prstGeom>
          <a:noFill/>
        </p:spPr>
        <p:txBody>
          <a:bodyPr wrap="square" rtlCol="0">
            <a:spAutoFit/>
          </a:bodyPr>
          <a:lstStyle/>
          <a:p>
            <a:r>
              <a:rPr lang="en-US" sz="4000" kern="1200" dirty="0">
                <a:ln>
                  <a:noFill/>
                </a:ln>
                <a:solidFill>
                  <a:srgbClr val="FF0000"/>
                </a:solidFill>
                <a:effectLst/>
                <a:latin typeface="Times New Roman" panose="02020603050405020304" pitchFamily="18" charset="0"/>
                <a:cs typeface="Times New Roman" panose="02020603050405020304" pitchFamily="18" charset="0"/>
              </a:rPr>
              <a:t>4.  Group 1 </a:t>
            </a:r>
            <a:r>
              <a:rPr lang="en-US" sz="2400" kern="1200" dirty="0">
                <a:ln>
                  <a:noFill/>
                </a:ln>
                <a:solidFill>
                  <a:srgbClr val="FF0000"/>
                </a:solidFill>
                <a:effectLst/>
                <a:latin typeface="Times New Roman" panose="02020603050405020304" pitchFamily="18" charset="0"/>
                <a:cs typeface="Times New Roman" panose="02020603050405020304" pitchFamily="18" charset="0"/>
              </a:rPr>
              <a:t>(Li to Fr) </a:t>
            </a: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r>
              <a:rPr lang="en-US" sz="4000" kern="1200" dirty="0">
                <a:ln>
                  <a:noFill/>
                </a:ln>
                <a:solidFill>
                  <a:srgbClr val="FF0000"/>
                </a:solidFill>
                <a:effectLst/>
                <a:latin typeface="Times New Roman" panose="02020603050405020304" pitchFamily="18" charset="0"/>
                <a:cs typeface="Times New Roman" panose="02020603050405020304" pitchFamily="18" charset="0"/>
              </a:rPr>
              <a:t>         are the</a:t>
            </a: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r>
              <a:rPr lang="en-US" sz="4000" kern="1200" dirty="0">
                <a:ln>
                  <a:noFill/>
                </a:ln>
                <a:solidFill>
                  <a:srgbClr val="FF0000"/>
                </a:solidFill>
                <a:effectLst/>
                <a:latin typeface="Times New Roman" panose="02020603050405020304" pitchFamily="18" charset="0"/>
                <a:cs typeface="Times New Roman" panose="02020603050405020304" pitchFamily="18" charset="0"/>
              </a:rPr>
              <a:t> </a:t>
            </a: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r>
              <a:rPr lang="en-US" sz="4000" kern="1200" dirty="0">
                <a:ln>
                  <a:noFill/>
                </a:ln>
                <a:solidFill>
                  <a:srgbClr val="FF0000"/>
                </a:solidFill>
                <a:effectLst/>
                <a:latin typeface="Times New Roman" panose="02020603050405020304" pitchFamily="18" charset="0"/>
                <a:cs typeface="Times New Roman" panose="02020603050405020304" pitchFamily="18" charset="0"/>
              </a:rPr>
              <a:t>        ALKALI </a:t>
            </a: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r>
              <a:rPr lang="en-US" sz="4000" kern="1200" dirty="0">
                <a:ln>
                  <a:noFill/>
                </a:ln>
                <a:solidFill>
                  <a:srgbClr val="FF0000"/>
                </a:solidFill>
                <a:effectLst/>
                <a:latin typeface="Times New Roman" panose="02020603050405020304" pitchFamily="18" charset="0"/>
                <a:cs typeface="Times New Roman" panose="02020603050405020304" pitchFamily="18" charset="0"/>
              </a:rPr>
              <a:t>          metals</a:t>
            </a:r>
            <a:endParaRPr lang="en-US" sz="4000" kern="1400" dirty="0">
              <a:ln>
                <a:noFill/>
              </a:ln>
              <a:solidFill>
                <a:srgbClr val="FF0000"/>
              </a:solidFill>
              <a:effectLst/>
              <a:latin typeface="Times New Roman" panose="02020603050405020304" pitchFamily="18" charset="0"/>
              <a:cs typeface="Times New Roman" panose="02020603050405020304" pitchFamily="18" charset="0"/>
            </a:endParaRPr>
          </a:p>
          <a:p>
            <a:endParaRPr lang="en-US" dirty="0"/>
          </a:p>
        </p:txBody>
      </p:sp>
      <p:sp>
        <p:nvSpPr>
          <p:cNvPr id="2" name="TextBox 1">
            <a:extLst>
              <a:ext uri="{FF2B5EF4-FFF2-40B4-BE49-F238E27FC236}">
                <a16:creationId xmlns:a16="http://schemas.microsoft.com/office/drawing/2014/main" id="{4F760CA4-D041-E774-66D5-3871E0C4D057}"/>
              </a:ext>
            </a:extLst>
          </p:cNvPr>
          <p:cNvSpPr txBox="1"/>
          <p:nvPr/>
        </p:nvSpPr>
        <p:spPr>
          <a:xfrm>
            <a:off x="7573" y="0"/>
            <a:ext cx="3580246" cy="1569660"/>
          </a:xfrm>
          <a:prstGeom prst="rect">
            <a:avLst/>
          </a:prstGeom>
          <a:solidFill>
            <a:schemeClr val="tx1"/>
          </a:solidFill>
        </p:spPr>
        <p:txBody>
          <a:bodyPr wrap="square" rtlCol="0">
            <a:spAutoFit/>
          </a:bodyPr>
          <a:lstStyle/>
          <a:p>
            <a:pPr algn="ctr"/>
            <a:r>
              <a:rPr lang="en-US" sz="3200" dirty="0">
                <a:solidFill>
                  <a:schemeClr val="bg1"/>
                </a:solidFill>
                <a:latin typeface="The Serif Hand Extrablack" panose="03070B02030502020204" pitchFamily="66" charset="0"/>
              </a:rPr>
              <a:t>Sections of the table </a:t>
            </a:r>
            <a:br>
              <a:rPr lang="en-US" sz="3200" dirty="0">
                <a:solidFill>
                  <a:schemeClr val="bg1"/>
                </a:solidFill>
                <a:latin typeface="The Serif Hand Extrablack" panose="03070B02030502020204" pitchFamily="66" charset="0"/>
              </a:rPr>
            </a:br>
            <a:r>
              <a:rPr lang="en-US" sz="3200" dirty="0">
                <a:solidFill>
                  <a:schemeClr val="bg1"/>
                </a:solidFill>
                <a:latin typeface="The Serif Hand Extrablack" panose="03070B02030502020204" pitchFamily="66" charset="0"/>
              </a:rPr>
              <a:t>have names.  </a:t>
            </a:r>
            <a:br>
              <a:rPr lang="en-US" sz="3200" dirty="0">
                <a:solidFill>
                  <a:schemeClr val="bg1"/>
                </a:solidFill>
                <a:latin typeface="The Serif Hand Extrablack" panose="03070B02030502020204" pitchFamily="66" charset="0"/>
              </a:rPr>
            </a:br>
            <a:r>
              <a:rPr lang="en-US" sz="3200" dirty="0">
                <a:solidFill>
                  <a:schemeClr val="bg1"/>
                </a:solidFill>
                <a:latin typeface="The Serif Hand Extrablack" panose="03070B02030502020204" pitchFamily="66" charset="0"/>
              </a:rPr>
              <a:t>You must learn these names.  </a:t>
            </a:r>
          </a:p>
        </p:txBody>
      </p:sp>
    </p:spTree>
    <p:extLst>
      <p:ext uri="{BB962C8B-B14F-4D97-AF65-F5344CB8AC3E}">
        <p14:creationId xmlns:p14="http://schemas.microsoft.com/office/powerpoint/2010/main" val="2536064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6" name="Arrow: Right 5">
            <a:extLst>
              <a:ext uri="{FF2B5EF4-FFF2-40B4-BE49-F238E27FC236}">
                <a16:creationId xmlns:a16="http://schemas.microsoft.com/office/drawing/2014/main" id="{5187576F-11AE-4098-8445-1CA00BB57BA2}"/>
              </a:ext>
            </a:extLst>
          </p:cNvPr>
          <p:cNvSpPr/>
          <p:nvPr/>
        </p:nvSpPr>
        <p:spPr>
          <a:xfrm rot="5400000">
            <a:off x="3792042" y="1051216"/>
            <a:ext cx="1930147" cy="1046921"/>
          </a:xfrm>
          <a:prstGeom prst="righ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7" name="TextBox 6">
            <a:extLst>
              <a:ext uri="{FF2B5EF4-FFF2-40B4-BE49-F238E27FC236}">
                <a16:creationId xmlns:a16="http://schemas.microsoft.com/office/drawing/2014/main" id="{31A9A963-797B-4D43-AE1A-2665BC838378}"/>
              </a:ext>
            </a:extLst>
          </p:cNvPr>
          <p:cNvSpPr txBox="1"/>
          <p:nvPr/>
        </p:nvSpPr>
        <p:spPr>
          <a:xfrm>
            <a:off x="-1" y="1574676"/>
            <a:ext cx="4036291" cy="4001095"/>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5</a:t>
            </a:r>
            <a:r>
              <a:rPr lang="en-US" sz="4000" kern="1200" dirty="0">
                <a:ln>
                  <a:noFill/>
                </a:ln>
                <a:solidFill>
                  <a:srgbClr val="0000FF"/>
                </a:solidFill>
                <a:effectLst/>
                <a:latin typeface="Times New Roman" panose="02020603050405020304" pitchFamily="18" charset="0"/>
                <a:cs typeface="Times New Roman" panose="02020603050405020304" pitchFamily="18" charset="0"/>
              </a:rPr>
              <a:t>.  Group 2 </a:t>
            </a:r>
            <a:r>
              <a:rPr lang="en-US" sz="2400" kern="1200" dirty="0">
                <a:ln>
                  <a:noFill/>
                </a:ln>
                <a:solidFill>
                  <a:srgbClr val="0000FF"/>
                </a:solidFill>
                <a:effectLst/>
                <a:latin typeface="Times New Roman" panose="02020603050405020304" pitchFamily="18" charset="0"/>
                <a:cs typeface="Times New Roman" panose="02020603050405020304" pitchFamily="18" charset="0"/>
              </a:rPr>
              <a:t>(Be to Ra) </a:t>
            </a:r>
            <a:br>
              <a:rPr lang="en-US" sz="2400" kern="1200" dirty="0">
                <a:ln>
                  <a:noFill/>
                </a:ln>
                <a:solidFill>
                  <a:srgbClr val="0000FF"/>
                </a:solidFill>
                <a:effectLst/>
                <a:latin typeface="Times New Roman" panose="02020603050405020304" pitchFamily="18" charset="0"/>
                <a:cs typeface="Times New Roman" panose="02020603050405020304" pitchFamily="18" charset="0"/>
              </a:rPr>
            </a:br>
            <a:r>
              <a:rPr lang="en-US" sz="2400" kern="1200" dirty="0">
                <a:ln>
                  <a:noFill/>
                </a:ln>
                <a:solidFill>
                  <a:srgbClr val="0000FF"/>
                </a:solidFill>
                <a:effectLst/>
                <a:latin typeface="Times New Roman" panose="02020603050405020304" pitchFamily="18" charset="0"/>
                <a:cs typeface="Times New Roman" panose="02020603050405020304" pitchFamily="18" charset="0"/>
              </a:rPr>
              <a:t>           </a:t>
            </a:r>
            <a:r>
              <a:rPr lang="en-US" sz="4000" kern="1200" dirty="0">
                <a:ln>
                  <a:noFill/>
                </a:ln>
                <a:solidFill>
                  <a:srgbClr val="0000FF"/>
                </a:solidFill>
                <a:effectLst/>
                <a:latin typeface="Times New Roman" panose="02020603050405020304" pitchFamily="18" charset="0"/>
                <a:cs typeface="Times New Roman" panose="02020603050405020304" pitchFamily="18" charset="0"/>
              </a:rPr>
              <a:t>are the    </a:t>
            </a:r>
            <a:br>
              <a:rPr lang="en-US" sz="4000" kern="1200" dirty="0">
                <a:ln>
                  <a:noFill/>
                </a:ln>
                <a:solidFill>
                  <a:srgbClr val="0000FF"/>
                </a:solidFill>
                <a:effectLst/>
                <a:latin typeface="Times New Roman" panose="02020603050405020304" pitchFamily="18" charset="0"/>
                <a:cs typeface="Times New Roman" panose="02020603050405020304" pitchFamily="18" charset="0"/>
              </a:rPr>
            </a:br>
            <a:r>
              <a:rPr lang="en-US" sz="4000" kern="1200" dirty="0">
                <a:ln>
                  <a:noFill/>
                </a:ln>
                <a:solidFill>
                  <a:srgbClr val="0000FF"/>
                </a:solidFill>
                <a:effectLst/>
                <a:latin typeface="Times New Roman" panose="02020603050405020304" pitchFamily="18" charset="0"/>
                <a:cs typeface="Times New Roman" panose="02020603050405020304" pitchFamily="18" charset="0"/>
              </a:rPr>
              <a:t>       </a:t>
            </a:r>
            <a:br>
              <a:rPr lang="en-US" sz="4000" kern="1200" dirty="0">
                <a:ln>
                  <a:noFill/>
                </a:ln>
                <a:solidFill>
                  <a:srgbClr val="0000FF"/>
                </a:solidFill>
                <a:effectLst/>
                <a:latin typeface="Times New Roman" panose="02020603050405020304" pitchFamily="18" charset="0"/>
                <a:cs typeface="Times New Roman" panose="02020603050405020304" pitchFamily="18" charset="0"/>
              </a:rPr>
            </a:br>
            <a:r>
              <a:rPr lang="en-US" sz="4000" kern="1200" dirty="0">
                <a:ln>
                  <a:noFill/>
                </a:ln>
                <a:solidFill>
                  <a:srgbClr val="0000FF"/>
                </a:solidFill>
                <a:effectLst/>
                <a:latin typeface="Times New Roman" panose="02020603050405020304" pitchFamily="18" charset="0"/>
                <a:cs typeface="Times New Roman" panose="02020603050405020304" pitchFamily="18" charset="0"/>
              </a:rPr>
              <a:t>      </a:t>
            </a:r>
            <a:r>
              <a:rPr lang="en-US" sz="3600" kern="1200" dirty="0">
                <a:ln>
                  <a:noFill/>
                </a:ln>
                <a:solidFill>
                  <a:srgbClr val="0000FF"/>
                </a:solidFill>
                <a:effectLst/>
                <a:latin typeface="Times New Roman" panose="02020603050405020304" pitchFamily="18" charset="0"/>
                <a:cs typeface="Times New Roman" panose="02020603050405020304" pitchFamily="18" charset="0"/>
              </a:rPr>
              <a:t>ALKALINE</a:t>
            </a:r>
            <a:br>
              <a:rPr lang="en-US" sz="3600" kern="1200" dirty="0">
                <a:ln>
                  <a:noFill/>
                </a:ln>
                <a:solidFill>
                  <a:srgbClr val="0000FF"/>
                </a:solidFill>
                <a:effectLst/>
                <a:latin typeface="Times New Roman" panose="02020603050405020304" pitchFamily="18" charset="0"/>
                <a:cs typeface="Times New Roman" panose="02020603050405020304" pitchFamily="18" charset="0"/>
              </a:rPr>
            </a:br>
            <a:r>
              <a:rPr lang="en-US" sz="3600" kern="1200" dirty="0">
                <a:ln>
                  <a:noFill/>
                </a:ln>
                <a:solidFill>
                  <a:srgbClr val="0000FF"/>
                </a:solidFill>
                <a:effectLst/>
                <a:latin typeface="Times New Roman" panose="02020603050405020304" pitchFamily="18" charset="0"/>
                <a:cs typeface="Times New Roman" panose="02020603050405020304" pitchFamily="18" charset="0"/>
              </a:rPr>
              <a:t>          EARTH</a:t>
            </a:r>
            <a:br>
              <a:rPr lang="en-US" sz="4000" kern="1200" dirty="0">
                <a:ln>
                  <a:noFill/>
                </a:ln>
                <a:solidFill>
                  <a:srgbClr val="0000FF"/>
                </a:solidFill>
                <a:effectLst/>
                <a:latin typeface="Times New Roman" panose="02020603050405020304" pitchFamily="18" charset="0"/>
                <a:cs typeface="Times New Roman" panose="02020603050405020304" pitchFamily="18" charset="0"/>
              </a:rPr>
            </a:br>
            <a:r>
              <a:rPr lang="en-US" sz="4000" kern="1200" dirty="0">
                <a:ln>
                  <a:noFill/>
                </a:ln>
                <a:solidFill>
                  <a:srgbClr val="0000FF"/>
                </a:solidFill>
                <a:effectLst/>
                <a:latin typeface="Times New Roman" panose="02020603050405020304" pitchFamily="18" charset="0"/>
                <a:cs typeface="Times New Roman" panose="02020603050405020304" pitchFamily="18" charset="0"/>
              </a:rPr>
              <a:t>          metals</a:t>
            </a:r>
            <a:endParaRPr lang="en-US" sz="4000" kern="1400" dirty="0">
              <a:ln>
                <a:noFill/>
              </a:ln>
              <a:solidFill>
                <a:srgbClr val="0000FF"/>
              </a:solidFill>
              <a:effectLs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81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6" name="Arrow: Right 5">
            <a:extLst>
              <a:ext uri="{FF2B5EF4-FFF2-40B4-BE49-F238E27FC236}">
                <a16:creationId xmlns:a16="http://schemas.microsoft.com/office/drawing/2014/main" id="{5187576F-11AE-4098-8445-1CA00BB57BA2}"/>
              </a:ext>
            </a:extLst>
          </p:cNvPr>
          <p:cNvSpPr/>
          <p:nvPr/>
        </p:nvSpPr>
        <p:spPr>
          <a:xfrm rot="5400000">
            <a:off x="4305769" y="2189152"/>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7" name="TextBox 6">
            <a:extLst>
              <a:ext uri="{FF2B5EF4-FFF2-40B4-BE49-F238E27FC236}">
                <a16:creationId xmlns:a16="http://schemas.microsoft.com/office/drawing/2014/main" id="{31A9A963-797B-4D43-AE1A-2665BC838378}"/>
              </a:ext>
            </a:extLst>
          </p:cNvPr>
          <p:cNvSpPr txBox="1"/>
          <p:nvPr/>
        </p:nvSpPr>
        <p:spPr>
          <a:xfrm>
            <a:off x="-1" y="914401"/>
            <a:ext cx="3983500" cy="4555093"/>
          </a:xfrm>
          <a:prstGeom prst="rect">
            <a:avLst/>
          </a:prstGeom>
          <a:noFill/>
        </p:spPr>
        <p:txBody>
          <a:bodyPr wrap="square" rtlCol="0">
            <a:spAutoFit/>
          </a:bodyPr>
          <a:lstStyle/>
          <a:p>
            <a:r>
              <a:rPr lang="en-US" sz="4000" kern="1200" dirty="0">
                <a:ln>
                  <a:noFill/>
                </a:ln>
                <a:solidFill>
                  <a:srgbClr val="CC0099"/>
                </a:solidFill>
                <a:effectLst/>
                <a:latin typeface="Times New Roman" panose="02020603050405020304" pitchFamily="18" charset="0"/>
                <a:cs typeface="Times New Roman" panose="02020603050405020304" pitchFamily="18" charset="0"/>
              </a:rPr>
              <a:t>6.  Group 3-12</a:t>
            </a:r>
            <a:br>
              <a:rPr lang="en-US" sz="4000" kern="1200" dirty="0">
                <a:ln>
                  <a:noFill/>
                </a:ln>
                <a:solidFill>
                  <a:srgbClr val="CC0099"/>
                </a:solidFill>
                <a:effectLst/>
                <a:latin typeface="Times New Roman" panose="02020603050405020304" pitchFamily="18" charset="0"/>
                <a:cs typeface="Times New Roman" panose="02020603050405020304" pitchFamily="18" charset="0"/>
              </a:rPr>
            </a:br>
            <a:r>
              <a:rPr lang="en-US" sz="4000" kern="1200" dirty="0">
                <a:ln>
                  <a:noFill/>
                </a:ln>
                <a:solidFill>
                  <a:srgbClr val="CC0099"/>
                </a:solidFill>
                <a:effectLst/>
                <a:latin typeface="Times New Roman" panose="02020603050405020304" pitchFamily="18" charset="0"/>
                <a:cs typeface="Times New Roman" panose="02020603050405020304" pitchFamily="18" charset="0"/>
              </a:rPr>
              <a:t>     </a:t>
            </a:r>
            <a:r>
              <a:rPr lang="en-US" sz="3200" kern="1200" dirty="0">
                <a:ln>
                  <a:noFill/>
                </a:ln>
                <a:solidFill>
                  <a:srgbClr val="CC0099"/>
                </a:solidFill>
                <a:effectLst/>
                <a:latin typeface="Times New Roman" panose="02020603050405020304" pitchFamily="18" charset="0"/>
                <a:cs typeface="Times New Roman" panose="02020603050405020304" pitchFamily="18" charset="0"/>
              </a:rPr>
              <a:t>plus the metals </a:t>
            </a:r>
            <a:br>
              <a:rPr lang="en-US" sz="3200" kern="1200" dirty="0">
                <a:ln>
                  <a:noFill/>
                </a:ln>
                <a:solidFill>
                  <a:srgbClr val="CC0099"/>
                </a:solidFill>
                <a:effectLst/>
                <a:latin typeface="Times New Roman" panose="02020603050405020304" pitchFamily="18" charset="0"/>
                <a:cs typeface="Times New Roman" panose="02020603050405020304" pitchFamily="18" charset="0"/>
              </a:rPr>
            </a:br>
            <a:r>
              <a:rPr lang="en-US" sz="3200" kern="1200" dirty="0">
                <a:ln>
                  <a:noFill/>
                </a:ln>
                <a:solidFill>
                  <a:srgbClr val="CC0099"/>
                </a:solidFill>
                <a:effectLst/>
                <a:latin typeface="Times New Roman" panose="02020603050405020304" pitchFamily="18" charset="0"/>
                <a:cs typeface="Times New Roman" panose="02020603050405020304" pitchFamily="18" charset="0"/>
              </a:rPr>
              <a:t>      under the staircase</a:t>
            </a:r>
            <a:br>
              <a:rPr lang="en-US" sz="4000" kern="1200" dirty="0">
                <a:ln>
                  <a:noFill/>
                </a:ln>
                <a:solidFill>
                  <a:srgbClr val="CC0099"/>
                </a:solidFill>
                <a:effectLst/>
                <a:latin typeface="Times New Roman" panose="02020603050405020304" pitchFamily="18" charset="0"/>
                <a:cs typeface="Times New Roman" panose="02020603050405020304" pitchFamily="18" charset="0"/>
              </a:rPr>
            </a:br>
            <a:r>
              <a:rPr lang="en-US" sz="4000" kern="1200" dirty="0">
                <a:ln>
                  <a:noFill/>
                </a:ln>
                <a:solidFill>
                  <a:srgbClr val="CC0099"/>
                </a:solidFill>
                <a:effectLst/>
                <a:latin typeface="Times New Roman" panose="02020603050405020304" pitchFamily="18" charset="0"/>
                <a:cs typeface="Times New Roman" panose="02020603050405020304" pitchFamily="18" charset="0"/>
              </a:rPr>
              <a:t>          are the</a:t>
            </a:r>
            <a:br>
              <a:rPr lang="en-US" sz="4000" kern="1200" dirty="0">
                <a:ln>
                  <a:noFill/>
                </a:ln>
                <a:solidFill>
                  <a:srgbClr val="CC0099"/>
                </a:solidFill>
                <a:effectLst/>
                <a:latin typeface="Times New Roman" panose="02020603050405020304" pitchFamily="18" charset="0"/>
                <a:cs typeface="Times New Roman" panose="02020603050405020304" pitchFamily="18" charset="0"/>
              </a:rPr>
            </a:br>
            <a:r>
              <a:rPr lang="en-US" sz="4000" kern="1200" dirty="0">
                <a:ln>
                  <a:noFill/>
                </a:ln>
                <a:solidFill>
                  <a:srgbClr val="CC0099"/>
                </a:solidFill>
                <a:effectLst/>
                <a:latin typeface="Times New Roman" panose="02020603050405020304" pitchFamily="18" charset="0"/>
                <a:cs typeface="Times New Roman" panose="02020603050405020304" pitchFamily="18" charset="0"/>
              </a:rPr>
              <a:t> TRANSITIONAL</a:t>
            </a:r>
            <a:br>
              <a:rPr lang="en-US" sz="4000" kern="1200" dirty="0">
                <a:ln>
                  <a:noFill/>
                </a:ln>
                <a:solidFill>
                  <a:srgbClr val="CC0099"/>
                </a:solidFill>
                <a:effectLst/>
                <a:latin typeface="Times New Roman" panose="02020603050405020304" pitchFamily="18" charset="0"/>
                <a:cs typeface="Times New Roman" panose="02020603050405020304" pitchFamily="18" charset="0"/>
              </a:rPr>
            </a:br>
            <a:r>
              <a:rPr lang="en-US" sz="4000" kern="1200" dirty="0">
                <a:ln>
                  <a:noFill/>
                </a:ln>
                <a:solidFill>
                  <a:srgbClr val="CC0099"/>
                </a:solidFill>
                <a:effectLst/>
                <a:latin typeface="Times New Roman" panose="02020603050405020304" pitchFamily="18" charset="0"/>
                <a:cs typeface="Times New Roman" panose="02020603050405020304" pitchFamily="18" charset="0"/>
              </a:rPr>
              <a:t>         metals</a:t>
            </a:r>
            <a:endParaRPr lang="en-US" sz="4000" kern="1400" dirty="0">
              <a:ln>
                <a:noFill/>
              </a:ln>
              <a:solidFill>
                <a:srgbClr val="CC0099"/>
              </a:solidFill>
              <a:effectLst/>
              <a:latin typeface="Times New Roman" panose="02020603050405020304" pitchFamily="18" charset="0"/>
              <a:cs typeface="Times New Roman" panose="02020603050405020304" pitchFamily="18" charset="0"/>
            </a:endParaRPr>
          </a:p>
          <a:p>
            <a:endParaRPr lang="en-US" dirty="0"/>
          </a:p>
        </p:txBody>
      </p:sp>
      <p:sp>
        <p:nvSpPr>
          <p:cNvPr id="8" name="Arrow: Right 7">
            <a:extLst>
              <a:ext uri="{FF2B5EF4-FFF2-40B4-BE49-F238E27FC236}">
                <a16:creationId xmlns:a16="http://schemas.microsoft.com/office/drawing/2014/main" id="{5BB24718-B140-413F-A381-0934254005BB}"/>
              </a:ext>
            </a:extLst>
          </p:cNvPr>
          <p:cNvSpPr/>
          <p:nvPr/>
        </p:nvSpPr>
        <p:spPr>
          <a:xfrm rot="5400000">
            <a:off x="5166332" y="2281918"/>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9" name="Arrow: Right 8">
            <a:extLst>
              <a:ext uri="{FF2B5EF4-FFF2-40B4-BE49-F238E27FC236}">
                <a16:creationId xmlns:a16="http://schemas.microsoft.com/office/drawing/2014/main" id="{29967728-CE63-4B11-8F28-18B926EE652B}"/>
              </a:ext>
            </a:extLst>
          </p:cNvPr>
          <p:cNvSpPr/>
          <p:nvPr/>
        </p:nvSpPr>
        <p:spPr>
          <a:xfrm rot="5400000">
            <a:off x="4743089" y="1944586"/>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Arrow: Right 9">
            <a:extLst>
              <a:ext uri="{FF2B5EF4-FFF2-40B4-BE49-F238E27FC236}">
                <a16:creationId xmlns:a16="http://schemas.microsoft.com/office/drawing/2014/main" id="{9FC7FA7B-CE8C-466F-BE2E-6B89F8BC8230}"/>
              </a:ext>
            </a:extLst>
          </p:cNvPr>
          <p:cNvSpPr/>
          <p:nvPr/>
        </p:nvSpPr>
        <p:spPr>
          <a:xfrm rot="5400000">
            <a:off x="5995831" y="2288544"/>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Arrow: Right 10">
            <a:extLst>
              <a:ext uri="{FF2B5EF4-FFF2-40B4-BE49-F238E27FC236}">
                <a16:creationId xmlns:a16="http://schemas.microsoft.com/office/drawing/2014/main" id="{E2CC932B-BB68-49C5-A3FF-F6B80F5CB472}"/>
              </a:ext>
            </a:extLst>
          </p:cNvPr>
          <p:cNvSpPr/>
          <p:nvPr/>
        </p:nvSpPr>
        <p:spPr>
          <a:xfrm rot="5400000">
            <a:off x="6856394" y="2381310"/>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2" name="Arrow: Right 11">
            <a:extLst>
              <a:ext uri="{FF2B5EF4-FFF2-40B4-BE49-F238E27FC236}">
                <a16:creationId xmlns:a16="http://schemas.microsoft.com/office/drawing/2014/main" id="{D23B0AB3-6F96-40F4-AE16-94E3230AF67A}"/>
              </a:ext>
            </a:extLst>
          </p:cNvPr>
          <p:cNvSpPr/>
          <p:nvPr/>
        </p:nvSpPr>
        <p:spPr>
          <a:xfrm rot="5400000">
            <a:off x="6433151" y="2043978"/>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3" name="Arrow: Right 12">
            <a:extLst>
              <a:ext uri="{FF2B5EF4-FFF2-40B4-BE49-F238E27FC236}">
                <a16:creationId xmlns:a16="http://schemas.microsoft.com/office/drawing/2014/main" id="{B66E63E1-565F-4C54-B13D-8BE0D2D63433}"/>
              </a:ext>
            </a:extLst>
          </p:cNvPr>
          <p:cNvSpPr/>
          <p:nvPr/>
        </p:nvSpPr>
        <p:spPr>
          <a:xfrm rot="5400000">
            <a:off x="7374881" y="2195778"/>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4" name="Arrow: Right 13">
            <a:extLst>
              <a:ext uri="{FF2B5EF4-FFF2-40B4-BE49-F238E27FC236}">
                <a16:creationId xmlns:a16="http://schemas.microsoft.com/office/drawing/2014/main" id="{6204F7DA-2B10-40BC-9D7F-C7022DBED6BF}"/>
              </a:ext>
            </a:extLst>
          </p:cNvPr>
          <p:cNvSpPr/>
          <p:nvPr/>
        </p:nvSpPr>
        <p:spPr>
          <a:xfrm rot="5400000">
            <a:off x="8235444" y="2288544"/>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5" name="Arrow: Right 14">
            <a:extLst>
              <a:ext uri="{FF2B5EF4-FFF2-40B4-BE49-F238E27FC236}">
                <a16:creationId xmlns:a16="http://schemas.microsoft.com/office/drawing/2014/main" id="{906CB905-2187-4041-A753-D9B19A564CCB}"/>
              </a:ext>
            </a:extLst>
          </p:cNvPr>
          <p:cNvSpPr/>
          <p:nvPr/>
        </p:nvSpPr>
        <p:spPr>
          <a:xfrm rot="5400000">
            <a:off x="7812201" y="1951212"/>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6" name="Arrow: Right 15">
            <a:extLst>
              <a:ext uri="{FF2B5EF4-FFF2-40B4-BE49-F238E27FC236}">
                <a16:creationId xmlns:a16="http://schemas.microsoft.com/office/drawing/2014/main" id="{EAC123D6-6830-48B9-A579-E723AF76BAEB}"/>
              </a:ext>
            </a:extLst>
          </p:cNvPr>
          <p:cNvSpPr/>
          <p:nvPr/>
        </p:nvSpPr>
        <p:spPr>
          <a:xfrm rot="5400000">
            <a:off x="5598245" y="2238171"/>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7" name="Arrow: Right 16">
            <a:extLst>
              <a:ext uri="{FF2B5EF4-FFF2-40B4-BE49-F238E27FC236}">
                <a16:creationId xmlns:a16="http://schemas.microsoft.com/office/drawing/2014/main" id="{0AB5F0CB-50BB-4631-BCC0-4FC64E84204F}"/>
              </a:ext>
            </a:extLst>
          </p:cNvPr>
          <p:cNvSpPr/>
          <p:nvPr/>
        </p:nvSpPr>
        <p:spPr>
          <a:xfrm rot="7812712">
            <a:off x="9475326" y="2246463"/>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8" name="Arrow: Right 17">
            <a:extLst>
              <a:ext uri="{FF2B5EF4-FFF2-40B4-BE49-F238E27FC236}">
                <a16:creationId xmlns:a16="http://schemas.microsoft.com/office/drawing/2014/main" id="{942E4633-9A93-4D2F-8600-0DE6F12DB445}"/>
              </a:ext>
            </a:extLst>
          </p:cNvPr>
          <p:cNvSpPr/>
          <p:nvPr/>
        </p:nvSpPr>
        <p:spPr>
          <a:xfrm rot="7812712">
            <a:off x="9868572" y="2978728"/>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9" name="Arrow: Right 18">
            <a:extLst>
              <a:ext uri="{FF2B5EF4-FFF2-40B4-BE49-F238E27FC236}">
                <a16:creationId xmlns:a16="http://schemas.microsoft.com/office/drawing/2014/main" id="{EC3DCE10-2F21-4659-A30B-FA2F92CE94A2}"/>
              </a:ext>
            </a:extLst>
          </p:cNvPr>
          <p:cNvSpPr/>
          <p:nvPr/>
        </p:nvSpPr>
        <p:spPr>
          <a:xfrm rot="7812712">
            <a:off x="10378109" y="3497771"/>
            <a:ext cx="1930147"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2027257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7" name="TextBox 6">
            <a:extLst>
              <a:ext uri="{FF2B5EF4-FFF2-40B4-BE49-F238E27FC236}">
                <a16:creationId xmlns:a16="http://schemas.microsoft.com/office/drawing/2014/main" id="{31A9A963-797B-4D43-AE1A-2665BC838378}"/>
              </a:ext>
            </a:extLst>
          </p:cNvPr>
          <p:cNvSpPr txBox="1"/>
          <p:nvPr/>
        </p:nvSpPr>
        <p:spPr>
          <a:xfrm>
            <a:off x="33091" y="0"/>
            <a:ext cx="4329031" cy="5324535"/>
          </a:xfrm>
          <a:prstGeom prst="rect">
            <a:avLst/>
          </a:prstGeom>
          <a:noFill/>
        </p:spPr>
        <p:txBody>
          <a:bodyPr wrap="square" rtlCol="0">
            <a:spAutoFit/>
          </a:bodyPr>
          <a:lstStyle/>
          <a:p>
            <a:r>
              <a:rPr lang="en-US" sz="4000" dirty="0">
                <a:solidFill>
                  <a:schemeClr val="accent6">
                    <a:lumMod val="50000"/>
                  </a:schemeClr>
                </a:solidFill>
                <a:latin typeface="Times New Roman" panose="02020603050405020304" pitchFamily="18" charset="0"/>
                <a:cs typeface="Times New Roman" panose="02020603050405020304" pitchFamily="18" charset="0"/>
              </a:rPr>
              <a:t>7</a:t>
            </a:r>
            <a: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t>.  All the elements</a:t>
            </a:r>
            <a:b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br>
            <a: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t>     to the top right </a:t>
            </a:r>
            <a:b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br>
            <a: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t>     of the stairs </a:t>
            </a:r>
            <a:b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br>
            <a: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t>     are the</a:t>
            </a:r>
            <a:br>
              <a:rPr lang="en-US" sz="4000" kern="1200" dirty="0">
                <a:ln>
                  <a:noFill/>
                </a:ln>
                <a:solidFill>
                  <a:schemeClr val="accent6">
                    <a:lumMod val="50000"/>
                  </a:schemeClr>
                </a:solidFill>
                <a:effectLst/>
                <a:latin typeface="Times New Roman" panose="02020603050405020304" pitchFamily="18" charset="0"/>
                <a:cs typeface="Times New Roman" panose="02020603050405020304" pitchFamily="18" charset="0"/>
              </a:rPr>
            </a:br>
            <a:br>
              <a:rPr lang="en-US" sz="4000" kern="1400" dirty="0">
                <a:solidFill>
                  <a:schemeClr val="accent6">
                    <a:lumMod val="50000"/>
                  </a:schemeClr>
                </a:solidFill>
                <a:latin typeface="Times New Roman" panose="02020603050405020304" pitchFamily="18" charset="0"/>
                <a:cs typeface="Times New Roman" panose="02020603050405020304" pitchFamily="18" charset="0"/>
              </a:rPr>
            </a:br>
            <a:r>
              <a:rPr lang="en-US" sz="4000" kern="1400" dirty="0">
                <a:solidFill>
                  <a:schemeClr val="accent6">
                    <a:lumMod val="50000"/>
                  </a:schemeClr>
                </a:solidFill>
                <a:latin typeface="Times New Roman" panose="02020603050405020304" pitchFamily="18" charset="0"/>
                <a:cs typeface="Times New Roman" panose="02020603050405020304" pitchFamily="18" charset="0"/>
              </a:rPr>
              <a:t>  NONMETALS</a:t>
            </a:r>
            <a:br>
              <a:rPr lang="en-US" sz="4000" kern="1400" dirty="0">
                <a:solidFill>
                  <a:schemeClr val="accent6">
                    <a:lumMod val="50000"/>
                  </a:schemeClr>
                </a:solidFill>
                <a:latin typeface="Times New Roman" panose="02020603050405020304" pitchFamily="18" charset="0"/>
                <a:cs typeface="Times New Roman" panose="02020603050405020304" pitchFamily="18" charset="0"/>
              </a:rPr>
            </a:br>
            <a:r>
              <a:rPr lang="en-US" sz="2000" kern="1400" dirty="0">
                <a:solidFill>
                  <a:schemeClr val="accent6">
                    <a:lumMod val="50000"/>
                  </a:schemeClr>
                </a:solidFill>
                <a:latin typeface="Times New Roman" panose="02020603050405020304" pitchFamily="18" charset="0"/>
                <a:cs typeface="Times New Roman" panose="02020603050405020304" pitchFamily="18" charset="0"/>
              </a:rPr>
              <a:t> </a:t>
            </a:r>
            <a:br>
              <a:rPr lang="en-US" sz="4000" kern="1400" dirty="0">
                <a:solidFill>
                  <a:schemeClr val="accent6">
                    <a:lumMod val="50000"/>
                  </a:schemeClr>
                </a:solidFill>
                <a:latin typeface="Times New Roman" panose="02020603050405020304" pitchFamily="18" charset="0"/>
                <a:cs typeface="Times New Roman" panose="02020603050405020304" pitchFamily="18" charset="0"/>
              </a:rPr>
            </a:br>
            <a:r>
              <a:rPr lang="en-US" sz="4000" kern="1400" dirty="0">
                <a:solidFill>
                  <a:schemeClr val="accent6">
                    <a:lumMod val="50000"/>
                  </a:schemeClr>
                </a:solidFill>
                <a:latin typeface="Times New Roman" panose="02020603050405020304" pitchFamily="18" charset="0"/>
                <a:cs typeface="Times New Roman" panose="02020603050405020304" pitchFamily="18" charset="0"/>
              </a:rPr>
              <a:t>        So is </a:t>
            </a:r>
            <a:br>
              <a:rPr lang="en-US" sz="4000" kern="1400" dirty="0">
                <a:solidFill>
                  <a:schemeClr val="accent6">
                    <a:lumMod val="50000"/>
                  </a:schemeClr>
                </a:solidFill>
                <a:latin typeface="Times New Roman" panose="02020603050405020304" pitchFamily="18" charset="0"/>
                <a:cs typeface="Times New Roman" panose="02020603050405020304" pitchFamily="18" charset="0"/>
              </a:rPr>
            </a:br>
            <a:r>
              <a:rPr lang="en-US" sz="4000" kern="1400" dirty="0">
                <a:solidFill>
                  <a:schemeClr val="accent6">
                    <a:lumMod val="50000"/>
                  </a:schemeClr>
                </a:solidFill>
                <a:latin typeface="Times New Roman" panose="02020603050405020304" pitchFamily="18" charset="0"/>
                <a:cs typeface="Times New Roman" panose="02020603050405020304" pitchFamily="18" charset="0"/>
              </a:rPr>
              <a:t>    HYDROGEN</a:t>
            </a:r>
          </a:p>
        </p:txBody>
      </p:sp>
      <p:sp>
        <p:nvSpPr>
          <p:cNvPr id="17" name="Arrow: Right 16">
            <a:extLst>
              <a:ext uri="{FF2B5EF4-FFF2-40B4-BE49-F238E27FC236}">
                <a16:creationId xmlns:a16="http://schemas.microsoft.com/office/drawing/2014/main" id="{0AB5F0CB-50BB-4631-BCC0-4FC64E84204F}"/>
              </a:ext>
            </a:extLst>
          </p:cNvPr>
          <p:cNvSpPr/>
          <p:nvPr/>
        </p:nvSpPr>
        <p:spPr>
          <a:xfrm rot="7812712">
            <a:off x="4298024" y="979512"/>
            <a:ext cx="1930147" cy="549550"/>
          </a:xfrm>
          <a:prstGeom prst="rightArrow">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0" name="Arrow: Right 19">
            <a:extLst>
              <a:ext uri="{FF2B5EF4-FFF2-40B4-BE49-F238E27FC236}">
                <a16:creationId xmlns:a16="http://schemas.microsoft.com/office/drawing/2014/main" id="{775DCB54-28DA-40DB-932D-965EC41C1CC6}"/>
              </a:ext>
            </a:extLst>
          </p:cNvPr>
          <p:cNvSpPr/>
          <p:nvPr/>
        </p:nvSpPr>
        <p:spPr>
          <a:xfrm rot="19042740">
            <a:off x="8139641" y="3641347"/>
            <a:ext cx="1930147" cy="549550"/>
          </a:xfrm>
          <a:prstGeom prst="rightArrow">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1" name="Arrow: Right 20">
            <a:extLst>
              <a:ext uri="{FF2B5EF4-FFF2-40B4-BE49-F238E27FC236}">
                <a16:creationId xmlns:a16="http://schemas.microsoft.com/office/drawing/2014/main" id="{F9BBECE7-8B64-49AB-A316-CC07C6FAF87C}"/>
              </a:ext>
            </a:extLst>
          </p:cNvPr>
          <p:cNvSpPr/>
          <p:nvPr/>
        </p:nvSpPr>
        <p:spPr>
          <a:xfrm rot="19042740">
            <a:off x="8702858" y="4297329"/>
            <a:ext cx="1930147" cy="549550"/>
          </a:xfrm>
          <a:prstGeom prst="rightArrow">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2" name="Arrow: Right 21">
            <a:extLst>
              <a:ext uri="{FF2B5EF4-FFF2-40B4-BE49-F238E27FC236}">
                <a16:creationId xmlns:a16="http://schemas.microsoft.com/office/drawing/2014/main" id="{13C6EB66-7AAB-466B-96E7-802951FC1472}"/>
              </a:ext>
            </a:extLst>
          </p:cNvPr>
          <p:cNvSpPr/>
          <p:nvPr/>
        </p:nvSpPr>
        <p:spPr>
          <a:xfrm rot="19042740">
            <a:off x="9599069" y="4874826"/>
            <a:ext cx="1930147" cy="549550"/>
          </a:xfrm>
          <a:prstGeom prst="rightArrow">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1051135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7" name="TextBox 6">
            <a:extLst>
              <a:ext uri="{FF2B5EF4-FFF2-40B4-BE49-F238E27FC236}">
                <a16:creationId xmlns:a16="http://schemas.microsoft.com/office/drawing/2014/main" id="{31A9A963-797B-4D43-AE1A-2665BC838378}"/>
              </a:ext>
            </a:extLst>
          </p:cNvPr>
          <p:cNvSpPr txBox="1"/>
          <p:nvPr/>
        </p:nvSpPr>
        <p:spPr>
          <a:xfrm>
            <a:off x="-1" y="914401"/>
            <a:ext cx="3983500" cy="3447098"/>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8</a:t>
            </a:r>
            <a:r>
              <a:rPr lang="en-US" sz="4000" kern="1200" dirty="0">
                <a:ln>
                  <a:noFill/>
                </a:ln>
                <a:solidFill>
                  <a:srgbClr val="FF0000"/>
                </a:solidFill>
                <a:effectLst/>
                <a:latin typeface="Times New Roman" panose="02020603050405020304" pitchFamily="18" charset="0"/>
                <a:cs typeface="Times New Roman" panose="02020603050405020304" pitchFamily="18" charset="0"/>
              </a:rPr>
              <a:t>.  Group 17 </a:t>
            </a: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r>
              <a:rPr lang="en-US" sz="4000" kern="1200" dirty="0">
                <a:ln>
                  <a:noFill/>
                </a:ln>
                <a:solidFill>
                  <a:srgbClr val="FF0000"/>
                </a:solidFill>
                <a:effectLst/>
                <a:latin typeface="Times New Roman" panose="02020603050405020304" pitchFamily="18" charset="0"/>
                <a:cs typeface="Times New Roman" panose="02020603050405020304" pitchFamily="18" charset="0"/>
              </a:rPr>
              <a:t>      are the</a:t>
            </a: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br>
              <a:rPr lang="en-US" sz="4000" kern="1200" dirty="0">
                <a:ln>
                  <a:noFill/>
                </a:ln>
                <a:solidFill>
                  <a:srgbClr val="FF0000"/>
                </a:solidFill>
                <a:effectLst/>
                <a:latin typeface="Times New Roman" panose="02020603050405020304" pitchFamily="18" charset="0"/>
                <a:cs typeface="Times New Roman" panose="02020603050405020304" pitchFamily="18" charset="0"/>
              </a:rPr>
            </a:br>
            <a:r>
              <a:rPr lang="en-US" sz="4000" kern="1200" dirty="0">
                <a:ln>
                  <a:noFill/>
                </a:ln>
                <a:solidFill>
                  <a:srgbClr val="FF0000"/>
                </a:solidFill>
                <a:effectLst/>
                <a:latin typeface="Times New Roman" panose="02020603050405020304" pitchFamily="18" charset="0"/>
                <a:cs typeface="Times New Roman" panose="02020603050405020304" pitchFamily="18" charset="0"/>
              </a:rPr>
              <a:t>    HALOGENS</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t>
            </a:r>
            <a:r>
              <a:rPr lang="en-US" sz="2400" kern="1200" dirty="0">
                <a:ln>
                  <a:noFill/>
                </a:ln>
                <a:solidFill>
                  <a:srgbClr val="FF0000"/>
                </a:solidFill>
                <a:effectLst/>
                <a:latin typeface="Times New Roman" panose="02020603050405020304" pitchFamily="18" charset="0"/>
                <a:cs typeface="Times New Roman" panose="02020603050405020304" pitchFamily="18" charset="0"/>
              </a:rPr>
              <a:t>(they are all nonmetals)</a:t>
            </a:r>
            <a:endParaRPr lang="en-US" sz="2400" kern="1400" dirty="0">
              <a:ln>
                <a:noFill/>
              </a:ln>
              <a:solidFill>
                <a:srgbClr val="FF0000"/>
              </a:solidFill>
              <a:effectLst/>
              <a:latin typeface="Times New Roman" panose="02020603050405020304" pitchFamily="18" charset="0"/>
              <a:cs typeface="Times New Roman" panose="02020603050405020304" pitchFamily="18" charset="0"/>
            </a:endParaRPr>
          </a:p>
          <a:p>
            <a:endParaRPr lang="en-US" dirty="0"/>
          </a:p>
        </p:txBody>
      </p:sp>
      <p:sp>
        <p:nvSpPr>
          <p:cNvPr id="22" name="Arrow: Right 21">
            <a:extLst>
              <a:ext uri="{FF2B5EF4-FFF2-40B4-BE49-F238E27FC236}">
                <a16:creationId xmlns:a16="http://schemas.microsoft.com/office/drawing/2014/main" id="{13C6EB66-7AAB-466B-96E7-802951FC1472}"/>
              </a:ext>
            </a:extLst>
          </p:cNvPr>
          <p:cNvSpPr/>
          <p:nvPr/>
        </p:nvSpPr>
        <p:spPr>
          <a:xfrm rot="5400000">
            <a:off x="10447208" y="1323245"/>
            <a:ext cx="1930147" cy="54955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2437892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7" name="TextBox 6">
            <a:extLst>
              <a:ext uri="{FF2B5EF4-FFF2-40B4-BE49-F238E27FC236}">
                <a16:creationId xmlns:a16="http://schemas.microsoft.com/office/drawing/2014/main" id="{31A9A963-797B-4D43-AE1A-2665BC838378}"/>
              </a:ext>
            </a:extLst>
          </p:cNvPr>
          <p:cNvSpPr txBox="1"/>
          <p:nvPr/>
        </p:nvSpPr>
        <p:spPr>
          <a:xfrm>
            <a:off x="-1" y="914401"/>
            <a:ext cx="3983500" cy="3447098"/>
          </a:xfrm>
          <a:prstGeom prst="rect">
            <a:avLst/>
          </a:prstGeom>
          <a:noFill/>
        </p:spPr>
        <p:txBody>
          <a:bodyPr wrap="square" rtlCol="0">
            <a:spAutoFit/>
          </a:bodyPr>
          <a:lstStyle/>
          <a:p>
            <a:r>
              <a:rPr lang="en-US" sz="4000" dirty="0">
                <a:solidFill>
                  <a:srgbClr val="0000FF"/>
                </a:solidFill>
                <a:latin typeface="Times New Roman" panose="02020603050405020304" pitchFamily="18" charset="0"/>
                <a:cs typeface="Times New Roman" panose="02020603050405020304" pitchFamily="18" charset="0"/>
              </a:rPr>
              <a:t>9.  Group 18</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are the</a:t>
            </a:r>
            <a:br>
              <a:rPr lang="en-US" sz="4000" dirty="0">
                <a:solidFill>
                  <a:srgbClr val="0000FF"/>
                </a:solidFill>
                <a:latin typeface="Times New Roman" panose="02020603050405020304" pitchFamily="18" charset="0"/>
                <a:cs typeface="Times New Roman" panose="02020603050405020304" pitchFamily="18" charset="0"/>
              </a:rPr>
            </a:b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Noble Gases</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(they are all nonmetals)</a:t>
            </a:r>
            <a:endParaRPr lang="en-US" sz="2400" kern="1400" dirty="0">
              <a:ln>
                <a:noFill/>
              </a:ln>
              <a:solidFill>
                <a:srgbClr val="0000FF"/>
              </a:solidFill>
              <a:effectLst/>
              <a:latin typeface="Times New Roman" panose="02020603050405020304" pitchFamily="18" charset="0"/>
              <a:cs typeface="Times New Roman" panose="02020603050405020304" pitchFamily="18" charset="0"/>
            </a:endParaRPr>
          </a:p>
          <a:p>
            <a:endParaRPr lang="en-US" dirty="0"/>
          </a:p>
        </p:txBody>
      </p:sp>
      <p:sp>
        <p:nvSpPr>
          <p:cNvPr id="22" name="Arrow: Right 21">
            <a:extLst>
              <a:ext uri="{FF2B5EF4-FFF2-40B4-BE49-F238E27FC236}">
                <a16:creationId xmlns:a16="http://schemas.microsoft.com/office/drawing/2014/main" id="{13C6EB66-7AAB-466B-96E7-802951FC1472}"/>
              </a:ext>
            </a:extLst>
          </p:cNvPr>
          <p:cNvSpPr/>
          <p:nvPr/>
        </p:nvSpPr>
        <p:spPr>
          <a:xfrm rot="5400000">
            <a:off x="11189524" y="639626"/>
            <a:ext cx="1455402" cy="549550"/>
          </a:xfrm>
          <a:prstGeom prst="righ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66922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7" name="TextBox 6">
            <a:extLst>
              <a:ext uri="{FF2B5EF4-FFF2-40B4-BE49-F238E27FC236}">
                <a16:creationId xmlns:a16="http://schemas.microsoft.com/office/drawing/2014/main" id="{31A9A963-797B-4D43-AE1A-2665BC838378}"/>
              </a:ext>
            </a:extLst>
          </p:cNvPr>
          <p:cNvSpPr txBox="1"/>
          <p:nvPr/>
        </p:nvSpPr>
        <p:spPr>
          <a:xfrm>
            <a:off x="-1" y="914401"/>
            <a:ext cx="3983500" cy="4801314"/>
          </a:xfrm>
          <a:prstGeom prst="rect">
            <a:avLst/>
          </a:prstGeom>
          <a:noFill/>
        </p:spPr>
        <p:txBody>
          <a:bodyPr wrap="square" rtlCol="0">
            <a:spAutoFit/>
          </a:bodyPr>
          <a:lstStyle/>
          <a:p>
            <a:r>
              <a:rPr lang="en-US" sz="4000" dirty="0">
                <a:solidFill>
                  <a:srgbClr val="006600"/>
                </a:solidFill>
                <a:latin typeface="Times New Roman" panose="02020603050405020304" pitchFamily="18" charset="0"/>
                <a:cs typeface="Times New Roman" panose="02020603050405020304" pitchFamily="18" charset="0"/>
              </a:rPr>
              <a:t>10.  Seven atoms </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that touch the    </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staircase are</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the   </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METALLOIDS</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Al and Po also touch</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but they are metals,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not metalloids.</a:t>
            </a:r>
            <a:endParaRPr lang="en-US" sz="2400" kern="1400" dirty="0">
              <a:ln>
                <a:noFill/>
              </a:ln>
              <a:solidFill>
                <a:srgbClr val="FF0000"/>
              </a:solidFill>
              <a:effectLst/>
              <a:latin typeface="Times New Roman" panose="02020603050405020304" pitchFamily="18" charset="0"/>
              <a:cs typeface="Times New Roman" panose="02020603050405020304" pitchFamily="18" charset="0"/>
            </a:endParaRPr>
          </a:p>
          <a:p>
            <a:endParaRPr lang="en-US" dirty="0"/>
          </a:p>
        </p:txBody>
      </p:sp>
      <p:cxnSp>
        <p:nvCxnSpPr>
          <p:cNvPr id="3" name="Straight Connector 2">
            <a:extLst>
              <a:ext uri="{FF2B5EF4-FFF2-40B4-BE49-F238E27FC236}">
                <a16:creationId xmlns:a16="http://schemas.microsoft.com/office/drawing/2014/main" id="{84C90E01-5CFD-4647-8D3C-121E1628A70F}"/>
              </a:ext>
            </a:extLst>
          </p:cNvPr>
          <p:cNvCxnSpPr/>
          <p:nvPr/>
        </p:nvCxnSpPr>
        <p:spPr>
          <a:xfrm>
            <a:off x="9414841" y="2720423"/>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C2E2870-B85A-4308-ACD5-BE957C540266}"/>
              </a:ext>
            </a:extLst>
          </p:cNvPr>
          <p:cNvCxnSpPr/>
          <p:nvPr/>
        </p:nvCxnSpPr>
        <p:spPr>
          <a:xfrm>
            <a:off x="9862516" y="3149048"/>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77A30AA-EFBE-4D12-963E-318AC0DD6D72}"/>
              </a:ext>
            </a:extLst>
          </p:cNvPr>
          <p:cNvCxnSpPr/>
          <p:nvPr/>
        </p:nvCxnSpPr>
        <p:spPr>
          <a:xfrm>
            <a:off x="10310191" y="3612874"/>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C6407B1-778B-4A2C-91AF-E5DC0EBBBBAA}"/>
              </a:ext>
            </a:extLst>
          </p:cNvPr>
          <p:cNvCxnSpPr/>
          <p:nvPr/>
        </p:nvCxnSpPr>
        <p:spPr>
          <a:xfrm>
            <a:off x="10743578" y="4034873"/>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50673ED-260C-426E-B186-662E9261EB7F}"/>
              </a:ext>
            </a:extLst>
          </p:cNvPr>
          <p:cNvCxnSpPr/>
          <p:nvPr/>
        </p:nvCxnSpPr>
        <p:spPr>
          <a:xfrm>
            <a:off x="11186491" y="4498699"/>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7E6E55-63DB-4938-B869-5140C3D168E1}"/>
              </a:ext>
            </a:extLst>
          </p:cNvPr>
          <p:cNvCxnSpPr>
            <a:cxnSpLocks/>
          </p:cNvCxnSpPr>
          <p:nvPr/>
        </p:nvCxnSpPr>
        <p:spPr>
          <a:xfrm rot="16200000">
            <a:off x="9646754" y="2917135"/>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D4DA9B3-EDD7-4BEE-9EC9-7EF120F9F0BD}"/>
              </a:ext>
            </a:extLst>
          </p:cNvPr>
          <p:cNvCxnSpPr>
            <a:cxnSpLocks/>
          </p:cNvCxnSpPr>
          <p:nvPr/>
        </p:nvCxnSpPr>
        <p:spPr>
          <a:xfrm rot="16200000">
            <a:off x="10078278" y="3380961"/>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F2C1062-1B0F-43E9-9C27-7BADF24A23CA}"/>
              </a:ext>
            </a:extLst>
          </p:cNvPr>
          <p:cNvCxnSpPr>
            <a:cxnSpLocks/>
          </p:cNvCxnSpPr>
          <p:nvPr/>
        </p:nvCxnSpPr>
        <p:spPr>
          <a:xfrm rot="16200000">
            <a:off x="10511665" y="3825735"/>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4C1CA0F-391A-463F-B31A-21CE3FC10AC3}"/>
              </a:ext>
            </a:extLst>
          </p:cNvPr>
          <p:cNvCxnSpPr>
            <a:cxnSpLocks/>
          </p:cNvCxnSpPr>
          <p:nvPr/>
        </p:nvCxnSpPr>
        <p:spPr>
          <a:xfrm rot="16200000">
            <a:off x="10975491" y="4266786"/>
            <a:ext cx="0" cy="463826"/>
          </a:xfrm>
          <a:prstGeom prst="line">
            <a:avLst/>
          </a:prstGeom>
          <a:ln w="38100">
            <a:solidFill>
              <a:srgbClr val="006600"/>
            </a:solidFill>
          </a:ln>
        </p:spPr>
        <p:style>
          <a:lnRef idx="1">
            <a:schemeClr val="accent1"/>
          </a:lnRef>
          <a:fillRef idx="0">
            <a:schemeClr val="accent1"/>
          </a:fillRef>
          <a:effectRef idx="0">
            <a:schemeClr val="accent1"/>
          </a:effectRef>
          <a:fontRef idx="minor">
            <a:schemeClr val="tx1"/>
          </a:fontRef>
        </p:style>
      </p:cxnSp>
      <p:sp>
        <p:nvSpPr>
          <p:cNvPr id="16" name="Arrow: Right 15">
            <a:extLst>
              <a:ext uri="{FF2B5EF4-FFF2-40B4-BE49-F238E27FC236}">
                <a16:creationId xmlns:a16="http://schemas.microsoft.com/office/drawing/2014/main" id="{FF6B3D53-F99B-49E4-88A6-B41100612767}"/>
              </a:ext>
            </a:extLst>
          </p:cNvPr>
          <p:cNvSpPr/>
          <p:nvPr/>
        </p:nvSpPr>
        <p:spPr>
          <a:xfrm rot="2887545">
            <a:off x="8149210" y="1859763"/>
            <a:ext cx="1455402" cy="549550"/>
          </a:xfrm>
          <a:prstGeom prst="rightArrow">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769121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44737-ADA1-4B56-8879-C3FC9C3A3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325" y="1254287"/>
            <a:ext cx="8448675" cy="5603713"/>
          </a:xfrm>
          <a:prstGeom prst="rect">
            <a:avLst/>
          </a:prstGeom>
        </p:spPr>
      </p:pic>
      <p:sp>
        <p:nvSpPr>
          <p:cNvPr id="7" name="TextBox 6">
            <a:extLst>
              <a:ext uri="{FF2B5EF4-FFF2-40B4-BE49-F238E27FC236}">
                <a16:creationId xmlns:a16="http://schemas.microsoft.com/office/drawing/2014/main" id="{31A9A963-797B-4D43-AE1A-2665BC838378}"/>
              </a:ext>
            </a:extLst>
          </p:cNvPr>
          <p:cNvSpPr txBox="1"/>
          <p:nvPr/>
        </p:nvSpPr>
        <p:spPr>
          <a:xfrm>
            <a:off x="-10302" y="0"/>
            <a:ext cx="3983500" cy="6001643"/>
          </a:xfrm>
          <a:prstGeom prst="rect">
            <a:avLst/>
          </a:prstGeom>
          <a:noFill/>
        </p:spPr>
        <p:txBody>
          <a:bodyPr wrap="square" rtlCol="0">
            <a:spAutoFit/>
          </a:bodyPr>
          <a:lstStyle/>
          <a:p>
            <a:r>
              <a:rPr lang="en-US" sz="4000" dirty="0">
                <a:solidFill>
                  <a:srgbClr val="CC0099"/>
                </a:solidFill>
                <a:latin typeface="Times New Roman" panose="02020603050405020304" pitchFamily="18" charset="0"/>
                <a:cs typeface="Times New Roman" panose="02020603050405020304" pitchFamily="18" charset="0"/>
              </a:rPr>
              <a:t>11. The bottom   </a:t>
            </a:r>
            <a:br>
              <a:rPr lang="en-US" sz="4000" dirty="0">
                <a:solidFill>
                  <a:srgbClr val="CC0099"/>
                </a:solidFill>
                <a:latin typeface="Times New Roman" panose="02020603050405020304" pitchFamily="18" charset="0"/>
                <a:cs typeface="Times New Roman" panose="02020603050405020304" pitchFamily="18" charset="0"/>
              </a:rPr>
            </a:br>
            <a:r>
              <a:rPr lang="en-US" sz="4000" dirty="0">
                <a:solidFill>
                  <a:srgbClr val="CC0099"/>
                </a:solidFill>
                <a:latin typeface="Times New Roman" panose="02020603050405020304" pitchFamily="18" charset="0"/>
                <a:cs typeface="Times New Roman" panose="02020603050405020304" pitchFamily="18" charset="0"/>
              </a:rPr>
              <a:t>      rows of the   </a:t>
            </a:r>
            <a:br>
              <a:rPr lang="en-US" sz="4000" dirty="0">
                <a:solidFill>
                  <a:srgbClr val="CC0099"/>
                </a:solidFill>
                <a:latin typeface="Times New Roman" panose="02020603050405020304" pitchFamily="18" charset="0"/>
                <a:cs typeface="Times New Roman" panose="02020603050405020304" pitchFamily="18" charset="0"/>
              </a:rPr>
            </a:br>
            <a:r>
              <a:rPr lang="en-US" sz="4000" dirty="0">
                <a:solidFill>
                  <a:srgbClr val="CC0099"/>
                </a:solidFill>
                <a:latin typeface="Times New Roman" panose="02020603050405020304" pitchFamily="18" charset="0"/>
                <a:cs typeface="Times New Roman" panose="02020603050405020304" pitchFamily="18" charset="0"/>
              </a:rPr>
              <a:t>      table are the </a:t>
            </a:r>
            <a:br>
              <a:rPr lang="en-US" sz="4000" dirty="0">
                <a:solidFill>
                  <a:srgbClr val="CC0099"/>
                </a:solidFill>
                <a:latin typeface="Times New Roman" panose="02020603050405020304" pitchFamily="18" charset="0"/>
                <a:cs typeface="Times New Roman" panose="02020603050405020304" pitchFamily="18" charset="0"/>
              </a:rPr>
            </a:br>
            <a:br>
              <a:rPr lang="en-US" sz="4000" dirty="0">
                <a:solidFill>
                  <a:srgbClr val="CC0099"/>
                </a:solidFill>
                <a:latin typeface="Times New Roman" panose="02020603050405020304" pitchFamily="18" charset="0"/>
                <a:cs typeface="Times New Roman" panose="02020603050405020304" pitchFamily="18" charset="0"/>
              </a:rPr>
            </a:br>
            <a:r>
              <a:rPr lang="en-US" sz="4000" dirty="0">
                <a:solidFill>
                  <a:srgbClr val="CC0099"/>
                </a:solidFill>
                <a:latin typeface="Times New Roman" panose="02020603050405020304" pitchFamily="18" charset="0"/>
                <a:cs typeface="Times New Roman" panose="02020603050405020304" pitchFamily="18" charset="0"/>
              </a:rPr>
              <a:t>       INNER TRANSITIONAL    </a:t>
            </a:r>
            <a:br>
              <a:rPr lang="en-US" sz="4000" dirty="0">
                <a:solidFill>
                  <a:srgbClr val="CC0099"/>
                </a:solidFill>
                <a:latin typeface="Times New Roman" panose="02020603050405020304" pitchFamily="18" charset="0"/>
                <a:cs typeface="Times New Roman" panose="02020603050405020304" pitchFamily="18" charset="0"/>
              </a:rPr>
            </a:br>
            <a:r>
              <a:rPr lang="en-US" sz="4000" dirty="0">
                <a:solidFill>
                  <a:srgbClr val="CC0099"/>
                </a:solidFill>
                <a:latin typeface="Times New Roman" panose="02020603050405020304" pitchFamily="18" charset="0"/>
                <a:cs typeface="Times New Roman" panose="02020603050405020304" pitchFamily="18" charset="0"/>
              </a:rPr>
              <a:t>         metals.</a:t>
            </a:r>
          </a:p>
          <a:p>
            <a:pPr algn="ctr"/>
            <a:endParaRPr lang="en-US" sz="4000" kern="1400" dirty="0">
              <a:ln>
                <a:noFill/>
              </a:ln>
              <a:solidFill>
                <a:srgbClr val="CC0099"/>
              </a:solidFill>
              <a:effectLst/>
              <a:latin typeface="Times New Roman" panose="02020603050405020304" pitchFamily="18" charset="0"/>
              <a:cs typeface="Times New Roman" panose="02020603050405020304" pitchFamily="18" charset="0"/>
            </a:endParaRPr>
          </a:p>
          <a:p>
            <a:pPr algn="ctr"/>
            <a:r>
              <a:rPr lang="en-US" sz="3200" kern="1400" dirty="0">
                <a:solidFill>
                  <a:srgbClr val="CC0099"/>
                </a:solidFill>
                <a:latin typeface="Times New Roman" panose="02020603050405020304" pitchFamily="18" charset="0"/>
                <a:cs typeface="Times New Roman" panose="02020603050405020304" pitchFamily="18" charset="0"/>
              </a:rPr>
              <a:t>They all fit </a:t>
            </a:r>
            <a:br>
              <a:rPr lang="en-US" sz="3200" kern="1400" dirty="0">
                <a:solidFill>
                  <a:srgbClr val="CC0099"/>
                </a:solidFill>
                <a:latin typeface="Times New Roman" panose="02020603050405020304" pitchFamily="18" charset="0"/>
                <a:cs typeface="Times New Roman" panose="02020603050405020304" pitchFamily="18" charset="0"/>
              </a:rPr>
            </a:br>
            <a:r>
              <a:rPr lang="en-US" sz="3200" kern="1400" dirty="0">
                <a:solidFill>
                  <a:srgbClr val="CC0099"/>
                </a:solidFill>
                <a:latin typeface="Times New Roman" panose="02020603050405020304" pitchFamily="18" charset="0"/>
                <a:cs typeface="Times New Roman" panose="02020603050405020304" pitchFamily="18" charset="0"/>
              </a:rPr>
              <a:t>inside group 3</a:t>
            </a:r>
            <a:endParaRPr lang="en-US" sz="1400" dirty="0"/>
          </a:p>
        </p:txBody>
      </p:sp>
      <p:sp>
        <p:nvSpPr>
          <p:cNvPr id="16" name="Arrow: Right 15">
            <a:extLst>
              <a:ext uri="{FF2B5EF4-FFF2-40B4-BE49-F238E27FC236}">
                <a16:creationId xmlns:a16="http://schemas.microsoft.com/office/drawing/2014/main" id="{FF6B3D53-F99B-49E4-88A6-B41100612767}"/>
              </a:ext>
            </a:extLst>
          </p:cNvPr>
          <p:cNvSpPr/>
          <p:nvPr/>
        </p:nvSpPr>
        <p:spPr>
          <a:xfrm>
            <a:off x="4147053" y="5702895"/>
            <a:ext cx="1455402"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8" name="Arrow: Right 17">
            <a:extLst>
              <a:ext uri="{FF2B5EF4-FFF2-40B4-BE49-F238E27FC236}">
                <a16:creationId xmlns:a16="http://schemas.microsoft.com/office/drawing/2014/main" id="{FF02E83D-873E-4049-9BE7-7326FF04EB4B}"/>
              </a:ext>
            </a:extLst>
          </p:cNvPr>
          <p:cNvSpPr/>
          <p:nvPr/>
        </p:nvSpPr>
        <p:spPr>
          <a:xfrm>
            <a:off x="4320908" y="6225941"/>
            <a:ext cx="1455402" cy="549550"/>
          </a:xfrm>
          <a:prstGeom prst="rightArrow">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9" name="Straight Connector 18">
            <a:extLst>
              <a:ext uri="{FF2B5EF4-FFF2-40B4-BE49-F238E27FC236}">
                <a16:creationId xmlns:a16="http://schemas.microsoft.com/office/drawing/2014/main" id="{BF478C1C-AA48-45C4-BD87-C0D81B8CA143}"/>
              </a:ext>
            </a:extLst>
          </p:cNvPr>
          <p:cNvCxnSpPr>
            <a:cxnSpLocks/>
          </p:cNvCxnSpPr>
          <p:nvPr/>
        </p:nvCxnSpPr>
        <p:spPr>
          <a:xfrm>
            <a:off x="5419310" y="4498699"/>
            <a:ext cx="0" cy="908188"/>
          </a:xfrm>
          <a:prstGeom prst="line">
            <a:avLst/>
          </a:prstGeom>
          <a:ln w="76200">
            <a:solidFill>
              <a:srgbClr val="CC009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4C4D54A-6C7F-4F59-BC30-96A70AECD208}"/>
              </a:ext>
            </a:extLst>
          </p:cNvPr>
          <p:cNvCxnSpPr>
            <a:cxnSpLocks/>
          </p:cNvCxnSpPr>
          <p:nvPr/>
        </p:nvCxnSpPr>
        <p:spPr>
          <a:xfrm>
            <a:off x="5041154" y="4498699"/>
            <a:ext cx="0" cy="908188"/>
          </a:xfrm>
          <a:prstGeom prst="line">
            <a:avLst/>
          </a:prstGeom>
          <a:ln w="76200">
            <a:solidFill>
              <a:srgbClr val="CC009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4FACC70-F55D-4858-808D-E2A405330FD9}"/>
              </a:ext>
            </a:extLst>
          </p:cNvPr>
          <p:cNvCxnSpPr>
            <a:cxnSpLocks/>
          </p:cNvCxnSpPr>
          <p:nvPr/>
        </p:nvCxnSpPr>
        <p:spPr>
          <a:xfrm flipH="1">
            <a:off x="4965216" y="4528309"/>
            <a:ext cx="454094" cy="0"/>
          </a:xfrm>
          <a:prstGeom prst="line">
            <a:avLst/>
          </a:prstGeom>
          <a:ln w="76200">
            <a:solidFill>
              <a:srgbClr val="CC009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1DCB7BC-D064-4B1D-99B6-77314344A9C8}"/>
              </a:ext>
            </a:extLst>
          </p:cNvPr>
          <p:cNvCxnSpPr>
            <a:cxnSpLocks/>
          </p:cNvCxnSpPr>
          <p:nvPr/>
        </p:nvCxnSpPr>
        <p:spPr>
          <a:xfrm flipH="1">
            <a:off x="4978468" y="5356569"/>
            <a:ext cx="454094" cy="0"/>
          </a:xfrm>
          <a:prstGeom prst="line">
            <a:avLst/>
          </a:prstGeom>
          <a:ln w="76200">
            <a:solidFill>
              <a:srgbClr val="CC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685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F01E3D-E931-42E6-A464-5AFD44B0F583}"/>
              </a:ext>
            </a:extLst>
          </p:cNvPr>
          <p:cNvSpPr txBox="1"/>
          <p:nvPr/>
        </p:nvSpPr>
        <p:spPr>
          <a:xfrm>
            <a:off x="0" y="0"/>
            <a:ext cx="12192000" cy="3297569"/>
          </a:xfrm>
          <a:prstGeom prst="rect">
            <a:avLst/>
          </a:prstGeom>
          <a:noFill/>
        </p:spPr>
        <p:txBody>
          <a:bodyPr wrap="square" rtlCol="0">
            <a:spAutoFit/>
          </a:bodyPr>
          <a:lstStyle/>
          <a:p>
            <a:pPr marL="0" marR="0" indent="0" algn="l">
              <a:lnSpc>
                <a:spcPct val="119000"/>
              </a:lnSpc>
              <a:spcBef>
                <a:spcPts val="0"/>
              </a:spcBef>
              <a:spcAft>
                <a:spcPts val="600"/>
              </a:spcAft>
            </a:pPr>
            <a:r>
              <a:rPr lang="en-US" altLang="en-US" sz="3200" dirty="0">
                <a:solidFill>
                  <a:srgbClr val="FF0000"/>
                </a:solidFill>
                <a:latin typeface="Times New Roman" panose="02020603050405020304" pitchFamily="18" charset="0"/>
                <a:cs typeface="Times New Roman" panose="02020603050405020304" pitchFamily="18" charset="0"/>
              </a:rPr>
              <a:t>12.  </a:t>
            </a:r>
            <a:r>
              <a:rPr lang="en-US" sz="3200" kern="1200" dirty="0">
                <a:ln>
                  <a:noFill/>
                </a:ln>
                <a:solidFill>
                  <a:srgbClr val="000000"/>
                </a:solidFill>
                <a:effectLst/>
                <a:latin typeface="Times New Roman" panose="02020603050405020304" pitchFamily="18" charset="0"/>
                <a:cs typeface="Times New Roman" panose="02020603050405020304" pitchFamily="18" charset="0"/>
              </a:rPr>
              <a:t>Atoms in the same group share many </a:t>
            </a:r>
            <a:r>
              <a:rPr lang="en-US" sz="3200" kern="1200" dirty="0">
                <a:ln>
                  <a:noFill/>
                </a:ln>
                <a:solidFill>
                  <a:srgbClr val="CC0099"/>
                </a:solidFill>
                <a:effectLst/>
                <a:latin typeface="Times New Roman" panose="02020603050405020304" pitchFamily="18" charset="0"/>
                <a:cs typeface="Times New Roman" panose="02020603050405020304" pitchFamily="18" charset="0"/>
              </a:rPr>
              <a:t>chemical</a:t>
            </a:r>
            <a:r>
              <a:rPr lang="en-US" sz="3200" kern="1200" dirty="0">
                <a:ln>
                  <a:noFill/>
                </a:ln>
                <a:solidFill>
                  <a:srgbClr val="000000"/>
                </a:solidFill>
                <a:effectLst/>
                <a:latin typeface="Times New Roman" panose="02020603050405020304" pitchFamily="18" charset="0"/>
                <a:cs typeface="Times New Roman" panose="02020603050405020304" pitchFamily="18" charset="0"/>
              </a:rPr>
              <a:t> properties,</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sz="3200" kern="1200" dirty="0">
                <a:ln>
                  <a:noFill/>
                </a:ln>
                <a:solidFill>
                  <a:srgbClr val="000000"/>
                </a:solidFill>
                <a:effectLst/>
                <a:latin typeface="Times New Roman" panose="02020603050405020304" pitchFamily="18" charset="0"/>
                <a:cs typeface="Times New Roman" panose="02020603050405020304" pitchFamily="18" charset="0"/>
              </a:rPr>
              <a:t>       because the have the same number of valence (or outermost)</a:t>
            </a:r>
          </a:p>
          <a:p>
            <a:pPr marL="0" marR="0" indent="0" algn="l">
              <a:lnSpc>
                <a:spcPct val="119000"/>
              </a:lnSpc>
              <a:spcBef>
                <a:spcPts val="0"/>
              </a:spcBef>
              <a:spcAft>
                <a:spcPts val="600"/>
              </a:spcAft>
            </a:pPr>
            <a:r>
              <a:rPr lang="en-US" sz="3200" dirty="0">
                <a:solidFill>
                  <a:srgbClr val="000000"/>
                </a:solidFill>
                <a:latin typeface="Times New Roman" panose="02020603050405020304" pitchFamily="18" charset="0"/>
                <a:cs typeface="Times New Roman" panose="02020603050405020304" pitchFamily="18" charset="0"/>
              </a:rPr>
              <a:t>        </a:t>
            </a:r>
            <a:r>
              <a:rPr lang="en-US" sz="3200" u="sng" dirty="0">
                <a:solidFill>
                  <a:srgbClr val="CC0099"/>
                </a:solidFill>
                <a:latin typeface="Times New Roman" panose="02020603050405020304" pitchFamily="18" charset="0"/>
                <a:cs typeface="Times New Roman" panose="02020603050405020304" pitchFamily="18" charset="0"/>
              </a:rPr>
              <a:t>electrons</a:t>
            </a:r>
            <a:r>
              <a:rPr lang="en-US" sz="3200" dirty="0">
                <a:solidFill>
                  <a:srgbClr val="CC0099"/>
                </a:solidFill>
                <a:latin typeface="Times New Roman" panose="02020603050405020304" pitchFamily="18" charset="0"/>
                <a:cs typeface="Times New Roman" panose="02020603050405020304" pitchFamily="18" charset="0"/>
              </a:rPr>
              <a:t>.  </a:t>
            </a:r>
            <a:r>
              <a:rPr lang="en-US" sz="3200" kern="1200" dirty="0">
                <a:ln>
                  <a:noFill/>
                </a:ln>
                <a:solidFill>
                  <a:srgbClr val="000000"/>
                </a:solidFill>
                <a:effectLst/>
                <a:latin typeface="Times New Roman" panose="02020603050405020304" pitchFamily="18" charset="0"/>
                <a:cs typeface="Times New Roman" panose="02020603050405020304" pitchFamily="18" charset="0"/>
              </a:rPr>
              <a:t> </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kern="1200" dirty="0">
                <a:ln>
                  <a:noFill/>
                </a:ln>
                <a:solidFill>
                  <a:srgbClr val="000000"/>
                </a:solidFill>
                <a:effectLst/>
                <a:latin typeface="Times New Roman" panose="02020603050405020304" pitchFamily="18" charset="0"/>
                <a:cs typeface="Times New Roman" panose="02020603050405020304" pitchFamily="18" charset="0"/>
              </a:rPr>
              <a:t> </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sz="3200" kern="1200" dirty="0">
                <a:ln>
                  <a:noFill/>
                </a:ln>
                <a:solidFill>
                  <a:srgbClr val="000000"/>
                </a:solidFill>
                <a:effectLst/>
                <a:latin typeface="Times New Roman" panose="02020603050405020304" pitchFamily="18" charset="0"/>
                <a:cs typeface="Times New Roman" panose="02020603050405020304" pitchFamily="18" charset="0"/>
              </a:rPr>
              <a:t>       </a:t>
            </a:r>
            <a:r>
              <a:rPr lang="en-US" sz="4000" kern="1200" dirty="0">
                <a:ln>
                  <a:noFill/>
                </a:ln>
                <a:solidFill>
                  <a:srgbClr val="000000"/>
                </a:solidFill>
                <a:effectLst/>
                <a:latin typeface="Times New Roman" panose="02020603050405020304" pitchFamily="18" charset="0"/>
                <a:cs typeface="Times New Roman" panose="02020603050405020304" pitchFamily="18" charset="0"/>
              </a:rPr>
              <a:t>Atoms in a group wil</a:t>
            </a:r>
            <a:r>
              <a:rPr lang="en-US" sz="4000" dirty="0">
                <a:solidFill>
                  <a:srgbClr val="000000"/>
                </a:solidFill>
                <a:latin typeface="Times New Roman" panose="02020603050405020304" pitchFamily="18" charset="0"/>
                <a:cs typeface="Times New Roman" panose="02020603050405020304" pitchFamily="18" charset="0"/>
              </a:rPr>
              <a:t>l </a:t>
            </a:r>
            <a:r>
              <a:rPr lang="en-US" sz="4000" kern="1200" dirty="0">
                <a:ln>
                  <a:noFill/>
                </a:ln>
                <a:solidFill>
                  <a:srgbClr val="000000"/>
                </a:solidFill>
                <a:effectLst/>
                <a:latin typeface="Times New Roman" panose="02020603050405020304" pitchFamily="18" charset="0"/>
                <a:cs typeface="Times New Roman" panose="02020603050405020304" pitchFamily="18" charset="0"/>
              </a:rPr>
              <a:t>bond the same way.</a:t>
            </a:r>
            <a:br>
              <a:rPr lang="en-US" sz="4000" kern="1200" dirty="0">
                <a:ln>
                  <a:noFill/>
                </a:ln>
                <a:solidFill>
                  <a:srgbClr val="000000"/>
                </a:solidFill>
                <a:effectLst/>
                <a:latin typeface="Times New Roman" panose="02020603050405020304" pitchFamily="18" charset="0"/>
                <a:cs typeface="Times New Roman" panose="02020603050405020304" pitchFamily="18" charset="0"/>
              </a:rPr>
            </a:br>
            <a:endParaRPr lang="en-US" dirty="0"/>
          </a:p>
        </p:txBody>
      </p:sp>
      <p:graphicFrame>
        <p:nvGraphicFramePr>
          <p:cNvPr id="3" name="Table 2">
            <a:extLst>
              <a:ext uri="{FF2B5EF4-FFF2-40B4-BE49-F238E27FC236}">
                <a16:creationId xmlns:a16="http://schemas.microsoft.com/office/drawing/2014/main" id="{EE708C06-DB1B-ED2B-1103-BFA817354AC6}"/>
              </a:ext>
            </a:extLst>
          </p:cNvPr>
          <p:cNvGraphicFramePr>
            <a:graphicFrameLocks noGrp="1"/>
          </p:cNvGraphicFramePr>
          <p:nvPr>
            <p:extLst>
              <p:ext uri="{D42A27DB-BD31-4B8C-83A1-F6EECF244321}">
                <p14:modId xmlns:p14="http://schemas.microsoft.com/office/powerpoint/2010/main" val="4179197864"/>
              </p:ext>
            </p:extLst>
          </p:nvPr>
        </p:nvGraphicFramePr>
        <p:xfrm>
          <a:off x="0" y="3297381"/>
          <a:ext cx="12191999" cy="3560619"/>
        </p:xfrm>
        <a:graphic>
          <a:graphicData uri="http://schemas.openxmlformats.org/drawingml/2006/table">
            <a:tbl>
              <a:tblPr firstRow="1" bandRow="1">
                <a:tableStyleId>{5C22544A-7EE6-4342-B048-85BDC9FD1C3A}</a:tableStyleId>
              </a:tblPr>
              <a:tblGrid>
                <a:gridCol w="1671782">
                  <a:extLst>
                    <a:ext uri="{9D8B030D-6E8A-4147-A177-3AD203B41FA5}">
                      <a16:colId xmlns:a16="http://schemas.microsoft.com/office/drawing/2014/main" val="3709019040"/>
                    </a:ext>
                  </a:extLst>
                </a:gridCol>
                <a:gridCol w="2115127">
                  <a:extLst>
                    <a:ext uri="{9D8B030D-6E8A-4147-A177-3AD203B41FA5}">
                      <a16:colId xmlns:a16="http://schemas.microsoft.com/office/drawing/2014/main" val="3211429469"/>
                    </a:ext>
                  </a:extLst>
                </a:gridCol>
                <a:gridCol w="1953029">
                  <a:extLst>
                    <a:ext uri="{9D8B030D-6E8A-4147-A177-3AD203B41FA5}">
                      <a16:colId xmlns:a16="http://schemas.microsoft.com/office/drawing/2014/main" val="2055602016"/>
                    </a:ext>
                  </a:extLst>
                </a:gridCol>
                <a:gridCol w="208280">
                  <a:extLst>
                    <a:ext uri="{9D8B030D-6E8A-4147-A177-3AD203B41FA5}">
                      <a16:colId xmlns:a16="http://schemas.microsoft.com/office/drawing/2014/main" val="4290036184"/>
                    </a:ext>
                  </a:extLst>
                </a:gridCol>
                <a:gridCol w="1838037">
                  <a:extLst>
                    <a:ext uri="{9D8B030D-6E8A-4147-A177-3AD203B41FA5}">
                      <a16:colId xmlns:a16="http://schemas.microsoft.com/office/drawing/2014/main" val="1922053673"/>
                    </a:ext>
                  </a:extLst>
                </a:gridCol>
                <a:gridCol w="2050472">
                  <a:extLst>
                    <a:ext uri="{9D8B030D-6E8A-4147-A177-3AD203B41FA5}">
                      <a16:colId xmlns:a16="http://schemas.microsoft.com/office/drawing/2014/main" val="1053680320"/>
                    </a:ext>
                  </a:extLst>
                </a:gridCol>
                <a:gridCol w="2355272">
                  <a:extLst>
                    <a:ext uri="{9D8B030D-6E8A-4147-A177-3AD203B41FA5}">
                      <a16:colId xmlns:a16="http://schemas.microsoft.com/office/drawing/2014/main" val="2762488289"/>
                    </a:ext>
                  </a:extLst>
                </a:gridCol>
              </a:tblGrid>
              <a:tr h="1350816">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Group 1 metals</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 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Group 17 nonmetals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 anions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Form into</a:t>
                      </a:r>
                    </a:p>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1:1 ratio compounds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Group  2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metals</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 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Group 17 nonmetals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 anions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Form into</a:t>
                      </a:r>
                    </a:p>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1:2 ratio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compounds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5075440"/>
                  </a:ext>
                </a:extLst>
              </a:tr>
              <a:tr h="736601">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BeBr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1650893"/>
                  </a:ext>
                </a:extLst>
              </a:tr>
              <a:tr h="736601">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MgBr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6319010"/>
                  </a:ext>
                </a:extLst>
              </a:tr>
              <a:tr h="736601">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err="1">
                          <a:solidFill>
                            <a:schemeClr val="tx1">
                              <a:lumMod val="95000"/>
                              <a:lumOff val="5000"/>
                            </a:schemeClr>
                          </a:solidFill>
                          <a:latin typeface="Times New Roman" panose="02020603050405020304" pitchFamily="18" charset="0"/>
                          <a:cs typeface="Times New Roman" panose="02020603050405020304" pitchFamily="18" charset="0"/>
                        </a:rPr>
                        <a:t>KCl</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CaBr</a:t>
                      </a:r>
                      <a:r>
                        <a:rPr lang="en-US" sz="3200" b="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2253221"/>
                  </a:ext>
                </a:extLst>
              </a:tr>
            </a:tbl>
          </a:graphicData>
        </a:graphic>
      </p:graphicFrame>
    </p:spTree>
    <p:extLst>
      <p:ext uri="{BB962C8B-B14F-4D97-AF65-F5344CB8AC3E}">
        <p14:creationId xmlns:p14="http://schemas.microsoft.com/office/powerpoint/2010/main" val="342623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17EB06-BB8F-47F2-8C7D-116A815BD8BC}"/>
              </a:ext>
            </a:extLst>
          </p:cNvPr>
          <p:cNvSpPr txBox="1"/>
          <p:nvPr/>
        </p:nvSpPr>
        <p:spPr>
          <a:xfrm>
            <a:off x="1" y="1"/>
            <a:ext cx="11728174" cy="2585323"/>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It is the Periodic Table of the Elements.   </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14.  What does PERIODIC mean?</a:t>
            </a:r>
          </a:p>
          <a:p>
            <a:endParaRPr lang="en-US" sz="36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18811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C594C-0B99-E0DD-F577-8733841A04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A4AA56-CB35-C6CB-A94E-398B0EB3C1AC}"/>
              </a:ext>
            </a:extLst>
          </p:cNvPr>
          <p:cNvSpPr txBox="1"/>
          <p:nvPr/>
        </p:nvSpPr>
        <p:spPr>
          <a:xfrm>
            <a:off x="0" y="1"/>
            <a:ext cx="12191999" cy="624786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It is the Periodic Table of the Elements.   </a:t>
            </a:r>
          </a:p>
          <a:p>
            <a:endParaRPr lang="en-US" sz="3600" dirty="0">
              <a:latin typeface="Times New Roman" panose="02020603050405020304" pitchFamily="18" charset="0"/>
              <a:cs typeface="Times New Roman" panose="02020603050405020304" pitchFamily="18" charset="0"/>
            </a:endParaRPr>
          </a:p>
          <a:p>
            <a:pPr marL="742950" indent="-742950">
              <a:buAutoNum type="arabicPeriod" startAt="14"/>
            </a:pPr>
            <a:r>
              <a:rPr lang="en-US" sz="3600" dirty="0">
                <a:latin typeface="Times New Roman" panose="02020603050405020304" pitchFamily="18" charset="0"/>
                <a:cs typeface="Times New Roman" panose="02020603050405020304" pitchFamily="18" charset="0"/>
              </a:rPr>
              <a:t>What does PERIODIC mean?</a:t>
            </a:r>
          </a:p>
          <a:p>
            <a:endParaRPr lang="en-US" sz="3600" dirty="0">
              <a:latin typeface="Times New Roman" panose="02020603050405020304" pitchFamily="18" charset="0"/>
              <a:cs typeface="Times New Roman" panose="02020603050405020304" pitchFamily="18" charset="0"/>
            </a:endParaRPr>
          </a:p>
          <a:p>
            <a:r>
              <a:rPr lang="en-US" sz="4000" i="1" dirty="0">
                <a:solidFill>
                  <a:srgbClr val="0000FF"/>
                </a:solidFill>
                <a:latin typeface="Times New Roman" panose="02020603050405020304" pitchFamily="18" charset="0"/>
                <a:cs typeface="Times New Roman" panose="02020603050405020304" pitchFamily="18" charset="0"/>
              </a:rPr>
              <a:t>Periodic refers to a pattern or normal repetition of things.</a:t>
            </a:r>
            <a:endParaRPr lang="en-US" sz="4000" i="1"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Things that happen periodically have a predictable pattern, like </a:t>
            </a:r>
          </a:p>
          <a:p>
            <a:r>
              <a:rPr lang="en-US" sz="3600" dirty="0">
                <a:solidFill>
                  <a:srgbClr val="0000FF"/>
                </a:solidFill>
                <a:latin typeface="Times New Roman" panose="02020603050405020304" pitchFamily="18" charset="0"/>
                <a:cs typeface="Times New Roman" panose="02020603050405020304" pitchFamily="18" charset="0"/>
              </a:rPr>
              <a:t>YOUR BIRTHDAY (only once per year)</a:t>
            </a:r>
          </a:p>
          <a:p>
            <a:r>
              <a:rPr lang="en-US" sz="3600" dirty="0">
                <a:solidFill>
                  <a:srgbClr val="00B050"/>
                </a:solidFill>
                <a:latin typeface="Times New Roman" panose="02020603050405020304" pitchFamily="18" charset="0"/>
                <a:cs typeface="Times New Roman" panose="02020603050405020304" pitchFamily="18" charset="0"/>
              </a:rPr>
              <a:t>PAYDAYS (not often enough, every other Thursday for me)</a:t>
            </a:r>
          </a:p>
          <a:p>
            <a:r>
              <a:rPr lang="en-US" sz="3600" dirty="0">
                <a:solidFill>
                  <a:srgbClr val="FF0000"/>
                </a:solidFill>
                <a:latin typeface="Times New Roman" panose="02020603050405020304" pitchFamily="18" charset="0"/>
                <a:cs typeface="Times New Roman" panose="02020603050405020304" pitchFamily="18" charset="0"/>
              </a:rPr>
              <a:t>The New Yorker Magazine (every Friday in the mail)</a:t>
            </a:r>
          </a:p>
          <a:p>
            <a:r>
              <a:rPr lang="en-US" sz="3600" dirty="0">
                <a:latin typeface="Times New Roman" panose="02020603050405020304" pitchFamily="18" charset="0"/>
                <a:cs typeface="Times New Roman" panose="02020603050405020304" pitchFamily="18" charset="0"/>
              </a:rPr>
              <a:t>The New York Times (every single day!)</a:t>
            </a:r>
            <a:endParaRPr lang="en-US" dirty="0"/>
          </a:p>
        </p:txBody>
      </p:sp>
    </p:spTree>
    <p:extLst>
      <p:ext uri="{BB962C8B-B14F-4D97-AF65-F5344CB8AC3E}">
        <p14:creationId xmlns:p14="http://schemas.microsoft.com/office/powerpoint/2010/main" val="103012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FEBBCC-87EC-4344-93B6-B9AAF0B04159}"/>
              </a:ext>
            </a:extLst>
          </p:cNvPr>
          <p:cNvSpPr txBox="1"/>
          <p:nvPr/>
        </p:nvSpPr>
        <p:spPr>
          <a:xfrm>
            <a:off x="0" y="1"/>
            <a:ext cx="12191999" cy="3539430"/>
          </a:xfrm>
          <a:prstGeom prst="rect">
            <a:avLst/>
          </a:prstGeom>
          <a:noFill/>
        </p:spPr>
        <p:txBody>
          <a:bodyPr wrap="square" rtlCol="0">
            <a:spAutoFit/>
          </a:bodyPr>
          <a:lstStyle/>
          <a:p>
            <a:pPr>
              <a:spcBef>
                <a:spcPct val="50000"/>
              </a:spcBef>
            </a:pPr>
            <a:r>
              <a:rPr lang="en-US" altLang="en-US" sz="6000" dirty="0">
                <a:solidFill>
                  <a:srgbClr val="0000FF"/>
                </a:solidFill>
                <a:latin typeface="Times New Roman" panose="02020603050405020304" pitchFamily="18" charset="0"/>
                <a:cs typeface="Times New Roman" panose="02020603050405020304" pitchFamily="18" charset="0"/>
              </a:rPr>
              <a:t>15.  </a:t>
            </a:r>
            <a:r>
              <a:rPr lang="en-US" altLang="en-US" sz="5800" dirty="0">
                <a:solidFill>
                  <a:srgbClr val="0000FF"/>
                </a:solidFill>
                <a:latin typeface="Times New Roman" panose="02020603050405020304" pitchFamily="18" charset="0"/>
                <a:cs typeface="Times New Roman" panose="02020603050405020304" pitchFamily="18" charset="0"/>
              </a:rPr>
              <a:t>The elements on the Periodic Table   </a:t>
            </a:r>
            <a:br>
              <a:rPr lang="en-US" altLang="en-US" sz="5800" dirty="0">
                <a:solidFill>
                  <a:srgbClr val="0000FF"/>
                </a:solidFill>
                <a:latin typeface="Times New Roman" panose="02020603050405020304" pitchFamily="18" charset="0"/>
                <a:cs typeface="Times New Roman" panose="02020603050405020304" pitchFamily="18" charset="0"/>
              </a:rPr>
            </a:br>
            <a:r>
              <a:rPr lang="en-US" altLang="en-US" sz="5800" dirty="0">
                <a:solidFill>
                  <a:srgbClr val="0000FF"/>
                </a:solidFill>
                <a:latin typeface="Times New Roman" panose="02020603050405020304" pitchFamily="18" charset="0"/>
                <a:cs typeface="Times New Roman" panose="02020603050405020304" pitchFamily="18" charset="0"/>
              </a:rPr>
              <a:t>        are arranged in order of increasing</a:t>
            </a:r>
            <a:br>
              <a:rPr lang="en-US" altLang="en-US" sz="5800" dirty="0">
                <a:solidFill>
                  <a:srgbClr val="0000FF"/>
                </a:solidFill>
                <a:latin typeface="Times New Roman" panose="02020603050405020304" pitchFamily="18" charset="0"/>
                <a:cs typeface="Times New Roman" panose="02020603050405020304" pitchFamily="18" charset="0"/>
              </a:rPr>
            </a:br>
            <a:r>
              <a:rPr lang="en-US" altLang="en-US" sz="5800" dirty="0">
                <a:solidFill>
                  <a:srgbClr val="0000FF"/>
                </a:solidFill>
                <a:latin typeface="Times New Roman" panose="02020603050405020304" pitchFamily="18" charset="0"/>
                <a:cs typeface="Times New Roman" panose="02020603050405020304" pitchFamily="18" charset="0"/>
              </a:rPr>
              <a:t>        atomic number.</a:t>
            </a:r>
            <a:br>
              <a:rPr lang="en-US" altLang="en-US" sz="5800" dirty="0">
                <a:solidFill>
                  <a:srgbClr val="0000FF"/>
                </a:solidFill>
                <a:latin typeface="Times New Roman" panose="02020603050405020304" pitchFamily="18" charset="0"/>
                <a:cs typeface="Times New Roman" panose="02020603050405020304" pitchFamily="18" charset="0"/>
              </a:rPr>
            </a:br>
            <a:r>
              <a:rPr lang="en-US" altLang="en-US" sz="4800" dirty="0">
                <a:solidFill>
                  <a:srgbClr val="FF0000"/>
                </a:solidFill>
                <a:latin typeface="Times New Roman" panose="02020603050405020304" pitchFamily="18" charset="0"/>
                <a:cs typeface="Times New Roman" panose="02020603050405020304" pitchFamily="18" charset="0"/>
              </a:rPr>
              <a:t>That means by increasing number of PROTONS.  </a:t>
            </a:r>
            <a:endParaRPr lang="en-US" altLang="en-US" sz="6000" u="sng" dirty="0">
              <a:solidFill>
                <a:srgbClr val="FF0000"/>
              </a:solidFill>
              <a:latin typeface="Times New Roman" panose="02020603050405020304" pitchFamily="18" charset="0"/>
              <a:cs typeface="Times New Roman" panose="02020603050405020304" pitchFamily="18" charset="0"/>
            </a:endParaRPr>
          </a:p>
        </p:txBody>
      </p:sp>
      <p:pic>
        <p:nvPicPr>
          <p:cNvPr id="2050" name="Picture 2" descr="Periodic Table">
            <a:extLst>
              <a:ext uri="{FF2B5EF4-FFF2-40B4-BE49-F238E27FC236}">
                <a16:creationId xmlns:a16="http://schemas.microsoft.com/office/drawing/2014/main" id="{3CD181DA-1CDC-CDBB-2FFC-7A5754A68F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71" t="5745" r="34611" b="70422"/>
          <a:stretch/>
        </p:blipFill>
        <p:spPr bwMode="auto">
          <a:xfrm>
            <a:off x="5072451" y="3985489"/>
            <a:ext cx="7119549" cy="268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Arrow: Right 2">
            <a:extLst>
              <a:ext uri="{FF2B5EF4-FFF2-40B4-BE49-F238E27FC236}">
                <a16:creationId xmlns:a16="http://schemas.microsoft.com/office/drawing/2014/main" id="{777118EC-D127-2B6E-99E1-B49E70AC6C6C}"/>
              </a:ext>
            </a:extLst>
          </p:cNvPr>
          <p:cNvSpPr/>
          <p:nvPr/>
        </p:nvSpPr>
        <p:spPr>
          <a:xfrm>
            <a:off x="1607127" y="5329380"/>
            <a:ext cx="4091709" cy="628073"/>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18167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C4F08-FFD4-4260-BF17-E08FAD4B606F}"/>
              </a:ext>
            </a:extLst>
          </p:cNvPr>
          <p:cNvSpPr txBox="1"/>
          <p:nvPr/>
        </p:nvSpPr>
        <p:spPr>
          <a:xfrm>
            <a:off x="0" y="1"/>
            <a:ext cx="12191999" cy="6586418"/>
          </a:xfrm>
          <a:prstGeom prst="rect">
            <a:avLst/>
          </a:prstGeom>
          <a:noFill/>
        </p:spPr>
        <p:txBody>
          <a:bodyPr wrap="square" rtlCol="0">
            <a:spAutoFit/>
          </a:bodyPr>
          <a:lstStyle/>
          <a:p>
            <a:r>
              <a:rPr lang="en-US" sz="6600" dirty="0"/>
              <a:t>16.  The Periodic Law  </a:t>
            </a:r>
            <a:r>
              <a:rPr lang="en-US" sz="3200" dirty="0"/>
              <a:t>(memorize)</a:t>
            </a:r>
          </a:p>
          <a:p>
            <a:endParaRPr lang="en-US" sz="2400" dirty="0"/>
          </a:p>
          <a:p>
            <a:r>
              <a:rPr lang="en-US" sz="6000" dirty="0">
                <a:solidFill>
                  <a:srgbClr val="FF0000"/>
                </a:solidFill>
                <a:latin typeface="The Hand Extrablack" panose="03070A02030502020204" pitchFamily="66" charset="0"/>
              </a:rPr>
              <a:t>	When the elements are arranged in order of </a:t>
            </a:r>
            <a:br>
              <a:rPr lang="en-US" sz="6000" dirty="0">
                <a:solidFill>
                  <a:srgbClr val="FF0000"/>
                </a:solidFill>
                <a:latin typeface="The Hand Extrablack" panose="03070A02030502020204" pitchFamily="66" charset="0"/>
              </a:rPr>
            </a:br>
            <a:r>
              <a:rPr lang="en-US" sz="6000" dirty="0">
                <a:solidFill>
                  <a:srgbClr val="FF0000"/>
                </a:solidFill>
                <a:latin typeface="The Hand Extrablack" panose="03070A02030502020204" pitchFamily="66" charset="0"/>
              </a:rPr>
              <a:t>	increasing atomic number, there is a </a:t>
            </a:r>
            <a:br>
              <a:rPr lang="en-US" sz="6000" dirty="0">
                <a:solidFill>
                  <a:srgbClr val="FF0000"/>
                </a:solidFill>
                <a:latin typeface="The Hand Extrablack" panose="03070A02030502020204" pitchFamily="66" charset="0"/>
              </a:rPr>
            </a:br>
            <a:r>
              <a:rPr lang="en-US" sz="6000" dirty="0">
                <a:solidFill>
                  <a:srgbClr val="FF0000"/>
                </a:solidFill>
                <a:latin typeface="The Hand Extrablack" panose="03070A02030502020204" pitchFamily="66" charset="0"/>
              </a:rPr>
              <a:t>	periodic repetition of similar chemical properties </a:t>
            </a:r>
            <a:br>
              <a:rPr lang="en-US" sz="6000" dirty="0">
                <a:solidFill>
                  <a:srgbClr val="FF0000"/>
                </a:solidFill>
                <a:latin typeface="The Hand Extrablack" panose="03070A02030502020204" pitchFamily="66" charset="0"/>
              </a:rPr>
            </a:br>
            <a:r>
              <a:rPr lang="en-US" sz="6000" dirty="0">
                <a:solidFill>
                  <a:srgbClr val="FF0000"/>
                </a:solidFill>
                <a:latin typeface="The Hand Extrablack" panose="03070A02030502020204" pitchFamily="66" charset="0"/>
              </a:rPr>
              <a:t>	- in the groups.  </a:t>
            </a:r>
          </a:p>
          <a:p>
            <a:endParaRPr lang="en-US" sz="4800" dirty="0"/>
          </a:p>
          <a:p>
            <a:r>
              <a:rPr lang="en-US" sz="4000" dirty="0"/>
              <a:t>This works because of the </a:t>
            </a:r>
            <a:r>
              <a:rPr lang="en-US" sz="4000" i="1" u="sng" dirty="0"/>
              <a:t>weird shape</a:t>
            </a:r>
            <a:r>
              <a:rPr lang="en-US" sz="4000" i="1" dirty="0"/>
              <a:t> </a:t>
            </a:r>
            <a:r>
              <a:rPr lang="en-US" sz="4000" dirty="0"/>
              <a:t>of the table. </a:t>
            </a:r>
          </a:p>
        </p:txBody>
      </p:sp>
    </p:spTree>
    <p:extLst>
      <p:ext uri="{BB962C8B-B14F-4D97-AF65-F5344CB8AC3E}">
        <p14:creationId xmlns:p14="http://schemas.microsoft.com/office/powerpoint/2010/main" val="2981369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0" y="0"/>
            <a:ext cx="12192000" cy="676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indent="0" algn="l">
              <a:lnSpc>
                <a:spcPct val="119000"/>
              </a:lnSpc>
              <a:spcBef>
                <a:spcPts val="0"/>
              </a:spcBef>
              <a:spcAft>
                <a:spcPts val="600"/>
              </a:spcAft>
            </a:pPr>
            <a:r>
              <a:rPr lang="en-US" altLang="en-US" sz="4800" b="1" dirty="0">
                <a:solidFill>
                  <a:schemeClr val="tx1">
                    <a:lumMod val="95000"/>
                    <a:lumOff val="5000"/>
                  </a:schemeClr>
                </a:solidFill>
                <a:latin typeface="The Serif Hand Extrablack" panose="03070B02030502020204" pitchFamily="66" charset="0"/>
                <a:cs typeface="Times New Roman" panose="02020603050405020304" pitchFamily="18" charset="0"/>
              </a:rPr>
              <a:t>17.  </a:t>
            </a:r>
            <a:r>
              <a:rPr lang="en-US" sz="4800" kern="1200" dirty="0">
                <a:ln>
                  <a:noFill/>
                </a:ln>
                <a:solidFill>
                  <a:schemeClr val="tx1">
                    <a:lumMod val="95000"/>
                    <a:lumOff val="5000"/>
                  </a:schemeClr>
                </a:solidFill>
                <a:effectLst/>
                <a:latin typeface="The Serif Hand Extrablack" panose="03070B02030502020204" pitchFamily="66" charset="0"/>
              </a:rPr>
              <a:t>Similar properties “show up” periodically, IN THE GROUPS.  </a:t>
            </a:r>
            <a:endParaRPr lang="en-US" sz="4800" kern="1400" dirty="0">
              <a:ln>
                <a:noFill/>
              </a:ln>
              <a:solidFill>
                <a:schemeClr val="tx1">
                  <a:lumMod val="95000"/>
                  <a:lumOff val="5000"/>
                </a:schemeClr>
              </a:solidFill>
              <a:effectLst/>
              <a:latin typeface="The Serif Hand Extrablack" panose="03070B02030502020204" pitchFamily="66" charset="0"/>
            </a:endParaRPr>
          </a:p>
          <a:p>
            <a:pPr eaLnBrk="1" fontAlgn="base" hangingPunct="1">
              <a:spcBef>
                <a:spcPct val="50000"/>
              </a:spcBef>
              <a:spcAft>
                <a:spcPct val="0"/>
              </a:spcAft>
            </a:pPr>
            <a:endParaRPr lang="en-US" altLang="en-US" sz="4000" dirty="0">
              <a:solidFill>
                <a:schemeClr val="tx1">
                  <a:lumMod val="95000"/>
                  <a:lumOff val="5000"/>
                </a:schemeClr>
              </a:solidFill>
              <a:latin typeface="The Serif Hand Extrablack" panose="03070B02030502020204" pitchFamily="66" charset="0"/>
              <a:cs typeface="Times New Roman" panose="02020603050405020304" pitchFamily="18" charset="0"/>
            </a:endParaRPr>
          </a:p>
          <a:p>
            <a:pPr marL="0" marR="0" indent="0" algn="l">
              <a:lnSpc>
                <a:spcPct val="119000"/>
              </a:lnSpc>
              <a:spcBef>
                <a:spcPts val="0"/>
              </a:spcBef>
              <a:spcAft>
                <a:spcPts val="600"/>
              </a:spcAft>
            </a:pPr>
            <a:r>
              <a:rPr lang="en-US" altLang="en-US" sz="4800" b="1" dirty="0">
                <a:solidFill>
                  <a:schemeClr val="tx1">
                    <a:lumMod val="95000"/>
                    <a:lumOff val="5000"/>
                  </a:schemeClr>
                </a:solidFill>
                <a:latin typeface="The Serif Hand Extrablack" panose="03070B02030502020204" pitchFamily="66" charset="0"/>
                <a:cs typeface="Times New Roman" panose="02020603050405020304" pitchFamily="18" charset="0"/>
              </a:rPr>
              <a:t>18.  </a:t>
            </a:r>
            <a:r>
              <a:rPr lang="en-US" sz="4800" kern="1200" dirty="0">
                <a:ln>
                  <a:noFill/>
                </a:ln>
                <a:solidFill>
                  <a:schemeClr val="tx1">
                    <a:lumMod val="95000"/>
                    <a:lumOff val="5000"/>
                  </a:schemeClr>
                </a:solidFill>
                <a:effectLst/>
                <a:latin typeface="The Serif Hand Extrablack" panose="03070B02030502020204" pitchFamily="66" charset="0"/>
              </a:rPr>
              <a:t>At the top of the table, the properties repeat </a:t>
            </a:r>
            <a:r>
              <a:rPr lang="en-US" sz="4800" i="1" kern="1200" dirty="0">
                <a:ln>
                  <a:noFill/>
                </a:ln>
                <a:solidFill>
                  <a:srgbClr val="FF0000"/>
                </a:solidFill>
                <a:effectLst/>
                <a:latin typeface="The Serif Hand Extrablack" panose="03070B02030502020204" pitchFamily="66" charset="0"/>
              </a:rPr>
              <a:t>every 8 atoms</a:t>
            </a:r>
            <a:r>
              <a:rPr lang="en-US" sz="4800" kern="1200" dirty="0">
                <a:ln>
                  <a:noFill/>
                </a:ln>
                <a:solidFill>
                  <a:schemeClr val="tx1">
                    <a:lumMod val="95000"/>
                    <a:lumOff val="5000"/>
                  </a:schemeClr>
                </a:solidFill>
                <a:effectLst/>
                <a:latin typeface="The Serif Hand Extrablack" panose="03070B02030502020204" pitchFamily="66" charset="0"/>
              </a:rPr>
              <a:t>, </a:t>
            </a:r>
            <a:br>
              <a:rPr lang="en-US" sz="4800" kern="1200" dirty="0">
                <a:ln>
                  <a:noFill/>
                </a:ln>
                <a:solidFill>
                  <a:schemeClr val="tx1">
                    <a:lumMod val="95000"/>
                    <a:lumOff val="5000"/>
                  </a:schemeClr>
                </a:solidFill>
                <a:effectLst/>
                <a:latin typeface="The Serif Hand Extrablack" panose="03070B02030502020204" pitchFamily="66" charset="0"/>
              </a:rPr>
            </a:br>
            <a:r>
              <a:rPr lang="en-US" sz="4800" kern="1200" dirty="0">
                <a:ln>
                  <a:noFill/>
                </a:ln>
                <a:solidFill>
                  <a:schemeClr val="tx1">
                    <a:lumMod val="95000"/>
                    <a:lumOff val="5000"/>
                  </a:schemeClr>
                </a:solidFill>
                <a:effectLst/>
                <a:latin typeface="The Serif Hand Extrablack" panose="03070B02030502020204" pitchFamily="66" charset="0"/>
              </a:rPr>
              <a:t>    but in the middle of the table it’s </a:t>
            </a:r>
            <a:r>
              <a:rPr lang="en-US" sz="4800" i="1" kern="1200" dirty="0">
                <a:ln>
                  <a:noFill/>
                </a:ln>
                <a:solidFill>
                  <a:srgbClr val="0000FF"/>
                </a:solidFill>
                <a:effectLst/>
                <a:latin typeface="The Serif Hand Extrablack" panose="03070B02030502020204" pitchFamily="66" charset="0"/>
              </a:rPr>
              <a:t>every 18 atoms</a:t>
            </a:r>
            <a:r>
              <a:rPr lang="en-US" sz="4800" kern="1200" dirty="0">
                <a:ln>
                  <a:noFill/>
                </a:ln>
                <a:solidFill>
                  <a:schemeClr val="tx1">
                    <a:lumMod val="95000"/>
                    <a:lumOff val="5000"/>
                  </a:schemeClr>
                </a:solidFill>
                <a:effectLst/>
                <a:latin typeface="The Serif Hand Extrablack" panose="03070B02030502020204" pitchFamily="66" charset="0"/>
              </a:rPr>
              <a:t>.  </a:t>
            </a:r>
            <a:endParaRPr lang="en-US" sz="4800" kern="1400" dirty="0">
              <a:ln>
                <a:noFill/>
              </a:ln>
              <a:solidFill>
                <a:schemeClr val="tx1">
                  <a:lumMod val="95000"/>
                  <a:lumOff val="5000"/>
                </a:schemeClr>
              </a:solidFill>
              <a:effectLst/>
              <a:latin typeface="The Serif Hand Extrablack" panose="03070B02030502020204" pitchFamily="66" charset="0"/>
            </a:endParaRPr>
          </a:p>
          <a:p>
            <a:pPr eaLnBrk="1" fontAlgn="base" hangingPunct="1">
              <a:spcBef>
                <a:spcPct val="50000"/>
              </a:spcBef>
              <a:spcAft>
                <a:spcPct val="0"/>
              </a:spcAft>
            </a:pPr>
            <a:br>
              <a:rPr lang="en-US" altLang="en-US" sz="2400" dirty="0">
                <a:solidFill>
                  <a:srgbClr val="000000"/>
                </a:solidFill>
              </a:rPr>
            </a:br>
            <a:r>
              <a:rPr lang="en-US" altLang="en-US" sz="2400" dirty="0">
                <a:solidFill>
                  <a:srgbClr val="000000"/>
                </a:solidFill>
              </a:rPr>
              <a:t>Let’s count from Lithium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dirty="0">
                <a:solidFill>
                  <a:srgbClr val="000000"/>
                </a:solidFill>
              </a:rPr>
              <a:t> Sodium (group 1 metals that make +1 cations)</a:t>
            </a:r>
            <a:br>
              <a:rPr lang="en-US" altLang="en-US" sz="2400" dirty="0">
                <a:solidFill>
                  <a:srgbClr val="000000"/>
                </a:solidFill>
              </a:rPr>
            </a:br>
            <a:r>
              <a:rPr lang="en-US" altLang="en-US" sz="2400" dirty="0">
                <a:solidFill>
                  <a:srgbClr val="000000"/>
                </a:solidFill>
              </a:rPr>
              <a:t>Now count from Sodium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dirty="0">
                <a:solidFill>
                  <a:srgbClr val="000000"/>
                </a:solidFill>
              </a:rPr>
              <a:t> Potassium.</a:t>
            </a:r>
          </a:p>
          <a:p>
            <a:pPr eaLnBrk="1" fontAlgn="base" hangingPunct="1">
              <a:spcBef>
                <a:spcPct val="50000"/>
              </a:spcBef>
              <a:spcAft>
                <a:spcPct val="0"/>
              </a:spcAft>
            </a:pPr>
            <a:r>
              <a:rPr lang="en-US" altLang="en-US" sz="2400" dirty="0">
                <a:solidFill>
                  <a:srgbClr val="000000"/>
                </a:solidFill>
              </a:rPr>
              <a:t>Next, count from Fluorine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dirty="0">
                <a:solidFill>
                  <a:srgbClr val="000000"/>
                </a:solidFill>
              </a:rPr>
              <a:t> Chlorine (group 17 nonmetals that make -1 anions)</a:t>
            </a:r>
          </a:p>
          <a:p>
            <a:pPr eaLnBrk="1" fontAlgn="base" hangingPunct="1">
              <a:spcBef>
                <a:spcPct val="50000"/>
              </a:spcBef>
              <a:spcAft>
                <a:spcPct val="0"/>
              </a:spcAft>
            </a:pPr>
            <a:r>
              <a:rPr lang="en-US" altLang="en-US" sz="2400" dirty="0">
                <a:solidFill>
                  <a:srgbClr val="000000"/>
                </a:solidFill>
              </a:rPr>
              <a:t>Next count from Potassium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dirty="0">
                <a:solidFill>
                  <a:srgbClr val="000000"/>
                </a:solidFill>
              </a:rPr>
              <a:t> Rubidium.</a:t>
            </a:r>
          </a:p>
          <a:p>
            <a:pPr eaLnBrk="1" fontAlgn="base" hangingPunct="1">
              <a:spcBef>
                <a:spcPct val="50000"/>
              </a:spcBef>
              <a:spcAft>
                <a:spcPct val="0"/>
              </a:spcAft>
            </a:pPr>
            <a:r>
              <a:rPr lang="en-US" altLang="en-US" sz="2400" dirty="0">
                <a:solidFill>
                  <a:srgbClr val="000000"/>
                </a:solidFill>
              </a:rPr>
              <a:t>And Chlorine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dirty="0">
                <a:solidFill>
                  <a:srgbClr val="000000"/>
                </a:solidFill>
              </a:rPr>
              <a:t> Bromine.                                    </a:t>
            </a:r>
            <a:r>
              <a:rPr lang="en-US" altLang="en-US" sz="2400" dirty="0">
                <a:solidFill>
                  <a:srgbClr val="FF0000"/>
                </a:solidFill>
              </a:rPr>
              <a:t>Top and middle different, but predictable!</a:t>
            </a:r>
          </a:p>
        </p:txBody>
      </p:sp>
    </p:spTree>
    <p:extLst>
      <p:ext uri="{BB962C8B-B14F-4D97-AF65-F5344CB8AC3E}">
        <p14:creationId xmlns:p14="http://schemas.microsoft.com/office/powerpoint/2010/main" val="3458568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Periodic Table showing Perio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3800" y="1447800"/>
            <a:ext cx="5918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6"/>
          <p:cNvSpPr txBox="1">
            <a:spLocks noChangeArrowheads="1"/>
          </p:cNvSpPr>
          <p:nvPr/>
        </p:nvSpPr>
        <p:spPr bwMode="auto">
          <a:xfrm>
            <a:off x="1" y="0"/>
            <a:ext cx="6224582"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altLang="en-US" sz="3200" b="1" dirty="0">
                <a:solidFill>
                  <a:schemeClr val="tx1">
                    <a:lumMod val="95000"/>
                    <a:lumOff val="5000"/>
                  </a:schemeClr>
                </a:solidFill>
                <a:latin typeface="Times New Roman" panose="02020603050405020304" pitchFamily="18" charset="0"/>
                <a:cs typeface="Times New Roman" panose="02020603050405020304" pitchFamily="18" charset="0"/>
              </a:rPr>
              <a:t>19.</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The periods of the table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go </a:t>
            </a:r>
            <a:r>
              <a:rPr lang="en-US" altLang="en-US" sz="3200" dirty="0">
                <a:solidFill>
                  <a:srgbClr val="FF0000"/>
                </a:solidFill>
                <a:latin typeface="Times New Roman" panose="02020603050405020304" pitchFamily="18" charset="0"/>
                <a:cs typeface="Times New Roman" panose="02020603050405020304" pitchFamily="18" charset="0"/>
              </a:rPr>
              <a:t>left to right</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fontAlgn="base" hangingPunct="1">
              <a:spcBef>
                <a:spcPct val="50000"/>
              </a:spcBef>
              <a:spcAft>
                <a:spcPct val="0"/>
              </a:spcAft>
            </a:pPr>
            <a:r>
              <a:rPr lang="en-US" altLang="en-US" sz="3200" b="1" dirty="0">
                <a:solidFill>
                  <a:schemeClr val="tx1">
                    <a:lumMod val="95000"/>
                    <a:lumOff val="5000"/>
                  </a:schemeClr>
                </a:solidFill>
                <a:latin typeface="Times New Roman" panose="02020603050405020304" pitchFamily="18" charset="0"/>
                <a:cs typeface="Times New Roman" panose="02020603050405020304" pitchFamily="18" charset="0"/>
              </a:rPr>
              <a:t>20.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The periods contain many</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elements that have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200" dirty="0">
                <a:solidFill>
                  <a:srgbClr val="0000FF"/>
                </a:solidFill>
                <a:latin typeface="Times New Roman" panose="02020603050405020304" pitchFamily="18" charset="0"/>
                <a:cs typeface="Times New Roman" panose="02020603050405020304" pitchFamily="18" charset="0"/>
              </a:rPr>
              <a:t>very different properties.</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fontAlgn="base" hangingPunct="1">
              <a:spcBef>
                <a:spcPct val="50000"/>
              </a:spcBef>
              <a:spcAft>
                <a:spcPct val="0"/>
              </a:spcAft>
            </a:pPr>
            <a:r>
              <a:rPr lang="en-US" altLang="en-US" sz="3200" b="1" dirty="0">
                <a:solidFill>
                  <a:schemeClr val="tx1">
                    <a:lumMod val="95000"/>
                    <a:lumOff val="5000"/>
                  </a:schemeClr>
                </a:solidFill>
                <a:latin typeface="Times New Roman" panose="02020603050405020304" pitchFamily="18" charset="0"/>
                <a:cs typeface="Times New Roman" panose="02020603050405020304" pitchFamily="18" charset="0"/>
              </a:rPr>
              <a:t>21.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Period numbers </a:t>
            </a:r>
            <a:r>
              <a:rPr lang="en-US" altLang="en-US" sz="3200" dirty="0">
                <a:solidFill>
                  <a:srgbClr val="0000FF"/>
                </a:solidFill>
                <a:latin typeface="Times New Roman" panose="02020603050405020304" pitchFamily="18" charset="0"/>
                <a:cs typeface="Times New Roman" panose="02020603050405020304" pitchFamily="18" charset="0"/>
              </a:rPr>
              <a:t>1 to 7</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correspond to the number of</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3200" dirty="0">
                <a:solidFill>
                  <a:srgbClr val="FF0000"/>
                </a:solidFill>
                <a:latin typeface="Times New Roman" panose="02020603050405020304" pitchFamily="18" charset="0"/>
                <a:cs typeface="Times New Roman" panose="02020603050405020304" pitchFamily="18" charset="0"/>
              </a:rPr>
              <a:t>electron shells </a:t>
            </a: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that all atoms </a:t>
            </a:r>
            <a:b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200" dirty="0">
                <a:solidFill>
                  <a:schemeClr val="tx1">
                    <a:lumMod val="95000"/>
                    <a:lumOff val="5000"/>
                  </a:schemeClr>
                </a:solidFill>
                <a:latin typeface="Times New Roman" panose="02020603050405020304" pitchFamily="18" charset="0"/>
                <a:cs typeface="Times New Roman" panose="02020603050405020304" pitchFamily="18" charset="0"/>
              </a:rPr>
              <a:t>       in a period have.</a:t>
            </a:r>
          </a:p>
        </p:txBody>
      </p:sp>
      <p:sp>
        <p:nvSpPr>
          <p:cNvPr id="2" name="TextBox 1"/>
          <p:cNvSpPr txBox="1"/>
          <p:nvPr/>
        </p:nvSpPr>
        <p:spPr>
          <a:xfrm>
            <a:off x="7445375" y="1584573"/>
            <a:ext cx="2438400" cy="923330"/>
          </a:xfrm>
          <a:prstGeom prst="rect">
            <a:avLst/>
          </a:prstGeom>
          <a:solidFill>
            <a:schemeClr val="bg1"/>
          </a:solidFill>
        </p:spPr>
        <p:txBody>
          <a:bodyPr wrap="square" rtlCol="0">
            <a:spAutoFit/>
          </a:bodyPr>
          <a:lstStyle/>
          <a:p>
            <a:pPr fontAlgn="base">
              <a:spcBef>
                <a:spcPct val="0"/>
              </a:spcBef>
              <a:spcAft>
                <a:spcPct val="0"/>
              </a:spcAft>
            </a:pPr>
            <a:r>
              <a:rPr lang="en-US" sz="2800" dirty="0">
                <a:solidFill>
                  <a:srgbClr val="000000"/>
                </a:solidFill>
                <a:latin typeface="Comic Sans MS" panose="030F0702030302020204" pitchFamily="66" charset="0"/>
              </a:rPr>
              <a:t>Periods  </a:t>
            </a:r>
            <a:r>
              <a:rPr lang="en-US" sz="5400" dirty="0">
                <a:solidFill>
                  <a:srgbClr val="000000"/>
                </a:solidFill>
                <a:latin typeface="Times New Roman" panose="02020603050405020304" pitchFamily="18" charset="0"/>
                <a:cs typeface="Times New Roman" panose="02020603050405020304" pitchFamily="18" charset="0"/>
              </a:rPr>
              <a:t>↔</a:t>
            </a:r>
            <a:endParaRPr lang="en-US" sz="2800" dirty="0">
              <a:solidFill>
                <a:srgbClr val="000000"/>
              </a:solidFill>
              <a:latin typeface="Comic Sans MS" panose="030F0702030302020204" pitchFamily="66" charset="0"/>
            </a:endParaRPr>
          </a:p>
        </p:txBody>
      </p:sp>
      <p:sp>
        <p:nvSpPr>
          <p:cNvPr id="3" name="TextBox 2">
            <a:extLst>
              <a:ext uri="{FF2B5EF4-FFF2-40B4-BE49-F238E27FC236}">
                <a16:creationId xmlns:a16="http://schemas.microsoft.com/office/drawing/2014/main" id="{90F97991-E667-4651-8543-E7F405F23559}"/>
              </a:ext>
            </a:extLst>
          </p:cNvPr>
          <p:cNvSpPr txBox="1"/>
          <p:nvPr/>
        </p:nvSpPr>
        <p:spPr>
          <a:xfrm>
            <a:off x="6227763" y="1661875"/>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6F5B728A-C98C-4948-BC0F-7BE1AACF1230}"/>
              </a:ext>
            </a:extLst>
          </p:cNvPr>
          <p:cNvSpPr txBox="1"/>
          <p:nvPr/>
        </p:nvSpPr>
        <p:spPr>
          <a:xfrm>
            <a:off x="6227763" y="2042875"/>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2</a:t>
            </a:r>
          </a:p>
        </p:txBody>
      </p:sp>
      <p:sp>
        <p:nvSpPr>
          <p:cNvPr id="8" name="TextBox 7">
            <a:extLst>
              <a:ext uri="{FF2B5EF4-FFF2-40B4-BE49-F238E27FC236}">
                <a16:creationId xmlns:a16="http://schemas.microsoft.com/office/drawing/2014/main" id="{9B145534-9CED-4184-A863-936671530988}"/>
              </a:ext>
            </a:extLst>
          </p:cNvPr>
          <p:cNvSpPr txBox="1"/>
          <p:nvPr/>
        </p:nvSpPr>
        <p:spPr>
          <a:xfrm>
            <a:off x="6227763" y="2369403"/>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3</a:t>
            </a:r>
          </a:p>
        </p:txBody>
      </p:sp>
      <p:sp>
        <p:nvSpPr>
          <p:cNvPr id="9" name="TextBox 8">
            <a:extLst>
              <a:ext uri="{FF2B5EF4-FFF2-40B4-BE49-F238E27FC236}">
                <a16:creationId xmlns:a16="http://schemas.microsoft.com/office/drawing/2014/main" id="{FEB45FE2-6C04-4DEB-8236-B9E9400DFEFC}"/>
              </a:ext>
            </a:extLst>
          </p:cNvPr>
          <p:cNvSpPr txBox="1"/>
          <p:nvPr/>
        </p:nvSpPr>
        <p:spPr>
          <a:xfrm>
            <a:off x="6226968" y="2695189"/>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4</a:t>
            </a:r>
          </a:p>
        </p:txBody>
      </p:sp>
      <p:sp>
        <p:nvSpPr>
          <p:cNvPr id="10" name="TextBox 9">
            <a:extLst>
              <a:ext uri="{FF2B5EF4-FFF2-40B4-BE49-F238E27FC236}">
                <a16:creationId xmlns:a16="http://schemas.microsoft.com/office/drawing/2014/main" id="{23953BAA-3FFD-4D1E-BEC2-45488CB5EB1A}"/>
              </a:ext>
            </a:extLst>
          </p:cNvPr>
          <p:cNvSpPr txBox="1"/>
          <p:nvPr/>
        </p:nvSpPr>
        <p:spPr>
          <a:xfrm>
            <a:off x="6226173" y="3064521"/>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5</a:t>
            </a:r>
          </a:p>
        </p:txBody>
      </p:sp>
      <p:sp>
        <p:nvSpPr>
          <p:cNvPr id="11" name="TextBox 10">
            <a:extLst>
              <a:ext uri="{FF2B5EF4-FFF2-40B4-BE49-F238E27FC236}">
                <a16:creationId xmlns:a16="http://schemas.microsoft.com/office/drawing/2014/main" id="{559FC8D4-BDEB-452C-A9C6-73E887C4A569}"/>
              </a:ext>
            </a:extLst>
          </p:cNvPr>
          <p:cNvSpPr txBox="1"/>
          <p:nvPr/>
        </p:nvSpPr>
        <p:spPr>
          <a:xfrm>
            <a:off x="6225378" y="3402717"/>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6</a:t>
            </a:r>
          </a:p>
        </p:txBody>
      </p:sp>
      <p:sp>
        <p:nvSpPr>
          <p:cNvPr id="12" name="TextBox 11">
            <a:extLst>
              <a:ext uri="{FF2B5EF4-FFF2-40B4-BE49-F238E27FC236}">
                <a16:creationId xmlns:a16="http://schemas.microsoft.com/office/drawing/2014/main" id="{F2A7EF35-7C2B-43F9-8E09-4280445FAB90}"/>
              </a:ext>
            </a:extLst>
          </p:cNvPr>
          <p:cNvSpPr txBox="1"/>
          <p:nvPr/>
        </p:nvSpPr>
        <p:spPr>
          <a:xfrm>
            <a:off x="6225378" y="3783717"/>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7</a:t>
            </a:r>
          </a:p>
        </p:txBody>
      </p:sp>
      <p:sp>
        <p:nvSpPr>
          <p:cNvPr id="13" name="TextBox 12">
            <a:extLst>
              <a:ext uri="{FF2B5EF4-FFF2-40B4-BE49-F238E27FC236}">
                <a16:creationId xmlns:a16="http://schemas.microsoft.com/office/drawing/2014/main" id="{936E49D0-2965-4626-9A03-304C9A6127D9}"/>
              </a:ext>
            </a:extLst>
          </p:cNvPr>
          <p:cNvSpPr txBox="1"/>
          <p:nvPr/>
        </p:nvSpPr>
        <p:spPr>
          <a:xfrm>
            <a:off x="7185025" y="4602793"/>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7</a:t>
            </a:r>
          </a:p>
        </p:txBody>
      </p:sp>
      <p:sp>
        <p:nvSpPr>
          <p:cNvPr id="14" name="TextBox 13">
            <a:extLst>
              <a:ext uri="{FF2B5EF4-FFF2-40B4-BE49-F238E27FC236}">
                <a16:creationId xmlns:a16="http://schemas.microsoft.com/office/drawing/2014/main" id="{E2D21C2C-AADC-4C8B-BA00-0F661DC23031}"/>
              </a:ext>
            </a:extLst>
          </p:cNvPr>
          <p:cNvSpPr txBox="1"/>
          <p:nvPr/>
        </p:nvSpPr>
        <p:spPr>
          <a:xfrm>
            <a:off x="7185025" y="4243195"/>
            <a:ext cx="26035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6</a:t>
            </a:r>
          </a:p>
        </p:txBody>
      </p:sp>
      <p:graphicFrame>
        <p:nvGraphicFramePr>
          <p:cNvPr id="6" name="Table 5">
            <a:extLst>
              <a:ext uri="{FF2B5EF4-FFF2-40B4-BE49-F238E27FC236}">
                <a16:creationId xmlns:a16="http://schemas.microsoft.com/office/drawing/2014/main" id="{2705A1D0-F02F-4009-BB87-275CB44A7849}"/>
              </a:ext>
            </a:extLst>
          </p:cNvPr>
          <p:cNvGraphicFramePr>
            <a:graphicFrameLocks noGrp="1"/>
          </p:cNvGraphicFramePr>
          <p:nvPr>
            <p:extLst>
              <p:ext uri="{D42A27DB-BD31-4B8C-83A1-F6EECF244321}">
                <p14:modId xmlns:p14="http://schemas.microsoft.com/office/powerpoint/2010/main" val="1389998072"/>
              </p:ext>
            </p:extLst>
          </p:nvPr>
        </p:nvGraphicFramePr>
        <p:xfrm>
          <a:off x="8001556" y="3792783"/>
          <a:ext cx="3843333" cy="350520"/>
        </p:xfrm>
        <a:graphic>
          <a:graphicData uri="http://schemas.openxmlformats.org/drawingml/2006/table">
            <a:tbl>
              <a:tblPr firstRow="1" bandRow="1">
                <a:tableStyleId>{5C22544A-7EE6-4342-B048-85BDC9FD1C3A}</a:tableStyleId>
              </a:tblPr>
              <a:tblGrid>
                <a:gridCol w="295641">
                  <a:extLst>
                    <a:ext uri="{9D8B030D-6E8A-4147-A177-3AD203B41FA5}">
                      <a16:colId xmlns:a16="http://schemas.microsoft.com/office/drawing/2014/main" val="2308083483"/>
                    </a:ext>
                  </a:extLst>
                </a:gridCol>
                <a:gridCol w="295641">
                  <a:extLst>
                    <a:ext uri="{9D8B030D-6E8A-4147-A177-3AD203B41FA5}">
                      <a16:colId xmlns:a16="http://schemas.microsoft.com/office/drawing/2014/main" val="1843053992"/>
                    </a:ext>
                  </a:extLst>
                </a:gridCol>
                <a:gridCol w="295641">
                  <a:extLst>
                    <a:ext uri="{9D8B030D-6E8A-4147-A177-3AD203B41FA5}">
                      <a16:colId xmlns:a16="http://schemas.microsoft.com/office/drawing/2014/main" val="2731961304"/>
                    </a:ext>
                  </a:extLst>
                </a:gridCol>
                <a:gridCol w="295641">
                  <a:extLst>
                    <a:ext uri="{9D8B030D-6E8A-4147-A177-3AD203B41FA5}">
                      <a16:colId xmlns:a16="http://schemas.microsoft.com/office/drawing/2014/main" val="1822472518"/>
                    </a:ext>
                  </a:extLst>
                </a:gridCol>
                <a:gridCol w="295641">
                  <a:extLst>
                    <a:ext uri="{9D8B030D-6E8A-4147-A177-3AD203B41FA5}">
                      <a16:colId xmlns:a16="http://schemas.microsoft.com/office/drawing/2014/main" val="3498764021"/>
                    </a:ext>
                  </a:extLst>
                </a:gridCol>
                <a:gridCol w="295641">
                  <a:extLst>
                    <a:ext uri="{9D8B030D-6E8A-4147-A177-3AD203B41FA5}">
                      <a16:colId xmlns:a16="http://schemas.microsoft.com/office/drawing/2014/main" val="3620499829"/>
                    </a:ext>
                  </a:extLst>
                </a:gridCol>
                <a:gridCol w="295641">
                  <a:extLst>
                    <a:ext uri="{9D8B030D-6E8A-4147-A177-3AD203B41FA5}">
                      <a16:colId xmlns:a16="http://schemas.microsoft.com/office/drawing/2014/main" val="3990810762"/>
                    </a:ext>
                  </a:extLst>
                </a:gridCol>
                <a:gridCol w="295641">
                  <a:extLst>
                    <a:ext uri="{9D8B030D-6E8A-4147-A177-3AD203B41FA5}">
                      <a16:colId xmlns:a16="http://schemas.microsoft.com/office/drawing/2014/main" val="256463624"/>
                    </a:ext>
                  </a:extLst>
                </a:gridCol>
                <a:gridCol w="295641">
                  <a:extLst>
                    <a:ext uri="{9D8B030D-6E8A-4147-A177-3AD203B41FA5}">
                      <a16:colId xmlns:a16="http://schemas.microsoft.com/office/drawing/2014/main" val="1434546967"/>
                    </a:ext>
                  </a:extLst>
                </a:gridCol>
                <a:gridCol w="295641">
                  <a:extLst>
                    <a:ext uri="{9D8B030D-6E8A-4147-A177-3AD203B41FA5}">
                      <a16:colId xmlns:a16="http://schemas.microsoft.com/office/drawing/2014/main" val="3478248669"/>
                    </a:ext>
                  </a:extLst>
                </a:gridCol>
                <a:gridCol w="295641">
                  <a:extLst>
                    <a:ext uri="{9D8B030D-6E8A-4147-A177-3AD203B41FA5}">
                      <a16:colId xmlns:a16="http://schemas.microsoft.com/office/drawing/2014/main" val="3079375574"/>
                    </a:ext>
                  </a:extLst>
                </a:gridCol>
                <a:gridCol w="295641">
                  <a:extLst>
                    <a:ext uri="{9D8B030D-6E8A-4147-A177-3AD203B41FA5}">
                      <a16:colId xmlns:a16="http://schemas.microsoft.com/office/drawing/2014/main" val="1606002891"/>
                    </a:ext>
                  </a:extLst>
                </a:gridCol>
                <a:gridCol w="295641">
                  <a:extLst>
                    <a:ext uri="{9D8B030D-6E8A-4147-A177-3AD203B41FA5}">
                      <a16:colId xmlns:a16="http://schemas.microsoft.com/office/drawing/2014/main" val="3082944048"/>
                    </a:ext>
                  </a:extLst>
                </a:gridCol>
              </a:tblGrid>
              <a:tr h="307729">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tc>
                  <a:txBody>
                    <a:bodyPr/>
                    <a:lstStyle/>
                    <a:p>
                      <a:endParaRPr lang="en-US" sz="1700" dirty="0"/>
                    </a:p>
                  </a:txBody>
                  <a:tcP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solidFill>
                      <a:srgbClr val="CC0099"/>
                    </a:solidFill>
                  </a:tcPr>
                </a:tc>
                <a:extLst>
                  <a:ext uri="{0D108BD9-81ED-4DB2-BD59-A6C34878D82A}">
                    <a16:rowId xmlns:a16="http://schemas.microsoft.com/office/drawing/2014/main" val="3768037926"/>
                  </a:ext>
                </a:extLst>
              </a:tr>
            </a:tbl>
          </a:graphicData>
        </a:graphic>
      </p:graphicFrame>
    </p:spTree>
    <p:extLst>
      <p:ext uri="{BB962C8B-B14F-4D97-AF65-F5344CB8AC3E}">
        <p14:creationId xmlns:p14="http://schemas.microsoft.com/office/powerpoint/2010/main" val="1628549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E668880-443F-4161-92FE-1CCDB317A115}"/>
              </a:ext>
            </a:extLst>
          </p:cNvPr>
          <p:cNvGraphicFramePr>
            <a:graphicFrameLocks noGrp="1"/>
          </p:cNvGraphicFramePr>
          <p:nvPr>
            <p:extLst>
              <p:ext uri="{D42A27DB-BD31-4B8C-83A1-F6EECF244321}">
                <p14:modId xmlns:p14="http://schemas.microsoft.com/office/powerpoint/2010/main" val="8461697"/>
              </p:ext>
            </p:extLst>
          </p:nvPr>
        </p:nvGraphicFramePr>
        <p:xfrm>
          <a:off x="0" y="1"/>
          <a:ext cx="12191999" cy="6884364"/>
        </p:xfrm>
        <a:graphic>
          <a:graphicData uri="http://schemas.openxmlformats.org/drawingml/2006/table">
            <a:tbl>
              <a:tblPr firstRow="1" bandRow="1">
                <a:tableStyleId>{5C22544A-7EE6-4342-B048-85BDC9FD1C3A}</a:tableStyleId>
              </a:tblPr>
              <a:tblGrid>
                <a:gridCol w="1368761">
                  <a:extLst>
                    <a:ext uri="{9D8B030D-6E8A-4147-A177-3AD203B41FA5}">
                      <a16:colId xmlns:a16="http://schemas.microsoft.com/office/drawing/2014/main" val="1394726800"/>
                    </a:ext>
                  </a:extLst>
                </a:gridCol>
                <a:gridCol w="2762361">
                  <a:extLst>
                    <a:ext uri="{9D8B030D-6E8A-4147-A177-3AD203B41FA5}">
                      <a16:colId xmlns:a16="http://schemas.microsoft.com/office/drawing/2014/main" val="4217247990"/>
                    </a:ext>
                  </a:extLst>
                </a:gridCol>
                <a:gridCol w="5307370">
                  <a:extLst>
                    <a:ext uri="{9D8B030D-6E8A-4147-A177-3AD203B41FA5}">
                      <a16:colId xmlns:a16="http://schemas.microsoft.com/office/drawing/2014/main" val="870438698"/>
                    </a:ext>
                  </a:extLst>
                </a:gridCol>
                <a:gridCol w="2753507">
                  <a:extLst>
                    <a:ext uri="{9D8B030D-6E8A-4147-A177-3AD203B41FA5}">
                      <a16:colId xmlns:a16="http://schemas.microsoft.com/office/drawing/2014/main" val="2037738662"/>
                    </a:ext>
                  </a:extLst>
                </a:gridCol>
              </a:tblGrid>
              <a:tr h="92980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latin typeface="Times New Roman" panose="02020603050405020304" pitchFamily="18" charset="0"/>
                          <a:cs typeface="Times New Roman" panose="02020603050405020304" pitchFamily="18" charset="0"/>
                        </a:rPr>
                        <a:t>22.  Period number (1-7) indicates of how many electron shells all atoms in the period has.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b="0" i="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noFill/>
                  </a:tcPr>
                </a:tc>
                <a:tc hMerge="1">
                  <a:txBody>
                    <a:bodyPr/>
                    <a:lstStyle/>
                    <a:p>
                      <a:pPr algn="ctr"/>
                      <a:endParaRPr lang="en-US" sz="2400" b="0" i="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noFill/>
                  </a:tcPr>
                </a:tc>
                <a:tc hMerge="1">
                  <a:txBody>
                    <a:bodyPr/>
                    <a:lstStyle/>
                    <a:p>
                      <a:pPr algn="ctr"/>
                      <a:endParaRPr lang="en-US" sz="2400" b="0" i="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noFill/>
                  </a:tcPr>
                </a:tc>
                <a:extLst>
                  <a:ext uri="{0D108BD9-81ED-4DB2-BD59-A6C34878D82A}">
                    <a16:rowId xmlns:a16="http://schemas.microsoft.com/office/drawing/2014/main" val="3718659179"/>
                  </a:ext>
                </a:extLst>
              </a:tr>
              <a:tr h="796596">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example 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on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number of </a:t>
                      </a:r>
                      <a:b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electron shells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21971"/>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H</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8793588"/>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Be</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068006"/>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S</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5416386"/>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chemeClr val="tx1">
                              <a:lumMod val="95000"/>
                              <a:lumOff val="5000"/>
                            </a:schemeClr>
                          </a:solidFill>
                          <a:latin typeface="Times New Roman" panose="02020603050405020304" pitchFamily="18" charset="0"/>
                          <a:cs typeface="Times New Roman" panose="02020603050405020304" pitchFamily="18" charset="0"/>
                        </a:rPr>
                        <a:t>Mn</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11650"/>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Xe</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0188516"/>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Ba</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2627149"/>
                  </a:ext>
                </a:extLst>
              </a:tr>
              <a:tr h="733085">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chemeClr val="tx1">
                              <a:lumMod val="95000"/>
                              <a:lumOff val="5000"/>
                            </a:schemeClr>
                          </a:solidFill>
                          <a:latin typeface="Times New Roman" panose="02020603050405020304" pitchFamily="18" charset="0"/>
                          <a:cs typeface="Times New Roman" panose="02020603050405020304" pitchFamily="18" charset="0"/>
                        </a:rPr>
                        <a:t>Ra</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2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7885493"/>
                  </a:ext>
                </a:extLst>
              </a:tr>
            </a:tbl>
          </a:graphicData>
        </a:graphic>
      </p:graphicFrame>
    </p:spTree>
    <p:extLst>
      <p:ext uri="{BB962C8B-B14F-4D97-AF65-F5344CB8AC3E}">
        <p14:creationId xmlns:p14="http://schemas.microsoft.com/office/powerpoint/2010/main" val="1638642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BDA2C-E3E1-A1AC-CA98-09936A540D5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B4DB4D9-3976-8019-A4DA-59D89636F543}"/>
              </a:ext>
            </a:extLst>
          </p:cNvPr>
          <p:cNvGraphicFramePr>
            <a:graphicFrameLocks noGrp="1"/>
          </p:cNvGraphicFramePr>
          <p:nvPr>
            <p:extLst>
              <p:ext uri="{D42A27DB-BD31-4B8C-83A1-F6EECF244321}">
                <p14:modId xmlns:p14="http://schemas.microsoft.com/office/powerpoint/2010/main" val="785420126"/>
              </p:ext>
            </p:extLst>
          </p:nvPr>
        </p:nvGraphicFramePr>
        <p:xfrm>
          <a:off x="0" y="1"/>
          <a:ext cx="12191999" cy="6884364"/>
        </p:xfrm>
        <a:graphic>
          <a:graphicData uri="http://schemas.openxmlformats.org/drawingml/2006/table">
            <a:tbl>
              <a:tblPr firstRow="1" bandRow="1">
                <a:tableStyleId>{5C22544A-7EE6-4342-B048-85BDC9FD1C3A}</a:tableStyleId>
              </a:tblPr>
              <a:tblGrid>
                <a:gridCol w="1368761">
                  <a:extLst>
                    <a:ext uri="{9D8B030D-6E8A-4147-A177-3AD203B41FA5}">
                      <a16:colId xmlns:a16="http://schemas.microsoft.com/office/drawing/2014/main" val="1394726800"/>
                    </a:ext>
                  </a:extLst>
                </a:gridCol>
                <a:gridCol w="2762361">
                  <a:extLst>
                    <a:ext uri="{9D8B030D-6E8A-4147-A177-3AD203B41FA5}">
                      <a16:colId xmlns:a16="http://schemas.microsoft.com/office/drawing/2014/main" val="4217247990"/>
                    </a:ext>
                  </a:extLst>
                </a:gridCol>
                <a:gridCol w="5307370">
                  <a:extLst>
                    <a:ext uri="{9D8B030D-6E8A-4147-A177-3AD203B41FA5}">
                      <a16:colId xmlns:a16="http://schemas.microsoft.com/office/drawing/2014/main" val="870438698"/>
                    </a:ext>
                  </a:extLst>
                </a:gridCol>
                <a:gridCol w="2753507">
                  <a:extLst>
                    <a:ext uri="{9D8B030D-6E8A-4147-A177-3AD203B41FA5}">
                      <a16:colId xmlns:a16="http://schemas.microsoft.com/office/drawing/2014/main" val="2037738662"/>
                    </a:ext>
                  </a:extLst>
                </a:gridCol>
              </a:tblGrid>
              <a:tr h="92980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latin typeface="Times New Roman" panose="02020603050405020304" pitchFamily="18" charset="0"/>
                          <a:cs typeface="Times New Roman" panose="02020603050405020304" pitchFamily="18" charset="0"/>
                        </a:rPr>
                        <a:t>22.  Period number (1-7) indicates of how many electron shells all atoms in the period has.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b="0" i="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noFill/>
                  </a:tcPr>
                </a:tc>
                <a:tc hMerge="1">
                  <a:txBody>
                    <a:bodyPr/>
                    <a:lstStyle/>
                    <a:p>
                      <a:pPr algn="ctr"/>
                      <a:endParaRPr lang="en-US" sz="2400" b="0" i="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noFill/>
                  </a:tcPr>
                </a:tc>
                <a:tc hMerge="1">
                  <a:txBody>
                    <a:bodyPr/>
                    <a:lstStyle/>
                    <a:p>
                      <a:pPr algn="ctr"/>
                      <a:endParaRPr lang="en-US" sz="2400" b="0" i="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28575" cap="flat" cmpd="sng" algn="ctr">
                      <a:solidFill>
                        <a:srgbClr val="292929"/>
                      </a:solidFill>
                      <a:prstDash val="solid"/>
                      <a:round/>
                      <a:headEnd type="none" w="med" len="med"/>
                      <a:tailEnd type="none" w="med" len="med"/>
                    </a:lnL>
                    <a:lnR w="28575" cap="flat" cmpd="sng" algn="ctr">
                      <a:solidFill>
                        <a:srgbClr val="292929"/>
                      </a:solidFill>
                      <a:prstDash val="solid"/>
                      <a:round/>
                      <a:headEnd type="none" w="med" len="med"/>
                      <a:tailEnd type="none" w="med" len="med"/>
                    </a:lnR>
                    <a:lnT w="28575" cap="flat" cmpd="sng" algn="ctr">
                      <a:solidFill>
                        <a:srgbClr val="292929"/>
                      </a:solidFill>
                      <a:prstDash val="solid"/>
                      <a:round/>
                      <a:headEnd type="none" w="med" len="med"/>
                      <a:tailEnd type="none" w="med" len="med"/>
                    </a:lnT>
                    <a:lnB w="28575" cap="flat" cmpd="sng" algn="ctr">
                      <a:solidFill>
                        <a:srgbClr val="292929"/>
                      </a:solidFill>
                      <a:prstDash val="solid"/>
                      <a:round/>
                      <a:headEnd type="none" w="med" len="med"/>
                      <a:tailEnd type="none" w="med" len="med"/>
                    </a:lnB>
                    <a:noFill/>
                  </a:tcPr>
                </a:tc>
                <a:extLst>
                  <a:ext uri="{0D108BD9-81ED-4DB2-BD59-A6C34878D82A}">
                    <a16:rowId xmlns:a16="http://schemas.microsoft.com/office/drawing/2014/main" val="3718659179"/>
                  </a:ext>
                </a:extLst>
              </a:tr>
              <a:tr h="796596">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example 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on periodic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number of </a:t>
                      </a:r>
                      <a:b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t>electron shells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21971"/>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8793588"/>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two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2068006"/>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three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5416386"/>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Mn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four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11650"/>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Xe</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five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0188516"/>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2-8-18-18-8-2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six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2627149"/>
                  </a:ext>
                </a:extLst>
              </a:tr>
              <a:tr h="733085">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Ra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2-8-18-32-18-8-2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FF0000"/>
                          </a:solidFill>
                          <a:latin typeface="Times New Roman" panose="02020603050405020304" pitchFamily="18" charset="0"/>
                          <a:cs typeface="Times New Roman" panose="02020603050405020304" pitchFamily="18" charset="0"/>
                        </a:rPr>
                        <a:t>seven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7885493"/>
                  </a:ext>
                </a:extLst>
              </a:tr>
            </a:tbl>
          </a:graphicData>
        </a:graphic>
      </p:graphicFrame>
    </p:spTree>
    <p:extLst>
      <p:ext uri="{BB962C8B-B14F-4D97-AF65-F5344CB8AC3E}">
        <p14:creationId xmlns:p14="http://schemas.microsoft.com/office/powerpoint/2010/main" val="1306148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E9FECE-57DC-4FCF-B8FF-7E4416B6F10C}"/>
              </a:ext>
            </a:extLst>
          </p:cNvPr>
          <p:cNvSpPr txBox="1"/>
          <p:nvPr/>
        </p:nvSpPr>
        <p:spPr>
          <a:xfrm>
            <a:off x="1" y="0"/>
            <a:ext cx="12192000" cy="341632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numbers in the element boxes on periodic table help us know many things.</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4" name="Picture 2" descr="Periodic Table">
            <a:extLst>
              <a:ext uri="{FF2B5EF4-FFF2-40B4-BE49-F238E27FC236}">
                <a16:creationId xmlns:a16="http://schemas.microsoft.com/office/drawing/2014/main" id="{145E84B5-0019-69F5-7A13-4A3A706B0A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71" t="5745" r="34611" b="70422"/>
          <a:stretch/>
        </p:blipFill>
        <p:spPr bwMode="auto">
          <a:xfrm>
            <a:off x="4878488" y="454329"/>
            <a:ext cx="7119549" cy="268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aphicFrame>
        <p:nvGraphicFramePr>
          <p:cNvPr id="5" name="Table 4">
            <a:extLst>
              <a:ext uri="{FF2B5EF4-FFF2-40B4-BE49-F238E27FC236}">
                <a16:creationId xmlns:a16="http://schemas.microsoft.com/office/drawing/2014/main" id="{7AD58FAB-2705-3E33-02CD-5CE7B1BE5C0D}"/>
              </a:ext>
            </a:extLst>
          </p:cNvPr>
          <p:cNvGraphicFramePr>
            <a:graphicFrameLocks noGrp="1"/>
          </p:cNvGraphicFramePr>
          <p:nvPr>
            <p:extLst>
              <p:ext uri="{D42A27DB-BD31-4B8C-83A1-F6EECF244321}">
                <p14:modId xmlns:p14="http://schemas.microsoft.com/office/powerpoint/2010/main" val="1649918538"/>
              </p:ext>
            </p:extLst>
          </p:nvPr>
        </p:nvGraphicFramePr>
        <p:xfrm>
          <a:off x="0" y="3027915"/>
          <a:ext cx="12192000" cy="3830085"/>
        </p:xfrm>
        <a:graphic>
          <a:graphicData uri="http://schemas.openxmlformats.org/drawingml/2006/table">
            <a:tbl>
              <a:tblPr firstRow="1" bandRow="1">
                <a:tableStyleId>{5C22544A-7EE6-4342-B048-85BDC9FD1C3A}</a:tableStyleId>
              </a:tblPr>
              <a:tblGrid>
                <a:gridCol w="2761673">
                  <a:extLst>
                    <a:ext uri="{9D8B030D-6E8A-4147-A177-3AD203B41FA5}">
                      <a16:colId xmlns:a16="http://schemas.microsoft.com/office/drawing/2014/main" val="94993478"/>
                    </a:ext>
                  </a:extLst>
                </a:gridCol>
                <a:gridCol w="2641600">
                  <a:extLst>
                    <a:ext uri="{9D8B030D-6E8A-4147-A177-3AD203B41FA5}">
                      <a16:colId xmlns:a16="http://schemas.microsoft.com/office/drawing/2014/main" val="4219150857"/>
                    </a:ext>
                  </a:extLst>
                </a:gridCol>
                <a:gridCol w="6788727">
                  <a:extLst>
                    <a:ext uri="{9D8B030D-6E8A-4147-A177-3AD203B41FA5}">
                      <a16:colId xmlns:a16="http://schemas.microsoft.com/office/drawing/2014/main" val="1112743815"/>
                    </a:ext>
                  </a:extLst>
                </a:gridCol>
              </a:tblGrid>
              <a:tr h="568037">
                <a:tc>
                  <a:txBody>
                    <a:bodyPr/>
                    <a:lstStyle/>
                    <a:p>
                      <a:pPr algn="ctr"/>
                      <a:r>
                        <a:rPr lang="en-US" sz="1800" b="0" dirty="0">
                          <a:solidFill>
                            <a:schemeClr val="bg1"/>
                          </a:solidFill>
                          <a:latin typeface="Times New Roman" panose="02020603050405020304" pitchFamily="18" charset="0"/>
                          <a:cs typeface="Times New Roman" panose="02020603050405020304" pitchFamily="18" charset="0"/>
                        </a:rPr>
                        <a:t>Find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a:r>
                        <a:rPr lang="en-US" sz="1800" b="0" dirty="0">
                          <a:solidFill>
                            <a:schemeClr val="bg1"/>
                          </a:solidFill>
                          <a:latin typeface="Times New Roman" panose="02020603050405020304" pitchFamily="18" charset="0"/>
                          <a:cs typeface="Times New Roman" panose="02020603050405020304" pitchFamily="18" charset="0"/>
                        </a:rPr>
                        <a:t>The box shows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l"/>
                      <a:r>
                        <a:rPr lang="en-US" sz="1800" b="0" dirty="0">
                          <a:solidFill>
                            <a:schemeClr val="bg1"/>
                          </a:solidFill>
                          <a:latin typeface="Times New Roman" panose="02020603050405020304" pitchFamily="18" charset="0"/>
                          <a:cs typeface="Times New Roman" panose="02020603050405020304" pitchFamily="18" charset="0"/>
                        </a:rPr>
                        <a:t>       Think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extLst>
                  <a:ext uri="{0D108BD9-81ED-4DB2-BD59-A6C34878D82A}">
                    <a16:rowId xmlns:a16="http://schemas.microsoft.com/office/drawing/2014/main" val="3015894657"/>
                  </a:ext>
                </a:extLst>
              </a:tr>
              <a:tr h="848496">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12.011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We round this to 12 amu = 12 protons plus neutrons 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97187117"/>
                  </a:ext>
                </a:extLst>
              </a:tr>
              <a:tr h="848496">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Atomic </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Number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99"/>
                    </a:solid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99"/>
                    </a:solidFill>
                  </a:tcPr>
                </a:tc>
                <a:tc>
                  <a:txBody>
                    <a:bodyPr/>
                    <a:lstStyle/>
                    <a:p>
                      <a:pPr algn="l"/>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The number of protons (also equals the number of electrons)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99"/>
                    </a:solidFill>
                  </a:tcPr>
                </a:tc>
                <a:extLst>
                  <a:ext uri="{0D108BD9-81ED-4DB2-BD59-A6C34878D82A}">
                    <a16:rowId xmlns:a16="http://schemas.microsoft.com/office/drawing/2014/main" val="1800164025"/>
                  </a:ext>
                </a:extLst>
              </a:tr>
              <a:tr h="576765">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Electron </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Electrons are in 2 shells.  (2 + 4 =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40887696"/>
                  </a:ext>
                </a:extLst>
              </a:tr>
              <a:tr h="924976">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Selected </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Oxidation States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-4   +2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These are used to determine formulas of molecular compounds,</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these ARE NOT ion charges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52367380"/>
                  </a:ext>
                </a:extLst>
              </a:tr>
            </a:tbl>
          </a:graphicData>
        </a:graphic>
      </p:graphicFrame>
    </p:spTree>
    <p:extLst>
      <p:ext uri="{BB962C8B-B14F-4D97-AF65-F5344CB8AC3E}">
        <p14:creationId xmlns:p14="http://schemas.microsoft.com/office/powerpoint/2010/main" val="215351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F458B-A6BF-37FF-F629-56E779BC090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01A1533-E988-4F15-584B-1407EE94D23C}"/>
              </a:ext>
            </a:extLst>
          </p:cNvPr>
          <p:cNvGraphicFramePr>
            <a:graphicFrameLocks noGrp="1"/>
          </p:cNvGraphicFramePr>
          <p:nvPr>
            <p:extLst>
              <p:ext uri="{D42A27DB-BD31-4B8C-83A1-F6EECF244321}">
                <p14:modId xmlns:p14="http://schemas.microsoft.com/office/powerpoint/2010/main" val="1532194471"/>
              </p:ext>
            </p:extLst>
          </p:nvPr>
        </p:nvGraphicFramePr>
        <p:xfrm>
          <a:off x="0" y="-1"/>
          <a:ext cx="12192000" cy="68580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203729713"/>
                    </a:ext>
                  </a:extLst>
                </a:gridCol>
                <a:gridCol w="2438400">
                  <a:extLst>
                    <a:ext uri="{9D8B030D-6E8A-4147-A177-3AD203B41FA5}">
                      <a16:colId xmlns:a16="http://schemas.microsoft.com/office/drawing/2014/main" val="3062861398"/>
                    </a:ext>
                  </a:extLst>
                </a:gridCol>
                <a:gridCol w="2438400">
                  <a:extLst>
                    <a:ext uri="{9D8B030D-6E8A-4147-A177-3AD203B41FA5}">
                      <a16:colId xmlns:a16="http://schemas.microsoft.com/office/drawing/2014/main" val="2902449796"/>
                    </a:ext>
                  </a:extLst>
                </a:gridCol>
                <a:gridCol w="2438400">
                  <a:extLst>
                    <a:ext uri="{9D8B030D-6E8A-4147-A177-3AD203B41FA5}">
                      <a16:colId xmlns:a16="http://schemas.microsoft.com/office/drawing/2014/main" val="3946028398"/>
                    </a:ext>
                  </a:extLst>
                </a:gridCol>
                <a:gridCol w="2438400">
                  <a:extLst>
                    <a:ext uri="{9D8B030D-6E8A-4147-A177-3AD203B41FA5}">
                      <a16:colId xmlns:a16="http://schemas.microsoft.com/office/drawing/2014/main" val="3596174099"/>
                    </a:ext>
                  </a:extLst>
                </a:gridCol>
              </a:tblGrid>
              <a:tr h="1448886">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latin typeface="Times New Roman" panose="02020603050405020304" pitchFamily="18" charset="0"/>
                          <a:cs typeface="Times New Roman" panose="02020603050405020304" pitchFamily="18" charset="0"/>
                        </a:rPr>
                        <a:t>23.  Each of these subatomic particles fits into this table, you should memorize this.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4584919"/>
                  </a:ext>
                </a:extLst>
              </a:tr>
              <a:tr h="112689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Particle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Location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Charge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Mass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Symbol</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038093"/>
                  </a:ext>
                </a:extLst>
              </a:tr>
              <a:tr h="112689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Proton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160306971"/>
                  </a:ext>
                </a:extLst>
              </a:tr>
              <a:tr h="112689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Neutron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089396689"/>
                  </a:ext>
                </a:extLst>
              </a:tr>
              <a:tr h="2028417">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Electron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endPar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631746695"/>
                  </a:ext>
                </a:extLst>
              </a:tr>
            </a:tbl>
          </a:graphicData>
        </a:graphic>
      </p:graphicFrame>
    </p:spTree>
    <p:extLst>
      <p:ext uri="{BB962C8B-B14F-4D97-AF65-F5344CB8AC3E}">
        <p14:creationId xmlns:p14="http://schemas.microsoft.com/office/powerpoint/2010/main" val="3540225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4CA4E-1575-C47F-D0E0-EB6D2380E5E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C92DA9D-1DFD-474F-155F-BE4768635772}"/>
              </a:ext>
            </a:extLst>
          </p:cNvPr>
          <p:cNvGraphicFramePr>
            <a:graphicFrameLocks noGrp="1"/>
          </p:cNvGraphicFramePr>
          <p:nvPr/>
        </p:nvGraphicFramePr>
        <p:xfrm>
          <a:off x="0" y="-1"/>
          <a:ext cx="12192000" cy="68580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203729713"/>
                    </a:ext>
                  </a:extLst>
                </a:gridCol>
                <a:gridCol w="2438400">
                  <a:extLst>
                    <a:ext uri="{9D8B030D-6E8A-4147-A177-3AD203B41FA5}">
                      <a16:colId xmlns:a16="http://schemas.microsoft.com/office/drawing/2014/main" val="3062861398"/>
                    </a:ext>
                  </a:extLst>
                </a:gridCol>
                <a:gridCol w="2438400">
                  <a:extLst>
                    <a:ext uri="{9D8B030D-6E8A-4147-A177-3AD203B41FA5}">
                      <a16:colId xmlns:a16="http://schemas.microsoft.com/office/drawing/2014/main" val="2902449796"/>
                    </a:ext>
                  </a:extLst>
                </a:gridCol>
                <a:gridCol w="2438400">
                  <a:extLst>
                    <a:ext uri="{9D8B030D-6E8A-4147-A177-3AD203B41FA5}">
                      <a16:colId xmlns:a16="http://schemas.microsoft.com/office/drawing/2014/main" val="3946028398"/>
                    </a:ext>
                  </a:extLst>
                </a:gridCol>
                <a:gridCol w="2438400">
                  <a:extLst>
                    <a:ext uri="{9D8B030D-6E8A-4147-A177-3AD203B41FA5}">
                      <a16:colId xmlns:a16="http://schemas.microsoft.com/office/drawing/2014/main" val="3596174099"/>
                    </a:ext>
                  </a:extLst>
                </a:gridCol>
              </a:tblGrid>
              <a:tr h="1448886">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latin typeface="Times New Roman" panose="02020603050405020304" pitchFamily="18" charset="0"/>
                          <a:cs typeface="Times New Roman" panose="02020603050405020304" pitchFamily="18" charset="0"/>
                        </a:rPr>
                        <a:t>23.  Each of these subatomic particles fits into this table, you should memorize this.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4584919"/>
                  </a:ext>
                </a:extLst>
              </a:tr>
              <a:tr h="112689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Particle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Location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Charge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Mass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Symbol</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038093"/>
                  </a:ext>
                </a:extLst>
              </a:tr>
              <a:tr h="112689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Proton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Nucleus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 amu</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p</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160306971"/>
                  </a:ext>
                </a:extLst>
              </a:tr>
              <a:tr h="112689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Neutron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Nucleus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none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 amu</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n</a:t>
                      </a:r>
                      <a:r>
                        <a:rPr lang="en-US" sz="3600" dirty="0">
                          <a:solidFill>
                            <a:schemeClr val="tx1">
                              <a:lumMod val="95000"/>
                              <a:lumOff val="5000"/>
                            </a:schemeClr>
                          </a:solidFill>
                          <a:latin typeface="Times New Roman" panose="02020603050405020304" pitchFamily="18" charset="0"/>
                          <a:ea typeface="Verdana" panose="020B0604030504040204" pitchFamily="34" charset="0"/>
                          <a:cs typeface="Times New Roman" panose="02020603050405020304" pitchFamily="18" charset="0"/>
                        </a:rPr>
                        <a:t>°</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089396689"/>
                  </a:ext>
                </a:extLst>
              </a:tr>
              <a:tr h="2028417">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Electron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Outside the nucleus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zero in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H.S. chem</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3600" baseline="0" dirty="0">
                          <a:solidFill>
                            <a:schemeClr val="tx1">
                              <a:lumMod val="95000"/>
                              <a:lumOff val="5000"/>
                            </a:schemeClr>
                          </a:solidFill>
                          <a:latin typeface="Times New Roman" panose="02020603050405020304" pitchFamily="18" charset="0"/>
                          <a:cs typeface="Times New Roman" panose="02020603050405020304" pitchFamily="18" charset="0"/>
                        </a:rPr>
                        <a:t>e </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631746695"/>
                  </a:ext>
                </a:extLst>
              </a:tr>
            </a:tbl>
          </a:graphicData>
        </a:graphic>
      </p:graphicFrame>
    </p:spTree>
    <p:extLst>
      <p:ext uri="{BB962C8B-B14F-4D97-AF65-F5344CB8AC3E}">
        <p14:creationId xmlns:p14="http://schemas.microsoft.com/office/powerpoint/2010/main" val="702186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AE6FF5-2426-4D64-908D-D815D1D57680}"/>
              </a:ext>
            </a:extLst>
          </p:cNvPr>
          <p:cNvSpPr txBox="1"/>
          <p:nvPr/>
        </p:nvSpPr>
        <p:spPr>
          <a:xfrm>
            <a:off x="0" y="0"/>
            <a:ext cx="12192000" cy="529375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Another way to write this information (for cobalt) would be this:</a:t>
            </a: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This shows the average mass of cobalt to be 59 amu, and that it has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an atomic number of 27.</a:t>
            </a:r>
          </a:p>
          <a:p>
            <a:br>
              <a:rPr lang="en-US" sz="3200" dirty="0">
                <a:latin typeface="Times New Roman" panose="02020603050405020304" pitchFamily="18" charset="0"/>
                <a:cs typeface="Times New Roman" panose="02020603050405020304" pitchFamily="18" charset="0"/>
              </a:rPr>
            </a:br>
            <a:endParaRPr lang="en-US" sz="3200" dirty="0">
              <a:solidFill>
                <a:srgbClr val="0000FF"/>
              </a:solidFill>
              <a:latin typeface="Times New Roman" panose="02020603050405020304" pitchFamily="18" charset="0"/>
              <a:cs typeface="Times New Roman" panose="02020603050405020304" pitchFamily="18" charset="0"/>
            </a:endParaRPr>
          </a:p>
          <a:p>
            <a:r>
              <a:rPr lang="en-US" sz="3200" b="1" dirty="0">
                <a:solidFill>
                  <a:srgbClr val="0000FF"/>
                </a:solidFill>
                <a:latin typeface="Times New Roman" panose="02020603050405020304" pitchFamily="18" charset="0"/>
                <a:cs typeface="Times New Roman" panose="02020603050405020304" pitchFamily="18" charset="0"/>
              </a:rPr>
              <a:t>24.  </a:t>
            </a:r>
            <a:r>
              <a:rPr lang="en-US" sz="3200" dirty="0">
                <a:solidFill>
                  <a:srgbClr val="0000FF"/>
                </a:solidFill>
                <a:latin typeface="Times New Roman" panose="02020603050405020304" pitchFamily="18" charset="0"/>
                <a:cs typeface="Times New Roman" panose="02020603050405020304" pitchFamily="18" charset="0"/>
              </a:rPr>
              <a:t>Calculate the number of protons, neutrons &amp; electrons for COBALT  </a:t>
            </a:r>
          </a:p>
          <a:p>
            <a:endParaRPr lang="en-US" dirty="0"/>
          </a:p>
        </p:txBody>
      </p:sp>
      <p:sp>
        <p:nvSpPr>
          <p:cNvPr id="3" name="TextBox 2">
            <a:extLst>
              <a:ext uri="{FF2B5EF4-FFF2-40B4-BE49-F238E27FC236}">
                <a16:creationId xmlns:a16="http://schemas.microsoft.com/office/drawing/2014/main" id="{FCCB1762-599A-42A9-A798-E89384420CEB}"/>
              </a:ext>
            </a:extLst>
          </p:cNvPr>
          <p:cNvSpPr txBox="1"/>
          <p:nvPr/>
        </p:nvSpPr>
        <p:spPr>
          <a:xfrm>
            <a:off x="5106572" y="633052"/>
            <a:ext cx="1645920" cy="1569660"/>
          </a:xfrm>
          <a:prstGeom prst="rect">
            <a:avLst/>
          </a:prstGeom>
          <a:noFill/>
        </p:spPr>
        <p:txBody>
          <a:bodyPr wrap="square" rtlCol="0">
            <a:spAutoFit/>
          </a:bodyPr>
          <a:lstStyle/>
          <a:p>
            <a:r>
              <a:rPr lang="en-US" sz="9600" dirty="0">
                <a:latin typeface="Times New Roman" panose="02020603050405020304" pitchFamily="18" charset="0"/>
                <a:cs typeface="Times New Roman" panose="02020603050405020304" pitchFamily="18" charset="0"/>
              </a:rPr>
              <a:t>Co</a:t>
            </a:r>
          </a:p>
        </p:txBody>
      </p:sp>
      <p:sp>
        <p:nvSpPr>
          <p:cNvPr id="5" name="TextBox 4">
            <a:extLst>
              <a:ext uri="{FF2B5EF4-FFF2-40B4-BE49-F238E27FC236}">
                <a16:creationId xmlns:a16="http://schemas.microsoft.com/office/drawing/2014/main" id="{1EE887EE-776A-4074-A8F5-C1781CF183CC}"/>
              </a:ext>
            </a:extLst>
          </p:cNvPr>
          <p:cNvSpPr txBox="1"/>
          <p:nvPr/>
        </p:nvSpPr>
        <p:spPr>
          <a:xfrm>
            <a:off x="4093698" y="845216"/>
            <a:ext cx="1012874" cy="1323439"/>
          </a:xfrm>
          <a:prstGeom prst="rect">
            <a:avLst/>
          </a:prstGeom>
          <a:noFill/>
        </p:spPr>
        <p:txBody>
          <a:bodyPr wrap="square" rtlCol="0">
            <a:spAutoFit/>
          </a:bodyPr>
          <a:lstStyle/>
          <a:p>
            <a:pPr algn="r"/>
            <a:r>
              <a:rPr lang="en-US" sz="4000" dirty="0">
                <a:latin typeface="Times New Roman" panose="02020603050405020304" pitchFamily="18" charset="0"/>
                <a:cs typeface="Times New Roman" panose="02020603050405020304" pitchFamily="18" charset="0"/>
              </a:rPr>
              <a:t>59</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27</a:t>
            </a:r>
          </a:p>
        </p:txBody>
      </p:sp>
    </p:spTree>
    <p:extLst>
      <p:ext uri="{BB962C8B-B14F-4D97-AF65-F5344CB8AC3E}">
        <p14:creationId xmlns:p14="http://schemas.microsoft.com/office/powerpoint/2010/main" val="406919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AE6FF5-2426-4D64-908D-D815D1D57680}"/>
              </a:ext>
            </a:extLst>
          </p:cNvPr>
          <p:cNvSpPr txBox="1"/>
          <p:nvPr/>
        </p:nvSpPr>
        <p:spPr>
          <a:xfrm>
            <a:off x="1" y="0"/>
            <a:ext cx="12192000" cy="6555641"/>
          </a:xfrm>
          <a:prstGeom prst="rect">
            <a:avLst/>
          </a:prstGeom>
          <a:noFill/>
        </p:spPr>
        <p:txBody>
          <a:bodyPr wrap="square" rtlCol="0">
            <a:spAutoFit/>
          </a:bodyPr>
          <a:lstStyle/>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Mass = total number of p</a:t>
            </a:r>
            <a:r>
              <a:rPr lang="en-US" sz="3200" baseline="300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plus n</a:t>
            </a:r>
            <a:r>
              <a:rPr lang="en-US" sz="3200" dirty="0">
                <a:latin typeface="Times New Roman" panose="02020603050405020304" pitchFamily="18" charset="0"/>
                <a:ea typeface="Verdana" panose="020B0604030504040204" pitchFamily="34"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  59</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minus atomic number = p</a:t>
            </a:r>
            <a:r>
              <a:rPr lang="en-US" sz="3200" baseline="300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-27</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equals the number of neutrons  =     32</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atomic number is the number of protons, which is the same as the number of electrons (the positives = the negatives).  </a:t>
            </a:r>
          </a:p>
          <a:p>
            <a:endParaRPr lang="en-US" sz="3200" dirty="0">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24.  Cobalt-59  has 27 protons, 27 electrons, and 32 neutrons.  </a:t>
            </a:r>
            <a:endParaRPr lang="en-US" sz="2000" dirty="0">
              <a:solidFill>
                <a:srgbClr val="0000FF"/>
              </a:solidFill>
            </a:endParaRPr>
          </a:p>
        </p:txBody>
      </p:sp>
      <p:sp>
        <p:nvSpPr>
          <p:cNvPr id="3" name="TextBox 2">
            <a:extLst>
              <a:ext uri="{FF2B5EF4-FFF2-40B4-BE49-F238E27FC236}">
                <a16:creationId xmlns:a16="http://schemas.microsoft.com/office/drawing/2014/main" id="{FCCB1762-599A-42A9-A798-E89384420CEB}"/>
              </a:ext>
            </a:extLst>
          </p:cNvPr>
          <p:cNvSpPr txBox="1"/>
          <p:nvPr/>
        </p:nvSpPr>
        <p:spPr>
          <a:xfrm>
            <a:off x="5106572" y="42209"/>
            <a:ext cx="1645920" cy="1569660"/>
          </a:xfrm>
          <a:prstGeom prst="rect">
            <a:avLst/>
          </a:prstGeom>
          <a:noFill/>
        </p:spPr>
        <p:txBody>
          <a:bodyPr wrap="square" rtlCol="0">
            <a:spAutoFit/>
          </a:bodyPr>
          <a:lstStyle/>
          <a:p>
            <a:r>
              <a:rPr lang="en-US" sz="9600" dirty="0">
                <a:solidFill>
                  <a:srgbClr val="CC0099"/>
                </a:solidFill>
                <a:latin typeface="Times New Roman" panose="02020603050405020304" pitchFamily="18" charset="0"/>
                <a:cs typeface="Times New Roman" panose="02020603050405020304" pitchFamily="18" charset="0"/>
              </a:rPr>
              <a:t>Co</a:t>
            </a:r>
          </a:p>
        </p:txBody>
      </p:sp>
      <p:sp>
        <p:nvSpPr>
          <p:cNvPr id="5" name="TextBox 4">
            <a:extLst>
              <a:ext uri="{FF2B5EF4-FFF2-40B4-BE49-F238E27FC236}">
                <a16:creationId xmlns:a16="http://schemas.microsoft.com/office/drawing/2014/main" id="{1EE887EE-776A-4074-A8F5-C1781CF183CC}"/>
              </a:ext>
            </a:extLst>
          </p:cNvPr>
          <p:cNvSpPr txBox="1"/>
          <p:nvPr/>
        </p:nvSpPr>
        <p:spPr>
          <a:xfrm>
            <a:off x="4093698" y="254373"/>
            <a:ext cx="1012874" cy="1323439"/>
          </a:xfrm>
          <a:prstGeom prst="rect">
            <a:avLst/>
          </a:prstGeom>
          <a:noFill/>
        </p:spPr>
        <p:txBody>
          <a:bodyPr wrap="square" rtlCol="0">
            <a:spAutoFit/>
          </a:bodyPr>
          <a:lstStyle/>
          <a:p>
            <a:pPr algn="r"/>
            <a:r>
              <a:rPr lang="en-US" sz="4000" dirty="0">
                <a:solidFill>
                  <a:srgbClr val="CC0099"/>
                </a:solidFill>
                <a:latin typeface="Times New Roman" panose="02020603050405020304" pitchFamily="18" charset="0"/>
                <a:cs typeface="Times New Roman" panose="02020603050405020304" pitchFamily="18" charset="0"/>
              </a:rPr>
              <a:t>59</a:t>
            </a:r>
            <a:br>
              <a:rPr lang="en-US" sz="4000" dirty="0">
                <a:solidFill>
                  <a:srgbClr val="CC0099"/>
                </a:solidFill>
                <a:latin typeface="Times New Roman" panose="02020603050405020304" pitchFamily="18" charset="0"/>
                <a:cs typeface="Times New Roman" panose="02020603050405020304" pitchFamily="18" charset="0"/>
              </a:rPr>
            </a:br>
            <a:r>
              <a:rPr lang="en-US" sz="4000" dirty="0">
                <a:solidFill>
                  <a:srgbClr val="CC0099"/>
                </a:solidFill>
                <a:latin typeface="Times New Roman" panose="02020603050405020304" pitchFamily="18" charset="0"/>
                <a:cs typeface="Times New Roman" panose="02020603050405020304" pitchFamily="18" charset="0"/>
              </a:rPr>
              <a:t>27</a:t>
            </a:r>
          </a:p>
        </p:txBody>
      </p:sp>
      <p:cxnSp>
        <p:nvCxnSpPr>
          <p:cNvPr id="6" name="Straight Connector 5">
            <a:extLst>
              <a:ext uri="{FF2B5EF4-FFF2-40B4-BE49-F238E27FC236}">
                <a16:creationId xmlns:a16="http://schemas.microsoft.com/office/drawing/2014/main" id="{0E8BB20C-7D37-45F2-8D1B-6CD6128E129D}"/>
              </a:ext>
            </a:extLst>
          </p:cNvPr>
          <p:cNvCxnSpPr/>
          <p:nvPr/>
        </p:nvCxnSpPr>
        <p:spPr>
          <a:xfrm>
            <a:off x="5977491" y="3137664"/>
            <a:ext cx="201168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929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4D51904-817F-E216-20AA-E6A5BA35D407}"/>
              </a:ext>
            </a:extLst>
          </p:cNvPr>
          <p:cNvGraphicFramePr>
            <a:graphicFrameLocks noGrp="1"/>
          </p:cNvGraphicFramePr>
          <p:nvPr>
            <p:extLst>
              <p:ext uri="{D42A27DB-BD31-4B8C-83A1-F6EECF244321}">
                <p14:modId xmlns:p14="http://schemas.microsoft.com/office/powerpoint/2010/main" val="2564108945"/>
              </p:ext>
            </p:extLst>
          </p:nvPr>
        </p:nvGraphicFramePr>
        <p:xfrm>
          <a:off x="0" y="0"/>
          <a:ext cx="12192002" cy="6944973"/>
        </p:xfrm>
        <a:graphic>
          <a:graphicData uri="http://schemas.openxmlformats.org/drawingml/2006/table">
            <a:tbl>
              <a:tblPr firstRow="1" bandRow="1">
                <a:tableStyleId>{5C22544A-7EE6-4342-B048-85BDC9FD1C3A}</a:tableStyleId>
              </a:tblPr>
              <a:tblGrid>
                <a:gridCol w="1126841">
                  <a:extLst>
                    <a:ext uri="{9D8B030D-6E8A-4147-A177-3AD203B41FA5}">
                      <a16:colId xmlns:a16="http://schemas.microsoft.com/office/drawing/2014/main" val="1823786781"/>
                    </a:ext>
                  </a:extLst>
                </a:gridCol>
                <a:gridCol w="1207949">
                  <a:extLst>
                    <a:ext uri="{9D8B030D-6E8A-4147-A177-3AD203B41FA5}">
                      <a16:colId xmlns:a16="http://schemas.microsoft.com/office/drawing/2014/main" val="2843003865"/>
                    </a:ext>
                  </a:extLst>
                </a:gridCol>
                <a:gridCol w="1412226">
                  <a:extLst>
                    <a:ext uri="{9D8B030D-6E8A-4147-A177-3AD203B41FA5}">
                      <a16:colId xmlns:a16="http://schemas.microsoft.com/office/drawing/2014/main" val="3740994222"/>
                    </a:ext>
                  </a:extLst>
                </a:gridCol>
                <a:gridCol w="1536184">
                  <a:extLst>
                    <a:ext uri="{9D8B030D-6E8A-4147-A177-3AD203B41FA5}">
                      <a16:colId xmlns:a16="http://schemas.microsoft.com/office/drawing/2014/main" val="1514218713"/>
                    </a:ext>
                  </a:extLst>
                </a:gridCol>
                <a:gridCol w="1054082">
                  <a:extLst>
                    <a:ext uri="{9D8B030D-6E8A-4147-A177-3AD203B41FA5}">
                      <a16:colId xmlns:a16="http://schemas.microsoft.com/office/drawing/2014/main" val="1204699063"/>
                    </a:ext>
                  </a:extLst>
                </a:gridCol>
                <a:gridCol w="1170944">
                  <a:extLst>
                    <a:ext uri="{9D8B030D-6E8A-4147-A177-3AD203B41FA5}">
                      <a16:colId xmlns:a16="http://schemas.microsoft.com/office/drawing/2014/main" val="1874255171"/>
                    </a:ext>
                  </a:extLst>
                </a:gridCol>
                <a:gridCol w="1170944">
                  <a:extLst>
                    <a:ext uri="{9D8B030D-6E8A-4147-A177-3AD203B41FA5}">
                      <a16:colId xmlns:a16="http://schemas.microsoft.com/office/drawing/2014/main" val="3496876158"/>
                    </a:ext>
                  </a:extLst>
                </a:gridCol>
                <a:gridCol w="1170944">
                  <a:extLst>
                    <a:ext uri="{9D8B030D-6E8A-4147-A177-3AD203B41FA5}">
                      <a16:colId xmlns:a16="http://schemas.microsoft.com/office/drawing/2014/main" val="673822260"/>
                    </a:ext>
                  </a:extLst>
                </a:gridCol>
                <a:gridCol w="1170944">
                  <a:extLst>
                    <a:ext uri="{9D8B030D-6E8A-4147-A177-3AD203B41FA5}">
                      <a16:colId xmlns:a16="http://schemas.microsoft.com/office/drawing/2014/main" val="4249974572"/>
                    </a:ext>
                  </a:extLst>
                </a:gridCol>
                <a:gridCol w="1170944">
                  <a:extLst>
                    <a:ext uri="{9D8B030D-6E8A-4147-A177-3AD203B41FA5}">
                      <a16:colId xmlns:a16="http://schemas.microsoft.com/office/drawing/2014/main" val="1525568144"/>
                    </a:ext>
                  </a:extLst>
                </a:gridCol>
              </a:tblGrid>
              <a:tr h="992139">
                <a:tc gridSpan="10">
                  <a:txBody>
                    <a:bodyPr/>
                    <a:lstStyle/>
                    <a:p>
                      <a:r>
                        <a:rPr lang="en-US" sz="3600" b="0" dirty="0">
                          <a:solidFill>
                            <a:srgbClr val="FF0000"/>
                          </a:solidFill>
                          <a:latin typeface="Times New Roman" panose="02020603050405020304" pitchFamily="18" charset="0"/>
                          <a:cs typeface="Times New Roman" panose="02020603050405020304" pitchFamily="18" charset="0"/>
                        </a:rPr>
                        <a:t>25.  List ALL of the nonmetals (by symbol, in numeric order)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extLst>
                  <a:ext uri="{0D108BD9-81ED-4DB2-BD59-A6C34878D82A}">
                    <a16:rowId xmlns:a16="http://schemas.microsoft.com/office/drawing/2014/main" val="574756786"/>
                  </a:ext>
                </a:extLst>
              </a:tr>
              <a:tr h="992139">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5">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93317355"/>
                  </a:ext>
                </a:extLst>
              </a:tr>
              <a:tr h="992139">
                <a:tc rowSpan="5">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0444915"/>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0578142"/>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51090544"/>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177495"/>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66183571"/>
                  </a:ext>
                </a:extLst>
              </a:tr>
            </a:tbl>
          </a:graphicData>
        </a:graphic>
      </p:graphicFrame>
    </p:spTree>
    <p:extLst>
      <p:ext uri="{BB962C8B-B14F-4D97-AF65-F5344CB8AC3E}">
        <p14:creationId xmlns:p14="http://schemas.microsoft.com/office/powerpoint/2010/main" val="515394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CACC7-9E2F-08E4-E4A8-D6690450223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D1D8318-741A-1251-D202-7FD8A1A19192}"/>
              </a:ext>
            </a:extLst>
          </p:cNvPr>
          <p:cNvGraphicFramePr>
            <a:graphicFrameLocks noGrp="1"/>
          </p:cNvGraphicFramePr>
          <p:nvPr/>
        </p:nvGraphicFramePr>
        <p:xfrm>
          <a:off x="0" y="0"/>
          <a:ext cx="12192002" cy="6944973"/>
        </p:xfrm>
        <a:graphic>
          <a:graphicData uri="http://schemas.openxmlformats.org/drawingml/2006/table">
            <a:tbl>
              <a:tblPr firstRow="1" bandRow="1">
                <a:tableStyleId>{5C22544A-7EE6-4342-B048-85BDC9FD1C3A}</a:tableStyleId>
              </a:tblPr>
              <a:tblGrid>
                <a:gridCol w="1126841">
                  <a:extLst>
                    <a:ext uri="{9D8B030D-6E8A-4147-A177-3AD203B41FA5}">
                      <a16:colId xmlns:a16="http://schemas.microsoft.com/office/drawing/2014/main" val="1823786781"/>
                    </a:ext>
                  </a:extLst>
                </a:gridCol>
                <a:gridCol w="1207949">
                  <a:extLst>
                    <a:ext uri="{9D8B030D-6E8A-4147-A177-3AD203B41FA5}">
                      <a16:colId xmlns:a16="http://schemas.microsoft.com/office/drawing/2014/main" val="2843003865"/>
                    </a:ext>
                  </a:extLst>
                </a:gridCol>
                <a:gridCol w="1412226">
                  <a:extLst>
                    <a:ext uri="{9D8B030D-6E8A-4147-A177-3AD203B41FA5}">
                      <a16:colId xmlns:a16="http://schemas.microsoft.com/office/drawing/2014/main" val="3740994222"/>
                    </a:ext>
                  </a:extLst>
                </a:gridCol>
                <a:gridCol w="1536184">
                  <a:extLst>
                    <a:ext uri="{9D8B030D-6E8A-4147-A177-3AD203B41FA5}">
                      <a16:colId xmlns:a16="http://schemas.microsoft.com/office/drawing/2014/main" val="1514218713"/>
                    </a:ext>
                  </a:extLst>
                </a:gridCol>
                <a:gridCol w="1054082">
                  <a:extLst>
                    <a:ext uri="{9D8B030D-6E8A-4147-A177-3AD203B41FA5}">
                      <a16:colId xmlns:a16="http://schemas.microsoft.com/office/drawing/2014/main" val="1204699063"/>
                    </a:ext>
                  </a:extLst>
                </a:gridCol>
                <a:gridCol w="1170944">
                  <a:extLst>
                    <a:ext uri="{9D8B030D-6E8A-4147-A177-3AD203B41FA5}">
                      <a16:colId xmlns:a16="http://schemas.microsoft.com/office/drawing/2014/main" val="1874255171"/>
                    </a:ext>
                  </a:extLst>
                </a:gridCol>
                <a:gridCol w="1170944">
                  <a:extLst>
                    <a:ext uri="{9D8B030D-6E8A-4147-A177-3AD203B41FA5}">
                      <a16:colId xmlns:a16="http://schemas.microsoft.com/office/drawing/2014/main" val="3496876158"/>
                    </a:ext>
                  </a:extLst>
                </a:gridCol>
                <a:gridCol w="1170944">
                  <a:extLst>
                    <a:ext uri="{9D8B030D-6E8A-4147-A177-3AD203B41FA5}">
                      <a16:colId xmlns:a16="http://schemas.microsoft.com/office/drawing/2014/main" val="673822260"/>
                    </a:ext>
                  </a:extLst>
                </a:gridCol>
                <a:gridCol w="1170944">
                  <a:extLst>
                    <a:ext uri="{9D8B030D-6E8A-4147-A177-3AD203B41FA5}">
                      <a16:colId xmlns:a16="http://schemas.microsoft.com/office/drawing/2014/main" val="4249974572"/>
                    </a:ext>
                  </a:extLst>
                </a:gridCol>
                <a:gridCol w="1170944">
                  <a:extLst>
                    <a:ext uri="{9D8B030D-6E8A-4147-A177-3AD203B41FA5}">
                      <a16:colId xmlns:a16="http://schemas.microsoft.com/office/drawing/2014/main" val="1525568144"/>
                    </a:ext>
                  </a:extLst>
                </a:gridCol>
              </a:tblGrid>
              <a:tr h="992139">
                <a:tc gridSpan="10">
                  <a:txBody>
                    <a:bodyPr/>
                    <a:lstStyle/>
                    <a:p>
                      <a:r>
                        <a:rPr lang="en-US" sz="3600" b="0" dirty="0">
                          <a:solidFill>
                            <a:srgbClr val="FF0000"/>
                          </a:solidFill>
                          <a:latin typeface="Times New Roman" panose="02020603050405020304" pitchFamily="18" charset="0"/>
                          <a:cs typeface="Times New Roman" panose="02020603050405020304" pitchFamily="18" charset="0"/>
                        </a:rPr>
                        <a:t>25.  List ALL of the nonmetals (by symbol, in numeric order)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699"/>
                    </a:solidFill>
                  </a:tcPr>
                </a:tc>
                <a:extLst>
                  <a:ext uri="{0D108BD9-81ED-4DB2-BD59-A6C34878D82A}">
                    <a16:rowId xmlns:a16="http://schemas.microsoft.com/office/drawing/2014/main" val="574756786"/>
                  </a:ext>
                </a:extLst>
              </a:tr>
              <a:tr h="992139">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5">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93317355"/>
                  </a:ext>
                </a:extLst>
              </a:tr>
              <a:tr h="992139">
                <a:tc rowSpan="5">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Ne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0444915"/>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4">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Si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P</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err="1">
                          <a:solidFill>
                            <a:schemeClr val="tx1">
                              <a:lumMod val="95000"/>
                              <a:lumOff val="5000"/>
                            </a:schemeClr>
                          </a:solidFill>
                          <a:latin typeface="Times New Roman" panose="02020603050405020304" pitchFamily="18" charset="0"/>
                          <a:cs typeface="Times New Roman" panose="02020603050405020304" pitchFamily="18" charset="0"/>
                        </a:rPr>
                        <a:t>Ar</a:t>
                      </a: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0578142"/>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As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Br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Kr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51090544"/>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4800" b="0" dirty="0" err="1">
                          <a:solidFill>
                            <a:schemeClr val="tx1">
                              <a:lumMod val="95000"/>
                              <a:lumOff val="5000"/>
                            </a:schemeClr>
                          </a:solidFill>
                          <a:latin typeface="Times New Roman" panose="02020603050405020304" pitchFamily="18" charset="0"/>
                          <a:cs typeface="Times New Roman" panose="02020603050405020304" pitchFamily="18" charset="0"/>
                        </a:rPr>
                        <a:t>Te</a:t>
                      </a: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Xe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177495"/>
                  </a:ext>
                </a:extLst>
              </a:tr>
              <a:tr h="99213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lang="en-US" sz="4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algn="ctr"/>
                      <a:endParaRPr lang="en-US" sz="5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Rn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66183571"/>
                  </a:ext>
                </a:extLst>
              </a:tr>
            </a:tbl>
          </a:graphicData>
        </a:graphic>
      </p:graphicFrame>
      <p:sp>
        <p:nvSpPr>
          <p:cNvPr id="4" name="TextBox 3">
            <a:extLst>
              <a:ext uri="{FF2B5EF4-FFF2-40B4-BE49-F238E27FC236}">
                <a16:creationId xmlns:a16="http://schemas.microsoft.com/office/drawing/2014/main" id="{04A7FCE2-671F-10CC-1B04-032198E68115}"/>
              </a:ext>
            </a:extLst>
          </p:cNvPr>
          <p:cNvSpPr txBox="1"/>
          <p:nvPr/>
        </p:nvSpPr>
        <p:spPr>
          <a:xfrm>
            <a:off x="167640" y="4131348"/>
            <a:ext cx="4611758" cy="2554545"/>
          </a:xfrm>
          <a:prstGeom prst="rect">
            <a:avLst/>
          </a:prstGeom>
          <a:solidFill>
            <a:srgbClr val="CC0099"/>
          </a:solidFill>
        </p:spPr>
        <p:txBody>
          <a:bodyPr wrap="square" rtlCol="0">
            <a:spAutoFit/>
          </a:bodyPr>
          <a:lstStyle/>
          <a:p>
            <a:pPr algn="ctr"/>
            <a:r>
              <a:rPr lang="en-US" sz="3200" dirty="0">
                <a:solidFill>
                  <a:schemeClr val="bg1"/>
                </a:solidFill>
                <a:latin typeface="Comic Sans MS" panose="030F0702030302020204" pitchFamily="66" charset="0"/>
              </a:rPr>
              <a:t>Count them, there are </a:t>
            </a:r>
          </a:p>
          <a:p>
            <a:pPr algn="ctr"/>
            <a:r>
              <a:rPr lang="en-US" sz="9600" b="1" dirty="0">
                <a:solidFill>
                  <a:schemeClr val="bg1"/>
                </a:solidFill>
                <a:latin typeface="Comic Sans MS" panose="030F0702030302020204" pitchFamily="66" charset="0"/>
              </a:rPr>
              <a:t>22 </a:t>
            </a:r>
            <a:endParaRPr lang="en-US" sz="3200" b="1" dirty="0">
              <a:solidFill>
                <a:schemeClr val="bg1"/>
              </a:solidFill>
              <a:latin typeface="Comic Sans MS" panose="030F0702030302020204" pitchFamily="66" charset="0"/>
            </a:endParaRPr>
          </a:p>
          <a:p>
            <a:pPr algn="ctr"/>
            <a:r>
              <a:rPr lang="en-US" sz="3200" dirty="0">
                <a:solidFill>
                  <a:schemeClr val="bg1"/>
                </a:solidFill>
                <a:latin typeface="Comic Sans MS" panose="030F0702030302020204" pitchFamily="66" charset="0"/>
              </a:rPr>
              <a:t>Nonmetals</a:t>
            </a:r>
            <a:endParaRPr lang="en-US" sz="9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489790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1771DBF-6579-E2C8-D3F7-E19D91512E88}"/>
              </a:ext>
            </a:extLst>
          </p:cNvPr>
          <p:cNvGraphicFramePr>
            <a:graphicFrameLocks noGrp="1"/>
          </p:cNvGraphicFramePr>
          <p:nvPr>
            <p:extLst>
              <p:ext uri="{D42A27DB-BD31-4B8C-83A1-F6EECF244321}">
                <p14:modId xmlns:p14="http://schemas.microsoft.com/office/powerpoint/2010/main" val="2983814555"/>
              </p:ext>
            </p:extLst>
          </p:nvPr>
        </p:nvGraphicFramePr>
        <p:xfrm>
          <a:off x="0" y="0"/>
          <a:ext cx="12191998" cy="2892711"/>
        </p:xfrm>
        <a:graphic>
          <a:graphicData uri="http://schemas.openxmlformats.org/drawingml/2006/table">
            <a:tbl>
              <a:tblPr/>
              <a:tblGrid>
                <a:gridCol w="1741714">
                  <a:extLst>
                    <a:ext uri="{9D8B030D-6E8A-4147-A177-3AD203B41FA5}">
                      <a16:colId xmlns:a16="http://schemas.microsoft.com/office/drawing/2014/main" val="592437235"/>
                    </a:ext>
                  </a:extLst>
                </a:gridCol>
                <a:gridCol w="1741714">
                  <a:extLst>
                    <a:ext uri="{9D8B030D-6E8A-4147-A177-3AD203B41FA5}">
                      <a16:colId xmlns:a16="http://schemas.microsoft.com/office/drawing/2014/main" val="1837339751"/>
                    </a:ext>
                  </a:extLst>
                </a:gridCol>
                <a:gridCol w="1741714">
                  <a:extLst>
                    <a:ext uri="{9D8B030D-6E8A-4147-A177-3AD203B41FA5}">
                      <a16:colId xmlns:a16="http://schemas.microsoft.com/office/drawing/2014/main" val="8496876"/>
                    </a:ext>
                  </a:extLst>
                </a:gridCol>
                <a:gridCol w="1741714">
                  <a:extLst>
                    <a:ext uri="{9D8B030D-6E8A-4147-A177-3AD203B41FA5}">
                      <a16:colId xmlns:a16="http://schemas.microsoft.com/office/drawing/2014/main" val="1187633455"/>
                    </a:ext>
                  </a:extLst>
                </a:gridCol>
                <a:gridCol w="1741714">
                  <a:extLst>
                    <a:ext uri="{9D8B030D-6E8A-4147-A177-3AD203B41FA5}">
                      <a16:colId xmlns:a16="http://schemas.microsoft.com/office/drawing/2014/main" val="3022897547"/>
                    </a:ext>
                  </a:extLst>
                </a:gridCol>
                <a:gridCol w="1741714">
                  <a:extLst>
                    <a:ext uri="{9D8B030D-6E8A-4147-A177-3AD203B41FA5}">
                      <a16:colId xmlns:a16="http://schemas.microsoft.com/office/drawing/2014/main" val="3542398636"/>
                    </a:ext>
                  </a:extLst>
                </a:gridCol>
                <a:gridCol w="1741714">
                  <a:extLst>
                    <a:ext uri="{9D8B030D-6E8A-4147-A177-3AD203B41FA5}">
                      <a16:colId xmlns:a16="http://schemas.microsoft.com/office/drawing/2014/main" val="714858340"/>
                    </a:ext>
                  </a:extLst>
                </a:gridCol>
              </a:tblGrid>
              <a:tr h="796013">
                <a:tc gridSpan="7">
                  <a:txBody>
                    <a:bodyPr/>
                    <a:lstStyle/>
                    <a:p>
                      <a:pPr marR="0" indent="0" algn="l" rtl="0"/>
                      <a:r>
                        <a:rPr lang="en-US" sz="2400" kern="1400" dirty="0">
                          <a:ln>
                            <a:noFill/>
                          </a:ln>
                          <a:solidFill>
                            <a:srgbClr val="000000"/>
                          </a:solidFill>
                          <a:effectLst/>
                          <a:latin typeface="Times New Roman" panose="02020603050405020304" pitchFamily="18" charset="0"/>
                        </a:rPr>
                        <a:t>26.  list symbols of all the metalloids.  Each number corresponds to an atomic number.</a:t>
                      </a:r>
                      <a:endParaRPr lang="en-US" sz="16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F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32605077"/>
                  </a:ext>
                </a:extLst>
              </a:tr>
              <a:tr h="2096698">
                <a:tc>
                  <a:txBody>
                    <a:bodyPr/>
                    <a:lstStyle/>
                    <a:p>
                      <a:pPr marR="0" indent="0" algn="l" rtl="0"/>
                      <a:r>
                        <a:rPr lang="en-US" sz="1600" kern="1400" dirty="0">
                          <a:ln>
                            <a:noFill/>
                          </a:ln>
                          <a:solidFill>
                            <a:srgbClr val="000000"/>
                          </a:solidFill>
                          <a:effectLst/>
                          <a:latin typeface="Times New Roman" panose="02020603050405020304" pitchFamily="18" charset="0"/>
                        </a:rPr>
                        <a:t>5</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14</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32</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33</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51</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52</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85</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6330111"/>
                  </a:ext>
                </a:extLst>
              </a:tr>
            </a:tbl>
          </a:graphicData>
        </a:graphic>
      </p:graphicFrame>
      <p:sp>
        <p:nvSpPr>
          <p:cNvPr id="4" name="Control 1">
            <a:extLst>
              <a:ext uri="{FF2B5EF4-FFF2-40B4-BE49-F238E27FC236}">
                <a16:creationId xmlns:a16="http://schemas.microsoft.com/office/drawing/2014/main" id="{9009E0CC-62D6-84BF-C16B-3F77EB75D000}"/>
              </a:ext>
            </a:extLst>
          </p:cNvPr>
          <p:cNvSpPr>
            <a:spLocks noChangeArrowheads="1" noChangeShapeType="1"/>
          </p:cNvSpPr>
          <p:nvPr/>
        </p:nvSpPr>
        <p:spPr bwMode="auto">
          <a:xfrm>
            <a:off x="3124200" y="10463213"/>
            <a:ext cx="6858000" cy="20923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grpSp>
        <p:nvGrpSpPr>
          <p:cNvPr id="25" name="Group 24">
            <a:extLst>
              <a:ext uri="{FF2B5EF4-FFF2-40B4-BE49-F238E27FC236}">
                <a16:creationId xmlns:a16="http://schemas.microsoft.com/office/drawing/2014/main" id="{6AD0905F-95B7-0135-9DD3-14053EBD3488}"/>
              </a:ext>
            </a:extLst>
          </p:cNvPr>
          <p:cNvGrpSpPr/>
          <p:nvPr/>
        </p:nvGrpSpPr>
        <p:grpSpPr>
          <a:xfrm>
            <a:off x="8488579" y="3546764"/>
            <a:ext cx="3112293" cy="3141293"/>
            <a:chOff x="8774545" y="3820051"/>
            <a:chExt cx="2863273" cy="2877242"/>
          </a:xfrm>
        </p:grpSpPr>
        <p:pic>
          <p:nvPicPr>
            <p:cNvPr id="5" name="Picture 4">
              <a:extLst>
                <a:ext uri="{FF2B5EF4-FFF2-40B4-BE49-F238E27FC236}">
                  <a16:creationId xmlns:a16="http://schemas.microsoft.com/office/drawing/2014/main" id="{A945FCE6-5E0D-1DC6-2A7C-E2A6DEB934F8}"/>
                </a:ext>
              </a:extLst>
            </p:cNvPr>
            <p:cNvPicPr>
              <a:picLocks noChangeAspect="1"/>
            </p:cNvPicPr>
            <p:nvPr/>
          </p:nvPicPr>
          <p:blipFill>
            <a:blip r:embed="rId2">
              <a:extLst>
                <a:ext uri="{28A0092B-C50C-407E-A947-70E740481C1C}">
                  <a14:useLocalDpi xmlns:a14="http://schemas.microsoft.com/office/drawing/2010/main" val="0"/>
                </a:ext>
              </a:extLst>
            </a:blip>
            <a:srcRect l="66110" t="23519" b="25136"/>
            <a:stretch/>
          </p:blipFill>
          <p:spPr>
            <a:xfrm>
              <a:off x="8774545" y="3820051"/>
              <a:ext cx="2863273" cy="2877242"/>
            </a:xfrm>
            <a:prstGeom prst="rect">
              <a:avLst/>
            </a:prstGeom>
          </p:spPr>
        </p:pic>
        <p:cxnSp>
          <p:nvCxnSpPr>
            <p:cNvPr id="8" name="Straight Connector 7">
              <a:extLst>
                <a:ext uri="{FF2B5EF4-FFF2-40B4-BE49-F238E27FC236}">
                  <a16:creationId xmlns:a16="http://schemas.microsoft.com/office/drawing/2014/main" id="{8785B4B9-69D2-AFA7-4C6D-737CD9EAD6A1}"/>
                </a:ext>
              </a:extLst>
            </p:cNvPr>
            <p:cNvCxnSpPr/>
            <p:nvPr/>
          </p:nvCxnSpPr>
          <p:spPr>
            <a:xfrm>
              <a:off x="10649527" y="6197600"/>
              <a:ext cx="406400" cy="36945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EF1F24-29A6-2110-6515-35B7454E1631}"/>
                </a:ext>
              </a:extLst>
            </p:cNvPr>
            <p:cNvCxnSpPr/>
            <p:nvPr/>
          </p:nvCxnSpPr>
          <p:spPr>
            <a:xfrm>
              <a:off x="11139053" y="6244711"/>
              <a:ext cx="406400" cy="36945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33CA9EA-52BA-DED8-5838-D3CBDA842830}"/>
                </a:ext>
              </a:extLst>
            </p:cNvPr>
            <p:cNvCxnSpPr/>
            <p:nvPr/>
          </p:nvCxnSpPr>
          <p:spPr>
            <a:xfrm>
              <a:off x="8880764" y="4438072"/>
              <a:ext cx="406400" cy="369455"/>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4A82F3-DEB7-7355-B9E4-EBBD00496123}"/>
                </a:ext>
              </a:extLst>
            </p:cNvPr>
            <p:cNvCxnSpPr/>
            <p:nvPr/>
          </p:nvCxnSpPr>
          <p:spPr>
            <a:xfrm>
              <a:off x="10206181" y="5770872"/>
              <a:ext cx="406400" cy="369455"/>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EB142BF-27A2-3212-4B8C-8F991FA38AD2}"/>
                    </a:ext>
                  </a:extLst>
                </p14:cNvPr>
                <p14:cNvContentPartPr/>
                <p14:nvPr/>
              </p14:nvContentPartPr>
              <p14:xfrm>
                <a:off x="9596200" y="4117960"/>
                <a:ext cx="1766160" cy="104040"/>
              </p14:xfrm>
            </p:contentPart>
          </mc:Choice>
          <mc:Fallback xmlns="">
            <p:pic>
              <p:nvPicPr>
                <p:cNvPr id="14" name="Ink 13">
                  <a:extLst>
                    <a:ext uri="{FF2B5EF4-FFF2-40B4-BE49-F238E27FC236}">
                      <a16:creationId xmlns:a16="http://schemas.microsoft.com/office/drawing/2014/main" id="{4EB142BF-27A2-3212-4B8C-8F991FA38AD2}"/>
                    </a:ext>
                  </a:extLst>
                </p:cNvPr>
                <p:cNvPicPr/>
                <p:nvPr/>
              </p:nvPicPr>
              <p:blipFill>
                <a:blip r:embed="rId4"/>
                <a:stretch>
                  <a:fillRect/>
                </a:stretch>
              </p:blipFill>
              <p:spPr>
                <a:xfrm>
                  <a:off x="9546524" y="4019205"/>
                  <a:ext cx="1865182" cy="30188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4C0BF2DC-123D-9274-089C-9B42C24FECBB}"/>
                    </a:ext>
                  </a:extLst>
                </p14:cNvPr>
                <p14:cNvContentPartPr/>
                <p14:nvPr/>
              </p14:nvContentPartPr>
              <p14:xfrm>
                <a:off x="9947200" y="4570840"/>
                <a:ext cx="1356840" cy="85680"/>
              </p14:xfrm>
            </p:contentPart>
          </mc:Choice>
          <mc:Fallback xmlns="">
            <p:pic>
              <p:nvPicPr>
                <p:cNvPr id="15" name="Ink 14">
                  <a:extLst>
                    <a:ext uri="{FF2B5EF4-FFF2-40B4-BE49-F238E27FC236}">
                      <a16:creationId xmlns:a16="http://schemas.microsoft.com/office/drawing/2014/main" id="{4C0BF2DC-123D-9274-089C-9B42C24FECBB}"/>
                    </a:ext>
                  </a:extLst>
                </p:cNvPr>
                <p:cNvPicPr/>
                <p:nvPr/>
              </p:nvPicPr>
              <p:blipFill>
                <a:blip r:embed="rId6"/>
                <a:stretch>
                  <a:fillRect/>
                </a:stretch>
              </p:blipFill>
              <p:spPr>
                <a:xfrm>
                  <a:off x="9897854" y="4472308"/>
                  <a:ext cx="1455862" cy="28307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AAA6D1D6-3699-0137-86FC-D5A8E6687D55}"/>
                    </a:ext>
                  </a:extLst>
                </p14:cNvPr>
                <p14:cNvContentPartPr/>
                <p14:nvPr/>
              </p14:nvContentPartPr>
              <p14:xfrm>
                <a:off x="10436800" y="5050720"/>
                <a:ext cx="1091520" cy="29520"/>
              </p14:xfrm>
            </p:contentPart>
          </mc:Choice>
          <mc:Fallback xmlns="">
            <p:pic>
              <p:nvPicPr>
                <p:cNvPr id="16" name="Ink 15">
                  <a:extLst>
                    <a:ext uri="{FF2B5EF4-FFF2-40B4-BE49-F238E27FC236}">
                      <a16:creationId xmlns:a16="http://schemas.microsoft.com/office/drawing/2014/main" id="{AAA6D1D6-3699-0137-86FC-D5A8E6687D55}"/>
                    </a:ext>
                  </a:extLst>
                </p:cNvPr>
                <p:cNvPicPr/>
                <p:nvPr/>
              </p:nvPicPr>
              <p:blipFill>
                <a:blip r:embed="rId8"/>
                <a:stretch>
                  <a:fillRect/>
                </a:stretch>
              </p:blipFill>
              <p:spPr>
                <a:xfrm>
                  <a:off x="10387456" y="4951214"/>
                  <a:ext cx="1190538" cy="228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E4BC5317-44B1-1D8F-39C1-7415B41F6D64}"/>
                    </a:ext>
                  </a:extLst>
                </p14:cNvPr>
                <p14:cNvContentPartPr/>
                <p14:nvPr/>
              </p14:nvContentPartPr>
              <p14:xfrm>
                <a:off x="10824880" y="5467240"/>
                <a:ext cx="594000" cy="37800"/>
              </p14:xfrm>
            </p:contentPart>
          </mc:Choice>
          <mc:Fallback xmlns="">
            <p:pic>
              <p:nvPicPr>
                <p:cNvPr id="17" name="Ink 16">
                  <a:extLst>
                    <a:ext uri="{FF2B5EF4-FFF2-40B4-BE49-F238E27FC236}">
                      <a16:creationId xmlns:a16="http://schemas.microsoft.com/office/drawing/2014/main" id="{E4BC5317-44B1-1D8F-39C1-7415B41F6D64}"/>
                    </a:ext>
                  </a:extLst>
                </p:cNvPr>
                <p:cNvPicPr/>
                <p:nvPr/>
              </p:nvPicPr>
              <p:blipFill>
                <a:blip r:embed="rId10"/>
                <a:stretch>
                  <a:fillRect/>
                </a:stretch>
              </p:blipFill>
              <p:spPr>
                <a:xfrm>
                  <a:off x="10775214" y="5368631"/>
                  <a:ext cx="693000" cy="23468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115F3590-F581-20D3-C12A-0CEA8F0594EE}"/>
                    </a:ext>
                  </a:extLst>
                </p14:cNvPr>
                <p14:cNvContentPartPr/>
                <p14:nvPr/>
              </p14:nvContentPartPr>
              <p14:xfrm>
                <a:off x="11258680" y="5867200"/>
                <a:ext cx="160920" cy="53280"/>
              </p14:xfrm>
            </p:contentPart>
          </mc:Choice>
          <mc:Fallback xmlns="">
            <p:pic>
              <p:nvPicPr>
                <p:cNvPr id="18" name="Ink 17">
                  <a:extLst>
                    <a:ext uri="{FF2B5EF4-FFF2-40B4-BE49-F238E27FC236}">
                      <a16:creationId xmlns:a16="http://schemas.microsoft.com/office/drawing/2014/main" id="{115F3590-F581-20D3-C12A-0CEA8F0594EE}"/>
                    </a:ext>
                  </a:extLst>
                </p:cNvPr>
                <p:cNvPicPr/>
                <p:nvPr/>
              </p:nvPicPr>
              <p:blipFill>
                <a:blip r:embed="rId12"/>
                <a:stretch>
                  <a:fillRect/>
                </a:stretch>
              </p:blipFill>
              <p:spPr>
                <a:xfrm>
                  <a:off x="11208911" y="5768533"/>
                  <a:ext cx="260126" cy="250284"/>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C688132D-E891-BDC5-C60E-8326EFE80243}"/>
                    </a:ext>
                  </a:extLst>
                </p14:cNvPr>
                <p14:cNvContentPartPr/>
                <p14:nvPr/>
              </p14:nvContentPartPr>
              <p14:xfrm>
                <a:off x="8875480" y="5061520"/>
                <a:ext cx="237960" cy="10080"/>
              </p14:xfrm>
            </p:contentPart>
          </mc:Choice>
          <mc:Fallback xmlns="">
            <p:pic>
              <p:nvPicPr>
                <p:cNvPr id="19" name="Ink 18">
                  <a:extLst>
                    <a:ext uri="{FF2B5EF4-FFF2-40B4-BE49-F238E27FC236}">
                      <a16:creationId xmlns:a16="http://schemas.microsoft.com/office/drawing/2014/main" id="{C688132D-E891-BDC5-C60E-8326EFE80243}"/>
                    </a:ext>
                  </a:extLst>
                </p:cNvPr>
                <p:cNvPicPr/>
                <p:nvPr/>
              </p:nvPicPr>
              <p:blipFill>
                <a:blip r:embed="rId14"/>
                <a:stretch>
                  <a:fillRect/>
                </a:stretch>
              </p:blipFill>
              <p:spPr>
                <a:xfrm>
                  <a:off x="8826098" y="4960720"/>
                  <a:ext cx="337055" cy="211344"/>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Ink 19">
                  <a:extLst>
                    <a:ext uri="{FF2B5EF4-FFF2-40B4-BE49-F238E27FC236}">
                      <a16:creationId xmlns:a16="http://schemas.microsoft.com/office/drawing/2014/main" id="{6EB512B4-A81F-B0A8-7B77-F93064B07139}"/>
                    </a:ext>
                  </a:extLst>
                </p14:cNvPr>
                <p14:cNvContentPartPr/>
                <p14:nvPr/>
              </p14:nvContentPartPr>
              <p14:xfrm>
                <a:off x="9014440" y="5484520"/>
                <a:ext cx="591480" cy="56880"/>
              </p14:xfrm>
            </p:contentPart>
          </mc:Choice>
          <mc:Fallback xmlns="">
            <p:pic>
              <p:nvPicPr>
                <p:cNvPr id="20" name="Ink 19">
                  <a:extLst>
                    <a:ext uri="{FF2B5EF4-FFF2-40B4-BE49-F238E27FC236}">
                      <a16:creationId xmlns:a16="http://schemas.microsoft.com/office/drawing/2014/main" id="{6EB512B4-A81F-B0A8-7B77-F93064B07139}"/>
                    </a:ext>
                  </a:extLst>
                </p:cNvPr>
                <p:cNvPicPr/>
                <p:nvPr/>
              </p:nvPicPr>
              <p:blipFill>
                <a:blip r:embed="rId16"/>
                <a:stretch>
                  <a:fillRect/>
                </a:stretch>
              </p:blipFill>
              <p:spPr>
                <a:xfrm>
                  <a:off x="8964736" y="5386213"/>
                  <a:ext cx="690557" cy="253823"/>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1" name="Ink 20">
                  <a:extLst>
                    <a:ext uri="{FF2B5EF4-FFF2-40B4-BE49-F238E27FC236}">
                      <a16:creationId xmlns:a16="http://schemas.microsoft.com/office/drawing/2014/main" id="{759A7BFF-6C73-0DC5-798C-019CEE4E0523}"/>
                    </a:ext>
                  </a:extLst>
                </p14:cNvPr>
                <p14:cNvContentPartPr/>
                <p14:nvPr/>
              </p14:nvContentPartPr>
              <p14:xfrm>
                <a:off x="9014440" y="5920120"/>
                <a:ext cx="904320" cy="102240"/>
              </p14:xfrm>
            </p:contentPart>
          </mc:Choice>
          <mc:Fallback xmlns="">
            <p:pic>
              <p:nvPicPr>
                <p:cNvPr id="21" name="Ink 20">
                  <a:extLst>
                    <a:ext uri="{FF2B5EF4-FFF2-40B4-BE49-F238E27FC236}">
                      <a16:creationId xmlns:a16="http://schemas.microsoft.com/office/drawing/2014/main" id="{759A7BFF-6C73-0DC5-798C-019CEE4E0523}"/>
                    </a:ext>
                  </a:extLst>
                </p:cNvPr>
                <p:cNvPicPr/>
                <p:nvPr/>
              </p:nvPicPr>
              <p:blipFill>
                <a:blip r:embed="rId18"/>
                <a:stretch>
                  <a:fillRect/>
                </a:stretch>
              </p:blipFill>
              <p:spPr>
                <a:xfrm>
                  <a:off x="8964752" y="5821178"/>
                  <a:ext cx="1003365" cy="299794"/>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3" name="Ink 22">
                  <a:extLst>
                    <a:ext uri="{FF2B5EF4-FFF2-40B4-BE49-F238E27FC236}">
                      <a16:creationId xmlns:a16="http://schemas.microsoft.com/office/drawing/2014/main" id="{DCD99ABD-5B4A-B3B5-16C8-94E87F8B0946}"/>
                    </a:ext>
                  </a:extLst>
                </p14:cNvPr>
                <p14:cNvContentPartPr/>
                <p14:nvPr/>
              </p14:nvContentPartPr>
              <p14:xfrm>
                <a:off x="9115960" y="6437080"/>
                <a:ext cx="1348920" cy="19080"/>
              </p14:xfrm>
            </p:contentPart>
          </mc:Choice>
          <mc:Fallback xmlns="">
            <p:pic>
              <p:nvPicPr>
                <p:cNvPr id="23" name="Ink 22">
                  <a:extLst>
                    <a:ext uri="{FF2B5EF4-FFF2-40B4-BE49-F238E27FC236}">
                      <a16:creationId xmlns:a16="http://schemas.microsoft.com/office/drawing/2014/main" id="{DCD99ABD-5B4A-B3B5-16C8-94E87F8B0946}"/>
                    </a:ext>
                  </a:extLst>
                </p:cNvPr>
                <p:cNvPicPr/>
                <p:nvPr/>
              </p:nvPicPr>
              <p:blipFill>
                <a:blip r:embed="rId20"/>
                <a:stretch>
                  <a:fillRect/>
                </a:stretch>
              </p:blipFill>
              <p:spPr>
                <a:xfrm>
                  <a:off x="9066270" y="6338390"/>
                  <a:ext cx="1447969" cy="216130"/>
                </a:xfrm>
                <a:prstGeom prst="rect">
                  <a:avLst/>
                </a:prstGeom>
              </p:spPr>
            </p:pic>
          </mc:Fallback>
        </mc:AlternateContent>
      </p:grpSp>
    </p:spTree>
    <p:extLst>
      <p:ext uri="{BB962C8B-B14F-4D97-AF65-F5344CB8AC3E}">
        <p14:creationId xmlns:p14="http://schemas.microsoft.com/office/powerpoint/2010/main" val="3803041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E54AF-1E37-D927-5798-92D548F2074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A943923-F49B-0F17-F017-C4DCE95139B6}"/>
              </a:ext>
            </a:extLst>
          </p:cNvPr>
          <p:cNvGraphicFramePr>
            <a:graphicFrameLocks noGrp="1"/>
          </p:cNvGraphicFramePr>
          <p:nvPr>
            <p:extLst>
              <p:ext uri="{D42A27DB-BD31-4B8C-83A1-F6EECF244321}">
                <p14:modId xmlns:p14="http://schemas.microsoft.com/office/powerpoint/2010/main" val="2118036796"/>
              </p:ext>
            </p:extLst>
          </p:nvPr>
        </p:nvGraphicFramePr>
        <p:xfrm>
          <a:off x="0" y="0"/>
          <a:ext cx="12191998" cy="4978400"/>
        </p:xfrm>
        <a:graphic>
          <a:graphicData uri="http://schemas.openxmlformats.org/drawingml/2006/table">
            <a:tbl>
              <a:tblPr/>
              <a:tblGrid>
                <a:gridCol w="1741714">
                  <a:extLst>
                    <a:ext uri="{9D8B030D-6E8A-4147-A177-3AD203B41FA5}">
                      <a16:colId xmlns:a16="http://schemas.microsoft.com/office/drawing/2014/main" val="592437235"/>
                    </a:ext>
                  </a:extLst>
                </a:gridCol>
                <a:gridCol w="1741714">
                  <a:extLst>
                    <a:ext uri="{9D8B030D-6E8A-4147-A177-3AD203B41FA5}">
                      <a16:colId xmlns:a16="http://schemas.microsoft.com/office/drawing/2014/main" val="1837339751"/>
                    </a:ext>
                  </a:extLst>
                </a:gridCol>
                <a:gridCol w="1741714">
                  <a:extLst>
                    <a:ext uri="{9D8B030D-6E8A-4147-A177-3AD203B41FA5}">
                      <a16:colId xmlns:a16="http://schemas.microsoft.com/office/drawing/2014/main" val="8496876"/>
                    </a:ext>
                  </a:extLst>
                </a:gridCol>
                <a:gridCol w="1741714">
                  <a:extLst>
                    <a:ext uri="{9D8B030D-6E8A-4147-A177-3AD203B41FA5}">
                      <a16:colId xmlns:a16="http://schemas.microsoft.com/office/drawing/2014/main" val="1187633455"/>
                    </a:ext>
                  </a:extLst>
                </a:gridCol>
                <a:gridCol w="1741714">
                  <a:extLst>
                    <a:ext uri="{9D8B030D-6E8A-4147-A177-3AD203B41FA5}">
                      <a16:colId xmlns:a16="http://schemas.microsoft.com/office/drawing/2014/main" val="3022897547"/>
                    </a:ext>
                  </a:extLst>
                </a:gridCol>
                <a:gridCol w="1741714">
                  <a:extLst>
                    <a:ext uri="{9D8B030D-6E8A-4147-A177-3AD203B41FA5}">
                      <a16:colId xmlns:a16="http://schemas.microsoft.com/office/drawing/2014/main" val="3542398636"/>
                    </a:ext>
                  </a:extLst>
                </a:gridCol>
                <a:gridCol w="1741714">
                  <a:extLst>
                    <a:ext uri="{9D8B030D-6E8A-4147-A177-3AD203B41FA5}">
                      <a16:colId xmlns:a16="http://schemas.microsoft.com/office/drawing/2014/main" val="714858340"/>
                    </a:ext>
                  </a:extLst>
                </a:gridCol>
              </a:tblGrid>
              <a:tr h="796013">
                <a:tc gridSpan="7">
                  <a:txBody>
                    <a:bodyPr/>
                    <a:lstStyle/>
                    <a:p>
                      <a:pPr marR="0" indent="0" algn="l" rtl="0"/>
                      <a:r>
                        <a:rPr lang="en-US" sz="2400" kern="1400" dirty="0">
                          <a:ln>
                            <a:noFill/>
                          </a:ln>
                          <a:solidFill>
                            <a:srgbClr val="000000"/>
                          </a:solidFill>
                          <a:effectLst/>
                          <a:latin typeface="Times New Roman" panose="02020603050405020304" pitchFamily="18" charset="0"/>
                        </a:rPr>
                        <a:t>26.  list symbols of all the metalloids.  Each number corresponds to an atomic number.</a:t>
                      </a:r>
                      <a:endParaRPr lang="en-US" sz="16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F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32605077"/>
                  </a:ext>
                </a:extLst>
              </a:tr>
              <a:tr h="2096698">
                <a:tc>
                  <a:txBody>
                    <a:bodyPr/>
                    <a:lstStyle/>
                    <a:p>
                      <a:pPr marR="0" indent="0" algn="l" rtl="0"/>
                      <a:r>
                        <a:rPr lang="en-US" sz="1600" kern="1400" dirty="0">
                          <a:ln>
                            <a:noFill/>
                          </a:ln>
                          <a:solidFill>
                            <a:srgbClr val="000000"/>
                          </a:solidFill>
                          <a:effectLst/>
                          <a:latin typeface="Times New Roman" panose="02020603050405020304" pitchFamily="18" charset="0"/>
                        </a:rPr>
                        <a:t>5</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14</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32</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33</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51</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52</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l" rtl="0"/>
                      <a:r>
                        <a:rPr lang="en-US" sz="1600" kern="1400" dirty="0">
                          <a:ln>
                            <a:noFill/>
                          </a:ln>
                          <a:solidFill>
                            <a:srgbClr val="000000"/>
                          </a:solidFill>
                          <a:effectLst/>
                          <a:latin typeface="Times New Roman" panose="02020603050405020304" pitchFamily="18" charset="0"/>
                        </a:rPr>
                        <a:t>85</a:t>
                      </a:r>
                    </a:p>
                  </a:txBody>
                  <a:tcPr marL="36576" marR="36576" marT="36576" marB="36576">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6330111"/>
                  </a:ext>
                </a:extLst>
              </a:tr>
              <a:tr h="1291362">
                <a:tc>
                  <a:txBody>
                    <a:bodyPr/>
                    <a:lstStyle/>
                    <a:p>
                      <a:pPr marR="0" indent="0" algn="ctr" rtl="0"/>
                      <a:r>
                        <a:rPr lang="en-US" sz="2800" kern="1400" dirty="0">
                          <a:ln>
                            <a:noFill/>
                          </a:ln>
                          <a:solidFill>
                            <a:srgbClr val="000000"/>
                          </a:solidFill>
                          <a:effectLst/>
                          <a:latin typeface="Times New Roman" panose="02020603050405020304" pitchFamily="18" charset="0"/>
                        </a:rPr>
                        <a:t>boron</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silicon</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germanium</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arsenic</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antimony</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tellurium</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astatine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45368162"/>
                  </a:ext>
                </a:extLst>
              </a:tr>
              <a:tr h="794327">
                <a:tc>
                  <a:txBody>
                    <a:bodyPr/>
                    <a:lstStyle/>
                    <a:p>
                      <a:pPr marR="0" indent="0" algn="ctr" rtl="0"/>
                      <a:r>
                        <a:rPr lang="en-US" sz="2800" kern="1400" dirty="0">
                          <a:ln>
                            <a:noFill/>
                          </a:ln>
                          <a:solidFill>
                            <a:srgbClr val="000000"/>
                          </a:solidFill>
                          <a:effectLst/>
                          <a:latin typeface="Times New Roman" panose="02020603050405020304" pitchFamily="18" charset="0"/>
                        </a:rPr>
                        <a:t>nonmetal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1400" dirty="0">
                          <a:ln>
                            <a:noFill/>
                          </a:ln>
                          <a:solidFill>
                            <a:srgbClr val="000000"/>
                          </a:solidFill>
                          <a:effectLst/>
                          <a:latin typeface="Times New Roman" panose="02020603050405020304" pitchFamily="18" charset="0"/>
                        </a:rPr>
                        <a:t>nonmetal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1400" dirty="0">
                          <a:ln>
                            <a:noFill/>
                          </a:ln>
                          <a:solidFill>
                            <a:srgbClr val="000000"/>
                          </a:solidFill>
                          <a:effectLst/>
                          <a:latin typeface="Times New Roman" panose="02020603050405020304" pitchFamily="18" charset="0"/>
                        </a:rPr>
                        <a:t>nonmetal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R="0" indent="0" algn="ctr" rtl="0"/>
                      <a:r>
                        <a:rPr lang="en-US" sz="2800" kern="1400" dirty="0">
                          <a:ln>
                            <a:noFill/>
                          </a:ln>
                          <a:solidFill>
                            <a:srgbClr val="000000"/>
                          </a:solidFill>
                          <a:effectLst/>
                          <a:latin typeface="Times New Roman" panose="02020603050405020304" pitchFamily="18" charset="0"/>
                        </a:rPr>
                        <a:t>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1400" dirty="0">
                          <a:ln>
                            <a:noFill/>
                          </a:ln>
                          <a:solidFill>
                            <a:srgbClr val="000000"/>
                          </a:solidFill>
                          <a:effectLst/>
                          <a:latin typeface="Times New Roman" panose="02020603050405020304" pitchFamily="18" charset="0"/>
                        </a:rPr>
                        <a:t>nonmetal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1400" dirty="0">
                          <a:ln>
                            <a:noFill/>
                          </a:ln>
                          <a:solidFill>
                            <a:srgbClr val="000000"/>
                          </a:solidFill>
                          <a:effectLst/>
                          <a:latin typeface="Times New Roman" panose="02020603050405020304" pitchFamily="18" charset="0"/>
                        </a:rPr>
                        <a:t>nonmetal</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17775090"/>
                  </a:ext>
                </a:extLst>
              </a:tr>
            </a:tbl>
          </a:graphicData>
        </a:graphic>
      </p:graphicFrame>
      <p:sp>
        <p:nvSpPr>
          <p:cNvPr id="4" name="Control 1">
            <a:extLst>
              <a:ext uri="{FF2B5EF4-FFF2-40B4-BE49-F238E27FC236}">
                <a16:creationId xmlns:a16="http://schemas.microsoft.com/office/drawing/2014/main" id="{B6C7D528-B31F-AA8D-4D94-8AB80643F8EF}"/>
              </a:ext>
            </a:extLst>
          </p:cNvPr>
          <p:cNvSpPr>
            <a:spLocks noChangeArrowheads="1" noChangeShapeType="1"/>
          </p:cNvSpPr>
          <p:nvPr/>
        </p:nvSpPr>
        <p:spPr bwMode="auto">
          <a:xfrm>
            <a:off x="3124200" y="10463213"/>
            <a:ext cx="6858000" cy="20923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4062E960-6E36-DE2F-2470-8DB7CDB5DC8F}"/>
              </a:ext>
            </a:extLst>
          </p:cNvPr>
          <p:cNvSpPr txBox="1"/>
          <p:nvPr/>
        </p:nvSpPr>
        <p:spPr>
          <a:xfrm>
            <a:off x="508000" y="1320800"/>
            <a:ext cx="1173018" cy="110799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B</a:t>
            </a:r>
          </a:p>
        </p:txBody>
      </p:sp>
      <p:sp>
        <p:nvSpPr>
          <p:cNvPr id="6" name="TextBox 5">
            <a:extLst>
              <a:ext uri="{FF2B5EF4-FFF2-40B4-BE49-F238E27FC236}">
                <a16:creationId xmlns:a16="http://schemas.microsoft.com/office/drawing/2014/main" id="{B7333FCE-334C-3D03-9BC3-68DE5686F9A9}"/>
              </a:ext>
            </a:extLst>
          </p:cNvPr>
          <p:cNvSpPr txBox="1"/>
          <p:nvPr/>
        </p:nvSpPr>
        <p:spPr>
          <a:xfrm>
            <a:off x="2055091" y="1320800"/>
            <a:ext cx="1173018" cy="110799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Si</a:t>
            </a:r>
          </a:p>
        </p:txBody>
      </p:sp>
      <p:sp>
        <p:nvSpPr>
          <p:cNvPr id="7" name="TextBox 6">
            <a:extLst>
              <a:ext uri="{FF2B5EF4-FFF2-40B4-BE49-F238E27FC236}">
                <a16:creationId xmlns:a16="http://schemas.microsoft.com/office/drawing/2014/main" id="{D8D3DFD9-5810-2485-AD52-C67F338FEC8C}"/>
              </a:ext>
            </a:extLst>
          </p:cNvPr>
          <p:cNvSpPr txBox="1"/>
          <p:nvPr/>
        </p:nvSpPr>
        <p:spPr>
          <a:xfrm>
            <a:off x="3814618" y="1320800"/>
            <a:ext cx="1173018" cy="110799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Ge</a:t>
            </a:r>
          </a:p>
        </p:txBody>
      </p:sp>
      <p:sp>
        <p:nvSpPr>
          <p:cNvPr id="12" name="TextBox 11">
            <a:extLst>
              <a:ext uri="{FF2B5EF4-FFF2-40B4-BE49-F238E27FC236}">
                <a16:creationId xmlns:a16="http://schemas.microsoft.com/office/drawing/2014/main" id="{1E81076F-6410-7CE5-EBFF-DF3F758E70EF}"/>
              </a:ext>
            </a:extLst>
          </p:cNvPr>
          <p:cNvSpPr txBox="1"/>
          <p:nvPr/>
        </p:nvSpPr>
        <p:spPr>
          <a:xfrm>
            <a:off x="5574145" y="1320800"/>
            <a:ext cx="1173018" cy="110799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As</a:t>
            </a:r>
          </a:p>
        </p:txBody>
      </p:sp>
      <p:sp>
        <p:nvSpPr>
          <p:cNvPr id="13" name="TextBox 12">
            <a:extLst>
              <a:ext uri="{FF2B5EF4-FFF2-40B4-BE49-F238E27FC236}">
                <a16:creationId xmlns:a16="http://schemas.microsoft.com/office/drawing/2014/main" id="{4F365D23-E1B4-72B5-662A-F4BA06F8D707}"/>
              </a:ext>
            </a:extLst>
          </p:cNvPr>
          <p:cNvSpPr txBox="1"/>
          <p:nvPr/>
        </p:nvSpPr>
        <p:spPr>
          <a:xfrm>
            <a:off x="7241309" y="1305289"/>
            <a:ext cx="1173018" cy="110799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Sb</a:t>
            </a:r>
          </a:p>
        </p:txBody>
      </p:sp>
      <p:sp>
        <p:nvSpPr>
          <p:cNvPr id="22" name="TextBox 21">
            <a:extLst>
              <a:ext uri="{FF2B5EF4-FFF2-40B4-BE49-F238E27FC236}">
                <a16:creationId xmlns:a16="http://schemas.microsoft.com/office/drawing/2014/main" id="{0DB73765-279A-79BE-B1BA-6B48DF99CE42}"/>
              </a:ext>
            </a:extLst>
          </p:cNvPr>
          <p:cNvSpPr txBox="1"/>
          <p:nvPr/>
        </p:nvSpPr>
        <p:spPr>
          <a:xfrm>
            <a:off x="9006296" y="1323762"/>
            <a:ext cx="1173018" cy="1107996"/>
          </a:xfrm>
          <a:prstGeom prst="rect">
            <a:avLst/>
          </a:prstGeom>
          <a:noFill/>
        </p:spPr>
        <p:txBody>
          <a:bodyPr wrap="square" rtlCol="0">
            <a:spAutoFit/>
          </a:bodyPr>
          <a:lstStyle/>
          <a:p>
            <a:r>
              <a:rPr lang="en-US" sz="6600" dirty="0" err="1">
                <a:latin typeface="Times New Roman" panose="02020603050405020304" pitchFamily="18" charset="0"/>
                <a:cs typeface="Times New Roman" panose="02020603050405020304" pitchFamily="18" charset="0"/>
              </a:rPr>
              <a:t>Te</a:t>
            </a:r>
            <a:endParaRPr lang="en-US" sz="6600"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E42F9C67-6C4F-7272-7628-E3186C976DFF}"/>
              </a:ext>
            </a:extLst>
          </p:cNvPr>
          <p:cNvSpPr txBox="1"/>
          <p:nvPr/>
        </p:nvSpPr>
        <p:spPr>
          <a:xfrm>
            <a:off x="10747501" y="1326691"/>
            <a:ext cx="1173018" cy="110799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At</a:t>
            </a:r>
          </a:p>
        </p:txBody>
      </p:sp>
      <p:sp>
        <p:nvSpPr>
          <p:cNvPr id="26" name="TextBox 25">
            <a:extLst>
              <a:ext uri="{FF2B5EF4-FFF2-40B4-BE49-F238E27FC236}">
                <a16:creationId xmlns:a16="http://schemas.microsoft.com/office/drawing/2014/main" id="{1CD3D218-8264-4348-8787-D963C2884A4A}"/>
              </a:ext>
            </a:extLst>
          </p:cNvPr>
          <p:cNvSpPr txBox="1"/>
          <p:nvPr/>
        </p:nvSpPr>
        <p:spPr>
          <a:xfrm>
            <a:off x="2" y="5042118"/>
            <a:ext cx="12191998" cy="1815882"/>
          </a:xfrm>
          <a:prstGeom prst="rect">
            <a:avLst/>
          </a:prstGeom>
          <a:solidFill>
            <a:schemeClr val="accent1">
              <a:lumMod val="75000"/>
            </a:schemeClr>
          </a:solidFill>
        </p:spPr>
        <p:txBody>
          <a:bodyPr wrap="square" rtlCol="0">
            <a:spAutoFit/>
          </a:bodyPr>
          <a:lstStyle/>
          <a:p>
            <a:pPr algn="ctr"/>
            <a:r>
              <a:rPr lang="en-US" sz="3200" dirty="0">
                <a:solidFill>
                  <a:schemeClr val="bg1"/>
                </a:solidFill>
                <a:latin typeface="Comic Sans MS" panose="030F0702030302020204" pitchFamily="66" charset="0"/>
              </a:rPr>
              <a:t>There are </a:t>
            </a:r>
            <a:r>
              <a:rPr lang="en-US" sz="3200" b="1" dirty="0">
                <a:solidFill>
                  <a:schemeClr val="bg1"/>
                </a:solidFill>
                <a:latin typeface="Comic Sans MS" panose="030F0702030302020204" pitchFamily="66" charset="0"/>
              </a:rPr>
              <a:t>7 </a:t>
            </a:r>
            <a:r>
              <a:rPr lang="en-US" sz="3200" dirty="0">
                <a:solidFill>
                  <a:schemeClr val="bg1"/>
                </a:solidFill>
                <a:latin typeface="Comic Sans MS" panose="030F0702030302020204" pitchFamily="66" charset="0"/>
              </a:rPr>
              <a:t>Metalloids</a:t>
            </a:r>
            <a:br>
              <a:rPr lang="en-US" sz="2000" dirty="0">
                <a:solidFill>
                  <a:schemeClr val="bg1"/>
                </a:solidFill>
                <a:latin typeface="Comic Sans MS" panose="030F0702030302020204" pitchFamily="66" charset="0"/>
              </a:rPr>
            </a:br>
            <a:endParaRPr lang="en-US" sz="2000" dirty="0">
              <a:solidFill>
                <a:schemeClr val="bg1"/>
              </a:solidFill>
              <a:latin typeface="Comic Sans MS" panose="030F0702030302020204" pitchFamily="66" charset="0"/>
            </a:endParaRPr>
          </a:p>
          <a:p>
            <a:pPr algn="ctr"/>
            <a:r>
              <a:rPr lang="en-US" sz="2000" dirty="0">
                <a:solidFill>
                  <a:schemeClr val="bg1"/>
                </a:solidFill>
                <a:latin typeface="Comic Sans MS" panose="030F0702030302020204" pitchFamily="66" charset="0"/>
              </a:rPr>
              <a:t>2 other METALS touch the staircase, Al and Po    (they are dog food exception to this trend)</a:t>
            </a:r>
          </a:p>
          <a:p>
            <a:pPr algn="ctr"/>
            <a:endParaRPr lang="en-US" sz="2000" dirty="0">
              <a:solidFill>
                <a:schemeClr val="bg1"/>
              </a:solidFill>
              <a:latin typeface="Comic Sans MS" panose="030F0702030302020204" pitchFamily="66" charset="0"/>
            </a:endParaRPr>
          </a:p>
          <a:p>
            <a:pPr algn="ctr"/>
            <a:r>
              <a:rPr lang="en-US" sz="2000" dirty="0" err="1">
                <a:solidFill>
                  <a:schemeClr val="bg1"/>
                </a:solidFill>
                <a:latin typeface="Comic Sans MS" panose="030F0702030302020204" pitchFamily="66" charset="0"/>
              </a:rPr>
              <a:t>Uus</a:t>
            </a:r>
            <a:r>
              <a:rPr lang="en-US" sz="2000" dirty="0">
                <a:solidFill>
                  <a:schemeClr val="bg1"/>
                </a:solidFill>
                <a:latin typeface="Comic Sans MS" panose="030F0702030302020204" pitchFamily="66" charset="0"/>
              </a:rPr>
              <a:t> and </a:t>
            </a:r>
            <a:r>
              <a:rPr lang="en-US" sz="2000" dirty="0" err="1">
                <a:solidFill>
                  <a:schemeClr val="bg1"/>
                </a:solidFill>
                <a:latin typeface="Comic Sans MS" panose="030F0702030302020204" pitchFamily="66" charset="0"/>
              </a:rPr>
              <a:t>Uuo</a:t>
            </a:r>
            <a:r>
              <a:rPr lang="en-US" sz="2000" dirty="0">
                <a:solidFill>
                  <a:schemeClr val="bg1"/>
                </a:solidFill>
                <a:latin typeface="Comic Sans MS" panose="030F0702030302020204" pitchFamily="66" charset="0"/>
              </a:rPr>
              <a:t> are not touching the stairs, they are not metalloids. . </a:t>
            </a:r>
          </a:p>
        </p:txBody>
      </p:sp>
    </p:spTree>
    <p:extLst>
      <p:ext uri="{BB962C8B-B14F-4D97-AF65-F5344CB8AC3E}">
        <p14:creationId xmlns:p14="http://schemas.microsoft.com/office/powerpoint/2010/main" val="261510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36BA5F-CAEE-4AA3-9764-A25AEC12CBBF}"/>
              </a:ext>
            </a:extLst>
          </p:cNvPr>
          <p:cNvSpPr txBox="1"/>
          <p:nvPr/>
        </p:nvSpPr>
        <p:spPr>
          <a:xfrm>
            <a:off x="0" y="0"/>
            <a:ext cx="12191999" cy="6001643"/>
          </a:xfrm>
          <a:prstGeom prst="rect">
            <a:avLst/>
          </a:prstGeom>
          <a:noFill/>
        </p:spPr>
        <p:txBody>
          <a:bodyPr wrap="square" rtlCol="0">
            <a:spAutoFit/>
          </a:bodyPr>
          <a:lstStyle/>
          <a:p>
            <a:r>
              <a:rPr lang="en-US" sz="4800" dirty="0">
                <a:solidFill>
                  <a:srgbClr val="FF0000"/>
                </a:solidFill>
                <a:latin typeface="Times New Roman" panose="02020603050405020304" pitchFamily="18" charset="0"/>
                <a:cs typeface="Times New Roman" panose="02020603050405020304" pitchFamily="18" charset="0"/>
              </a:rPr>
              <a:t>27.</a:t>
            </a:r>
            <a:r>
              <a:rPr lang="en-US" sz="4800" dirty="0">
                <a:latin typeface="Times New Roman" panose="02020603050405020304" pitchFamily="18" charset="0"/>
                <a:cs typeface="Times New Roman" panose="02020603050405020304" pitchFamily="18" charset="0"/>
              </a:rPr>
              <a:t>  How many elements are METALS?</a:t>
            </a:r>
          </a:p>
          <a:p>
            <a:pPr marL="914400" indent="-914400">
              <a:buAutoNum type="arabicPeriod" startAt="24"/>
            </a:pPr>
            <a:endParaRPr lang="en-US" sz="4800" dirty="0">
              <a:latin typeface="Times New Roman" panose="02020603050405020304" pitchFamily="18" charset="0"/>
              <a:cs typeface="Times New Roman" panose="02020603050405020304" pitchFamily="18" charset="0"/>
            </a:endParaRPr>
          </a:p>
          <a:p>
            <a:r>
              <a:rPr lang="en-US" sz="4800" dirty="0">
                <a:latin typeface="Times New Roman" panose="02020603050405020304" pitchFamily="18" charset="0"/>
                <a:cs typeface="Times New Roman" panose="02020603050405020304" pitchFamily="18" charset="0"/>
              </a:rPr>
              <a:t>We won’t list them all.  </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All elements are metals except the nonmetals.  </a:t>
            </a:r>
          </a:p>
          <a:p>
            <a:endParaRPr lang="en-US" sz="4800" dirty="0">
              <a:latin typeface="Times New Roman" panose="02020603050405020304" pitchFamily="18" charset="0"/>
              <a:cs typeface="Times New Roman" panose="02020603050405020304" pitchFamily="18" charset="0"/>
            </a:endParaRPr>
          </a:p>
          <a:p>
            <a:r>
              <a:rPr lang="en-US" sz="4800" dirty="0">
                <a:solidFill>
                  <a:srgbClr val="0000FF"/>
                </a:solidFill>
                <a:latin typeface="Times New Roman" panose="02020603050405020304" pitchFamily="18" charset="0"/>
                <a:cs typeface="Times New Roman" panose="02020603050405020304" pitchFamily="18" charset="0"/>
              </a:rPr>
              <a:t>There are </a:t>
            </a:r>
            <a:br>
              <a:rPr lang="en-US" sz="4800" dirty="0">
                <a:solidFill>
                  <a:srgbClr val="0000FF"/>
                </a:solidFill>
                <a:latin typeface="Times New Roman" panose="02020603050405020304" pitchFamily="18" charset="0"/>
                <a:cs typeface="Times New Roman" panose="02020603050405020304" pitchFamily="18" charset="0"/>
              </a:rPr>
            </a:br>
            <a:endParaRPr lang="en-US" sz="4800" dirty="0">
              <a:solidFill>
                <a:srgbClr val="0000FF"/>
              </a:solidFill>
              <a:latin typeface="Times New Roman" panose="02020603050405020304" pitchFamily="18" charset="0"/>
              <a:cs typeface="Times New Roman" panose="02020603050405020304" pitchFamily="18" charset="0"/>
            </a:endParaRPr>
          </a:p>
          <a:p>
            <a:r>
              <a:rPr lang="en-US" sz="4800" dirty="0">
                <a:latin typeface="Times New Roman" panose="02020603050405020304" pitchFamily="18" charset="0"/>
                <a:cs typeface="Times New Roman" panose="02020603050405020304" pitchFamily="18" charset="0"/>
              </a:rPr>
              <a:t>118 elements – 22 nonmetals = </a:t>
            </a:r>
            <a:r>
              <a:rPr lang="en-US" sz="4800" b="1" dirty="0">
                <a:solidFill>
                  <a:srgbClr val="0000FF"/>
                </a:solidFill>
                <a:latin typeface="Times New Roman" panose="02020603050405020304" pitchFamily="18" charset="0"/>
                <a:cs typeface="Times New Roman" panose="02020603050405020304" pitchFamily="18" charset="0"/>
              </a:rPr>
              <a:t>96 metals</a:t>
            </a:r>
          </a:p>
        </p:txBody>
      </p:sp>
    </p:spTree>
    <p:extLst>
      <p:ext uri="{BB962C8B-B14F-4D97-AF65-F5344CB8AC3E}">
        <p14:creationId xmlns:p14="http://schemas.microsoft.com/office/powerpoint/2010/main" val="3785357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3D5839-F093-4D1D-9DFE-94E79A20E490}"/>
              </a:ext>
            </a:extLst>
          </p:cNvPr>
          <p:cNvSpPr txBox="1"/>
          <p:nvPr/>
        </p:nvSpPr>
        <p:spPr>
          <a:xfrm>
            <a:off x="0" y="1179443"/>
            <a:ext cx="12192000" cy="3046988"/>
          </a:xfrm>
          <a:prstGeom prst="rect">
            <a:avLst/>
          </a:prstGeom>
          <a:noFill/>
        </p:spPr>
        <p:txBody>
          <a:bodyPr wrap="square" rtlCol="0">
            <a:spAutoFit/>
          </a:bodyPr>
          <a:lstStyle/>
          <a:p>
            <a:pPr algn="ctr"/>
            <a:r>
              <a:rPr lang="en-US" sz="9600" dirty="0"/>
              <a:t>Start Class #2 here</a:t>
            </a:r>
          </a:p>
          <a:p>
            <a:pPr algn="ctr"/>
            <a:r>
              <a:rPr lang="en-US" sz="9600" dirty="0"/>
              <a:t>#28 - #42</a:t>
            </a:r>
          </a:p>
        </p:txBody>
      </p:sp>
    </p:spTree>
    <p:extLst>
      <p:ext uri="{BB962C8B-B14F-4D97-AF65-F5344CB8AC3E}">
        <p14:creationId xmlns:p14="http://schemas.microsoft.com/office/powerpoint/2010/main" val="246524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3D2077-FC51-4CD0-833B-490C1432A07F}"/>
              </a:ext>
            </a:extLst>
          </p:cNvPr>
          <p:cNvSpPr txBox="1"/>
          <p:nvPr/>
        </p:nvSpPr>
        <p:spPr>
          <a:xfrm>
            <a:off x="0" y="0"/>
            <a:ext cx="12192000" cy="317009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28.  There are seven trends that we examine as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group trends </a:t>
            </a:r>
            <a:r>
              <a:rPr lang="en-US" sz="4000" i="1" dirty="0">
                <a:solidFill>
                  <a:srgbClr val="FF0000"/>
                </a:solidFill>
                <a:latin typeface="Times New Roman" panose="02020603050405020304" pitchFamily="18" charset="0"/>
                <a:cs typeface="Times New Roman" panose="02020603050405020304" pitchFamily="18" charset="0"/>
              </a:rPr>
              <a:t>(patterns going down a group)</a:t>
            </a:r>
            <a:br>
              <a:rPr lang="en-US" sz="4000" i="1"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and</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t>
            </a:r>
            <a:r>
              <a:rPr lang="en-US" sz="4000" dirty="0">
                <a:solidFill>
                  <a:srgbClr val="0000FF"/>
                </a:solidFill>
                <a:latin typeface="Times New Roman" panose="02020603050405020304" pitchFamily="18" charset="0"/>
                <a:cs typeface="Times New Roman" panose="02020603050405020304" pitchFamily="18" charset="0"/>
              </a:rPr>
              <a:t>period trends </a:t>
            </a:r>
            <a:r>
              <a:rPr lang="en-US" sz="4000" i="1" dirty="0">
                <a:solidFill>
                  <a:srgbClr val="0000FF"/>
                </a:solidFill>
                <a:latin typeface="Times New Roman" panose="02020603050405020304" pitchFamily="18" charset="0"/>
                <a:cs typeface="Times New Roman" panose="02020603050405020304" pitchFamily="18" charset="0"/>
              </a:rPr>
              <a:t>(patterns going across the table)</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7666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977C7-01EE-434D-CAD2-3BF897DA55F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FD73096-503E-8AE0-0329-0682D1C25127}"/>
              </a:ext>
            </a:extLst>
          </p:cNvPr>
          <p:cNvGraphicFramePr>
            <a:graphicFrameLocks noGrp="1"/>
          </p:cNvGraphicFramePr>
          <p:nvPr>
            <p:extLst>
              <p:ext uri="{D42A27DB-BD31-4B8C-83A1-F6EECF244321}">
                <p14:modId xmlns:p14="http://schemas.microsoft.com/office/powerpoint/2010/main" val="3041581447"/>
              </p:ext>
            </p:extLst>
          </p:nvPr>
        </p:nvGraphicFramePr>
        <p:xfrm>
          <a:off x="0" y="0"/>
          <a:ext cx="12192000" cy="6858002"/>
        </p:xfrm>
        <a:graphic>
          <a:graphicData uri="http://schemas.openxmlformats.org/drawingml/2006/table">
            <a:tbl>
              <a:tblPr/>
              <a:tblGrid>
                <a:gridCol w="544010">
                  <a:extLst>
                    <a:ext uri="{9D8B030D-6E8A-4147-A177-3AD203B41FA5}">
                      <a16:colId xmlns:a16="http://schemas.microsoft.com/office/drawing/2014/main" val="2748599882"/>
                    </a:ext>
                  </a:extLst>
                </a:gridCol>
                <a:gridCol w="4598512">
                  <a:extLst>
                    <a:ext uri="{9D8B030D-6E8A-4147-A177-3AD203B41FA5}">
                      <a16:colId xmlns:a16="http://schemas.microsoft.com/office/drawing/2014/main" val="922339370"/>
                    </a:ext>
                  </a:extLst>
                </a:gridCol>
                <a:gridCol w="3524739">
                  <a:extLst>
                    <a:ext uri="{9D8B030D-6E8A-4147-A177-3AD203B41FA5}">
                      <a16:colId xmlns:a16="http://schemas.microsoft.com/office/drawing/2014/main" val="2824665007"/>
                    </a:ext>
                  </a:extLst>
                </a:gridCol>
                <a:gridCol w="3524739">
                  <a:extLst>
                    <a:ext uri="{9D8B030D-6E8A-4147-A177-3AD203B41FA5}">
                      <a16:colId xmlns:a16="http://schemas.microsoft.com/office/drawing/2014/main" val="1478148091"/>
                    </a:ext>
                  </a:extLst>
                </a:gridCol>
              </a:tblGrid>
              <a:tr h="831182">
                <a:tc gridSpan="4">
                  <a:txBody>
                    <a:bodyPr/>
                    <a:lstStyle/>
                    <a:p>
                      <a:pPr marR="0" indent="0" algn="l" rtl="0"/>
                      <a:r>
                        <a:rPr lang="en-US" sz="2400" kern="1400" dirty="0">
                          <a:ln>
                            <a:noFill/>
                          </a:ln>
                          <a:solidFill>
                            <a:srgbClr val="000000"/>
                          </a:solidFill>
                          <a:effectLst/>
                          <a:latin typeface="Times New Roman" panose="02020603050405020304" pitchFamily="18" charset="0"/>
                        </a:rPr>
                        <a:t>29.  </a:t>
                      </a:r>
                      <a:r>
                        <a:rPr lang="en-US" sz="2400" kern="1200" dirty="0">
                          <a:ln>
                            <a:noFill/>
                          </a:ln>
                          <a:solidFill>
                            <a:srgbClr val="000000"/>
                          </a:solidFill>
                          <a:effectLst/>
                          <a:latin typeface="Times New Roman" panose="02020603050405020304" pitchFamily="18" charset="0"/>
                        </a:rPr>
                        <a:t>These trends are… </a:t>
                      </a:r>
                      <a:endParaRPr lang="en-US" sz="24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F3"/>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08365615"/>
                  </a:ext>
                </a:extLst>
              </a:tr>
              <a:tr h="826231">
                <a:tc>
                  <a:txBody>
                    <a:bodyPr/>
                    <a:lstStyle/>
                    <a:p>
                      <a:pPr marR="0" indent="0" algn="ctr" rtl="0"/>
                      <a:r>
                        <a:rPr lang="en-US" sz="1000" kern="1400" dirty="0">
                          <a:ln>
                            <a:noFill/>
                          </a:ln>
                          <a:solidFill>
                            <a:srgbClr val="000000"/>
                          </a:solidFill>
                          <a:effectLst/>
                          <a:latin typeface="Times New Roman" panose="02020603050405020304" pitchFamily="18" charset="0"/>
                        </a:rPr>
                        <a:t> </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The trends on the periodic table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have these units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find details in </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5662688"/>
                  </a:ext>
                </a:extLst>
              </a:tr>
              <a:tr h="742234">
                <a:tc>
                  <a:txBody>
                    <a:bodyPr/>
                    <a:lstStyle/>
                    <a:p>
                      <a:pPr marR="0" indent="0" algn="ctr" rtl="0"/>
                      <a:r>
                        <a:rPr lang="en-US" sz="1200" kern="1400" dirty="0">
                          <a:ln>
                            <a:noFill/>
                          </a:ln>
                          <a:solidFill>
                            <a:srgbClr val="000000"/>
                          </a:solidFill>
                          <a:effectLst/>
                          <a:latin typeface="Times New Roman" panose="02020603050405020304" pitchFamily="18" charset="0"/>
                        </a:rPr>
                        <a:t>1</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200" dirty="0">
                          <a:ln>
                            <a:noFill/>
                          </a:ln>
                          <a:solidFill>
                            <a:srgbClr val="000000"/>
                          </a:solidFill>
                          <a:effectLst/>
                          <a:latin typeface="Times New Roman" panose="02020603050405020304" pitchFamily="18" charset="0"/>
                        </a:rPr>
                        <a:t>atomic mass </a:t>
                      </a:r>
                      <a:endParaRPr lang="en-US" sz="24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amu</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Table 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5466071"/>
                  </a:ext>
                </a:extLst>
              </a:tr>
              <a:tr h="742234">
                <a:tc>
                  <a:txBody>
                    <a:bodyPr/>
                    <a:lstStyle/>
                    <a:p>
                      <a:pPr marR="0" indent="0" algn="ctr" rtl="0"/>
                      <a:r>
                        <a:rPr lang="en-US" sz="1200" kern="1400" dirty="0">
                          <a:ln>
                            <a:noFill/>
                          </a:ln>
                          <a:solidFill>
                            <a:srgbClr val="000000"/>
                          </a:solidFill>
                          <a:effectLst/>
                          <a:latin typeface="Times New Roman" panose="02020603050405020304" pitchFamily="18" charset="0"/>
                        </a:rPr>
                        <a:t>2</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200" dirty="0">
                          <a:ln>
                            <a:noFill/>
                          </a:ln>
                          <a:solidFill>
                            <a:srgbClr val="000000"/>
                          </a:solidFill>
                          <a:effectLst/>
                          <a:latin typeface="Times New Roman" panose="02020603050405020304" pitchFamily="18" charset="0"/>
                        </a:rPr>
                        <a:t>atomic radius </a:t>
                      </a:r>
                      <a:endParaRPr lang="en-US" sz="24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pm or picometers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Table 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1416468"/>
                  </a:ext>
                </a:extLst>
              </a:tr>
              <a:tr h="742234">
                <a:tc>
                  <a:txBody>
                    <a:bodyPr/>
                    <a:lstStyle/>
                    <a:p>
                      <a:pPr marR="0" indent="0" algn="ctr" rtl="0"/>
                      <a:r>
                        <a:rPr lang="en-US" sz="1200" kern="1400" dirty="0">
                          <a:ln>
                            <a:noFill/>
                          </a:ln>
                          <a:solidFill>
                            <a:srgbClr val="000000"/>
                          </a:solidFill>
                          <a:effectLst/>
                          <a:latin typeface="Times New Roman" panose="02020603050405020304" pitchFamily="18" charset="0"/>
                        </a:rPr>
                        <a:t>3</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net nuclear charge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no units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Periodic table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3459177"/>
                  </a:ext>
                </a:extLst>
              </a:tr>
              <a:tr h="742234">
                <a:tc>
                  <a:txBody>
                    <a:bodyPr/>
                    <a:lstStyle/>
                    <a:p>
                      <a:pPr marR="0" indent="0" algn="ctr" rtl="0"/>
                      <a:r>
                        <a:rPr lang="en-US" sz="1200" kern="1400" dirty="0">
                          <a:ln>
                            <a:noFill/>
                          </a:ln>
                          <a:solidFill>
                            <a:srgbClr val="000000"/>
                          </a:solidFill>
                          <a:effectLst/>
                          <a:latin typeface="Times New Roman" panose="02020603050405020304" pitchFamily="18" charset="0"/>
                        </a:rPr>
                        <a:t>4</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1st Ionization energy</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kJ/mole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Table 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2629196"/>
                  </a:ext>
                </a:extLst>
              </a:tr>
              <a:tr h="742234">
                <a:tc>
                  <a:txBody>
                    <a:bodyPr/>
                    <a:lstStyle/>
                    <a:p>
                      <a:pPr marR="0" indent="0" algn="ctr" rtl="0"/>
                      <a:r>
                        <a:rPr lang="en-US" sz="1200" kern="1400" dirty="0">
                          <a:ln>
                            <a:noFill/>
                          </a:ln>
                          <a:solidFill>
                            <a:srgbClr val="000000"/>
                          </a:solidFill>
                          <a:effectLst/>
                          <a:latin typeface="Times New Roman" panose="02020603050405020304" pitchFamily="18" charset="0"/>
                        </a:rPr>
                        <a:t>5</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metallic vs. nonmetallic properties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no units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Periodic table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6373550"/>
                  </a:ext>
                </a:extLst>
              </a:tr>
              <a:tr h="742234">
                <a:tc>
                  <a:txBody>
                    <a:bodyPr/>
                    <a:lstStyle/>
                    <a:p>
                      <a:pPr marR="0" indent="0" algn="ctr" rtl="0"/>
                      <a:r>
                        <a:rPr lang="en-US" sz="1200" kern="1400" dirty="0">
                          <a:ln>
                            <a:noFill/>
                          </a:ln>
                          <a:solidFill>
                            <a:srgbClr val="000000"/>
                          </a:solidFill>
                          <a:effectLst/>
                          <a:latin typeface="Times New Roman" panose="02020603050405020304" pitchFamily="18" charset="0"/>
                        </a:rPr>
                        <a:t>6</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cation sizes and anion sizes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a:ln>
                            <a:noFill/>
                          </a:ln>
                          <a:solidFill>
                            <a:srgbClr val="000000"/>
                          </a:solidFill>
                          <a:effectLst/>
                          <a:latin typeface="Times New Roman" panose="02020603050405020304" pitchFamily="18" charset="0"/>
                        </a:rPr>
                        <a:t>no units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Periodic table</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888223"/>
                  </a:ext>
                </a:extLst>
              </a:tr>
              <a:tr h="747185">
                <a:tc>
                  <a:txBody>
                    <a:bodyPr/>
                    <a:lstStyle/>
                    <a:p>
                      <a:pPr marR="0" indent="0" algn="ctr" rtl="0"/>
                      <a:r>
                        <a:rPr lang="en-US" sz="1200" kern="1400" dirty="0">
                          <a:ln>
                            <a:noFill/>
                          </a:ln>
                          <a:solidFill>
                            <a:srgbClr val="000000"/>
                          </a:solidFill>
                          <a:effectLst/>
                          <a:latin typeface="Times New Roman" panose="02020603050405020304" pitchFamily="18" charset="0"/>
                        </a:rPr>
                        <a:t>7</a:t>
                      </a:r>
                      <a:endParaRPr lang="en-US" sz="1000" kern="1400" dirty="0">
                        <a:ln>
                          <a:noFill/>
                        </a:ln>
                        <a:solidFill>
                          <a:srgbClr val="000000"/>
                        </a:solidFill>
                        <a:effectLst/>
                        <a:latin typeface="Times New Roman" panose="02020603050405020304" pitchFamily="18" charset="0"/>
                      </a:endParaRP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electronegativity values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no units </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R="0" indent="0" algn="ctr" rtl="0"/>
                      <a:r>
                        <a:rPr lang="en-US" sz="2400" kern="1400" dirty="0">
                          <a:ln>
                            <a:noFill/>
                          </a:ln>
                          <a:solidFill>
                            <a:srgbClr val="000000"/>
                          </a:solidFill>
                          <a:effectLst/>
                          <a:latin typeface="Times New Roman" panose="02020603050405020304" pitchFamily="18" charset="0"/>
                        </a:rPr>
                        <a:t>Table S</a:t>
                      </a:r>
                    </a:p>
                  </a:txBody>
                  <a:tcPr marL="36576" marR="36576" marT="36576" marB="3657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0441902"/>
                  </a:ext>
                </a:extLst>
              </a:tr>
            </a:tbl>
          </a:graphicData>
        </a:graphic>
      </p:graphicFrame>
      <p:sp>
        <p:nvSpPr>
          <p:cNvPr id="4" name="Control 1">
            <a:extLst>
              <a:ext uri="{FF2B5EF4-FFF2-40B4-BE49-F238E27FC236}">
                <a16:creationId xmlns:a16="http://schemas.microsoft.com/office/drawing/2014/main" id="{1A802459-957A-6B52-B369-CB8C583F4EB3}"/>
              </a:ext>
            </a:extLst>
          </p:cNvPr>
          <p:cNvSpPr>
            <a:spLocks noChangeArrowheads="1" noChangeShapeType="1"/>
          </p:cNvSpPr>
          <p:nvPr/>
        </p:nvSpPr>
        <p:spPr bwMode="auto">
          <a:xfrm>
            <a:off x="3138488" y="3929063"/>
            <a:ext cx="6848475" cy="28670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90041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7C18B3-DCD1-41FD-8C14-A7DF0AE918FD}"/>
              </a:ext>
            </a:extLst>
          </p:cNvPr>
          <p:cNvSpPr txBox="1"/>
          <p:nvPr/>
        </p:nvSpPr>
        <p:spPr>
          <a:xfrm>
            <a:off x="1" y="0"/>
            <a:ext cx="9167148" cy="310854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30.   What is the group trend for atomic mass?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We will use group 2 but all groups follow the same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pattern, you can believe me, but you should check too.</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Try always to use 4 atoms in a group.  </a:t>
            </a:r>
          </a:p>
        </p:txBody>
      </p:sp>
      <p:graphicFrame>
        <p:nvGraphicFramePr>
          <p:cNvPr id="4" name="Table 3">
            <a:extLst>
              <a:ext uri="{FF2B5EF4-FFF2-40B4-BE49-F238E27FC236}">
                <a16:creationId xmlns:a16="http://schemas.microsoft.com/office/drawing/2014/main" id="{D7FADBC4-C65A-42BB-AAD0-3E1FAF2F9F62}"/>
              </a:ext>
            </a:extLst>
          </p:cNvPr>
          <p:cNvGraphicFramePr>
            <a:graphicFrameLocks noGrp="1"/>
          </p:cNvGraphicFramePr>
          <p:nvPr>
            <p:extLst>
              <p:ext uri="{D42A27DB-BD31-4B8C-83A1-F6EECF244321}">
                <p14:modId xmlns:p14="http://schemas.microsoft.com/office/powerpoint/2010/main" val="1777142945"/>
              </p:ext>
            </p:extLst>
          </p:nvPr>
        </p:nvGraphicFramePr>
        <p:xfrm>
          <a:off x="9468091" y="0"/>
          <a:ext cx="2723907" cy="6857998"/>
        </p:xfrm>
        <a:graphic>
          <a:graphicData uri="http://schemas.openxmlformats.org/drawingml/2006/table">
            <a:tbl>
              <a:tblPr firstRow="1" bandRow="1">
                <a:tableStyleId>{5C22544A-7EE6-4342-B048-85BDC9FD1C3A}</a:tableStyleId>
              </a:tblPr>
              <a:tblGrid>
                <a:gridCol w="1127961">
                  <a:extLst>
                    <a:ext uri="{9D8B030D-6E8A-4147-A177-3AD203B41FA5}">
                      <a16:colId xmlns:a16="http://schemas.microsoft.com/office/drawing/2014/main" val="2172013783"/>
                    </a:ext>
                  </a:extLst>
                </a:gridCol>
                <a:gridCol w="1595946">
                  <a:extLst>
                    <a:ext uri="{9D8B030D-6E8A-4147-A177-3AD203B41FA5}">
                      <a16:colId xmlns:a16="http://schemas.microsoft.com/office/drawing/2014/main" val="3262712166"/>
                    </a:ext>
                  </a:extLst>
                </a:gridCol>
              </a:tblGrid>
              <a:tr h="1314550">
                <a:tc>
                  <a:txBody>
                    <a:bodyPr/>
                    <a:lstStyle/>
                    <a:p>
                      <a:pPr algn="ctr"/>
                      <a:r>
                        <a:rPr lang="en-US" sz="2400" b="0" dirty="0">
                          <a:solidFill>
                            <a:schemeClr val="tx1"/>
                          </a:solidFill>
                          <a:latin typeface="Comic Sans MS" panose="030F0702030302020204" pitchFamily="66"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400" b="0" dirty="0">
                          <a:solidFill>
                            <a:schemeClr val="tx1"/>
                          </a:solidFill>
                          <a:latin typeface="Comic Sans MS" panose="030F0702030302020204" pitchFamily="66"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210177705"/>
                  </a:ext>
                </a:extLst>
              </a:tr>
              <a:tr h="1385862">
                <a:tc>
                  <a:txBody>
                    <a:bodyPr/>
                    <a:lstStyle/>
                    <a:p>
                      <a:pPr algn="ctr"/>
                      <a:r>
                        <a:rPr lang="en-US" sz="2400" b="0" dirty="0">
                          <a:solidFill>
                            <a:schemeClr val="tx1"/>
                          </a:solidFill>
                          <a:latin typeface="Comic Sans MS" panose="030F0702030302020204" pitchFamily="66"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8282911"/>
                  </a:ext>
                </a:extLst>
              </a:tr>
              <a:tr h="1385862">
                <a:tc>
                  <a:txBody>
                    <a:bodyPr/>
                    <a:lstStyle/>
                    <a:p>
                      <a:pPr algn="ctr"/>
                      <a:r>
                        <a:rPr lang="en-US" sz="2400" b="0" dirty="0">
                          <a:solidFill>
                            <a:schemeClr val="tx1"/>
                          </a:solidFill>
                          <a:latin typeface="Comic Sans MS" panose="030F0702030302020204" pitchFamily="66"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61615"/>
                  </a:ext>
                </a:extLst>
              </a:tr>
              <a:tr h="1385862">
                <a:tc>
                  <a:txBody>
                    <a:bodyPr/>
                    <a:lstStyle/>
                    <a:p>
                      <a:pPr algn="ctr"/>
                      <a:r>
                        <a:rPr lang="en-US" sz="2400" b="0" dirty="0">
                          <a:solidFill>
                            <a:schemeClr val="tx1"/>
                          </a:solidFill>
                          <a:latin typeface="Comic Sans MS" panose="030F0702030302020204" pitchFamily="66"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044634"/>
                  </a:ext>
                </a:extLst>
              </a:tr>
              <a:tr h="1385862">
                <a:tc>
                  <a:txBody>
                    <a:bodyPr/>
                    <a:lstStyle/>
                    <a:p>
                      <a:pPr algn="ctr"/>
                      <a:r>
                        <a:rPr lang="en-US" sz="2400" b="0" dirty="0">
                          <a:solidFill>
                            <a:schemeClr val="tx1"/>
                          </a:solidFill>
                          <a:latin typeface="Comic Sans MS" panose="030F0702030302020204" pitchFamily="66" charset="0"/>
                        </a:rPr>
                        <a:t>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3650822"/>
                  </a:ext>
                </a:extLst>
              </a:tr>
            </a:tbl>
          </a:graphicData>
        </a:graphic>
      </p:graphicFrame>
    </p:spTree>
    <p:extLst>
      <p:ext uri="{BB962C8B-B14F-4D97-AF65-F5344CB8AC3E}">
        <p14:creationId xmlns:p14="http://schemas.microsoft.com/office/powerpoint/2010/main" val="1032885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1D84E-3531-2CA5-5476-219F916DBE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D29A52-4F00-D1DD-AB61-C6CDAECA1A60}"/>
              </a:ext>
            </a:extLst>
          </p:cNvPr>
          <p:cNvSpPr txBox="1"/>
          <p:nvPr/>
        </p:nvSpPr>
        <p:spPr>
          <a:xfrm>
            <a:off x="1" y="0"/>
            <a:ext cx="9167148" cy="603242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30.   What is the group trend for atomic mass?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anose="02020603050405020304" pitchFamily="18" charset="0"/>
                <a:cs typeface="Times New Roman" panose="02020603050405020304" pitchFamily="18" charset="0"/>
              </a:rPr>
              <a:t>         </a:t>
            </a:r>
            <a: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group trend </a:t>
            </a:r>
            <a:b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for atomic mass </a:t>
            </a:r>
            <a:b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is increasing.</a:t>
            </a:r>
            <a:b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6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66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WHY?</a:t>
            </a:r>
          </a:p>
        </p:txBody>
      </p:sp>
      <p:graphicFrame>
        <p:nvGraphicFramePr>
          <p:cNvPr id="4" name="Table 3">
            <a:extLst>
              <a:ext uri="{FF2B5EF4-FFF2-40B4-BE49-F238E27FC236}">
                <a16:creationId xmlns:a16="http://schemas.microsoft.com/office/drawing/2014/main" id="{87FCB069-9F7D-1708-6739-DCD37D04F31D}"/>
              </a:ext>
            </a:extLst>
          </p:cNvPr>
          <p:cNvGraphicFramePr>
            <a:graphicFrameLocks noGrp="1"/>
          </p:cNvGraphicFramePr>
          <p:nvPr>
            <p:extLst>
              <p:ext uri="{D42A27DB-BD31-4B8C-83A1-F6EECF244321}">
                <p14:modId xmlns:p14="http://schemas.microsoft.com/office/powerpoint/2010/main" val="50736191"/>
              </p:ext>
            </p:extLst>
          </p:nvPr>
        </p:nvGraphicFramePr>
        <p:xfrm>
          <a:off x="9468091" y="0"/>
          <a:ext cx="2723907" cy="6857998"/>
        </p:xfrm>
        <a:graphic>
          <a:graphicData uri="http://schemas.openxmlformats.org/drawingml/2006/table">
            <a:tbl>
              <a:tblPr firstRow="1" bandRow="1">
                <a:tableStyleId>{5C22544A-7EE6-4342-B048-85BDC9FD1C3A}</a:tableStyleId>
              </a:tblPr>
              <a:tblGrid>
                <a:gridCol w="1127961">
                  <a:extLst>
                    <a:ext uri="{9D8B030D-6E8A-4147-A177-3AD203B41FA5}">
                      <a16:colId xmlns:a16="http://schemas.microsoft.com/office/drawing/2014/main" val="2172013783"/>
                    </a:ext>
                  </a:extLst>
                </a:gridCol>
                <a:gridCol w="1595946">
                  <a:extLst>
                    <a:ext uri="{9D8B030D-6E8A-4147-A177-3AD203B41FA5}">
                      <a16:colId xmlns:a16="http://schemas.microsoft.com/office/drawing/2014/main" val="3262712166"/>
                    </a:ext>
                  </a:extLst>
                </a:gridCol>
              </a:tblGrid>
              <a:tr h="1314550">
                <a:tc>
                  <a:txBody>
                    <a:bodyPr/>
                    <a:lstStyle/>
                    <a:p>
                      <a:pPr algn="ctr"/>
                      <a:r>
                        <a:rPr lang="en-US" sz="2400" b="0" dirty="0">
                          <a:solidFill>
                            <a:schemeClr val="tx1"/>
                          </a:solidFill>
                          <a:latin typeface="Comic Sans MS" panose="030F0702030302020204" pitchFamily="66"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400" b="0" dirty="0">
                          <a:solidFill>
                            <a:schemeClr val="tx1"/>
                          </a:solidFill>
                          <a:latin typeface="Comic Sans MS" panose="030F0702030302020204" pitchFamily="66"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210177705"/>
                  </a:ext>
                </a:extLst>
              </a:tr>
              <a:tr h="1385862">
                <a:tc>
                  <a:txBody>
                    <a:bodyPr/>
                    <a:lstStyle/>
                    <a:p>
                      <a:pPr algn="ctr"/>
                      <a:r>
                        <a:rPr lang="en-US" sz="2400" b="0" dirty="0">
                          <a:solidFill>
                            <a:schemeClr val="tx1"/>
                          </a:solidFill>
                          <a:latin typeface="Comic Sans MS" panose="030F0702030302020204" pitchFamily="66"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8282911"/>
                  </a:ext>
                </a:extLst>
              </a:tr>
              <a:tr h="1385862">
                <a:tc>
                  <a:txBody>
                    <a:bodyPr/>
                    <a:lstStyle/>
                    <a:p>
                      <a:pPr algn="ctr"/>
                      <a:r>
                        <a:rPr lang="en-US" sz="2400" b="0" dirty="0">
                          <a:solidFill>
                            <a:schemeClr val="tx1"/>
                          </a:solidFill>
                          <a:latin typeface="Comic Sans MS" panose="030F0702030302020204" pitchFamily="66"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61615"/>
                  </a:ext>
                </a:extLst>
              </a:tr>
              <a:tr h="1385862">
                <a:tc>
                  <a:txBody>
                    <a:bodyPr/>
                    <a:lstStyle/>
                    <a:p>
                      <a:pPr algn="ctr"/>
                      <a:r>
                        <a:rPr lang="en-US" sz="2400" b="0" dirty="0">
                          <a:solidFill>
                            <a:schemeClr val="tx1"/>
                          </a:solidFill>
                          <a:latin typeface="Comic Sans MS" panose="030F0702030302020204" pitchFamily="66"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044634"/>
                  </a:ext>
                </a:extLst>
              </a:tr>
              <a:tr h="1385862">
                <a:tc>
                  <a:txBody>
                    <a:bodyPr/>
                    <a:lstStyle/>
                    <a:p>
                      <a:pPr algn="ctr"/>
                      <a:r>
                        <a:rPr lang="en-US" sz="2400" b="0" dirty="0">
                          <a:solidFill>
                            <a:schemeClr val="tx1"/>
                          </a:solidFill>
                          <a:latin typeface="Comic Sans MS" panose="030F0702030302020204" pitchFamily="66" charset="0"/>
                        </a:rPr>
                        <a:t>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3650822"/>
                  </a:ext>
                </a:extLst>
              </a:tr>
            </a:tbl>
          </a:graphicData>
        </a:graphic>
      </p:graphicFrame>
    </p:spTree>
    <p:extLst>
      <p:ext uri="{BB962C8B-B14F-4D97-AF65-F5344CB8AC3E}">
        <p14:creationId xmlns:p14="http://schemas.microsoft.com/office/powerpoint/2010/main" val="2028565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2C47A-8C57-91F6-413F-E7C9327316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6A6108-2552-284C-DAC0-87CA81D19803}"/>
              </a:ext>
            </a:extLst>
          </p:cNvPr>
          <p:cNvSpPr txBox="1"/>
          <p:nvPr/>
        </p:nvSpPr>
        <p:spPr>
          <a:xfrm>
            <a:off x="1" y="0"/>
            <a:ext cx="9167148" cy="612475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30.   What is the group trend for atomic mass?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         </a:t>
            </a:r>
            <a: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group trend </a:t>
            </a:r>
            <a:b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for atomic mass </a:t>
            </a:r>
            <a:b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is increasing.</a:t>
            </a:r>
            <a:b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4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WHY?  Each box </a:t>
            </a:r>
            <a:r>
              <a:rPr kumimoji="0" lang="en-US" sz="4800" b="0"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belo</a:t>
            </a:r>
            <a:r>
              <a:rPr lang="en-US" sz="4800" dirty="0">
                <a:solidFill>
                  <a:srgbClr val="0000FF"/>
                </a:solidFill>
                <a:latin typeface="Times New Roman" panose="02020603050405020304" pitchFamily="18" charset="0"/>
                <a:cs typeface="Times New Roman" panose="02020603050405020304" pitchFamily="18" charset="0"/>
              </a:rPr>
              <a:t>w has </a:t>
            </a:r>
            <a:br>
              <a:rPr lang="en-US" sz="4800" dirty="0">
                <a:solidFill>
                  <a:srgbClr val="0000FF"/>
                </a:solidFill>
                <a:latin typeface="Times New Roman" panose="02020603050405020304" pitchFamily="18" charset="0"/>
                <a:cs typeface="Times New Roman" panose="02020603050405020304" pitchFamily="18" charset="0"/>
              </a:rPr>
            </a:br>
            <a:r>
              <a:rPr lang="en-US" sz="4800" dirty="0">
                <a:solidFill>
                  <a:srgbClr val="0000FF"/>
                </a:solidFill>
                <a:latin typeface="Times New Roman" panose="02020603050405020304" pitchFamily="18" charset="0"/>
                <a:cs typeface="Times New Roman" panose="02020603050405020304" pitchFamily="18" charset="0"/>
              </a:rPr>
              <a:t>      more protons + more neutrons,  </a:t>
            </a:r>
            <a:br>
              <a:rPr lang="en-US" sz="4800" dirty="0">
                <a:solidFill>
                  <a:srgbClr val="0000FF"/>
                </a:solidFill>
                <a:latin typeface="Times New Roman" panose="02020603050405020304" pitchFamily="18" charset="0"/>
                <a:cs typeface="Times New Roman" panose="02020603050405020304" pitchFamily="18" charset="0"/>
              </a:rPr>
            </a:br>
            <a:r>
              <a:rPr lang="en-US" sz="4800" dirty="0">
                <a:solidFill>
                  <a:srgbClr val="0000FF"/>
                </a:solidFill>
                <a:latin typeface="Times New Roman" panose="02020603050405020304" pitchFamily="18" charset="0"/>
                <a:cs typeface="Times New Roman" panose="02020603050405020304" pitchFamily="18" charset="0"/>
              </a:rPr>
              <a:t>      each has mass of 1 amu.  </a:t>
            </a:r>
            <a:endParaRPr kumimoji="0" lang="en-US" sz="66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4" name="Table 3">
            <a:extLst>
              <a:ext uri="{FF2B5EF4-FFF2-40B4-BE49-F238E27FC236}">
                <a16:creationId xmlns:a16="http://schemas.microsoft.com/office/drawing/2014/main" id="{4AC95B67-70B1-F966-5FE7-5011E500502D}"/>
              </a:ext>
            </a:extLst>
          </p:cNvPr>
          <p:cNvGraphicFramePr>
            <a:graphicFrameLocks noGrp="1"/>
          </p:cNvGraphicFramePr>
          <p:nvPr/>
        </p:nvGraphicFramePr>
        <p:xfrm>
          <a:off x="9468091" y="0"/>
          <a:ext cx="2723907" cy="6857998"/>
        </p:xfrm>
        <a:graphic>
          <a:graphicData uri="http://schemas.openxmlformats.org/drawingml/2006/table">
            <a:tbl>
              <a:tblPr firstRow="1" bandRow="1">
                <a:tableStyleId>{5C22544A-7EE6-4342-B048-85BDC9FD1C3A}</a:tableStyleId>
              </a:tblPr>
              <a:tblGrid>
                <a:gridCol w="1127961">
                  <a:extLst>
                    <a:ext uri="{9D8B030D-6E8A-4147-A177-3AD203B41FA5}">
                      <a16:colId xmlns:a16="http://schemas.microsoft.com/office/drawing/2014/main" val="2172013783"/>
                    </a:ext>
                  </a:extLst>
                </a:gridCol>
                <a:gridCol w="1595946">
                  <a:extLst>
                    <a:ext uri="{9D8B030D-6E8A-4147-A177-3AD203B41FA5}">
                      <a16:colId xmlns:a16="http://schemas.microsoft.com/office/drawing/2014/main" val="3262712166"/>
                    </a:ext>
                  </a:extLst>
                </a:gridCol>
              </a:tblGrid>
              <a:tr h="1314550">
                <a:tc>
                  <a:txBody>
                    <a:bodyPr/>
                    <a:lstStyle/>
                    <a:p>
                      <a:pPr algn="ctr"/>
                      <a:r>
                        <a:rPr lang="en-US" sz="2400" b="0" dirty="0">
                          <a:solidFill>
                            <a:schemeClr val="tx1"/>
                          </a:solidFill>
                          <a:latin typeface="Comic Sans MS" panose="030F0702030302020204" pitchFamily="66"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400" b="0" dirty="0">
                          <a:solidFill>
                            <a:schemeClr val="tx1"/>
                          </a:solidFill>
                          <a:latin typeface="Comic Sans MS" panose="030F0702030302020204" pitchFamily="66"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210177705"/>
                  </a:ext>
                </a:extLst>
              </a:tr>
              <a:tr h="1385862">
                <a:tc>
                  <a:txBody>
                    <a:bodyPr/>
                    <a:lstStyle/>
                    <a:p>
                      <a:pPr algn="ctr"/>
                      <a:r>
                        <a:rPr lang="en-US" sz="2400" b="0" dirty="0">
                          <a:solidFill>
                            <a:schemeClr val="tx1"/>
                          </a:solidFill>
                          <a:latin typeface="Comic Sans MS" panose="030F0702030302020204" pitchFamily="66"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8282911"/>
                  </a:ext>
                </a:extLst>
              </a:tr>
              <a:tr h="1385862">
                <a:tc>
                  <a:txBody>
                    <a:bodyPr/>
                    <a:lstStyle/>
                    <a:p>
                      <a:pPr algn="ctr"/>
                      <a:r>
                        <a:rPr lang="en-US" sz="2400" b="0" dirty="0">
                          <a:solidFill>
                            <a:schemeClr val="tx1"/>
                          </a:solidFill>
                          <a:latin typeface="Comic Sans MS" panose="030F0702030302020204" pitchFamily="66"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61615"/>
                  </a:ext>
                </a:extLst>
              </a:tr>
              <a:tr h="1385862">
                <a:tc>
                  <a:txBody>
                    <a:bodyPr/>
                    <a:lstStyle/>
                    <a:p>
                      <a:pPr algn="ctr"/>
                      <a:r>
                        <a:rPr lang="en-US" sz="2400" b="0" dirty="0">
                          <a:solidFill>
                            <a:schemeClr val="tx1"/>
                          </a:solidFill>
                          <a:latin typeface="Comic Sans MS" panose="030F0702030302020204" pitchFamily="66"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044634"/>
                  </a:ext>
                </a:extLst>
              </a:tr>
              <a:tr h="1385862">
                <a:tc>
                  <a:txBody>
                    <a:bodyPr/>
                    <a:lstStyle/>
                    <a:p>
                      <a:pPr algn="ctr"/>
                      <a:r>
                        <a:rPr lang="en-US" sz="2400" b="0" dirty="0">
                          <a:solidFill>
                            <a:schemeClr val="tx1"/>
                          </a:solidFill>
                          <a:latin typeface="Comic Sans MS" panose="030F0702030302020204" pitchFamily="66" charset="0"/>
                        </a:rPr>
                        <a:t>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5400" b="0" dirty="0">
                          <a:solidFill>
                            <a:srgbClr val="FF0000"/>
                          </a:solidFill>
                          <a:latin typeface="Comic Sans MS" panose="030F0702030302020204" pitchFamily="66" charset="0"/>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3650822"/>
                  </a:ext>
                </a:extLst>
              </a:tr>
            </a:tbl>
          </a:graphicData>
        </a:graphic>
      </p:graphicFrame>
    </p:spTree>
    <p:extLst>
      <p:ext uri="{BB962C8B-B14F-4D97-AF65-F5344CB8AC3E}">
        <p14:creationId xmlns:p14="http://schemas.microsoft.com/office/powerpoint/2010/main" val="1444482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2AA0F-911B-A83F-95C3-ECA465B6201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1E11064-41FF-9C2F-D09D-1039D4914D99}"/>
              </a:ext>
            </a:extLst>
          </p:cNvPr>
          <p:cNvGraphicFramePr>
            <a:graphicFrameLocks noGrp="1"/>
          </p:cNvGraphicFramePr>
          <p:nvPr>
            <p:extLst>
              <p:ext uri="{D42A27DB-BD31-4B8C-83A1-F6EECF244321}">
                <p14:modId xmlns:p14="http://schemas.microsoft.com/office/powerpoint/2010/main" val="1260780192"/>
              </p:ext>
            </p:extLst>
          </p:nvPr>
        </p:nvGraphicFramePr>
        <p:xfrm>
          <a:off x="0" y="0"/>
          <a:ext cx="12192000" cy="6857999"/>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1064788">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0000FF"/>
                          </a:solidFill>
                          <a:latin typeface="Times New Roman" panose="02020603050405020304" pitchFamily="18" charset="0"/>
                          <a:cs typeface="Times New Roman" panose="02020603050405020304" pitchFamily="18" charset="0"/>
                        </a:rPr>
                        <a:t>31.  What is period trend for atomic mass?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1484482"/>
                  </a:ext>
                </a:extLst>
              </a:tr>
              <a:tr h="1363413">
                <a:tc>
                  <a:txBody>
                    <a:bodyPr/>
                    <a:lstStyle/>
                    <a:p>
                      <a:pPr algn="ctr"/>
                      <a:r>
                        <a:rPr lang="en-US" sz="3600" b="0" dirty="0">
                          <a:solidFill>
                            <a:schemeClr val="tx1"/>
                          </a:solidFill>
                          <a:latin typeface="Comic Sans MS" panose="030F0702030302020204" pitchFamily="66"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600" b="0" dirty="0">
                          <a:solidFill>
                            <a:schemeClr val="tx1"/>
                          </a:solidFill>
                          <a:latin typeface="Comic Sans MS" panose="030F0702030302020204" pitchFamily="66" charset="0"/>
                        </a:rPr>
                        <a:t>Na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Mg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Al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Si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1757808">
                <a:tc>
                  <a:txBody>
                    <a:bodyPr/>
                    <a:lstStyle/>
                    <a:p>
                      <a:pPr algn="ctr"/>
                      <a:r>
                        <a:rPr lang="en-US" sz="3600" b="0" dirty="0">
                          <a:solidFill>
                            <a:schemeClr val="tx1"/>
                          </a:solidFill>
                          <a:latin typeface="Comic Sans MS" panose="030F0702030302020204" pitchFamily="66" charset="0"/>
                        </a:rPr>
                        <a:t>Mass in amu</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267199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600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0062863"/>
                  </a:ext>
                </a:extLst>
              </a:tr>
            </a:tbl>
          </a:graphicData>
        </a:graphic>
      </p:graphicFrame>
    </p:spTree>
    <p:extLst>
      <p:ext uri="{BB962C8B-B14F-4D97-AF65-F5344CB8AC3E}">
        <p14:creationId xmlns:p14="http://schemas.microsoft.com/office/powerpoint/2010/main" val="1266265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3E24-2A3F-C39E-D101-3F03F089D77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30646CF-A7D7-EB1C-80B2-E9BA26781954}"/>
              </a:ext>
            </a:extLst>
          </p:cNvPr>
          <p:cNvGraphicFramePr>
            <a:graphicFrameLocks noGrp="1"/>
          </p:cNvGraphicFramePr>
          <p:nvPr>
            <p:extLst>
              <p:ext uri="{D42A27DB-BD31-4B8C-83A1-F6EECF244321}">
                <p14:modId xmlns:p14="http://schemas.microsoft.com/office/powerpoint/2010/main" val="3073048871"/>
              </p:ext>
            </p:extLst>
          </p:nvPr>
        </p:nvGraphicFramePr>
        <p:xfrm>
          <a:off x="0" y="0"/>
          <a:ext cx="12192000" cy="6857999"/>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1064788">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0000FF"/>
                          </a:solidFill>
                          <a:latin typeface="Times New Roman" panose="02020603050405020304" pitchFamily="18" charset="0"/>
                          <a:cs typeface="Times New Roman" panose="02020603050405020304" pitchFamily="18" charset="0"/>
                        </a:rPr>
                        <a:t>31.  What is period trend for atomic mass?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1484482"/>
                  </a:ext>
                </a:extLst>
              </a:tr>
              <a:tr h="1363413">
                <a:tc>
                  <a:txBody>
                    <a:bodyPr/>
                    <a:lstStyle/>
                    <a:p>
                      <a:pPr algn="ctr"/>
                      <a:r>
                        <a:rPr lang="en-US" sz="3600" b="0" dirty="0">
                          <a:solidFill>
                            <a:schemeClr val="tx1"/>
                          </a:solidFill>
                          <a:latin typeface="Comic Sans MS" panose="030F0702030302020204" pitchFamily="66"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600" b="0" dirty="0">
                          <a:solidFill>
                            <a:schemeClr val="tx1"/>
                          </a:solidFill>
                          <a:latin typeface="Comic Sans MS" panose="030F0702030302020204" pitchFamily="66" charset="0"/>
                        </a:rPr>
                        <a:t>Na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Mg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Al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Si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1757808">
                <a:tc>
                  <a:txBody>
                    <a:bodyPr/>
                    <a:lstStyle/>
                    <a:p>
                      <a:pPr algn="ctr"/>
                      <a:r>
                        <a:rPr lang="en-US" sz="3600" b="0" dirty="0">
                          <a:solidFill>
                            <a:schemeClr val="tx1"/>
                          </a:solidFill>
                          <a:latin typeface="Comic Sans MS" panose="030F0702030302020204" pitchFamily="66" charset="0"/>
                        </a:rPr>
                        <a:t>Mass in amu</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6000" b="0" dirty="0">
                          <a:solidFill>
                            <a:srgbClr val="0000FF"/>
                          </a:solidFill>
                          <a:latin typeface="Comic Sans MS" panose="030F0702030302020204" pitchFamily="66" charset="0"/>
                        </a:rPr>
                        <a:t>23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6000" b="0" dirty="0">
                          <a:solidFill>
                            <a:srgbClr val="0000FF"/>
                          </a:solidFill>
                          <a:latin typeface="Comic Sans MS" panose="030F0702030302020204" pitchFamily="66" charset="0"/>
                        </a:rPr>
                        <a:t>24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6000" b="0" dirty="0">
                          <a:solidFill>
                            <a:srgbClr val="0000FF"/>
                          </a:solidFill>
                          <a:latin typeface="Comic Sans MS" panose="030F0702030302020204" pitchFamily="66" charset="0"/>
                        </a:rPr>
                        <a:t>27</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6000" b="0" dirty="0">
                          <a:solidFill>
                            <a:srgbClr val="0000FF"/>
                          </a:solidFill>
                          <a:latin typeface="Comic Sans MS" panose="030F0702030302020204" pitchFamily="66" charset="0"/>
                        </a:rPr>
                        <a:t>28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267199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srgbClr val="FF0000"/>
                          </a:solidFill>
                          <a:latin typeface="Times New Roman" panose="02020603050405020304" pitchFamily="18" charset="0"/>
                          <a:cs typeface="Times New Roman" panose="02020603050405020304" pitchFamily="18" charset="0"/>
                        </a:rPr>
                        <a:t>The period trend for atomic mass is increasing.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800" dirty="0">
                        <a:solidFill>
                          <a:srgbClr val="FF0000"/>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srgbClr val="0000FF"/>
                          </a:solidFill>
                          <a:latin typeface="Times New Roman" panose="02020603050405020304" pitchFamily="18" charset="0"/>
                          <a:cs typeface="Times New Roman" panose="02020603050405020304" pitchFamily="18" charset="0"/>
                        </a:rPr>
                        <a:t>WHY?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0062863"/>
                  </a:ext>
                </a:extLst>
              </a:tr>
            </a:tbl>
          </a:graphicData>
        </a:graphic>
      </p:graphicFrame>
    </p:spTree>
    <p:extLst>
      <p:ext uri="{BB962C8B-B14F-4D97-AF65-F5344CB8AC3E}">
        <p14:creationId xmlns:p14="http://schemas.microsoft.com/office/powerpoint/2010/main" val="3370811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B1CED-CD65-7DD2-9920-E7270A9B0C9C}"/>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EAA1F3A-B3AF-002E-F47C-433A7CDBBF17}"/>
              </a:ext>
            </a:extLst>
          </p:cNvPr>
          <p:cNvGraphicFramePr>
            <a:graphicFrameLocks noGrp="1"/>
          </p:cNvGraphicFramePr>
          <p:nvPr>
            <p:extLst>
              <p:ext uri="{D42A27DB-BD31-4B8C-83A1-F6EECF244321}">
                <p14:modId xmlns:p14="http://schemas.microsoft.com/office/powerpoint/2010/main" val="4016662893"/>
              </p:ext>
            </p:extLst>
          </p:nvPr>
        </p:nvGraphicFramePr>
        <p:xfrm>
          <a:off x="0" y="0"/>
          <a:ext cx="12192000" cy="6857999"/>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1064788">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0000FF"/>
                          </a:solidFill>
                          <a:latin typeface="Times New Roman" panose="02020603050405020304" pitchFamily="18" charset="0"/>
                          <a:cs typeface="Times New Roman" panose="02020603050405020304" pitchFamily="18" charset="0"/>
                        </a:rPr>
                        <a:t>31.  What is period trend for atomic mass?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chemeClr val="tx1"/>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1484482"/>
                  </a:ext>
                </a:extLst>
              </a:tr>
              <a:tr h="1363413">
                <a:tc>
                  <a:txBody>
                    <a:bodyPr/>
                    <a:lstStyle/>
                    <a:p>
                      <a:pPr algn="ctr"/>
                      <a:r>
                        <a:rPr lang="en-US" sz="3600" b="0" dirty="0">
                          <a:solidFill>
                            <a:schemeClr val="tx1"/>
                          </a:solidFill>
                          <a:latin typeface="Comic Sans MS" panose="030F0702030302020204" pitchFamily="66"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3600" b="0" dirty="0">
                          <a:solidFill>
                            <a:schemeClr val="tx1"/>
                          </a:solidFill>
                          <a:latin typeface="Comic Sans MS" panose="030F0702030302020204" pitchFamily="66" charset="0"/>
                        </a:rPr>
                        <a:t>Na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Mg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Al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Comic Sans MS" panose="030F0702030302020204" pitchFamily="66" charset="0"/>
                        </a:rPr>
                        <a:t>Si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1757808">
                <a:tc>
                  <a:txBody>
                    <a:bodyPr/>
                    <a:lstStyle/>
                    <a:p>
                      <a:pPr algn="ctr"/>
                      <a:r>
                        <a:rPr lang="en-US" sz="3600" b="0" dirty="0">
                          <a:solidFill>
                            <a:schemeClr val="tx1"/>
                          </a:solidFill>
                          <a:latin typeface="Comic Sans MS" panose="030F0702030302020204" pitchFamily="66" charset="0"/>
                        </a:rPr>
                        <a:t>Mass in amu</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6000" b="0" dirty="0">
                          <a:solidFill>
                            <a:srgbClr val="0000FF"/>
                          </a:solidFill>
                          <a:latin typeface="Comic Sans MS" panose="030F0702030302020204" pitchFamily="66" charset="0"/>
                        </a:rPr>
                        <a:t>23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6000" b="0" dirty="0">
                          <a:solidFill>
                            <a:srgbClr val="0000FF"/>
                          </a:solidFill>
                          <a:latin typeface="Comic Sans MS" panose="030F0702030302020204" pitchFamily="66" charset="0"/>
                        </a:rPr>
                        <a:t>24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6000" b="0" dirty="0">
                          <a:solidFill>
                            <a:srgbClr val="0000FF"/>
                          </a:solidFill>
                          <a:latin typeface="Comic Sans MS" panose="030F0702030302020204" pitchFamily="66" charset="0"/>
                        </a:rPr>
                        <a:t>27</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6000" b="0" dirty="0">
                          <a:solidFill>
                            <a:srgbClr val="0000FF"/>
                          </a:solidFill>
                          <a:latin typeface="Comic Sans MS" panose="030F0702030302020204" pitchFamily="66" charset="0"/>
                        </a:rPr>
                        <a:t>28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267199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rgbClr val="FF0000"/>
                          </a:solidFill>
                          <a:latin typeface="Times New Roman" panose="02020603050405020304" pitchFamily="18" charset="0"/>
                          <a:cs typeface="Times New Roman" panose="02020603050405020304" pitchFamily="18" charset="0"/>
                        </a:rPr>
                        <a:t>The period trend for atomic mass is increasing.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400" dirty="0">
                        <a:solidFill>
                          <a:srgbClr val="FF0000"/>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srgbClr val="0000FF"/>
                          </a:solidFill>
                          <a:latin typeface="Times New Roman" panose="02020603050405020304" pitchFamily="18" charset="0"/>
                          <a:cs typeface="Times New Roman" panose="02020603050405020304" pitchFamily="18" charset="0"/>
                        </a:rPr>
                        <a:t>Because each atom adds AT LEAST one proton, usually some neutrons as ell, they all have mass of 1 amu each.</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6000" b="0" dirty="0">
                        <a:solidFill>
                          <a:srgbClr val="0000FF"/>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0062863"/>
                  </a:ext>
                </a:extLst>
              </a:tr>
            </a:tbl>
          </a:graphicData>
        </a:graphic>
      </p:graphicFrame>
    </p:spTree>
    <p:extLst>
      <p:ext uri="{BB962C8B-B14F-4D97-AF65-F5344CB8AC3E}">
        <p14:creationId xmlns:p14="http://schemas.microsoft.com/office/powerpoint/2010/main" val="1678977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2CE9-993E-B164-6181-DD49E746BAC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BE57B0D-202C-8245-37DE-FB6638CC65E9}"/>
              </a:ext>
            </a:extLst>
          </p:cNvPr>
          <p:cNvGraphicFramePr>
            <a:graphicFrameLocks noGrp="1"/>
          </p:cNvGraphicFramePr>
          <p:nvPr>
            <p:extLst>
              <p:ext uri="{D42A27DB-BD31-4B8C-83A1-F6EECF244321}">
                <p14:modId xmlns:p14="http://schemas.microsoft.com/office/powerpoint/2010/main" val="2473943136"/>
              </p:ext>
            </p:extLst>
          </p:nvPr>
        </p:nvGraphicFramePr>
        <p:xfrm>
          <a:off x="0" y="0"/>
          <a:ext cx="12192000" cy="6858001"/>
        </p:xfrm>
        <a:graphic>
          <a:graphicData uri="http://schemas.openxmlformats.org/drawingml/2006/table">
            <a:tbl>
              <a:tblPr/>
              <a:tblGrid>
                <a:gridCol w="2009403">
                  <a:extLst>
                    <a:ext uri="{9D8B030D-6E8A-4147-A177-3AD203B41FA5}">
                      <a16:colId xmlns:a16="http://schemas.microsoft.com/office/drawing/2014/main" val="103045479"/>
                    </a:ext>
                  </a:extLst>
                </a:gridCol>
                <a:gridCol w="3464297">
                  <a:extLst>
                    <a:ext uri="{9D8B030D-6E8A-4147-A177-3AD203B41FA5}">
                      <a16:colId xmlns:a16="http://schemas.microsoft.com/office/drawing/2014/main" val="2741810526"/>
                    </a:ext>
                  </a:extLst>
                </a:gridCol>
                <a:gridCol w="6718300">
                  <a:extLst>
                    <a:ext uri="{9D8B030D-6E8A-4147-A177-3AD203B41FA5}">
                      <a16:colId xmlns:a16="http://schemas.microsoft.com/office/drawing/2014/main" val="71893489"/>
                    </a:ext>
                  </a:extLst>
                </a:gridCol>
              </a:tblGrid>
              <a:tr h="821905">
                <a:tc gridSpan="3">
                  <a:txBody>
                    <a:bodyPr/>
                    <a:lstStyle/>
                    <a:p>
                      <a:pPr marR="0" indent="0" algn="l" rtl="0"/>
                      <a:r>
                        <a:rPr lang="en-US" sz="3200" kern="1400" dirty="0">
                          <a:ln>
                            <a:noFill/>
                          </a:ln>
                          <a:solidFill>
                            <a:srgbClr val="000000"/>
                          </a:solidFill>
                          <a:effectLst/>
                          <a:latin typeface="Times New Roman" panose="02020603050405020304" pitchFamily="18" charset="0"/>
                        </a:rPr>
                        <a:t> 32.  What is the group trend for atomic radius?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4217505"/>
                  </a:ext>
                </a:extLst>
              </a:tr>
              <a:tr h="821905">
                <a:tc>
                  <a:txBody>
                    <a:bodyPr/>
                    <a:lstStyle/>
                    <a:p>
                      <a:pPr marR="0" indent="0" algn="ctr" rtl="0"/>
                      <a:r>
                        <a:rPr lang="en-US" sz="3200" kern="1200">
                          <a:ln>
                            <a:noFill/>
                          </a:ln>
                          <a:solidFill>
                            <a:srgbClr val="000000"/>
                          </a:solidFill>
                          <a:effectLst/>
                          <a:latin typeface="Times New Roman" panose="02020603050405020304" pitchFamily="18" charset="0"/>
                        </a:rPr>
                        <a:t>Group 1</a:t>
                      </a:r>
                      <a:endParaRPr lang="en-US" sz="3200" kern="1400">
                        <a:ln>
                          <a:noFill/>
                        </a:ln>
                        <a:solidFill>
                          <a:srgbClr val="00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R="0" indent="0" algn="ctr" rtl="0"/>
                      <a:r>
                        <a:rPr lang="en-US" sz="3200" kern="1200">
                          <a:ln>
                            <a:noFill/>
                          </a:ln>
                          <a:solidFill>
                            <a:srgbClr val="000000"/>
                          </a:solidFill>
                          <a:effectLst/>
                          <a:latin typeface="Times New Roman" panose="02020603050405020304" pitchFamily="18" charset="0"/>
                        </a:rPr>
                        <a:t>Radius in pm </a:t>
                      </a:r>
                      <a:endParaRPr lang="en-US" sz="3200" kern="1400">
                        <a:ln>
                          <a:noFill/>
                        </a:ln>
                        <a:solidFill>
                          <a:srgbClr val="00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rowSpan="5">
                  <a:txBody>
                    <a:bodyPr/>
                    <a:lstStyle/>
                    <a:p>
                      <a:pPr marR="0" indent="0" algn="ctr" rtl="0"/>
                      <a:endParaRPr lang="en-US" sz="4800" kern="1400" dirty="0">
                        <a:ln>
                          <a:noFill/>
                        </a:ln>
                        <a:solidFill>
                          <a:srgbClr val="FF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35199373"/>
                  </a:ext>
                </a:extLst>
              </a:tr>
              <a:tr h="850587">
                <a:tc>
                  <a:txBody>
                    <a:bodyPr/>
                    <a:lstStyle/>
                    <a:p>
                      <a:pPr marR="0" indent="0" algn="ctr" rtl="0"/>
                      <a:r>
                        <a:rPr lang="en-US" sz="3200" kern="1400" dirty="0">
                          <a:ln>
                            <a:noFill/>
                          </a:ln>
                          <a:solidFill>
                            <a:srgbClr val="000000"/>
                          </a:solidFill>
                          <a:effectLst/>
                          <a:latin typeface="Times New Roman" panose="02020603050405020304" pitchFamily="18" charset="0"/>
                        </a:rPr>
                        <a:t>Li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54810432"/>
                  </a:ext>
                </a:extLst>
              </a:tr>
              <a:tr h="909224">
                <a:tc>
                  <a:txBody>
                    <a:bodyPr/>
                    <a:lstStyle/>
                    <a:p>
                      <a:pPr marR="0" indent="0" algn="ctr" rtl="0"/>
                      <a:r>
                        <a:rPr lang="en-US" sz="3200" kern="1400">
                          <a:ln>
                            <a:noFill/>
                          </a:ln>
                          <a:solidFill>
                            <a:srgbClr val="000000"/>
                          </a:solidFill>
                          <a:effectLst/>
                          <a:latin typeface="Times New Roman" panose="02020603050405020304" pitchFamily="18" charset="0"/>
                        </a:rPr>
                        <a:t>Na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29406914"/>
                  </a:ext>
                </a:extLst>
              </a:tr>
              <a:tr h="936368">
                <a:tc>
                  <a:txBody>
                    <a:bodyPr/>
                    <a:lstStyle/>
                    <a:p>
                      <a:pPr marR="0" indent="0" algn="ctr" rtl="0"/>
                      <a:r>
                        <a:rPr lang="en-US" sz="3200" kern="1400">
                          <a:ln>
                            <a:noFill/>
                          </a:ln>
                          <a:solidFill>
                            <a:srgbClr val="000000"/>
                          </a:solidFill>
                          <a:effectLst/>
                          <a:latin typeface="Times New Roman" panose="02020603050405020304" pitchFamily="18" charset="0"/>
                        </a:rPr>
                        <a:t>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54575827"/>
                  </a:ext>
                </a:extLst>
              </a:tr>
              <a:tr h="900184">
                <a:tc>
                  <a:txBody>
                    <a:bodyPr/>
                    <a:lstStyle/>
                    <a:p>
                      <a:pPr marR="0" indent="0" algn="ctr" rtl="0"/>
                      <a:r>
                        <a:rPr lang="en-US" sz="3200" kern="1400">
                          <a:ln>
                            <a:noFill/>
                          </a:ln>
                          <a:solidFill>
                            <a:srgbClr val="000000"/>
                          </a:solidFill>
                          <a:effectLst/>
                          <a:latin typeface="Times New Roman" panose="02020603050405020304" pitchFamily="18" charset="0"/>
                        </a:rPr>
                        <a:t>Rb</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837879770"/>
                  </a:ext>
                </a:extLst>
              </a:tr>
              <a:tr h="1617828">
                <a:tc gridSpan="3">
                  <a:txBody>
                    <a:bodyPr/>
                    <a:lstStyle/>
                    <a:p>
                      <a:pPr marR="0" indent="0" algn="l" rtl="0"/>
                      <a:r>
                        <a:rPr lang="en-US" sz="4800" kern="1400" dirty="0">
                          <a:ln>
                            <a:noFill/>
                          </a:ln>
                          <a:solidFill>
                            <a:srgbClr val="0000FF"/>
                          </a:solidFill>
                          <a:effectLst/>
                          <a:latin typeface="Times New Roman" panose="02020603050405020304" pitchFamily="18" charset="0"/>
                        </a:rPr>
                        <a:t>WHY?  </a:t>
                      </a:r>
                      <a:br>
                        <a:rPr lang="en-US" sz="4800" kern="1400" dirty="0">
                          <a:ln>
                            <a:noFill/>
                          </a:ln>
                          <a:solidFill>
                            <a:srgbClr val="0000FF"/>
                          </a:solidFill>
                          <a:effectLst/>
                          <a:latin typeface="Times New Roman" panose="02020603050405020304" pitchFamily="18" charset="0"/>
                        </a:rPr>
                      </a:br>
                      <a:endParaRPr lang="en-US" sz="4800" kern="1400" dirty="0">
                        <a:ln>
                          <a:noFill/>
                        </a:ln>
                        <a:solidFill>
                          <a:srgbClr val="0000FF"/>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hMerge="1">
                  <a:txBody>
                    <a:bodyPr/>
                    <a:lstStyle/>
                    <a:p>
                      <a:pPr marR="0" indent="0" algn="ctr" rtl="0"/>
                      <a:endParaRPr lang="en-US" sz="4800" kern="1400" dirty="0">
                        <a:ln>
                          <a:noFill/>
                        </a:ln>
                        <a:solidFill>
                          <a:srgbClr val="FF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52460744"/>
                  </a:ext>
                </a:extLst>
              </a:tr>
            </a:tbl>
          </a:graphicData>
        </a:graphic>
      </p:graphicFrame>
      <p:sp>
        <p:nvSpPr>
          <p:cNvPr id="5" name="Control 1">
            <a:extLst>
              <a:ext uri="{FF2B5EF4-FFF2-40B4-BE49-F238E27FC236}">
                <a16:creationId xmlns:a16="http://schemas.microsoft.com/office/drawing/2014/main" id="{DF0A6B92-B6EE-FAC5-AA3C-183FE4B7829F}"/>
              </a:ext>
            </a:extLst>
          </p:cNvPr>
          <p:cNvSpPr>
            <a:spLocks noChangeArrowheads="1" noChangeShapeType="1"/>
          </p:cNvSpPr>
          <p:nvPr/>
        </p:nvSpPr>
        <p:spPr bwMode="auto">
          <a:xfrm>
            <a:off x="3124200" y="3092450"/>
            <a:ext cx="6858000" cy="27686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611769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740F1-2D12-9038-2C30-76A3556E9A7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8076D3E-5C29-A7E7-7F13-2C2FB4C7F5C1}"/>
              </a:ext>
            </a:extLst>
          </p:cNvPr>
          <p:cNvGraphicFramePr>
            <a:graphicFrameLocks noGrp="1"/>
          </p:cNvGraphicFramePr>
          <p:nvPr>
            <p:extLst>
              <p:ext uri="{D42A27DB-BD31-4B8C-83A1-F6EECF244321}">
                <p14:modId xmlns:p14="http://schemas.microsoft.com/office/powerpoint/2010/main" val="4217537489"/>
              </p:ext>
            </p:extLst>
          </p:nvPr>
        </p:nvGraphicFramePr>
        <p:xfrm>
          <a:off x="0" y="0"/>
          <a:ext cx="12192000" cy="6858001"/>
        </p:xfrm>
        <a:graphic>
          <a:graphicData uri="http://schemas.openxmlformats.org/drawingml/2006/table">
            <a:tbl>
              <a:tblPr/>
              <a:tblGrid>
                <a:gridCol w="2009403">
                  <a:extLst>
                    <a:ext uri="{9D8B030D-6E8A-4147-A177-3AD203B41FA5}">
                      <a16:colId xmlns:a16="http://schemas.microsoft.com/office/drawing/2014/main" val="103045479"/>
                    </a:ext>
                  </a:extLst>
                </a:gridCol>
                <a:gridCol w="3464297">
                  <a:extLst>
                    <a:ext uri="{9D8B030D-6E8A-4147-A177-3AD203B41FA5}">
                      <a16:colId xmlns:a16="http://schemas.microsoft.com/office/drawing/2014/main" val="2741810526"/>
                    </a:ext>
                  </a:extLst>
                </a:gridCol>
                <a:gridCol w="6718300">
                  <a:extLst>
                    <a:ext uri="{9D8B030D-6E8A-4147-A177-3AD203B41FA5}">
                      <a16:colId xmlns:a16="http://schemas.microsoft.com/office/drawing/2014/main" val="71893489"/>
                    </a:ext>
                  </a:extLst>
                </a:gridCol>
              </a:tblGrid>
              <a:tr h="821905">
                <a:tc gridSpan="3">
                  <a:txBody>
                    <a:bodyPr/>
                    <a:lstStyle/>
                    <a:p>
                      <a:pPr marR="0" indent="0" algn="l" rtl="0"/>
                      <a:r>
                        <a:rPr lang="en-US" sz="3200" kern="1400" dirty="0">
                          <a:ln>
                            <a:noFill/>
                          </a:ln>
                          <a:solidFill>
                            <a:srgbClr val="000000"/>
                          </a:solidFill>
                          <a:effectLst/>
                          <a:latin typeface="Times New Roman" panose="02020603050405020304" pitchFamily="18" charset="0"/>
                        </a:rPr>
                        <a:t> 32.  What is the group trend for atomic radius?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4217505"/>
                  </a:ext>
                </a:extLst>
              </a:tr>
              <a:tr h="821905">
                <a:tc>
                  <a:txBody>
                    <a:bodyPr/>
                    <a:lstStyle/>
                    <a:p>
                      <a:pPr marR="0" indent="0" algn="ctr" rtl="0"/>
                      <a:r>
                        <a:rPr lang="en-US" sz="3200" kern="1200">
                          <a:ln>
                            <a:noFill/>
                          </a:ln>
                          <a:solidFill>
                            <a:srgbClr val="000000"/>
                          </a:solidFill>
                          <a:effectLst/>
                          <a:latin typeface="Times New Roman" panose="02020603050405020304" pitchFamily="18" charset="0"/>
                        </a:rPr>
                        <a:t>Group 1</a:t>
                      </a:r>
                      <a:endParaRPr lang="en-US" sz="3200" kern="1400">
                        <a:ln>
                          <a:noFill/>
                        </a:ln>
                        <a:solidFill>
                          <a:srgbClr val="00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R="0" indent="0" algn="ctr" rtl="0"/>
                      <a:r>
                        <a:rPr lang="en-US" sz="3200" kern="1200">
                          <a:ln>
                            <a:noFill/>
                          </a:ln>
                          <a:solidFill>
                            <a:srgbClr val="000000"/>
                          </a:solidFill>
                          <a:effectLst/>
                          <a:latin typeface="Times New Roman" panose="02020603050405020304" pitchFamily="18" charset="0"/>
                        </a:rPr>
                        <a:t>Radius in pm </a:t>
                      </a:r>
                      <a:endParaRPr lang="en-US" sz="3200" kern="1400">
                        <a:ln>
                          <a:noFill/>
                        </a:ln>
                        <a:solidFill>
                          <a:srgbClr val="00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rowSpan="5">
                  <a:txBody>
                    <a:bodyPr/>
                    <a:lstStyle/>
                    <a:p>
                      <a:pPr marR="0" indent="0" algn="ctr" rtl="0"/>
                      <a:r>
                        <a:rPr lang="en-US" sz="4800" kern="1400" dirty="0">
                          <a:ln>
                            <a:noFill/>
                          </a:ln>
                          <a:solidFill>
                            <a:srgbClr val="FF0000"/>
                          </a:solidFill>
                          <a:effectLst/>
                          <a:latin typeface="Times New Roman" panose="02020603050405020304" pitchFamily="18" charset="0"/>
                        </a:rPr>
                        <a:t>The group trend </a:t>
                      </a:r>
                      <a:br>
                        <a:rPr lang="en-US" sz="4800" kern="1400" dirty="0">
                          <a:ln>
                            <a:noFill/>
                          </a:ln>
                          <a:solidFill>
                            <a:srgbClr val="FF0000"/>
                          </a:solidFill>
                          <a:effectLst/>
                          <a:latin typeface="Times New Roman" panose="02020603050405020304" pitchFamily="18" charset="0"/>
                        </a:rPr>
                      </a:br>
                      <a:r>
                        <a:rPr lang="en-US" sz="4800" kern="1400" dirty="0">
                          <a:ln>
                            <a:noFill/>
                          </a:ln>
                          <a:solidFill>
                            <a:srgbClr val="FF0000"/>
                          </a:solidFill>
                          <a:effectLst/>
                          <a:latin typeface="Times New Roman" panose="02020603050405020304" pitchFamily="18" charset="0"/>
                        </a:rPr>
                        <a:t>for atomic radius</a:t>
                      </a:r>
                      <a:br>
                        <a:rPr lang="en-US" sz="4800" kern="1400" dirty="0">
                          <a:ln>
                            <a:noFill/>
                          </a:ln>
                          <a:solidFill>
                            <a:srgbClr val="FF0000"/>
                          </a:solidFill>
                          <a:effectLst/>
                          <a:latin typeface="Times New Roman" panose="02020603050405020304" pitchFamily="18" charset="0"/>
                        </a:rPr>
                      </a:br>
                      <a:r>
                        <a:rPr lang="en-US" sz="4800" kern="1400" dirty="0">
                          <a:ln>
                            <a:noFill/>
                          </a:ln>
                          <a:solidFill>
                            <a:srgbClr val="FF0000"/>
                          </a:solidFill>
                          <a:effectLst/>
                          <a:latin typeface="Times New Roman" panose="02020603050405020304" pitchFamily="18" charset="0"/>
                        </a:rPr>
                        <a:t>is increasing.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35199373"/>
                  </a:ext>
                </a:extLst>
              </a:tr>
              <a:tr h="850587">
                <a:tc>
                  <a:txBody>
                    <a:bodyPr/>
                    <a:lstStyle/>
                    <a:p>
                      <a:pPr marR="0" indent="0" algn="ctr" rtl="0"/>
                      <a:r>
                        <a:rPr lang="en-US" sz="3200" kern="1400" dirty="0">
                          <a:ln>
                            <a:noFill/>
                          </a:ln>
                          <a:solidFill>
                            <a:srgbClr val="000000"/>
                          </a:solidFill>
                          <a:effectLst/>
                          <a:latin typeface="Times New Roman" panose="02020603050405020304" pitchFamily="18" charset="0"/>
                        </a:rPr>
                        <a:t>Li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130.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54810432"/>
                  </a:ext>
                </a:extLst>
              </a:tr>
              <a:tr h="909224">
                <a:tc>
                  <a:txBody>
                    <a:bodyPr/>
                    <a:lstStyle/>
                    <a:p>
                      <a:pPr marR="0" indent="0" algn="ctr" rtl="0"/>
                      <a:r>
                        <a:rPr lang="en-US" sz="3200" kern="1400">
                          <a:ln>
                            <a:noFill/>
                          </a:ln>
                          <a:solidFill>
                            <a:srgbClr val="000000"/>
                          </a:solidFill>
                          <a:effectLst/>
                          <a:latin typeface="Times New Roman" panose="02020603050405020304" pitchFamily="18" charset="0"/>
                        </a:rPr>
                        <a:t>Na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160.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29406914"/>
                  </a:ext>
                </a:extLst>
              </a:tr>
              <a:tr h="936368">
                <a:tc>
                  <a:txBody>
                    <a:bodyPr/>
                    <a:lstStyle/>
                    <a:p>
                      <a:pPr marR="0" indent="0" algn="ctr" rtl="0"/>
                      <a:r>
                        <a:rPr lang="en-US" sz="3200" kern="1400">
                          <a:ln>
                            <a:noFill/>
                          </a:ln>
                          <a:solidFill>
                            <a:srgbClr val="000000"/>
                          </a:solidFill>
                          <a:effectLst/>
                          <a:latin typeface="Times New Roman" panose="02020603050405020304" pitchFamily="18" charset="0"/>
                        </a:rPr>
                        <a:t>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200.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54575827"/>
                  </a:ext>
                </a:extLst>
              </a:tr>
              <a:tr h="900184">
                <a:tc>
                  <a:txBody>
                    <a:bodyPr/>
                    <a:lstStyle/>
                    <a:p>
                      <a:pPr marR="0" indent="0" algn="ctr" rtl="0"/>
                      <a:r>
                        <a:rPr lang="en-US" sz="3200" kern="1400">
                          <a:ln>
                            <a:noFill/>
                          </a:ln>
                          <a:solidFill>
                            <a:srgbClr val="000000"/>
                          </a:solidFill>
                          <a:effectLst/>
                          <a:latin typeface="Times New Roman" panose="02020603050405020304" pitchFamily="18" charset="0"/>
                        </a:rPr>
                        <a:t>Rb</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215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837879770"/>
                  </a:ext>
                </a:extLst>
              </a:tr>
              <a:tr h="1617828">
                <a:tc gridSpan="3">
                  <a:txBody>
                    <a:bodyPr/>
                    <a:lstStyle/>
                    <a:p>
                      <a:pPr marR="0" indent="0" algn="l" rtl="0"/>
                      <a:r>
                        <a:rPr lang="en-US" sz="4800" kern="1400" dirty="0">
                          <a:ln>
                            <a:noFill/>
                          </a:ln>
                          <a:solidFill>
                            <a:srgbClr val="0000FF"/>
                          </a:solidFill>
                          <a:effectLst/>
                          <a:latin typeface="Times New Roman" panose="02020603050405020304" pitchFamily="18" charset="0"/>
                        </a:rPr>
                        <a:t>WHY?   </a:t>
                      </a:r>
                      <a:br>
                        <a:rPr lang="en-US" sz="4800" kern="1400" dirty="0">
                          <a:ln>
                            <a:noFill/>
                          </a:ln>
                          <a:solidFill>
                            <a:srgbClr val="0000FF"/>
                          </a:solidFill>
                          <a:effectLst/>
                          <a:latin typeface="Times New Roman" panose="02020603050405020304" pitchFamily="18" charset="0"/>
                        </a:rPr>
                      </a:br>
                      <a:endParaRPr lang="en-US" sz="4800" kern="1400" dirty="0">
                        <a:ln>
                          <a:noFill/>
                        </a:ln>
                        <a:solidFill>
                          <a:srgbClr val="0000FF"/>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hMerge="1">
                  <a:txBody>
                    <a:bodyPr/>
                    <a:lstStyle/>
                    <a:p>
                      <a:pPr marR="0" indent="0" algn="ctr" rtl="0"/>
                      <a:endParaRPr lang="en-US" sz="4800" kern="1400" dirty="0">
                        <a:ln>
                          <a:noFill/>
                        </a:ln>
                        <a:solidFill>
                          <a:srgbClr val="FF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52460744"/>
                  </a:ext>
                </a:extLst>
              </a:tr>
            </a:tbl>
          </a:graphicData>
        </a:graphic>
      </p:graphicFrame>
      <p:sp>
        <p:nvSpPr>
          <p:cNvPr id="5" name="Control 1">
            <a:extLst>
              <a:ext uri="{FF2B5EF4-FFF2-40B4-BE49-F238E27FC236}">
                <a16:creationId xmlns:a16="http://schemas.microsoft.com/office/drawing/2014/main" id="{74412339-FFA7-1D3C-16CB-6B327FD36587}"/>
              </a:ext>
            </a:extLst>
          </p:cNvPr>
          <p:cNvSpPr>
            <a:spLocks noChangeArrowheads="1" noChangeShapeType="1"/>
          </p:cNvSpPr>
          <p:nvPr/>
        </p:nvSpPr>
        <p:spPr bwMode="auto">
          <a:xfrm>
            <a:off x="3124200" y="3092450"/>
            <a:ext cx="6858000" cy="27686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908120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FE925-EA87-126F-B742-8638A4B5C1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152CA3A-65F4-3D09-7BF5-07D712A17969}"/>
              </a:ext>
            </a:extLst>
          </p:cNvPr>
          <p:cNvGraphicFramePr>
            <a:graphicFrameLocks noGrp="1"/>
          </p:cNvGraphicFramePr>
          <p:nvPr/>
        </p:nvGraphicFramePr>
        <p:xfrm>
          <a:off x="0" y="0"/>
          <a:ext cx="12192000" cy="6858001"/>
        </p:xfrm>
        <a:graphic>
          <a:graphicData uri="http://schemas.openxmlformats.org/drawingml/2006/table">
            <a:tbl>
              <a:tblPr/>
              <a:tblGrid>
                <a:gridCol w="2009403">
                  <a:extLst>
                    <a:ext uri="{9D8B030D-6E8A-4147-A177-3AD203B41FA5}">
                      <a16:colId xmlns:a16="http://schemas.microsoft.com/office/drawing/2014/main" val="103045479"/>
                    </a:ext>
                  </a:extLst>
                </a:gridCol>
                <a:gridCol w="3464297">
                  <a:extLst>
                    <a:ext uri="{9D8B030D-6E8A-4147-A177-3AD203B41FA5}">
                      <a16:colId xmlns:a16="http://schemas.microsoft.com/office/drawing/2014/main" val="2741810526"/>
                    </a:ext>
                  </a:extLst>
                </a:gridCol>
                <a:gridCol w="6718300">
                  <a:extLst>
                    <a:ext uri="{9D8B030D-6E8A-4147-A177-3AD203B41FA5}">
                      <a16:colId xmlns:a16="http://schemas.microsoft.com/office/drawing/2014/main" val="71893489"/>
                    </a:ext>
                  </a:extLst>
                </a:gridCol>
              </a:tblGrid>
              <a:tr h="821905">
                <a:tc gridSpan="3">
                  <a:txBody>
                    <a:bodyPr/>
                    <a:lstStyle/>
                    <a:p>
                      <a:pPr marR="0" indent="0" algn="l" rtl="0"/>
                      <a:r>
                        <a:rPr lang="en-US" sz="3200" kern="1400" dirty="0">
                          <a:ln>
                            <a:noFill/>
                          </a:ln>
                          <a:solidFill>
                            <a:srgbClr val="000000"/>
                          </a:solidFill>
                          <a:effectLst/>
                          <a:latin typeface="Times New Roman" panose="02020603050405020304" pitchFamily="18" charset="0"/>
                        </a:rPr>
                        <a:t> 32.  What is the group trend for atomic radius?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4217505"/>
                  </a:ext>
                </a:extLst>
              </a:tr>
              <a:tr h="821905">
                <a:tc>
                  <a:txBody>
                    <a:bodyPr/>
                    <a:lstStyle/>
                    <a:p>
                      <a:pPr marR="0" indent="0" algn="ctr" rtl="0"/>
                      <a:r>
                        <a:rPr lang="en-US" sz="3200" kern="1200">
                          <a:ln>
                            <a:noFill/>
                          </a:ln>
                          <a:solidFill>
                            <a:srgbClr val="000000"/>
                          </a:solidFill>
                          <a:effectLst/>
                          <a:latin typeface="Times New Roman" panose="02020603050405020304" pitchFamily="18" charset="0"/>
                        </a:rPr>
                        <a:t>Group 1</a:t>
                      </a:r>
                      <a:endParaRPr lang="en-US" sz="3200" kern="1400">
                        <a:ln>
                          <a:noFill/>
                        </a:ln>
                        <a:solidFill>
                          <a:srgbClr val="00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marR="0" indent="0" algn="ctr" rtl="0"/>
                      <a:r>
                        <a:rPr lang="en-US" sz="3200" kern="1200">
                          <a:ln>
                            <a:noFill/>
                          </a:ln>
                          <a:solidFill>
                            <a:srgbClr val="000000"/>
                          </a:solidFill>
                          <a:effectLst/>
                          <a:latin typeface="Times New Roman" panose="02020603050405020304" pitchFamily="18" charset="0"/>
                        </a:rPr>
                        <a:t>Radius in pm </a:t>
                      </a:r>
                      <a:endParaRPr lang="en-US" sz="3200" kern="1400">
                        <a:ln>
                          <a:noFill/>
                        </a:ln>
                        <a:solidFill>
                          <a:srgbClr val="00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rowSpan="5">
                  <a:txBody>
                    <a:bodyPr/>
                    <a:lstStyle/>
                    <a:p>
                      <a:pPr marR="0" indent="0" algn="ctr" rtl="0"/>
                      <a:r>
                        <a:rPr lang="en-US" sz="4800" kern="1400" dirty="0">
                          <a:ln>
                            <a:noFill/>
                          </a:ln>
                          <a:solidFill>
                            <a:srgbClr val="FF0000"/>
                          </a:solidFill>
                          <a:effectLst/>
                          <a:latin typeface="Times New Roman" panose="02020603050405020304" pitchFamily="18" charset="0"/>
                        </a:rPr>
                        <a:t>The group trend </a:t>
                      </a:r>
                      <a:br>
                        <a:rPr lang="en-US" sz="4800" kern="1400" dirty="0">
                          <a:ln>
                            <a:noFill/>
                          </a:ln>
                          <a:solidFill>
                            <a:srgbClr val="FF0000"/>
                          </a:solidFill>
                          <a:effectLst/>
                          <a:latin typeface="Times New Roman" panose="02020603050405020304" pitchFamily="18" charset="0"/>
                        </a:rPr>
                      </a:br>
                      <a:r>
                        <a:rPr lang="en-US" sz="4800" kern="1400" dirty="0">
                          <a:ln>
                            <a:noFill/>
                          </a:ln>
                          <a:solidFill>
                            <a:srgbClr val="FF0000"/>
                          </a:solidFill>
                          <a:effectLst/>
                          <a:latin typeface="Times New Roman" panose="02020603050405020304" pitchFamily="18" charset="0"/>
                        </a:rPr>
                        <a:t>for atomic radius</a:t>
                      </a:r>
                      <a:br>
                        <a:rPr lang="en-US" sz="4800" kern="1400" dirty="0">
                          <a:ln>
                            <a:noFill/>
                          </a:ln>
                          <a:solidFill>
                            <a:srgbClr val="FF0000"/>
                          </a:solidFill>
                          <a:effectLst/>
                          <a:latin typeface="Times New Roman" panose="02020603050405020304" pitchFamily="18" charset="0"/>
                        </a:rPr>
                      </a:br>
                      <a:r>
                        <a:rPr lang="en-US" sz="4800" kern="1400" dirty="0">
                          <a:ln>
                            <a:noFill/>
                          </a:ln>
                          <a:solidFill>
                            <a:srgbClr val="FF0000"/>
                          </a:solidFill>
                          <a:effectLst/>
                          <a:latin typeface="Times New Roman" panose="02020603050405020304" pitchFamily="18" charset="0"/>
                        </a:rPr>
                        <a:t>is increasing.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35199373"/>
                  </a:ext>
                </a:extLst>
              </a:tr>
              <a:tr h="850587">
                <a:tc>
                  <a:txBody>
                    <a:bodyPr/>
                    <a:lstStyle/>
                    <a:p>
                      <a:pPr marR="0" indent="0" algn="ctr" rtl="0"/>
                      <a:r>
                        <a:rPr lang="en-US" sz="3200" kern="1400" dirty="0">
                          <a:ln>
                            <a:noFill/>
                          </a:ln>
                          <a:solidFill>
                            <a:srgbClr val="000000"/>
                          </a:solidFill>
                          <a:effectLst/>
                          <a:latin typeface="Times New Roman" panose="02020603050405020304" pitchFamily="18" charset="0"/>
                        </a:rPr>
                        <a:t>Li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130.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54810432"/>
                  </a:ext>
                </a:extLst>
              </a:tr>
              <a:tr h="909224">
                <a:tc>
                  <a:txBody>
                    <a:bodyPr/>
                    <a:lstStyle/>
                    <a:p>
                      <a:pPr marR="0" indent="0" algn="ctr" rtl="0"/>
                      <a:r>
                        <a:rPr lang="en-US" sz="3200" kern="1400">
                          <a:ln>
                            <a:noFill/>
                          </a:ln>
                          <a:solidFill>
                            <a:srgbClr val="000000"/>
                          </a:solidFill>
                          <a:effectLst/>
                          <a:latin typeface="Times New Roman" panose="02020603050405020304" pitchFamily="18" charset="0"/>
                        </a:rPr>
                        <a:t>Na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160.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29406914"/>
                  </a:ext>
                </a:extLst>
              </a:tr>
              <a:tr h="936368">
                <a:tc>
                  <a:txBody>
                    <a:bodyPr/>
                    <a:lstStyle/>
                    <a:p>
                      <a:pPr marR="0" indent="0" algn="ctr" rtl="0"/>
                      <a:r>
                        <a:rPr lang="en-US" sz="3200" kern="1400">
                          <a:ln>
                            <a:noFill/>
                          </a:ln>
                          <a:solidFill>
                            <a:srgbClr val="000000"/>
                          </a:solidFill>
                          <a:effectLst/>
                          <a:latin typeface="Times New Roman" panose="02020603050405020304" pitchFamily="18" charset="0"/>
                        </a:rPr>
                        <a:t>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200.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54575827"/>
                  </a:ext>
                </a:extLst>
              </a:tr>
              <a:tr h="900184">
                <a:tc>
                  <a:txBody>
                    <a:bodyPr/>
                    <a:lstStyle/>
                    <a:p>
                      <a:pPr marR="0" indent="0" algn="ctr" rtl="0"/>
                      <a:r>
                        <a:rPr lang="en-US" sz="3200" kern="1400">
                          <a:ln>
                            <a:noFill/>
                          </a:ln>
                          <a:solidFill>
                            <a:srgbClr val="000000"/>
                          </a:solidFill>
                          <a:effectLst/>
                          <a:latin typeface="Times New Roman" panose="02020603050405020304" pitchFamily="18" charset="0"/>
                        </a:rPr>
                        <a:t>Rb</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a:r>
                        <a:rPr lang="en-US" sz="4000" b="0" dirty="0">
                          <a:solidFill>
                            <a:srgbClr val="FF0000"/>
                          </a:solidFill>
                          <a:latin typeface="Comic Sans MS" panose="030F0702030302020204" pitchFamily="66" charset="0"/>
                        </a:rPr>
                        <a:t>215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837879770"/>
                  </a:ext>
                </a:extLst>
              </a:tr>
              <a:tr h="1617828">
                <a:tc gridSpan="3">
                  <a:txBody>
                    <a:bodyPr/>
                    <a:lstStyle/>
                    <a:p>
                      <a:pPr marR="0" indent="0" algn="l" rtl="0"/>
                      <a:r>
                        <a:rPr lang="en-US" sz="4800" kern="1400" dirty="0">
                          <a:ln>
                            <a:noFill/>
                          </a:ln>
                          <a:solidFill>
                            <a:srgbClr val="0000FF"/>
                          </a:solidFill>
                          <a:effectLst/>
                          <a:latin typeface="Times New Roman" panose="02020603050405020304" pitchFamily="18" charset="0"/>
                        </a:rPr>
                        <a:t>WHY?  Because each atom below has another electron shell.  More shells = bigger atoms.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US" sz="4000" b="0" dirty="0">
                        <a:solidFill>
                          <a:srgbClr val="FF0000"/>
                        </a:solidFill>
                        <a:latin typeface="Comic Sans MS" panose="030F0702030302020204" pitchFamily="66"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hMerge="1">
                  <a:txBody>
                    <a:bodyPr/>
                    <a:lstStyle/>
                    <a:p>
                      <a:pPr marR="0" indent="0" algn="ctr" rtl="0"/>
                      <a:endParaRPr lang="en-US" sz="4800" kern="1400" dirty="0">
                        <a:ln>
                          <a:noFill/>
                        </a:ln>
                        <a:solidFill>
                          <a:srgbClr val="FF0000"/>
                        </a:solidFill>
                        <a:effectLst/>
                        <a:latin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52460744"/>
                  </a:ext>
                </a:extLst>
              </a:tr>
            </a:tbl>
          </a:graphicData>
        </a:graphic>
      </p:graphicFrame>
      <p:sp>
        <p:nvSpPr>
          <p:cNvPr id="5" name="Control 1">
            <a:extLst>
              <a:ext uri="{FF2B5EF4-FFF2-40B4-BE49-F238E27FC236}">
                <a16:creationId xmlns:a16="http://schemas.microsoft.com/office/drawing/2014/main" id="{B77A29EB-8BF1-B2D5-15E8-9B81B393DF6B}"/>
              </a:ext>
            </a:extLst>
          </p:cNvPr>
          <p:cNvSpPr>
            <a:spLocks noChangeArrowheads="1" noChangeShapeType="1"/>
          </p:cNvSpPr>
          <p:nvPr/>
        </p:nvSpPr>
        <p:spPr bwMode="auto">
          <a:xfrm>
            <a:off x="3124200" y="3092450"/>
            <a:ext cx="6858000" cy="27686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659944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F62F458-1DD5-4798-A7BD-F822B9D53528}"/>
              </a:ext>
            </a:extLst>
          </p:cNvPr>
          <p:cNvGraphicFramePr>
            <a:graphicFrameLocks noGrp="1"/>
          </p:cNvGraphicFramePr>
          <p:nvPr>
            <p:extLst>
              <p:ext uri="{D42A27DB-BD31-4B8C-83A1-F6EECF244321}">
                <p14:modId xmlns:p14="http://schemas.microsoft.com/office/powerpoint/2010/main" val="4038407347"/>
              </p:ext>
            </p:extLst>
          </p:nvPr>
        </p:nvGraphicFramePr>
        <p:xfrm>
          <a:off x="0" y="0"/>
          <a:ext cx="12192000" cy="68580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872192">
                <a:tc gridSpan="5">
                  <a:txBody>
                    <a:bodyPr/>
                    <a:lstStyle/>
                    <a:p>
                      <a:pPr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33. </a:t>
                      </a:r>
                      <a:r>
                        <a:rPr kumimoji="0" 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What is the period trend for atomic radius?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7255835"/>
                  </a:ext>
                </a:extLst>
              </a:tr>
              <a:tr h="872192">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97932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1573498">
                <a:tc gridSpan="5">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1471745"/>
                  </a:ext>
                </a:extLst>
              </a:tr>
              <a:tr h="2560791">
                <a:tc gridSpan="5">
                  <a:txBody>
                    <a:bodyPr/>
                    <a:lstStyle/>
                    <a:p>
                      <a:pPr algn="l"/>
                      <a:r>
                        <a:rPr lang="en-US" sz="3200" b="0" dirty="0">
                          <a:solidFill>
                            <a:srgbClr val="0000FF"/>
                          </a:solidFill>
                          <a:latin typeface="Times New Roman" panose="02020603050405020304" pitchFamily="18" charset="0"/>
                          <a:cs typeface="Times New Roman" panose="02020603050405020304" pitchFamily="18" charset="0"/>
                        </a:rPr>
                        <a:t>WHY?</a:t>
                      </a: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1617376"/>
                  </a:ext>
                </a:extLst>
              </a:tr>
            </a:tbl>
          </a:graphicData>
        </a:graphic>
      </p:graphicFrame>
    </p:spTree>
    <p:extLst>
      <p:ext uri="{BB962C8B-B14F-4D97-AF65-F5344CB8AC3E}">
        <p14:creationId xmlns:p14="http://schemas.microsoft.com/office/powerpoint/2010/main" val="1762968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54D02-4655-29BC-47CE-66C97AA7FCB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9BD8185-C617-BF9D-C28F-A524BFB311F0}"/>
              </a:ext>
            </a:extLst>
          </p:cNvPr>
          <p:cNvGraphicFramePr>
            <a:graphicFrameLocks noGrp="1"/>
          </p:cNvGraphicFramePr>
          <p:nvPr/>
        </p:nvGraphicFramePr>
        <p:xfrm>
          <a:off x="0" y="0"/>
          <a:ext cx="12192000" cy="68580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872192">
                <a:tc gridSpan="5">
                  <a:txBody>
                    <a:bodyPr/>
                    <a:lstStyle/>
                    <a:p>
                      <a:pPr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33. </a:t>
                      </a:r>
                      <a:r>
                        <a:rPr kumimoji="0" 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What is the period trend for atomic radius?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7255835"/>
                  </a:ext>
                </a:extLst>
              </a:tr>
              <a:tr h="872192">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97932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130.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1573498">
                <a:tc gridSpan="5">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The period trend for atomic radius is decreasing.  </a:t>
                      </a: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1471745"/>
                  </a:ext>
                </a:extLst>
              </a:tr>
              <a:tr h="2560791">
                <a:tc gridSpan="5">
                  <a:txBody>
                    <a:bodyPr/>
                    <a:lstStyle/>
                    <a:p>
                      <a:pPr algn="l"/>
                      <a:r>
                        <a:rPr lang="en-US" sz="3200" b="0" dirty="0">
                          <a:solidFill>
                            <a:srgbClr val="0000FF"/>
                          </a:solidFill>
                          <a:latin typeface="Times New Roman" panose="02020603050405020304" pitchFamily="18" charset="0"/>
                          <a:cs typeface="Times New Roman" panose="02020603050405020304" pitchFamily="18" charset="0"/>
                        </a:rPr>
                        <a:t>WHY?</a:t>
                      </a: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1617376"/>
                  </a:ext>
                </a:extLst>
              </a:tr>
            </a:tbl>
          </a:graphicData>
        </a:graphic>
      </p:graphicFrame>
    </p:spTree>
    <p:extLst>
      <p:ext uri="{BB962C8B-B14F-4D97-AF65-F5344CB8AC3E}">
        <p14:creationId xmlns:p14="http://schemas.microsoft.com/office/powerpoint/2010/main" val="4009556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15807-3DB8-F9CB-4202-E4E1AD0E97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64488D3-B529-1AFB-9B87-87A288CB119E}"/>
              </a:ext>
            </a:extLst>
          </p:cNvPr>
          <p:cNvGraphicFramePr>
            <a:graphicFrameLocks noGrp="1"/>
          </p:cNvGraphicFramePr>
          <p:nvPr>
            <p:extLst>
              <p:ext uri="{D42A27DB-BD31-4B8C-83A1-F6EECF244321}">
                <p14:modId xmlns:p14="http://schemas.microsoft.com/office/powerpoint/2010/main" val="1096882056"/>
              </p:ext>
            </p:extLst>
          </p:nvPr>
        </p:nvGraphicFramePr>
        <p:xfrm>
          <a:off x="0" y="0"/>
          <a:ext cx="12192000" cy="68580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872192">
                <a:tc gridSpan="5">
                  <a:txBody>
                    <a:bodyPr/>
                    <a:lstStyle/>
                    <a:p>
                      <a:pPr algn="l"/>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33. </a:t>
                      </a:r>
                      <a:r>
                        <a:rPr kumimoji="0" 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What is the period trend for atomic radius?</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7255835"/>
                  </a:ext>
                </a:extLst>
              </a:tr>
              <a:tr h="872192">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979327">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130.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b="0" dirty="0">
                          <a:solidFill>
                            <a:srgbClr val="FF3300"/>
                          </a:solidFill>
                          <a:latin typeface="Times New Roman" panose="02020603050405020304" pitchFamily="18" charset="0"/>
                          <a:cs typeface="Times New Roman" panose="02020603050405020304" pitchFamily="18" charset="0"/>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1573498">
                <a:tc gridSpan="5">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The period trend for atomic radius is decreasing.  </a:t>
                      </a:r>
                    </a:p>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2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1471745"/>
                  </a:ext>
                </a:extLst>
              </a:tr>
              <a:tr h="2560791">
                <a:tc gridSpan="5">
                  <a:txBody>
                    <a:bodyPr/>
                    <a:lstStyle/>
                    <a:p>
                      <a:pPr algn="l"/>
                      <a:r>
                        <a:rPr lang="en-US" sz="3200" b="0" dirty="0">
                          <a:solidFill>
                            <a:srgbClr val="0000FF"/>
                          </a:solidFill>
                          <a:latin typeface="Times New Roman" panose="02020603050405020304" pitchFamily="18" charset="0"/>
                          <a:cs typeface="Times New Roman" panose="02020603050405020304" pitchFamily="18" charset="0"/>
                        </a:rPr>
                        <a:t>WHY?  All atoms of a period have the SAME NUMBER of SHELLS.  </a:t>
                      </a:r>
                      <a:br>
                        <a:rPr lang="en-US" sz="3200" b="0" dirty="0">
                          <a:solidFill>
                            <a:srgbClr val="0000FF"/>
                          </a:solidFill>
                          <a:latin typeface="Times New Roman" panose="02020603050405020304" pitchFamily="18" charset="0"/>
                          <a:cs typeface="Times New Roman" panose="02020603050405020304" pitchFamily="18" charset="0"/>
                        </a:rPr>
                      </a:br>
                      <a:r>
                        <a:rPr lang="en-US" sz="3200" b="0" dirty="0">
                          <a:solidFill>
                            <a:srgbClr val="0000FF"/>
                          </a:solidFill>
                          <a:latin typeface="Times New Roman" panose="02020603050405020304" pitchFamily="18" charset="0"/>
                          <a:cs typeface="Times New Roman" panose="02020603050405020304" pitchFamily="18" charset="0"/>
                        </a:rPr>
                        <a:t>Each atom has MORE PROTONS, pulling on the same number of shells a bit harder, pulling the electrons closer to the nucleus. </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1617376"/>
                  </a:ext>
                </a:extLst>
              </a:tr>
            </a:tbl>
          </a:graphicData>
        </a:graphic>
      </p:graphicFrame>
    </p:spTree>
    <p:extLst>
      <p:ext uri="{BB962C8B-B14F-4D97-AF65-F5344CB8AC3E}">
        <p14:creationId xmlns:p14="http://schemas.microsoft.com/office/powerpoint/2010/main" val="2075869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CCF72-C90E-43F5-5BB7-86F4147770D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CC88A5D-769B-6EDC-C082-AC983D09BFD5}"/>
              </a:ext>
            </a:extLst>
          </p:cNvPr>
          <p:cNvGraphicFramePr>
            <a:graphicFrameLocks noGrp="1"/>
          </p:cNvGraphicFramePr>
          <p:nvPr>
            <p:extLst>
              <p:ext uri="{D42A27DB-BD31-4B8C-83A1-F6EECF244321}">
                <p14:modId xmlns:p14="http://schemas.microsoft.com/office/powerpoint/2010/main" val="233150760"/>
              </p:ext>
            </p:extLst>
          </p:nvPr>
        </p:nvGraphicFramePr>
        <p:xfrm>
          <a:off x="0" y="0"/>
          <a:ext cx="12192000" cy="262128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292243554"/>
                    </a:ext>
                  </a:extLst>
                </a:gridCol>
                <a:gridCol w="2438400">
                  <a:extLst>
                    <a:ext uri="{9D8B030D-6E8A-4147-A177-3AD203B41FA5}">
                      <a16:colId xmlns:a16="http://schemas.microsoft.com/office/drawing/2014/main" val="3364206818"/>
                    </a:ext>
                  </a:extLst>
                </a:gridCol>
                <a:gridCol w="2438400">
                  <a:extLst>
                    <a:ext uri="{9D8B030D-6E8A-4147-A177-3AD203B41FA5}">
                      <a16:colId xmlns:a16="http://schemas.microsoft.com/office/drawing/2014/main" val="1508171268"/>
                    </a:ext>
                  </a:extLst>
                </a:gridCol>
                <a:gridCol w="2438400">
                  <a:extLst>
                    <a:ext uri="{9D8B030D-6E8A-4147-A177-3AD203B41FA5}">
                      <a16:colId xmlns:a16="http://schemas.microsoft.com/office/drawing/2014/main" val="1094993025"/>
                    </a:ext>
                  </a:extLst>
                </a:gridCol>
                <a:gridCol w="2438400">
                  <a:extLst>
                    <a:ext uri="{9D8B030D-6E8A-4147-A177-3AD203B41FA5}">
                      <a16:colId xmlns:a16="http://schemas.microsoft.com/office/drawing/2014/main" val="645213473"/>
                    </a:ext>
                  </a:extLst>
                </a:gridCol>
              </a:tblGrid>
              <a:tr h="335666">
                <a:tc gridSpan="5">
                  <a:txBody>
                    <a:bodyPr/>
                    <a:lstStyle/>
                    <a:p>
                      <a:pPr algn="l"/>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33. </a:t>
                      </a:r>
                      <a:r>
                        <a:rPr kumimoji="0" lang="en-US" sz="20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What is the period trend for atomic radius?</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400" b="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7255835"/>
                  </a:ext>
                </a:extLst>
              </a:tr>
              <a:tr h="332965">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39390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Mass in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rgbClr val="FF3300"/>
                          </a:solidFill>
                          <a:latin typeface="Times New Roman" panose="02020603050405020304" pitchFamily="18" charset="0"/>
                          <a:cs typeface="Times New Roman" panose="02020603050405020304" pitchFamily="18" charset="0"/>
                        </a:rPr>
                        <a:t>130.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rgbClr val="FF3300"/>
                          </a:solidFill>
                          <a:latin typeface="Times New Roman" panose="02020603050405020304" pitchFamily="18" charset="0"/>
                          <a:cs typeface="Times New Roman" panose="02020603050405020304" pitchFamily="18"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rgbClr val="FF3300"/>
                          </a:solidFill>
                          <a:latin typeface="Times New Roman" panose="02020603050405020304" pitchFamily="18" charset="0"/>
                          <a:cs typeface="Times New Roman" panose="02020603050405020304" pitchFamily="18" charset="0"/>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rgbClr val="FF3300"/>
                          </a:solidFill>
                          <a:latin typeface="Times New Roman" panose="02020603050405020304" pitchFamily="18" charset="0"/>
                          <a:cs typeface="Times New Roman" panose="02020603050405020304" pitchFamily="18" charset="0"/>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630125">
                <a:tc gridSpan="5">
                  <a:txBody>
                    <a:bodyPr/>
                    <a:lstStyle/>
                    <a:p>
                      <a:pPr algn="ctr"/>
                      <a:r>
                        <a:rPr lang="en-US" sz="4400" b="0" dirty="0">
                          <a:solidFill>
                            <a:schemeClr val="bg1"/>
                          </a:solidFill>
                          <a:latin typeface="The Serif Hand Extrablack" panose="03070B02030502020204" pitchFamily="66" charset="0"/>
                          <a:cs typeface="Times New Roman" panose="02020603050405020304" pitchFamily="18" charset="0"/>
                        </a:rPr>
                        <a:t>With more and more protons pulling on the same number of shells,</a:t>
                      </a:r>
                      <a:br>
                        <a:rPr lang="en-US" sz="4400" b="0" dirty="0">
                          <a:solidFill>
                            <a:schemeClr val="bg1"/>
                          </a:solidFill>
                          <a:latin typeface="The Serif Hand Extrablack" panose="03070B02030502020204" pitchFamily="66" charset="0"/>
                          <a:cs typeface="Times New Roman" panose="02020603050405020304" pitchFamily="18" charset="0"/>
                        </a:rPr>
                      </a:br>
                      <a:r>
                        <a:rPr lang="en-US" sz="4400" b="0" dirty="0">
                          <a:solidFill>
                            <a:schemeClr val="bg1"/>
                          </a:solidFill>
                          <a:latin typeface="The Serif Hand Extrablack" panose="03070B02030502020204" pitchFamily="66" charset="0"/>
                          <a:cs typeface="Times New Roman" panose="02020603050405020304" pitchFamily="18" charset="0"/>
                        </a:rPr>
                        <a:t>the atoms shrink with this great positive pull from the center of the atom.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pPr algn="ctr"/>
                      <a:endParaRPr lang="en-US" sz="20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0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0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000" b="0" dirty="0">
                        <a:solidFill>
                          <a:srgbClr val="FF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99528"/>
                  </a:ext>
                </a:extLst>
              </a:tr>
            </a:tbl>
          </a:graphicData>
        </a:graphic>
      </p:graphicFrame>
      <p:graphicFrame>
        <p:nvGraphicFramePr>
          <p:cNvPr id="2" name="Table 1">
            <a:extLst>
              <a:ext uri="{FF2B5EF4-FFF2-40B4-BE49-F238E27FC236}">
                <a16:creationId xmlns:a16="http://schemas.microsoft.com/office/drawing/2014/main" id="{C7E53528-A7DC-C976-79E4-9E2BC730B74F}"/>
              </a:ext>
            </a:extLst>
          </p:cNvPr>
          <p:cNvGraphicFramePr>
            <a:graphicFrameLocks noGrp="1"/>
          </p:cNvGraphicFramePr>
          <p:nvPr>
            <p:extLst>
              <p:ext uri="{D42A27DB-BD31-4B8C-83A1-F6EECF244321}">
                <p14:modId xmlns:p14="http://schemas.microsoft.com/office/powerpoint/2010/main" val="733640038"/>
              </p:ext>
            </p:extLst>
          </p:nvPr>
        </p:nvGraphicFramePr>
        <p:xfrm>
          <a:off x="0" y="2916820"/>
          <a:ext cx="12192000" cy="39411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402159744"/>
                    </a:ext>
                  </a:extLst>
                </a:gridCol>
                <a:gridCol w="3048000">
                  <a:extLst>
                    <a:ext uri="{9D8B030D-6E8A-4147-A177-3AD203B41FA5}">
                      <a16:colId xmlns:a16="http://schemas.microsoft.com/office/drawing/2014/main" val="2976146074"/>
                    </a:ext>
                  </a:extLst>
                </a:gridCol>
                <a:gridCol w="3048000">
                  <a:extLst>
                    <a:ext uri="{9D8B030D-6E8A-4147-A177-3AD203B41FA5}">
                      <a16:colId xmlns:a16="http://schemas.microsoft.com/office/drawing/2014/main" val="1242638030"/>
                    </a:ext>
                  </a:extLst>
                </a:gridCol>
                <a:gridCol w="3048000">
                  <a:extLst>
                    <a:ext uri="{9D8B030D-6E8A-4147-A177-3AD203B41FA5}">
                      <a16:colId xmlns:a16="http://schemas.microsoft.com/office/drawing/2014/main" val="2587493162"/>
                    </a:ext>
                  </a:extLst>
                </a:gridCol>
              </a:tblGrid>
              <a:tr h="3941180">
                <a:tc>
                  <a:txBody>
                    <a:bodyPr/>
                    <a:lstStyle/>
                    <a:p>
                      <a:pPr algn="ctr"/>
                      <a:r>
                        <a:rPr lang="en-US" sz="1600" b="0" dirty="0">
                          <a:solidFill>
                            <a:srgbClr val="0000FF"/>
                          </a:solidFill>
                          <a:latin typeface="Times New Roman" panose="02020603050405020304" pitchFamily="18" charset="0"/>
                          <a:cs typeface="Times New Roman" panose="02020603050405020304" pitchFamily="18" charset="0"/>
                        </a:rPr>
                        <a:t>lithium</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600" b="0" dirty="0">
                          <a:solidFill>
                            <a:srgbClr val="0000FF"/>
                          </a:solidFill>
                          <a:latin typeface="Times New Roman" panose="02020603050405020304" pitchFamily="18" charset="0"/>
                          <a:cs typeface="Times New Roman" panose="02020603050405020304" pitchFamily="18" charset="0"/>
                        </a:rPr>
                        <a:t>beryllium</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600" b="0" dirty="0">
                          <a:solidFill>
                            <a:srgbClr val="0000FF"/>
                          </a:solidFill>
                          <a:latin typeface="Times New Roman" panose="02020603050405020304" pitchFamily="18" charset="0"/>
                          <a:cs typeface="Times New Roman" panose="02020603050405020304" pitchFamily="18" charset="0"/>
                        </a:rPr>
                        <a:t>boron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600" b="0" dirty="0">
                          <a:solidFill>
                            <a:srgbClr val="0000FF"/>
                          </a:solidFill>
                          <a:latin typeface="Times New Roman" panose="02020603050405020304" pitchFamily="18" charset="0"/>
                          <a:cs typeface="Times New Roman" panose="02020603050405020304" pitchFamily="18" charset="0"/>
                        </a:rPr>
                        <a:t>carbon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8135831"/>
                  </a:ext>
                </a:extLst>
              </a:tr>
            </a:tbl>
          </a:graphicData>
        </a:graphic>
      </p:graphicFrame>
      <p:sp>
        <p:nvSpPr>
          <p:cNvPr id="4" name="Flowchart: Delay 3">
            <a:extLst>
              <a:ext uri="{FF2B5EF4-FFF2-40B4-BE49-F238E27FC236}">
                <a16:creationId xmlns:a16="http://schemas.microsoft.com/office/drawing/2014/main" id="{41248169-D9E7-AA20-3907-606DBA9F7EF2}"/>
              </a:ext>
            </a:extLst>
          </p:cNvPr>
          <p:cNvSpPr/>
          <p:nvPr/>
        </p:nvSpPr>
        <p:spPr>
          <a:xfrm>
            <a:off x="0" y="4502552"/>
            <a:ext cx="825623" cy="1056189"/>
          </a:xfrm>
          <a:prstGeom prst="flowChartDelay">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E7AC446-CDD0-14AF-3EC7-E360F247D080}"/>
              </a:ext>
            </a:extLst>
          </p:cNvPr>
          <p:cNvSpPr txBox="1"/>
          <p:nvPr/>
        </p:nvSpPr>
        <p:spPr>
          <a:xfrm>
            <a:off x="0" y="4707480"/>
            <a:ext cx="968607" cy="646331"/>
          </a:xfrm>
          <a:prstGeom prst="rect">
            <a:avLst/>
          </a:prstGeom>
          <a:noFill/>
        </p:spPr>
        <p:txBody>
          <a:bodyPr wrap="square" rtlCol="0">
            <a:spAutoFit/>
          </a:bodyPr>
          <a:lstStyle/>
          <a:p>
            <a:r>
              <a:rPr lang="en-US" sz="3600" dirty="0"/>
              <a:t>3 p</a:t>
            </a:r>
            <a:r>
              <a:rPr lang="en-US" sz="3600" baseline="30000" dirty="0"/>
              <a:t>+</a:t>
            </a:r>
          </a:p>
        </p:txBody>
      </p:sp>
      <p:sp>
        <p:nvSpPr>
          <p:cNvPr id="9" name="TextBox 8">
            <a:extLst>
              <a:ext uri="{FF2B5EF4-FFF2-40B4-BE49-F238E27FC236}">
                <a16:creationId xmlns:a16="http://schemas.microsoft.com/office/drawing/2014/main" id="{5E88AA69-1D63-DB13-85D4-4B3960C8D2F7}"/>
              </a:ext>
            </a:extLst>
          </p:cNvPr>
          <p:cNvSpPr txBox="1"/>
          <p:nvPr/>
        </p:nvSpPr>
        <p:spPr>
          <a:xfrm>
            <a:off x="6096000" y="4729862"/>
            <a:ext cx="1088021" cy="646331"/>
          </a:xfrm>
          <a:prstGeom prst="rect">
            <a:avLst/>
          </a:prstGeom>
          <a:noFill/>
        </p:spPr>
        <p:txBody>
          <a:bodyPr wrap="square" rtlCol="0">
            <a:spAutoFit/>
          </a:bodyPr>
          <a:lstStyle/>
          <a:p>
            <a:r>
              <a:rPr lang="en-US" sz="3600" dirty="0"/>
              <a:t>5 p</a:t>
            </a:r>
            <a:r>
              <a:rPr lang="en-US" sz="3600" baseline="30000" dirty="0"/>
              <a:t>+</a:t>
            </a:r>
          </a:p>
        </p:txBody>
      </p:sp>
      <p:sp>
        <p:nvSpPr>
          <p:cNvPr id="11" name="TextBox 10">
            <a:extLst>
              <a:ext uri="{FF2B5EF4-FFF2-40B4-BE49-F238E27FC236}">
                <a16:creationId xmlns:a16="http://schemas.microsoft.com/office/drawing/2014/main" id="{C3F30B7C-5986-375A-3948-98CE633B6AA4}"/>
              </a:ext>
            </a:extLst>
          </p:cNvPr>
          <p:cNvSpPr txBox="1"/>
          <p:nvPr/>
        </p:nvSpPr>
        <p:spPr>
          <a:xfrm>
            <a:off x="9122778" y="4729862"/>
            <a:ext cx="1088021" cy="646331"/>
          </a:xfrm>
          <a:prstGeom prst="rect">
            <a:avLst/>
          </a:prstGeom>
          <a:noFill/>
        </p:spPr>
        <p:txBody>
          <a:bodyPr wrap="square" rtlCol="0">
            <a:spAutoFit/>
          </a:bodyPr>
          <a:lstStyle/>
          <a:p>
            <a:r>
              <a:rPr lang="en-US" sz="3600" dirty="0"/>
              <a:t>6 p</a:t>
            </a:r>
            <a:r>
              <a:rPr lang="en-US" sz="3600" baseline="30000" dirty="0"/>
              <a:t>+</a:t>
            </a:r>
          </a:p>
        </p:txBody>
      </p:sp>
      <p:sp>
        <p:nvSpPr>
          <p:cNvPr id="12" name="Flowchart: Delay 11">
            <a:extLst>
              <a:ext uri="{FF2B5EF4-FFF2-40B4-BE49-F238E27FC236}">
                <a16:creationId xmlns:a16="http://schemas.microsoft.com/office/drawing/2014/main" id="{FEB04FD5-275B-26C2-4FD5-3378C3A07EBA}"/>
              </a:ext>
            </a:extLst>
          </p:cNvPr>
          <p:cNvSpPr/>
          <p:nvPr/>
        </p:nvSpPr>
        <p:spPr>
          <a:xfrm>
            <a:off x="0" y="4062714"/>
            <a:ext cx="1981201" cy="2037144"/>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Delay 12">
            <a:extLst>
              <a:ext uri="{FF2B5EF4-FFF2-40B4-BE49-F238E27FC236}">
                <a16:creationId xmlns:a16="http://schemas.microsoft.com/office/drawing/2014/main" id="{E0A069B8-C6A7-39D5-0C35-41DD400D72E0}"/>
              </a:ext>
            </a:extLst>
          </p:cNvPr>
          <p:cNvSpPr/>
          <p:nvPr/>
        </p:nvSpPr>
        <p:spPr>
          <a:xfrm>
            <a:off x="-1" y="3557482"/>
            <a:ext cx="2708477" cy="29474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E6FA423-DF36-4FA6-9FA0-6D39D7A5B5F4}"/>
              </a:ext>
            </a:extLst>
          </p:cNvPr>
          <p:cNvSpPr/>
          <p:nvPr/>
        </p:nvSpPr>
        <p:spPr>
          <a:xfrm>
            <a:off x="1527858" y="4213185"/>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D750FB5-F091-072F-96D7-1C7A8727D9B8}"/>
              </a:ext>
            </a:extLst>
          </p:cNvPr>
          <p:cNvSpPr/>
          <p:nvPr/>
        </p:nvSpPr>
        <p:spPr>
          <a:xfrm>
            <a:off x="1785396" y="5431046"/>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12B993B-F125-213D-103F-19D63B9475A9}"/>
              </a:ext>
            </a:extLst>
          </p:cNvPr>
          <p:cNvSpPr/>
          <p:nvPr/>
        </p:nvSpPr>
        <p:spPr>
          <a:xfrm>
            <a:off x="2612021" y="4890982"/>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Delay 18">
            <a:extLst>
              <a:ext uri="{FF2B5EF4-FFF2-40B4-BE49-F238E27FC236}">
                <a16:creationId xmlns:a16="http://schemas.microsoft.com/office/drawing/2014/main" id="{4244F700-DA91-3A8F-D88C-69D34BAC5DF3}"/>
              </a:ext>
            </a:extLst>
          </p:cNvPr>
          <p:cNvSpPr/>
          <p:nvPr/>
        </p:nvSpPr>
        <p:spPr>
          <a:xfrm>
            <a:off x="9157506" y="4062714"/>
            <a:ext cx="1267430" cy="2037144"/>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Delay 19">
            <a:extLst>
              <a:ext uri="{FF2B5EF4-FFF2-40B4-BE49-F238E27FC236}">
                <a16:creationId xmlns:a16="http://schemas.microsoft.com/office/drawing/2014/main" id="{4CAA39A3-731C-A6B2-0862-57CFB1A37B90}"/>
              </a:ext>
            </a:extLst>
          </p:cNvPr>
          <p:cNvSpPr/>
          <p:nvPr/>
        </p:nvSpPr>
        <p:spPr>
          <a:xfrm>
            <a:off x="9157504" y="3557482"/>
            <a:ext cx="1785397" cy="29474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A30813E-6409-0C3F-7756-9E04ED4501F5}"/>
              </a:ext>
            </a:extLst>
          </p:cNvPr>
          <p:cNvSpPr/>
          <p:nvPr/>
        </p:nvSpPr>
        <p:spPr>
          <a:xfrm>
            <a:off x="10087824" y="4192406"/>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13CFB64-EBE1-D9A9-2171-1468ABF96F6B}"/>
              </a:ext>
            </a:extLst>
          </p:cNvPr>
          <p:cNvSpPr/>
          <p:nvPr/>
        </p:nvSpPr>
        <p:spPr>
          <a:xfrm>
            <a:off x="10143831" y="5711820"/>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DAEDADF-7A7E-BC98-FA32-F7542C611B09}"/>
              </a:ext>
            </a:extLst>
          </p:cNvPr>
          <p:cNvSpPr/>
          <p:nvPr/>
        </p:nvSpPr>
        <p:spPr>
          <a:xfrm>
            <a:off x="10194882" y="3525194"/>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Delay 25">
            <a:extLst>
              <a:ext uri="{FF2B5EF4-FFF2-40B4-BE49-F238E27FC236}">
                <a16:creationId xmlns:a16="http://schemas.microsoft.com/office/drawing/2014/main" id="{E7C7564F-3AB7-DF76-63FE-BD83BB39D379}"/>
              </a:ext>
            </a:extLst>
          </p:cNvPr>
          <p:cNvSpPr/>
          <p:nvPr/>
        </p:nvSpPr>
        <p:spPr>
          <a:xfrm>
            <a:off x="6114322" y="4168816"/>
            <a:ext cx="1422728" cy="2037144"/>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Delay 26">
            <a:extLst>
              <a:ext uri="{FF2B5EF4-FFF2-40B4-BE49-F238E27FC236}">
                <a16:creationId xmlns:a16="http://schemas.microsoft.com/office/drawing/2014/main" id="{7F50020E-D32C-13B0-A988-600AB5C4B4C3}"/>
              </a:ext>
            </a:extLst>
          </p:cNvPr>
          <p:cNvSpPr/>
          <p:nvPr/>
        </p:nvSpPr>
        <p:spPr>
          <a:xfrm>
            <a:off x="6114321" y="3663584"/>
            <a:ext cx="2115278" cy="29474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1DE28597-1428-E804-AEF4-FCAB36755B32}"/>
              </a:ext>
            </a:extLst>
          </p:cNvPr>
          <p:cNvSpPr/>
          <p:nvPr/>
        </p:nvSpPr>
        <p:spPr>
          <a:xfrm>
            <a:off x="7264559" y="4390664"/>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6883AA4-3F3D-1B19-AA14-93FD2A281526}"/>
              </a:ext>
            </a:extLst>
          </p:cNvPr>
          <p:cNvSpPr/>
          <p:nvPr/>
        </p:nvSpPr>
        <p:spPr>
          <a:xfrm>
            <a:off x="7346546" y="5608898"/>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5DE5AA35-299C-7A4B-B44F-06BFE9EFC2BC}"/>
              </a:ext>
            </a:extLst>
          </p:cNvPr>
          <p:cNvSpPr/>
          <p:nvPr/>
        </p:nvSpPr>
        <p:spPr>
          <a:xfrm>
            <a:off x="8077200" y="4567817"/>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8DC2C49-89AD-AB10-A130-D6EFD7301E7D}"/>
              </a:ext>
            </a:extLst>
          </p:cNvPr>
          <p:cNvSpPr txBox="1"/>
          <p:nvPr/>
        </p:nvSpPr>
        <p:spPr>
          <a:xfrm>
            <a:off x="3035454" y="4757637"/>
            <a:ext cx="1088021" cy="646331"/>
          </a:xfrm>
          <a:prstGeom prst="rect">
            <a:avLst/>
          </a:prstGeom>
          <a:noFill/>
        </p:spPr>
        <p:txBody>
          <a:bodyPr wrap="square" rtlCol="0">
            <a:spAutoFit/>
          </a:bodyPr>
          <a:lstStyle/>
          <a:p>
            <a:r>
              <a:rPr lang="en-US" sz="3600" dirty="0"/>
              <a:t>4 p</a:t>
            </a:r>
            <a:r>
              <a:rPr lang="en-US" sz="3600" baseline="30000" dirty="0"/>
              <a:t>+</a:t>
            </a:r>
          </a:p>
        </p:txBody>
      </p:sp>
      <p:sp>
        <p:nvSpPr>
          <p:cNvPr id="33" name="Flowchart: Delay 32">
            <a:extLst>
              <a:ext uri="{FF2B5EF4-FFF2-40B4-BE49-F238E27FC236}">
                <a16:creationId xmlns:a16="http://schemas.microsoft.com/office/drawing/2014/main" id="{A047A53E-8620-82E7-6907-CE8AD5A70203}"/>
              </a:ext>
            </a:extLst>
          </p:cNvPr>
          <p:cNvSpPr/>
          <p:nvPr/>
        </p:nvSpPr>
        <p:spPr>
          <a:xfrm>
            <a:off x="3035454" y="4112871"/>
            <a:ext cx="1661449" cy="2037144"/>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Delay 33">
            <a:extLst>
              <a:ext uri="{FF2B5EF4-FFF2-40B4-BE49-F238E27FC236}">
                <a16:creationId xmlns:a16="http://schemas.microsoft.com/office/drawing/2014/main" id="{B83CBA94-8884-AE6E-D7B1-A996A5B79536}"/>
              </a:ext>
            </a:extLst>
          </p:cNvPr>
          <p:cNvSpPr/>
          <p:nvPr/>
        </p:nvSpPr>
        <p:spPr>
          <a:xfrm>
            <a:off x="3035453" y="3607639"/>
            <a:ext cx="2328929" cy="29474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69DF1FD-6CCB-BD04-EAC3-B3E362D0D535}"/>
              </a:ext>
            </a:extLst>
          </p:cNvPr>
          <p:cNvSpPr/>
          <p:nvPr/>
        </p:nvSpPr>
        <p:spPr>
          <a:xfrm>
            <a:off x="4336642" y="4277523"/>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564E0507-F065-C0A0-587F-4531A4856B1A}"/>
              </a:ext>
            </a:extLst>
          </p:cNvPr>
          <p:cNvSpPr/>
          <p:nvPr/>
        </p:nvSpPr>
        <p:spPr>
          <a:xfrm>
            <a:off x="4522074" y="5502798"/>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94EBAFE9-606E-363D-40D4-148ABAD024E6}"/>
              </a:ext>
            </a:extLst>
          </p:cNvPr>
          <p:cNvSpPr/>
          <p:nvPr/>
        </p:nvSpPr>
        <p:spPr>
          <a:xfrm>
            <a:off x="5245262" y="5322945"/>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ADFEC77-A386-3ECC-C96C-3EF974A0A0A7}"/>
              </a:ext>
            </a:extLst>
          </p:cNvPr>
          <p:cNvSpPr/>
          <p:nvPr/>
        </p:nvSpPr>
        <p:spPr>
          <a:xfrm>
            <a:off x="5107322" y="4278689"/>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81007F53-01F4-8B47-B068-E20FE4F4D24C}"/>
              </a:ext>
            </a:extLst>
          </p:cNvPr>
          <p:cNvSpPr/>
          <p:nvPr/>
        </p:nvSpPr>
        <p:spPr>
          <a:xfrm>
            <a:off x="7495088" y="3719334"/>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9419331-43B1-F7EE-1993-A719F4EAFCDA}"/>
              </a:ext>
            </a:extLst>
          </p:cNvPr>
          <p:cNvSpPr/>
          <p:nvPr/>
        </p:nvSpPr>
        <p:spPr>
          <a:xfrm>
            <a:off x="8086350" y="5558741"/>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0696B15-4964-B6FE-80D6-5EF79695C75B}"/>
              </a:ext>
            </a:extLst>
          </p:cNvPr>
          <p:cNvSpPr/>
          <p:nvPr/>
        </p:nvSpPr>
        <p:spPr>
          <a:xfrm>
            <a:off x="10729245" y="4146905"/>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0E8CB52-B903-07EC-22DC-83890BE288B7}"/>
              </a:ext>
            </a:extLst>
          </p:cNvPr>
          <p:cNvSpPr/>
          <p:nvPr/>
        </p:nvSpPr>
        <p:spPr>
          <a:xfrm>
            <a:off x="10891291" y="5060418"/>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4D33BB6-909F-73F4-8C5A-507CA2281F4D}"/>
              </a:ext>
            </a:extLst>
          </p:cNvPr>
          <p:cNvSpPr/>
          <p:nvPr/>
        </p:nvSpPr>
        <p:spPr>
          <a:xfrm>
            <a:off x="10745647" y="5689920"/>
            <a:ext cx="162046" cy="162045"/>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AAD4CE11-EB9A-1CC6-F7C3-1BD701B50891}"/>
              </a:ext>
            </a:extLst>
          </p:cNvPr>
          <p:cNvCxnSpPr>
            <a:cxnSpLocks/>
            <a:stCxn id="14" idx="3"/>
          </p:cNvCxnSpPr>
          <p:nvPr/>
        </p:nvCxnSpPr>
        <p:spPr>
          <a:xfrm flipH="1">
            <a:off x="990600" y="4351499"/>
            <a:ext cx="560989" cy="257155"/>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FD88274-D103-3EC0-7F65-AFF7164E740A}"/>
              </a:ext>
            </a:extLst>
          </p:cNvPr>
          <p:cNvCxnSpPr>
            <a:cxnSpLocks/>
          </p:cNvCxnSpPr>
          <p:nvPr/>
        </p:nvCxnSpPr>
        <p:spPr>
          <a:xfrm flipH="1">
            <a:off x="1608881" y="4952224"/>
            <a:ext cx="1031833" cy="78421"/>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58BAB93-4DAF-D698-BB3F-F3A6112759E7}"/>
              </a:ext>
            </a:extLst>
          </p:cNvPr>
          <p:cNvCxnSpPr>
            <a:cxnSpLocks/>
          </p:cNvCxnSpPr>
          <p:nvPr/>
        </p:nvCxnSpPr>
        <p:spPr>
          <a:xfrm flipH="1" flipV="1">
            <a:off x="1129932" y="5353811"/>
            <a:ext cx="689944" cy="172421"/>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BBD39D3-7E18-2B92-F585-9190C2A08AD1}"/>
              </a:ext>
            </a:extLst>
          </p:cNvPr>
          <p:cNvCxnSpPr>
            <a:cxnSpLocks/>
          </p:cNvCxnSpPr>
          <p:nvPr/>
        </p:nvCxnSpPr>
        <p:spPr>
          <a:xfrm flipH="1" flipV="1">
            <a:off x="3888085" y="5386320"/>
            <a:ext cx="689944" cy="172421"/>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4D6D49A9-D212-CD54-1450-A2639D7F6730}"/>
              </a:ext>
            </a:extLst>
          </p:cNvPr>
          <p:cNvCxnSpPr>
            <a:cxnSpLocks/>
          </p:cNvCxnSpPr>
          <p:nvPr/>
        </p:nvCxnSpPr>
        <p:spPr>
          <a:xfrm flipH="1" flipV="1">
            <a:off x="4153472" y="5097685"/>
            <a:ext cx="1115896" cy="281322"/>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A34BF4A-8C70-103E-04AF-10FC4199D713}"/>
              </a:ext>
            </a:extLst>
          </p:cNvPr>
          <p:cNvCxnSpPr>
            <a:cxnSpLocks/>
          </p:cNvCxnSpPr>
          <p:nvPr/>
        </p:nvCxnSpPr>
        <p:spPr>
          <a:xfrm flipH="1">
            <a:off x="4094820" y="4374869"/>
            <a:ext cx="1086584" cy="438713"/>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9E981F8-7062-D977-6DF4-DF9A3BCF4142}"/>
              </a:ext>
            </a:extLst>
          </p:cNvPr>
          <p:cNvCxnSpPr>
            <a:cxnSpLocks/>
          </p:cNvCxnSpPr>
          <p:nvPr/>
        </p:nvCxnSpPr>
        <p:spPr>
          <a:xfrm flipH="1">
            <a:off x="3983613" y="4365451"/>
            <a:ext cx="505671" cy="342029"/>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58" name="Flowchart: Delay 57">
            <a:extLst>
              <a:ext uri="{FF2B5EF4-FFF2-40B4-BE49-F238E27FC236}">
                <a16:creationId xmlns:a16="http://schemas.microsoft.com/office/drawing/2014/main" id="{1A0CB6AF-C0A2-CF50-869E-61B3AB4259B3}"/>
              </a:ext>
            </a:extLst>
          </p:cNvPr>
          <p:cNvSpPr/>
          <p:nvPr/>
        </p:nvSpPr>
        <p:spPr>
          <a:xfrm>
            <a:off x="3033694" y="4583574"/>
            <a:ext cx="825623" cy="10561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lowchart: Delay 58">
            <a:extLst>
              <a:ext uri="{FF2B5EF4-FFF2-40B4-BE49-F238E27FC236}">
                <a16:creationId xmlns:a16="http://schemas.microsoft.com/office/drawing/2014/main" id="{D4801815-42B8-F306-DDC7-7A2A8383FDFE}"/>
              </a:ext>
            </a:extLst>
          </p:cNvPr>
          <p:cNvSpPr/>
          <p:nvPr/>
        </p:nvSpPr>
        <p:spPr>
          <a:xfrm>
            <a:off x="6112914" y="4599008"/>
            <a:ext cx="825623" cy="10561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lowchart: Delay 59">
            <a:extLst>
              <a:ext uri="{FF2B5EF4-FFF2-40B4-BE49-F238E27FC236}">
                <a16:creationId xmlns:a16="http://schemas.microsoft.com/office/drawing/2014/main" id="{48C047A2-CD7E-A40F-3224-0F168FB97342}"/>
              </a:ext>
            </a:extLst>
          </p:cNvPr>
          <p:cNvSpPr/>
          <p:nvPr/>
        </p:nvSpPr>
        <p:spPr>
          <a:xfrm>
            <a:off x="9156546" y="4567817"/>
            <a:ext cx="825623" cy="1056189"/>
          </a:xfrm>
          <a:prstGeom prst="flowChartDelay">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1" name="Straight Arrow Connector 60">
            <a:extLst>
              <a:ext uri="{FF2B5EF4-FFF2-40B4-BE49-F238E27FC236}">
                <a16:creationId xmlns:a16="http://schemas.microsoft.com/office/drawing/2014/main" id="{412FDA2D-6110-BE49-B328-35764E5681ED}"/>
              </a:ext>
            </a:extLst>
          </p:cNvPr>
          <p:cNvCxnSpPr>
            <a:cxnSpLocks/>
          </p:cNvCxnSpPr>
          <p:nvPr/>
        </p:nvCxnSpPr>
        <p:spPr>
          <a:xfrm flipH="1">
            <a:off x="6825686" y="3785852"/>
            <a:ext cx="782754" cy="773848"/>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7E5EEA0-9CD7-65A8-3A86-946DF9CF0DFA}"/>
              </a:ext>
            </a:extLst>
          </p:cNvPr>
          <p:cNvCxnSpPr>
            <a:cxnSpLocks/>
          </p:cNvCxnSpPr>
          <p:nvPr/>
        </p:nvCxnSpPr>
        <p:spPr>
          <a:xfrm flipH="1">
            <a:off x="6988926" y="4657198"/>
            <a:ext cx="1119371" cy="438713"/>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8DAB83BE-7BBE-F38B-6638-C202379F64E2}"/>
              </a:ext>
            </a:extLst>
          </p:cNvPr>
          <p:cNvCxnSpPr>
            <a:cxnSpLocks/>
            <a:stCxn id="40" idx="1"/>
          </p:cNvCxnSpPr>
          <p:nvPr/>
        </p:nvCxnSpPr>
        <p:spPr>
          <a:xfrm flipH="1" flipV="1">
            <a:off x="7078709" y="5290908"/>
            <a:ext cx="1031372" cy="291564"/>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3F199FA4-691E-A4C9-2D81-551498764F81}"/>
              </a:ext>
            </a:extLst>
          </p:cNvPr>
          <p:cNvCxnSpPr>
            <a:cxnSpLocks/>
          </p:cNvCxnSpPr>
          <p:nvPr/>
        </p:nvCxnSpPr>
        <p:spPr>
          <a:xfrm flipH="1" flipV="1">
            <a:off x="6945966" y="5484475"/>
            <a:ext cx="458848" cy="192271"/>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1CF27C51-146C-FAD9-3E27-1398C40EDBE7}"/>
              </a:ext>
            </a:extLst>
          </p:cNvPr>
          <p:cNvCxnSpPr>
            <a:cxnSpLocks/>
          </p:cNvCxnSpPr>
          <p:nvPr/>
        </p:nvCxnSpPr>
        <p:spPr>
          <a:xfrm flipH="1">
            <a:off x="6960250" y="4496896"/>
            <a:ext cx="376059" cy="290896"/>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CF97829C-839F-8444-7CD1-3282437BF70B}"/>
              </a:ext>
            </a:extLst>
          </p:cNvPr>
          <p:cNvCxnSpPr>
            <a:cxnSpLocks/>
          </p:cNvCxnSpPr>
          <p:nvPr/>
        </p:nvCxnSpPr>
        <p:spPr>
          <a:xfrm flipH="1">
            <a:off x="9728527" y="3635683"/>
            <a:ext cx="517226" cy="896197"/>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C34391B5-6A0F-030C-DD96-037945BD72C6}"/>
              </a:ext>
            </a:extLst>
          </p:cNvPr>
          <p:cNvCxnSpPr>
            <a:cxnSpLocks/>
          </p:cNvCxnSpPr>
          <p:nvPr/>
        </p:nvCxnSpPr>
        <p:spPr>
          <a:xfrm flipH="1">
            <a:off x="10015937" y="4239477"/>
            <a:ext cx="789478" cy="566269"/>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B3BEA76-D614-F273-C0D7-8234171396FA}"/>
              </a:ext>
            </a:extLst>
          </p:cNvPr>
          <p:cNvCxnSpPr>
            <a:cxnSpLocks/>
          </p:cNvCxnSpPr>
          <p:nvPr/>
        </p:nvCxnSpPr>
        <p:spPr>
          <a:xfrm flipH="1" flipV="1">
            <a:off x="10015937" y="5095911"/>
            <a:ext cx="883532" cy="14565"/>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85C7C96B-8B1E-E9BA-9C3C-18E2CC4431BD}"/>
              </a:ext>
            </a:extLst>
          </p:cNvPr>
          <p:cNvCxnSpPr>
            <a:cxnSpLocks/>
          </p:cNvCxnSpPr>
          <p:nvPr/>
        </p:nvCxnSpPr>
        <p:spPr>
          <a:xfrm flipH="1" flipV="1">
            <a:off x="10047801" y="5308458"/>
            <a:ext cx="771874" cy="425262"/>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AE0416AA-29D8-2F3D-DE2D-BAF092BD2753}"/>
              </a:ext>
            </a:extLst>
          </p:cNvPr>
          <p:cNvCxnSpPr>
            <a:cxnSpLocks/>
          </p:cNvCxnSpPr>
          <p:nvPr/>
        </p:nvCxnSpPr>
        <p:spPr>
          <a:xfrm flipH="1" flipV="1">
            <a:off x="9895223" y="5569039"/>
            <a:ext cx="332886" cy="238035"/>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8188DD08-5829-40C1-3D91-E8FA6F1AD742}"/>
              </a:ext>
            </a:extLst>
          </p:cNvPr>
          <p:cNvCxnSpPr>
            <a:cxnSpLocks/>
          </p:cNvCxnSpPr>
          <p:nvPr/>
        </p:nvCxnSpPr>
        <p:spPr>
          <a:xfrm flipH="1">
            <a:off x="9920902" y="4268367"/>
            <a:ext cx="222929" cy="325858"/>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1676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8BA96F-B929-4CAD-A2E9-29D566339FEE}"/>
              </a:ext>
            </a:extLst>
          </p:cNvPr>
          <p:cNvSpPr txBox="1"/>
          <p:nvPr/>
        </p:nvSpPr>
        <p:spPr>
          <a:xfrm>
            <a:off x="0" y="1"/>
            <a:ext cx="12192000" cy="6186309"/>
          </a:xfrm>
          <a:prstGeom prst="rect">
            <a:avLst/>
          </a:prstGeom>
          <a:noFill/>
        </p:spPr>
        <p:txBody>
          <a:bodyPr wrap="square" rtlCol="0">
            <a:spAutoFit/>
          </a:bodyPr>
          <a:lstStyle/>
          <a:p>
            <a:r>
              <a:rPr lang="en-US" sz="8000" dirty="0">
                <a:latin typeface="Times New Roman" panose="02020603050405020304" pitchFamily="18" charset="0"/>
                <a:cs typeface="Times New Roman" panose="02020603050405020304" pitchFamily="18" charset="0"/>
              </a:rPr>
              <a:t>Net Nuclear Charge Trend</a:t>
            </a:r>
          </a:p>
          <a:p>
            <a:endParaRPr lang="en-US" dirty="0"/>
          </a:p>
          <a:p>
            <a:r>
              <a:rPr lang="en-US" sz="4000" dirty="0">
                <a:latin typeface="Times New Roman" panose="02020603050405020304" pitchFamily="18" charset="0"/>
                <a:cs typeface="Times New Roman" panose="02020603050405020304" pitchFamily="18" charset="0"/>
              </a:rPr>
              <a:t>34.  Net Nuclear Charge is the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t>
            </a:r>
            <a:r>
              <a:rPr lang="en-US" sz="4400" dirty="0">
                <a:solidFill>
                  <a:srgbClr val="FF0000"/>
                </a:solidFill>
                <a:latin typeface="Times New Roman" panose="02020603050405020304" pitchFamily="18" charset="0"/>
                <a:cs typeface="Times New Roman" panose="02020603050405020304" pitchFamily="18" charset="0"/>
              </a:rPr>
              <a:t>SUM TOTAL of charges inside the NUCLEUS.  </a:t>
            </a:r>
            <a:endParaRPr lang="en-US" sz="4000" dirty="0">
              <a:latin typeface="Times New Roman" panose="02020603050405020304" pitchFamily="18" charset="0"/>
              <a:cs typeface="Times New Roman" panose="02020603050405020304" pitchFamily="18" charset="0"/>
            </a:endParaRPr>
          </a:p>
          <a:p>
            <a:br>
              <a:rPr lang="en-US" sz="40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Since inside the nucleus are only protons (positive charges) and neutrons (no charges), the net nuclear charge is always positive.  </a:t>
            </a:r>
          </a:p>
          <a:p>
            <a:endParaRPr lang="en-US" sz="3600" dirty="0">
              <a:latin typeface="Times New Roman" panose="02020603050405020304" pitchFamily="18" charset="0"/>
              <a:cs typeface="Times New Roman" panose="02020603050405020304" pitchFamily="18" charset="0"/>
            </a:endParaRPr>
          </a:p>
          <a:p>
            <a:r>
              <a:rPr lang="en-US" sz="6600" dirty="0">
                <a:solidFill>
                  <a:srgbClr val="0000FF"/>
                </a:solidFill>
                <a:latin typeface="The Serif Hand Extrablack" panose="03070B02030502020204" pitchFamily="66" charset="0"/>
                <a:cs typeface="Times New Roman" panose="02020603050405020304" pitchFamily="18" charset="0"/>
              </a:rPr>
              <a:t>In fact, if you FORGET the positive sign, it’s wrong.  </a:t>
            </a:r>
          </a:p>
        </p:txBody>
      </p:sp>
    </p:spTree>
    <p:extLst>
      <p:ext uri="{BB962C8B-B14F-4D97-AF65-F5344CB8AC3E}">
        <p14:creationId xmlns:p14="http://schemas.microsoft.com/office/powerpoint/2010/main" val="23336314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EEB4-0D51-01D0-F747-4A5C63ADF360}"/>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691E76E-A0FC-06D7-5F6D-9A1C6CA47EAD}"/>
              </a:ext>
            </a:extLst>
          </p:cNvPr>
          <p:cNvGraphicFramePr>
            <a:graphicFrameLocks noGrp="1"/>
          </p:cNvGraphicFramePr>
          <p:nvPr>
            <p:extLst>
              <p:ext uri="{D42A27DB-BD31-4B8C-83A1-F6EECF244321}">
                <p14:modId xmlns:p14="http://schemas.microsoft.com/office/powerpoint/2010/main" val="1940498483"/>
              </p:ext>
            </p:extLst>
          </p:nvPr>
        </p:nvGraphicFramePr>
        <p:xfrm>
          <a:off x="0" y="0"/>
          <a:ext cx="12191999" cy="6857998"/>
        </p:xfrm>
        <a:graphic>
          <a:graphicData uri="http://schemas.openxmlformats.org/drawingml/2006/table">
            <a:tbl>
              <a:tblPr firstRow="1" bandRow="1">
                <a:tableStyleId>{5C22544A-7EE6-4342-B048-85BDC9FD1C3A}</a:tableStyleId>
              </a:tblPr>
              <a:tblGrid>
                <a:gridCol w="5220182">
                  <a:extLst>
                    <a:ext uri="{9D8B030D-6E8A-4147-A177-3AD203B41FA5}">
                      <a16:colId xmlns:a16="http://schemas.microsoft.com/office/drawing/2014/main" val="84764685"/>
                    </a:ext>
                  </a:extLst>
                </a:gridCol>
                <a:gridCol w="1736203">
                  <a:extLst>
                    <a:ext uri="{9D8B030D-6E8A-4147-A177-3AD203B41FA5}">
                      <a16:colId xmlns:a16="http://schemas.microsoft.com/office/drawing/2014/main" val="2172013783"/>
                    </a:ext>
                  </a:extLst>
                </a:gridCol>
                <a:gridCol w="2974693">
                  <a:extLst>
                    <a:ext uri="{9D8B030D-6E8A-4147-A177-3AD203B41FA5}">
                      <a16:colId xmlns:a16="http://schemas.microsoft.com/office/drawing/2014/main" val="3262712166"/>
                    </a:ext>
                  </a:extLst>
                </a:gridCol>
                <a:gridCol w="2260921">
                  <a:extLst>
                    <a:ext uri="{9D8B030D-6E8A-4147-A177-3AD203B41FA5}">
                      <a16:colId xmlns:a16="http://schemas.microsoft.com/office/drawing/2014/main" val="4052074841"/>
                    </a:ext>
                  </a:extLst>
                </a:gridCol>
              </a:tblGrid>
              <a:tr h="1347088">
                <a:tc rowSpan="6">
                  <a:txBody>
                    <a:bodyPr/>
                    <a:lstStyle/>
                    <a:p>
                      <a:pPr algn="l"/>
                      <a:r>
                        <a:rPr lang="en-US" sz="3200" b="0" dirty="0">
                          <a:solidFill>
                            <a:schemeClr val="tx1"/>
                          </a:solidFill>
                          <a:latin typeface="Times New Roman" panose="02020603050405020304" pitchFamily="18" charset="0"/>
                          <a:cs typeface="Times New Roman" panose="02020603050405020304" pitchFamily="18" charset="0"/>
                        </a:rPr>
                        <a:t>34.  What is the group trend </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       for net nuclear charge?</a:t>
                      </a:r>
                      <a:br>
                        <a:rPr lang="en-US" sz="3200" b="0" dirty="0">
                          <a:solidFill>
                            <a:schemeClr val="tx1"/>
                          </a:solidFill>
                          <a:latin typeface="Times New Roman" panose="02020603050405020304" pitchFamily="18" charset="0"/>
                          <a:cs typeface="Times New Roman" panose="02020603050405020304" pitchFamily="18" charset="0"/>
                        </a:rPr>
                      </a:br>
                      <a:br>
                        <a:rPr lang="en-US" sz="3200" b="0" dirty="0">
                          <a:solidFill>
                            <a:schemeClr val="tx1"/>
                          </a:solidFill>
                          <a:latin typeface="Times New Roman" panose="02020603050405020304" pitchFamily="18" charset="0"/>
                          <a:cs typeface="Times New Roman" panose="02020603050405020304" pitchFamily="18" charset="0"/>
                        </a:rPr>
                      </a:br>
                      <a:br>
                        <a:rPr lang="en-US" sz="3200" b="0" dirty="0">
                          <a:solidFill>
                            <a:schemeClr val="tx1"/>
                          </a:solidFill>
                          <a:latin typeface="Times New Roman" panose="02020603050405020304" pitchFamily="18" charset="0"/>
                          <a:cs typeface="Times New Roman" panose="02020603050405020304" pitchFamily="18" charset="0"/>
                        </a:rPr>
                      </a:br>
                      <a:endParaRPr lang="en-US" sz="3200" b="0" dirty="0">
                        <a:solidFill>
                          <a:srgbClr val="0000FF"/>
                        </a:solidFill>
                        <a:latin typeface="Times New Roman" panose="02020603050405020304" pitchFamily="18"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Atomic Number</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(number of protons)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Net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Nuclear Charge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0177705"/>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Be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282911"/>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Mg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72561615"/>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Ca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044634"/>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Sr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3650822"/>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Ba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400" b="0" baseline="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5481544"/>
                  </a:ext>
                </a:extLst>
              </a:tr>
            </a:tbl>
          </a:graphicData>
        </a:graphic>
      </p:graphicFrame>
      <p:sp>
        <p:nvSpPr>
          <p:cNvPr id="2" name="TextBox 1">
            <a:extLst>
              <a:ext uri="{FF2B5EF4-FFF2-40B4-BE49-F238E27FC236}">
                <a16:creationId xmlns:a16="http://schemas.microsoft.com/office/drawing/2014/main" id="{74EBB5E8-8C3A-CBC7-5AAF-2C8C9F251CD7}"/>
              </a:ext>
            </a:extLst>
          </p:cNvPr>
          <p:cNvSpPr txBox="1"/>
          <p:nvPr/>
        </p:nvSpPr>
        <p:spPr>
          <a:xfrm>
            <a:off x="0" y="1632030"/>
            <a:ext cx="5127585" cy="5047536"/>
          </a:xfrm>
          <a:prstGeom prst="rect">
            <a:avLst/>
          </a:prstGeom>
          <a:noFill/>
        </p:spPr>
        <p:txBody>
          <a:bodyPr wrap="square" rtlCol="0">
            <a:spAutoFit/>
          </a:bodyPr>
          <a:lstStyle/>
          <a:p>
            <a:r>
              <a:rPr kumimoji="0" lang="en-US" sz="4400" b="0" i="0" u="none" strike="noStrike" kern="1200" cap="none" spc="0" normalizeH="0" baseline="0" noProof="0" dirty="0">
                <a:ln>
                  <a:noFill/>
                </a:ln>
                <a:solidFill>
                  <a:schemeClr val="bg1">
                    <a:lumMod val="95000"/>
                  </a:schemeClr>
                </a:solidFill>
                <a:effectLst/>
                <a:uLnTx/>
                <a:uFillTx/>
                <a:latin typeface="Times New Roman" panose="02020603050405020304" pitchFamily="18" charset="0"/>
                <a:ea typeface="+mn-ea"/>
                <a:cs typeface="Times New Roman" panose="02020603050405020304" pitchFamily="18" charset="0"/>
              </a:rPr>
              <a:t>The group trend </a:t>
            </a:r>
            <a:br>
              <a:rPr kumimoji="0" lang="en-US" sz="4400" b="0" i="0" u="none" strike="noStrike" kern="1200" cap="none" spc="0" normalizeH="0" baseline="0" noProof="0" dirty="0">
                <a:ln>
                  <a:noFill/>
                </a:ln>
                <a:solidFill>
                  <a:schemeClr val="bg1">
                    <a:lumMod val="95000"/>
                  </a:schemeClr>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chemeClr val="bg1">
                    <a:lumMod val="95000"/>
                  </a:schemeClr>
                </a:solidFill>
                <a:effectLst/>
                <a:uLnTx/>
                <a:uFillTx/>
                <a:latin typeface="Times New Roman" panose="02020603050405020304" pitchFamily="18" charset="0"/>
                <a:ea typeface="+mn-ea"/>
                <a:cs typeface="Times New Roman" panose="02020603050405020304" pitchFamily="18" charset="0"/>
              </a:rPr>
              <a:t>for net nuclear charge is increasing.  </a:t>
            </a:r>
            <a:b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WHY?</a:t>
            </a:r>
            <a:b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chemeClr val="bg1">
                    <a:lumMod val="95000"/>
                  </a:schemeClr>
                </a:solidFill>
                <a:effectLst/>
                <a:uLnTx/>
                <a:uFillTx/>
                <a:latin typeface="Times New Roman" panose="02020603050405020304" pitchFamily="18" charset="0"/>
                <a:ea typeface="+mn-ea"/>
                <a:cs typeface="Times New Roman" panose="02020603050405020304" pitchFamily="18" charset="0"/>
              </a:rPr>
              <a:t>Each box below has more protons, all protons are positive.  </a:t>
            </a:r>
            <a:endParaRPr lang="en-US" sz="4400" dirty="0">
              <a:solidFill>
                <a:schemeClr val="bg1">
                  <a:lumMod val="95000"/>
                </a:schemeClr>
              </a:solidFill>
            </a:endParaRPr>
          </a:p>
        </p:txBody>
      </p:sp>
    </p:spTree>
    <p:extLst>
      <p:ext uri="{BB962C8B-B14F-4D97-AF65-F5344CB8AC3E}">
        <p14:creationId xmlns:p14="http://schemas.microsoft.com/office/powerpoint/2010/main" val="3259334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A0EB5-E9F0-8CAF-6F8B-46549BA01FF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2C27C44-18AD-0E08-A57E-3AB1C560C976}"/>
              </a:ext>
            </a:extLst>
          </p:cNvPr>
          <p:cNvGraphicFramePr>
            <a:graphicFrameLocks noGrp="1"/>
          </p:cNvGraphicFramePr>
          <p:nvPr/>
        </p:nvGraphicFramePr>
        <p:xfrm>
          <a:off x="0" y="0"/>
          <a:ext cx="12191999" cy="6857998"/>
        </p:xfrm>
        <a:graphic>
          <a:graphicData uri="http://schemas.openxmlformats.org/drawingml/2006/table">
            <a:tbl>
              <a:tblPr firstRow="1" bandRow="1">
                <a:tableStyleId>{5C22544A-7EE6-4342-B048-85BDC9FD1C3A}</a:tableStyleId>
              </a:tblPr>
              <a:tblGrid>
                <a:gridCol w="5220182">
                  <a:extLst>
                    <a:ext uri="{9D8B030D-6E8A-4147-A177-3AD203B41FA5}">
                      <a16:colId xmlns:a16="http://schemas.microsoft.com/office/drawing/2014/main" val="84764685"/>
                    </a:ext>
                  </a:extLst>
                </a:gridCol>
                <a:gridCol w="1736203">
                  <a:extLst>
                    <a:ext uri="{9D8B030D-6E8A-4147-A177-3AD203B41FA5}">
                      <a16:colId xmlns:a16="http://schemas.microsoft.com/office/drawing/2014/main" val="2172013783"/>
                    </a:ext>
                  </a:extLst>
                </a:gridCol>
                <a:gridCol w="2974693">
                  <a:extLst>
                    <a:ext uri="{9D8B030D-6E8A-4147-A177-3AD203B41FA5}">
                      <a16:colId xmlns:a16="http://schemas.microsoft.com/office/drawing/2014/main" val="3262712166"/>
                    </a:ext>
                  </a:extLst>
                </a:gridCol>
                <a:gridCol w="2260921">
                  <a:extLst>
                    <a:ext uri="{9D8B030D-6E8A-4147-A177-3AD203B41FA5}">
                      <a16:colId xmlns:a16="http://schemas.microsoft.com/office/drawing/2014/main" val="4052074841"/>
                    </a:ext>
                  </a:extLst>
                </a:gridCol>
              </a:tblGrid>
              <a:tr h="1347088">
                <a:tc rowSpan="6">
                  <a:txBody>
                    <a:bodyPr/>
                    <a:lstStyle/>
                    <a:p>
                      <a:pPr algn="l"/>
                      <a:r>
                        <a:rPr lang="en-US" sz="3200" b="0" dirty="0">
                          <a:solidFill>
                            <a:schemeClr val="tx1"/>
                          </a:solidFill>
                          <a:latin typeface="Times New Roman" panose="02020603050405020304" pitchFamily="18" charset="0"/>
                          <a:cs typeface="Times New Roman" panose="02020603050405020304" pitchFamily="18" charset="0"/>
                        </a:rPr>
                        <a:t>34.  What is the group trend </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       for net nuclear charge?</a:t>
                      </a:r>
                      <a:br>
                        <a:rPr lang="en-US" sz="3200" b="0" dirty="0">
                          <a:solidFill>
                            <a:schemeClr val="tx1"/>
                          </a:solidFill>
                          <a:latin typeface="Times New Roman" panose="02020603050405020304" pitchFamily="18" charset="0"/>
                          <a:cs typeface="Times New Roman" panose="02020603050405020304" pitchFamily="18" charset="0"/>
                        </a:rPr>
                      </a:br>
                      <a:br>
                        <a:rPr lang="en-US" sz="3200" b="0" dirty="0">
                          <a:solidFill>
                            <a:schemeClr val="tx1"/>
                          </a:solidFill>
                          <a:latin typeface="Times New Roman" panose="02020603050405020304" pitchFamily="18" charset="0"/>
                          <a:cs typeface="Times New Roman" panose="02020603050405020304" pitchFamily="18" charset="0"/>
                        </a:rPr>
                      </a:br>
                      <a:br>
                        <a:rPr lang="en-US" sz="3200" b="0" dirty="0">
                          <a:solidFill>
                            <a:schemeClr val="tx1"/>
                          </a:solidFill>
                          <a:latin typeface="Times New Roman" panose="02020603050405020304" pitchFamily="18" charset="0"/>
                          <a:cs typeface="Times New Roman" panose="02020603050405020304" pitchFamily="18" charset="0"/>
                        </a:rPr>
                      </a:br>
                      <a:endParaRPr lang="en-US" sz="3200" b="0" dirty="0">
                        <a:solidFill>
                          <a:srgbClr val="0000FF"/>
                        </a:solidFill>
                        <a:latin typeface="Times New Roman" panose="02020603050405020304" pitchFamily="18"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Atomic Number</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(number of protons)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Net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Nuclear Charge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0177705"/>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Be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4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+4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282911"/>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Mg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12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+12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72561615"/>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Ca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044634"/>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Sr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38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+38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3650822"/>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Ba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56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+56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5481544"/>
                  </a:ext>
                </a:extLst>
              </a:tr>
            </a:tbl>
          </a:graphicData>
        </a:graphic>
      </p:graphicFrame>
      <p:sp>
        <p:nvSpPr>
          <p:cNvPr id="2" name="TextBox 1">
            <a:extLst>
              <a:ext uri="{FF2B5EF4-FFF2-40B4-BE49-F238E27FC236}">
                <a16:creationId xmlns:a16="http://schemas.microsoft.com/office/drawing/2014/main" id="{28D4A198-1F91-227E-F3F2-ACF8B6325DD0}"/>
              </a:ext>
            </a:extLst>
          </p:cNvPr>
          <p:cNvSpPr txBox="1"/>
          <p:nvPr/>
        </p:nvSpPr>
        <p:spPr>
          <a:xfrm>
            <a:off x="0" y="1632030"/>
            <a:ext cx="5127585" cy="5047536"/>
          </a:xfrm>
          <a:prstGeom prst="rect">
            <a:avLst/>
          </a:prstGeom>
          <a:noFill/>
        </p:spPr>
        <p:txBody>
          <a:bodyPr wrap="square" rtlCol="0">
            <a:spAutoFit/>
          </a:bodyPr>
          <a:lstStyle/>
          <a:p>
            <a:r>
              <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group trend </a:t>
            </a:r>
            <a:br>
              <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 net nuclear charge is increasing.  </a:t>
            </a:r>
            <a:b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WHY?</a:t>
            </a:r>
            <a:b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chemeClr val="bg1">
                    <a:lumMod val="95000"/>
                  </a:schemeClr>
                </a:solidFill>
                <a:effectLst/>
                <a:uLnTx/>
                <a:uFillTx/>
                <a:latin typeface="Times New Roman" panose="02020603050405020304" pitchFamily="18" charset="0"/>
                <a:ea typeface="+mn-ea"/>
                <a:cs typeface="Times New Roman" panose="02020603050405020304" pitchFamily="18" charset="0"/>
              </a:rPr>
              <a:t>Each box below has more protons, all protons are positive.  </a:t>
            </a:r>
            <a:endParaRPr lang="en-US" sz="4400" dirty="0">
              <a:solidFill>
                <a:schemeClr val="bg1">
                  <a:lumMod val="95000"/>
                </a:schemeClr>
              </a:solidFill>
            </a:endParaRPr>
          </a:p>
        </p:txBody>
      </p:sp>
    </p:spTree>
    <p:extLst>
      <p:ext uri="{BB962C8B-B14F-4D97-AF65-F5344CB8AC3E}">
        <p14:creationId xmlns:p14="http://schemas.microsoft.com/office/powerpoint/2010/main" val="735073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11043-F508-F9C0-63B2-50FCEB14AFE6}"/>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9BF2440-81F7-CDB5-E052-2FE20487DD22}"/>
              </a:ext>
            </a:extLst>
          </p:cNvPr>
          <p:cNvGraphicFramePr>
            <a:graphicFrameLocks noGrp="1"/>
          </p:cNvGraphicFramePr>
          <p:nvPr/>
        </p:nvGraphicFramePr>
        <p:xfrm>
          <a:off x="0" y="0"/>
          <a:ext cx="12191999" cy="6857998"/>
        </p:xfrm>
        <a:graphic>
          <a:graphicData uri="http://schemas.openxmlformats.org/drawingml/2006/table">
            <a:tbl>
              <a:tblPr firstRow="1" bandRow="1">
                <a:tableStyleId>{5C22544A-7EE6-4342-B048-85BDC9FD1C3A}</a:tableStyleId>
              </a:tblPr>
              <a:tblGrid>
                <a:gridCol w="5220182">
                  <a:extLst>
                    <a:ext uri="{9D8B030D-6E8A-4147-A177-3AD203B41FA5}">
                      <a16:colId xmlns:a16="http://schemas.microsoft.com/office/drawing/2014/main" val="84764685"/>
                    </a:ext>
                  </a:extLst>
                </a:gridCol>
                <a:gridCol w="1736203">
                  <a:extLst>
                    <a:ext uri="{9D8B030D-6E8A-4147-A177-3AD203B41FA5}">
                      <a16:colId xmlns:a16="http://schemas.microsoft.com/office/drawing/2014/main" val="2172013783"/>
                    </a:ext>
                  </a:extLst>
                </a:gridCol>
                <a:gridCol w="2974693">
                  <a:extLst>
                    <a:ext uri="{9D8B030D-6E8A-4147-A177-3AD203B41FA5}">
                      <a16:colId xmlns:a16="http://schemas.microsoft.com/office/drawing/2014/main" val="3262712166"/>
                    </a:ext>
                  </a:extLst>
                </a:gridCol>
                <a:gridCol w="2260921">
                  <a:extLst>
                    <a:ext uri="{9D8B030D-6E8A-4147-A177-3AD203B41FA5}">
                      <a16:colId xmlns:a16="http://schemas.microsoft.com/office/drawing/2014/main" val="4052074841"/>
                    </a:ext>
                  </a:extLst>
                </a:gridCol>
              </a:tblGrid>
              <a:tr h="1347088">
                <a:tc rowSpan="6">
                  <a:txBody>
                    <a:bodyPr/>
                    <a:lstStyle/>
                    <a:p>
                      <a:pPr algn="l"/>
                      <a:r>
                        <a:rPr lang="en-US" sz="3200" b="0" dirty="0">
                          <a:solidFill>
                            <a:schemeClr val="tx1"/>
                          </a:solidFill>
                          <a:latin typeface="Times New Roman" panose="02020603050405020304" pitchFamily="18" charset="0"/>
                          <a:cs typeface="Times New Roman" panose="02020603050405020304" pitchFamily="18" charset="0"/>
                        </a:rPr>
                        <a:t>34.  What is the group trend </a:t>
                      </a:r>
                      <a:br>
                        <a:rPr lang="en-US" sz="3200" b="0" dirty="0">
                          <a:solidFill>
                            <a:schemeClr val="tx1"/>
                          </a:solidFill>
                          <a:latin typeface="Times New Roman" panose="02020603050405020304" pitchFamily="18" charset="0"/>
                          <a:cs typeface="Times New Roman" panose="02020603050405020304" pitchFamily="18" charset="0"/>
                        </a:rPr>
                      </a:br>
                      <a:r>
                        <a:rPr lang="en-US" sz="3200" b="0" dirty="0">
                          <a:solidFill>
                            <a:schemeClr val="tx1"/>
                          </a:solidFill>
                          <a:latin typeface="Times New Roman" panose="02020603050405020304" pitchFamily="18" charset="0"/>
                          <a:cs typeface="Times New Roman" panose="02020603050405020304" pitchFamily="18" charset="0"/>
                        </a:rPr>
                        <a:t>       for net nuclear charge?</a:t>
                      </a:r>
                      <a:br>
                        <a:rPr lang="en-US" sz="3200" b="0" dirty="0">
                          <a:solidFill>
                            <a:schemeClr val="tx1"/>
                          </a:solidFill>
                          <a:latin typeface="Times New Roman" panose="02020603050405020304" pitchFamily="18" charset="0"/>
                          <a:cs typeface="Times New Roman" panose="02020603050405020304" pitchFamily="18" charset="0"/>
                        </a:rPr>
                      </a:br>
                      <a:br>
                        <a:rPr lang="en-US" sz="3200" b="0" dirty="0">
                          <a:solidFill>
                            <a:schemeClr val="tx1"/>
                          </a:solidFill>
                          <a:latin typeface="Times New Roman" panose="02020603050405020304" pitchFamily="18" charset="0"/>
                          <a:cs typeface="Times New Roman" panose="02020603050405020304" pitchFamily="18" charset="0"/>
                        </a:rPr>
                      </a:br>
                      <a:br>
                        <a:rPr lang="en-US" sz="3200" b="0" dirty="0">
                          <a:solidFill>
                            <a:schemeClr val="tx1"/>
                          </a:solidFill>
                          <a:latin typeface="Times New Roman" panose="02020603050405020304" pitchFamily="18" charset="0"/>
                          <a:cs typeface="Times New Roman" panose="02020603050405020304" pitchFamily="18" charset="0"/>
                        </a:rPr>
                      </a:br>
                      <a:endParaRPr lang="en-US" sz="3200" b="0" dirty="0">
                        <a:solidFill>
                          <a:srgbClr val="0000FF"/>
                        </a:solidFill>
                        <a:latin typeface="Times New Roman" panose="02020603050405020304" pitchFamily="18"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Atomic Number</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(number of protons)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Net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Nuclear Charge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0177705"/>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Be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4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+4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282911"/>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Mg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12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+12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72561615"/>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Ca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044634"/>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Sr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38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+38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3650822"/>
                  </a:ext>
                </a:extLst>
              </a:tr>
              <a:tr h="1102182">
                <a:tc vMerge="1">
                  <a:txBody>
                    <a:bodyPr/>
                    <a:lstStyle/>
                    <a:p>
                      <a:pPr algn="ctr"/>
                      <a:endParaRPr lang="en-US" sz="2400" b="0" dirty="0">
                        <a:solidFill>
                          <a:srgbClr val="FF0000"/>
                        </a:solidFill>
                        <a:latin typeface="Comic Sans MS" panose="030F0702030302020204" pitchFamily="66" charset="0"/>
                      </a:endParaRPr>
                    </a:p>
                  </a:txBody>
                  <a:tcPr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dirty="0">
                          <a:solidFill>
                            <a:schemeClr val="tx1"/>
                          </a:solidFill>
                          <a:latin typeface="Times New Roman" panose="02020603050405020304" pitchFamily="18" charset="0"/>
                          <a:cs typeface="Times New Roman" panose="02020603050405020304" pitchFamily="18" charset="0"/>
                        </a:rPr>
                        <a:t>Ba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FF0000"/>
                          </a:solidFill>
                          <a:latin typeface="Times New Roman" panose="02020603050405020304" pitchFamily="18" charset="0"/>
                          <a:cs typeface="Times New Roman" panose="02020603050405020304" pitchFamily="18" charset="0"/>
                        </a:rPr>
                        <a:t>56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5400" b="0" baseline="0" dirty="0">
                          <a:solidFill>
                            <a:srgbClr val="0000FF"/>
                          </a:solidFill>
                          <a:latin typeface="Times New Roman" panose="02020603050405020304" pitchFamily="18" charset="0"/>
                          <a:cs typeface="Times New Roman" panose="02020603050405020304" pitchFamily="18" charset="0"/>
                        </a:rPr>
                        <a:t>+56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5481544"/>
                  </a:ext>
                </a:extLst>
              </a:tr>
            </a:tbl>
          </a:graphicData>
        </a:graphic>
      </p:graphicFrame>
      <p:sp>
        <p:nvSpPr>
          <p:cNvPr id="2" name="TextBox 1">
            <a:extLst>
              <a:ext uri="{FF2B5EF4-FFF2-40B4-BE49-F238E27FC236}">
                <a16:creationId xmlns:a16="http://schemas.microsoft.com/office/drawing/2014/main" id="{809BFB4D-28DC-92F2-B8CC-B2B9EABA315D}"/>
              </a:ext>
            </a:extLst>
          </p:cNvPr>
          <p:cNvSpPr txBox="1"/>
          <p:nvPr/>
        </p:nvSpPr>
        <p:spPr>
          <a:xfrm>
            <a:off x="0" y="1632030"/>
            <a:ext cx="5127585" cy="5047536"/>
          </a:xfrm>
          <a:prstGeom prst="rect">
            <a:avLst/>
          </a:prstGeom>
          <a:noFill/>
        </p:spPr>
        <p:txBody>
          <a:bodyPr wrap="square" rtlCol="0">
            <a:spAutoFit/>
          </a:bodyPr>
          <a:lstStyle/>
          <a:p>
            <a:r>
              <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group trend </a:t>
            </a:r>
            <a:br>
              <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 net nuclear charge is increasing.  </a:t>
            </a:r>
            <a:b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WHY?</a:t>
            </a:r>
            <a:b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Each box below has more protons, all protons are positive.  </a:t>
            </a:r>
            <a:endParaRPr lang="en-US" sz="4400" dirty="0"/>
          </a:p>
        </p:txBody>
      </p:sp>
    </p:spTree>
    <p:extLst>
      <p:ext uri="{BB962C8B-B14F-4D97-AF65-F5344CB8AC3E}">
        <p14:creationId xmlns:p14="http://schemas.microsoft.com/office/powerpoint/2010/main" val="401035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F62F458-1DD5-4798-A7BD-F822B9D53528}"/>
              </a:ext>
            </a:extLst>
          </p:cNvPr>
          <p:cNvGraphicFramePr>
            <a:graphicFrameLocks noGrp="1"/>
          </p:cNvGraphicFramePr>
          <p:nvPr>
            <p:extLst>
              <p:ext uri="{D42A27DB-BD31-4B8C-83A1-F6EECF244321}">
                <p14:modId xmlns:p14="http://schemas.microsoft.com/office/powerpoint/2010/main" val="582363317"/>
              </p:ext>
            </p:extLst>
          </p:nvPr>
        </p:nvGraphicFramePr>
        <p:xfrm>
          <a:off x="1" y="0"/>
          <a:ext cx="12191999" cy="6857999"/>
        </p:xfrm>
        <a:graphic>
          <a:graphicData uri="http://schemas.openxmlformats.org/drawingml/2006/table">
            <a:tbl>
              <a:tblPr firstRow="1" bandRow="1">
                <a:tableStyleId>{5C22544A-7EE6-4342-B048-85BDC9FD1C3A}</a:tableStyleId>
              </a:tblPr>
              <a:tblGrid>
                <a:gridCol w="4653022">
                  <a:extLst>
                    <a:ext uri="{9D8B030D-6E8A-4147-A177-3AD203B41FA5}">
                      <a16:colId xmlns:a16="http://schemas.microsoft.com/office/drawing/2014/main" val="2292243554"/>
                    </a:ext>
                  </a:extLst>
                </a:gridCol>
                <a:gridCol w="2002420">
                  <a:extLst>
                    <a:ext uri="{9D8B030D-6E8A-4147-A177-3AD203B41FA5}">
                      <a16:colId xmlns:a16="http://schemas.microsoft.com/office/drawing/2014/main" val="3364206818"/>
                    </a:ext>
                  </a:extLst>
                </a:gridCol>
                <a:gridCol w="2013995">
                  <a:extLst>
                    <a:ext uri="{9D8B030D-6E8A-4147-A177-3AD203B41FA5}">
                      <a16:colId xmlns:a16="http://schemas.microsoft.com/office/drawing/2014/main" val="1508171268"/>
                    </a:ext>
                  </a:extLst>
                </a:gridCol>
                <a:gridCol w="1782501">
                  <a:extLst>
                    <a:ext uri="{9D8B030D-6E8A-4147-A177-3AD203B41FA5}">
                      <a16:colId xmlns:a16="http://schemas.microsoft.com/office/drawing/2014/main" val="1094993025"/>
                    </a:ext>
                  </a:extLst>
                </a:gridCol>
                <a:gridCol w="1740061">
                  <a:extLst>
                    <a:ext uri="{9D8B030D-6E8A-4147-A177-3AD203B41FA5}">
                      <a16:colId xmlns:a16="http://schemas.microsoft.com/office/drawing/2014/main" val="645213473"/>
                    </a:ext>
                  </a:extLst>
                </a:gridCol>
              </a:tblGrid>
              <a:tr h="129140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35.  What is the Period Trend for Net Nuclear Charge?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118015544"/>
                  </a:ext>
                </a:extLst>
              </a:tr>
              <a:tr h="883592">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Ca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Sc</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err="1">
                          <a:solidFill>
                            <a:schemeClr val="tx1"/>
                          </a:solidFill>
                          <a:latin typeface="Times New Roman" panose="02020603050405020304" pitchFamily="18" charset="0"/>
                          <a:cs typeface="Times New Roman" panose="02020603050405020304" pitchFamily="18" charset="0"/>
                        </a:rPr>
                        <a:t>Ti</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959918">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atomic number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124306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net nuclear charge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4860916"/>
                  </a:ext>
                </a:extLst>
              </a:tr>
              <a:tr h="2480020">
                <a:tc gridSpan="5">
                  <a:txBody>
                    <a:bodyPr/>
                    <a:lstStyle/>
                    <a:p>
                      <a:pPr algn="l"/>
                      <a:r>
                        <a:rPr lang="en-US" sz="4400" b="0" dirty="0">
                          <a:solidFill>
                            <a:schemeClr val="bg1"/>
                          </a:solidFill>
                          <a:latin typeface="Times New Roman" panose="02020603050405020304" pitchFamily="18" charset="0"/>
                          <a:cs typeface="Times New Roman" panose="02020603050405020304" pitchFamily="18" charset="0"/>
                        </a:rPr>
                        <a:t>The period trend for net nuclear charge is increasing. </a:t>
                      </a:r>
                    </a:p>
                    <a:p>
                      <a:pPr algn="l"/>
                      <a:endParaRPr lang="en-US" sz="2000" b="0" dirty="0">
                        <a:solidFill>
                          <a:schemeClr val="bg1"/>
                        </a:solidFill>
                        <a:latin typeface="Times New Roman" panose="02020603050405020304" pitchFamily="18" charset="0"/>
                        <a:cs typeface="Times New Roman" panose="02020603050405020304" pitchFamily="18" charset="0"/>
                      </a:endParaRPr>
                    </a:p>
                    <a:p>
                      <a:pPr algn="l"/>
                      <a:r>
                        <a:rPr lang="en-US" sz="4000" b="0" dirty="0">
                          <a:solidFill>
                            <a:schemeClr val="bg1"/>
                          </a:solidFill>
                          <a:latin typeface="Times New Roman" panose="02020603050405020304" pitchFamily="18" charset="0"/>
                          <a:cs typeface="Times New Roman" panose="02020603050405020304" pitchFamily="18" charset="0"/>
                        </a:rPr>
                        <a:t>WHY?  Because each successive box has one more proton, each proton has a +1 charge.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408048"/>
                  </a:ext>
                </a:extLst>
              </a:tr>
            </a:tbl>
          </a:graphicData>
        </a:graphic>
      </p:graphicFrame>
    </p:spTree>
    <p:extLst>
      <p:ext uri="{BB962C8B-B14F-4D97-AF65-F5344CB8AC3E}">
        <p14:creationId xmlns:p14="http://schemas.microsoft.com/office/powerpoint/2010/main" val="36957377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CDD40-DC2D-C5BB-427C-4D6D13CB989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9EDF46C-8726-E60B-D9B1-D891AB4A9328}"/>
              </a:ext>
            </a:extLst>
          </p:cNvPr>
          <p:cNvGraphicFramePr>
            <a:graphicFrameLocks noGrp="1"/>
          </p:cNvGraphicFramePr>
          <p:nvPr>
            <p:extLst>
              <p:ext uri="{D42A27DB-BD31-4B8C-83A1-F6EECF244321}">
                <p14:modId xmlns:p14="http://schemas.microsoft.com/office/powerpoint/2010/main" val="3200645413"/>
              </p:ext>
            </p:extLst>
          </p:nvPr>
        </p:nvGraphicFramePr>
        <p:xfrm>
          <a:off x="1" y="0"/>
          <a:ext cx="12191999" cy="6857999"/>
        </p:xfrm>
        <a:graphic>
          <a:graphicData uri="http://schemas.openxmlformats.org/drawingml/2006/table">
            <a:tbl>
              <a:tblPr firstRow="1" bandRow="1">
                <a:tableStyleId>{5C22544A-7EE6-4342-B048-85BDC9FD1C3A}</a:tableStyleId>
              </a:tblPr>
              <a:tblGrid>
                <a:gridCol w="4653022">
                  <a:extLst>
                    <a:ext uri="{9D8B030D-6E8A-4147-A177-3AD203B41FA5}">
                      <a16:colId xmlns:a16="http://schemas.microsoft.com/office/drawing/2014/main" val="2292243554"/>
                    </a:ext>
                  </a:extLst>
                </a:gridCol>
                <a:gridCol w="2002420">
                  <a:extLst>
                    <a:ext uri="{9D8B030D-6E8A-4147-A177-3AD203B41FA5}">
                      <a16:colId xmlns:a16="http://schemas.microsoft.com/office/drawing/2014/main" val="3364206818"/>
                    </a:ext>
                  </a:extLst>
                </a:gridCol>
                <a:gridCol w="2013995">
                  <a:extLst>
                    <a:ext uri="{9D8B030D-6E8A-4147-A177-3AD203B41FA5}">
                      <a16:colId xmlns:a16="http://schemas.microsoft.com/office/drawing/2014/main" val="1508171268"/>
                    </a:ext>
                  </a:extLst>
                </a:gridCol>
                <a:gridCol w="1782501">
                  <a:extLst>
                    <a:ext uri="{9D8B030D-6E8A-4147-A177-3AD203B41FA5}">
                      <a16:colId xmlns:a16="http://schemas.microsoft.com/office/drawing/2014/main" val="1094993025"/>
                    </a:ext>
                  </a:extLst>
                </a:gridCol>
                <a:gridCol w="1740061">
                  <a:extLst>
                    <a:ext uri="{9D8B030D-6E8A-4147-A177-3AD203B41FA5}">
                      <a16:colId xmlns:a16="http://schemas.microsoft.com/office/drawing/2014/main" val="645213473"/>
                    </a:ext>
                  </a:extLst>
                </a:gridCol>
              </a:tblGrid>
              <a:tr h="129140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35.  What is the Period Trend for Net Nuclear Charge?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118015544"/>
                  </a:ext>
                </a:extLst>
              </a:tr>
              <a:tr h="883592">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Ca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Sc</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err="1">
                          <a:solidFill>
                            <a:schemeClr val="tx1"/>
                          </a:solidFill>
                          <a:latin typeface="Times New Roman" panose="02020603050405020304" pitchFamily="18" charset="0"/>
                          <a:cs typeface="Times New Roman" panose="02020603050405020304" pitchFamily="18" charset="0"/>
                        </a:rPr>
                        <a:t>Ti</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959918">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atomic number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22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124306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net nuclear charge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4860916"/>
                  </a:ext>
                </a:extLst>
              </a:tr>
              <a:tr h="2480020">
                <a:tc gridSpan="5">
                  <a:txBody>
                    <a:bodyPr/>
                    <a:lstStyle/>
                    <a:p>
                      <a:pPr algn="l"/>
                      <a:r>
                        <a:rPr lang="en-US" sz="4400" b="0" dirty="0">
                          <a:solidFill>
                            <a:srgbClr val="FF0000"/>
                          </a:solidFill>
                          <a:latin typeface="Times New Roman" panose="02020603050405020304" pitchFamily="18" charset="0"/>
                          <a:cs typeface="Times New Roman" panose="02020603050405020304" pitchFamily="18" charset="0"/>
                        </a:rPr>
                        <a:t>The period trend for net nuclear charge is increasing. </a:t>
                      </a:r>
                    </a:p>
                    <a:p>
                      <a:pPr algn="l"/>
                      <a:endParaRPr lang="en-US" sz="2000" b="0" dirty="0">
                        <a:solidFill>
                          <a:srgbClr val="0000FF"/>
                        </a:solidFill>
                        <a:latin typeface="Times New Roman" panose="02020603050405020304" pitchFamily="18" charset="0"/>
                        <a:cs typeface="Times New Roman" panose="02020603050405020304" pitchFamily="18" charset="0"/>
                      </a:endParaRPr>
                    </a:p>
                    <a:p>
                      <a:pPr algn="l"/>
                      <a:r>
                        <a:rPr lang="en-US" sz="4000" b="0" dirty="0">
                          <a:solidFill>
                            <a:srgbClr val="0000FF"/>
                          </a:solidFill>
                          <a:latin typeface="Times New Roman" panose="02020603050405020304" pitchFamily="18" charset="0"/>
                          <a:cs typeface="Times New Roman" panose="02020603050405020304" pitchFamily="18" charset="0"/>
                        </a:rPr>
                        <a:t>WHY?  </a:t>
                      </a:r>
                      <a:r>
                        <a:rPr lang="en-US" sz="4000" b="0" dirty="0">
                          <a:solidFill>
                            <a:schemeClr val="bg1"/>
                          </a:solidFill>
                          <a:latin typeface="Times New Roman" panose="02020603050405020304" pitchFamily="18" charset="0"/>
                          <a:cs typeface="Times New Roman" panose="02020603050405020304" pitchFamily="18" charset="0"/>
                        </a:rPr>
                        <a:t>Because each successive box has one more proton, each proton has a +1 charge.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408048"/>
                  </a:ext>
                </a:extLst>
              </a:tr>
            </a:tbl>
          </a:graphicData>
        </a:graphic>
      </p:graphicFrame>
    </p:spTree>
    <p:extLst>
      <p:ext uri="{BB962C8B-B14F-4D97-AF65-F5344CB8AC3E}">
        <p14:creationId xmlns:p14="http://schemas.microsoft.com/office/powerpoint/2010/main" val="3298897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246AD-E96C-DA0A-C5F6-17D03314710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7498006-8C4D-CB50-09F4-67BEA771DA5E}"/>
              </a:ext>
            </a:extLst>
          </p:cNvPr>
          <p:cNvGraphicFramePr>
            <a:graphicFrameLocks noGrp="1"/>
          </p:cNvGraphicFramePr>
          <p:nvPr>
            <p:extLst>
              <p:ext uri="{D42A27DB-BD31-4B8C-83A1-F6EECF244321}">
                <p14:modId xmlns:p14="http://schemas.microsoft.com/office/powerpoint/2010/main" val="182790434"/>
              </p:ext>
            </p:extLst>
          </p:nvPr>
        </p:nvGraphicFramePr>
        <p:xfrm>
          <a:off x="1" y="0"/>
          <a:ext cx="12191999" cy="6857999"/>
        </p:xfrm>
        <a:graphic>
          <a:graphicData uri="http://schemas.openxmlformats.org/drawingml/2006/table">
            <a:tbl>
              <a:tblPr firstRow="1" bandRow="1">
                <a:tableStyleId>{5C22544A-7EE6-4342-B048-85BDC9FD1C3A}</a:tableStyleId>
              </a:tblPr>
              <a:tblGrid>
                <a:gridCol w="4653022">
                  <a:extLst>
                    <a:ext uri="{9D8B030D-6E8A-4147-A177-3AD203B41FA5}">
                      <a16:colId xmlns:a16="http://schemas.microsoft.com/office/drawing/2014/main" val="2292243554"/>
                    </a:ext>
                  </a:extLst>
                </a:gridCol>
                <a:gridCol w="2002420">
                  <a:extLst>
                    <a:ext uri="{9D8B030D-6E8A-4147-A177-3AD203B41FA5}">
                      <a16:colId xmlns:a16="http://schemas.microsoft.com/office/drawing/2014/main" val="3364206818"/>
                    </a:ext>
                  </a:extLst>
                </a:gridCol>
                <a:gridCol w="2013995">
                  <a:extLst>
                    <a:ext uri="{9D8B030D-6E8A-4147-A177-3AD203B41FA5}">
                      <a16:colId xmlns:a16="http://schemas.microsoft.com/office/drawing/2014/main" val="1508171268"/>
                    </a:ext>
                  </a:extLst>
                </a:gridCol>
                <a:gridCol w="1782501">
                  <a:extLst>
                    <a:ext uri="{9D8B030D-6E8A-4147-A177-3AD203B41FA5}">
                      <a16:colId xmlns:a16="http://schemas.microsoft.com/office/drawing/2014/main" val="1094993025"/>
                    </a:ext>
                  </a:extLst>
                </a:gridCol>
                <a:gridCol w="1740061">
                  <a:extLst>
                    <a:ext uri="{9D8B030D-6E8A-4147-A177-3AD203B41FA5}">
                      <a16:colId xmlns:a16="http://schemas.microsoft.com/office/drawing/2014/main" val="645213473"/>
                    </a:ext>
                  </a:extLst>
                </a:gridCol>
              </a:tblGrid>
              <a:tr h="129140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35.  What is the Period Trend for Net Nuclear Charge?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tc hMerge="1">
                  <a:txBody>
                    <a:bodyPr/>
                    <a:lstStyle/>
                    <a:p>
                      <a:pPr algn="ctr"/>
                      <a:endParaRPr lang="en-US" sz="2400" b="0" dirty="0">
                        <a:solidFill>
                          <a:srgbClr val="0000FF"/>
                        </a:solidFill>
                        <a:latin typeface="Comic Sans MS" panose="030F0702030302020204" pitchFamily="66" charset="0"/>
                      </a:endParaRPr>
                    </a:p>
                  </a:txBody>
                  <a:tcPr anchor="ctr">
                    <a:lnL w="6350" cap="flat" cmpd="sng" algn="ctr">
                      <a:solidFill>
                        <a:srgbClr val="0000FF"/>
                      </a:solidFill>
                      <a:prstDash val="solid"/>
                      <a:round/>
                      <a:headEnd type="none" w="med" len="med"/>
                      <a:tailEnd type="none" w="med" len="med"/>
                    </a:lnL>
                    <a:lnR w="6350" cap="flat" cmpd="sng" algn="ctr">
                      <a:solidFill>
                        <a:srgbClr val="0000FF"/>
                      </a:solidFill>
                      <a:prstDash val="solid"/>
                      <a:round/>
                      <a:headEnd type="none" w="med" len="med"/>
                      <a:tailEnd type="none" w="med" len="med"/>
                    </a:lnR>
                    <a:lnT w="6350"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118015544"/>
                  </a:ext>
                </a:extLst>
              </a:tr>
              <a:tr h="883592">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Ca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Sc</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err="1">
                          <a:solidFill>
                            <a:schemeClr val="tx1"/>
                          </a:solidFill>
                          <a:latin typeface="Times New Roman" panose="02020603050405020304" pitchFamily="18" charset="0"/>
                          <a:cs typeface="Times New Roman" panose="02020603050405020304" pitchFamily="18" charset="0"/>
                        </a:rPr>
                        <a:t>Ti</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619661"/>
                  </a:ext>
                </a:extLst>
              </a:tr>
              <a:tr h="959918">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atomic number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22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824648"/>
                  </a:ext>
                </a:extLst>
              </a:tr>
              <a:tr h="1243069">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net nuclear charge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4860916"/>
                  </a:ext>
                </a:extLst>
              </a:tr>
              <a:tr h="2480020">
                <a:tc gridSpan="5">
                  <a:txBody>
                    <a:bodyPr/>
                    <a:lstStyle/>
                    <a:p>
                      <a:pPr algn="l"/>
                      <a:r>
                        <a:rPr lang="en-US" sz="4400" b="0" dirty="0">
                          <a:solidFill>
                            <a:srgbClr val="FF0000"/>
                          </a:solidFill>
                          <a:latin typeface="Times New Roman" panose="02020603050405020304" pitchFamily="18" charset="0"/>
                          <a:cs typeface="Times New Roman" panose="02020603050405020304" pitchFamily="18" charset="0"/>
                        </a:rPr>
                        <a:t>The period trend for net nuclear charge is increasing. </a:t>
                      </a:r>
                    </a:p>
                    <a:p>
                      <a:pPr algn="l"/>
                      <a:endParaRPr lang="en-US" sz="2000" b="0" dirty="0">
                        <a:solidFill>
                          <a:srgbClr val="0000FF"/>
                        </a:solidFill>
                        <a:latin typeface="Times New Roman" panose="02020603050405020304" pitchFamily="18" charset="0"/>
                        <a:cs typeface="Times New Roman" panose="02020603050405020304" pitchFamily="18" charset="0"/>
                      </a:endParaRPr>
                    </a:p>
                    <a:p>
                      <a:pPr algn="l"/>
                      <a:r>
                        <a:rPr lang="en-US" sz="4000" b="0" dirty="0">
                          <a:solidFill>
                            <a:srgbClr val="0000FF"/>
                          </a:solidFill>
                          <a:latin typeface="Times New Roman" panose="02020603050405020304" pitchFamily="18" charset="0"/>
                          <a:cs typeface="Times New Roman" panose="02020603050405020304" pitchFamily="18" charset="0"/>
                        </a:rPr>
                        <a:t>WHY?  Because each successive box has one more proton, each proton has a +1 charge.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408048"/>
                  </a:ext>
                </a:extLst>
              </a:tr>
            </a:tbl>
          </a:graphicData>
        </a:graphic>
      </p:graphicFrame>
    </p:spTree>
    <p:extLst>
      <p:ext uri="{BB962C8B-B14F-4D97-AF65-F5344CB8AC3E}">
        <p14:creationId xmlns:p14="http://schemas.microsoft.com/office/powerpoint/2010/main" val="40076545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C3B722-2D0A-4E14-9A8B-4FD44F9DBBD1}"/>
              </a:ext>
            </a:extLst>
          </p:cNvPr>
          <p:cNvSpPr txBox="1"/>
          <p:nvPr/>
        </p:nvSpPr>
        <p:spPr>
          <a:xfrm>
            <a:off x="0" y="0"/>
            <a:ext cx="12191999" cy="5847755"/>
          </a:xfrm>
          <a:prstGeom prst="rect">
            <a:avLst/>
          </a:prstGeom>
          <a:noFill/>
        </p:spPr>
        <p:txBody>
          <a:bodyPr wrap="square" rtlCol="0">
            <a:spAutoFit/>
          </a:bodyPr>
          <a:lstStyle/>
          <a:p>
            <a:r>
              <a:rPr lang="en-US" sz="8000" dirty="0">
                <a:latin typeface="Times New Roman" panose="02020603050405020304" pitchFamily="18" charset="0"/>
                <a:cs typeface="Times New Roman" panose="02020603050405020304" pitchFamily="18" charset="0"/>
              </a:rPr>
              <a:t>First Ionization Energy</a:t>
            </a:r>
          </a:p>
          <a:p>
            <a:endParaRPr lang="en-US" dirty="0">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This trend requires some vocabulary, and then a </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“reality check” since NYS only wants you to be able to deal with the trend, but they don’t include a real explanation for what this means.  </a:t>
            </a:r>
          </a:p>
          <a:p>
            <a:endParaRPr lang="en-US" sz="4000" dirty="0">
              <a:solidFill>
                <a:srgbClr val="0000FF"/>
              </a:solidFill>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It’s all good.</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0096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C3B722-2D0A-4E14-9A8B-4FD44F9DBBD1}"/>
              </a:ext>
            </a:extLst>
          </p:cNvPr>
          <p:cNvSpPr txBox="1"/>
          <p:nvPr/>
        </p:nvSpPr>
        <p:spPr>
          <a:xfrm>
            <a:off x="0" y="0"/>
            <a:ext cx="12191999" cy="5324535"/>
          </a:xfrm>
          <a:prstGeom prst="rect">
            <a:avLst/>
          </a:prstGeom>
          <a:noFill/>
        </p:spPr>
        <p:txBody>
          <a:bodyPr wrap="square" rtlCol="0">
            <a:spAutoFit/>
          </a:bodyPr>
          <a:lstStyle/>
          <a:p>
            <a:r>
              <a:rPr lang="en-US" sz="6000" dirty="0">
                <a:latin typeface="Times New Roman" panose="02020603050405020304" pitchFamily="18" charset="0"/>
                <a:cs typeface="Times New Roman" panose="02020603050405020304" pitchFamily="18" charset="0"/>
              </a:rPr>
              <a:t>36.   First Ionization Energy is the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        amount of energy required to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        make a mole of atoms into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        a mole of +1 cations.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2800" dirty="0">
                <a:solidFill>
                  <a:srgbClr val="CC0099"/>
                </a:solidFill>
                <a:latin typeface="Times New Roman" panose="02020603050405020304" pitchFamily="18" charset="0"/>
                <a:cs typeface="Times New Roman" panose="02020603050405020304" pitchFamily="18" charset="0"/>
              </a:rPr>
              <a:t>It’s the amount of energy needed to pull off a mole of</a:t>
            </a:r>
            <a:br>
              <a:rPr lang="en-US" sz="2800" dirty="0">
                <a:solidFill>
                  <a:srgbClr val="CC0099"/>
                </a:solidFill>
                <a:latin typeface="Times New Roman" panose="02020603050405020304" pitchFamily="18" charset="0"/>
                <a:cs typeface="Times New Roman" panose="02020603050405020304" pitchFamily="18" charset="0"/>
              </a:rPr>
            </a:br>
            <a:r>
              <a:rPr lang="en-US" sz="2800" dirty="0">
                <a:solidFill>
                  <a:srgbClr val="CC0099"/>
                </a:solidFill>
                <a:latin typeface="Times New Roman" panose="02020603050405020304" pitchFamily="18" charset="0"/>
                <a:cs typeface="Times New Roman" panose="02020603050405020304" pitchFamily="18" charset="0"/>
              </a:rPr>
              <a:t>                   electrons from a mole of atoms.  They’re listed in Table S.</a:t>
            </a:r>
            <a:endParaRPr lang="en-US" sz="3600" dirty="0">
              <a:solidFill>
                <a:srgbClr val="CC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34519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8BEB41-4724-410A-4E6D-5245C101475F}"/>
              </a:ext>
            </a:extLst>
          </p:cNvPr>
          <p:cNvSpPr/>
          <p:nvPr/>
        </p:nvSpPr>
        <p:spPr>
          <a:xfrm>
            <a:off x="267420" y="2855344"/>
            <a:ext cx="10679502" cy="1112808"/>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76FD986-F971-4EF5-9335-7C363378385D}"/>
              </a:ext>
            </a:extLst>
          </p:cNvPr>
          <p:cNvSpPr txBox="1"/>
          <p:nvPr/>
        </p:nvSpPr>
        <p:spPr>
          <a:xfrm>
            <a:off x="0" y="0"/>
            <a:ext cx="12192000" cy="5755422"/>
          </a:xfrm>
          <a:prstGeom prst="rect">
            <a:avLst/>
          </a:prstGeom>
          <a:noFill/>
        </p:spPr>
        <p:txBody>
          <a:bodyPr wrap="square" rtlCol="0">
            <a:spAutoFit/>
          </a:bodyPr>
          <a:lstStyle/>
          <a:p>
            <a:r>
              <a:rPr lang="en-US" sz="4800" u="sng" dirty="0">
                <a:solidFill>
                  <a:srgbClr val="0000FF"/>
                </a:solidFill>
                <a:latin typeface="Times New Roman" panose="02020603050405020304" pitchFamily="18" charset="0"/>
                <a:cs typeface="Times New Roman" panose="02020603050405020304" pitchFamily="18" charset="0"/>
              </a:rPr>
              <a:t>What is the 1</a:t>
            </a:r>
            <a:r>
              <a:rPr lang="en-US" sz="4800" u="sng" baseline="30000" dirty="0">
                <a:solidFill>
                  <a:srgbClr val="0000FF"/>
                </a:solidFill>
                <a:latin typeface="Times New Roman" panose="02020603050405020304" pitchFamily="18" charset="0"/>
                <a:cs typeface="Times New Roman" panose="02020603050405020304" pitchFamily="18" charset="0"/>
              </a:rPr>
              <a:t>st</a:t>
            </a:r>
            <a:r>
              <a:rPr lang="en-US" sz="4800" u="sng" dirty="0">
                <a:solidFill>
                  <a:srgbClr val="0000FF"/>
                </a:solidFill>
                <a:latin typeface="Times New Roman" panose="02020603050405020304" pitchFamily="18" charset="0"/>
                <a:cs typeface="Times New Roman" panose="02020603050405020304" pitchFamily="18" charset="0"/>
              </a:rPr>
              <a:t> Ionization Energy for Lithium?</a:t>
            </a:r>
            <a:endParaRPr lang="en-US" sz="2800" u="sng" dirty="0">
              <a:solidFill>
                <a:srgbClr val="0000FF"/>
              </a:solidFill>
              <a:latin typeface="Times New Roman" panose="02020603050405020304" pitchFamily="18" charset="0"/>
              <a:cs typeface="Times New Roman" panose="02020603050405020304" pitchFamily="18" charset="0"/>
            </a:endParaRPr>
          </a:p>
          <a:p>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Changing a mole of Li atoms → a mole of Li</a:t>
            </a:r>
            <a:r>
              <a:rPr lang="en-US" sz="4000" baseline="30000" dirty="0">
                <a:latin typeface="Times New Roman" panose="02020603050405020304" pitchFamily="18" charset="0"/>
                <a:cs typeface="Times New Roman" panose="02020603050405020304" pitchFamily="18" charset="0"/>
              </a:rPr>
              <a:t>+1</a:t>
            </a:r>
            <a:r>
              <a:rPr lang="en-US" sz="4000" dirty="0">
                <a:latin typeface="Times New Roman" panose="02020603050405020304" pitchFamily="18" charset="0"/>
                <a:cs typeface="Times New Roman" panose="02020603050405020304" pitchFamily="18" charset="0"/>
              </a:rPr>
              <a:t> cations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requires </a:t>
            </a:r>
            <a:r>
              <a:rPr lang="en-US" sz="4000" dirty="0">
                <a:solidFill>
                  <a:srgbClr val="0000FF"/>
                </a:solidFill>
                <a:latin typeface="Times New Roman" panose="02020603050405020304" pitchFamily="18" charset="0"/>
                <a:cs typeface="Times New Roman" panose="02020603050405020304" pitchFamily="18" charset="0"/>
              </a:rPr>
              <a:t>520. kJ/mole    </a:t>
            </a:r>
            <a:r>
              <a:rPr lang="en-US" sz="3200" i="1" dirty="0">
                <a:latin typeface="Times New Roman" panose="02020603050405020304" pitchFamily="18" charset="0"/>
                <a:cs typeface="Times New Roman" panose="02020603050405020304" pitchFamily="18" charset="0"/>
              </a:rPr>
              <a:t>(520 kilo-joules per mole)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4400" dirty="0">
                <a:solidFill>
                  <a:srgbClr val="FF0000"/>
                </a:solidFill>
                <a:latin typeface="Times New Roman" panose="02020603050405020304" pitchFamily="18" charset="0"/>
                <a:cs typeface="Times New Roman" panose="02020603050405020304" pitchFamily="18" charset="0"/>
              </a:rPr>
              <a:t>   1 mole Li⁰  →  (1 mole Li</a:t>
            </a:r>
            <a:r>
              <a:rPr lang="en-US" sz="4400" baseline="30000" dirty="0">
                <a:solidFill>
                  <a:srgbClr val="FF0000"/>
                </a:solidFill>
                <a:latin typeface="Times New Roman" panose="02020603050405020304" pitchFamily="18" charset="0"/>
                <a:cs typeface="Times New Roman" panose="02020603050405020304" pitchFamily="18" charset="0"/>
              </a:rPr>
              <a:t>+1</a:t>
            </a:r>
            <a:r>
              <a:rPr lang="en-US" sz="4400" dirty="0">
                <a:solidFill>
                  <a:srgbClr val="FF0000"/>
                </a:solidFill>
                <a:latin typeface="Times New Roman" panose="02020603050405020304" pitchFamily="18" charset="0"/>
                <a:cs typeface="Times New Roman" panose="02020603050405020304" pitchFamily="18" charset="0"/>
              </a:rPr>
              <a:t>  +  1 mole of e</a:t>
            </a:r>
            <a:r>
              <a:rPr lang="en-US" sz="4400" baseline="30000" dirty="0">
                <a:solidFill>
                  <a:srgbClr val="FF0000"/>
                </a:solidFill>
                <a:latin typeface="Times New Roman" panose="02020603050405020304" pitchFamily="18" charset="0"/>
                <a:cs typeface="Times New Roman" panose="02020603050405020304" pitchFamily="18" charset="0"/>
              </a:rPr>
              <a:t>-</a:t>
            </a:r>
            <a:r>
              <a:rPr lang="en-US" sz="4400" dirty="0">
                <a:solidFill>
                  <a:srgbClr val="FF0000"/>
                </a:solidFill>
                <a:latin typeface="Times New Roman" panose="02020603050405020304" pitchFamily="18" charset="0"/>
                <a:cs typeface="Times New Roman" panose="02020603050405020304" pitchFamily="18" charset="0"/>
              </a:rPr>
              <a:t>)</a:t>
            </a:r>
          </a:p>
          <a:p>
            <a:br>
              <a:rPr lang="en-US" sz="3200" dirty="0">
                <a:solidFill>
                  <a:srgbClr val="FF0000"/>
                </a:solidFill>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Lithium electrons don’t fall off, energy is required to pull them off.  </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For lithium it takes 520 kJ per mole </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2168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6FD986-F971-4EF5-9335-7C363378385D}"/>
              </a:ext>
            </a:extLst>
          </p:cNvPr>
          <p:cNvSpPr txBox="1"/>
          <p:nvPr/>
        </p:nvSpPr>
        <p:spPr>
          <a:xfrm>
            <a:off x="0" y="0"/>
            <a:ext cx="12192000" cy="4401205"/>
          </a:xfrm>
          <a:prstGeom prst="rect">
            <a:avLst/>
          </a:prstGeom>
          <a:noFill/>
        </p:spPr>
        <p:txBody>
          <a:bodyPr wrap="square" rtlCol="0">
            <a:spAutoFit/>
          </a:bodyPr>
          <a:lstStyle/>
          <a:p>
            <a:r>
              <a:rPr lang="en-US" sz="4800" u="sng" dirty="0">
                <a:solidFill>
                  <a:srgbClr val="CC0099"/>
                </a:solidFill>
                <a:latin typeface="Times New Roman" panose="02020603050405020304" pitchFamily="18" charset="0"/>
                <a:cs typeface="Times New Roman" panose="02020603050405020304" pitchFamily="18" charset="0"/>
              </a:rPr>
              <a:t>No writing, keep thinking:</a:t>
            </a:r>
            <a:endParaRPr lang="en-US" sz="2800" u="sng" dirty="0">
              <a:solidFill>
                <a:srgbClr val="CC0099"/>
              </a:solidFill>
              <a:latin typeface="Times New Roman" panose="02020603050405020304" pitchFamily="18" charset="0"/>
              <a:cs typeface="Times New Roman" panose="02020603050405020304" pitchFamily="18" charset="0"/>
            </a:endParaRPr>
          </a:p>
          <a:p>
            <a:br>
              <a:rPr lang="en-US" sz="28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What about a mole of Magnesium?</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To change 1 mole of Mg° →1 mole of Mg</a:t>
            </a:r>
            <a:r>
              <a:rPr lang="en-US" sz="2800" baseline="30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it takes 738 kJ/mole.</a:t>
            </a:r>
          </a:p>
          <a:p>
            <a:endParaRPr lang="en-US" sz="2400" dirty="0">
              <a:latin typeface="Times New Roman" panose="02020603050405020304" pitchFamily="18" charset="0"/>
              <a:cs typeface="Times New Roman" panose="02020603050405020304" pitchFamily="18" charset="0"/>
            </a:endParaRPr>
          </a:p>
          <a:p>
            <a:r>
              <a:rPr lang="en-US" sz="4000" dirty="0">
                <a:solidFill>
                  <a:srgbClr val="FF0000"/>
                </a:solidFill>
                <a:latin typeface="Times New Roman" panose="02020603050405020304" pitchFamily="18" charset="0"/>
                <a:cs typeface="Times New Roman" panose="02020603050405020304" pitchFamily="18" charset="0"/>
              </a:rPr>
              <a:t>But WHAT are Mg</a:t>
            </a:r>
            <a:r>
              <a:rPr lang="en-US" sz="4000" baseline="30000" dirty="0">
                <a:solidFill>
                  <a:srgbClr val="FF0000"/>
                </a:solidFill>
                <a:latin typeface="Times New Roman" panose="02020603050405020304" pitchFamily="18" charset="0"/>
                <a:cs typeface="Times New Roman" panose="02020603050405020304" pitchFamily="18" charset="0"/>
              </a:rPr>
              <a:t>+1</a:t>
            </a:r>
            <a:r>
              <a:rPr lang="en-US" sz="4000" dirty="0">
                <a:solidFill>
                  <a:srgbClr val="FF0000"/>
                </a:solidFill>
                <a:latin typeface="Times New Roman" panose="02020603050405020304" pitchFamily="18" charset="0"/>
                <a:cs typeface="Times New Roman" panose="02020603050405020304" pitchFamily="18" charset="0"/>
              </a:rPr>
              <a:t> cations?  They don’t even exist.</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4768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6FD986-F971-4EF5-9335-7C363378385D}"/>
              </a:ext>
            </a:extLst>
          </p:cNvPr>
          <p:cNvSpPr txBox="1"/>
          <p:nvPr/>
        </p:nvSpPr>
        <p:spPr>
          <a:xfrm>
            <a:off x="0" y="0"/>
            <a:ext cx="12192000" cy="6494085"/>
          </a:xfrm>
          <a:prstGeom prst="rect">
            <a:avLst/>
          </a:prstGeom>
          <a:noFill/>
        </p:spPr>
        <p:txBody>
          <a:bodyPr wrap="square" rtlCol="0">
            <a:spAutoFit/>
          </a:bodyPr>
          <a:lstStyle/>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To make a mole of Mg</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cations: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Step one:  the 1</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st</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Ionization energy is required to do this:</a:t>
            </a: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 mole Mg⁰  →  1 mol Mg</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1 mole of electrons</a:t>
            </a:r>
          </a:p>
          <a:p>
            <a:endParaRPr lang="en-US" sz="3600" dirty="0">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Step two:  the 2</a:t>
            </a:r>
            <a:r>
              <a:rPr lang="en-US" sz="3600" baseline="30000" dirty="0">
                <a:solidFill>
                  <a:srgbClr val="0000FF"/>
                </a:solidFill>
                <a:latin typeface="Times New Roman" panose="02020603050405020304" pitchFamily="18" charset="0"/>
                <a:cs typeface="Times New Roman" panose="02020603050405020304" pitchFamily="18" charset="0"/>
              </a:rPr>
              <a:t>nd</a:t>
            </a:r>
            <a:r>
              <a:rPr lang="en-US" sz="3600" dirty="0">
                <a:solidFill>
                  <a:srgbClr val="0000FF"/>
                </a:solidFill>
                <a:latin typeface="Times New Roman" panose="02020603050405020304" pitchFamily="18" charset="0"/>
                <a:cs typeface="Times New Roman" panose="02020603050405020304" pitchFamily="18" charset="0"/>
              </a:rPr>
              <a:t> Ionization Energy is needed to do this: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1 mol Mg</a:t>
            </a:r>
            <a:r>
              <a:rPr lang="en-US" sz="3600" baseline="30000" dirty="0">
                <a:solidFill>
                  <a:srgbClr val="0000FF"/>
                </a:solidFill>
                <a:latin typeface="Times New Roman" panose="02020603050405020304" pitchFamily="18" charset="0"/>
                <a:cs typeface="Times New Roman" panose="02020603050405020304" pitchFamily="18" charset="0"/>
              </a:rPr>
              <a:t>+1</a:t>
            </a:r>
            <a:r>
              <a:rPr lang="en-US" sz="3600" dirty="0">
                <a:solidFill>
                  <a:srgbClr val="0000FF"/>
                </a:solidFill>
                <a:latin typeface="Times New Roman" panose="02020603050405020304" pitchFamily="18" charset="0"/>
                <a:cs typeface="Times New Roman" panose="02020603050405020304" pitchFamily="18" charset="0"/>
              </a:rPr>
              <a:t> →  1 mol Mg</a:t>
            </a:r>
            <a:r>
              <a:rPr lang="en-US" sz="3600" baseline="30000" dirty="0">
                <a:solidFill>
                  <a:srgbClr val="0000FF"/>
                </a:solidFill>
                <a:latin typeface="Times New Roman" panose="02020603050405020304" pitchFamily="18" charset="0"/>
                <a:cs typeface="Times New Roman" panose="02020603050405020304" pitchFamily="18" charset="0"/>
              </a:rPr>
              <a:t>+2</a:t>
            </a:r>
            <a:r>
              <a:rPr lang="en-US" sz="3600" dirty="0">
                <a:solidFill>
                  <a:srgbClr val="0000FF"/>
                </a:solidFill>
                <a:latin typeface="Times New Roman" panose="02020603050405020304" pitchFamily="18" charset="0"/>
                <a:cs typeface="Times New Roman" panose="02020603050405020304" pitchFamily="18" charset="0"/>
              </a:rPr>
              <a:t>  +  1 mole of electrons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For Mg       The 1</a:t>
            </a:r>
            <a:r>
              <a:rPr lang="en-US" sz="2800" baseline="30000" dirty="0">
                <a:solidFill>
                  <a:srgbClr val="FF0000"/>
                </a:solidFill>
                <a:latin typeface="Times New Roman" panose="02020603050405020304" pitchFamily="18" charset="0"/>
                <a:cs typeface="Times New Roman" panose="02020603050405020304" pitchFamily="18" charset="0"/>
              </a:rPr>
              <a:t>st</a:t>
            </a:r>
            <a:r>
              <a:rPr lang="en-US" sz="2800" dirty="0">
                <a:solidFill>
                  <a:srgbClr val="FF0000"/>
                </a:solidFill>
                <a:latin typeface="Times New Roman" panose="02020603050405020304" pitchFamily="18" charset="0"/>
                <a:cs typeface="Times New Roman" panose="02020603050405020304" pitchFamily="18" charset="0"/>
              </a:rPr>
              <a:t> Ionization energy is 738 kJ/mole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2</a:t>
            </a:r>
            <a:r>
              <a:rPr lang="en-US" sz="2800" baseline="30000" dirty="0">
                <a:solidFill>
                  <a:srgbClr val="FF0000"/>
                </a:solidFill>
                <a:latin typeface="Times New Roman" panose="02020603050405020304" pitchFamily="18" charset="0"/>
                <a:cs typeface="Times New Roman" panose="02020603050405020304" pitchFamily="18" charset="0"/>
              </a:rPr>
              <a:t>nd</a:t>
            </a:r>
            <a:r>
              <a:rPr lang="en-US" sz="2800" dirty="0">
                <a:solidFill>
                  <a:srgbClr val="FF0000"/>
                </a:solidFill>
                <a:latin typeface="Times New Roman" panose="02020603050405020304" pitchFamily="18" charset="0"/>
                <a:cs typeface="Times New Roman" panose="02020603050405020304" pitchFamily="18" charset="0"/>
              </a:rPr>
              <a:t> Ionization energy is 2371 kJ/mole</a:t>
            </a:r>
            <a:endParaRPr lang="en-US" sz="2400" dirty="0">
              <a:solidFill>
                <a:srgbClr val="FF0000"/>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It’s “harder” to take the second electrons off, the positive/negative tug of war is being won by the protons (12 vs. 11 now).  Mg</a:t>
            </a:r>
            <a:r>
              <a:rPr lang="en-US" sz="2400" baseline="30000" dirty="0">
                <a:latin typeface="Times New Roman" panose="02020603050405020304" pitchFamily="18" charset="0"/>
                <a:cs typeface="Times New Roman" panose="02020603050405020304" pitchFamily="18" charset="0"/>
              </a:rPr>
              <a:t>+1 </a:t>
            </a:r>
            <a:r>
              <a:rPr lang="en-US" sz="2400" dirty="0">
                <a:latin typeface="Times New Roman" panose="02020603050405020304" pitchFamily="18" charset="0"/>
                <a:cs typeface="Times New Roman" panose="02020603050405020304" pitchFamily="18" charset="0"/>
              </a:rPr>
              <a:t>never forms, this is JUST a data chart you need to use.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NYS does not think you smart enough to handle that, but they think it’s okay to let you think</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it’s possible to have a Mg</a:t>
            </a:r>
            <a:r>
              <a:rPr lang="en-US" sz="2400" baseline="30000"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cation.  </a:t>
            </a:r>
            <a:r>
              <a:rPr lang="en-US" sz="2400" i="1" dirty="0">
                <a:solidFill>
                  <a:srgbClr val="FF0000"/>
                </a:solidFill>
                <a:latin typeface="Times New Roman" panose="02020603050405020304" pitchFamily="18" charset="0"/>
                <a:cs typeface="Times New Roman" panose="02020603050405020304" pitchFamily="18" charset="0"/>
              </a:rPr>
              <a:t>They stink</a:t>
            </a:r>
            <a:r>
              <a:rPr lang="en-US" sz="2400"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494881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0CBE55-EE6E-48D8-8530-2A2B64CDA8C6}"/>
              </a:ext>
            </a:extLst>
          </p:cNvPr>
          <p:cNvSpPr txBox="1"/>
          <p:nvPr/>
        </p:nvSpPr>
        <p:spPr>
          <a:xfrm>
            <a:off x="0" y="1"/>
            <a:ext cx="12191999" cy="6309420"/>
          </a:xfrm>
          <a:prstGeom prst="rect">
            <a:avLst/>
          </a:prstGeom>
          <a:noFill/>
        </p:spPr>
        <p:txBody>
          <a:bodyPr wrap="square" rtlCol="0">
            <a:spAutoFit/>
          </a:bodyPr>
          <a:lstStyle/>
          <a:p>
            <a:r>
              <a:rPr lang="en-US" sz="4800" u="sng" dirty="0">
                <a:solidFill>
                  <a:srgbClr val="0000FF"/>
                </a:solidFill>
                <a:latin typeface="Times New Roman" panose="02020603050405020304" pitchFamily="18" charset="0"/>
                <a:cs typeface="Times New Roman" panose="02020603050405020304" pitchFamily="18" charset="0"/>
              </a:rPr>
              <a:t>No writing, think:</a:t>
            </a:r>
            <a:endParaRPr lang="en-US" sz="2800" u="sng" dirty="0">
              <a:solidFill>
                <a:srgbClr val="0000FF"/>
              </a:solidFill>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For Aluminum, there’s a 1</a:t>
            </a:r>
            <a:r>
              <a:rPr lang="en-US" sz="3600" baseline="30000" dirty="0">
                <a:latin typeface="Times New Roman" panose="02020603050405020304" pitchFamily="18" charset="0"/>
                <a:cs typeface="Times New Roman" panose="02020603050405020304" pitchFamily="18" charset="0"/>
              </a:rPr>
              <a:t>st</a:t>
            </a:r>
            <a:r>
              <a:rPr lang="en-US" sz="3600" dirty="0">
                <a:latin typeface="Times New Roman" panose="02020603050405020304" pitchFamily="18" charset="0"/>
                <a:cs typeface="Times New Roman" panose="02020603050405020304" pitchFamily="18" charset="0"/>
              </a:rPr>
              <a:t> Ionization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a 2</a:t>
            </a:r>
            <a:r>
              <a:rPr lang="en-US" sz="3600" baseline="30000" dirty="0">
                <a:latin typeface="Times New Roman" panose="02020603050405020304" pitchFamily="18" charset="0"/>
                <a:cs typeface="Times New Roman" panose="02020603050405020304" pitchFamily="18" charset="0"/>
              </a:rPr>
              <a:t>nd</a:t>
            </a:r>
            <a:r>
              <a:rPr lang="en-US" sz="3600" dirty="0">
                <a:latin typeface="Times New Roman" panose="02020603050405020304" pitchFamily="18" charset="0"/>
                <a:cs typeface="Times New Roman" panose="02020603050405020304" pitchFamily="18" charset="0"/>
              </a:rPr>
              <a:t> Ionization Energy, and a </a:t>
            </a:r>
            <a:r>
              <a:rPr lang="en-US" sz="3600" i="1" dirty="0">
                <a:latin typeface="Times New Roman" panose="02020603050405020304" pitchFamily="18" charset="0"/>
                <a:cs typeface="Times New Roman" panose="02020603050405020304" pitchFamily="18" charset="0"/>
              </a:rPr>
              <a:t>3</a:t>
            </a:r>
            <a:r>
              <a:rPr lang="en-US" sz="3600" i="1" baseline="30000" dirty="0">
                <a:latin typeface="Times New Roman" panose="02020603050405020304" pitchFamily="18" charset="0"/>
                <a:cs typeface="Times New Roman" panose="02020603050405020304" pitchFamily="18" charset="0"/>
              </a:rPr>
              <a:t>rd</a:t>
            </a:r>
            <a:r>
              <a:rPr lang="en-US" sz="3600" i="1" dirty="0">
                <a:latin typeface="Times New Roman" panose="02020603050405020304" pitchFamily="18" charset="0"/>
                <a:cs typeface="Times New Roman" panose="02020603050405020304" pitchFamily="18" charset="0"/>
              </a:rPr>
              <a:t> Ionization energy </a:t>
            </a:r>
            <a:r>
              <a:rPr lang="en-US" sz="3600" dirty="0">
                <a:latin typeface="Times New Roman" panose="02020603050405020304" pitchFamily="18" charset="0"/>
                <a:cs typeface="Times New Roman" panose="02020603050405020304" pitchFamily="18" charset="0"/>
              </a:rPr>
              <a:t>too.  </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Fluorine, a nonmetal does not usually become a cation,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but it can be forced temporarily.  It takes A LOT of energy.</a:t>
            </a:r>
          </a:p>
          <a:p>
            <a:endParaRPr lang="en-US" sz="3600" dirty="0">
              <a:latin typeface="Times New Roman" panose="02020603050405020304" pitchFamily="18" charset="0"/>
              <a:cs typeface="Times New Roman" panose="02020603050405020304" pitchFamily="18" charset="0"/>
            </a:endParaRPr>
          </a:p>
          <a:p>
            <a:r>
              <a:rPr lang="en-US" sz="3600" dirty="0">
                <a:solidFill>
                  <a:srgbClr val="CC0099"/>
                </a:solidFill>
                <a:latin typeface="Times New Roman" panose="02020603050405020304" pitchFamily="18" charset="0"/>
                <a:cs typeface="Times New Roman" panose="02020603050405020304" pitchFamily="18" charset="0"/>
              </a:rPr>
              <a:t>First Ionization Energy is just a trend, and some very loose chemistry.  Don’t worry about it.  This is about you reading the data chart only, and it’s not hard.  </a:t>
            </a:r>
            <a:endParaRPr lang="en-US" dirty="0">
              <a:solidFill>
                <a:srgbClr val="CC0099"/>
              </a:solidFill>
            </a:endParaRPr>
          </a:p>
        </p:txBody>
      </p:sp>
    </p:spTree>
    <p:extLst>
      <p:ext uri="{BB962C8B-B14F-4D97-AF65-F5344CB8AC3E}">
        <p14:creationId xmlns:p14="http://schemas.microsoft.com/office/powerpoint/2010/main" val="5742434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97224195"/>
              </p:ext>
            </p:extLst>
          </p:nvPr>
        </p:nvGraphicFramePr>
        <p:xfrm>
          <a:off x="0" y="0"/>
          <a:ext cx="12192000" cy="7023767"/>
        </p:xfrm>
        <a:graphic>
          <a:graphicData uri="http://schemas.openxmlformats.org/drawingml/2006/table">
            <a:tbl>
              <a:tblPr firstRow="1" bandRow="1">
                <a:tableStyleId>{5C22544A-7EE6-4342-B048-85BDC9FD1C3A}</a:tableStyleId>
              </a:tblPr>
              <a:tblGrid>
                <a:gridCol w="1689904">
                  <a:extLst>
                    <a:ext uri="{9D8B030D-6E8A-4147-A177-3AD203B41FA5}">
                      <a16:colId xmlns:a16="http://schemas.microsoft.com/office/drawing/2014/main" val="20000"/>
                    </a:ext>
                  </a:extLst>
                </a:gridCol>
                <a:gridCol w="4977114">
                  <a:extLst>
                    <a:ext uri="{9D8B030D-6E8A-4147-A177-3AD203B41FA5}">
                      <a16:colId xmlns:a16="http://schemas.microsoft.com/office/drawing/2014/main" val="20001"/>
                    </a:ext>
                  </a:extLst>
                </a:gridCol>
                <a:gridCol w="5524982">
                  <a:extLst>
                    <a:ext uri="{9D8B030D-6E8A-4147-A177-3AD203B41FA5}">
                      <a16:colId xmlns:a16="http://schemas.microsoft.com/office/drawing/2014/main" val="20002"/>
                    </a:ext>
                  </a:extLst>
                </a:gridCol>
              </a:tblGrid>
              <a:tr h="693764">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b="0" dirty="0">
                          <a:solidFill>
                            <a:schemeClr val="tx1"/>
                          </a:solidFill>
                          <a:latin typeface="Times New Roman" panose="02020603050405020304" pitchFamily="18" charset="0"/>
                          <a:cs typeface="Times New Roman" panose="02020603050405020304" pitchFamily="18" charset="0"/>
                        </a:rPr>
                        <a:t>37.  What is the group trend for 1</a:t>
                      </a:r>
                      <a:r>
                        <a:rPr lang="en-US" altLang="en-US" sz="3200" b="0" baseline="30000" dirty="0">
                          <a:solidFill>
                            <a:schemeClr val="tx1"/>
                          </a:solidFill>
                          <a:latin typeface="Times New Roman" panose="02020603050405020304" pitchFamily="18" charset="0"/>
                          <a:cs typeface="Times New Roman" panose="02020603050405020304" pitchFamily="18" charset="0"/>
                        </a:rPr>
                        <a:t>st</a:t>
                      </a:r>
                      <a:r>
                        <a:rPr lang="en-US" altLang="en-US" sz="3200" b="0" dirty="0">
                          <a:solidFill>
                            <a:schemeClr val="tx1"/>
                          </a:solidFill>
                          <a:latin typeface="Times New Roman" panose="02020603050405020304" pitchFamily="18" charset="0"/>
                          <a:cs typeface="Times New Roman" panose="02020603050405020304" pitchFamily="18" charset="0"/>
                        </a:rPr>
                        <a:t> Ionization Energy?</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8323514"/>
                  </a:ext>
                </a:extLst>
              </a:tr>
              <a:tr h="770849">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Group 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3200" b="0" baseline="30000" dirty="0">
                          <a:solidFill>
                            <a:schemeClr val="tx1">
                              <a:lumMod val="95000"/>
                              <a:lumOff val="5000"/>
                            </a:schemeClr>
                          </a:solidFill>
                          <a:latin typeface="Times New Roman" panose="02020603050405020304" pitchFamily="18" charset="0"/>
                          <a:cs typeface="Times New Roman" panose="02020603050405020304" pitchFamily="18" charset="0"/>
                        </a:rPr>
                        <a:t>st</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ionization</a:t>
                      </a:r>
                      <a:r>
                        <a:rPr lang="en-US" sz="3200" b="0" baseline="0" dirty="0">
                          <a:solidFill>
                            <a:schemeClr val="tx1">
                              <a:lumMod val="95000"/>
                              <a:lumOff val="5000"/>
                            </a:schemeClr>
                          </a:solidFill>
                          <a:latin typeface="Times New Roman" panose="02020603050405020304" pitchFamily="18" charset="0"/>
                          <a:cs typeface="Times New Roman" panose="02020603050405020304" pitchFamily="18" charset="0"/>
                        </a:rPr>
                        <a:t> energy </a:t>
                      </a:r>
                      <a:r>
                        <a:rPr lang="en-US" sz="3200" b="0" dirty="0">
                          <a:solidFill>
                            <a:schemeClr val="tx1"/>
                          </a:solidFill>
                          <a:latin typeface="Times New Roman" panose="02020603050405020304" pitchFamily="18" charset="0"/>
                          <a:cs typeface="Times New Roman" panose="02020603050405020304" pitchFamily="18" charset="0"/>
                        </a:rPr>
                        <a:t>kJ/mole</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300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US" sz="4000" b="0" dirty="0">
                        <a:solidFill>
                          <a:schemeClr val="tx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638894">
                <a:tc gridSpan="3">
                  <a:txBody>
                    <a:bodyPr/>
                    <a:lstStyle/>
                    <a:p>
                      <a:pPr algn="l"/>
                      <a:r>
                        <a:rPr lang="en-US" altLang="en-US" sz="3600" dirty="0">
                          <a:solidFill>
                            <a:schemeClr val="bg1"/>
                          </a:solidFill>
                          <a:latin typeface="Times New Roman" panose="02020603050405020304" pitchFamily="18" charset="0"/>
                          <a:cs typeface="Times New Roman" panose="02020603050405020304" pitchFamily="18" charset="0"/>
                        </a:rPr>
                        <a:t>The group trend for 1st ionization energy is decreasing.   </a:t>
                      </a:r>
                    </a:p>
                    <a:p>
                      <a:pPr algn="l"/>
                      <a:r>
                        <a:rPr lang="en-US" altLang="en-US" sz="3600" i="0" dirty="0">
                          <a:solidFill>
                            <a:srgbClr val="0000FF"/>
                          </a:solidFill>
                          <a:latin typeface="Times New Roman" panose="02020603050405020304" pitchFamily="18" charset="0"/>
                          <a:cs typeface="Times New Roman" panose="02020603050405020304" pitchFamily="18" charset="0"/>
                        </a:rPr>
                        <a:t>Why?  </a:t>
                      </a:r>
                      <a:r>
                        <a:rPr lang="en-US" altLang="en-US" sz="3600" i="0" dirty="0">
                          <a:solidFill>
                            <a:schemeClr val="bg1"/>
                          </a:solidFill>
                          <a:latin typeface="Times New Roman" panose="02020603050405020304" pitchFamily="18" charset="0"/>
                          <a:cs typeface="Times New Roman" panose="02020603050405020304" pitchFamily="18" charset="0"/>
                        </a:rPr>
                        <a:t>There are more protons in each atom going down a group, </a:t>
                      </a:r>
                      <a:br>
                        <a:rPr lang="en-US" altLang="en-US" sz="3600" i="0" dirty="0">
                          <a:solidFill>
                            <a:schemeClr val="bg1"/>
                          </a:solidFill>
                          <a:latin typeface="Times New Roman" panose="02020603050405020304" pitchFamily="18" charset="0"/>
                          <a:cs typeface="Times New Roman" panose="02020603050405020304" pitchFamily="18" charset="0"/>
                        </a:rPr>
                      </a:br>
                      <a:r>
                        <a:rPr lang="en-US" altLang="en-US" sz="3600" i="0" dirty="0">
                          <a:solidFill>
                            <a:schemeClr val="bg1"/>
                          </a:solidFill>
                          <a:latin typeface="Times New Roman" panose="02020603050405020304" pitchFamily="18" charset="0"/>
                          <a:cs typeface="Times New Roman" panose="02020603050405020304" pitchFamily="18" charset="0"/>
                        </a:rPr>
                        <a:t>the extra electron shells put them at a greater distance from the nucleus.  The distance weakens the pull of the protons. </a:t>
                      </a:r>
                      <a:endParaRPr lang="en-US" sz="3600" b="0" i="0" dirty="0">
                        <a:solidFill>
                          <a:schemeClr val="bg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5358024"/>
                  </a:ext>
                </a:extLst>
              </a:tr>
            </a:tbl>
          </a:graphicData>
        </a:graphic>
      </p:graphicFrame>
    </p:spTree>
    <p:extLst>
      <p:ext uri="{BB962C8B-B14F-4D97-AF65-F5344CB8AC3E}">
        <p14:creationId xmlns:p14="http://schemas.microsoft.com/office/powerpoint/2010/main" val="22164559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811F-A17A-4DEA-4340-D377B23B195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0BEFE74-4A64-07DF-7AA4-3D3EB3AF3316}"/>
              </a:ext>
            </a:extLst>
          </p:cNvPr>
          <p:cNvGraphicFramePr>
            <a:graphicFrameLocks noGrp="1"/>
          </p:cNvGraphicFramePr>
          <p:nvPr>
            <p:extLst>
              <p:ext uri="{D42A27DB-BD31-4B8C-83A1-F6EECF244321}">
                <p14:modId xmlns:p14="http://schemas.microsoft.com/office/powerpoint/2010/main" val="3515955900"/>
              </p:ext>
            </p:extLst>
          </p:nvPr>
        </p:nvGraphicFramePr>
        <p:xfrm>
          <a:off x="0" y="0"/>
          <a:ext cx="12192000" cy="7023767"/>
        </p:xfrm>
        <a:graphic>
          <a:graphicData uri="http://schemas.openxmlformats.org/drawingml/2006/table">
            <a:tbl>
              <a:tblPr firstRow="1" bandRow="1">
                <a:tableStyleId>{5C22544A-7EE6-4342-B048-85BDC9FD1C3A}</a:tableStyleId>
              </a:tblPr>
              <a:tblGrid>
                <a:gridCol w="1689904">
                  <a:extLst>
                    <a:ext uri="{9D8B030D-6E8A-4147-A177-3AD203B41FA5}">
                      <a16:colId xmlns:a16="http://schemas.microsoft.com/office/drawing/2014/main" val="20000"/>
                    </a:ext>
                  </a:extLst>
                </a:gridCol>
                <a:gridCol w="4977114">
                  <a:extLst>
                    <a:ext uri="{9D8B030D-6E8A-4147-A177-3AD203B41FA5}">
                      <a16:colId xmlns:a16="http://schemas.microsoft.com/office/drawing/2014/main" val="20001"/>
                    </a:ext>
                  </a:extLst>
                </a:gridCol>
                <a:gridCol w="5524982">
                  <a:extLst>
                    <a:ext uri="{9D8B030D-6E8A-4147-A177-3AD203B41FA5}">
                      <a16:colId xmlns:a16="http://schemas.microsoft.com/office/drawing/2014/main" val="20002"/>
                    </a:ext>
                  </a:extLst>
                </a:gridCol>
              </a:tblGrid>
              <a:tr h="693764">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b="0" dirty="0">
                          <a:solidFill>
                            <a:schemeClr val="tx1"/>
                          </a:solidFill>
                          <a:latin typeface="Times New Roman" panose="02020603050405020304" pitchFamily="18" charset="0"/>
                          <a:cs typeface="Times New Roman" panose="02020603050405020304" pitchFamily="18" charset="0"/>
                        </a:rPr>
                        <a:t>37.  What is the group trend for 1</a:t>
                      </a:r>
                      <a:r>
                        <a:rPr lang="en-US" altLang="en-US" sz="3200" b="0" baseline="30000" dirty="0">
                          <a:solidFill>
                            <a:schemeClr val="tx1"/>
                          </a:solidFill>
                          <a:latin typeface="Times New Roman" panose="02020603050405020304" pitchFamily="18" charset="0"/>
                          <a:cs typeface="Times New Roman" panose="02020603050405020304" pitchFamily="18" charset="0"/>
                        </a:rPr>
                        <a:t>st</a:t>
                      </a:r>
                      <a:r>
                        <a:rPr lang="en-US" altLang="en-US" sz="3200" b="0" dirty="0">
                          <a:solidFill>
                            <a:schemeClr val="tx1"/>
                          </a:solidFill>
                          <a:latin typeface="Times New Roman" panose="02020603050405020304" pitchFamily="18" charset="0"/>
                          <a:cs typeface="Times New Roman" panose="02020603050405020304" pitchFamily="18" charset="0"/>
                        </a:rPr>
                        <a:t> Ionization Energy?</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8323514"/>
                  </a:ext>
                </a:extLst>
              </a:tr>
              <a:tr h="770849">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Group 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3200" b="0" baseline="30000" dirty="0">
                          <a:solidFill>
                            <a:schemeClr val="tx1">
                              <a:lumMod val="95000"/>
                              <a:lumOff val="5000"/>
                            </a:schemeClr>
                          </a:solidFill>
                          <a:latin typeface="Times New Roman" panose="02020603050405020304" pitchFamily="18" charset="0"/>
                          <a:cs typeface="Times New Roman" panose="02020603050405020304" pitchFamily="18" charset="0"/>
                        </a:rPr>
                        <a:t>st</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ionization</a:t>
                      </a:r>
                      <a:r>
                        <a:rPr lang="en-US" sz="3200" b="0" baseline="0" dirty="0">
                          <a:solidFill>
                            <a:schemeClr val="tx1">
                              <a:lumMod val="95000"/>
                              <a:lumOff val="5000"/>
                            </a:schemeClr>
                          </a:solidFill>
                          <a:latin typeface="Times New Roman" panose="02020603050405020304" pitchFamily="18" charset="0"/>
                          <a:cs typeface="Times New Roman" panose="02020603050405020304" pitchFamily="18" charset="0"/>
                        </a:rPr>
                        <a:t> energy </a:t>
                      </a:r>
                      <a:r>
                        <a:rPr lang="en-US" sz="3200" b="0" dirty="0">
                          <a:solidFill>
                            <a:schemeClr val="tx1"/>
                          </a:solidFill>
                          <a:latin typeface="Times New Roman" panose="02020603050405020304" pitchFamily="18" charset="0"/>
                          <a:cs typeface="Times New Roman" panose="02020603050405020304" pitchFamily="18" charset="0"/>
                        </a:rPr>
                        <a:t>kJ/mole</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300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520. </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496</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2-8-1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419</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2-8-8-1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403</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2-8-18-8-1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638894">
                <a:tc gridSpan="3">
                  <a:txBody>
                    <a:bodyPr/>
                    <a:lstStyle/>
                    <a:p>
                      <a:pPr algn="l"/>
                      <a:r>
                        <a:rPr lang="en-US" altLang="en-US" sz="3600" dirty="0">
                          <a:solidFill>
                            <a:srgbClr val="FF0000"/>
                          </a:solidFill>
                          <a:latin typeface="Times New Roman" panose="02020603050405020304" pitchFamily="18" charset="0"/>
                          <a:cs typeface="Times New Roman" panose="02020603050405020304" pitchFamily="18" charset="0"/>
                        </a:rPr>
                        <a:t>The group trend for 1st ionization energy is decreasing.   </a:t>
                      </a:r>
                    </a:p>
                    <a:p>
                      <a:pPr algn="l"/>
                      <a:r>
                        <a:rPr lang="en-US" altLang="en-US" sz="3600" i="0" dirty="0">
                          <a:solidFill>
                            <a:srgbClr val="0000FF"/>
                          </a:solidFill>
                          <a:latin typeface="Times New Roman" panose="02020603050405020304" pitchFamily="18" charset="0"/>
                          <a:cs typeface="Times New Roman" panose="02020603050405020304" pitchFamily="18" charset="0"/>
                        </a:rPr>
                        <a:t>Why?  </a:t>
                      </a:r>
                      <a:r>
                        <a:rPr lang="en-US" altLang="en-US" sz="3600" i="0" dirty="0">
                          <a:solidFill>
                            <a:schemeClr val="bg1"/>
                          </a:solidFill>
                          <a:latin typeface="Times New Roman" panose="02020603050405020304" pitchFamily="18" charset="0"/>
                          <a:cs typeface="Times New Roman" panose="02020603050405020304" pitchFamily="18" charset="0"/>
                        </a:rPr>
                        <a:t>There are more protons in each atom going down a group, </a:t>
                      </a:r>
                      <a:br>
                        <a:rPr lang="en-US" altLang="en-US" sz="3600" i="0" dirty="0">
                          <a:solidFill>
                            <a:schemeClr val="bg1"/>
                          </a:solidFill>
                          <a:latin typeface="Times New Roman" panose="02020603050405020304" pitchFamily="18" charset="0"/>
                          <a:cs typeface="Times New Roman" panose="02020603050405020304" pitchFamily="18" charset="0"/>
                        </a:rPr>
                      </a:br>
                      <a:r>
                        <a:rPr lang="en-US" altLang="en-US" sz="3600" i="0" dirty="0">
                          <a:solidFill>
                            <a:schemeClr val="bg1"/>
                          </a:solidFill>
                          <a:latin typeface="Times New Roman" panose="02020603050405020304" pitchFamily="18" charset="0"/>
                          <a:cs typeface="Times New Roman" panose="02020603050405020304" pitchFamily="18" charset="0"/>
                        </a:rPr>
                        <a:t>the extra electron shells put them at a greater distance from the nucleus.  The distance weakens the pull of the protons. </a:t>
                      </a:r>
                      <a:endParaRPr lang="en-US" sz="3600" b="0" i="0" dirty="0">
                        <a:solidFill>
                          <a:schemeClr val="bg1"/>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5358024"/>
                  </a:ext>
                </a:extLst>
              </a:tr>
            </a:tbl>
          </a:graphicData>
        </a:graphic>
      </p:graphicFrame>
    </p:spTree>
    <p:extLst>
      <p:ext uri="{BB962C8B-B14F-4D97-AF65-F5344CB8AC3E}">
        <p14:creationId xmlns:p14="http://schemas.microsoft.com/office/powerpoint/2010/main" val="39193460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5C0A8-FA03-1D8D-492D-2B5946DE4C3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6EACE76-9763-91C3-69C7-60CBE059E802}"/>
              </a:ext>
            </a:extLst>
          </p:cNvPr>
          <p:cNvGraphicFramePr>
            <a:graphicFrameLocks noGrp="1"/>
          </p:cNvGraphicFramePr>
          <p:nvPr/>
        </p:nvGraphicFramePr>
        <p:xfrm>
          <a:off x="0" y="0"/>
          <a:ext cx="12192000" cy="7023767"/>
        </p:xfrm>
        <a:graphic>
          <a:graphicData uri="http://schemas.openxmlformats.org/drawingml/2006/table">
            <a:tbl>
              <a:tblPr firstRow="1" bandRow="1">
                <a:tableStyleId>{5C22544A-7EE6-4342-B048-85BDC9FD1C3A}</a:tableStyleId>
              </a:tblPr>
              <a:tblGrid>
                <a:gridCol w="1689904">
                  <a:extLst>
                    <a:ext uri="{9D8B030D-6E8A-4147-A177-3AD203B41FA5}">
                      <a16:colId xmlns:a16="http://schemas.microsoft.com/office/drawing/2014/main" val="20000"/>
                    </a:ext>
                  </a:extLst>
                </a:gridCol>
                <a:gridCol w="4977114">
                  <a:extLst>
                    <a:ext uri="{9D8B030D-6E8A-4147-A177-3AD203B41FA5}">
                      <a16:colId xmlns:a16="http://schemas.microsoft.com/office/drawing/2014/main" val="20001"/>
                    </a:ext>
                  </a:extLst>
                </a:gridCol>
                <a:gridCol w="5524982">
                  <a:extLst>
                    <a:ext uri="{9D8B030D-6E8A-4147-A177-3AD203B41FA5}">
                      <a16:colId xmlns:a16="http://schemas.microsoft.com/office/drawing/2014/main" val="20002"/>
                    </a:ext>
                  </a:extLst>
                </a:gridCol>
              </a:tblGrid>
              <a:tr h="693764">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b="0" dirty="0">
                          <a:solidFill>
                            <a:schemeClr val="tx1"/>
                          </a:solidFill>
                          <a:latin typeface="Times New Roman" panose="02020603050405020304" pitchFamily="18" charset="0"/>
                          <a:cs typeface="Times New Roman" panose="02020603050405020304" pitchFamily="18" charset="0"/>
                        </a:rPr>
                        <a:t>37.  What is the group trend for 1</a:t>
                      </a:r>
                      <a:r>
                        <a:rPr lang="en-US" altLang="en-US" sz="3200" b="0" baseline="30000" dirty="0">
                          <a:solidFill>
                            <a:schemeClr val="tx1"/>
                          </a:solidFill>
                          <a:latin typeface="Times New Roman" panose="02020603050405020304" pitchFamily="18" charset="0"/>
                          <a:cs typeface="Times New Roman" panose="02020603050405020304" pitchFamily="18" charset="0"/>
                        </a:rPr>
                        <a:t>st</a:t>
                      </a:r>
                      <a:r>
                        <a:rPr lang="en-US" altLang="en-US" sz="3200" b="0" dirty="0">
                          <a:solidFill>
                            <a:schemeClr val="tx1"/>
                          </a:solidFill>
                          <a:latin typeface="Times New Roman" panose="02020603050405020304" pitchFamily="18" charset="0"/>
                          <a:cs typeface="Times New Roman" panose="02020603050405020304" pitchFamily="18" charset="0"/>
                        </a:rPr>
                        <a:t> Ionization Energy?</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8323514"/>
                  </a:ext>
                </a:extLst>
              </a:tr>
              <a:tr h="770849">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Group 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1</a:t>
                      </a:r>
                      <a:r>
                        <a:rPr lang="en-US" sz="3200" b="0" baseline="30000" dirty="0">
                          <a:solidFill>
                            <a:schemeClr val="tx1">
                              <a:lumMod val="95000"/>
                              <a:lumOff val="5000"/>
                            </a:schemeClr>
                          </a:solidFill>
                          <a:latin typeface="Times New Roman" panose="02020603050405020304" pitchFamily="18" charset="0"/>
                          <a:cs typeface="Times New Roman" panose="02020603050405020304" pitchFamily="18" charset="0"/>
                        </a:rPr>
                        <a:t>st</a:t>
                      </a: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 ionization</a:t>
                      </a:r>
                      <a:r>
                        <a:rPr lang="en-US" sz="3200" b="0" baseline="0" dirty="0">
                          <a:solidFill>
                            <a:schemeClr val="tx1">
                              <a:lumMod val="95000"/>
                              <a:lumOff val="5000"/>
                            </a:schemeClr>
                          </a:solidFill>
                          <a:latin typeface="Times New Roman" panose="02020603050405020304" pitchFamily="18" charset="0"/>
                          <a:cs typeface="Times New Roman" panose="02020603050405020304" pitchFamily="18" charset="0"/>
                        </a:rPr>
                        <a:t> energy </a:t>
                      </a:r>
                      <a:r>
                        <a:rPr lang="en-US" sz="3200" b="0" dirty="0">
                          <a:solidFill>
                            <a:schemeClr val="tx1"/>
                          </a:solidFill>
                          <a:latin typeface="Times New Roman" panose="02020603050405020304" pitchFamily="18" charset="0"/>
                          <a:cs typeface="Times New Roman" panose="02020603050405020304" pitchFamily="18" charset="0"/>
                        </a:rPr>
                        <a:t>kJ/mole</a:t>
                      </a: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300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520. </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Na</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496</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2-8-1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K</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419</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2-8-8-1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30065">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Rb</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4000" b="0" dirty="0">
                          <a:solidFill>
                            <a:srgbClr val="FF0000"/>
                          </a:solidFill>
                          <a:latin typeface="Times New Roman" panose="02020603050405020304" pitchFamily="18" charset="0"/>
                          <a:cs typeface="Times New Roman" panose="02020603050405020304" pitchFamily="18" charset="0"/>
                        </a:rPr>
                        <a:t>403</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2-8-18-8-1</a:t>
                      </a: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638894">
                <a:tc gridSpan="3">
                  <a:txBody>
                    <a:bodyPr/>
                    <a:lstStyle/>
                    <a:p>
                      <a:pPr algn="l"/>
                      <a:r>
                        <a:rPr lang="en-US" altLang="en-US" sz="3600" dirty="0">
                          <a:solidFill>
                            <a:srgbClr val="FF0000"/>
                          </a:solidFill>
                          <a:latin typeface="Times New Roman" panose="02020603050405020304" pitchFamily="18" charset="0"/>
                          <a:cs typeface="Times New Roman" panose="02020603050405020304" pitchFamily="18" charset="0"/>
                        </a:rPr>
                        <a:t>The group trend for 1st ionization energy is decreasing.   </a:t>
                      </a:r>
                    </a:p>
                    <a:p>
                      <a:pPr algn="l"/>
                      <a:r>
                        <a:rPr lang="en-US" altLang="en-US" sz="3600" i="0" dirty="0">
                          <a:solidFill>
                            <a:srgbClr val="0000FF"/>
                          </a:solidFill>
                          <a:latin typeface="Times New Roman" panose="02020603050405020304" pitchFamily="18" charset="0"/>
                          <a:cs typeface="Times New Roman" panose="02020603050405020304" pitchFamily="18" charset="0"/>
                        </a:rPr>
                        <a:t>Why?  There are more protons in each atom going down a group, </a:t>
                      </a:r>
                      <a:br>
                        <a:rPr lang="en-US" altLang="en-US" sz="3600" i="0" dirty="0">
                          <a:solidFill>
                            <a:srgbClr val="0000FF"/>
                          </a:solidFill>
                          <a:latin typeface="Times New Roman" panose="02020603050405020304" pitchFamily="18" charset="0"/>
                          <a:cs typeface="Times New Roman" panose="02020603050405020304" pitchFamily="18" charset="0"/>
                        </a:rPr>
                      </a:br>
                      <a:r>
                        <a:rPr lang="en-US" altLang="en-US" sz="3600" i="0" dirty="0">
                          <a:solidFill>
                            <a:srgbClr val="0000FF"/>
                          </a:solidFill>
                          <a:latin typeface="Times New Roman" panose="02020603050405020304" pitchFamily="18" charset="0"/>
                          <a:cs typeface="Times New Roman" panose="02020603050405020304" pitchFamily="18" charset="0"/>
                        </a:rPr>
                        <a:t>the extra electron shells put them at a greater distance from the nucleus.  The distance weakens the pull of the protons. </a:t>
                      </a:r>
                      <a:endParaRPr lang="en-US" sz="3600" b="0" i="0" dirty="0">
                        <a:solidFill>
                          <a:srgbClr val="0000FF"/>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T="45732" marB="4573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5358024"/>
                  </a:ext>
                </a:extLst>
              </a:tr>
            </a:tbl>
          </a:graphicData>
        </a:graphic>
      </p:graphicFrame>
    </p:spTree>
    <p:extLst>
      <p:ext uri="{BB962C8B-B14F-4D97-AF65-F5344CB8AC3E}">
        <p14:creationId xmlns:p14="http://schemas.microsoft.com/office/powerpoint/2010/main" val="35493814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023AFC-9598-4643-A01B-63023DC1419B}"/>
              </a:ext>
            </a:extLst>
          </p:cNvPr>
          <p:cNvSpPr txBox="1"/>
          <p:nvPr/>
        </p:nvSpPr>
        <p:spPr>
          <a:xfrm>
            <a:off x="1" y="0"/>
            <a:ext cx="8958470" cy="6878806"/>
          </a:xfrm>
          <a:prstGeom prst="rect">
            <a:avLst/>
          </a:prstGeom>
          <a:noFill/>
        </p:spPr>
        <p:txBody>
          <a:bodyPr wrap="square" rtlCol="0">
            <a:spAutoFit/>
          </a:bodyPr>
          <a:lstStyle/>
          <a:p>
            <a:r>
              <a:rPr lang="en-US" sz="3100" dirty="0">
                <a:latin typeface="Times New Roman" panose="02020603050405020304" pitchFamily="18" charset="0"/>
                <a:cs typeface="Times New Roman" panose="02020603050405020304" pitchFamily="18" charset="0"/>
              </a:rPr>
              <a:t>It “gets easier” to turn a mole of atoms into </a:t>
            </a:r>
            <a:br>
              <a:rPr lang="en-US" sz="3100"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a mole of +1 cations as we move down a group, </a:t>
            </a:r>
            <a:br>
              <a:rPr lang="en-US" sz="31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br>
              <a:rPr lang="en-US" sz="3100"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because the electrons that get removed are further from the nucleus.</a:t>
            </a:r>
          </a:p>
          <a:p>
            <a:endParaRPr lang="en-US" dirty="0">
              <a:latin typeface="Times New Roman" panose="02020603050405020304" pitchFamily="18" charset="0"/>
              <a:cs typeface="Times New Roman" panose="02020603050405020304" pitchFamily="18" charset="0"/>
            </a:endParaRPr>
          </a:p>
          <a:p>
            <a:r>
              <a:rPr lang="en-US" sz="3100" dirty="0">
                <a:latin typeface="Times New Roman" panose="02020603050405020304" pitchFamily="18" charset="0"/>
                <a:cs typeface="Times New Roman" panose="02020603050405020304" pitchFamily="18" charset="0"/>
              </a:rPr>
              <a:t>The electrons at this distance are being attracted inward with less pull.   </a:t>
            </a:r>
          </a:p>
          <a:p>
            <a:endParaRPr lang="en-US" dirty="0">
              <a:latin typeface="Times New Roman" panose="02020603050405020304" pitchFamily="18" charset="0"/>
              <a:cs typeface="Times New Roman" panose="02020603050405020304" pitchFamily="18" charset="0"/>
            </a:endParaRPr>
          </a:p>
          <a:p>
            <a:r>
              <a:rPr lang="en-US" sz="3100" dirty="0">
                <a:latin typeface="Times New Roman" panose="02020603050405020304" pitchFamily="18" charset="0"/>
                <a:cs typeface="Times New Roman" panose="02020603050405020304" pitchFamily="18" charset="0"/>
              </a:rPr>
              <a:t>The distance from the nucleus “hurts” more than the increase of protons “helps” hold onto the electrons.  </a:t>
            </a:r>
          </a:p>
          <a:p>
            <a:endParaRPr lang="en-US" sz="3100" dirty="0">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The ATOMIC SIZE increases, and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the valence electrons that get liberated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are further from the positive nucleus.  </a:t>
            </a:r>
          </a:p>
        </p:txBody>
      </p:sp>
      <p:graphicFrame>
        <p:nvGraphicFramePr>
          <p:cNvPr id="5" name="Table 4">
            <a:extLst>
              <a:ext uri="{FF2B5EF4-FFF2-40B4-BE49-F238E27FC236}">
                <a16:creationId xmlns:a16="http://schemas.microsoft.com/office/drawing/2014/main" id="{625A0785-BA05-455D-AAC7-3FFA8699757F}"/>
              </a:ext>
            </a:extLst>
          </p:cNvPr>
          <p:cNvGraphicFramePr>
            <a:graphicFrameLocks noGrp="1"/>
          </p:cNvGraphicFramePr>
          <p:nvPr>
            <p:extLst>
              <p:ext uri="{D42A27DB-BD31-4B8C-83A1-F6EECF244321}">
                <p14:modId xmlns:p14="http://schemas.microsoft.com/office/powerpoint/2010/main" val="3865174512"/>
              </p:ext>
            </p:extLst>
          </p:nvPr>
        </p:nvGraphicFramePr>
        <p:xfrm>
          <a:off x="8958470" y="-1"/>
          <a:ext cx="3233529" cy="6858001"/>
        </p:xfrm>
        <a:graphic>
          <a:graphicData uri="http://schemas.openxmlformats.org/drawingml/2006/table">
            <a:tbl>
              <a:tblPr firstRow="1" bandRow="1">
                <a:tableStyleId>{5C22544A-7EE6-4342-B048-85BDC9FD1C3A}</a:tableStyleId>
              </a:tblPr>
              <a:tblGrid>
                <a:gridCol w="3233529">
                  <a:extLst>
                    <a:ext uri="{9D8B030D-6E8A-4147-A177-3AD203B41FA5}">
                      <a16:colId xmlns:a16="http://schemas.microsoft.com/office/drawing/2014/main" val="4294642849"/>
                    </a:ext>
                  </a:extLst>
                </a:gridCol>
              </a:tblGrid>
              <a:tr h="1123693">
                <a:tc>
                  <a:txBody>
                    <a:bodyPr/>
                    <a:lstStyle/>
                    <a:p>
                      <a:pPr algn="ctr"/>
                      <a:r>
                        <a:rPr lang="en-US" sz="1600" b="0" dirty="0">
                          <a:solidFill>
                            <a:schemeClr val="tx1">
                              <a:lumMod val="95000"/>
                              <a:lumOff val="5000"/>
                            </a:schemeClr>
                          </a:solidFill>
                          <a:latin typeface="Times New Roman" panose="02020603050405020304" pitchFamily="18" charset="0"/>
                          <a:cs typeface="Times New Roman" panose="02020603050405020304" pitchFamily="18" charset="0"/>
                        </a:rPr>
                        <a:t>Lithium 130. pm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4812947"/>
                  </a:ext>
                </a:extLst>
              </a:tr>
              <a:tr h="1646327">
                <a:tc>
                  <a:txBody>
                    <a:bodyPr/>
                    <a:lstStyle/>
                    <a:p>
                      <a:pPr algn="ctr"/>
                      <a:r>
                        <a:rPr lang="en-US" sz="1600" b="0" dirty="0">
                          <a:solidFill>
                            <a:schemeClr val="tx1">
                              <a:lumMod val="95000"/>
                              <a:lumOff val="5000"/>
                            </a:schemeClr>
                          </a:solidFill>
                          <a:latin typeface="Times New Roman" panose="02020603050405020304" pitchFamily="18" charset="0"/>
                          <a:cs typeface="Times New Roman" panose="02020603050405020304" pitchFamily="18" charset="0"/>
                        </a:rPr>
                        <a:t>Sodium 160. pm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4530533"/>
                  </a:ext>
                </a:extLst>
              </a:tr>
              <a:tr h="1897846">
                <a:tc>
                  <a:txBody>
                    <a:bodyPr/>
                    <a:lstStyle/>
                    <a:p>
                      <a:pPr algn="ctr"/>
                      <a:r>
                        <a:rPr lang="en-US" sz="1600" b="0" dirty="0">
                          <a:solidFill>
                            <a:schemeClr val="tx1">
                              <a:lumMod val="95000"/>
                              <a:lumOff val="5000"/>
                            </a:schemeClr>
                          </a:solidFill>
                          <a:latin typeface="Times New Roman" panose="02020603050405020304" pitchFamily="18" charset="0"/>
                          <a:cs typeface="Times New Roman" panose="02020603050405020304" pitchFamily="18" charset="0"/>
                        </a:rPr>
                        <a:t>Potassium 200. pm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316838"/>
                  </a:ext>
                </a:extLst>
              </a:tr>
              <a:tr h="2190135">
                <a:tc>
                  <a:txBody>
                    <a:bodyPr/>
                    <a:lstStyle/>
                    <a:p>
                      <a:pPr algn="ctr"/>
                      <a:r>
                        <a:rPr lang="en-US" sz="1600" b="0" dirty="0">
                          <a:solidFill>
                            <a:schemeClr val="tx1">
                              <a:lumMod val="95000"/>
                              <a:lumOff val="5000"/>
                            </a:schemeClr>
                          </a:solidFill>
                          <a:latin typeface="Times New Roman" panose="02020603050405020304" pitchFamily="18" charset="0"/>
                          <a:cs typeface="Times New Roman" panose="02020603050405020304" pitchFamily="18" charset="0"/>
                        </a:rPr>
                        <a:t>Rubidium  215 pm</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2215439"/>
                  </a:ext>
                </a:extLst>
              </a:tr>
            </a:tbl>
          </a:graphicData>
        </a:graphic>
      </p:graphicFrame>
      <p:sp>
        <p:nvSpPr>
          <p:cNvPr id="6" name="Oval 5">
            <a:extLst>
              <a:ext uri="{FF2B5EF4-FFF2-40B4-BE49-F238E27FC236}">
                <a16:creationId xmlns:a16="http://schemas.microsoft.com/office/drawing/2014/main" id="{E51A4999-A733-4F11-AD11-0780C7DF48BA}"/>
              </a:ext>
            </a:extLst>
          </p:cNvPr>
          <p:cNvSpPr/>
          <p:nvPr/>
        </p:nvSpPr>
        <p:spPr>
          <a:xfrm>
            <a:off x="10226485" y="90475"/>
            <a:ext cx="741709" cy="737921"/>
          </a:xfrm>
          <a:prstGeom prst="ellipse">
            <a:avLst/>
          </a:prstGeom>
          <a:solidFill>
            <a:srgbClr val="D6DDD5"/>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DFFC3C7-1AE0-4422-92A2-93086C9C5463}"/>
              </a:ext>
            </a:extLst>
          </p:cNvPr>
          <p:cNvSpPr/>
          <p:nvPr/>
        </p:nvSpPr>
        <p:spPr>
          <a:xfrm>
            <a:off x="10007617" y="1240750"/>
            <a:ext cx="1179444" cy="1089341"/>
          </a:xfrm>
          <a:prstGeom prst="ellipse">
            <a:avLst/>
          </a:prstGeom>
          <a:solidFill>
            <a:srgbClr val="D6DDD5"/>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DE15DFE-EB28-4040-BFDE-7CB9188E36FA}"/>
              </a:ext>
            </a:extLst>
          </p:cNvPr>
          <p:cNvSpPr/>
          <p:nvPr/>
        </p:nvSpPr>
        <p:spPr>
          <a:xfrm>
            <a:off x="9864898" y="2874762"/>
            <a:ext cx="1420674" cy="1343526"/>
          </a:xfrm>
          <a:prstGeom prst="ellipse">
            <a:avLst/>
          </a:prstGeom>
          <a:solidFill>
            <a:srgbClr val="D6DDD5"/>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F26FD3E-CA22-4FCC-B4E9-78D55E4AA13C}"/>
              </a:ext>
            </a:extLst>
          </p:cNvPr>
          <p:cNvSpPr/>
          <p:nvPr/>
        </p:nvSpPr>
        <p:spPr>
          <a:xfrm>
            <a:off x="9682679" y="4767469"/>
            <a:ext cx="1709529" cy="1699561"/>
          </a:xfrm>
          <a:prstGeom prst="ellipse">
            <a:avLst/>
          </a:prstGeom>
          <a:solidFill>
            <a:srgbClr val="D6DDD5"/>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444E16C1-D4B5-462F-945F-CBAE8799CB61}"/>
              </a:ext>
            </a:extLst>
          </p:cNvPr>
          <p:cNvCxnSpPr>
            <a:cxnSpLocks/>
            <a:endCxn id="6" idx="6"/>
          </p:cNvCxnSpPr>
          <p:nvPr/>
        </p:nvCxnSpPr>
        <p:spPr>
          <a:xfrm>
            <a:off x="10611003" y="459435"/>
            <a:ext cx="357191" cy="1"/>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169E61F-9BD9-4432-9CC4-8A3026D43723}"/>
              </a:ext>
            </a:extLst>
          </p:cNvPr>
          <p:cNvCxnSpPr>
            <a:cxnSpLocks/>
            <a:endCxn id="7" idx="6"/>
          </p:cNvCxnSpPr>
          <p:nvPr/>
        </p:nvCxnSpPr>
        <p:spPr>
          <a:xfrm flipV="1">
            <a:off x="10597339" y="1785421"/>
            <a:ext cx="589722" cy="15614"/>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4312FEC-6144-4DB1-BA89-DCFCC4584ADC}"/>
              </a:ext>
            </a:extLst>
          </p:cNvPr>
          <p:cNvCxnSpPr>
            <a:cxnSpLocks/>
            <a:endCxn id="8" idx="6"/>
          </p:cNvCxnSpPr>
          <p:nvPr/>
        </p:nvCxnSpPr>
        <p:spPr>
          <a:xfrm>
            <a:off x="10537444" y="3546525"/>
            <a:ext cx="748128" cy="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7153565-E396-45C9-A5FD-C097E1865B53}"/>
              </a:ext>
            </a:extLst>
          </p:cNvPr>
          <p:cNvCxnSpPr>
            <a:cxnSpLocks/>
            <a:endCxn id="9" idx="6"/>
          </p:cNvCxnSpPr>
          <p:nvPr/>
        </p:nvCxnSpPr>
        <p:spPr>
          <a:xfrm flipV="1">
            <a:off x="10522848" y="5617250"/>
            <a:ext cx="869360" cy="7806"/>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191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9FE8D15-B1FC-4D26-BC9C-5465757BD181}"/>
              </a:ext>
            </a:extLst>
          </p:cNvPr>
          <p:cNvGraphicFramePr>
            <a:graphicFrameLocks noGrp="1"/>
          </p:cNvGraphicFramePr>
          <p:nvPr>
            <p:extLst>
              <p:ext uri="{D42A27DB-BD31-4B8C-83A1-F6EECF244321}">
                <p14:modId xmlns:p14="http://schemas.microsoft.com/office/powerpoint/2010/main" val="3623954586"/>
              </p:ext>
            </p:extLst>
          </p:nvPr>
        </p:nvGraphicFramePr>
        <p:xfrm>
          <a:off x="-1" y="0"/>
          <a:ext cx="12192000" cy="6861858"/>
        </p:xfrm>
        <a:graphic>
          <a:graphicData uri="http://schemas.openxmlformats.org/drawingml/2006/table">
            <a:tbl>
              <a:tblPr firstRow="1" bandRow="1">
                <a:tableStyleId>{5C22544A-7EE6-4342-B048-85BDC9FD1C3A}</a:tableStyleId>
              </a:tblPr>
              <a:tblGrid>
                <a:gridCol w="2266121">
                  <a:extLst>
                    <a:ext uri="{9D8B030D-6E8A-4147-A177-3AD203B41FA5}">
                      <a16:colId xmlns:a16="http://schemas.microsoft.com/office/drawing/2014/main" val="2197803757"/>
                    </a:ext>
                  </a:extLst>
                </a:gridCol>
                <a:gridCol w="2597426">
                  <a:extLst>
                    <a:ext uri="{9D8B030D-6E8A-4147-A177-3AD203B41FA5}">
                      <a16:colId xmlns:a16="http://schemas.microsoft.com/office/drawing/2014/main" val="520166184"/>
                    </a:ext>
                  </a:extLst>
                </a:gridCol>
                <a:gridCol w="2504661">
                  <a:extLst>
                    <a:ext uri="{9D8B030D-6E8A-4147-A177-3AD203B41FA5}">
                      <a16:colId xmlns:a16="http://schemas.microsoft.com/office/drawing/2014/main" val="2775374344"/>
                    </a:ext>
                  </a:extLst>
                </a:gridCol>
                <a:gridCol w="2613229">
                  <a:extLst>
                    <a:ext uri="{9D8B030D-6E8A-4147-A177-3AD203B41FA5}">
                      <a16:colId xmlns:a16="http://schemas.microsoft.com/office/drawing/2014/main" val="3231283012"/>
                    </a:ext>
                  </a:extLst>
                </a:gridCol>
                <a:gridCol w="2210563">
                  <a:extLst>
                    <a:ext uri="{9D8B030D-6E8A-4147-A177-3AD203B41FA5}">
                      <a16:colId xmlns:a16="http://schemas.microsoft.com/office/drawing/2014/main" val="982166958"/>
                    </a:ext>
                  </a:extLst>
                </a:gridCol>
              </a:tblGrid>
              <a:tr h="955287">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chemeClr val="tx1"/>
                          </a:solidFill>
                          <a:latin typeface="Times New Roman" panose="02020603050405020304" pitchFamily="18" charset="0"/>
                          <a:cs typeface="Times New Roman" panose="02020603050405020304" pitchFamily="18" charset="0"/>
                        </a:rPr>
                        <a:t>38.  What is the period trend for 1</a:t>
                      </a:r>
                      <a:r>
                        <a:rPr lang="en-US" sz="3600" b="0" baseline="30000" dirty="0">
                          <a:solidFill>
                            <a:schemeClr val="tx1"/>
                          </a:solidFill>
                          <a:latin typeface="Times New Roman" panose="02020603050405020304" pitchFamily="18" charset="0"/>
                          <a:cs typeface="Times New Roman" panose="02020603050405020304" pitchFamily="18" charset="0"/>
                        </a:rPr>
                        <a:t>st</a:t>
                      </a:r>
                      <a:r>
                        <a:rPr lang="en-US" sz="3600" b="0" dirty="0">
                          <a:solidFill>
                            <a:schemeClr val="tx1"/>
                          </a:solidFill>
                          <a:latin typeface="Times New Roman" panose="02020603050405020304" pitchFamily="18" charset="0"/>
                          <a:cs typeface="Times New Roman" panose="02020603050405020304" pitchFamily="18" charset="0"/>
                        </a:rPr>
                        <a:t> Ionization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2652094"/>
                  </a:ext>
                </a:extLst>
              </a:tr>
              <a:tr h="815640">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err="1">
                          <a:solidFill>
                            <a:schemeClr val="tx1"/>
                          </a:solidFill>
                          <a:latin typeface="Times New Roman" panose="02020603050405020304" pitchFamily="18" charset="0"/>
                          <a:cs typeface="Times New Roman" panose="02020603050405020304" pitchFamily="18" charset="0"/>
                        </a:rPr>
                        <a:t>Zr</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5099639"/>
                  </a:ext>
                </a:extLst>
              </a:tr>
              <a:tr h="15857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solidFill>
                          <a:latin typeface="Times New Roman" panose="02020603050405020304" pitchFamily="18" charset="0"/>
                          <a:cs typeface="Times New Roman" panose="02020603050405020304" pitchFamily="18" charset="0"/>
                        </a:rPr>
                        <a:t>1</a:t>
                      </a:r>
                      <a:r>
                        <a:rPr lang="en-US" sz="2800" b="0" baseline="30000" dirty="0">
                          <a:solidFill>
                            <a:schemeClr val="tx1"/>
                          </a:solidFill>
                          <a:latin typeface="Times New Roman" panose="02020603050405020304" pitchFamily="18" charset="0"/>
                          <a:cs typeface="Times New Roman" panose="02020603050405020304" pitchFamily="18" charset="0"/>
                        </a:rPr>
                        <a:t>st</a:t>
                      </a:r>
                      <a:r>
                        <a:rPr lang="en-US" sz="2800" b="0" dirty="0">
                          <a:solidFill>
                            <a:schemeClr val="tx1"/>
                          </a:solidFill>
                          <a:latin typeface="Times New Roman" panose="02020603050405020304" pitchFamily="18" charset="0"/>
                          <a:cs typeface="Times New Roman" panose="02020603050405020304" pitchFamily="18" charset="0"/>
                        </a:rPr>
                        <a:t> Ionization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Energy in</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462606"/>
                  </a:ext>
                </a:extLst>
              </a:tr>
              <a:tr h="2403688">
                <a:tc gridSpan="5">
                  <a:txBody>
                    <a:bodyPr/>
                    <a:lstStyle/>
                    <a:p>
                      <a:pPr algn="l"/>
                      <a:r>
                        <a:rPr lang="en-US" sz="3600" b="0" dirty="0">
                          <a:solidFill>
                            <a:schemeClr val="bg1"/>
                          </a:solidFill>
                          <a:latin typeface="Times New Roman" panose="02020603050405020304" pitchFamily="18" charset="0"/>
                          <a:cs typeface="Times New Roman" panose="02020603050405020304" pitchFamily="18" charset="0"/>
                        </a:rPr>
                        <a:t>The period trend for 1</a:t>
                      </a:r>
                      <a:r>
                        <a:rPr lang="en-US" sz="3600" b="0" baseline="30000" dirty="0">
                          <a:solidFill>
                            <a:schemeClr val="bg1"/>
                          </a:solidFill>
                          <a:latin typeface="Times New Roman" panose="02020603050405020304" pitchFamily="18" charset="0"/>
                          <a:cs typeface="Times New Roman" panose="02020603050405020304" pitchFamily="18" charset="0"/>
                        </a:rPr>
                        <a:t>st </a:t>
                      </a:r>
                      <a:r>
                        <a:rPr lang="en-US" sz="3600" b="0" baseline="0" dirty="0">
                          <a:solidFill>
                            <a:schemeClr val="bg1"/>
                          </a:solidFill>
                          <a:latin typeface="Times New Roman" panose="02020603050405020304" pitchFamily="18" charset="0"/>
                          <a:cs typeface="Times New Roman" panose="02020603050405020304" pitchFamily="18" charset="0"/>
                        </a:rPr>
                        <a:t> Ionization energy is increasing. </a:t>
                      </a:r>
                    </a:p>
                    <a:p>
                      <a:pPr algn="l"/>
                      <a:endParaRPr lang="en-US" sz="4400" b="0" baseline="0" dirty="0">
                        <a:solidFill>
                          <a:schemeClr val="bg1"/>
                        </a:solidFill>
                        <a:latin typeface="Times New Roman" panose="02020603050405020304" pitchFamily="18" charset="0"/>
                        <a:cs typeface="Times New Roman" panose="02020603050405020304" pitchFamily="18" charset="0"/>
                      </a:endParaRPr>
                    </a:p>
                    <a:p>
                      <a:pPr algn="l"/>
                      <a:r>
                        <a:rPr lang="en-US" sz="3600" b="0" baseline="0" dirty="0">
                          <a:solidFill>
                            <a:schemeClr val="bg1"/>
                          </a:solidFill>
                          <a:latin typeface="Times New Roman" panose="02020603050405020304" pitchFamily="18" charset="0"/>
                          <a:cs typeface="Times New Roman" panose="02020603050405020304" pitchFamily="18" charset="0"/>
                        </a:rPr>
                        <a:t>Why?  Because with the SAME number of shells, but more and more protons in the nucleus, the atoms are smaller, and the electrons are being more tightly held by the protons.  The atoms are smaller, and the electrons are being held more tightly.  </a:t>
                      </a:r>
                      <a:endParaRPr lang="en-US" sz="3600" b="0" baseline="30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3228874"/>
                  </a:ext>
                </a:extLst>
              </a:tr>
            </a:tbl>
          </a:graphicData>
        </a:graphic>
      </p:graphicFrame>
    </p:spTree>
    <p:extLst>
      <p:ext uri="{BB962C8B-B14F-4D97-AF65-F5344CB8AC3E}">
        <p14:creationId xmlns:p14="http://schemas.microsoft.com/office/powerpoint/2010/main" val="39050090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26918-6473-B766-AA3F-1D11B0BB7DB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18D85BC-7515-C8D0-1895-01E10F326886}"/>
              </a:ext>
            </a:extLst>
          </p:cNvPr>
          <p:cNvGraphicFramePr>
            <a:graphicFrameLocks noGrp="1"/>
          </p:cNvGraphicFramePr>
          <p:nvPr>
            <p:extLst>
              <p:ext uri="{D42A27DB-BD31-4B8C-83A1-F6EECF244321}">
                <p14:modId xmlns:p14="http://schemas.microsoft.com/office/powerpoint/2010/main" val="4068248461"/>
              </p:ext>
            </p:extLst>
          </p:nvPr>
        </p:nvGraphicFramePr>
        <p:xfrm>
          <a:off x="-1" y="0"/>
          <a:ext cx="12192000" cy="6861858"/>
        </p:xfrm>
        <a:graphic>
          <a:graphicData uri="http://schemas.openxmlformats.org/drawingml/2006/table">
            <a:tbl>
              <a:tblPr firstRow="1" bandRow="1">
                <a:tableStyleId>{5C22544A-7EE6-4342-B048-85BDC9FD1C3A}</a:tableStyleId>
              </a:tblPr>
              <a:tblGrid>
                <a:gridCol w="2266121">
                  <a:extLst>
                    <a:ext uri="{9D8B030D-6E8A-4147-A177-3AD203B41FA5}">
                      <a16:colId xmlns:a16="http://schemas.microsoft.com/office/drawing/2014/main" val="2197803757"/>
                    </a:ext>
                  </a:extLst>
                </a:gridCol>
                <a:gridCol w="2597426">
                  <a:extLst>
                    <a:ext uri="{9D8B030D-6E8A-4147-A177-3AD203B41FA5}">
                      <a16:colId xmlns:a16="http://schemas.microsoft.com/office/drawing/2014/main" val="520166184"/>
                    </a:ext>
                  </a:extLst>
                </a:gridCol>
                <a:gridCol w="2504661">
                  <a:extLst>
                    <a:ext uri="{9D8B030D-6E8A-4147-A177-3AD203B41FA5}">
                      <a16:colId xmlns:a16="http://schemas.microsoft.com/office/drawing/2014/main" val="2775374344"/>
                    </a:ext>
                  </a:extLst>
                </a:gridCol>
                <a:gridCol w="2613229">
                  <a:extLst>
                    <a:ext uri="{9D8B030D-6E8A-4147-A177-3AD203B41FA5}">
                      <a16:colId xmlns:a16="http://schemas.microsoft.com/office/drawing/2014/main" val="3231283012"/>
                    </a:ext>
                  </a:extLst>
                </a:gridCol>
                <a:gridCol w="2210563">
                  <a:extLst>
                    <a:ext uri="{9D8B030D-6E8A-4147-A177-3AD203B41FA5}">
                      <a16:colId xmlns:a16="http://schemas.microsoft.com/office/drawing/2014/main" val="982166958"/>
                    </a:ext>
                  </a:extLst>
                </a:gridCol>
              </a:tblGrid>
              <a:tr h="955287">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chemeClr val="tx1"/>
                          </a:solidFill>
                          <a:latin typeface="Times New Roman" panose="02020603050405020304" pitchFamily="18" charset="0"/>
                          <a:cs typeface="Times New Roman" panose="02020603050405020304" pitchFamily="18" charset="0"/>
                        </a:rPr>
                        <a:t>38.  What is the period trend for 1</a:t>
                      </a:r>
                      <a:r>
                        <a:rPr lang="en-US" sz="3600" b="0" baseline="30000" dirty="0">
                          <a:solidFill>
                            <a:schemeClr val="tx1"/>
                          </a:solidFill>
                          <a:latin typeface="Times New Roman" panose="02020603050405020304" pitchFamily="18" charset="0"/>
                          <a:cs typeface="Times New Roman" panose="02020603050405020304" pitchFamily="18" charset="0"/>
                        </a:rPr>
                        <a:t>st</a:t>
                      </a:r>
                      <a:r>
                        <a:rPr lang="en-US" sz="3600" b="0" dirty="0">
                          <a:solidFill>
                            <a:schemeClr val="tx1"/>
                          </a:solidFill>
                          <a:latin typeface="Times New Roman" panose="02020603050405020304" pitchFamily="18" charset="0"/>
                          <a:cs typeface="Times New Roman" panose="02020603050405020304" pitchFamily="18" charset="0"/>
                        </a:rPr>
                        <a:t> Ionization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2652094"/>
                  </a:ext>
                </a:extLst>
              </a:tr>
              <a:tr h="815640">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err="1">
                          <a:solidFill>
                            <a:schemeClr val="tx1"/>
                          </a:solidFill>
                          <a:latin typeface="Times New Roman" panose="02020603050405020304" pitchFamily="18" charset="0"/>
                          <a:cs typeface="Times New Roman" panose="02020603050405020304" pitchFamily="18" charset="0"/>
                        </a:rPr>
                        <a:t>Zr</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5099639"/>
                  </a:ext>
                </a:extLst>
              </a:tr>
              <a:tr h="15857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solidFill>
                          <a:latin typeface="Times New Roman" panose="02020603050405020304" pitchFamily="18" charset="0"/>
                          <a:cs typeface="Times New Roman" panose="02020603050405020304" pitchFamily="18" charset="0"/>
                        </a:rPr>
                        <a:t>1</a:t>
                      </a:r>
                      <a:r>
                        <a:rPr lang="en-US" sz="2800" b="0" baseline="30000" dirty="0">
                          <a:solidFill>
                            <a:schemeClr val="tx1"/>
                          </a:solidFill>
                          <a:latin typeface="Times New Roman" panose="02020603050405020304" pitchFamily="18" charset="0"/>
                          <a:cs typeface="Times New Roman" panose="02020603050405020304" pitchFamily="18" charset="0"/>
                        </a:rPr>
                        <a:t>st</a:t>
                      </a:r>
                      <a:r>
                        <a:rPr lang="en-US" sz="2800" b="0" dirty="0">
                          <a:solidFill>
                            <a:schemeClr val="tx1"/>
                          </a:solidFill>
                          <a:latin typeface="Times New Roman" panose="02020603050405020304" pitchFamily="18" charset="0"/>
                          <a:cs typeface="Times New Roman" panose="02020603050405020304" pitchFamily="18" charset="0"/>
                        </a:rPr>
                        <a:t> Ionization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Energy in</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403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549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640.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462606"/>
                  </a:ext>
                </a:extLst>
              </a:tr>
              <a:tr h="2403688">
                <a:tc gridSpan="5">
                  <a:txBody>
                    <a:bodyPr/>
                    <a:lstStyle/>
                    <a:p>
                      <a:pPr algn="l"/>
                      <a:r>
                        <a:rPr lang="en-US" sz="3600" b="0" dirty="0">
                          <a:solidFill>
                            <a:srgbClr val="FF0000"/>
                          </a:solidFill>
                          <a:latin typeface="Times New Roman" panose="02020603050405020304" pitchFamily="18" charset="0"/>
                          <a:cs typeface="Times New Roman" panose="02020603050405020304" pitchFamily="18" charset="0"/>
                        </a:rPr>
                        <a:t>The period trend for 1</a:t>
                      </a:r>
                      <a:r>
                        <a:rPr lang="en-US" sz="3600" b="0" baseline="30000" dirty="0">
                          <a:solidFill>
                            <a:srgbClr val="FF0000"/>
                          </a:solidFill>
                          <a:latin typeface="Times New Roman" panose="02020603050405020304" pitchFamily="18" charset="0"/>
                          <a:cs typeface="Times New Roman" panose="02020603050405020304" pitchFamily="18" charset="0"/>
                        </a:rPr>
                        <a:t>st </a:t>
                      </a:r>
                      <a:r>
                        <a:rPr lang="en-US" sz="3600" b="0" baseline="0" dirty="0">
                          <a:solidFill>
                            <a:srgbClr val="FF0000"/>
                          </a:solidFill>
                          <a:latin typeface="Times New Roman" panose="02020603050405020304" pitchFamily="18" charset="0"/>
                          <a:cs typeface="Times New Roman" panose="02020603050405020304" pitchFamily="18" charset="0"/>
                        </a:rPr>
                        <a:t> Ionization energy is increasing. </a:t>
                      </a:r>
                    </a:p>
                    <a:p>
                      <a:pPr algn="l"/>
                      <a:endParaRPr lang="en-US" sz="4400" b="0" baseline="0" dirty="0">
                        <a:solidFill>
                          <a:schemeClr val="tx1"/>
                        </a:solidFill>
                        <a:latin typeface="Times New Roman" panose="02020603050405020304" pitchFamily="18" charset="0"/>
                        <a:cs typeface="Times New Roman" panose="02020603050405020304" pitchFamily="18" charset="0"/>
                      </a:endParaRPr>
                    </a:p>
                    <a:p>
                      <a:pPr algn="l"/>
                      <a:r>
                        <a:rPr lang="en-US" sz="3600" b="0" baseline="0" dirty="0">
                          <a:solidFill>
                            <a:srgbClr val="0000FF"/>
                          </a:solidFill>
                          <a:latin typeface="Times New Roman" panose="02020603050405020304" pitchFamily="18" charset="0"/>
                          <a:cs typeface="Times New Roman" panose="02020603050405020304" pitchFamily="18" charset="0"/>
                        </a:rPr>
                        <a:t>Why?  </a:t>
                      </a:r>
                      <a:r>
                        <a:rPr lang="en-US" sz="3600" b="0" baseline="0" dirty="0">
                          <a:solidFill>
                            <a:schemeClr val="bg1"/>
                          </a:solidFill>
                          <a:latin typeface="Times New Roman" panose="02020603050405020304" pitchFamily="18" charset="0"/>
                          <a:cs typeface="Times New Roman" panose="02020603050405020304" pitchFamily="18" charset="0"/>
                        </a:rPr>
                        <a:t>Because with the SAME number of shells, but more and more protons in the nucleus, the atoms are smaller, and the electrons are being more tightly held by the protons.  The atoms are smaller, and the electrons are being held more tightly.  </a:t>
                      </a:r>
                      <a:endParaRPr lang="en-US" sz="3600" b="0" baseline="30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3228874"/>
                  </a:ext>
                </a:extLst>
              </a:tr>
            </a:tbl>
          </a:graphicData>
        </a:graphic>
      </p:graphicFrame>
    </p:spTree>
    <p:extLst>
      <p:ext uri="{BB962C8B-B14F-4D97-AF65-F5344CB8AC3E}">
        <p14:creationId xmlns:p14="http://schemas.microsoft.com/office/powerpoint/2010/main" val="10517177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BB1CC-3658-CFFC-6092-C83B97ED356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A855793-EEA4-66FE-C732-3037AB7D9C24}"/>
              </a:ext>
            </a:extLst>
          </p:cNvPr>
          <p:cNvGraphicFramePr>
            <a:graphicFrameLocks noGrp="1"/>
          </p:cNvGraphicFramePr>
          <p:nvPr>
            <p:extLst>
              <p:ext uri="{D42A27DB-BD31-4B8C-83A1-F6EECF244321}">
                <p14:modId xmlns:p14="http://schemas.microsoft.com/office/powerpoint/2010/main" val="786444833"/>
              </p:ext>
            </p:extLst>
          </p:nvPr>
        </p:nvGraphicFramePr>
        <p:xfrm>
          <a:off x="-1" y="0"/>
          <a:ext cx="12192000" cy="6861858"/>
        </p:xfrm>
        <a:graphic>
          <a:graphicData uri="http://schemas.openxmlformats.org/drawingml/2006/table">
            <a:tbl>
              <a:tblPr firstRow="1" bandRow="1">
                <a:tableStyleId>{5C22544A-7EE6-4342-B048-85BDC9FD1C3A}</a:tableStyleId>
              </a:tblPr>
              <a:tblGrid>
                <a:gridCol w="2266121">
                  <a:extLst>
                    <a:ext uri="{9D8B030D-6E8A-4147-A177-3AD203B41FA5}">
                      <a16:colId xmlns:a16="http://schemas.microsoft.com/office/drawing/2014/main" val="2197803757"/>
                    </a:ext>
                  </a:extLst>
                </a:gridCol>
                <a:gridCol w="2597426">
                  <a:extLst>
                    <a:ext uri="{9D8B030D-6E8A-4147-A177-3AD203B41FA5}">
                      <a16:colId xmlns:a16="http://schemas.microsoft.com/office/drawing/2014/main" val="520166184"/>
                    </a:ext>
                  </a:extLst>
                </a:gridCol>
                <a:gridCol w="2504661">
                  <a:extLst>
                    <a:ext uri="{9D8B030D-6E8A-4147-A177-3AD203B41FA5}">
                      <a16:colId xmlns:a16="http://schemas.microsoft.com/office/drawing/2014/main" val="2775374344"/>
                    </a:ext>
                  </a:extLst>
                </a:gridCol>
                <a:gridCol w="2613229">
                  <a:extLst>
                    <a:ext uri="{9D8B030D-6E8A-4147-A177-3AD203B41FA5}">
                      <a16:colId xmlns:a16="http://schemas.microsoft.com/office/drawing/2014/main" val="3231283012"/>
                    </a:ext>
                  </a:extLst>
                </a:gridCol>
                <a:gridCol w="2210563">
                  <a:extLst>
                    <a:ext uri="{9D8B030D-6E8A-4147-A177-3AD203B41FA5}">
                      <a16:colId xmlns:a16="http://schemas.microsoft.com/office/drawing/2014/main" val="982166958"/>
                    </a:ext>
                  </a:extLst>
                </a:gridCol>
              </a:tblGrid>
              <a:tr h="955287">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chemeClr val="tx1"/>
                          </a:solidFill>
                          <a:latin typeface="Times New Roman" panose="02020603050405020304" pitchFamily="18" charset="0"/>
                          <a:cs typeface="Times New Roman" panose="02020603050405020304" pitchFamily="18" charset="0"/>
                        </a:rPr>
                        <a:t>38.  What is the period trend for 1</a:t>
                      </a:r>
                      <a:r>
                        <a:rPr lang="en-US" sz="3600" b="0" baseline="30000" dirty="0">
                          <a:solidFill>
                            <a:schemeClr val="tx1"/>
                          </a:solidFill>
                          <a:latin typeface="Times New Roman" panose="02020603050405020304" pitchFamily="18" charset="0"/>
                          <a:cs typeface="Times New Roman" panose="02020603050405020304" pitchFamily="18" charset="0"/>
                        </a:rPr>
                        <a:t>st</a:t>
                      </a:r>
                      <a:r>
                        <a:rPr lang="en-US" sz="3600" b="0" dirty="0">
                          <a:solidFill>
                            <a:schemeClr val="tx1"/>
                          </a:solidFill>
                          <a:latin typeface="Times New Roman" panose="02020603050405020304" pitchFamily="18" charset="0"/>
                          <a:cs typeface="Times New Roman" panose="02020603050405020304" pitchFamily="18" charset="0"/>
                        </a:rPr>
                        <a:t> Ionization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2652094"/>
                  </a:ext>
                </a:extLst>
              </a:tr>
              <a:tr h="815640">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err="1">
                          <a:solidFill>
                            <a:schemeClr val="tx1"/>
                          </a:solidFill>
                          <a:latin typeface="Times New Roman" panose="02020603050405020304" pitchFamily="18" charset="0"/>
                          <a:cs typeface="Times New Roman" panose="02020603050405020304" pitchFamily="18" charset="0"/>
                        </a:rPr>
                        <a:t>Zr</a:t>
                      </a:r>
                      <a:endParaRPr lang="en-US" sz="3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5099639"/>
                  </a:ext>
                </a:extLst>
              </a:tr>
              <a:tr h="15857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solidFill>
                          <a:latin typeface="Times New Roman" panose="02020603050405020304" pitchFamily="18" charset="0"/>
                          <a:cs typeface="Times New Roman" panose="02020603050405020304" pitchFamily="18" charset="0"/>
                        </a:rPr>
                        <a:t>1</a:t>
                      </a:r>
                      <a:r>
                        <a:rPr lang="en-US" sz="2800" b="0" baseline="30000" dirty="0">
                          <a:solidFill>
                            <a:schemeClr val="tx1"/>
                          </a:solidFill>
                          <a:latin typeface="Times New Roman" panose="02020603050405020304" pitchFamily="18" charset="0"/>
                          <a:cs typeface="Times New Roman" panose="02020603050405020304" pitchFamily="18" charset="0"/>
                        </a:rPr>
                        <a:t>st</a:t>
                      </a:r>
                      <a:r>
                        <a:rPr lang="en-US" sz="2800" b="0" dirty="0">
                          <a:solidFill>
                            <a:schemeClr val="tx1"/>
                          </a:solidFill>
                          <a:latin typeface="Times New Roman" panose="02020603050405020304" pitchFamily="18" charset="0"/>
                          <a:cs typeface="Times New Roman" panose="02020603050405020304" pitchFamily="18" charset="0"/>
                        </a:rPr>
                        <a:t> Ionization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Energy in</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kJ/mole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403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549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0" dirty="0">
                          <a:solidFill>
                            <a:srgbClr val="FF0000"/>
                          </a:solidFill>
                          <a:latin typeface="Times New Roman" panose="02020603050405020304" pitchFamily="18" charset="0"/>
                          <a:cs typeface="Times New Roman" panose="02020603050405020304" pitchFamily="18" charset="0"/>
                        </a:rPr>
                        <a:t>640.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462606"/>
                  </a:ext>
                </a:extLst>
              </a:tr>
              <a:tr h="2403688">
                <a:tc gridSpan="5">
                  <a:txBody>
                    <a:bodyPr/>
                    <a:lstStyle/>
                    <a:p>
                      <a:pPr algn="l"/>
                      <a:r>
                        <a:rPr lang="en-US" sz="3600" b="0" dirty="0">
                          <a:solidFill>
                            <a:srgbClr val="FF0000"/>
                          </a:solidFill>
                          <a:latin typeface="Times New Roman" panose="02020603050405020304" pitchFamily="18" charset="0"/>
                          <a:cs typeface="Times New Roman" panose="02020603050405020304" pitchFamily="18" charset="0"/>
                        </a:rPr>
                        <a:t>The period trend for 1</a:t>
                      </a:r>
                      <a:r>
                        <a:rPr lang="en-US" sz="3600" b="0" baseline="30000" dirty="0">
                          <a:solidFill>
                            <a:srgbClr val="FF0000"/>
                          </a:solidFill>
                          <a:latin typeface="Times New Roman" panose="02020603050405020304" pitchFamily="18" charset="0"/>
                          <a:cs typeface="Times New Roman" panose="02020603050405020304" pitchFamily="18" charset="0"/>
                        </a:rPr>
                        <a:t>st </a:t>
                      </a:r>
                      <a:r>
                        <a:rPr lang="en-US" sz="3600" b="0" baseline="0" dirty="0">
                          <a:solidFill>
                            <a:srgbClr val="FF0000"/>
                          </a:solidFill>
                          <a:latin typeface="Times New Roman" panose="02020603050405020304" pitchFamily="18" charset="0"/>
                          <a:cs typeface="Times New Roman" panose="02020603050405020304" pitchFamily="18" charset="0"/>
                        </a:rPr>
                        <a:t> Ionization energy is increasing. </a:t>
                      </a:r>
                    </a:p>
                    <a:p>
                      <a:pPr algn="l"/>
                      <a:endParaRPr lang="en-US" sz="4400" b="0" baseline="0" dirty="0">
                        <a:solidFill>
                          <a:schemeClr val="tx1"/>
                        </a:solidFill>
                        <a:latin typeface="Times New Roman" panose="02020603050405020304" pitchFamily="18" charset="0"/>
                        <a:cs typeface="Times New Roman" panose="02020603050405020304" pitchFamily="18" charset="0"/>
                      </a:endParaRPr>
                    </a:p>
                    <a:p>
                      <a:pPr algn="l"/>
                      <a:r>
                        <a:rPr lang="en-US" sz="3600" b="0" baseline="0" dirty="0">
                          <a:solidFill>
                            <a:srgbClr val="0000FF"/>
                          </a:solidFill>
                          <a:latin typeface="Times New Roman" panose="02020603050405020304" pitchFamily="18" charset="0"/>
                          <a:cs typeface="Times New Roman" panose="02020603050405020304" pitchFamily="18" charset="0"/>
                        </a:rPr>
                        <a:t>Why?  Because with the SAME number of shells, but more and more protons in the nucleus, the atoms are smaller, and the electrons are being more tightly held by the protons.  The atoms are smaller, and the electrons are being held more tightly.  </a:t>
                      </a:r>
                      <a:endParaRPr lang="en-US" sz="3600" b="0" baseline="3000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3228874"/>
                  </a:ext>
                </a:extLst>
              </a:tr>
            </a:tbl>
          </a:graphicData>
        </a:graphic>
      </p:graphicFrame>
    </p:spTree>
    <p:extLst>
      <p:ext uri="{BB962C8B-B14F-4D97-AF65-F5344CB8AC3E}">
        <p14:creationId xmlns:p14="http://schemas.microsoft.com/office/powerpoint/2010/main" val="35472067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98049C-1C0E-4E0C-8DF4-2369A5D6E50A}"/>
              </a:ext>
            </a:extLst>
          </p:cNvPr>
          <p:cNvSpPr txBox="1"/>
          <p:nvPr/>
        </p:nvSpPr>
        <p:spPr>
          <a:xfrm>
            <a:off x="0" y="1"/>
            <a:ext cx="12192000" cy="573832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Metallic vs. Nonmetallic Properties</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The whole Periodic Table is made up of nonmetals and metals.  22 nonmetals and 96 metals.  (7 are metalloids too).</a:t>
            </a:r>
          </a:p>
          <a:p>
            <a:endParaRPr lang="en-US" sz="3600" dirty="0">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45.  Metallic properties include…..</a:t>
            </a:r>
          </a:p>
          <a:p>
            <a:endParaRPr lang="en-US" sz="3600" dirty="0">
              <a:solidFill>
                <a:srgbClr val="0000FF"/>
              </a:solidFill>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46.  Nonmetallic properties include….</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You need to know lots of them.  </a:t>
            </a:r>
          </a:p>
        </p:txBody>
      </p:sp>
    </p:spTree>
    <p:extLst>
      <p:ext uri="{BB962C8B-B14F-4D97-AF65-F5344CB8AC3E}">
        <p14:creationId xmlns:p14="http://schemas.microsoft.com/office/powerpoint/2010/main" val="34547501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3FA856E3-8154-4ACD-80D4-10BB40B04D7D}"/>
              </a:ext>
            </a:extLst>
          </p:cNvPr>
          <p:cNvGraphicFramePr>
            <a:graphicFrameLocks noGrp="1"/>
          </p:cNvGraphicFramePr>
          <p:nvPr>
            <p:extLst>
              <p:ext uri="{D42A27DB-BD31-4B8C-83A1-F6EECF244321}">
                <p14:modId xmlns:p14="http://schemas.microsoft.com/office/powerpoint/2010/main" val="2621201812"/>
              </p:ext>
            </p:extLst>
          </p:nvPr>
        </p:nvGraphicFramePr>
        <p:xfrm>
          <a:off x="0" y="0"/>
          <a:ext cx="12192000" cy="6858000"/>
        </p:xfrm>
        <a:graphic>
          <a:graphicData uri="http://schemas.openxmlformats.org/drawingml/2006/table">
            <a:tbl>
              <a:tblPr firstRow="1" bandRow="1">
                <a:tableStyleId>{5C22544A-7EE6-4342-B048-85BDC9FD1C3A}</a:tableStyleId>
              </a:tblPr>
              <a:tblGrid>
                <a:gridCol w="5509549">
                  <a:extLst>
                    <a:ext uri="{9D8B030D-6E8A-4147-A177-3AD203B41FA5}">
                      <a16:colId xmlns:a16="http://schemas.microsoft.com/office/drawing/2014/main" val="1912268411"/>
                    </a:ext>
                  </a:extLst>
                </a:gridCol>
                <a:gridCol w="6682451">
                  <a:extLst>
                    <a:ext uri="{9D8B030D-6E8A-4147-A177-3AD203B41FA5}">
                      <a16:colId xmlns:a16="http://schemas.microsoft.com/office/drawing/2014/main" val="463164212"/>
                    </a:ext>
                  </a:extLst>
                </a:gridCol>
              </a:tblGrid>
              <a:tr h="6858000">
                <a:tc>
                  <a:txBody>
                    <a:bodyPr/>
                    <a:lstStyle/>
                    <a:p>
                      <a:pPr algn="l"/>
                      <a:r>
                        <a:rPr lang="en-US" sz="3600" b="0" dirty="0">
                          <a:solidFill>
                            <a:srgbClr val="FF0000"/>
                          </a:solidFill>
                          <a:latin typeface="Times New Roman" panose="02020603050405020304" pitchFamily="18" charset="0"/>
                          <a:cs typeface="Times New Roman" panose="02020603050405020304" pitchFamily="18" charset="0"/>
                        </a:rPr>
                        <a:t>45.  Metals are…</a:t>
                      </a:r>
                      <a:br>
                        <a:rPr lang="en-US" sz="3600" b="0" dirty="0">
                          <a:solidFill>
                            <a:srgbClr val="FF0000"/>
                          </a:solidFill>
                          <a:latin typeface="Times New Roman" panose="02020603050405020304" pitchFamily="18" charset="0"/>
                          <a:cs typeface="Times New Roman" panose="02020603050405020304" pitchFamily="18" charset="0"/>
                        </a:rPr>
                      </a:br>
                      <a:endParaRPr lang="en-US" sz="3600" b="0" dirty="0">
                        <a:solidFill>
                          <a:srgbClr val="FF0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b="0" dirty="0">
                          <a:solidFill>
                            <a:srgbClr val="FF0000"/>
                          </a:solidFill>
                          <a:latin typeface="Times New Roman" panose="02020603050405020304" pitchFamily="18" charset="0"/>
                          <a:cs typeface="Times New Roman" panose="02020603050405020304" pitchFamily="18" charset="0"/>
                        </a:rPr>
                        <a:t>malleable and ductile</a:t>
                      </a:r>
                      <a:br>
                        <a:rPr lang="en-US" altLang="en-US" sz="3200" b="0" dirty="0">
                          <a:solidFill>
                            <a:srgbClr val="FF0000"/>
                          </a:solidFill>
                          <a:latin typeface="Times New Roman" panose="02020603050405020304" pitchFamily="18" charset="0"/>
                          <a:cs typeface="Times New Roman" panose="02020603050405020304" pitchFamily="18" charset="0"/>
                        </a:rPr>
                      </a:br>
                      <a:br>
                        <a:rPr lang="en-US" altLang="en-US" sz="3200" b="0" dirty="0">
                          <a:solidFill>
                            <a:srgbClr val="FF0000"/>
                          </a:solidFill>
                          <a:latin typeface="Times New Roman" panose="02020603050405020304" pitchFamily="18" charset="0"/>
                          <a:cs typeface="Times New Roman" panose="02020603050405020304" pitchFamily="18" charset="0"/>
                        </a:rPr>
                      </a:br>
                      <a:r>
                        <a:rPr lang="en-US" altLang="en-US" sz="3200" b="0" dirty="0">
                          <a:solidFill>
                            <a:srgbClr val="FF0000"/>
                          </a:solidFill>
                          <a:latin typeface="Times New Roman" panose="02020603050405020304" pitchFamily="18" charset="0"/>
                          <a:cs typeface="Times New Roman" panose="02020603050405020304" pitchFamily="18" charset="0"/>
                        </a:rPr>
                        <a:t>conduct heat + electricity</a:t>
                      </a:r>
                      <a:br>
                        <a:rPr lang="en-US" altLang="en-US" sz="3200" b="0" dirty="0">
                          <a:solidFill>
                            <a:srgbClr val="FF0000"/>
                          </a:solidFill>
                          <a:latin typeface="Times New Roman" panose="02020603050405020304" pitchFamily="18" charset="0"/>
                          <a:cs typeface="Times New Roman" panose="02020603050405020304" pitchFamily="18" charset="0"/>
                        </a:rPr>
                      </a:br>
                      <a:br>
                        <a:rPr lang="en-US" altLang="en-US" sz="3200" b="0" dirty="0">
                          <a:solidFill>
                            <a:srgbClr val="FF0000"/>
                          </a:solidFill>
                          <a:latin typeface="Times New Roman" panose="02020603050405020304" pitchFamily="18" charset="0"/>
                          <a:cs typeface="Times New Roman" panose="02020603050405020304" pitchFamily="18" charset="0"/>
                        </a:rPr>
                      </a:br>
                      <a:r>
                        <a:rPr lang="en-US" altLang="en-US" sz="3200" b="0" dirty="0">
                          <a:solidFill>
                            <a:srgbClr val="FF0000"/>
                          </a:solidFill>
                          <a:latin typeface="Times New Roman" panose="02020603050405020304" pitchFamily="18" charset="0"/>
                          <a:cs typeface="Times New Roman" panose="02020603050405020304" pitchFamily="18" charset="0"/>
                        </a:rPr>
                        <a:t>shiny (they’re lustrous)</a:t>
                      </a:r>
                      <a:br>
                        <a:rPr lang="en-US" altLang="en-US" sz="3200" b="0" dirty="0">
                          <a:solidFill>
                            <a:srgbClr val="FF0000"/>
                          </a:solidFill>
                          <a:latin typeface="Times New Roman" panose="02020603050405020304" pitchFamily="18" charset="0"/>
                          <a:cs typeface="Times New Roman" panose="02020603050405020304" pitchFamily="18" charset="0"/>
                        </a:rPr>
                      </a:br>
                      <a:br>
                        <a:rPr lang="en-US" altLang="en-US" sz="3200" b="0" dirty="0">
                          <a:solidFill>
                            <a:srgbClr val="FF0000"/>
                          </a:solidFill>
                          <a:latin typeface="Times New Roman" panose="02020603050405020304" pitchFamily="18" charset="0"/>
                          <a:cs typeface="Times New Roman" panose="02020603050405020304" pitchFamily="18" charset="0"/>
                        </a:rPr>
                      </a:br>
                      <a:r>
                        <a:rPr lang="en-US" altLang="en-US" sz="3200" b="0" dirty="0">
                          <a:solidFill>
                            <a:srgbClr val="FF0000"/>
                          </a:solidFill>
                          <a:latin typeface="Times New Roman" panose="02020603050405020304" pitchFamily="18" charset="0"/>
                          <a:cs typeface="Times New Roman" panose="02020603050405020304" pitchFamily="18" charset="0"/>
                        </a:rPr>
                        <a:t>dense</a:t>
                      </a:r>
                      <a:br>
                        <a:rPr lang="en-US" altLang="en-US" sz="3200" b="0" dirty="0">
                          <a:solidFill>
                            <a:srgbClr val="FF0000"/>
                          </a:solidFill>
                          <a:latin typeface="Times New Roman" panose="02020603050405020304" pitchFamily="18" charset="0"/>
                          <a:cs typeface="Times New Roman" panose="02020603050405020304" pitchFamily="18" charset="0"/>
                        </a:rPr>
                      </a:br>
                      <a:br>
                        <a:rPr lang="en-US" altLang="en-US" sz="3200" b="0" dirty="0">
                          <a:solidFill>
                            <a:srgbClr val="FF0000"/>
                          </a:solidFill>
                          <a:latin typeface="Times New Roman" panose="02020603050405020304" pitchFamily="18" charset="0"/>
                          <a:cs typeface="Times New Roman" panose="02020603050405020304" pitchFamily="18" charset="0"/>
                        </a:rPr>
                      </a:br>
                      <a:r>
                        <a:rPr lang="en-US" altLang="en-US" sz="3200" b="0" dirty="0">
                          <a:solidFill>
                            <a:srgbClr val="FF0000"/>
                          </a:solidFill>
                          <a:latin typeface="Times New Roman" panose="02020603050405020304" pitchFamily="18" charset="0"/>
                          <a:cs typeface="Times New Roman" panose="02020603050405020304" pitchFamily="18" charset="0"/>
                        </a:rPr>
                        <a:t>Metals have lower specific heat capacity constants, </a:t>
                      </a:r>
                      <a:br>
                        <a:rPr lang="en-US" altLang="en-US" sz="3200" b="0" dirty="0">
                          <a:solidFill>
                            <a:srgbClr val="FF0000"/>
                          </a:solidFill>
                          <a:latin typeface="Times New Roman" panose="02020603050405020304" pitchFamily="18" charset="0"/>
                          <a:cs typeface="Times New Roman" panose="02020603050405020304" pitchFamily="18" charset="0"/>
                        </a:rPr>
                      </a:br>
                      <a:r>
                        <a:rPr lang="en-US" altLang="en-US" sz="3200" b="0" dirty="0">
                          <a:solidFill>
                            <a:srgbClr val="FF0000"/>
                          </a:solidFill>
                          <a:latin typeface="Times New Roman" panose="02020603050405020304" pitchFamily="18" charset="0"/>
                          <a:cs typeface="Times New Roman" panose="02020603050405020304" pitchFamily="18" charset="0"/>
                        </a:rPr>
                        <a:t>and they form cations,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600" b="0" dirty="0">
                          <a:solidFill>
                            <a:srgbClr val="0000FF"/>
                          </a:solidFill>
                          <a:latin typeface="Times New Roman" panose="02020603050405020304" pitchFamily="18" charset="0"/>
                          <a:cs typeface="Times New Roman" panose="02020603050405020304" pitchFamily="18" charset="0"/>
                        </a:rPr>
                        <a:t>46.  Nonmetals are</a:t>
                      </a:r>
                      <a:br>
                        <a:rPr lang="en-US" sz="3600" b="0" dirty="0">
                          <a:solidFill>
                            <a:srgbClr val="0000FF"/>
                          </a:solidFill>
                          <a:latin typeface="Times New Roman" panose="02020603050405020304" pitchFamily="18" charset="0"/>
                          <a:cs typeface="Times New Roman" panose="02020603050405020304" pitchFamily="18" charset="0"/>
                        </a:rPr>
                      </a:br>
                      <a:endParaRPr lang="en-US" sz="3600" b="0" dirty="0">
                        <a:solidFill>
                          <a:srgbClr val="0000FF"/>
                        </a:solidFill>
                        <a:latin typeface="Times New Roman" panose="02020603050405020304" pitchFamily="18" charset="0"/>
                        <a:cs typeface="Times New Roman" panose="02020603050405020304" pitchFamily="18" charset="0"/>
                      </a:endParaRPr>
                    </a:p>
                    <a:p>
                      <a:pPr algn="l"/>
                      <a:r>
                        <a:rPr lang="en-US" altLang="en-US" sz="3200" b="0" dirty="0">
                          <a:solidFill>
                            <a:srgbClr val="0000FF"/>
                          </a:solidFill>
                          <a:latin typeface="Times New Roman" panose="02020603050405020304" pitchFamily="18" charset="0"/>
                          <a:cs typeface="Times New Roman" panose="02020603050405020304" pitchFamily="18" charset="0"/>
                        </a:rPr>
                        <a:t>not malleable or ductile</a:t>
                      </a:r>
                      <a:br>
                        <a:rPr lang="en-US" altLang="en-US" sz="3200" b="0" dirty="0">
                          <a:solidFill>
                            <a:srgbClr val="0000FF"/>
                          </a:solidFill>
                          <a:latin typeface="Times New Roman" panose="02020603050405020304" pitchFamily="18" charset="0"/>
                          <a:cs typeface="Times New Roman" panose="02020603050405020304" pitchFamily="18" charset="0"/>
                        </a:rPr>
                      </a:br>
                      <a:r>
                        <a:rPr lang="en-US" altLang="en-US" sz="3200" b="0" dirty="0">
                          <a:solidFill>
                            <a:srgbClr val="0000FF"/>
                          </a:solidFill>
                          <a:latin typeface="Times New Roman" panose="02020603050405020304" pitchFamily="18" charset="0"/>
                          <a:cs typeface="Times New Roman" panose="02020603050405020304" pitchFamily="18" charset="0"/>
                        </a:rPr>
                        <a:t>         (they’re brittle or not even solids) </a:t>
                      </a:r>
                      <a:br>
                        <a:rPr lang="en-US" altLang="en-US" sz="3200" b="0" dirty="0">
                          <a:solidFill>
                            <a:srgbClr val="0000FF"/>
                          </a:solidFill>
                          <a:latin typeface="Times New Roman" panose="02020603050405020304" pitchFamily="18" charset="0"/>
                          <a:cs typeface="Times New Roman" panose="02020603050405020304" pitchFamily="18" charset="0"/>
                        </a:rPr>
                      </a:br>
                      <a:r>
                        <a:rPr lang="en-US" altLang="en-US" sz="3200" b="0" dirty="0">
                          <a:solidFill>
                            <a:srgbClr val="0000FF"/>
                          </a:solidFill>
                          <a:latin typeface="Times New Roman" panose="02020603050405020304" pitchFamily="18" charset="0"/>
                          <a:cs typeface="Times New Roman" panose="02020603050405020304" pitchFamily="18" charset="0"/>
                        </a:rPr>
                        <a:t>do not conduct heat or electricity </a:t>
                      </a:r>
                      <a:br>
                        <a:rPr lang="en-US" altLang="en-US" sz="3200" b="0" dirty="0">
                          <a:solidFill>
                            <a:srgbClr val="0000FF"/>
                          </a:solidFill>
                          <a:latin typeface="Times New Roman" panose="02020603050405020304" pitchFamily="18" charset="0"/>
                          <a:cs typeface="Times New Roman" panose="02020603050405020304" pitchFamily="18" charset="0"/>
                        </a:rPr>
                      </a:br>
                      <a:endParaRPr lang="en-US" altLang="en-US" sz="3200" b="0" dirty="0">
                        <a:solidFill>
                          <a:srgbClr val="0000FF"/>
                        </a:solidFill>
                        <a:latin typeface="Times New Roman" panose="02020603050405020304" pitchFamily="18" charset="0"/>
                        <a:cs typeface="Times New Roman" panose="02020603050405020304" pitchFamily="18" charset="0"/>
                      </a:endParaRPr>
                    </a:p>
                    <a:p>
                      <a:pPr algn="l"/>
                      <a:r>
                        <a:rPr lang="en-US" altLang="en-US" sz="3200" b="0" dirty="0">
                          <a:solidFill>
                            <a:srgbClr val="0000FF"/>
                          </a:solidFill>
                          <a:latin typeface="Times New Roman" panose="02020603050405020304" pitchFamily="18" charset="0"/>
                          <a:cs typeface="Times New Roman" panose="02020603050405020304" pitchFamily="18" charset="0"/>
                        </a:rPr>
                        <a:t>not lustrous (most are gases!)</a:t>
                      </a:r>
                      <a:br>
                        <a:rPr lang="en-US" altLang="en-US" sz="3200" b="0" dirty="0">
                          <a:solidFill>
                            <a:srgbClr val="0000FF"/>
                          </a:solidFill>
                          <a:latin typeface="Times New Roman" panose="02020603050405020304" pitchFamily="18" charset="0"/>
                          <a:cs typeface="Times New Roman" panose="02020603050405020304" pitchFamily="18" charset="0"/>
                        </a:rPr>
                      </a:br>
                      <a:endParaRPr lang="en-US" altLang="en-US" sz="3200" b="0" dirty="0">
                        <a:solidFill>
                          <a:srgbClr val="0000FF"/>
                        </a:solidFill>
                        <a:latin typeface="Times New Roman" panose="02020603050405020304" pitchFamily="18" charset="0"/>
                        <a:cs typeface="Times New Roman" panose="02020603050405020304" pitchFamily="18" charset="0"/>
                      </a:endParaRPr>
                    </a:p>
                    <a:p>
                      <a:pPr algn="l"/>
                      <a:r>
                        <a:rPr lang="en-US" altLang="en-US" sz="3200" b="0" dirty="0">
                          <a:solidFill>
                            <a:srgbClr val="0000FF"/>
                          </a:solidFill>
                          <a:latin typeface="Times New Roman" panose="02020603050405020304" pitchFamily="18" charset="0"/>
                          <a:cs typeface="Times New Roman" panose="02020603050405020304" pitchFamily="18" charset="0"/>
                        </a:rPr>
                        <a:t>less dense</a:t>
                      </a:r>
                      <a:br>
                        <a:rPr lang="en-US" altLang="en-US" sz="3200" b="0" dirty="0">
                          <a:solidFill>
                            <a:srgbClr val="0000FF"/>
                          </a:solidFill>
                          <a:latin typeface="Times New Roman" panose="02020603050405020304" pitchFamily="18" charset="0"/>
                          <a:cs typeface="Times New Roman" panose="02020603050405020304" pitchFamily="18" charset="0"/>
                        </a:rPr>
                      </a:br>
                      <a:br>
                        <a:rPr lang="en-US" altLang="en-US" sz="3200" b="0" dirty="0">
                          <a:solidFill>
                            <a:srgbClr val="0000FF"/>
                          </a:solidFill>
                          <a:latin typeface="Times New Roman" panose="02020603050405020304" pitchFamily="18" charset="0"/>
                          <a:cs typeface="Times New Roman" panose="02020603050405020304" pitchFamily="18" charset="0"/>
                        </a:rPr>
                      </a:br>
                      <a:r>
                        <a:rPr lang="en-US" altLang="en-US" sz="3200" b="0" dirty="0">
                          <a:solidFill>
                            <a:srgbClr val="0000FF"/>
                          </a:solidFill>
                          <a:latin typeface="Times New Roman" panose="02020603050405020304" pitchFamily="18" charset="0"/>
                          <a:cs typeface="Times New Roman" panose="02020603050405020304" pitchFamily="18" charset="0"/>
                        </a:rPr>
                        <a:t>Metals have higher specific heat capacity constants, </a:t>
                      </a:r>
                      <a:br>
                        <a:rPr lang="en-US" altLang="en-US" sz="3200" b="0" dirty="0">
                          <a:solidFill>
                            <a:srgbClr val="0000FF"/>
                          </a:solidFill>
                          <a:latin typeface="Times New Roman" panose="02020603050405020304" pitchFamily="18" charset="0"/>
                          <a:cs typeface="Times New Roman" panose="02020603050405020304" pitchFamily="18" charset="0"/>
                        </a:rPr>
                      </a:br>
                      <a:r>
                        <a:rPr lang="en-US" altLang="en-US" sz="3200" b="0" dirty="0">
                          <a:solidFill>
                            <a:srgbClr val="0000FF"/>
                          </a:solidFill>
                          <a:latin typeface="Times New Roman" panose="02020603050405020304" pitchFamily="18" charset="0"/>
                          <a:cs typeface="Times New Roman" panose="02020603050405020304" pitchFamily="18" charset="0"/>
                        </a:rPr>
                        <a:t>and they form anions.  </a:t>
                      </a:r>
                      <a:endParaRPr lang="en-US" sz="32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0205130"/>
                  </a:ext>
                </a:extLst>
              </a:tr>
            </a:tbl>
          </a:graphicData>
        </a:graphic>
      </p:graphicFrame>
    </p:spTree>
    <p:extLst>
      <p:ext uri="{BB962C8B-B14F-4D97-AF65-F5344CB8AC3E}">
        <p14:creationId xmlns:p14="http://schemas.microsoft.com/office/powerpoint/2010/main" val="23006484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2F8C5-4C7C-41F3-81B5-77D30F016477}"/>
              </a:ext>
            </a:extLst>
          </p:cNvPr>
          <p:cNvSpPr txBox="1"/>
          <p:nvPr/>
        </p:nvSpPr>
        <p:spPr>
          <a:xfrm>
            <a:off x="1" y="117693"/>
            <a:ext cx="12192000" cy="5262979"/>
          </a:xfrm>
          <a:prstGeom prst="rect">
            <a:avLst/>
          </a:prstGeom>
          <a:noFill/>
        </p:spPr>
        <p:txBody>
          <a:bodyPr wrap="square" rtlCol="0">
            <a:spAutoFit/>
          </a:bodyPr>
          <a:lstStyle/>
          <a:p>
            <a:r>
              <a:rPr lang="en-US" sz="4800" dirty="0">
                <a:solidFill>
                  <a:srgbClr val="0000FF"/>
                </a:solidFill>
                <a:latin typeface="Times New Roman" panose="02020603050405020304" pitchFamily="18" charset="0"/>
                <a:cs typeface="Times New Roman" panose="02020603050405020304" pitchFamily="18" charset="0"/>
              </a:rPr>
              <a:t>47.  If you could rank all of the metals in all properties, and score out who wins the most times, the most metallic element is </a:t>
            </a:r>
            <a:r>
              <a:rPr lang="en-US" sz="4800" u="sng" dirty="0">
                <a:solidFill>
                  <a:srgbClr val="0000FF"/>
                </a:solidFill>
                <a:latin typeface="Times New Roman" panose="02020603050405020304" pitchFamily="18" charset="0"/>
                <a:cs typeface="Times New Roman" panose="02020603050405020304" pitchFamily="18" charset="0"/>
              </a:rPr>
              <a:t>francium</a:t>
            </a:r>
            <a:r>
              <a:rPr lang="en-US" sz="4800" dirty="0">
                <a:solidFill>
                  <a:srgbClr val="0000FF"/>
                </a:solidFill>
                <a:latin typeface="Times New Roman" panose="02020603050405020304" pitchFamily="18" charset="0"/>
                <a:cs typeface="Times New Roman" panose="02020603050405020304" pitchFamily="18" charset="0"/>
              </a:rPr>
              <a:t>.  </a:t>
            </a:r>
          </a:p>
          <a:p>
            <a:endParaRPr lang="en-US" sz="4800" dirty="0">
              <a:solidFill>
                <a:srgbClr val="0000FF"/>
              </a:solidFill>
              <a:latin typeface="Times New Roman" panose="02020603050405020304" pitchFamily="18" charset="0"/>
              <a:cs typeface="Times New Roman" panose="02020603050405020304" pitchFamily="18" charset="0"/>
            </a:endParaRPr>
          </a:p>
          <a:p>
            <a:r>
              <a:rPr lang="en-US" sz="4800" dirty="0">
                <a:solidFill>
                  <a:srgbClr val="FF0000"/>
                </a:solidFill>
                <a:latin typeface="Times New Roman" panose="02020603050405020304" pitchFamily="18" charset="0"/>
                <a:cs typeface="Times New Roman" panose="02020603050405020304" pitchFamily="18" charset="0"/>
              </a:rPr>
              <a:t>48.  If you measured all the nonmetals on </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all the nonmetallic property list, the most </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non-metallic element is </a:t>
            </a:r>
            <a:r>
              <a:rPr lang="en-US" sz="4800" u="sng" dirty="0">
                <a:solidFill>
                  <a:srgbClr val="FF0000"/>
                </a:solidFill>
                <a:latin typeface="Times New Roman" panose="02020603050405020304" pitchFamily="18" charset="0"/>
                <a:cs typeface="Times New Roman" panose="02020603050405020304" pitchFamily="18" charset="0"/>
              </a:rPr>
              <a:t>helium</a:t>
            </a:r>
            <a:r>
              <a:rPr lang="en-US" sz="4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299657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metals vs nonmetals periodic table">
            <a:extLst>
              <a:ext uri="{FF2B5EF4-FFF2-40B4-BE49-F238E27FC236}">
                <a16:creationId xmlns:a16="http://schemas.microsoft.com/office/drawing/2014/main" id="{31F11B0B-B9C2-4792-AFD0-748DDA45E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44" y="636104"/>
            <a:ext cx="9197008" cy="59780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013E7A-D8B4-4774-A881-0264EEBFEE7A}"/>
              </a:ext>
            </a:extLst>
          </p:cNvPr>
          <p:cNvSpPr/>
          <p:nvPr/>
        </p:nvSpPr>
        <p:spPr>
          <a:xfrm>
            <a:off x="8489156" y="3848100"/>
            <a:ext cx="476250" cy="542925"/>
          </a:xfrm>
          <a:prstGeom prst="rect">
            <a:avLst/>
          </a:prstGeom>
          <a:solidFill>
            <a:srgbClr val="FFE6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006D75E-0570-4812-8055-6A47A6E66589}"/>
              </a:ext>
            </a:extLst>
          </p:cNvPr>
          <p:cNvSpPr/>
          <p:nvPr/>
        </p:nvSpPr>
        <p:spPr>
          <a:xfrm>
            <a:off x="8489156" y="3924300"/>
            <a:ext cx="476250" cy="338554"/>
          </a:xfrm>
          <a:prstGeom prst="rect">
            <a:avLst/>
          </a:prstGeom>
          <a:noFill/>
        </p:spPr>
        <p:txBody>
          <a:bodyPr wrap="square" lIns="91440" tIns="45720" rIns="91440" bIns="45720">
            <a:spAutoFit/>
          </a:bodyPr>
          <a:lstStyle/>
          <a:p>
            <a:pPr algn="ctr"/>
            <a:r>
              <a:rPr lang="en-US" sz="16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a:t>
            </a:r>
            <a:endParaRPr lang="en-US" sz="14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52F72FB0-2767-486F-8482-B03D234EF874}"/>
              </a:ext>
            </a:extLst>
          </p:cNvPr>
          <p:cNvSpPr/>
          <p:nvPr/>
        </p:nvSpPr>
        <p:spPr>
          <a:xfrm>
            <a:off x="1079225" y="3225247"/>
            <a:ext cx="728870" cy="7702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904116AD-8C83-49B1-980F-6044B14C7014}"/>
              </a:ext>
            </a:extLst>
          </p:cNvPr>
          <p:cNvSpPr/>
          <p:nvPr/>
        </p:nvSpPr>
        <p:spPr>
          <a:xfrm>
            <a:off x="5472321" y="2658717"/>
            <a:ext cx="728870" cy="7702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A51153A8-436F-4EB1-A41B-EF8D2F93E5B0}"/>
              </a:ext>
            </a:extLst>
          </p:cNvPr>
          <p:cNvSpPr/>
          <p:nvPr/>
        </p:nvSpPr>
        <p:spPr>
          <a:xfrm>
            <a:off x="6883678" y="3765274"/>
            <a:ext cx="728870" cy="7702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6BC9CF8-DCF0-A431-FFF8-75FAE89BE7FC}"/>
              </a:ext>
            </a:extLst>
          </p:cNvPr>
          <p:cNvSpPr txBox="1"/>
          <p:nvPr/>
        </p:nvSpPr>
        <p:spPr>
          <a:xfrm>
            <a:off x="9660834" y="0"/>
            <a:ext cx="2531166" cy="4247317"/>
          </a:xfrm>
          <a:prstGeom prst="rect">
            <a:avLst/>
          </a:prstGeom>
          <a:noFill/>
        </p:spPr>
        <p:txBody>
          <a:bodyPr wrap="square" rtlCol="0">
            <a:spAutoFit/>
          </a:bodyPr>
          <a:lstStyle/>
          <a:p>
            <a:endParaRPr lang="en-US" dirty="0"/>
          </a:p>
          <a:p>
            <a:pPr marL="514350" indent="-514350">
              <a:buAutoNum type="arabicPeriod" startAt="49"/>
            </a:pPr>
            <a:r>
              <a:rPr lang="en-US" sz="2800" dirty="0">
                <a:latin typeface="Times New Roman" panose="02020603050405020304" pitchFamily="18" charset="0"/>
                <a:cs typeface="Times New Roman" panose="02020603050405020304" pitchFamily="18" charset="0"/>
              </a:rPr>
              <a:t>Which element is the most metallic, </a:t>
            </a:r>
            <a:r>
              <a:rPr lang="en-US" sz="2800" dirty="0">
                <a:solidFill>
                  <a:srgbClr val="FF0000"/>
                </a:solidFill>
                <a:latin typeface="Times New Roman" panose="02020603050405020304" pitchFamily="18" charset="0"/>
                <a:cs typeface="Times New Roman" panose="02020603050405020304" pitchFamily="18" charset="0"/>
              </a:rPr>
              <a:t>strontium, copper or lead?</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21127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metals vs nonmetals periodic table">
            <a:extLst>
              <a:ext uri="{FF2B5EF4-FFF2-40B4-BE49-F238E27FC236}">
                <a16:creationId xmlns:a16="http://schemas.microsoft.com/office/drawing/2014/main" id="{31F11B0B-B9C2-4792-AFD0-748DDA45E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44" y="636104"/>
            <a:ext cx="9197008" cy="59780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013E7A-D8B4-4774-A881-0264EEBFEE7A}"/>
              </a:ext>
            </a:extLst>
          </p:cNvPr>
          <p:cNvSpPr/>
          <p:nvPr/>
        </p:nvSpPr>
        <p:spPr>
          <a:xfrm>
            <a:off x="8489156" y="3848100"/>
            <a:ext cx="476250" cy="542925"/>
          </a:xfrm>
          <a:prstGeom prst="rect">
            <a:avLst/>
          </a:prstGeom>
          <a:solidFill>
            <a:srgbClr val="FFE6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006D75E-0570-4812-8055-6A47A6E66589}"/>
              </a:ext>
            </a:extLst>
          </p:cNvPr>
          <p:cNvSpPr/>
          <p:nvPr/>
        </p:nvSpPr>
        <p:spPr>
          <a:xfrm>
            <a:off x="8489156" y="3924300"/>
            <a:ext cx="476250" cy="338554"/>
          </a:xfrm>
          <a:prstGeom prst="rect">
            <a:avLst/>
          </a:prstGeom>
          <a:noFill/>
        </p:spPr>
        <p:txBody>
          <a:bodyPr wrap="square" lIns="91440" tIns="45720" rIns="91440" bIns="45720">
            <a:spAutoFit/>
          </a:bodyPr>
          <a:lstStyle/>
          <a:p>
            <a:pPr algn="ctr"/>
            <a:r>
              <a:rPr lang="en-US" sz="16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a:t>
            </a:r>
            <a:endParaRPr lang="en-US" sz="14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52F72FB0-2767-486F-8482-B03D234EF874}"/>
              </a:ext>
            </a:extLst>
          </p:cNvPr>
          <p:cNvSpPr/>
          <p:nvPr/>
        </p:nvSpPr>
        <p:spPr>
          <a:xfrm>
            <a:off x="1079225" y="3225247"/>
            <a:ext cx="728870" cy="7702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904116AD-8C83-49B1-980F-6044B14C7014}"/>
              </a:ext>
            </a:extLst>
          </p:cNvPr>
          <p:cNvSpPr/>
          <p:nvPr/>
        </p:nvSpPr>
        <p:spPr>
          <a:xfrm>
            <a:off x="5472321" y="2658717"/>
            <a:ext cx="728870" cy="7702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A51153A8-436F-4EB1-A41B-EF8D2F93E5B0}"/>
              </a:ext>
            </a:extLst>
          </p:cNvPr>
          <p:cNvSpPr/>
          <p:nvPr/>
        </p:nvSpPr>
        <p:spPr>
          <a:xfrm>
            <a:off x="6883678" y="3765274"/>
            <a:ext cx="728870" cy="7702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28CB83D5-0E71-48A6-9C3A-BE57BEAF5CB1}"/>
              </a:ext>
            </a:extLst>
          </p:cNvPr>
          <p:cNvCxnSpPr/>
          <p:nvPr/>
        </p:nvCxnSpPr>
        <p:spPr>
          <a:xfrm flipV="1">
            <a:off x="1079225" y="3848100"/>
            <a:ext cx="166479" cy="5429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63E6640-C1A0-4684-86BF-8B957E723912}"/>
              </a:ext>
            </a:extLst>
          </p:cNvPr>
          <p:cNvCxnSpPr>
            <a:cxnSpLocks/>
            <a:endCxn id="7" idx="3"/>
          </p:cNvCxnSpPr>
          <p:nvPr/>
        </p:nvCxnSpPr>
        <p:spPr>
          <a:xfrm flipV="1">
            <a:off x="1162464" y="3316195"/>
            <a:ext cx="4416598" cy="114080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39DC545-E0BA-49A2-8F5F-07BFB2603FE9}"/>
              </a:ext>
            </a:extLst>
          </p:cNvPr>
          <p:cNvCxnSpPr>
            <a:cxnSpLocks/>
            <a:endCxn id="8" idx="2"/>
          </p:cNvCxnSpPr>
          <p:nvPr/>
        </p:nvCxnSpPr>
        <p:spPr>
          <a:xfrm flipV="1">
            <a:off x="1138136" y="4150416"/>
            <a:ext cx="5745542" cy="4193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3D83243-8893-4338-8F8C-E80AF41FBAD1}"/>
              </a:ext>
            </a:extLst>
          </p:cNvPr>
          <p:cNvSpPr txBox="1"/>
          <p:nvPr/>
        </p:nvSpPr>
        <p:spPr>
          <a:xfrm>
            <a:off x="9660834" y="0"/>
            <a:ext cx="2531166" cy="5970865"/>
          </a:xfrm>
          <a:prstGeom prst="rect">
            <a:avLst/>
          </a:prstGeom>
          <a:noFill/>
        </p:spPr>
        <p:txBody>
          <a:bodyPr wrap="square" rtlCol="0">
            <a:spAutoFit/>
          </a:bodyPr>
          <a:lstStyle/>
          <a:p>
            <a:endParaRPr lang="en-US" dirty="0"/>
          </a:p>
          <a:p>
            <a:pPr marL="514350" indent="-514350">
              <a:buAutoNum type="arabicPeriod" startAt="49"/>
            </a:pPr>
            <a:r>
              <a:rPr lang="en-US" sz="2800" dirty="0">
                <a:latin typeface="Times New Roman" panose="02020603050405020304" pitchFamily="18" charset="0"/>
                <a:cs typeface="Times New Roman" panose="02020603050405020304" pitchFamily="18" charset="0"/>
              </a:rPr>
              <a:t>Which element is the most metallic, </a:t>
            </a:r>
            <a:r>
              <a:rPr lang="en-US" sz="2800" dirty="0">
                <a:solidFill>
                  <a:srgbClr val="FF0000"/>
                </a:solidFill>
                <a:latin typeface="Times New Roman" panose="02020603050405020304" pitchFamily="18" charset="0"/>
                <a:cs typeface="Times New Roman" panose="02020603050405020304" pitchFamily="18" charset="0"/>
              </a:rPr>
              <a:t>strontium, copper or lead?</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Sr is the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MOST METALLIC, it’s closest to francium!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14007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49EE6-A621-EC0F-0D80-942BB985E598}"/>
            </a:ext>
          </a:extLst>
        </p:cNvPr>
        <p:cNvGrpSpPr/>
        <p:nvPr/>
      </p:nvGrpSpPr>
      <p:grpSpPr>
        <a:xfrm>
          <a:off x="0" y="0"/>
          <a:ext cx="0" cy="0"/>
          <a:chOff x="0" y="0"/>
          <a:chExt cx="0" cy="0"/>
        </a:xfrm>
      </p:grpSpPr>
      <p:pic>
        <p:nvPicPr>
          <p:cNvPr id="1028" name="Picture 4" descr="Image result for metals vs nonmetals periodic table">
            <a:extLst>
              <a:ext uri="{FF2B5EF4-FFF2-40B4-BE49-F238E27FC236}">
                <a16:creationId xmlns:a16="http://schemas.microsoft.com/office/drawing/2014/main" id="{D1912341-91C4-B197-CEE3-B9C3D28402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44" y="636104"/>
            <a:ext cx="9197008" cy="59780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0617FE4-25D9-CD46-5701-BD314931776F}"/>
              </a:ext>
            </a:extLst>
          </p:cNvPr>
          <p:cNvSpPr txBox="1"/>
          <p:nvPr/>
        </p:nvSpPr>
        <p:spPr>
          <a:xfrm>
            <a:off x="9865369" y="0"/>
            <a:ext cx="2336786" cy="3539430"/>
          </a:xfrm>
          <a:prstGeom prst="rect">
            <a:avLst/>
          </a:prstGeom>
          <a:no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50.  Which element is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the most nonmetallic.</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Sulfur,</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Neon, or</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Bromine?</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FAA39786-4766-F641-BF8E-0D2CC66B10BB}"/>
              </a:ext>
            </a:extLst>
          </p:cNvPr>
          <p:cNvSpPr/>
          <p:nvPr/>
        </p:nvSpPr>
        <p:spPr>
          <a:xfrm>
            <a:off x="8685926" y="3757820"/>
            <a:ext cx="476250" cy="542925"/>
          </a:xfrm>
          <a:prstGeom prst="rect">
            <a:avLst/>
          </a:prstGeom>
          <a:solidFill>
            <a:srgbClr val="FFE6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F50DBA8-BE88-5749-8313-F27C1C73E22D}"/>
              </a:ext>
            </a:extLst>
          </p:cNvPr>
          <p:cNvSpPr/>
          <p:nvPr/>
        </p:nvSpPr>
        <p:spPr>
          <a:xfrm>
            <a:off x="8526902" y="3860524"/>
            <a:ext cx="476250" cy="338554"/>
          </a:xfrm>
          <a:prstGeom prst="rect">
            <a:avLst/>
          </a:prstGeom>
          <a:noFill/>
        </p:spPr>
        <p:txBody>
          <a:bodyPr wrap="square" lIns="91440" tIns="45720" rIns="91440" bIns="45720">
            <a:spAutoFit/>
          </a:bodyPr>
          <a:lstStyle/>
          <a:p>
            <a:pPr algn="ctr"/>
            <a:r>
              <a:rPr lang="en-US" sz="16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a:t>
            </a:r>
            <a:endParaRPr lang="en-US" sz="14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995393AB-33B7-E485-01EF-5563D8E3DBC5}"/>
              </a:ext>
            </a:extLst>
          </p:cNvPr>
          <p:cNvSpPr/>
          <p:nvPr/>
        </p:nvSpPr>
        <p:spPr>
          <a:xfrm>
            <a:off x="7908711" y="1998593"/>
            <a:ext cx="728870" cy="770283"/>
          </a:xfrm>
          <a:prstGeom prst="ellipse">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E69B40B0-5CEC-E84C-571C-C3A60A14D659}"/>
              </a:ext>
            </a:extLst>
          </p:cNvPr>
          <p:cNvSpPr/>
          <p:nvPr/>
        </p:nvSpPr>
        <p:spPr>
          <a:xfrm>
            <a:off x="8424409" y="2658717"/>
            <a:ext cx="728870" cy="770283"/>
          </a:xfrm>
          <a:prstGeom prst="ellipse">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644AF787-54CC-D676-1662-B335981069BB}"/>
              </a:ext>
            </a:extLst>
          </p:cNvPr>
          <p:cNvSpPr/>
          <p:nvPr/>
        </p:nvSpPr>
        <p:spPr>
          <a:xfrm>
            <a:off x="8887040" y="1558372"/>
            <a:ext cx="728870" cy="770283"/>
          </a:xfrm>
          <a:prstGeom prst="ellipse">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697670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8046C-53EF-6515-F672-AC92259882CD}"/>
            </a:ext>
          </a:extLst>
        </p:cNvPr>
        <p:cNvGrpSpPr/>
        <p:nvPr/>
      </p:nvGrpSpPr>
      <p:grpSpPr>
        <a:xfrm>
          <a:off x="0" y="0"/>
          <a:ext cx="0" cy="0"/>
          <a:chOff x="0" y="0"/>
          <a:chExt cx="0" cy="0"/>
        </a:xfrm>
      </p:grpSpPr>
      <p:pic>
        <p:nvPicPr>
          <p:cNvPr id="1028" name="Picture 4" descr="Image result for metals vs nonmetals periodic table">
            <a:extLst>
              <a:ext uri="{FF2B5EF4-FFF2-40B4-BE49-F238E27FC236}">
                <a16:creationId xmlns:a16="http://schemas.microsoft.com/office/drawing/2014/main" id="{CCDC5E2A-EF57-B5F4-787E-ACEEC197B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44" y="636104"/>
            <a:ext cx="9197008" cy="59780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AAE962C-4D9D-F7AB-4DF4-BDF5BE40E919}"/>
              </a:ext>
            </a:extLst>
          </p:cNvPr>
          <p:cNvSpPr txBox="1"/>
          <p:nvPr/>
        </p:nvSpPr>
        <p:spPr>
          <a:xfrm>
            <a:off x="9865369" y="0"/>
            <a:ext cx="2336786" cy="5693866"/>
          </a:xfrm>
          <a:prstGeom prst="rect">
            <a:avLst/>
          </a:prstGeom>
          <a:no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50.  Which element is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the most nonmetallic.</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Sulfur,</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Neon, or</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Bromine?</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Neon, it’s closest to He!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30749943-CBA0-616F-002F-30B44D874EDB}"/>
              </a:ext>
            </a:extLst>
          </p:cNvPr>
          <p:cNvSpPr/>
          <p:nvPr/>
        </p:nvSpPr>
        <p:spPr>
          <a:xfrm>
            <a:off x="8685926" y="3757820"/>
            <a:ext cx="476250" cy="542925"/>
          </a:xfrm>
          <a:prstGeom prst="rect">
            <a:avLst/>
          </a:prstGeom>
          <a:solidFill>
            <a:srgbClr val="FFE6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9F356F-BA2A-BE2B-F790-DADE6AD88CA2}"/>
              </a:ext>
            </a:extLst>
          </p:cNvPr>
          <p:cNvSpPr/>
          <p:nvPr/>
        </p:nvSpPr>
        <p:spPr>
          <a:xfrm>
            <a:off x="8526902" y="3860524"/>
            <a:ext cx="476250" cy="338554"/>
          </a:xfrm>
          <a:prstGeom prst="rect">
            <a:avLst/>
          </a:prstGeom>
          <a:noFill/>
        </p:spPr>
        <p:txBody>
          <a:bodyPr wrap="square" lIns="91440" tIns="45720" rIns="91440" bIns="45720">
            <a:spAutoFit/>
          </a:bodyPr>
          <a:lstStyle/>
          <a:p>
            <a:pPr algn="ctr"/>
            <a:r>
              <a:rPr lang="en-US" sz="16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a:t>
            </a:r>
            <a:endParaRPr lang="en-US" sz="14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97852B01-A773-ABA8-F700-1FD5D5AC685E}"/>
              </a:ext>
            </a:extLst>
          </p:cNvPr>
          <p:cNvSpPr/>
          <p:nvPr/>
        </p:nvSpPr>
        <p:spPr>
          <a:xfrm>
            <a:off x="7908711" y="1998593"/>
            <a:ext cx="728870" cy="770283"/>
          </a:xfrm>
          <a:prstGeom prst="ellipse">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773AF092-49C0-D58C-5CF5-9A38FB904275}"/>
              </a:ext>
            </a:extLst>
          </p:cNvPr>
          <p:cNvSpPr/>
          <p:nvPr/>
        </p:nvSpPr>
        <p:spPr>
          <a:xfrm>
            <a:off x="8424409" y="2658717"/>
            <a:ext cx="728870" cy="770283"/>
          </a:xfrm>
          <a:prstGeom prst="ellipse">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323DD5E5-667C-3E8B-699E-FE671E2842A6}"/>
              </a:ext>
            </a:extLst>
          </p:cNvPr>
          <p:cNvSpPr/>
          <p:nvPr/>
        </p:nvSpPr>
        <p:spPr>
          <a:xfrm>
            <a:off x="8887040" y="1558372"/>
            <a:ext cx="728870" cy="770283"/>
          </a:xfrm>
          <a:prstGeom prst="ellipse">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918035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687DC1-CD46-43A9-B096-E2BE19E82867}"/>
              </a:ext>
            </a:extLst>
          </p:cNvPr>
          <p:cNvSpPr txBox="1"/>
          <p:nvPr/>
        </p:nvSpPr>
        <p:spPr>
          <a:xfrm>
            <a:off x="0" y="0"/>
            <a:ext cx="12192000" cy="5960606"/>
          </a:xfrm>
          <a:prstGeom prst="rect">
            <a:avLst/>
          </a:prstGeom>
          <a:noFill/>
        </p:spPr>
        <p:txBody>
          <a:bodyPr wrap="square" rtlCol="0">
            <a:spAutoFit/>
          </a:bodyPr>
          <a:lstStyle/>
          <a:p>
            <a:r>
              <a:rPr lang="en-US" sz="6600" dirty="0">
                <a:latin typeface="Times New Roman" panose="02020603050405020304" pitchFamily="18" charset="0"/>
                <a:cs typeface="Times New Roman" panose="02020603050405020304" pitchFamily="18" charset="0"/>
              </a:rPr>
              <a:t>Cation Sizes and Anion Sizes</a:t>
            </a:r>
          </a:p>
          <a:p>
            <a:r>
              <a:rPr lang="en-US" sz="2400" dirty="0">
                <a:latin typeface="Times New Roman" panose="02020603050405020304" pitchFamily="18" charset="0"/>
                <a:cs typeface="Times New Roman" panose="02020603050405020304" pitchFamily="18" charset="0"/>
              </a:rPr>
              <a:t>We have no charts to look over to determine the actual sizes of any ions, but we can still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figure out the trends of cation sizes and of anion sizes by thinking about the size of the ATOMS.</a:t>
            </a:r>
          </a:p>
          <a:p>
            <a:endParaRPr lang="en-US" sz="3200" dirty="0">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51.  How big is a PICOMETER (pm)???</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Table C says a “</a:t>
            </a:r>
            <a:r>
              <a:rPr lang="en-US" sz="3200" dirty="0" err="1">
                <a:latin typeface="Times New Roman" panose="02020603050405020304" pitchFamily="18" charset="0"/>
                <a:cs typeface="Times New Roman" panose="02020603050405020304" pitchFamily="18" charset="0"/>
              </a:rPr>
              <a:t>pico</a:t>
            </a:r>
            <a:r>
              <a:rPr lang="en-US" sz="3200" dirty="0">
                <a:latin typeface="Times New Roman" panose="02020603050405020304" pitchFamily="18" charset="0"/>
                <a:cs typeface="Times New Roman" panose="02020603050405020304" pitchFamily="18" charset="0"/>
              </a:rPr>
              <a:t>” is 1 x 10</a:t>
            </a:r>
            <a:r>
              <a:rPr lang="en-US" sz="3200" baseline="30000" dirty="0">
                <a:latin typeface="Times New Roman" panose="02020603050405020304" pitchFamily="18" charset="0"/>
                <a:cs typeface="Times New Roman" panose="02020603050405020304" pitchFamily="18" charset="0"/>
              </a:rPr>
              <a:t>-12 </a:t>
            </a:r>
            <a:r>
              <a:rPr lang="en-US" sz="3200" dirty="0">
                <a:latin typeface="Times New Roman" panose="02020603050405020304" pitchFamily="18" charset="0"/>
                <a:cs typeface="Times New Roman" panose="02020603050405020304" pitchFamily="18" charset="0"/>
              </a:rPr>
              <a:t>of a whole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 10</a:t>
            </a:r>
            <a:r>
              <a:rPr lang="en-US" sz="3200" baseline="30000" dirty="0">
                <a:latin typeface="Times New Roman" panose="02020603050405020304" pitchFamily="18" charset="0"/>
                <a:cs typeface="Times New Roman" panose="02020603050405020304" pitchFamily="18" charset="0"/>
              </a:rPr>
              <a:t>12</a:t>
            </a:r>
            <a:r>
              <a:rPr lang="en-US" sz="3200" dirty="0">
                <a:latin typeface="Times New Roman" panose="02020603050405020304" pitchFamily="18" charset="0"/>
                <a:cs typeface="Times New Roman" panose="02020603050405020304" pitchFamily="18" charset="0"/>
              </a:rPr>
              <a:t> picometers = one meter.  </a:t>
            </a:r>
          </a:p>
          <a:p>
            <a:endParaRPr lang="en-US" sz="3200" baseline="30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10</a:t>
            </a:r>
            <a:r>
              <a:rPr lang="en-US" sz="3200" baseline="30000" dirty="0">
                <a:latin typeface="Times New Roman" panose="02020603050405020304" pitchFamily="18" charset="0"/>
                <a:cs typeface="Times New Roman" panose="02020603050405020304" pitchFamily="18" charset="0"/>
              </a:rPr>
              <a:t>-12</a:t>
            </a:r>
            <a:r>
              <a:rPr lang="en-US" sz="3200" dirty="0">
                <a:latin typeface="Times New Roman" panose="02020603050405020304" pitchFamily="18" charset="0"/>
                <a:cs typeface="Times New Roman" panose="02020603050405020304" pitchFamily="18" charset="0"/>
              </a:rPr>
              <a:t> m =  </a:t>
            </a:r>
            <a:r>
              <a:rPr lang="en-US" sz="5400" dirty="0">
                <a:solidFill>
                  <a:srgbClr val="FF0000"/>
                </a:solidFill>
                <a:latin typeface="Times New Roman" panose="02020603050405020304" pitchFamily="18" charset="0"/>
                <a:cs typeface="Times New Roman" panose="02020603050405020304" pitchFamily="18" charset="0"/>
              </a:rPr>
              <a:t>one trillionth of a meter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36332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EA200C-46F9-42B9-8205-707B2B0B33FC}"/>
              </a:ext>
            </a:extLst>
          </p:cNvPr>
          <p:cNvGraphicFramePr>
            <a:graphicFrameLocks noGrp="1"/>
          </p:cNvGraphicFramePr>
          <p:nvPr>
            <p:extLst>
              <p:ext uri="{D42A27DB-BD31-4B8C-83A1-F6EECF244321}">
                <p14:modId xmlns:p14="http://schemas.microsoft.com/office/powerpoint/2010/main" val="3724652884"/>
              </p:ext>
            </p:extLst>
          </p:nvPr>
        </p:nvGraphicFramePr>
        <p:xfrm>
          <a:off x="0" y="0"/>
          <a:ext cx="12191999" cy="6884177"/>
        </p:xfrm>
        <a:graphic>
          <a:graphicData uri="http://schemas.openxmlformats.org/drawingml/2006/table">
            <a:tbl>
              <a:tblPr/>
              <a:tblGrid>
                <a:gridCol w="2108629">
                  <a:extLst>
                    <a:ext uri="{9D8B030D-6E8A-4147-A177-3AD203B41FA5}">
                      <a16:colId xmlns:a16="http://schemas.microsoft.com/office/drawing/2014/main" val="3961463469"/>
                    </a:ext>
                  </a:extLst>
                </a:gridCol>
                <a:gridCol w="4027006">
                  <a:extLst>
                    <a:ext uri="{9D8B030D-6E8A-4147-A177-3AD203B41FA5}">
                      <a16:colId xmlns:a16="http://schemas.microsoft.com/office/drawing/2014/main" val="1309490359"/>
                    </a:ext>
                  </a:extLst>
                </a:gridCol>
                <a:gridCol w="2187901">
                  <a:extLst>
                    <a:ext uri="{9D8B030D-6E8A-4147-A177-3AD203B41FA5}">
                      <a16:colId xmlns:a16="http://schemas.microsoft.com/office/drawing/2014/main" val="3379575901"/>
                    </a:ext>
                  </a:extLst>
                </a:gridCol>
                <a:gridCol w="3868463">
                  <a:extLst>
                    <a:ext uri="{9D8B030D-6E8A-4147-A177-3AD203B41FA5}">
                      <a16:colId xmlns:a16="http://schemas.microsoft.com/office/drawing/2014/main" val="331335739"/>
                    </a:ext>
                  </a:extLst>
                </a:gridCol>
              </a:tblGrid>
              <a:tr h="1682649">
                <a:tc>
                  <a:txBody>
                    <a:bodyPr/>
                    <a:lstStyle/>
                    <a:p>
                      <a:pPr marR="0" indent="0" algn="ctr" rtl="0">
                        <a:lnSpc>
                          <a:spcPct val="119000"/>
                        </a:lnSpc>
                        <a:spcBef>
                          <a:spcPts val="0"/>
                        </a:spcBef>
                        <a:spcAft>
                          <a:spcPts val="600"/>
                        </a:spcAft>
                      </a:pPr>
                      <a:r>
                        <a:rPr lang="en-US" sz="2800" b="0" kern="1400" dirty="0">
                          <a:ln>
                            <a:noFill/>
                          </a:ln>
                          <a:solidFill>
                            <a:srgbClr val="0000FF"/>
                          </a:solidFill>
                          <a:effectLst/>
                          <a:latin typeface="Times New Roman" panose="02020603050405020304" pitchFamily="18" charset="0"/>
                        </a:rPr>
                        <a:t>52</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group 1 CATIONS</a:t>
                      </a:r>
                      <a:endParaRPr lang="en-US" sz="2800" b="0" kern="1400" dirty="0">
                        <a:ln>
                          <a:noFill/>
                        </a:ln>
                        <a:solidFill>
                          <a:srgbClr val="0000FF"/>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2800" b="0" kern="1400" dirty="0">
                          <a:ln>
                            <a:noFill/>
                          </a:ln>
                          <a:solidFill>
                            <a:srgbClr val="0000FF"/>
                          </a:solidFill>
                          <a:effectLst/>
                          <a:latin typeface="Times New Roman" panose="02020603050405020304" pitchFamily="18" charset="0"/>
                        </a:rPr>
                        <a:t>Electron </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configurations</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of cations</a:t>
                      </a:r>
                      <a:endParaRPr lang="en-US" sz="28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2800" b="0" kern="1400" dirty="0">
                          <a:ln>
                            <a:noFill/>
                          </a:ln>
                          <a:solidFill>
                            <a:schemeClr val="tx1"/>
                          </a:solidFill>
                          <a:effectLst/>
                          <a:latin typeface="Times New Roman" panose="02020603050405020304" pitchFamily="18" charset="0"/>
                        </a:rPr>
                        <a:t>53. </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group 17 ANIONS</a:t>
                      </a:r>
                      <a:endParaRPr lang="en-US" sz="2800" b="0" kern="1400" dirty="0">
                        <a:ln>
                          <a:noFill/>
                        </a:ln>
                        <a:solidFill>
                          <a:schemeClr val="tx1"/>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2800" b="0" kern="1400" dirty="0">
                          <a:ln>
                            <a:noFill/>
                          </a:ln>
                          <a:solidFill>
                            <a:schemeClr val="tx1"/>
                          </a:solidFill>
                          <a:effectLst/>
                          <a:latin typeface="Times New Roman" panose="02020603050405020304" pitchFamily="18" charset="0"/>
                        </a:rPr>
                        <a:t>Electron </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configurations</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of anions</a:t>
                      </a:r>
                      <a:endParaRPr lang="en-US" sz="28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44567937"/>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Li</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61595393"/>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Na</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54593675"/>
                  </a:ext>
                </a:extLst>
              </a:tr>
              <a:tr h="901094">
                <a:tc>
                  <a:txBody>
                    <a:bodyPr/>
                    <a:lstStyle/>
                    <a:p>
                      <a:pPr marR="0" indent="0" algn="ctr" rtl="0">
                        <a:lnSpc>
                          <a:spcPct val="119000"/>
                        </a:lnSpc>
                        <a:spcBef>
                          <a:spcPts val="0"/>
                        </a:spcBef>
                        <a:spcAft>
                          <a:spcPts val="0"/>
                        </a:spcAft>
                      </a:pPr>
                      <a:r>
                        <a:rPr lang="en-US" sz="4400" b="0" kern="1200">
                          <a:ln>
                            <a:noFill/>
                          </a:ln>
                          <a:solidFill>
                            <a:srgbClr val="0000FF"/>
                          </a:solidFill>
                          <a:effectLst/>
                          <a:latin typeface="Times New Roman" panose="02020603050405020304" pitchFamily="18" charset="0"/>
                        </a:rPr>
                        <a:t>K</a:t>
                      </a:r>
                      <a:r>
                        <a:rPr lang="en-US" sz="4400" b="0" kern="1200" baseline="30000">
                          <a:ln>
                            <a:noFill/>
                          </a:ln>
                          <a:solidFill>
                            <a:srgbClr val="0000FF"/>
                          </a:solidFill>
                          <a:effectLst/>
                          <a:latin typeface="Times New Roman" panose="02020603050405020304" pitchFamily="18" charset="0"/>
                        </a:rPr>
                        <a:t>+1</a:t>
                      </a:r>
                      <a:endParaRPr lang="en-US" sz="4400" b="0" kern="140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92944496"/>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Rb</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endParaRPr lang="en-US" sz="4400" b="0" kern="140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36726575"/>
                  </a:ext>
                </a:extLst>
              </a:tr>
              <a:tr h="1570976">
                <a:tc gridSpan="4">
                  <a:txBody>
                    <a:bodyPr/>
                    <a:lstStyle/>
                    <a:p>
                      <a:pPr marL="342900" indent="-342900">
                        <a:buAutoNum type="arabicPeriod" startAt="54"/>
                      </a:pPr>
                      <a:r>
                        <a:rPr lang="en-US" sz="3200" dirty="0"/>
                        <a:t>  </a:t>
                      </a:r>
                      <a:r>
                        <a:rPr lang="en-US" sz="3200" dirty="0">
                          <a:solidFill>
                            <a:schemeClr val="bg1"/>
                          </a:solidFill>
                        </a:rPr>
                        <a:t>The group trend for cation size is increasing.</a:t>
                      </a:r>
                    </a:p>
                    <a:p>
                      <a:r>
                        <a:rPr lang="en-US" sz="3200" dirty="0">
                          <a:solidFill>
                            <a:schemeClr val="bg1"/>
                          </a:solidFill>
                        </a:rPr>
                        <a:t>                   The group trend for anion size is increasing.  </a:t>
                      </a:r>
                      <a:br>
                        <a:rPr lang="en-US" sz="3200" dirty="0">
                          <a:solidFill>
                            <a:schemeClr val="bg1"/>
                          </a:solidFill>
                        </a:rPr>
                      </a:br>
                      <a:r>
                        <a:rPr lang="en-US" sz="3200" dirty="0">
                          <a:solidFill>
                            <a:schemeClr val="bg1"/>
                          </a:solidFill>
                        </a:rPr>
                        <a:t>                   …………..</a:t>
                      </a:r>
                      <a:r>
                        <a:rPr lang="en-US" sz="3600" dirty="0">
                          <a:solidFill>
                            <a:schemeClr val="bg1"/>
                          </a:solidFill>
                        </a:rPr>
                        <a:t>The group trend for all ions is increasing…………..  </a:t>
                      </a:r>
                      <a:endParaRPr lang="en-US" sz="32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2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9643688"/>
                  </a:ext>
                </a:extLst>
              </a:tr>
            </a:tbl>
          </a:graphicData>
        </a:graphic>
      </p:graphicFrame>
      <p:sp>
        <p:nvSpPr>
          <p:cNvPr id="3" name="Control 1">
            <a:extLst>
              <a:ext uri="{FF2B5EF4-FFF2-40B4-BE49-F238E27FC236}">
                <a16:creationId xmlns:a16="http://schemas.microsoft.com/office/drawing/2014/main" id="{E2688608-80B1-482D-A6D4-5B75B43A7537}"/>
              </a:ext>
            </a:extLst>
          </p:cNvPr>
          <p:cNvSpPr>
            <a:spLocks noChangeArrowheads="1" noChangeShapeType="1"/>
          </p:cNvSpPr>
          <p:nvPr/>
        </p:nvSpPr>
        <p:spPr bwMode="auto">
          <a:xfrm>
            <a:off x="2662238" y="8389938"/>
            <a:ext cx="7324725" cy="27336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77568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AC236-3871-1ED1-E8A1-1AAAB79D2E2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26A5CA3-9729-50DE-AA7B-A2FB66AED4C5}"/>
              </a:ext>
            </a:extLst>
          </p:cNvPr>
          <p:cNvGraphicFramePr>
            <a:graphicFrameLocks noGrp="1"/>
          </p:cNvGraphicFramePr>
          <p:nvPr>
            <p:extLst>
              <p:ext uri="{D42A27DB-BD31-4B8C-83A1-F6EECF244321}">
                <p14:modId xmlns:p14="http://schemas.microsoft.com/office/powerpoint/2010/main" val="1949290135"/>
              </p:ext>
            </p:extLst>
          </p:nvPr>
        </p:nvGraphicFramePr>
        <p:xfrm>
          <a:off x="0" y="0"/>
          <a:ext cx="12191999" cy="6884177"/>
        </p:xfrm>
        <a:graphic>
          <a:graphicData uri="http://schemas.openxmlformats.org/drawingml/2006/table">
            <a:tbl>
              <a:tblPr/>
              <a:tblGrid>
                <a:gridCol w="2108629">
                  <a:extLst>
                    <a:ext uri="{9D8B030D-6E8A-4147-A177-3AD203B41FA5}">
                      <a16:colId xmlns:a16="http://schemas.microsoft.com/office/drawing/2014/main" val="3961463469"/>
                    </a:ext>
                  </a:extLst>
                </a:gridCol>
                <a:gridCol w="4027006">
                  <a:extLst>
                    <a:ext uri="{9D8B030D-6E8A-4147-A177-3AD203B41FA5}">
                      <a16:colId xmlns:a16="http://schemas.microsoft.com/office/drawing/2014/main" val="1309490359"/>
                    </a:ext>
                  </a:extLst>
                </a:gridCol>
                <a:gridCol w="2187901">
                  <a:extLst>
                    <a:ext uri="{9D8B030D-6E8A-4147-A177-3AD203B41FA5}">
                      <a16:colId xmlns:a16="http://schemas.microsoft.com/office/drawing/2014/main" val="3379575901"/>
                    </a:ext>
                  </a:extLst>
                </a:gridCol>
                <a:gridCol w="3868463">
                  <a:extLst>
                    <a:ext uri="{9D8B030D-6E8A-4147-A177-3AD203B41FA5}">
                      <a16:colId xmlns:a16="http://schemas.microsoft.com/office/drawing/2014/main" val="331335739"/>
                    </a:ext>
                  </a:extLst>
                </a:gridCol>
              </a:tblGrid>
              <a:tr h="1682649">
                <a:tc>
                  <a:txBody>
                    <a:bodyPr/>
                    <a:lstStyle/>
                    <a:p>
                      <a:pPr marR="0" indent="0" algn="ctr" rtl="0">
                        <a:lnSpc>
                          <a:spcPct val="119000"/>
                        </a:lnSpc>
                        <a:spcBef>
                          <a:spcPts val="0"/>
                        </a:spcBef>
                        <a:spcAft>
                          <a:spcPts val="600"/>
                        </a:spcAft>
                      </a:pPr>
                      <a:r>
                        <a:rPr lang="en-US" sz="2800" b="0" kern="1400" dirty="0">
                          <a:ln>
                            <a:noFill/>
                          </a:ln>
                          <a:solidFill>
                            <a:srgbClr val="0000FF"/>
                          </a:solidFill>
                          <a:effectLst/>
                          <a:latin typeface="Times New Roman" panose="02020603050405020304" pitchFamily="18" charset="0"/>
                        </a:rPr>
                        <a:t>52</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group 1 CATIONS</a:t>
                      </a:r>
                      <a:endParaRPr lang="en-US" sz="2800" b="0" kern="1400" dirty="0">
                        <a:ln>
                          <a:noFill/>
                        </a:ln>
                        <a:solidFill>
                          <a:srgbClr val="0000FF"/>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2800" b="0" kern="1400" dirty="0">
                          <a:ln>
                            <a:noFill/>
                          </a:ln>
                          <a:solidFill>
                            <a:srgbClr val="0000FF"/>
                          </a:solidFill>
                          <a:effectLst/>
                          <a:latin typeface="Times New Roman" panose="02020603050405020304" pitchFamily="18" charset="0"/>
                        </a:rPr>
                        <a:t>Electron </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configurations</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of cations</a:t>
                      </a:r>
                      <a:endParaRPr lang="en-US" sz="28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2800" b="0" kern="1400" dirty="0">
                          <a:ln>
                            <a:noFill/>
                          </a:ln>
                          <a:solidFill>
                            <a:schemeClr val="tx1"/>
                          </a:solidFill>
                          <a:effectLst/>
                          <a:latin typeface="Times New Roman" panose="02020603050405020304" pitchFamily="18" charset="0"/>
                        </a:rPr>
                        <a:t>53. </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group 17 ANIONS</a:t>
                      </a:r>
                      <a:endParaRPr lang="en-US" sz="2800" b="0" kern="1400" dirty="0">
                        <a:ln>
                          <a:noFill/>
                        </a:ln>
                        <a:solidFill>
                          <a:schemeClr val="tx1"/>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2800" b="0" kern="1400" dirty="0">
                          <a:ln>
                            <a:noFill/>
                          </a:ln>
                          <a:solidFill>
                            <a:schemeClr val="tx1"/>
                          </a:solidFill>
                          <a:effectLst/>
                          <a:latin typeface="Times New Roman" panose="02020603050405020304" pitchFamily="18" charset="0"/>
                        </a:rPr>
                        <a:t>Electron </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configurations</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of anions</a:t>
                      </a:r>
                      <a:endParaRPr lang="en-US" sz="28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44567937"/>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Li</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a:ln>
                            <a:noFill/>
                          </a:ln>
                          <a:solidFill>
                            <a:srgbClr val="0000FF"/>
                          </a:solidFill>
                          <a:effectLst/>
                          <a:latin typeface="Times New Roman" panose="02020603050405020304" pitchFamily="18" charset="0"/>
                        </a:rPr>
                        <a:t>2 </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dirty="0">
                          <a:ln>
                            <a:noFill/>
                          </a:ln>
                          <a:solidFill>
                            <a:schemeClr val="tx1"/>
                          </a:solidFill>
                          <a:effectLst/>
                          <a:latin typeface="Times New Roman" panose="02020603050405020304" pitchFamily="18" charset="0"/>
                        </a:rPr>
                        <a:t>F</a:t>
                      </a:r>
                      <a:r>
                        <a:rPr lang="en-US" sz="4400" b="0" kern="1200" baseline="30000" dirty="0">
                          <a:ln>
                            <a:noFill/>
                          </a:ln>
                          <a:solidFill>
                            <a:schemeClr val="tx1"/>
                          </a:solidFill>
                          <a:effectLst/>
                          <a:latin typeface="Times New Roman" panose="02020603050405020304" pitchFamily="18" charset="0"/>
                        </a:rPr>
                        <a:t>-1</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a:ln>
                            <a:noFill/>
                          </a:ln>
                          <a:solidFill>
                            <a:schemeClr val="tx1"/>
                          </a:solidFill>
                          <a:effectLst/>
                          <a:latin typeface="Times New Roman" panose="02020603050405020304" pitchFamily="18" charset="0"/>
                        </a:rPr>
                        <a:t>2-8 </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61595393"/>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Na</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a:ln>
                            <a:noFill/>
                          </a:ln>
                          <a:solidFill>
                            <a:srgbClr val="0000FF"/>
                          </a:solidFill>
                          <a:effectLst/>
                          <a:latin typeface="Times New Roman" panose="02020603050405020304" pitchFamily="18" charset="0"/>
                        </a:rPr>
                        <a:t> 2-8</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dirty="0">
                          <a:ln>
                            <a:noFill/>
                          </a:ln>
                          <a:solidFill>
                            <a:schemeClr val="tx1"/>
                          </a:solidFill>
                          <a:effectLst/>
                          <a:latin typeface="Times New Roman" panose="02020603050405020304" pitchFamily="18" charset="0"/>
                        </a:rPr>
                        <a:t>Cl</a:t>
                      </a:r>
                      <a:r>
                        <a:rPr lang="en-US" sz="4400" b="0" kern="1200" baseline="30000" dirty="0">
                          <a:ln>
                            <a:noFill/>
                          </a:ln>
                          <a:solidFill>
                            <a:schemeClr val="tx1"/>
                          </a:solidFill>
                          <a:effectLst/>
                          <a:latin typeface="Times New Roman" panose="02020603050405020304" pitchFamily="18" charset="0"/>
                        </a:rPr>
                        <a:t>-1</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a:ln>
                            <a:noFill/>
                          </a:ln>
                          <a:solidFill>
                            <a:schemeClr val="tx1"/>
                          </a:solidFill>
                          <a:effectLst/>
                          <a:latin typeface="Times New Roman" panose="02020603050405020304" pitchFamily="18" charset="0"/>
                        </a:rPr>
                        <a:t> 2-8-8</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54593675"/>
                  </a:ext>
                </a:extLst>
              </a:tr>
              <a:tr h="901094">
                <a:tc>
                  <a:txBody>
                    <a:bodyPr/>
                    <a:lstStyle/>
                    <a:p>
                      <a:pPr marR="0" indent="0" algn="ctr" rtl="0">
                        <a:lnSpc>
                          <a:spcPct val="119000"/>
                        </a:lnSpc>
                        <a:spcBef>
                          <a:spcPts val="0"/>
                        </a:spcBef>
                        <a:spcAft>
                          <a:spcPts val="0"/>
                        </a:spcAft>
                      </a:pPr>
                      <a:r>
                        <a:rPr lang="en-US" sz="4400" b="0" kern="1200">
                          <a:ln>
                            <a:noFill/>
                          </a:ln>
                          <a:solidFill>
                            <a:srgbClr val="0000FF"/>
                          </a:solidFill>
                          <a:effectLst/>
                          <a:latin typeface="Times New Roman" panose="02020603050405020304" pitchFamily="18" charset="0"/>
                        </a:rPr>
                        <a:t>K</a:t>
                      </a:r>
                      <a:r>
                        <a:rPr lang="en-US" sz="4400" b="0" kern="1200" baseline="30000">
                          <a:ln>
                            <a:noFill/>
                          </a:ln>
                          <a:solidFill>
                            <a:srgbClr val="0000FF"/>
                          </a:solidFill>
                          <a:effectLst/>
                          <a:latin typeface="Times New Roman" panose="02020603050405020304" pitchFamily="18" charset="0"/>
                        </a:rPr>
                        <a:t>+1</a:t>
                      </a:r>
                      <a:endParaRPr lang="en-US" sz="4400" b="0" kern="140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a:ln>
                            <a:noFill/>
                          </a:ln>
                          <a:solidFill>
                            <a:srgbClr val="0000FF"/>
                          </a:solidFill>
                          <a:effectLst/>
                          <a:latin typeface="Times New Roman" panose="02020603050405020304" pitchFamily="18" charset="0"/>
                        </a:rPr>
                        <a:t> 2-8-8</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dirty="0">
                          <a:ln>
                            <a:noFill/>
                          </a:ln>
                          <a:solidFill>
                            <a:schemeClr val="tx1"/>
                          </a:solidFill>
                          <a:effectLst/>
                          <a:latin typeface="Times New Roman" panose="02020603050405020304" pitchFamily="18" charset="0"/>
                        </a:rPr>
                        <a:t>Br</a:t>
                      </a:r>
                      <a:r>
                        <a:rPr lang="en-US" sz="4400" b="0" kern="1200" baseline="30000" dirty="0">
                          <a:ln>
                            <a:noFill/>
                          </a:ln>
                          <a:solidFill>
                            <a:schemeClr val="tx1"/>
                          </a:solidFill>
                          <a:effectLst/>
                          <a:latin typeface="Times New Roman" panose="02020603050405020304" pitchFamily="18" charset="0"/>
                        </a:rPr>
                        <a:t>-1</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a:ln>
                            <a:noFill/>
                          </a:ln>
                          <a:solidFill>
                            <a:schemeClr val="tx1"/>
                          </a:solidFill>
                          <a:effectLst/>
                          <a:latin typeface="Times New Roman" panose="02020603050405020304" pitchFamily="18" charset="0"/>
                        </a:rPr>
                        <a:t> 2-8-18-8</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92944496"/>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Rb</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dirty="0">
                          <a:ln>
                            <a:noFill/>
                          </a:ln>
                          <a:solidFill>
                            <a:srgbClr val="0000FF"/>
                          </a:solidFill>
                          <a:effectLst/>
                          <a:latin typeface="Times New Roman" panose="02020603050405020304" pitchFamily="18" charset="0"/>
                        </a:rPr>
                        <a:t> 2-8-18-8</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a:ln>
                            <a:noFill/>
                          </a:ln>
                          <a:solidFill>
                            <a:schemeClr val="tx1"/>
                          </a:solidFill>
                          <a:effectLst/>
                          <a:latin typeface="Times New Roman" panose="02020603050405020304" pitchFamily="18" charset="0"/>
                        </a:rPr>
                        <a:t>I</a:t>
                      </a:r>
                      <a:r>
                        <a:rPr lang="en-US" sz="4400" b="0" kern="1200" baseline="30000">
                          <a:ln>
                            <a:noFill/>
                          </a:ln>
                          <a:solidFill>
                            <a:schemeClr val="tx1"/>
                          </a:solidFill>
                          <a:effectLst/>
                          <a:latin typeface="Times New Roman" panose="02020603050405020304" pitchFamily="18" charset="0"/>
                        </a:rPr>
                        <a:t>-1</a:t>
                      </a:r>
                      <a:endParaRPr lang="en-US" sz="4400" b="0" kern="140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dirty="0">
                          <a:ln>
                            <a:noFill/>
                          </a:ln>
                          <a:solidFill>
                            <a:schemeClr val="tx1"/>
                          </a:solidFill>
                          <a:effectLst/>
                          <a:latin typeface="Times New Roman" panose="02020603050405020304" pitchFamily="18" charset="0"/>
                        </a:rPr>
                        <a:t>2-8-18-18-8 </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36726575"/>
                  </a:ext>
                </a:extLst>
              </a:tr>
              <a:tr h="1570976">
                <a:tc gridSpan="4">
                  <a:txBody>
                    <a:bodyPr/>
                    <a:lstStyle/>
                    <a:p>
                      <a:pPr marL="342900" indent="-342900">
                        <a:buAutoNum type="arabicPeriod" startAt="54"/>
                      </a:pPr>
                      <a:r>
                        <a:rPr lang="en-US" sz="3200" dirty="0"/>
                        <a:t>  </a:t>
                      </a:r>
                      <a:r>
                        <a:rPr lang="en-US" sz="3200" dirty="0">
                          <a:solidFill>
                            <a:schemeClr val="bg1"/>
                          </a:solidFill>
                        </a:rPr>
                        <a:t>The group trend for cation size is increasing.</a:t>
                      </a:r>
                    </a:p>
                    <a:p>
                      <a:r>
                        <a:rPr lang="en-US" sz="3200" dirty="0">
                          <a:solidFill>
                            <a:schemeClr val="bg1"/>
                          </a:solidFill>
                        </a:rPr>
                        <a:t>                   The group trend for anion size is increasing.  </a:t>
                      </a:r>
                      <a:br>
                        <a:rPr lang="en-US" sz="3200" dirty="0">
                          <a:solidFill>
                            <a:schemeClr val="bg1"/>
                          </a:solidFill>
                        </a:rPr>
                      </a:br>
                      <a:r>
                        <a:rPr lang="en-US" sz="3200" dirty="0">
                          <a:solidFill>
                            <a:schemeClr val="bg1"/>
                          </a:solidFill>
                        </a:rPr>
                        <a:t>                   …………..</a:t>
                      </a:r>
                      <a:r>
                        <a:rPr lang="en-US" sz="3600" dirty="0">
                          <a:solidFill>
                            <a:schemeClr val="bg1"/>
                          </a:solidFill>
                        </a:rPr>
                        <a:t>The group trend for all ions is increasing…………..  </a:t>
                      </a:r>
                      <a:endParaRPr lang="en-US" sz="32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2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9643688"/>
                  </a:ext>
                </a:extLst>
              </a:tr>
            </a:tbl>
          </a:graphicData>
        </a:graphic>
      </p:graphicFrame>
      <p:sp>
        <p:nvSpPr>
          <p:cNvPr id="3" name="Control 1">
            <a:extLst>
              <a:ext uri="{FF2B5EF4-FFF2-40B4-BE49-F238E27FC236}">
                <a16:creationId xmlns:a16="http://schemas.microsoft.com/office/drawing/2014/main" id="{DB15FB48-211F-9D78-9AE5-91769F43AF43}"/>
              </a:ext>
            </a:extLst>
          </p:cNvPr>
          <p:cNvSpPr>
            <a:spLocks noChangeArrowheads="1" noChangeShapeType="1"/>
          </p:cNvSpPr>
          <p:nvPr/>
        </p:nvSpPr>
        <p:spPr bwMode="auto">
          <a:xfrm>
            <a:off x="2662238" y="8389938"/>
            <a:ext cx="7324725" cy="27336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4054257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8BE8E-595E-3D76-A768-725E4F877AB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5B99488-507C-B36B-5216-29D604FE28B0}"/>
              </a:ext>
            </a:extLst>
          </p:cNvPr>
          <p:cNvGraphicFramePr>
            <a:graphicFrameLocks noGrp="1"/>
          </p:cNvGraphicFramePr>
          <p:nvPr>
            <p:extLst>
              <p:ext uri="{D42A27DB-BD31-4B8C-83A1-F6EECF244321}">
                <p14:modId xmlns:p14="http://schemas.microsoft.com/office/powerpoint/2010/main" val="451018040"/>
              </p:ext>
            </p:extLst>
          </p:nvPr>
        </p:nvGraphicFramePr>
        <p:xfrm>
          <a:off x="0" y="0"/>
          <a:ext cx="12191999" cy="6884177"/>
        </p:xfrm>
        <a:graphic>
          <a:graphicData uri="http://schemas.openxmlformats.org/drawingml/2006/table">
            <a:tbl>
              <a:tblPr/>
              <a:tblGrid>
                <a:gridCol w="2108629">
                  <a:extLst>
                    <a:ext uri="{9D8B030D-6E8A-4147-A177-3AD203B41FA5}">
                      <a16:colId xmlns:a16="http://schemas.microsoft.com/office/drawing/2014/main" val="3961463469"/>
                    </a:ext>
                  </a:extLst>
                </a:gridCol>
                <a:gridCol w="4027006">
                  <a:extLst>
                    <a:ext uri="{9D8B030D-6E8A-4147-A177-3AD203B41FA5}">
                      <a16:colId xmlns:a16="http://schemas.microsoft.com/office/drawing/2014/main" val="1309490359"/>
                    </a:ext>
                  </a:extLst>
                </a:gridCol>
                <a:gridCol w="2187901">
                  <a:extLst>
                    <a:ext uri="{9D8B030D-6E8A-4147-A177-3AD203B41FA5}">
                      <a16:colId xmlns:a16="http://schemas.microsoft.com/office/drawing/2014/main" val="3379575901"/>
                    </a:ext>
                  </a:extLst>
                </a:gridCol>
                <a:gridCol w="3868463">
                  <a:extLst>
                    <a:ext uri="{9D8B030D-6E8A-4147-A177-3AD203B41FA5}">
                      <a16:colId xmlns:a16="http://schemas.microsoft.com/office/drawing/2014/main" val="331335739"/>
                    </a:ext>
                  </a:extLst>
                </a:gridCol>
              </a:tblGrid>
              <a:tr h="1682649">
                <a:tc>
                  <a:txBody>
                    <a:bodyPr/>
                    <a:lstStyle/>
                    <a:p>
                      <a:pPr marR="0" indent="0" algn="ctr" rtl="0">
                        <a:lnSpc>
                          <a:spcPct val="119000"/>
                        </a:lnSpc>
                        <a:spcBef>
                          <a:spcPts val="0"/>
                        </a:spcBef>
                        <a:spcAft>
                          <a:spcPts val="600"/>
                        </a:spcAft>
                      </a:pPr>
                      <a:r>
                        <a:rPr lang="en-US" sz="2800" b="0" kern="1400" dirty="0">
                          <a:ln>
                            <a:noFill/>
                          </a:ln>
                          <a:solidFill>
                            <a:srgbClr val="0000FF"/>
                          </a:solidFill>
                          <a:effectLst/>
                          <a:latin typeface="Times New Roman" panose="02020603050405020304" pitchFamily="18" charset="0"/>
                        </a:rPr>
                        <a:t>52</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group 1 CATIONS</a:t>
                      </a:r>
                      <a:endParaRPr lang="en-US" sz="2800" b="0" kern="1400" dirty="0">
                        <a:ln>
                          <a:noFill/>
                        </a:ln>
                        <a:solidFill>
                          <a:srgbClr val="0000FF"/>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2800" b="0" kern="1400" dirty="0">
                          <a:ln>
                            <a:noFill/>
                          </a:ln>
                          <a:solidFill>
                            <a:srgbClr val="0000FF"/>
                          </a:solidFill>
                          <a:effectLst/>
                          <a:latin typeface="Times New Roman" panose="02020603050405020304" pitchFamily="18" charset="0"/>
                        </a:rPr>
                        <a:t>Electron </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configurations</a:t>
                      </a:r>
                      <a:br>
                        <a:rPr lang="en-US" sz="2800" b="0" kern="1400" dirty="0">
                          <a:ln>
                            <a:noFill/>
                          </a:ln>
                          <a:solidFill>
                            <a:srgbClr val="0000FF"/>
                          </a:solidFill>
                          <a:effectLst/>
                          <a:latin typeface="Times New Roman" panose="02020603050405020304" pitchFamily="18" charset="0"/>
                        </a:rPr>
                      </a:br>
                      <a:r>
                        <a:rPr lang="en-US" sz="2800" b="0" kern="1400" dirty="0">
                          <a:ln>
                            <a:noFill/>
                          </a:ln>
                          <a:solidFill>
                            <a:srgbClr val="0000FF"/>
                          </a:solidFill>
                          <a:effectLst/>
                          <a:latin typeface="Times New Roman" panose="02020603050405020304" pitchFamily="18" charset="0"/>
                        </a:rPr>
                        <a:t>of cations</a:t>
                      </a:r>
                      <a:endParaRPr lang="en-US" sz="28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2800" b="0" kern="1400" dirty="0">
                          <a:ln>
                            <a:noFill/>
                          </a:ln>
                          <a:solidFill>
                            <a:schemeClr val="tx1"/>
                          </a:solidFill>
                          <a:effectLst/>
                          <a:latin typeface="Times New Roman" panose="02020603050405020304" pitchFamily="18" charset="0"/>
                        </a:rPr>
                        <a:t>53. </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group 17 ANIONS</a:t>
                      </a:r>
                      <a:endParaRPr lang="en-US" sz="2800" b="0" kern="1400" dirty="0">
                        <a:ln>
                          <a:noFill/>
                        </a:ln>
                        <a:solidFill>
                          <a:schemeClr val="tx1"/>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2800" b="0" kern="1400" dirty="0">
                          <a:ln>
                            <a:noFill/>
                          </a:ln>
                          <a:solidFill>
                            <a:schemeClr val="tx1"/>
                          </a:solidFill>
                          <a:effectLst/>
                          <a:latin typeface="Times New Roman" panose="02020603050405020304" pitchFamily="18" charset="0"/>
                        </a:rPr>
                        <a:t>Electron </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configurations</a:t>
                      </a:r>
                      <a:br>
                        <a:rPr lang="en-US" sz="2800" b="0" kern="1400" dirty="0">
                          <a:ln>
                            <a:noFill/>
                          </a:ln>
                          <a:solidFill>
                            <a:schemeClr val="tx1"/>
                          </a:solidFill>
                          <a:effectLst/>
                          <a:latin typeface="Times New Roman" panose="02020603050405020304" pitchFamily="18" charset="0"/>
                        </a:rPr>
                      </a:br>
                      <a:r>
                        <a:rPr lang="en-US" sz="2800" b="0" kern="1400" dirty="0">
                          <a:ln>
                            <a:noFill/>
                          </a:ln>
                          <a:solidFill>
                            <a:schemeClr val="tx1"/>
                          </a:solidFill>
                          <a:effectLst/>
                          <a:latin typeface="Times New Roman" panose="02020603050405020304" pitchFamily="18" charset="0"/>
                        </a:rPr>
                        <a:t>of anions</a:t>
                      </a:r>
                      <a:endParaRPr lang="en-US" sz="28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44567937"/>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Li</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a:ln>
                            <a:noFill/>
                          </a:ln>
                          <a:solidFill>
                            <a:srgbClr val="0000FF"/>
                          </a:solidFill>
                          <a:effectLst/>
                          <a:latin typeface="Times New Roman" panose="02020603050405020304" pitchFamily="18" charset="0"/>
                        </a:rPr>
                        <a:t>2 </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dirty="0">
                          <a:ln>
                            <a:noFill/>
                          </a:ln>
                          <a:solidFill>
                            <a:schemeClr val="tx1"/>
                          </a:solidFill>
                          <a:effectLst/>
                          <a:latin typeface="Times New Roman" panose="02020603050405020304" pitchFamily="18" charset="0"/>
                        </a:rPr>
                        <a:t>F</a:t>
                      </a:r>
                      <a:r>
                        <a:rPr lang="en-US" sz="4400" b="0" kern="1200" baseline="30000" dirty="0">
                          <a:ln>
                            <a:noFill/>
                          </a:ln>
                          <a:solidFill>
                            <a:schemeClr val="tx1"/>
                          </a:solidFill>
                          <a:effectLst/>
                          <a:latin typeface="Times New Roman" panose="02020603050405020304" pitchFamily="18" charset="0"/>
                        </a:rPr>
                        <a:t>-1</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a:ln>
                            <a:noFill/>
                          </a:ln>
                          <a:solidFill>
                            <a:schemeClr val="tx1"/>
                          </a:solidFill>
                          <a:effectLst/>
                          <a:latin typeface="Times New Roman" panose="02020603050405020304" pitchFamily="18" charset="0"/>
                        </a:rPr>
                        <a:t>2-8 </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61595393"/>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Na</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a:ln>
                            <a:noFill/>
                          </a:ln>
                          <a:solidFill>
                            <a:srgbClr val="0000FF"/>
                          </a:solidFill>
                          <a:effectLst/>
                          <a:latin typeface="Times New Roman" panose="02020603050405020304" pitchFamily="18" charset="0"/>
                        </a:rPr>
                        <a:t> 2-8</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dirty="0">
                          <a:ln>
                            <a:noFill/>
                          </a:ln>
                          <a:solidFill>
                            <a:schemeClr val="tx1"/>
                          </a:solidFill>
                          <a:effectLst/>
                          <a:latin typeface="Times New Roman" panose="02020603050405020304" pitchFamily="18" charset="0"/>
                        </a:rPr>
                        <a:t>Cl</a:t>
                      </a:r>
                      <a:r>
                        <a:rPr lang="en-US" sz="4400" b="0" kern="1200" baseline="30000" dirty="0">
                          <a:ln>
                            <a:noFill/>
                          </a:ln>
                          <a:solidFill>
                            <a:schemeClr val="tx1"/>
                          </a:solidFill>
                          <a:effectLst/>
                          <a:latin typeface="Times New Roman" panose="02020603050405020304" pitchFamily="18" charset="0"/>
                        </a:rPr>
                        <a:t>-1</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a:ln>
                            <a:noFill/>
                          </a:ln>
                          <a:solidFill>
                            <a:schemeClr val="tx1"/>
                          </a:solidFill>
                          <a:effectLst/>
                          <a:latin typeface="Times New Roman" panose="02020603050405020304" pitchFamily="18" charset="0"/>
                        </a:rPr>
                        <a:t> 2-8-8</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54593675"/>
                  </a:ext>
                </a:extLst>
              </a:tr>
              <a:tr h="901094">
                <a:tc>
                  <a:txBody>
                    <a:bodyPr/>
                    <a:lstStyle/>
                    <a:p>
                      <a:pPr marR="0" indent="0" algn="ctr" rtl="0">
                        <a:lnSpc>
                          <a:spcPct val="119000"/>
                        </a:lnSpc>
                        <a:spcBef>
                          <a:spcPts val="0"/>
                        </a:spcBef>
                        <a:spcAft>
                          <a:spcPts val="0"/>
                        </a:spcAft>
                      </a:pPr>
                      <a:r>
                        <a:rPr lang="en-US" sz="4400" b="0" kern="1200">
                          <a:ln>
                            <a:noFill/>
                          </a:ln>
                          <a:solidFill>
                            <a:srgbClr val="0000FF"/>
                          </a:solidFill>
                          <a:effectLst/>
                          <a:latin typeface="Times New Roman" panose="02020603050405020304" pitchFamily="18" charset="0"/>
                        </a:rPr>
                        <a:t>K</a:t>
                      </a:r>
                      <a:r>
                        <a:rPr lang="en-US" sz="4400" b="0" kern="1200" baseline="30000">
                          <a:ln>
                            <a:noFill/>
                          </a:ln>
                          <a:solidFill>
                            <a:srgbClr val="0000FF"/>
                          </a:solidFill>
                          <a:effectLst/>
                          <a:latin typeface="Times New Roman" panose="02020603050405020304" pitchFamily="18" charset="0"/>
                        </a:rPr>
                        <a:t>+1</a:t>
                      </a:r>
                      <a:endParaRPr lang="en-US" sz="4400" b="0" kern="140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a:ln>
                            <a:noFill/>
                          </a:ln>
                          <a:solidFill>
                            <a:srgbClr val="0000FF"/>
                          </a:solidFill>
                          <a:effectLst/>
                          <a:latin typeface="Times New Roman" panose="02020603050405020304" pitchFamily="18" charset="0"/>
                        </a:rPr>
                        <a:t> 2-8-8</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dirty="0">
                          <a:ln>
                            <a:noFill/>
                          </a:ln>
                          <a:solidFill>
                            <a:schemeClr val="tx1"/>
                          </a:solidFill>
                          <a:effectLst/>
                          <a:latin typeface="Times New Roman" panose="02020603050405020304" pitchFamily="18" charset="0"/>
                        </a:rPr>
                        <a:t>Br</a:t>
                      </a:r>
                      <a:r>
                        <a:rPr lang="en-US" sz="4400" b="0" kern="1200" baseline="30000" dirty="0">
                          <a:ln>
                            <a:noFill/>
                          </a:ln>
                          <a:solidFill>
                            <a:schemeClr val="tx1"/>
                          </a:solidFill>
                          <a:effectLst/>
                          <a:latin typeface="Times New Roman" panose="02020603050405020304" pitchFamily="18" charset="0"/>
                        </a:rPr>
                        <a:t>-1</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a:ln>
                            <a:noFill/>
                          </a:ln>
                          <a:solidFill>
                            <a:schemeClr val="tx1"/>
                          </a:solidFill>
                          <a:effectLst/>
                          <a:latin typeface="Times New Roman" panose="02020603050405020304" pitchFamily="18" charset="0"/>
                        </a:rPr>
                        <a:t> 2-8-18-8</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92944496"/>
                  </a:ext>
                </a:extLst>
              </a:tr>
              <a:tr h="901094">
                <a:tc>
                  <a:txBody>
                    <a:bodyPr/>
                    <a:lstStyle/>
                    <a:p>
                      <a:pPr marR="0" indent="0" algn="ctr" rtl="0">
                        <a:lnSpc>
                          <a:spcPct val="119000"/>
                        </a:lnSpc>
                        <a:spcBef>
                          <a:spcPts val="0"/>
                        </a:spcBef>
                        <a:spcAft>
                          <a:spcPts val="0"/>
                        </a:spcAft>
                      </a:pPr>
                      <a:r>
                        <a:rPr lang="en-US" sz="4400" b="0" kern="1200" dirty="0">
                          <a:ln>
                            <a:noFill/>
                          </a:ln>
                          <a:solidFill>
                            <a:srgbClr val="0000FF"/>
                          </a:solidFill>
                          <a:effectLst/>
                          <a:latin typeface="Times New Roman" panose="02020603050405020304" pitchFamily="18" charset="0"/>
                        </a:rPr>
                        <a:t>Rb</a:t>
                      </a:r>
                      <a:r>
                        <a:rPr lang="en-US" sz="4400" b="0" kern="1200" baseline="30000" dirty="0">
                          <a:ln>
                            <a:noFill/>
                          </a:ln>
                          <a:solidFill>
                            <a:srgbClr val="0000FF"/>
                          </a:solidFill>
                          <a:effectLst/>
                          <a:latin typeface="Times New Roman" panose="02020603050405020304" pitchFamily="18" charset="0"/>
                        </a:rPr>
                        <a:t>+1</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600"/>
                        </a:spcAft>
                      </a:pPr>
                      <a:r>
                        <a:rPr lang="en-US" sz="4400" b="0" kern="1400" dirty="0">
                          <a:ln>
                            <a:noFill/>
                          </a:ln>
                          <a:solidFill>
                            <a:srgbClr val="0000FF"/>
                          </a:solidFill>
                          <a:effectLst/>
                          <a:latin typeface="Times New Roman" panose="02020603050405020304" pitchFamily="18" charset="0"/>
                        </a:rPr>
                        <a:t> 2-8-18-8</a:t>
                      </a:r>
                      <a:endParaRPr lang="en-US" sz="4400" b="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F7FF"/>
                    </a:solidFill>
                  </a:tcPr>
                </a:tc>
                <a:tc>
                  <a:txBody>
                    <a:bodyPr/>
                    <a:lstStyle/>
                    <a:p>
                      <a:pPr marR="0" indent="0" algn="ctr" rtl="0">
                        <a:lnSpc>
                          <a:spcPct val="119000"/>
                        </a:lnSpc>
                        <a:spcBef>
                          <a:spcPts val="0"/>
                        </a:spcBef>
                        <a:spcAft>
                          <a:spcPts val="0"/>
                        </a:spcAft>
                      </a:pPr>
                      <a:r>
                        <a:rPr lang="en-US" sz="4400" b="0" kern="1200">
                          <a:ln>
                            <a:noFill/>
                          </a:ln>
                          <a:solidFill>
                            <a:schemeClr val="tx1"/>
                          </a:solidFill>
                          <a:effectLst/>
                          <a:latin typeface="Times New Roman" panose="02020603050405020304" pitchFamily="18" charset="0"/>
                        </a:rPr>
                        <a:t>I</a:t>
                      </a:r>
                      <a:r>
                        <a:rPr lang="en-US" sz="4400" b="0" kern="1200" baseline="30000">
                          <a:ln>
                            <a:noFill/>
                          </a:ln>
                          <a:solidFill>
                            <a:schemeClr val="tx1"/>
                          </a:solidFill>
                          <a:effectLst/>
                          <a:latin typeface="Times New Roman" panose="02020603050405020304" pitchFamily="18" charset="0"/>
                        </a:rPr>
                        <a:t>-1</a:t>
                      </a:r>
                      <a:endParaRPr lang="en-US" sz="4400" b="0" kern="140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R="0" indent="0" algn="ctr" rtl="0">
                        <a:lnSpc>
                          <a:spcPct val="119000"/>
                        </a:lnSpc>
                        <a:spcBef>
                          <a:spcPts val="0"/>
                        </a:spcBef>
                        <a:spcAft>
                          <a:spcPts val="600"/>
                        </a:spcAft>
                      </a:pPr>
                      <a:r>
                        <a:rPr lang="en-US" sz="4400" b="0" kern="1400" dirty="0">
                          <a:ln>
                            <a:noFill/>
                          </a:ln>
                          <a:solidFill>
                            <a:schemeClr val="tx1"/>
                          </a:solidFill>
                          <a:effectLst/>
                          <a:latin typeface="Times New Roman" panose="02020603050405020304" pitchFamily="18" charset="0"/>
                        </a:rPr>
                        <a:t>2-8-18-18-8 </a:t>
                      </a:r>
                      <a:endParaRPr lang="en-US" sz="4400" b="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36726575"/>
                  </a:ext>
                </a:extLst>
              </a:tr>
              <a:tr h="1570976">
                <a:tc gridSpan="4">
                  <a:txBody>
                    <a:bodyPr/>
                    <a:lstStyle/>
                    <a:p>
                      <a:pPr marL="342900" indent="-342900">
                        <a:buAutoNum type="arabicPeriod" startAt="54"/>
                      </a:pPr>
                      <a:r>
                        <a:rPr lang="en-US" sz="3200" dirty="0"/>
                        <a:t>   </a:t>
                      </a:r>
                      <a:r>
                        <a:rPr lang="en-US" sz="3200" dirty="0">
                          <a:solidFill>
                            <a:srgbClr val="0000FF"/>
                          </a:solidFill>
                        </a:rPr>
                        <a:t>a. The group trend for cation size is increasing.</a:t>
                      </a:r>
                    </a:p>
                    <a:p>
                      <a:r>
                        <a:rPr lang="en-US" sz="3200" dirty="0">
                          <a:solidFill>
                            <a:srgbClr val="FF0000"/>
                          </a:solidFill>
                        </a:rPr>
                        <a:t>                 </a:t>
                      </a:r>
                      <a:r>
                        <a:rPr lang="en-US" sz="3200" dirty="0">
                          <a:solidFill>
                            <a:schemeClr val="tx1"/>
                          </a:solidFill>
                        </a:rPr>
                        <a:t>b.   </a:t>
                      </a:r>
                      <a:r>
                        <a:rPr lang="en-US" sz="3200" dirty="0">
                          <a:solidFill>
                            <a:schemeClr val="tx1">
                              <a:lumMod val="95000"/>
                              <a:lumOff val="5000"/>
                            </a:schemeClr>
                          </a:solidFill>
                        </a:rPr>
                        <a:t>The group trend for anion size is increasing.  </a:t>
                      </a:r>
                      <a:br>
                        <a:rPr lang="en-US" sz="3200" dirty="0">
                          <a:solidFill>
                            <a:srgbClr val="FF0000"/>
                          </a:solidFill>
                        </a:rPr>
                      </a:br>
                      <a:r>
                        <a:rPr lang="en-US" sz="3200" dirty="0">
                          <a:solidFill>
                            <a:srgbClr val="FF0000"/>
                          </a:solidFill>
                        </a:rPr>
                        <a:t>                        c. </a:t>
                      </a:r>
                      <a:r>
                        <a:rPr lang="en-US" sz="3600" dirty="0">
                          <a:solidFill>
                            <a:srgbClr val="FF3300"/>
                          </a:solidFill>
                        </a:rPr>
                        <a:t>The group trend for all ions is increasing…………..  </a:t>
                      </a:r>
                      <a:endParaRPr lang="en-US" sz="3200" kern="1400" dirty="0">
                        <a:ln>
                          <a:noFill/>
                        </a:ln>
                        <a:solidFill>
                          <a:srgbClr val="FF33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2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9643688"/>
                  </a:ext>
                </a:extLst>
              </a:tr>
            </a:tbl>
          </a:graphicData>
        </a:graphic>
      </p:graphicFrame>
      <p:sp>
        <p:nvSpPr>
          <p:cNvPr id="3" name="Control 1">
            <a:extLst>
              <a:ext uri="{FF2B5EF4-FFF2-40B4-BE49-F238E27FC236}">
                <a16:creationId xmlns:a16="http://schemas.microsoft.com/office/drawing/2014/main" id="{DBCB399F-AD82-A2D0-1F7B-CD78483E1652}"/>
              </a:ext>
            </a:extLst>
          </p:cNvPr>
          <p:cNvSpPr>
            <a:spLocks noChangeArrowheads="1" noChangeShapeType="1"/>
          </p:cNvSpPr>
          <p:nvPr/>
        </p:nvSpPr>
        <p:spPr bwMode="auto">
          <a:xfrm>
            <a:off x="2662238" y="8389938"/>
            <a:ext cx="7324725" cy="27336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74112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687DC1-CD46-43A9-B096-E2BE19E82867}"/>
              </a:ext>
            </a:extLst>
          </p:cNvPr>
          <p:cNvSpPr txBox="1"/>
          <p:nvPr/>
        </p:nvSpPr>
        <p:spPr>
          <a:xfrm>
            <a:off x="0" y="0"/>
            <a:ext cx="12192000" cy="4401205"/>
          </a:xfrm>
          <a:prstGeom prst="rect">
            <a:avLst/>
          </a:prstGeom>
          <a:noFill/>
        </p:spPr>
        <p:txBody>
          <a:bodyPr wrap="square" rtlCol="0">
            <a:spAutoFit/>
          </a:bodyPr>
          <a:lstStyle/>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55.  Cations are smaller than their atoms by a whole shell.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Going down any group, you still ADD shells.  </a:t>
            </a:r>
          </a:p>
          <a:p>
            <a:endParaRPr 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       Anions are larger than their atoms, they stretch out</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their valence shells.  </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Going down any group, you still ADD shells.  </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t>
            </a:r>
            <a:endParaRPr lang="en-US" sz="66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4033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5743707-5720-4A24-8EA8-E39F1E714C9C}"/>
              </a:ext>
            </a:extLst>
          </p:cNvPr>
          <p:cNvGraphicFramePr>
            <a:graphicFrameLocks noGrp="1"/>
          </p:cNvGraphicFramePr>
          <p:nvPr>
            <p:extLst>
              <p:ext uri="{D42A27DB-BD31-4B8C-83A1-F6EECF244321}">
                <p14:modId xmlns:p14="http://schemas.microsoft.com/office/powerpoint/2010/main" val="3860341951"/>
              </p:ext>
            </p:extLst>
          </p:nvPr>
        </p:nvGraphicFramePr>
        <p:xfrm>
          <a:off x="-1" y="-92597"/>
          <a:ext cx="12191998" cy="6950598"/>
        </p:xfrm>
        <a:graphic>
          <a:graphicData uri="http://schemas.openxmlformats.org/drawingml/2006/table">
            <a:tbl>
              <a:tblPr/>
              <a:tblGrid>
                <a:gridCol w="3193772">
                  <a:extLst>
                    <a:ext uri="{9D8B030D-6E8A-4147-A177-3AD203B41FA5}">
                      <a16:colId xmlns:a16="http://schemas.microsoft.com/office/drawing/2014/main" val="4143022049"/>
                    </a:ext>
                  </a:extLst>
                </a:gridCol>
                <a:gridCol w="3061252">
                  <a:extLst>
                    <a:ext uri="{9D8B030D-6E8A-4147-A177-3AD203B41FA5}">
                      <a16:colId xmlns:a16="http://schemas.microsoft.com/office/drawing/2014/main" val="2115390744"/>
                    </a:ext>
                  </a:extLst>
                </a:gridCol>
                <a:gridCol w="3114261">
                  <a:extLst>
                    <a:ext uri="{9D8B030D-6E8A-4147-A177-3AD203B41FA5}">
                      <a16:colId xmlns:a16="http://schemas.microsoft.com/office/drawing/2014/main" val="46623649"/>
                    </a:ext>
                  </a:extLst>
                </a:gridCol>
                <a:gridCol w="2822713">
                  <a:extLst>
                    <a:ext uri="{9D8B030D-6E8A-4147-A177-3AD203B41FA5}">
                      <a16:colId xmlns:a16="http://schemas.microsoft.com/office/drawing/2014/main" val="3816314281"/>
                    </a:ext>
                  </a:extLst>
                </a:gridCol>
              </a:tblGrid>
              <a:tr h="832070">
                <a:tc gridSpan="4">
                  <a:txBody>
                    <a:bodyPr/>
                    <a:lstStyle/>
                    <a:p>
                      <a:pPr marR="0" indent="0" algn="l" rtl="0">
                        <a:lnSpc>
                          <a:spcPct val="119000"/>
                        </a:lnSpc>
                        <a:spcBef>
                          <a:spcPts val="0"/>
                        </a:spcBef>
                        <a:spcAft>
                          <a:spcPts val="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56.  What the period trend for 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7190290"/>
                  </a:ext>
                </a:extLst>
              </a:tr>
              <a:tr h="890245">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CATIONS Period 3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Na</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+1</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Mg</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+2</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Al</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+3</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770801"/>
                  </a:ext>
                </a:extLst>
              </a:tr>
              <a:tr h="1888839">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 Electron   </a:t>
                      </a:r>
                      <a:br>
                        <a:rPr lang="en-US" sz="2800" kern="1200" dirty="0">
                          <a:ln>
                            <a:noFill/>
                          </a:ln>
                          <a:solidFill>
                            <a:srgbClr val="0D0D0D"/>
                          </a:solidFill>
                          <a:effectLst/>
                          <a:latin typeface="Times New Roman" panose="02020603050405020304" pitchFamily="18" charset="0"/>
                          <a:cs typeface="Times New Roman" panose="02020603050405020304" pitchFamily="18" charset="0"/>
                        </a:rPr>
                      </a:br>
                      <a:r>
                        <a:rPr lang="en-US" sz="2800" kern="1200" dirty="0">
                          <a:ln>
                            <a:noFill/>
                          </a:ln>
                          <a:solidFill>
                            <a:srgbClr val="0D0D0D"/>
                          </a:solidFill>
                          <a:effectLst/>
                          <a:latin typeface="Times New Roman" panose="02020603050405020304" pitchFamily="18" charset="0"/>
                          <a:cs typeface="Times New Roman" panose="02020603050405020304" pitchFamily="18" charset="0"/>
                        </a:rPr>
                        <a:t>configurations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238596"/>
                  </a:ext>
                </a:extLst>
              </a:tr>
              <a:tr h="1303932">
                <a:tc gridSpan="4">
                  <a:txBody>
                    <a:bodyPr/>
                    <a:lstStyle/>
                    <a:p>
                      <a:pPr marR="0" indent="0" algn="l" rtl="0">
                        <a:lnSpc>
                          <a:spcPct val="119000"/>
                        </a:lnSpc>
                        <a:spcBef>
                          <a:spcPts val="0"/>
                        </a:spcBef>
                        <a:spcAft>
                          <a:spcPts val="0"/>
                        </a:spcAft>
                      </a:pPr>
                      <a:endParaRPr lang="en-US" sz="4000" kern="1400" dirty="0">
                        <a:ln>
                          <a:noFill/>
                        </a:ln>
                        <a:solidFill>
                          <a:srgbClr val="FF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396794"/>
                  </a:ext>
                </a:extLst>
              </a:tr>
              <a:tr h="2035512">
                <a:tc gridSpan="4">
                  <a:txBody>
                    <a:bodyPr/>
                    <a:lstStyle/>
                    <a:p>
                      <a:pPr marR="0" indent="0" algn="l" rtl="0">
                        <a:lnSpc>
                          <a:spcPct val="119000"/>
                        </a:lnSpc>
                        <a:spcBef>
                          <a:spcPts val="0"/>
                        </a:spcBef>
                        <a:spcAft>
                          <a:spcPts val="0"/>
                        </a:spcAft>
                      </a:pPr>
                      <a:endParaRPr lang="en-US" sz="3600" kern="1400" dirty="0">
                        <a:ln>
                          <a:noFill/>
                        </a:ln>
                        <a:solidFill>
                          <a:srgbClr val="0000FF"/>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476749"/>
                  </a:ext>
                </a:extLst>
              </a:tr>
            </a:tbl>
          </a:graphicData>
        </a:graphic>
      </p:graphicFrame>
      <p:sp>
        <p:nvSpPr>
          <p:cNvPr id="4" name="Control 1">
            <a:extLst>
              <a:ext uri="{FF2B5EF4-FFF2-40B4-BE49-F238E27FC236}">
                <a16:creationId xmlns:a16="http://schemas.microsoft.com/office/drawing/2014/main" id="{BE3BADA9-0C5D-4216-ABDD-8F210A3568C4}"/>
              </a:ext>
            </a:extLst>
          </p:cNvPr>
          <p:cNvSpPr>
            <a:spLocks noChangeArrowheads="1" noChangeShapeType="1"/>
          </p:cNvSpPr>
          <p:nvPr/>
        </p:nvSpPr>
        <p:spPr bwMode="auto">
          <a:xfrm>
            <a:off x="2662238" y="3328988"/>
            <a:ext cx="7324725" cy="22352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0046964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87FD6-B24F-1AA4-6552-635300A5225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A3D0825-9EF2-C7ED-C5E2-2E471339635D}"/>
              </a:ext>
            </a:extLst>
          </p:cNvPr>
          <p:cNvGraphicFramePr>
            <a:graphicFrameLocks noGrp="1"/>
          </p:cNvGraphicFramePr>
          <p:nvPr>
            <p:extLst>
              <p:ext uri="{D42A27DB-BD31-4B8C-83A1-F6EECF244321}">
                <p14:modId xmlns:p14="http://schemas.microsoft.com/office/powerpoint/2010/main" val="615798855"/>
              </p:ext>
            </p:extLst>
          </p:nvPr>
        </p:nvGraphicFramePr>
        <p:xfrm>
          <a:off x="-1" y="-92597"/>
          <a:ext cx="12191998" cy="6950598"/>
        </p:xfrm>
        <a:graphic>
          <a:graphicData uri="http://schemas.openxmlformats.org/drawingml/2006/table">
            <a:tbl>
              <a:tblPr/>
              <a:tblGrid>
                <a:gridCol w="3193772">
                  <a:extLst>
                    <a:ext uri="{9D8B030D-6E8A-4147-A177-3AD203B41FA5}">
                      <a16:colId xmlns:a16="http://schemas.microsoft.com/office/drawing/2014/main" val="4143022049"/>
                    </a:ext>
                  </a:extLst>
                </a:gridCol>
                <a:gridCol w="3061252">
                  <a:extLst>
                    <a:ext uri="{9D8B030D-6E8A-4147-A177-3AD203B41FA5}">
                      <a16:colId xmlns:a16="http://schemas.microsoft.com/office/drawing/2014/main" val="2115390744"/>
                    </a:ext>
                  </a:extLst>
                </a:gridCol>
                <a:gridCol w="3114261">
                  <a:extLst>
                    <a:ext uri="{9D8B030D-6E8A-4147-A177-3AD203B41FA5}">
                      <a16:colId xmlns:a16="http://schemas.microsoft.com/office/drawing/2014/main" val="46623649"/>
                    </a:ext>
                  </a:extLst>
                </a:gridCol>
                <a:gridCol w="2822713">
                  <a:extLst>
                    <a:ext uri="{9D8B030D-6E8A-4147-A177-3AD203B41FA5}">
                      <a16:colId xmlns:a16="http://schemas.microsoft.com/office/drawing/2014/main" val="3816314281"/>
                    </a:ext>
                  </a:extLst>
                </a:gridCol>
              </a:tblGrid>
              <a:tr h="832070">
                <a:tc gridSpan="4">
                  <a:txBody>
                    <a:bodyPr/>
                    <a:lstStyle/>
                    <a:p>
                      <a:pPr marR="0" indent="0" algn="l" rtl="0">
                        <a:lnSpc>
                          <a:spcPct val="119000"/>
                        </a:lnSpc>
                        <a:spcBef>
                          <a:spcPts val="0"/>
                        </a:spcBef>
                        <a:spcAft>
                          <a:spcPts val="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56.  What the period trend for </a:t>
                      </a:r>
                      <a:r>
                        <a:rPr lang="en-US" sz="2800" kern="1400" dirty="0">
                          <a:ln>
                            <a:noFill/>
                          </a:ln>
                          <a:solidFill>
                            <a:srgbClr val="0000FF"/>
                          </a:solidFill>
                          <a:effectLst/>
                          <a:latin typeface="Times New Roman" panose="02020603050405020304" pitchFamily="18" charset="0"/>
                          <a:cs typeface="Times New Roman" panose="02020603050405020304" pitchFamily="18" charset="0"/>
                        </a:rPr>
                        <a:t>cation size</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7190290"/>
                  </a:ext>
                </a:extLst>
              </a:tr>
              <a:tr h="890245">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CATIONS Period 3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Na</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+1</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Mg</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+2</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Al</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+3</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770801"/>
                  </a:ext>
                </a:extLst>
              </a:tr>
              <a:tr h="1888839">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 Electron   </a:t>
                      </a:r>
                      <a:br>
                        <a:rPr lang="en-US" sz="2800" kern="1200" dirty="0">
                          <a:ln>
                            <a:noFill/>
                          </a:ln>
                          <a:solidFill>
                            <a:srgbClr val="0D0D0D"/>
                          </a:solidFill>
                          <a:effectLst/>
                          <a:latin typeface="Times New Roman" panose="02020603050405020304" pitchFamily="18" charset="0"/>
                          <a:cs typeface="Times New Roman" panose="02020603050405020304" pitchFamily="18" charset="0"/>
                        </a:rPr>
                      </a:br>
                      <a:r>
                        <a:rPr lang="en-US" sz="2800" kern="1200" dirty="0">
                          <a:ln>
                            <a:noFill/>
                          </a:ln>
                          <a:solidFill>
                            <a:srgbClr val="0D0D0D"/>
                          </a:solidFill>
                          <a:effectLst/>
                          <a:latin typeface="Times New Roman" panose="02020603050405020304" pitchFamily="18" charset="0"/>
                          <a:cs typeface="Times New Roman" panose="02020603050405020304" pitchFamily="18" charset="0"/>
                        </a:rPr>
                        <a:t>configurations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11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12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13 protons + 10 electrons</a:t>
                      </a:r>
                      <a:endPar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238596"/>
                  </a:ext>
                </a:extLst>
              </a:tr>
              <a:tr h="1303932">
                <a:tc gridSpan="4">
                  <a:txBody>
                    <a:bodyPr/>
                    <a:lstStyle/>
                    <a:p>
                      <a:pPr marR="0" indent="0" algn="l" rtl="0">
                        <a:lnSpc>
                          <a:spcPct val="119000"/>
                        </a:lnSpc>
                        <a:spcBef>
                          <a:spcPts val="0"/>
                        </a:spcBef>
                        <a:spcAft>
                          <a:spcPts val="0"/>
                        </a:spcAft>
                      </a:pPr>
                      <a:r>
                        <a:rPr lang="en-US" sz="4000" kern="1400" dirty="0">
                          <a:ln>
                            <a:noFill/>
                          </a:ln>
                          <a:solidFill>
                            <a:srgbClr val="FF0000"/>
                          </a:solidFill>
                          <a:effectLst/>
                          <a:latin typeface="Times New Roman" panose="02020603050405020304" pitchFamily="18" charset="0"/>
                          <a:cs typeface="Times New Roman" panose="02020603050405020304" pitchFamily="18" charset="0"/>
                        </a:rPr>
                        <a:t>The period trend for </a:t>
                      </a:r>
                      <a:r>
                        <a:rPr lang="en-US" sz="4000" kern="1400" dirty="0">
                          <a:ln>
                            <a:noFill/>
                          </a:ln>
                          <a:solidFill>
                            <a:srgbClr val="0000FF"/>
                          </a:solidFill>
                          <a:effectLst/>
                          <a:latin typeface="Times New Roman" panose="02020603050405020304" pitchFamily="18" charset="0"/>
                          <a:cs typeface="Times New Roman" panose="02020603050405020304" pitchFamily="18" charset="0"/>
                        </a:rPr>
                        <a:t>cation size </a:t>
                      </a:r>
                      <a:r>
                        <a:rPr lang="en-US" sz="4000" kern="1400" dirty="0">
                          <a:ln>
                            <a:noFill/>
                          </a:ln>
                          <a:solidFill>
                            <a:srgbClr val="FF0000"/>
                          </a:solidFill>
                          <a:effectLst/>
                          <a:latin typeface="Times New Roman" panose="02020603050405020304" pitchFamily="18" charset="0"/>
                          <a:cs typeface="Times New Roman" panose="02020603050405020304" pitchFamily="18" charset="0"/>
                        </a:rPr>
                        <a:t>is decreasing.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396794"/>
                  </a:ext>
                </a:extLst>
              </a:tr>
              <a:tr h="2035512">
                <a:tc gridSpan="4">
                  <a:txBody>
                    <a:bodyPr/>
                    <a:lstStyle/>
                    <a:p>
                      <a:pPr marR="0" indent="0" algn="l" rtl="0">
                        <a:lnSpc>
                          <a:spcPct val="119000"/>
                        </a:lnSpc>
                        <a:spcBef>
                          <a:spcPts val="0"/>
                        </a:spcBef>
                        <a:spcAft>
                          <a:spcPts val="0"/>
                        </a:spcAft>
                      </a:pPr>
                      <a:r>
                        <a:rPr lang="en-US" sz="3600" kern="1400" dirty="0">
                          <a:ln>
                            <a:noFill/>
                          </a:ln>
                          <a:solidFill>
                            <a:srgbClr val="0000FF"/>
                          </a:solidFill>
                          <a:effectLst/>
                          <a:latin typeface="Times New Roman" panose="02020603050405020304" pitchFamily="18" charset="0"/>
                          <a:cs typeface="Times New Roman" panose="02020603050405020304" pitchFamily="18" charset="0"/>
                        </a:rPr>
                        <a:t>WHY?  </a:t>
                      </a:r>
                      <a:r>
                        <a:rPr lang="en-US" sz="3600" kern="1400" dirty="0">
                          <a:ln>
                            <a:noFill/>
                          </a:ln>
                          <a:solidFill>
                            <a:schemeClr val="bg1"/>
                          </a:solidFill>
                          <a:effectLst/>
                          <a:latin typeface="Times New Roman" panose="02020603050405020304" pitchFamily="18" charset="0"/>
                          <a:cs typeface="Times New Roman" panose="02020603050405020304" pitchFamily="18" charset="0"/>
                        </a:rPr>
                        <a:t>Each cation has the exact same electron configuration, but each successive cation has more protons.  More protons pull the same electrons in tighter (smaller)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476749"/>
                  </a:ext>
                </a:extLst>
              </a:tr>
            </a:tbl>
          </a:graphicData>
        </a:graphic>
      </p:graphicFrame>
      <p:sp>
        <p:nvSpPr>
          <p:cNvPr id="4" name="Control 1">
            <a:extLst>
              <a:ext uri="{FF2B5EF4-FFF2-40B4-BE49-F238E27FC236}">
                <a16:creationId xmlns:a16="http://schemas.microsoft.com/office/drawing/2014/main" id="{95625760-DBE1-9565-16D9-F8DFE2D71D2D}"/>
              </a:ext>
            </a:extLst>
          </p:cNvPr>
          <p:cNvSpPr>
            <a:spLocks noChangeArrowheads="1" noChangeShapeType="1"/>
          </p:cNvSpPr>
          <p:nvPr/>
        </p:nvSpPr>
        <p:spPr bwMode="auto">
          <a:xfrm>
            <a:off x="2662238" y="3328988"/>
            <a:ext cx="7324725" cy="22352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8040243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0C96D-35BB-4247-0125-FB092119FA1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AF818D9-7963-7ECB-17A8-F5902C4D25D6}"/>
              </a:ext>
            </a:extLst>
          </p:cNvPr>
          <p:cNvGraphicFramePr>
            <a:graphicFrameLocks noGrp="1"/>
          </p:cNvGraphicFramePr>
          <p:nvPr>
            <p:extLst>
              <p:ext uri="{D42A27DB-BD31-4B8C-83A1-F6EECF244321}">
                <p14:modId xmlns:p14="http://schemas.microsoft.com/office/powerpoint/2010/main" val="488231716"/>
              </p:ext>
            </p:extLst>
          </p:nvPr>
        </p:nvGraphicFramePr>
        <p:xfrm>
          <a:off x="-1" y="-92597"/>
          <a:ext cx="12191998" cy="6950598"/>
        </p:xfrm>
        <a:graphic>
          <a:graphicData uri="http://schemas.openxmlformats.org/drawingml/2006/table">
            <a:tbl>
              <a:tblPr/>
              <a:tblGrid>
                <a:gridCol w="3193772">
                  <a:extLst>
                    <a:ext uri="{9D8B030D-6E8A-4147-A177-3AD203B41FA5}">
                      <a16:colId xmlns:a16="http://schemas.microsoft.com/office/drawing/2014/main" val="4143022049"/>
                    </a:ext>
                  </a:extLst>
                </a:gridCol>
                <a:gridCol w="3061252">
                  <a:extLst>
                    <a:ext uri="{9D8B030D-6E8A-4147-A177-3AD203B41FA5}">
                      <a16:colId xmlns:a16="http://schemas.microsoft.com/office/drawing/2014/main" val="2115390744"/>
                    </a:ext>
                  </a:extLst>
                </a:gridCol>
                <a:gridCol w="3114261">
                  <a:extLst>
                    <a:ext uri="{9D8B030D-6E8A-4147-A177-3AD203B41FA5}">
                      <a16:colId xmlns:a16="http://schemas.microsoft.com/office/drawing/2014/main" val="46623649"/>
                    </a:ext>
                  </a:extLst>
                </a:gridCol>
                <a:gridCol w="2822713">
                  <a:extLst>
                    <a:ext uri="{9D8B030D-6E8A-4147-A177-3AD203B41FA5}">
                      <a16:colId xmlns:a16="http://schemas.microsoft.com/office/drawing/2014/main" val="3816314281"/>
                    </a:ext>
                  </a:extLst>
                </a:gridCol>
              </a:tblGrid>
              <a:tr h="832070">
                <a:tc gridSpan="4">
                  <a:txBody>
                    <a:bodyPr/>
                    <a:lstStyle/>
                    <a:p>
                      <a:pPr marR="0" indent="0" algn="l" rtl="0">
                        <a:lnSpc>
                          <a:spcPct val="119000"/>
                        </a:lnSpc>
                        <a:spcBef>
                          <a:spcPts val="0"/>
                        </a:spcBef>
                        <a:spcAft>
                          <a:spcPts val="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56.  What the period trend for 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7190290"/>
                  </a:ext>
                </a:extLst>
              </a:tr>
              <a:tr h="890245">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CATIONS Period 3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Na</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+1</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Mg</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+2</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Al</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+3</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770801"/>
                  </a:ext>
                </a:extLst>
              </a:tr>
              <a:tr h="1888839">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 Electron   </a:t>
                      </a:r>
                      <a:br>
                        <a:rPr lang="en-US" sz="2800" kern="1200" dirty="0">
                          <a:ln>
                            <a:noFill/>
                          </a:ln>
                          <a:solidFill>
                            <a:srgbClr val="0D0D0D"/>
                          </a:solidFill>
                          <a:effectLst/>
                          <a:latin typeface="Times New Roman" panose="02020603050405020304" pitchFamily="18" charset="0"/>
                          <a:cs typeface="Times New Roman" panose="02020603050405020304" pitchFamily="18" charset="0"/>
                        </a:rPr>
                      </a:br>
                      <a:r>
                        <a:rPr lang="en-US" sz="2800" kern="1200" dirty="0">
                          <a:ln>
                            <a:noFill/>
                          </a:ln>
                          <a:solidFill>
                            <a:srgbClr val="0D0D0D"/>
                          </a:solidFill>
                          <a:effectLst/>
                          <a:latin typeface="Times New Roman" panose="02020603050405020304" pitchFamily="18" charset="0"/>
                          <a:cs typeface="Times New Roman" panose="02020603050405020304" pitchFamily="18" charset="0"/>
                        </a:rPr>
                        <a:t>configurations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11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12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13 protons + 10 electrons</a:t>
                      </a:r>
                      <a:endPar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238596"/>
                  </a:ext>
                </a:extLst>
              </a:tr>
              <a:tr h="1303932">
                <a:tc gridSpan="4">
                  <a:txBody>
                    <a:bodyPr/>
                    <a:lstStyle/>
                    <a:p>
                      <a:pPr marR="0" indent="0" algn="l" rtl="0">
                        <a:lnSpc>
                          <a:spcPct val="119000"/>
                        </a:lnSpc>
                        <a:spcBef>
                          <a:spcPts val="0"/>
                        </a:spcBef>
                        <a:spcAft>
                          <a:spcPts val="0"/>
                        </a:spcAft>
                      </a:pPr>
                      <a:r>
                        <a:rPr lang="en-US" sz="4000" kern="1400" dirty="0">
                          <a:ln>
                            <a:noFill/>
                          </a:ln>
                          <a:solidFill>
                            <a:srgbClr val="FF0000"/>
                          </a:solidFill>
                          <a:effectLst/>
                          <a:latin typeface="Times New Roman" panose="02020603050405020304" pitchFamily="18" charset="0"/>
                          <a:cs typeface="Times New Roman" panose="02020603050405020304" pitchFamily="18" charset="0"/>
                        </a:rPr>
                        <a:t>The period trend for </a:t>
                      </a:r>
                      <a:r>
                        <a:rPr lang="en-US" sz="4000" kern="1400" dirty="0">
                          <a:ln>
                            <a:noFill/>
                          </a:ln>
                          <a:solidFill>
                            <a:srgbClr val="0000FF"/>
                          </a:solidFill>
                          <a:effectLst/>
                          <a:latin typeface="Times New Roman" panose="02020603050405020304" pitchFamily="18" charset="0"/>
                          <a:cs typeface="Times New Roman" panose="02020603050405020304" pitchFamily="18" charset="0"/>
                        </a:rPr>
                        <a:t>cation size </a:t>
                      </a:r>
                      <a:r>
                        <a:rPr lang="en-US" sz="4000" kern="1400" dirty="0">
                          <a:ln>
                            <a:noFill/>
                          </a:ln>
                          <a:solidFill>
                            <a:srgbClr val="FF0000"/>
                          </a:solidFill>
                          <a:effectLst/>
                          <a:latin typeface="Times New Roman" panose="02020603050405020304" pitchFamily="18" charset="0"/>
                          <a:cs typeface="Times New Roman" panose="02020603050405020304" pitchFamily="18" charset="0"/>
                        </a:rPr>
                        <a:t>is decreasing.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396794"/>
                  </a:ext>
                </a:extLst>
              </a:tr>
              <a:tr h="2035512">
                <a:tc gridSpan="4">
                  <a:txBody>
                    <a:bodyPr/>
                    <a:lstStyle/>
                    <a:p>
                      <a:pPr marR="0" indent="0" algn="l" rtl="0">
                        <a:lnSpc>
                          <a:spcPct val="119000"/>
                        </a:lnSpc>
                        <a:spcBef>
                          <a:spcPts val="0"/>
                        </a:spcBef>
                        <a:spcAft>
                          <a:spcPts val="0"/>
                        </a:spcAft>
                      </a:pPr>
                      <a:r>
                        <a:rPr lang="en-US" sz="3600" kern="1400" dirty="0">
                          <a:ln>
                            <a:noFill/>
                          </a:ln>
                          <a:solidFill>
                            <a:srgbClr val="0000FF"/>
                          </a:solidFill>
                          <a:effectLst/>
                          <a:latin typeface="Times New Roman" panose="02020603050405020304" pitchFamily="18" charset="0"/>
                          <a:cs typeface="Times New Roman" panose="02020603050405020304" pitchFamily="18" charset="0"/>
                        </a:rPr>
                        <a:t>WHY?  Each cation has the exact same electron configuration, but each successive cation has more protons.  More protons pull the same electrons in tighter (smaller)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476749"/>
                  </a:ext>
                </a:extLst>
              </a:tr>
            </a:tbl>
          </a:graphicData>
        </a:graphic>
      </p:graphicFrame>
      <p:sp>
        <p:nvSpPr>
          <p:cNvPr id="4" name="Control 1">
            <a:extLst>
              <a:ext uri="{FF2B5EF4-FFF2-40B4-BE49-F238E27FC236}">
                <a16:creationId xmlns:a16="http://schemas.microsoft.com/office/drawing/2014/main" id="{D38F6249-30F1-0838-E48B-3A86C9A74806}"/>
              </a:ext>
            </a:extLst>
          </p:cNvPr>
          <p:cNvSpPr>
            <a:spLocks noChangeArrowheads="1" noChangeShapeType="1"/>
          </p:cNvSpPr>
          <p:nvPr/>
        </p:nvSpPr>
        <p:spPr bwMode="auto">
          <a:xfrm>
            <a:off x="2662238" y="3328988"/>
            <a:ext cx="7324725" cy="22352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49215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rol 1">
            <a:extLst>
              <a:ext uri="{FF2B5EF4-FFF2-40B4-BE49-F238E27FC236}">
                <a16:creationId xmlns:a16="http://schemas.microsoft.com/office/drawing/2014/main" id="{BE3BADA9-0C5D-4216-ABDD-8F210A3568C4}"/>
              </a:ext>
            </a:extLst>
          </p:cNvPr>
          <p:cNvSpPr>
            <a:spLocks noChangeArrowheads="1" noChangeShapeType="1"/>
          </p:cNvSpPr>
          <p:nvPr/>
        </p:nvSpPr>
        <p:spPr bwMode="auto">
          <a:xfrm>
            <a:off x="2662238" y="3328988"/>
            <a:ext cx="7324725" cy="22352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3" name="Table 2">
            <a:extLst>
              <a:ext uri="{FF2B5EF4-FFF2-40B4-BE49-F238E27FC236}">
                <a16:creationId xmlns:a16="http://schemas.microsoft.com/office/drawing/2014/main" id="{D11F6442-C924-6476-45CC-500C5D404C81}"/>
              </a:ext>
            </a:extLst>
          </p:cNvPr>
          <p:cNvGraphicFramePr>
            <a:graphicFrameLocks noGrp="1"/>
          </p:cNvGraphicFramePr>
          <p:nvPr>
            <p:extLst>
              <p:ext uri="{D42A27DB-BD31-4B8C-83A1-F6EECF244321}">
                <p14:modId xmlns:p14="http://schemas.microsoft.com/office/powerpoint/2010/main" val="1497842371"/>
              </p:ext>
            </p:extLst>
          </p:nvPr>
        </p:nvGraphicFramePr>
        <p:xfrm>
          <a:off x="-1" y="-92597"/>
          <a:ext cx="12191998" cy="6950598"/>
        </p:xfrm>
        <a:graphic>
          <a:graphicData uri="http://schemas.openxmlformats.org/drawingml/2006/table">
            <a:tbl>
              <a:tblPr/>
              <a:tblGrid>
                <a:gridCol w="3193772">
                  <a:extLst>
                    <a:ext uri="{9D8B030D-6E8A-4147-A177-3AD203B41FA5}">
                      <a16:colId xmlns:a16="http://schemas.microsoft.com/office/drawing/2014/main" val="4143022049"/>
                    </a:ext>
                  </a:extLst>
                </a:gridCol>
                <a:gridCol w="3061252">
                  <a:extLst>
                    <a:ext uri="{9D8B030D-6E8A-4147-A177-3AD203B41FA5}">
                      <a16:colId xmlns:a16="http://schemas.microsoft.com/office/drawing/2014/main" val="2115390744"/>
                    </a:ext>
                  </a:extLst>
                </a:gridCol>
                <a:gridCol w="3114261">
                  <a:extLst>
                    <a:ext uri="{9D8B030D-6E8A-4147-A177-3AD203B41FA5}">
                      <a16:colId xmlns:a16="http://schemas.microsoft.com/office/drawing/2014/main" val="46623649"/>
                    </a:ext>
                  </a:extLst>
                </a:gridCol>
                <a:gridCol w="2822713">
                  <a:extLst>
                    <a:ext uri="{9D8B030D-6E8A-4147-A177-3AD203B41FA5}">
                      <a16:colId xmlns:a16="http://schemas.microsoft.com/office/drawing/2014/main" val="3816314281"/>
                    </a:ext>
                  </a:extLst>
                </a:gridCol>
              </a:tblGrid>
              <a:tr h="832070">
                <a:tc gridSpan="4">
                  <a:txBody>
                    <a:bodyPr/>
                    <a:lstStyle/>
                    <a:p>
                      <a:pPr marR="0" indent="0" algn="l" rtl="0">
                        <a:lnSpc>
                          <a:spcPct val="119000"/>
                        </a:lnSpc>
                        <a:spcBef>
                          <a:spcPts val="0"/>
                        </a:spcBef>
                        <a:spcAft>
                          <a:spcPts val="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56.  What the period trend for </a:t>
                      </a:r>
                      <a:r>
                        <a:rPr lang="en-US" sz="2800" u="sng" kern="1400" dirty="0">
                          <a:ln>
                            <a:noFill/>
                          </a:ln>
                          <a:solidFill>
                            <a:srgbClr val="000000"/>
                          </a:solidFill>
                          <a:effectLst/>
                          <a:latin typeface="Times New Roman" panose="02020603050405020304" pitchFamily="18" charset="0"/>
                          <a:cs typeface="Times New Roman" panose="02020603050405020304" pitchFamily="18" charset="0"/>
                        </a:rPr>
                        <a:t>anion size</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7190290"/>
                  </a:ext>
                </a:extLst>
              </a:tr>
              <a:tr h="890245">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ANIONS Period 2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N</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-3</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baseline="0" dirty="0">
                          <a:ln>
                            <a:noFill/>
                          </a:ln>
                          <a:solidFill>
                            <a:srgbClr val="0D0D0D"/>
                          </a:solidFill>
                          <a:effectLst/>
                          <a:latin typeface="Times New Roman" panose="02020603050405020304" pitchFamily="18" charset="0"/>
                          <a:cs typeface="Times New Roman" panose="02020603050405020304" pitchFamily="18" charset="0"/>
                        </a:rPr>
                        <a:t>O</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-2</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baseline="0" dirty="0">
                          <a:ln>
                            <a:noFill/>
                          </a:ln>
                          <a:solidFill>
                            <a:srgbClr val="0D0D0D"/>
                          </a:solidFill>
                          <a:effectLst/>
                          <a:latin typeface="Times New Roman" panose="02020603050405020304" pitchFamily="18" charset="0"/>
                          <a:cs typeface="Times New Roman" panose="02020603050405020304" pitchFamily="18" charset="0"/>
                        </a:rPr>
                        <a:t>F</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-1</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770801"/>
                  </a:ext>
                </a:extLst>
              </a:tr>
              <a:tr h="1888839">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 Electron   </a:t>
                      </a:r>
                      <a:br>
                        <a:rPr lang="en-US" sz="2800" kern="1200" dirty="0">
                          <a:ln>
                            <a:noFill/>
                          </a:ln>
                          <a:solidFill>
                            <a:srgbClr val="0D0D0D"/>
                          </a:solidFill>
                          <a:effectLst/>
                          <a:latin typeface="Times New Roman" panose="02020603050405020304" pitchFamily="18" charset="0"/>
                          <a:cs typeface="Times New Roman" panose="02020603050405020304" pitchFamily="18" charset="0"/>
                        </a:rPr>
                      </a:br>
                      <a:r>
                        <a:rPr lang="en-US" sz="2800" kern="1200" dirty="0">
                          <a:ln>
                            <a:noFill/>
                          </a:ln>
                          <a:solidFill>
                            <a:srgbClr val="0D0D0D"/>
                          </a:solidFill>
                          <a:effectLst/>
                          <a:latin typeface="Times New Roman" panose="02020603050405020304" pitchFamily="18" charset="0"/>
                          <a:cs typeface="Times New Roman" panose="02020603050405020304" pitchFamily="18" charset="0"/>
                        </a:rPr>
                        <a:t>configurations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238596"/>
                  </a:ext>
                </a:extLst>
              </a:tr>
              <a:tr h="1303932">
                <a:tc gridSpan="4">
                  <a:txBody>
                    <a:bodyPr/>
                    <a:lstStyle/>
                    <a:p>
                      <a:pPr marR="0" indent="0" algn="l" rtl="0">
                        <a:lnSpc>
                          <a:spcPct val="119000"/>
                        </a:lnSpc>
                        <a:spcBef>
                          <a:spcPts val="0"/>
                        </a:spcBef>
                        <a:spcAft>
                          <a:spcPts val="0"/>
                        </a:spcAft>
                      </a:pPr>
                      <a:r>
                        <a:rPr lang="en-US" sz="4000" kern="1400" dirty="0">
                          <a:ln>
                            <a:noFill/>
                          </a:ln>
                          <a:solidFill>
                            <a:schemeClr val="bg1"/>
                          </a:solidFill>
                          <a:effectLst/>
                          <a:latin typeface="Times New Roman" panose="02020603050405020304" pitchFamily="18" charset="0"/>
                          <a:cs typeface="Times New Roman" panose="02020603050405020304" pitchFamily="18" charset="0"/>
                        </a:rPr>
                        <a:t>The period trend for anion size is decreasing.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396794"/>
                  </a:ext>
                </a:extLst>
              </a:tr>
              <a:tr h="2035512">
                <a:tc gridSpan="4">
                  <a:txBody>
                    <a:bodyPr/>
                    <a:lstStyle/>
                    <a:p>
                      <a:pPr marR="0" indent="0" algn="l" rtl="0">
                        <a:lnSpc>
                          <a:spcPct val="119000"/>
                        </a:lnSpc>
                        <a:spcBef>
                          <a:spcPts val="0"/>
                        </a:spcBef>
                        <a:spcAft>
                          <a:spcPts val="0"/>
                        </a:spcAft>
                      </a:pPr>
                      <a:r>
                        <a:rPr lang="en-US" sz="3600" kern="1400" dirty="0">
                          <a:ln>
                            <a:noFill/>
                          </a:ln>
                          <a:solidFill>
                            <a:schemeClr val="bg1"/>
                          </a:solidFill>
                          <a:effectLst/>
                          <a:latin typeface="Times New Roman" panose="02020603050405020304" pitchFamily="18" charset="0"/>
                          <a:cs typeface="Times New Roman" panose="02020603050405020304" pitchFamily="18" charset="0"/>
                        </a:rPr>
                        <a:t>Why? Each anion has the exact same electron configuration, </a:t>
                      </a:r>
                      <a:br>
                        <a:rPr lang="en-US" sz="3600" kern="1400" dirty="0">
                          <a:ln>
                            <a:noFill/>
                          </a:ln>
                          <a:solidFill>
                            <a:schemeClr val="bg1"/>
                          </a:solidFill>
                          <a:effectLst/>
                          <a:latin typeface="Times New Roman" panose="02020603050405020304" pitchFamily="18" charset="0"/>
                          <a:cs typeface="Times New Roman" panose="02020603050405020304" pitchFamily="18" charset="0"/>
                        </a:rPr>
                      </a:br>
                      <a:r>
                        <a:rPr lang="en-US" sz="3600" kern="1400" dirty="0">
                          <a:ln>
                            <a:noFill/>
                          </a:ln>
                          <a:solidFill>
                            <a:schemeClr val="bg1"/>
                          </a:solidFill>
                          <a:effectLst/>
                          <a:latin typeface="Times New Roman" panose="02020603050405020304" pitchFamily="18" charset="0"/>
                          <a:cs typeface="Times New Roman" panose="02020603050405020304" pitchFamily="18" charset="0"/>
                        </a:rPr>
                        <a:t>but each successive cation has more protons.  More protons pull the same electrons in tighter (smaller)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476749"/>
                  </a:ext>
                </a:extLst>
              </a:tr>
            </a:tbl>
          </a:graphicData>
        </a:graphic>
      </p:graphicFrame>
    </p:spTree>
    <p:extLst>
      <p:ext uri="{BB962C8B-B14F-4D97-AF65-F5344CB8AC3E}">
        <p14:creationId xmlns:p14="http://schemas.microsoft.com/office/powerpoint/2010/main" val="10587502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FCCB9-3931-4A3E-DA0E-1C44E94CAC64}"/>
            </a:ext>
          </a:extLst>
        </p:cNvPr>
        <p:cNvGrpSpPr/>
        <p:nvPr/>
      </p:nvGrpSpPr>
      <p:grpSpPr>
        <a:xfrm>
          <a:off x="0" y="0"/>
          <a:ext cx="0" cy="0"/>
          <a:chOff x="0" y="0"/>
          <a:chExt cx="0" cy="0"/>
        </a:xfrm>
      </p:grpSpPr>
      <p:sp>
        <p:nvSpPr>
          <p:cNvPr id="4" name="Control 1">
            <a:extLst>
              <a:ext uri="{FF2B5EF4-FFF2-40B4-BE49-F238E27FC236}">
                <a16:creationId xmlns:a16="http://schemas.microsoft.com/office/drawing/2014/main" id="{32E1938A-7C9B-D438-E2BF-9AE82216356B}"/>
              </a:ext>
            </a:extLst>
          </p:cNvPr>
          <p:cNvSpPr>
            <a:spLocks noChangeArrowheads="1" noChangeShapeType="1"/>
          </p:cNvSpPr>
          <p:nvPr/>
        </p:nvSpPr>
        <p:spPr bwMode="auto">
          <a:xfrm>
            <a:off x="2662238" y="3328988"/>
            <a:ext cx="7324725" cy="22352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3" name="Table 2">
            <a:extLst>
              <a:ext uri="{FF2B5EF4-FFF2-40B4-BE49-F238E27FC236}">
                <a16:creationId xmlns:a16="http://schemas.microsoft.com/office/drawing/2014/main" id="{83B8E177-0F3B-88D7-506F-FD9ED0B26A2C}"/>
              </a:ext>
            </a:extLst>
          </p:cNvPr>
          <p:cNvGraphicFramePr>
            <a:graphicFrameLocks noGrp="1"/>
          </p:cNvGraphicFramePr>
          <p:nvPr>
            <p:extLst>
              <p:ext uri="{D42A27DB-BD31-4B8C-83A1-F6EECF244321}">
                <p14:modId xmlns:p14="http://schemas.microsoft.com/office/powerpoint/2010/main" val="4262833950"/>
              </p:ext>
            </p:extLst>
          </p:nvPr>
        </p:nvGraphicFramePr>
        <p:xfrm>
          <a:off x="-1" y="-92597"/>
          <a:ext cx="12191998" cy="6950598"/>
        </p:xfrm>
        <a:graphic>
          <a:graphicData uri="http://schemas.openxmlformats.org/drawingml/2006/table">
            <a:tbl>
              <a:tblPr/>
              <a:tblGrid>
                <a:gridCol w="3193772">
                  <a:extLst>
                    <a:ext uri="{9D8B030D-6E8A-4147-A177-3AD203B41FA5}">
                      <a16:colId xmlns:a16="http://schemas.microsoft.com/office/drawing/2014/main" val="4143022049"/>
                    </a:ext>
                  </a:extLst>
                </a:gridCol>
                <a:gridCol w="3061252">
                  <a:extLst>
                    <a:ext uri="{9D8B030D-6E8A-4147-A177-3AD203B41FA5}">
                      <a16:colId xmlns:a16="http://schemas.microsoft.com/office/drawing/2014/main" val="2115390744"/>
                    </a:ext>
                  </a:extLst>
                </a:gridCol>
                <a:gridCol w="3114261">
                  <a:extLst>
                    <a:ext uri="{9D8B030D-6E8A-4147-A177-3AD203B41FA5}">
                      <a16:colId xmlns:a16="http://schemas.microsoft.com/office/drawing/2014/main" val="46623649"/>
                    </a:ext>
                  </a:extLst>
                </a:gridCol>
                <a:gridCol w="2822713">
                  <a:extLst>
                    <a:ext uri="{9D8B030D-6E8A-4147-A177-3AD203B41FA5}">
                      <a16:colId xmlns:a16="http://schemas.microsoft.com/office/drawing/2014/main" val="3816314281"/>
                    </a:ext>
                  </a:extLst>
                </a:gridCol>
              </a:tblGrid>
              <a:tr h="832070">
                <a:tc gridSpan="4">
                  <a:txBody>
                    <a:bodyPr/>
                    <a:lstStyle/>
                    <a:p>
                      <a:pPr marR="0" indent="0" algn="l" rtl="0">
                        <a:lnSpc>
                          <a:spcPct val="119000"/>
                        </a:lnSpc>
                        <a:spcBef>
                          <a:spcPts val="0"/>
                        </a:spcBef>
                        <a:spcAft>
                          <a:spcPts val="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56.  What the period trend for </a:t>
                      </a:r>
                      <a:r>
                        <a:rPr lang="en-US" sz="2800" u="sng" kern="1400" dirty="0">
                          <a:ln>
                            <a:noFill/>
                          </a:ln>
                          <a:solidFill>
                            <a:srgbClr val="000000"/>
                          </a:solidFill>
                          <a:effectLst/>
                          <a:latin typeface="Times New Roman" panose="02020603050405020304" pitchFamily="18" charset="0"/>
                          <a:cs typeface="Times New Roman" panose="02020603050405020304" pitchFamily="18" charset="0"/>
                        </a:rPr>
                        <a:t>anion size</a:t>
                      </a:r>
                      <a:r>
                        <a:rPr lang="en-US" sz="2800" kern="1400" dirty="0">
                          <a:ln>
                            <a:noFill/>
                          </a:ln>
                          <a:solidFill>
                            <a:srgbClr val="000000"/>
                          </a:solidFill>
                          <a:effectLst/>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7190290"/>
                  </a:ext>
                </a:extLst>
              </a:tr>
              <a:tr h="890245">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ANIONS Period 2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N</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-3</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baseline="0" dirty="0">
                          <a:ln>
                            <a:noFill/>
                          </a:ln>
                          <a:solidFill>
                            <a:srgbClr val="0D0D0D"/>
                          </a:solidFill>
                          <a:effectLst/>
                          <a:latin typeface="Times New Roman" panose="02020603050405020304" pitchFamily="18" charset="0"/>
                          <a:cs typeface="Times New Roman" panose="02020603050405020304" pitchFamily="18" charset="0"/>
                        </a:rPr>
                        <a:t>O</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-2</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baseline="0" dirty="0">
                          <a:ln>
                            <a:noFill/>
                          </a:ln>
                          <a:solidFill>
                            <a:srgbClr val="0D0D0D"/>
                          </a:solidFill>
                          <a:effectLst/>
                          <a:latin typeface="Times New Roman" panose="02020603050405020304" pitchFamily="18" charset="0"/>
                          <a:cs typeface="Times New Roman" panose="02020603050405020304" pitchFamily="18" charset="0"/>
                        </a:rPr>
                        <a:t>F</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-1</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770801"/>
                  </a:ext>
                </a:extLst>
              </a:tr>
              <a:tr h="1888839">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 Electron   </a:t>
                      </a:r>
                      <a:br>
                        <a:rPr lang="en-US" sz="2800" kern="1200" dirty="0">
                          <a:ln>
                            <a:noFill/>
                          </a:ln>
                          <a:solidFill>
                            <a:srgbClr val="0D0D0D"/>
                          </a:solidFill>
                          <a:effectLst/>
                          <a:latin typeface="Times New Roman" panose="02020603050405020304" pitchFamily="18" charset="0"/>
                          <a:cs typeface="Times New Roman" panose="02020603050405020304" pitchFamily="18" charset="0"/>
                        </a:rPr>
                      </a:br>
                      <a:r>
                        <a:rPr lang="en-US" sz="2800" kern="1200" dirty="0">
                          <a:ln>
                            <a:noFill/>
                          </a:ln>
                          <a:solidFill>
                            <a:srgbClr val="0D0D0D"/>
                          </a:solidFill>
                          <a:effectLst/>
                          <a:latin typeface="Times New Roman" panose="02020603050405020304" pitchFamily="18" charset="0"/>
                          <a:cs typeface="Times New Roman" panose="02020603050405020304" pitchFamily="18" charset="0"/>
                        </a:rPr>
                        <a:t>configurations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7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9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9 protons + 10 electrons</a:t>
                      </a:r>
                      <a:endPar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238596"/>
                  </a:ext>
                </a:extLst>
              </a:tr>
              <a:tr h="1303932">
                <a:tc gridSpan="4">
                  <a:txBody>
                    <a:bodyPr/>
                    <a:lstStyle/>
                    <a:p>
                      <a:pPr marR="0" indent="0" algn="l" rtl="0">
                        <a:lnSpc>
                          <a:spcPct val="119000"/>
                        </a:lnSpc>
                        <a:spcBef>
                          <a:spcPts val="0"/>
                        </a:spcBef>
                        <a:spcAft>
                          <a:spcPts val="0"/>
                        </a:spcAft>
                      </a:pPr>
                      <a:r>
                        <a:rPr lang="en-US" sz="4000" kern="1400" dirty="0">
                          <a:ln>
                            <a:noFill/>
                          </a:ln>
                          <a:solidFill>
                            <a:srgbClr val="FF0000"/>
                          </a:solidFill>
                          <a:effectLst/>
                          <a:latin typeface="Times New Roman" panose="02020603050405020304" pitchFamily="18" charset="0"/>
                          <a:cs typeface="Times New Roman" panose="02020603050405020304" pitchFamily="18" charset="0"/>
                        </a:rPr>
                        <a:t>The period trend for anion size is decreasing.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396794"/>
                  </a:ext>
                </a:extLst>
              </a:tr>
              <a:tr h="2035512">
                <a:tc gridSpan="4">
                  <a:txBody>
                    <a:bodyPr/>
                    <a:lstStyle/>
                    <a:p>
                      <a:pPr marR="0" indent="0" algn="l" rtl="0">
                        <a:lnSpc>
                          <a:spcPct val="119000"/>
                        </a:lnSpc>
                        <a:spcBef>
                          <a:spcPts val="0"/>
                        </a:spcBef>
                        <a:spcAft>
                          <a:spcPts val="0"/>
                        </a:spcAft>
                      </a:pPr>
                      <a:r>
                        <a:rPr lang="en-US" sz="3600" kern="1400" dirty="0">
                          <a:ln>
                            <a:noFill/>
                          </a:ln>
                          <a:solidFill>
                            <a:srgbClr val="0000FF"/>
                          </a:solidFill>
                          <a:effectLst/>
                          <a:latin typeface="Times New Roman" panose="02020603050405020304" pitchFamily="18" charset="0"/>
                          <a:cs typeface="Times New Roman" panose="02020603050405020304" pitchFamily="18" charset="0"/>
                        </a:rPr>
                        <a:t>Why? </a:t>
                      </a:r>
                      <a:r>
                        <a:rPr lang="en-US" sz="3600" kern="1400" dirty="0">
                          <a:ln>
                            <a:noFill/>
                          </a:ln>
                          <a:solidFill>
                            <a:schemeClr val="bg1"/>
                          </a:solidFill>
                          <a:effectLst/>
                          <a:latin typeface="Times New Roman" panose="02020603050405020304" pitchFamily="18" charset="0"/>
                          <a:cs typeface="Times New Roman" panose="02020603050405020304" pitchFamily="18" charset="0"/>
                        </a:rPr>
                        <a:t>Each anion has the exact same electron configuration, </a:t>
                      </a:r>
                      <a:br>
                        <a:rPr lang="en-US" sz="3600" kern="1400" dirty="0">
                          <a:ln>
                            <a:noFill/>
                          </a:ln>
                          <a:solidFill>
                            <a:schemeClr val="bg1"/>
                          </a:solidFill>
                          <a:effectLst/>
                          <a:latin typeface="Times New Roman" panose="02020603050405020304" pitchFamily="18" charset="0"/>
                          <a:cs typeface="Times New Roman" panose="02020603050405020304" pitchFamily="18" charset="0"/>
                        </a:rPr>
                      </a:br>
                      <a:r>
                        <a:rPr lang="en-US" sz="3600" kern="1400" dirty="0">
                          <a:ln>
                            <a:noFill/>
                          </a:ln>
                          <a:solidFill>
                            <a:schemeClr val="bg1"/>
                          </a:solidFill>
                          <a:effectLst/>
                          <a:latin typeface="Times New Roman" panose="02020603050405020304" pitchFamily="18" charset="0"/>
                          <a:cs typeface="Times New Roman" panose="02020603050405020304" pitchFamily="18" charset="0"/>
                        </a:rPr>
                        <a:t>but each successive cation has more protons.  More protons pull the same electrons in tighter (smaller)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476749"/>
                  </a:ext>
                </a:extLst>
              </a:tr>
            </a:tbl>
          </a:graphicData>
        </a:graphic>
      </p:graphicFrame>
    </p:spTree>
    <p:extLst>
      <p:ext uri="{BB962C8B-B14F-4D97-AF65-F5344CB8AC3E}">
        <p14:creationId xmlns:p14="http://schemas.microsoft.com/office/powerpoint/2010/main" val="21807780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498B5-F9DD-8F59-4357-D3ECB091B749}"/>
            </a:ext>
          </a:extLst>
        </p:cNvPr>
        <p:cNvGrpSpPr/>
        <p:nvPr/>
      </p:nvGrpSpPr>
      <p:grpSpPr>
        <a:xfrm>
          <a:off x="0" y="0"/>
          <a:ext cx="0" cy="0"/>
          <a:chOff x="0" y="0"/>
          <a:chExt cx="0" cy="0"/>
        </a:xfrm>
      </p:grpSpPr>
      <p:sp>
        <p:nvSpPr>
          <p:cNvPr id="4" name="Control 1">
            <a:extLst>
              <a:ext uri="{FF2B5EF4-FFF2-40B4-BE49-F238E27FC236}">
                <a16:creationId xmlns:a16="http://schemas.microsoft.com/office/drawing/2014/main" id="{5A280B76-A361-D5E1-3C1A-6FE18D0776DD}"/>
              </a:ext>
            </a:extLst>
          </p:cNvPr>
          <p:cNvSpPr>
            <a:spLocks noChangeArrowheads="1" noChangeShapeType="1"/>
          </p:cNvSpPr>
          <p:nvPr/>
        </p:nvSpPr>
        <p:spPr bwMode="auto">
          <a:xfrm>
            <a:off x="2662238" y="3328988"/>
            <a:ext cx="7324725" cy="22352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3" name="Table 2">
            <a:extLst>
              <a:ext uri="{FF2B5EF4-FFF2-40B4-BE49-F238E27FC236}">
                <a16:creationId xmlns:a16="http://schemas.microsoft.com/office/drawing/2014/main" id="{0FB4A0FE-95FE-604A-F544-460715DC0BAB}"/>
              </a:ext>
            </a:extLst>
          </p:cNvPr>
          <p:cNvGraphicFramePr>
            <a:graphicFrameLocks noGrp="1"/>
          </p:cNvGraphicFramePr>
          <p:nvPr>
            <p:extLst>
              <p:ext uri="{D42A27DB-BD31-4B8C-83A1-F6EECF244321}">
                <p14:modId xmlns:p14="http://schemas.microsoft.com/office/powerpoint/2010/main" val="1077889337"/>
              </p:ext>
            </p:extLst>
          </p:nvPr>
        </p:nvGraphicFramePr>
        <p:xfrm>
          <a:off x="-1" y="-92597"/>
          <a:ext cx="12191998" cy="6950598"/>
        </p:xfrm>
        <a:graphic>
          <a:graphicData uri="http://schemas.openxmlformats.org/drawingml/2006/table">
            <a:tbl>
              <a:tblPr/>
              <a:tblGrid>
                <a:gridCol w="3193772">
                  <a:extLst>
                    <a:ext uri="{9D8B030D-6E8A-4147-A177-3AD203B41FA5}">
                      <a16:colId xmlns:a16="http://schemas.microsoft.com/office/drawing/2014/main" val="4143022049"/>
                    </a:ext>
                  </a:extLst>
                </a:gridCol>
                <a:gridCol w="3061252">
                  <a:extLst>
                    <a:ext uri="{9D8B030D-6E8A-4147-A177-3AD203B41FA5}">
                      <a16:colId xmlns:a16="http://schemas.microsoft.com/office/drawing/2014/main" val="2115390744"/>
                    </a:ext>
                  </a:extLst>
                </a:gridCol>
                <a:gridCol w="3114261">
                  <a:extLst>
                    <a:ext uri="{9D8B030D-6E8A-4147-A177-3AD203B41FA5}">
                      <a16:colId xmlns:a16="http://schemas.microsoft.com/office/drawing/2014/main" val="46623649"/>
                    </a:ext>
                  </a:extLst>
                </a:gridCol>
                <a:gridCol w="2822713">
                  <a:extLst>
                    <a:ext uri="{9D8B030D-6E8A-4147-A177-3AD203B41FA5}">
                      <a16:colId xmlns:a16="http://schemas.microsoft.com/office/drawing/2014/main" val="3816314281"/>
                    </a:ext>
                  </a:extLst>
                </a:gridCol>
              </a:tblGrid>
              <a:tr h="832070">
                <a:tc gridSpan="4">
                  <a:txBody>
                    <a:bodyPr/>
                    <a:lstStyle/>
                    <a:p>
                      <a:pPr marR="0" indent="0" algn="l" rtl="0">
                        <a:lnSpc>
                          <a:spcPct val="119000"/>
                        </a:lnSpc>
                        <a:spcBef>
                          <a:spcPts val="0"/>
                        </a:spcBef>
                        <a:spcAft>
                          <a:spcPts val="0"/>
                        </a:spcAft>
                      </a:pPr>
                      <a:r>
                        <a:rPr lang="en-US" sz="2800" kern="1400" dirty="0">
                          <a:ln>
                            <a:noFill/>
                          </a:ln>
                          <a:solidFill>
                            <a:srgbClr val="000000"/>
                          </a:solidFill>
                          <a:effectLst/>
                          <a:latin typeface="Times New Roman" panose="02020603050405020304" pitchFamily="18" charset="0"/>
                          <a:cs typeface="Times New Roman" panose="02020603050405020304" pitchFamily="18" charset="0"/>
                        </a:rPr>
                        <a:t>56.  What the period trend for anion size?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3200" kern="1400" dirty="0">
                        <a:ln>
                          <a:noFill/>
                        </a:ln>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7190290"/>
                  </a:ext>
                </a:extLst>
              </a:tr>
              <a:tr h="890245">
                <a:tc>
                  <a:txBody>
                    <a:bodyPr/>
                    <a:lstStyle/>
                    <a:p>
                      <a:pPr marR="0" indent="0" algn="ctr" rtl="0">
                        <a:lnSpc>
                          <a:spcPct val="119000"/>
                        </a:lnSpc>
                        <a:spcBef>
                          <a:spcPts val="0"/>
                        </a:spcBef>
                        <a:spcAft>
                          <a:spcPts val="0"/>
                        </a:spcAft>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ANIONS Period 2 </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dirty="0">
                          <a:ln>
                            <a:noFill/>
                          </a:ln>
                          <a:solidFill>
                            <a:srgbClr val="0D0D0D"/>
                          </a:solidFill>
                          <a:effectLst/>
                          <a:latin typeface="Times New Roman" panose="02020603050405020304" pitchFamily="18" charset="0"/>
                          <a:cs typeface="Times New Roman" panose="02020603050405020304" pitchFamily="18" charset="0"/>
                        </a:rPr>
                        <a:t>N</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-3</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baseline="0" dirty="0">
                          <a:ln>
                            <a:noFill/>
                          </a:ln>
                          <a:solidFill>
                            <a:srgbClr val="0D0D0D"/>
                          </a:solidFill>
                          <a:effectLst/>
                          <a:latin typeface="Times New Roman" panose="02020603050405020304" pitchFamily="18" charset="0"/>
                          <a:cs typeface="Times New Roman" panose="02020603050405020304" pitchFamily="18" charset="0"/>
                        </a:rPr>
                        <a:t>O</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-2</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3600" kern="1200" baseline="0" dirty="0">
                          <a:ln>
                            <a:noFill/>
                          </a:ln>
                          <a:solidFill>
                            <a:srgbClr val="0D0D0D"/>
                          </a:solidFill>
                          <a:effectLst/>
                          <a:latin typeface="Times New Roman" panose="02020603050405020304" pitchFamily="18" charset="0"/>
                          <a:cs typeface="Times New Roman" panose="02020603050405020304" pitchFamily="18" charset="0"/>
                        </a:rPr>
                        <a:t>F</a:t>
                      </a:r>
                      <a:r>
                        <a:rPr lang="en-US" sz="3600" kern="1200" baseline="30000" dirty="0">
                          <a:ln>
                            <a:noFill/>
                          </a:ln>
                          <a:solidFill>
                            <a:srgbClr val="0D0D0D"/>
                          </a:solidFill>
                          <a:effectLst/>
                          <a:latin typeface="Times New Roman" panose="02020603050405020304" pitchFamily="18" charset="0"/>
                          <a:cs typeface="Times New Roman" panose="02020603050405020304" pitchFamily="18" charset="0"/>
                        </a:rPr>
                        <a:t>-1</a:t>
                      </a:r>
                      <a:endParaRPr lang="en-US" sz="36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770801"/>
                  </a:ext>
                </a:extLst>
              </a:tr>
              <a:tr h="1888839">
                <a:tc>
                  <a:txBody>
                    <a:bodyPr/>
                    <a:lstStyle/>
                    <a:p>
                      <a:pPr marL="0" marR="0" lvl="0" indent="0" algn="ctr" defTabSz="914400" rtl="0" eaLnBrk="1" fontAlgn="auto" latinLnBrk="0" hangingPunct="1">
                        <a:lnSpc>
                          <a:spcPct val="119000"/>
                        </a:lnSpc>
                        <a:spcBef>
                          <a:spcPts val="0"/>
                        </a:spcBef>
                        <a:spcAft>
                          <a:spcPts val="0"/>
                        </a:spcAft>
                        <a:buClrTx/>
                        <a:buSzTx/>
                        <a:buFontTx/>
                        <a:buNone/>
                        <a:tabLst/>
                        <a:defRPr/>
                      </a:pPr>
                      <a:r>
                        <a:rPr lang="en-US" sz="2800" kern="1200" dirty="0">
                          <a:ln>
                            <a:noFill/>
                          </a:ln>
                          <a:solidFill>
                            <a:srgbClr val="0D0D0D"/>
                          </a:solidFill>
                          <a:effectLst/>
                          <a:latin typeface="Times New Roman" panose="02020603050405020304" pitchFamily="18" charset="0"/>
                          <a:cs typeface="Times New Roman" panose="02020603050405020304" pitchFamily="18" charset="0"/>
                        </a:rPr>
                        <a:t> Electron   </a:t>
                      </a:r>
                      <a:br>
                        <a:rPr lang="en-US" sz="2800" kern="1200" dirty="0">
                          <a:ln>
                            <a:noFill/>
                          </a:ln>
                          <a:solidFill>
                            <a:srgbClr val="0D0D0D"/>
                          </a:solidFill>
                          <a:effectLst/>
                          <a:latin typeface="Times New Roman" panose="02020603050405020304" pitchFamily="18" charset="0"/>
                          <a:cs typeface="Times New Roman" panose="02020603050405020304" pitchFamily="18" charset="0"/>
                        </a:rPr>
                      </a:br>
                      <a:r>
                        <a:rPr lang="en-US" sz="2800" kern="1200" dirty="0">
                          <a:ln>
                            <a:noFill/>
                          </a:ln>
                          <a:solidFill>
                            <a:srgbClr val="0D0D0D"/>
                          </a:solidFill>
                          <a:effectLst/>
                          <a:latin typeface="Times New Roman" panose="02020603050405020304" pitchFamily="18" charset="0"/>
                          <a:cs typeface="Times New Roman" panose="02020603050405020304" pitchFamily="18" charset="0"/>
                        </a:rPr>
                        <a:t>configurations</a:t>
                      </a:r>
                      <a:endParaRPr lang="en-US" sz="2800" kern="1400" dirty="0">
                        <a:ln>
                          <a:noFill/>
                        </a:ln>
                        <a:solidFill>
                          <a:srgbClr val="000000"/>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7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9 protons + 10 electrons</a:t>
                      </a:r>
                      <a:endParaRPr lang="en-US" sz="2400" kern="1400" dirty="0">
                        <a:ln>
                          <a:noFill/>
                        </a:ln>
                        <a:solidFill>
                          <a:srgbClr val="FF0000"/>
                        </a:solidFill>
                        <a:effectLst/>
                        <a:latin typeface="Calibri" panose="020F0502020204030204" pitchFamily="34"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rgbClr val="FF0000"/>
                          </a:solidFill>
                          <a:latin typeface="Times New Roman" panose="02020603050405020304" pitchFamily="18" charset="0"/>
                          <a:cs typeface="Times New Roman" panose="02020603050405020304" pitchFamily="18" charset="0"/>
                        </a:rPr>
                        <a:t>2-8</a:t>
                      </a:r>
                      <a:br>
                        <a:rPr lang="en-US" sz="4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9 protons + 10 electrons</a:t>
                      </a:r>
                      <a:endPar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238596"/>
                  </a:ext>
                </a:extLst>
              </a:tr>
              <a:tr h="1303932">
                <a:tc gridSpan="4">
                  <a:txBody>
                    <a:bodyPr/>
                    <a:lstStyle/>
                    <a:p>
                      <a:pPr marR="0" indent="0" algn="l" rtl="0">
                        <a:lnSpc>
                          <a:spcPct val="119000"/>
                        </a:lnSpc>
                        <a:spcBef>
                          <a:spcPts val="0"/>
                        </a:spcBef>
                        <a:spcAft>
                          <a:spcPts val="0"/>
                        </a:spcAft>
                      </a:pPr>
                      <a:r>
                        <a:rPr lang="en-US" sz="4000" kern="1400" dirty="0">
                          <a:ln>
                            <a:noFill/>
                          </a:ln>
                          <a:solidFill>
                            <a:srgbClr val="FF0000"/>
                          </a:solidFill>
                          <a:effectLst/>
                          <a:latin typeface="Times New Roman" panose="02020603050405020304" pitchFamily="18" charset="0"/>
                          <a:cs typeface="Times New Roman" panose="02020603050405020304" pitchFamily="18" charset="0"/>
                        </a:rPr>
                        <a:t>The period trend for anion size is decreasing.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l" rtl="0">
                        <a:lnSpc>
                          <a:spcPct val="119000"/>
                        </a:lnSpc>
                        <a:spcBef>
                          <a:spcPts val="0"/>
                        </a:spcBef>
                        <a:spcAft>
                          <a:spcPts val="0"/>
                        </a:spcAft>
                      </a:pP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txBody>
                  <a:tcPr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396794"/>
                  </a:ext>
                </a:extLst>
              </a:tr>
              <a:tr h="2035512">
                <a:tc gridSpan="4">
                  <a:txBody>
                    <a:bodyPr/>
                    <a:lstStyle/>
                    <a:p>
                      <a:pPr marR="0" indent="0" algn="l" rtl="0">
                        <a:lnSpc>
                          <a:spcPct val="119000"/>
                        </a:lnSpc>
                        <a:spcBef>
                          <a:spcPts val="0"/>
                        </a:spcBef>
                        <a:spcAft>
                          <a:spcPts val="0"/>
                        </a:spcAft>
                      </a:pPr>
                      <a:r>
                        <a:rPr lang="en-US" sz="3600" kern="1400" dirty="0">
                          <a:ln>
                            <a:noFill/>
                          </a:ln>
                          <a:solidFill>
                            <a:srgbClr val="0000FF"/>
                          </a:solidFill>
                          <a:effectLst/>
                          <a:latin typeface="Times New Roman" panose="02020603050405020304" pitchFamily="18" charset="0"/>
                          <a:cs typeface="Times New Roman" panose="02020603050405020304" pitchFamily="18" charset="0"/>
                        </a:rPr>
                        <a:t>Why? Each anion has the exact same electron configuration, </a:t>
                      </a:r>
                      <a:br>
                        <a:rPr lang="en-US" sz="3600" kern="1400" dirty="0">
                          <a:ln>
                            <a:noFill/>
                          </a:ln>
                          <a:solidFill>
                            <a:srgbClr val="0000FF"/>
                          </a:solidFill>
                          <a:effectLst/>
                          <a:latin typeface="Times New Roman" panose="02020603050405020304" pitchFamily="18" charset="0"/>
                          <a:cs typeface="Times New Roman" panose="02020603050405020304" pitchFamily="18" charset="0"/>
                        </a:rPr>
                      </a:br>
                      <a:r>
                        <a:rPr lang="en-US" sz="3600" kern="1400" dirty="0">
                          <a:ln>
                            <a:noFill/>
                          </a:ln>
                          <a:solidFill>
                            <a:srgbClr val="0000FF"/>
                          </a:solidFill>
                          <a:effectLst/>
                          <a:latin typeface="Times New Roman" panose="02020603050405020304" pitchFamily="18" charset="0"/>
                          <a:cs typeface="Times New Roman" panose="02020603050405020304" pitchFamily="18" charset="0"/>
                        </a:rPr>
                        <a:t>but each successive cation has more protons.  More protons pull the same electrons in tighter (smaller)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476749"/>
                  </a:ext>
                </a:extLst>
              </a:tr>
            </a:tbl>
          </a:graphicData>
        </a:graphic>
      </p:graphicFrame>
    </p:spTree>
    <p:extLst>
      <p:ext uri="{BB962C8B-B14F-4D97-AF65-F5344CB8AC3E}">
        <p14:creationId xmlns:p14="http://schemas.microsoft.com/office/powerpoint/2010/main" val="37515939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0" y="0"/>
            <a:ext cx="12192000" cy="1754326"/>
          </a:xfrm>
          <a:prstGeom prst="rect">
            <a:avLst/>
          </a:prstGeom>
          <a:solidFill>
            <a:srgbClr val="FFFF00"/>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5400" dirty="0">
                <a:solidFill>
                  <a:prstClr val="black"/>
                </a:solidFill>
                <a:latin typeface="Times New Roman" panose="02020603050405020304" pitchFamily="18" charset="0"/>
                <a:cs typeface="Times New Roman" panose="02020603050405020304" pitchFamily="18" charset="0"/>
              </a:rPr>
              <a:t>Electronegativity </a:t>
            </a:r>
          </a:p>
          <a:p>
            <a:pPr algn="ctr" fontAlgn="base">
              <a:spcBef>
                <a:spcPct val="0"/>
              </a:spcBef>
              <a:spcAft>
                <a:spcPct val="0"/>
              </a:spcAft>
            </a:pPr>
            <a:r>
              <a:rPr lang="en-US" altLang="en-US" sz="3600" dirty="0">
                <a:solidFill>
                  <a:prstClr val="black"/>
                </a:solidFill>
                <a:latin typeface="Times New Roman" panose="02020603050405020304" pitchFamily="18" charset="0"/>
                <a:cs typeface="Times New Roman" panose="02020603050405020304" pitchFamily="18" charset="0"/>
              </a:rPr>
              <a:t>the idea that generated a Nobel Prize for Dr. Linus Pauling</a:t>
            </a:r>
          </a:p>
          <a:p>
            <a:pPr fontAlgn="base">
              <a:spcBef>
                <a:spcPct val="0"/>
              </a:spcBef>
              <a:spcAft>
                <a:spcPct val="0"/>
              </a:spcAft>
            </a:pPr>
            <a:endParaRPr lang="en-US" altLang="en-US" dirty="0">
              <a:solidFill>
                <a:prstClr val="black"/>
              </a:solidFill>
            </a:endParaRPr>
          </a:p>
        </p:txBody>
      </p:sp>
      <p:pic>
        <p:nvPicPr>
          <p:cNvPr id="12291" name="Picture 2" descr="http://ideaelevator.co/wp/wp-content/uploads/2010/11/linus_pau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16" y="2342134"/>
            <a:ext cx="3305175" cy="329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4687747" y="2467259"/>
            <a:ext cx="603619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4800" dirty="0">
                <a:latin typeface="The Serif Hand Extrablack" panose="03070B02030502020204" pitchFamily="66" charset="0"/>
              </a:rPr>
              <a:t>This guy is the ONLY person ever </a:t>
            </a:r>
            <a:br>
              <a:rPr lang="en-US" altLang="en-US" sz="4800" dirty="0">
                <a:latin typeface="The Serif Hand Extrablack" panose="03070B02030502020204" pitchFamily="66" charset="0"/>
              </a:rPr>
            </a:br>
            <a:r>
              <a:rPr lang="en-US" altLang="en-US" sz="4800" dirty="0">
                <a:latin typeface="The Serif Hand Extrablack" panose="03070B02030502020204" pitchFamily="66" charset="0"/>
              </a:rPr>
              <a:t>to win 2 Nobel Prizes by himself.  </a:t>
            </a:r>
          </a:p>
          <a:p>
            <a:pPr fontAlgn="base">
              <a:spcBef>
                <a:spcPct val="0"/>
              </a:spcBef>
              <a:spcAft>
                <a:spcPct val="0"/>
              </a:spcAft>
            </a:pPr>
            <a:r>
              <a:rPr lang="en-US" altLang="en-US" sz="4800" dirty="0">
                <a:latin typeface="The Serif Hand Extrablack" panose="03070B02030502020204" pitchFamily="66" charset="0"/>
              </a:rPr>
              <a:t>Some others shared two prizes.</a:t>
            </a:r>
          </a:p>
          <a:p>
            <a:pPr fontAlgn="base">
              <a:spcBef>
                <a:spcPct val="0"/>
              </a:spcBef>
              <a:spcAft>
                <a:spcPct val="0"/>
              </a:spcAft>
            </a:pPr>
            <a:r>
              <a:rPr lang="en-US" altLang="en-US" sz="4800" dirty="0">
                <a:latin typeface="The Serif Hand Extrablack" panose="03070B02030502020204" pitchFamily="66" charset="0"/>
              </a:rPr>
              <a:t>he’s really the man.  </a:t>
            </a:r>
          </a:p>
        </p:txBody>
      </p:sp>
      <p:sp>
        <p:nvSpPr>
          <p:cNvPr id="3" name="Rectangle 2">
            <a:extLst>
              <a:ext uri="{FF2B5EF4-FFF2-40B4-BE49-F238E27FC236}">
                <a16:creationId xmlns:a16="http://schemas.microsoft.com/office/drawing/2014/main" id="{D2CED0C8-C669-99D7-A5BC-4251510F8E48}"/>
              </a:ext>
            </a:extLst>
          </p:cNvPr>
          <p:cNvSpPr/>
          <p:nvPr/>
        </p:nvSpPr>
        <p:spPr>
          <a:xfrm>
            <a:off x="0" y="6227180"/>
            <a:ext cx="12192000" cy="630820"/>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7829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0" y="-1"/>
            <a:ext cx="12191999"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4000" dirty="0">
                <a:solidFill>
                  <a:srgbClr val="FF0000"/>
                </a:solidFill>
                <a:latin typeface="Times New Roman" panose="02020603050405020304" pitchFamily="18" charset="0"/>
                <a:cs typeface="Times New Roman" panose="02020603050405020304" pitchFamily="18" charset="0"/>
              </a:rPr>
              <a:t>61.</a:t>
            </a: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3200" dirty="0">
                <a:solidFill>
                  <a:prstClr val="black"/>
                </a:solidFill>
                <a:latin typeface="Times New Roman" panose="02020603050405020304" pitchFamily="18" charset="0"/>
                <a:cs typeface="Times New Roman" panose="02020603050405020304" pitchFamily="18" charset="0"/>
              </a:rPr>
              <a:t>Electronegativity is defined as </a:t>
            </a:r>
            <a:br>
              <a:rPr lang="en-US" altLang="en-US" sz="3200" dirty="0">
                <a:solidFill>
                  <a:prstClr val="black"/>
                </a:solidFill>
                <a:latin typeface="Times New Roman" panose="02020603050405020304" pitchFamily="18" charset="0"/>
                <a:cs typeface="Times New Roman" panose="02020603050405020304" pitchFamily="18" charset="0"/>
              </a:rPr>
            </a:br>
            <a:r>
              <a:rPr lang="en-US" altLang="en-US" sz="3200" dirty="0">
                <a:solidFill>
                  <a:prstClr val="black"/>
                </a:solidFill>
                <a:latin typeface="Times New Roman" panose="02020603050405020304" pitchFamily="18" charset="0"/>
                <a:cs typeface="Times New Roman" panose="02020603050405020304" pitchFamily="18" charset="0"/>
              </a:rPr>
              <a:t>        </a:t>
            </a:r>
            <a:r>
              <a:rPr lang="en-US" altLang="en-US" sz="3200" dirty="0">
                <a:solidFill>
                  <a:srgbClr val="FF0000"/>
                </a:solidFill>
                <a:latin typeface="Times New Roman" panose="02020603050405020304" pitchFamily="18" charset="0"/>
                <a:cs typeface="Times New Roman" panose="02020603050405020304" pitchFamily="18" charset="0"/>
              </a:rPr>
              <a:t>the tendency for an atom to gain an electron when bonding.</a:t>
            </a:r>
          </a:p>
          <a:p>
            <a:pPr fontAlgn="base">
              <a:spcBef>
                <a:spcPct val="0"/>
              </a:spcBef>
              <a:spcAft>
                <a:spcPct val="0"/>
              </a:spcAft>
            </a:pPr>
            <a:endParaRPr lang="en-US" altLang="en-US"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400" dirty="0">
                <a:solidFill>
                  <a:prstClr val="black"/>
                </a:solidFill>
                <a:latin typeface="Times New Roman" panose="02020603050405020304" pitchFamily="18" charset="0"/>
                <a:cs typeface="Times New Roman" panose="02020603050405020304" pitchFamily="18" charset="0"/>
              </a:rPr>
              <a:t>Bonding is a complicated matter that we haven’t learned much about yet.  Atoms bond by sharing electrons, or by transferring electrons in ionic bonding.  Not all atoms or ions share the electrons fairly which makes one side of a bond more negative or more positive.  These bonds are POLAR BONDS.  Electronegativity is a measure of how well these electrons are shared, or how polar the bonds are.  We’ll spend LOTS of time on this soon, but for now, it’s the trend, which is easy.  </a:t>
            </a:r>
          </a:p>
        </p:txBody>
      </p:sp>
      <p:pic>
        <p:nvPicPr>
          <p:cNvPr id="13315" name="Picture 2" descr="http://2.bp.blogspot.com/_SZrm0oHEnt8/S-rKOFflQtI/AAAAAAAABeA/90bV33rfg2s/s1600/Big+Cherry+Pie+A+La+Mode+by+Mary+Ellen+John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4114800"/>
            <a:ext cx="3819525"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http://www.edupics.com/photo-fork-p19154.jpg"/>
          <p:cNvPicPr>
            <a:picLocks noChangeAspect="1" noChangeArrowheads="1"/>
          </p:cNvPicPr>
          <p:nvPr/>
        </p:nvPicPr>
        <p:blipFill>
          <a:blip r:embed="rId3" cstate="print">
            <a:extLst>
              <a:ext uri="{28A0092B-C50C-407E-A947-70E740481C1C}">
                <a14:useLocalDpi xmlns:a14="http://schemas.microsoft.com/office/drawing/2010/main" val="0"/>
              </a:ext>
            </a:extLst>
          </a:blip>
          <a:srcRect l="34140" r="35831"/>
          <a:stretch>
            <a:fillRect/>
          </a:stretch>
        </p:blipFill>
        <p:spPr bwMode="auto">
          <a:xfrm>
            <a:off x="2973309" y="3744912"/>
            <a:ext cx="661988"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descr="http://www.edupics.com/photo-fork-p19154.jpg"/>
          <p:cNvPicPr>
            <a:picLocks noChangeAspect="1" noChangeArrowheads="1"/>
          </p:cNvPicPr>
          <p:nvPr/>
        </p:nvPicPr>
        <p:blipFill>
          <a:blip r:embed="rId3" cstate="print">
            <a:extLst>
              <a:ext uri="{28A0092B-C50C-407E-A947-70E740481C1C}">
                <a14:useLocalDpi xmlns:a14="http://schemas.microsoft.com/office/drawing/2010/main" val="0"/>
              </a:ext>
            </a:extLst>
          </a:blip>
          <a:srcRect l="34140" r="35831"/>
          <a:stretch>
            <a:fillRect/>
          </a:stretch>
        </p:blipFill>
        <p:spPr bwMode="auto">
          <a:xfrm>
            <a:off x="7948612" y="3744912"/>
            <a:ext cx="661988"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7"/>
          <p:cNvSpPr txBox="1">
            <a:spLocks noChangeArrowheads="1"/>
          </p:cNvSpPr>
          <p:nvPr/>
        </p:nvSpPr>
        <p:spPr bwMode="auto">
          <a:xfrm>
            <a:off x="2057400" y="4419600"/>
            <a:ext cx="91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a:solidFill>
                  <a:prstClr val="black"/>
                </a:solidFill>
              </a:rPr>
              <a:t>YOU</a:t>
            </a:r>
          </a:p>
        </p:txBody>
      </p:sp>
      <p:sp>
        <p:nvSpPr>
          <p:cNvPr id="13319" name="TextBox 8"/>
          <p:cNvSpPr txBox="1">
            <a:spLocks noChangeArrowheads="1"/>
          </p:cNvSpPr>
          <p:nvPr/>
        </p:nvSpPr>
        <p:spPr bwMode="auto">
          <a:xfrm>
            <a:off x="8610600" y="4419600"/>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a:solidFill>
                  <a:srgbClr val="000000"/>
                </a:solidFill>
              </a:rPr>
              <a:t>ME</a:t>
            </a:r>
          </a:p>
        </p:txBody>
      </p:sp>
    </p:spTree>
    <p:extLst>
      <p:ext uri="{BB962C8B-B14F-4D97-AF65-F5344CB8AC3E}">
        <p14:creationId xmlns:p14="http://schemas.microsoft.com/office/powerpoint/2010/main" val="20105205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23941B-A057-45B4-B1B1-F5CD3EA8A237}"/>
              </a:ext>
            </a:extLst>
          </p:cNvPr>
          <p:cNvSpPr txBox="1"/>
          <p:nvPr/>
        </p:nvSpPr>
        <p:spPr>
          <a:xfrm>
            <a:off x="0" y="0"/>
            <a:ext cx="12192000" cy="6786473"/>
          </a:xfrm>
          <a:prstGeom prst="rect">
            <a:avLst/>
          </a:prstGeom>
          <a:noFill/>
        </p:spPr>
        <p:txBody>
          <a:bodyPr wrap="square" rtlCol="0">
            <a:spAutoFit/>
          </a:bodyPr>
          <a:lstStyle/>
          <a:p>
            <a:r>
              <a:rPr lang="en-US" sz="3600" dirty="0">
                <a:solidFill>
                  <a:srgbClr val="0000FF"/>
                </a:solidFill>
                <a:latin typeface="Times New Roman" panose="02020603050405020304" pitchFamily="18" charset="0"/>
                <a:cs typeface="Times New Roman" panose="02020603050405020304" pitchFamily="18" charset="0"/>
              </a:rPr>
              <a:t>62.  Let’s imagine the bond between H + Cl in HCl</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br>
              <a:rPr lang="en-US" sz="900" dirty="0">
                <a:latin typeface="Times New Roman" panose="02020603050405020304" pitchFamily="18" charset="0"/>
                <a:cs typeface="Times New Roman" panose="02020603050405020304" pitchFamily="18" charset="0"/>
              </a:rPr>
            </a:br>
            <a:br>
              <a:rPr lang="en-US" sz="900" dirty="0">
                <a:latin typeface="Times New Roman" panose="02020603050405020304" pitchFamily="18" charset="0"/>
                <a:cs typeface="Times New Roman" panose="02020603050405020304" pitchFamily="18" charset="0"/>
              </a:rPr>
            </a:br>
            <a:br>
              <a:rPr lang="en-US" sz="9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Cl “pulls” a 3.2 amount, H pulls a 2.2 amount.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Chlorine gets the H electron MOST of the time.  </a:t>
            </a:r>
            <a:br>
              <a:rPr lang="en-US" sz="3600" dirty="0">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This is a polar bond.  </a:t>
            </a:r>
            <a:endParaRPr lang="en-US" sz="3600" dirty="0">
              <a:solidFill>
                <a:srgbClr val="FF0000"/>
              </a:solidFill>
              <a:latin typeface="Times New Roman" panose="02020603050405020304" pitchFamily="18" charset="0"/>
              <a:cs typeface="Times New Roman" panose="02020603050405020304" pitchFamily="18" charset="0"/>
            </a:endParaRPr>
          </a:p>
        </p:txBody>
      </p:sp>
      <p:grpSp>
        <p:nvGrpSpPr>
          <p:cNvPr id="10" name="Group 9">
            <a:extLst>
              <a:ext uri="{FF2B5EF4-FFF2-40B4-BE49-F238E27FC236}">
                <a16:creationId xmlns:a16="http://schemas.microsoft.com/office/drawing/2014/main" id="{2564C3A0-F9B0-DD9E-B7C3-CBC79948673F}"/>
              </a:ext>
            </a:extLst>
          </p:cNvPr>
          <p:cNvGrpSpPr/>
          <p:nvPr/>
        </p:nvGrpSpPr>
        <p:grpSpPr>
          <a:xfrm>
            <a:off x="795607" y="793422"/>
            <a:ext cx="4209038" cy="3458134"/>
            <a:chOff x="2550517" y="1495384"/>
            <a:chExt cx="4209038" cy="3458134"/>
          </a:xfrm>
        </p:grpSpPr>
        <p:sp>
          <p:nvSpPr>
            <p:cNvPr id="5" name="TextBox 4">
              <a:extLst>
                <a:ext uri="{FF2B5EF4-FFF2-40B4-BE49-F238E27FC236}">
                  <a16:creationId xmlns:a16="http://schemas.microsoft.com/office/drawing/2014/main" id="{3A990E67-2740-4CD3-8AED-2F98F1FFD88A}"/>
                </a:ext>
              </a:extLst>
            </p:cNvPr>
            <p:cNvSpPr txBox="1"/>
            <p:nvPr/>
          </p:nvSpPr>
          <p:spPr>
            <a:xfrm>
              <a:off x="4922044" y="2855119"/>
              <a:ext cx="280987" cy="369332"/>
            </a:xfrm>
            <a:prstGeom prst="rect">
              <a:avLst/>
            </a:prstGeom>
            <a:solidFill>
              <a:schemeClr val="bg1"/>
            </a:solidFill>
          </p:spPr>
          <p:txBody>
            <a:bodyPr wrap="square" rtlCol="0">
              <a:spAutoFit/>
            </a:bodyPr>
            <a:lstStyle/>
            <a:p>
              <a:endParaRPr lang="en-US" dirty="0"/>
            </a:p>
          </p:txBody>
        </p:sp>
        <p:pic>
          <p:nvPicPr>
            <p:cNvPr id="8194" name="Picture 2" descr="Chlorine Bohr Model - How to draw Bohr ...">
              <a:extLst>
                <a:ext uri="{FF2B5EF4-FFF2-40B4-BE49-F238E27FC236}">
                  <a16:creationId xmlns:a16="http://schemas.microsoft.com/office/drawing/2014/main" id="{8A5A6E19-C85C-BB8A-0688-A558994963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40" t="21245" r="19452" b="4376"/>
            <a:stretch/>
          </p:blipFill>
          <p:spPr bwMode="auto">
            <a:xfrm>
              <a:off x="3084532" y="1495384"/>
              <a:ext cx="3675023" cy="34581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7AB5F3E-7246-4089-A4EB-8825A743F638}"/>
                </a:ext>
              </a:extLst>
            </p:cNvPr>
            <p:cNvSpPr txBox="1"/>
            <p:nvPr/>
          </p:nvSpPr>
          <p:spPr>
            <a:xfrm>
              <a:off x="2653537" y="2508527"/>
              <a:ext cx="749818" cy="584775"/>
            </a:xfrm>
            <a:prstGeom prst="rect">
              <a:avLst/>
            </a:prstGeom>
            <a:solidFill>
              <a:schemeClr val="bg1"/>
            </a:solid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H</a:t>
              </a:r>
            </a:p>
          </p:txBody>
        </p:sp>
        <p:sp>
          <p:nvSpPr>
            <p:cNvPr id="7" name="Oval 6">
              <a:extLst>
                <a:ext uri="{FF2B5EF4-FFF2-40B4-BE49-F238E27FC236}">
                  <a16:creationId xmlns:a16="http://schemas.microsoft.com/office/drawing/2014/main" id="{589B4CCD-F2DA-4632-9919-8684ADD0273B}"/>
                </a:ext>
              </a:extLst>
            </p:cNvPr>
            <p:cNvSpPr/>
            <p:nvPr/>
          </p:nvSpPr>
          <p:spPr>
            <a:xfrm>
              <a:off x="3501689" y="2663190"/>
              <a:ext cx="110180" cy="1091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Oval 3">
              <a:extLst>
                <a:ext uri="{FF2B5EF4-FFF2-40B4-BE49-F238E27FC236}">
                  <a16:creationId xmlns:a16="http://schemas.microsoft.com/office/drawing/2014/main" id="{AD9D7C77-64FA-91DA-2015-8E828F2DD956}"/>
                </a:ext>
              </a:extLst>
            </p:cNvPr>
            <p:cNvSpPr/>
            <p:nvPr/>
          </p:nvSpPr>
          <p:spPr>
            <a:xfrm>
              <a:off x="2550517" y="2264394"/>
              <a:ext cx="1028574" cy="111117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32F5556-1764-D8BE-E681-D37C08BA56D4}"/>
                </a:ext>
              </a:extLst>
            </p:cNvPr>
            <p:cNvSpPr/>
            <p:nvPr/>
          </p:nvSpPr>
          <p:spPr>
            <a:xfrm>
              <a:off x="4350328" y="2608830"/>
              <a:ext cx="1274617" cy="1231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1DD19D7-060D-7C63-3A85-4336EEACE2B3}"/>
                </a:ext>
              </a:extLst>
            </p:cNvPr>
            <p:cNvSpPr txBox="1"/>
            <p:nvPr/>
          </p:nvSpPr>
          <p:spPr>
            <a:xfrm>
              <a:off x="4612727" y="2904011"/>
              <a:ext cx="749818" cy="584775"/>
            </a:xfrm>
            <a:prstGeom prst="rect">
              <a:avLst/>
            </a:prstGeom>
            <a:solidFill>
              <a:schemeClr val="bg1"/>
            </a:solidFill>
          </p:spPr>
          <p:txBody>
            <a:bodyPr wrap="square" rtlCol="0">
              <a:spAutoFit/>
            </a:bodyPr>
            <a:lstStyle/>
            <a:p>
              <a:pPr algn="ctr"/>
              <a:r>
                <a:rPr lang="en-US" sz="3200" dirty="0">
                  <a:solidFill>
                    <a:srgbClr val="FF0000"/>
                  </a:solidFill>
                  <a:latin typeface="Times New Roman" panose="02020603050405020304" pitchFamily="18" charset="0"/>
                  <a:cs typeface="Times New Roman" panose="02020603050405020304" pitchFamily="18" charset="0"/>
                </a:rPr>
                <a:t>Cl</a:t>
              </a:r>
            </a:p>
          </p:txBody>
        </p:sp>
      </p:grpSp>
      <p:sp>
        <p:nvSpPr>
          <p:cNvPr id="8" name="TextBox 7">
            <a:extLst>
              <a:ext uri="{FF2B5EF4-FFF2-40B4-BE49-F238E27FC236}">
                <a16:creationId xmlns:a16="http://schemas.microsoft.com/office/drawing/2014/main" id="{F76C8450-3700-0EA3-4508-0E9AAFF27185}"/>
              </a:ext>
            </a:extLst>
          </p:cNvPr>
          <p:cNvSpPr txBox="1"/>
          <p:nvPr/>
        </p:nvSpPr>
        <p:spPr>
          <a:xfrm>
            <a:off x="5576361" y="1303729"/>
            <a:ext cx="5703705" cy="2062103"/>
          </a:xfrm>
          <a:prstGeom prst="rect">
            <a:avLst/>
          </a:prstGeom>
          <a:noFill/>
        </p:spPr>
        <p:txBody>
          <a:bodyPr wrap="square" rtlCol="0">
            <a:spAutoFit/>
          </a:bodyPr>
          <a:lstStyle/>
          <a:p>
            <a:pPr algn="r"/>
            <a:r>
              <a:rPr lang="en-US" sz="3600" dirty="0">
                <a:solidFill>
                  <a:srgbClr val="FF0000"/>
                </a:solidFill>
                <a:latin typeface="Times New Roman" panose="02020603050405020304" pitchFamily="18" charset="0"/>
                <a:cs typeface="Times New Roman" panose="02020603050405020304" pitchFamily="18" charset="0"/>
              </a:rPr>
              <a:t>Cl </a:t>
            </a:r>
            <a:r>
              <a:rPr lang="en-US" sz="3600" i="1" dirty="0">
                <a:solidFill>
                  <a:srgbClr val="FF0000"/>
                </a:solidFill>
                <a:latin typeface="Times New Roman" panose="02020603050405020304" pitchFamily="18" charset="0"/>
                <a:cs typeface="Times New Roman" panose="02020603050405020304" pitchFamily="18" charset="0"/>
              </a:rPr>
              <a:t>EN Value</a:t>
            </a:r>
            <a:r>
              <a:rPr lang="en-US" sz="3600" dirty="0">
                <a:solidFill>
                  <a:srgbClr val="FF0000"/>
                </a:solidFill>
                <a:latin typeface="Times New Roman" panose="02020603050405020304" pitchFamily="18" charset="0"/>
                <a:cs typeface="Times New Roman" panose="02020603050405020304" pitchFamily="18" charset="0"/>
              </a:rPr>
              <a:t>:                 3.2</a:t>
            </a:r>
          </a:p>
          <a:p>
            <a:pPr algn="r"/>
            <a:r>
              <a:rPr lang="en-US" sz="3600" dirty="0">
                <a:latin typeface="Times New Roman" panose="02020603050405020304" pitchFamily="18" charset="0"/>
                <a:cs typeface="Times New Roman" panose="02020603050405020304" pitchFamily="18" charset="0"/>
              </a:rPr>
              <a:t>H </a:t>
            </a:r>
            <a:r>
              <a:rPr lang="en-US" sz="3600" i="1" dirty="0">
                <a:latin typeface="Times New Roman" panose="02020603050405020304" pitchFamily="18" charset="0"/>
                <a:cs typeface="Times New Roman" panose="02020603050405020304" pitchFamily="18" charset="0"/>
              </a:rPr>
              <a:t>EN Value</a:t>
            </a:r>
            <a:r>
              <a:rPr lang="en-US" sz="3600" dirty="0">
                <a:latin typeface="Times New Roman" panose="02020603050405020304" pitchFamily="18" charset="0"/>
                <a:cs typeface="Times New Roman" panose="02020603050405020304" pitchFamily="18" charset="0"/>
              </a:rPr>
              <a:t>:             ̶  2.2</a:t>
            </a:r>
          </a:p>
          <a:p>
            <a:pPr algn="r"/>
            <a:endParaRPr lang="en-US" sz="2000" dirty="0">
              <a:latin typeface="Times New Roman" panose="02020603050405020304" pitchFamily="18" charset="0"/>
              <a:cs typeface="Times New Roman" panose="02020603050405020304" pitchFamily="18" charset="0"/>
            </a:endParaRPr>
          </a:p>
          <a:p>
            <a:pPr algn="r"/>
            <a:r>
              <a:rPr lang="en-US" sz="3600" dirty="0">
                <a:solidFill>
                  <a:srgbClr val="0000FF"/>
                </a:solidFill>
                <a:latin typeface="Times New Roman" panose="02020603050405020304" pitchFamily="18" charset="0"/>
                <a:cs typeface="Times New Roman" panose="02020603050405020304" pitchFamily="18" charset="0"/>
              </a:rPr>
              <a:t>Difference in EN Values: 1.0</a:t>
            </a:r>
          </a:p>
        </p:txBody>
      </p:sp>
      <p:cxnSp>
        <p:nvCxnSpPr>
          <p:cNvPr id="11" name="Straight Connector 10">
            <a:extLst>
              <a:ext uri="{FF2B5EF4-FFF2-40B4-BE49-F238E27FC236}">
                <a16:creationId xmlns:a16="http://schemas.microsoft.com/office/drawing/2014/main" id="{CC5FB483-3765-11EB-CBF3-AA5D5E0E3BE3}"/>
              </a:ext>
            </a:extLst>
          </p:cNvPr>
          <p:cNvCxnSpPr/>
          <p:nvPr/>
        </p:nvCxnSpPr>
        <p:spPr>
          <a:xfrm>
            <a:off x="9951624" y="2522489"/>
            <a:ext cx="1601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14155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23941B-A057-45B4-B1B1-F5CD3EA8A237}"/>
              </a:ext>
            </a:extLst>
          </p:cNvPr>
          <p:cNvSpPr txBox="1"/>
          <p:nvPr/>
        </p:nvSpPr>
        <p:spPr>
          <a:xfrm>
            <a:off x="0" y="1"/>
            <a:ext cx="12192000" cy="677108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63.  Let’s imagine 2 bonded hydrogen atoms.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Both atoms “pull” to get the other atoms electron a “2.2” amount.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Since they are the same, they share the two electrons equally.  </a:t>
            </a:r>
            <a:br>
              <a:rPr lang="en-US" sz="3200" dirty="0">
                <a:latin typeface="Times New Roman" panose="02020603050405020304" pitchFamily="18" charset="0"/>
                <a:cs typeface="Times New Roman" panose="02020603050405020304" pitchFamily="18" charset="0"/>
              </a:rPr>
            </a:br>
            <a:r>
              <a:rPr lang="en-US" sz="5400" dirty="0">
                <a:solidFill>
                  <a:srgbClr val="0000FF"/>
                </a:solidFill>
                <a:latin typeface="Times New Roman" panose="02020603050405020304" pitchFamily="18" charset="0"/>
                <a:cs typeface="Times New Roman" panose="02020603050405020304" pitchFamily="18" charset="0"/>
              </a:rPr>
              <a:t>This is a nonpolar bond.  </a:t>
            </a:r>
            <a:endParaRPr lang="en-US" sz="3200" dirty="0">
              <a:solidFill>
                <a:srgbClr val="0000FF"/>
              </a:solidFill>
              <a:latin typeface="Times New Roman" panose="02020603050405020304" pitchFamily="18" charset="0"/>
              <a:cs typeface="Times New Roman" panose="02020603050405020304" pitchFamily="18" charset="0"/>
            </a:endParaRPr>
          </a:p>
        </p:txBody>
      </p:sp>
      <p:pic>
        <p:nvPicPr>
          <p:cNvPr id="3074" name="Picture 2" descr="Image result for hydrogen molecule">
            <a:extLst>
              <a:ext uri="{FF2B5EF4-FFF2-40B4-BE49-F238E27FC236}">
                <a16:creationId xmlns:a16="http://schemas.microsoft.com/office/drawing/2014/main" id="{D74A9685-5F1C-477E-ACFF-990A837C5C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397" y="979672"/>
            <a:ext cx="5026028" cy="29462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E2E846F-1ED1-AF4B-BB03-A511B795D862}"/>
              </a:ext>
            </a:extLst>
          </p:cNvPr>
          <p:cNvSpPr txBox="1"/>
          <p:nvPr/>
        </p:nvSpPr>
        <p:spPr>
          <a:xfrm>
            <a:off x="5671128" y="1312181"/>
            <a:ext cx="6216072" cy="1846659"/>
          </a:xfrm>
          <a:prstGeom prst="rect">
            <a:avLst/>
          </a:prstGeom>
          <a:noFill/>
        </p:spPr>
        <p:txBody>
          <a:bodyPr wrap="square" rtlCol="0">
            <a:spAutoFit/>
          </a:bodyPr>
          <a:lstStyle/>
          <a:p>
            <a:pPr algn="r"/>
            <a:r>
              <a:rPr lang="en-US" sz="3200" dirty="0">
                <a:latin typeface="Times New Roman" panose="02020603050405020304" pitchFamily="18" charset="0"/>
                <a:cs typeface="Times New Roman" panose="02020603050405020304" pitchFamily="18" charset="0"/>
              </a:rPr>
              <a:t>H EN Value:               2.2</a:t>
            </a:r>
          </a:p>
          <a:p>
            <a:pPr algn="r"/>
            <a:r>
              <a:rPr lang="en-US" sz="3200" dirty="0">
                <a:latin typeface="Times New Roman" panose="02020603050405020304" pitchFamily="18" charset="0"/>
                <a:cs typeface="Times New Roman" panose="02020603050405020304" pitchFamily="18" charset="0"/>
              </a:rPr>
              <a:t>The Other H EN Value:             ̶  2.2</a:t>
            </a:r>
          </a:p>
          <a:p>
            <a:pPr algn="r"/>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Difference in EN Values:        ZERO  </a:t>
            </a:r>
          </a:p>
        </p:txBody>
      </p:sp>
      <p:cxnSp>
        <p:nvCxnSpPr>
          <p:cNvPr id="5" name="Straight Connector 4">
            <a:extLst>
              <a:ext uri="{FF2B5EF4-FFF2-40B4-BE49-F238E27FC236}">
                <a16:creationId xmlns:a16="http://schemas.microsoft.com/office/drawing/2014/main" id="{8115B94C-8A75-AF42-C2A8-B7D2AECBB524}"/>
              </a:ext>
            </a:extLst>
          </p:cNvPr>
          <p:cNvCxnSpPr/>
          <p:nvPr/>
        </p:nvCxnSpPr>
        <p:spPr>
          <a:xfrm>
            <a:off x="10590835" y="2532751"/>
            <a:ext cx="1601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3388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8A2137-1222-E2C4-FBAE-37B6CCF57267}"/>
              </a:ext>
            </a:extLst>
          </p:cNvPr>
          <p:cNvSpPr txBox="1"/>
          <p:nvPr/>
        </p:nvSpPr>
        <p:spPr>
          <a:xfrm>
            <a:off x="0" y="1"/>
            <a:ext cx="12191999" cy="7017306"/>
          </a:xfrm>
          <a:prstGeom prst="rect">
            <a:avLst/>
          </a:prstGeom>
          <a:noFill/>
        </p:spPr>
        <p:txBody>
          <a:bodyPr wrap="square" rtlCol="0">
            <a:spAutoFit/>
          </a:bodyPr>
          <a:lstStyle/>
          <a:p>
            <a:pPr marL="228600" marR="0" indent="-228600" algn="l"/>
            <a:r>
              <a:rPr lang="en-US" sz="5400" kern="1400" dirty="0">
                <a:ln>
                  <a:noFill/>
                </a:ln>
                <a:solidFill>
                  <a:srgbClr val="000000"/>
                </a:solidFill>
                <a:effectLst/>
                <a:latin typeface="The Serif Hand Extrablack" panose="03070B02030502020204" pitchFamily="66" charset="0"/>
              </a:rPr>
              <a:t>64. </a:t>
            </a:r>
            <a:r>
              <a:rPr lang="en-US" sz="5400" kern="1200" dirty="0">
                <a:ln>
                  <a:noFill/>
                </a:ln>
                <a:solidFill>
                  <a:srgbClr val="000000"/>
                </a:solidFill>
                <a:effectLst/>
                <a:latin typeface="The Serif Hand Extrablack" panose="03070B02030502020204" pitchFamily="66" charset="0"/>
              </a:rPr>
              <a:t> The greater the difference in electronegativity makes a   </a:t>
            </a:r>
            <a:br>
              <a:rPr lang="en-US" sz="5400" kern="1200" dirty="0">
                <a:ln>
                  <a:noFill/>
                </a:ln>
                <a:solidFill>
                  <a:srgbClr val="000000"/>
                </a:solidFill>
                <a:effectLst/>
                <a:latin typeface="The Serif Hand Extrablack" panose="03070B02030502020204" pitchFamily="66" charset="0"/>
              </a:rPr>
            </a:br>
            <a:r>
              <a:rPr lang="en-US" sz="5400" kern="1200" dirty="0">
                <a:ln>
                  <a:noFill/>
                </a:ln>
                <a:solidFill>
                  <a:srgbClr val="000000"/>
                </a:solidFill>
                <a:effectLst/>
                <a:latin typeface="The Serif Hand Extrablack" panose="03070B02030502020204" pitchFamily="66" charset="0"/>
              </a:rPr>
              <a:t>    </a:t>
            </a:r>
            <a:r>
              <a:rPr lang="en-US" sz="5400" kern="1200" dirty="0">
                <a:ln>
                  <a:noFill/>
                </a:ln>
                <a:solidFill>
                  <a:srgbClr val="FF0000"/>
                </a:solidFill>
                <a:effectLst/>
                <a:latin typeface="The Serif Hand Extrablack" panose="03070B02030502020204" pitchFamily="66" charset="0"/>
              </a:rPr>
              <a:t>more polar bond.</a:t>
            </a:r>
            <a:br>
              <a:rPr lang="en-US" sz="5400" kern="1200" dirty="0">
                <a:ln>
                  <a:noFill/>
                </a:ln>
                <a:solidFill>
                  <a:srgbClr val="000000"/>
                </a:solidFill>
                <a:effectLst/>
                <a:latin typeface="The Serif Hand Extrablack" panose="03070B02030502020204" pitchFamily="66" charset="0"/>
              </a:rPr>
            </a:br>
            <a:endParaRPr lang="en-US" sz="5400" kern="1400" dirty="0">
              <a:ln>
                <a:noFill/>
              </a:ln>
              <a:solidFill>
                <a:srgbClr val="000000"/>
              </a:solidFill>
              <a:effectLst/>
              <a:latin typeface="The Serif Hand Extrablack" panose="03070B02030502020204" pitchFamily="66" charset="0"/>
            </a:endParaRPr>
          </a:p>
          <a:p>
            <a:pPr marL="228600" marR="0" indent="-228600" algn="l"/>
            <a:r>
              <a:rPr lang="en-US" sz="5400" kern="1400" dirty="0">
                <a:ln>
                  <a:noFill/>
                </a:ln>
                <a:solidFill>
                  <a:srgbClr val="000000"/>
                </a:solidFill>
                <a:effectLst/>
                <a:latin typeface="The Serif Hand Extrablack" panose="03070B02030502020204" pitchFamily="66" charset="0"/>
              </a:rPr>
              <a:t>65. </a:t>
            </a:r>
            <a:r>
              <a:rPr lang="en-US" sz="5400" kern="1200" dirty="0">
                <a:ln>
                  <a:noFill/>
                </a:ln>
                <a:solidFill>
                  <a:srgbClr val="000000"/>
                </a:solidFill>
                <a:effectLst/>
                <a:latin typeface="The Serif Hand Extrablack" panose="03070B02030502020204" pitchFamily="66" charset="0"/>
              </a:rPr>
              <a:t> No difference in electronegativity makes a </a:t>
            </a:r>
            <a:br>
              <a:rPr lang="en-US" sz="5400" kern="1200" dirty="0">
                <a:ln>
                  <a:noFill/>
                </a:ln>
                <a:solidFill>
                  <a:srgbClr val="000000"/>
                </a:solidFill>
                <a:effectLst/>
                <a:latin typeface="The Serif Hand Extrablack" panose="03070B02030502020204" pitchFamily="66" charset="0"/>
              </a:rPr>
            </a:br>
            <a:r>
              <a:rPr lang="en-US" sz="5400" kern="1200" dirty="0">
                <a:ln>
                  <a:noFill/>
                </a:ln>
                <a:solidFill>
                  <a:srgbClr val="000000"/>
                </a:solidFill>
                <a:effectLst/>
                <a:latin typeface="The Serif Hand Extrablack" panose="03070B02030502020204" pitchFamily="66" charset="0"/>
              </a:rPr>
              <a:t>    </a:t>
            </a:r>
            <a:r>
              <a:rPr lang="en-US" sz="5400" kern="1200" dirty="0">
                <a:ln>
                  <a:noFill/>
                </a:ln>
                <a:solidFill>
                  <a:srgbClr val="FF0000"/>
                </a:solidFill>
                <a:effectLst/>
                <a:latin typeface="The Serif Hand Extrablack" panose="03070B02030502020204" pitchFamily="66" charset="0"/>
              </a:rPr>
              <a:t>nonpolar bond.</a:t>
            </a:r>
            <a:br>
              <a:rPr lang="en-US" sz="5400" kern="1200" dirty="0">
                <a:ln>
                  <a:noFill/>
                </a:ln>
                <a:solidFill>
                  <a:srgbClr val="000000"/>
                </a:solidFill>
                <a:effectLst/>
                <a:latin typeface="The Serif Hand Extrablack" panose="03070B02030502020204" pitchFamily="66" charset="0"/>
              </a:rPr>
            </a:br>
            <a:endParaRPr lang="en-US" sz="5400" kern="1400" dirty="0">
              <a:ln>
                <a:noFill/>
              </a:ln>
              <a:solidFill>
                <a:srgbClr val="000000"/>
              </a:solidFill>
              <a:effectLst/>
              <a:latin typeface="The Serif Hand Extrablack" panose="03070B02030502020204" pitchFamily="66" charset="0"/>
            </a:endParaRPr>
          </a:p>
          <a:p>
            <a:pPr marL="0" marR="0" indent="0" algn="l"/>
            <a:r>
              <a:rPr lang="en-US" sz="5400" dirty="0">
                <a:solidFill>
                  <a:srgbClr val="000000"/>
                </a:solidFill>
                <a:latin typeface="The Serif Hand Extrablack" panose="03070B02030502020204" pitchFamily="66" charset="0"/>
              </a:rPr>
              <a:t>66.  </a:t>
            </a:r>
            <a:r>
              <a:rPr lang="en-US" sz="5400" kern="1200" dirty="0">
                <a:ln>
                  <a:noFill/>
                </a:ln>
                <a:solidFill>
                  <a:srgbClr val="000000"/>
                </a:solidFill>
                <a:effectLst/>
                <a:latin typeface="The Serif Hand Extrablack" panose="03070B02030502020204" pitchFamily="66" charset="0"/>
              </a:rPr>
              <a:t>By comparing a bond’s electronegativity difference</a:t>
            </a:r>
            <a:br>
              <a:rPr lang="en-US" sz="5400" kern="1200" dirty="0">
                <a:ln>
                  <a:noFill/>
                </a:ln>
                <a:solidFill>
                  <a:srgbClr val="000000"/>
                </a:solidFill>
                <a:effectLst/>
                <a:latin typeface="The Serif Hand Extrablack" panose="03070B02030502020204" pitchFamily="66" charset="0"/>
              </a:rPr>
            </a:br>
            <a:r>
              <a:rPr lang="en-US" sz="5400" kern="1200" dirty="0">
                <a:ln>
                  <a:noFill/>
                </a:ln>
                <a:solidFill>
                  <a:srgbClr val="000000"/>
                </a:solidFill>
                <a:effectLst/>
                <a:latin typeface="The Serif Hand Extrablack" panose="03070B02030502020204" pitchFamily="66" charset="0"/>
              </a:rPr>
              <a:t>     </a:t>
            </a:r>
            <a:r>
              <a:rPr lang="en-US" sz="5400" kern="1200" dirty="0">
                <a:ln>
                  <a:noFill/>
                </a:ln>
                <a:effectLst/>
                <a:latin typeface="The Serif Hand Extrablack" panose="03070B02030502020204" pitchFamily="66" charset="0"/>
              </a:rPr>
              <a:t>you can rank bonds from </a:t>
            </a:r>
            <a:r>
              <a:rPr lang="en-US" sz="5400" kern="1200" dirty="0">
                <a:ln>
                  <a:noFill/>
                </a:ln>
                <a:solidFill>
                  <a:srgbClr val="FF0000"/>
                </a:solidFill>
                <a:effectLst/>
                <a:latin typeface="The Serif Hand Extrablack" panose="03070B02030502020204" pitchFamily="66" charset="0"/>
              </a:rPr>
              <a:t>most polar to least polar.  </a:t>
            </a:r>
            <a:endParaRPr lang="en-US" sz="5400" kern="1400" dirty="0">
              <a:ln>
                <a:noFill/>
              </a:ln>
              <a:solidFill>
                <a:srgbClr val="FF0000"/>
              </a:solidFill>
              <a:effectLst/>
              <a:latin typeface="The Serif Hand Extrablack" panose="03070B02030502020204" pitchFamily="66" charset="0"/>
            </a:endParaRPr>
          </a:p>
          <a:p>
            <a:endParaRPr lang="en-US" dirty="0"/>
          </a:p>
        </p:txBody>
      </p:sp>
    </p:spTree>
    <p:extLst>
      <p:ext uri="{BB962C8B-B14F-4D97-AF65-F5344CB8AC3E}">
        <p14:creationId xmlns:p14="http://schemas.microsoft.com/office/powerpoint/2010/main" val="39563633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E840F5D-A004-7E1E-B8AF-1135235D67C5}"/>
              </a:ext>
            </a:extLst>
          </p:cNvPr>
          <p:cNvGraphicFramePr>
            <a:graphicFrameLocks noGrp="1"/>
          </p:cNvGraphicFramePr>
          <p:nvPr>
            <p:extLst>
              <p:ext uri="{D42A27DB-BD31-4B8C-83A1-F6EECF244321}">
                <p14:modId xmlns:p14="http://schemas.microsoft.com/office/powerpoint/2010/main" val="1435468425"/>
              </p:ext>
            </p:extLst>
          </p:nvPr>
        </p:nvGraphicFramePr>
        <p:xfrm>
          <a:off x="-1" y="0"/>
          <a:ext cx="12228945" cy="2060479"/>
        </p:xfrm>
        <a:graphic>
          <a:graphicData uri="http://schemas.openxmlformats.org/drawingml/2006/table">
            <a:tbl>
              <a:tblPr firstRow="1" bandRow="1">
                <a:tableStyleId>{5C22544A-7EE6-4342-B048-85BDC9FD1C3A}</a:tableStyleId>
              </a:tblPr>
              <a:tblGrid>
                <a:gridCol w="1330037">
                  <a:extLst>
                    <a:ext uri="{9D8B030D-6E8A-4147-A177-3AD203B41FA5}">
                      <a16:colId xmlns:a16="http://schemas.microsoft.com/office/drawing/2014/main" val="658311483"/>
                    </a:ext>
                  </a:extLst>
                </a:gridCol>
                <a:gridCol w="4433455">
                  <a:extLst>
                    <a:ext uri="{9D8B030D-6E8A-4147-A177-3AD203B41FA5}">
                      <a16:colId xmlns:a16="http://schemas.microsoft.com/office/drawing/2014/main" val="1065393897"/>
                    </a:ext>
                  </a:extLst>
                </a:gridCol>
                <a:gridCol w="6465453">
                  <a:extLst>
                    <a:ext uri="{9D8B030D-6E8A-4147-A177-3AD203B41FA5}">
                      <a16:colId xmlns:a16="http://schemas.microsoft.com/office/drawing/2014/main" val="3991907008"/>
                    </a:ext>
                  </a:extLst>
                </a:gridCol>
              </a:tblGrid>
              <a:tr h="2060479">
                <a:tc>
                  <a:txBody>
                    <a:bodyPr/>
                    <a:lstStyle/>
                    <a:p>
                      <a:r>
                        <a:rPr lang="en-US" sz="1800" b="0" kern="1200" dirty="0">
                          <a:solidFill>
                            <a:schemeClr val="tx1"/>
                          </a:solidFill>
                          <a:effectLst/>
                          <a:latin typeface="Times New Roman" panose="02020603050405020304" pitchFamily="18" charset="0"/>
                          <a:ea typeface="+mn-ea"/>
                          <a:cs typeface="Times New Roman" panose="02020603050405020304" pitchFamily="18" charset="0"/>
                        </a:rPr>
                        <a:t>67. </a:t>
                      </a:r>
                      <a:br>
                        <a:rPr lang="en-US" sz="2000" b="0" kern="1200" dirty="0">
                          <a:solidFill>
                            <a:schemeClr val="tx1"/>
                          </a:solidFill>
                          <a:effectLst/>
                          <a:latin typeface="Times New Roman" panose="02020603050405020304" pitchFamily="18" charset="0"/>
                          <a:ea typeface="+mn-ea"/>
                          <a:cs typeface="Times New Roman" panose="02020603050405020304" pitchFamily="18" charset="0"/>
                        </a:rPr>
                      </a:br>
                      <a:r>
                        <a:rPr lang="en-US" sz="2000" b="0" kern="1200" dirty="0">
                          <a:solidFill>
                            <a:schemeClr val="tx1"/>
                          </a:solidFill>
                          <a:effectLst/>
                          <a:latin typeface="Times New Roman" panose="02020603050405020304" pitchFamily="18" charset="0"/>
                          <a:ea typeface="+mn-ea"/>
                          <a:cs typeface="Times New Roman" panose="02020603050405020304" pitchFamily="18" charset="0"/>
                        </a:rPr>
                        <a:t>Draw this </a:t>
                      </a:r>
                      <a:br>
                        <a:rPr lang="en-US" sz="2000" b="0" kern="1200" dirty="0">
                          <a:solidFill>
                            <a:schemeClr val="tx1"/>
                          </a:solidFill>
                          <a:effectLst/>
                          <a:latin typeface="Times New Roman" panose="02020603050405020304" pitchFamily="18" charset="0"/>
                          <a:ea typeface="+mn-ea"/>
                          <a:cs typeface="Times New Roman" panose="02020603050405020304" pitchFamily="18" charset="0"/>
                        </a:rPr>
                      </a:br>
                      <a:r>
                        <a:rPr lang="en-US" sz="2000" b="0" kern="1200" dirty="0">
                          <a:solidFill>
                            <a:schemeClr val="tx1"/>
                          </a:solidFill>
                          <a:effectLst/>
                          <a:latin typeface="Times New Roman" panose="02020603050405020304" pitchFamily="18" charset="0"/>
                          <a:ea typeface="+mn-ea"/>
                          <a:cs typeface="Times New Roman" panose="02020603050405020304" pitchFamily="18" charset="0"/>
                        </a:rPr>
                        <a:t>diagram</a:t>
                      </a:r>
                    </a:p>
                    <a:p>
                      <a:r>
                        <a:rPr lang="en-US" sz="2000" b="1" kern="1200" dirty="0">
                          <a:solidFill>
                            <a:schemeClr val="tx1"/>
                          </a:solidFill>
                          <a:effectLst/>
                          <a:latin typeface="Times New Roman" panose="02020603050405020304" pitchFamily="18" charset="0"/>
                          <a:ea typeface="+mn-ea"/>
                          <a:cs typeface="Times New Roman" panose="02020603050405020304" pitchFamily="18" charset="0"/>
                        </a:rPr>
                        <a:t> </a:t>
                      </a:r>
                    </a:p>
                    <a:p>
                      <a:endParaRPr 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black"/>
                          </a:solidFill>
                          <a:effectLst/>
                          <a:uLnTx/>
                          <a:uFillTx/>
                          <a:latin typeface="+mn-lt"/>
                          <a:ea typeface="+mn-ea"/>
                          <a:cs typeface="+mn-cs"/>
                        </a:rPr>
                        <a:t>   H  </a:t>
                      </a:r>
                      <a:r>
                        <a:rPr kumimoji="0" lang="en-US" sz="9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9600" b="0" i="0" u="none" strike="noStrike" kern="1200" cap="none" spc="0" normalizeH="0" baseline="0" noProof="0" dirty="0">
                          <a:ln>
                            <a:noFill/>
                          </a:ln>
                          <a:solidFill>
                            <a:prstClr val="black"/>
                          </a:solidFill>
                          <a:effectLst/>
                          <a:uLnTx/>
                          <a:uFillTx/>
                          <a:latin typeface="+mn-lt"/>
                          <a:ea typeface="+mn-ea"/>
                          <a:cs typeface="+mn-cs"/>
                        </a:rPr>
                        <a:t>  Cl</a:t>
                      </a:r>
                      <a:br>
                        <a:rPr kumimoji="0" lang="en-US" sz="1800" b="0" i="0" u="none" strike="noStrike" kern="1200" cap="none" spc="0" normalizeH="0" baseline="0" noProof="0" dirty="0">
                          <a:ln>
                            <a:noFill/>
                          </a:ln>
                          <a:solidFill>
                            <a:prstClr val="black"/>
                          </a:solidFill>
                          <a:effectLst/>
                          <a:uLnTx/>
                          <a:uFillTx/>
                          <a:latin typeface="+mn-lt"/>
                          <a:ea typeface="+mn-ea"/>
                          <a:cs typeface="+mn-cs"/>
                        </a:rPr>
                      </a:br>
                      <a:r>
                        <a:rPr kumimoji="0" lang="en-US" sz="1800" b="0" i="0" u="none" strike="noStrike" kern="1200" cap="none" spc="0" normalizeH="0" baseline="0" noProof="0" dirty="0">
                          <a:ln>
                            <a:noFill/>
                          </a:ln>
                          <a:solidFill>
                            <a:prstClr val="black"/>
                          </a:solidFill>
                          <a:effectLst/>
                          <a:uLnTx/>
                          <a:uFillTx/>
                          <a:latin typeface="+mn-lt"/>
                          <a:ea typeface="+mn-ea"/>
                          <a:cs typeface="+mn-cs"/>
                        </a:rPr>
                        <a:t>Electronegativity values:  2.2 and 3.2</a:t>
                      </a:r>
                      <a:endParaRPr kumimoji="0" lang="en-US" sz="9600" b="0" i="0" u="none" strike="noStrike" kern="1200" cap="none" spc="0" normalizeH="0" baseline="0" noProof="0" dirty="0">
                        <a:ln>
                          <a:noFill/>
                        </a:ln>
                        <a:solidFill>
                          <a:prstClr val="black"/>
                        </a:solidFill>
                        <a:effectLst/>
                        <a:uLnTx/>
                        <a:uFillTx/>
                        <a:latin typeface="+mn-l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FF"/>
                          </a:solidFill>
                          <a:latin typeface="Times New Roman" panose="02020603050405020304" pitchFamily="18" charset="0"/>
                          <a:cs typeface="Times New Roman" panose="02020603050405020304" pitchFamily="18" charset="0"/>
                        </a:rPr>
                        <a:t>The arrow itself is called a dipole arrow. It shows the polarity of the bond. The arrowhead points </a:t>
                      </a:r>
                      <a:br>
                        <a:rPr lang="en-US" sz="2400" b="0" dirty="0">
                          <a:solidFill>
                            <a:srgbClr val="0000FF"/>
                          </a:solidFill>
                          <a:latin typeface="Times New Roman" panose="02020603050405020304" pitchFamily="18" charset="0"/>
                          <a:cs typeface="Times New Roman" panose="02020603050405020304" pitchFamily="18" charset="0"/>
                        </a:rPr>
                      </a:br>
                      <a:r>
                        <a:rPr lang="en-US" sz="2400" b="0" dirty="0">
                          <a:solidFill>
                            <a:srgbClr val="0000FF"/>
                          </a:solidFill>
                          <a:latin typeface="Times New Roman" panose="02020603050405020304" pitchFamily="18" charset="0"/>
                          <a:cs typeface="Times New Roman" panose="02020603050405020304" pitchFamily="18" charset="0"/>
                        </a:rPr>
                        <a:t>to where the electron “goes” (more negative).</a:t>
                      </a:r>
                      <a:br>
                        <a:rPr lang="en-US" sz="2400" b="0" dirty="0">
                          <a:solidFill>
                            <a:srgbClr val="0000FF"/>
                          </a:solidFill>
                          <a:latin typeface="Times New Roman" panose="02020603050405020304" pitchFamily="18" charset="0"/>
                          <a:cs typeface="Times New Roman" panose="02020603050405020304" pitchFamily="18" charset="0"/>
                        </a:rPr>
                      </a:br>
                      <a:r>
                        <a:rPr lang="en-US" sz="2400" b="0" dirty="0">
                          <a:solidFill>
                            <a:srgbClr val="0000FF"/>
                          </a:solidFill>
                          <a:latin typeface="Times New Roman" panose="02020603050405020304" pitchFamily="18" charset="0"/>
                          <a:cs typeface="Times New Roman" panose="02020603050405020304" pitchFamily="18" charset="0"/>
                        </a:rPr>
                        <a:t>The arrow tail is a “positive” sign, </a:t>
                      </a:r>
                      <a:br>
                        <a:rPr lang="en-US" sz="2400" b="0" dirty="0">
                          <a:solidFill>
                            <a:srgbClr val="0000FF"/>
                          </a:solidFill>
                          <a:latin typeface="Times New Roman" panose="02020603050405020304" pitchFamily="18" charset="0"/>
                          <a:cs typeface="Times New Roman" panose="02020603050405020304" pitchFamily="18" charset="0"/>
                        </a:rPr>
                      </a:br>
                      <a:r>
                        <a:rPr lang="en-US" sz="2400" b="0" dirty="0">
                          <a:solidFill>
                            <a:srgbClr val="0000FF"/>
                          </a:solidFill>
                          <a:latin typeface="Times New Roman" panose="02020603050405020304" pitchFamily="18" charset="0"/>
                          <a:cs typeface="Times New Roman" panose="02020603050405020304" pitchFamily="18" charset="0"/>
                        </a:rPr>
                        <a:t>it shows H lost an electron and is more positive </a:t>
                      </a:r>
                      <a:endParaRPr lang="en-US" sz="2400" b="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5381539"/>
                  </a:ext>
                </a:extLst>
              </a:tr>
            </a:tbl>
          </a:graphicData>
        </a:graphic>
      </p:graphicFrame>
      <p:cxnSp>
        <p:nvCxnSpPr>
          <p:cNvPr id="5" name="Straight Arrow Connector 4">
            <a:extLst>
              <a:ext uri="{FF2B5EF4-FFF2-40B4-BE49-F238E27FC236}">
                <a16:creationId xmlns:a16="http://schemas.microsoft.com/office/drawing/2014/main" id="{8B5E7EDA-F346-4321-942C-7386BE09B5F5}"/>
              </a:ext>
            </a:extLst>
          </p:cNvPr>
          <p:cNvCxnSpPr>
            <a:cxnSpLocks/>
          </p:cNvCxnSpPr>
          <p:nvPr/>
        </p:nvCxnSpPr>
        <p:spPr>
          <a:xfrm>
            <a:off x="2450044" y="315926"/>
            <a:ext cx="2252868" cy="0"/>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12AE5F0-F217-4F66-94E9-04A7F984F1CE}"/>
              </a:ext>
            </a:extLst>
          </p:cNvPr>
          <p:cNvCxnSpPr>
            <a:cxnSpLocks/>
          </p:cNvCxnSpPr>
          <p:nvPr/>
        </p:nvCxnSpPr>
        <p:spPr>
          <a:xfrm>
            <a:off x="2585465" y="150171"/>
            <a:ext cx="0" cy="3315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6096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E1FFFF"/>
        </a:solidFill>
        <a:effectLst/>
      </p:bgPr>
    </p:bg>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6626" y="0"/>
            <a:ext cx="12185374" cy="523220"/>
          </a:xfrm>
          <a:prstGeom prst="rect">
            <a:avLst/>
          </a:prstGeom>
          <a:solidFill>
            <a:schemeClr val="accent3"/>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dirty="0">
                <a:solidFill>
                  <a:prstClr val="black"/>
                </a:solidFill>
                <a:latin typeface="Times New Roman" panose="02020603050405020304" pitchFamily="18" charset="0"/>
                <a:cs typeface="Times New Roman" panose="02020603050405020304" pitchFamily="18" charset="0"/>
              </a:rPr>
              <a:t>What is the group trend for electronegativity values?      </a:t>
            </a:r>
            <a:r>
              <a:rPr lang="en-US" altLang="en-US" dirty="0">
                <a:solidFill>
                  <a:prstClr val="black"/>
                </a:solidFill>
                <a:latin typeface="Times New Roman" panose="02020603050405020304" pitchFamily="18" charset="0"/>
                <a:cs typeface="Times New Roman" panose="02020603050405020304" pitchFamily="18" charset="0"/>
              </a:rPr>
              <a:t>(do both groups, as a test)</a:t>
            </a:r>
            <a:endParaRPr lang="en-US" altLang="en-US" sz="2800" dirty="0">
              <a:solidFill>
                <a:prstClr val="black"/>
              </a:solidFill>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86482468"/>
              </p:ext>
            </p:extLst>
          </p:nvPr>
        </p:nvGraphicFramePr>
        <p:xfrm>
          <a:off x="1828800" y="655793"/>
          <a:ext cx="3581400" cy="3784187"/>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tblGrid>
              <a:tr h="980027">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Group </a:t>
                      </a:r>
                    </a:p>
                    <a:p>
                      <a:pPr algn="ctr"/>
                      <a:r>
                        <a:rPr lang="en-US" sz="1800" b="0" dirty="0">
                          <a:solidFill>
                            <a:schemeClr val="tx1"/>
                          </a:solidFill>
                          <a:latin typeface="Times New Roman" panose="02020603050405020304" pitchFamily="18" charset="0"/>
                          <a:cs typeface="Times New Roman" panose="02020603050405020304" pitchFamily="18" charset="0"/>
                        </a:rPr>
                        <a:t>1</a:t>
                      </a:r>
                    </a:p>
                    <a:p>
                      <a:pPr algn="ctr"/>
                      <a:r>
                        <a:rPr lang="en-US" sz="1800" b="0" baseline="0" dirty="0">
                          <a:solidFill>
                            <a:schemeClr val="tx1"/>
                          </a:solidFill>
                          <a:latin typeface="Times New Roman" panose="02020603050405020304" pitchFamily="18" charset="0"/>
                          <a:cs typeface="Times New Roman" panose="02020603050405020304" pitchFamily="18" charset="0"/>
                        </a:rPr>
                        <a:t>Atoms</a:t>
                      </a:r>
                      <a:endParaRPr 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Group 1 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Li</a:t>
                      </a:r>
                      <a:endParaRPr lang="en-US" sz="2800" b="0" baseline="30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66281507"/>
              </p:ext>
            </p:extLst>
          </p:nvPr>
        </p:nvGraphicFramePr>
        <p:xfrm>
          <a:off x="6172200" y="655793"/>
          <a:ext cx="3810000" cy="3814813"/>
        </p:xfrm>
        <a:graphic>
          <a:graphicData uri="http://schemas.openxmlformats.org/drawingml/2006/table">
            <a:tbl>
              <a:tblPr firstRow="1" bandRow="1">
                <a:tableStyleId>{5C22544A-7EE6-4342-B048-85BDC9FD1C3A}</a:tableStyleId>
              </a:tblPr>
              <a:tblGrid>
                <a:gridCol w="1645227">
                  <a:extLst>
                    <a:ext uri="{9D8B030D-6E8A-4147-A177-3AD203B41FA5}">
                      <a16:colId xmlns:a16="http://schemas.microsoft.com/office/drawing/2014/main" val="20000"/>
                    </a:ext>
                  </a:extLst>
                </a:gridCol>
                <a:gridCol w="2164773">
                  <a:extLst>
                    <a:ext uri="{9D8B030D-6E8A-4147-A177-3AD203B41FA5}">
                      <a16:colId xmlns:a16="http://schemas.microsoft.com/office/drawing/2014/main" val="20001"/>
                    </a:ext>
                  </a:extLst>
                </a:gridCol>
              </a:tblGrid>
              <a:tr h="1010653">
                <a:tc>
                  <a:txBody>
                    <a:bodyPr/>
                    <a:lstStyle/>
                    <a:p>
                      <a:pPr algn="ctr"/>
                      <a:r>
                        <a:rPr lang="en-US" sz="1800" b="0" dirty="0">
                          <a:solidFill>
                            <a:srgbClr val="0000FF"/>
                          </a:solidFill>
                          <a:latin typeface="Times New Roman" panose="02020603050405020304" pitchFamily="18" charset="0"/>
                          <a:cs typeface="Times New Roman" panose="02020603050405020304" pitchFamily="18" charset="0"/>
                        </a:rPr>
                        <a:t>Group </a:t>
                      </a:r>
                    </a:p>
                    <a:p>
                      <a:pPr algn="ctr"/>
                      <a:r>
                        <a:rPr lang="en-US" sz="1800" b="0" dirty="0">
                          <a:solidFill>
                            <a:srgbClr val="0000FF"/>
                          </a:solidFill>
                          <a:latin typeface="Times New Roman" panose="02020603050405020304" pitchFamily="18" charset="0"/>
                          <a:cs typeface="Times New Roman" panose="02020603050405020304" pitchFamily="18" charset="0"/>
                        </a:rPr>
                        <a:t>17</a:t>
                      </a:r>
                    </a:p>
                    <a:p>
                      <a:pPr algn="ctr"/>
                      <a:r>
                        <a:rPr lang="en-US" sz="1800" b="0" baseline="0" dirty="0">
                          <a:solidFill>
                            <a:srgbClr val="0000FF"/>
                          </a:solidFill>
                          <a:latin typeface="Times New Roman" panose="02020603050405020304" pitchFamily="18" charset="0"/>
                          <a:cs typeface="Times New Roman" panose="02020603050405020304" pitchFamily="18" charset="0"/>
                        </a:rPr>
                        <a:t>Atoms</a:t>
                      </a:r>
                      <a:endParaRPr lang="en-US" sz="18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0000FF"/>
                          </a:solidFill>
                          <a:latin typeface="Times New Roman" panose="02020603050405020304" pitchFamily="18" charset="0"/>
                          <a:cs typeface="Times New Roman" panose="02020603050405020304" pitchFamily="18" charset="0"/>
                        </a:rPr>
                        <a:t>Group 17 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F</a:t>
                      </a:r>
                      <a:endParaRPr lang="en-US" sz="2800" b="0" baseline="30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6" name="TextBox 4">
            <a:extLst>
              <a:ext uri="{FF2B5EF4-FFF2-40B4-BE49-F238E27FC236}">
                <a16:creationId xmlns:a16="http://schemas.microsoft.com/office/drawing/2014/main" id="{B561578F-EDF2-44AD-B7C3-113F947A761B}"/>
              </a:ext>
            </a:extLst>
          </p:cNvPr>
          <p:cNvSpPr txBox="1">
            <a:spLocks noChangeArrowheads="1"/>
          </p:cNvSpPr>
          <p:nvPr/>
        </p:nvSpPr>
        <p:spPr bwMode="auto">
          <a:xfrm>
            <a:off x="0" y="4518898"/>
            <a:ext cx="12191999" cy="2339102"/>
          </a:xfrm>
          <a:prstGeom prst="rect">
            <a:avLst/>
          </a:prstGeom>
          <a:solidFill>
            <a:schemeClr val="bg1"/>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3200" dirty="0">
                <a:solidFill>
                  <a:srgbClr val="CC0099"/>
                </a:solidFill>
                <a:latin typeface="Times New Roman" panose="02020603050405020304" pitchFamily="18" charset="0"/>
                <a:cs typeface="Times New Roman" panose="02020603050405020304" pitchFamily="18" charset="0"/>
              </a:rPr>
              <a:t>68.  The group trend for electronegativity value is decreasing.</a:t>
            </a:r>
          </a:p>
          <a:p>
            <a:pPr fontAlgn="base">
              <a:spcBef>
                <a:spcPct val="0"/>
              </a:spcBef>
              <a:spcAft>
                <a:spcPct val="0"/>
              </a:spcAft>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WHY?  Smaller atoms have less protons, but the distance that they act upon is much smaller.  Fluorine has the highest electronegativity value </a:t>
            </a:r>
            <a:br>
              <a:rPr lang="en-US" altLang="en-US" sz="3200" dirty="0">
                <a:solidFill>
                  <a:srgbClr val="0000FF"/>
                </a:solidFill>
                <a:latin typeface="Times New Roman" panose="02020603050405020304" pitchFamily="18" charset="0"/>
                <a:cs typeface="Times New Roman" panose="02020603050405020304" pitchFamily="18" charset="0"/>
              </a:rPr>
            </a:br>
            <a:r>
              <a:rPr lang="en-US" altLang="en-US" sz="3200" dirty="0">
                <a:solidFill>
                  <a:srgbClr val="0000FF"/>
                </a:solidFill>
                <a:latin typeface="Times New Roman" panose="02020603050405020304" pitchFamily="18" charset="0"/>
                <a:cs typeface="Times New Roman" panose="02020603050405020304" pitchFamily="18" charset="0"/>
              </a:rPr>
              <a:t>of all, it is the perfect storm of “size and numbers of protons”.</a:t>
            </a:r>
          </a:p>
        </p:txBody>
      </p:sp>
    </p:spTree>
    <p:extLst>
      <p:ext uri="{BB962C8B-B14F-4D97-AF65-F5344CB8AC3E}">
        <p14:creationId xmlns:p14="http://schemas.microsoft.com/office/powerpoint/2010/main" val="19993006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E1FFFF"/>
        </a:solidFill>
        <a:effectLst/>
      </p:bgPr>
    </p:bg>
    <p:spTree>
      <p:nvGrpSpPr>
        <p:cNvPr id="1" name="">
          <a:extLst>
            <a:ext uri="{FF2B5EF4-FFF2-40B4-BE49-F238E27FC236}">
              <a16:creationId xmlns:a16="http://schemas.microsoft.com/office/drawing/2014/main" id="{DB89AEF3-7F05-8145-2469-0594E5EBA39D}"/>
            </a:ext>
          </a:extLst>
        </p:cNvPr>
        <p:cNvGrpSpPr/>
        <p:nvPr/>
      </p:nvGrpSpPr>
      <p:grpSpPr>
        <a:xfrm>
          <a:off x="0" y="0"/>
          <a:ext cx="0" cy="0"/>
          <a:chOff x="0" y="0"/>
          <a:chExt cx="0" cy="0"/>
        </a:xfrm>
      </p:grpSpPr>
      <p:sp>
        <p:nvSpPr>
          <p:cNvPr id="18434" name="TextBox 1">
            <a:extLst>
              <a:ext uri="{FF2B5EF4-FFF2-40B4-BE49-F238E27FC236}">
                <a16:creationId xmlns:a16="http://schemas.microsoft.com/office/drawing/2014/main" id="{4DE3A0E1-7FF9-4613-54AF-E6E0238BCF7D}"/>
              </a:ext>
            </a:extLst>
          </p:cNvPr>
          <p:cNvSpPr txBox="1">
            <a:spLocks noChangeArrowheads="1"/>
          </p:cNvSpPr>
          <p:nvPr/>
        </p:nvSpPr>
        <p:spPr bwMode="auto">
          <a:xfrm>
            <a:off x="6626" y="0"/>
            <a:ext cx="12185374" cy="523220"/>
          </a:xfrm>
          <a:prstGeom prst="rect">
            <a:avLst/>
          </a:prstGeom>
          <a:solidFill>
            <a:schemeClr val="accent3"/>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dirty="0">
                <a:solidFill>
                  <a:prstClr val="black"/>
                </a:solidFill>
                <a:latin typeface="Times New Roman" panose="02020603050405020304" pitchFamily="18" charset="0"/>
                <a:cs typeface="Times New Roman" panose="02020603050405020304" pitchFamily="18" charset="0"/>
              </a:rPr>
              <a:t>What is the group trend for electronegativity values?      </a:t>
            </a:r>
            <a:r>
              <a:rPr lang="en-US" altLang="en-US" dirty="0">
                <a:solidFill>
                  <a:prstClr val="black"/>
                </a:solidFill>
                <a:latin typeface="Times New Roman" panose="02020603050405020304" pitchFamily="18" charset="0"/>
                <a:cs typeface="Times New Roman" panose="02020603050405020304" pitchFamily="18" charset="0"/>
              </a:rPr>
              <a:t>(do both groups, as a test)</a:t>
            </a:r>
            <a:endParaRPr lang="en-US" altLang="en-US" sz="2800" dirty="0">
              <a:solidFill>
                <a:prstClr val="black"/>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E2E42E41-2164-EB4E-B733-F99B9BA195B8}"/>
              </a:ext>
            </a:extLst>
          </p:cNvPr>
          <p:cNvGraphicFramePr>
            <a:graphicFrameLocks noGrp="1"/>
          </p:cNvGraphicFramePr>
          <p:nvPr>
            <p:extLst>
              <p:ext uri="{D42A27DB-BD31-4B8C-83A1-F6EECF244321}">
                <p14:modId xmlns:p14="http://schemas.microsoft.com/office/powerpoint/2010/main" val="309641320"/>
              </p:ext>
            </p:extLst>
          </p:nvPr>
        </p:nvGraphicFramePr>
        <p:xfrm>
          <a:off x="1828800" y="655793"/>
          <a:ext cx="3581400" cy="3784187"/>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tblGrid>
              <a:tr h="980027">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Group </a:t>
                      </a:r>
                    </a:p>
                    <a:p>
                      <a:pPr algn="ctr"/>
                      <a:r>
                        <a:rPr lang="en-US" sz="1800" b="0" dirty="0">
                          <a:solidFill>
                            <a:schemeClr val="tx1"/>
                          </a:solidFill>
                          <a:latin typeface="Times New Roman" panose="02020603050405020304" pitchFamily="18" charset="0"/>
                          <a:cs typeface="Times New Roman" panose="02020603050405020304" pitchFamily="18" charset="0"/>
                        </a:rPr>
                        <a:t>1</a:t>
                      </a:r>
                    </a:p>
                    <a:p>
                      <a:pPr algn="ctr"/>
                      <a:r>
                        <a:rPr lang="en-US" sz="1800" b="0" baseline="0" dirty="0">
                          <a:solidFill>
                            <a:schemeClr val="tx1"/>
                          </a:solidFill>
                          <a:latin typeface="Times New Roman" panose="02020603050405020304" pitchFamily="18" charset="0"/>
                          <a:cs typeface="Times New Roman" panose="02020603050405020304" pitchFamily="18" charset="0"/>
                        </a:rPr>
                        <a:t>Atoms</a:t>
                      </a:r>
                      <a:endParaRPr 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Group 1 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Li</a:t>
                      </a:r>
                      <a:endParaRPr lang="en-US" sz="2800" b="0" baseline="30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chemeClr val="tx1"/>
                          </a:solidFill>
                          <a:latin typeface="Times New Roman" panose="02020603050405020304" pitchFamily="18" charset="0"/>
                          <a:cs typeface="Times New Roman" panose="02020603050405020304" pitchFamily="18" charset="0"/>
                        </a:rPr>
                        <a:t>1.0</a:t>
                      </a: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chemeClr val="tx1"/>
                          </a:solidFill>
                          <a:latin typeface="Times New Roman" panose="02020603050405020304" pitchFamily="18" charset="0"/>
                          <a:cs typeface="Times New Roman" panose="02020603050405020304" pitchFamily="18" charset="0"/>
                        </a:rPr>
                        <a:t>0.9</a:t>
                      </a: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chemeClr val="tx1"/>
                          </a:solidFill>
                          <a:latin typeface="Times New Roman" panose="02020603050405020304" pitchFamily="18" charset="0"/>
                          <a:cs typeface="Times New Roman" panose="02020603050405020304" pitchFamily="18" charset="0"/>
                        </a:rPr>
                        <a:t>0.8</a:t>
                      </a: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a:solidFill>
                            <a:schemeClr val="tx1"/>
                          </a:solidFill>
                          <a:latin typeface="Times New Roman" panose="02020603050405020304" pitchFamily="18" charset="0"/>
                          <a:cs typeface="Times New Roman" panose="02020603050405020304" pitchFamily="18" charset="0"/>
                        </a:rPr>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7A5AB458-0289-2965-9FD3-67E3F8090CEC}"/>
              </a:ext>
            </a:extLst>
          </p:cNvPr>
          <p:cNvGraphicFramePr>
            <a:graphicFrameLocks noGrp="1"/>
          </p:cNvGraphicFramePr>
          <p:nvPr>
            <p:extLst>
              <p:ext uri="{D42A27DB-BD31-4B8C-83A1-F6EECF244321}">
                <p14:modId xmlns:p14="http://schemas.microsoft.com/office/powerpoint/2010/main" val="2966516133"/>
              </p:ext>
            </p:extLst>
          </p:nvPr>
        </p:nvGraphicFramePr>
        <p:xfrm>
          <a:off x="6172200" y="655793"/>
          <a:ext cx="3810000" cy="3814813"/>
        </p:xfrm>
        <a:graphic>
          <a:graphicData uri="http://schemas.openxmlformats.org/drawingml/2006/table">
            <a:tbl>
              <a:tblPr firstRow="1" bandRow="1">
                <a:tableStyleId>{5C22544A-7EE6-4342-B048-85BDC9FD1C3A}</a:tableStyleId>
              </a:tblPr>
              <a:tblGrid>
                <a:gridCol w="1645227">
                  <a:extLst>
                    <a:ext uri="{9D8B030D-6E8A-4147-A177-3AD203B41FA5}">
                      <a16:colId xmlns:a16="http://schemas.microsoft.com/office/drawing/2014/main" val="20000"/>
                    </a:ext>
                  </a:extLst>
                </a:gridCol>
                <a:gridCol w="2164773">
                  <a:extLst>
                    <a:ext uri="{9D8B030D-6E8A-4147-A177-3AD203B41FA5}">
                      <a16:colId xmlns:a16="http://schemas.microsoft.com/office/drawing/2014/main" val="20001"/>
                    </a:ext>
                  </a:extLst>
                </a:gridCol>
              </a:tblGrid>
              <a:tr h="1010653">
                <a:tc>
                  <a:txBody>
                    <a:bodyPr/>
                    <a:lstStyle/>
                    <a:p>
                      <a:pPr algn="ctr"/>
                      <a:r>
                        <a:rPr lang="en-US" sz="1800" b="0" dirty="0">
                          <a:solidFill>
                            <a:srgbClr val="0000FF"/>
                          </a:solidFill>
                          <a:latin typeface="Times New Roman" panose="02020603050405020304" pitchFamily="18" charset="0"/>
                          <a:cs typeface="Times New Roman" panose="02020603050405020304" pitchFamily="18" charset="0"/>
                        </a:rPr>
                        <a:t>Group </a:t>
                      </a:r>
                    </a:p>
                    <a:p>
                      <a:pPr algn="ctr"/>
                      <a:r>
                        <a:rPr lang="en-US" sz="1800" b="0" dirty="0">
                          <a:solidFill>
                            <a:srgbClr val="0000FF"/>
                          </a:solidFill>
                          <a:latin typeface="Times New Roman" panose="02020603050405020304" pitchFamily="18" charset="0"/>
                          <a:cs typeface="Times New Roman" panose="02020603050405020304" pitchFamily="18" charset="0"/>
                        </a:rPr>
                        <a:t>17</a:t>
                      </a:r>
                    </a:p>
                    <a:p>
                      <a:pPr algn="ctr"/>
                      <a:r>
                        <a:rPr lang="en-US" sz="1800" b="0" baseline="0" dirty="0">
                          <a:solidFill>
                            <a:srgbClr val="0000FF"/>
                          </a:solidFill>
                          <a:latin typeface="Times New Roman" panose="02020603050405020304" pitchFamily="18" charset="0"/>
                          <a:cs typeface="Times New Roman" panose="02020603050405020304" pitchFamily="18" charset="0"/>
                        </a:rPr>
                        <a:t>Atoms</a:t>
                      </a:r>
                      <a:endParaRPr lang="en-US" sz="18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0000FF"/>
                          </a:solidFill>
                          <a:latin typeface="Times New Roman" panose="02020603050405020304" pitchFamily="18" charset="0"/>
                          <a:cs typeface="Times New Roman" panose="02020603050405020304" pitchFamily="18" charset="0"/>
                        </a:rPr>
                        <a:t>Group 17 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F</a:t>
                      </a:r>
                      <a:endParaRPr lang="en-US" sz="2800" b="0" baseline="30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rgbClr val="0000FF"/>
                          </a:solidFill>
                          <a:latin typeface="Times New Roman" panose="02020603050405020304" pitchFamily="18" charset="0"/>
                          <a:cs typeface="Times New Roman" panose="02020603050405020304" pitchFamily="18" charset="0"/>
                        </a:rPr>
                        <a:t>4.0</a:t>
                      </a: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rgbClr val="0000FF"/>
                          </a:solidFill>
                          <a:latin typeface="Times New Roman" panose="02020603050405020304" pitchFamily="18" charset="0"/>
                          <a:cs typeface="Times New Roman" panose="02020603050405020304" pitchFamily="18" charset="0"/>
                        </a:rPr>
                        <a:t>3.2</a:t>
                      </a: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rgbClr val="0000FF"/>
                          </a:solidFill>
                          <a:latin typeface="Times New Roman" panose="02020603050405020304" pitchFamily="18" charset="0"/>
                          <a:cs typeface="Times New Roman" panose="02020603050405020304" pitchFamily="18" charset="0"/>
                        </a:rPr>
                        <a:t>3.0</a:t>
                      </a: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a:solidFill>
                            <a:srgbClr val="0000FF"/>
                          </a:solidFill>
                          <a:latin typeface="Times New Roman" panose="02020603050405020304" pitchFamily="18" charset="0"/>
                          <a:cs typeface="Times New Roman" panose="02020603050405020304" pitchFamily="18"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6" name="TextBox 4">
            <a:extLst>
              <a:ext uri="{FF2B5EF4-FFF2-40B4-BE49-F238E27FC236}">
                <a16:creationId xmlns:a16="http://schemas.microsoft.com/office/drawing/2014/main" id="{5F2105F1-F3F2-019E-B7B3-F8CA9BC46DCC}"/>
              </a:ext>
            </a:extLst>
          </p:cNvPr>
          <p:cNvSpPr txBox="1">
            <a:spLocks noChangeArrowheads="1"/>
          </p:cNvSpPr>
          <p:nvPr/>
        </p:nvSpPr>
        <p:spPr bwMode="auto">
          <a:xfrm>
            <a:off x="0" y="4518898"/>
            <a:ext cx="12191999" cy="2339102"/>
          </a:xfrm>
          <a:prstGeom prst="rect">
            <a:avLst/>
          </a:prstGeom>
          <a:solidFill>
            <a:schemeClr val="bg1"/>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3200" dirty="0">
                <a:solidFill>
                  <a:srgbClr val="CC0099"/>
                </a:solidFill>
                <a:latin typeface="Times New Roman" panose="02020603050405020304" pitchFamily="18" charset="0"/>
                <a:cs typeface="Times New Roman" panose="02020603050405020304" pitchFamily="18" charset="0"/>
              </a:rPr>
              <a:t>68.  The group trend for electronegativity value is decreasing.</a:t>
            </a:r>
          </a:p>
          <a:p>
            <a:pPr fontAlgn="base">
              <a:spcBef>
                <a:spcPct val="0"/>
              </a:spcBef>
              <a:spcAft>
                <a:spcPct val="0"/>
              </a:spcAft>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WHY?  </a:t>
            </a:r>
            <a:r>
              <a:rPr lang="en-US" altLang="en-US" sz="3200" dirty="0">
                <a:solidFill>
                  <a:schemeClr val="bg1"/>
                </a:solidFill>
                <a:latin typeface="Times New Roman" panose="02020603050405020304" pitchFamily="18" charset="0"/>
                <a:cs typeface="Times New Roman" panose="02020603050405020304" pitchFamily="18" charset="0"/>
              </a:rPr>
              <a:t>Smaller atoms have less protons, but the distance that they act upon is much smaller.  Fluorine has the highest electronegativity value </a:t>
            </a:r>
            <a:br>
              <a:rPr lang="en-US" altLang="en-US" sz="3200" dirty="0">
                <a:solidFill>
                  <a:schemeClr val="bg1"/>
                </a:solidFill>
                <a:latin typeface="Times New Roman" panose="02020603050405020304" pitchFamily="18" charset="0"/>
                <a:cs typeface="Times New Roman" panose="02020603050405020304" pitchFamily="18" charset="0"/>
              </a:rPr>
            </a:br>
            <a:r>
              <a:rPr lang="en-US" altLang="en-US" sz="3200" dirty="0">
                <a:solidFill>
                  <a:schemeClr val="bg1"/>
                </a:solidFill>
                <a:latin typeface="Times New Roman" panose="02020603050405020304" pitchFamily="18" charset="0"/>
                <a:cs typeface="Times New Roman" panose="02020603050405020304" pitchFamily="18" charset="0"/>
              </a:rPr>
              <a:t>of all, it is the perfect storm of “size and numbers of protons”.</a:t>
            </a:r>
          </a:p>
        </p:txBody>
      </p:sp>
    </p:spTree>
    <p:extLst>
      <p:ext uri="{BB962C8B-B14F-4D97-AF65-F5344CB8AC3E}">
        <p14:creationId xmlns:p14="http://schemas.microsoft.com/office/powerpoint/2010/main" val="39451223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E1FFFF"/>
        </a:solidFill>
        <a:effectLst/>
      </p:bgPr>
    </p:bg>
    <p:spTree>
      <p:nvGrpSpPr>
        <p:cNvPr id="1" name="">
          <a:extLst>
            <a:ext uri="{FF2B5EF4-FFF2-40B4-BE49-F238E27FC236}">
              <a16:creationId xmlns:a16="http://schemas.microsoft.com/office/drawing/2014/main" id="{CBD06B35-122D-E9AF-6E3B-8F10FB34B788}"/>
            </a:ext>
          </a:extLst>
        </p:cNvPr>
        <p:cNvGrpSpPr/>
        <p:nvPr/>
      </p:nvGrpSpPr>
      <p:grpSpPr>
        <a:xfrm>
          <a:off x="0" y="0"/>
          <a:ext cx="0" cy="0"/>
          <a:chOff x="0" y="0"/>
          <a:chExt cx="0" cy="0"/>
        </a:xfrm>
      </p:grpSpPr>
      <p:sp>
        <p:nvSpPr>
          <p:cNvPr id="18434" name="TextBox 1">
            <a:extLst>
              <a:ext uri="{FF2B5EF4-FFF2-40B4-BE49-F238E27FC236}">
                <a16:creationId xmlns:a16="http://schemas.microsoft.com/office/drawing/2014/main" id="{3A3F4CBF-B997-C915-6FBE-062A51665DFB}"/>
              </a:ext>
            </a:extLst>
          </p:cNvPr>
          <p:cNvSpPr txBox="1">
            <a:spLocks noChangeArrowheads="1"/>
          </p:cNvSpPr>
          <p:nvPr/>
        </p:nvSpPr>
        <p:spPr bwMode="auto">
          <a:xfrm>
            <a:off x="6626" y="0"/>
            <a:ext cx="12185374" cy="523220"/>
          </a:xfrm>
          <a:prstGeom prst="rect">
            <a:avLst/>
          </a:prstGeom>
          <a:solidFill>
            <a:schemeClr val="accent3"/>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dirty="0">
                <a:solidFill>
                  <a:prstClr val="black"/>
                </a:solidFill>
                <a:latin typeface="Times New Roman" panose="02020603050405020304" pitchFamily="18" charset="0"/>
                <a:cs typeface="Times New Roman" panose="02020603050405020304" pitchFamily="18" charset="0"/>
              </a:rPr>
              <a:t>What is the group trend for electronegativity values?      </a:t>
            </a:r>
            <a:r>
              <a:rPr lang="en-US" altLang="en-US" dirty="0">
                <a:solidFill>
                  <a:prstClr val="black"/>
                </a:solidFill>
                <a:latin typeface="Times New Roman" panose="02020603050405020304" pitchFamily="18" charset="0"/>
                <a:cs typeface="Times New Roman" panose="02020603050405020304" pitchFamily="18" charset="0"/>
              </a:rPr>
              <a:t>(do both groups, as a test)</a:t>
            </a:r>
            <a:endParaRPr lang="en-US" altLang="en-US" sz="2800" dirty="0">
              <a:solidFill>
                <a:prstClr val="black"/>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E8BF41E8-7216-4555-9C08-F8829DC0DD43}"/>
              </a:ext>
            </a:extLst>
          </p:cNvPr>
          <p:cNvGraphicFramePr>
            <a:graphicFrameLocks noGrp="1"/>
          </p:cNvGraphicFramePr>
          <p:nvPr/>
        </p:nvGraphicFramePr>
        <p:xfrm>
          <a:off x="1828800" y="655793"/>
          <a:ext cx="3581400" cy="3784187"/>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tblGrid>
              <a:tr h="980027">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Group </a:t>
                      </a:r>
                    </a:p>
                    <a:p>
                      <a:pPr algn="ctr"/>
                      <a:r>
                        <a:rPr lang="en-US" sz="1800" b="0" dirty="0">
                          <a:solidFill>
                            <a:schemeClr val="tx1"/>
                          </a:solidFill>
                          <a:latin typeface="Times New Roman" panose="02020603050405020304" pitchFamily="18" charset="0"/>
                          <a:cs typeface="Times New Roman" panose="02020603050405020304" pitchFamily="18" charset="0"/>
                        </a:rPr>
                        <a:t>1</a:t>
                      </a:r>
                    </a:p>
                    <a:p>
                      <a:pPr algn="ctr"/>
                      <a:r>
                        <a:rPr lang="en-US" sz="1800" b="0" baseline="0" dirty="0">
                          <a:solidFill>
                            <a:schemeClr val="tx1"/>
                          </a:solidFill>
                          <a:latin typeface="Times New Roman" panose="02020603050405020304" pitchFamily="18" charset="0"/>
                          <a:cs typeface="Times New Roman" panose="02020603050405020304" pitchFamily="18" charset="0"/>
                        </a:rPr>
                        <a:t>Atoms</a:t>
                      </a:r>
                      <a:endParaRPr 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chemeClr val="tx1"/>
                          </a:solidFill>
                          <a:latin typeface="Times New Roman" panose="02020603050405020304" pitchFamily="18" charset="0"/>
                          <a:cs typeface="Times New Roman" panose="02020603050405020304" pitchFamily="18" charset="0"/>
                        </a:rPr>
                        <a:t>Group 1 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Li</a:t>
                      </a:r>
                      <a:endParaRPr lang="en-US" sz="2800" b="0" baseline="30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chemeClr val="tx1"/>
                          </a:solidFill>
                          <a:latin typeface="Times New Roman" panose="02020603050405020304" pitchFamily="18" charset="0"/>
                          <a:cs typeface="Times New Roman" panose="02020603050405020304" pitchFamily="18" charset="0"/>
                        </a:rPr>
                        <a:t>1.0</a:t>
                      </a: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chemeClr val="tx1"/>
                          </a:solidFill>
                          <a:latin typeface="Times New Roman" panose="02020603050405020304" pitchFamily="18" charset="0"/>
                          <a:cs typeface="Times New Roman" panose="02020603050405020304" pitchFamily="18" charset="0"/>
                        </a:rPr>
                        <a:t>0.9</a:t>
                      </a: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chemeClr val="tx1"/>
                          </a:solidFill>
                          <a:latin typeface="Times New Roman" panose="02020603050405020304" pitchFamily="18" charset="0"/>
                          <a:cs typeface="Times New Roman" panose="02020603050405020304" pitchFamily="18" charset="0"/>
                        </a:rPr>
                        <a:t>0.8</a:t>
                      </a:r>
                      <a:endParaRPr lang="en-US" sz="4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779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Rb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a:solidFill>
                            <a:schemeClr val="tx1"/>
                          </a:solidFill>
                          <a:latin typeface="Times New Roman" panose="02020603050405020304" pitchFamily="18" charset="0"/>
                          <a:cs typeface="Times New Roman" panose="02020603050405020304" pitchFamily="18" charset="0"/>
                        </a:rPr>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45F08A2C-EEBD-AB55-E60E-2E1E9BC62123}"/>
              </a:ext>
            </a:extLst>
          </p:cNvPr>
          <p:cNvGraphicFramePr>
            <a:graphicFrameLocks noGrp="1"/>
          </p:cNvGraphicFramePr>
          <p:nvPr/>
        </p:nvGraphicFramePr>
        <p:xfrm>
          <a:off x="6172200" y="655793"/>
          <a:ext cx="3810000" cy="3814813"/>
        </p:xfrm>
        <a:graphic>
          <a:graphicData uri="http://schemas.openxmlformats.org/drawingml/2006/table">
            <a:tbl>
              <a:tblPr firstRow="1" bandRow="1">
                <a:tableStyleId>{5C22544A-7EE6-4342-B048-85BDC9FD1C3A}</a:tableStyleId>
              </a:tblPr>
              <a:tblGrid>
                <a:gridCol w="1645227">
                  <a:extLst>
                    <a:ext uri="{9D8B030D-6E8A-4147-A177-3AD203B41FA5}">
                      <a16:colId xmlns:a16="http://schemas.microsoft.com/office/drawing/2014/main" val="20000"/>
                    </a:ext>
                  </a:extLst>
                </a:gridCol>
                <a:gridCol w="2164773">
                  <a:extLst>
                    <a:ext uri="{9D8B030D-6E8A-4147-A177-3AD203B41FA5}">
                      <a16:colId xmlns:a16="http://schemas.microsoft.com/office/drawing/2014/main" val="20001"/>
                    </a:ext>
                  </a:extLst>
                </a:gridCol>
              </a:tblGrid>
              <a:tr h="1010653">
                <a:tc>
                  <a:txBody>
                    <a:bodyPr/>
                    <a:lstStyle/>
                    <a:p>
                      <a:pPr algn="ctr"/>
                      <a:r>
                        <a:rPr lang="en-US" sz="1800" b="0" dirty="0">
                          <a:solidFill>
                            <a:srgbClr val="0000FF"/>
                          </a:solidFill>
                          <a:latin typeface="Times New Roman" panose="02020603050405020304" pitchFamily="18" charset="0"/>
                          <a:cs typeface="Times New Roman" panose="02020603050405020304" pitchFamily="18" charset="0"/>
                        </a:rPr>
                        <a:t>Group </a:t>
                      </a:r>
                    </a:p>
                    <a:p>
                      <a:pPr algn="ctr"/>
                      <a:r>
                        <a:rPr lang="en-US" sz="1800" b="0" dirty="0">
                          <a:solidFill>
                            <a:srgbClr val="0000FF"/>
                          </a:solidFill>
                          <a:latin typeface="Times New Roman" panose="02020603050405020304" pitchFamily="18" charset="0"/>
                          <a:cs typeface="Times New Roman" panose="02020603050405020304" pitchFamily="18" charset="0"/>
                        </a:rPr>
                        <a:t>17</a:t>
                      </a:r>
                    </a:p>
                    <a:p>
                      <a:pPr algn="ctr"/>
                      <a:r>
                        <a:rPr lang="en-US" sz="1800" b="0" baseline="0" dirty="0">
                          <a:solidFill>
                            <a:srgbClr val="0000FF"/>
                          </a:solidFill>
                          <a:latin typeface="Times New Roman" panose="02020603050405020304" pitchFamily="18" charset="0"/>
                          <a:cs typeface="Times New Roman" panose="02020603050405020304" pitchFamily="18" charset="0"/>
                        </a:rPr>
                        <a:t>Atoms</a:t>
                      </a:r>
                      <a:endParaRPr lang="en-US" sz="18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0" dirty="0">
                          <a:solidFill>
                            <a:srgbClr val="0000FF"/>
                          </a:solidFill>
                          <a:latin typeface="Times New Roman" panose="02020603050405020304" pitchFamily="18" charset="0"/>
                          <a:cs typeface="Times New Roman" panose="02020603050405020304" pitchFamily="18" charset="0"/>
                        </a:rPr>
                        <a:t>Group 17 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F</a:t>
                      </a:r>
                      <a:endParaRPr lang="en-US" sz="2800" b="0" baseline="30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rgbClr val="0000FF"/>
                          </a:solidFill>
                          <a:latin typeface="Times New Roman" panose="02020603050405020304" pitchFamily="18" charset="0"/>
                          <a:cs typeface="Times New Roman" panose="02020603050405020304" pitchFamily="18" charset="0"/>
                        </a:rPr>
                        <a:t>4.0</a:t>
                      </a: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rgbClr val="0000FF"/>
                          </a:solidFill>
                          <a:latin typeface="Times New Roman" panose="02020603050405020304" pitchFamily="18" charset="0"/>
                          <a:cs typeface="Times New Roman" panose="02020603050405020304" pitchFamily="18" charset="0"/>
                        </a:rPr>
                        <a:t>3.2</a:t>
                      </a: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a:solidFill>
                            <a:srgbClr val="0000FF"/>
                          </a:solidFill>
                          <a:latin typeface="Times New Roman" panose="02020603050405020304" pitchFamily="18" charset="0"/>
                          <a:cs typeface="Times New Roman" panose="02020603050405020304" pitchFamily="18" charset="0"/>
                        </a:rPr>
                        <a:t>3.0</a:t>
                      </a:r>
                      <a:endParaRPr lang="en-US" sz="40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5537">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a:solidFill>
                            <a:srgbClr val="0000FF"/>
                          </a:solidFill>
                          <a:latin typeface="Times New Roman" panose="02020603050405020304" pitchFamily="18" charset="0"/>
                          <a:cs typeface="Times New Roman" panose="02020603050405020304" pitchFamily="18"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6" name="TextBox 4">
            <a:extLst>
              <a:ext uri="{FF2B5EF4-FFF2-40B4-BE49-F238E27FC236}">
                <a16:creationId xmlns:a16="http://schemas.microsoft.com/office/drawing/2014/main" id="{2D394EB3-568D-8B99-DB58-532DB678F751}"/>
              </a:ext>
            </a:extLst>
          </p:cNvPr>
          <p:cNvSpPr txBox="1">
            <a:spLocks noChangeArrowheads="1"/>
          </p:cNvSpPr>
          <p:nvPr/>
        </p:nvSpPr>
        <p:spPr bwMode="auto">
          <a:xfrm>
            <a:off x="0" y="4518898"/>
            <a:ext cx="12191999" cy="2339102"/>
          </a:xfrm>
          <a:prstGeom prst="rect">
            <a:avLst/>
          </a:prstGeom>
          <a:solidFill>
            <a:schemeClr val="bg1"/>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3200" dirty="0">
                <a:solidFill>
                  <a:srgbClr val="CC0099"/>
                </a:solidFill>
                <a:latin typeface="Times New Roman" panose="02020603050405020304" pitchFamily="18" charset="0"/>
                <a:cs typeface="Times New Roman" panose="02020603050405020304" pitchFamily="18" charset="0"/>
              </a:rPr>
              <a:t>68.  The group trend for electronegativity value is decreasing.</a:t>
            </a:r>
          </a:p>
          <a:p>
            <a:pPr fontAlgn="base">
              <a:spcBef>
                <a:spcPct val="0"/>
              </a:spcBef>
              <a:spcAft>
                <a:spcPct val="0"/>
              </a:spcAft>
            </a:pPr>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WHY?  Smaller atoms have less protons, but the distance that they act upon is much smaller.  Fluorine has the highest electronegativity value </a:t>
            </a:r>
            <a:br>
              <a:rPr lang="en-US" altLang="en-US" sz="3200" dirty="0">
                <a:solidFill>
                  <a:srgbClr val="0000FF"/>
                </a:solidFill>
                <a:latin typeface="Times New Roman" panose="02020603050405020304" pitchFamily="18" charset="0"/>
                <a:cs typeface="Times New Roman" panose="02020603050405020304" pitchFamily="18" charset="0"/>
              </a:rPr>
            </a:br>
            <a:r>
              <a:rPr lang="en-US" altLang="en-US" sz="3200" dirty="0">
                <a:solidFill>
                  <a:srgbClr val="0000FF"/>
                </a:solidFill>
                <a:latin typeface="Times New Roman" panose="02020603050405020304" pitchFamily="18" charset="0"/>
                <a:cs typeface="Times New Roman" panose="02020603050405020304" pitchFamily="18" charset="0"/>
              </a:rPr>
              <a:t>of all, it is the perfect storm of “size and numbers of protons”.</a:t>
            </a:r>
          </a:p>
        </p:txBody>
      </p:sp>
    </p:spTree>
    <p:extLst>
      <p:ext uri="{BB962C8B-B14F-4D97-AF65-F5344CB8AC3E}">
        <p14:creationId xmlns:p14="http://schemas.microsoft.com/office/powerpoint/2010/main" val="7612384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99AA1B6-3E64-483F-999E-211453013066}"/>
              </a:ext>
            </a:extLst>
          </p:cNvPr>
          <p:cNvGraphicFramePr>
            <a:graphicFrameLocks noGrp="1"/>
          </p:cNvGraphicFramePr>
          <p:nvPr>
            <p:extLst>
              <p:ext uri="{D42A27DB-BD31-4B8C-83A1-F6EECF244321}">
                <p14:modId xmlns:p14="http://schemas.microsoft.com/office/powerpoint/2010/main" val="2008582461"/>
              </p:ext>
            </p:extLst>
          </p:nvPr>
        </p:nvGraphicFramePr>
        <p:xfrm>
          <a:off x="1" y="0"/>
          <a:ext cx="12192003" cy="685800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407906153"/>
                    </a:ext>
                  </a:extLst>
                </a:gridCol>
                <a:gridCol w="1354667">
                  <a:extLst>
                    <a:ext uri="{9D8B030D-6E8A-4147-A177-3AD203B41FA5}">
                      <a16:colId xmlns:a16="http://schemas.microsoft.com/office/drawing/2014/main" val="2886621689"/>
                    </a:ext>
                  </a:extLst>
                </a:gridCol>
                <a:gridCol w="1354667">
                  <a:extLst>
                    <a:ext uri="{9D8B030D-6E8A-4147-A177-3AD203B41FA5}">
                      <a16:colId xmlns:a16="http://schemas.microsoft.com/office/drawing/2014/main" val="1963232224"/>
                    </a:ext>
                  </a:extLst>
                </a:gridCol>
                <a:gridCol w="1354667">
                  <a:extLst>
                    <a:ext uri="{9D8B030D-6E8A-4147-A177-3AD203B41FA5}">
                      <a16:colId xmlns:a16="http://schemas.microsoft.com/office/drawing/2014/main" val="2657643472"/>
                    </a:ext>
                  </a:extLst>
                </a:gridCol>
                <a:gridCol w="1354667">
                  <a:extLst>
                    <a:ext uri="{9D8B030D-6E8A-4147-A177-3AD203B41FA5}">
                      <a16:colId xmlns:a16="http://schemas.microsoft.com/office/drawing/2014/main" val="1978306293"/>
                    </a:ext>
                  </a:extLst>
                </a:gridCol>
                <a:gridCol w="1354667">
                  <a:extLst>
                    <a:ext uri="{9D8B030D-6E8A-4147-A177-3AD203B41FA5}">
                      <a16:colId xmlns:a16="http://schemas.microsoft.com/office/drawing/2014/main" val="1887241424"/>
                    </a:ext>
                  </a:extLst>
                </a:gridCol>
                <a:gridCol w="1354667">
                  <a:extLst>
                    <a:ext uri="{9D8B030D-6E8A-4147-A177-3AD203B41FA5}">
                      <a16:colId xmlns:a16="http://schemas.microsoft.com/office/drawing/2014/main" val="4050444208"/>
                    </a:ext>
                  </a:extLst>
                </a:gridCol>
                <a:gridCol w="1354667">
                  <a:extLst>
                    <a:ext uri="{9D8B030D-6E8A-4147-A177-3AD203B41FA5}">
                      <a16:colId xmlns:a16="http://schemas.microsoft.com/office/drawing/2014/main" val="2124727195"/>
                    </a:ext>
                  </a:extLst>
                </a:gridCol>
                <a:gridCol w="1354667">
                  <a:extLst>
                    <a:ext uri="{9D8B030D-6E8A-4147-A177-3AD203B41FA5}">
                      <a16:colId xmlns:a16="http://schemas.microsoft.com/office/drawing/2014/main" val="2796749752"/>
                    </a:ext>
                  </a:extLst>
                </a:gridCol>
              </a:tblGrid>
              <a:tr h="648193">
                <a:tc gridSpan="9">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69.  What is the period trend for 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9826216"/>
                  </a:ext>
                </a:extLst>
              </a:tr>
              <a:tr h="88179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Period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9307803"/>
                  </a:ext>
                </a:extLst>
              </a:tr>
              <a:tr h="1785279">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Electro</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Negativity</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4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5193218"/>
                  </a:ext>
                </a:extLst>
              </a:tr>
              <a:tr h="1247464">
                <a:tc gridSpan="9">
                  <a:txBody>
                    <a:bodyPr/>
                    <a:lstStyle/>
                    <a:p>
                      <a:pPr algn="ctr"/>
                      <a:r>
                        <a:rPr lang="en-US" sz="4000" dirty="0">
                          <a:solidFill>
                            <a:schemeClr val="bg1"/>
                          </a:solidFill>
                          <a:latin typeface="Times New Roman" panose="02020603050405020304" pitchFamily="18" charset="0"/>
                          <a:cs typeface="Times New Roman" panose="02020603050405020304" pitchFamily="18" charset="0"/>
                        </a:rPr>
                        <a:t>The period trend for electronegativity value is increasing.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0041823"/>
                  </a:ext>
                </a:extLst>
              </a:tr>
              <a:tr h="2295274">
                <a:tc gridSpan="9">
                  <a:txBody>
                    <a:bodyPr/>
                    <a:lstStyle/>
                    <a:p>
                      <a:pPr algn="l"/>
                      <a:r>
                        <a:rPr lang="en-US" sz="3600" dirty="0">
                          <a:solidFill>
                            <a:schemeClr val="bg1"/>
                          </a:solidFill>
                          <a:latin typeface="Times New Roman" panose="02020603050405020304" pitchFamily="18" charset="0"/>
                          <a:cs typeface="Times New Roman" panose="02020603050405020304" pitchFamily="18" charset="0"/>
                        </a:rPr>
                        <a:t>WHY?  Moving across a period there are the same number of electron shells, but more protons, which pull the electrons in tighter.  Atoms are smaller, ions are smaller, and electrons are pulled in when bonding stronger.  But what about NEON?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0227031"/>
                  </a:ext>
                </a:extLst>
              </a:tr>
            </a:tbl>
          </a:graphicData>
        </a:graphic>
      </p:graphicFrame>
    </p:spTree>
    <p:extLst>
      <p:ext uri="{BB962C8B-B14F-4D97-AF65-F5344CB8AC3E}">
        <p14:creationId xmlns:p14="http://schemas.microsoft.com/office/powerpoint/2010/main" val="7194181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65856-E5CD-7047-9E84-C17748B7602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025B901-4E6A-D904-7FD9-353B2A77FA6A}"/>
              </a:ext>
            </a:extLst>
          </p:cNvPr>
          <p:cNvGraphicFramePr>
            <a:graphicFrameLocks noGrp="1"/>
          </p:cNvGraphicFramePr>
          <p:nvPr>
            <p:extLst>
              <p:ext uri="{D42A27DB-BD31-4B8C-83A1-F6EECF244321}">
                <p14:modId xmlns:p14="http://schemas.microsoft.com/office/powerpoint/2010/main" val="3853756004"/>
              </p:ext>
            </p:extLst>
          </p:nvPr>
        </p:nvGraphicFramePr>
        <p:xfrm>
          <a:off x="1" y="0"/>
          <a:ext cx="12192003" cy="685800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407906153"/>
                    </a:ext>
                  </a:extLst>
                </a:gridCol>
                <a:gridCol w="1354667">
                  <a:extLst>
                    <a:ext uri="{9D8B030D-6E8A-4147-A177-3AD203B41FA5}">
                      <a16:colId xmlns:a16="http://schemas.microsoft.com/office/drawing/2014/main" val="2886621689"/>
                    </a:ext>
                  </a:extLst>
                </a:gridCol>
                <a:gridCol w="1354667">
                  <a:extLst>
                    <a:ext uri="{9D8B030D-6E8A-4147-A177-3AD203B41FA5}">
                      <a16:colId xmlns:a16="http://schemas.microsoft.com/office/drawing/2014/main" val="1963232224"/>
                    </a:ext>
                  </a:extLst>
                </a:gridCol>
                <a:gridCol w="1354667">
                  <a:extLst>
                    <a:ext uri="{9D8B030D-6E8A-4147-A177-3AD203B41FA5}">
                      <a16:colId xmlns:a16="http://schemas.microsoft.com/office/drawing/2014/main" val="2657643472"/>
                    </a:ext>
                  </a:extLst>
                </a:gridCol>
                <a:gridCol w="1354667">
                  <a:extLst>
                    <a:ext uri="{9D8B030D-6E8A-4147-A177-3AD203B41FA5}">
                      <a16:colId xmlns:a16="http://schemas.microsoft.com/office/drawing/2014/main" val="1978306293"/>
                    </a:ext>
                  </a:extLst>
                </a:gridCol>
                <a:gridCol w="1354667">
                  <a:extLst>
                    <a:ext uri="{9D8B030D-6E8A-4147-A177-3AD203B41FA5}">
                      <a16:colId xmlns:a16="http://schemas.microsoft.com/office/drawing/2014/main" val="1887241424"/>
                    </a:ext>
                  </a:extLst>
                </a:gridCol>
                <a:gridCol w="1354667">
                  <a:extLst>
                    <a:ext uri="{9D8B030D-6E8A-4147-A177-3AD203B41FA5}">
                      <a16:colId xmlns:a16="http://schemas.microsoft.com/office/drawing/2014/main" val="4050444208"/>
                    </a:ext>
                  </a:extLst>
                </a:gridCol>
                <a:gridCol w="1354667">
                  <a:extLst>
                    <a:ext uri="{9D8B030D-6E8A-4147-A177-3AD203B41FA5}">
                      <a16:colId xmlns:a16="http://schemas.microsoft.com/office/drawing/2014/main" val="2124727195"/>
                    </a:ext>
                  </a:extLst>
                </a:gridCol>
                <a:gridCol w="1354667">
                  <a:extLst>
                    <a:ext uri="{9D8B030D-6E8A-4147-A177-3AD203B41FA5}">
                      <a16:colId xmlns:a16="http://schemas.microsoft.com/office/drawing/2014/main" val="2796749752"/>
                    </a:ext>
                  </a:extLst>
                </a:gridCol>
              </a:tblGrid>
              <a:tr h="648193">
                <a:tc gridSpan="9">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69.  What is the period trend for 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9826216"/>
                  </a:ext>
                </a:extLst>
              </a:tr>
              <a:tr h="88179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Period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9307803"/>
                  </a:ext>
                </a:extLst>
              </a:tr>
              <a:tr h="1785279">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Electro</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Negativity</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5193218"/>
                  </a:ext>
                </a:extLst>
              </a:tr>
              <a:tr h="1247464">
                <a:tc gridSpan="9">
                  <a:txBody>
                    <a:bodyPr/>
                    <a:lstStyle/>
                    <a:p>
                      <a:pPr algn="ctr"/>
                      <a:r>
                        <a:rPr lang="en-US" sz="4000" dirty="0">
                          <a:solidFill>
                            <a:srgbClr val="FF0000"/>
                          </a:solidFill>
                          <a:latin typeface="Times New Roman" panose="02020603050405020304" pitchFamily="18" charset="0"/>
                          <a:cs typeface="Times New Roman" panose="02020603050405020304" pitchFamily="18" charset="0"/>
                        </a:rPr>
                        <a:t>The period trend for electronegativity value is increasing.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0041823"/>
                  </a:ext>
                </a:extLst>
              </a:tr>
              <a:tr h="2295274">
                <a:tc gridSpan="9">
                  <a:txBody>
                    <a:bodyPr/>
                    <a:lstStyle/>
                    <a:p>
                      <a:pPr algn="l"/>
                      <a:r>
                        <a:rPr lang="en-US" sz="3600" dirty="0">
                          <a:solidFill>
                            <a:srgbClr val="0000FF"/>
                          </a:solidFill>
                          <a:latin typeface="Times New Roman" panose="02020603050405020304" pitchFamily="18" charset="0"/>
                          <a:cs typeface="Times New Roman" panose="02020603050405020304" pitchFamily="18" charset="0"/>
                        </a:rPr>
                        <a:t>WHY?  </a:t>
                      </a:r>
                      <a:r>
                        <a:rPr lang="en-US" sz="3600" dirty="0">
                          <a:solidFill>
                            <a:schemeClr val="bg1"/>
                          </a:solidFill>
                          <a:latin typeface="Times New Roman" panose="02020603050405020304" pitchFamily="18" charset="0"/>
                          <a:cs typeface="Times New Roman" panose="02020603050405020304" pitchFamily="18" charset="0"/>
                        </a:rPr>
                        <a:t>Moving across a period there are the same number of electron shells, but more protons, which pull the electrons in tighter.  Atoms are smaller, ions are smaller, and electrons are pulled in when bonding stronger.  But what about NEON?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0227031"/>
                  </a:ext>
                </a:extLst>
              </a:tr>
            </a:tbl>
          </a:graphicData>
        </a:graphic>
      </p:graphicFrame>
    </p:spTree>
    <p:extLst>
      <p:ext uri="{BB962C8B-B14F-4D97-AF65-F5344CB8AC3E}">
        <p14:creationId xmlns:p14="http://schemas.microsoft.com/office/powerpoint/2010/main" val="13160937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69B84-E5E7-7110-595F-9B97465D948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D1CEA15-EBF5-8C19-C1F9-3CD336819AE1}"/>
              </a:ext>
            </a:extLst>
          </p:cNvPr>
          <p:cNvGraphicFramePr>
            <a:graphicFrameLocks noGrp="1"/>
          </p:cNvGraphicFramePr>
          <p:nvPr/>
        </p:nvGraphicFramePr>
        <p:xfrm>
          <a:off x="1" y="0"/>
          <a:ext cx="12192003" cy="685800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407906153"/>
                    </a:ext>
                  </a:extLst>
                </a:gridCol>
                <a:gridCol w="1354667">
                  <a:extLst>
                    <a:ext uri="{9D8B030D-6E8A-4147-A177-3AD203B41FA5}">
                      <a16:colId xmlns:a16="http://schemas.microsoft.com/office/drawing/2014/main" val="2886621689"/>
                    </a:ext>
                  </a:extLst>
                </a:gridCol>
                <a:gridCol w="1354667">
                  <a:extLst>
                    <a:ext uri="{9D8B030D-6E8A-4147-A177-3AD203B41FA5}">
                      <a16:colId xmlns:a16="http://schemas.microsoft.com/office/drawing/2014/main" val="1963232224"/>
                    </a:ext>
                  </a:extLst>
                </a:gridCol>
                <a:gridCol w="1354667">
                  <a:extLst>
                    <a:ext uri="{9D8B030D-6E8A-4147-A177-3AD203B41FA5}">
                      <a16:colId xmlns:a16="http://schemas.microsoft.com/office/drawing/2014/main" val="2657643472"/>
                    </a:ext>
                  </a:extLst>
                </a:gridCol>
                <a:gridCol w="1354667">
                  <a:extLst>
                    <a:ext uri="{9D8B030D-6E8A-4147-A177-3AD203B41FA5}">
                      <a16:colId xmlns:a16="http://schemas.microsoft.com/office/drawing/2014/main" val="1978306293"/>
                    </a:ext>
                  </a:extLst>
                </a:gridCol>
                <a:gridCol w="1354667">
                  <a:extLst>
                    <a:ext uri="{9D8B030D-6E8A-4147-A177-3AD203B41FA5}">
                      <a16:colId xmlns:a16="http://schemas.microsoft.com/office/drawing/2014/main" val="1887241424"/>
                    </a:ext>
                  </a:extLst>
                </a:gridCol>
                <a:gridCol w="1354667">
                  <a:extLst>
                    <a:ext uri="{9D8B030D-6E8A-4147-A177-3AD203B41FA5}">
                      <a16:colId xmlns:a16="http://schemas.microsoft.com/office/drawing/2014/main" val="4050444208"/>
                    </a:ext>
                  </a:extLst>
                </a:gridCol>
                <a:gridCol w="1354667">
                  <a:extLst>
                    <a:ext uri="{9D8B030D-6E8A-4147-A177-3AD203B41FA5}">
                      <a16:colId xmlns:a16="http://schemas.microsoft.com/office/drawing/2014/main" val="2124727195"/>
                    </a:ext>
                  </a:extLst>
                </a:gridCol>
                <a:gridCol w="1354667">
                  <a:extLst>
                    <a:ext uri="{9D8B030D-6E8A-4147-A177-3AD203B41FA5}">
                      <a16:colId xmlns:a16="http://schemas.microsoft.com/office/drawing/2014/main" val="2796749752"/>
                    </a:ext>
                  </a:extLst>
                </a:gridCol>
              </a:tblGrid>
              <a:tr h="648193">
                <a:tc gridSpan="9">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69.  What is the period trend for 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9826216"/>
                  </a:ext>
                </a:extLst>
              </a:tr>
              <a:tr h="88179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Period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9307803"/>
                  </a:ext>
                </a:extLst>
              </a:tr>
              <a:tr h="1785279">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Electro</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Negativity</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5193218"/>
                  </a:ext>
                </a:extLst>
              </a:tr>
              <a:tr h="1247464">
                <a:tc gridSpan="9">
                  <a:txBody>
                    <a:bodyPr/>
                    <a:lstStyle/>
                    <a:p>
                      <a:pPr algn="ctr"/>
                      <a:r>
                        <a:rPr lang="en-US" sz="4000" dirty="0">
                          <a:solidFill>
                            <a:srgbClr val="FF0000"/>
                          </a:solidFill>
                          <a:latin typeface="Times New Roman" panose="02020603050405020304" pitchFamily="18" charset="0"/>
                          <a:cs typeface="Times New Roman" panose="02020603050405020304" pitchFamily="18" charset="0"/>
                        </a:rPr>
                        <a:t>The period trend for electronegativity value is increasing.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0041823"/>
                  </a:ext>
                </a:extLst>
              </a:tr>
              <a:tr h="2295274">
                <a:tc gridSpan="9">
                  <a:txBody>
                    <a:bodyPr/>
                    <a:lstStyle/>
                    <a:p>
                      <a:pPr algn="l"/>
                      <a:r>
                        <a:rPr lang="en-US" sz="3600" dirty="0">
                          <a:solidFill>
                            <a:srgbClr val="0000FF"/>
                          </a:solidFill>
                          <a:latin typeface="Times New Roman" panose="02020603050405020304" pitchFamily="18" charset="0"/>
                          <a:cs typeface="Times New Roman" panose="02020603050405020304" pitchFamily="18" charset="0"/>
                        </a:rPr>
                        <a:t>WHY?  Moving across a period there are the same number of electron shells, but more protons, which pull the electrons in tighter.  Atoms are smaller, ions are smaller, and electrons are pulled in when bonding stronger.  But what about NEON?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0227031"/>
                  </a:ext>
                </a:extLst>
              </a:tr>
            </a:tbl>
          </a:graphicData>
        </a:graphic>
      </p:graphicFrame>
    </p:spTree>
    <p:extLst>
      <p:ext uri="{BB962C8B-B14F-4D97-AF65-F5344CB8AC3E}">
        <p14:creationId xmlns:p14="http://schemas.microsoft.com/office/powerpoint/2010/main" val="7726837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001F-7503-2E27-2824-01D583977DC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3229B4F-A22D-5D13-81F4-E0BA7FFBFFF9}"/>
              </a:ext>
            </a:extLst>
          </p:cNvPr>
          <p:cNvGraphicFramePr>
            <a:graphicFrameLocks noGrp="1"/>
          </p:cNvGraphicFramePr>
          <p:nvPr>
            <p:extLst>
              <p:ext uri="{D42A27DB-BD31-4B8C-83A1-F6EECF244321}">
                <p14:modId xmlns:p14="http://schemas.microsoft.com/office/powerpoint/2010/main" val="1147671851"/>
              </p:ext>
            </p:extLst>
          </p:nvPr>
        </p:nvGraphicFramePr>
        <p:xfrm>
          <a:off x="1" y="0"/>
          <a:ext cx="12192003" cy="685800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407906153"/>
                    </a:ext>
                  </a:extLst>
                </a:gridCol>
                <a:gridCol w="1354667">
                  <a:extLst>
                    <a:ext uri="{9D8B030D-6E8A-4147-A177-3AD203B41FA5}">
                      <a16:colId xmlns:a16="http://schemas.microsoft.com/office/drawing/2014/main" val="2886621689"/>
                    </a:ext>
                  </a:extLst>
                </a:gridCol>
                <a:gridCol w="1354667">
                  <a:extLst>
                    <a:ext uri="{9D8B030D-6E8A-4147-A177-3AD203B41FA5}">
                      <a16:colId xmlns:a16="http://schemas.microsoft.com/office/drawing/2014/main" val="1963232224"/>
                    </a:ext>
                  </a:extLst>
                </a:gridCol>
                <a:gridCol w="1354667">
                  <a:extLst>
                    <a:ext uri="{9D8B030D-6E8A-4147-A177-3AD203B41FA5}">
                      <a16:colId xmlns:a16="http://schemas.microsoft.com/office/drawing/2014/main" val="2657643472"/>
                    </a:ext>
                  </a:extLst>
                </a:gridCol>
                <a:gridCol w="1354667">
                  <a:extLst>
                    <a:ext uri="{9D8B030D-6E8A-4147-A177-3AD203B41FA5}">
                      <a16:colId xmlns:a16="http://schemas.microsoft.com/office/drawing/2014/main" val="1978306293"/>
                    </a:ext>
                  </a:extLst>
                </a:gridCol>
                <a:gridCol w="1354667">
                  <a:extLst>
                    <a:ext uri="{9D8B030D-6E8A-4147-A177-3AD203B41FA5}">
                      <a16:colId xmlns:a16="http://schemas.microsoft.com/office/drawing/2014/main" val="1887241424"/>
                    </a:ext>
                  </a:extLst>
                </a:gridCol>
                <a:gridCol w="1354667">
                  <a:extLst>
                    <a:ext uri="{9D8B030D-6E8A-4147-A177-3AD203B41FA5}">
                      <a16:colId xmlns:a16="http://schemas.microsoft.com/office/drawing/2014/main" val="4050444208"/>
                    </a:ext>
                  </a:extLst>
                </a:gridCol>
                <a:gridCol w="1354667">
                  <a:extLst>
                    <a:ext uri="{9D8B030D-6E8A-4147-A177-3AD203B41FA5}">
                      <a16:colId xmlns:a16="http://schemas.microsoft.com/office/drawing/2014/main" val="2124727195"/>
                    </a:ext>
                  </a:extLst>
                </a:gridCol>
                <a:gridCol w="1354667">
                  <a:extLst>
                    <a:ext uri="{9D8B030D-6E8A-4147-A177-3AD203B41FA5}">
                      <a16:colId xmlns:a16="http://schemas.microsoft.com/office/drawing/2014/main" val="2796749752"/>
                    </a:ext>
                  </a:extLst>
                </a:gridCol>
              </a:tblGrid>
              <a:tr h="669718">
                <a:tc gridSpan="9">
                  <a:txBody>
                    <a:bodyPr/>
                    <a:lstStyle/>
                    <a:p>
                      <a:pPr algn="l"/>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69.  What is the period trend for 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9826216"/>
                  </a:ext>
                </a:extLst>
              </a:tr>
              <a:tr h="911072">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Period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9307803"/>
                  </a:ext>
                </a:extLst>
              </a:tr>
              <a:tr h="1844564">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Electro</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Negativity</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5193218"/>
                  </a:ext>
                </a:extLst>
              </a:tr>
              <a:tr h="3432646">
                <a:tc gridSpan="9">
                  <a:txBody>
                    <a:bodyPr/>
                    <a:lstStyle/>
                    <a:p>
                      <a:pPr algn="l"/>
                      <a:r>
                        <a:rPr lang="en-US" sz="3600" dirty="0">
                          <a:solidFill>
                            <a:srgbClr val="0000FF"/>
                          </a:solidFill>
                          <a:latin typeface="Times New Roman" panose="02020603050405020304" pitchFamily="18" charset="0"/>
                          <a:cs typeface="Times New Roman" panose="02020603050405020304" pitchFamily="18" charset="0"/>
                        </a:rPr>
                        <a:t>70.  Neon has NO electronegativity value.  It’s a noble gas and it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has NO TENDENCY to gain electrons in a bond, it has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no tendency to make bonds. </a:t>
                      </a:r>
                    </a:p>
                    <a:p>
                      <a:pPr algn="ctr"/>
                      <a:endParaRPr lang="en-US" sz="3200" dirty="0">
                        <a:solidFill>
                          <a:srgbClr val="0000FF"/>
                        </a:solidFill>
                        <a:latin typeface="Times New Roman" panose="02020603050405020304" pitchFamily="18" charset="0"/>
                        <a:cs typeface="Times New Roman" panose="02020603050405020304" pitchFamily="18" charset="0"/>
                      </a:endParaRPr>
                    </a:p>
                    <a:p>
                      <a:pPr algn="l"/>
                      <a:r>
                        <a:rPr lang="en-US" sz="3600" dirty="0">
                          <a:solidFill>
                            <a:srgbClr val="FF0000"/>
                          </a:solidFill>
                          <a:latin typeface="Times New Roman" panose="02020603050405020304" pitchFamily="18" charset="0"/>
                          <a:cs typeface="Times New Roman" panose="02020603050405020304" pitchFamily="18" charset="0"/>
                        </a:rPr>
                        <a:t>Neon has only full shells, it’s fully stable and it is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“disinterested” in helping other atoms get more stable.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44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0041823"/>
                  </a:ext>
                </a:extLst>
              </a:tr>
            </a:tbl>
          </a:graphicData>
        </a:graphic>
      </p:graphicFrame>
    </p:spTree>
    <p:extLst>
      <p:ext uri="{BB962C8B-B14F-4D97-AF65-F5344CB8AC3E}">
        <p14:creationId xmlns:p14="http://schemas.microsoft.com/office/powerpoint/2010/main" val="18664172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DC7ADF-9F63-4472-BC23-C78CA975D458}"/>
              </a:ext>
            </a:extLst>
          </p:cNvPr>
          <p:cNvSpPr txBox="1"/>
          <p:nvPr/>
        </p:nvSpPr>
        <p:spPr>
          <a:xfrm>
            <a:off x="185529" y="0"/>
            <a:ext cx="11622158" cy="1477328"/>
          </a:xfrm>
          <a:prstGeom prst="rect">
            <a:avLst/>
          </a:prstGeom>
          <a:noFill/>
        </p:spPr>
        <p:txBody>
          <a:bodyPr wrap="square" rtlCol="0">
            <a:spAutoFit/>
          </a:bodyPr>
          <a:lstStyle/>
          <a:p>
            <a:r>
              <a:rPr lang="en-US" sz="7200" dirty="0">
                <a:latin typeface="Times New Roman" panose="02020603050405020304" pitchFamily="18" charset="0"/>
                <a:cs typeface="Times New Roman" panose="02020603050405020304" pitchFamily="18" charset="0"/>
              </a:rPr>
              <a:t>Exceptions to the trends.</a:t>
            </a:r>
          </a:p>
          <a:p>
            <a:endParaRPr lang="en-US" dirty="0"/>
          </a:p>
        </p:txBody>
      </p:sp>
      <p:pic>
        <p:nvPicPr>
          <p:cNvPr id="1026" name="Picture 2" descr="https://chem.libretexts.org/@api/deki/files/70003/CK12_Screenshot_3-2-1.png?revision=1&amp;size=bestfit&amp;width=344&amp;height=245">
            <a:extLst>
              <a:ext uri="{FF2B5EF4-FFF2-40B4-BE49-F238E27FC236}">
                <a16:creationId xmlns:a16="http://schemas.microsoft.com/office/drawing/2014/main" id="{314C4595-E0C8-405D-9297-3F24200299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513"/>
          <a:stretch/>
        </p:blipFill>
        <p:spPr bwMode="auto">
          <a:xfrm>
            <a:off x="0" y="1223087"/>
            <a:ext cx="7833622" cy="532737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alpo dog food">
            <a:extLst>
              <a:ext uri="{FF2B5EF4-FFF2-40B4-BE49-F238E27FC236}">
                <a16:creationId xmlns:a16="http://schemas.microsoft.com/office/drawing/2014/main" id="{C4CEA9A8-575E-49B6-B9B4-837BAD9F74F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0629" r="10018"/>
          <a:stretch/>
        </p:blipFill>
        <p:spPr bwMode="auto">
          <a:xfrm rot="21164438">
            <a:off x="793539" y="3032582"/>
            <a:ext cx="2051520" cy="25853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6FD9F82-10BC-4518-B692-C918C462C102}"/>
              </a:ext>
            </a:extLst>
          </p:cNvPr>
          <p:cNvSpPr txBox="1"/>
          <p:nvPr/>
        </p:nvSpPr>
        <p:spPr>
          <a:xfrm>
            <a:off x="8176590" y="1039840"/>
            <a:ext cx="4015410" cy="569386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 first trend you learned about wasn’t even called a trend back then.  We learned that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nine atoms touch the staircase on the periodic table, but only 7 atoms are metalloids.  </a:t>
            </a: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71.  These atoms: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Al &amp; Po are the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“dog food exception”.</a:t>
            </a:r>
          </a:p>
          <a:p>
            <a:pPr algn="ctr"/>
            <a:r>
              <a:rPr lang="en-US" sz="2800" dirty="0">
                <a:solidFill>
                  <a:srgbClr val="FF0000"/>
                </a:solidFill>
                <a:latin typeface="Times New Roman" panose="02020603050405020304" pitchFamily="18" charset="0"/>
                <a:cs typeface="Times New Roman" panose="02020603050405020304" pitchFamily="18" charset="0"/>
              </a:rPr>
              <a:t>That’s why I have a can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of </a:t>
            </a:r>
            <a:r>
              <a:rPr lang="en-US" sz="2800" dirty="0" err="1">
                <a:solidFill>
                  <a:srgbClr val="FF0000"/>
                </a:solidFill>
                <a:latin typeface="Times New Roman" panose="02020603050405020304" pitchFamily="18" charset="0"/>
                <a:cs typeface="Times New Roman" panose="02020603050405020304" pitchFamily="18" charset="0"/>
              </a:rPr>
              <a:t>AlPo</a:t>
            </a:r>
            <a:r>
              <a:rPr lang="en-US" sz="2800" dirty="0">
                <a:solidFill>
                  <a:srgbClr val="FF0000"/>
                </a:solidFill>
                <a:latin typeface="Times New Roman" panose="02020603050405020304" pitchFamily="18" charset="0"/>
                <a:cs typeface="Times New Roman" panose="02020603050405020304" pitchFamily="18" charset="0"/>
              </a:rPr>
              <a:t> dog food.  </a:t>
            </a:r>
            <a:endParaRPr lang="en-US" dirty="0">
              <a:solidFill>
                <a:srgbClr val="FF0000"/>
              </a:solidFill>
            </a:endParaRPr>
          </a:p>
        </p:txBody>
      </p:sp>
    </p:spTree>
    <p:extLst>
      <p:ext uri="{BB962C8B-B14F-4D97-AF65-F5344CB8AC3E}">
        <p14:creationId xmlns:p14="http://schemas.microsoft.com/office/powerpoint/2010/main" val="13841534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84B5DC-4601-484D-8063-2293ABA8A1AD}"/>
              </a:ext>
            </a:extLst>
          </p:cNvPr>
          <p:cNvSpPr txBox="1"/>
          <p:nvPr/>
        </p:nvSpPr>
        <p:spPr>
          <a:xfrm>
            <a:off x="40310" y="0"/>
            <a:ext cx="11688417" cy="646331"/>
          </a:xfrm>
          <a:prstGeom prst="rect">
            <a:avLst/>
          </a:prstGeom>
          <a:noFill/>
        </p:spPr>
        <p:txBody>
          <a:bodyPr wrap="square" rtlCol="0">
            <a:spAutoFit/>
          </a:bodyPr>
          <a:lstStyle/>
          <a:p>
            <a:r>
              <a:rPr lang="en-US" sz="3600" dirty="0"/>
              <a:t>Most trends have exceptions.  On the Periodic table, and off.  </a:t>
            </a:r>
          </a:p>
        </p:txBody>
      </p:sp>
      <p:pic>
        <p:nvPicPr>
          <p:cNvPr id="8194" name="Picture 2" descr="Image result for cargo short">
            <a:extLst>
              <a:ext uri="{FF2B5EF4-FFF2-40B4-BE49-F238E27FC236}">
                <a16:creationId xmlns:a16="http://schemas.microsoft.com/office/drawing/2014/main" id="{22A5E8CD-B986-4E10-8C94-4826419AE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87" y="903427"/>
            <a:ext cx="4592432" cy="27806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424DED1-9DC7-4987-9FCA-BF783B29DD22}"/>
              </a:ext>
            </a:extLst>
          </p:cNvPr>
          <p:cNvSpPr txBox="1"/>
          <p:nvPr/>
        </p:nvSpPr>
        <p:spPr>
          <a:xfrm>
            <a:off x="278296" y="898122"/>
            <a:ext cx="1524000" cy="1415772"/>
          </a:xfrm>
          <a:prstGeom prst="rect">
            <a:avLst/>
          </a:prstGeom>
          <a:solidFill>
            <a:schemeClr val="bg1"/>
          </a:solidFill>
        </p:spPr>
        <p:txBody>
          <a:bodyPr wrap="square" rtlCol="0">
            <a:spAutoFit/>
          </a:bodyPr>
          <a:lstStyle/>
          <a:p>
            <a:pPr algn="ctr"/>
            <a:endParaRPr lang="en-US" dirty="0"/>
          </a:p>
          <a:p>
            <a:pPr algn="ctr"/>
            <a:r>
              <a:rPr lang="en-US" dirty="0">
                <a:solidFill>
                  <a:srgbClr val="0000FF"/>
                </a:solidFill>
              </a:rPr>
              <a:t>September</a:t>
            </a:r>
          </a:p>
          <a:p>
            <a:pPr algn="ctr"/>
            <a:endParaRPr lang="en-US" dirty="0"/>
          </a:p>
          <a:p>
            <a:pPr algn="ctr"/>
            <a:endParaRPr lang="en-US" sz="800" dirty="0"/>
          </a:p>
          <a:p>
            <a:pPr algn="ctr"/>
            <a:endParaRPr lang="en-US" sz="800" dirty="0"/>
          </a:p>
          <a:p>
            <a:pPr algn="ctr"/>
            <a:endParaRPr lang="en-US" sz="800" dirty="0"/>
          </a:p>
          <a:p>
            <a:pPr algn="ctr"/>
            <a:endParaRPr lang="en-US" sz="800" dirty="0"/>
          </a:p>
        </p:txBody>
      </p:sp>
      <p:pic>
        <p:nvPicPr>
          <p:cNvPr id="5" name="Picture 2" descr="Image result for cargo short">
            <a:extLst>
              <a:ext uri="{FF2B5EF4-FFF2-40B4-BE49-F238E27FC236}">
                <a16:creationId xmlns:a16="http://schemas.microsoft.com/office/drawing/2014/main" id="{746ABA29-B25D-42BE-8675-6DFB888D5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2519" y="903427"/>
            <a:ext cx="4592432" cy="278067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074CF81-A5E2-4474-9F3C-796FC3D7AFC6}"/>
              </a:ext>
            </a:extLst>
          </p:cNvPr>
          <p:cNvSpPr txBox="1"/>
          <p:nvPr/>
        </p:nvSpPr>
        <p:spPr>
          <a:xfrm>
            <a:off x="5122519" y="903427"/>
            <a:ext cx="1524000" cy="1415772"/>
          </a:xfrm>
          <a:prstGeom prst="rect">
            <a:avLst/>
          </a:prstGeom>
          <a:solidFill>
            <a:schemeClr val="bg1"/>
          </a:solidFill>
        </p:spPr>
        <p:txBody>
          <a:bodyPr wrap="square" rtlCol="0">
            <a:spAutoFit/>
          </a:bodyPr>
          <a:lstStyle/>
          <a:p>
            <a:pPr algn="ctr"/>
            <a:endParaRPr lang="en-US" dirty="0"/>
          </a:p>
          <a:p>
            <a:pPr algn="ctr"/>
            <a:r>
              <a:rPr lang="en-US" dirty="0">
                <a:solidFill>
                  <a:srgbClr val="0000FF"/>
                </a:solidFill>
              </a:rPr>
              <a:t>October</a:t>
            </a:r>
          </a:p>
          <a:p>
            <a:pPr algn="ctr"/>
            <a:endParaRPr lang="en-US" dirty="0"/>
          </a:p>
          <a:p>
            <a:pPr algn="ctr"/>
            <a:endParaRPr lang="en-US" sz="800" dirty="0"/>
          </a:p>
          <a:p>
            <a:pPr algn="ctr"/>
            <a:endParaRPr lang="en-US" sz="800" dirty="0"/>
          </a:p>
          <a:p>
            <a:pPr algn="ctr"/>
            <a:endParaRPr lang="en-US" sz="800" dirty="0"/>
          </a:p>
          <a:p>
            <a:pPr algn="ctr"/>
            <a:endParaRPr lang="en-US" sz="800" dirty="0"/>
          </a:p>
        </p:txBody>
      </p:sp>
      <p:pic>
        <p:nvPicPr>
          <p:cNvPr id="7" name="Picture 2" descr="Image result for cargo short">
            <a:extLst>
              <a:ext uri="{FF2B5EF4-FFF2-40B4-BE49-F238E27FC236}">
                <a16:creationId xmlns:a16="http://schemas.microsoft.com/office/drawing/2014/main" id="{44EB7458-C8F4-4844-B2C9-331088E78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87" y="3825531"/>
            <a:ext cx="4592432" cy="27806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B6EFACA-730F-4AFD-BF74-899079A9157F}"/>
              </a:ext>
            </a:extLst>
          </p:cNvPr>
          <p:cNvSpPr txBox="1"/>
          <p:nvPr/>
        </p:nvSpPr>
        <p:spPr>
          <a:xfrm>
            <a:off x="225287" y="3825531"/>
            <a:ext cx="1524000" cy="1415772"/>
          </a:xfrm>
          <a:prstGeom prst="rect">
            <a:avLst/>
          </a:prstGeom>
          <a:solidFill>
            <a:schemeClr val="bg1"/>
          </a:solidFill>
        </p:spPr>
        <p:txBody>
          <a:bodyPr wrap="square" rtlCol="0">
            <a:spAutoFit/>
          </a:bodyPr>
          <a:lstStyle/>
          <a:p>
            <a:pPr algn="ctr"/>
            <a:endParaRPr lang="en-US" dirty="0"/>
          </a:p>
          <a:p>
            <a:pPr algn="ctr"/>
            <a:r>
              <a:rPr lang="en-US" dirty="0">
                <a:solidFill>
                  <a:srgbClr val="0000FF"/>
                </a:solidFill>
              </a:rPr>
              <a:t>November</a:t>
            </a:r>
          </a:p>
          <a:p>
            <a:pPr algn="ctr"/>
            <a:endParaRPr lang="en-US" dirty="0"/>
          </a:p>
          <a:p>
            <a:pPr algn="ctr"/>
            <a:endParaRPr lang="en-US" sz="800" dirty="0"/>
          </a:p>
          <a:p>
            <a:pPr algn="ctr"/>
            <a:endParaRPr lang="en-US" sz="800" dirty="0"/>
          </a:p>
          <a:p>
            <a:pPr algn="ctr"/>
            <a:endParaRPr lang="en-US" sz="800" dirty="0"/>
          </a:p>
          <a:p>
            <a:pPr algn="ctr"/>
            <a:endParaRPr lang="en-US" sz="800" dirty="0"/>
          </a:p>
        </p:txBody>
      </p:sp>
      <p:pic>
        <p:nvPicPr>
          <p:cNvPr id="9" name="Picture 2" descr="Image result for cargo short">
            <a:extLst>
              <a:ext uri="{FF2B5EF4-FFF2-40B4-BE49-F238E27FC236}">
                <a16:creationId xmlns:a16="http://schemas.microsoft.com/office/drawing/2014/main" id="{86DBA571-0728-46D5-B27A-25EE5322B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7739" y="3966409"/>
            <a:ext cx="4592432" cy="278067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3BB3A67-050C-446C-ABF3-8B951A3236F2}"/>
              </a:ext>
            </a:extLst>
          </p:cNvPr>
          <p:cNvSpPr txBox="1"/>
          <p:nvPr/>
        </p:nvSpPr>
        <p:spPr>
          <a:xfrm>
            <a:off x="5267739" y="3966409"/>
            <a:ext cx="1524000" cy="1415772"/>
          </a:xfrm>
          <a:prstGeom prst="rect">
            <a:avLst/>
          </a:prstGeom>
          <a:solidFill>
            <a:schemeClr val="bg1"/>
          </a:solidFill>
        </p:spPr>
        <p:txBody>
          <a:bodyPr wrap="square" rtlCol="0">
            <a:spAutoFit/>
          </a:bodyPr>
          <a:lstStyle/>
          <a:p>
            <a:pPr algn="ctr"/>
            <a:endParaRPr lang="en-US" dirty="0"/>
          </a:p>
          <a:p>
            <a:pPr algn="ctr"/>
            <a:r>
              <a:rPr lang="en-US" dirty="0">
                <a:solidFill>
                  <a:srgbClr val="0000FF"/>
                </a:solidFill>
              </a:rPr>
              <a:t>December</a:t>
            </a:r>
          </a:p>
          <a:p>
            <a:pPr algn="ctr"/>
            <a:endParaRPr lang="en-US" dirty="0"/>
          </a:p>
          <a:p>
            <a:pPr algn="ctr"/>
            <a:endParaRPr lang="en-US" sz="800" dirty="0"/>
          </a:p>
          <a:p>
            <a:pPr algn="ctr"/>
            <a:endParaRPr lang="en-US" sz="800" dirty="0"/>
          </a:p>
          <a:p>
            <a:pPr algn="ctr"/>
            <a:endParaRPr lang="en-US" sz="800" dirty="0"/>
          </a:p>
          <a:p>
            <a:pPr algn="ctr"/>
            <a:endParaRPr lang="en-US" sz="800" dirty="0"/>
          </a:p>
        </p:txBody>
      </p:sp>
      <p:pic>
        <p:nvPicPr>
          <p:cNvPr id="8196" name="Picture 4" descr="Image result for men standing in line">
            <a:extLst>
              <a:ext uri="{FF2B5EF4-FFF2-40B4-BE49-F238E27FC236}">
                <a16:creationId xmlns:a16="http://schemas.microsoft.com/office/drawing/2014/main" id="{61CB85AB-38E2-4E9D-AE08-FBBA2A1945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947"/>
          <a:stretch/>
        </p:blipFill>
        <p:spPr bwMode="auto">
          <a:xfrm>
            <a:off x="10019751" y="588086"/>
            <a:ext cx="2013776" cy="58706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0D93F65-6498-47C0-A9D3-1484F9FCDC61}"/>
              </a:ext>
            </a:extLst>
          </p:cNvPr>
          <p:cNvSpPr txBox="1"/>
          <p:nvPr/>
        </p:nvSpPr>
        <p:spPr>
          <a:xfrm>
            <a:off x="10402957" y="6289792"/>
            <a:ext cx="1563756" cy="523220"/>
          </a:xfrm>
          <a:prstGeom prst="rect">
            <a:avLst/>
          </a:prstGeom>
          <a:noFill/>
        </p:spPr>
        <p:txBody>
          <a:bodyPr wrap="square" rtlCol="0">
            <a:spAutoFit/>
          </a:bodyPr>
          <a:lstStyle/>
          <a:p>
            <a:pPr algn="ctr"/>
            <a:r>
              <a:rPr lang="en-US" sz="2800" b="1" dirty="0">
                <a:solidFill>
                  <a:srgbClr val="FF0000"/>
                </a:solidFill>
                <a:latin typeface="Comic Sans MS" panose="030F0702030302020204" pitchFamily="66" charset="0"/>
              </a:rPr>
              <a:t>TODAY</a:t>
            </a:r>
          </a:p>
        </p:txBody>
      </p:sp>
    </p:spTree>
    <p:extLst>
      <p:ext uri="{BB962C8B-B14F-4D97-AF65-F5344CB8AC3E}">
        <p14:creationId xmlns:p14="http://schemas.microsoft.com/office/powerpoint/2010/main" val="2389633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EEB942-B761-4AE5-A412-C31C4354614B}"/>
              </a:ext>
            </a:extLst>
          </p:cNvPr>
          <p:cNvSpPr txBox="1"/>
          <p:nvPr/>
        </p:nvSpPr>
        <p:spPr>
          <a:xfrm>
            <a:off x="0" y="0"/>
            <a:ext cx="12192000" cy="224676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Wearing pants is not the end of the trend, it’s an exception to the trend.  </a:t>
            </a: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 trend is a pattern that is predictable and repetitive, but it can go oops.</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72.  What are the atomic masses of these elements in period 4?</a:t>
            </a:r>
          </a:p>
        </p:txBody>
      </p:sp>
      <p:graphicFrame>
        <p:nvGraphicFramePr>
          <p:cNvPr id="3" name="Table 2">
            <a:extLst>
              <a:ext uri="{FF2B5EF4-FFF2-40B4-BE49-F238E27FC236}">
                <a16:creationId xmlns:a16="http://schemas.microsoft.com/office/drawing/2014/main" id="{322BFF4B-70F3-4994-B8DB-A6808D269889}"/>
              </a:ext>
            </a:extLst>
          </p:cNvPr>
          <p:cNvGraphicFramePr>
            <a:graphicFrameLocks noGrp="1"/>
          </p:cNvGraphicFramePr>
          <p:nvPr>
            <p:extLst>
              <p:ext uri="{D42A27DB-BD31-4B8C-83A1-F6EECF244321}">
                <p14:modId xmlns:p14="http://schemas.microsoft.com/office/powerpoint/2010/main" val="3989945881"/>
              </p:ext>
            </p:extLst>
          </p:nvPr>
        </p:nvGraphicFramePr>
        <p:xfrm>
          <a:off x="-1" y="2447636"/>
          <a:ext cx="12192000" cy="2667114"/>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623089242"/>
                    </a:ext>
                  </a:extLst>
                </a:gridCol>
                <a:gridCol w="2032000">
                  <a:extLst>
                    <a:ext uri="{9D8B030D-6E8A-4147-A177-3AD203B41FA5}">
                      <a16:colId xmlns:a16="http://schemas.microsoft.com/office/drawing/2014/main" val="1442622279"/>
                    </a:ext>
                  </a:extLst>
                </a:gridCol>
                <a:gridCol w="2032000">
                  <a:extLst>
                    <a:ext uri="{9D8B030D-6E8A-4147-A177-3AD203B41FA5}">
                      <a16:colId xmlns:a16="http://schemas.microsoft.com/office/drawing/2014/main" val="1503669264"/>
                    </a:ext>
                  </a:extLst>
                </a:gridCol>
                <a:gridCol w="2032000">
                  <a:extLst>
                    <a:ext uri="{9D8B030D-6E8A-4147-A177-3AD203B41FA5}">
                      <a16:colId xmlns:a16="http://schemas.microsoft.com/office/drawing/2014/main" val="2629712300"/>
                    </a:ext>
                  </a:extLst>
                </a:gridCol>
                <a:gridCol w="2032000">
                  <a:extLst>
                    <a:ext uri="{9D8B030D-6E8A-4147-A177-3AD203B41FA5}">
                      <a16:colId xmlns:a16="http://schemas.microsoft.com/office/drawing/2014/main" val="346839613"/>
                    </a:ext>
                  </a:extLst>
                </a:gridCol>
                <a:gridCol w="2032000">
                  <a:extLst>
                    <a:ext uri="{9D8B030D-6E8A-4147-A177-3AD203B41FA5}">
                      <a16:colId xmlns:a16="http://schemas.microsoft.com/office/drawing/2014/main" val="795958675"/>
                    </a:ext>
                  </a:extLst>
                </a:gridCol>
              </a:tblGrid>
              <a:tr h="889038">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Mn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Fe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Ni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Cu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0518926"/>
                  </a:ext>
                </a:extLst>
              </a:tr>
              <a:tr h="889038">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54.9380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55.845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58.9332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1" dirty="0">
                          <a:solidFill>
                            <a:srgbClr val="FF0000"/>
                          </a:solidFill>
                          <a:latin typeface="Times New Roman" panose="02020603050405020304" pitchFamily="18" charset="0"/>
                          <a:cs typeface="Times New Roman" panose="02020603050405020304" pitchFamily="18" charset="0"/>
                        </a:rPr>
                        <a:t>58.693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64.456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123913"/>
                  </a:ext>
                </a:extLst>
              </a:tr>
              <a:tr h="889038">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trend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1"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1"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0376569"/>
                  </a:ext>
                </a:extLst>
              </a:tr>
            </a:tbl>
          </a:graphicData>
        </a:graphic>
      </p:graphicFrame>
      <p:sp>
        <p:nvSpPr>
          <p:cNvPr id="4" name="TextBox 3">
            <a:extLst>
              <a:ext uri="{FF2B5EF4-FFF2-40B4-BE49-F238E27FC236}">
                <a16:creationId xmlns:a16="http://schemas.microsoft.com/office/drawing/2014/main" id="{C91536BB-B60C-4B92-B8B1-0B179C72A3DA}"/>
              </a:ext>
            </a:extLst>
          </p:cNvPr>
          <p:cNvSpPr txBox="1"/>
          <p:nvPr/>
        </p:nvSpPr>
        <p:spPr>
          <a:xfrm>
            <a:off x="-1" y="5842337"/>
            <a:ext cx="12191999" cy="1015663"/>
          </a:xfrm>
          <a:prstGeom prst="rect">
            <a:avLst/>
          </a:prstGeom>
          <a:solidFill>
            <a:schemeClr val="tx1"/>
          </a:solidFill>
        </p:spPr>
        <p:txBody>
          <a:bodyPr wrap="square" rtlCol="0">
            <a:spAutoFit/>
          </a:bodyPr>
          <a:lstStyle/>
          <a:p>
            <a:r>
              <a:rPr lang="en-US" sz="6000" dirty="0">
                <a:solidFill>
                  <a:schemeClr val="bg1"/>
                </a:solidFill>
                <a:latin typeface="The Serif Hand Extrablack" panose="03070B02030502020204" pitchFamily="66" charset="0"/>
              </a:rPr>
              <a:t>73.  </a:t>
            </a:r>
            <a:r>
              <a:rPr lang="en-US" sz="6000" b="1" dirty="0">
                <a:solidFill>
                  <a:schemeClr val="bg1"/>
                </a:solidFill>
                <a:latin typeface="The Serif Hand Extrablack" panose="03070B02030502020204" pitchFamily="66" charset="0"/>
              </a:rPr>
              <a:t>Nickel does NOT DESTROY the trend, it’s an exception.  </a:t>
            </a:r>
          </a:p>
        </p:txBody>
      </p:sp>
    </p:spTree>
    <p:extLst>
      <p:ext uri="{BB962C8B-B14F-4D97-AF65-F5344CB8AC3E}">
        <p14:creationId xmlns:p14="http://schemas.microsoft.com/office/powerpoint/2010/main" val="1427023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351BBC8-AD77-40FF-B661-840E2BF9018A}"/>
              </a:ext>
            </a:extLst>
          </p:cNvPr>
          <p:cNvGraphicFramePr>
            <a:graphicFrameLocks noGrp="1"/>
          </p:cNvGraphicFramePr>
          <p:nvPr>
            <p:extLst>
              <p:ext uri="{D42A27DB-BD31-4B8C-83A1-F6EECF244321}">
                <p14:modId xmlns:p14="http://schemas.microsoft.com/office/powerpoint/2010/main" val="4249763949"/>
              </p:ext>
            </p:extLst>
          </p:nvPr>
        </p:nvGraphicFramePr>
        <p:xfrm>
          <a:off x="0" y="0"/>
          <a:ext cx="12192003" cy="2493819"/>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1378469290"/>
                    </a:ext>
                  </a:extLst>
                </a:gridCol>
                <a:gridCol w="1354667">
                  <a:extLst>
                    <a:ext uri="{9D8B030D-6E8A-4147-A177-3AD203B41FA5}">
                      <a16:colId xmlns:a16="http://schemas.microsoft.com/office/drawing/2014/main" val="2003922264"/>
                    </a:ext>
                  </a:extLst>
                </a:gridCol>
                <a:gridCol w="1354667">
                  <a:extLst>
                    <a:ext uri="{9D8B030D-6E8A-4147-A177-3AD203B41FA5}">
                      <a16:colId xmlns:a16="http://schemas.microsoft.com/office/drawing/2014/main" val="3096074444"/>
                    </a:ext>
                  </a:extLst>
                </a:gridCol>
                <a:gridCol w="1354667">
                  <a:extLst>
                    <a:ext uri="{9D8B030D-6E8A-4147-A177-3AD203B41FA5}">
                      <a16:colId xmlns:a16="http://schemas.microsoft.com/office/drawing/2014/main" val="1354328082"/>
                    </a:ext>
                  </a:extLst>
                </a:gridCol>
                <a:gridCol w="1354667">
                  <a:extLst>
                    <a:ext uri="{9D8B030D-6E8A-4147-A177-3AD203B41FA5}">
                      <a16:colId xmlns:a16="http://schemas.microsoft.com/office/drawing/2014/main" val="3969846187"/>
                    </a:ext>
                  </a:extLst>
                </a:gridCol>
                <a:gridCol w="1354667">
                  <a:extLst>
                    <a:ext uri="{9D8B030D-6E8A-4147-A177-3AD203B41FA5}">
                      <a16:colId xmlns:a16="http://schemas.microsoft.com/office/drawing/2014/main" val="1552571669"/>
                    </a:ext>
                  </a:extLst>
                </a:gridCol>
                <a:gridCol w="1354667">
                  <a:extLst>
                    <a:ext uri="{9D8B030D-6E8A-4147-A177-3AD203B41FA5}">
                      <a16:colId xmlns:a16="http://schemas.microsoft.com/office/drawing/2014/main" val="280573193"/>
                    </a:ext>
                  </a:extLst>
                </a:gridCol>
                <a:gridCol w="1354667">
                  <a:extLst>
                    <a:ext uri="{9D8B030D-6E8A-4147-A177-3AD203B41FA5}">
                      <a16:colId xmlns:a16="http://schemas.microsoft.com/office/drawing/2014/main" val="1726533108"/>
                    </a:ext>
                  </a:extLst>
                </a:gridCol>
                <a:gridCol w="1354667">
                  <a:extLst>
                    <a:ext uri="{9D8B030D-6E8A-4147-A177-3AD203B41FA5}">
                      <a16:colId xmlns:a16="http://schemas.microsoft.com/office/drawing/2014/main" val="3540548578"/>
                    </a:ext>
                  </a:extLst>
                </a:gridCol>
              </a:tblGrid>
              <a:tr h="536645">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3235394"/>
                  </a:ext>
                </a:extLst>
              </a:tr>
              <a:tr h="978587">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Radius </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in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1" dirty="0">
                          <a:solidFill>
                            <a:srgbClr val="FF0000"/>
                          </a:solidFill>
                          <a:latin typeface="Times New Roman" panose="02020603050405020304" pitchFamily="18" charset="0"/>
                          <a:cs typeface="Times New Roman" panose="02020603050405020304" pitchFamily="18" charset="0"/>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9500361"/>
                  </a:ext>
                </a:extLst>
              </a:tr>
              <a:tr h="978587">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start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3451525"/>
                  </a:ext>
                </a:extLst>
              </a:tr>
            </a:tbl>
          </a:graphicData>
        </a:graphic>
      </p:graphicFrame>
      <p:sp>
        <p:nvSpPr>
          <p:cNvPr id="3" name="TextBox 2">
            <a:extLst>
              <a:ext uri="{FF2B5EF4-FFF2-40B4-BE49-F238E27FC236}">
                <a16:creationId xmlns:a16="http://schemas.microsoft.com/office/drawing/2014/main" id="{C8D8CA5D-121F-4E0B-A85A-6DD8CCFDC078}"/>
              </a:ext>
            </a:extLst>
          </p:cNvPr>
          <p:cNvSpPr txBox="1"/>
          <p:nvPr/>
        </p:nvSpPr>
        <p:spPr>
          <a:xfrm>
            <a:off x="0" y="2817091"/>
            <a:ext cx="12192000" cy="2800767"/>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74.  The period trend for atomic radius is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decreasing.  </a:t>
            </a:r>
            <a:r>
              <a:rPr lang="en-US" sz="4400" dirty="0">
                <a:solidFill>
                  <a:srgbClr val="FF0000"/>
                </a:solidFill>
                <a:latin typeface="Times New Roman" panose="02020603050405020304" pitchFamily="18" charset="0"/>
                <a:cs typeface="Times New Roman" panose="02020603050405020304" pitchFamily="18" charset="0"/>
              </a:rPr>
              <a:t>Neon is an exception to this trend.</a:t>
            </a:r>
          </a:p>
          <a:p>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       No big deal.  </a:t>
            </a:r>
          </a:p>
        </p:txBody>
      </p:sp>
    </p:spTree>
    <p:extLst>
      <p:ext uri="{BB962C8B-B14F-4D97-AF65-F5344CB8AC3E}">
        <p14:creationId xmlns:p14="http://schemas.microsoft.com/office/powerpoint/2010/main" val="10385012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4E61A92-4771-47F5-9D2B-7BA22A7250D2}"/>
              </a:ext>
            </a:extLst>
          </p:cNvPr>
          <p:cNvGraphicFramePr>
            <a:graphicFrameLocks noGrp="1"/>
          </p:cNvGraphicFramePr>
          <p:nvPr>
            <p:extLst>
              <p:ext uri="{D42A27DB-BD31-4B8C-83A1-F6EECF244321}">
                <p14:modId xmlns:p14="http://schemas.microsoft.com/office/powerpoint/2010/main" val="852046213"/>
              </p:ext>
            </p:extLst>
          </p:nvPr>
        </p:nvGraphicFramePr>
        <p:xfrm>
          <a:off x="359464" y="1668720"/>
          <a:ext cx="9144000" cy="4810908"/>
        </p:xfrm>
        <a:graphic>
          <a:graphicData uri="http://schemas.openxmlformats.org/drawingml/2006/table">
            <a:tbl>
              <a:tblPr firstRow="1" bandRow="1">
                <a:tableStyleId>{5C22544A-7EE6-4342-B048-85BDC9FD1C3A}</a:tableStyleId>
              </a:tblPr>
              <a:tblGrid>
                <a:gridCol w="1792941">
                  <a:extLst>
                    <a:ext uri="{9D8B030D-6E8A-4147-A177-3AD203B41FA5}">
                      <a16:colId xmlns:a16="http://schemas.microsoft.com/office/drawing/2014/main" val="20000"/>
                    </a:ext>
                  </a:extLst>
                </a:gridCol>
                <a:gridCol w="1792941">
                  <a:extLst>
                    <a:ext uri="{9D8B030D-6E8A-4147-A177-3AD203B41FA5}">
                      <a16:colId xmlns:a16="http://schemas.microsoft.com/office/drawing/2014/main" val="1016337479"/>
                    </a:ext>
                  </a:extLst>
                </a:gridCol>
                <a:gridCol w="2807994">
                  <a:extLst>
                    <a:ext uri="{9D8B030D-6E8A-4147-A177-3AD203B41FA5}">
                      <a16:colId xmlns:a16="http://schemas.microsoft.com/office/drawing/2014/main" val="20001"/>
                    </a:ext>
                  </a:extLst>
                </a:gridCol>
                <a:gridCol w="2750124">
                  <a:extLst>
                    <a:ext uri="{9D8B030D-6E8A-4147-A177-3AD203B41FA5}">
                      <a16:colId xmlns:a16="http://schemas.microsoft.com/office/drawing/2014/main" val="20002"/>
                    </a:ext>
                  </a:extLst>
                </a:gridCol>
              </a:tblGrid>
              <a:tr h="705971">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Atomic Number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10 </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36</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54</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 name="TextBox 3">
            <a:extLst>
              <a:ext uri="{FF2B5EF4-FFF2-40B4-BE49-F238E27FC236}">
                <a16:creationId xmlns:a16="http://schemas.microsoft.com/office/drawing/2014/main" id="{0A10096D-DBA2-461E-A47C-240D12266EDC}"/>
              </a:ext>
            </a:extLst>
          </p:cNvPr>
          <p:cNvSpPr txBox="1"/>
          <p:nvPr/>
        </p:nvSpPr>
        <p:spPr>
          <a:xfrm>
            <a:off x="1" y="0"/>
            <a:ext cx="12191999" cy="1200329"/>
          </a:xfrm>
          <a:prstGeom prst="rect">
            <a:avLst/>
          </a:prstGeom>
          <a:noFill/>
        </p:spPr>
        <p:txBody>
          <a:bodyPr wrap="square" rtlCol="0">
            <a:spAutoFit/>
          </a:bodyPr>
          <a:lstStyle/>
          <a:p>
            <a:pPr marL="228600" marR="0" indent="-228600" algn="l"/>
            <a:r>
              <a:rPr lang="en-US" sz="3600" dirty="0">
                <a:solidFill>
                  <a:srgbClr val="FF0000"/>
                </a:solidFill>
                <a:latin typeface="The Hand Extrablack" panose="03070A02030502020204" pitchFamily="66" charset="0"/>
                <a:cs typeface="Times New Roman" panose="02020603050405020304" pitchFamily="18" charset="0"/>
              </a:rPr>
              <a:t>75.  </a:t>
            </a:r>
            <a:r>
              <a:rPr lang="en-US" sz="3600" kern="1400" dirty="0">
                <a:ln>
                  <a:noFill/>
                </a:ln>
                <a:solidFill>
                  <a:srgbClr val="000000"/>
                </a:solidFill>
                <a:effectLst/>
                <a:latin typeface="The Hand Extrablack" panose="03070A02030502020204" pitchFamily="66" charset="0"/>
              </a:rPr>
              <a:t>Fill in this chart</a:t>
            </a:r>
            <a:r>
              <a:rPr lang="en-US" sz="3600" kern="1200" dirty="0">
                <a:ln>
                  <a:noFill/>
                </a:ln>
                <a:solidFill>
                  <a:srgbClr val="000000"/>
                </a:solidFill>
                <a:effectLst/>
                <a:latin typeface="The Hand Extrablack" panose="03070A02030502020204" pitchFamily="66" charset="0"/>
              </a:rPr>
              <a:t>.  Noble gases have no tendency to make bonds ever, they don’t have electronegativity    </a:t>
            </a:r>
            <a:br>
              <a:rPr lang="en-US" sz="3600" kern="1200" dirty="0">
                <a:ln>
                  <a:noFill/>
                </a:ln>
                <a:solidFill>
                  <a:srgbClr val="000000"/>
                </a:solidFill>
                <a:effectLst/>
                <a:latin typeface="The Hand Extrablack" panose="03070A02030502020204" pitchFamily="66" charset="0"/>
              </a:rPr>
            </a:br>
            <a:r>
              <a:rPr lang="en-US" sz="3600" kern="1200" dirty="0">
                <a:ln>
                  <a:noFill/>
                </a:ln>
                <a:solidFill>
                  <a:srgbClr val="000000"/>
                </a:solidFill>
                <a:effectLst/>
                <a:latin typeface="The Hand Extrablack" panose="03070A02030502020204" pitchFamily="66" charset="0"/>
              </a:rPr>
              <a:t>    values either, right?  Look them up now.  </a:t>
            </a:r>
            <a:endParaRPr lang="en-US" sz="3600" kern="1400" dirty="0">
              <a:ln>
                <a:noFill/>
              </a:ln>
              <a:solidFill>
                <a:srgbClr val="000000"/>
              </a:solidFill>
              <a:effectLst/>
              <a:latin typeface="The Hand Extrablack" panose="03070A02030502020204" pitchFamily="66" charset="0"/>
            </a:endParaRPr>
          </a:p>
        </p:txBody>
      </p:sp>
    </p:spTree>
    <p:extLst>
      <p:ext uri="{BB962C8B-B14F-4D97-AF65-F5344CB8AC3E}">
        <p14:creationId xmlns:p14="http://schemas.microsoft.com/office/powerpoint/2010/main" val="24294947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27C22-5F0C-62B5-B146-E61F2BB3718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50ACC48-BC7D-10E5-0734-9EF29DBA4704}"/>
              </a:ext>
            </a:extLst>
          </p:cNvPr>
          <p:cNvGraphicFramePr>
            <a:graphicFrameLocks noGrp="1"/>
          </p:cNvGraphicFramePr>
          <p:nvPr/>
        </p:nvGraphicFramePr>
        <p:xfrm>
          <a:off x="359464" y="1668720"/>
          <a:ext cx="9144000" cy="4810908"/>
        </p:xfrm>
        <a:graphic>
          <a:graphicData uri="http://schemas.openxmlformats.org/drawingml/2006/table">
            <a:tbl>
              <a:tblPr firstRow="1" bandRow="1">
                <a:tableStyleId>{5C22544A-7EE6-4342-B048-85BDC9FD1C3A}</a:tableStyleId>
              </a:tblPr>
              <a:tblGrid>
                <a:gridCol w="1792941">
                  <a:extLst>
                    <a:ext uri="{9D8B030D-6E8A-4147-A177-3AD203B41FA5}">
                      <a16:colId xmlns:a16="http://schemas.microsoft.com/office/drawing/2014/main" val="20000"/>
                    </a:ext>
                  </a:extLst>
                </a:gridCol>
                <a:gridCol w="1792941">
                  <a:extLst>
                    <a:ext uri="{9D8B030D-6E8A-4147-A177-3AD203B41FA5}">
                      <a16:colId xmlns:a16="http://schemas.microsoft.com/office/drawing/2014/main" val="1016337479"/>
                    </a:ext>
                  </a:extLst>
                </a:gridCol>
                <a:gridCol w="2807994">
                  <a:extLst>
                    <a:ext uri="{9D8B030D-6E8A-4147-A177-3AD203B41FA5}">
                      <a16:colId xmlns:a16="http://schemas.microsoft.com/office/drawing/2014/main" val="20001"/>
                    </a:ext>
                  </a:extLst>
                </a:gridCol>
                <a:gridCol w="2750124">
                  <a:extLst>
                    <a:ext uri="{9D8B030D-6E8A-4147-A177-3AD203B41FA5}">
                      <a16:colId xmlns:a16="http://schemas.microsoft.com/office/drawing/2014/main" val="20002"/>
                    </a:ext>
                  </a:extLst>
                </a:gridCol>
              </a:tblGrid>
              <a:tr h="705971">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Atomic Number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10 </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neon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err="1">
                          <a:solidFill>
                            <a:srgbClr val="FF0000"/>
                          </a:solidFill>
                          <a:latin typeface="Times New Roman" panose="02020603050405020304" pitchFamily="18" charset="0"/>
                          <a:cs typeface="Times New Roman" panose="02020603050405020304" pitchFamily="18" charset="0"/>
                        </a:rPr>
                        <a:t>Ar</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argon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36</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Kr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krypton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54</a:t>
                      </a: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xenon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644338">
                <a:tc>
                  <a:txBody>
                    <a:bodyPr/>
                    <a:lstStyle/>
                    <a:p>
                      <a:pPr algn="ctr"/>
                      <a:r>
                        <a:rPr lang="en-US" sz="2800" b="0" dirty="0">
                          <a:solidFill>
                            <a:srgbClr val="000099"/>
                          </a:solidFill>
                          <a:latin typeface="Times New Roman" panose="02020603050405020304" pitchFamily="18" charset="0"/>
                          <a:cs typeface="Times New Roman" panose="02020603050405020304" pitchFamily="18" charset="0"/>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radon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Arrow: Up 4">
            <a:extLst>
              <a:ext uri="{FF2B5EF4-FFF2-40B4-BE49-F238E27FC236}">
                <a16:creationId xmlns:a16="http://schemas.microsoft.com/office/drawing/2014/main" id="{31C3A903-8E2F-62C3-7F4D-3F98C92F0988}"/>
              </a:ext>
            </a:extLst>
          </p:cNvPr>
          <p:cNvSpPr/>
          <p:nvPr/>
        </p:nvSpPr>
        <p:spPr>
          <a:xfrm rot="16701126">
            <a:off x="9931666" y="4123500"/>
            <a:ext cx="980082" cy="34527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0D2B23E-31E0-D6DE-D3D7-89CF952154BA}"/>
              </a:ext>
            </a:extLst>
          </p:cNvPr>
          <p:cNvSpPr txBox="1"/>
          <p:nvPr/>
        </p:nvSpPr>
        <p:spPr>
          <a:xfrm rot="526341">
            <a:off x="9157252" y="5588285"/>
            <a:ext cx="3021496" cy="523220"/>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EXCEPTION</a:t>
            </a:r>
          </a:p>
        </p:txBody>
      </p:sp>
      <p:sp>
        <p:nvSpPr>
          <p:cNvPr id="2" name="TextBox 1">
            <a:extLst>
              <a:ext uri="{FF2B5EF4-FFF2-40B4-BE49-F238E27FC236}">
                <a16:creationId xmlns:a16="http://schemas.microsoft.com/office/drawing/2014/main" id="{48BF9F07-477F-FC52-876C-27703A27A9D2}"/>
              </a:ext>
            </a:extLst>
          </p:cNvPr>
          <p:cNvSpPr txBox="1"/>
          <p:nvPr/>
        </p:nvSpPr>
        <p:spPr>
          <a:xfrm>
            <a:off x="1" y="0"/>
            <a:ext cx="12191999" cy="1200329"/>
          </a:xfrm>
          <a:prstGeom prst="rect">
            <a:avLst/>
          </a:prstGeom>
          <a:solidFill>
            <a:schemeClr val="tx1">
              <a:lumMod val="95000"/>
              <a:lumOff val="5000"/>
            </a:schemeClr>
          </a:solidFill>
        </p:spPr>
        <p:txBody>
          <a:bodyPr wrap="square" rtlCol="0">
            <a:spAutoFit/>
          </a:bodyPr>
          <a:lstStyle/>
          <a:p>
            <a:pPr marL="228600" marR="0" indent="-228600" algn="l"/>
            <a:r>
              <a:rPr lang="en-US" sz="3600" dirty="0">
                <a:solidFill>
                  <a:schemeClr val="bg1"/>
                </a:solidFill>
                <a:latin typeface="The Hand Extrablack" panose="03070A02030502020204" pitchFamily="66" charset="0"/>
                <a:cs typeface="Times New Roman" panose="02020603050405020304" pitchFamily="18" charset="0"/>
              </a:rPr>
              <a:t>76.  </a:t>
            </a:r>
            <a:r>
              <a:rPr lang="en-US" sz="3600" kern="1400" dirty="0">
                <a:ln>
                  <a:noFill/>
                </a:ln>
                <a:solidFill>
                  <a:schemeClr val="bg1"/>
                </a:solidFill>
                <a:effectLst/>
                <a:latin typeface="The Hand Extrablack" panose="03070A02030502020204" pitchFamily="66" charset="0"/>
              </a:rPr>
              <a:t>Xenon is an exception to this trend.  The trend stands, but xenon has formed into some   </a:t>
            </a:r>
            <a:br>
              <a:rPr lang="en-US" sz="3600" kern="1400" dirty="0">
                <a:ln>
                  <a:noFill/>
                </a:ln>
                <a:solidFill>
                  <a:schemeClr val="bg1"/>
                </a:solidFill>
                <a:effectLst/>
                <a:latin typeface="The Hand Extrablack" panose="03070A02030502020204" pitchFamily="66" charset="0"/>
              </a:rPr>
            </a:br>
            <a:r>
              <a:rPr lang="en-US" sz="3600" kern="1400" dirty="0">
                <a:ln>
                  <a:noFill/>
                </a:ln>
                <a:solidFill>
                  <a:schemeClr val="bg1"/>
                </a:solidFill>
                <a:effectLst/>
                <a:latin typeface="The Hand Extrablack" panose="03070A02030502020204" pitchFamily="66" charset="0"/>
              </a:rPr>
              <a:t>   compounds when “forced” with super high pressure and lots of energy.  Whoa!</a:t>
            </a:r>
          </a:p>
        </p:txBody>
      </p:sp>
    </p:spTree>
    <p:extLst>
      <p:ext uri="{BB962C8B-B14F-4D97-AF65-F5344CB8AC3E}">
        <p14:creationId xmlns:p14="http://schemas.microsoft.com/office/powerpoint/2010/main" val="32136641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E9C55-0F36-8F69-2139-5655CE53759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B94C78D-BF4C-2147-926F-C33700886415}"/>
              </a:ext>
            </a:extLst>
          </p:cNvPr>
          <p:cNvGraphicFramePr>
            <a:graphicFrameLocks noGrp="1"/>
          </p:cNvGraphicFramePr>
          <p:nvPr>
            <p:extLst>
              <p:ext uri="{D42A27DB-BD31-4B8C-83A1-F6EECF244321}">
                <p14:modId xmlns:p14="http://schemas.microsoft.com/office/powerpoint/2010/main" val="2507873129"/>
              </p:ext>
            </p:extLst>
          </p:nvPr>
        </p:nvGraphicFramePr>
        <p:xfrm>
          <a:off x="0" y="1777042"/>
          <a:ext cx="5814204" cy="3995286"/>
        </p:xfrm>
        <a:graphic>
          <a:graphicData uri="http://schemas.openxmlformats.org/drawingml/2006/table">
            <a:tbl>
              <a:tblPr firstRow="1" bandRow="1">
                <a:tableStyleId>{5C22544A-7EE6-4342-B048-85BDC9FD1C3A}</a:tableStyleId>
              </a:tblPr>
              <a:tblGrid>
                <a:gridCol w="1140040">
                  <a:extLst>
                    <a:ext uri="{9D8B030D-6E8A-4147-A177-3AD203B41FA5}">
                      <a16:colId xmlns:a16="http://schemas.microsoft.com/office/drawing/2014/main" val="20000"/>
                    </a:ext>
                  </a:extLst>
                </a:gridCol>
                <a:gridCol w="1140040">
                  <a:extLst>
                    <a:ext uri="{9D8B030D-6E8A-4147-A177-3AD203B41FA5}">
                      <a16:colId xmlns:a16="http://schemas.microsoft.com/office/drawing/2014/main" val="1016337479"/>
                    </a:ext>
                  </a:extLst>
                </a:gridCol>
                <a:gridCol w="1785460">
                  <a:extLst>
                    <a:ext uri="{9D8B030D-6E8A-4147-A177-3AD203B41FA5}">
                      <a16:colId xmlns:a16="http://schemas.microsoft.com/office/drawing/2014/main" val="20001"/>
                    </a:ext>
                  </a:extLst>
                </a:gridCol>
                <a:gridCol w="1748664">
                  <a:extLst>
                    <a:ext uri="{9D8B030D-6E8A-4147-A177-3AD203B41FA5}">
                      <a16:colId xmlns:a16="http://schemas.microsoft.com/office/drawing/2014/main" val="20002"/>
                    </a:ext>
                  </a:extLst>
                </a:gridCol>
              </a:tblGrid>
              <a:tr h="616920">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Atomic Number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Electronegativity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63061">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FF0000"/>
                          </a:solidFill>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63061">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10 </a:t>
                      </a:r>
                      <a:endParaRPr lang="en-US" sz="1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FF0000"/>
                          </a:solidFill>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neon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63061">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err="1">
                          <a:solidFill>
                            <a:srgbClr val="FF0000"/>
                          </a:solidFill>
                          <a:latin typeface="Times New Roman" panose="02020603050405020304" pitchFamily="18" charset="0"/>
                          <a:cs typeface="Times New Roman" panose="02020603050405020304" pitchFamily="18" charset="0"/>
                        </a:rPr>
                        <a:t>Ar</a:t>
                      </a:r>
                      <a:endParaRPr lang="en-US" sz="1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argon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63061">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36</a:t>
                      </a:r>
                      <a:endParaRPr lang="en-US" sz="1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FF0000"/>
                          </a:solidFill>
                          <a:latin typeface="Times New Roman" panose="02020603050405020304" pitchFamily="18" charset="0"/>
                          <a:cs typeface="Times New Roman" panose="02020603050405020304" pitchFamily="18" charset="0"/>
                        </a:rPr>
                        <a:t>Kr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krypton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63061">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54</a:t>
                      </a:r>
                      <a:endParaRPr lang="en-US" sz="1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FF0000"/>
                          </a:solidFill>
                          <a:latin typeface="Times New Roman" panose="02020603050405020304" pitchFamily="18" charset="0"/>
                          <a:cs typeface="Times New Roman" panose="02020603050405020304" pitchFamily="18" charset="0"/>
                        </a:rPr>
                        <a:t>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xenon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63061">
                <a:tc>
                  <a:txBody>
                    <a:bodyPr/>
                    <a:lstStyle/>
                    <a:p>
                      <a:pPr algn="ctr"/>
                      <a:r>
                        <a:rPr lang="en-US" sz="1600" b="0" dirty="0">
                          <a:solidFill>
                            <a:srgbClr val="000099"/>
                          </a:solidFill>
                          <a:latin typeface="Times New Roman" panose="02020603050405020304" pitchFamily="18" charset="0"/>
                          <a:cs typeface="Times New Roman" panose="02020603050405020304" pitchFamily="18" charset="0"/>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rgbClr val="FF0000"/>
                          </a:solidFill>
                          <a:latin typeface="Times New Roman" panose="02020603050405020304" pitchFamily="18" charset="0"/>
                          <a:cs typeface="Times New Roman" panose="02020603050405020304" pitchFamily="18" charset="0"/>
                        </a:rPr>
                        <a:t>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radon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Arrow: Up 4">
            <a:extLst>
              <a:ext uri="{FF2B5EF4-FFF2-40B4-BE49-F238E27FC236}">
                <a16:creationId xmlns:a16="http://schemas.microsoft.com/office/drawing/2014/main" id="{4DECDA27-58D0-4B3B-C899-9E35F02D81C7}"/>
              </a:ext>
            </a:extLst>
          </p:cNvPr>
          <p:cNvSpPr/>
          <p:nvPr/>
        </p:nvSpPr>
        <p:spPr>
          <a:xfrm rot="16701126">
            <a:off x="6791650" y="3424760"/>
            <a:ext cx="980082" cy="34527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4AF9E92-4745-36C1-FBD6-770D4562D536}"/>
              </a:ext>
            </a:extLst>
          </p:cNvPr>
          <p:cNvSpPr txBox="1"/>
          <p:nvPr/>
        </p:nvSpPr>
        <p:spPr>
          <a:xfrm rot="526341">
            <a:off x="6017236" y="4889545"/>
            <a:ext cx="3021496" cy="523220"/>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EXCEPTION</a:t>
            </a:r>
          </a:p>
        </p:txBody>
      </p:sp>
      <p:sp>
        <p:nvSpPr>
          <p:cNvPr id="2" name="TextBox 1">
            <a:extLst>
              <a:ext uri="{FF2B5EF4-FFF2-40B4-BE49-F238E27FC236}">
                <a16:creationId xmlns:a16="http://schemas.microsoft.com/office/drawing/2014/main" id="{25197F3D-7CDE-B119-423D-467D08CF2774}"/>
              </a:ext>
            </a:extLst>
          </p:cNvPr>
          <p:cNvSpPr txBox="1"/>
          <p:nvPr/>
        </p:nvSpPr>
        <p:spPr>
          <a:xfrm>
            <a:off x="1" y="0"/>
            <a:ext cx="12191999" cy="1200329"/>
          </a:xfrm>
          <a:prstGeom prst="rect">
            <a:avLst/>
          </a:prstGeom>
          <a:solidFill>
            <a:schemeClr val="tx1">
              <a:lumMod val="95000"/>
              <a:lumOff val="5000"/>
            </a:schemeClr>
          </a:solidFill>
        </p:spPr>
        <p:txBody>
          <a:bodyPr wrap="square" rtlCol="0">
            <a:spAutoFit/>
          </a:bodyPr>
          <a:lstStyle/>
          <a:p>
            <a:pPr marL="228600" marR="0" indent="-228600" algn="l"/>
            <a:r>
              <a:rPr lang="en-US" sz="3600" dirty="0">
                <a:solidFill>
                  <a:schemeClr val="bg1"/>
                </a:solidFill>
                <a:latin typeface="The Hand Extrablack" panose="03070A02030502020204" pitchFamily="66" charset="0"/>
                <a:cs typeface="Times New Roman" panose="02020603050405020304" pitchFamily="18" charset="0"/>
              </a:rPr>
              <a:t>76.  </a:t>
            </a:r>
            <a:r>
              <a:rPr lang="en-US" sz="3600" kern="1400" dirty="0">
                <a:ln>
                  <a:noFill/>
                </a:ln>
                <a:solidFill>
                  <a:schemeClr val="bg1"/>
                </a:solidFill>
                <a:effectLst/>
                <a:latin typeface="The Hand Extrablack" panose="03070A02030502020204" pitchFamily="66" charset="0"/>
              </a:rPr>
              <a:t>Xenon is an exception to this trend.  The trend stands, but xenon has formed into some   </a:t>
            </a:r>
            <a:br>
              <a:rPr lang="en-US" sz="3600" kern="1400" dirty="0">
                <a:ln>
                  <a:noFill/>
                </a:ln>
                <a:solidFill>
                  <a:schemeClr val="bg1"/>
                </a:solidFill>
                <a:effectLst/>
                <a:latin typeface="The Hand Extrablack" panose="03070A02030502020204" pitchFamily="66" charset="0"/>
              </a:rPr>
            </a:br>
            <a:r>
              <a:rPr lang="en-US" sz="3600" kern="1400" dirty="0">
                <a:ln>
                  <a:noFill/>
                </a:ln>
                <a:solidFill>
                  <a:schemeClr val="bg1"/>
                </a:solidFill>
                <a:effectLst/>
                <a:latin typeface="The Hand Extrablack" panose="03070A02030502020204" pitchFamily="66" charset="0"/>
              </a:rPr>
              <a:t>   compounds when “forced” with super high pressure and lots of energy.  Whoa!</a:t>
            </a:r>
          </a:p>
        </p:txBody>
      </p:sp>
      <p:sp>
        <p:nvSpPr>
          <p:cNvPr id="4" name="TextBox 3">
            <a:extLst>
              <a:ext uri="{FF2B5EF4-FFF2-40B4-BE49-F238E27FC236}">
                <a16:creationId xmlns:a16="http://schemas.microsoft.com/office/drawing/2014/main" id="{5C580098-6ACB-7B4B-30F0-BF1C81A237BD}"/>
              </a:ext>
            </a:extLst>
          </p:cNvPr>
          <p:cNvSpPr txBox="1"/>
          <p:nvPr/>
        </p:nvSpPr>
        <p:spPr>
          <a:xfrm>
            <a:off x="6340415" y="1587260"/>
            <a:ext cx="5851585" cy="3046988"/>
          </a:xfrm>
          <a:prstGeom prst="rect">
            <a:avLst/>
          </a:prstGeom>
          <a:solidFill>
            <a:srgbClr val="FF0000"/>
          </a:solidFill>
        </p:spPr>
        <p:txBody>
          <a:bodyPr wrap="square" rtlCol="0">
            <a:spAutoFit/>
          </a:bodyPr>
          <a:lstStyle/>
          <a:p>
            <a:pPr marL="342900" indent="-342900">
              <a:buAutoNum type="arabicPeriod" startAt="76"/>
            </a:pPr>
            <a:r>
              <a:rPr lang="en-US" sz="2400" dirty="0">
                <a:solidFill>
                  <a:schemeClr val="bg1"/>
                </a:solidFill>
              </a:rPr>
              <a:t>  Xenon is an exception.  </a:t>
            </a:r>
            <a:br>
              <a:rPr lang="en-US" sz="2400" dirty="0">
                <a:solidFill>
                  <a:schemeClr val="bg1"/>
                </a:solidFill>
              </a:rPr>
            </a:br>
            <a:r>
              <a:rPr lang="en-US" sz="2400" dirty="0">
                <a:solidFill>
                  <a:schemeClr val="bg1"/>
                </a:solidFill>
              </a:rPr>
              <a:t>Noble gases are inert; they do not normally react with other elements.</a:t>
            </a:r>
            <a:br>
              <a:rPr lang="en-US" sz="2400" dirty="0">
                <a:solidFill>
                  <a:schemeClr val="bg1"/>
                </a:solidFill>
              </a:rPr>
            </a:br>
            <a:r>
              <a:rPr lang="en-US" sz="2400" dirty="0">
                <a:solidFill>
                  <a:schemeClr val="bg1"/>
                </a:solidFill>
              </a:rPr>
              <a:t>By rule they make no bonds of any kind.  But under extreme conditions of pressure scientists have been able to “force” xenon into some bonds. </a:t>
            </a:r>
            <a:br>
              <a:rPr lang="en-US" sz="2400" dirty="0">
                <a:solidFill>
                  <a:schemeClr val="bg1"/>
                </a:solidFill>
              </a:rPr>
            </a:br>
            <a:r>
              <a:rPr lang="en-US" sz="2400" dirty="0">
                <a:solidFill>
                  <a:schemeClr val="bg1"/>
                </a:solidFill>
              </a:rPr>
              <a:t>You can’t do it, but it’s possible.  </a:t>
            </a:r>
            <a:endParaRPr lang="en-US" dirty="0">
              <a:solidFill>
                <a:schemeClr val="bg1"/>
              </a:solidFill>
            </a:endParaRPr>
          </a:p>
        </p:txBody>
      </p:sp>
    </p:spTree>
    <p:extLst>
      <p:ext uri="{BB962C8B-B14F-4D97-AF65-F5344CB8AC3E}">
        <p14:creationId xmlns:p14="http://schemas.microsoft.com/office/powerpoint/2010/main" val="12274727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E527D4-2070-4986-9184-428FCEEE7DBF}"/>
              </a:ext>
            </a:extLst>
          </p:cNvPr>
          <p:cNvSpPr txBox="1"/>
          <p:nvPr/>
        </p:nvSpPr>
        <p:spPr>
          <a:xfrm>
            <a:off x="0" y="212035"/>
            <a:ext cx="12191999" cy="2308324"/>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77.  Are there exceptions to Net Nuclear Charge?</a:t>
            </a:r>
          </a:p>
          <a:p>
            <a:endParaRPr lang="en-US" sz="4800" dirty="0">
              <a:latin typeface="Times New Roman" panose="02020603050405020304" pitchFamily="18" charset="0"/>
              <a:cs typeface="Times New Roman" panose="02020603050405020304" pitchFamily="18" charset="0"/>
            </a:endParaRPr>
          </a:p>
          <a:p>
            <a:r>
              <a:rPr lang="en-US" sz="4800" dirty="0">
                <a:latin typeface="Times New Roman" panose="02020603050405020304" pitchFamily="18" charset="0"/>
                <a:cs typeface="Times New Roman" panose="02020603050405020304" pitchFamily="18" charset="0"/>
              </a:rPr>
              <a:t>Think </a:t>
            </a:r>
            <a:r>
              <a:rPr lang="en-US" sz="4800" dirty="0">
                <a:solidFill>
                  <a:srgbClr val="FF0000"/>
                </a:solidFill>
                <a:latin typeface="Times New Roman" panose="02020603050405020304" pitchFamily="18" charset="0"/>
                <a:cs typeface="Times New Roman" panose="02020603050405020304" pitchFamily="18" charset="0"/>
              </a:rPr>
              <a:t>hard.</a:t>
            </a:r>
          </a:p>
        </p:txBody>
      </p:sp>
    </p:spTree>
    <p:extLst>
      <p:ext uri="{BB962C8B-B14F-4D97-AF65-F5344CB8AC3E}">
        <p14:creationId xmlns:p14="http://schemas.microsoft.com/office/powerpoint/2010/main" val="28119582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E527D4-2070-4986-9184-428FCEEE7DBF}"/>
              </a:ext>
            </a:extLst>
          </p:cNvPr>
          <p:cNvSpPr txBox="1"/>
          <p:nvPr/>
        </p:nvSpPr>
        <p:spPr>
          <a:xfrm>
            <a:off x="0" y="212035"/>
            <a:ext cx="12191999" cy="4524315"/>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77.  Are there exceptions to Net Nuclear Charge?</a:t>
            </a:r>
          </a:p>
          <a:p>
            <a:endParaRPr lang="en-US" sz="4800" dirty="0">
              <a:latin typeface="Times New Roman" panose="02020603050405020304" pitchFamily="18" charset="0"/>
              <a:cs typeface="Times New Roman" panose="02020603050405020304" pitchFamily="18" charset="0"/>
            </a:endParaRPr>
          </a:p>
          <a:p>
            <a:r>
              <a:rPr lang="en-US" sz="4800" dirty="0">
                <a:solidFill>
                  <a:srgbClr val="0000FF"/>
                </a:solidFill>
                <a:latin typeface="Times New Roman" panose="02020603050405020304" pitchFamily="18" charset="0"/>
                <a:cs typeface="Times New Roman" panose="02020603050405020304" pitchFamily="18" charset="0"/>
              </a:rPr>
              <a:t>No, the table adds ONE PROTON per box in every period, and lots of protons going down in the groups.  This trend is perfect.  </a:t>
            </a:r>
          </a:p>
          <a:p>
            <a:endParaRPr lang="en-US" sz="4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0078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CABA1F-4DB5-477A-9588-5E184FBF9C30}"/>
              </a:ext>
            </a:extLst>
          </p:cNvPr>
          <p:cNvSpPr txBox="1"/>
          <p:nvPr/>
        </p:nvSpPr>
        <p:spPr>
          <a:xfrm>
            <a:off x="0" y="0"/>
            <a:ext cx="12191999" cy="769441"/>
          </a:xfrm>
          <a:prstGeom prst="rect">
            <a:avLst/>
          </a:prstGeom>
          <a:solidFill>
            <a:srgbClr val="FF0000"/>
          </a:solidFill>
        </p:spPr>
        <p:txBody>
          <a:bodyPr wrap="square" rtlCol="0">
            <a:spAutoFit/>
          </a:bodyPr>
          <a:lstStyle/>
          <a:p>
            <a:r>
              <a:rPr lang="en-US" sz="4400" dirty="0">
                <a:solidFill>
                  <a:schemeClr val="bg1"/>
                </a:solidFill>
              </a:rPr>
              <a:t>78.  Predict the actual sizes of these cations  first</a:t>
            </a:r>
          </a:p>
        </p:txBody>
      </p:sp>
      <p:graphicFrame>
        <p:nvGraphicFramePr>
          <p:cNvPr id="3" name="Table 2">
            <a:extLst>
              <a:ext uri="{FF2B5EF4-FFF2-40B4-BE49-F238E27FC236}">
                <a16:creationId xmlns:a16="http://schemas.microsoft.com/office/drawing/2014/main" id="{78FB7632-4A81-419B-B5C0-E4CA536C7194}"/>
              </a:ext>
            </a:extLst>
          </p:cNvPr>
          <p:cNvGraphicFramePr>
            <a:graphicFrameLocks noGrp="1"/>
          </p:cNvGraphicFramePr>
          <p:nvPr>
            <p:extLst>
              <p:ext uri="{D42A27DB-BD31-4B8C-83A1-F6EECF244321}">
                <p14:modId xmlns:p14="http://schemas.microsoft.com/office/powerpoint/2010/main" val="759967294"/>
              </p:ext>
            </p:extLst>
          </p:nvPr>
        </p:nvGraphicFramePr>
        <p:xfrm>
          <a:off x="198782" y="1342520"/>
          <a:ext cx="11701668" cy="5250437"/>
        </p:xfrm>
        <a:graphic>
          <a:graphicData uri="http://schemas.openxmlformats.org/drawingml/2006/table">
            <a:tbl>
              <a:tblPr firstRow="1" bandRow="1">
                <a:tableStyleId>{5C22544A-7EE6-4342-B048-85BDC9FD1C3A}</a:tableStyleId>
              </a:tblPr>
              <a:tblGrid>
                <a:gridCol w="2080592">
                  <a:extLst>
                    <a:ext uri="{9D8B030D-6E8A-4147-A177-3AD203B41FA5}">
                      <a16:colId xmlns:a16="http://schemas.microsoft.com/office/drawing/2014/main" val="1431701285"/>
                    </a:ext>
                  </a:extLst>
                </a:gridCol>
                <a:gridCol w="1974574">
                  <a:extLst>
                    <a:ext uri="{9D8B030D-6E8A-4147-A177-3AD203B41FA5}">
                      <a16:colId xmlns:a16="http://schemas.microsoft.com/office/drawing/2014/main" val="1837900931"/>
                    </a:ext>
                  </a:extLst>
                </a:gridCol>
                <a:gridCol w="1795668">
                  <a:extLst>
                    <a:ext uri="{9D8B030D-6E8A-4147-A177-3AD203B41FA5}">
                      <a16:colId xmlns:a16="http://schemas.microsoft.com/office/drawing/2014/main" val="2742470937"/>
                    </a:ext>
                  </a:extLst>
                </a:gridCol>
                <a:gridCol w="1950278">
                  <a:extLst>
                    <a:ext uri="{9D8B030D-6E8A-4147-A177-3AD203B41FA5}">
                      <a16:colId xmlns:a16="http://schemas.microsoft.com/office/drawing/2014/main" val="3282468393"/>
                    </a:ext>
                  </a:extLst>
                </a:gridCol>
                <a:gridCol w="1950278">
                  <a:extLst>
                    <a:ext uri="{9D8B030D-6E8A-4147-A177-3AD203B41FA5}">
                      <a16:colId xmlns:a16="http://schemas.microsoft.com/office/drawing/2014/main" val="4170605972"/>
                    </a:ext>
                  </a:extLst>
                </a:gridCol>
                <a:gridCol w="1950278">
                  <a:extLst>
                    <a:ext uri="{9D8B030D-6E8A-4147-A177-3AD203B41FA5}">
                      <a16:colId xmlns:a16="http://schemas.microsoft.com/office/drawing/2014/main" val="920517476"/>
                    </a:ext>
                  </a:extLst>
                </a:gridCol>
              </a:tblGrid>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Electron</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Radius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Electron</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Radius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8358230"/>
                  </a:ext>
                </a:extLst>
              </a:tr>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Lithium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5572513"/>
                  </a:ext>
                </a:extLst>
              </a:tr>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1000657"/>
                  </a:ext>
                </a:extLst>
              </a:tr>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Scandium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2282"/>
                  </a:ext>
                </a:extLst>
              </a:tr>
              <a:tr h="863591">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baseline="30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0626274"/>
                  </a:ext>
                </a:extLst>
              </a:tr>
              <a:tr h="932482">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Phosphorous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baseline="30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0289590"/>
                  </a:ext>
                </a:extLst>
              </a:tr>
            </a:tbl>
          </a:graphicData>
        </a:graphic>
      </p:graphicFrame>
    </p:spTree>
    <p:extLst>
      <p:ext uri="{BB962C8B-B14F-4D97-AF65-F5344CB8AC3E}">
        <p14:creationId xmlns:p14="http://schemas.microsoft.com/office/powerpoint/2010/main" val="18027255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8FB7632-4A81-419B-B5C0-E4CA536C7194}"/>
              </a:ext>
            </a:extLst>
          </p:cNvPr>
          <p:cNvGraphicFramePr>
            <a:graphicFrameLocks noGrp="1"/>
          </p:cNvGraphicFramePr>
          <p:nvPr>
            <p:extLst>
              <p:ext uri="{D42A27DB-BD31-4B8C-83A1-F6EECF244321}">
                <p14:modId xmlns:p14="http://schemas.microsoft.com/office/powerpoint/2010/main" val="2976118007"/>
              </p:ext>
            </p:extLst>
          </p:nvPr>
        </p:nvGraphicFramePr>
        <p:xfrm>
          <a:off x="198782" y="1342520"/>
          <a:ext cx="11701668" cy="5250437"/>
        </p:xfrm>
        <a:graphic>
          <a:graphicData uri="http://schemas.openxmlformats.org/drawingml/2006/table">
            <a:tbl>
              <a:tblPr firstRow="1" bandRow="1">
                <a:tableStyleId>{5C22544A-7EE6-4342-B048-85BDC9FD1C3A}</a:tableStyleId>
              </a:tblPr>
              <a:tblGrid>
                <a:gridCol w="2080592">
                  <a:extLst>
                    <a:ext uri="{9D8B030D-6E8A-4147-A177-3AD203B41FA5}">
                      <a16:colId xmlns:a16="http://schemas.microsoft.com/office/drawing/2014/main" val="1431701285"/>
                    </a:ext>
                  </a:extLst>
                </a:gridCol>
                <a:gridCol w="1974574">
                  <a:extLst>
                    <a:ext uri="{9D8B030D-6E8A-4147-A177-3AD203B41FA5}">
                      <a16:colId xmlns:a16="http://schemas.microsoft.com/office/drawing/2014/main" val="1837900931"/>
                    </a:ext>
                  </a:extLst>
                </a:gridCol>
                <a:gridCol w="1795668">
                  <a:extLst>
                    <a:ext uri="{9D8B030D-6E8A-4147-A177-3AD203B41FA5}">
                      <a16:colId xmlns:a16="http://schemas.microsoft.com/office/drawing/2014/main" val="2742470937"/>
                    </a:ext>
                  </a:extLst>
                </a:gridCol>
                <a:gridCol w="1950278">
                  <a:extLst>
                    <a:ext uri="{9D8B030D-6E8A-4147-A177-3AD203B41FA5}">
                      <a16:colId xmlns:a16="http://schemas.microsoft.com/office/drawing/2014/main" val="3282468393"/>
                    </a:ext>
                  </a:extLst>
                </a:gridCol>
                <a:gridCol w="1950278">
                  <a:extLst>
                    <a:ext uri="{9D8B030D-6E8A-4147-A177-3AD203B41FA5}">
                      <a16:colId xmlns:a16="http://schemas.microsoft.com/office/drawing/2014/main" val="4170605972"/>
                    </a:ext>
                  </a:extLst>
                </a:gridCol>
                <a:gridCol w="1950278">
                  <a:extLst>
                    <a:ext uri="{9D8B030D-6E8A-4147-A177-3AD203B41FA5}">
                      <a16:colId xmlns:a16="http://schemas.microsoft.com/office/drawing/2014/main" val="920517476"/>
                    </a:ext>
                  </a:extLst>
                </a:gridCol>
              </a:tblGrid>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Electron</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Radius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Electron</a:t>
                      </a:r>
                      <a:b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configuration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Radius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8358230"/>
                  </a:ext>
                </a:extLst>
              </a:tr>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Lithium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32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Li</a:t>
                      </a:r>
                      <a:r>
                        <a:rPr lang="en-US" sz="2800" b="0" baseline="30000" dirty="0">
                          <a:solidFill>
                            <a:srgbClr val="0000FF"/>
                          </a:solidFill>
                          <a:latin typeface="Times New Roman" panose="02020603050405020304" pitchFamily="18" charset="0"/>
                          <a:cs typeface="Times New Roman" panose="02020603050405020304" pitchFamily="18" charset="0"/>
                        </a:rPr>
                        <a:t>+1</a:t>
                      </a:r>
                      <a:r>
                        <a:rPr lang="en-US" sz="2800" b="0" dirty="0">
                          <a:solidFill>
                            <a:srgbClr val="0000FF"/>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24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5572513"/>
                  </a:ext>
                </a:extLst>
              </a:tr>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140.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Mg</a:t>
                      </a:r>
                      <a:r>
                        <a:rPr lang="en-US" sz="2800" b="0" baseline="30000" dirty="0">
                          <a:solidFill>
                            <a:schemeClr val="tx1">
                              <a:lumMod val="95000"/>
                              <a:lumOff val="5000"/>
                            </a:schemeClr>
                          </a:solidFill>
                          <a:latin typeface="Times New Roman" panose="02020603050405020304" pitchFamily="18" charset="0"/>
                          <a:cs typeface="Times New Roman" panose="02020603050405020304" pitchFamily="18" charset="0"/>
                        </a:rPr>
                        <a:t>+2</a:t>
                      </a: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125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1000657"/>
                  </a:ext>
                </a:extLst>
              </a:tr>
              <a:tr h="863591">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Scandium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2-8-9-2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159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Sc</a:t>
                      </a:r>
                      <a:r>
                        <a:rPr lang="en-US" sz="2800" b="0" baseline="30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138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2282"/>
                  </a:ext>
                </a:extLst>
              </a:tr>
              <a:tr h="863591">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baseline="30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0626274"/>
                  </a:ext>
                </a:extLst>
              </a:tr>
              <a:tr h="932482">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Phosphorous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baseline="30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0289590"/>
                  </a:ext>
                </a:extLst>
              </a:tr>
            </a:tbl>
          </a:graphicData>
        </a:graphic>
      </p:graphicFrame>
      <p:sp>
        <p:nvSpPr>
          <p:cNvPr id="4" name="TextBox 3">
            <a:extLst>
              <a:ext uri="{FF2B5EF4-FFF2-40B4-BE49-F238E27FC236}">
                <a16:creationId xmlns:a16="http://schemas.microsoft.com/office/drawing/2014/main" id="{BCD745D1-33E3-28F2-3B9C-FE415C9D6713}"/>
              </a:ext>
            </a:extLst>
          </p:cNvPr>
          <p:cNvSpPr txBox="1"/>
          <p:nvPr/>
        </p:nvSpPr>
        <p:spPr>
          <a:xfrm>
            <a:off x="0" y="0"/>
            <a:ext cx="12191999" cy="769441"/>
          </a:xfrm>
          <a:prstGeom prst="rect">
            <a:avLst/>
          </a:prstGeom>
          <a:solidFill>
            <a:srgbClr val="FF0000"/>
          </a:solidFill>
        </p:spPr>
        <p:txBody>
          <a:bodyPr wrap="square" rtlCol="0">
            <a:spAutoFit/>
          </a:bodyPr>
          <a:lstStyle/>
          <a:p>
            <a:r>
              <a:rPr lang="en-US" sz="4400" dirty="0">
                <a:solidFill>
                  <a:schemeClr val="bg1"/>
                </a:solidFill>
              </a:rPr>
              <a:t>78.  Predict the actual sizes of these anions next</a:t>
            </a:r>
          </a:p>
        </p:txBody>
      </p:sp>
    </p:spTree>
    <p:extLst>
      <p:ext uri="{BB962C8B-B14F-4D97-AF65-F5344CB8AC3E}">
        <p14:creationId xmlns:p14="http://schemas.microsoft.com/office/powerpoint/2010/main" val="32733384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6709EE-425B-7846-76DB-0FF2CCB88B8F}"/>
              </a:ext>
            </a:extLst>
          </p:cNvPr>
          <p:cNvSpPr/>
          <p:nvPr/>
        </p:nvSpPr>
        <p:spPr>
          <a:xfrm>
            <a:off x="1299714" y="762582"/>
            <a:ext cx="8572500" cy="2524085"/>
          </a:xfrm>
          <a:prstGeom prst="rect">
            <a:avLst/>
          </a:prstGeom>
          <a:solidFill>
            <a:srgbClr val="B3FDFE"/>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D99A1AD1-DD41-1854-2619-B092C8EE4248}"/>
              </a:ext>
            </a:extLst>
          </p:cNvPr>
          <p:cNvSpPr txBox="1"/>
          <p:nvPr/>
        </p:nvSpPr>
        <p:spPr>
          <a:xfrm>
            <a:off x="0" y="0"/>
            <a:ext cx="12191999" cy="707886"/>
          </a:xfrm>
          <a:prstGeom prst="rect">
            <a:avLst/>
          </a:prstGeom>
          <a:solidFill>
            <a:srgbClr val="FF0000"/>
          </a:solidFill>
        </p:spPr>
        <p:txBody>
          <a:bodyPr wrap="square" rtlCol="0">
            <a:spAutoFit/>
          </a:bodyPr>
          <a:lstStyle/>
          <a:p>
            <a:r>
              <a:rPr lang="en-US" sz="4000" dirty="0">
                <a:solidFill>
                  <a:schemeClr val="bg1"/>
                </a:solidFill>
                <a:latin typeface="Times New Roman" panose="02020603050405020304" pitchFamily="18" charset="0"/>
                <a:cs typeface="Times New Roman" panose="02020603050405020304" pitchFamily="18" charset="0"/>
              </a:rPr>
              <a:t>78.  Cations are smaller than their atoms.  </a:t>
            </a:r>
          </a:p>
        </p:txBody>
      </p:sp>
      <p:pic>
        <p:nvPicPr>
          <p:cNvPr id="1026" name="Picture 2" descr="7+ Hundred Sodium Ion Sodium Atom Royalty-Free Images, Stock Photos &amp;  Pictures | Shutterstock">
            <a:extLst>
              <a:ext uri="{FF2B5EF4-FFF2-40B4-BE49-F238E27FC236}">
                <a16:creationId xmlns:a16="http://schemas.microsoft.com/office/drawing/2014/main" id="{750E3479-308A-AD4A-820F-61F120B652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8" t="3681" r="58385" b="8841"/>
          <a:stretch>
            <a:fillRect/>
          </a:stretch>
        </p:blipFill>
        <p:spPr bwMode="auto">
          <a:xfrm>
            <a:off x="1613138" y="854464"/>
            <a:ext cx="2052907" cy="23330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7+ Hundred Sodium Ion Sodium Atom Royalty-Free Images, Stock Photos &amp;  Pictures | Shutterstock">
            <a:extLst>
              <a:ext uri="{FF2B5EF4-FFF2-40B4-BE49-F238E27FC236}">
                <a16:creationId xmlns:a16="http://schemas.microsoft.com/office/drawing/2014/main" id="{D5E2C8D2-AB51-1F45-147A-4C1ED254EA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114" t="13045" b="8841"/>
          <a:stretch>
            <a:fillRect/>
          </a:stretch>
        </p:blipFill>
        <p:spPr bwMode="auto">
          <a:xfrm>
            <a:off x="7756405" y="1043801"/>
            <a:ext cx="1650790" cy="20832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2E77CF2-72CC-849B-85B4-0FB2447AF589}"/>
              </a:ext>
            </a:extLst>
          </p:cNvPr>
          <p:cNvSpPr txBox="1"/>
          <p:nvPr/>
        </p:nvSpPr>
        <p:spPr>
          <a:xfrm>
            <a:off x="3877934" y="983417"/>
            <a:ext cx="3416059" cy="1200329"/>
          </a:xfrm>
          <a:prstGeom prst="rect">
            <a:avLst/>
          </a:prstGeom>
          <a:noFill/>
        </p:spPr>
        <p:txBody>
          <a:bodyPr wrap="square" rtlCol="0">
            <a:spAutoFit/>
          </a:bodyPr>
          <a:lstStyle/>
          <a:p>
            <a:pPr algn="ctr"/>
            <a:r>
              <a:rPr lang="en-US" dirty="0"/>
              <a:t>When a sodium atom becomes </a:t>
            </a:r>
            <a:br>
              <a:rPr lang="en-US" dirty="0"/>
            </a:br>
            <a:r>
              <a:rPr lang="en-US" dirty="0"/>
              <a:t>a sodium cation, the atoms loses </a:t>
            </a:r>
            <a:br>
              <a:rPr lang="en-US" dirty="0"/>
            </a:br>
            <a:r>
              <a:rPr lang="en-US" dirty="0"/>
              <a:t>1 electron </a:t>
            </a:r>
            <a:r>
              <a:rPr lang="en-US" u="sng" dirty="0"/>
              <a:t>and</a:t>
            </a:r>
            <a:r>
              <a:rPr lang="en-US" dirty="0"/>
              <a:t> a whole shell.  Atoms are BIGGER than cations.  </a:t>
            </a:r>
          </a:p>
        </p:txBody>
      </p:sp>
      <p:sp>
        <p:nvSpPr>
          <p:cNvPr id="7" name="Arrow: Right 6">
            <a:extLst>
              <a:ext uri="{FF2B5EF4-FFF2-40B4-BE49-F238E27FC236}">
                <a16:creationId xmlns:a16="http://schemas.microsoft.com/office/drawing/2014/main" id="{DC3399C5-DA40-5968-B4F6-6A200B85BDAA}"/>
              </a:ext>
            </a:extLst>
          </p:cNvPr>
          <p:cNvSpPr/>
          <p:nvPr/>
        </p:nvSpPr>
        <p:spPr>
          <a:xfrm>
            <a:off x="4074542" y="2157235"/>
            <a:ext cx="3022841" cy="439947"/>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CE6F4E1-E17E-1689-FA8C-6B3356B8E434}"/>
              </a:ext>
            </a:extLst>
          </p:cNvPr>
          <p:cNvSpPr txBox="1"/>
          <p:nvPr/>
        </p:nvSpPr>
        <p:spPr>
          <a:xfrm>
            <a:off x="1" y="3373800"/>
            <a:ext cx="12191999" cy="707886"/>
          </a:xfrm>
          <a:prstGeom prst="rect">
            <a:avLst/>
          </a:prstGeom>
          <a:solidFill>
            <a:srgbClr val="0000FF"/>
          </a:solidFill>
        </p:spPr>
        <p:txBody>
          <a:bodyPr wrap="square" rtlCol="0">
            <a:spAutoFit/>
          </a:bodyPr>
          <a:lstStyle/>
          <a:p>
            <a:r>
              <a:rPr lang="en-US" sz="4000" dirty="0">
                <a:solidFill>
                  <a:schemeClr val="bg1"/>
                </a:solidFill>
                <a:latin typeface="Times New Roman" panose="02020603050405020304" pitchFamily="18" charset="0"/>
                <a:cs typeface="Times New Roman" panose="02020603050405020304" pitchFamily="18" charset="0"/>
              </a:rPr>
              <a:t>78.  Anions are bigger than their atoms.  </a:t>
            </a:r>
          </a:p>
        </p:txBody>
      </p:sp>
      <p:sp>
        <p:nvSpPr>
          <p:cNvPr id="9" name="Rectangle 8">
            <a:extLst>
              <a:ext uri="{FF2B5EF4-FFF2-40B4-BE49-F238E27FC236}">
                <a16:creationId xmlns:a16="http://schemas.microsoft.com/office/drawing/2014/main" id="{C279B7B1-2710-5AC2-E0F0-D57515C6807A}"/>
              </a:ext>
            </a:extLst>
          </p:cNvPr>
          <p:cNvSpPr/>
          <p:nvPr/>
        </p:nvSpPr>
        <p:spPr>
          <a:xfrm>
            <a:off x="1291086" y="4168819"/>
            <a:ext cx="8572500" cy="2524085"/>
          </a:xfrm>
          <a:prstGeom prst="rect">
            <a:avLst/>
          </a:prstGeom>
          <a:solidFill>
            <a:schemeClr val="accent4">
              <a:lumMod val="20000"/>
              <a:lumOff val="80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C33EEAA-58E8-F77A-E957-C9C1860DF842}"/>
              </a:ext>
            </a:extLst>
          </p:cNvPr>
          <p:cNvSpPr/>
          <p:nvPr/>
        </p:nvSpPr>
        <p:spPr>
          <a:xfrm>
            <a:off x="8401619" y="5309918"/>
            <a:ext cx="336431" cy="32780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5773E46-E8DB-31C5-C4D6-A8C772FC8D39}"/>
              </a:ext>
            </a:extLst>
          </p:cNvPr>
          <p:cNvSpPr txBox="1"/>
          <p:nvPr/>
        </p:nvSpPr>
        <p:spPr>
          <a:xfrm>
            <a:off x="8428395" y="5283225"/>
            <a:ext cx="25780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a:t>
            </a:r>
          </a:p>
        </p:txBody>
      </p:sp>
      <p:sp>
        <p:nvSpPr>
          <p:cNvPr id="12" name="Oval 11">
            <a:extLst>
              <a:ext uri="{FF2B5EF4-FFF2-40B4-BE49-F238E27FC236}">
                <a16:creationId xmlns:a16="http://schemas.microsoft.com/office/drawing/2014/main" id="{B068B309-562F-88D3-D8FB-78A02C75A0FF}"/>
              </a:ext>
            </a:extLst>
          </p:cNvPr>
          <p:cNvSpPr/>
          <p:nvPr/>
        </p:nvSpPr>
        <p:spPr>
          <a:xfrm>
            <a:off x="8075544" y="4985176"/>
            <a:ext cx="1011447" cy="952929"/>
          </a:xfrm>
          <a:prstGeom prst="ellipse">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C4A95CC0-749E-928E-3C5C-893F8B98714C}"/>
              </a:ext>
            </a:extLst>
          </p:cNvPr>
          <p:cNvSpPr/>
          <p:nvPr/>
        </p:nvSpPr>
        <p:spPr>
          <a:xfrm>
            <a:off x="8127508" y="5138742"/>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2442011-70BE-8C60-1C69-C1A2A2004A44}"/>
              </a:ext>
            </a:extLst>
          </p:cNvPr>
          <p:cNvSpPr/>
          <p:nvPr/>
        </p:nvSpPr>
        <p:spPr>
          <a:xfrm>
            <a:off x="8998189" y="5637722"/>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1A45454-CB38-FC1C-9D86-A14BD6BAFEA2}"/>
              </a:ext>
            </a:extLst>
          </p:cNvPr>
          <p:cNvSpPr/>
          <p:nvPr/>
        </p:nvSpPr>
        <p:spPr>
          <a:xfrm>
            <a:off x="7573992" y="4477109"/>
            <a:ext cx="2027208" cy="1992702"/>
          </a:xfrm>
          <a:prstGeom prst="ellipse">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74CBACB-15BA-FA7C-1CD0-4463AA7705FE}"/>
              </a:ext>
            </a:extLst>
          </p:cNvPr>
          <p:cNvSpPr/>
          <p:nvPr/>
        </p:nvSpPr>
        <p:spPr>
          <a:xfrm>
            <a:off x="8023788" y="4581363"/>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C7E9C08-AC7B-07B6-88E3-27B5F01DA80D}"/>
              </a:ext>
            </a:extLst>
          </p:cNvPr>
          <p:cNvSpPr/>
          <p:nvPr/>
        </p:nvSpPr>
        <p:spPr>
          <a:xfrm>
            <a:off x="8639699" y="6416994"/>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A223336-DD88-B424-813B-02B80567A2D0}"/>
              </a:ext>
            </a:extLst>
          </p:cNvPr>
          <p:cNvSpPr/>
          <p:nvPr/>
        </p:nvSpPr>
        <p:spPr>
          <a:xfrm>
            <a:off x="7542711" y="5345136"/>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59080BA-C984-1B7C-C6E9-A8EB621628E6}"/>
              </a:ext>
            </a:extLst>
          </p:cNvPr>
          <p:cNvSpPr/>
          <p:nvPr/>
        </p:nvSpPr>
        <p:spPr>
          <a:xfrm>
            <a:off x="7849844" y="6147709"/>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4E353B4-E784-1C20-6F17-6D655D1DE72C}"/>
              </a:ext>
            </a:extLst>
          </p:cNvPr>
          <p:cNvSpPr/>
          <p:nvPr/>
        </p:nvSpPr>
        <p:spPr>
          <a:xfrm>
            <a:off x="9321898" y="4816634"/>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86CFAA0-0569-B6A6-8DEC-A4280186829D}"/>
              </a:ext>
            </a:extLst>
          </p:cNvPr>
          <p:cNvSpPr/>
          <p:nvPr/>
        </p:nvSpPr>
        <p:spPr>
          <a:xfrm>
            <a:off x="9561332" y="5418777"/>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FEB523A-E3E6-C4DF-4F2C-2D4DCE26077D}"/>
              </a:ext>
            </a:extLst>
          </p:cNvPr>
          <p:cNvSpPr/>
          <p:nvPr/>
        </p:nvSpPr>
        <p:spPr>
          <a:xfrm>
            <a:off x="8720798" y="4452508"/>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1237DFE6-C1D4-58FB-253C-1B67F4ADC193}"/>
              </a:ext>
            </a:extLst>
          </p:cNvPr>
          <p:cNvSpPr/>
          <p:nvPr/>
        </p:nvSpPr>
        <p:spPr>
          <a:xfrm>
            <a:off x="2463785" y="5350180"/>
            <a:ext cx="336431" cy="32780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CB0F87A-B8C4-0042-89DA-CBE75541CE1A}"/>
              </a:ext>
            </a:extLst>
          </p:cNvPr>
          <p:cNvSpPr txBox="1"/>
          <p:nvPr/>
        </p:nvSpPr>
        <p:spPr>
          <a:xfrm>
            <a:off x="2490561" y="5323487"/>
            <a:ext cx="25780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a:t>
            </a:r>
          </a:p>
        </p:txBody>
      </p:sp>
      <p:sp>
        <p:nvSpPr>
          <p:cNvPr id="38" name="Oval 37">
            <a:extLst>
              <a:ext uri="{FF2B5EF4-FFF2-40B4-BE49-F238E27FC236}">
                <a16:creationId xmlns:a16="http://schemas.microsoft.com/office/drawing/2014/main" id="{B8DEB650-3282-5AB8-927C-661188931314}"/>
              </a:ext>
            </a:extLst>
          </p:cNvPr>
          <p:cNvSpPr/>
          <p:nvPr/>
        </p:nvSpPr>
        <p:spPr>
          <a:xfrm>
            <a:off x="2137710" y="5025438"/>
            <a:ext cx="1011447" cy="952929"/>
          </a:xfrm>
          <a:prstGeom prst="ellipse">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897394D6-0573-4370-CBDD-18D4F5DC8FFD}"/>
              </a:ext>
            </a:extLst>
          </p:cNvPr>
          <p:cNvSpPr/>
          <p:nvPr/>
        </p:nvSpPr>
        <p:spPr>
          <a:xfrm>
            <a:off x="2189674" y="5179004"/>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42FACD93-2F44-7304-2ED1-12705FC06EC9}"/>
              </a:ext>
            </a:extLst>
          </p:cNvPr>
          <p:cNvSpPr/>
          <p:nvPr/>
        </p:nvSpPr>
        <p:spPr>
          <a:xfrm>
            <a:off x="3060355" y="5677984"/>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8DF3B534-D340-48A3-0608-A351B06D0596}"/>
              </a:ext>
            </a:extLst>
          </p:cNvPr>
          <p:cNvSpPr/>
          <p:nvPr/>
        </p:nvSpPr>
        <p:spPr>
          <a:xfrm>
            <a:off x="1750172" y="4655125"/>
            <a:ext cx="1741459" cy="1700642"/>
          </a:xfrm>
          <a:prstGeom prst="ellipse">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368DBAD-F253-E235-3344-2D13754EADBB}"/>
              </a:ext>
            </a:extLst>
          </p:cNvPr>
          <p:cNvSpPr/>
          <p:nvPr/>
        </p:nvSpPr>
        <p:spPr>
          <a:xfrm>
            <a:off x="2137710" y="4733763"/>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8B359A3-9FD9-148F-2011-368291AB6305}"/>
              </a:ext>
            </a:extLst>
          </p:cNvPr>
          <p:cNvSpPr/>
          <p:nvPr/>
        </p:nvSpPr>
        <p:spPr>
          <a:xfrm>
            <a:off x="2969283" y="6215728"/>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6E7B138-92E6-4225-6F61-A699683D1BF3}"/>
              </a:ext>
            </a:extLst>
          </p:cNvPr>
          <p:cNvSpPr/>
          <p:nvPr/>
        </p:nvSpPr>
        <p:spPr>
          <a:xfrm>
            <a:off x="1717015" y="5385398"/>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35545174-F26C-A5D1-B888-948C98682955}"/>
              </a:ext>
            </a:extLst>
          </p:cNvPr>
          <p:cNvSpPr/>
          <p:nvPr/>
        </p:nvSpPr>
        <p:spPr>
          <a:xfrm>
            <a:off x="1955140" y="6049955"/>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090F1FC9-6A2C-1A0D-CE12-30D8B53BD101}"/>
              </a:ext>
            </a:extLst>
          </p:cNvPr>
          <p:cNvSpPr/>
          <p:nvPr/>
        </p:nvSpPr>
        <p:spPr>
          <a:xfrm>
            <a:off x="3202913" y="4874148"/>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DB702E0-8F9C-4C6C-6B20-1DE8903EF9B6}"/>
              </a:ext>
            </a:extLst>
          </p:cNvPr>
          <p:cNvSpPr/>
          <p:nvPr/>
        </p:nvSpPr>
        <p:spPr>
          <a:xfrm>
            <a:off x="3450970" y="5459039"/>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985DD1FF-AD06-F296-488A-3AC51E452556}"/>
              </a:ext>
            </a:extLst>
          </p:cNvPr>
          <p:cNvSpPr/>
          <p:nvPr/>
        </p:nvSpPr>
        <p:spPr>
          <a:xfrm>
            <a:off x="2800216" y="4648038"/>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CF053BCA-1689-0C7F-A488-FB939089C9EA}"/>
              </a:ext>
            </a:extLst>
          </p:cNvPr>
          <p:cNvSpPr/>
          <p:nvPr/>
        </p:nvSpPr>
        <p:spPr>
          <a:xfrm>
            <a:off x="9309686" y="6103570"/>
            <a:ext cx="85725" cy="8572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0B45CBC8-4B72-BCE3-4211-CEBFD571F7DE}"/>
              </a:ext>
            </a:extLst>
          </p:cNvPr>
          <p:cNvSpPr txBox="1"/>
          <p:nvPr/>
        </p:nvSpPr>
        <p:spPr>
          <a:xfrm>
            <a:off x="3793444" y="4258710"/>
            <a:ext cx="3586971" cy="1754326"/>
          </a:xfrm>
          <a:prstGeom prst="rect">
            <a:avLst/>
          </a:prstGeom>
          <a:noFill/>
        </p:spPr>
        <p:txBody>
          <a:bodyPr wrap="square" rtlCol="0">
            <a:spAutoFit/>
          </a:bodyPr>
          <a:lstStyle/>
          <a:p>
            <a:pPr algn="ctr"/>
            <a:r>
              <a:rPr lang="en-US" dirty="0"/>
              <a:t>When a fluorine atom becomes </a:t>
            </a:r>
            <a:br>
              <a:rPr lang="en-US" dirty="0"/>
            </a:br>
            <a:r>
              <a:rPr lang="en-US" dirty="0"/>
              <a:t>a fluoride anion, the atoms gains </a:t>
            </a:r>
            <a:br>
              <a:rPr lang="en-US" dirty="0"/>
            </a:br>
            <a:r>
              <a:rPr lang="en-US" dirty="0"/>
              <a:t>1 electron </a:t>
            </a:r>
            <a:r>
              <a:rPr lang="en-US" u="sng" dirty="0"/>
              <a:t>and</a:t>
            </a:r>
            <a:r>
              <a:rPr lang="en-US" dirty="0"/>
              <a:t> the valence shell stretches out a bit, </a:t>
            </a:r>
            <a:br>
              <a:rPr lang="en-US" dirty="0"/>
            </a:br>
            <a:r>
              <a:rPr lang="en-US" dirty="0"/>
              <a:t>to accommodate the extra electron.  </a:t>
            </a:r>
            <a:br>
              <a:rPr lang="en-US" dirty="0"/>
            </a:br>
            <a:r>
              <a:rPr lang="en-US" dirty="0"/>
              <a:t>Anions are BIGGER than atoms.  </a:t>
            </a:r>
          </a:p>
        </p:txBody>
      </p:sp>
      <p:sp>
        <p:nvSpPr>
          <p:cNvPr id="51" name="Arrow: Right 50">
            <a:extLst>
              <a:ext uri="{FF2B5EF4-FFF2-40B4-BE49-F238E27FC236}">
                <a16:creationId xmlns:a16="http://schemas.microsoft.com/office/drawing/2014/main" id="{C894DA9E-5369-9435-414E-1C41287B35B8}"/>
              </a:ext>
            </a:extLst>
          </p:cNvPr>
          <p:cNvSpPr/>
          <p:nvPr/>
        </p:nvSpPr>
        <p:spPr>
          <a:xfrm>
            <a:off x="4065915" y="6029864"/>
            <a:ext cx="3022841" cy="439947"/>
          </a:xfrm>
          <a:prstGeom prst="rightArrow">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552281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0A16F4-FF4F-491D-83A5-6E1F560B43B1}"/>
              </a:ext>
            </a:extLst>
          </p:cNvPr>
          <p:cNvSpPr txBox="1"/>
          <p:nvPr/>
        </p:nvSpPr>
        <p:spPr>
          <a:xfrm>
            <a:off x="0" y="-1"/>
            <a:ext cx="12192000" cy="6740307"/>
          </a:xfrm>
          <a:prstGeom prst="rect">
            <a:avLst/>
          </a:prstGeom>
          <a:noFill/>
        </p:spPr>
        <p:txBody>
          <a:bodyPr wrap="square" rtlCol="0">
            <a:spAutoFit/>
          </a:bodyPr>
          <a:lstStyle/>
          <a:p>
            <a:r>
              <a:rPr lang="en-US" sz="4800" dirty="0">
                <a:solidFill>
                  <a:srgbClr val="FF0000"/>
                </a:solidFill>
                <a:latin typeface="Times New Roman" panose="02020603050405020304" pitchFamily="18" charset="0"/>
                <a:cs typeface="Times New Roman" panose="02020603050405020304" pitchFamily="18" charset="0"/>
              </a:rPr>
              <a:t>79.  Cations are always much smaller than their</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       atoms WHY?</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t>
            </a:r>
            <a:r>
              <a:rPr lang="en-US" sz="4800" dirty="0">
                <a:solidFill>
                  <a:srgbClr val="0000FF"/>
                </a:solidFill>
                <a:latin typeface="Times New Roman" panose="02020603050405020304" pitchFamily="18" charset="0"/>
                <a:cs typeface="Times New Roman" panose="02020603050405020304" pitchFamily="18" charset="0"/>
              </a:rPr>
              <a:t>Cations LOSE a whole shell when they</a:t>
            </a:r>
            <a:br>
              <a:rPr lang="en-US" sz="4800" dirty="0">
                <a:solidFill>
                  <a:srgbClr val="0000FF"/>
                </a:solidFill>
                <a:latin typeface="Times New Roman" panose="02020603050405020304" pitchFamily="18" charset="0"/>
                <a:cs typeface="Times New Roman" panose="02020603050405020304" pitchFamily="18" charset="0"/>
              </a:rPr>
            </a:br>
            <a:r>
              <a:rPr lang="en-US" sz="4800" dirty="0">
                <a:solidFill>
                  <a:srgbClr val="0000FF"/>
                </a:solidFill>
                <a:latin typeface="Times New Roman" panose="02020603050405020304" pitchFamily="18" charset="0"/>
                <a:cs typeface="Times New Roman" panose="02020603050405020304" pitchFamily="18" charset="0"/>
              </a:rPr>
              <a:t>       “lose” electrons.</a:t>
            </a:r>
            <a:br>
              <a:rPr lang="en-US" sz="4800" dirty="0">
                <a:solidFill>
                  <a:srgbClr val="0000FF"/>
                </a:solidFill>
                <a:latin typeface="Times New Roman" panose="02020603050405020304" pitchFamily="18" charset="0"/>
                <a:cs typeface="Times New Roman" panose="02020603050405020304" pitchFamily="18" charset="0"/>
              </a:rPr>
            </a:b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Anions are always slightly bigger than the</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atoms they formed from, WHY?</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t>
            </a:r>
            <a:r>
              <a:rPr lang="en-US" sz="4800" dirty="0">
                <a:solidFill>
                  <a:srgbClr val="0000FF"/>
                </a:solidFill>
                <a:latin typeface="Times New Roman" panose="02020603050405020304" pitchFamily="18" charset="0"/>
                <a:cs typeface="Times New Roman" panose="02020603050405020304" pitchFamily="18" charset="0"/>
              </a:rPr>
              <a:t> Gaining electrons “fills” that valence shell,</a:t>
            </a:r>
            <a:br>
              <a:rPr lang="en-US" sz="4800" dirty="0">
                <a:solidFill>
                  <a:srgbClr val="0000FF"/>
                </a:solidFill>
                <a:latin typeface="Times New Roman" panose="02020603050405020304" pitchFamily="18" charset="0"/>
                <a:cs typeface="Times New Roman" panose="02020603050405020304" pitchFamily="18" charset="0"/>
              </a:rPr>
            </a:br>
            <a:r>
              <a:rPr lang="en-US" sz="4800" dirty="0">
                <a:solidFill>
                  <a:srgbClr val="0000FF"/>
                </a:solidFill>
                <a:latin typeface="Times New Roman" panose="02020603050405020304" pitchFamily="18" charset="0"/>
                <a:cs typeface="Times New Roman" panose="02020603050405020304" pitchFamily="18" charset="0"/>
              </a:rPr>
              <a:t>       stretching it out to full size. </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48096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0" y="0"/>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4000" dirty="0">
                <a:solidFill>
                  <a:srgbClr val="FF0000"/>
                </a:solidFill>
                <a:latin typeface="Tahoma" pitchFamily="34" charset="0"/>
                <a:cs typeface="Tahoma" pitchFamily="34" charset="0"/>
              </a:rPr>
              <a:t>Relative scales &amp; arbitrary scales… Electronegativity </a:t>
            </a:r>
            <a:r>
              <a:rPr lang="en-US" altLang="en-US" sz="3200" i="1" dirty="0">
                <a:solidFill>
                  <a:srgbClr val="0000FF"/>
                </a:solidFill>
                <a:latin typeface="Times New Roman" panose="02020603050405020304" pitchFamily="18" charset="0"/>
                <a:cs typeface="Times New Roman" panose="02020603050405020304" pitchFamily="18" charset="0"/>
              </a:rPr>
              <a:t>(Dr. Linus was a fun guy, but not a fungi)</a:t>
            </a:r>
          </a:p>
        </p:txBody>
      </p:sp>
      <p:sp>
        <p:nvSpPr>
          <p:cNvPr id="21507" name="TextBox 2"/>
          <p:cNvSpPr txBox="1">
            <a:spLocks noChangeArrowheads="1"/>
          </p:cNvSpPr>
          <p:nvPr/>
        </p:nvSpPr>
        <p:spPr bwMode="auto">
          <a:xfrm>
            <a:off x="0" y="1200329"/>
            <a:ext cx="1219200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80.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relative scale compares all members of the group to one set standard.  </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33580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0" y="0"/>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4000" dirty="0">
                <a:solidFill>
                  <a:srgbClr val="FF0000"/>
                </a:solidFill>
                <a:latin typeface="Tahoma" pitchFamily="34" charset="0"/>
                <a:cs typeface="Tahoma" pitchFamily="34" charset="0"/>
              </a:rPr>
              <a:t>Relative scales &amp; arbitrary scales… Electronegativity </a:t>
            </a:r>
            <a:r>
              <a:rPr lang="en-US" altLang="en-US" sz="3200" i="1" dirty="0">
                <a:solidFill>
                  <a:srgbClr val="0000FF"/>
                </a:solidFill>
                <a:latin typeface="Times New Roman" panose="02020603050405020304" pitchFamily="18" charset="0"/>
                <a:cs typeface="Times New Roman" panose="02020603050405020304" pitchFamily="18" charset="0"/>
              </a:rPr>
              <a:t>(Dr. Linus was a fun guy, but not a fungi)</a:t>
            </a:r>
          </a:p>
        </p:txBody>
      </p:sp>
      <p:sp>
        <p:nvSpPr>
          <p:cNvPr id="21507" name="TextBox 2"/>
          <p:cNvSpPr txBox="1">
            <a:spLocks noChangeArrowheads="1"/>
          </p:cNvSpPr>
          <p:nvPr/>
        </p:nvSpPr>
        <p:spPr bwMode="auto">
          <a:xfrm>
            <a:off x="0" y="1200329"/>
            <a:ext cx="12192001"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80.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relative scale compares all members of the group to one set standard.  </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Electronegativity is a relative scale; all atoms are relative to fluorine.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Pauling determined that fluorine has the greatest tendency to gain electrons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when making a bond, he ranked all other atoms to it.</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31312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0" y="0"/>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4000" dirty="0">
                <a:solidFill>
                  <a:srgbClr val="FF0000"/>
                </a:solidFill>
                <a:latin typeface="Tahoma" pitchFamily="34" charset="0"/>
                <a:cs typeface="Tahoma" pitchFamily="34" charset="0"/>
              </a:rPr>
              <a:t>Relative scales &amp; arbitrary scales… Electronegativity </a:t>
            </a:r>
            <a:r>
              <a:rPr lang="en-US" altLang="en-US" sz="3200" i="1" dirty="0">
                <a:solidFill>
                  <a:srgbClr val="0000FF"/>
                </a:solidFill>
                <a:latin typeface="Times New Roman" panose="02020603050405020304" pitchFamily="18" charset="0"/>
                <a:cs typeface="Times New Roman" panose="02020603050405020304" pitchFamily="18" charset="0"/>
              </a:rPr>
              <a:t>(Dr. Linus was a fun guy, but not a fungi)</a:t>
            </a:r>
          </a:p>
        </p:txBody>
      </p:sp>
      <p:sp>
        <p:nvSpPr>
          <p:cNvPr id="21507" name="TextBox 2"/>
          <p:cNvSpPr txBox="1">
            <a:spLocks noChangeArrowheads="1"/>
          </p:cNvSpPr>
          <p:nvPr/>
        </p:nvSpPr>
        <p:spPr bwMode="auto">
          <a:xfrm>
            <a:off x="0" y="1200329"/>
            <a:ext cx="12192001"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80.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relative scale compares all members of the group to one set standard.  </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Electronegativity is a relative scale; all atoms are relative to fluorine.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Pauling determined that fluorine has the greatest tendency to gain electrons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when making a bond, he ranked all other atoms to it.</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82.</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An arbitrary scale is one that uses numbers that don’t really matter.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Pauling choose 4.0 for the highest EN value, given to fluorine.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All other atoms were given values ranked down to zero.  </a:t>
            </a:r>
          </a:p>
          <a:p>
            <a:pPr fontAlgn="base">
              <a:spcBef>
                <a:spcPct val="0"/>
              </a:spcBef>
              <a:spcAft>
                <a:spcPct val="0"/>
              </a:spcAft>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He could have use 100 as his top value, or eleven, or anything.  He just picked 4.0 for his</a:t>
            </a:r>
            <a:br>
              <a:rPr lang="en-US" altLang="en-US" sz="2400" dirty="0">
                <a:solidFill>
                  <a:srgbClr val="0000FF"/>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         own reason.  There are not 4.0 somethings, in fact there isn’t even a unit.  </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800" dirty="0">
              <a:solidFill>
                <a:srgbClr val="0000FF"/>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477018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0" y="0"/>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4000" dirty="0">
                <a:solidFill>
                  <a:srgbClr val="FF0000"/>
                </a:solidFill>
                <a:latin typeface="Tahoma" pitchFamily="34" charset="0"/>
                <a:cs typeface="Tahoma" pitchFamily="34" charset="0"/>
              </a:rPr>
              <a:t>Relative scales &amp; arbitrary scales… Electronegativity </a:t>
            </a:r>
            <a:r>
              <a:rPr lang="en-US" altLang="en-US" sz="3200" i="1" dirty="0">
                <a:solidFill>
                  <a:srgbClr val="0000FF"/>
                </a:solidFill>
                <a:latin typeface="Times New Roman" panose="02020603050405020304" pitchFamily="18" charset="0"/>
                <a:cs typeface="Times New Roman" panose="02020603050405020304" pitchFamily="18" charset="0"/>
              </a:rPr>
              <a:t>(Dr. Linus was a fun guy, but not a fungi)</a:t>
            </a:r>
          </a:p>
        </p:txBody>
      </p:sp>
      <p:sp>
        <p:nvSpPr>
          <p:cNvPr id="21507" name="TextBox 2"/>
          <p:cNvSpPr txBox="1">
            <a:spLocks noChangeArrowheads="1"/>
          </p:cNvSpPr>
          <p:nvPr/>
        </p:nvSpPr>
        <p:spPr bwMode="auto">
          <a:xfrm>
            <a:off x="0" y="1200329"/>
            <a:ext cx="12192001"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80.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A relative scale compares all members of the group to one set standard.  </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81.</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Electronegativity is a relative scale; all atoms are relative to fluorine.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Pauling determined that fluorine has the greatest tendency to gain electrons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when making a bond, he ranked all other atoms to it.</a:t>
            </a:r>
          </a:p>
          <a:p>
            <a:pPr fontAlgn="base">
              <a:spcBef>
                <a:spcPct val="0"/>
              </a:spcBef>
              <a:spcAft>
                <a:spcPct val="0"/>
              </a:spcAft>
            </a:pPr>
            <a:endPar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b="1" dirty="0">
                <a:solidFill>
                  <a:schemeClr val="tx1">
                    <a:lumMod val="95000"/>
                    <a:lumOff val="5000"/>
                  </a:schemeClr>
                </a:solidFill>
                <a:latin typeface="Times New Roman" panose="02020603050405020304" pitchFamily="18" charset="0"/>
                <a:cs typeface="Times New Roman" panose="02020603050405020304" pitchFamily="18" charset="0"/>
              </a:rPr>
              <a:t>82.</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An arbitrary scale is one that uses numbers that don’t really matter.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Pauling choose 4.0 for the highest EN value, given to fluorine.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All other atoms were given values ranked down to zero.  </a:t>
            </a:r>
          </a:p>
          <a:p>
            <a:pPr fontAlgn="base">
              <a:spcBef>
                <a:spcPct val="0"/>
              </a:spcBef>
              <a:spcAft>
                <a:spcPct val="0"/>
              </a:spcAft>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He could have use 100 as his top value, or eleven, or anything.  He just picked 4.0 for his</a:t>
            </a:r>
            <a:br>
              <a:rPr lang="en-US" altLang="en-US" sz="2400" dirty="0">
                <a:solidFill>
                  <a:srgbClr val="0000FF"/>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         own reason.  There are not 4.0 somethings, in fact there isn’t even a unit.  </a:t>
            </a:r>
            <a:br>
              <a:rPr lang="en-US" altLang="en-US" sz="2400" dirty="0">
                <a:solidFill>
                  <a:srgbClr val="0000FF"/>
                </a:solidFill>
                <a:latin typeface="Times New Roman" panose="02020603050405020304" pitchFamily="18" charset="0"/>
                <a:cs typeface="Times New Roman" panose="02020603050405020304" pitchFamily="18" charset="0"/>
              </a:rPr>
            </a:br>
            <a:endParaRPr lang="en-US" altLang="en-US" sz="2800" dirty="0">
              <a:solidFill>
                <a:srgbClr val="0000FF"/>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altLang="en-US" sz="2800" dirty="0">
                <a:solidFill>
                  <a:srgbClr val="FF0000"/>
                </a:solidFill>
                <a:latin typeface="Times New Roman" panose="02020603050405020304" pitchFamily="18" charset="0"/>
                <a:cs typeface="Times New Roman" panose="02020603050405020304" pitchFamily="18" charset="0"/>
              </a:rPr>
              <a:t>83.  Electronegativity is BOTH a RELATIVE SCALE &amp; an ARBITRARY SCALE.  </a:t>
            </a:r>
          </a:p>
        </p:txBody>
      </p:sp>
    </p:spTree>
    <p:extLst>
      <p:ext uri="{BB962C8B-B14F-4D97-AF65-F5344CB8AC3E}">
        <p14:creationId xmlns:p14="http://schemas.microsoft.com/office/powerpoint/2010/main" val="32018743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17196"/>
          </a:xfrm>
          <a:prstGeom prst="rect">
            <a:avLst/>
          </a:prstGeom>
          <a:noFill/>
        </p:spPr>
        <p:txBody>
          <a:bodyPr wrap="square" rtlCol="0">
            <a:spAutoFit/>
          </a:bodyPr>
          <a:lstStyle/>
          <a:p>
            <a:pPr fontAlgn="base">
              <a:spcBef>
                <a:spcPct val="0"/>
              </a:spcBef>
              <a:spcAft>
                <a:spcPct val="0"/>
              </a:spcAft>
            </a:pPr>
            <a:r>
              <a:rPr lang="en-US" sz="2000" dirty="0">
                <a:solidFill>
                  <a:prstClr val="black"/>
                </a:solidFill>
                <a:latin typeface="Times New Roman" panose="02020603050405020304" pitchFamily="18" charset="0"/>
                <a:cs typeface="Times New Roman" panose="02020603050405020304" pitchFamily="18" charset="0"/>
              </a:rPr>
              <a:t>Last Point, not really related to Periodic Table, but stuck in here to keep in mind…</a:t>
            </a:r>
          </a:p>
          <a:p>
            <a:pPr fontAlgn="base">
              <a:spcBef>
                <a:spcPct val="0"/>
              </a:spcBef>
              <a:spcAft>
                <a:spcPct val="0"/>
              </a:spcAft>
            </a:pPr>
            <a:endParaRPr lang="en-US" sz="20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sz="3600" b="1" dirty="0">
                <a:solidFill>
                  <a:srgbClr val="FF0000"/>
                </a:solidFill>
                <a:latin typeface="Times New Roman" panose="02020603050405020304" pitchFamily="18" charset="0"/>
                <a:cs typeface="Times New Roman" panose="02020603050405020304" pitchFamily="18" charset="0"/>
              </a:rPr>
              <a:t>84.  ALLOTROPES</a:t>
            </a:r>
          </a:p>
          <a:p>
            <a:pPr fontAlgn="base">
              <a:spcBef>
                <a:spcPct val="0"/>
              </a:spcBef>
              <a:spcAft>
                <a:spcPct val="0"/>
              </a:spcAft>
            </a:pPr>
            <a:endParaRPr lang="en-US" sz="2800" dirty="0">
              <a:solidFill>
                <a:prstClr val="black"/>
              </a:solidFill>
              <a:latin typeface="Times New Roman" panose="02020603050405020304" pitchFamily="18" charset="0"/>
              <a:cs typeface="Times New Roman" panose="02020603050405020304" pitchFamily="18" charset="0"/>
            </a:endParaRPr>
          </a:p>
          <a:p>
            <a:pPr marL="0" marR="0" indent="0" algn="l"/>
            <a:r>
              <a:rPr lang="en-US" sz="8000" kern="1200" dirty="0">
                <a:ln>
                  <a:noFill/>
                </a:ln>
                <a:solidFill>
                  <a:srgbClr val="0000FF"/>
                </a:solidFill>
                <a:effectLst/>
                <a:latin typeface="The Hand Extrablack" panose="03070A02030502020204" pitchFamily="66" charset="0"/>
              </a:rPr>
              <a:t>Allotropes are pure forms of an element that have different bonding patterns which leads to different physical properties and </a:t>
            </a:r>
            <a:br>
              <a:rPr lang="en-US" sz="8000" kern="1200" dirty="0">
                <a:ln>
                  <a:noFill/>
                </a:ln>
                <a:solidFill>
                  <a:srgbClr val="0000FF"/>
                </a:solidFill>
                <a:effectLst/>
                <a:latin typeface="The Hand Extrablack" panose="03070A02030502020204" pitchFamily="66" charset="0"/>
              </a:rPr>
            </a:br>
            <a:r>
              <a:rPr lang="en-US" sz="8000" kern="1200" dirty="0">
                <a:ln>
                  <a:noFill/>
                </a:ln>
                <a:solidFill>
                  <a:srgbClr val="0000FF"/>
                </a:solidFill>
                <a:effectLst/>
                <a:latin typeface="The Hand Extrablack" panose="03070A02030502020204" pitchFamily="66" charset="0"/>
              </a:rPr>
              <a:t>different chemical properties too.  </a:t>
            </a:r>
            <a:endParaRPr lang="en-US" sz="2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2155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1815882"/>
          </a:xfrm>
          <a:prstGeom prst="rect">
            <a:avLst/>
          </a:prstGeom>
          <a:noFill/>
        </p:spPr>
        <p:txBody>
          <a:bodyPr wrap="square" rtlCol="0">
            <a:spAutoFit/>
          </a:bodyPr>
          <a:lstStyle/>
          <a:p>
            <a:pPr fontAlgn="base">
              <a:spcBef>
                <a:spcPct val="0"/>
              </a:spcBef>
              <a:spcAft>
                <a:spcPct val="0"/>
              </a:spcAft>
            </a:pPr>
            <a:r>
              <a:rPr lang="en-US" sz="3600" b="1" dirty="0">
                <a:solidFill>
                  <a:srgbClr val="FF0000"/>
                </a:solidFill>
                <a:latin typeface="Times New Roman" panose="02020603050405020304" pitchFamily="18" charset="0"/>
                <a:cs typeface="Times New Roman" panose="02020603050405020304" pitchFamily="18" charset="0"/>
              </a:rPr>
              <a:t>85.  ALLOTROPE examples</a:t>
            </a:r>
          </a:p>
          <a:p>
            <a:pPr fontAlgn="base">
              <a:spcBef>
                <a:spcPct val="0"/>
              </a:spcBef>
              <a:spcAft>
                <a:spcPct val="0"/>
              </a:spcAft>
            </a:pPr>
            <a:endParaRPr lang="en-US" sz="16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en-US" sz="2800" dirty="0">
                <a:solidFill>
                  <a:prstClr val="black"/>
                </a:solidFill>
                <a:latin typeface="Times New Roman" panose="02020603050405020304" pitchFamily="18" charset="0"/>
                <a:cs typeface="Times New Roman" panose="02020603050405020304" pitchFamily="18" charset="0"/>
              </a:rPr>
              <a:t>An allotrope is a chemically pure form of an atom that is structurally bonded together differently and therefore has different chemical and physical properties.</a:t>
            </a:r>
          </a:p>
        </p:txBody>
      </p:sp>
      <p:graphicFrame>
        <p:nvGraphicFramePr>
          <p:cNvPr id="3" name="Table 2">
            <a:extLst>
              <a:ext uri="{FF2B5EF4-FFF2-40B4-BE49-F238E27FC236}">
                <a16:creationId xmlns:a16="http://schemas.microsoft.com/office/drawing/2014/main" id="{5A93FB6B-9E20-3D26-7DA4-D88AD4D14EB4}"/>
              </a:ext>
            </a:extLst>
          </p:cNvPr>
          <p:cNvGraphicFramePr>
            <a:graphicFrameLocks noGrp="1"/>
          </p:cNvGraphicFramePr>
          <p:nvPr>
            <p:extLst>
              <p:ext uri="{D42A27DB-BD31-4B8C-83A1-F6EECF244321}">
                <p14:modId xmlns:p14="http://schemas.microsoft.com/office/powerpoint/2010/main" val="3422911020"/>
              </p:ext>
            </p:extLst>
          </p:nvPr>
        </p:nvGraphicFramePr>
        <p:xfrm>
          <a:off x="0" y="1814712"/>
          <a:ext cx="12192000" cy="5043288"/>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51961349"/>
                    </a:ext>
                  </a:extLst>
                </a:gridCol>
                <a:gridCol w="6096000">
                  <a:extLst>
                    <a:ext uri="{9D8B030D-6E8A-4147-A177-3AD203B41FA5}">
                      <a16:colId xmlns:a16="http://schemas.microsoft.com/office/drawing/2014/main" val="1348130832"/>
                    </a:ext>
                  </a:extLst>
                </a:gridCol>
              </a:tblGrid>
              <a:tr h="1186359">
                <a:tc>
                  <a:txBody>
                    <a:bodyPr/>
                    <a:lstStyle/>
                    <a:p>
                      <a:pPr algn="ctr"/>
                      <a:r>
                        <a:rPr lang="en-US" sz="8000" dirty="0">
                          <a:solidFill>
                            <a:srgbClr val="0033CC"/>
                          </a:solidFill>
                          <a:latin typeface="The Hand Extrablack" panose="03070A02030502020204" pitchFamily="66" charset="0"/>
                        </a:rPr>
                        <a:t>Carbon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a:txBody>
                    <a:bodyPr/>
                    <a:lstStyle/>
                    <a:p>
                      <a:pPr algn="ctr"/>
                      <a:r>
                        <a:rPr lang="en-US" sz="8000" dirty="0">
                          <a:solidFill>
                            <a:srgbClr val="0033CC"/>
                          </a:solidFill>
                          <a:latin typeface="The Hand Extrablack" panose="03070A02030502020204" pitchFamily="66"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extLst>
                  <a:ext uri="{0D108BD9-81ED-4DB2-BD59-A6C34878D82A}">
                    <a16:rowId xmlns:a16="http://schemas.microsoft.com/office/drawing/2014/main" val="3871984909"/>
                  </a:ext>
                </a:extLst>
              </a:tr>
              <a:tr h="933162">
                <a:tc>
                  <a:txBody>
                    <a:bodyPr/>
                    <a:lstStyle/>
                    <a:p>
                      <a:pPr lvl="1"/>
                      <a:r>
                        <a:rPr lang="en-US" sz="4000" dirty="0">
                          <a:latin typeface="The Hand Extrablack" panose="03070A02030502020204" pitchFamily="66" charset="0"/>
                        </a:rPr>
                        <a:t>1. Carbon atoms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1"/>
                      <a:r>
                        <a:rPr lang="en-US" sz="4000" dirty="0">
                          <a:latin typeface="The Hand Extrablack" panose="03070A02030502020204" pitchFamily="66" charset="0"/>
                        </a:rPr>
                        <a:t>1. Diatomic oxygen O</a:t>
                      </a:r>
                      <a:r>
                        <a:rPr lang="en-US" sz="4000" baseline="-25000" dirty="0">
                          <a:latin typeface="The Hand Extrablack" panose="03070A02030502020204" pitchFamily="66"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547295680"/>
                  </a:ext>
                </a:extLst>
              </a:tr>
              <a:tr h="933162">
                <a:tc>
                  <a:txBody>
                    <a:bodyPr/>
                    <a:lstStyle/>
                    <a:p>
                      <a:pPr lvl="1"/>
                      <a:r>
                        <a:rPr lang="en-US" sz="4000" dirty="0">
                          <a:latin typeface="The Hand Extrablack" panose="03070A02030502020204" pitchFamily="66" charset="0"/>
                        </a:rPr>
                        <a:t>2. Graphite – layered sheets of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1"/>
                      <a:r>
                        <a:rPr lang="en-US" sz="4000" dirty="0">
                          <a:latin typeface="The Hand Extrablack" panose="03070A02030502020204" pitchFamily="66" charset="0"/>
                        </a:rPr>
                        <a:t>2. Triatomic oxygen ozone O</a:t>
                      </a:r>
                      <a:r>
                        <a:rPr lang="en-US" sz="4000" baseline="-25000" dirty="0">
                          <a:latin typeface="The Hand Extrablack" panose="03070A02030502020204" pitchFamily="66"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702591441"/>
                  </a:ext>
                </a:extLst>
              </a:tr>
              <a:tr h="933162">
                <a:tc>
                  <a:txBody>
                    <a:bodyPr/>
                    <a:lstStyle/>
                    <a:p>
                      <a:pPr lvl="1"/>
                      <a:r>
                        <a:rPr lang="en-US" sz="4000" dirty="0">
                          <a:latin typeface="The Hand Extrablack" panose="03070A02030502020204" pitchFamily="66" charset="0"/>
                        </a:rPr>
                        <a:t>3. Buckminster fullerenes – balls of C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1"/>
                      <a:r>
                        <a:rPr lang="en-US" sz="4000" dirty="0">
                          <a:latin typeface="The Hand Extrablack" panose="03070A02030502020204" pitchFamily="66" charset="0"/>
                        </a:rPr>
                        <a:t>3. Oxygen atoms – unstable 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855236882"/>
                  </a:ext>
                </a:extLst>
              </a:tr>
              <a:tr h="933162">
                <a:tc gridSpan="2">
                  <a:txBody>
                    <a:bodyPr/>
                    <a:lstStyle/>
                    <a:p>
                      <a:pPr algn="ctr"/>
                      <a:r>
                        <a:rPr lang="en-US" sz="4000" dirty="0">
                          <a:latin typeface="The Hand Extrablack" panose="03070A02030502020204" pitchFamily="66" charset="0"/>
                        </a:rPr>
                        <a:t>Allotropes are physically different from each other and have different properties.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CCFF"/>
                    </a:solidFill>
                  </a:tcPr>
                </a:tc>
                <a:tc hMerge="1">
                  <a:txBody>
                    <a:bodyPr/>
                    <a:lstStyle/>
                    <a:p>
                      <a:endParaRPr lang="en-US" sz="3200" dirty="0">
                        <a:latin typeface="The Hand Extrablack" panose="03070A020305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0787431"/>
                  </a:ext>
                </a:extLst>
              </a:tr>
            </a:tbl>
          </a:graphicData>
        </a:graphic>
      </p:graphicFrame>
    </p:spTree>
    <p:extLst>
      <p:ext uri="{BB962C8B-B14F-4D97-AF65-F5344CB8AC3E}">
        <p14:creationId xmlns:p14="http://schemas.microsoft.com/office/powerpoint/2010/main" val="4109325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2402</TotalTime>
  <Words>7220</Words>
  <Application>Microsoft Office PowerPoint</Application>
  <PresentationFormat>Widescreen</PresentationFormat>
  <Paragraphs>1304</Paragraphs>
  <Slides>115</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115</vt:i4>
      </vt:variant>
    </vt:vector>
  </HeadingPairs>
  <TitlesOfParts>
    <vt:vector size="127" baseType="lpstr">
      <vt:lpstr>Arial</vt:lpstr>
      <vt:lpstr>Calibri</vt:lpstr>
      <vt:lpstr>Calibri Light</vt:lpstr>
      <vt:lpstr>Comic Sans MS</vt:lpstr>
      <vt:lpstr>Tahoma</vt:lpstr>
      <vt:lpstr>The Hand Extrablack</vt:lpstr>
      <vt:lpstr>The Serif Hand Extrablack</vt:lpstr>
      <vt:lpstr>Times New Roman</vt:lpstr>
      <vt:lpstr>Office Theme</vt:lpstr>
      <vt:lpstr>Default Design</vt:lpstr>
      <vt:lpstr>1_Office Theme</vt:lpstr>
      <vt:lpstr>2_Office Theme</vt:lpstr>
      <vt:lpstr>OB:  Trends of the Periodic Table  1. Dimitri Mendeleev created the     first modern periodic table     in March 1869.        The Periodic Table in your NYS Reference Tables packet       is modeled on it.  Take yours out right now.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248</cp:revision>
  <dcterms:created xsi:type="dcterms:W3CDTF">2017-11-01T02:00:04Z</dcterms:created>
  <dcterms:modified xsi:type="dcterms:W3CDTF">2026-01-24T14:31:56Z</dcterms:modified>
</cp:coreProperties>
</file>