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7"/>
  </p:notesMasterIdLst>
  <p:sldIdLst>
    <p:sldId id="356" r:id="rId3"/>
    <p:sldId id="595" r:id="rId4"/>
    <p:sldId id="596" r:id="rId5"/>
    <p:sldId id="597" r:id="rId6"/>
    <p:sldId id="431" r:id="rId7"/>
    <p:sldId id="599" r:id="rId8"/>
    <p:sldId id="570" r:id="rId9"/>
    <p:sldId id="600" r:id="rId10"/>
    <p:sldId id="359" r:id="rId11"/>
    <p:sldId id="601" r:id="rId12"/>
    <p:sldId id="602" r:id="rId13"/>
    <p:sldId id="603" r:id="rId14"/>
    <p:sldId id="604" r:id="rId15"/>
    <p:sldId id="362" r:id="rId16"/>
    <p:sldId id="364" r:id="rId17"/>
    <p:sldId id="366" r:id="rId18"/>
    <p:sldId id="367" r:id="rId19"/>
    <p:sldId id="605" r:id="rId20"/>
    <p:sldId id="606" r:id="rId21"/>
    <p:sldId id="368" r:id="rId22"/>
    <p:sldId id="608" r:id="rId23"/>
    <p:sldId id="607" r:id="rId24"/>
    <p:sldId id="610" r:id="rId25"/>
    <p:sldId id="609" r:id="rId26"/>
    <p:sldId id="611" r:id="rId27"/>
    <p:sldId id="568" r:id="rId28"/>
    <p:sldId id="441" r:id="rId29"/>
    <p:sldId id="370" r:id="rId30"/>
    <p:sldId id="612" r:id="rId31"/>
    <p:sldId id="613" r:id="rId32"/>
    <p:sldId id="614" r:id="rId33"/>
    <p:sldId id="615" r:id="rId34"/>
    <p:sldId id="373" r:id="rId35"/>
    <p:sldId id="616" r:id="rId36"/>
    <p:sldId id="618" r:id="rId37"/>
    <p:sldId id="376" r:id="rId38"/>
    <p:sldId id="519" r:id="rId39"/>
    <p:sldId id="521" r:id="rId40"/>
    <p:sldId id="522" r:id="rId41"/>
    <p:sldId id="523" r:id="rId42"/>
    <p:sldId id="378" r:id="rId43"/>
    <p:sldId id="666" r:id="rId44"/>
    <p:sldId id="381" r:id="rId45"/>
    <p:sldId id="524" r:id="rId46"/>
    <p:sldId id="525" r:id="rId47"/>
    <p:sldId id="622" r:id="rId48"/>
    <p:sldId id="623" r:id="rId49"/>
    <p:sldId id="624" r:id="rId50"/>
    <p:sldId id="625" r:id="rId51"/>
    <p:sldId id="626" r:id="rId52"/>
    <p:sldId id="627" r:id="rId53"/>
    <p:sldId id="628" r:id="rId54"/>
    <p:sldId id="629" r:id="rId55"/>
    <p:sldId id="630" r:id="rId56"/>
    <p:sldId id="631" r:id="rId57"/>
    <p:sldId id="632" r:id="rId58"/>
    <p:sldId id="633" r:id="rId59"/>
    <p:sldId id="634" r:id="rId60"/>
    <p:sldId id="635" r:id="rId61"/>
    <p:sldId id="636" r:id="rId62"/>
    <p:sldId id="637" r:id="rId63"/>
    <p:sldId id="638" r:id="rId64"/>
    <p:sldId id="639" r:id="rId65"/>
    <p:sldId id="640" r:id="rId66"/>
    <p:sldId id="641" r:id="rId67"/>
    <p:sldId id="642" r:id="rId68"/>
    <p:sldId id="643" r:id="rId69"/>
    <p:sldId id="644" r:id="rId70"/>
    <p:sldId id="645" r:id="rId71"/>
    <p:sldId id="646" r:id="rId72"/>
    <p:sldId id="647" r:id="rId73"/>
    <p:sldId id="648" r:id="rId74"/>
    <p:sldId id="649" r:id="rId75"/>
    <p:sldId id="650" r:id="rId76"/>
    <p:sldId id="651" r:id="rId77"/>
    <p:sldId id="652" r:id="rId78"/>
    <p:sldId id="653" r:id="rId79"/>
    <p:sldId id="654" r:id="rId80"/>
    <p:sldId id="655" r:id="rId81"/>
    <p:sldId id="656" r:id="rId82"/>
    <p:sldId id="617" r:id="rId83"/>
    <p:sldId id="665" r:id="rId84"/>
    <p:sldId id="658" r:id="rId85"/>
    <p:sldId id="659" r:id="rId86"/>
    <p:sldId id="619" r:id="rId87"/>
    <p:sldId id="402" r:id="rId88"/>
    <p:sldId id="403" r:id="rId89"/>
    <p:sldId id="404" r:id="rId90"/>
    <p:sldId id="491" r:id="rId91"/>
    <p:sldId id="406" r:id="rId92"/>
    <p:sldId id="660" r:id="rId93"/>
    <p:sldId id="427" r:id="rId94"/>
    <p:sldId id="661" r:id="rId95"/>
    <p:sldId id="662" r:id="rId96"/>
    <p:sldId id="663" r:id="rId97"/>
    <p:sldId id="428" r:id="rId98"/>
    <p:sldId id="664" r:id="rId99"/>
    <p:sldId id="421" r:id="rId100"/>
    <p:sldId id="422" r:id="rId101"/>
    <p:sldId id="667" r:id="rId102"/>
    <p:sldId id="423" r:id="rId103"/>
    <p:sldId id="668" r:id="rId104"/>
    <p:sldId id="424" r:id="rId105"/>
    <p:sldId id="669" r:id="rId10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DD"/>
    <a:srgbClr val="0000FF"/>
    <a:srgbClr val="D8AB82"/>
    <a:srgbClr val="FFC043"/>
    <a:srgbClr val="D9ECFF"/>
    <a:srgbClr val="9FCFFF"/>
    <a:srgbClr val="FFFF99"/>
    <a:srgbClr val="0033CC"/>
    <a:srgbClr val="FFC5C5"/>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48" autoAdjust="0"/>
    <p:restoredTop sz="95226" autoAdjust="0"/>
  </p:normalViewPr>
  <p:slideViewPr>
    <p:cSldViewPr>
      <p:cViewPr varScale="1">
        <p:scale>
          <a:sx n="82" d="100"/>
          <a:sy n="82" d="100"/>
        </p:scale>
        <p:origin x="176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notesMaster" Target="notesMasters/notes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A7E71-D021-4EA5-BA51-3C3CD31B163D}" type="datetimeFigureOut">
              <a:rPr lang="en-US" smtClean="0"/>
              <a:t>1/16/2026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8AAC03-BCB9-4B0B-BBEA-EBCDDEB53833}" type="slidenum">
              <a:rPr lang="en-US" smtClean="0"/>
              <a:t>‹#›</a:t>
            </a:fld>
            <a:endParaRPr lang="en-US"/>
          </a:p>
        </p:txBody>
      </p:sp>
    </p:spTree>
    <p:extLst>
      <p:ext uri="{BB962C8B-B14F-4D97-AF65-F5344CB8AC3E}">
        <p14:creationId xmlns:p14="http://schemas.microsoft.com/office/powerpoint/2010/main" val="79442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8AAC03-BCB9-4B0B-BBEA-EBCDDEB53833}" type="slidenum">
              <a:rPr lang="en-US" smtClean="0"/>
              <a:t>5</a:t>
            </a:fld>
            <a:endParaRPr lang="en-US"/>
          </a:p>
        </p:txBody>
      </p:sp>
    </p:spTree>
    <p:extLst>
      <p:ext uri="{BB962C8B-B14F-4D97-AF65-F5344CB8AC3E}">
        <p14:creationId xmlns:p14="http://schemas.microsoft.com/office/powerpoint/2010/main" val="217525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120F0-5C63-0321-3064-346CDA10F2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2BFF4-B49B-9AB2-D223-3D0D0AA4F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24374-A22F-64B3-CC8F-8B33A181C9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BA43F3-42EA-9F69-0AE9-48535ADE7486}"/>
              </a:ext>
            </a:extLst>
          </p:cNvPr>
          <p:cNvSpPr>
            <a:spLocks noGrp="1"/>
          </p:cNvSpPr>
          <p:nvPr>
            <p:ph type="sldNum" sz="quarter" idx="5"/>
          </p:nvPr>
        </p:nvSpPr>
        <p:spPr/>
        <p:txBody>
          <a:bodyPr/>
          <a:lstStyle/>
          <a:p>
            <a:fld id="{B38AAC03-BCB9-4B0B-BBEA-EBCDDEB53833}" type="slidenum">
              <a:rPr lang="en-US" smtClean="0"/>
              <a:t>6</a:t>
            </a:fld>
            <a:endParaRPr lang="en-US"/>
          </a:p>
        </p:txBody>
      </p:sp>
    </p:spTree>
    <p:extLst>
      <p:ext uri="{BB962C8B-B14F-4D97-AF65-F5344CB8AC3E}">
        <p14:creationId xmlns:p14="http://schemas.microsoft.com/office/powerpoint/2010/main" val="16356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23838FF-7B0C-4216-A4E0-4827F6AB895C}" type="slidenum">
              <a:rPr lang="en-US" altLang="en-US"/>
              <a:pPr>
                <a:defRPr/>
              </a:pPr>
              <a:t>‹#›</a:t>
            </a:fld>
            <a:endParaRPr lang="en-US" altLang="en-US"/>
          </a:p>
        </p:txBody>
      </p:sp>
    </p:spTree>
    <p:extLst>
      <p:ext uri="{BB962C8B-B14F-4D97-AF65-F5344CB8AC3E}">
        <p14:creationId xmlns:p14="http://schemas.microsoft.com/office/powerpoint/2010/main" val="3864710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3F0D39B-9A9C-49F6-B6BE-91515C67DBB4}" type="slidenum">
              <a:rPr lang="en-US" altLang="en-US"/>
              <a:pPr>
                <a:defRPr/>
              </a:pPr>
              <a:t>‹#›</a:t>
            </a:fld>
            <a:endParaRPr lang="en-US" altLang="en-US"/>
          </a:p>
        </p:txBody>
      </p:sp>
    </p:spTree>
    <p:extLst>
      <p:ext uri="{BB962C8B-B14F-4D97-AF65-F5344CB8AC3E}">
        <p14:creationId xmlns:p14="http://schemas.microsoft.com/office/powerpoint/2010/main" val="4192243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2558074-EBE9-4919-BC39-338B38CAB95C}" type="slidenum">
              <a:rPr lang="en-US" altLang="en-US"/>
              <a:pPr>
                <a:defRPr/>
              </a:pPr>
              <a:t>‹#›</a:t>
            </a:fld>
            <a:endParaRPr lang="en-US" altLang="en-US"/>
          </a:p>
        </p:txBody>
      </p:sp>
    </p:spTree>
    <p:extLst>
      <p:ext uri="{BB962C8B-B14F-4D97-AF65-F5344CB8AC3E}">
        <p14:creationId xmlns:p14="http://schemas.microsoft.com/office/powerpoint/2010/main" val="3507809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B60B07D-5252-4DB9-B55D-6DE0DBB28FFA}" type="slidenum">
              <a:rPr lang="en-US" altLang="en-US"/>
              <a:pPr>
                <a:defRPr/>
              </a:pPr>
              <a:t>‹#›</a:t>
            </a:fld>
            <a:endParaRPr lang="en-US" altLang="en-US"/>
          </a:p>
        </p:txBody>
      </p:sp>
    </p:spTree>
    <p:extLst>
      <p:ext uri="{BB962C8B-B14F-4D97-AF65-F5344CB8AC3E}">
        <p14:creationId xmlns:p14="http://schemas.microsoft.com/office/powerpoint/2010/main" val="970545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5A1E4E37-B675-4AF6-B710-46251FAC5F1D}" type="slidenum">
              <a:rPr lang="en-US" altLang="en-US"/>
              <a:pPr>
                <a:defRPr/>
              </a:pPr>
              <a:t>‹#›</a:t>
            </a:fld>
            <a:endParaRPr lang="en-US" altLang="en-US"/>
          </a:p>
        </p:txBody>
      </p:sp>
    </p:spTree>
    <p:extLst>
      <p:ext uri="{BB962C8B-B14F-4D97-AF65-F5344CB8AC3E}">
        <p14:creationId xmlns:p14="http://schemas.microsoft.com/office/powerpoint/2010/main" val="18703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0A0B1934-679D-4F23-9A6C-23F354A8E04E}" type="slidenum">
              <a:rPr lang="en-US" altLang="en-US"/>
              <a:pPr>
                <a:defRPr/>
              </a:pPr>
              <a:t>‹#›</a:t>
            </a:fld>
            <a:endParaRPr lang="en-US" altLang="en-US"/>
          </a:p>
        </p:txBody>
      </p:sp>
    </p:spTree>
    <p:extLst>
      <p:ext uri="{BB962C8B-B14F-4D97-AF65-F5344CB8AC3E}">
        <p14:creationId xmlns:p14="http://schemas.microsoft.com/office/powerpoint/2010/main" val="337215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75FD901E-77A6-493D-92D2-13044BC7E49C}" type="slidenum">
              <a:rPr lang="en-US" altLang="en-US"/>
              <a:pPr>
                <a:defRPr/>
              </a:pPr>
              <a:t>‹#›</a:t>
            </a:fld>
            <a:endParaRPr lang="en-US" altLang="en-US"/>
          </a:p>
        </p:txBody>
      </p:sp>
    </p:spTree>
    <p:extLst>
      <p:ext uri="{BB962C8B-B14F-4D97-AF65-F5344CB8AC3E}">
        <p14:creationId xmlns:p14="http://schemas.microsoft.com/office/powerpoint/2010/main" val="293786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C41AF3D-DFFB-437C-8EBC-388A816C33E1}" type="slidenum">
              <a:rPr lang="en-US" altLang="en-US"/>
              <a:pPr>
                <a:defRPr/>
              </a:pPr>
              <a:t>‹#›</a:t>
            </a:fld>
            <a:endParaRPr lang="en-US" altLang="en-US"/>
          </a:p>
        </p:txBody>
      </p:sp>
    </p:spTree>
    <p:extLst>
      <p:ext uri="{BB962C8B-B14F-4D97-AF65-F5344CB8AC3E}">
        <p14:creationId xmlns:p14="http://schemas.microsoft.com/office/powerpoint/2010/main" val="240869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EB16F79-B4A8-4E50-9BED-1A2742D14D6B}" type="slidenum">
              <a:rPr lang="en-US" altLang="en-US"/>
              <a:pPr>
                <a:defRPr/>
              </a:pPr>
              <a:t>‹#›</a:t>
            </a:fld>
            <a:endParaRPr lang="en-US" altLang="en-US"/>
          </a:p>
        </p:txBody>
      </p:sp>
    </p:spTree>
    <p:extLst>
      <p:ext uri="{BB962C8B-B14F-4D97-AF65-F5344CB8AC3E}">
        <p14:creationId xmlns:p14="http://schemas.microsoft.com/office/powerpoint/2010/main" val="4105596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6B3DA15-BA79-42C0-B797-B95F2C420A78}" type="slidenum">
              <a:rPr lang="en-US" altLang="en-US"/>
              <a:pPr>
                <a:defRPr/>
              </a:pPr>
              <a:t>‹#›</a:t>
            </a:fld>
            <a:endParaRPr lang="en-US" altLang="en-US"/>
          </a:p>
        </p:txBody>
      </p:sp>
    </p:spTree>
    <p:extLst>
      <p:ext uri="{BB962C8B-B14F-4D97-AF65-F5344CB8AC3E}">
        <p14:creationId xmlns:p14="http://schemas.microsoft.com/office/powerpoint/2010/main" val="1954511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C670964-EA4C-4699-9282-80B90CC7F936}" type="slidenum">
              <a:rPr lang="en-US" altLang="en-US"/>
              <a:pPr>
                <a:defRPr/>
              </a:pPr>
              <a:t>‹#›</a:t>
            </a:fld>
            <a:endParaRPr lang="en-US" altLang="en-US"/>
          </a:p>
        </p:txBody>
      </p:sp>
    </p:spTree>
    <p:extLst>
      <p:ext uri="{BB962C8B-B14F-4D97-AF65-F5344CB8AC3E}">
        <p14:creationId xmlns:p14="http://schemas.microsoft.com/office/powerpoint/2010/main" val="799279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4EDEF3-BB85-4F39-AD5C-E277C1B31F4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5884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2BBA2E9-224A-4CA8-8257-5E7A3C7DDFA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1764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2EEEA00-48E1-46B3-BE7F-2BA78C9F28D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025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423E2E5-94FA-4B47-9F0D-D936ECCEF04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897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B05D88B-C612-4964-BC05-4519E9029C9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0081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97B8CDA-E991-40EF-B17B-7BDD834E56C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7166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63953115-5D0C-4145-91C5-046890D079D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4001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5F9D4D0-1322-4D79-B90E-8D4096343B5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4308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17C699B-701F-4C5C-9BA0-F2D73090054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8550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A26BFF2-4BE6-4601-9B56-4D8B17DFDD2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0063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825F3DE-5CFA-4162-9A92-917CE725EAE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09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5A988B8E-A342-4D7C-BDF0-61DB7EF96E0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C3884D8-4367-429E-B8A2-0B368D1B21E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41827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847792"/>
            <a:ext cx="9118209" cy="4486208"/>
          </a:xfrm>
        </p:spPr>
        <p:txBody>
          <a:bodyPr/>
          <a:lstStyle/>
          <a:p>
            <a:pPr algn="l" eaLnBrk="1" hangingPunct="1"/>
            <a:r>
              <a:rPr lang="en-US" altLang="en-US" sz="4800" dirty="0">
                <a:solidFill>
                  <a:schemeClr val="tx1">
                    <a:lumMod val="95000"/>
                    <a:lumOff val="5000"/>
                  </a:schemeClr>
                </a:solidFill>
                <a:latin typeface="Acme" panose="02000706050000020004" pitchFamily="2" charset="0"/>
                <a:cs typeface="Times New Roman" panose="02020603050405020304" pitchFamily="18" charset="0"/>
              </a:rPr>
              <a:t>Objective:</a:t>
            </a:r>
            <a:br>
              <a:rPr lang="en-US" altLang="en-US" sz="4800" dirty="0">
                <a:solidFill>
                  <a:schemeClr val="tx1">
                    <a:lumMod val="95000"/>
                    <a:lumOff val="5000"/>
                  </a:schemeClr>
                </a:solidFill>
                <a:latin typeface="Acme" panose="02000706050000020004" pitchFamily="2" charset="0"/>
                <a:cs typeface="Times New Roman" panose="02020603050405020304" pitchFamily="18" charset="0"/>
              </a:rPr>
            </a:br>
            <a:r>
              <a:rPr lang="en-US" altLang="en-US" sz="4800" dirty="0">
                <a:solidFill>
                  <a:schemeClr val="tx1">
                    <a:lumMod val="95000"/>
                    <a:lumOff val="5000"/>
                  </a:schemeClr>
                </a:solidFill>
                <a:latin typeface="Acme" panose="02000706050000020004" pitchFamily="2" charset="0"/>
                <a:cs typeface="Times New Roman" panose="02020603050405020304" pitchFamily="18" charset="0"/>
              </a:rPr>
              <a:t>Introduction to phases chemistry, how substances change phase from solid, to liquid to gas.   </a:t>
            </a:r>
            <a:br>
              <a:rPr lang="en-US" altLang="en-US" sz="4800" dirty="0">
                <a:solidFill>
                  <a:schemeClr val="tx1">
                    <a:lumMod val="95000"/>
                    <a:lumOff val="5000"/>
                  </a:schemeClr>
                </a:solidFill>
                <a:latin typeface="Acme" panose="02000706050000020004" pitchFamily="2" charset="0"/>
                <a:cs typeface="Times New Roman" panose="02020603050405020304" pitchFamily="18" charset="0"/>
              </a:rPr>
            </a:br>
            <a:br>
              <a:rPr lang="en-US" altLang="en-US" sz="4800" dirty="0">
                <a:solidFill>
                  <a:schemeClr val="tx1">
                    <a:lumMod val="95000"/>
                    <a:lumOff val="5000"/>
                  </a:schemeClr>
                </a:solidFill>
                <a:latin typeface="Acme" panose="02000706050000020004" pitchFamily="2" charset="0"/>
                <a:cs typeface="Times New Roman" panose="02020603050405020304" pitchFamily="18" charset="0"/>
              </a:rPr>
            </a:br>
            <a:r>
              <a:rPr lang="en-US" altLang="en-US" sz="7200" dirty="0">
                <a:solidFill>
                  <a:schemeClr val="tx1">
                    <a:lumMod val="95000"/>
                    <a:lumOff val="5000"/>
                  </a:schemeClr>
                </a:solidFill>
                <a:latin typeface="Acme" panose="02000706050000020004" pitchFamily="2" charset="0"/>
                <a:cs typeface="Times New Roman" panose="02020603050405020304" pitchFamily="18" charset="0"/>
              </a:rPr>
              <a:t>Today:  # 1 through 27  </a:t>
            </a:r>
            <a:endParaRPr lang="en-US" altLang="en-US" sz="4800" dirty="0">
              <a:solidFill>
                <a:schemeClr val="tx1">
                  <a:lumMod val="95000"/>
                  <a:lumOff val="5000"/>
                </a:schemeClr>
              </a:solidFill>
              <a:latin typeface="Acme" panose="02000706050000020004" pitchFamily="2" charset="0"/>
              <a:cs typeface="Times New Roman" panose="02020603050405020304" pitchFamily="18" charset="0"/>
            </a:endParaRPr>
          </a:p>
        </p:txBody>
      </p:sp>
    </p:spTree>
    <p:extLst>
      <p:ext uri="{BB962C8B-B14F-4D97-AF65-F5344CB8AC3E}">
        <p14:creationId xmlns:p14="http://schemas.microsoft.com/office/powerpoint/2010/main" val="1887463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67CE52-641F-A4D5-76F3-06D6B9896253}"/>
              </a:ext>
            </a:extLst>
          </p:cNvPr>
          <p:cNvSpPr txBox="1"/>
          <p:nvPr/>
        </p:nvSpPr>
        <p:spPr>
          <a:xfrm>
            <a:off x="0" y="0"/>
            <a:ext cx="9144000" cy="769441"/>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1.  There are three phases of matter… </a:t>
            </a:r>
          </a:p>
        </p:txBody>
      </p:sp>
      <p:pic>
        <p:nvPicPr>
          <p:cNvPr id="4" name="Picture 3" descr="A close-up of a liquid&#10;&#10;Description automatically generated">
            <a:extLst>
              <a:ext uri="{FF2B5EF4-FFF2-40B4-BE49-F238E27FC236}">
                <a16:creationId xmlns:a16="http://schemas.microsoft.com/office/drawing/2014/main" id="{6FB96E06-E86B-8ED8-BA7F-7FE0B1A48C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53" y="1600200"/>
            <a:ext cx="8957294" cy="3391035"/>
          </a:xfrm>
          <a:prstGeom prst="rect">
            <a:avLst/>
          </a:prstGeom>
        </p:spPr>
      </p:pic>
    </p:spTree>
    <p:extLst>
      <p:ext uri="{BB962C8B-B14F-4D97-AF65-F5344CB8AC3E}">
        <p14:creationId xmlns:p14="http://schemas.microsoft.com/office/powerpoint/2010/main" val="2071874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4889C-37DC-6146-60B3-16AA25AD5F4B}"/>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375706AB-8277-5258-CBAC-6272D5489C12}"/>
              </a:ext>
            </a:extLst>
          </p:cNvPr>
          <p:cNvGrpSpPr/>
          <p:nvPr/>
        </p:nvGrpSpPr>
        <p:grpSpPr>
          <a:xfrm>
            <a:off x="36945" y="37892"/>
            <a:ext cx="8982994" cy="6743908"/>
            <a:chOff x="-70208" y="-27999"/>
            <a:chExt cx="9252562" cy="6885999"/>
          </a:xfrm>
        </p:grpSpPr>
        <p:pic>
          <p:nvPicPr>
            <p:cNvPr id="4" name="Picture 3" descr="A close-up of a liquid&#10;&#10;Description automatically generated">
              <a:extLst>
                <a:ext uri="{FF2B5EF4-FFF2-40B4-BE49-F238E27FC236}">
                  <a16:creationId xmlns:a16="http://schemas.microsoft.com/office/drawing/2014/main" id="{C26441CC-2738-F2BA-B6D0-FB0C7FA2CF11}"/>
                </a:ext>
              </a:extLst>
            </p:cNvPr>
            <p:cNvPicPr>
              <a:picLocks noChangeAspect="1"/>
            </p:cNvPicPr>
            <p:nvPr/>
          </p:nvPicPr>
          <p:blipFill>
            <a:blip r:embed="rId2">
              <a:extLst>
                <a:ext uri="{28A0092B-C50C-407E-A947-70E740481C1C}">
                  <a14:useLocalDpi xmlns:a14="http://schemas.microsoft.com/office/drawing/2010/main" val="0"/>
                </a:ext>
              </a:extLst>
            </a:blip>
            <a:srcRect l="34687" r="33837"/>
            <a:stretch/>
          </p:blipFill>
          <p:spPr>
            <a:xfrm>
              <a:off x="3687847" y="186755"/>
              <a:ext cx="2152292" cy="2588670"/>
            </a:xfrm>
            <a:prstGeom prst="rect">
              <a:avLst/>
            </a:prstGeom>
          </p:spPr>
        </p:pic>
        <p:pic>
          <p:nvPicPr>
            <p:cNvPr id="3" name="Picture 2" descr="A close-up of a liquid&#10;&#10;Description automatically generated">
              <a:extLst>
                <a:ext uri="{FF2B5EF4-FFF2-40B4-BE49-F238E27FC236}">
                  <a16:creationId xmlns:a16="http://schemas.microsoft.com/office/drawing/2014/main" id="{6FA4C925-39C4-C7D4-D483-6A312970365A}"/>
                </a:ext>
              </a:extLst>
            </p:cNvPr>
            <p:cNvPicPr>
              <a:picLocks noChangeAspect="1"/>
            </p:cNvPicPr>
            <p:nvPr/>
          </p:nvPicPr>
          <p:blipFill>
            <a:blip r:embed="rId2">
              <a:extLst>
                <a:ext uri="{28A0092B-C50C-407E-A947-70E740481C1C}">
                  <a14:useLocalDpi xmlns:a14="http://schemas.microsoft.com/office/drawing/2010/main" val="0"/>
                </a:ext>
              </a:extLst>
            </a:blip>
            <a:srcRect r="69758"/>
            <a:stretch/>
          </p:blipFill>
          <p:spPr>
            <a:xfrm>
              <a:off x="19522" y="4114798"/>
              <a:ext cx="2191379" cy="2743202"/>
            </a:xfrm>
            <a:prstGeom prst="rect">
              <a:avLst/>
            </a:prstGeom>
          </p:spPr>
        </p:pic>
        <p:pic>
          <p:nvPicPr>
            <p:cNvPr id="5" name="Picture 4" descr="A close-up of a liquid&#10;&#10;Description automatically generated">
              <a:extLst>
                <a:ext uri="{FF2B5EF4-FFF2-40B4-BE49-F238E27FC236}">
                  <a16:creationId xmlns:a16="http://schemas.microsoft.com/office/drawing/2014/main" id="{7CFB4B73-1459-B92F-0B1E-F9B896B63AEB}"/>
                </a:ext>
              </a:extLst>
            </p:cNvPr>
            <p:cNvPicPr>
              <a:picLocks noChangeAspect="1"/>
            </p:cNvPicPr>
            <p:nvPr/>
          </p:nvPicPr>
          <p:blipFill>
            <a:blip r:embed="rId2">
              <a:extLst>
                <a:ext uri="{28A0092B-C50C-407E-A947-70E740481C1C}">
                  <a14:useLocalDpi xmlns:a14="http://schemas.microsoft.com/office/drawing/2010/main" val="0"/>
                </a:ext>
              </a:extLst>
            </a:blip>
            <a:srcRect l="69758"/>
            <a:stretch/>
          </p:blipFill>
          <p:spPr>
            <a:xfrm>
              <a:off x="7017888" y="4110521"/>
              <a:ext cx="2164466" cy="2709512"/>
            </a:xfrm>
            <a:prstGeom prst="rect">
              <a:avLst/>
            </a:prstGeom>
          </p:spPr>
        </p:pic>
        <p:sp>
          <p:nvSpPr>
            <p:cNvPr id="6" name="Arrow: Right 5">
              <a:extLst>
                <a:ext uri="{FF2B5EF4-FFF2-40B4-BE49-F238E27FC236}">
                  <a16:creationId xmlns:a16="http://schemas.microsoft.com/office/drawing/2014/main" id="{715BD9C0-E15C-E796-AABF-39C9BAD1BE4C}"/>
                </a:ext>
              </a:extLst>
            </p:cNvPr>
            <p:cNvSpPr/>
            <p:nvPr/>
          </p:nvSpPr>
          <p:spPr>
            <a:xfrm rot="19075352">
              <a:off x="945915" y="1932293"/>
              <a:ext cx="3042474" cy="853935"/>
            </a:xfrm>
            <a:prstGeom prst="rightArrow">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00CC"/>
                  </a:solidFill>
                  <a:latin typeface="Acme" panose="02000706050000020004" pitchFamily="2" charset="0"/>
                </a:rPr>
                <a:t>melting</a:t>
              </a:r>
            </a:p>
          </p:txBody>
        </p:sp>
        <p:sp>
          <p:nvSpPr>
            <p:cNvPr id="7" name="Arrow: Right 6">
              <a:extLst>
                <a:ext uri="{FF2B5EF4-FFF2-40B4-BE49-F238E27FC236}">
                  <a16:creationId xmlns:a16="http://schemas.microsoft.com/office/drawing/2014/main" id="{DCE91F15-0152-F0ED-5F5E-E36869541BCA}"/>
                </a:ext>
              </a:extLst>
            </p:cNvPr>
            <p:cNvSpPr/>
            <p:nvPr/>
          </p:nvSpPr>
          <p:spPr>
            <a:xfrm rot="3024035">
              <a:off x="6091705" y="2416583"/>
              <a:ext cx="3216580" cy="853935"/>
            </a:xfrm>
            <a:prstGeom prst="rightArrow">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00CC"/>
                  </a:solidFill>
                  <a:latin typeface="Acme" panose="02000706050000020004" pitchFamily="2" charset="0"/>
                </a:rPr>
                <a:t>vaporizing</a:t>
              </a:r>
            </a:p>
          </p:txBody>
        </p:sp>
        <p:sp>
          <p:nvSpPr>
            <p:cNvPr id="8" name="Arrow: Right 7">
              <a:extLst>
                <a:ext uri="{FF2B5EF4-FFF2-40B4-BE49-F238E27FC236}">
                  <a16:creationId xmlns:a16="http://schemas.microsoft.com/office/drawing/2014/main" id="{024CF1B1-C977-192F-A21F-C93D0448BE1C}"/>
                </a:ext>
              </a:extLst>
            </p:cNvPr>
            <p:cNvSpPr/>
            <p:nvPr/>
          </p:nvSpPr>
          <p:spPr>
            <a:xfrm>
              <a:off x="3314594" y="4707406"/>
              <a:ext cx="3031264" cy="853935"/>
            </a:xfrm>
            <a:prstGeom prst="rightArrow">
              <a:avLst/>
            </a:prstGeom>
            <a:solidFill>
              <a:srgbClr val="FFE1E1"/>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lumMod val="75000"/>
                    </a:schemeClr>
                  </a:solidFill>
                  <a:latin typeface="Acme" panose="02000706050000020004" pitchFamily="2" charset="0"/>
                </a:rPr>
                <a:t>sublimation</a:t>
              </a:r>
            </a:p>
          </p:txBody>
        </p:sp>
        <p:sp>
          <p:nvSpPr>
            <p:cNvPr id="9" name="Arrow: Right 8">
              <a:extLst>
                <a:ext uri="{FF2B5EF4-FFF2-40B4-BE49-F238E27FC236}">
                  <a16:creationId xmlns:a16="http://schemas.microsoft.com/office/drawing/2014/main" id="{AFFA3879-258A-0622-3367-0B904D571FB7}"/>
                </a:ext>
              </a:extLst>
            </p:cNvPr>
            <p:cNvSpPr/>
            <p:nvPr/>
          </p:nvSpPr>
          <p:spPr>
            <a:xfrm flipH="1">
              <a:off x="2590800" y="5318265"/>
              <a:ext cx="3175648" cy="853935"/>
            </a:xfrm>
            <a:prstGeom prst="rightArrow">
              <a:avLst/>
            </a:prstGeom>
            <a:solidFill>
              <a:srgbClr val="FFFF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95000"/>
                    <a:lumOff val="5000"/>
                  </a:schemeClr>
                </a:solidFill>
                <a:latin typeface="Acme" panose="02000706050000020004" pitchFamily="2" charset="0"/>
              </a:endParaRPr>
            </a:p>
          </p:txBody>
        </p:sp>
        <p:sp>
          <p:nvSpPr>
            <p:cNvPr id="10" name="TextBox 9">
              <a:extLst>
                <a:ext uri="{FF2B5EF4-FFF2-40B4-BE49-F238E27FC236}">
                  <a16:creationId xmlns:a16="http://schemas.microsoft.com/office/drawing/2014/main" id="{41AB8D7A-1BF4-D10B-CC05-7CD068427E68}"/>
                </a:ext>
              </a:extLst>
            </p:cNvPr>
            <p:cNvSpPr txBox="1"/>
            <p:nvPr/>
          </p:nvSpPr>
          <p:spPr>
            <a:xfrm>
              <a:off x="3503773" y="5545177"/>
              <a:ext cx="1600200" cy="400110"/>
            </a:xfrm>
            <a:prstGeom prst="rect">
              <a:avLst/>
            </a:prstGeom>
            <a:noFill/>
          </p:spPr>
          <p:txBody>
            <a:bodyPr wrap="square" rtlCol="0">
              <a:spAutoFit/>
            </a:bodyPr>
            <a:lstStyle/>
            <a:p>
              <a:pPr algn="ctr"/>
              <a:r>
                <a:rPr lang="en-US" sz="2000" dirty="0">
                  <a:solidFill>
                    <a:srgbClr val="0000CC"/>
                  </a:solidFill>
                  <a:latin typeface="Acme" panose="02000706050000020004" pitchFamily="2" charset="0"/>
                </a:rPr>
                <a:t>deposition</a:t>
              </a:r>
            </a:p>
          </p:txBody>
        </p:sp>
        <p:sp>
          <p:nvSpPr>
            <p:cNvPr id="11" name="Arrow: Right 10">
              <a:extLst>
                <a:ext uri="{FF2B5EF4-FFF2-40B4-BE49-F238E27FC236}">
                  <a16:creationId xmlns:a16="http://schemas.microsoft.com/office/drawing/2014/main" id="{C6F1A865-2D37-4543-726E-F0595315A412}"/>
                </a:ext>
              </a:extLst>
            </p:cNvPr>
            <p:cNvSpPr/>
            <p:nvPr/>
          </p:nvSpPr>
          <p:spPr>
            <a:xfrm rot="8272456">
              <a:off x="978282" y="2709357"/>
              <a:ext cx="2964229" cy="853935"/>
            </a:xfrm>
            <a:prstGeom prst="rightArrow">
              <a:avLst/>
            </a:prstGeom>
            <a:solidFill>
              <a:srgbClr val="FFE1E1"/>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accent2">
                    <a:lumMod val="75000"/>
                  </a:schemeClr>
                </a:solidFill>
                <a:latin typeface="Acme" panose="02000706050000020004" pitchFamily="2" charset="0"/>
              </a:endParaRPr>
            </a:p>
          </p:txBody>
        </p:sp>
        <p:sp>
          <p:nvSpPr>
            <p:cNvPr id="12" name="Arrow: Right 11">
              <a:extLst>
                <a:ext uri="{FF2B5EF4-FFF2-40B4-BE49-F238E27FC236}">
                  <a16:creationId xmlns:a16="http://schemas.microsoft.com/office/drawing/2014/main" id="{74404406-6AEB-98BC-921A-AA9287BB47C6}"/>
                </a:ext>
              </a:extLst>
            </p:cNvPr>
            <p:cNvSpPr/>
            <p:nvPr/>
          </p:nvSpPr>
          <p:spPr>
            <a:xfrm rot="13834460">
              <a:off x="5258103" y="2372426"/>
              <a:ext cx="3072892" cy="853935"/>
            </a:xfrm>
            <a:prstGeom prst="rightArrow">
              <a:avLst/>
            </a:prstGeom>
            <a:solidFill>
              <a:srgbClr val="FFE1E1"/>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accent2">
                    <a:lumMod val="75000"/>
                  </a:schemeClr>
                </a:solidFill>
                <a:latin typeface="Acme" panose="02000706050000020004" pitchFamily="2" charset="0"/>
              </a:endParaRPr>
            </a:p>
          </p:txBody>
        </p:sp>
        <p:sp>
          <p:nvSpPr>
            <p:cNvPr id="13" name="TextBox 12">
              <a:extLst>
                <a:ext uri="{FF2B5EF4-FFF2-40B4-BE49-F238E27FC236}">
                  <a16:creationId xmlns:a16="http://schemas.microsoft.com/office/drawing/2014/main" id="{3ADA0F38-F953-ECE5-8C28-5AEBEE850FD9}"/>
                </a:ext>
              </a:extLst>
            </p:cNvPr>
            <p:cNvSpPr txBox="1"/>
            <p:nvPr/>
          </p:nvSpPr>
          <p:spPr>
            <a:xfrm rot="19084870">
              <a:off x="1719263" y="2757488"/>
              <a:ext cx="1893086" cy="400110"/>
            </a:xfrm>
            <a:prstGeom prst="rect">
              <a:avLst/>
            </a:prstGeom>
            <a:noFill/>
          </p:spPr>
          <p:txBody>
            <a:bodyPr wrap="square" rtlCol="0">
              <a:spAutoFit/>
            </a:bodyPr>
            <a:lstStyle/>
            <a:p>
              <a:pPr algn="ctr"/>
              <a:r>
                <a:rPr lang="en-US" sz="2000" dirty="0">
                  <a:latin typeface="Acme" panose="02000706050000020004" pitchFamily="2" charset="0"/>
                </a:rPr>
                <a:t>freezing</a:t>
              </a:r>
            </a:p>
          </p:txBody>
        </p:sp>
        <p:sp>
          <p:nvSpPr>
            <p:cNvPr id="14" name="TextBox 13">
              <a:extLst>
                <a:ext uri="{FF2B5EF4-FFF2-40B4-BE49-F238E27FC236}">
                  <a16:creationId xmlns:a16="http://schemas.microsoft.com/office/drawing/2014/main" id="{A916FBE3-B3DF-00F0-7E52-792E8C6D299A}"/>
                </a:ext>
              </a:extLst>
            </p:cNvPr>
            <p:cNvSpPr txBox="1"/>
            <p:nvPr/>
          </p:nvSpPr>
          <p:spPr>
            <a:xfrm rot="3059295">
              <a:off x="5827532" y="2575369"/>
              <a:ext cx="1893086" cy="400110"/>
            </a:xfrm>
            <a:prstGeom prst="rect">
              <a:avLst/>
            </a:prstGeom>
            <a:noFill/>
          </p:spPr>
          <p:txBody>
            <a:bodyPr wrap="square" rtlCol="0">
              <a:spAutoFit/>
            </a:bodyPr>
            <a:lstStyle/>
            <a:p>
              <a:pPr algn="ctr"/>
              <a:r>
                <a:rPr lang="en-US" sz="2000" dirty="0">
                  <a:latin typeface="Acme" panose="02000706050000020004" pitchFamily="2" charset="0"/>
                </a:rPr>
                <a:t>condensing</a:t>
              </a:r>
            </a:p>
          </p:txBody>
        </p:sp>
        <p:sp>
          <p:nvSpPr>
            <p:cNvPr id="15" name="TextBox 14">
              <a:extLst>
                <a:ext uri="{FF2B5EF4-FFF2-40B4-BE49-F238E27FC236}">
                  <a16:creationId xmlns:a16="http://schemas.microsoft.com/office/drawing/2014/main" id="{C7671CB2-EA5D-A042-7C0D-63C5CDC6F042}"/>
                </a:ext>
              </a:extLst>
            </p:cNvPr>
            <p:cNvSpPr txBox="1"/>
            <p:nvPr/>
          </p:nvSpPr>
          <p:spPr>
            <a:xfrm>
              <a:off x="-70208" y="-27999"/>
              <a:ext cx="3503773" cy="1225619"/>
            </a:xfrm>
            <a:prstGeom prst="rect">
              <a:avLst/>
            </a:prstGeom>
            <a:noFill/>
          </p:spPr>
          <p:txBody>
            <a:bodyPr wrap="square" rtlCol="0">
              <a:spAutoFit/>
            </a:bodyPr>
            <a:lstStyle/>
            <a:p>
              <a:r>
                <a:rPr lang="en-US" sz="3600" dirty="0">
                  <a:solidFill>
                    <a:srgbClr val="0000CC"/>
                  </a:solidFill>
                  <a:latin typeface="Times New Roman" panose="02020603050405020304" pitchFamily="18" charset="0"/>
                  <a:cs typeface="Times New Roman" panose="02020603050405020304" pitchFamily="18" charset="0"/>
                </a:rPr>
                <a:t>2.  Six Phase </a:t>
              </a:r>
              <a:br>
                <a:rPr lang="en-US" sz="3600" dirty="0">
                  <a:solidFill>
                    <a:srgbClr val="0000CC"/>
                  </a:solidFill>
                  <a:latin typeface="Times New Roman" panose="02020603050405020304" pitchFamily="18" charset="0"/>
                  <a:cs typeface="Times New Roman" panose="02020603050405020304" pitchFamily="18" charset="0"/>
                </a:rPr>
              </a:br>
              <a:r>
                <a:rPr lang="en-US" sz="3600" dirty="0">
                  <a:solidFill>
                    <a:srgbClr val="0000CC"/>
                  </a:solidFill>
                  <a:latin typeface="Times New Roman" panose="02020603050405020304" pitchFamily="18" charset="0"/>
                  <a:cs typeface="Times New Roman" panose="02020603050405020304" pitchFamily="18" charset="0"/>
                </a:rPr>
                <a:t>     Changes</a:t>
              </a:r>
            </a:p>
          </p:txBody>
        </p:sp>
      </p:grpSp>
    </p:spTree>
    <p:extLst>
      <p:ext uri="{BB962C8B-B14F-4D97-AF65-F5344CB8AC3E}">
        <p14:creationId xmlns:p14="http://schemas.microsoft.com/office/powerpoint/2010/main" val="1395223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F75DB86-CB41-2FD0-FF89-B73EC4CA4906}"/>
              </a:ext>
            </a:extLst>
          </p:cNvPr>
          <p:cNvGraphicFramePr>
            <a:graphicFrameLocks noGrp="1"/>
          </p:cNvGraphicFramePr>
          <p:nvPr>
            <p:extLst>
              <p:ext uri="{D42A27DB-BD31-4B8C-83A1-F6EECF244321}">
                <p14:modId xmlns:p14="http://schemas.microsoft.com/office/powerpoint/2010/main" val="4107500912"/>
              </p:ext>
            </p:extLst>
          </p:nvPr>
        </p:nvGraphicFramePr>
        <p:xfrm>
          <a:off x="0" y="0"/>
          <a:ext cx="9144000" cy="685800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1098479758"/>
                    </a:ext>
                  </a:extLst>
                </a:gridCol>
                <a:gridCol w="4572000">
                  <a:extLst>
                    <a:ext uri="{9D8B030D-6E8A-4147-A177-3AD203B41FA5}">
                      <a16:colId xmlns:a16="http://schemas.microsoft.com/office/drawing/2014/main" val="1996581332"/>
                    </a:ext>
                  </a:extLst>
                </a:gridCol>
              </a:tblGrid>
              <a:tr h="1002632">
                <a:tc gridSpan="2">
                  <a:txBody>
                    <a:bodyPr/>
                    <a:lstStyle/>
                    <a:p>
                      <a:pPr algn="l"/>
                      <a:r>
                        <a:rPr lang="en-US" sz="4400" dirty="0">
                          <a:solidFill>
                            <a:srgbClr val="0000CC"/>
                          </a:solidFill>
                          <a:latin typeface="Acme" panose="02000706050000020004" pitchFamily="2" charset="0"/>
                        </a:rPr>
                        <a:t>3.                        Six Phase Changes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dirty="0"/>
                    </a:p>
                  </a:txBody>
                  <a:tcPr/>
                </a:tc>
                <a:extLst>
                  <a:ext uri="{0D108BD9-81ED-4DB2-BD59-A6C34878D82A}">
                    <a16:rowId xmlns:a16="http://schemas.microsoft.com/office/drawing/2014/main" val="2388194218"/>
                  </a:ext>
                </a:extLst>
              </a:tr>
              <a:tr h="1644316">
                <a:tc>
                  <a:txBody>
                    <a:bodyPr/>
                    <a:lstStyle/>
                    <a:p>
                      <a:pPr algn="ctr"/>
                      <a:r>
                        <a:rPr lang="en-US" sz="4400" dirty="0">
                          <a:solidFill>
                            <a:schemeClr val="tx1"/>
                          </a:solidFill>
                          <a:latin typeface="Acme" panose="02000706050000020004" pitchFamily="2" charset="0"/>
                        </a:rPr>
                        <a:t>Endothermic </a:t>
                      </a:r>
                      <a:br>
                        <a:rPr lang="en-US" sz="3200" dirty="0">
                          <a:solidFill>
                            <a:schemeClr val="tx1"/>
                          </a:solidFill>
                          <a:latin typeface="Acme" panose="02000706050000020004" pitchFamily="2" charset="0"/>
                        </a:rPr>
                      </a:br>
                      <a:r>
                        <a:rPr lang="en-US" sz="3200" dirty="0">
                          <a:solidFill>
                            <a:schemeClr val="tx1"/>
                          </a:solidFill>
                          <a:latin typeface="Acme" panose="02000706050000020004" pitchFamily="2" charset="0"/>
                        </a:rPr>
                        <a:t>energy absorbed</a:t>
                      </a:r>
                      <a:endParaRPr lang="en-US" sz="4400" dirty="0">
                        <a:solidFill>
                          <a:schemeClr val="tx1"/>
                        </a:solidFill>
                        <a:latin typeface="Acme" panose="0200070605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4400" dirty="0">
                          <a:solidFill>
                            <a:schemeClr val="tx1"/>
                          </a:solidFill>
                          <a:latin typeface="Acme" panose="02000706050000020004" pitchFamily="2" charset="0"/>
                        </a:rPr>
                        <a:t>Exothermic </a:t>
                      </a:r>
                      <a:br>
                        <a:rPr lang="en-US" sz="3200" dirty="0">
                          <a:solidFill>
                            <a:schemeClr val="tx1"/>
                          </a:solidFill>
                          <a:latin typeface="Acme" panose="02000706050000020004" pitchFamily="2" charset="0"/>
                        </a:rPr>
                      </a:br>
                      <a:r>
                        <a:rPr lang="en-US" sz="3200" dirty="0">
                          <a:solidFill>
                            <a:schemeClr val="tx1"/>
                          </a:solidFill>
                          <a:latin typeface="Acme" panose="02000706050000020004" pitchFamily="2" charset="0"/>
                        </a:rPr>
                        <a:t>energy released</a:t>
                      </a:r>
                      <a:endParaRPr lang="en-US" sz="4400" dirty="0">
                        <a:solidFill>
                          <a:schemeClr val="tx1"/>
                        </a:solidFill>
                        <a:latin typeface="Acme" panose="0200070605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3746910870"/>
                  </a:ext>
                </a:extLst>
              </a:tr>
              <a:tr h="1403684">
                <a:tc>
                  <a:txBody>
                    <a:bodyPr/>
                    <a:lstStyle/>
                    <a:p>
                      <a:pPr algn="ctr"/>
                      <a:r>
                        <a:rPr lang="en-US" sz="4000" dirty="0">
                          <a:solidFill>
                            <a:schemeClr val="tx1"/>
                          </a:solidFill>
                          <a:latin typeface="Acme" panose="02000706050000020004" pitchFamily="2" charset="0"/>
                        </a:rPr>
                        <a:t>Melting</a:t>
                      </a:r>
                      <a:br>
                        <a:rPr lang="en-US" sz="2800" dirty="0">
                          <a:solidFill>
                            <a:schemeClr val="tx1"/>
                          </a:solidFill>
                          <a:latin typeface="Acme" panose="02000706050000020004" pitchFamily="2" charset="0"/>
                        </a:rPr>
                      </a:br>
                      <a:r>
                        <a:rPr lang="en-US" sz="2400" dirty="0">
                          <a:solidFill>
                            <a:schemeClr val="tx1"/>
                          </a:solidFill>
                          <a:latin typeface="Acme" panose="02000706050000020004" pitchFamily="2" charset="0"/>
                        </a:rPr>
                        <a:t>solid </a:t>
                      </a:r>
                      <a:r>
                        <a:rPr lang="en-US" sz="2400" dirty="0">
                          <a:solidFill>
                            <a:schemeClr val="tx1"/>
                          </a:solidFill>
                          <a:latin typeface="Acme" panose="02000706050000020004" pitchFamily="2" charset="0"/>
                          <a:cs typeface="Times New Roman" panose="02020603050405020304" pitchFamily="18" charset="0"/>
                        </a:rPr>
                        <a:t>→ liquid</a:t>
                      </a:r>
                      <a:endParaRPr lang="en-US" sz="2800" dirty="0">
                        <a:solidFill>
                          <a:schemeClr val="tx1"/>
                        </a:solidFill>
                        <a:latin typeface="Acme" panose="0200070605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r>
                        <a:rPr lang="en-US" sz="4000" dirty="0">
                          <a:solidFill>
                            <a:schemeClr val="tx1"/>
                          </a:solidFill>
                          <a:latin typeface="Acme" panose="02000706050000020004" pitchFamily="2" charset="0"/>
                        </a:rPr>
                        <a:t>Freezing</a:t>
                      </a:r>
                      <a:br>
                        <a:rPr lang="en-US" sz="2800" dirty="0">
                          <a:solidFill>
                            <a:schemeClr val="tx1"/>
                          </a:solidFill>
                          <a:latin typeface="Acme" panose="02000706050000020004" pitchFamily="2" charset="0"/>
                        </a:rPr>
                      </a:br>
                      <a:r>
                        <a:rPr lang="en-US" sz="2400" dirty="0">
                          <a:solidFill>
                            <a:schemeClr val="tx1"/>
                          </a:solidFill>
                          <a:latin typeface="Acme" panose="02000706050000020004" pitchFamily="2" charset="0"/>
                        </a:rPr>
                        <a:t>liquid </a:t>
                      </a:r>
                      <a:r>
                        <a:rPr lang="en-US" sz="2400" dirty="0">
                          <a:solidFill>
                            <a:schemeClr val="tx1"/>
                          </a:solidFill>
                          <a:latin typeface="Acme" panose="02000706050000020004" pitchFamily="2" charset="0"/>
                          <a:cs typeface="Times New Roman" panose="02020603050405020304" pitchFamily="18" charset="0"/>
                        </a:rPr>
                        <a:t>→ solid</a:t>
                      </a:r>
                      <a:endParaRPr lang="en-US" sz="2800" dirty="0">
                        <a:solidFill>
                          <a:schemeClr val="tx1"/>
                        </a:solidFill>
                        <a:latin typeface="Acme" panose="0200070605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0"/>
                    </a:solidFill>
                  </a:tcPr>
                </a:tc>
                <a:extLst>
                  <a:ext uri="{0D108BD9-81ED-4DB2-BD59-A6C34878D82A}">
                    <a16:rowId xmlns:a16="http://schemas.microsoft.com/office/drawing/2014/main" val="3494969907"/>
                  </a:ext>
                </a:extLst>
              </a:tr>
              <a:tr h="1403684">
                <a:tc>
                  <a:txBody>
                    <a:bodyPr/>
                    <a:lstStyle/>
                    <a:p>
                      <a:pPr algn="ctr"/>
                      <a:r>
                        <a:rPr lang="en-US" sz="4000" dirty="0">
                          <a:solidFill>
                            <a:schemeClr val="tx1"/>
                          </a:solidFill>
                          <a:latin typeface="Acme" panose="02000706050000020004" pitchFamily="2" charset="0"/>
                        </a:rPr>
                        <a:t>Vaporizing</a:t>
                      </a:r>
                      <a:br>
                        <a:rPr lang="en-US" sz="2800" dirty="0">
                          <a:solidFill>
                            <a:schemeClr val="tx1"/>
                          </a:solidFill>
                          <a:latin typeface="Acme" panose="02000706050000020004" pitchFamily="2" charset="0"/>
                        </a:rPr>
                      </a:br>
                      <a:r>
                        <a:rPr lang="en-US" sz="2400" dirty="0">
                          <a:solidFill>
                            <a:schemeClr val="tx1"/>
                          </a:solidFill>
                          <a:latin typeface="Acme" panose="02000706050000020004" pitchFamily="2" charset="0"/>
                        </a:rPr>
                        <a:t>liquid </a:t>
                      </a:r>
                      <a:r>
                        <a:rPr lang="en-US" sz="2400" dirty="0">
                          <a:solidFill>
                            <a:schemeClr val="tx1"/>
                          </a:solidFill>
                          <a:latin typeface="Acme" panose="02000706050000020004" pitchFamily="2" charset="0"/>
                          <a:cs typeface="Times New Roman" panose="02020603050405020304" pitchFamily="18" charset="0"/>
                        </a:rPr>
                        <a:t>→ gas</a:t>
                      </a:r>
                      <a:endParaRPr lang="en-US" sz="2800" dirty="0">
                        <a:solidFill>
                          <a:schemeClr val="tx1"/>
                        </a:solidFill>
                        <a:latin typeface="Acme" panose="0200070605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r>
                        <a:rPr lang="en-US" sz="4000" dirty="0">
                          <a:solidFill>
                            <a:schemeClr val="tx1"/>
                          </a:solidFill>
                          <a:latin typeface="Acme" panose="02000706050000020004" pitchFamily="2" charset="0"/>
                        </a:rPr>
                        <a:t>Condensing</a:t>
                      </a:r>
                      <a:br>
                        <a:rPr lang="en-US" sz="2800" dirty="0">
                          <a:solidFill>
                            <a:schemeClr val="tx1"/>
                          </a:solidFill>
                          <a:latin typeface="Acme" panose="02000706050000020004" pitchFamily="2" charset="0"/>
                        </a:rPr>
                      </a:br>
                      <a:r>
                        <a:rPr lang="en-US" sz="2400" dirty="0">
                          <a:solidFill>
                            <a:schemeClr val="tx1"/>
                          </a:solidFill>
                          <a:latin typeface="Acme" panose="02000706050000020004" pitchFamily="2" charset="0"/>
                        </a:rPr>
                        <a:t>gas </a:t>
                      </a:r>
                      <a:r>
                        <a:rPr lang="en-US" sz="2400" dirty="0">
                          <a:solidFill>
                            <a:schemeClr val="tx1"/>
                          </a:solidFill>
                          <a:latin typeface="Acme" panose="02000706050000020004" pitchFamily="2" charset="0"/>
                          <a:cs typeface="Times New Roman" panose="02020603050405020304" pitchFamily="18" charset="0"/>
                        </a:rPr>
                        <a:t>→ liquid</a:t>
                      </a:r>
                      <a:endParaRPr lang="en-US" sz="2800" dirty="0">
                        <a:solidFill>
                          <a:schemeClr val="tx1"/>
                        </a:solidFill>
                        <a:latin typeface="Acme" panose="0200070605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0"/>
                    </a:solidFill>
                  </a:tcPr>
                </a:tc>
                <a:extLst>
                  <a:ext uri="{0D108BD9-81ED-4DB2-BD59-A6C34878D82A}">
                    <a16:rowId xmlns:a16="http://schemas.microsoft.com/office/drawing/2014/main" val="2864599301"/>
                  </a:ext>
                </a:extLst>
              </a:tr>
              <a:tr h="1403684">
                <a:tc>
                  <a:txBody>
                    <a:bodyPr/>
                    <a:lstStyle/>
                    <a:p>
                      <a:pPr algn="ctr"/>
                      <a:r>
                        <a:rPr lang="en-US" sz="4000" dirty="0">
                          <a:solidFill>
                            <a:schemeClr val="tx1"/>
                          </a:solidFill>
                          <a:latin typeface="Acme" panose="02000706050000020004" pitchFamily="2" charset="0"/>
                        </a:rPr>
                        <a:t>Sublimation</a:t>
                      </a:r>
                      <a:br>
                        <a:rPr lang="en-US" sz="4000" dirty="0">
                          <a:solidFill>
                            <a:schemeClr val="tx1"/>
                          </a:solidFill>
                          <a:latin typeface="Acme" panose="02000706050000020004" pitchFamily="2" charset="0"/>
                        </a:rPr>
                      </a:br>
                      <a:r>
                        <a:rPr lang="en-US" sz="2400" dirty="0">
                          <a:solidFill>
                            <a:schemeClr val="tx1"/>
                          </a:solidFill>
                          <a:latin typeface="Acme" panose="02000706050000020004" pitchFamily="2" charset="0"/>
                        </a:rPr>
                        <a:t>solid </a:t>
                      </a:r>
                      <a:r>
                        <a:rPr lang="en-US" sz="2400" dirty="0">
                          <a:solidFill>
                            <a:schemeClr val="tx1"/>
                          </a:solidFill>
                          <a:latin typeface="Acme" panose="02000706050000020004" pitchFamily="2" charset="0"/>
                          <a:cs typeface="Times New Roman" panose="02020603050405020304" pitchFamily="18" charset="0"/>
                        </a:rPr>
                        <a:t>→ gas</a:t>
                      </a:r>
                      <a:endParaRPr lang="en-US" sz="2800" dirty="0">
                        <a:solidFill>
                          <a:schemeClr val="tx1"/>
                        </a:solidFill>
                        <a:latin typeface="Acme" panose="0200070605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E1"/>
                    </a:solidFill>
                  </a:tcPr>
                </a:tc>
                <a:tc>
                  <a:txBody>
                    <a:bodyPr/>
                    <a:lstStyle/>
                    <a:p>
                      <a:pPr algn="ctr"/>
                      <a:r>
                        <a:rPr lang="en-US" sz="4000" dirty="0">
                          <a:solidFill>
                            <a:schemeClr val="tx1"/>
                          </a:solidFill>
                          <a:latin typeface="Acme" panose="02000706050000020004" pitchFamily="2" charset="0"/>
                        </a:rPr>
                        <a:t>Deposition</a:t>
                      </a:r>
                      <a:br>
                        <a:rPr lang="en-US" sz="4000" dirty="0">
                          <a:solidFill>
                            <a:schemeClr val="tx1"/>
                          </a:solidFill>
                          <a:latin typeface="Acme" panose="02000706050000020004" pitchFamily="2" charset="0"/>
                        </a:rPr>
                      </a:br>
                      <a:r>
                        <a:rPr lang="en-US" sz="2400" dirty="0">
                          <a:solidFill>
                            <a:schemeClr val="tx1"/>
                          </a:solidFill>
                          <a:latin typeface="Acme" panose="02000706050000020004" pitchFamily="2" charset="0"/>
                        </a:rPr>
                        <a:t>gas </a:t>
                      </a:r>
                      <a:r>
                        <a:rPr lang="en-US" sz="2400" dirty="0">
                          <a:solidFill>
                            <a:schemeClr val="tx1"/>
                          </a:solidFill>
                          <a:latin typeface="Acme" panose="02000706050000020004" pitchFamily="2" charset="0"/>
                          <a:cs typeface="Times New Roman" panose="02020603050405020304" pitchFamily="18" charset="0"/>
                        </a:rPr>
                        <a:t>→ solid</a:t>
                      </a:r>
                      <a:endParaRPr lang="en-US" sz="2800" dirty="0">
                        <a:solidFill>
                          <a:schemeClr val="tx1"/>
                        </a:solidFill>
                        <a:latin typeface="Acme" panose="0200070605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0"/>
                    </a:solidFill>
                  </a:tcPr>
                </a:tc>
                <a:extLst>
                  <a:ext uri="{0D108BD9-81ED-4DB2-BD59-A6C34878D82A}">
                    <a16:rowId xmlns:a16="http://schemas.microsoft.com/office/drawing/2014/main" val="2049940195"/>
                  </a:ext>
                </a:extLst>
              </a:tr>
            </a:tbl>
          </a:graphicData>
        </a:graphic>
      </p:graphicFrame>
    </p:spTree>
    <p:extLst>
      <p:ext uri="{BB962C8B-B14F-4D97-AF65-F5344CB8AC3E}">
        <p14:creationId xmlns:p14="http://schemas.microsoft.com/office/powerpoint/2010/main" val="737821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F3EB2D2-80B6-447A-88A2-95F3C040D502}"/>
              </a:ext>
            </a:extLst>
          </p:cNvPr>
          <p:cNvSpPr txBox="1"/>
          <p:nvPr/>
        </p:nvSpPr>
        <p:spPr>
          <a:xfrm>
            <a:off x="0" y="0"/>
            <a:ext cx="9144000" cy="1200329"/>
          </a:xfrm>
          <a:prstGeom prst="rect">
            <a:avLst/>
          </a:prstGeom>
          <a:solidFill>
            <a:srgbClr val="FFFFCC"/>
          </a:solidFill>
        </p:spPr>
        <p:txBody>
          <a:bodyPr wrap="square" rtlCol="0">
            <a:spAutoFit/>
          </a:bodyPr>
          <a:lstStyle/>
          <a:p>
            <a:br>
              <a:rPr lang="en-US" sz="8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  Indicate the “important” phase change temperatures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for water     </a:t>
            </a:r>
            <a:r>
              <a:rPr lang="en-US" sz="2400" dirty="0">
                <a:latin typeface="Times New Roman" panose="02020603050405020304" pitchFamily="18" charset="0"/>
                <a:cs typeface="Times New Roman" panose="02020603050405020304" pitchFamily="18" charset="0"/>
              </a:rPr>
              <a:t>(at standard pressure)</a:t>
            </a:r>
            <a:endParaRPr lang="en-US" sz="3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F1D0478-1A39-471B-9484-B2902B837EF8}"/>
              </a:ext>
            </a:extLst>
          </p:cNvPr>
          <p:cNvSpPr txBox="1"/>
          <p:nvPr/>
        </p:nvSpPr>
        <p:spPr>
          <a:xfrm>
            <a:off x="0" y="3429000"/>
            <a:ext cx="9144000" cy="52322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a:t>
            </a:r>
            <a:r>
              <a:rPr lang="en-US" sz="2800" dirty="0">
                <a:solidFill>
                  <a:srgbClr val="0000CC"/>
                </a:solidFill>
                <a:latin typeface="Times New Roman" panose="02020603050405020304" pitchFamily="18" charset="0"/>
                <a:cs typeface="Times New Roman" panose="02020603050405020304" pitchFamily="18" charset="0"/>
              </a:rPr>
              <a:t>273 K</a:t>
            </a:r>
            <a:r>
              <a:rPr lang="en-US" sz="2800" dirty="0">
                <a:latin typeface="Times New Roman" panose="02020603050405020304" pitchFamily="18" charset="0"/>
                <a:cs typeface="Times New Roman" panose="02020603050405020304" pitchFamily="18" charset="0"/>
              </a:rPr>
              <a:t>      </a:t>
            </a:r>
            <a:r>
              <a:rPr lang="en-US" sz="2800" dirty="0">
                <a:solidFill>
                  <a:srgbClr val="0000CC"/>
                </a:solidFill>
                <a:latin typeface="Times New Roman" panose="02020603050405020304" pitchFamily="18" charset="0"/>
                <a:cs typeface="Times New Roman" panose="02020603050405020304" pitchFamily="18" charset="0"/>
              </a:rPr>
              <a:t>0</a:t>
            </a:r>
            <a:r>
              <a:rPr lang="en-US" sz="2800" dirty="0">
                <a:solidFill>
                  <a:srgbClr val="0000CC"/>
                </a:solidFill>
                <a:latin typeface="Times New Roman" panose="02020603050405020304" pitchFamily="18" charset="0"/>
                <a:ea typeface="Verdana" panose="020B0604030504040204" pitchFamily="34" charset="0"/>
                <a:cs typeface="Times New Roman" panose="02020603050405020304" pitchFamily="18" charset="0"/>
              </a:rPr>
              <a:t>°</a:t>
            </a:r>
            <a:r>
              <a:rPr lang="en-US" sz="2800" dirty="0">
                <a:solidFill>
                  <a:srgbClr val="0000CC"/>
                </a:solidFill>
                <a:latin typeface="Times New Roman" panose="02020603050405020304" pitchFamily="18" charset="0"/>
                <a:cs typeface="Times New Roman" panose="02020603050405020304" pitchFamily="18" charset="0"/>
              </a:rPr>
              <a:t>C</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373 K</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100</a:t>
            </a:r>
            <a:r>
              <a:rPr lang="en-US" sz="2800" dirty="0">
                <a:solidFill>
                  <a:srgbClr val="FF0000"/>
                </a:solidFill>
                <a:latin typeface="Times New Roman" panose="02020603050405020304" pitchFamily="18" charset="0"/>
                <a:ea typeface="Verdana" panose="020B0604030504040204" pitchFamily="34" charset="0"/>
                <a:cs typeface="Times New Roman" panose="02020603050405020304" pitchFamily="18" charset="0"/>
              </a:rPr>
              <a:t>°</a:t>
            </a:r>
            <a:r>
              <a:rPr lang="en-US" sz="2800" dirty="0">
                <a:solidFill>
                  <a:srgbClr val="FF0000"/>
                </a:solidFill>
                <a:latin typeface="Times New Roman" panose="02020603050405020304" pitchFamily="18" charset="0"/>
                <a:cs typeface="Times New Roman" panose="02020603050405020304" pitchFamily="18" charset="0"/>
              </a:rPr>
              <a:t>C                </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6" name="Oval 2">
            <a:extLst>
              <a:ext uri="{FF2B5EF4-FFF2-40B4-BE49-F238E27FC236}">
                <a16:creationId xmlns:a16="http://schemas.microsoft.com/office/drawing/2014/main" id="{D10746CD-76F0-DC4C-1092-CB68928B1CD4}"/>
              </a:ext>
            </a:extLst>
          </p:cNvPr>
          <p:cNvSpPr>
            <a:spLocks noChangeArrowheads="1"/>
          </p:cNvSpPr>
          <p:nvPr/>
        </p:nvSpPr>
        <p:spPr bwMode="auto">
          <a:xfrm>
            <a:off x="2241550" y="2500312"/>
            <a:ext cx="92075" cy="104775"/>
          </a:xfrm>
          <a:prstGeom prst="ellipse">
            <a:avLst/>
          </a:prstGeom>
          <a:solidFill>
            <a:srgbClr val="0C0C0C"/>
          </a:solidFill>
          <a:ln w="25400" algn="ctr">
            <a:solidFill>
              <a:srgbClr val="0C0C0C"/>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cxnSp>
        <p:nvCxnSpPr>
          <p:cNvPr id="8" name="AutoShape 3">
            <a:extLst>
              <a:ext uri="{FF2B5EF4-FFF2-40B4-BE49-F238E27FC236}">
                <a16:creationId xmlns:a16="http://schemas.microsoft.com/office/drawing/2014/main" id="{04EBC55D-77D8-716B-3EAD-FE897BB354DF}"/>
              </a:ext>
            </a:extLst>
          </p:cNvPr>
          <p:cNvCxnSpPr>
            <a:cxnSpLocks noChangeShapeType="1"/>
          </p:cNvCxnSpPr>
          <p:nvPr/>
        </p:nvCxnSpPr>
        <p:spPr bwMode="auto">
          <a:xfrm>
            <a:off x="457200" y="2552700"/>
            <a:ext cx="8077200" cy="0"/>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0" name="Oval 4">
            <a:extLst>
              <a:ext uri="{FF2B5EF4-FFF2-40B4-BE49-F238E27FC236}">
                <a16:creationId xmlns:a16="http://schemas.microsoft.com/office/drawing/2014/main" id="{F7488F6D-3C70-6D36-2B8D-2472C352C2B1}"/>
              </a:ext>
            </a:extLst>
          </p:cNvPr>
          <p:cNvSpPr>
            <a:spLocks noChangeArrowheads="1"/>
          </p:cNvSpPr>
          <p:nvPr/>
        </p:nvSpPr>
        <p:spPr bwMode="auto">
          <a:xfrm>
            <a:off x="6562725" y="2500312"/>
            <a:ext cx="92075" cy="104775"/>
          </a:xfrm>
          <a:prstGeom prst="ellipse">
            <a:avLst/>
          </a:prstGeom>
          <a:solidFill>
            <a:srgbClr val="0C0C0C"/>
          </a:solidFill>
          <a:ln w="25400" algn="ctr">
            <a:solidFill>
              <a:srgbClr val="0C0C0C"/>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cxnSp>
        <p:nvCxnSpPr>
          <p:cNvPr id="11" name="AutoShape 5">
            <a:extLst>
              <a:ext uri="{FF2B5EF4-FFF2-40B4-BE49-F238E27FC236}">
                <a16:creationId xmlns:a16="http://schemas.microsoft.com/office/drawing/2014/main" id="{1E59709D-9AF8-57D7-DCDA-BAC355325F0A}"/>
              </a:ext>
            </a:extLst>
          </p:cNvPr>
          <p:cNvCxnSpPr>
            <a:cxnSpLocks noChangeShapeType="1"/>
          </p:cNvCxnSpPr>
          <p:nvPr/>
        </p:nvCxnSpPr>
        <p:spPr bwMode="auto">
          <a:xfrm flipV="1">
            <a:off x="1890712" y="2638425"/>
            <a:ext cx="352425" cy="685800"/>
          </a:xfrm>
          <a:prstGeom prst="straightConnector1">
            <a:avLst/>
          </a:prstGeom>
          <a:noFill/>
          <a:ln w="31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12" name="AutoShape 6">
            <a:extLst>
              <a:ext uri="{FF2B5EF4-FFF2-40B4-BE49-F238E27FC236}">
                <a16:creationId xmlns:a16="http://schemas.microsoft.com/office/drawing/2014/main" id="{636FCC4B-B93E-5DB8-3FCE-89119F98DF1E}"/>
              </a:ext>
            </a:extLst>
          </p:cNvPr>
          <p:cNvCxnSpPr>
            <a:cxnSpLocks noChangeShapeType="1"/>
          </p:cNvCxnSpPr>
          <p:nvPr/>
        </p:nvCxnSpPr>
        <p:spPr bwMode="auto">
          <a:xfrm flipV="1">
            <a:off x="6105525" y="2638425"/>
            <a:ext cx="457200" cy="714375"/>
          </a:xfrm>
          <a:prstGeom prst="straightConnector1">
            <a:avLst/>
          </a:prstGeom>
          <a:noFill/>
          <a:ln w="3175"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13" name="AutoShape 7">
            <a:extLst>
              <a:ext uri="{FF2B5EF4-FFF2-40B4-BE49-F238E27FC236}">
                <a16:creationId xmlns:a16="http://schemas.microsoft.com/office/drawing/2014/main" id="{0439D477-F9F1-9281-BAA7-8487E3A2F752}"/>
              </a:ext>
            </a:extLst>
          </p:cNvPr>
          <p:cNvCxnSpPr>
            <a:cxnSpLocks noChangeShapeType="1"/>
          </p:cNvCxnSpPr>
          <p:nvPr/>
        </p:nvCxnSpPr>
        <p:spPr bwMode="auto">
          <a:xfrm flipH="1" flipV="1">
            <a:off x="2333625" y="2667000"/>
            <a:ext cx="409575" cy="657225"/>
          </a:xfrm>
          <a:prstGeom prst="straightConnector1">
            <a:avLst/>
          </a:prstGeom>
          <a:noFill/>
          <a:ln w="3175"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14" name="AutoShape 8">
            <a:extLst>
              <a:ext uri="{FF2B5EF4-FFF2-40B4-BE49-F238E27FC236}">
                <a16:creationId xmlns:a16="http://schemas.microsoft.com/office/drawing/2014/main" id="{BB1C2A19-E7D4-98AD-A689-4186C05A467C}"/>
              </a:ext>
            </a:extLst>
          </p:cNvPr>
          <p:cNvCxnSpPr>
            <a:cxnSpLocks noChangeShapeType="1"/>
          </p:cNvCxnSpPr>
          <p:nvPr/>
        </p:nvCxnSpPr>
        <p:spPr bwMode="auto">
          <a:xfrm flipH="1" flipV="1">
            <a:off x="6667500" y="2657475"/>
            <a:ext cx="495300" cy="676275"/>
          </a:xfrm>
          <a:prstGeom prst="straightConnector1">
            <a:avLst/>
          </a:prstGeom>
          <a:noFill/>
          <a:ln w="3175"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5" name="TextBox 14">
            <a:extLst>
              <a:ext uri="{FF2B5EF4-FFF2-40B4-BE49-F238E27FC236}">
                <a16:creationId xmlns:a16="http://schemas.microsoft.com/office/drawing/2014/main" id="{3C6DFD95-E856-0A88-56CB-1F26D543A360}"/>
              </a:ext>
            </a:extLst>
          </p:cNvPr>
          <p:cNvSpPr txBox="1"/>
          <p:nvPr/>
        </p:nvSpPr>
        <p:spPr>
          <a:xfrm>
            <a:off x="762000" y="1699603"/>
            <a:ext cx="1281112" cy="646331"/>
          </a:xfrm>
          <a:prstGeom prst="rect">
            <a:avLst/>
          </a:prstGeom>
          <a:noFill/>
        </p:spPr>
        <p:txBody>
          <a:bodyPr wrap="square" rtlCol="0">
            <a:spAutoFit/>
          </a:bodyPr>
          <a:lstStyle/>
          <a:p>
            <a:pPr algn="ctr"/>
            <a:r>
              <a:rPr lang="en-US" sz="3600" b="1" dirty="0">
                <a:solidFill>
                  <a:schemeClr val="tx1">
                    <a:lumMod val="95000"/>
                    <a:lumOff val="5000"/>
                  </a:schemeClr>
                </a:solidFill>
                <a:latin typeface="Acme" panose="02000706050000020004" pitchFamily="2" charset="0"/>
              </a:rPr>
              <a:t>solid</a:t>
            </a:r>
          </a:p>
        </p:txBody>
      </p:sp>
      <p:sp>
        <p:nvSpPr>
          <p:cNvPr id="16" name="TextBox 15">
            <a:extLst>
              <a:ext uri="{FF2B5EF4-FFF2-40B4-BE49-F238E27FC236}">
                <a16:creationId xmlns:a16="http://schemas.microsoft.com/office/drawing/2014/main" id="{6E354DCB-1711-7883-A6C7-A1751208E155}"/>
              </a:ext>
            </a:extLst>
          </p:cNvPr>
          <p:cNvSpPr txBox="1"/>
          <p:nvPr/>
        </p:nvSpPr>
        <p:spPr>
          <a:xfrm>
            <a:off x="2514600" y="1694583"/>
            <a:ext cx="3829098" cy="646331"/>
          </a:xfrm>
          <a:prstGeom prst="rect">
            <a:avLst/>
          </a:prstGeom>
          <a:noFill/>
        </p:spPr>
        <p:txBody>
          <a:bodyPr wrap="square" rtlCol="0">
            <a:spAutoFit/>
          </a:bodyPr>
          <a:lstStyle/>
          <a:p>
            <a:pPr algn="ctr"/>
            <a:r>
              <a:rPr lang="en-US" sz="3600" b="1" dirty="0">
                <a:solidFill>
                  <a:srgbClr val="996633"/>
                </a:solidFill>
              </a:rPr>
              <a:t>liquid</a:t>
            </a:r>
          </a:p>
        </p:txBody>
      </p:sp>
      <p:sp>
        <p:nvSpPr>
          <p:cNvPr id="17" name="TextBox 16">
            <a:extLst>
              <a:ext uri="{FF2B5EF4-FFF2-40B4-BE49-F238E27FC236}">
                <a16:creationId xmlns:a16="http://schemas.microsoft.com/office/drawing/2014/main" id="{3E33FB57-939C-D4E3-02CE-E2703A7A9381}"/>
              </a:ext>
            </a:extLst>
          </p:cNvPr>
          <p:cNvSpPr txBox="1"/>
          <p:nvPr/>
        </p:nvSpPr>
        <p:spPr>
          <a:xfrm>
            <a:off x="6781800" y="1685816"/>
            <a:ext cx="1281112" cy="646331"/>
          </a:xfrm>
          <a:prstGeom prst="rect">
            <a:avLst/>
          </a:prstGeom>
          <a:noFill/>
        </p:spPr>
        <p:txBody>
          <a:bodyPr wrap="square" rtlCol="0">
            <a:spAutoFit/>
          </a:bodyPr>
          <a:lstStyle/>
          <a:p>
            <a:pPr algn="ctr"/>
            <a:r>
              <a:rPr lang="en-US" sz="3600" b="1" dirty="0">
                <a:solidFill>
                  <a:srgbClr val="FF0000"/>
                </a:solidFill>
                <a:latin typeface="Acme" panose="02000706050000020004" pitchFamily="2" charset="0"/>
              </a:rPr>
              <a:t>gas</a:t>
            </a:r>
          </a:p>
        </p:txBody>
      </p:sp>
      <p:sp>
        <p:nvSpPr>
          <p:cNvPr id="22" name="Rectangle: Top Corners Snipped 21">
            <a:extLst>
              <a:ext uri="{FF2B5EF4-FFF2-40B4-BE49-F238E27FC236}">
                <a16:creationId xmlns:a16="http://schemas.microsoft.com/office/drawing/2014/main" id="{38C01B23-B5BF-7122-A653-1A7F8E26340F}"/>
              </a:ext>
            </a:extLst>
          </p:cNvPr>
          <p:cNvSpPr/>
          <p:nvPr/>
        </p:nvSpPr>
        <p:spPr>
          <a:xfrm>
            <a:off x="533400" y="1523999"/>
            <a:ext cx="1600200" cy="914401"/>
          </a:xfrm>
          <a:prstGeom prst="snip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Top Corners Snipped 22">
            <a:extLst>
              <a:ext uri="{FF2B5EF4-FFF2-40B4-BE49-F238E27FC236}">
                <a16:creationId xmlns:a16="http://schemas.microsoft.com/office/drawing/2014/main" id="{0CE53ADA-4735-41E9-E36A-5F0813A9949C}"/>
              </a:ext>
            </a:extLst>
          </p:cNvPr>
          <p:cNvSpPr/>
          <p:nvPr/>
        </p:nvSpPr>
        <p:spPr>
          <a:xfrm>
            <a:off x="6781800" y="1523999"/>
            <a:ext cx="1600200" cy="914401"/>
          </a:xfrm>
          <a:prstGeom prst="snip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Top Corners Snipped 23">
            <a:extLst>
              <a:ext uri="{FF2B5EF4-FFF2-40B4-BE49-F238E27FC236}">
                <a16:creationId xmlns:a16="http://schemas.microsoft.com/office/drawing/2014/main" id="{65F1F488-465B-79CE-387E-DAA493EC7B50}"/>
              </a:ext>
            </a:extLst>
          </p:cNvPr>
          <p:cNvSpPr/>
          <p:nvPr/>
        </p:nvSpPr>
        <p:spPr>
          <a:xfrm>
            <a:off x="2514600" y="1533525"/>
            <a:ext cx="3886200" cy="914401"/>
          </a:xfrm>
          <a:prstGeom prst="snip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3203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FB9E5-8B8E-7FE8-7E89-BB1548BE9AA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99AFB5F-D57C-DA28-80F8-2A5C6A544D5C}"/>
              </a:ext>
            </a:extLst>
          </p:cNvPr>
          <p:cNvSpPr txBox="1"/>
          <p:nvPr/>
        </p:nvSpPr>
        <p:spPr>
          <a:xfrm>
            <a:off x="0" y="0"/>
            <a:ext cx="9144000" cy="707886"/>
          </a:xfrm>
          <a:prstGeom prst="rect">
            <a:avLst/>
          </a:prstGeom>
          <a:solidFill>
            <a:srgbClr val="FFC5C5"/>
          </a:solidFill>
        </p:spPr>
        <p:txBody>
          <a:bodyPr wrap="square" rtlCol="0">
            <a:spAutoFit/>
          </a:bodyPr>
          <a:lstStyle/>
          <a:p>
            <a:br>
              <a:rPr lang="en-US" sz="8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5.  Now, add some details.</a:t>
            </a:r>
          </a:p>
        </p:txBody>
      </p:sp>
      <p:sp>
        <p:nvSpPr>
          <p:cNvPr id="7" name="TextBox 6">
            <a:extLst>
              <a:ext uri="{FF2B5EF4-FFF2-40B4-BE49-F238E27FC236}">
                <a16:creationId xmlns:a16="http://schemas.microsoft.com/office/drawing/2014/main" id="{9B954936-5BAC-4F52-5A34-0E60859AD48C}"/>
              </a:ext>
            </a:extLst>
          </p:cNvPr>
          <p:cNvSpPr txBox="1"/>
          <p:nvPr/>
        </p:nvSpPr>
        <p:spPr>
          <a:xfrm>
            <a:off x="0" y="3429000"/>
            <a:ext cx="9144000" cy="52322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a:t>
            </a:r>
            <a:r>
              <a:rPr lang="en-US" sz="2800" dirty="0">
                <a:solidFill>
                  <a:srgbClr val="0000CC"/>
                </a:solidFill>
                <a:latin typeface="Times New Roman" panose="02020603050405020304" pitchFamily="18" charset="0"/>
                <a:cs typeface="Times New Roman" panose="02020603050405020304" pitchFamily="18" charset="0"/>
              </a:rPr>
              <a:t>273 K</a:t>
            </a:r>
            <a:r>
              <a:rPr lang="en-US" sz="2800" dirty="0">
                <a:latin typeface="Times New Roman" panose="02020603050405020304" pitchFamily="18" charset="0"/>
                <a:cs typeface="Times New Roman" panose="02020603050405020304" pitchFamily="18" charset="0"/>
              </a:rPr>
              <a:t>      </a:t>
            </a:r>
            <a:r>
              <a:rPr lang="en-US" sz="2800" dirty="0">
                <a:solidFill>
                  <a:srgbClr val="0000CC"/>
                </a:solidFill>
                <a:latin typeface="Times New Roman" panose="02020603050405020304" pitchFamily="18" charset="0"/>
                <a:cs typeface="Times New Roman" panose="02020603050405020304" pitchFamily="18" charset="0"/>
              </a:rPr>
              <a:t>0</a:t>
            </a:r>
            <a:r>
              <a:rPr lang="en-US" sz="2800" dirty="0">
                <a:solidFill>
                  <a:srgbClr val="0000CC"/>
                </a:solidFill>
                <a:latin typeface="Times New Roman" panose="02020603050405020304" pitchFamily="18" charset="0"/>
                <a:ea typeface="Verdana" panose="020B0604030504040204" pitchFamily="34" charset="0"/>
                <a:cs typeface="Times New Roman" panose="02020603050405020304" pitchFamily="18" charset="0"/>
              </a:rPr>
              <a:t>°</a:t>
            </a:r>
            <a:r>
              <a:rPr lang="en-US" sz="2800" dirty="0">
                <a:solidFill>
                  <a:srgbClr val="0000CC"/>
                </a:solidFill>
                <a:latin typeface="Times New Roman" panose="02020603050405020304" pitchFamily="18" charset="0"/>
                <a:cs typeface="Times New Roman" panose="02020603050405020304" pitchFamily="18" charset="0"/>
              </a:rPr>
              <a:t>C</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373 K</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100</a:t>
            </a:r>
            <a:r>
              <a:rPr lang="en-US" sz="2800" dirty="0">
                <a:solidFill>
                  <a:srgbClr val="FF0000"/>
                </a:solidFill>
                <a:latin typeface="Times New Roman" panose="02020603050405020304" pitchFamily="18" charset="0"/>
                <a:ea typeface="Verdana" panose="020B0604030504040204" pitchFamily="34" charset="0"/>
                <a:cs typeface="Times New Roman" panose="02020603050405020304" pitchFamily="18" charset="0"/>
              </a:rPr>
              <a:t>°</a:t>
            </a:r>
            <a:r>
              <a:rPr lang="en-US" sz="2800" dirty="0">
                <a:solidFill>
                  <a:srgbClr val="FF0000"/>
                </a:solidFill>
                <a:latin typeface="Times New Roman" panose="02020603050405020304" pitchFamily="18" charset="0"/>
                <a:cs typeface="Times New Roman" panose="02020603050405020304" pitchFamily="18" charset="0"/>
              </a:rPr>
              <a:t>C                </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6" name="Oval 2">
            <a:extLst>
              <a:ext uri="{FF2B5EF4-FFF2-40B4-BE49-F238E27FC236}">
                <a16:creationId xmlns:a16="http://schemas.microsoft.com/office/drawing/2014/main" id="{47450777-60E5-F70A-D7E3-5B46CC105A17}"/>
              </a:ext>
            </a:extLst>
          </p:cNvPr>
          <p:cNvSpPr>
            <a:spLocks noChangeArrowheads="1"/>
          </p:cNvSpPr>
          <p:nvPr/>
        </p:nvSpPr>
        <p:spPr bwMode="auto">
          <a:xfrm>
            <a:off x="2241550" y="2500312"/>
            <a:ext cx="92075" cy="104775"/>
          </a:xfrm>
          <a:prstGeom prst="ellipse">
            <a:avLst/>
          </a:prstGeom>
          <a:solidFill>
            <a:srgbClr val="0C0C0C"/>
          </a:solidFill>
          <a:ln w="25400" algn="ctr">
            <a:solidFill>
              <a:srgbClr val="0C0C0C"/>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cxnSp>
        <p:nvCxnSpPr>
          <p:cNvPr id="8" name="AutoShape 3">
            <a:extLst>
              <a:ext uri="{FF2B5EF4-FFF2-40B4-BE49-F238E27FC236}">
                <a16:creationId xmlns:a16="http://schemas.microsoft.com/office/drawing/2014/main" id="{3E9A5ADB-8788-9582-EA1A-73D9F7EAA663}"/>
              </a:ext>
            </a:extLst>
          </p:cNvPr>
          <p:cNvCxnSpPr>
            <a:cxnSpLocks noChangeShapeType="1"/>
          </p:cNvCxnSpPr>
          <p:nvPr/>
        </p:nvCxnSpPr>
        <p:spPr bwMode="auto">
          <a:xfrm>
            <a:off x="457200" y="2552700"/>
            <a:ext cx="8077200" cy="0"/>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0" name="Oval 4">
            <a:extLst>
              <a:ext uri="{FF2B5EF4-FFF2-40B4-BE49-F238E27FC236}">
                <a16:creationId xmlns:a16="http://schemas.microsoft.com/office/drawing/2014/main" id="{BB2419B6-2F46-BE88-98EA-A3DAB357791F}"/>
              </a:ext>
            </a:extLst>
          </p:cNvPr>
          <p:cNvSpPr>
            <a:spLocks noChangeArrowheads="1"/>
          </p:cNvSpPr>
          <p:nvPr/>
        </p:nvSpPr>
        <p:spPr bwMode="auto">
          <a:xfrm>
            <a:off x="6562725" y="2500312"/>
            <a:ext cx="92075" cy="104775"/>
          </a:xfrm>
          <a:prstGeom prst="ellipse">
            <a:avLst/>
          </a:prstGeom>
          <a:solidFill>
            <a:srgbClr val="0C0C0C"/>
          </a:solidFill>
          <a:ln w="25400" algn="ctr">
            <a:solidFill>
              <a:srgbClr val="0C0C0C"/>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cxnSp>
        <p:nvCxnSpPr>
          <p:cNvPr id="11" name="AutoShape 5">
            <a:extLst>
              <a:ext uri="{FF2B5EF4-FFF2-40B4-BE49-F238E27FC236}">
                <a16:creationId xmlns:a16="http://schemas.microsoft.com/office/drawing/2014/main" id="{40F131FA-FF97-8DA5-7A36-708394219BBB}"/>
              </a:ext>
            </a:extLst>
          </p:cNvPr>
          <p:cNvCxnSpPr>
            <a:cxnSpLocks noChangeShapeType="1"/>
          </p:cNvCxnSpPr>
          <p:nvPr/>
        </p:nvCxnSpPr>
        <p:spPr bwMode="auto">
          <a:xfrm flipV="1">
            <a:off x="1890712" y="2638425"/>
            <a:ext cx="352425" cy="685800"/>
          </a:xfrm>
          <a:prstGeom prst="straightConnector1">
            <a:avLst/>
          </a:prstGeom>
          <a:noFill/>
          <a:ln w="31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12" name="AutoShape 6">
            <a:extLst>
              <a:ext uri="{FF2B5EF4-FFF2-40B4-BE49-F238E27FC236}">
                <a16:creationId xmlns:a16="http://schemas.microsoft.com/office/drawing/2014/main" id="{B6ECD26B-6233-2C70-284D-788A6573B4D6}"/>
              </a:ext>
            </a:extLst>
          </p:cNvPr>
          <p:cNvCxnSpPr>
            <a:cxnSpLocks noChangeShapeType="1"/>
          </p:cNvCxnSpPr>
          <p:nvPr/>
        </p:nvCxnSpPr>
        <p:spPr bwMode="auto">
          <a:xfrm flipV="1">
            <a:off x="6105525" y="2638425"/>
            <a:ext cx="457200" cy="714375"/>
          </a:xfrm>
          <a:prstGeom prst="straightConnector1">
            <a:avLst/>
          </a:prstGeom>
          <a:noFill/>
          <a:ln w="3175"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13" name="AutoShape 7">
            <a:extLst>
              <a:ext uri="{FF2B5EF4-FFF2-40B4-BE49-F238E27FC236}">
                <a16:creationId xmlns:a16="http://schemas.microsoft.com/office/drawing/2014/main" id="{E87D5C06-5489-01E4-2B90-686CF90B9B84}"/>
              </a:ext>
            </a:extLst>
          </p:cNvPr>
          <p:cNvCxnSpPr>
            <a:cxnSpLocks noChangeShapeType="1"/>
          </p:cNvCxnSpPr>
          <p:nvPr/>
        </p:nvCxnSpPr>
        <p:spPr bwMode="auto">
          <a:xfrm flipH="1" flipV="1">
            <a:off x="2333625" y="2667000"/>
            <a:ext cx="409575" cy="657225"/>
          </a:xfrm>
          <a:prstGeom prst="straightConnector1">
            <a:avLst/>
          </a:prstGeom>
          <a:noFill/>
          <a:ln w="3175"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14" name="AutoShape 8">
            <a:extLst>
              <a:ext uri="{FF2B5EF4-FFF2-40B4-BE49-F238E27FC236}">
                <a16:creationId xmlns:a16="http://schemas.microsoft.com/office/drawing/2014/main" id="{1148CE00-33DF-5F63-70AA-5CD77A7B7145}"/>
              </a:ext>
            </a:extLst>
          </p:cNvPr>
          <p:cNvCxnSpPr>
            <a:cxnSpLocks noChangeShapeType="1"/>
          </p:cNvCxnSpPr>
          <p:nvPr/>
        </p:nvCxnSpPr>
        <p:spPr bwMode="auto">
          <a:xfrm flipH="1" flipV="1">
            <a:off x="6667500" y="2657475"/>
            <a:ext cx="495300" cy="676275"/>
          </a:xfrm>
          <a:prstGeom prst="straightConnector1">
            <a:avLst/>
          </a:prstGeom>
          <a:noFill/>
          <a:ln w="3175"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5" name="TextBox 14">
            <a:extLst>
              <a:ext uri="{FF2B5EF4-FFF2-40B4-BE49-F238E27FC236}">
                <a16:creationId xmlns:a16="http://schemas.microsoft.com/office/drawing/2014/main" id="{6061E8F8-28C5-014D-CF6A-88CACB487AEC}"/>
              </a:ext>
            </a:extLst>
          </p:cNvPr>
          <p:cNvSpPr txBox="1"/>
          <p:nvPr/>
        </p:nvSpPr>
        <p:spPr>
          <a:xfrm>
            <a:off x="762000" y="1699603"/>
            <a:ext cx="1281112" cy="646331"/>
          </a:xfrm>
          <a:prstGeom prst="rect">
            <a:avLst/>
          </a:prstGeom>
          <a:noFill/>
        </p:spPr>
        <p:txBody>
          <a:bodyPr wrap="square" rtlCol="0">
            <a:spAutoFit/>
          </a:bodyPr>
          <a:lstStyle/>
          <a:p>
            <a:pPr algn="ctr"/>
            <a:r>
              <a:rPr lang="en-US" sz="3600" b="1" dirty="0">
                <a:solidFill>
                  <a:schemeClr val="tx1">
                    <a:lumMod val="95000"/>
                    <a:lumOff val="5000"/>
                  </a:schemeClr>
                </a:solidFill>
                <a:latin typeface="Acme" panose="02000706050000020004" pitchFamily="2" charset="0"/>
              </a:rPr>
              <a:t>solid</a:t>
            </a:r>
          </a:p>
        </p:txBody>
      </p:sp>
      <p:sp>
        <p:nvSpPr>
          <p:cNvPr id="16" name="TextBox 15">
            <a:extLst>
              <a:ext uri="{FF2B5EF4-FFF2-40B4-BE49-F238E27FC236}">
                <a16:creationId xmlns:a16="http://schemas.microsoft.com/office/drawing/2014/main" id="{F0966CF3-702F-5B26-6BD3-63BBB812CD5D}"/>
              </a:ext>
            </a:extLst>
          </p:cNvPr>
          <p:cNvSpPr txBox="1"/>
          <p:nvPr/>
        </p:nvSpPr>
        <p:spPr>
          <a:xfrm>
            <a:off x="2514600" y="1694583"/>
            <a:ext cx="3829098" cy="646331"/>
          </a:xfrm>
          <a:prstGeom prst="rect">
            <a:avLst/>
          </a:prstGeom>
          <a:noFill/>
        </p:spPr>
        <p:txBody>
          <a:bodyPr wrap="square" rtlCol="0">
            <a:spAutoFit/>
          </a:bodyPr>
          <a:lstStyle/>
          <a:p>
            <a:pPr algn="ctr"/>
            <a:r>
              <a:rPr lang="en-US" sz="3600" b="1" dirty="0">
                <a:solidFill>
                  <a:srgbClr val="996633"/>
                </a:solidFill>
              </a:rPr>
              <a:t>liquid</a:t>
            </a:r>
          </a:p>
        </p:txBody>
      </p:sp>
      <p:sp>
        <p:nvSpPr>
          <p:cNvPr id="17" name="TextBox 16">
            <a:extLst>
              <a:ext uri="{FF2B5EF4-FFF2-40B4-BE49-F238E27FC236}">
                <a16:creationId xmlns:a16="http://schemas.microsoft.com/office/drawing/2014/main" id="{8D47D2D0-C962-6720-8C7F-3F670D666C03}"/>
              </a:ext>
            </a:extLst>
          </p:cNvPr>
          <p:cNvSpPr txBox="1"/>
          <p:nvPr/>
        </p:nvSpPr>
        <p:spPr>
          <a:xfrm>
            <a:off x="6781800" y="1685816"/>
            <a:ext cx="1281112" cy="646331"/>
          </a:xfrm>
          <a:prstGeom prst="rect">
            <a:avLst/>
          </a:prstGeom>
          <a:noFill/>
        </p:spPr>
        <p:txBody>
          <a:bodyPr wrap="square" rtlCol="0">
            <a:spAutoFit/>
          </a:bodyPr>
          <a:lstStyle/>
          <a:p>
            <a:pPr algn="ctr"/>
            <a:r>
              <a:rPr lang="en-US" sz="3600" b="1" dirty="0">
                <a:solidFill>
                  <a:srgbClr val="FF0000"/>
                </a:solidFill>
                <a:latin typeface="Acme" panose="02000706050000020004" pitchFamily="2" charset="0"/>
              </a:rPr>
              <a:t>gas</a:t>
            </a:r>
          </a:p>
        </p:txBody>
      </p:sp>
      <p:sp>
        <p:nvSpPr>
          <p:cNvPr id="22" name="Rectangle: Top Corners Snipped 21">
            <a:extLst>
              <a:ext uri="{FF2B5EF4-FFF2-40B4-BE49-F238E27FC236}">
                <a16:creationId xmlns:a16="http://schemas.microsoft.com/office/drawing/2014/main" id="{32694480-9F49-13E9-28F9-7202478EEA2B}"/>
              </a:ext>
            </a:extLst>
          </p:cNvPr>
          <p:cNvSpPr/>
          <p:nvPr/>
        </p:nvSpPr>
        <p:spPr>
          <a:xfrm>
            <a:off x="533400" y="1523999"/>
            <a:ext cx="1600200" cy="914401"/>
          </a:xfrm>
          <a:prstGeom prst="snip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Top Corners Snipped 22">
            <a:extLst>
              <a:ext uri="{FF2B5EF4-FFF2-40B4-BE49-F238E27FC236}">
                <a16:creationId xmlns:a16="http://schemas.microsoft.com/office/drawing/2014/main" id="{6B14D58C-912E-7301-5BB9-C92C009913B3}"/>
              </a:ext>
            </a:extLst>
          </p:cNvPr>
          <p:cNvSpPr/>
          <p:nvPr/>
        </p:nvSpPr>
        <p:spPr>
          <a:xfrm>
            <a:off x="6781800" y="1523999"/>
            <a:ext cx="1600200" cy="914401"/>
          </a:xfrm>
          <a:prstGeom prst="snip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Top Corners Snipped 23">
            <a:extLst>
              <a:ext uri="{FF2B5EF4-FFF2-40B4-BE49-F238E27FC236}">
                <a16:creationId xmlns:a16="http://schemas.microsoft.com/office/drawing/2014/main" id="{5D5263BF-C276-4BD1-847A-F38A8AFC42A6}"/>
              </a:ext>
            </a:extLst>
          </p:cNvPr>
          <p:cNvSpPr/>
          <p:nvPr/>
        </p:nvSpPr>
        <p:spPr>
          <a:xfrm>
            <a:off x="2514600" y="1533525"/>
            <a:ext cx="3886200" cy="914401"/>
          </a:xfrm>
          <a:prstGeom prst="snip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179D8911-4493-C0CE-C583-E2B82CD89C17}"/>
              </a:ext>
            </a:extLst>
          </p:cNvPr>
          <p:cNvSpPr txBox="1"/>
          <p:nvPr/>
        </p:nvSpPr>
        <p:spPr>
          <a:xfrm>
            <a:off x="0" y="4179114"/>
            <a:ext cx="4343400" cy="2677656"/>
          </a:xfrm>
          <a:prstGeom prst="rect">
            <a:avLst/>
          </a:prstGeom>
          <a:noFill/>
        </p:spPr>
        <p:txBody>
          <a:bodyPr wrap="square" rtlCol="0">
            <a:spAutoFit/>
          </a:bodyPr>
          <a:lstStyle/>
          <a:p>
            <a:pPr algn="ctr"/>
            <a:r>
              <a:rPr lang="en-US" sz="2800" b="1" dirty="0">
                <a:solidFill>
                  <a:srgbClr val="0000CC"/>
                </a:solidFill>
                <a:latin typeface="Times New Roman" panose="02020603050405020304" pitchFamily="18" charset="0"/>
                <a:cs typeface="Times New Roman" panose="02020603050405020304" pitchFamily="18" charset="0"/>
              </a:rPr>
              <a:t>This is the </a:t>
            </a:r>
            <a:br>
              <a:rPr lang="en-US" sz="2800" b="1" dirty="0">
                <a:solidFill>
                  <a:srgbClr val="0000CC"/>
                </a:solidFill>
                <a:latin typeface="Times New Roman" panose="02020603050405020304" pitchFamily="18" charset="0"/>
                <a:cs typeface="Times New Roman" panose="02020603050405020304" pitchFamily="18" charset="0"/>
              </a:rPr>
            </a:br>
            <a:r>
              <a:rPr lang="en-US" sz="2800" b="1" dirty="0">
                <a:solidFill>
                  <a:srgbClr val="0000CC"/>
                </a:solidFill>
                <a:latin typeface="Times New Roman" panose="02020603050405020304" pitchFamily="18" charset="0"/>
                <a:cs typeface="Times New Roman" panose="02020603050405020304" pitchFamily="18" charset="0"/>
              </a:rPr>
              <a:t>MELTING POINT</a:t>
            </a:r>
          </a:p>
          <a:p>
            <a:pPr algn="ctr"/>
            <a:r>
              <a:rPr lang="en-US" sz="2800" b="1" dirty="0">
                <a:solidFill>
                  <a:srgbClr val="0000CC"/>
                </a:solidFill>
                <a:latin typeface="Times New Roman" panose="02020603050405020304" pitchFamily="18" charset="0"/>
                <a:cs typeface="Times New Roman" panose="02020603050405020304" pitchFamily="18" charset="0"/>
              </a:rPr>
              <a:t>and the</a:t>
            </a:r>
            <a:br>
              <a:rPr lang="en-US" sz="2800" b="1" dirty="0">
                <a:solidFill>
                  <a:srgbClr val="0000CC"/>
                </a:solidFill>
                <a:latin typeface="Times New Roman" panose="02020603050405020304" pitchFamily="18" charset="0"/>
                <a:cs typeface="Times New Roman" panose="02020603050405020304" pitchFamily="18" charset="0"/>
              </a:rPr>
            </a:br>
            <a:r>
              <a:rPr lang="en-US" sz="2800" b="1" dirty="0">
                <a:solidFill>
                  <a:srgbClr val="0000CC"/>
                </a:solidFill>
                <a:latin typeface="Times New Roman" panose="02020603050405020304" pitchFamily="18" charset="0"/>
                <a:cs typeface="Times New Roman" panose="02020603050405020304" pitchFamily="18" charset="0"/>
              </a:rPr>
              <a:t>FREEZING POINT </a:t>
            </a:r>
            <a:br>
              <a:rPr lang="en-US" sz="2800" b="1" dirty="0">
                <a:solidFill>
                  <a:srgbClr val="0000CC"/>
                </a:solidFill>
                <a:latin typeface="Times New Roman" panose="02020603050405020304" pitchFamily="18" charset="0"/>
                <a:cs typeface="Times New Roman" panose="02020603050405020304" pitchFamily="18" charset="0"/>
              </a:rPr>
            </a:br>
            <a:endParaRPr lang="en-US" sz="2800" b="1" dirty="0">
              <a:solidFill>
                <a:srgbClr val="0000CC"/>
              </a:solidFill>
              <a:latin typeface="Times New Roman" panose="02020603050405020304" pitchFamily="18" charset="0"/>
              <a:cs typeface="Times New Roman" panose="02020603050405020304" pitchFamily="18" charset="0"/>
            </a:endParaRPr>
          </a:p>
          <a:p>
            <a:pPr algn="ctr"/>
            <a:r>
              <a:rPr lang="en-US" sz="2800" b="1" dirty="0">
                <a:solidFill>
                  <a:srgbClr val="0000CC"/>
                </a:solidFill>
                <a:latin typeface="Times New Roman" panose="02020603050405020304" pitchFamily="18" charset="0"/>
                <a:cs typeface="Times New Roman" panose="02020603050405020304" pitchFamily="18" charset="0"/>
              </a:rPr>
              <a:t>It’s the cold phase change</a:t>
            </a:r>
            <a:endParaRPr lang="en-US" b="1" dirty="0">
              <a:solidFill>
                <a:srgbClr val="0000CC"/>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FCAF35C9-092F-3823-C580-CF4C942E3DF7}"/>
              </a:ext>
            </a:extLst>
          </p:cNvPr>
          <p:cNvSpPr txBox="1"/>
          <p:nvPr/>
        </p:nvSpPr>
        <p:spPr>
          <a:xfrm>
            <a:off x="4743450" y="4180344"/>
            <a:ext cx="4343400" cy="2677656"/>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This is the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BOILING POINT</a:t>
            </a:r>
          </a:p>
          <a:p>
            <a:pPr algn="ctr"/>
            <a:r>
              <a:rPr lang="en-US" sz="2800" b="1" dirty="0">
                <a:solidFill>
                  <a:srgbClr val="FF0000"/>
                </a:solidFill>
                <a:latin typeface="Times New Roman" panose="02020603050405020304" pitchFamily="18" charset="0"/>
                <a:cs typeface="Times New Roman" panose="02020603050405020304" pitchFamily="18" charset="0"/>
              </a:rPr>
              <a:t>and the</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CONDENSING POINT </a:t>
            </a:r>
            <a:br>
              <a:rPr lang="en-US" sz="2800" b="1" dirty="0">
                <a:solidFill>
                  <a:srgbClr val="FF0000"/>
                </a:solidFill>
                <a:latin typeface="Times New Roman" panose="02020603050405020304" pitchFamily="18" charset="0"/>
                <a:cs typeface="Times New Roman" panose="02020603050405020304" pitchFamily="18" charset="0"/>
              </a:rPr>
            </a:br>
            <a:endParaRPr lang="en-US" sz="2800" b="1" dirty="0">
              <a:solidFill>
                <a:srgbClr val="FF0000"/>
              </a:solidFill>
              <a:latin typeface="Times New Roman" panose="02020603050405020304" pitchFamily="18" charset="0"/>
              <a:cs typeface="Times New Roman" panose="02020603050405020304" pitchFamily="18" charset="0"/>
            </a:endParaRPr>
          </a:p>
          <a:p>
            <a:pPr algn="ctr"/>
            <a:r>
              <a:rPr lang="en-US" sz="2800" b="1" dirty="0">
                <a:solidFill>
                  <a:srgbClr val="FF0000"/>
                </a:solidFill>
                <a:latin typeface="Times New Roman" panose="02020603050405020304" pitchFamily="18" charset="0"/>
                <a:cs typeface="Times New Roman" panose="02020603050405020304" pitchFamily="18" charset="0"/>
              </a:rPr>
              <a:t>It’s the hot phase change</a:t>
            </a: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0061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5EFB3B-15A3-499D-9D7E-366247F9001D}"/>
              </a:ext>
            </a:extLst>
          </p:cNvPr>
          <p:cNvSpPr/>
          <p:nvPr/>
        </p:nvSpPr>
        <p:spPr>
          <a:xfrm>
            <a:off x="0" y="0"/>
            <a:ext cx="9144000" cy="3964034"/>
          </a:xfrm>
          <a:prstGeom prst="rect">
            <a:avLst/>
          </a:prstGeom>
        </p:spPr>
        <p:txBody>
          <a:bodyPr wrap="square">
            <a:spAutoFit/>
          </a:bodyPr>
          <a:lstStyle/>
          <a:p>
            <a:pPr marL="228600" indent="-228600">
              <a:lnSpc>
                <a:spcPct val="119000"/>
              </a:lnSpc>
              <a:spcBef>
                <a:spcPts val="0"/>
              </a:spcBef>
              <a:spcAft>
                <a:spcPts val="600"/>
              </a:spcAft>
            </a:pPr>
            <a:r>
              <a:rPr lang="en-US" sz="3200" kern="1400" dirty="0">
                <a:solidFill>
                  <a:srgbClr val="000000"/>
                </a:solidFill>
                <a:latin typeface="Times New Roman" panose="02020603050405020304" pitchFamily="18" charset="0"/>
                <a:cs typeface="Times New Roman" panose="02020603050405020304" pitchFamily="18" charset="0"/>
              </a:rPr>
              <a:t>6.  </a:t>
            </a:r>
            <a:r>
              <a:rPr lang="en-US" sz="3200" kern="1400" dirty="0">
                <a:solidFill>
                  <a:srgbClr val="FF0000"/>
                </a:solidFill>
                <a:latin typeface="Times New Roman" panose="02020603050405020304" pitchFamily="18" charset="0"/>
                <a:cs typeface="Times New Roman" panose="02020603050405020304" pitchFamily="18" charset="0"/>
              </a:rPr>
              <a:t>The melting point = the freezing</a:t>
            </a:r>
            <a:r>
              <a:rPr lang="en-US" sz="3200" b="1" kern="1400" dirty="0">
                <a:solidFill>
                  <a:srgbClr val="FF0000"/>
                </a:solidFill>
                <a:latin typeface="Times New Roman" panose="02020603050405020304" pitchFamily="18" charset="0"/>
                <a:cs typeface="Times New Roman" panose="02020603050405020304" pitchFamily="18" charset="0"/>
              </a:rPr>
              <a:t> </a:t>
            </a:r>
            <a:r>
              <a:rPr lang="en-US" sz="3200" kern="1400" dirty="0">
                <a:solidFill>
                  <a:srgbClr val="FF0000"/>
                </a:solidFill>
                <a:latin typeface="Times New Roman" panose="02020603050405020304" pitchFamily="18" charset="0"/>
                <a:cs typeface="Times New Roman" panose="02020603050405020304" pitchFamily="18" charset="0"/>
              </a:rPr>
              <a:t>point.</a:t>
            </a:r>
            <a:br>
              <a:rPr lang="en-US" sz="3200" kern="1400" dirty="0">
                <a:solidFill>
                  <a:srgbClr val="FF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melting is </a:t>
            </a:r>
            <a:r>
              <a:rPr lang="en-US" sz="3200" kern="1400" dirty="0">
                <a:solidFill>
                  <a:srgbClr val="FF0000"/>
                </a:solidFill>
                <a:latin typeface="Times New Roman" panose="02020603050405020304" pitchFamily="18" charset="0"/>
                <a:cs typeface="Times New Roman" panose="02020603050405020304" pitchFamily="18" charset="0"/>
              </a:rPr>
              <a:t>endothermic</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freezing is </a:t>
            </a:r>
            <a:r>
              <a:rPr lang="en-US" sz="3200" kern="1400" dirty="0">
                <a:solidFill>
                  <a:srgbClr val="FF0000"/>
                </a:solidFill>
                <a:latin typeface="Times New Roman" panose="02020603050405020304" pitchFamily="18" charset="0"/>
                <a:cs typeface="Times New Roman" panose="02020603050405020304" pitchFamily="18" charset="0"/>
              </a:rPr>
              <a:t>exothermic</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This is the PHASE CHANGE temperature</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between solid and liquid. </a:t>
            </a:r>
          </a:p>
          <a:p>
            <a:pPr marL="228600" indent="-228600">
              <a:lnSpc>
                <a:spcPct val="119000"/>
              </a:lnSpc>
              <a:spcBef>
                <a:spcPts val="0"/>
              </a:spcBef>
              <a:spcAft>
                <a:spcPts val="600"/>
              </a:spcAft>
            </a:pPr>
            <a:br>
              <a:rPr lang="en-US" sz="3600" kern="1400" dirty="0">
                <a:solidFill>
                  <a:srgbClr val="000000"/>
                </a:solidFill>
                <a:latin typeface="Times New Roman" panose="02020603050405020304" pitchFamily="18" charset="0"/>
                <a:cs typeface="Times New Roman" panose="02020603050405020304" pitchFamily="18" charset="0"/>
              </a:rPr>
            </a:br>
            <a:endParaRPr lang="en-US" sz="1200" kern="1400" dirty="0">
              <a:solidFill>
                <a:srgbClr val="000000"/>
              </a:solidFill>
              <a:latin typeface="Calibri" panose="020F0502020204030204" pitchFamily="34" charset="0"/>
            </a:endParaRPr>
          </a:p>
        </p:txBody>
      </p:sp>
      <p:pic>
        <p:nvPicPr>
          <p:cNvPr id="1026" name="Picture 2" descr=" ">
            <a:extLst>
              <a:ext uri="{FF2B5EF4-FFF2-40B4-BE49-F238E27FC236}">
                <a16:creationId xmlns:a16="http://schemas.microsoft.com/office/drawing/2014/main" id="{BF96963A-9579-FE40-7D1C-51FFECC87A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649" r="34000" b="22181"/>
          <a:stretch/>
        </p:blipFill>
        <p:spPr bwMode="auto">
          <a:xfrm>
            <a:off x="3657600" y="3630194"/>
            <a:ext cx="4648200" cy="2324100"/>
          </a:xfrm>
          <a:prstGeom prst="rect">
            <a:avLst/>
          </a:prstGeom>
          <a:noFill/>
          <a:extLst>
            <a:ext uri="{909E8E84-426E-40DD-AFC4-6F175D3DCCD1}">
              <a14:hiddenFill xmlns:a14="http://schemas.microsoft.com/office/drawing/2010/main">
                <a:solidFill>
                  <a:srgbClr val="FFFFFF"/>
                </a:solidFill>
              </a14:hiddenFill>
            </a:ext>
          </a:extLst>
        </p:spPr>
      </p:pic>
      <p:sp>
        <p:nvSpPr>
          <p:cNvPr id="3" name="Arrow: Right 2">
            <a:extLst>
              <a:ext uri="{FF2B5EF4-FFF2-40B4-BE49-F238E27FC236}">
                <a16:creationId xmlns:a16="http://schemas.microsoft.com/office/drawing/2014/main" id="{6A1D448D-452F-9786-44A3-1B5943AD9D39}"/>
              </a:ext>
            </a:extLst>
          </p:cNvPr>
          <p:cNvSpPr/>
          <p:nvPr/>
        </p:nvSpPr>
        <p:spPr>
          <a:xfrm>
            <a:off x="4114800" y="2845103"/>
            <a:ext cx="3581400" cy="785091"/>
          </a:xfrm>
          <a:prstGeom prst="rightArrow">
            <a:avLst/>
          </a:prstGeom>
          <a:solidFill>
            <a:srgbClr val="FF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18DB22F-A021-59B1-A2FB-D55CB6EBBBE1}"/>
              </a:ext>
            </a:extLst>
          </p:cNvPr>
          <p:cNvSpPr txBox="1"/>
          <p:nvPr/>
        </p:nvSpPr>
        <p:spPr>
          <a:xfrm>
            <a:off x="4648200" y="3027751"/>
            <a:ext cx="2590800" cy="400110"/>
          </a:xfrm>
          <a:prstGeom prst="rect">
            <a:avLst/>
          </a:prstGeom>
          <a:noFill/>
        </p:spPr>
        <p:txBody>
          <a:bodyPr wrap="square" rtlCol="0">
            <a:spAutoFit/>
          </a:bodyPr>
          <a:lstStyle/>
          <a:p>
            <a:r>
              <a:rPr lang="en-US" sz="2000" dirty="0">
                <a:latin typeface="Acme" panose="02000706050000020004" pitchFamily="2" charset="0"/>
              </a:rPr>
              <a:t>melting is endothermic</a:t>
            </a:r>
          </a:p>
        </p:txBody>
      </p:sp>
      <p:sp>
        <p:nvSpPr>
          <p:cNvPr id="5" name="Arrow: Right 4">
            <a:extLst>
              <a:ext uri="{FF2B5EF4-FFF2-40B4-BE49-F238E27FC236}">
                <a16:creationId xmlns:a16="http://schemas.microsoft.com/office/drawing/2014/main" id="{83C36F79-E89E-84CE-4104-2B358EA70870}"/>
              </a:ext>
            </a:extLst>
          </p:cNvPr>
          <p:cNvSpPr/>
          <p:nvPr/>
        </p:nvSpPr>
        <p:spPr>
          <a:xfrm flipH="1">
            <a:off x="4267200" y="5973978"/>
            <a:ext cx="3581400" cy="785091"/>
          </a:xfrm>
          <a:prstGeom prst="rightArrow">
            <a:avLst/>
          </a:prstGeom>
          <a:solidFill>
            <a:schemeClr val="accent6">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1F8F354-C851-319B-5F52-40FF6F75CD65}"/>
              </a:ext>
            </a:extLst>
          </p:cNvPr>
          <p:cNvSpPr txBox="1"/>
          <p:nvPr/>
        </p:nvSpPr>
        <p:spPr>
          <a:xfrm>
            <a:off x="4876800" y="6156626"/>
            <a:ext cx="2590800" cy="400110"/>
          </a:xfrm>
          <a:prstGeom prst="rect">
            <a:avLst/>
          </a:prstGeom>
          <a:noFill/>
        </p:spPr>
        <p:txBody>
          <a:bodyPr wrap="square" rtlCol="0">
            <a:spAutoFit/>
          </a:bodyPr>
          <a:lstStyle/>
          <a:p>
            <a:r>
              <a:rPr lang="en-US" sz="2000" dirty="0">
                <a:solidFill>
                  <a:schemeClr val="bg1"/>
                </a:solidFill>
                <a:latin typeface="Acme" panose="02000706050000020004" pitchFamily="2" charset="0"/>
              </a:rPr>
              <a:t>freezing is exothermic</a:t>
            </a:r>
          </a:p>
        </p:txBody>
      </p:sp>
      <p:sp>
        <p:nvSpPr>
          <p:cNvPr id="7" name="TextBox 6">
            <a:extLst>
              <a:ext uri="{FF2B5EF4-FFF2-40B4-BE49-F238E27FC236}">
                <a16:creationId xmlns:a16="http://schemas.microsoft.com/office/drawing/2014/main" id="{2CC5E8B8-A3A7-6163-DBA6-79F4C2AC2826}"/>
              </a:ext>
            </a:extLst>
          </p:cNvPr>
          <p:cNvSpPr txBox="1"/>
          <p:nvPr/>
        </p:nvSpPr>
        <p:spPr>
          <a:xfrm>
            <a:off x="0" y="3602166"/>
            <a:ext cx="3505200" cy="267765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Both phase changes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occur at 0°C or 273 K</a:t>
            </a:r>
          </a:p>
          <a:p>
            <a:pPr algn="ct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It’s only a matter of</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direction of energy</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flow, in or out of the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water molecules. </a:t>
            </a:r>
          </a:p>
        </p:txBody>
      </p:sp>
    </p:spTree>
    <p:extLst>
      <p:ext uri="{BB962C8B-B14F-4D97-AF65-F5344CB8AC3E}">
        <p14:creationId xmlns:p14="http://schemas.microsoft.com/office/powerpoint/2010/main" val="2156661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E660F81-79C9-4E5F-9A48-7A8DA270E68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6FA661C-62DC-C133-0D6E-FE803F5B191E}"/>
              </a:ext>
            </a:extLst>
          </p:cNvPr>
          <p:cNvSpPr/>
          <p:nvPr/>
        </p:nvSpPr>
        <p:spPr>
          <a:xfrm>
            <a:off x="0" y="0"/>
            <a:ext cx="9144000" cy="3304751"/>
          </a:xfrm>
          <a:prstGeom prst="rect">
            <a:avLst/>
          </a:prstGeom>
        </p:spPr>
        <p:txBody>
          <a:bodyPr wrap="square">
            <a:spAutoFit/>
          </a:bodyPr>
          <a:lstStyle/>
          <a:p>
            <a:pPr marL="228600" indent="-228600">
              <a:lnSpc>
                <a:spcPct val="119000"/>
              </a:lnSpc>
              <a:spcBef>
                <a:spcPts val="0"/>
              </a:spcBef>
              <a:spcAft>
                <a:spcPts val="600"/>
              </a:spcAft>
            </a:pPr>
            <a:r>
              <a:rPr lang="en-US" sz="3200" kern="1400" dirty="0">
                <a:solidFill>
                  <a:srgbClr val="000000"/>
                </a:solidFill>
                <a:latin typeface="Times New Roman" panose="02020603050405020304" pitchFamily="18" charset="0"/>
                <a:cs typeface="Times New Roman" panose="02020603050405020304" pitchFamily="18" charset="0"/>
              </a:rPr>
              <a:t>7.  </a:t>
            </a:r>
            <a:r>
              <a:rPr lang="en-US" sz="3200" kern="1400" dirty="0">
                <a:solidFill>
                  <a:srgbClr val="FF0000"/>
                </a:solidFill>
                <a:latin typeface="Times New Roman" panose="02020603050405020304" pitchFamily="18" charset="0"/>
                <a:cs typeface="Times New Roman" panose="02020603050405020304" pitchFamily="18" charset="0"/>
              </a:rPr>
              <a:t>The boiling point = the condensing point.</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Vaporization is </a:t>
            </a:r>
            <a:r>
              <a:rPr lang="en-US" sz="3200" kern="1400" dirty="0">
                <a:solidFill>
                  <a:srgbClr val="FF0000"/>
                </a:solidFill>
                <a:latin typeface="Times New Roman" panose="02020603050405020304" pitchFamily="18" charset="0"/>
                <a:cs typeface="Times New Roman" panose="02020603050405020304" pitchFamily="18" charset="0"/>
              </a:rPr>
              <a:t>endothermic</a:t>
            </a:r>
            <a:r>
              <a:rPr lang="en-US" sz="3200" kern="1400" dirty="0">
                <a:solidFill>
                  <a:srgbClr val="000000"/>
                </a:solidFill>
                <a:latin typeface="Times New Roman" panose="02020603050405020304" pitchFamily="18" charset="0"/>
                <a:cs typeface="Times New Roman" panose="02020603050405020304" pitchFamily="18" charset="0"/>
              </a:rPr>
              <a:t>.</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Condensation is </a:t>
            </a:r>
            <a:r>
              <a:rPr lang="en-US" sz="3200" kern="1400" dirty="0">
                <a:solidFill>
                  <a:srgbClr val="FF0000"/>
                </a:solidFill>
                <a:latin typeface="Times New Roman" panose="02020603050405020304" pitchFamily="18" charset="0"/>
                <a:cs typeface="Times New Roman" panose="02020603050405020304" pitchFamily="18" charset="0"/>
              </a:rPr>
              <a:t>endothermic</a:t>
            </a:r>
            <a:r>
              <a:rPr lang="en-US" sz="3200" kern="1400" dirty="0">
                <a:solidFill>
                  <a:srgbClr val="000000"/>
                </a:solidFill>
                <a:latin typeface="Times New Roman" panose="02020603050405020304" pitchFamily="18" charset="0"/>
                <a:cs typeface="Times New Roman" panose="02020603050405020304" pitchFamily="18" charset="0"/>
              </a:rPr>
              <a:t>.  </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This is the PHASE CHANGE temperature</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between liquid and gas.</a:t>
            </a:r>
          </a:p>
          <a:p>
            <a:pPr>
              <a:lnSpc>
                <a:spcPct val="119000"/>
              </a:lnSpc>
              <a:spcBef>
                <a:spcPts val="0"/>
              </a:spcBef>
              <a:spcAft>
                <a:spcPts val="600"/>
              </a:spcAft>
            </a:pPr>
            <a:endParaRPr lang="en-US" sz="1200" kern="1400" dirty="0">
              <a:solidFill>
                <a:srgbClr val="000000"/>
              </a:solidFill>
              <a:latin typeface="Calibri" panose="020F0502020204030204" pitchFamily="34" charset="0"/>
            </a:endParaRPr>
          </a:p>
        </p:txBody>
      </p:sp>
      <p:pic>
        <p:nvPicPr>
          <p:cNvPr id="3" name="Picture 2" descr=" ">
            <a:extLst>
              <a:ext uri="{FF2B5EF4-FFF2-40B4-BE49-F238E27FC236}">
                <a16:creationId xmlns:a16="http://schemas.microsoft.com/office/drawing/2014/main" id="{4B819298-83DC-8927-4FBB-436671720D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295" t="21649" r="4787" b="22181"/>
          <a:stretch/>
        </p:blipFill>
        <p:spPr bwMode="auto">
          <a:xfrm>
            <a:off x="3771900" y="3649878"/>
            <a:ext cx="4572000" cy="2324100"/>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8D4F0B0B-10E0-F27D-500D-CD05771EB4CD}"/>
              </a:ext>
            </a:extLst>
          </p:cNvPr>
          <p:cNvSpPr/>
          <p:nvPr/>
        </p:nvSpPr>
        <p:spPr>
          <a:xfrm>
            <a:off x="4114800" y="2845103"/>
            <a:ext cx="3581400" cy="785091"/>
          </a:xfrm>
          <a:prstGeom prst="rightArrow">
            <a:avLst/>
          </a:prstGeom>
          <a:solidFill>
            <a:srgbClr val="FF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F6CB536-FED1-1CE2-9226-CDD82F6D37FA}"/>
              </a:ext>
            </a:extLst>
          </p:cNvPr>
          <p:cNvSpPr txBox="1"/>
          <p:nvPr/>
        </p:nvSpPr>
        <p:spPr>
          <a:xfrm>
            <a:off x="4572000" y="3028890"/>
            <a:ext cx="3048000" cy="400110"/>
          </a:xfrm>
          <a:prstGeom prst="rect">
            <a:avLst/>
          </a:prstGeom>
          <a:noFill/>
        </p:spPr>
        <p:txBody>
          <a:bodyPr wrap="square" rtlCol="0">
            <a:spAutoFit/>
          </a:bodyPr>
          <a:lstStyle/>
          <a:p>
            <a:r>
              <a:rPr lang="en-US" sz="2000" dirty="0">
                <a:latin typeface="Acme" panose="02000706050000020004" pitchFamily="2" charset="0"/>
              </a:rPr>
              <a:t>vaporizing is endothermic</a:t>
            </a:r>
          </a:p>
        </p:txBody>
      </p:sp>
      <p:sp>
        <p:nvSpPr>
          <p:cNvPr id="6" name="Arrow: Right 5">
            <a:extLst>
              <a:ext uri="{FF2B5EF4-FFF2-40B4-BE49-F238E27FC236}">
                <a16:creationId xmlns:a16="http://schemas.microsoft.com/office/drawing/2014/main" id="{A1627F81-9787-BD0E-1ED9-D32C7052D3B4}"/>
              </a:ext>
            </a:extLst>
          </p:cNvPr>
          <p:cNvSpPr/>
          <p:nvPr/>
        </p:nvSpPr>
        <p:spPr>
          <a:xfrm flipH="1">
            <a:off x="4267200" y="5973978"/>
            <a:ext cx="3581400" cy="785091"/>
          </a:xfrm>
          <a:prstGeom prst="rightArrow">
            <a:avLst/>
          </a:prstGeom>
          <a:solidFill>
            <a:schemeClr val="accent6">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1CBF45D-CED3-56E0-9827-5755FA37700D}"/>
              </a:ext>
            </a:extLst>
          </p:cNvPr>
          <p:cNvSpPr txBox="1"/>
          <p:nvPr/>
        </p:nvSpPr>
        <p:spPr>
          <a:xfrm>
            <a:off x="4876800" y="6156626"/>
            <a:ext cx="2819400" cy="400110"/>
          </a:xfrm>
          <a:prstGeom prst="rect">
            <a:avLst/>
          </a:prstGeom>
          <a:noFill/>
        </p:spPr>
        <p:txBody>
          <a:bodyPr wrap="square" rtlCol="0">
            <a:spAutoFit/>
          </a:bodyPr>
          <a:lstStyle/>
          <a:p>
            <a:r>
              <a:rPr lang="en-US" sz="2000" dirty="0">
                <a:solidFill>
                  <a:schemeClr val="bg1"/>
                </a:solidFill>
                <a:latin typeface="Acme" panose="02000706050000020004" pitchFamily="2" charset="0"/>
              </a:rPr>
              <a:t>condensing is exothermic</a:t>
            </a:r>
          </a:p>
        </p:txBody>
      </p:sp>
      <p:sp>
        <p:nvSpPr>
          <p:cNvPr id="8" name="TextBox 7">
            <a:extLst>
              <a:ext uri="{FF2B5EF4-FFF2-40B4-BE49-F238E27FC236}">
                <a16:creationId xmlns:a16="http://schemas.microsoft.com/office/drawing/2014/main" id="{962D2D70-207A-A910-611C-162E51A65579}"/>
              </a:ext>
            </a:extLst>
          </p:cNvPr>
          <p:cNvSpPr txBox="1"/>
          <p:nvPr/>
        </p:nvSpPr>
        <p:spPr>
          <a:xfrm>
            <a:off x="0" y="3602166"/>
            <a:ext cx="3505200" cy="267765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Both phase changes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occur at 100°C or 373 K</a:t>
            </a:r>
          </a:p>
          <a:p>
            <a:pPr algn="ct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It’s only a matter of</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direction of energy</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flow, in or out of the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water molecules. </a:t>
            </a:r>
          </a:p>
        </p:txBody>
      </p:sp>
    </p:spTree>
    <p:extLst>
      <p:ext uri="{BB962C8B-B14F-4D97-AF65-F5344CB8AC3E}">
        <p14:creationId xmlns:p14="http://schemas.microsoft.com/office/powerpoint/2010/main" val="3649461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F6AE6-0480-45E4-A0BB-9E652BEBA889}"/>
              </a:ext>
            </a:extLst>
          </p:cNvPr>
          <p:cNvSpPr txBox="1"/>
          <p:nvPr/>
        </p:nvSpPr>
        <p:spPr>
          <a:xfrm>
            <a:off x="-2" y="0"/>
            <a:ext cx="9143997" cy="400110"/>
          </a:xfrm>
          <a:prstGeom prst="rect">
            <a:avLst/>
          </a:prstGeom>
          <a:solidFill>
            <a:srgbClr val="FFFFCC"/>
          </a:solidFill>
        </p:spPr>
        <p:txBody>
          <a:bodyPr wrap="square" rtlCol="0">
            <a:spAutoFit/>
          </a:bodyPr>
          <a:lstStyle/>
          <a:p>
            <a:r>
              <a:rPr lang="en-US" sz="2000" dirty="0">
                <a:latin typeface="Times New Roman" panose="02020603050405020304" pitchFamily="18" charset="0"/>
                <a:cs typeface="Times New Roman" panose="02020603050405020304" pitchFamily="18" charset="0"/>
              </a:rPr>
              <a:t>8.  We will draw the heating curve for water. The graph can’t start at zero Kelvin.   </a:t>
            </a:r>
            <a:endParaRPr lang="en-US" dirty="0"/>
          </a:p>
        </p:txBody>
      </p:sp>
      <p:cxnSp>
        <p:nvCxnSpPr>
          <p:cNvPr id="4" name="Straight Connector 3">
            <a:extLst>
              <a:ext uri="{FF2B5EF4-FFF2-40B4-BE49-F238E27FC236}">
                <a16:creationId xmlns:a16="http://schemas.microsoft.com/office/drawing/2014/main" id="{8C394132-B877-4E07-978D-B5A552C357FE}"/>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4C551B18-1E67-4E14-A360-1421463F7F70}"/>
              </a:ext>
            </a:extLst>
          </p:cNvPr>
          <p:cNvCxnSpPr/>
          <p:nvPr/>
        </p:nvCxnSpPr>
        <p:spPr>
          <a:xfrm>
            <a:off x="1371600" y="5486400"/>
            <a:ext cx="754380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A5B1B65A-E492-418C-ABAA-257ED65EB8BC}"/>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The Heating Curve for WATER</a:t>
            </a:r>
          </a:p>
        </p:txBody>
      </p:sp>
      <p:sp>
        <p:nvSpPr>
          <p:cNvPr id="8" name="TextBox 7">
            <a:extLst>
              <a:ext uri="{FF2B5EF4-FFF2-40B4-BE49-F238E27FC236}">
                <a16:creationId xmlns:a16="http://schemas.microsoft.com/office/drawing/2014/main" id="{3489E52A-76DE-4A08-AA25-E6AD6E21DA77}"/>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Temp</a:t>
            </a:r>
          </a:p>
          <a:p>
            <a:pPr algn="ctr"/>
            <a:r>
              <a:rPr lang="en-US" sz="2000" dirty="0">
                <a:solidFill>
                  <a:srgbClr val="FF0000"/>
                </a:solidFill>
                <a:latin typeface="Times New Roman" panose="02020603050405020304" pitchFamily="18" charset="0"/>
                <a:cs typeface="Times New Roman" panose="02020603050405020304" pitchFamily="18" charset="0"/>
              </a:rPr>
              <a:t>In </a:t>
            </a:r>
          </a:p>
          <a:p>
            <a:pPr algn="ctr"/>
            <a:r>
              <a:rPr lang="en-US" sz="2000" dirty="0">
                <a:solidFill>
                  <a:srgbClr val="FF0000"/>
                </a:solidFill>
                <a:latin typeface="Times New Roman" panose="02020603050405020304" pitchFamily="18" charset="0"/>
                <a:cs typeface="Times New Roman" panose="02020603050405020304" pitchFamily="18" charset="0"/>
              </a:rPr>
              <a:t>Kelvin</a:t>
            </a:r>
          </a:p>
        </p:txBody>
      </p:sp>
      <p:sp>
        <p:nvSpPr>
          <p:cNvPr id="13" name="TextBox 12">
            <a:extLst>
              <a:ext uri="{FF2B5EF4-FFF2-40B4-BE49-F238E27FC236}">
                <a16:creationId xmlns:a16="http://schemas.microsoft.com/office/drawing/2014/main" id="{4563F6C9-0A8C-420A-861A-3C51AA523228}"/>
              </a:ext>
            </a:extLst>
          </p:cNvPr>
          <p:cNvSpPr txBox="1"/>
          <p:nvPr/>
        </p:nvSpPr>
        <p:spPr>
          <a:xfrm>
            <a:off x="1714501" y="5566082"/>
            <a:ext cx="5791197" cy="461665"/>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Heat added at a constant rate →</a:t>
            </a:r>
          </a:p>
        </p:txBody>
      </p:sp>
    </p:spTree>
    <p:extLst>
      <p:ext uri="{BB962C8B-B14F-4D97-AF65-F5344CB8AC3E}">
        <p14:creationId xmlns:p14="http://schemas.microsoft.com/office/powerpoint/2010/main" val="2262413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19752-D06D-6A4E-CBE9-BC0AA564629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4D097C-4B2C-2B51-6BCF-336AC5E3577C}"/>
              </a:ext>
            </a:extLst>
          </p:cNvPr>
          <p:cNvSpPr txBox="1"/>
          <p:nvPr/>
        </p:nvSpPr>
        <p:spPr>
          <a:xfrm>
            <a:off x="-2" y="0"/>
            <a:ext cx="9143997" cy="400110"/>
          </a:xfrm>
          <a:prstGeom prst="rect">
            <a:avLst/>
          </a:prstGeom>
          <a:solidFill>
            <a:srgbClr val="E1FFF0"/>
          </a:solidFill>
        </p:spPr>
        <p:txBody>
          <a:bodyPr wrap="square" rtlCol="0">
            <a:spAutoFit/>
          </a:bodyPr>
          <a:lstStyle/>
          <a:p>
            <a:r>
              <a:rPr lang="en-US" sz="2000" dirty="0">
                <a:latin typeface="Times New Roman" panose="02020603050405020304" pitchFamily="18" charset="0"/>
                <a:cs typeface="Times New Roman" panose="02020603050405020304" pitchFamily="18" charset="0"/>
              </a:rPr>
              <a:t>9.  Put the important temperatures on the Y axis</a:t>
            </a:r>
            <a:endParaRPr lang="en-US" dirty="0"/>
          </a:p>
        </p:txBody>
      </p:sp>
      <p:cxnSp>
        <p:nvCxnSpPr>
          <p:cNvPr id="4" name="Straight Connector 3">
            <a:extLst>
              <a:ext uri="{FF2B5EF4-FFF2-40B4-BE49-F238E27FC236}">
                <a16:creationId xmlns:a16="http://schemas.microsoft.com/office/drawing/2014/main" id="{29C5BED8-BAA8-20A6-F478-C899E02253F6}"/>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15F9BE3-4C70-292B-1BAA-7BC5A5CE77BF}"/>
              </a:ext>
            </a:extLst>
          </p:cNvPr>
          <p:cNvCxnSpPr/>
          <p:nvPr/>
        </p:nvCxnSpPr>
        <p:spPr>
          <a:xfrm>
            <a:off x="1371600" y="5486400"/>
            <a:ext cx="754380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297532FA-D703-8D3E-A4B3-981CF334696F}"/>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The Heating Curve for WATER</a:t>
            </a:r>
          </a:p>
        </p:txBody>
      </p:sp>
      <p:sp>
        <p:nvSpPr>
          <p:cNvPr id="8" name="TextBox 7">
            <a:extLst>
              <a:ext uri="{FF2B5EF4-FFF2-40B4-BE49-F238E27FC236}">
                <a16:creationId xmlns:a16="http://schemas.microsoft.com/office/drawing/2014/main" id="{4D82CCCC-8E1C-A1FA-F853-7AA59C0B07AE}"/>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Temp</a:t>
            </a:r>
          </a:p>
          <a:p>
            <a:pPr algn="ctr"/>
            <a:r>
              <a:rPr lang="en-US" sz="2000" dirty="0">
                <a:solidFill>
                  <a:srgbClr val="FF0000"/>
                </a:solidFill>
                <a:latin typeface="Times New Roman" panose="02020603050405020304" pitchFamily="18" charset="0"/>
                <a:cs typeface="Times New Roman" panose="02020603050405020304" pitchFamily="18" charset="0"/>
              </a:rPr>
              <a:t>In </a:t>
            </a:r>
          </a:p>
          <a:p>
            <a:pPr algn="ctr"/>
            <a:r>
              <a:rPr lang="en-US" sz="2000" dirty="0">
                <a:solidFill>
                  <a:srgbClr val="FF0000"/>
                </a:solidFill>
                <a:latin typeface="Times New Roman" panose="02020603050405020304" pitchFamily="18" charset="0"/>
                <a:cs typeface="Times New Roman" panose="02020603050405020304" pitchFamily="18" charset="0"/>
              </a:rPr>
              <a:t>Kelvin</a:t>
            </a:r>
          </a:p>
        </p:txBody>
      </p:sp>
      <p:sp>
        <p:nvSpPr>
          <p:cNvPr id="13" name="TextBox 12">
            <a:extLst>
              <a:ext uri="{FF2B5EF4-FFF2-40B4-BE49-F238E27FC236}">
                <a16:creationId xmlns:a16="http://schemas.microsoft.com/office/drawing/2014/main" id="{ADD31CAB-25F4-B284-B1F0-6713FDDDEC45}"/>
              </a:ext>
            </a:extLst>
          </p:cNvPr>
          <p:cNvSpPr txBox="1"/>
          <p:nvPr/>
        </p:nvSpPr>
        <p:spPr>
          <a:xfrm>
            <a:off x="1714501" y="5566082"/>
            <a:ext cx="5791197" cy="461665"/>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Heat added at a constant rate →</a:t>
            </a:r>
          </a:p>
        </p:txBody>
      </p:sp>
      <p:cxnSp>
        <p:nvCxnSpPr>
          <p:cNvPr id="3" name="Straight Connector 2">
            <a:extLst>
              <a:ext uri="{FF2B5EF4-FFF2-40B4-BE49-F238E27FC236}">
                <a16:creationId xmlns:a16="http://schemas.microsoft.com/office/drawing/2014/main" id="{4842491D-17A5-5507-7553-AB540132B0E4}"/>
              </a:ext>
            </a:extLst>
          </p:cNvPr>
          <p:cNvCxnSpPr>
            <a:cxnSpLocks/>
          </p:cNvCxnSpPr>
          <p:nvPr/>
        </p:nvCxnSpPr>
        <p:spPr>
          <a:xfrm flipH="1">
            <a:off x="948690" y="4495800"/>
            <a:ext cx="422909"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A607FAB9-99DB-6A4D-0CB1-F9B688A472D1}"/>
              </a:ext>
            </a:extLst>
          </p:cNvPr>
          <p:cNvSpPr txBox="1"/>
          <p:nvPr/>
        </p:nvSpPr>
        <p:spPr>
          <a:xfrm>
            <a:off x="225741" y="4311134"/>
            <a:ext cx="708661" cy="400110"/>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273</a:t>
            </a:r>
          </a:p>
        </p:txBody>
      </p:sp>
      <p:cxnSp>
        <p:nvCxnSpPr>
          <p:cNvPr id="9" name="Straight Connector 8">
            <a:extLst>
              <a:ext uri="{FF2B5EF4-FFF2-40B4-BE49-F238E27FC236}">
                <a16:creationId xmlns:a16="http://schemas.microsoft.com/office/drawing/2014/main" id="{A8B314F5-DAEE-6AF0-9366-D98EA9E70D6D}"/>
              </a:ext>
            </a:extLst>
          </p:cNvPr>
          <p:cNvCxnSpPr>
            <a:cxnSpLocks/>
          </p:cNvCxnSpPr>
          <p:nvPr/>
        </p:nvCxnSpPr>
        <p:spPr>
          <a:xfrm flipH="1">
            <a:off x="920115" y="2283140"/>
            <a:ext cx="451484"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130B4B94-483A-E707-8C2E-474361B01161}"/>
              </a:ext>
            </a:extLst>
          </p:cNvPr>
          <p:cNvSpPr txBox="1"/>
          <p:nvPr/>
        </p:nvSpPr>
        <p:spPr>
          <a:xfrm>
            <a:off x="279080" y="2087686"/>
            <a:ext cx="708661" cy="400110"/>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373</a:t>
            </a:r>
          </a:p>
        </p:txBody>
      </p:sp>
    </p:spTree>
    <p:extLst>
      <p:ext uri="{BB962C8B-B14F-4D97-AF65-F5344CB8AC3E}">
        <p14:creationId xmlns:p14="http://schemas.microsoft.com/office/powerpoint/2010/main" val="1036471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29A0A-994C-E9B1-C779-294EE672197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32D48C-AD51-3DCE-CA4D-A5135D5228EF}"/>
              </a:ext>
            </a:extLst>
          </p:cNvPr>
          <p:cNvSpPr txBox="1"/>
          <p:nvPr/>
        </p:nvSpPr>
        <p:spPr>
          <a:xfrm>
            <a:off x="-2" y="0"/>
            <a:ext cx="9143997" cy="400110"/>
          </a:xfrm>
          <a:prstGeom prst="rect">
            <a:avLst/>
          </a:prstGeom>
          <a:solidFill>
            <a:srgbClr val="EEF8E4"/>
          </a:solidFill>
        </p:spPr>
        <p:txBody>
          <a:bodyPr wrap="square" rtlCol="0">
            <a:spAutoFit/>
          </a:bodyPr>
          <a:lstStyle/>
          <a:p>
            <a:r>
              <a:rPr lang="en-US" sz="2000" dirty="0">
                <a:latin typeface="Times New Roman" panose="02020603050405020304" pitchFamily="18" charset="0"/>
                <a:cs typeface="Times New Roman" panose="02020603050405020304" pitchFamily="18" charset="0"/>
              </a:rPr>
              <a:t>10.  Done.  Note:  BC is much shorter than DE.</a:t>
            </a:r>
            <a:endParaRPr lang="en-US" dirty="0"/>
          </a:p>
        </p:txBody>
      </p:sp>
      <p:cxnSp>
        <p:nvCxnSpPr>
          <p:cNvPr id="4" name="Straight Connector 3">
            <a:extLst>
              <a:ext uri="{FF2B5EF4-FFF2-40B4-BE49-F238E27FC236}">
                <a16:creationId xmlns:a16="http://schemas.microsoft.com/office/drawing/2014/main" id="{6DE5632A-6D7B-A9E3-58DB-2C3AC0D0B376}"/>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2B5D97C-E62F-1890-9C85-4E6AC0C42E1E}"/>
              </a:ext>
            </a:extLst>
          </p:cNvPr>
          <p:cNvCxnSpPr/>
          <p:nvPr/>
        </p:nvCxnSpPr>
        <p:spPr>
          <a:xfrm>
            <a:off x="1371600" y="5486400"/>
            <a:ext cx="754380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6BE44F3C-4C9C-B066-A862-06278E034753}"/>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The Heating Curve for WATER</a:t>
            </a:r>
          </a:p>
        </p:txBody>
      </p:sp>
      <p:sp>
        <p:nvSpPr>
          <p:cNvPr id="8" name="TextBox 7">
            <a:extLst>
              <a:ext uri="{FF2B5EF4-FFF2-40B4-BE49-F238E27FC236}">
                <a16:creationId xmlns:a16="http://schemas.microsoft.com/office/drawing/2014/main" id="{C7BB40B3-DD4B-816D-AD99-BAB93FDC394A}"/>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Temp</a:t>
            </a:r>
          </a:p>
          <a:p>
            <a:pPr algn="ctr"/>
            <a:r>
              <a:rPr lang="en-US" sz="2000" dirty="0">
                <a:solidFill>
                  <a:srgbClr val="FF0000"/>
                </a:solidFill>
                <a:latin typeface="Times New Roman" panose="02020603050405020304" pitchFamily="18" charset="0"/>
                <a:cs typeface="Times New Roman" panose="02020603050405020304" pitchFamily="18" charset="0"/>
              </a:rPr>
              <a:t>In </a:t>
            </a:r>
          </a:p>
          <a:p>
            <a:pPr algn="ctr"/>
            <a:r>
              <a:rPr lang="en-US" sz="2000" dirty="0">
                <a:solidFill>
                  <a:srgbClr val="FF0000"/>
                </a:solidFill>
                <a:latin typeface="Times New Roman" panose="02020603050405020304" pitchFamily="18" charset="0"/>
                <a:cs typeface="Times New Roman" panose="02020603050405020304" pitchFamily="18" charset="0"/>
              </a:rPr>
              <a:t>Kelvin</a:t>
            </a:r>
          </a:p>
        </p:txBody>
      </p:sp>
      <p:sp>
        <p:nvSpPr>
          <p:cNvPr id="13" name="TextBox 12">
            <a:extLst>
              <a:ext uri="{FF2B5EF4-FFF2-40B4-BE49-F238E27FC236}">
                <a16:creationId xmlns:a16="http://schemas.microsoft.com/office/drawing/2014/main" id="{16E29C0A-52A4-CE78-5ED1-16D08D82EBDB}"/>
              </a:ext>
            </a:extLst>
          </p:cNvPr>
          <p:cNvSpPr txBox="1"/>
          <p:nvPr/>
        </p:nvSpPr>
        <p:spPr>
          <a:xfrm>
            <a:off x="1714501" y="5566082"/>
            <a:ext cx="5791197" cy="461665"/>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Heat added at a constant rate →</a:t>
            </a:r>
          </a:p>
        </p:txBody>
      </p:sp>
      <p:cxnSp>
        <p:nvCxnSpPr>
          <p:cNvPr id="3" name="Straight Connector 2">
            <a:extLst>
              <a:ext uri="{FF2B5EF4-FFF2-40B4-BE49-F238E27FC236}">
                <a16:creationId xmlns:a16="http://schemas.microsoft.com/office/drawing/2014/main" id="{B9F0740D-5DA6-EF39-7832-EDB183488A5E}"/>
              </a:ext>
            </a:extLst>
          </p:cNvPr>
          <p:cNvCxnSpPr>
            <a:cxnSpLocks/>
          </p:cNvCxnSpPr>
          <p:nvPr/>
        </p:nvCxnSpPr>
        <p:spPr>
          <a:xfrm flipH="1">
            <a:off x="948690" y="4495800"/>
            <a:ext cx="422909"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13683EDB-7C3D-90B1-932B-0E78E6D30D42}"/>
              </a:ext>
            </a:extLst>
          </p:cNvPr>
          <p:cNvSpPr txBox="1"/>
          <p:nvPr/>
        </p:nvSpPr>
        <p:spPr>
          <a:xfrm>
            <a:off x="225741" y="4311134"/>
            <a:ext cx="708661" cy="400110"/>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273</a:t>
            </a:r>
          </a:p>
        </p:txBody>
      </p:sp>
      <p:cxnSp>
        <p:nvCxnSpPr>
          <p:cNvPr id="9" name="Straight Connector 8">
            <a:extLst>
              <a:ext uri="{FF2B5EF4-FFF2-40B4-BE49-F238E27FC236}">
                <a16:creationId xmlns:a16="http://schemas.microsoft.com/office/drawing/2014/main" id="{FD1014C0-291C-C0D9-9C50-83C5A9012305}"/>
              </a:ext>
            </a:extLst>
          </p:cNvPr>
          <p:cNvCxnSpPr>
            <a:cxnSpLocks/>
          </p:cNvCxnSpPr>
          <p:nvPr/>
        </p:nvCxnSpPr>
        <p:spPr>
          <a:xfrm flipH="1">
            <a:off x="920115" y="2283140"/>
            <a:ext cx="451484"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99EDD708-D628-258D-8917-F6D249A1C0B0}"/>
              </a:ext>
            </a:extLst>
          </p:cNvPr>
          <p:cNvSpPr txBox="1"/>
          <p:nvPr/>
        </p:nvSpPr>
        <p:spPr>
          <a:xfrm>
            <a:off x="279080" y="2087686"/>
            <a:ext cx="708661" cy="400110"/>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373</a:t>
            </a:r>
          </a:p>
        </p:txBody>
      </p:sp>
      <p:cxnSp>
        <p:nvCxnSpPr>
          <p:cNvPr id="11" name="Straight Connector 10">
            <a:extLst>
              <a:ext uri="{FF2B5EF4-FFF2-40B4-BE49-F238E27FC236}">
                <a16:creationId xmlns:a16="http://schemas.microsoft.com/office/drawing/2014/main" id="{27AFF649-C971-4510-9AE6-6F553D8AD581}"/>
              </a:ext>
            </a:extLst>
          </p:cNvPr>
          <p:cNvCxnSpPr>
            <a:cxnSpLocks/>
          </p:cNvCxnSpPr>
          <p:nvPr/>
        </p:nvCxnSpPr>
        <p:spPr>
          <a:xfrm flipV="1">
            <a:off x="1371599" y="4495800"/>
            <a:ext cx="609601" cy="685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ED93433-38D8-4FFB-ADEA-68C6379C903E}"/>
              </a:ext>
            </a:extLst>
          </p:cNvPr>
          <p:cNvCxnSpPr>
            <a:cxnSpLocks/>
          </p:cNvCxnSpPr>
          <p:nvPr/>
        </p:nvCxnSpPr>
        <p:spPr>
          <a:xfrm>
            <a:off x="1981200" y="4495800"/>
            <a:ext cx="990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E3110C6-CFA7-4F38-8820-7CA19E772D72}"/>
              </a:ext>
            </a:extLst>
          </p:cNvPr>
          <p:cNvCxnSpPr>
            <a:cxnSpLocks/>
          </p:cNvCxnSpPr>
          <p:nvPr/>
        </p:nvCxnSpPr>
        <p:spPr>
          <a:xfrm flipV="1">
            <a:off x="2971800" y="2283142"/>
            <a:ext cx="1348738" cy="22126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7E7A145-7558-4C6E-8D28-56CA13BB1B68}"/>
              </a:ext>
            </a:extLst>
          </p:cNvPr>
          <p:cNvCxnSpPr>
            <a:cxnSpLocks/>
          </p:cNvCxnSpPr>
          <p:nvPr/>
        </p:nvCxnSpPr>
        <p:spPr>
          <a:xfrm>
            <a:off x="4320538" y="2283142"/>
            <a:ext cx="215646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0F8D11F-3B80-4BEB-8B03-385300E933CB}"/>
              </a:ext>
            </a:extLst>
          </p:cNvPr>
          <p:cNvCxnSpPr>
            <a:cxnSpLocks/>
          </p:cNvCxnSpPr>
          <p:nvPr/>
        </p:nvCxnSpPr>
        <p:spPr>
          <a:xfrm flipV="1">
            <a:off x="6477000" y="1061085"/>
            <a:ext cx="742946" cy="1222057"/>
          </a:xfrm>
          <a:prstGeom prst="line">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2BADAD5F-1F23-48F0-A70A-63E6187B0777}"/>
              </a:ext>
            </a:extLst>
          </p:cNvPr>
          <p:cNvSpPr/>
          <p:nvPr/>
        </p:nvSpPr>
        <p:spPr>
          <a:xfrm>
            <a:off x="4271009"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24AF478-0A4C-473E-8207-25EC04032D61}"/>
              </a:ext>
            </a:extLst>
          </p:cNvPr>
          <p:cNvSpPr/>
          <p:nvPr/>
        </p:nvSpPr>
        <p:spPr>
          <a:xfrm>
            <a:off x="6427469"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49E2E8A-A175-4555-8E0F-8AE71407B01D}"/>
              </a:ext>
            </a:extLst>
          </p:cNvPr>
          <p:cNvSpPr/>
          <p:nvPr/>
        </p:nvSpPr>
        <p:spPr>
          <a:xfrm>
            <a:off x="2922268" y="445070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9A1B10C-339C-4765-A0BC-008D60AB33B1}"/>
              </a:ext>
            </a:extLst>
          </p:cNvPr>
          <p:cNvSpPr/>
          <p:nvPr/>
        </p:nvSpPr>
        <p:spPr>
          <a:xfrm>
            <a:off x="1931668" y="445070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FFDBE00-F247-414F-9E8D-CEE0349EAB85}"/>
              </a:ext>
            </a:extLst>
          </p:cNvPr>
          <p:cNvSpPr/>
          <p:nvPr/>
        </p:nvSpPr>
        <p:spPr>
          <a:xfrm>
            <a:off x="1322070" y="5104057"/>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2917BC62-521F-4EE4-B558-DA7D0BF6547B}"/>
              </a:ext>
            </a:extLst>
          </p:cNvPr>
          <p:cNvSpPr/>
          <p:nvPr/>
        </p:nvSpPr>
        <p:spPr>
          <a:xfrm>
            <a:off x="6934200" y="139404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425CDCB-C485-4545-89E2-2DECF24B1D07}"/>
              </a:ext>
            </a:extLst>
          </p:cNvPr>
          <p:cNvSpPr txBox="1"/>
          <p:nvPr/>
        </p:nvSpPr>
        <p:spPr>
          <a:xfrm>
            <a:off x="7010398" y="1394044"/>
            <a:ext cx="281939" cy="369332"/>
          </a:xfrm>
          <a:prstGeom prst="rect">
            <a:avLst/>
          </a:prstGeom>
          <a:noFill/>
        </p:spPr>
        <p:txBody>
          <a:bodyPr wrap="square" rtlCol="0">
            <a:spAutoFit/>
          </a:bodyPr>
          <a:lstStyle/>
          <a:p>
            <a:r>
              <a:rPr lang="en-US" dirty="0">
                <a:solidFill>
                  <a:srgbClr val="FF0000"/>
                </a:solidFill>
              </a:rPr>
              <a:t>F</a:t>
            </a:r>
          </a:p>
        </p:txBody>
      </p:sp>
      <p:sp>
        <p:nvSpPr>
          <p:cNvPr id="26" name="TextBox 25">
            <a:extLst>
              <a:ext uri="{FF2B5EF4-FFF2-40B4-BE49-F238E27FC236}">
                <a16:creationId xmlns:a16="http://schemas.microsoft.com/office/drawing/2014/main" id="{93F6B8CB-1400-47D1-90EA-F72403CFE697}"/>
              </a:ext>
            </a:extLst>
          </p:cNvPr>
          <p:cNvSpPr txBox="1"/>
          <p:nvPr/>
        </p:nvSpPr>
        <p:spPr>
          <a:xfrm>
            <a:off x="6476999" y="2171376"/>
            <a:ext cx="281939" cy="369332"/>
          </a:xfrm>
          <a:prstGeom prst="rect">
            <a:avLst/>
          </a:prstGeom>
          <a:noFill/>
        </p:spPr>
        <p:txBody>
          <a:bodyPr wrap="square" rtlCol="0">
            <a:spAutoFit/>
          </a:bodyPr>
          <a:lstStyle/>
          <a:p>
            <a:pPr algn="ctr"/>
            <a:r>
              <a:rPr lang="en-US" dirty="0">
                <a:solidFill>
                  <a:srgbClr val="FF0000"/>
                </a:solidFill>
              </a:rPr>
              <a:t>E</a:t>
            </a:r>
          </a:p>
        </p:txBody>
      </p:sp>
      <p:sp>
        <p:nvSpPr>
          <p:cNvPr id="27" name="TextBox 26">
            <a:extLst>
              <a:ext uri="{FF2B5EF4-FFF2-40B4-BE49-F238E27FC236}">
                <a16:creationId xmlns:a16="http://schemas.microsoft.com/office/drawing/2014/main" id="{00674E30-F3A3-4A94-B0B6-F67DD0DFFACC}"/>
              </a:ext>
            </a:extLst>
          </p:cNvPr>
          <p:cNvSpPr txBox="1"/>
          <p:nvPr/>
        </p:nvSpPr>
        <p:spPr>
          <a:xfrm>
            <a:off x="4179568" y="1851419"/>
            <a:ext cx="281939" cy="369332"/>
          </a:xfrm>
          <a:prstGeom prst="rect">
            <a:avLst/>
          </a:prstGeom>
          <a:noFill/>
        </p:spPr>
        <p:txBody>
          <a:bodyPr wrap="square" rtlCol="0">
            <a:spAutoFit/>
          </a:bodyPr>
          <a:lstStyle/>
          <a:p>
            <a:pPr algn="ctr"/>
            <a:r>
              <a:rPr lang="en-US" dirty="0">
                <a:solidFill>
                  <a:srgbClr val="FF0000"/>
                </a:solidFill>
              </a:rPr>
              <a:t>D</a:t>
            </a:r>
          </a:p>
        </p:txBody>
      </p:sp>
      <p:sp>
        <p:nvSpPr>
          <p:cNvPr id="28" name="TextBox 27">
            <a:extLst>
              <a:ext uri="{FF2B5EF4-FFF2-40B4-BE49-F238E27FC236}">
                <a16:creationId xmlns:a16="http://schemas.microsoft.com/office/drawing/2014/main" id="{52E04B2F-D447-4CE0-9E17-294C7CC15666}"/>
              </a:ext>
            </a:extLst>
          </p:cNvPr>
          <p:cNvSpPr txBox="1"/>
          <p:nvPr/>
        </p:nvSpPr>
        <p:spPr>
          <a:xfrm>
            <a:off x="3049904" y="4390815"/>
            <a:ext cx="281939" cy="369332"/>
          </a:xfrm>
          <a:prstGeom prst="rect">
            <a:avLst/>
          </a:prstGeom>
          <a:noFill/>
        </p:spPr>
        <p:txBody>
          <a:bodyPr wrap="square" rtlCol="0">
            <a:spAutoFit/>
          </a:bodyPr>
          <a:lstStyle/>
          <a:p>
            <a:pPr algn="ctr"/>
            <a:r>
              <a:rPr lang="en-US" dirty="0">
                <a:solidFill>
                  <a:srgbClr val="FF0000"/>
                </a:solidFill>
              </a:rPr>
              <a:t>C</a:t>
            </a:r>
          </a:p>
        </p:txBody>
      </p:sp>
      <p:sp>
        <p:nvSpPr>
          <p:cNvPr id="29" name="TextBox 28">
            <a:extLst>
              <a:ext uri="{FF2B5EF4-FFF2-40B4-BE49-F238E27FC236}">
                <a16:creationId xmlns:a16="http://schemas.microsoft.com/office/drawing/2014/main" id="{E0279369-CBDD-438F-BDA8-E57A7649129F}"/>
              </a:ext>
            </a:extLst>
          </p:cNvPr>
          <p:cNvSpPr txBox="1"/>
          <p:nvPr/>
        </p:nvSpPr>
        <p:spPr>
          <a:xfrm>
            <a:off x="1864995" y="4108716"/>
            <a:ext cx="281939" cy="369332"/>
          </a:xfrm>
          <a:prstGeom prst="rect">
            <a:avLst/>
          </a:prstGeom>
          <a:noFill/>
        </p:spPr>
        <p:txBody>
          <a:bodyPr wrap="square" rtlCol="0">
            <a:spAutoFit/>
          </a:bodyPr>
          <a:lstStyle/>
          <a:p>
            <a:pPr algn="ctr"/>
            <a:r>
              <a:rPr lang="en-US" dirty="0">
                <a:solidFill>
                  <a:srgbClr val="FF0000"/>
                </a:solidFill>
              </a:rPr>
              <a:t>B</a:t>
            </a:r>
          </a:p>
        </p:txBody>
      </p:sp>
      <p:sp>
        <p:nvSpPr>
          <p:cNvPr id="30" name="TextBox 29">
            <a:extLst>
              <a:ext uri="{FF2B5EF4-FFF2-40B4-BE49-F238E27FC236}">
                <a16:creationId xmlns:a16="http://schemas.microsoft.com/office/drawing/2014/main" id="{9EBF32D9-CFAC-4371-8EFB-2E5541AE2392}"/>
              </a:ext>
            </a:extLst>
          </p:cNvPr>
          <p:cNvSpPr txBox="1"/>
          <p:nvPr/>
        </p:nvSpPr>
        <p:spPr>
          <a:xfrm>
            <a:off x="948690" y="4996934"/>
            <a:ext cx="281939" cy="369332"/>
          </a:xfrm>
          <a:prstGeom prst="rect">
            <a:avLst/>
          </a:prstGeom>
          <a:noFill/>
        </p:spPr>
        <p:txBody>
          <a:bodyPr wrap="square" rtlCol="0">
            <a:spAutoFit/>
          </a:bodyPr>
          <a:lstStyle/>
          <a:p>
            <a:pPr algn="ctr"/>
            <a:r>
              <a:rPr lang="en-US" dirty="0">
                <a:solidFill>
                  <a:srgbClr val="FF0000"/>
                </a:solidFill>
              </a:rPr>
              <a:t>A</a:t>
            </a:r>
          </a:p>
        </p:txBody>
      </p:sp>
    </p:spTree>
    <p:extLst>
      <p:ext uri="{BB962C8B-B14F-4D97-AF65-F5344CB8AC3E}">
        <p14:creationId xmlns:p14="http://schemas.microsoft.com/office/powerpoint/2010/main" val="3174253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33F28-3BCA-230B-46DB-C5A68D918E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2D6F586-BEE9-5355-220D-1D3CB2E30B32}"/>
              </a:ext>
            </a:extLst>
          </p:cNvPr>
          <p:cNvSpPr txBox="1"/>
          <p:nvPr/>
        </p:nvSpPr>
        <p:spPr>
          <a:xfrm>
            <a:off x="-2" y="0"/>
            <a:ext cx="9143997" cy="400110"/>
          </a:xfrm>
          <a:prstGeom prst="rect">
            <a:avLst/>
          </a:prstGeom>
          <a:solidFill>
            <a:srgbClr val="FFC5C5"/>
          </a:solidFill>
        </p:spPr>
        <p:txBody>
          <a:bodyPr wrap="square" rtlCol="0">
            <a:spAutoFit/>
          </a:bodyPr>
          <a:lstStyle/>
          <a:p>
            <a:r>
              <a:rPr lang="en-US" sz="2000" dirty="0">
                <a:latin typeface="Times New Roman" panose="02020603050405020304" pitchFamily="18" charset="0"/>
                <a:cs typeface="Times New Roman" panose="02020603050405020304" pitchFamily="18" charset="0"/>
              </a:rPr>
              <a:t>10.  Let’s see what is happening at each segment now.  </a:t>
            </a:r>
            <a:endParaRPr lang="en-US" dirty="0"/>
          </a:p>
        </p:txBody>
      </p:sp>
      <p:cxnSp>
        <p:nvCxnSpPr>
          <p:cNvPr id="4" name="Straight Connector 3">
            <a:extLst>
              <a:ext uri="{FF2B5EF4-FFF2-40B4-BE49-F238E27FC236}">
                <a16:creationId xmlns:a16="http://schemas.microsoft.com/office/drawing/2014/main" id="{942FB3EF-070A-384C-D74B-AB3E4244B156}"/>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EBC1B764-BD7D-B765-CAA5-88E048FC2A78}"/>
              </a:ext>
            </a:extLst>
          </p:cNvPr>
          <p:cNvCxnSpPr>
            <a:cxnSpLocks/>
          </p:cNvCxnSpPr>
          <p:nvPr/>
        </p:nvCxnSpPr>
        <p:spPr>
          <a:xfrm>
            <a:off x="1371600" y="5486400"/>
            <a:ext cx="205740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63FD5219-1AA5-1351-E294-D35EFED5BC8E}"/>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The Heating Curve for WATER</a:t>
            </a:r>
          </a:p>
        </p:txBody>
      </p:sp>
      <p:sp>
        <p:nvSpPr>
          <p:cNvPr id="8" name="TextBox 7">
            <a:extLst>
              <a:ext uri="{FF2B5EF4-FFF2-40B4-BE49-F238E27FC236}">
                <a16:creationId xmlns:a16="http://schemas.microsoft.com/office/drawing/2014/main" id="{97E37DF4-4F15-B0FC-CA2D-E65DF4615FF5}"/>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Temp</a:t>
            </a:r>
          </a:p>
          <a:p>
            <a:pPr algn="ctr"/>
            <a:r>
              <a:rPr lang="en-US" sz="2000" dirty="0">
                <a:solidFill>
                  <a:srgbClr val="FF0000"/>
                </a:solidFill>
                <a:latin typeface="Times New Roman" panose="02020603050405020304" pitchFamily="18" charset="0"/>
                <a:cs typeface="Times New Roman" panose="02020603050405020304" pitchFamily="18" charset="0"/>
              </a:rPr>
              <a:t>In </a:t>
            </a:r>
          </a:p>
          <a:p>
            <a:pPr algn="ctr"/>
            <a:r>
              <a:rPr lang="en-US" sz="2000" dirty="0">
                <a:solidFill>
                  <a:srgbClr val="FF0000"/>
                </a:solidFill>
                <a:latin typeface="Times New Roman" panose="02020603050405020304" pitchFamily="18" charset="0"/>
                <a:cs typeface="Times New Roman" panose="02020603050405020304" pitchFamily="18" charset="0"/>
              </a:rPr>
              <a:t>Kelvin</a:t>
            </a:r>
          </a:p>
        </p:txBody>
      </p:sp>
      <p:cxnSp>
        <p:nvCxnSpPr>
          <p:cNvPr id="3" name="Straight Connector 2">
            <a:extLst>
              <a:ext uri="{FF2B5EF4-FFF2-40B4-BE49-F238E27FC236}">
                <a16:creationId xmlns:a16="http://schemas.microsoft.com/office/drawing/2014/main" id="{4865568C-74A4-2D15-C645-E3DAA251D01C}"/>
              </a:ext>
            </a:extLst>
          </p:cNvPr>
          <p:cNvCxnSpPr>
            <a:cxnSpLocks/>
          </p:cNvCxnSpPr>
          <p:nvPr/>
        </p:nvCxnSpPr>
        <p:spPr>
          <a:xfrm flipH="1">
            <a:off x="948690" y="4495800"/>
            <a:ext cx="422909"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C5247B1-C2F3-EEFF-ADD0-39855CD78DC5}"/>
              </a:ext>
            </a:extLst>
          </p:cNvPr>
          <p:cNvSpPr txBox="1"/>
          <p:nvPr/>
        </p:nvSpPr>
        <p:spPr>
          <a:xfrm>
            <a:off x="225741" y="4311134"/>
            <a:ext cx="708661" cy="400110"/>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273</a:t>
            </a:r>
          </a:p>
        </p:txBody>
      </p:sp>
      <p:cxnSp>
        <p:nvCxnSpPr>
          <p:cNvPr id="9" name="Straight Connector 8">
            <a:extLst>
              <a:ext uri="{FF2B5EF4-FFF2-40B4-BE49-F238E27FC236}">
                <a16:creationId xmlns:a16="http://schemas.microsoft.com/office/drawing/2014/main" id="{C40516F7-D0B6-4D31-DEF9-FC460D23E992}"/>
              </a:ext>
            </a:extLst>
          </p:cNvPr>
          <p:cNvCxnSpPr>
            <a:cxnSpLocks/>
          </p:cNvCxnSpPr>
          <p:nvPr/>
        </p:nvCxnSpPr>
        <p:spPr>
          <a:xfrm flipH="1">
            <a:off x="920115" y="2283140"/>
            <a:ext cx="451484"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F538190C-C084-36B1-BD3A-51D48380A9E2}"/>
              </a:ext>
            </a:extLst>
          </p:cNvPr>
          <p:cNvSpPr txBox="1"/>
          <p:nvPr/>
        </p:nvSpPr>
        <p:spPr>
          <a:xfrm>
            <a:off x="279080" y="2087686"/>
            <a:ext cx="708661" cy="400110"/>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373</a:t>
            </a:r>
          </a:p>
        </p:txBody>
      </p:sp>
      <p:cxnSp>
        <p:nvCxnSpPr>
          <p:cNvPr id="11" name="Straight Connector 10">
            <a:extLst>
              <a:ext uri="{FF2B5EF4-FFF2-40B4-BE49-F238E27FC236}">
                <a16:creationId xmlns:a16="http://schemas.microsoft.com/office/drawing/2014/main" id="{6422BA73-8DF2-F48F-0FCB-7EE7975DD3E8}"/>
              </a:ext>
            </a:extLst>
          </p:cNvPr>
          <p:cNvCxnSpPr>
            <a:cxnSpLocks/>
          </p:cNvCxnSpPr>
          <p:nvPr/>
        </p:nvCxnSpPr>
        <p:spPr>
          <a:xfrm flipV="1">
            <a:off x="1371599" y="4495800"/>
            <a:ext cx="609601" cy="685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3CDA95A-2B9A-AB7F-2A97-C216666F0F2F}"/>
              </a:ext>
            </a:extLst>
          </p:cNvPr>
          <p:cNvCxnSpPr>
            <a:cxnSpLocks/>
          </p:cNvCxnSpPr>
          <p:nvPr/>
        </p:nvCxnSpPr>
        <p:spPr>
          <a:xfrm>
            <a:off x="1981200" y="4495800"/>
            <a:ext cx="990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F710A49-7F17-BA0D-E4CA-175DD3ED6C88}"/>
              </a:ext>
            </a:extLst>
          </p:cNvPr>
          <p:cNvCxnSpPr>
            <a:cxnSpLocks/>
          </p:cNvCxnSpPr>
          <p:nvPr/>
        </p:nvCxnSpPr>
        <p:spPr>
          <a:xfrm flipV="1">
            <a:off x="2971800" y="2283142"/>
            <a:ext cx="1348738" cy="22126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439960-EBEA-A576-4497-E49F8A82CECE}"/>
              </a:ext>
            </a:extLst>
          </p:cNvPr>
          <p:cNvCxnSpPr>
            <a:cxnSpLocks/>
          </p:cNvCxnSpPr>
          <p:nvPr/>
        </p:nvCxnSpPr>
        <p:spPr>
          <a:xfrm>
            <a:off x="4320538" y="2283142"/>
            <a:ext cx="215646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3C3BDDA-8D91-A2F3-9D8B-B2915CF144B5}"/>
              </a:ext>
            </a:extLst>
          </p:cNvPr>
          <p:cNvCxnSpPr>
            <a:cxnSpLocks/>
          </p:cNvCxnSpPr>
          <p:nvPr/>
        </p:nvCxnSpPr>
        <p:spPr>
          <a:xfrm flipV="1">
            <a:off x="6477000" y="1061085"/>
            <a:ext cx="742946" cy="1222057"/>
          </a:xfrm>
          <a:prstGeom prst="line">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D998323D-5E18-EF54-9A33-7FC278D3D36F}"/>
              </a:ext>
            </a:extLst>
          </p:cNvPr>
          <p:cNvSpPr/>
          <p:nvPr/>
        </p:nvSpPr>
        <p:spPr>
          <a:xfrm>
            <a:off x="4271009"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A42D79D-9848-0DCD-95A1-74C31EC5D71B}"/>
              </a:ext>
            </a:extLst>
          </p:cNvPr>
          <p:cNvSpPr/>
          <p:nvPr/>
        </p:nvSpPr>
        <p:spPr>
          <a:xfrm>
            <a:off x="6427469"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AD19493-1F28-7479-DD6F-8BF618870F99}"/>
              </a:ext>
            </a:extLst>
          </p:cNvPr>
          <p:cNvSpPr/>
          <p:nvPr/>
        </p:nvSpPr>
        <p:spPr>
          <a:xfrm>
            <a:off x="2922268" y="445070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570AD3A-3ABB-4B26-A6D3-B2B621DFC054}"/>
              </a:ext>
            </a:extLst>
          </p:cNvPr>
          <p:cNvSpPr/>
          <p:nvPr/>
        </p:nvSpPr>
        <p:spPr>
          <a:xfrm>
            <a:off x="1931668" y="445070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4C8EC31-A73B-6173-4331-6DC1B81AF93C}"/>
              </a:ext>
            </a:extLst>
          </p:cNvPr>
          <p:cNvSpPr/>
          <p:nvPr/>
        </p:nvSpPr>
        <p:spPr>
          <a:xfrm>
            <a:off x="1322070" y="5104057"/>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12DFBEA-47A9-57ED-560E-4FC1EA70A5B8}"/>
              </a:ext>
            </a:extLst>
          </p:cNvPr>
          <p:cNvSpPr/>
          <p:nvPr/>
        </p:nvSpPr>
        <p:spPr>
          <a:xfrm>
            <a:off x="6934200" y="139404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2E2D144F-2F6E-2CE8-EA45-DA3848C2879B}"/>
              </a:ext>
            </a:extLst>
          </p:cNvPr>
          <p:cNvSpPr txBox="1"/>
          <p:nvPr/>
        </p:nvSpPr>
        <p:spPr>
          <a:xfrm>
            <a:off x="7010398" y="1394044"/>
            <a:ext cx="281939" cy="369332"/>
          </a:xfrm>
          <a:prstGeom prst="rect">
            <a:avLst/>
          </a:prstGeom>
          <a:noFill/>
        </p:spPr>
        <p:txBody>
          <a:bodyPr wrap="square" rtlCol="0">
            <a:spAutoFit/>
          </a:bodyPr>
          <a:lstStyle/>
          <a:p>
            <a:r>
              <a:rPr lang="en-US" dirty="0">
                <a:solidFill>
                  <a:srgbClr val="FF0000"/>
                </a:solidFill>
              </a:rPr>
              <a:t>F</a:t>
            </a:r>
          </a:p>
        </p:txBody>
      </p:sp>
      <p:sp>
        <p:nvSpPr>
          <p:cNvPr id="26" name="TextBox 25">
            <a:extLst>
              <a:ext uri="{FF2B5EF4-FFF2-40B4-BE49-F238E27FC236}">
                <a16:creationId xmlns:a16="http://schemas.microsoft.com/office/drawing/2014/main" id="{EACDC5BD-DA26-7F98-356C-0E0DD1428171}"/>
              </a:ext>
            </a:extLst>
          </p:cNvPr>
          <p:cNvSpPr txBox="1"/>
          <p:nvPr/>
        </p:nvSpPr>
        <p:spPr>
          <a:xfrm>
            <a:off x="6476999" y="2171376"/>
            <a:ext cx="281939" cy="369332"/>
          </a:xfrm>
          <a:prstGeom prst="rect">
            <a:avLst/>
          </a:prstGeom>
          <a:noFill/>
        </p:spPr>
        <p:txBody>
          <a:bodyPr wrap="square" rtlCol="0">
            <a:spAutoFit/>
          </a:bodyPr>
          <a:lstStyle/>
          <a:p>
            <a:pPr algn="ctr"/>
            <a:r>
              <a:rPr lang="en-US" dirty="0">
                <a:solidFill>
                  <a:srgbClr val="FF0000"/>
                </a:solidFill>
              </a:rPr>
              <a:t>E</a:t>
            </a:r>
          </a:p>
        </p:txBody>
      </p:sp>
      <p:sp>
        <p:nvSpPr>
          <p:cNvPr id="27" name="TextBox 26">
            <a:extLst>
              <a:ext uri="{FF2B5EF4-FFF2-40B4-BE49-F238E27FC236}">
                <a16:creationId xmlns:a16="http://schemas.microsoft.com/office/drawing/2014/main" id="{192819CB-A1F5-9F00-5A36-63A4690CFA67}"/>
              </a:ext>
            </a:extLst>
          </p:cNvPr>
          <p:cNvSpPr txBox="1"/>
          <p:nvPr/>
        </p:nvSpPr>
        <p:spPr>
          <a:xfrm>
            <a:off x="4179568" y="1851419"/>
            <a:ext cx="281939" cy="369332"/>
          </a:xfrm>
          <a:prstGeom prst="rect">
            <a:avLst/>
          </a:prstGeom>
          <a:noFill/>
        </p:spPr>
        <p:txBody>
          <a:bodyPr wrap="square" rtlCol="0">
            <a:spAutoFit/>
          </a:bodyPr>
          <a:lstStyle/>
          <a:p>
            <a:pPr algn="ctr"/>
            <a:r>
              <a:rPr lang="en-US" dirty="0">
                <a:solidFill>
                  <a:srgbClr val="FF0000"/>
                </a:solidFill>
              </a:rPr>
              <a:t>D</a:t>
            </a:r>
          </a:p>
        </p:txBody>
      </p:sp>
      <p:sp>
        <p:nvSpPr>
          <p:cNvPr id="28" name="TextBox 27">
            <a:extLst>
              <a:ext uri="{FF2B5EF4-FFF2-40B4-BE49-F238E27FC236}">
                <a16:creationId xmlns:a16="http://schemas.microsoft.com/office/drawing/2014/main" id="{1769DAED-CB99-F0D9-5F3E-C1AA48DF5131}"/>
              </a:ext>
            </a:extLst>
          </p:cNvPr>
          <p:cNvSpPr txBox="1"/>
          <p:nvPr/>
        </p:nvSpPr>
        <p:spPr>
          <a:xfrm>
            <a:off x="3049904" y="4390815"/>
            <a:ext cx="281939" cy="369332"/>
          </a:xfrm>
          <a:prstGeom prst="rect">
            <a:avLst/>
          </a:prstGeom>
          <a:noFill/>
        </p:spPr>
        <p:txBody>
          <a:bodyPr wrap="square" rtlCol="0">
            <a:spAutoFit/>
          </a:bodyPr>
          <a:lstStyle/>
          <a:p>
            <a:pPr algn="ctr"/>
            <a:r>
              <a:rPr lang="en-US" dirty="0">
                <a:solidFill>
                  <a:srgbClr val="FF0000"/>
                </a:solidFill>
              </a:rPr>
              <a:t>C</a:t>
            </a:r>
          </a:p>
        </p:txBody>
      </p:sp>
      <p:sp>
        <p:nvSpPr>
          <p:cNvPr id="29" name="TextBox 28">
            <a:extLst>
              <a:ext uri="{FF2B5EF4-FFF2-40B4-BE49-F238E27FC236}">
                <a16:creationId xmlns:a16="http://schemas.microsoft.com/office/drawing/2014/main" id="{5514EDA5-1687-6C65-3A24-12533085D517}"/>
              </a:ext>
            </a:extLst>
          </p:cNvPr>
          <p:cNvSpPr txBox="1"/>
          <p:nvPr/>
        </p:nvSpPr>
        <p:spPr>
          <a:xfrm>
            <a:off x="1864995" y="4108716"/>
            <a:ext cx="281939" cy="369332"/>
          </a:xfrm>
          <a:prstGeom prst="rect">
            <a:avLst/>
          </a:prstGeom>
          <a:noFill/>
        </p:spPr>
        <p:txBody>
          <a:bodyPr wrap="square" rtlCol="0">
            <a:spAutoFit/>
          </a:bodyPr>
          <a:lstStyle/>
          <a:p>
            <a:pPr algn="ctr"/>
            <a:r>
              <a:rPr lang="en-US" dirty="0">
                <a:solidFill>
                  <a:srgbClr val="FF0000"/>
                </a:solidFill>
              </a:rPr>
              <a:t>B</a:t>
            </a:r>
          </a:p>
        </p:txBody>
      </p:sp>
      <p:sp>
        <p:nvSpPr>
          <p:cNvPr id="30" name="TextBox 29">
            <a:extLst>
              <a:ext uri="{FF2B5EF4-FFF2-40B4-BE49-F238E27FC236}">
                <a16:creationId xmlns:a16="http://schemas.microsoft.com/office/drawing/2014/main" id="{498E695E-A2BE-B148-8F46-78CCC6AB1983}"/>
              </a:ext>
            </a:extLst>
          </p:cNvPr>
          <p:cNvSpPr txBox="1"/>
          <p:nvPr/>
        </p:nvSpPr>
        <p:spPr>
          <a:xfrm>
            <a:off x="948690" y="4996934"/>
            <a:ext cx="281939" cy="369332"/>
          </a:xfrm>
          <a:prstGeom prst="rect">
            <a:avLst/>
          </a:prstGeom>
          <a:noFill/>
        </p:spPr>
        <p:txBody>
          <a:bodyPr wrap="square" rtlCol="0">
            <a:spAutoFit/>
          </a:bodyPr>
          <a:lstStyle/>
          <a:p>
            <a:pPr algn="ctr"/>
            <a:r>
              <a:rPr lang="en-US" dirty="0">
                <a:solidFill>
                  <a:srgbClr val="FF0000"/>
                </a:solidFill>
              </a:rPr>
              <a:t>A</a:t>
            </a:r>
          </a:p>
        </p:txBody>
      </p:sp>
      <p:graphicFrame>
        <p:nvGraphicFramePr>
          <p:cNvPr id="13" name="Table 12">
            <a:extLst>
              <a:ext uri="{FF2B5EF4-FFF2-40B4-BE49-F238E27FC236}">
                <a16:creationId xmlns:a16="http://schemas.microsoft.com/office/drawing/2014/main" id="{3E3D256B-4699-F1F3-1C94-AD5A1C6C985A}"/>
              </a:ext>
            </a:extLst>
          </p:cNvPr>
          <p:cNvGraphicFramePr>
            <a:graphicFrameLocks noGrp="1"/>
          </p:cNvGraphicFramePr>
          <p:nvPr>
            <p:extLst>
              <p:ext uri="{D42A27DB-BD31-4B8C-83A1-F6EECF244321}">
                <p14:modId xmlns:p14="http://schemas.microsoft.com/office/powerpoint/2010/main" val="3121372869"/>
              </p:ext>
            </p:extLst>
          </p:nvPr>
        </p:nvGraphicFramePr>
        <p:xfrm>
          <a:off x="3581399" y="4047837"/>
          <a:ext cx="5562596" cy="2803236"/>
        </p:xfrm>
        <a:graphic>
          <a:graphicData uri="http://schemas.openxmlformats.org/drawingml/2006/table">
            <a:tbl>
              <a:tblPr/>
              <a:tblGrid>
                <a:gridCol w="860500">
                  <a:extLst>
                    <a:ext uri="{9D8B030D-6E8A-4147-A177-3AD203B41FA5}">
                      <a16:colId xmlns:a16="http://schemas.microsoft.com/office/drawing/2014/main" val="1784075696"/>
                    </a:ext>
                  </a:extLst>
                </a:gridCol>
                <a:gridCol w="968301">
                  <a:extLst>
                    <a:ext uri="{9D8B030D-6E8A-4147-A177-3AD203B41FA5}">
                      <a16:colId xmlns:a16="http://schemas.microsoft.com/office/drawing/2014/main" val="3122922890"/>
                    </a:ext>
                  </a:extLst>
                </a:gridCol>
                <a:gridCol w="1075643">
                  <a:extLst>
                    <a:ext uri="{9D8B030D-6E8A-4147-A177-3AD203B41FA5}">
                      <a16:colId xmlns:a16="http://schemas.microsoft.com/office/drawing/2014/main" val="571392443"/>
                    </a:ext>
                  </a:extLst>
                </a:gridCol>
                <a:gridCol w="1226366">
                  <a:extLst>
                    <a:ext uri="{9D8B030D-6E8A-4147-A177-3AD203B41FA5}">
                      <a16:colId xmlns:a16="http://schemas.microsoft.com/office/drawing/2014/main" val="694415894"/>
                    </a:ext>
                  </a:extLst>
                </a:gridCol>
                <a:gridCol w="1431786">
                  <a:extLst>
                    <a:ext uri="{9D8B030D-6E8A-4147-A177-3AD203B41FA5}">
                      <a16:colId xmlns:a16="http://schemas.microsoft.com/office/drawing/2014/main" val="58829555"/>
                    </a:ext>
                  </a:extLst>
                </a:gridCol>
              </a:tblGrid>
              <a:tr h="627148">
                <a:tc>
                  <a:txBody>
                    <a:bodyPr/>
                    <a:lstStyle/>
                    <a:p>
                      <a:pPr marR="0" indent="0" algn="ctr" rtl="0">
                        <a:lnSpc>
                          <a:spcPct val="119000"/>
                        </a:lnSpc>
                        <a:spcBef>
                          <a:spcPts val="0"/>
                        </a:spcBef>
                        <a:spcAft>
                          <a:spcPts val="600"/>
                        </a:spcAft>
                      </a:pPr>
                      <a:r>
                        <a:rPr lang="en-US" sz="1000" kern="1400" dirty="0">
                          <a:ln>
                            <a:noFill/>
                          </a:ln>
                          <a:solidFill>
                            <a:srgbClr val="000000"/>
                          </a:solidFill>
                          <a:effectLst/>
                          <a:latin typeface="Times New Roman" panose="02020603050405020304" pitchFamily="18" charset="0"/>
                          <a:cs typeface="Times New Roman" panose="02020603050405020304" pitchFamily="18" charset="0"/>
                        </a:rPr>
                        <a:t>SEGMENT</a:t>
                      </a:r>
                      <a:endParaRPr lang="en-US" sz="7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000" kern="1400" dirty="0">
                          <a:ln>
                            <a:noFill/>
                          </a:ln>
                          <a:solidFill>
                            <a:srgbClr val="000000"/>
                          </a:solidFill>
                          <a:effectLst/>
                          <a:latin typeface="Times New Roman" panose="02020603050405020304" pitchFamily="18" charset="0"/>
                          <a:cs typeface="Times New Roman" panose="02020603050405020304" pitchFamily="18" charset="0"/>
                        </a:rPr>
                        <a:t>TEMP</a:t>
                      </a:r>
                      <a:br>
                        <a:rPr lang="en-US" sz="1000" kern="1400" dirty="0">
                          <a:ln>
                            <a:noFill/>
                          </a:ln>
                          <a:solidFill>
                            <a:srgbClr val="000000"/>
                          </a:solidFill>
                          <a:effectLst/>
                          <a:latin typeface="Times New Roman" panose="02020603050405020304" pitchFamily="18" charset="0"/>
                          <a:cs typeface="Times New Roman" panose="02020603050405020304" pitchFamily="18" charset="0"/>
                        </a:rPr>
                      </a:br>
                      <a:r>
                        <a:rPr lang="en-US" sz="1000" kern="1400" dirty="0">
                          <a:ln>
                            <a:noFill/>
                          </a:ln>
                          <a:solidFill>
                            <a:srgbClr val="000000"/>
                          </a:solidFill>
                          <a:effectLst/>
                          <a:latin typeface="Times New Roman" panose="02020603050405020304" pitchFamily="18" charset="0"/>
                          <a:cs typeface="Times New Roman" panose="02020603050405020304" pitchFamily="18" charset="0"/>
                        </a:rPr>
                        <a:t>CHANGE</a:t>
                      </a:r>
                      <a:endParaRPr lang="en-US" sz="7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000" kern="1400">
                          <a:ln>
                            <a:noFill/>
                          </a:ln>
                          <a:solidFill>
                            <a:srgbClr val="000000"/>
                          </a:solidFill>
                          <a:effectLst/>
                          <a:latin typeface="Times New Roman" panose="02020603050405020304" pitchFamily="18" charset="0"/>
                          <a:cs typeface="Times New Roman" panose="02020603050405020304" pitchFamily="18" charset="0"/>
                        </a:rPr>
                        <a:t>KINETIC ENERGY CHANGE</a:t>
                      </a:r>
                      <a:endParaRPr lang="en-US" sz="700" kern="140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000" kern="1400" dirty="0">
                          <a:ln>
                            <a:noFill/>
                          </a:ln>
                          <a:solidFill>
                            <a:srgbClr val="000000"/>
                          </a:solidFill>
                          <a:effectLst/>
                          <a:latin typeface="Times New Roman" panose="02020603050405020304" pitchFamily="18" charset="0"/>
                          <a:cs typeface="Times New Roman" panose="02020603050405020304" pitchFamily="18" charset="0"/>
                        </a:rPr>
                        <a:t>POTENTIAL ENERGY</a:t>
                      </a:r>
                      <a:br>
                        <a:rPr lang="en-US" sz="1000" kern="1400" dirty="0">
                          <a:ln>
                            <a:noFill/>
                          </a:ln>
                          <a:solidFill>
                            <a:srgbClr val="000000"/>
                          </a:solidFill>
                          <a:effectLst/>
                          <a:latin typeface="Times New Roman" panose="02020603050405020304" pitchFamily="18" charset="0"/>
                          <a:cs typeface="Times New Roman" panose="02020603050405020304" pitchFamily="18" charset="0"/>
                        </a:rPr>
                      </a:br>
                      <a:r>
                        <a:rPr lang="en-US" sz="1000" kern="1400" dirty="0">
                          <a:ln>
                            <a:noFill/>
                          </a:ln>
                          <a:solidFill>
                            <a:srgbClr val="000000"/>
                          </a:solidFill>
                          <a:effectLst/>
                          <a:latin typeface="Times New Roman" panose="02020603050405020304" pitchFamily="18" charset="0"/>
                          <a:cs typeface="Times New Roman" panose="02020603050405020304" pitchFamily="18" charset="0"/>
                        </a:rPr>
                        <a:t> CHANGE</a:t>
                      </a:r>
                      <a:endParaRPr lang="en-US" sz="7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000" kern="1400" dirty="0">
                          <a:ln>
                            <a:noFill/>
                          </a:ln>
                          <a:solidFill>
                            <a:srgbClr val="000000"/>
                          </a:solidFill>
                          <a:effectLst/>
                          <a:latin typeface="Times New Roman" panose="02020603050405020304" pitchFamily="18" charset="0"/>
                          <a:cs typeface="Times New Roman" panose="02020603050405020304" pitchFamily="18" charset="0"/>
                        </a:rPr>
                        <a:t>PHASE OR </a:t>
                      </a:r>
                      <a:br>
                        <a:rPr lang="en-US" sz="1000" kern="1400" dirty="0">
                          <a:ln>
                            <a:noFill/>
                          </a:ln>
                          <a:solidFill>
                            <a:srgbClr val="000000"/>
                          </a:solidFill>
                          <a:effectLst/>
                          <a:latin typeface="Times New Roman" panose="02020603050405020304" pitchFamily="18" charset="0"/>
                          <a:cs typeface="Times New Roman" panose="02020603050405020304" pitchFamily="18" charset="0"/>
                        </a:rPr>
                      </a:br>
                      <a:r>
                        <a:rPr lang="en-US" sz="1000" kern="1400" dirty="0">
                          <a:ln>
                            <a:noFill/>
                          </a:ln>
                          <a:solidFill>
                            <a:srgbClr val="000000"/>
                          </a:solidFill>
                          <a:effectLst/>
                          <a:latin typeface="Times New Roman" panose="02020603050405020304" pitchFamily="18" charset="0"/>
                          <a:cs typeface="Times New Roman" panose="02020603050405020304" pitchFamily="18" charset="0"/>
                        </a:rPr>
                        <a:t>PHASES</a:t>
                      </a:r>
                      <a:br>
                        <a:rPr lang="en-US" sz="1000" kern="1400" dirty="0">
                          <a:ln>
                            <a:noFill/>
                          </a:ln>
                          <a:solidFill>
                            <a:srgbClr val="000000"/>
                          </a:solidFill>
                          <a:effectLst/>
                          <a:latin typeface="Times New Roman" panose="02020603050405020304" pitchFamily="18" charset="0"/>
                          <a:cs typeface="Times New Roman" panose="02020603050405020304" pitchFamily="18" charset="0"/>
                        </a:rPr>
                      </a:br>
                      <a:r>
                        <a:rPr lang="en-US" sz="1000" kern="1400" dirty="0">
                          <a:ln>
                            <a:noFill/>
                          </a:ln>
                          <a:solidFill>
                            <a:srgbClr val="000000"/>
                          </a:solidFill>
                          <a:effectLst/>
                          <a:latin typeface="Times New Roman" panose="02020603050405020304" pitchFamily="18" charset="0"/>
                          <a:cs typeface="Times New Roman" panose="02020603050405020304" pitchFamily="18" charset="0"/>
                        </a:rPr>
                        <a:t>PRESENT</a:t>
                      </a:r>
                      <a:endParaRPr lang="en-US" sz="7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7671457"/>
                  </a:ext>
                </a:extLst>
              </a:tr>
              <a:tr h="435212">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AB</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b="1"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b="1"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621847"/>
                  </a:ext>
                </a:extLst>
              </a:tr>
              <a:tr h="435212">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BC</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1"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0176056"/>
                  </a:ext>
                </a:extLst>
              </a:tr>
              <a:tr h="435226">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CD</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1"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1"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0039199"/>
                  </a:ext>
                </a:extLst>
              </a:tr>
              <a:tr h="435212">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DE</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1"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kern="1400" dirty="0">
                        <a:ln>
                          <a:noFill/>
                        </a:ln>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79544"/>
                  </a:ext>
                </a:extLst>
              </a:tr>
              <a:tr h="435226">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EF</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1"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1"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6465784"/>
                  </a:ext>
                </a:extLst>
              </a:tr>
            </a:tbl>
          </a:graphicData>
        </a:graphic>
      </p:graphicFrame>
    </p:spTree>
    <p:extLst>
      <p:ext uri="{BB962C8B-B14F-4D97-AF65-F5344CB8AC3E}">
        <p14:creationId xmlns:p14="http://schemas.microsoft.com/office/powerpoint/2010/main" val="3593283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890EA-D615-1534-CBC1-DF87A858C2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6DE30DC-E249-0297-38F6-B9E316A69CC0}"/>
              </a:ext>
            </a:extLst>
          </p:cNvPr>
          <p:cNvSpPr txBox="1"/>
          <p:nvPr/>
        </p:nvSpPr>
        <p:spPr>
          <a:xfrm>
            <a:off x="-2" y="0"/>
            <a:ext cx="9143997" cy="400110"/>
          </a:xfrm>
          <a:prstGeom prst="rect">
            <a:avLst/>
          </a:prstGeom>
          <a:solidFill>
            <a:srgbClr val="FFC5C5"/>
          </a:solidFill>
        </p:spPr>
        <p:txBody>
          <a:bodyPr wrap="square" rtlCol="0">
            <a:spAutoFit/>
          </a:bodyPr>
          <a:lstStyle/>
          <a:p>
            <a:r>
              <a:rPr lang="en-US" sz="2000" dirty="0">
                <a:latin typeface="Times New Roman" panose="02020603050405020304" pitchFamily="18" charset="0"/>
                <a:cs typeface="Times New Roman" panose="02020603050405020304" pitchFamily="18" charset="0"/>
              </a:rPr>
              <a:t>10.  Let’s see what is happening at each segment now.  </a:t>
            </a:r>
            <a:endParaRPr lang="en-US" dirty="0"/>
          </a:p>
        </p:txBody>
      </p:sp>
      <p:cxnSp>
        <p:nvCxnSpPr>
          <p:cNvPr id="4" name="Straight Connector 3">
            <a:extLst>
              <a:ext uri="{FF2B5EF4-FFF2-40B4-BE49-F238E27FC236}">
                <a16:creationId xmlns:a16="http://schemas.microsoft.com/office/drawing/2014/main" id="{68CC2ACE-6990-7EC3-6957-5D6C8D197D67}"/>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E7838670-C8F1-90E4-4EB5-5A81A9CF8E39}"/>
              </a:ext>
            </a:extLst>
          </p:cNvPr>
          <p:cNvCxnSpPr>
            <a:cxnSpLocks/>
          </p:cNvCxnSpPr>
          <p:nvPr/>
        </p:nvCxnSpPr>
        <p:spPr>
          <a:xfrm>
            <a:off x="1371600" y="5486400"/>
            <a:ext cx="205740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5F73DC33-865F-33B5-1FB7-8CFE5B61A1B1}"/>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The Heating Curve for WATER</a:t>
            </a:r>
          </a:p>
        </p:txBody>
      </p:sp>
      <p:sp>
        <p:nvSpPr>
          <p:cNvPr id="8" name="TextBox 7">
            <a:extLst>
              <a:ext uri="{FF2B5EF4-FFF2-40B4-BE49-F238E27FC236}">
                <a16:creationId xmlns:a16="http://schemas.microsoft.com/office/drawing/2014/main" id="{00A6EB9B-2D46-6AAC-C300-45D4D14BB57C}"/>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Temp</a:t>
            </a:r>
          </a:p>
          <a:p>
            <a:pPr algn="ctr"/>
            <a:r>
              <a:rPr lang="en-US" sz="2000" dirty="0">
                <a:solidFill>
                  <a:srgbClr val="FF0000"/>
                </a:solidFill>
                <a:latin typeface="Times New Roman" panose="02020603050405020304" pitchFamily="18" charset="0"/>
                <a:cs typeface="Times New Roman" panose="02020603050405020304" pitchFamily="18" charset="0"/>
              </a:rPr>
              <a:t>In </a:t>
            </a:r>
          </a:p>
          <a:p>
            <a:pPr algn="ctr"/>
            <a:r>
              <a:rPr lang="en-US" sz="2000" dirty="0">
                <a:solidFill>
                  <a:srgbClr val="FF0000"/>
                </a:solidFill>
                <a:latin typeface="Times New Roman" panose="02020603050405020304" pitchFamily="18" charset="0"/>
                <a:cs typeface="Times New Roman" panose="02020603050405020304" pitchFamily="18" charset="0"/>
              </a:rPr>
              <a:t>Kelvin</a:t>
            </a:r>
          </a:p>
        </p:txBody>
      </p:sp>
      <p:cxnSp>
        <p:nvCxnSpPr>
          <p:cNvPr id="3" name="Straight Connector 2">
            <a:extLst>
              <a:ext uri="{FF2B5EF4-FFF2-40B4-BE49-F238E27FC236}">
                <a16:creationId xmlns:a16="http://schemas.microsoft.com/office/drawing/2014/main" id="{99FB346A-2733-7029-8085-13685495BF51}"/>
              </a:ext>
            </a:extLst>
          </p:cNvPr>
          <p:cNvCxnSpPr>
            <a:cxnSpLocks/>
          </p:cNvCxnSpPr>
          <p:nvPr/>
        </p:nvCxnSpPr>
        <p:spPr>
          <a:xfrm flipH="1">
            <a:off x="948690" y="4495800"/>
            <a:ext cx="422909"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F63B20F5-5F93-B137-C168-639556149AE2}"/>
              </a:ext>
            </a:extLst>
          </p:cNvPr>
          <p:cNvSpPr txBox="1"/>
          <p:nvPr/>
        </p:nvSpPr>
        <p:spPr>
          <a:xfrm>
            <a:off x="225741" y="4311134"/>
            <a:ext cx="708661" cy="400110"/>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273</a:t>
            </a:r>
          </a:p>
        </p:txBody>
      </p:sp>
      <p:cxnSp>
        <p:nvCxnSpPr>
          <p:cNvPr id="9" name="Straight Connector 8">
            <a:extLst>
              <a:ext uri="{FF2B5EF4-FFF2-40B4-BE49-F238E27FC236}">
                <a16:creationId xmlns:a16="http://schemas.microsoft.com/office/drawing/2014/main" id="{1D2DB55F-3BEB-FBE5-F702-682346CCEC02}"/>
              </a:ext>
            </a:extLst>
          </p:cNvPr>
          <p:cNvCxnSpPr>
            <a:cxnSpLocks/>
          </p:cNvCxnSpPr>
          <p:nvPr/>
        </p:nvCxnSpPr>
        <p:spPr>
          <a:xfrm flipH="1">
            <a:off x="920115" y="2283140"/>
            <a:ext cx="451484"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81DD7400-BD44-43DF-1664-66FF235D16AD}"/>
              </a:ext>
            </a:extLst>
          </p:cNvPr>
          <p:cNvSpPr txBox="1"/>
          <p:nvPr/>
        </p:nvSpPr>
        <p:spPr>
          <a:xfrm>
            <a:off x="279080" y="2087686"/>
            <a:ext cx="708661" cy="400110"/>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373</a:t>
            </a:r>
          </a:p>
        </p:txBody>
      </p:sp>
      <p:cxnSp>
        <p:nvCxnSpPr>
          <p:cNvPr id="11" name="Straight Connector 10">
            <a:extLst>
              <a:ext uri="{FF2B5EF4-FFF2-40B4-BE49-F238E27FC236}">
                <a16:creationId xmlns:a16="http://schemas.microsoft.com/office/drawing/2014/main" id="{0EA94D44-8318-C2D5-4524-6409EE7DE6BE}"/>
              </a:ext>
            </a:extLst>
          </p:cNvPr>
          <p:cNvCxnSpPr>
            <a:cxnSpLocks/>
          </p:cNvCxnSpPr>
          <p:nvPr/>
        </p:nvCxnSpPr>
        <p:spPr>
          <a:xfrm flipV="1">
            <a:off x="1371599" y="4495800"/>
            <a:ext cx="609601" cy="685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551AA78-823A-D953-4576-C577025DA73F}"/>
              </a:ext>
            </a:extLst>
          </p:cNvPr>
          <p:cNvCxnSpPr>
            <a:cxnSpLocks/>
          </p:cNvCxnSpPr>
          <p:nvPr/>
        </p:nvCxnSpPr>
        <p:spPr>
          <a:xfrm>
            <a:off x="1981200" y="4495800"/>
            <a:ext cx="990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A4CAD69-FB3B-E3E7-39F2-DC5BACADA806}"/>
              </a:ext>
            </a:extLst>
          </p:cNvPr>
          <p:cNvCxnSpPr>
            <a:cxnSpLocks/>
          </p:cNvCxnSpPr>
          <p:nvPr/>
        </p:nvCxnSpPr>
        <p:spPr>
          <a:xfrm flipV="1">
            <a:off x="2971800" y="2283142"/>
            <a:ext cx="1348738" cy="22126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430B66F-C152-B89F-F32D-FD5A4FE6C10E}"/>
              </a:ext>
            </a:extLst>
          </p:cNvPr>
          <p:cNvCxnSpPr>
            <a:cxnSpLocks/>
          </p:cNvCxnSpPr>
          <p:nvPr/>
        </p:nvCxnSpPr>
        <p:spPr>
          <a:xfrm>
            <a:off x="4320538" y="2283142"/>
            <a:ext cx="215646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7846B0E-F9B5-76F7-02D2-5DB46166341F}"/>
              </a:ext>
            </a:extLst>
          </p:cNvPr>
          <p:cNvCxnSpPr>
            <a:cxnSpLocks/>
          </p:cNvCxnSpPr>
          <p:nvPr/>
        </p:nvCxnSpPr>
        <p:spPr>
          <a:xfrm flipV="1">
            <a:off x="6477000" y="1061085"/>
            <a:ext cx="742946" cy="1222057"/>
          </a:xfrm>
          <a:prstGeom prst="line">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5377C9B7-FEAF-CB09-22AC-C1D47532638C}"/>
              </a:ext>
            </a:extLst>
          </p:cNvPr>
          <p:cNvSpPr/>
          <p:nvPr/>
        </p:nvSpPr>
        <p:spPr>
          <a:xfrm>
            <a:off x="4271009"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175E32C-915B-4453-58D8-75285DD4EDB6}"/>
              </a:ext>
            </a:extLst>
          </p:cNvPr>
          <p:cNvSpPr/>
          <p:nvPr/>
        </p:nvSpPr>
        <p:spPr>
          <a:xfrm>
            <a:off x="6427469"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8D0BFBD-E2F3-84C0-35F0-E1C30FE40B60}"/>
              </a:ext>
            </a:extLst>
          </p:cNvPr>
          <p:cNvSpPr/>
          <p:nvPr/>
        </p:nvSpPr>
        <p:spPr>
          <a:xfrm>
            <a:off x="2922268" y="445070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F4161AB-998C-A08A-3979-0294F88C4B55}"/>
              </a:ext>
            </a:extLst>
          </p:cNvPr>
          <p:cNvSpPr/>
          <p:nvPr/>
        </p:nvSpPr>
        <p:spPr>
          <a:xfrm>
            <a:off x="1931668" y="445070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8C05113-C4BB-61A0-0F91-B07306F8E44F}"/>
              </a:ext>
            </a:extLst>
          </p:cNvPr>
          <p:cNvSpPr/>
          <p:nvPr/>
        </p:nvSpPr>
        <p:spPr>
          <a:xfrm>
            <a:off x="1322070" y="5104057"/>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BF47865-B7BA-16DB-52EB-4D220BACB862}"/>
              </a:ext>
            </a:extLst>
          </p:cNvPr>
          <p:cNvSpPr/>
          <p:nvPr/>
        </p:nvSpPr>
        <p:spPr>
          <a:xfrm>
            <a:off x="6934200" y="1394044"/>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D935166-2221-009A-58A6-AB9158A01D87}"/>
              </a:ext>
            </a:extLst>
          </p:cNvPr>
          <p:cNvSpPr txBox="1"/>
          <p:nvPr/>
        </p:nvSpPr>
        <p:spPr>
          <a:xfrm>
            <a:off x="7010398" y="1394044"/>
            <a:ext cx="281939" cy="369332"/>
          </a:xfrm>
          <a:prstGeom prst="rect">
            <a:avLst/>
          </a:prstGeom>
          <a:noFill/>
        </p:spPr>
        <p:txBody>
          <a:bodyPr wrap="square" rtlCol="0">
            <a:spAutoFit/>
          </a:bodyPr>
          <a:lstStyle/>
          <a:p>
            <a:r>
              <a:rPr lang="en-US" dirty="0">
                <a:solidFill>
                  <a:srgbClr val="FF0000"/>
                </a:solidFill>
              </a:rPr>
              <a:t>F</a:t>
            </a:r>
          </a:p>
        </p:txBody>
      </p:sp>
      <p:sp>
        <p:nvSpPr>
          <p:cNvPr id="26" name="TextBox 25">
            <a:extLst>
              <a:ext uri="{FF2B5EF4-FFF2-40B4-BE49-F238E27FC236}">
                <a16:creationId xmlns:a16="http://schemas.microsoft.com/office/drawing/2014/main" id="{AB056AE6-AEE7-129B-784C-75745EE2207A}"/>
              </a:ext>
            </a:extLst>
          </p:cNvPr>
          <p:cNvSpPr txBox="1"/>
          <p:nvPr/>
        </p:nvSpPr>
        <p:spPr>
          <a:xfrm>
            <a:off x="6476999" y="2171376"/>
            <a:ext cx="281939" cy="369332"/>
          </a:xfrm>
          <a:prstGeom prst="rect">
            <a:avLst/>
          </a:prstGeom>
          <a:noFill/>
        </p:spPr>
        <p:txBody>
          <a:bodyPr wrap="square" rtlCol="0">
            <a:spAutoFit/>
          </a:bodyPr>
          <a:lstStyle/>
          <a:p>
            <a:pPr algn="ctr"/>
            <a:r>
              <a:rPr lang="en-US" dirty="0">
                <a:solidFill>
                  <a:srgbClr val="FF0000"/>
                </a:solidFill>
              </a:rPr>
              <a:t>E</a:t>
            </a:r>
          </a:p>
        </p:txBody>
      </p:sp>
      <p:sp>
        <p:nvSpPr>
          <p:cNvPr id="27" name="TextBox 26">
            <a:extLst>
              <a:ext uri="{FF2B5EF4-FFF2-40B4-BE49-F238E27FC236}">
                <a16:creationId xmlns:a16="http://schemas.microsoft.com/office/drawing/2014/main" id="{2E87F7A2-7624-E3B1-B303-F6B143F59060}"/>
              </a:ext>
            </a:extLst>
          </p:cNvPr>
          <p:cNvSpPr txBox="1"/>
          <p:nvPr/>
        </p:nvSpPr>
        <p:spPr>
          <a:xfrm>
            <a:off x="4179568" y="1851419"/>
            <a:ext cx="281939" cy="369332"/>
          </a:xfrm>
          <a:prstGeom prst="rect">
            <a:avLst/>
          </a:prstGeom>
          <a:noFill/>
        </p:spPr>
        <p:txBody>
          <a:bodyPr wrap="square" rtlCol="0">
            <a:spAutoFit/>
          </a:bodyPr>
          <a:lstStyle/>
          <a:p>
            <a:pPr algn="ctr"/>
            <a:r>
              <a:rPr lang="en-US" dirty="0">
                <a:solidFill>
                  <a:srgbClr val="FF0000"/>
                </a:solidFill>
              </a:rPr>
              <a:t>D</a:t>
            </a:r>
          </a:p>
        </p:txBody>
      </p:sp>
      <p:sp>
        <p:nvSpPr>
          <p:cNvPr id="28" name="TextBox 27">
            <a:extLst>
              <a:ext uri="{FF2B5EF4-FFF2-40B4-BE49-F238E27FC236}">
                <a16:creationId xmlns:a16="http://schemas.microsoft.com/office/drawing/2014/main" id="{A61D235C-9F7B-D61D-42C8-E0143CB73A6E}"/>
              </a:ext>
            </a:extLst>
          </p:cNvPr>
          <p:cNvSpPr txBox="1"/>
          <p:nvPr/>
        </p:nvSpPr>
        <p:spPr>
          <a:xfrm>
            <a:off x="3049904" y="4390815"/>
            <a:ext cx="281939" cy="369332"/>
          </a:xfrm>
          <a:prstGeom prst="rect">
            <a:avLst/>
          </a:prstGeom>
          <a:noFill/>
        </p:spPr>
        <p:txBody>
          <a:bodyPr wrap="square" rtlCol="0">
            <a:spAutoFit/>
          </a:bodyPr>
          <a:lstStyle/>
          <a:p>
            <a:pPr algn="ctr"/>
            <a:r>
              <a:rPr lang="en-US" dirty="0">
                <a:solidFill>
                  <a:srgbClr val="FF0000"/>
                </a:solidFill>
              </a:rPr>
              <a:t>C</a:t>
            </a:r>
          </a:p>
        </p:txBody>
      </p:sp>
      <p:sp>
        <p:nvSpPr>
          <p:cNvPr id="29" name="TextBox 28">
            <a:extLst>
              <a:ext uri="{FF2B5EF4-FFF2-40B4-BE49-F238E27FC236}">
                <a16:creationId xmlns:a16="http://schemas.microsoft.com/office/drawing/2014/main" id="{7D7C8DC2-62A4-0BBC-FF51-35A723802102}"/>
              </a:ext>
            </a:extLst>
          </p:cNvPr>
          <p:cNvSpPr txBox="1"/>
          <p:nvPr/>
        </p:nvSpPr>
        <p:spPr>
          <a:xfrm>
            <a:off x="1864995" y="4108716"/>
            <a:ext cx="281939" cy="369332"/>
          </a:xfrm>
          <a:prstGeom prst="rect">
            <a:avLst/>
          </a:prstGeom>
          <a:noFill/>
        </p:spPr>
        <p:txBody>
          <a:bodyPr wrap="square" rtlCol="0">
            <a:spAutoFit/>
          </a:bodyPr>
          <a:lstStyle/>
          <a:p>
            <a:pPr algn="ctr"/>
            <a:r>
              <a:rPr lang="en-US" dirty="0">
                <a:solidFill>
                  <a:srgbClr val="FF0000"/>
                </a:solidFill>
              </a:rPr>
              <a:t>B</a:t>
            </a:r>
          </a:p>
        </p:txBody>
      </p:sp>
      <p:sp>
        <p:nvSpPr>
          <p:cNvPr id="30" name="TextBox 29">
            <a:extLst>
              <a:ext uri="{FF2B5EF4-FFF2-40B4-BE49-F238E27FC236}">
                <a16:creationId xmlns:a16="http://schemas.microsoft.com/office/drawing/2014/main" id="{B2B9E890-E406-53E8-8E09-A0B74998550B}"/>
              </a:ext>
            </a:extLst>
          </p:cNvPr>
          <p:cNvSpPr txBox="1"/>
          <p:nvPr/>
        </p:nvSpPr>
        <p:spPr>
          <a:xfrm>
            <a:off x="948690" y="4996934"/>
            <a:ext cx="281939" cy="369332"/>
          </a:xfrm>
          <a:prstGeom prst="rect">
            <a:avLst/>
          </a:prstGeom>
          <a:noFill/>
        </p:spPr>
        <p:txBody>
          <a:bodyPr wrap="square" rtlCol="0">
            <a:spAutoFit/>
          </a:bodyPr>
          <a:lstStyle/>
          <a:p>
            <a:pPr algn="ctr"/>
            <a:r>
              <a:rPr lang="en-US" dirty="0">
                <a:solidFill>
                  <a:srgbClr val="FF0000"/>
                </a:solidFill>
              </a:rPr>
              <a:t>A</a:t>
            </a:r>
          </a:p>
        </p:txBody>
      </p:sp>
      <p:graphicFrame>
        <p:nvGraphicFramePr>
          <p:cNvPr id="22" name="Table 21">
            <a:extLst>
              <a:ext uri="{FF2B5EF4-FFF2-40B4-BE49-F238E27FC236}">
                <a16:creationId xmlns:a16="http://schemas.microsoft.com/office/drawing/2014/main" id="{265217FA-E22E-063A-230A-0CFF78AAC793}"/>
              </a:ext>
            </a:extLst>
          </p:cNvPr>
          <p:cNvGraphicFramePr>
            <a:graphicFrameLocks noGrp="1"/>
          </p:cNvGraphicFramePr>
          <p:nvPr>
            <p:extLst>
              <p:ext uri="{D42A27DB-BD31-4B8C-83A1-F6EECF244321}">
                <p14:modId xmlns:p14="http://schemas.microsoft.com/office/powerpoint/2010/main" val="3690180753"/>
              </p:ext>
            </p:extLst>
          </p:nvPr>
        </p:nvGraphicFramePr>
        <p:xfrm>
          <a:off x="3581399" y="4047837"/>
          <a:ext cx="5562596" cy="2803236"/>
        </p:xfrm>
        <a:graphic>
          <a:graphicData uri="http://schemas.openxmlformats.org/drawingml/2006/table">
            <a:tbl>
              <a:tblPr/>
              <a:tblGrid>
                <a:gridCol w="860500">
                  <a:extLst>
                    <a:ext uri="{9D8B030D-6E8A-4147-A177-3AD203B41FA5}">
                      <a16:colId xmlns:a16="http://schemas.microsoft.com/office/drawing/2014/main" val="1784075696"/>
                    </a:ext>
                  </a:extLst>
                </a:gridCol>
                <a:gridCol w="968301">
                  <a:extLst>
                    <a:ext uri="{9D8B030D-6E8A-4147-A177-3AD203B41FA5}">
                      <a16:colId xmlns:a16="http://schemas.microsoft.com/office/drawing/2014/main" val="3122922890"/>
                    </a:ext>
                  </a:extLst>
                </a:gridCol>
                <a:gridCol w="1075643">
                  <a:extLst>
                    <a:ext uri="{9D8B030D-6E8A-4147-A177-3AD203B41FA5}">
                      <a16:colId xmlns:a16="http://schemas.microsoft.com/office/drawing/2014/main" val="571392443"/>
                    </a:ext>
                  </a:extLst>
                </a:gridCol>
                <a:gridCol w="1226366">
                  <a:extLst>
                    <a:ext uri="{9D8B030D-6E8A-4147-A177-3AD203B41FA5}">
                      <a16:colId xmlns:a16="http://schemas.microsoft.com/office/drawing/2014/main" val="694415894"/>
                    </a:ext>
                  </a:extLst>
                </a:gridCol>
                <a:gridCol w="1431786">
                  <a:extLst>
                    <a:ext uri="{9D8B030D-6E8A-4147-A177-3AD203B41FA5}">
                      <a16:colId xmlns:a16="http://schemas.microsoft.com/office/drawing/2014/main" val="58829555"/>
                    </a:ext>
                  </a:extLst>
                </a:gridCol>
              </a:tblGrid>
              <a:tr h="627148">
                <a:tc>
                  <a:txBody>
                    <a:bodyPr/>
                    <a:lstStyle/>
                    <a:p>
                      <a:pPr marR="0" indent="0" algn="ctr" rtl="0">
                        <a:lnSpc>
                          <a:spcPct val="119000"/>
                        </a:lnSpc>
                        <a:spcBef>
                          <a:spcPts val="0"/>
                        </a:spcBef>
                        <a:spcAft>
                          <a:spcPts val="600"/>
                        </a:spcAft>
                      </a:pPr>
                      <a:r>
                        <a:rPr lang="en-US" sz="1000" kern="1400" dirty="0">
                          <a:ln>
                            <a:noFill/>
                          </a:ln>
                          <a:solidFill>
                            <a:srgbClr val="000000"/>
                          </a:solidFill>
                          <a:effectLst/>
                          <a:latin typeface="Times New Roman" panose="02020603050405020304" pitchFamily="18" charset="0"/>
                          <a:cs typeface="Times New Roman" panose="02020603050405020304" pitchFamily="18" charset="0"/>
                        </a:rPr>
                        <a:t>SEGMENT</a:t>
                      </a:r>
                      <a:endParaRPr lang="en-US" sz="7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000" kern="1400" dirty="0">
                          <a:ln>
                            <a:noFill/>
                          </a:ln>
                          <a:solidFill>
                            <a:srgbClr val="000000"/>
                          </a:solidFill>
                          <a:effectLst/>
                          <a:latin typeface="Times New Roman" panose="02020603050405020304" pitchFamily="18" charset="0"/>
                          <a:cs typeface="Times New Roman" panose="02020603050405020304" pitchFamily="18" charset="0"/>
                        </a:rPr>
                        <a:t>TEMP</a:t>
                      </a:r>
                      <a:br>
                        <a:rPr lang="en-US" sz="1000" kern="1400" dirty="0">
                          <a:ln>
                            <a:noFill/>
                          </a:ln>
                          <a:solidFill>
                            <a:srgbClr val="000000"/>
                          </a:solidFill>
                          <a:effectLst/>
                          <a:latin typeface="Times New Roman" panose="02020603050405020304" pitchFamily="18" charset="0"/>
                          <a:cs typeface="Times New Roman" panose="02020603050405020304" pitchFamily="18" charset="0"/>
                        </a:rPr>
                      </a:br>
                      <a:r>
                        <a:rPr lang="en-US" sz="1000" kern="1400" dirty="0">
                          <a:ln>
                            <a:noFill/>
                          </a:ln>
                          <a:solidFill>
                            <a:srgbClr val="000000"/>
                          </a:solidFill>
                          <a:effectLst/>
                          <a:latin typeface="Times New Roman" panose="02020603050405020304" pitchFamily="18" charset="0"/>
                          <a:cs typeface="Times New Roman" panose="02020603050405020304" pitchFamily="18" charset="0"/>
                        </a:rPr>
                        <a:t>CHANGE</a:t>
                      </a:r>
                      <a:endParaRPr lang="en-US" sz="7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000" kern="1400">
                          <a:ln>
                            <a:noFill/>
                          </a:ln>
                          <a:solidFill>
                            <a:srgbClr val="000000"/>
                          </a:solidFill>
                          <a:effectLst/>
                          <a:latin typeface="Times New Roman" panose="02020603050405020304" pitchFamily="18" charset="0"/>
                          <a:cs typeface="Times New Roman" panose="02020603050405020304" pitchFamily="18" charset="0"/>
                        </a:rPr>
                        <a:t>KINETIC ENERGY CHANGE</a:t>
                      </a:r>
                      <a:endParaRPr lang="en-US" sz="700" kern="140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000" kern="1400" dirty="0">
                          <a:ln>
                            <a:noFill/>
                          </a:ln>
                          <a:solidFill>
                            <a:srgbClr val="000000"/>
                          </a:solidFill>
                          <a:effectLst/>
                          <a:latin typeface="Times New Roman" panose="02020603050405020304" pitchFamily="18" charset="0"/>
                          <a:cs typeface="Times New Roman" panose="02020603050405020304" pitchFamily="18" charset="0"/>
                        </a:rPr>
                        <a:t>POTENTIAL ENERGY</a:t>
                      </a:r>
                      <a:br>
                        <a:rPr lang="en-US" sz="1000" kern="1400" dirty="0">
                          <a:ln>
                            <a:noFill/>
                          </a:ln>
                          <a:solidFill>
                            <a:srgbClr val="000000"/>
                          </a:solidFill>
                          <a:effectLst/>
                          <a:latin typeface="Times New Roman" panose="02020603050405020304" pitchFamily="18" charset="0"/>
                          <a:cs typeface="Times New Roman" panose="02020603050405020304" pitchFamily="18" charset="0"/>
                        </a:rPr>
                      </a:br>
                      <a:r>
                        <a:rPr lang="en-US" sz="1000" kern="1400" dirty="0">
                          <a:ln>
                            <a:noFill/>
                          </a:ln>
                          <a:solidFill>
                            <a:srgbClr val="000000"/>
                          </a:solidFill>
                          <a:effectLst/>
                          <a:latin typeface="Times New Roman" panose="02020603050405020304" pitchFamily="18" charset="0"/>
                          <a:cs typeface="Times New Roman" panose="02020603050405020304" pitchFamily="18" charset="0"/>
                        </a:rPr>
                        <a:t> CHANGE</a:t>
                      </a:r>
                      <a:endParaRPr lang="en-US" sz="7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000" kern="1400" dirty="0">
                          <a:ln>
                            <a:noFill/>
                          </a:ln>
                          <a:solidFill>
                            <a:srgbClr val="000000"/>
                          </a:solidFill>
                          <a:effectLst/>
                          <a:latin typeface="Times New Roman" panose="02020603050405020304" pitchFamily="18" charset="0"/>
                          <a:cs typeface="Times New Roman" panose="02020603050405020304" pitchFamily="18" charset="0"/>
                        </a:rPr>
                        <a:t>PHASE OR </a:t>
                      </a:r>
                      <a:br>
                        <a:rPr lang="en-US" sz="1000" kern="1400" dirty="0">
                          <a:ln>
                            <a:noFill/>
                          </a:ln>
                          <a:solidFill>
                            <a:srgbClr val="000000"/>
                          </a:solidFill>
                          <a:effectLst/>
                          <a:latin typeface="Times New Roman" panose="02020603050405020304" pitchFamily="18" charset="0"/>
                          <a:cs typeface="Times New Roman" panose="02020603050405020304" pitchFamily="18" charset="0"/>
                        </a:rPr>
                      </a:br>
                      <a:r>
                        <a:rPr lang="en-US" sz="1000" kern="1400" dirty="0">
                          <a:ln>
                            <a:noFill/>
                          </a:ln>
                          <a:solidFill>
                            <a:srgbClr val="000000"/>
                          </a:solidFill>
                          <a:effectLst/>
                          <a:latin typeface="Times New Roman" panose="02020603050405020304" pitchFamily="18" charset="0"/>
                          <a:cs typeface="Times New Roman" panose="02020603050405020304" pitchFamily="18" charset="0"/>
                        </a:rPr>
                        <a:t>PHASES</a:t>
                      </a:r>
                      <a:br>
                        <a:rPr lang="en-US" sz="1000" kern="1400" dirty="0">
                          <a:ln>
                            <a:noFill/>
                          </a:ln>
                          <a:solidFill>
                            <a:srgbClr val="000000"/>
                          </a:solidFill>
                          <a:effectLst/>
                          <a:latin typeface="Times New Roman" panose="02020603050405020304" pitchFamily="18" charset="0"/>
                          <a:cs typeface="Times New Roman" panose="02020603050405020304" pitchFamily="18" charset="0"/>
                        </a:rPr>
                      </a:br>
                      <a:r>
                        <a:rPr lang="en-US" sz="1000" kern="1400" dirty="0">
                          <a:ln>
                            <a:noFill/>
                          </a:ln>
                          <a:solidFill>
                            <a:srgbClr val="000000"/>
                          </a:solidFill>
                          <a:effectLst/>
                          <a:latin typeface="Times New Roman" panose="02020603050405020304" pitchFamily="18" charset="0"/>
                          <a:cs typeface="Times New Roman" panose="02020603050405020304" pitchFamily="18" charset="0"/>
                        </a:rPr>
                        <a:t>PRESENT</a:t>
                      </a:r>
                      <a:endParaRPr lang="en-US" sz="7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7671457"/>
                  </a:ext>
                </a:extLst>
              </a:tr>
              <a:tr h="435212">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AB</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b="1" kern="1400" dirty="0">
                          <a:ln>
                            <a:noFill/>
                          </a:ln>
                          <a:solidFill>
                            <a:srgbClr val="FF0000"/>
                          </a:solidFill>
                          <a:effectLst/>
                          <a:latin typeface="Times New Roman" panose="02020603050405020304" pitchFamily="18" charset="0"/>
                          <a:cs typeface="Times New Roman" panose="02020603050405020304" pitchFamily="18" charset="0"/>
                        </a:rPr>
                        <a:t>INC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b="1" kern="1400" dirty="0">
                          <a:ln>
                            <a:noFill/>
                          </a:ln>
                          <a:solidFill>
                            <a:srgbClr val="FF0000"/>
                          </a:solidFill>
                          <a:effectLst/>
                          <a:latin typeface="Times New Roman" panose="02020603050405020304" pitchFamily="18" charset="0"/>
                          <a:cs typeface="Times New Roman" panose="02020603050405020304" pitchFamily="18" charset="0"/>
                        </a:rPr>
                        <a:t>INC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r>
                        <a:rPr lang="en-US" sz="1600" kern="1400" dirty="0">
                          <a:ln>
                            <a:noFill/>
                          </a:ln>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solid </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621847"/>
                  </a:ext>
                </a:extLst>
              </a:tr>
              <a:tr h="435212">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BC</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r>
                        <a:rPr lang="en-US" sz="1600" b="1" kern="1400" dirty="0">
                          <a:ln>
                            <a:noFill/>
                          </a:ln>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1" kern="1400" dirty="0">
                          <a:ln>
                            <a:noFill/>
                          </a:ln>
                          <a:solidFill>
                            <a:srgbClr val="0000FF"/>
                          </a:solidFill>
                          <a:effectLst/>
                          <a:latin typeface="Times New Roman" panose="02020603050405020304" pitchFamily="18" charset="0"/>
                          <a:cs typeface="Times New Roman" panose="02020603050405020304" pitchFamily="18" charset="0"/>
                        </a:rPr>
                        <a:t>INC</a:t>
                      </a:r>
                      <a:r>
                        <a:rPr lang="en-US" sz="1600" b="1" kern="1400" dirty="0">
                          <a:ln>
                            <a:noFill/>
                          </a:ln>
                          <a:solidFill>
                            <a:srgbClr val="FF0000"/>
                          </a:solidFill>
                          <a:effectLst/>
                          <a:latin typeface="Times New Roman" panose="02020603050405020304" pitchFamily="18" charset="0"/>
                          <a:cs typeface="Times New Roman" panose="02020603050405020304" pitchFamily="18" charset="0"/>
                        </a:rPr>
                        <a:t> </a:t>
                      </a:r>
                      <a:r>
                        <a:rPr lang="en-US" sz="1600" kern="1400" dirty="0">
                          <a:ln>
                            <a:noFill/>
                          </a:ln>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 S→L</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0176056"/>
                  </a:ext>
                </a:extLst>
              </a:tr>
              <a:tr h="435226">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CD</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1" kern="1400" dirty="0">
                          <a:ln>
                            <a:noFill/>
                          </a:ln>
                          <a:solidFill>
                            <a:srgbClr val="FF0000"/>
                          </a:solidFill>
                          <a:effectLst/>
                          <a:latin typeface="Times New Roman" panose="02020603050405020304" pitchFamily="18" charset="0"/>
                          <a:cs typeface="Times New Roman" panose="02020603050405020304" pitchFamily="18" charset="0"/>
                        </a:rPr>
                        <a:t>INC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1" kern="1400" dirty="0">
                          <a:ln>
                            <a:noFill/>
                          </a:ln>
                          <a:solidFill>
                            <a:srgbClr val="FF0000"/>
                          </a:solidFill>
                          <a:effectLst/>
                          <a:latin typeface="Times New Roman" panose="02020603050405020304" pitchFamily="18" charset="0"/>
                          <a:cs typeface="Times New Roman" panose="02020603050405020304" pitchFamily="18" charset="0"/>
                        </a:rPr>
                        <a:t>INC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r>
                        <a:rPr lang="en-US" sz="1600" kern="1400" dirty="0">
                          <a:ln>
                            <a:noFill/>
                          </a:ln>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 liquid</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0039199"/>
                  </a:ext>
                </a:extLst>
              </a:tr>
              <a:tr h="435212">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DE</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r>
                        <a:rPr lang="en-US" sz="1600" b="1" kern="1400" dirty="0">
                          <a:ln>
                            <a:noFill/>
                          </a:ln>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1" kern="1400" dirty="0">
                          <a:ln>
                            <a:noFill/>
                          </a:ln>
                          <a:solidFill>
                            <a:srgbClr val="0000FF"/>
                          </a:solidFill>
                          <a:effectLst/>
                          <a:latin typeface="Times New Roman" panose="02020603050405020304" pitchFamily="18" charset="0"/>
                          <a:cs typeface="Times New Roman" panose="02020603050405020304" pitchFamily="18" charset="0"/>
                        </a:rPr>
                        <a:t>INC</a:t>
                      </a:r>
                      <a:endParaRPr lang="en-US" sz="1600" kern="1400" dirty="0">
                        <a:ln>
                          <a:noFill/>
                        </a:ln>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 L→G</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79544"/>
                  </a:ext>
                </a:extLst>
              </a:tr>
              <a:tr h="435226">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EF</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1" kern="1400" dirty="0">
                          <a:ln>
                            <a:noFill/>
                          </a:ln>
                          <a:solidFill>
                            <a:srgbClr val="FF0000"/>
                          </a:solidFill>
                          <a:effectLst/>
                          <a:latin typeface="Times New Roman" panose="02020603050405020304" pitchFamily="18" charset="0"/>
                          <a:cs typeface="Times New Roman" panose="02020603050405020304" pitchFamily="18" charset="0"/>
                        </a:rPr>
                        <a:t> INC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1" kern="1400" dirty="0">
                          <a:ln>
                            <a:noFill/>
                          </a:ln>
                          <a:solidFill>
                            <a:srgbClr val="FF0000"/>
                          </a:solidFill>
                          <a:effectLst/>
                          <a:latin typeface="Times New Roman" panose="02020603050405020304" pitchFamily="18" charset="0"/>
                          <a:cs typeface="Times New Roman" panose="02020603050405020304" pitchFamily="18" charset="0"/>
                        </a:rPr>
                        <a:t> INC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r>
                        <a:rPr lang="en-US" sz="1600" kern="1400" dirty="0">
                          <a:ln>
                            <a:noFill/>
                          </a:ln>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0000"/>
                          </a:solidFill>
                          <a:effectLst/>
                          <a:latin typeface="Times New Roman" panose="02020603050405020304" pitchFamily="18" charset="0"/>
                          <a:cs typeface="Times New Roman" panose="02020603050405020304" pitchFamily="18" charset="0"/>
                        </a:rPr>
                        <a:t> gas</a:t>
                      </a:r>
                      <a:endParaRPr lang="en-US" sz="1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6465784"/>
                  </a:ext>
                </a:extLst>
              </a:tr>
            </a:tbl>
          </a:graphicData>
        </a:graphic>
      </p:graphicFrame>
    </p:spTree>
    <p:extLst>
      <p:ext uri="{BB962C8B-B14F-4D97-AF65-F5344CB8AC3E}">
        <p14:creationId xmlns:p14="http://schemas.microsoft.com/office/powerpoint/2010/main" val="1249725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23778A-A27F-456A-9C87-669D41C3CBCF}"/>
              </a:ext>
            </a:extLst>
          </p:cNvPr>
          <p:cNvSpPr/>
          <p:nvPr/>
        </p:nvSpPr>
        <p:spPr>
          <a:xfrm>
            <a:off x="0" y="0"/>
            <a:ext cx="9144000" cy="2766014"/>
          </a:xfrm>
          <a:prstGeom prst="rect">
            <a:avLst/>
          </a:prstGeom>
        </p:spPr>
        <p:txBody>
          <a:bodyPr wrap="square">
            <a:spAutoFit/>
          </a:bodyPr>
          <a:lstStyle/>
          <a:p>
            <a:pPr marL="228600" indent="-228600">
              <a:lnSpc>
                <a:spcPct val="119000"/>
              </a:lnSpc>
              <a:spcBef>
                <a:spcPts val="0"/>
              </a:spcBef>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11. Temperature is hotter when the particles move </a:t>
            </a:r>
            <a:r>
              <a:rPr lang="en-US" sz="2800" b="1" kern="1400" dirty="0">
                <a:solidFill>
                  <a:srgbClr val="FF0000"/>
                </a:solidFill>
                <a:latin typeface="Times New Roman" panose="02020603050405020304" pitchFamily="18" charset="0"/>
                <a:cs typeface="Times New Roman" panose="02020603050405020304" pitchFamily="18" charset="0"/>
              </a:rPr>
              <a:t>FASTER</a:t>
            </a:r>
            <a:r>
              <a:rPr lang="en-US" sz="2800" kern="1400" dirty="0">
                <a:solidFill>
                  <a:srgbClr val="000000"/>
                </a:solidFill>
                <a:latin typeface="Times New Roman" panose="02020603050405020304" pitchFamily="18" charset="0"/>
                <a:cs typeface="Times New Roman" panose="02020603050405020304" pitchFamily="18" charset="0"/>
              </a:rPr>
              <a:t>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a:t>
            </a:r>
          </a:p>
          <a:p>
            <a:pPr marL="228600" indent="-228600">
              <a:lnSpc>
                <a:spcPct val="119000"/>
              </a:lnSpc>
              <a:spcBef>
                <a:spcPts val="0"/>
              </a:spcBef>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12. Cold temperatures means the particles move </a:t>
            </a:r>
            <a:r>
              <a:rPr lang="en-US" sz="2800" b="1" kern="1400" dirty="0">
                <a:solidFill>
                  <a:srgbClr val="0000CC"/>
                </a:solidFill>
                <a:latin typeface="Times New Roman" panose="02020603050405020304" pitchFamily="18" charset="0"/>
                <a:cs typeface="Times New Roman" panose="02020603050405020304" pitchFamily="18" charset="0"/>
              </a:rPr>
              <a:t>SLOWER</a:t>
            </a:r>
            <a:r>
              <a:rPr lang="en-US" sz="2800" kern="1400" dirty="0">
                <a:solidFill>
                  <a:srgbClr val="000000"/>
                </a:solidFill>
                <a:latin typeface="Times New Roman" panose="02020603050405020304" pitchFamily="18" charset="0"/>
                <a:cs typeface="Times New Roman" panose="02020603050405020304" pitchFamily="18" charset="0"/>
              </a:rPr>
              <a:t> </a:t>
            </a:r>
            <a:br>
              <a:rPr lang="en-US" sz="2800" kern="14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0"/>
              </a:spcBef>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14.  The “energy of motion” is called </a:t>
            </a:r>
            <a:r>
              <a:rPr lang="en-US" sz="2800" b="1" kern="1400" dirty="0">
                <a:solidFill>
                  <a:srgbClr val="00B050"/>
                </a:solidFill>
                <a:latin typeface="Times New Roman" panose="02020603050405020304" pitchFamily="18" charset="0"/>
                <a:cs typeface="Times New Roman" panose="02020603050405020304" pitchFamily="18" charset="0"/>
              </a:rPr>
              <a:t>KINETIC</a:t>
            </a:r>
            <a:r>
              <a:rPr lang="en-US" sz="2800" kern="1400" dirty="0">
                <a:solidFill>
                  <a:srgbClr val="000000"/>
                </a:solidFill>
                <a:latin typeface="Times New Roman" panose="02020603050405020304" pitchFamily="18" charset="0"/>
                <a:cs typeface="Times New Roman" panose="02020603050405020304" pitchFamily="18" charset="0"/>
              </a:rPr>
              <a:t> energy.</a:t>
            </a:r>
          </a:p>
        </p:txBody>
      </p:sp>
      <p:sp>
        <p:nvSpPr>
          <p:cNvPr id="3" name="TextBox 2">
            <a:extLst>
              <a:ext uri="{FF2B5EF4-FFF2-40B4-BE49-F238E27FC236}">
                <a16:creationId xmlns:a16="http://schemas.microsoft.com/office/drawing/2014/main" id="{86806013-FD61-4CF6-B331-2497116E4445}"/>
              </a:ext>
            </a:extLst>
          </p:cNvPr>
          <p:cNvSpPr txBox="1"/>
          <p:nvPr/>
        </p:nvSpPr>
        <p:spPr>
          <a:xfrm>
            <a:off x="3733800" y="3833593"/>
            <a:ext cx="2438400" cy="2185214"/>
          </a:xfrm>
          <a:prstGeom prst="rect">
            <a:avLst/>
          </a:prstGeom>
          <a:noFill/>
        </p:spPr>
        <p:txBody>
          <a:bodyPr wrap="square" rtlCol="0">
            <a:spAutoFit/>
          </a:bodyPr>
          <a:lstStyle/>
          <a:p>
            <a:r>
              <a:rPr lang="en-US" sz="3200" b="1" dirty="0">
                <a:solidFill>
                  <a:srgbClr val="0000CC"/>
                </a:solidFill>
                <a:latin typeface="Times New Roman" panose="02020603050405020304" pitchFamily="18" charset="0"/>
                <a:cs typeface="Times New Roman" panose="02020603050405020304" pitchFamily="18" charset="0"/>
              </a:rPr>
              <a:t>  ← cooler</a:t>
            </a:r>
            <a:br>
              <a:rPr lang="en-US" sz="2000" b="1" dirty="0">
                <a:solidFill>
                  <a:srgbClr val="0000CC"/>
                </a:solidFill>
                <a:latin typeface="Times New Roman" panose="02020603050405020304" pitchFamily="18" charset="0"/>
                <a:cs typeface="Times New Roman" panose="02020603050405020304" pitchFamily="18" charset="0"/>
              </a:rPr>
            </a:br>
            <a:r>
              <a:rPr lang="en-US" sz="2000" b="1" dirty="0">
                <a:solidFill>
                  <a:srgbClr val="0000CC"/>
                </a:solidFill>
                <a:latin typeface="Times New Roman" panose="02020603050405020304" pitchFamily="18" charset="0"/>
                <a:cs typeface="Times New Roman" panose="02020603050405020304" pitchFamily="18" charset="0"/>
              </a:rPr>
              <a:t>              slower</a:t>
            </a:r>
            <a:endParaRPr lang="en-US" sz="3200" b="1" dirty="0">
              <a:solidFill>
                <a:srgbClr val="0000CC"/>
              </a:solidFill>
              <a:latin typeface="Times New Roman" panose="02020603050405020304" pitchFamily="18" charset="0"/>
              <a:cs typeface="Times New Roman" panose="02020603050405020304" pitchFamily="18" charset="0"/>
            </a:endParaRPr>
          </a:p>
          <a:p>
            <a:pPr algn="ctr"/>
            <a:endParaRPr lang="en-US" sz="3200" b="1" dirty="0">
              <a:latin typeface="Times New Roman" panose="02020603050405020304" pitchFamily="18" charset="0"/>
              <a:cs typeface="Times New Roman" panose="02020603050405020304" pitchFamily="18" charset="0"/>
            </a:endParaRPr>
          </a:p>
          <a:p>
            <a:r>
              <a:rPr lang="en-US" sz="3200" b="1" dirty="0">
                <a:solidFill>
                  <a:srgbClr val="FF0000"/>
                </a:solidFill>
                <a:latin typeface="Times New Roman" panose="02020603050405020304" pitchFamily="18" charset="0"/>
                <a:cs typeface="Times New Roman" panose="02020603050405020304" pitchFamily="18" charset="0"/>
              </a:rPr>
              <a:t>      hotter→</a:t>
            </a:r>
            <a:r>
              <a:rPr lang="en-US" sz="2000" b="1" dirty="0">
                <a:solidFill>
                  <a:srgbClr val="FF0000"/>
                </a:solidFill>
                <a:latin typeface="Times New Roman" panose="02020603050405020304" pitchFamily="18" charset="0"/>
                <a:cs typeface="Times New Roman" panose="02020603050405020304" pitchFamily="18" charset="0"/>
              </a:rPr>
              <a:t> </a:t>
            </a:r>
            <a:br>
              <a:rPr lang="en-US" sz="2000" b="1" dirty="0">
                <a:solidFill>
                  <a:srgbClr val="FF0000"/>
                </a:solidFill>
                <a:latin typeface="Times New Roman" panose="02020603050405020304" pitchFamily="18" charset="0"/>
                <a:cs typeface="Times New Roman" panose="02020603050405020304" pitchFamily="18" charset="0"/>
              </a:rPr>
            </a:br>
            <a:r>
              <a:rPr lang="en-US" sz="2000" b="1" dirty="0">
                <a:solidFill>
                  <a:srgbClr val="FF0000"/>
                </a:solidFill>
                <a:latin typeface="Times New Roman" panose="02020603050405020304" pitchFamily="18" charset="0"/>
                <a:cs typeface="Times New Roman" panose="02020603050405020304" pitchFamily="18" charset="0"/>
              </a:rPr>
              <a:t>                faster  </a:t>
            </a:r>
            <a:endParaRPr lang="en-US" sz="2000" b="1" dirty="0">
              <a:solidFill>
                <a:srgbClr val="FF0000"/>
              </a:solidFill>
            </a:endParaRPr>
          </a:p>
        </p:txBody>
      </p:sp>
      <p:pic>
        <p:nvPicPr>
          <p:cNvPr id="4" name="Picture 2" descr="Image result for moving particles gif">
            <a:extLst>
              <a:ext uri="{FF2B5EF4-FFF2-40B4-BE49-F238E27FC236}">
                <a16:creationId xmlns:a16="http://schemas.microsoft.com/office/drawing/2014/main" id="{A7E35B10-7AFD-1C73-B2C1-10DE17ED499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883222"/>
            <a:ext cx="3314700" cy="18990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descr="Image result for fast moving particles gif">
            <a:extLst>
              <a:ext uri="{FF2B5EF4-FFF2-40B4-BE49-F238E27FC236}">
                <a16:creationId xmlns:a16="http://schemas.microsoft.com/office/drawing/2014/main" id="{75CBCD0B-AEA4-381C-8CEC-272A673CC1DC}"/>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3829644"/>
            <a:ext cx="1924050"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97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986477-4328-4190-85C4-2053309FFC24}"/>
              </a:ext>
            </a:extLst>
          </p:cNvPr>
          <p:cNvSpPr/>
          <p:nvPr/>
        </p:nvSpPr>
        <p:spPr>
          <a:xfrm>
            <a:off x="0" y="0"/>
            <a:ext cx="9144000" cy="5996513"/>
          </a:xfrm>
          <a:prstGeom prst="rect">
            <a:avLst/>
          </a:prstGeom>
        </p:spPr>
        <p:txBody>
          <a:bodyPr wrap="square">
            <a:spAutoFit/>
          </a:bodyPr>
          <a:lstStyle/>
          <a:p>
            <a:pPr marL="228600" indent="-228600">
              <a:lnSpc>
                <a:spcPct val="119000"/>
              </a:lnSpc>
              <a:spcBef>
                <a:spcPts val="0"/>
              </a:spcBef>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15.  When temperature increases,  </a:t>
            </a:r>
            <a:r>
              <a:rPr lang="en-US" sz="2800" u="sng" kern="1400" dirty="0">
                <a:solidFill>
                  <a:srgbClr val="000000"/>
                </a:solidFill>
                <a:latin typeface="Times New Roman" panose="02020603050405020304" pitchFamily="18" charset="0"/>
                <a:cs typeface="Times New Roman" panose="02020603050405020304" pitchFamily="18" charset="0"/>
              </a:rPr>
              <a:t>particles move faster</a:t>
            </a:r>
            <a:r>
              <a:rPr lang="en-US" sz="2800" kern="1400" dirty="0">
                <a:solidFill>
                  <a:srgbClr val="000000"/>
                </a:solidFill>
                <a:latin typeface="Times New Roman" panose="02020603050405020304" pitchFamily="18" charset="0"/>
                <a:cs typeface="Times New Roman" panose="02020603050405020304" pitchFamily="18" charset="0"/>
              </a:rPr>
              <a:t>.</a:t>
            </a:r>
            <a:br>
              <a:rPr lang="en-US" sz="2800" kern="14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000000"/>
              </a:solidFill>
              <a:latin typeface="Times New Roman" panose="02020603050405020304" pitchFamily="18" charset="0"/>
              <a:cs typeface="Times New Roman" panose="02020603050405020304" pitchFamily="18" charset="0"/>
            </a:endParaRPr>
          </a:p>
          <a:p>
            <a:pPr marL="514350" indent="-514350">
              <a:lnSpc>
                <a:spcPct val="119000"/>
              </a:lnSpc>
              <a:spcBef>
                <a:spcPts val="0"/>
              </a:spcBef>
              <a:spcAft>
                <a:spcPts val="600"/>
              </a:spcAft>
              <a:buAutoNum type="arabicPeriod" startAt="16"/>
            </a:pPr>
            <a:r>
              <a:rPr lang="en-US" sz="2800" kern="1400" dirty="0">
                <a:solidFill>
                  <a:srgbClr val="000000"/>
                </a:solidFill>
                <a:latin typeface="Times New Roman" panose="02020603050405020304" pitchFamily="18" charset="0"/>
                <a:cs typeface="Times New Roman" panose="02020603050405020304" pitchFamily="18" charset="0"/>
              </a:rPr>
              <a:t> That means </a:t>
            </a:r>
            <a:r>
              <a:rPr lang="en-US" sz="2800" u="sng" kern="1400" dirty="0">
                <a:solidFill>
                  <a:srgbClr val="000000"/>
                </a:solidFill>
                <a:latin typeface="Times New Roman" panose="02020603050405020304" pitchFamily="18" charset="0"/>
                <a:cs typeface="Times New Roman" panose="02020603050405020304" pitchFamily="18" charset="0"/>
              </a:rPr>
              <a:t>temp + kinetic energy</a:t>
            </a:r>
            <a:r>
              <a:rPr lang="en-US" sz="2800" kern="1400" dirty="0">
                <a:solidFill>
                  <a:srgbClr val="000000"/>
                </a:solidFill>
                <a:latin typeface="Times New Roman" panose="02020603050405020304" pitchFamily="18" charset="0"/>
                <a:cs typeface="Times New Roman" panose="02020603050405020304" pitchFamily="18" charset="0"/>
              </a:rPr>
              <a:t> change together.</a:t>
            </a:r>
            <a:br>
              <a:rPr lang="en-US" sz="2800" kern="14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0000CC"/>
              </a:solidFill>
              <a:latin typeface="Times New Roman" panose="02020603050405020304" pitchFamily="18" charset="0"/>
              <a:cs typeface="Times New Roman" panose="02020603050405020304" pitchFamily="18" charset="0"/>
            </a:endParaRPr>
          </a:p>
          <a:p>
            <a:pPr marL="457200" indent="-457200">
              <a:lnSpc>
                <a:spcPct val="119000"/>
              </a:lnSpc>
              <a:spcBef>
                <a:spcPts val="0"/>
              </a:spcBef>
              <a:spcAft>
                <a:spcPts val="600"/>
              </a:spcAft>
              <a:buAutoNum type="arabicPeriod" startAt="17"/>
            </a:pPr>
            <a:r>
              <a:rPr lang="en-US" sz="2800" kern="1400" dirty="0">
                <a:solidFill>
                  <a:srgbClr val="0000CC"/>
                </a:solidFill>
                <a:latin typeface="Times New Roman" panose="02020603050405020304" pitchFamily="18" charset="0"/>
                <a:cs typeface="Times New Roman" panose="02020603050405020304" pitchFamily="18" charset="0"/>
              </a:rPr>
              <a:t>  If </a:t>
            </a:r>
            <a:r>
              <a:rPr lang="en-US" sz="2800" u="sng" kern="1400" dirty="0">
                <a:solidFill>
                  <a:srgbClr val="0000CC"/>
                </a:solidFill>
                <a:latin typeface="Times New Roman" panose="02020603050405020304" pitchFamily="18" charset="0"/>
                <a:cs typeface="Times New Roman" panose="02020603050405020304" pitchFamily="18" charset="0"/>
              </a:rPr>
              <a:t>temperature decreases, kinetic energy decreases  </a:t>
            </a:r>
            <a:br>
              <a:rPr lang="en-US" sz="2800" kern="1400" dirty="0">
                <a:solidFill>
                  <a:srgbClr val="0000CC"/>
                </a:solidFill>
                <a:latin typeface="Times New Roman" panose="02020603050405020304" pitchFamily="18" charset="0"/>
                <a:cs typeface="Times New Roman" panose="02020603050405020304" pitchFamily="18" charset="0"/>
              </a:rPr>
            </a:br>
            <a:r>
              <a:rPr lang="en-US" sz="2800" kern="1400" dirty="0">
                <a:solidFill>
                  <a:srgbClr val="0000CC"/>
                </a:solidFill>
                <a:latin typeface="Times New Roman" panose="02020603050405020304" pitchFamily="18" charset="0"/>
                <a:cs typeface="Times New Roman" panose="02020603050405020304" pitchFamily="18" charset="0"/>
              </a:rPr>
              <a:t>  (particles slow).</a:t>
            </a:r>
            <a:br>
              <a:rPr lang="en-US" sz="2800" kern="14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FF0000"/>
              </a:solidFill>
              <a:latin typeface="Times New Roman" panose="02020603050405020304" pitchFamily="18" charset="0"/>
              <a:cs typeface="Times New Roman" panose="02020603050405020304" pitchFamily="18" charset="0"/>
            </a:endParaRPr>
          </a:p>
          <a:p>
            <a:pPr marL="457200" indent="-457200">
              <a:lnSpc>
                <a:spcPct val="119000"/>
              </a:lnSpc>
              <a:spcBef>
                <a:spcPts val="0"/>
              </a:spcBef>
              <a:spcAft>
                <a:spcPts val="600"/>
              </a:spcAft>
              <a:buAutoNum type="arabicPeriod" startAt="17"/>
            </a:pPr>
            <a:r>
              <a:rPr lang="en-US" sz="2800" kern="1400" dirty="0">
                <a:solidFill>
                  <a:srgbClr val="FF0000"/>
                </a:solidFill>
                <a:latin typeface="Times New Roman" panose="02020603050405020304" pitchFamily="18" charset="0"/>
                <a:cs typeface="Times New Roman" panose="02020603050405020304" pitchFamily="18" charset="0"/>
              </a:rPr>
              <a:t>  If </a:t>
            </a:r>
            <a:r>
              <a:rPr lang="en-US" sz="2800" u="sng" kern="1400" dirty="0">
                <a:solidFill>
                  <a:srgbClr val="FF0000"/>
                </a:solidFill>
                <a:latin typeface="Times New Roman" panose="02020603050405020304" pitchFamily="18" charset="0"/>
                <a:cs typeface="Times New Roman" panose="02020603050405020304" pitchFamily="18" charset="0"/>
              </a:rPr>
              <a:t>temperature increases, kinetic energy increases</a:t>
            </a:r>
            <a:r>
              <a:rPr lang="en-US" sz="2800" kern="1400" dirty="0">
                <a:solidFill>
                  <a:srgbClr val="FF0000"/>
                </a:solidFill>
                <a:latin typeface="Times New Roman" panose="02020603050405020304" pitchFamily="18" charset="0"/>
                <a:cs typeface="Times New Roman" panose="02020603050405020304" pitchFamily="18" charset="0"/>
              </a:rPr>
              <a:t>.</a:t>
            </a:r>
            <a:br>
              <a:rPr lang="en-US" sz="2800" kern="1400" dirty="0">
                <a:solidFill>
                  <a:srgbClr val="FF0000"/>
                </a:solidFill>
                <a:latin typeface="Times New Roman" panose="02020603050405020304" pitchFamily="18" charset="0"/>
                <a:cs typeface="Times New Roman" panose="02020603050405020304" pitchFamily="18" charset="0"/>
              </a:rPr>
            </a:br>
            <a:r>
              <a:rPr lang="en-US" sz="2800" kern="1400" dirty="0">
                <a:solidFill>
                  <a:srgbClr val="FF0000"/>
                </a:solidFill>
                <a:latin typeface="Times New Roman" panose="02020603050405020304" pitchFamily="18" charset="0"/>
                <a:cs typeface="Times New Roman" panose="02020603050405020304" pitchFamily="18" charset="0"/>
              </a:rPr>
              <a:t>  (particles speed up).  </a:t>
            </a:r>
            <a:br>
              <a:rPr lang="en-US" sz="2800" kern="14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000000"/>
              </a:solidFill>
              <a:latin typeface="Times New Roman" panose="02020603050405020304" pitchFamily="18" charset="0"/>
              <a:cs typeface="Times New Roman" panose="02020603050405020304" pitchFamily="18" charset="0"/>
            </a:endParaRPr>
          </a:p>
          <a:p>
            <a:pPr marL="457200" indent="-457200">
              <a:lnSpc>
                <a:spcPct val="119000"/>
              </a:lnSpc>
              <a:spcBef>
                <a:spcPts val="0"/>
              </a:spcBef>
              <a:spcAft>
                <a:spcPts val="600"/>
              </a:spcAft>
              <a:buAutoNum type="arabicPeriod" startAt="17"/>
            </a:pPr>
            <a:r>
              <a:rPr lang="en-US" sz="2800" kern="1400" dirty="0">
                <a:solidFill>
                  <a:srgbClr val="000000"/>
                </a:solidFill>
                <a:latin typeface="Times New Roman" panose="02020603050405020304" pitchFamily="18" charset="0"/>
                <a:cs typeface="Times New Roman" panose="02020603050405020304" pitchFamily="18" charset="0"/>
              </a:rPr>
              <a:t>  If </a:t>
            </a:r>
            <a:r>
              <a:rPr lang="en-US" sz="2800" u="sng" kern="1400" dirty="0">
                <a:solidFill>
                  <a:srgbClr val="000000"/>
                </a:solidFill>
                <a:latin typeface="Times New Roman" panose="02020603050405020304" pitchFamily="18" charset="0"/>
                <a:cs typeface="Times New Roman" panose="02020603050405020304" pitchFamily="18" charset="0"/>
              </a:rPr>
              <a:t>temperature is steady, kinetic energy is steady</a:t>
            </a:r>
            <a:r>
              <a:rPr lang="en-US" sz="2800" kern="1400" dirty="0">
                <a:solidFill>
                  <a:srgbClr val="000000"/>
                </a:solidFill>
                <a:latin typeface="Times New Roman" panose="02020603050405020304" pitchFamily="18" charset="0"/>
                <a:cs typeface="Times New Roman" panose="02020603050405020304" pitchFamily="18" charset="0"/>
              </a:rPr>
              <a:t> too.    </a:t>
            </a:r>
            <a:endParaRPr lang="en-US" sz="2400" kern="1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5729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AC6CBB-331E-4C63-B87E-5E6CBF429389}"/>
              </a:ext>
            </a:extLst>
          </p:cNvPr>
          <p:cNvSpPr/>
          <p:nvPr/>
        </p:nvSpPr>
        <p:spPr>
          <a:xfrm>
            <a:off x="0" y="0"/>
            <a:ext cx="9144000" cy="6165406"/>
          </a:xfrm>
          <a:prstGeom prst="rect">
            <a:avLst/>
          </a:prstGeom>
        </p:spPr>
        <p:txBody>
          <a:bodyPr wrap="square">
            <a:spAutoFit/>
          </a:bodyPr>
          <a:lstStyle/>
          <a:p>
            <a:pPr>
              <a:lnSpc>
                <a:spcPct val="119000"/>
              </a:lnSpc>
              <a:spcBef>
                <a:spcPts val="0"/>
              </a:spcBef>
              <a:spcAft>
                <a:spcPts val="600"/>
              </a:spcAft>
            </a:pPr>
            <a:r>
              <a:rPr lang="en-US" sz="2000" kern="1400" dirty="0">
                <a:solidFill>
                  <a:srgbClr val="000000"/>
                </a:solidFill>
                <a:latin typeface="Times New Roman" panose="02020603050405020304" pitchFamily="18" charset="0"/>
              </a:rPr>
              <a:t>During a phase change on the heating curve, segment BC, heat energy is being </a:t>
            </a:r>
            <a:br>
              <a:rPr lang="en-US" sz="2000" kern="1400" dirty="0">
                <a:solidFill>
                  <a:srgbClr val="000000"/>
                </a:solidFill>
                <a:latin typeface="Times New Roman" panose="02020603050405020304" pitchFamily="18" charset="0"/>
              </a:rPr>
            </a:br>
            <a:r>
              <a:rPr lang="en-US" sz="2000" kern="1400" dirty="0">
                <a:solidFill>
                  <a:srgbClr val="000000"/>
                </a:solidFill>
                <a:latin typeface="Times New Roman" panose="02020603050405020304" pitchFamily="18" charset="0"/>
              </a:rPr>
              <a:t>added at a constant rate, but the temperature, and kinetic energy, stay steady.  </a:t>
            </a:r>
          </a:p>
          <a:p>
            <a:pPr>
              <a:lnSpc>
                <a:spcPct val="119000"/>
              </a:lnSpc>
              <a:spcBef>
                <a:spcPts val="0"/>
              </a:spcBef>
              <a:spcAft>
                <a:spcPts val="600"/>
              </a:spcAft>
            </a:pPr>
            <a:endParaRPr lang="en-US" sz="2400" kern="1400" dirty="0">
              <a:solidFill>
                <a:srgbClr val="000000"/>
              </a:solidFill>
              <a:latin typeface="Times New Roman" panose="02020603050405020304" pitchFamily="18" charset="0"/>
            </a:endParaRPr>
          </a:p>
          <a:p>
            <a:pPr>
              <a:lnSpc>
                <a:spcPct val="119000"/>
              </a:lnSpc>
              <a:spcBef>
                <a:spcPts val="0"/>
              </a:spcBef>
              <a:spcAft>
                <a:spcPts val="600"/>
              </a:spcAft>
            </a:pPr>
            <a:r>
              <a:rPr lang="en-US" sz="3200" kern="1400" dirty="0">
                <a:solidFill>
                  <a:srgbClr val="000000"/>
                </a:solidFill>
                <a:latin typeface="Acme" panose="02000706050000020004" pitchFamily="2" charset="0"/>
              </a:rPr>
              <a:t>20.  The Law of Conservation of Energy states:</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          </a:t>
            </a:r>
            <a:r>
              <a:rPr lang="en-US" sz="3600" i="1" kern="1400" dirty="0">
                <a:solidFill>
                  <a:srgbClr val="FF0000"/>
                </a:solidFill>
                <a:latin typeface="Acme" panose="02000706050000020004" pitchFamily="2" charset="0"/>
              </a:rPr>
              <a:t>Energy cannot be created or destroyed in a    </a:t>
            </a:r>
            <a:br>
              <a:rPr lang="en-US" sz="3600" i="1" kern="1400" dirty="0">
                <a:solidFill>
                  <a:srgbClr val="FF0000"/>
                </a:solidFill>
                <a:latin typeface="Acme" panose="02000706050000020004" pitchFamily="2" charset="0"/>
              </a:rPr>
            </a:br>
            <a:r>
              <a:rPr lang="en-US" sz="3600" i="1" kern="1400" dirty="0">
                <a:solidFill>
                  <a:srgbClr val="FF0000"/>
                </a:solidFill>
                <a:latin typeface="Acme" panose="02000706050000020004" pitchFamily="2" charset="0"/>
              </a:rPr>
              <a:t>        chemical reaction, or during a physical change, </a:t>
            </a:r>
            <a:br>
              <a:rPr lang="en-US" sz="3600" i="1" kern="1400" dirty="0">
                <a:solidFill>
                  <a:srgbClr val="FF0000"/>
                </a:solidFill>
                <a:latin typeface="Acme" panose="02000706050000020004" pitchFamily="2" charset="0"/>
              </a:rPr>
            </a:br>
            <a:r>
              <a:rPr lang="en-US" sz="3600" i="1" kern="1400" dirty="0">
                <a:solidFill>
                  <a:srgbClr val="FF0000"/>
                </a:solidFill>
                <a:latin typeface="Acme" panose="02000706050000020004" pitchFamily="2" charset="0"/>
              </a:rPr>
              <a:t>        but it can be transferred.</a:t>
            </a:r>
            <a:br>
              <a:rPr lang="en-US" sz="3600" i="1" kern="1400" dirty="0">
                <a:solidFill>
                  <a:srgbClr val="FF0000"/>
                </a:solidFill>
                <a:latin typeface="Acme" panose="02000706050000020004" pitchFamily="2"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    </a:t>
            </a:r>
            <a:r>
              <a:rPr lang="en-US" sz="3200" b="1" kern="1400" dirty="0">
                <a:solidFill>
                  <a:srgbClr val="000000"/>
                </a:solidFill>
                <a:latin typeface="Times New Roman" panose="02020603050405020304" pitchFamily="18" charset="0"/>
              </a:rPr>
              <a:t>How do we explain heat energy being added</a:t>
            </a:r>
            <a:br>
              <a:rPr lang="en-US" sz="3200" b="1" kern="1400" dirty="0">
                <a:solidFill>
                  <a:srgbClr val="000000"/>
                </a:solidFill>
                <a:latin typeface="Times New Roman" panose="02020603050405020304" pitchFamily="18" charset="0"/>
              </a:rPr>
            </a:br>
            <a:r>
              <a:rPr lang="en-US" sz="3200" b="1" kern="1400" dirty="0">
                <a:solidFill>
                  <a:srgbClr val="000000"/>
                </a:solidFill>
                <a:latin typeface="Times New Roman" panose="02020603050405020304" pitchFamily="18" charset="0"/>
              </a:rPr>
              <a:t>   while the Kinetic Energy remains steady?</a:t>
            </a:r>
            <a:br>
              <a:rPr lang="en-US" sz="3200" b="1" kern="1400" dirty="0">
                <a:solidFill>
                  <a:srgbClr val="000000"/>
                </a:solidFill>
                <a:latin typeface="Times New Roman" panose="02020603050405020304" pitchFamily="18" charset="0"/>
              </a:rPr>
            </a:br>
            <a:endParaRPr lang="en-US" sz="1200" b="1" kern="1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011761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AC6CBB-331E-4C63-B87E-5E6CBF429389}"/>
              </a:ext>
            </a:extLst>
          </p:cNvPr>
          <p:cNvSpPr/>
          <p:nvPr/>
        </p:nvSpPr>
        <p:spPr>
          <a:xfrm>
            <a:off x="0" y="10357"/>
            <a:ext cx="9144000" cy="5105628"/>
          </a:xfrm>
          <a:prstGeom prst="rect">
            <a:avLst/>
          </a:prstGeom>
        </p:spPr>
        <p:txBody>
          <a:bodyPr wrap="square">
            <a:spAutoFit/>
          </a:bodyPr>
          <a:lstStyle/>
          <a:p>
            <a:pPr algn="ctr">
              <a:lnSpc>
                <a:spcPct val="119000"/>
              </a:lnSpc>
              <a:spcBef>
                <a:spcPts val="0"/>
              </a:spcBef>
              <a:spcAft>
                <a:spcPts val="600"/>
              </a:spcAft>
            </a:pPr>
            <a:r>
              <a:rPr lang="en-US" sz="5400" kern="1400" dirty="0">
                <a:solidFill>
                  <a:srgbClr val="FF0000"/>
                </a:solidFill>
                <a:latin typeface="Times New Roman" panose="02020603050405020304" pitchFamily="18" charset="0"/>
              </a:rPr>
              <a:t>Kinetic energy is the </a:t>
            </a:r>
            <a:br>
              <a:rPr lang="en-US" sz="5400" kern="1400" dirty="0">
                <a:solidFill>
                  <a:srgbClr val="FF0000"/>
                </a:solidFill>
                <a:latin typeface="Times New Roman" panose="02020603050405020304" pitchFamily="18" charset="0"/>
              </a:rPr>
            </a:br>
            <a:r>
              <a:rPr lang="en-US" sz="5400" kern="1400" dirty="0">
                <a:solidFill>
                  <a:srgbClr val="FF0000"/>
                </a:solidFill>
                <a:latin typeface="Times New Roman" panose="02020603050405020304" pitchFamily="18" charset="0"/>
              </a:rPr>
              <a:t>energy of motion.  </a:t>
            </a:r>
          </a:p>
          <a:p>
            <a:pPr algn="ctr">
              <a:lnSpc>
                <a:spcPct val="119000"/>
              </a:lnSpc>
              <a:spcBef>
                <a:spcPts val="0"/>
              </a:spcBef>
              <a:spcAft>
                <a:spcPts val="600"/>
              </a:spcAft>
            </a:pPr>
            <a:endParaRPr lang="en-US" sz="5400" kern="1400" dirty="0">
              <a:solidFill>
                <a:srgbClr val="FF0000"/>
              </a:solidFill>
              <a:latin typeface="Times New Roman" panose="02020603050405020304" pitchFamily="18" charset="0"/>
            </a:endParaRPr>
          </a:p>
          <a:p>
            <a:pPr algn="ctr">
              <a:lnSpc>
                <a:spcPct val="119000"/>
              </a:lnSpc>
              <a:spcBef>
                <a:spcPts val="0"/>
              </a:spcBef>
              <a:spcAft>
                <a:spcPts val="600"/>
              </a:spcAft>
            </a:pPr>
            <a:r>
              <a:rPr lang="en-US" sz="5400" kern="1400" dirty="0">
                <a:solidFill>
                  <a:srgbClr val="FF0000"/>
                </a:solidFill>
                <a:latin typeface="Times New Roman" panose="02020603050405020304" pitchFamily="18" charset="0"/>
              </a:rPr>
              <a:t>Potential energy is the </a:t>
            </a:r>
            <a:br>
              <a:rPr lang="en-US" sz="5400" kern="1400" dirty="0">
                <a:solidFill>
                  <a:srgbClr val="FF0000"/>
                </a:solidFill>
                <a:latin typeface="Times New Roman" panose="02020603050405020304" pitchFamily="18" charset="0"/>
              </a:rPr>
            </a:br>
            <a:r>
              <a:rPr lang="en-US" sz="5400" kern="1400" dirty="0">
                <a:solidFill>
                  <a:srgbClr val="FF0000"/>
                </a:solidFill>
                <a:latin typeface="Times New Roman" panose="02020603050405020304" pitchFamily="18" charset="0"/>
              </a:rPr>
              <a:t>energy of phase.  </a:t>
            </a:r>
            <a:endParaRPr lang="en-US" sz="4000" kern="1400" dirty="0">
              <a:solidFill>
                <a:srgbClr val="FF0000"/>
              </a:solidFill>
              <a:latin typeface="Times New Roman" panose="02020603050405020304" pitchFamily="18" charset="0"/>
            </a:endParaRPr>
          </a:p>
        </p:txBody>
      </p:sp>
      <p:sp>
        <p:nvSpPr>
          <p:cNvPr id="3" name="TextBox 2">
            <a:extLst>
              <a:ext uri="{FF2B5EF4-FFF2-40B4-BE49-F238E27FC236}">
                <a16:creationId xmlns:a16="http://schemas.microsoft.com/office/drawing/2014/main" id="{D303BE50-B895-7189-F4DA-BD7C05EC4BC7}"/>
              </a:ext>
            </a:extLst>
          </p:cNvPr>
          <p:cNvSpPr txBox="1"/>
          <p:nvPr/>
        </p:nvSpPr>
        <p:spPr>
          <a:xfrm>
            <a:off x="0" y="10357"/>
            <a:ext cx="1066800" cy="923330"/>
          </a:xfrm>
          <a:prstGeom prst="rect">
            <a:avLst/>
          </a:prstGeom>
          <a:noFill/>
        </p:spPr>
        <p:txBody>
          <a:bodyPr wrap="square" rtlCol="0">
            <a:spAutoFit/>
          </a:bodyPr>
          <a:lstStyle/>
          <a:p>
            <a:r>
              <a:rPr lang="en-US" sz="5400" dirty="0">
                <a:latin typeface="Acme" panose="02000706050000020004" pitchFamily="2" charset="0"/>
              </a:rPr>
              <a:t>21.</a:t>
            </a:r>
          </a:p>
        </p:txBody>
      </p:sp>
    </p:spTree>
    <p:extLst>
      <p:ext uri="{BB962C8B-B14F-4D97-AF65-F5344CB8AC3E}">
        <p14:creationId xmlns:p14="http://schemas.microsoft.com/office/powerpoint/2010/main" val="4257107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a:extLst>
            <a:ext uri="{FF2B5EF4-FFF2-40B4-BE49-F238E27FC236}">
              <a16:creationId xmlns:a16="http://schemas.microsoft.com/office/drawing/2014/main" id="{5096A8E6-50CE-6B0C-5514-B2C590C8BB4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BBB9C8-F2E7-75A2-887E-CC03387FB3DE}"/>
              </a:ext>
            </a:extLst>
          </p:cNvPr>
          <p:cNvSpPr/>
          <p:nvPr/>
        </p:nvSpPr>
        <p:spPr>
          <a:xfrm>
            <a:off x="0" y="10357"/>
            <a:ext cx="9144000" cy="996298"/>
          </a:xfrm>
          <a:prstGeom prst="rect">
            <a:avLst/>
          </a:prstGeom>
        </p:spPr>
        <p:txBody>
          <a:bodyPr wrap="square">
            <a:spAutoFit/>
          </a:bodyPr>
          <a:lstStyle/>
          <a:p>
            <a:pPr algn="ctr">
              <a:lnSpc>
                <a:spcPct val="119000"/>
              </a:lnSpc>
              <a:spcBef>
                <a:spcPts val="0"/>
              </a:spcBef>
              <a:spcAft>
                <a:spcPts val="600"/>
              </a:spcAft>
            </a:pPr>
            <a:r>
              <a:rPr lang="en-US" sz="5400" kern="1400" dirty="0">
                <a:solidFill>
                  <a:srgbClr val="FF0000"/>
                </a:solidFill>
                <a:latin typeface="Times New Roman" panose="02020603050405020304" pitchFamily="18" charset="0"/>
              </a:rPr>
              <a:t>  </a:t>
            </a:r>
            <a:endParaRPr lang="en-US" sz="4000" kern="1400" dirty="0">
              <a:solidFill>
                <a:srgbClr val="FF0000"/>
              </a:solidFill>
              <a:latin typeface="Times New Roman" panose="02020603050405020304" pitchFamily="18" charset="0"/>
            </a:endParaRPr>
          </a:p>
        </p:txBody>
      </p:sp>
      <p:sp>
        <p:nvSpPr>
          <p:cNvPr id="3" name="TextBox 2">
            <a:extLst>
              <a:ext uri="{FF2B5EF4-FFF2-40B4-BE49-F238E27FC236}">
                <a16:creationId xmlns:a16="http://schemas.microsoft.com/office/drawing/2014/main" id="{DE2DD1B9-5B85-24FE-7AEE-B6D85B44A089}"/>
              </a:ext>
            </a:extLst>
          </p:cNvPr>
          <p:cNvSpPr txBox="1"/>
          <p:nvPr/>
        </p:nvSpPr>
        <p:spPr>
          <a:xfrm>
            <a:off x="0" y="10357"/>
            <a:ext cx="9144000" cy="923330"/>
          </a:xfrm>
          <a:prstGeom prst="rect">
            <a:avLst/>
          </a:prstGeom>
          <a:noFill/>
        </p:spPr>
        <p:txBody>
          <a:bodyPr wrap="square" rtlCol="0">
            <a:spAutoFit/>
          </a:bodyPr>
          <a:lstStyle/>
          <a:p>
            <a:r>
              <a:rPr lang="en-US" sz="5400" dirty="0">
                <a:latin typeface="Acme" panose="02000706050000020004" pitchFamily="2" charset="0"/>
              </a:rPr>
              <a:t>22.  </a:t>
            </a:r>
            <a:r>
              <a:rPr lang="en-US" sz="4800" dirty="0">
                <a:latin typeface="Acme" panose="02000706050000020004" pitchFamily="2" charset="0"/>
              </a:rPr>
              <a:t>Potential energy of each phase</a:t>
            </a:r>
            <a:endParaRPr lang="en-US" sz="5400" dirty="0">
              <a:latin typeface="Acme" panose="02000706050000020004" pitchFamily="2" charset="0"/>
            </a:endParaRPr>
          </a:p>
        </p:txBody>
      </p:sp>
      <p:graphicFrame>
        <p:nvGraphicFramePr>
          <p:cNvPr id="4" name="Table 3">
            <a:extLst>
              <a:ext uri="{FF2B5EF4-FFF2-40B4-BE49-F238E27FC236}">
                <a16:creationId xmlns:a16="http://schemas.microsoft.com/office/drawing/2014/main" id="{3A0D6EE4-C161-8859-D797-FD494F2D9A0E}"/>
              </a:ext>
            </a:extLst>
          </p:cNvPr>
          <p:cNvGraphicFramePr>
            <a:graphicFrameLocks noGrp="1"/>
          </p:cNvGraphicFramePr>
          <p:nvPr>
            <p:extLst>
              <p:ext uri="{D42A27DB-BD31-4B8C-83A1-F6EECF244321}">
                <p14:modId xmlns:p14="http://schemas.microsoft.com/office/powerpoint/2010/main" val="2296950373"/>
              </p:ext>
            </p:extLst>
          </p:nvPr>
        </p:nvGraphicFramePr>
        <p:xfrm>
          <a:off x="1600200" y="1006655"/>
          <a:ext cx="6096000" cy="5851344"/>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920162795"/>
                    </a:ext>
                  </a:extLst>
                </a:gridCol>
                <a:gridCol w="2032000">
                  <a:extLst>
                    <a:ext uri="{9D8B030D-6E8A-4147-A177-3AD203B41FA5}">
                      <a16:colId xmlns:a16="http://schemas.microsoft.com/office/drawing/2014/main" val="3691711053"/>
                    </a:ext>
                  </a:extLst>
                </a:gridCol>
                <a:gridCol w="2032000">
                  <a:extLst>
                    <a:ext uri="{9D8B030D-6E8A-4147-A177-3AD203B41FA5}">
                      <a16:colId xmlns:a16="http://schemas.microsoft.com/office/drawing/2014/main" val="626958139"/>
                    </a:ext>
                  </a:extLst>
                </a:gridCol>
              </a:tblGrid>
              <a:tr h="1950448">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5400" dirty="0">
                          <a:solidFill>
                            <a:schemeClr val="tx1">
                              <a:lumMod val="95000"/>
                              <a:lumOff val="5000"/>
                            </a:schemeClr>
                          </a:solidFill>
                          <a:latin typeface="Acme" panose="02000706050000020004" pitchFamily="2" charset="0"/>
                        </a:rPr>
                        <a:t>Gas</a:t>
                      </a:r>
                      <a:br>
                        <a:rPr lang="en-US" sz="2000" dirty="0">
                          <a:solidFill>
                            <a:schemeClr val="tx1">
                              <a:lumMod val="95000"/>
                              <a:lumOff val="5000"/>
                            </a:schemeClr>
                          </a:solidFill>
                          <a:latin typeface="Acme" panose="02000706050000020004" pitchFamily="2" charset="0"/>
                        </a:rPr>
                      </a:br>
                      <a:r>
                        <a:rPr lang="en-US" sz="2000" dirty="0">
                          <a:solidFill>
                            <a:schemeClr val="tx1">
                              <a:lumMod val="95000"/>
                              <a:lumOff val="5000"/>
                            </a:schemeClr>
                          </a:solidFill>
                          <a:latin typeface="Acme" panose="02000706050000020004" pitchFamily="2" charset="0"/>
                        </a:rPr>
                        <a:t>highest PE</a:t>
                      </a: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38555118"/>
                  </a:ext>
                </a:extLst>
              </a:tr>
              <a:tr h="1950448">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5400" dirty="0">
                          <a:solidFill>
                            <a:schemeClr val="tx1">
                              <a:lumMod val="95000"/>
                              <a:lumOff val="5000"/>
                            </a:schemeClr>
                          </a:solidFill>
                          <a:latin typeface="Acme" panose="02000706050000020004" pitchFamily="2" charset="0"/>
                        </a:rPr>
                        <a:t>Liquid</a:t>
                      </a:r>
                      <a:br>
                        <a:rPr lang="en-US" sz="2000" dirty="0">
                          <a:solidFill>
                            <a:schemeClr val="tx1">
                              <a:lumMod val="95000"/>
                              <a:lumOff val="5000"/>
                            </a:schemeClr>
                          </a:solidFill>
                          <a:latin typeface="Acme" panose="02000706050000020004" pitchFamily="2" charset="0"/>
                        </a:rPr>
                      </a:br>
                      <a:r>
                        <a:rPr lang="en-US" sz="2000" dirty="0">
                          <a:solidFill>
                            <a:schemeClr val="tx1">
                              <a:lumMod val="95000"/>
                              <a:lumOff val="5000"/>
                            </a:schemeClr>
                          </a:solidFill>
                          <a:latin typeface="Acme" panose="02000706050000020004" pitchFamily="2" charset="0"/>
                        </a:rPr>
                        <a:t>medium PE</a:t>
                      </a: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38062592"/>
                  </a:ext>
                </a:extLst>
              </a:tr>
              <a:tr h="1950448">
                <a:tc>
                  <a:txBody>
                    <a:bodyPr/>
                    <a:lstStyle/>
                    <a:p>
                      <a:pPr algn="ctr"/>
                      <a:endParaRPr lang="en-US" sz="540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5400" dirty="0">
                          <a:solidFill>
                            <a:schemeClr val="tx1">
                              <a:lumMod val="95000"/>
                              <a:lumOff val="5000"/>
                            </a:schemeClr>
                          </a:solidFill>
                          <a:latin typeface="Acme" panose="02000706050000020004" pitchFamily="2" charset="0"/>
                        </a:rPr>
                        <a:t>Solid</a:t>
                      </a:r>
                      <a:r>
                        <a:rPr lang="en-US" sz="2000" dirty="0">
                          <a:solidFill>
                            <a:schemeClr val="tx1">
                              <a:lumMod val="95000"/>
                              <a:lumOff val="5000"/>
                            </a:schemeClr>
                          </a:solidFill>
                          <a:latin typeface="Acme" panose="02000706050000020004" pitchFamily="2" charset="0"/>
                        </a:rPr>
                        <a:t> lowest PE</a:t>
                      </a: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4944887"/>
                  </a:ext>
                </a:extLst>
              </a:tr>
            </a:tbl>
          </a:graphicData>
        </a:graphic>
      </p:graphicFrame>
      <p:sp>
        <p:nvSpPr>
          <p:cNvPr id="5" name="Arrow: Curved Right 4">
            <a:extLst>
              <a:ext uri="{FF2B5EF4-FFF2-40B4-BE49-F238E27FC236}">
                <a16:creationId xmlns:a16="http://schemas.microsoft.com/office/drawing/2014/main" id="{0147ED95-11DB-9062-F650-032660823315}"/>
              </a:ext>
            </a:extLst>
          </p:cNvPr>
          <p:cNvSpPr/>
          <p:nvPr/>
        </p:nvSpPr>
        <p:spPr>
          <a:xfrm>
            <a:off x="2971800" y="1911818"/>
            <a:ext cx="685800" cy="1810327"/>
          </a:xfrm>
          <a:prstGeom prst="curvedRightArrow">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Arrow: Curved Right 5">
            <a:extLst>
              <a:ext uri="{FF2B5EF4-FFF2-40B4-BE49-F238E27FC236}">
                <a16:creationId xmlns:a16="http://schemas.microsoft.com/office/drawing/2014/main" id="{D3E2191E-F9F4-B4A7-F028-E7FAAAC99D67}"/>
              </a:ext>
            </a:extLst>
          </p:cNvPr>
          <p:cNvSpPr/>
          <p:nvPr/>
        </p:nvSpPr>
        <p:spPr>
          <a:xfrm>
            <a:off x="2895600" y="4041018"/>
            <a:ext cx="685800" cy="1810327"/>
          </a:xfrm>
          <a:prstGeom prst="curvedRightArrow">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Arrow: Curved Right 6">
            <a:extLst>
              <a:ext uri="{FF2B5EF4-FFF2-40B4-BE49-F238E27FC236}">
                <a16:creationId xmlns:a16="http://schemas.microsoft.com/office/drawing/2014/main" id="{EA4EBEF7-0772-70D5-6B52-95EEB7442643}"/>
              </a:ext>
            </a:extLst>
          </p:cNvPr>
          <p:cNvSpPr/>
          <p:nvPr/>
        </p:nvSpPr>
        <p:spPr>
          <a:xfrm rot="10800000">
            <a:off x="5715000" y="3932327"/>
            <a:ext cx="685800" cy="1810327"/>
          </a:xfrm>
          <a:prstGeom prst="curvedRightArrow">
            <a:avLst/>
          </a:prstGeom>
          <a:solidFill>
            <a:srgbClr val="F77A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Curved Right 7">
            <a:extLst>
              <a:ext uri="{FF2B5EF4-FFF2-40B4-BE49-F238E27FC236}">
                <a16:creationId xmlns:a16="http://schemas.microsoft.com/office/drawing/2014/main" id="{DB86AB9F-5790-56B4-07F1-4496D8DA1A4A}"/>
              </a:ext>
            </a:extLst>
          </p:cNvPr>
          <p:cNvSpPr/>
          <p:nvPr/>
        </p:nvSpPr>
        <p:spPr>
          <a:xfrm rot="10800000">
            <a:off x="5715000" y="1752600"/>
            <a:ext cx="685800" cy="1810327"/>
          </a:xfrm>
          <a:prstGeom prst="curvedRightArrow">
            <a:avLst/>
          </a:prstGeom>
          <a:solidFill>
            <a:srgbClr val="F77A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916A9D31-49AE-0941-40ED-E2A263C3987B}"/>
              </a:ext>
            </a:extLst>
          </p:cNvPr>
          <p:cNvSpPr txBox="1"/>
          <p:nvPr/>
        </p:nvSpPr>
        <p:spPr>
          <a:xfrm>
            <a:off x="762000" y="2401482"/>
            <a:ext cx="2057400" cy="830997"/>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Condensation</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decrease in PE</a:t>
            </a:r>
          </a:p>
        </p:txBody>
      </p:sp>
      <p:sp>
        <p:nvSpPr>
          <p:cNvPr id="10" name="TextBox 9">
            <a:extLst>
              <a:ext uri="{FF2B5EF4-FFF2-40B4-BE49-F238E27FC236}">
                <a16:creationId xmlns:a16="http://schemas.microsoft.com/office/drawing/2014/main" id="{85F30FA3-209E-41E9-A025-5B6A17F8E49E}"/>
              </a:ext>
            </a:extLst>
          </p:cNvPr>
          <p:cNvSpPr txBox="1"/>
          <p:nvPr/>
        </p:nvSpPr>
        <p:spPr>
          <a:xfrm>
            <a:off x="762000" y="4627306"/>
            <a:ext cx="2057400" cy="830997"/>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Freezing</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decrease in PE</a:t>
            </a:r>
          </a:p>
        </p:txBody>
      </p:sp>
      <p:sp>
        <p:nvSpPr>
          <p:cNvPr id="11" name="TextBox 10">
            <a:extLst>
              <a:ext uri="{FF2B5EF4-FFF2-40B4-BE49-F238E27FC236}">
                <a16:creationId xmlns:a16="http://schemas.microsoft.com/office/drawing/2014/main" id="{6100B7CE-C259-4940-4423-937551403493}"/>
              </a:ext>
            </a:extLst>
          </p:cNvPr>
          <p:cNvSpPr txBox="1"/>
          <p:nvPr/>
        </p:nvSpPr>
        <p:spPr>
          <a:xfrm>
            <a:off x="6515100" y="4627305"/>
            <a:ext cx="2057400" cy="830997"/>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Melting</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increase in PE</a:t>
            </a:r>
          </a:p>
        </p:txBody>
      </p:sp>
      <p:sp>
        <p:nvSpPr>
          <p:cNvPr id="12" name="TextBox 11">
            <a:extLst>
              <a:ext uri="{FF2B5EF4-FFF2-40B4-BE49-F238E27FC236}">
                <a16:creationId xmlns:a16="http://schemas.microsoft.com/office/drawing/2014/main" id="{3EA3887E-3A00-342B-5096-C69150C0AE93}"/>
              </a:ext>
            </a:extLst>
          </p:cNvPr>
          <p:cNvSpPr txBox="1"/>
          <p:nvPr/>
        </p:nvSpPr>
        <p:spPr>
          <a:xfrm>
            <a:off x="6515100" y="2396611"/>
            <a:ext cx="2057400" cy="830997"/>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Vaporizing</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increase in PE</a:t>
            </a:r>
          </a:p>
        </p:txBody>
      </p:sp>
    </p:spTree>
    <p:extLst>
      <p:ext uri="{BB962C8B-B14F-4D97-AF65-F5344CB8AC3E}">
        <p14:creationId xmlns:p14="http://schemas.microsoft.com/office/powerpoint/2010/main" val="3382078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a:extLst>
            <a:ext uri="{FF2B5EF4-FFF2-40B4-BE49-F238E27FC236}">
              <a16:creationId xmlns:a16="http://schemas.microsoft.com/office/drawing/2014/main" id="{D858FDBE-B601-6354-3CC4-4F9343E2F50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A053868-8873-ED57-33D2-C840F83CCC76}"/>
              </a:ext>
            </a:extLst>
          </p:cNvPr>
          <p:cNvSpPr/>
          <p:nvPr/>
        </p:nvSpPr>
        <p:spPr>
          <a:xfrm>
            <a:off x="0" y="10357"/>
            <a:ext cx="9144000" cy="996298"/>
          </a:xfrm>
          <a:prstGeom prst="rect">
            <a:avLst/>
          </a:prstGeom>
        </p:spPr>
        <p:txBody>
          <a:bodyPr wrap="square">
            <a:spAutoFit/>
          </a:bodyPr>
          <a:lstStyle/>
          <a:p>
            <a:pPr algn="ctr">
              <a:lnSpc>
                <a:spcPct val="119000"/>
              </a:lnSpc>
              <a:spcBef>
                <a:spcPts val="0"/>
              </a:spcBef>
              <a:spcAft>
                <a:spcPts val="600"/>
              </a:spcAft>
            </a:pPr>
            <a:r>
              <a:rPr lang="en-US" sz="5400" kern="1400" dirty="0">
                <a:solidFill>
                  <a:srgbClr val="FF0000"/>
                </a:solidFill>
                <a:latin typeface="Times New Roman" panose="02020603050405020304" pitchFamily="18" charset="0"/>
              </a:rPr>
              <a:t>  </a:t>
            </a:r>
            <a:endParaRPr lang="en-US" sz="4000" kern="1400" dirty="0">
              <a:solidFill>
                <a:srgbClr val="FF0000"/>
              </a:solidFill>
              <a:latin typeface="Times New Roman" panose="02020603050405020304" pitchFamily="18" charset="0"/>
            </a:endParaRPr>
          </a:p>
        </p:txBody>
      </p:sp>
      <p:sp>
        <p:nvSpPr>
          <p:cNvPr id="3" name="TextBox 2">
            <a:extLst>
              <a:ext uri="{FF2B5EF4-FFF2-40B4-BE49-F238E27FC236}">
                <a16:creationId xmlns:a16="http://schemas.microsoft.com/office/drawing/2014/main" id="{8BFEF71D-6E80-BD2E-D539-313EFF3CD3A8}"/>
              </a:ext>
            </a:extLst>
          </p:cNvPr>
          <p:cNvSpPr txBox="1"/>
          <p:nvPr/>
        </p:nvSpPr>
        <p:spPr>
          <a:xfrm>
            <a:off x="0" y="10357"/>
            <a:ext cx="9144000" cy="923330"/>
          </a:xfrm>
          <a:prstGeom prst="rect">
            <a:avLst/>
          </a:prstGeom>
          <a:noFill/>
        </p:spPr>
        <p:txBody>
          <a:bodyPr wrap="square" rtlCol="0">
            <a:spAutoFit/>
          </a:bodyPr>
          <a:lstStyle/>
          <a:p>
            <a:pPr algn="ctr"/>
            <a:r>
              <a:rPr lang="en-US" sz="5400" dirty="0">
                <a:latin typeface="Acme" panose="02000706050000020004" pitchFamily="2" charset="0"/>
              </a:rPr>
              <a:t>23</a:t>
            </a:r>
          </a:p>
        </p:txBody>
      </p:sp>
      <p:graphicFrame>
        <p:nvGraphicFramePr>
          <p:cNvPr id="4" name="Table 3">
            <a:extLst>
              <a:ext uri="{FF2B5EF4-FFF2-40B4-BE49-F238E27FC236}">
                <a16:creationId xmlns:a16="http://schemas.microsoft.com/office/drawing/2014/main" id="{64C73FCB-9C2D-D5F2-FB1E-2A33B7E983DA}"/>
              </a:ext>
            </a:extLst>
          </p:cNvPr>
          <p:cNvGraphicFramePr>
            <a:graphicFrameLocks noGrp="1"/>
          </p:cNvGraphicFramePr>
          <p:nvPr>
            <p:extLst>
              <p:ext uri="{D42A27DB-BD31-4B8C-83A1-F6EECF244321}">
                <p14:modId xmlns:p14="http://schemas.microsoft.com/office/powerpoint/2010/main" val="4158333745"/>
              </p:ext>
            </p:extLst>
          </p:nvPr>
        </p:nvGraphicFramePr>
        <p:xfrm>
          <a:off x="1600200" y="1006655"/>
          <a:ext cx="6096000" cy="5851344"/>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920162795"/>
                    </a:ext>
                  </a:extLst>
                </a:gridCol>
                <a:gridCol w="2032000">
                  <a:extLst>
                    <a:ext uri="{9D8B030D-6E8A-4147-A177-3AD203B41FA5}">
                      <a16:colId xmlns:a16="http://schemas.microsoft.com/office/drawing/2014/main" val="3691711053"/>
                    </a:ext>
                  </a:extLst>
                </a:gridCol>
                <a:gridCol w="2032000">
                  <a:extLst>
                    <a:ext uri="{9D8B030D-6E8A-4147-A177-3AD203B41FA5}">
                      <a16:colId xmlns:a16="http://schemas.microsoft.com/office/drawing/2014/main" val="626958139"/>
                    </a:ext>
                  </a:extLst>
                </a:gridCol>
              </a:tblGrid>
              <a:tr h="1950448">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5400" dirty="0">
                          <a:solidFill>
                            <a:schemeClr val="tx1">
                              <a:lumMod val="95000"/>
                              <a:lumOff val="5000"/>
                            </a:schemeClr>
                          </a:solidFill>
                          <a:latin typeface="Acme" panose="02000706050000020004" pitchFamily="2" charset="0"/>
                        </a:rPr>
                        <a:t>Gas</a:t>
                      </a:r>
                      <a:br>
                        <a:rPr lang="en-US" sz="2000" dirty="0">
                          <a:solidFill>
                            <a:schemeClr val="tx1">
                              <a:lumMod val="95000"/>
                              <a:lumOff val="5000"/>
                            </a:schemeClr>
                          </a:solidFill>
                          <a:latin typeface="Acme" panose="02000706050000020004" pitchFamily="2" charset="0"/>
                        </a:rPr>
                      </a:br>
                      <a:r>
                        <a:rPr lang="en-US" sz="2000" dirty="0">
                          <a:solidFill>
                            <a:schemeClr val="tx1">
                              <a:lumMod val="95000"/>
                              <a:lumOff val="5000"/>
                            </a:schemeClr>
                          </a:solidFill>
                          <a:latin typeface="Acme" panose="02000706050000020004" pitchFamily="2" charset="0"/>
                        </a:rPr>
                        <a:t>highest PE</a:t>
                      </a: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38555118"/>
                  </a:ext>
                </a:extLst>
              </a:tr>
              <a:tr h="1950448">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5400" b="1" dirty="0">
                          <a:solidFill>
                            <a:schemeClr val="tx1">
                              <a:lumMod val="95000"/>
                              <a:lumOff val="5000"/>
                            </a:schemeClr>
                          </a:solidFill>
                          <a:latin typeface="Acme" panose="02000706050000020004" pitchFamily="2" charset="0"/>
                        </a:rPr>
                        <a:t>Liquid</a:t>
                      </a:r>
                      <a:br>
                        <a:rPr lang="en-US" sz="2000" dirty="0">
                          <a:solidFill>
                            <a:schemeClr val="tx1">
                              <a:lumMod val="95000"/>
                              <a:lumOff val="5000"/>
                            </a:schemeClr>
                          </a:solidFill>
                          <a:latin typeface="Acme" panose="02000706050000020004" pitchFamily="2" charset="0"/>
                        </a:rPr>
                      </a:br>
                      <a:r>
                        <a:rPr lang="en-US" sz="2000" dirty="0">
                          <a:solidFill>
                            <a:schemeClr val="tx1">
                              <a:lumMod val="95000"/>
                              <a:lumOff val="5000"/>
                            </a:schemeClr>
                          </a:solidFill>
                          <a:latin typeface="Acme" panose="02000706050000020004" pitchFamily="2" charset="0"/>
                        </a:rPr>
                        <a:t>medium PE</a:t>
                      </a: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38062592"/>
                  </a:ext>
                </a:extLst>
              </a:tr>
              <a:tr h="1950448">
                <a:tc>
                  <a:txBody>
                    <a:bodyPr/>
                    <a:lstStyle/>
                    <a:p>
                      <a:pPr algn="ctr"/>
                      <a:endParaRPr lang="en-US" sz="540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5400" b="1" dirty="0">
                          <a:solidFill>
                            <a:schemeClr val="tx1">
                              <a:lumMod val="95000"/>
                              <a:lumOff val="5000"/>
                            </a:schemeClr>
                          </a:solidFill>
                          <a:latin typeface="Acme" panose="02000706050000020004" pitchFamily="2" charset="0"/>
                        </a:rPr>
                        <a:t>Solid</a:t>
                      </a:r>
                      <a:r>
                        <a:rPr lang="en-US" sz="2000" dirty="0">
                          <a:solidFill>
                            <a:schemeClr val="tx1">
                              <a:lumMod val="95000"/>
                              <a:lumOff val="5000"/>
                            </a:schemeClr>
                          </a:solidFill>
                          <a:latin typeface="Acme" panose="02000706050000020004" pitchFamily="2" charset="0"/>
                        </a:rPr>
                        <a:t> lowest PE</a:t>
                      </a: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5400" dirty="0">
                        <a:solidFill>
                          <a:schemeClr val="tx1">
                            <a:lumMod val="95000"/>
                            <a:lumOff val="5000"/>
                          </a:schemeClr>
                        </a:solidFill>
                        <a:latin typeface="Acme" panose="02000706050000020004"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4944887"/>
                  </a:ext>
                </a:extLst>
              </a:tr>
            </a:tbl>
          </a:graphicData>
        </a:graphic>
      </p:graphicFrame>
      <p:sp>
        <p:nvSpPr>
          <p:cNvPr id="13" name="Arrow: Up 12">
            <a:extLst>
              <a:ext uri="{FF2B5EF4-FFF2-40B4-BE49-F238E27FC236}">
                <a16:creationId xmlns:a16="http://schemas.microsoft.com/office/drawing/2014/main" id="{C0BA91AA-FE87-98ED-FEA7-31F84DA858E0}"/>
              </a:ext>
            </a:extLst>
          </p:cNvPr>
          <p:cNvSpPr/>
          <p:nvPr/>
        </p:nvSpPr>
        <p:spPr>
          <a:xfrm rot="10800000">
            <a:off x="5867400" y="1825282"/>
            <a:ext cx="609601" cy="4191000"/>
          </a:xfrm>
          <a:prstGeom prst="up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Up 13">
            <a:extLst>
              <a:ext uri="{FF2B5EF4-FFF2-40B4-BE49-F238E27FC236}">
                <a16:creationId xmlns:a16="http://schemas.microsoft.com/office/drawing/2014/main" id="{362CA2B5-6ABE-ECB1-52E3-F7082C0E37E1}"/>
              </a:ext>
            </a:extLst>
          </p:cNvPr>
          <p:cNvSpPr/>
          <p:nvPr/>
        </p:nvSpPr>
        <p:spPr>
          <a:xfrm>
            <a:off x="2819400" y="1825282"/>
            <a:ext cx="609601" cy="4191000"/>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E2442F99-2567-57E6-93B3-8171654E0780}"/>
              </a:ext>
            </a:extLst>
          </p:cNvPr>
          <p:cNvSpPr txBox="1"/>
          <p:nvPr/>
        </p:nvSpPr>
        <p:spPr>
          <a:xfrm>
            <a:off x="6857999" y="2133600"/>
            <a:ext cx="2057400" cy="3108543"/>
          </a:xfrm>
          <a:prstGeom prst="rect">
            <a:avLst/>
          </a:prstGeom>
          <a:solidFill>
            <a:schemeClr val="tx1">
              <a:lumMod val="95000"/>
              <a:lumOff val="5000"/>
            </a:schemeClr>
          </a:solidFill>
        </p:spPr>
        <p:txBody>
          <a:bodyPr wrap="square" rtlCol="0">
            <a:sp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Potential Energy</a:t>
            </a:r>
          </a:p>
          <a:p>
            <a:pPr algn="ctr"/>
            <a:r>
              <a:rPr lang="en-US" sz="2800" b="1" dirty="0">
                <a:solidFill>
                  <a:schemeClr val="bg1"/>
                </a:solidFill>
                <a:latin typeface="Times New Roman" panose="02020603050405020304" pitchFamily="18" charset="0"/>
                <a:cs typeface="Times New Roman" panose="02020603050405020304" pitchFamily="18" charset="0"/>
              </a:rPr>
              <a:t>Decreases</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as phase changes</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in this direction</a:t>
            </a:r>
          </a:p>
        </p:txBody>
      </p:sp>
      <p:sp>
        <p:nvSpPr>
          <p:cNvPr id="17" name="TextBox 16">
            <a:extLst>
              <a:ext uri="{FF2B5EF4-FFF2-40B4-BE49-F238E27FC236}">
                <a16:creationId xmlns:a16="http://schemas.microsoft.com/office/drawing/2014/main" id="{8CA868D2-1A35-CEE5-8EF1-D748F8163DC1}"/>
              </a:ext>
            </a:extLst>
          </p:cNvPr>
          <p:cNvSpPr txBox="1"/>
          <p:nvPr/>
        </p:nvSpPr>
        <p:spPr>
          <a:xfrm>
            <a:off x="381001" y="2133600"/>
            <a:ext cx="2057400" cy="3108543"/>
          </a:xfrm>
          <a:prstGeom prst="rect">
            <a:avLst/>
          </a:prstGeom>
          <a:solidFill>
            <a:srgbClr val="FF0000"/>
          </a:solidFill>
        </p:spPr>
        <p:txBody>
          <a:bodyPr wrap="square" rtlCol="0">
            <a:sp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Potential Energy</a:t>
            </a:r>
          </a:p>
          <a:p>
            <a:pPr algn="ctr"/>
            <a:r>
              <a:rPr lang="en-US" sz="2800" b="1" dirty="0">
                <a:solidFill>
                  <a:schemeClr val="bg1"/>
                </a:solidFill>
                <a:latin typeface="Times New Roman" panose="02020603050405020304" pitchFamily="18" charset="0"/>
                <a:cs typeface="Times New Roman" panose="02020603050405020304" pitchFamily="18" charset="0"/>
              </a:rPr>
              <a:t>Increases</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as phase changes</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in this direction</a:t>
            </a:r>
          </a:p>
        </p:txBody>
      </p:sp>
    </p:spTree>
    <p:extLst>
      <p:ext uri="{BB962C8B-B14F-4D97-AF65-F5344CB8AC3E}">
        <p14:creationId xmlns:p14="http://schemas.microsoft.com/office/powerpoint/2010/main" val="3028871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AE34ED-4C61-46B5-8512-6A1DA6056F66}"/>
              </a:ext>
            </a:extLst>
          </p:cNvPr>
          <p:cNvSpPr/>
          <p:nvPr/>
        </p:nvSpPr>
        <p:spPr>
          <a:xfrm>
            <a:off x="0" y="0"/>
            <a:ext cx="9144000" cy="6156044"/>
          </a:xfrm>
          <a:prstGeom prst="rect">
            <a:avLst/>
          </a:prstGeom>
        </p:spPr>
        <p:txBody>
          <a:bodyPr wrap="square">
            <a:spAutoFit/>
          </a:bodyPr>
          <a:lstStyle/>
          <a:p>
            <a:pPr marL="228600" indent="-228600">
              <a:lnSpc>
                <a:spcPct val="119000"/>
              </a:lnSpc>
              <a:spcBef>
                <a:spcPts val="0"/>
              </a:spcBef>
              <a:spcAft>
                <a:spcPts val="600"/>
              </a:spcAft>
            </a:pPr>
            <a:r>
              <a:rPr lang="en-US" sz="3200" kern="1400" dirty="0">
                <a:solidFill>
                  <a:srgbClr val="000000"/>
                </a:solidFill>
                <a:latin typeface="Acme" panose="02000706050000020004" pitchFamily="2" charset="0"/>
                <a:cs typeface="Times New Roman" panose="02020603050405020304" pitchFamily="18" charset="0"/>
              </a:rPr>
              <a:t>24.  Which phase has the highest potential energy?  </a:t>
            </a:r>
            <a:br>
              <a:rPr lang="en-US" sz="3200" kern="1400" dirty="0">
                <a:solidFill>
                  <a:srgbClr val="000000"/>
                </a:solidFill>
                <a:latin typeface="Acme" panose="02000706050000020004" pitchFamily="2" charset="0"/>
                <a:cs typeface="Times New Roman" panose="02020603050405020304" pitchFamily="18" charset="0"/>
              </a:rPr>
            </a:br>
            <a:r>
              <a:rPr lang="en-US" sz="3200" kern="1400" dirty="0">
                <a:solidFill>
                  <a:srgbClr val="000000"/>
                </a:solidFill>
                <a:latin typeface="Acme" panose="02000706050000020004" pitchFamily="2" charset="0"/>
                <a:cs typeface="Times New Roman" panose="02020603050405020304" pitchFamily="18" charset="0"/>
              </a:rPr>
              <a:t>                                  </a:t>
            </a:r>
            <a:br>
              <a:rPr lang="en-US" sz="3200" kern="1400" dirty="0">
                <a:solidFill>
                  <a:srgbClr val="000000"/>
                </a:solidFill>
                <a:latin typeface="Acme" panose="02000706050000020004" pitchFamily="2" charset="0"/>
                <a:cs typeface="Times New Roman" panose="02020603050405020304" pitchFamily="18" charset="0"/>
              </a:rPr>
            </a:br>
            <a:r>
              <a:rPr lang="en-US" sz="3200" kern="1400" dirty="0">
                <a:solidFill>
                  <a:srgbClr val="000000"/>
                </a:solidFill>
                <a:latin typeface="Acme" panose="02000706050000020004" pitchFamily="2" charset="0"/>
                <a:cs typeface="Times New Roman" panose="02020603050405020304" pitchFamily="18" charset="0"/>
              </a:rPr>
              <a:t>                                   Solid        Liquid         Gas</a:t>
            </a:r>
          </a:p>
          <a:p>
            <a:pPr marL="228600" indent="-228600">
              <a:lnSpc>
                <a:spcPct val="119000"/>
              </a:lnSpc>
              <a:spcBef>
                <a:spcPts val="0"/>
              </a:spcBef>
              <a:spcAft>
                <a:spcPts val="600"/>
              </a:spcAft>
            </a:pPr>
            <a:br>
              <a:rPr lang="en-US" sz="3200" kern="1400" dirty="0">
                <a:solidFill>
                  <a:srgbClr val="000000"/>
                </a:solidFill>
                <a:latin typeface="Acme" panose="02000706050000020004" pitchFamily="2" charset="0"/>
                <a:cs typeface="Times New Roman" panose="02020603050405020304" pitchFamily="18" charset="0"/>
              </a:rPr>
            </a:br>
            <a:br>
              <a:rPr lang="en-US" sz="3200" kern="1400" dirty="0">
                <a:solidFill>
                  <a:srgbClr val="000000"/>
                </a:solidFill>
                <a:latin typeface="Acme" panose="02000706050000020004" pitchFamily="2" charset="0"/>
                <a:cs typeface="Times New Roman" panose="02020603050405020304" pitchFamily="18" charset="0"/>
              </a:rPr>
            </a:br>
            <a:endParaRPr lang="en-US" sz="3200" kern="1400" dirty="0">
              <a:solidFill>
                <a:srgbClr val="000000"/>
              </a:solidFill>
              <a:latin typeface="Acme" panose="02000706050000020004" pitchFamily="2" charset="0"/>
              <a:cs typeface="Times New Roman" panose="02020603050405020304" pitchFamily="18" charset="0"/>
            </a:endParaRPr>
          </a:p>
          <a:p>
            <a:pPr marL="228600" indent="-228600">
              <a:lnSpc>
                <a:spcPct val="119000"/>
              </a:lnSpc>
              <a:spcBef>
                <a:spcPts val="0"/>
              </a:spcBef>
              <a:spcAft>
                <a:spcPts val="600"/>
              </a:spcAft>
            </a:pPr>
            <a:r>
              <a:rPr lang="en-US" sz="3200" kern="1400" dirty="0">
                <a:solidFill>
                  <a:srgbClr val="FF0000"/>
                </a:solidFill>
                <a:latin typeface="Acme" panose="02000706050000020004" pitchFamily="2" charset="0"/>
                <a:cs typeface="Times New Roman" panose="02020603050405020304" pitchFamily="18" charset="0"/>
              </a:rPr>
              <a:t>25.  Which phase has the lowest potential energy?   </a:t>
            </a:r>
            <a:br>
              <a:rPr lang="en-US" sz="3200" kern="1400" dirty="0">
                <a:solidFill>
                  <a:srgbClr val="FF0000"/>
                </a:solidFill>
                <a:latin typeface="Acme" panose="02000706050000020004" pitchFamily="2" charset="0"/>
                <a:cs typeface="Times New Roman" panose="02020603050405020304" pitchFamily="18" charset="0"/>
              </a:rPr>
            </a:br>
            <a:r>
              <a:rPr lang="en-US" sz="3200" kern="1400" dirty="0">
                <a:solidFill>
                  <a:srgbClr val="FF0000"/>
                </a:solidFill>
                <a:latin typeface="Acme" panose="02000706050000020004" pitchFamily="2" charset="0"/>
                <a:cs typeface="Times New Roman" panose="02020603050405020304" pitchFamily="18" charset="0"/>
              </a:rPr>
              <a:t>                            </a:t>
            </a:r>
            <a:br>
              <a:rPr lang="en-US" sz="3200" kern="1400" dirty="0">
                <a:solidFill>
                  <a:srgbClr val="FF0000"/>
                </a:solidFill>
                <a:latin typeface="Acme" panose="02000706050000020004" pitchFamily="2" charset="0"/>
                <a:cs typeface="Times New Roman" panose="02020603050405020304" pitchFamily="18" charset="0"/>
              </a:rPr>
            </a:br>
            <a:r>
              <a:rPr lang="en-US" sz="3200" kern="1400" dirty="0">
                <a:solidFill>
                  <a:srgbClr val="FF0000"/>
                </a:solidFill>
                <a:latin typeface="Acme" panose="02000706050000020004" pitchFamily="2" charset="0"/>
                <a:cs typeface="Times New Roman" panose="02020603050405020304" pitchFamily="18" charset="0"/>
              </a:rPr>
              <a:t>                                  Solid        Liquid         Gas</a:t>
            </a:r>
          </a:p>
          <a:p>
            <a:pPr marL="228600" indent="-228600">
              <a:lnSpc>
                <a:spcPct val="119000"/>
              </a:lnSpc>
              <a:spcBef>
                <a:spcPts val="0"/>
              </a:spcBef>
              <a:spcAft>
                <a:spcPts val="600"/>
              </a:spcAft>
            </a:pPr>
            <a:endParaRPr lang="en-US" sz="3200" kern="1400" dirty="0">
              <a:solidFill>
                <a:srgbClr val="000000"/>
              </a:solidFill>
              <a:latin typeface="Acme" panose="02000706050000020004" pitchFamily="2" charset="0"/>
            </a:endParaRPr>
          </a:p>
        </p:txBody>
      </p:sp>
    </p:spTree>
    <p:extLst>
      <p:ext uri="{BB962C8B-B14F-4D97-AF65-F5344CB8AC3E}">
        <p14:creationId xmlns:p14="http://schemas.microsoft.com/office/powerpoint/2010/main" val="3075508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92110-AFD9-9198-8A0D-B4384447A2D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4BD7794-3FC1-96A1-5897-D3D81DBB2026}"/>
              </a:ext>
            </a:extLst>
          </p:cNvPr>
          <p:cNvSpPr/>
          <p:nvPr/>
        </p:nvSpPr>
        <p:spPr>
          <a:xfrm>
            <a:off x="0" y="0"/>
            <a:ext cx="9144000" cy="6449073"/>
          </a:xfrm>
          <a:prstGeom prst="rect">
            <a:avLst/>
          </a:prstGeom>
        </p:spPr>
        <p:txBody>
          <a:bodyPr wrap="square">
            <a:spAutoFit/>
          </a:bodyPr>
          <a:lstStyle/>
          <a:p>
            <a:pPr marL="228600" indent="-228600">
              <a:lnSpc>
                <a:spcPct val="119000"/>
              </a:lnSpc>
              <a:spcBef>
                <a:spcPts val="0"/>
              </a:spcBef>
              <a:spcAft>
                <a:spcPts val="600"/>
              </a:spcAft>
            </a:pPr>
            <a:r>
              <a:rPr lang="en-US" sz="3200" kern="1400" dirty="0">
                <a:solidFill>
                  <a:srgbClr val="000000"/>
                </a:solidFill>
                <a:latin typeface="Acme" panose="02000706050000020004" pitchFamily="2" charset="0"/>
                <a:cs typeface="Times New Roman" panose="02020603050405020304" pitchFamily="18" charset="0"/>
              </a:rPr>
              <a:t>24.  Which phase has the highest potential energy?  </a:t>
            </a:r>
            <a:br>
              <a:rPr lang="en-US" sz="3200" kern="1400" dirty="0">
                <a:solidFill>
                  <a:srgbClr val="000000"/>
                </a:solidFill>
                <a:latin typeface="Acme" panose="02000706050000020004" pitchFamily="2" charset="0"/>
                <a:cs typeface="Times New Roman" panose="02020603050405020304" pitchFamily="18" charset="0"/>
              </a:rPr>
            </a:br>
            <a:r>
              <a:rPr lang="en-US" sz="3200" kern="1400" dirty="0">
                <a:solidFill>
                  <a:srgbClr val="000000"/>
                </a:solidFill>
                <a:latin typeface="Acme" panose="02000706050000020004" pitchFamily="2" charset="0"/>
                <a:cs typeface="Times New Roman" panose="02020603050405020304" pitchFamily="18" charset="0"/>
              </a:rPr>
              <a:t>                                   Solid        Liquid         </a:t>
            </a:r>
            <a:r>
              <a:rPr lang="en-US" sz="7200" kern="1400" dirty="0">
                <a:solidFill>
                  <a:srgbClr val="000000"/>
                </a:solidFill>
                <a:latin typeface="Acme" panose="02000706050000020004" pitchFamily="2" charset="0"/>
                <a:cs typeface="Times New Roman" panose="02020603050405020304" pitchFamily="18" charset="0"/>
              </a:rPr>
              <a:t>Gas</a:t>
            </a:r>
            <a:endParaRPr lang="en-US" sz="3200" kern="1400" dirty="0">
              <a:solidFill>
                <a:srgbClr val="000000"/>
              </a:solidFill>
              <a:latin typeface="Acme" panose="02000706050000020004" pitchFamily="2" charset="0"/>
              <a:cs typeface="Times New Roman" panose="02020603050405020304" pitchFamily="18" charset="0"/>
            </a:endParaRPr>
          </a:p>
          <a:p>
            <a:pPr marL="228600" indent="-228600">
              <a:lnSpc>
                <a:spcPct val="119000"/>
              </a:lnSpc>
              <a:spcBef>
                <a:spcPts val="0"/>
              </a:spcBef>
              <a:spcAft>
                <a:spcPts val="600"/>
              </a:spcAft>
            </a:pPr>
            <a:br>
              <a:rPr lang="en-US" sz="3200" kern="1400" dirty="0">
                <a:solidFill>
                  <a:srgbClr val="000000"/>
                </a:solidFill>
                <a:latin typeface="Acme" panose="02000706050000020004" pitchFamily="2" charset="0"/>
                <a:cs typeface="Times New Roman" panose="02020603050405020304" pitchFamily="18" charset="0"/>
              </a:rPr>
            </a:br>
            <a:br>
              <a:rPr lang="en-US" sz="3200" kern="1400" dirty="0">
                <a:solidFill>
                  <a:srgbClr val="000000"/>
                </a:solidFill>
                <a:latin typeface="Acme" panose="02000706050000020004" pitchFamily="2" charset="0"/>
                <a:cs typeface="Times New Roman" panose="02020603050405020304" pitchFamily="18" charset="0"/>
              </a:rPr>
            </a:br>
            <a:endParaRPr lang="en-US" sz="3200" kern="1400" dirty="0">
              <a:solidFill>
                <a:srgbClr val="000000"/>
              </a:solidFill>
              <a:latin typeface="Acme" panose="02000706050000020004" pitchFamily="2" charset="0"/>
              <a:cs typeface="Times New Roman" panose="02020603050405020304" pitchFamily="18" charset="0"/>
            </a:endParaRPr>
          </a:p>
          <a:p>
            <a:pPr marL="228600" indent="-228600">
              <a:lnSpc>
                <a:spcPct val="119000"/>
              </a:lnSpc>
              <a:spcBef>
                <a:spcPts val="0"/>
              </a:spcBef>
              <a:spcAft>
                <a:spcPts val="600"/>
              </a:spcAft>
            </a:pPr>
            <a:r>
              <a:rPr lang="en-US" sz="3200" kern="1400" dirty="0">
                <a:solidFill>
                  <a:srgbClr val="FF0000"/>
                </a:solidFill>
                <a:latin typeface="Acme" panose="02000706050000020004" pitchFamily="2" charset="0"/>
                <a:cs typeface="Times New Roman" panose="02020603050405020304" pitchFamily="18" charset="0"/>
              </a:rPr>
              <a:t>25.  Which phase has the lowest potential energy?                </a:t>
            </a:r>
            <a:br>
              <a:rPr lang="en-US" sz="3200" kern="1400" dirty="0">
                <a:solidFill>
                  <a:srgbClr val="FF0000"/>
                </a:solidFill>
                <a:latin typeface="Acme" panose="02000706050000020004" pitchFamily="2" charset="0"/>
                <a:cs typeface="Times New Roman" panose="02020603050405020304" pitchFamily="18" charset="0"/>
              </a:rPr>
            </a:br>
            <a:r>
              <a:rPr lang="en-US" sz="3200" kern="1400" dirty="0">
                <a:solidFill>
                  <a:srgbClr val="FF0000"/>
                </a:solidFill>
                <a:latin typeface="Acme" panose="02000706050000020004" pitchFamily="2" charset="0"/>
                <a:cs typeface="Times New Roman" panose="02020603050405020304" pitchFamily="18" charset="0"/>
              </a:rPr>
              <a:t>                             </a:t>
            </a:r>
            <a:r>
              <a:rPr lang="en-US" sz="7200" kern="1400" dirty="0">
                <a:solidFill>
                  <a:srgbClr val="FF0000"/>
                </a:solidFill>
                <a:latin typeface="Acme" panose="02000706050000020004" pitchFamily="2" charset="0"/>
                <a:cs typeface="Times New Roman" panose="02020603050405020304" pitchFamily="18" charset="0"/>
              </a:rPr>
              <a:t>Solid</a:t>
            </a:r>
            <a:r>
              <a:rPr lang="en-US" sz="3200" kern="1400" dirty="0">
                <a:solidFill>
                  <a:srgbClr val="FF0000"/>
                </a:solidFill>
                <a:latin typeface="Acme" panose="02000706050000020004" pitchFamily="2" charset="0"/>
                <a:cs typeface="Times New Roman" panose="02020603050405020304" pitchFamily="18" charset="0"/>
              </a:rPr>
              <a:t>        Liquid         Gas</a:t>
            </a:r>
          </a:p>
          <a:p>
            <a:pPr marL="228600" indent="-228600">
              <a:lnSpc>
                <a:spcPct val="119000"/>
              </a:lnSpc>
              <a:spcBef>
                <a:spcPts val="0"/>
              </a:spcBef>
              <a:spcAft>
                <a:spcPts val="600"/>
              </a:spcAft>
            </a:pPr>
            <a:endParaRPr lang="en-US" sz="3200" kern="1400" dirty="0">
              <a:solidFill>
                <a:srgbClr val="000000"/>
              </a:solidFill>
              <a:latin typeface="Acme" panose="02000706050000020004" pitchFamily="2" charset="0"/>
            </a:endParaRPr>
          </a:p>
        </p:txBody>
      </p:sp>
    </p:spTree>
    <p:extLst>
      <p:ext uri="{BB962C8B-B14F-4D97-AF65-F5344CB8AC3E}">
        <p14:creationId xmlns:p14="http://schemas.microsoft.com/office/powerpoint/2010/main" val="4054357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846583A4-CF86-39AA-7514-61186E0E51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C296DF4-5DE8-0433-4DA1-85E6188B52FA}"/>
              </a:ext>
            </a:extLst>
          </p:cNvPr>
          <p:cNvSpPr/>
          <p:nvPr/>
        </p:nvSpPr>
        <p:spPr>
          <a:xfrm>
            <a:off x="0" y="0"/>
            <a:ext cx="9144000" cy="3124894"/>
          </a:xfrm>
          <a:prstGeom prst="rect">
            <a:avLst/>
          </a:prstGeom>
        </p:spPr>
        <p:txBody>
          <a:bodyPr wrap="square">
            <a:spAutoFit/>
          </a:bodyPr>
          <a:lstStyle/>
          <a:p>
            <a:pPr marL="228600" indent="-228600">
              <a:lnSpc>
                <a:spcPct val="119000"/>
              </a:lnSpc>
              <a:spcBef>
                <a:spcPts val="0"/>
              </a:spcBef>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26.  The cold phase change for H</a:t>
            </a:r>
            <a:r>
              <a:rPr lang="en-US" sz="2800" kern="1400" baseline="-25000" dirty="0">
                <a:solidFill>
                  <a:srgbClr val="000000"/>
                </a:solidFill>
                <a:latin typeface="Times New Roman" panose="02020603050405020304" pitchFamily="18" charset="0"/>
                <a:cs typeface="Times New Roman" panose="02020603050405020304" pitchFamily="18" charset="0"/>
              </a:rPr>
              <a:t>2</a:t>
            </a:r>
            <a:r>
              <a:rPr lang="en-US" sz="2800" kern="1400" dirty="0">
                <a:solidFill>
                  <a:srgbClr val="000000"/>
                </a:solidFill>
                <a:latin typeface="Times New Roman" panose="02020603050405020304" pitchFamily="18" charset="0"/>
                <a:cs typeface="Times New Roman" panose="02020603050405020304" pitchFamily="18" charset="0"/>
              </a:rPr>
              <a:t>O, ice → water,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is endothermic.  Energy is added, but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the temperature remains steady at 273 K.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If the law of conservation of energy holds (it does)</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what energy increases during this phase change? </a:t>
            </a:r>
          </a:p>
        </p:txBody>
      </p:sp>
    </p:spTree>
    <p:extLst>
      <p:ext uri="{BB962C8B-B14F-4D97-AF65-F5344CB8AC3E}">
        <p14:creationId xmlns:p14="http://schemas.microsoft.com/office/powerpoint/2010/main" val="1741177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81EF403F-7AF6-C9A0-340E-96E50DE7D92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5A68ACE-B62A-F496-F26E-584CF3CE4F03}"/>
              </a:ext>
            </a:extLst>
          </p:cNvPr>
          <p:cNvSpPr/>
          <p:nvPr/>
        </p:nvSpPr>
        <p:spPr>
          <a:xfrm>
            <a:off x="0" y="0"/>
            <a:ext cx="9144000" cy="4882940"/>
          </a:xfrm>
          <a:prstGeom prst="rect">
            <a:avLst/>
          </a:prstGeom>
        </p:spPr>
        <p:txBody>
          <a:bodyPr wrap="square">
            <a:spAutoFit/>
          </a:bodyPr>
          <a:lstStyle/>
          <a:p>
            <a:pPr marL="228600" indent="-228600">
              <a:lnSpc>
                <a:spcPct val="119000"/>
              </a:lnSpc>
              <a:spcBef>
                <a:spcPts val="0"/>
              </a:spcBef>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26.  The cold phase change for H</a:t>
            </a:r>
            <a:r>
              <a:rPr lang="en-US" sz="2800" kern="1400" baseline="-25000" dirty="0">
                <a:solidFill>
                  <a:srgbClr val="000000"/>
                </a:solidFill>
                <a:latin typeface="Times New Roman" panose="02020603050405020304" pitchFamily="18" charset="0"/>
                <a:cs typeface="Times New Roman" panose="02020603050405020304" pitchFamily="18" charset="0"/>
              </a:rPr>
              <a:t>2</a:t>
            </a:r>
            <a:r>
              <a:rPr lang="en-US" sz="2800" kern="1400" dirty="0">
                <a:solidFill>
                  <a:srgbClr val="000000"/>
                </a:solidFill>
                <a:latin typeface="Times New Roman" panose="02020603050405020304" pitchFamily="18" charset="0"/>
                <a:cs typeface="Times New Roman" panose="02020603050405020304" pitchFamily="18" charset="0"/>
              </a:rPr>
              <a:t>O, ice → water,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is endothermic.  Energy is added, but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the temperature remains steady at 273 K.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If the law of conservation of energy holds (it does)</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what energy increases during this phase change?</a:t>
            </a:r>
            <a:br>
              <a:rPr lang="en-US" sz="2800" kern="1400" dirty="0">
                <a:solidFill>
                  <a:srgbClr val="000000"/>
                </a:solidFill>
                <a:latin typeface="Times New Roman" panose="02020603050405020304" pitchFamily="18" charset="0"/>
                <a:cs typeface="Times New Roman" panose="02020603050405020304" pitchFamily="18" charset="0"/>
              </a:rPr>
            </a:b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a:t>
            </a:r>
            <a:r>
              <a:rPr lang="en-US" sz="4000" kern="1400" dirty="0">
                <a:solidFill>
                  <a:srgbClr val="FF0000"/>
                </a:solidFill>
                <a:latin typeface="Times New Roman" panose="02020603050405020304" pitchFamily="18" charset="0"/>
                <a:cs typeface="Times New Roman" panose="02020603050405020304" pitchFamily="18" charset="0"/>
              </a:rPr>
              <a:t>POTENTIAL ENERGY INCREASES.</a:t>
            </a:r>
            <a:br>
              <a:rPr lang="en-US" sz="2800" kern="1400" dirty="0">
                <a:solidFill>
                  <a:srgbClr val="FF0000"/>
                </a:solidFill>
                <a:latin typeface="Times New Roman" panose="02020603050405020304" pitchFamily="18" charset="0"/>
                <a:cs typeface="Times New Roman" panose="02020603050405020304" pitchFamily="18" charset="0"/>
              </a:rPr>
            </a:br>
            <a:r>
              <a:rPr lang="en-US" sz="2800" kern="1400" dirty="0">
                <a:solidFill>
                  <a:srgbClr val="FF0000"/>
                </a:solidFill>
                <a:latin typeface="Times New Roman" panose="02020603050405020304" pitchFamily="18" charset="0"/>
                <a:cs typeface="Times New Roman" panose="02020603050405020304" pitchFamily="18" charset="0"/>
              </a:rPr>
              <a:t>     The liquid phase is a higher potential than the solid phase.   </a:t>
            </a:r>
          </a:p>
        </p:txBody>
      </p:sp>
    </p:spTree>
    <p:extLst>
      <p:ext uri="{BB962C8B-B14F-4D97-AF65-F5344CB8AC3E}">
        <p14:creationId xmlns:p14="http://schemas.microsoft.com/office/powerpoint/2010/main" val="610774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CE6D71CF-9D06-D3AA-50CE-3399721737C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6BD3064-0884-DC3C-69DE-FF6D8362A779}"/>
              </a:ext>
            </a:extLst>
          </p:cNvPr>
          <p:cNvSpPr/>
          <p:nvPr/>
        </p:nvSpPr>
        <p:spPr>
          <a:xfrm>
            <a:off x="0" y="0"/>
            <a:ext cx="9144000" cy="2132828"/>
          </a:xfrm>
          <a:prstGeom prst="rect">
            <a:avLst/>
          </a:prstGeom>
        </p:spPr>
        <p:txBody>
          <a:bodyPr wrap="square">
            <a:spAutoFit/>
          </a:bodyPr>
          <a:lstStyle/>
          <a:p>
            <a:pPr marL="228600" indent="-228600">
              <a:lnSpc>
                <a:spcPct val="119000"/>
              </a:lnSpc>
              <a:spcBef>
                <a:spcPts val="0"/>
              </a:spcBef>
              <a:spcAft>
                <a:spcPts val="600"/>
              </a:spcAft>
            </a:pPr>
            <a:r>
              <a:rPr lang="en-US" sz="4800" kern="1400" dirty="0">
                <a:solidFill>
                  <a:schemeClr val="bg1"/>
                </a:solidFill>
                <a:latin typeface="Times New Roman" panose="02020603050405020304" pitchFamily="18" charset="0"/>
                <a:cs typeface="Times New Roman" panose="02020603050405020304" pitchFamily="18" charset="0"/>
              </a:rPr>
              <a:t>27.  Can both kinetic &amp; potential   </a:t>
            </a:r>
            <a:br>
              <a:rPr lang="en-US" sz="4800" kern="1400" dirty="0">
                <a:solidFill>
                  <a:schemeClr val="bg1"/>
                </a:solidFill>
                <a:latin typeface="Times New Roman" panose="02020603050405020304" pitchFamily="18" charset="0"/>
                <a:cs typeface="Times New Roman" panose="02020603050405020304" pitchFamily="18" charset="0"/>
              </a:rPr>
            </a:br>
            <a:r>
              <a:rPr lang="en-US" sz="4800" kern="1400" dirty="0">
                <a:solidFill>
                  <a:schemeClr val="bg1"/>
                </a:solidFill>
                <a:latin typeface="Times New Roman" panose="02020603050405020304" pitchFamily="18" charset="0"/>
                <a:cs typeface="Times New Roman" panose="02020603050405020304" pitchFamily="18" charset="0"/>
              </a:rPr>
              <a:t>     energy change at the same time?  </a:t>
            </a:r>
          </a:p>
          <a:p>
            <a:pPr>
              <a:lnSpc>
                <a:spcPct val="119000"/>
              </a:lnSpc>
              <a:spcBef>
                <a:spcPts val="0"/>
              </a:spcBef>
              <a:spcAft>
                <a:spcPts val="600"/>
              </a:spcAft>
            </a:pPr>
            <a:r>
              <a:rPr lang="en-US" sz="1200" kern="140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4120007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E842E5BA-4F83-B4BB-C62F-F84E1D8058D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B2C0B1A-F57B-2279-46BD-8B1F41845963}"/>
              </a:ext>
            </a:extLst>
          </p:cNvPr>
          <p:cNvSpPr/>
          <p:nvPr/>
        </p:nvSpPr>
        <p:spPr>
          <a:xfrm>
            <a:off x="0" y="0"/>
            <a:ext cx="9144000" cy="3744358"/>
          </a:xfrm>
          <a:prstGeom prst="rect">
            <a:avLst/>
          </a:prstGeom>
        </p:spPr>
        <p:txBody>
          <a:bodyPr wrap="square">
            <a:spAutoFit/>
          </a:bodyPr>
          <a:lstStyle/>
          <a:p>
            <a:pPr marL="228600" indent="-228600">
              <a:lnSpc>
                <a:spcPct val="119000"/>
              </a:lnSpc>
              <a:spcBef>
                <a:spcPts val="0"/>
              </a:spcBef>
              <a:spcAft>
                <a:spcPts val="600"/>
              </a:spcAft>
            </a:pPr>
            <a:r>
              <a:rPr lang="en-US" sz="4800" kern="1400" dirty="0">
                <a:solidFill>
                  <a:schemeClr val="bg1"/>
                </a:solidFill>
                <a:latin typeface="Times New Roman" panose="02020603050405020304" pitchFamily="18" charset="0"/>
                <a:cs typeface="Times New Roman" panose="02020603050405020304" pitchFamily="18" charset="0"/>
              </a:rPr>
              <a:t>27.  Can both kinetic &amp; potential   </a:t>
            </a:r>
            <a:br>
              <a:rPr lang="en-US" sz="4800" kern="1400" dirty="0">
                <a:solidFill>
                  <a:schemeClr val="bg1"/>
                </a:solidFill>
                <a:latin typeface="Times New Roman" panose="02020603050405020304" pitchFamily="18" charset="0"/>
                <a:cs typeface="Times New Roman" panose="02020603050405020304" pitchFamily="18" charset="0"/>
              </a:rPr>
            </a:br>
            <a:r>
              <a:rPr lang="en-US" sz="4800" kern="1400" dirty="0">
                <a:solidFill>
                  <a:schemeClr val="bg1"/>
                </a:solidFill>
                <a:latin typeface="Times New Roman" panose="02020603050405020304" pitchFamily="18" charset="0"/>
                <a:cs typeface="Times New Roman" panose="02020603050405020304" pitchFamily="18" charset="0"/>
              </a:rPr>
              <a:t>     energy change at the same time?</a:t>
            </a:r>
            <a:br>
              <a:rPr lang="en-US" sz="4800" kern="1400" dirty="0">
                <a:solidFill>
                  <a:schemeClr val="bg1"/>
                </a:solidFill>
                <a:latin typeface="Times New Roman" panose="02020603050405020304" pitchFamily="18" charset="0"/>
                <a:cs typeface="Times New Roman" panose="02020603050405020304" pitchFamily="18" charset="0"/>
              </a:rPr>
            </a:br>
            <a:r>
              <a:rPr lang="en-US" sz="4800" kern="1400" dirty="0">
                <a:solidFill>
                  <a:schemeClr val="bg1"/>
                </a:solidFill>
                <a:latin typeface="Times New Roman" panose="02020603050405020304" pitchFamily="18" charset="0"/>
                <a:cs typeface="Times New Roman" panose="02020603050405020304" pitchFamily="18" charset="0"/>
              </a:rPr>
              <a:t>      </a:t>
            </a:r>
            <a:r>
              <a:rPr lang="en-US" sz="8800" b="1" kern="1400" dirty="0">
                <a:solidFill>
                  <a:schemeClr val="bg1"/>
                </a:solidFill>
                <a:latin typeface="Acme" panose="02000706050000020004" pitchFamily="2" charset="0"/>
                <a:cs typeface="Times New Roman" panose="02020603050405020304" pitchFamily="18" charset="0"/>
              </a:rPr>
              <a:t>No!  </a:t>
            </a:r>
          </a:p>
          <a:p>
            <a:pPr>
              <a:lnSpc>
                <a:spcPct val="119000"/>
              </a:lnSpc>
              <a:spcBef>
                <a:spcPts val="0"/>
              </a:spcBef>
              <a:spcAft>
                <a:spcPts val="600"/>
              </a:spcAft>
            </a:pPr>
            <a:r>
              <a:rPr lang="en-US" sz="1200" kern="140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3935291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E5FCAF-76C1-86A9-D577-38DB97C4A73E}"/>
              </a:ext>
            </a:extLst>
          </p:cNvPr>
          <p:cNvSpPr txBox="1"/>
          <p:nvPr/>
        </p:nvSpPr>
        <p:spPr>
          <a:xfrm>
            <a:off x="0" y="0"/>
            <a:ext cx="9144000" cy="6678751"/>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Last slide today. Using just your arms to dance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pPr marL="342900" indent="-342900">
              <a:buAutoNum type="arabicPeriod"/>
            </a:pPr>
            <a:r>
              <a:rPr lang="en-US" sz="3200" dirty="0">
                <a:latin typeface="Times New Roman" panose="02020603050405020304" pitchFamily="18" charset="0"/>
                <a:cs typeface="Times New Roman" panose="02020603050405020304" pitchFamily="18" charset="0"/>
              </a:rPr>
              <a:t> Let’s do the low kinetic energy dance first.</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pPr marL="342900" indent="-342900">
              <a:buAutoNum type="arabicPeriod"/>
            </a:pPr>
            <a:r>
              <a:rPr lang="en-US" sz="3200" dirty="0">
                <a:latin typeface="Times New Roman" panose="02020603050405020304" pitchFamily="18" charset="0"/>
                <a:cs typeface="Times New Roman" panose="02020603050405020304" pitchFamily="18" charset="0"/>
              </a:rPr>
              <a:t> Next, do the high kinetic energy dance.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pPr marL="342900" indent="-342900">
              <a:buAutoNum type="arabicPeriod"/>
            </a:pPr>
            <a:r>
              <a:rPr lang="en-US" sz="3200" dirty="0">
                <a:latin typeface="Times New Roman" panose="02020603050405020304" pitchFamily="18" charset="0"/>
                <a:cs typeface="Times New Roman" panose="02020603050405020304" pitchFamily="18" charset="0"/>
              </a:rPr>
              <a:t> Something to make you smile…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Why does your teacher think he has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0000CC"/>
                </a:solidFill>
                <a:latin typeface="Times New Roman" panose="02020603050405020304" pitchFamily="18" charset="0"/>
                <a:cs typeface="Times New Roman" panose="02020603050405020304" pitchFamily="18" charset="0"/>
              </a:rPr>
              <a:t>LOW KINETIC ENERGY,</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but also, </a:t>
            </a:r>
            <a:r>
              <a:rPr lang="en-US" sz="3200" dirty="0">
                <a:solidFill>
                  <a:srgbClr val="FF0000"/>
                </a:solidFill>
                <a:latin typeface="Times New Roman" panose="02020603050405020304" pitchFamily="18" charset="0"/>
                <a:cs typeface="Times New Roman" panose="02020603050405020304" pitchFamily="18" charset="0"/>
              </a:rPr>
              <a:t>HIGH KINETIC ENERGY?</a:t>
            </a:r>
            <a:br>
              <a:rPr lang="en-US" sz="3200" dirty="0">
                <a:solidFill>
                  <a:srgbClr val="FF0000"/>
                </a:solidFill>
                <a:latin typeface="Times New Roman" panose="02020603050405020304" pitchFamily="18" charset="0"/>
                <a:cs typeface="Times New Roman" panose="02020603050405020304" pitchFamily="18" charset="0"/>
              </a:rPr>
            </a:br>
            <a:endParaRPr lang="en-US" sz="3200" dirty="0">
              <a:solidFill>
                <a:srgbClr val="FF0000"/>
              </a:solidFill>
              <a:latin typeface="Times New Roman" panose="02020603050405020304" pitchFamily="18" charset="0"/>
              <a:cs typeface="Times New Roman" panose="02020603050405020304" pitchFamily="18" charset="0"/>
            </a:endParaRPr>
          </a:p>
          <a:p>
            <a:pPr algn="ctr"/>
            <a:r>
              <a:rPr lang="en-US" sz="3200" dirty="0">
                <a:solidFill>
                  <a:srgbClr val="FFFF00"/>
                </a:solidFill>
                <a:highlight>
                  <a:srgbClr val="FFFF00"/>
                </a:highlight>
                <a:latin typeface="Times New Roman" panose="02020603050405020304" pitchFamily="18" charset="0"/>
                <a:cs typeface="Times New Roman" panose="02020603050405020304" pitchFamily="18" charset="0"/>
              </a:rPr>
              <a:t>     </a:t>
            </a:r>
            <a:r>
              <a:rPr lang="en-US" sz="4400" b="1" dirty="0">
                <a:solidFill>
                  <a:srgbClr val="7030A0"/>
                </a:solidFill>
                <a:highlight>
                  <a:srgbClr val="FFFF00"/>
                </a:highlight>
                <a:latin typeface="Acme" panose="02000706050000020004" pitchFamily="2" charset="0"/>
                <a:cs typeface="Times New Roman" panose="02020603050405020304" pitchFamily="18" charset="0"/>
              </a:rPr>
              <a:t>Read the PHASES BASICS tonight</a:t>
            </a:r>
            <a:r>
              <a:rPr lang="en-US" sz="3200" b="1" dirty="0">
                <a:solidFill>
                  <a:srgbClr val="FFFF00"/>
                </a:solidFill>
                <a:highlight>
                  <a:srgbClr val="FFFF00"/>
                </a:highligh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50042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1CB51B-F11A-4754-B3CA-B463AB29E766}"/>
              </a:ext>
            </a:extLst>
          </p:cNvPr>
          <p:cNvSpPr txBox="1"/>
          <p:nvPr/>
        </p:nvSpPr>
        <p:spPr>
          <a:xfrm>
            <a:off x="0" y="0"/>
            <a:ext cx="9144000" cy="5632311"/>
          </a:xfrm>
          <a:prstGeom prst="rect">
            <a:avLst/>
          </a:prstGeom>
          <a:noFill/>
        </p:spPr>
        <p:txBody>
          <a:bodyPr wrap="square" rtlCol="0">
            <a:spAutoFit/>
          </a:bodyPr>
          <a:lstStyle/>
          <a:p>
            <a:r>
              <a:rPr lang="en-US" sz="6000" dirty="0">
                <a:solidFill>
                  <a:srgbClr val="FF0000"/>
                </a:solidFill>
                <a:latin typeface="Times New Roman" panose="02020603050405020304" pitchFamily="18" charset="0"/>
                <a:cs typeface="Times New Roman" panose="02020603050405020304" pitchFamily="18" charset="0"/>
              </a:rPr>
              <a:t>Phases Class 2 objective…</a:t>
            </a:r>
            <a:br>
              <a:rPr lang="en-US" sz="6000" dirty="0">
                <a:solidFill>
                  <a:srgbClr val="FF0000"/>
                </a:solidFill>
                <a:latin typeface="Times New Roman" panose="02020603050405020304" pitchFamily="18" charset="0"/>
                <a:cs typeface="Times New Roman" panose="02020603050405020304" pitchFamily="18" charset="0"/>
              </a:rPr>
            </a:br>
            <a:r>
              <a:rPr lang="en-US" sz="6000" dirty="0">
                <a:solidFill>
                  <a:srgbClr val="FF0000"/>
                </a:solidFill>
                <a:latin typeface="Times New Roman" panose="02020603050405020304" pitchFamily="18" charset="0"/>
                <a:cs typeface="Times New Roman" panose="02020603050405020304" pitchFamily="18" charset="0"/>
              </a:rPr>
              <a:t>heating and cooling curves, changes of phase, changes in kinetic and potential energy.  </a:t>
            </a:r>
          </a:p>
          <a:p>
            <a:endParaRPr lang="en-US" sz="6000" dirty="0">
              <a:solidFill>
                <a:srgbClr val="FF0000"/>
              </a:solidFill>
              <a:latin typeface="Times New Roman" panose="02020603050405020304" pitchFamily="18" charset="0"/>
              <a:cs typeface="Times New Roman" panose="02020603050405020304" pitchFamily="18" charset="0"/>
            </a:endParaRPr>
          </a:p>
          <a:p>
            <a:pPr algn="ctr"/>
            <a:r>
              <a:rPr lang="en-US" sz="6000" dirty="0">
                <a:solidFill>
                  <a:srgbClr val="FF0000"/>
                </a:solidFill>
                <a:latin typeface="Times New Roman" panose="02020603050405020304" pitchFamily="18" charset="0"/>
                <a:cs typeface="Times New Roman" panose="02020603050405020304" pitchFamily="18" charset="0"/>
              </a:rPr>
              <a:t>Notes # 28 - 36 </a:t>
            </a:r>
          </a:p>
        </p:txBody>
      </p:sp>
    </p:spTree>
    <p:extLst>
      <p:ext uri="{BB962C8B-B14F-4D97-AF65-F5344CB8AC3E}">
        <p14:creationId xmlns:p14="http://schemas.microsoft.com/office/powerpoint/2010/main" val="461369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517A5-6E08-4790-9403-6DF70653F1ED}"/>
              </a:ext>
            </a:extLst>
          </p:cNvPr>
          <p:cNvSpPr/>
          <p:nvPr/>
        </p:nvSpPr>
        <p:spPr>
          <a:xfrm>
            <a:off x="0" y="0"/>
            <a:ext cx="9144000" cy="433067"/>
          </a:xfrm>
          <a:prstGeom prst="rect">
            <a:avLst/>
          </a:prstGeom>
          <a:solidFill>
            <a:srgbClr val="FFFFCC"/>
          </a:solidFill>
        </p:spPr>
        <p:txBody>
          <a:bodyPr wrap="square">
            <a:spAutoFit/>
          </a:bodyPr>
          <a:lstStyle/>
          <a:p>
            <a:pPr>
              <a:lnSpc>
                <a:spcPct val="119000"/>
              </a:lnSpc>
              <a:spcBef>
                <a:spcPts val="0"/>
              </a:spcBef>
              <a:spcAft>
                <a:spcPts val="600"/>
              </a:spcAft>
            </a:pPr>
            <a:r>
              <a:rPr lang="en-US" sz="2000" kern="1400" dirty="0">
                <a:solidFill>
                  <a:srgbClr val="0000CC"/>
                </a:solidFill>
                <a:latin typeface="Times New Roman" panose="02020603050405020304" pitchFamily="18" charset="0"/>
              </a:rPr>
              <a:t>28.  Draw the cooling curve for rubidium.  Put in the 2 temperatures (from table S)  </a:t>
            </a:r>
            <a:endParaRPr lang="en-US" sz="2000" kern="1400" dirty="0">
              <a:solidFill>
                <a:srgbClr val="0000CC"/>
              </a:solidFill>
              <a:latin typeface="Calibri" panose="020F0502020204030204" pitchFamily="34" charset="0"/>
            </a:endParaRPr>
          </a:p>
        </p:txBody>
      </p:sp>
      <p:cxnSp>
        <p:nvCxnSpPr>
          <p:cNvPr id="3" name="Straight Connector 2">
            <a:extLst>
              <a:ext uri="{FF2B5EF4-FFF2-40B4-BE49-F238E27FC236}">
                <a16:creationId xmlns:a16="http://schemas.microsoft.com/office/drawing/2014/main" id="{E27E486D-CF22-42DA-9EC6-84D91A0CC375}"/>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6E55F7EF-F5B5-428B-94AD-CBE84A69B414}"/>
              </a:ext>
            </a:extLst>
          </p:cNvPr>
          <p:cNvCxnSpPr/>
          <p:nvPr/>
        </p:nvCxnSpPr>
        <p:spPr>
          <a:xfrm>
            <a:off x="1371600" y="5486400"/>
            <a:ext cx="7543800" cy="0"/>
          </a:xfrm>
          <a:prstGeom prst="line">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75681070-AF25-4FEE-BC27-01E616D1E879}"/>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0000CC"/>
                </a:solidFill>
                <a:latin typeface="Times New Roman" panose="02020603050405020304" pitchFamily="18" charset="0"/>
                <a:cs typeface="Times New Roman" panose="02020603050405020304" pitchFamily="18" charset="0"/>
              </a:rPr>
              <a:t>The COOLING Curve for RUBIDIUM</a:t>
            </a:r>
          </a:p>
        </p:txBody>
      </p:sp>
      <p:sp>
        <p:nvSpPr>
          <p:cNvPr id="6" name="TextBox 5">
            <a:extLst>
              <a:ext uri="{FF2B5EF4-FFF2-40B4-BE49-F238E27FC236}">
                <a16:creationId xmlns:a16="http://schemas.microsoft.com/office/drawing/2014/main" id="{5CD4382C-FFFB-4B9F-9B6A-D113D3DFA6D9}"/>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0000CC"/>
                </a:solidFill>
                <a:latin typeface="Times New Roman" panose="02020603050405020304" pitchFamily="18" charset="0"/>
                <a:cs typeface="Times New Roman" panose="02020603050405020304" pitchFamily="18" charset="0"/>
              </a:rPr>
              <a:t>Temp</a:t>
            </a:r>
          </a:p>
          <a:p>
            <a:pPr algn="ctr"/>
            <a:r>
              <a:rPr lang="en-US" sz="2000" dirty="0">
                <a:solidFill>
                  <a:srgbClr val="0000CC"/>
                </a:solidFill>
                <a:latin typeface="Times New Roman" panose="02020603050405020304" pitchFamily="18" charset="0"/>
                <a:cs typeface="Times New Roman" panose="02020603050405020304" pitchFamily="18" charset="0"/>
              </a:rPr>
              <a:t>In </a:t>
            </a:r>
          </a:p>
          <a:p>
            <a:pPr algn="ctr"/>
            <a:r>
              <a:rPr lang="en-US" sz="2000" dirty="0">
                <a:solidFill>
                  <a:srgbClr val="0000CC"/>
                </a:solidFill>
                <a:latin typeface="Times New Roman" panose="02020603050405020304" pitchFamily="18" charset="0"/>
                <a:cs typeface="Times New Roman" panose="02020603050405020304" pitchFamily="18" charset="0"/>
              </a:rPr>
              <a:t>Kelvin</a:t>
            </a:r>
          </a:p>
        </p:txBody>
      </p:sp>
      <p:sp>
        <p:nvSpPr>
          <p:cNvPr id="7" name="TextBox 6">
            <a:extLst>
              <a:ext uri="{FF2B5EF4-FFF2-40B4-BE49-F238E27FC236}">
                <a16:creationId xmlns:a16="http://schemas.microsoft.com/office/drawing/2014/main" id="{A3DAB681-B2EC-4448-B17B-9DABE718E746}"/>
              </a:ext>
            </a:extLst>
          </p:cNvPr>
          <p:cNvSpPr txBox="1"/>
          <p:nvPr/>
        </p:nvSpPr>
        <p:spPr>
          <a:xfrm>
            <a:off x="1714501" y="5566082"/>
            <a:ext cx="5791197" cy="461665"/>
          </a:xfrm>
          <a:prstGeom prst="rect">
            <a:avLst/>
          </a:prstGeom>
          <a:noFill/>
        </p:spPr>
        <p:txBody>
          <a:bodyPr wrap="square" rtlCol="0">
            <a:spAutoFit/>
          </a:bodyPr>
          <a:lstStyle/>
          <a:p>
            <a:r>
              <a:rPr lang="en-US" sz="2400" dirty="0">
                <a:solidFill>
                  <a:srgbClr val="0000CC"/>
                </a:solidFill>
                <a:latin typeface="Times New Roman" panose="02020603050405020304" pitchFamily="18" charset="0"/>
                <a:cs typeface="Times New Roman" panose="02020603050405020304" pitchFamily="18" charset="0"/>
              </a:rPr>
              <a:t>Heat is removed at a constant rate →</a:t>
            </a:r>
          </a:p>
        </p:txBody>
      </p:sp>
    </p:spTree>
    <p:extLst>
      <p:ext uri="{BB962C8B-B14F-4D97-AF65-F5344CB8AC3E}">
        <p14:creationId xmlns:p14="http://schemas.microsoft.com/office/powerpoint/2010/main" val="1956832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812B6-8718-CE2A-508C-A5F8AA1FFB2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4450050-2BDA-1C4D-C99C-C4208A370E2B}"/>
              </a:ext>
            </a:extLst>
          </p:cNvPr>
          <p:cNvSpPr/>
          <p:nvPr/>
        </p:nvSpPr>
        <p:spPr>
          <a:xfrm>
            <a:off x="0" y="0"/>
            <a:ext cx="9144000" cy="433067"/>
          </a:xfrm>
          <a:prstGeom prst="rect">
            <a:avLst/>
          </a:prstGeom>
          <a:solidFill>
            <a:srgbClr val="E1FFF0"/>
          </a:solidFill>
        </p:spPr>
        <p:txBody>
          <a:bodyPr wrap="square">
            <a:spAutoFit/>
          </a:bodyPr>
          <a:lstStyle/>
          <a:p>
            <a:pPr>
              <a:lnSpc>
                <a:spcPct val="119000"/>
              </a:lnSpc>
              <a:spcBef>
                <a:spcPts val="0"/>
              </a:spcBef>
              <a:spcAft>
                <a:spcPts val="600"/>
              </a:spcAft>
            </a:pPr>
            <a:r>
              <a:rPr lang="en-US" sz="2000" kern="1400" dirty="0">
                <a:solidFill>
                  <a:srgbClr val="0000CC"/>
                </a:solidFill>
                <a:latin typeface="Times New Roman" panose="02020603050405020304" pitchFamily="18" charset="0"/>
              </a:rPr>
              <a:t>28.  Draw the entire curve, put in dots and label each point A, B, C, D, E, F left to right.</a:t>
            </a:r>
            <a:endParaRPr lang="en-US" sz="2000" kern="1400" dirty="0">
              <a:solidFill>
                <a:srgbClr val="0000CC"/>
              </a:solidFill>
              <a:latin typeface="Calibri" panose="020F0502020204030204" pitchFamily="34" charset="0"/>
            </a:endParaRPr>
          </a:p>
        </p:txBody>
      </p:sp>
      <p:cxnSp>
        <p:nvCxnSpPr>
          <p:cNvPr id="3" name="Straight Connector 2">
            <a:extLst>
              <a:ext uri="{FF2B5EF4-FFF2-40B4-BE49-F238E27FC236}">
                <a16:creationId xmlns:a16="http://schemas.microsoft.com/office/drawing/2014/main" id="{34412DF9-2A72-EF2E-4F97-F69567122F64}"/>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FD5712CF-6260-62FC-16B6-939B0F0428DC}"/>
              </a:ext>
            </a:extLst>
          </p:cNvPr>
          <p:cNvCxnSpPr/>
          <p:nvPr/>
        </p:nvCxnSpPr>
        <p:spPr>
          <a:xfrm>
            <a:off x="1371600" y="5486400"/>
            <a:ext cx="7543800" cy="0"/>
          </a:xfrm>
          <a:prstGeom prst="line">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507F0D5A-068B-CAAF-608C-D85B43653276}"/>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0000CC"/>
                </a:solidFill>
                <a:latin typeface="Times New Roman" panose="02020603050405020304" pitchFamily="18" charset="0"/>
                <a:cs typeface="Times New Roman" panose="02020603050405020304" pitchFamily="18" charset="0"/>
              </a:rPr>
              <a:t>The COOLING Curve for RUBIDIUM</a:t>
            </a:r>
          </a:p>
        </p:txBody>
      </p:sp>
      <p:sp>
        <p:nvSpPr>
          <p:cNvPr id="6" name="TextBox 5">
            <a:extLst>
              <a:ext uri="{FF2B5EF4-FFF2-40B4-BE49-F238E27FC236}">
                <a16:creationId xmlns:a16="http://schemas.microsoft.com/office/drawing/2014/main" id="{A0A2CDB0-8D34-C566-3FB6-9E6BFDD0D2C9}"/>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0000CC"/>
                </a:solidFill>
                <a:latin typeface="Times New Roman" panose="02020603050405020304" pitchFamily="18" charset="0"/>
                <a:cs typeface="Times New Roman" panose="02020603050405020304" pitchFamily="18" charset="0"/>
              </a:rPr>
              <a:t>Temp</a:t>
            </a:r>
          </a:p>
          <a:p>
            <a:pPr algn="ctr"/>
            <a:r>
              <a:rPr lang="en-US" sz="2000" dirty="0">
                <a:solidFill>
                  <a:srgbClr val="0000CC"/>
                </a:solidFill>
                <a:latin typeface="Times New Roman" panose="02020603050405020304" pitchFamily="18" charset="0"/>
                <a:cs typeface="Times New Roman" panose="02020603050405020304" pitchFamily="18" charset="0"/>
              </a:rPr>
              <a:t>In </a:t>
            </a:r>
          </a:p>
          <a:p>
            <a:pPr algn="ctr"/>
            <a:r>
              <a:rPr lang="en-US" sz="2000" dirty="0">
                <a:solidFill>
                  <a:srgbClr val="0000CC"/>
                </a:solidFill>
                <a:latin typeface="Times New Roman" panose="02020603050405020304" pitchFamily="18" charset="0"/>
                <a:cs typeface="Times New Roman" panose="02020603050405020304" pitchFamily="18" charset="0"/>
              </a:rPr>
              <a:t>Kelvin</a:t>
            </a:r>
          </a:p>
        </p:txBody>
      </p:sp>
      <p:sp>
        <p:nvSpPr>
          <p:cNvPr id="7" name="TextBox 6">
            <a:extLst>
              <a:ext uri="{FF2B5EF4-FFF2-40B4-BE49-F238E27FC236}">
                <a16:creationId xmlns:a16="http://schemas.microsoft.com/office/drawing/2014/main" id="{EDFD92E2-5949-2652-493C-3D91D61B0110}"/>
              </a:ext>
            </a:extLst>
          </p:cNvPr>
          <p:cNvSpPr txBox="1"/>
          <p:nvPr/>
        </p:nvSpPr>
        <p:spPr>
          <a:xfrm>
            <a:off x="1714501" y="5566082"/>
            <a:ext cx="5791197" cy="461665"/>
          </a:xfrm>
          <a:prstGeom prst="rect">
            <a:avLst/>
          </a:prstGeom>
          <a:noFill/>
        </p:spPr>
        <p:txBody>
          <a:bodyPr wrap="square" rtlCol="0">
            <a:spAutoFit/>
          </a:bodyPr>
          <a:lstStyle/>
          <a:p>
            <a:r>
              <a:rPr lang="en-US" sz="2400" dirty="0">
                <a:solidFill>
                  <a:srgbClr val="0000CC"/>
                </a:solidFill>
                <a:latin typeface="Times New Roman" panose="02020603050405020304" pitchFamily="18" charset="0"/>
                <a:cs typeface="Times New Roman" panose="02020603050405020304" pitchFamily="18" charset="0"/>
              </a:rPr>
              <a:t>Heat is removed at a constant rate →</a:t>
            </a:r>
          </a:p>
        </p:txBody>
      </p:sp>
      <p:cxnSp>
        <p:nvCxnSpPr>
          <p:cNvPr id="28" name="Straight Connector 27">
            <a:extLst>
              <a:ext uri="{FF2B5EF4-FFF2-40B4-BE49-F238E27FC236}">
                <a16:creationId xmlns:a16="http://schemas.microsoft.com/office/drawing/2014/main" id="{F8EFCBD3-384A-4DC3-BB1E-AE5556BC6999}"/>
              </a:ext>
            </a:extLst>
          </p:cNvPr>
          <p:cNvCxnSpPr>
            <a:cxnSpLocks/>
          </p:cNvCxnSpPr>
          <p:nvPr/>
        </p:nvCxnSpPr>
        <p:spPr>
          <a:xfrm flipH="1">
            <a:off x="948690" y="4495800"/>
            <a:ext cx="422909"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4F8ABD6D-E744-4752-8F85-DFF82B4BDE1C}"/>
              </a:ext>
            </a:extLst>
          </p:cNvPr>
          <p:cNvSpPr txBox="1"/>
          <p:nvPr/>
        </p:nvSpPr>
        <p:spPr>
          <a:xfrm>
            <a:off x="225741" y="4311134"/>
            <a:ext cx="708661" cy="369332"/>
          </a:xfrm>
          <a:prstGeom prst="rect">
            <a:avLst/>
          </a:prstGeom>
          <a:noFill/>
        </p:spPr>
        <p:txBody>
          <a:bodyPr wrap="square" rtlCol="0">
            <a:spAutoFit/>
          </a:bodyPr>
          <a:lstStyle/>
          <a:p>
            <a:pPr algn="r"/>
            <a:r>
              <a:rPr lang="en-US" dirty="0">
                <a:solidFill>
                  <a:srgbClr val="FF0000"/>
                </a:solidFill>
              </a:rPr>
              <a:t>312</a:t>
            </a:r>
          </a:p>
        </p:txBody>
      </p:sp>
      <p:cxnSp>
        <p:nvCxnSpPr>
          <p:cNvPr id="30" name="Straight Connector 29">
            <a:extLst>
              <a:ext uri="{FF2B5EF4-FFF2-40B4-BE49-F238E27FC236}">
                <a16:creationId xmlns:a16="http://schemas.microsoft.com/office/drawing/2014/main" id="{8364CF79-6F1A-4EA6-AA8F-13A1FD698662}"/>
              </a:ext>
            </a:extLst>
          </p:cNvPr>
          <p:cNvCxnSpPr>
            <a:cxnSpLocks/>
          </p:cNvCxnSpPr>
          <p:nvPr/>
        </p:nvCxnSpPr>
        <p:spPr>
          <a:xfrm flipH="1">
            <a:off x="920115" y="2283140"/>
            <a:ext cx="451484" cy="0"/>
          </a:xfrm>
          <a:prstGeom prst="line">
            <a:avLst/>
          </a:prstGeom>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E9820670-3EDA-4A4A-A6AE-3BE3EDC903F3}"/>
              </a:ext>
            </a:extLst>
          </p:cNvPr>
          <p:cNvSpPr txBox="1"/>
          <p:nvPr/>
        </p:nvSpPr>
        <p:spPr>
          <a:xfrm>
            <a:off x="279080" y="2087686"/>
            <a:ext cx="708661" cy="369332"/>
          </a:xfrm>
          <a:prstGeom prst="rect">
            <a:avLst/>
          </a:prstGeom>
          <a:noFill/>
          <a:ln>
            <a:noFill/>
          </a:ln>
        </p:spPr>
        <p:txBody>
          <a:bodyPr wrap="square" rtlCol="0">
            <a:spAutoFit/>
          </a:bodyPr>
          <a:lstStyle/>
          <a:p>
            <a:pPr algn="r"/>
            <a:r>
              <a:rPr lang="en-US" dirty="0">
                <a:solidFill>
                  <a:srgbClr val="FF0000"/>
                </a:solidFill>
              </a:rPr>
              <a:t>961</a:t>
            </a:r>
          </a:p>
        </p:txBody>
      </p:sp>
    </p:spTree>
    <p:extLst>
      <p:ext uri="{BB962C8B-B14F-4D97-AF65-F5344CB8AC3E}">
        <p14:creationId xmlns:p14="http://schemas.microsoft.com/office/powerpoint/2010/main" val="1360984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26C83-4365-BED4-CD8D-87BE80125BC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89AEC5F-6137-3338-0657-C692ECC3FC34}"/>
              </a:ext>
            </a:extLst>
          </p:cNvPr>
          <p:cNvSpPr/>
          <p:nvPr/>
        </p:nvSpPr>
        <p:spPr>
          <a:xfrm>
            <a:off x="0" y="0"/>
            <a:ext cx="9144000" cy="433067"/>
          </a:xfrm>
          <a:prstGeom prst="rect">
            <a:avLst/>
          </a:prstGeom>
          <a:solidFill>
            <a:srgbClr val="FFFF99"/>
          </a:solidFill>
        </p:spPr>
        <p:txBody>
          <a:bodyPr wrap="square">
            <a:spAutoFit/>
          </a:bodyPr>
          <a:lstStyle/>
          <a:p>
            <a:pPr>
              <a:lnSpc>
                <a:spcPct val="119000"/>
              </a:lnSpc>
              <a:spcBef>
                <a:spcPts val="0"/>
              </a:spcBef>
              <a:spcAft>
                <a:spcPts val="600"/>
              </a:spcAft>
            </a:pPr>
            <a:r>
              <a:rPr lang="en-US" sz="2000" kern="1400" dirty="0">
                <a:solidFill>
                  <a:srgbClr val="0000CC"/>
                </a:solidFill>
                <a:latin typeface="Times New Roman" panose="02020603050405020304" pitchFamily="18" charset="0"/>
              </a:rPr>
              <a:t>29.  Fill in the boxes under your graph.  </a:t>
            </a:r>
            <a:endParaRPr lang="en-US" sz="2000" kern="1400" dirty="0">
              <a:solidFill>
                <a:srgbClr val="0000CC"/>
              </a:solidFill>
              <a:latin typeface="Calibri" panose="020F0502020204030204" pitchFamily="34" charset="0"/>
            </a:endParaRPr>
          </a:p>
        </p:txBody>
      </p:sp>
      <p:cxnSp>
        <p:nvCxnSpPr>
          <p:cNvPr id="3" name="Straight Connector 2">
            <a:extLst>
              <a:ext uri="{FF2B5EF4-FFF2-40B4-BE49-F238E27FC236}">
                <a16:creationId xmlns:a16="http://schemas.microsoft.com/office/drawing/2014/main" id="{4EA506FA-ABB4-1CF8-A703-53FC4674A0B9}"/>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FCABE723-8AA4-DCAC-F768-D8F9478C6585}"/>
              </a:ext>
            </a:extLst>
          </p:cNvPr>
          <p:cNvCxnSpPr/>
          <p:nvPr/>
        </p:nvCxnSpPr>
        <p:spPr>
          <a:xfrm>
            <a:off x="1371600" y="5486400"/>
            <a:ext cx="7543800" cy="0"/>
          </a:xfrm>
          <a:prstGeom prst="line">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AF624BF-F70F-56B4-9155-13CDB81918E8}"/>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0000CC"/>
                </a:solidFill>
                <a:latin typeface="Times New Roman" panose="02020603050405020304" pitchFamily="18" charset="0"/>
                <a:cs typeface="Times New Roman" panose="02020603050405020304" pitchFamily="18" charset="0"/>
              </a:rPr>
              <a:t>The COOLING Curve for RUBIDIUM</a:t>
            </a:r>
          </a:p>
        </p:txBody>
      </p:sp>
      <p:sp>
        <p:nvSpPr>
          <p:cNvPr id="6" name="TextBox 5">
            <a:extLst>
              <a:ext uri="{FF2B5EF4-FFF2-40B4-BE49-F238E27FC236}">
                <a16:creationId xmlns:a16="http://schemas.microsoft.com/office/drawing/2014/main" id="{B0C8A63A-BCAD-E8F6-036E-1C264D9CAB08}"/>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0000CC"/>
                </a:solidFill>
                <a:latin typeface="Times New Roman" panose="02020603050405020304" pitchFamily="18" charset="0"/>
                <a:cs typeface="Times New Roman" panose="02020603050405020304" pitchFamily="18" charset="0"/>
              </a:rPr>
              <a:t>Temp</a:t>
            </a:r>
          </a:p>
          <a:p>
            <a:pPr algn="ctr"/>
            <a:r>
              <a:rPr lang="en-US" sz="2000" dirty="0">
                <a:solidFill>
                  <a:srgbClr val="0000CC"/>
                </a:solidFill>
                <a:latin typeface="Times New Roman" panose="02020603050405020304" pitchFamily="18" charset="0"/>
                <a:cs typeface="Times New Roman" panose="02020603050405020304" pitchFamily="18" charset="0"/>
              </a:rPr>
              <a:t>In </a:t>
            </a:r>
          </a:p>
          <a:p>
            <a:pPr algn="ctr"/>
            <a:r>
              <a:rPr lang="en-US" sz="2000" dirty="0">
                <a:solidFill>
                  <a:srgbClr val="0000CC"/>
                </a:solidFill>
                <a:latin typeface="Times New Roman" panose="02020603050405020304" pitchFamily="18" charset="0"/>
                <a:cs typeface="Times New Roman" panose="02020603050405020304" pitchFamily="18" charset="0"/>
              </a:rPr>
              <a:t>Kelvin</a:t>
            </a:r>
          </a:p>
        </p:txBody>
      </p:sp>
      <p:sp>
        <p:nvSpPr>
          <p:cNvPr id="7" name="TextBox 6">
            <a:extLst>
              <a:ext uri="{FF2B5EF4-FFF2-40B4-BE49-F238E27FC236}">
                <a16:creationId xmlns:a16="http://schemas.microsoft.com/office/drawing/2014/main" id="{8AA008F7-A13F-941D-A6D0-AB3B2F2E5140}"/>
              </a:ext>
            </a:extLst>
          </p:cNvPr>
          <p:cNvSpPr txBox="1"/>
          <p:nvPr/>
        </p:nvSpPr>
        <p:spPr>
          <a:xfrm>
            <a:off x="1714501" y="5566082"/>
            <a:ext cx="5791197" cy="461665"/>
          </a:xfrm>
          <a:prstGeom prst="rect">
            <a:avLst/>
          </a:prstGeom>
          <a:noFill/>
        </p:spPr>
        <p:txBody>
          <a:bodyPr wrap="square" rtlCol="0">
            <a:spAutoFit/>
          </a:bodyPr>
          <a:lstStyle/>
          <a:p>
            <a:r>
              <a:rPr lang="en-US" sz="2400" dirty="0">
                <a:solidFill>
                  <a:srgbClr val="0000CC"/>
                </a:solidFill>
                <a:latin typeface="Times New Roman" panose="02020603050405020304" pitchFamily="18" charset="0"/>
                <a:cs typeface="Times New Roman" panose="02020603050405020304" pitchFamily="18" charset="0"/>
              </a:rPr>
              <a:t>Heat is removed at a constant rate →</a:t>
            </a:r>
          </a:p>
        </p:txBody>
      </p:sp>
      <p:cxnSp>
        <p:nvCxnSpPr>
          <p:cNvPr id="28" name="Straight Connector 27">
            <a:extLst>
              <a:ext uri="{FF2B5EF4-FFF2-40B4-BE49-F238E27FC236}">
                <a16:creationId xmlns:a16="http://schemas.microsoft.com/office/drawing/2014/main" id="{E1CDA8D2-EEB0-1764-963F-2A6039E03E1C}"/>
              </a:ext>
            </a:extLst>
          </p:cNvPr>
          <p:cNvCxnSpPr>
            <a:cxnSpLocks/>
          </p:cNvCxnSpPr>
          <p:nvPr/>
        </p:nvCxnSpPr>
        <p:spPr>
          <a:xfrm flipH="1">
            <a:off x="948690" y="4495800"/>
            <a:ext cx="422909"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9EAFA4AC-26EB-8B9A-0DAA-1F2FE86D6347}"/>
              </a:ext>
            </a:extLst>
          </p:cNvPr>
          <p:cNvSpPr txBox="1"/>
          <p:nvPr/>
        </p:nvSpPr>
        <p:spPr>
          <a:xfrm>
            <a:off x="225741" y="4311134"/>
            <a:ext cx="708661" cy="369332"/>
          </a:xfrm>
          <a:prstGeom prst="rect">
            <a:avLst/>
          </a:prstGeom>
          <a:noFill/>
        </p:spPr>
        <p:txBody>
          <a:bodyPr wrap="square" rtlCol="0">
            <a:spAutoFit/>
          </a:bodyPr>
          <a:lstStyle/>
          <a:p>
            <a:pPr algn="r"/>
            <a:r>
              <a:rPr lang="en-US" dirty="0">
                <a:solidFill>
                  <a:srgbClr val="FF0000"/>
                </a:solidFill>
              </a:rPr>
              <a:t>312</a:t>
            </a:r>
          </a:p>
        </p:txBody>
      </p:sp>
      <p:cxnSp>
        <p:nvCxnSpPr>
          <p:cNvPr id="30" name="Straight Connector 29">
            <a:extLst>
              <a:ext uri="{FF2B5EF4-FFF2-40B4-BE49-F238E27FC236}">
                <a16:creationId xmlns:a16="http://schemas.microsoft.com/office/drawing/2014/main" id="{CF278F2D-D0FF-AEB3-E592-44F3797F3D1A}"/>
              </a:ext>
            </a:extLst>
          </p:cNvPr>
          <p:cNvCxnSpPr>
            <a:cxnSpLocks/>
          </p:cNvCxnSpPr>
          <p:nvPr/>
        </p:nvCxnSpPr>
        <p:spPr>
          <a:xfrm flipH="1">
            <a:off x="920115" y="2283140"/>
            <a:ext cx="451484" cy="0"/>
          </a:xfrm>
          <a:prstGeom prst="line">
            <a:avLst/>
          </a:prstGeom>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7C83B9C6-D84C-941E-60AE-A57778457E90}"/>
              </a:ext>
            </a:extLst>
          </p:cNvPr>
          <p:cNvSpPr txBox="1"/>
          <p:nvPr/>
        </p:nvSpPr>
        <p:spPr>
          <a:xfrm>
            <a:off x="279080" y="2087686"/>
            <a:ext cx="708661" cy="369332"/>
          </a:xfrm>
          <a:prstGeom prst="rect">
            <a:avLst/>
          </a:prstGeom>
          <a:noFill/>
          <a:ln>
            <a:noFill/>
          </a:ln>
        </p:spPr>
        <p:txBody>
          <a:bodyPr wrap="square" rtlCol="0">
            <a:spAutoFit/>
          </a:bodyPr>
          <a:lstStyle/>
          <a:p>
            <a:pPr algn="r"/>
            <a:r>
              <a:rPr lang="en-US" dirty="0">
                <a:solidFill>
                  <a:srgbClr val="FF0000"/>
                </a:solidFill>
              </a:rPr>
              <a:t>961</a:t>
            </a:r>
          </a:p>
        </p:txBody>
      </p:sp>
      <p:cxnSp>
        <p:nvCxnSpPr>
          <p:cNvPr id="11" name="Straight Connector 10">
            <a:extLst>
              <a:ext uri="{FF2B5EF4-FFF2-40B4-BE49-F238E27FC236}">
                <a16:creationId xmlns:a16="http://schemas.microsoft.com/office/drawing/2014/main" id="{3A105AC7-3312-4356-83EA-F2210BE0F56A}"/>
              </a:ext>
            </a:extLst>
          </p:cNvPr>
          <p:cNvCxnSpPr>
            <a:cxnSpLocks/>
            <a:endCxn id="18" idx="1"/>
          </p:cNvCxnSpPr>
          <p:nvPr/>
        </p:nvCxnSpPr>
        <p:spPr>
          <a:xfrm>
            <a:off x="1344928" y="1662010"/>
            <a:ext cx="612678" cy="57110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1CF6C4D-74DC-44F2-9A1F-416A0FEDB032}"/>
              </a:ext>
            </a:extLst>
          </p:cNvPr>
          <p:cNvCxnSpPr>
            <a:cxnSpLocks/>
            <a:stCxn id="19" idx="6"/>
            <a:endCxn id="17" idx="2"/>
          </p:cNvCxnSpPr>
          <p:nvPr/>
        </p:nvCxnSpPr>
        <p:spPr>
          <a:xfrm>
            <a:off x="6840860" y="4485070"/>
            <a:ext cx="88201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CBA91BA-37A9-464F-B1C9-D43660D983D1}"/>
              </a:ext>
            </a:extLst>
          </p:cNvPr>
          <p:cNvCxnSpPr>
            <a:cxnSpLocks/>
          </p:cNvCxnSpPr>
          <p:nvPr/>
        </p:nvCxnSpPr>
        <p:spPr>
          <a:xfrm flipH="1" flipV="1">
            <a:off x="5383534" y="2289288"/>
            <a:ext cx="1423989" cy="21850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0FA256A-3955-47BE-ACBF-C8E111EB141C}"/>
              </a:ext>
            </a:extLst>
          </p:cNvPr>
          <p:cNvCxnSpPr>
            <a:cxnSpLocks/>
            <a:endCxn id="16" idx="6"/>
          </p:cNvCxnSpPr>
          <p:nvPr/>
        </p:nvCxnSpPr>
        <p:spPr>
          <a:xfrm>
            <a:off x="2057400" y="2283141"/>
            <a:ext cx="337566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69839A-F322-483A-BF05-1E966A9970ED}"/>
              </a:ext>
            </a:extLst>
          </p:cNvPr>
          <p:cNvCxnSpPr>
            <a:cxnSpLocks/>
          </p:cNvCxnSpPr>
          <p:nvPr/>
        </p:nvCxnSpPr>
        <p:spPr>
          <a:xfrm>
            <a:off x="7755261" y="4474338"/>
            <a:ext cx="855339" cy="861457"/>
          </a:xfrm>
          <a:prstGeom prst="line">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FA6BD6CA-4C13-431F-A5B9-B51C82E0FF73}"/>
              </a:ext>
            </a:extLst>
          </p:cNvPr>
          <p:cNvSpPr/>
          <p:nvPr/>
        </p:nvSpPr>
        <p:spPr>
          <a:xfrm>
            <a:off x="5334004"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DD25160-17FA-4F56-A98C-828233061075}"/>
              </a:ext>
            </a:extLst>
          </p:cNvPr>
          <p:cNvSpPr/>
          <p:nvPr/>
        </p:nvSpPr>
        <p:spPr>
          <a:xfrm>
            <a:off x="7722873" y="4422681"/>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DDA82B1-1C54-4185-B1A7-54001A29988B}"/>
              </a:ext>
            </a:extLst>
          </p:cNvPr>
          <p:cNvSpPr/>
          <p:nvPr/>
        </p:nvSpPr>
        <p:spPr>
          <a:xfrm>
            <a:off x="1943099" y="221484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4BAA20A-25D5-4140-B02E-8B472F9D7BB3}"/>
              </a:ext>
            </a:extLst>
          </p:cNvPr>
          <p:cNvSpPr/>
          <p:nvPr/>
        </p:nvSpPr>
        <p:spPr>
          <a:xfrm>
            <a:off x="6743705" y="4422681"/>
            <a:ext cx="97155"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E8FD8F4-77F6-4639-A6E9-27FE71A93334}"/>
              </a:ext>
            </a:extLst>
          </p:cNvPr>
          <p:cNvSpPr/>
          <p:nvPr/>
        </p:nvSpPr>
        <p:spPr>
          <a:xfrm>
            <a:off x="1348739" y="1627820"/>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6E50773-F808-4384-A069-01F958514B77}"/>
              </a:ext>
            </a:extLst>
          </p:cNvPr>
          <p:cNvSpPr/>
          <p:nvPr/>
        </p:nvSpPr>
        <p:spPr>
          <a:xfrm>
            <a:off x="8295325" y="5015436"/>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3F5F6CA-AED3-4EAD-8407-6D2CFF663F03}"/>
              </a:ext>
            </a:extLst>
          </p:cNvPr>
          <p:cNvSpPr txBox="1"/>
          <p:nvPr/>
        </p:nvSpPr>
        <p:spPr>
          <a:xfrm>
            <a:off x="8203887" y="4675691"/>
            <a:ext cx="281939" cy="369332"/>
          </a:xfrm>
          <a:prstGeom prst="rect">
            <a:avLst/>
          </a:prstGeom>
          <a:noFill/>
        </p:spPr>
        <p:txBody>
          <a:bodyPr wrap="square" rtlCol="0">
            <a:spAutoFit/>
          </a:bodyPr>
          <a:lstStyle/>
          <a:p>
            <a:r>
              <a:rPr lang="en-US" dirty="0">
                <a:solidFill>
                  <a:srgbClr val="FF0000"/>
                </a:solidFill>
              </a:rPr>
              <a:t>F</a:t>
            </a:r>
          </a:p>
        </p:txBody>
      </p:sp>
      <p:sp>
        <p:nvSpPr>
          <p:cNvPr id="23" name="TextBox 22">
            <a:extLst>
              <a:ext uri="{FF2B5EF4-FFF2-40B4-BE49-F238E27FC236}">
                <a16:creationId xmlns:a16="http://schemas.microsoft.com/office/drawing/2014/main" id="{EC024866-4D19-4CE6-B183-AB2B74AB19D6}"/>
              </a:ext>
            </a:extLst>
          </p:cNvPr>
          <p:cNvSpPr txBox="1"/>
          <p:nvPr/>
        </p:nvSpPr>
        <p:spPr>
          <a:xfrm>
            <a:off x="7680964" y="4027521"/>
            <a:ext cx="281939" cy="369332"/>
          </a:xfrm>
          <a:prstGeom prst="rect">
            <a:avLst/>
          </a:prstGeom>
          <a:noFill/>
        </p:spPr>
        <p:txBody>
          <a:bodyPr wrap="square" rtlCol="0">
            <a:spAutoFit/>
          </a:bodyPr>
          <a:lstStyle/>
          <a:p>
            <a:pPr algn="ctr"/>
            <a:r>
              <a:rPr lang="en-US" dirty="0">
                <a:solidFill>
                  <a:srgbClr val="FF0000"/>
                </a:solidFill>
              </a:rPr>
              <a:t>E</a:t>
            </a:r>
          </a:p>
        </p:txBody>
      </p:sp>
      <p:sp>
        <p:nvSpPr>
          <p:cNvPr id="24" name="TextBox 23">
            <a:extLst>
              <a:ext uri="{FF2B5EF4-FFF2-40B4-BE49-F238E27FC236}">
                <a16:creationId xmlns:a16="http://schemas.microsoft.com/office/drawing/2014/main" id="{350B8365-7DBB-4DC0-822A-CB71707858AC}"/>
              </a:ext>
            </a:extLst>
          </p:cNvPr>
          <p:cNvSpPr txBox="1"/>
          <p:nvPr/>
        </p:nvSpPr>
        <p:spPr>
          <a:xfrm>
            <a:off x="6673224" y="4549471"/>
            <a:ext cx="281939" cy="369332"/>
          </a:xfrm>
          <a:prstGeom prst="rect">
            <a:avLst/>
          </a:prstGeom>
          <a:noFill/>
        </p:spPr>
        <p:txBody>
          <a:bodyPr wrap="square" rtlCol="0">
            <a:spAutoFit/>
          </a:bodyPr>
          <a:lstStyle/>
          <a:p>
            <a:pPr algn="ctr"/>
            <a:r>
              <a:rPr lang="en-US" dirty="0">
                <a:solidFill>
                  <a:srgbClr val="FF0000"/>
                </a:solidFill>
              </a:rPr>
              <a:t>D</a:t>
            </a:r>
          </a:p>
        </p:txBody>
      </p:sp>
      <p:sp>
        <p:nvSpPr>
          <p:cNvPr id="25" name="TextBox 24">
            <a:extLst>
              <a:ext uri="{FF2B5EF4-FFF2-40B4-BE49-F238E27FC236}">
                <a16:creationId xmlns:a16="http://schemas.microsoft.com/office/drawing/2014/main" id="{127D5EA2-57F5-4F64-8667-CAD9CB94B6A1}"/>
              </a:ext>
            </a:extLst>
          </p:cNvPr>
          <p:cNvSpPr txBox="1"/>
          <p:nvPr/>
        </p:nvSpPr>
        <p:spPr>
          <a:xfrm>
            <a:off x="5281835" y="1863783"/>
            <a:ext cx="281939" cy="369332"/>
          </a:xfrm>
          <a:prstGeom prst="rect">
            <a:avLst/>
          </a:prstGeom>
          <a:noFill/>
        </p:spPr>
        <p:txBody>
          <a:bodyPr wrap="square" rtlCol="0">
            <a:spAutoFit/>
          </a:bodyPr>
          <a:lstStyle/>
          <a:p>
            <a:pPr algn="ctr"/>
            <a:r>
              <a:rPr lang="en-US" dirty="0">
                <a:solidFill>
                  <a:srgbClr val="FF0000"/>
                </a:solidFill>
              </a:rPr>
              <a:t>C</a:t>
            </a:r>
          </a:p>
        </p:txBody>
      </p:sp>
      <p:sp>
        <p:nvSpPr>
          <p:cNvPr id="26" name="TextBox 25">
            <a:extLst>
              <a:ext uri="{FF2B5EF4-FFF2-40B4-BE49-F238E27FC236}">
                <a16:creationId xmlns:a16="http://schemas.microsoft.com/office/drawing/2014/main" id="{B02230E5-ECD2-423F-912B-C44EFC341C3C}"/>
              </a:ext>
            </a:extLst>
          </p:cNvPr>
          <p:cNvSpPr txBox="1"/>
          <p:nvPr/>
        </p:nvSpPr>
        <p:spPr>
          <a:xfrm>
            <a:off x="1878331" y="2369022"/>
            <a:ext cx="281939" cy="369332"/>
          </a:xfrm>
          <a:prstGeom prst="rect">
            <a:avLst/>
          </a:prstGeom>
          <a:noFill/>
        </p:spPr>
        <p:txBody>
          <a:bodyPr wrap="square" rtlCol="0">
            <a:spAutoFit/>
          </a:bodyPr>
          <a:lstStyle/>
          <a:p>
            <a:pPr algn="ctr"/>
            <a:r>
              <a:rPr lang="en-US" dirty="0">
                <a:solidFill>
                  <a:srgbClr val="FF0000"/>
                </a:solidFill>
              </a:rPr>
              <a:t>B</a:t>
            </a:r>
          </a:p>
        </p:txBody>
      </p:sp>
      <p:sp>
        <p:nvSpPr>
          <p:cNvPr id="27" name="TextBox 26">
            <a:extLst>
              <a:ext uri="{FF2B5EF4-FFF2-40B4-BE49-F238E27FC236}">
                <a16:creationId xmlns:a16="http://schemas.microsoft.com/office/drawing/2014/main" id="{8F353743-A2B3-4862-8604-7AC0FFB2170E}"/>
              </a:ext>
            </a:extLst>
          </p:cNvPr>
          <p:cNvSpPr txBox="1"/>
          <p:nvPr/>
        </p:nvSpPr>
        <p:spPr>
          <a:xfrm>
            <a:off x="1024892" y="1415879"/>
            <a:ext cx="281939" cy="369332"/>
          </a:xfrm>
          <a:prstGeom prst="rect">
            <a:avLst/>
          </a:prstGeom>
          <a:noFill/>
        </p:spPr>
        <p:txBody>
          <a:bodyPr wrap="square" rtlCol="0">
            <a:spAutoFit/>
          </a:bodyPr>
          <a:lstStyle/>
          <a:p>
            <a:pPr algn="ctr"/>
            <a:r>
              <a:rPr lang="en-US" dirty="0">
                <a:solidFill>
                  <a:srgbClr val="FF0000"/>
                </a:solidFill>
              </a:rPr>
              <a:t>A</a:t>
            </a:r>
          </a:p>
        </p:txBody>
      </p:sp>
    </p:spTree>
    <p:extLst>
      <p:ext uri="{BB962C8B-B14F-4D97-AF65-F5344CB8AC3E}">
        <p14:creationId xmlns:p14="http://schemas.microsoft.com/office/powerpoint/2010/main" val="3499460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B90E0-3188-D58E-3376-B8AC1C488B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1415BC9-E665-B981-84B7-4C67BF56CBB9}"/>
              </a:ext>
            </a:extLst>
          </p:cNvPr>
          <p:cNvSpPr/>
          <p:nvPr/>
        </p:nvSpPr>
        <p:spPr>
          <a:xfrm>
            <a:off x="0" y="0"/>
            <a:ext cx="9144000" cy="433067"/>
          </a:xfrm>
          <a:prstGeom prst="rect">
            <a:avLst/>
          </a:prstGeom>
          <a:solidFill>
            <a:srgbClr val="FFFF99"/>
          </a:solidFill>
        </p:spPr>
        <p:txBody>
          <a:bodyPr wrap="square">
            <a:spAutoFit/>
          </a:bodyPr>
          <a:lstStyle/>
          <a:p>
            <a:pPr>
              <a:lnSpc>
                <a:spcPct val="119000"/>
              </a:lnSpc>
              <a:spcBef>
                <a:spcPts val="0"/>
              </a:spcBef>
              <a:spcAft>
                <a:spcPts val="600"/>
              </a:spcAft>
            </a:pPr>
            <a:r>
              <a:rPr lang="en-US" sz="2000" kern="1400" dirty="0">
                <a:solidFill>
                  <a:srgbClr val="0000CC"/>
                </a:solidFill>
                <a:latin typeface="Times New Roman" panose="02020603050405020304" pitchFamily="18" charset="0"/>
              </a:rPr>
              <a:t>29.  Fill in the boxes under your graph.  </a:t>
            </a:r>
            <a:endParaRPr lang="en-US" sz="2000" kern="1400" dirty="0">
              <a:solidFill>
                <a:srgbClr val="0000CC"/>
              </a:solidFill>
              <a:latin typeface="Calibri" panose="020F0502020204030204" pitchFamily="34" charset="0"/>
            </a:endParaRPr>
          </a:p>
        </p:txBody>
      </p:sp>
      <p:cxnSp>
        <p:nvCxnSpPr>
          <p:cNvPr id="3" name="Straight Connector 2">
            <a:extLst>
              <a:ext uri="{FF2B5EF4-FFF2-40B4-BE49-F238E27FC236}">
                <a16:creationId xmlns:a16="http://schemas.microsoft.com/office/drawing/2014/main" id="{A2A9AE97-F3FB-56AE-E7BC-EC368355F939}"/>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4FEF3FAA-7FAD-1B50-EB44-EAEF399BC77D}"/>
              </a:ext>
            </a:extLst>
          </p:cNvPr>
          <p:cNvCxnSpPr/>
          <p:nvPr/>
        </p:nvCxnSpPr>
        <p:spPr>
          <a:xfrm>
            <a:off x="1371600" y="5486400"/>
            <a:ext cx="7543800" cy="0"/>
          </a:xfrm>
          <a:prstGeom prst="line">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1D39FBE3-13F8-C3D6-AA40-FC845D1CF95A}"/>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0000CC"/>
                </a:solidFill>
                <a:latin typeface="Times New Roman" panose="02020603050405020304" pitchFamily="18" charset="0"/>
                <a:cs typeface="Times New Roman" panose="02020603050405020304" pitchFamily="18" charset="0"/>
              </a:rPr>
              <a:t>The COOLING Curve for RUBIDIUM</a:t>
            </a:r>
          </a:p>
        </p:txBody>
      </p:sp>
      <p:sp>
        <p:nvSpPr>
          <p:cNvPr id="6" name="TextBox 5">
            <a:extLst>
              <a:ext uri="{FF2B5EF4-FFF2-40B4-BE49-F238E27FC236}">
                <a16:creationId xmlns:a16="http://schemas.microsoft.com/office/drawing/2014/main" id="{B00FD628-6E11-B745-3E6A-E7C3085C6042}"/>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0000CC"/>
                </a:solidFill>
                <a:latin typeface="Times New Roman" panose="02020603050405020304" pitchFamily="18" charset="0"/>
                <a:cs typeface="Times New Roman" panose="02020603050405020304" pitchFamily="18" charset="0"/>
              </a:rPr>
              <a:t>Temp</a:t>
            </a:r>
          </a:p>
          <a:p>
            <a:pPr algn="ctr"/>
            <a:r>
              <a:rPr lang="en-US" sz="2000" dirty="0">
                <a:solidFill>
                  <a:srgbClr val="0000CC"/>
                </a:solidFill>
                <a:latin typeface="Times New Roman" panose="02020603050405020304" pitchFamily="18" charset="0"/>
                <a:cs typeface="Times New Roman" panose="02020603050405020304" pitchFamily="18" charset="0"/>
              </a:rPr>
              <a:t>In </a:t>
            </a:r>
          </a:p>
          <a:p>
            <a:pPr algn="ctr"/>
            <a:r>
              <a:rPr lang="en-US" sz="2000" dirty="0">
                <a:solidFill>
                  <a:srgbClr val="0000CC"/>
                </a:solidFill>
                <a:latin typeface="Times New Roman" panose="02020603050405020304" pitchFamily="18" charset="0"/>
                <a:cs typeface="Times New Roman" panose="02020603050405020304" pitchFamily="18" charset="0"/>
              </a:rPr>
              <a:t>Kelvin</a:t>
            </a:r>
          </a:p>
        </p:txBody>
      </p:sp>
      <p:cxnSp>
        <p:nvCxnSpPr>
          <p:cNvPr id="28" name="Straight Connector 27">
            <a:extLst>
              <a:ext uri="{FF2B5EF4-FFF2-40B4-BE49-F238E27FC236}">
                <a16:creationId xmlns:a16="http://schemas.microsoft.com/office/drawing/2014/main" id="{8D6477EC-DCC6-78E5-9D43-53D4E29E7C2C}"/>
              </a:ext>
            </a:extLst>
          </p:cNvPr>
          <p:cNvCxnSpPr>
            <a:cxnSpLocks/>
          </p:cNvCxnSpPr>
          <p:nvPr/>
        </p:nvCxnSpPr>
        <p:spPr>
          <a:xfrm flipH="1">
            <a:off x="948690" y="4495800"/>
            <a:ext cx="422909"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7BCB6748-4DD8-7653-A1D4-E4101C53E20A}"/>
              </a:ext>
            </a:extLst>
          </p:cNvPr>
          <p:cNvSpPr txBox="1"/>
          <p:nvPr/>
        </p:nvSpPr>
        <p:spPr>
          <a:xfrm>
            <a:off x="225741" y="4311134"/>
            <a:ext cx="708661" cy="369332"/>
          </a:xfrm>
          <a:prstGeom prst="rect">
            <a:avLst/>
          </a:prstGeom>
          <a:noFill/>
        </p:spPr>
        <p:txBody>
          <a:bodyPr wrap="square" rtlCol="0">
            <a:spAutoFit/>
          </a:bodyPr>
          <a:lstStyle/>
          <a:p>
            <a:pPr algn="r"/>
            <a:r>
              <a:rPr lang="en-US" dirty="0">
                <a:solidFill>
                  <a:srgbClr val="FF0000"/>
                </a:solidFill>
              </a:rPr>
              <a:t>312</a:t>
            </a:r>
          </a:p>
        </p:txBody>
      </p:sp>
      <p:cxnSp>
        <p:nvCxnSpPr>
          <p:cNvPr id="30" name="Straight Connector 29">
            <a:extLst>
              <a:ext uri="{FF2B5EF4-FFF2-40B4-BE49-F238E27FC236}">
                <a16:creationId xmlns:a16="http://schemas.microsoft.com/office/drawing/2014/main" id="{419ED6B7-88FB-C9D8-E755-A07D1FA5C455}"/>
              </a:ext>
            </a:extLst>
          </p:cNvPr>
          <p:cNvCxnSpPr>
            <a:cxnSpLocks/>
          </p:cNvCxnSpPr>
          <p:nvPr/>
        </p:nvCxnSpPr>
        <p:spPr>
          <a:xfrm flipH="1">
            <a:off x="920115" y="2283140"/>
            <a:ext cx="451484" cy="0"/>
          </a:xfrm>
          <a:prstGeom prst="line">
            <a:avLst/>
          </a:prstGeom>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F5F65404-6C69-44FD-EF34-22CBFB4BBE78}"/>
              </a:ext>
            </a:extLst>
          </p:cNvPr>
          <p:cNvSpPr txBox="1"/>
          <p:nvPr/>
        </p:nvSpPr>
        <p:spPr>
          <a:xfrm>
            <a:off x="279080" y="2087686"/>
            <a:ext cx="708661" cy="369332"/>
          </a:xfrm>
          <a:prstGeom prst="rect">
            <a:avLst/>
          </a:prstGeom>
          <a:noFill/>
          <a:ln>
            <a:noFill/>
          </a:ln>
        </p:spPr>
        <p:txBody>
          <a:bodyPr wrap="square" rtlCol="0">
            <a:spAutoFit/>
          </a:bodyPr>
          <a:lstStyle/>
          <a:p>
            <a:pPr algn="r"/>
            <a:r>
              <a:rPr lang="en-US" dirty="0">
                <a:solidFill>
                  <a:srgbClr val="FF0000"/>
                </a:solidFill>
              </a:rPr>
              <a:t>961</a:t>
            </a:r>
          </a:p>
        </p:txBody>
      </p:sp>
      <p:cxnSp>
        <p:nvCxnSpPr>
          <p:cNvPr id="11" name="Straight Connector 10">
            <a:extLst>
              <a:ext uri="{FF2B5EF4-FFF2-40B4-BE49-F238E27FC236}">
                <a16:creationId xmlns:a16="http://schemas.microsoft.com/office/drawing/2014/main" id="{0B161489-349D-DABF-F297-E965B8AA4FEA}"/>
              </a:ext>
            </a:extLst>
          </p:cNvPr>
          <p:cNvCxnSpPr>
            <a:cxnSpLocks/>
            <a:endCxn id="18" idx="1"/>
          </p:cNvCxnSpPr>
          <p:nvPr/>
        </p:nvCxnSpPr>
        <p:spPr>
          <a:xfrm>
            <a:off x="1344928" y="1662010"/>
            <a:ext cx="612678" cy="57110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44E1DAE-9BC0-3EF3-CE69-7705166E3968}"/>
              </a:ext>
            </a:extLst>
          </p:cNvPr>
          <p:cNvCxnSpPr>
            <a:cxnSpLocks/>
            <a:stCxn id="19" idx="6"/>
            <a:endCxn id="17" idx="2"/>
          </p:cNvCxnSpPr>
          <p:nvPr/>
        </p:nvCxnSpPr>
        <p:spPr>
          <a:xfrm>
            <a:off x="6840860" y="4485070"/>
            <a:ext cx="88201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858FE9C-99EA-9E87-4C86-A88E0FB46542}"/>
              </a:ext>
            </a:extLst>
          </p:cNvPr>
          <p:cNvCxnSpPr>
            <a:cxnSpLocks/>
          </p:cNvCxnSpPr>
          <p:nvPr/>
        </p:nvCxnSpPr>
        <p:spPr>
          <a:xfrm flipH="1" flipV="1">
            <a:off x="5383534" y="2289288"/>
            <a:ext cx="1423989" cy="21850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BB4AA4C-4E53-1AA3-9BA6-E6223DA521DE}"/>
              </a:ext>
            </a:extLst>
          </p:cNvPr>
          <p:cNvCxnSpPr>
            <a:cxnSpLocks/>
            <a:endCxn id="16" idx="6"/>
          </p:cNvCxnSpPr>
          <p:nvPr/>
        </p:nvCxnSpPr>
        <p:spPr>
          <a:xfrm>
            <a:off x="2057400" y="2283141"/>
            <a:ext cx="337566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259D65D-B385-1B62-67BD-730BC62E5F65}"/>
              </a:ext>
            </a:extLst>
          </p:cNvPr>
          <p:cNvCxnSpPr>
            <a:cxnSpLocks/>
          </p:cNvCxnSpPr>
          <p:nvPr/>
        </p:nvCxnSpPr>
        <p:spPr>
          <a:xfrm>
            <a:off x="7755261" y="4474338"/>
            <a:ext cx="855339" cy="861457"/>
          </a:xfrm>
          <a:prstGeom prst="line">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AC2FD29-1B47-0744-6C4A-373B8E5848CD}"/>
              </a:ext>
            </a:extLst>
          </p:cNvPr>
          <p:cNvSpPr/>
          <p:nvPr/>
        </p:nvSpPr>
        <p:spPr>
          <a:xfrm>
            <a:off x="5334004"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6006F64-0C3B-5B2D-F7C5-E715BC32A349}"/>
              </a:ext>
            </a:extLst>
          </p:cNvPr>
          <p:cNvSpPr/>
          <p:nvPr/>
        </p:nvSpPr>
        <p:spPr>
          <a:xfrm>
            <a:off x="7722873" y="4422681"/>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0ED6106-6986-CBA8-C10D-70289C768EAE}"/>
              </a:ext>
            </a:extLst>
          </p:cNvPr>
          <p:cNvSpPr/>
          <p:nvPr/>
        </p:nvSpPr>
        <p:spPr>
          <a:xfrm>
            <a:off x="1943099" y="221484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174EB5B-85EE-C713-B686-0420D4E268D5}"/>
              </a:ext>
            </a:extLst>
          </p:cNvPr>
          <p:cNvSpPr/>
          <p:nvPr/>
        </p:nvSpPr>
        <p:spPr>
          <a:xfrm>
            <a:off x="6743705" y="4422681"/>
            <a:ext cx="97155"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FE8AA4E-470C-22E7-0A1F-0267A8940A11}"/>
              </a:ext>
            </a:extLst>
          </p:cNvPr>
          <p:cNvSpPr/>
          <p:nvPr/>
        </p:nvSpPr>
        <p:spPr>
          <a:xfrm>
            <a:off x="1348739" y="1627820"/>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C46F301-E8BF-691B-A170-28484608147D}"/>
              </a:ext>
            </a:extLst>
          </p:cNvPr>
          <p:cNvSpPr/>
          <p:nvPr/>
        </p:nvSpPr>
        <p:spPr>
          <a:xfrm>
            <a:off x="8295325" y="5015436"/>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82FD72B-6297-1BC3-FD5A-2933EFA37FD3}"/>
              </a:ext>
            </a:extLst>
          </p:cNvPr>
          <p:cNvSpPr txBox="1"/>
          <p:nvPr/>
        </p:nvSpPr>
        <p:spPr>
          <a:xfrm>
            <a:off x="8203887" y="4675691"/>
            <a:ext cx="281939" cy="369332"/>
          </a:xfrm>
          <a:prstGeom prst="rect">
            <a:avLst/>
          </a:prstGeom>
          <a:noFill/>
        </p:spPr>
        <p:txBody>
          <a:bodyPr wrap="square" rtlCol="0">
            <a:spAutoFit/>
          </a:bodyPr>
          <a:lstStyle/>
          <a:p>
            <a:r>
              <a:rPr lang="en-US" dirty="0">
                <a:solidFill>
                  <a:srgbClr val="FF0000"/>
                </a:solidFill>
              </a:rPr>
              <a:t>F</a:t>
            </a:r>
          </a:p>
        </p:txBody>
      </p:sp>
      <p:sp>
        <p:nvSpPr>
          <p:cNvPr id="23" name="TextBox 22">
            <a:extLst>
              <a:ext uri="{FF2B5EF4-FFF2-40B4-BE49-F238E27FC236}">
                <a16:creationId xmlns:a16="http://schemas.microsoft.com/office/drawing/2014/main" id="{AFE1853D-1E4D-87CD-3951-6257CE197887}"/>
              </a:ext>
            </a:extLst>
          </p:cNvPr>
          <p:cNvSpPr txBox="1"/>
          <p:nvPr/>
        </p:nvSpPr>
        <p:spPr>
          <a:xfrm>
            <a:off x="7680964" y="4027521"/>
            <a:ext cx="281939" cy="369332"/>
          </a:xfrm>
          <a:prstGeom prst="rect">
            <a:avLst/>
          </a:prstGeom>
          <a:noFill/>
        </p:spPr>
        <p:txBody>
          <a:bodyPr wrap="square" rtlCol="0">
            <a:spAutoFit/>
          </a:bodyPr>
          <a:lstStyle/>
          <a:p>
            <a:pPr algn="ctr"/>
            <a:r>
              <a:rPr lang="en-US" dirty="0">
                <a:solidFill>
                  <a:srgbClr val="FF0000"/>
                </a:solidFill>
              </a:rPr>
              <a:t>E</a:t>
            </a:r>
          </a:p>
        </p:txBody>
      </p:sp>
      <p:sp>
        <p:nvSpPr>
          <p:cNvPr id="24" name="TextBox 23">
            <a:extLst>
              <a:ext uri="{FF2B5EF4-FFF2-40B4-BE49-F238E27FC236}">
                <a16:creationId xmlns:a16="http://schemas.microsoft.com/office/drawing/2014/main" id="{051B9234-3CB2-604A-0016-D01DE4B286A3}"/>
              </a:ext>
            </a:extLst>
          </p:cNvPr>
          <p:cNvSpPr txBox="1"/>
          <p:nvPr/>
        </p:nvSpPr>
        <p:spPr>
          <a:xfrm>
            <a:off x="6673224" y="4549471"/>
            <a:ext cx="281939" cy="369332"/>
          </a:xfrm>
          <a:prstGeom prst="rect">
            <a:avLst/>
          </a:prstGeom>
          <a:noFill/>
        </p:spPr>
        <p:txBody>
          <a:bodyPr wrap="square" rtlCol="0">
            <a:spAutoFit/>
          </a:bodyPr>
          <a:lstStyle/>
          <a:p>
            <a:pPr algn="ctr"/>
            <a:r>
              <a:rPr lang="en-US" dirty="0">
                <a:solidFill>
                  <a:srgbClr val="FF0000"/>
                </a:solidFill>
              </a:rPr>
              <a:t>D</a:t>
            </a:r>
          </a:p>
        </p:txBody>
      </p:sp>
      <p:sp>
        <p:nvSpPr>
          <p:cNvPr id="25" name="TextBox 24">
            <a:extLst>
              <a:ext uri="{FF2B5EF4-FFF2-40B4-BE49-F238E27FC236}">
                <a16:creationId xmlns:a16="http://schemas.microsoft.com/office/drawing/2014/main" id="{A4FA1A74-6B45-3D55-7BEB-7A1CFE7C8583}"/>
              </a:ext>
            </a:extLst>
          </p:cNvPr>
          <p:cNvSpPr txBox="1"/>
          <p:nvPr/>
        </p:nvSpPr>
        <p:spPr>
          <a:xfrm>
            <a:off x="5281835" y="1863783"/>
            <a:ext cx="281939" cy="369332"/>
          </a:xfrm>
          <a:prstGeom prst="rect">
            <a:avLst/>
          </a:prstGeom>
          <a:noFill/>
        </p:spPr>
        <p:txBody>
          <a:bodyPr wrap="square" rtlCol="0">
            <a:spAutoFit/>
          </a:bodyPr>
          <a:lstStyle/>
          <a:p>
            <a:pPr algn="ctr"/>
            <a:r>
              <a:rPr lang="en-US" dirty="0">
                <a:solidFill>
                  <a:srgbClr val="FF0000"/>
                </a:solidFill>
              </a:rPr>
              <a:t>C</a:t>
            </a:r>
          </a:p>
        </p:txBody>
      </p:sp>
      <p:sp>
        <p:nvSpPr>
          <p:cNvPr id="26" name="TextBox 25">
            <a:extLst>
              <a:ext uri="{FF2B5EF4-FFF2-40B4-BE49-F238E27FC236}">
                <a16:creationId xmlns:a16="http://schemas.microsoft.com/office/drawing/2014/main" id="{05263307-0BD6-EB2C-B710-EF7A43BDF1F6}"/>
              </a:ext>
            </a:extLst>
          </p:cNvPr>
          <p:cNvSpPr txBox="1"/>
          <p:nvPr/>
        </p:nvSpPr>
        <p:spPr>
          <a:xfrm>
            <a:off x="1878331" y="2369022"/>
            <a:ext cx="281939" cy="369332"/>
          </a:xfrm>
          <a:prstGeom prst="rect">
            <a:avLst/>
          </a:prstGeom>
          <a:noFill/>
        </p:spPr>
        <p:txBody>
          <a:bodyPr wrap="square" rtlCol="0">
            <a:spAutoFit/>
          </a:bodyPr>
          <a:lstStyle/>
          <a:p>
            <a:pPr algn="ctr"/>
            <a:r>
              <a:rPr lang="en-US" dirty="0">
                <a:solidFill>
                  <a:srgbClr val="FF0000"/>
                </a:solidFill>
              </a:rPr>
              <a:t>B</a:t>
            </a:r>
          </a:p>
        </p:txBody>
      </p:sp>
      <p:sp>
        <p:nvSpPr>
          <p:cNvPr id="27" name="TextBox 26">
            <a:extLst>
              <a:ext uri="{FF2B5EF4-FFF2-40B4-BE49-F238E27FC236}">
                <a16:creationId xmlns:a16="http://schemas.microsoft.com/office/drawing/2014/main" id="{B18C75BA-B010-7B2B-1859-49A79BF4B9F6}"/>
              </a:ext>
            </a:extLst>
          </p:cNvPr>
          <p:cNvSpPr txBox="1"/>
          <p:nvPr/>
        </p:nvSpPr>
        <p:spPr>
          <a:xfrm>
            <a:off x="1024892" y="1415879"/>
            <a:ext cx="281939" cy="369332"/>
          </a:xfrm>
          <a:prstGeom prst="rect">
            <a:avLst/>
          </a:prstGeom>
          <a:noFill/>
        </p:spPr>
        <p:txBody>
          <a:bodyPr wrap="square" rtlCol="0">
            <a:spAutoFit/>
          </a:bodyPr>
          <a:lstStyle/>
          <a:p>
            <a:pPr algn="ctr"/>
            <a:r>
              <a:rPr lang="en-US" dirty="0">
                <a:solidFill>
                  <a:srgbClr val="FF0000"/>
                </a:solidFill>
              </a:rPr>
              <a:t>A</a:t>
            </a:r>
          </a:p>
        </p:txBody>
      </p:sp>
      <p:graphicFrame>
        <p:nvGraphicFramePr>
          <p:cNvPr id="7" name="Table 6">
            <a:extLst>
              <a:ext uri="{FF2B5EF4-FFF2-40B4-BE49-F238E27FC236}">
                <a16:creationId xmlns:a16="http://schemas.microsoft.com/office/drawing/2014/main" id="{F86CC5FE-B901-30A6-C7BD-90CF6ED5D2F2}"/>
              </a:ext>
            </a:extLst>
          </p:cNvPr>
          <p:cNvGraphicFramePr>
            <a:graphicFrameLocks noGrp="1"/>
          </p:cNvGraphicFramePr>
          <p:nvPr>
            <p:extLst>
              <p:ext uri="{D42A27DB-BD31-4B8C-83A1-F6EECF244321}">
                <p14:modId xmlns:p14="http://schemas.microsoft.com/office/powerpoint/2010/main" val="2433251857"/>
              </p:ext>
            </p:extLst>
          </p:nvPr>
        </p:nvGraphicFramePr>
        <p:xfrm>
          <a:off x="192404" y="4027521"/>
          <a:ext cx="6043621" cy="2722834"/>
        </p:xfrm>
        <a:graphic>
          <a:graphicData uri="http://schemas.openxmlformats.org/drawingml/2006/table">
            <a:tbl>
              <a:tblPr/>
              <a:tblGrid>
                <a:gridCol w="934912">
                  <a:extLst>
                    <a:ext uri="{9D8B030D-6E8A-4147-A177-3AD203B41FA5}">
                      <a16:colId xmlns:a16="http://schemas.microsoft.com/office/drawing/2014/main" val="1784075696"/>
                    </a:ext>
                  </a:extLst>
                </a:gridCol>
                <a:gridCol w="1065933">
                  <a:extLst>
                    <a:ext uri="{9D8B030D-6E8A-4147-A177-3AD203B41FA5}">
                      <a16:colId xmlns:a16="http://schemas.microsoft.com/office/drawing/2014/main" val="3122922890"/>
                    </a:ext>
                  </a:extLst>
                </a:gridCol>
                <a:gridCol w="1154761">
                  <a:extLst>
                    <a:ext uri="{9D8B030D-6E8A-4147-A177-3AD203B41FA5}">
                      <a16:colId xmlns:a16="http://schemas.microsoft.com/office/drawing/2014/main" val="571392443"/>
                    </a:ext>
                  </a:extLst>
                </a:gridCol>
                <a:gridCol w="1332416">
                  <a:extLst>
                    <a:ext uri="{9D8B030D-6E8A-4147-A177-3AD203B41FA5}">
                      <a16:colId xmlns:a16="http://schemas.microsoft.com/office/drawing/2014/main" val="694415894"/>
                    </a:ext>
                  </a:extLst>
                </a:gridCol>
                <a:gridCol w="1555599">
                  <a:extLst>
                    <a:ext uri="{9D8B030D-6E8A-4147-A177-3AD203B41FA5}">
                      <a16:colId xmlns:a16="http://schemas.microsoft.com/office/drawing/2014/main" val="58829555"/>
                    </a:ext>
                  </a:extLst>
                </a:gridCol>
              </a:tblGrid>
              <a:tr h="683104">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SEGMENT</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TEMP</a:t>
                      </a:r>
                      <a:br>
                        <a:rPr lang="en-US" sz="1200" kern="1400" dirty="0">
                          <a:ln>
                            <a:noFill/>
                          </a:ln>
                          <a:solidFill>
                            <a:srgbClr val="000000"/>
                          </a:solidFill>
                          <a:effectLst/>
                          <a:latin typeface="Times New Roman" panose="02020603050405020304" pitchFamily="18" charset="0"/>
                          <a:cs typeface="Times New Roman" panose="02020603050405020304" pitchFamily="18" charset="0"/>
                        </a:rPr>
                      </a:br>
                      <a:r>
                        <a:rPr lang="en-US" sz="1200" kern="1400" dirty="0">
                          <a:ln>
                            <a:noFill/>
                          </a:ln>
                          <a:solidFill>
                            <a:srgbClr val="000000"/>
                          </a:solidFill>
                          <a:effectLst/>
                          <a:latin typeface="Times New Roman" panose="02020603050405020304" pitchFamily="18" charset="0"/>
                          <a:cs typeface="Times New Roman" panose="02020603050405020304" pitchFamily="18" charset="0"/>
                        </a:rPr>
                        <a:t>CHANGE</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KINETIC ENERGY CHANGE</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POTENTIAL ENERGY CHANGE</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PHASE OR </a:t>
                      </a:r>
                      <a:br>
                        <a:rPr lang="en-US" sz="1200" kern="1400" dirty="0">
                          <a:ln>
                            <a:noFill/>
                          </a:ln>
                          <a:solidFill>
                            <a:srgbClr val="000000"/>
                          </a:solidFill>
                          <a:effectLst/>
                          <a:latin typeface="Times New Roman" panose="02020603050405020304" pitchFamily="18" charset="0"/>
                          <a:cs typeface="Times New Roman" panose="02020603050405020304" pitchFamily="18" charset="0"/>
                        </a:rPr>
                      </a:br>
                      <a:r>
                        <a:rPr lang="en-US" sz="1200" kern="1400" dirty="0">
                          <a:ln>
                            <a:noFill/>
                          </a:ln>
                          <a:solidFill>
                            <a:srgbClr val="000000"/>
                          </a:solidFill>
                          <a:effectLst/>
                          <a:latin typeface="Times New Roman" panose="02020603050405020304" pitchFamily="18" charset="0"/>
                          <a:cs typeface="Times New Roman" panose="02020603050405020304" pitchFamily="18" charset="0"/>
                        </a:rPr>
                        <a:t>PHASES</a:t>
                      </a:r>
                      <a:br>
                        <a:rPr lang="en-US" sz="1200" kern="1400" dirty="0">
                          <a:ln>
                            <a:noFill/>
                          </a:ln>
                          <a:solidFill>
                            <a:srgbClr val="000000"/>
                          </a:solidFill>
                          <a:effectLst/>
                          <a:latin typeface="Times New Roman" panose="02020603050405020304" pitchFamily="18" charset="0"/>
                          <a:cs typeface="Times New Roman" panose="02020603050405020304" pitchFamily="18" charset="0"/>
                        </a:rPr>
                      </a:br>
                      <a:r>
                        <a:rPr lang="en-US" sz="1200" kern="1400" dirty="0">
                          <a:ln>
                            <a:noFill/>
                          </a:ln>
                          <a:solidFill>
                            <a:srgbClr val="000000"/>
                          </a:solidFill>
                          <a:effectLst/>
                          <a:latin typeface="Times New Roman" panose="02020603050405020304" pitchFamily="18" charset="0"/>
                          <a:cs typeface="Times New Roman" panose="02020603050405020304" pitchFamily="18" charset="0"/>
                        </a:rPr>
                        <a:t>PRESENT</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7671457"/>
                  </a:ext>
                </a:extLst>
              </a:tr>
              <a:tr h="397377">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AB</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b="0" kern="1400" dirty="0">
                        <a:ln>
                          <a:noFill/>
                        </a:ln>
                        <a:solidFill>
                          <a:srgbClr val="0000CC"/>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0" kern="1400" dirty="0">
                        <a:ln>
                          <a:noFill/>
                        </a:ln>
                        <a:solidFill>
                          <a:srgbClr val="0000CC"/>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621847"/>
                  </a:ext>
                </a:extLst>
              </a:tr>
              <a:tr h="397377">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BC</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0176056"/>
                  </a:ext>
                </a:extLst>
              </a:tr>
              <a:tr h="397377">
                <a:tc>
                  <a:txBody>
                    <a:bodyPr/>
                    <a:lstStyle/>
                    <a:p>
                      <a:pPr marR="0" indent="0" algn="ctr" rtl="0">
                        <a:lnSpc>
                          <a:spcPct val="119000"/>
                        </a:lnSpc>
                        <a:spcBef>
                          <a:spcPts val="0"/>
                        </a:spcBef>
                        <a:spcAft>
                          <a:spcPts val="600"/>
                        </a:spcAft>
                      </a:pPr>
                      <a:r>
                        <a:rPr lang="en-US" sz="1600" kern="1400">
                          <a:ln>
                            <a:noFill/>
                          </a:ln>
                          <a:solidFill>
                            <a:srgbClr val="000000"/>
                          </a:solidFill>
                          <a:effectLst/>
                          <a:latin typeface="Times New Roman" panose="02020603050405020304" pitchFamily="18" charset="0"/>
                          <a:cs typeface="Times New Roman" panose="02020603050405020304" pitchFamily="18" charset="0"/>
                        </a:rPr>
                        <a:t>CD</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0" kern="1400" dirty="0">
                        <a:ln>
                          <a:noFill/>
                        </a:ln>
                        <a:solidFill>
                          <a:srgbClr val="0000CC"/>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0" kern="1400" dirty="0">
                        <a:ln>
                          <a:noFill/>
                        </a:ln>
                        <a:solidFill>
                          <a:srgbClr val="0000CC"/>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0039199"/>
                  </a:ext>
                </a:extLst>
              </a:tr>
              <a:tr h="425999">
                <a:tc>
                  <a:txBody>
                    <a:bodyPr/>
                    <a:lstStyle/>
                    <a:p>
                      <a:pPr marR="0" indent="0" algn="ctr" rtl="0">
                        <a:lnSpc>
                          <a:spcPct val="119000"/>
                        </a:lnSpc>
                        <a:spcBef>
                          <a:spcPts val="0"/>
                        </a:spcBef>
                        <a:spcAft>
                          <a:spcPts val="600"/>
                        </a:spcAft>
                      </a:pPr>
                      <a:r>
                        <a:rPr lang="en-US" sz="1600" kern="1400">
                          <a:ln>
                            <a:noFill/>
                          </a:ln>
                          <a:solidFill>
                            <a:srgbClr val="000000"/>
                          </a:solidFill>
                          <a:effectLst/>
                          <a:latin typeface="Times New Roman" panose="02020603050405020304" pitchFamily="18" charset="0"/>
                          <a:cs typeface="Times New Roman" panose="02020603050405020304" pitchFamily="18" charset="0"/>
                        </a:rPr>
                        <a:t>DE</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579544"/>
                  </a:ext>
                </a:extLst>
              </a:tr>
              <a:tr h="397377">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EF</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0" kern="1400" dirty="0">
                        <a:ln>
                          <a:noFill/>
                        </a:ln>
                        <a:solidFill>
                          <a:srgbClr val="0000CC"/>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600" b="0" kern="1400" dirty="0">
                        <a:ln>
                          <a:noFill/>
                        </a:ln>
                        <a:solidFill>
                          <a:srgbClr val="0000CC"/>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b="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endParaRPr lang="en-US" sz="16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465784"/>
                  </a:ext>
                </a:extLst>
              </a:tr>
            </a:tbl>
          </a:graphicData>
        </a:graphic>
      </p:graphicFrame>
    </p:spTree>
    <p:extLst>
      <p:ext uri="{BB962C8B-B14F-4D97-AF65-F5344CB8AC3E}">
        <p14:creationId xmlns:p14="http://schemas.microsoft.com/office/powerpoint/2010/main" val="3082792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BABCC-2B99-C72E-5064-FCEB63DCC51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A1BD04-6E56-DC38-E17B-75AD319F49D8}"/>
              </a:ext>
            </a:extLst>
          </p:cNvPr>
          <p:cNvSpPr/>
          <p:nvPr/>
        </p:nvSpPr>
        <p:spPr>
          <a:xfrm>
            <a:off x="0" y="0"/>
            <a:ext cx="9144000" cy="433067"/>
          </a:xfrm>
          <a:prstGeom prst="rect">
            <a:avLst/>
          </a:prstGeom>
          <a:solidFill>
            <a:srgbClr val="FFFF99"/>
          </a:solidFill>
        </p:spPr>
        <p:txBody>
          <a:bodyPr wrap="square">
            <a:spAutoFit/>
          </a:bodyPr>
          <a:lstStyle/>
          <a:p>
            <a:pPr>
              <a:lnSpc>
                <a:spcPct val="119000"/>
              </a:lnSpc>
              <a:spcBef>
                <a:spcPts val="0"/>
              </a:spcBef>
              <a:spcAft>
                <a:spcPts val="600"/>
              </a:spcAft>
            </a:pPr>
            <a:r>
              <a:rPr lang="en-US" sz="2000" kern="1400" dirty="0">
                <a:solidFill>
                  <a:srgbClr val="0000CC"/>
                </a:solidFill>
                <a:latin typeface="Times New Roman" panose="02020603050405020304" pitchFamily="18" charset="0"/>
              </a:rPr>
              <a:t>29.  Fill in the boxes under your graph.  </a:t>
            </a:r>
            <a:endParaRPr lang="en-US" sz="2000" kern="1400" dirty="0">
              <a:solidFill>
                <a:srgbClr val="0000CC"/>
              </a:solidFill>
              <a:latin typeface="Calibri" panose="020F0502020204030204" pitchFamily="34" charset="0"/>
            </a:endParaRPr>
          </a:p>
        </p:txBody>
      </p:sp>
      <p:cxnSp>
        <p:nvCxnSpPr>
          <p:cNvPr id="3" name="Straight Connector 2">
            <a:extLst>
              <a:ext uri="{FF2B5EF4-FFF2-40B4-BE49-F238E27FC236}">
                <a16:creationId xmlns:a16="http://schemas.microsoft.com/office/drawing/2014/main" id="{1EB04C88-A725-2C8E-1169-B6D3CCAE3A9A}"/>
              </a:ext>
            </a:extLst>
          </p:cNvPr>
          <p:cNvCxnSpPr/>
          <p:nvPr/>
        </p:nvCxnSpPr>
        <p:spPr>
          <a:xfrm>
            <a:off x="1371600" y="1061085"/>
            <a:ext cx="0" cy="4425315"/>
          </a:xfrm>
          <a:prstGeom prst="line">
            <a:avLst/>
          </a:prstGeom>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F58B8979-EF52-2E63-1D87-C9C0C9F4CCCA}"/>
              </a:ext>
            </a:extLst>
          </p:cNvPr>
          <p:cNvCxnSpPr/>
          <p:nvPr/>
        </p:nvCxnSpPr>
        <p:spPr>
          <a:xfrm>
            <a:off x="1371600" y="5486400"/>
            <a:ext cx="7543800" cy="0"/>
          </a:xfrm>
          <a:prstGeom prst="line">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3B4F2747-3CF6-B263-4F2E-039BB4E8C1D2}"/>
              </a:ext>
            </a:extLst>
          </p:cNvPr>
          <p:cNvSpPr txBox="1"/>
          <p:nvPr/>
        </p:nvSpPr>
        <p:spPr>
          <a:xfrm>
            <a:off x="2362200" y="1061085"/>
            <a:ext cx="5791197" cy="400110"/>
          </a:xfrm>
          <a:prstGeom prst="rect">
            <a:avLst/>
          </a:prstGeom>
          <a:noFill/>
        </p:spPr>
        <p:txBody>
          <a:bodyPr wrap="square" rtlCol="0">
            <a:spAutoFit/>
          </a:bodyPr>
          <a:lstStyle/>
          <a:p>
            <a:r>
              <a:rPr lang="en-US" sz="2000" dirty="0">
                <a:solidFill>
                  <a:srgbClr val="0000CC"/>
                </a:solidFill>
                <a:latin typeface="Times New Roman" panose="02020603050405020304" pitchFamily="18" charset="0"/>
                <a:cs typeface="Times New Roman" panose="02020603050405020304" pitchFamily="18" charset="0"/>
              </a:rPr>
              <a:t>The COOLING Curve for RUBIDIUM</a:t>
            </a:r>
          </a:p>
        </p:txBody>
      </p:sp>
      <p:sp>
        <p:nvSpPr>
          <p:cNvPr id="6" name="TextBox 5">
            <a:extLst>
              <a:ext uri="{FF2B5EF4-FFF2-40B4-BE49-F238E27FC236}">
                <a16:creationId xmlns:a16="http://schemas.microsoft.com/office/drawing/2014/main" id="{90039B40-725A-DEC1-759D-8D1E706B124B}"/>
              </a:ext>
            </a:extLst>
          </p:cNvPr>
          <p:cNvSpPr txBox="1"/>
          <p:nvPr/>
        </p:nvSpPr>
        <p:spPr>
          <a:xfrm>
            <a:off x="243841" y="2921168"/>
            <a:ext cx="914397" cy="1015663"/>
          </a:xfrm>
          <a:prstGeom prst="rect">
            <a:avLst/>
          </a:prstGeom>
          <a:noFill/>
        </p:spPr>
        <p:txBody>
          <a:bodyPr wrap="square" rtlCol="0">
            <a:spAutoFit/>
          </a:bodyPr>
          <a:lstStyle/>
          <a:p>
            <a:pPr algn="ctr"/>
            <a:r>
              <a:rPr lang="en-US" sz="2000" dirty="0">
                <a:solidFill>
                  <a:srgbClr val="0000CC"/>
                </a:solidFill>
                <a:latin typeface="Times New Roman" panose="02020603050405020304" pitchFamily="18" charset="0"/>
                <a:cs typeface="Times New Roman" panose="02020603050405020304" pitchFamily="18" charset="0"/>
              </a:rPr>
              <a:t>Temp</a:t>
            </a:r>
          </a:p>
          <a:p>
            <a:pPr algn="ctr"/>
            <a:r>
              <a:rPr lang="en-US" sz="2000" dirty="0">
                <a:solidFill>
                  <a:srgbClr val="0000CC"/>
                </a:solidFill>
                <a:latin typeface="Times New Roman" panose="02020603050405020304" pitchFamily="18" charset="0"/>
                <a:cs typeface="Times New Roman" panose="02020603050405020304" pitchFamily="18" charset="0"/>
              </a:rPr>
              <a:t>In </a:t>
            </a:r>
          </a:p>
          <a:p>
            <a:pPr algn="ctr"/>
            <a:r>
              <a:rPr lang="en-US" sz="2000" dirty="0">
                <a:solidFill>
                  <a:srgbClr val="0000CC"/>
                </a:solidFill>
                <a:latin typeface="Times New Roman" panose="02020603050405020304" pitchFamily="18" charset="0"/>
                <a:cs typeface="Times New Roman" panose="02020603050405020304" pitchFamily="18" charset="0"/>
              </a:rPr>
              <a:t>Kelvin</a:t>
            </a:r>
          </a:p>
        </p:txBody>
      </p:sp>
      <p:cxnSp>
        <p:nvCxnSpPr>
          <p:cNvPr id="28" name="Straight Connector 27">
            <a:extLst>
              <a:ext uri="{FF2B5EF4-FFF2-40B4-BE49-F238E27FC236}">
                <a16:creationId xmlns:a16="http://schemas.microsoft.com/office/drawing/2014/main" id="{ED585A9D-587F-D653-C82A-CB395ACDC5CB}"/>
              </a:ext>
            </a:extLst>
          </p:cNvPr>
          <p:cNvCxnSpPr>
            <a:cxnSpLocks/>
          </p:cNvCxnSpPr>
          <p:nvPr/>
        </p:nvCxnSpPr>
        <p:spPr>
          <a:xfrm flipH="1">
            <a:off x="948690" y="4495800"/>
            <a:ext cx="422909"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063E802B-23C3-0A70-1E8E-5CD0E0E98646}"/>
              </a:ext>
            </a:extLst>
          </p:cNvPr>
          <p:cNvSpPr txBox="1"/>
          <p:nvPr/>
        </p:nvSpPr>
        <p:spPr>
          <a:xfrm>
            <a:off x="225741" y="4311134"/>
            <a:ext cx="708661" cy="369332"/>
          </a:xfrm>
          <a:prstGeom prst="rect">
            <a:avLst/>
          </a:prstGeom>
          <a:noFill/>
        </p:spPr>
        <p:txBody>
          <a:bodyPr wrap="square" rtlCol="0">
            <a:spAutoFit/>
          </a:bodyPr>
          <a:lstStyle/>
          <a:p>
            <a:pPr algn="r"/>
            <a:r>
              <a:rPr lang="en-US" dirty="0">
                <a:solidFill>
                  <a:srgbClr val="FF0000"/>
                </a:solidFill>
              </a:rPr>
              <a:t>312</a:t>
            </a:r>
          </a:p>
        </p:txBody>
      </p:sp>
      <p:cxnSp>
        <p:nvCxnSpPr>
          <p:cNvPr id="30" name="Straight Connector 29">
            <a:extLst>
              <a:ext uri="{FF2B5EF4-FFF2-40B4-BE49-F238E27FC236}">
                <a16:creationId xmlns:a16="http://schemas.microsoft.com/office/drawing/2014/main" id="{C30E4EF5-BDED-01EE-BCA1-B9AEF25B8E51}"/>
              </a:ext>
            </a:extLst>
          </p:cNvPr>
          <p:cNvCxnSpPr>
            <a:cxnSpLocks/>
          </p:cNvCxnSpPr>
          <p:nvPr/>
        </p:nvCxnSpPr>
        <p:spPr>
          <a:xfrm flipH="1">
            <a:off x="920115" y="2283140"/>
            <a:ext cx="451484" cy="0"/>
          </a:xfrm>
          <a:prstGeom prst="line">
            <a:avLst/>
          </a:prstGeom>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461E3BA7-8FFA-06BB-97FC-01B7C0405F5E}"/>
              </a:ext>
            </a:extLst>
          </p:cNvPr>
          <p:cNvSpPr txBox="1"/>
          <p:nvPr/>
        </p:nvSpPr>
        <p:spPr>
          <a:xfrm>
            <a:off x="279080" y="2087686"/>
            <a:ext cx="708661" cy="369332"/>
          </a:xfrm>
          <a:prstGeom prst="rect">
            <a:avLst/>
          </a:prstGeom>
          <a:noFill/>
          <a:ln>
            <a:noFill/>
          </a:ln>
        </p:spPr>
        <p:txBody>
          <a:bodyPr wrap="square" rtlCol="0">
            <a:spAutoFit/>
          </a:bodyPr>
          <a:lstStyle/>
          <a:p>
            <a:pPr algn="r"/>
            <a:r>
              <a:rPr lang="en-US" dirty="0">
                <a:solidFill>
                  <a:srgbClr val="FF0000"/>
                </a:solidFill>
              </a:rPr>
              <a:t>961</a:t>
            </a:r>
          </a:p>
        </p:txBody>
      </p:sp>
      <p:cxnSp>
        <p:nvCxnSpPr>
          <p:cNvPr id="11" name="Straight Connector 10">
            <a:extLst>
              <a:ext uri="{FF2B5EF4-FFF2-40B4-BE49-F238E27FC236}">
                <a16:creationId xmlns:a16="http://schemas.microsoft.com/office/drawing/2014/main" id="{C14ECA6F-0F7B-A47A-D65E-3577E0C02B7F}"/>
              </a:ext>
            </a:extLst>
          </p:cNvPr>
          <p:cNvCxnSpPr>
            <a:cxnSpLocks/>
            <a:endCxn id="18" idx="1"/>
          </p:cNvCxnSpPr>
          <p:nvPr/>
        </p:nvCxnSpPr>
        <p:spPr>
          <a:xfrm>
            <a:off x="1344928" y="1662010"/>
            <a:ext cx="612678" cy="57110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04E3A47-B350-3B14-9709-10819E7E2FE7}"/>
              </a:ext>
            </a:extLst>
          </p:cNvPr>
          <p:cNvCxnSpPr>
            <a:cxnSpLocks/>
            <a:stCxn id="19" idx="6"/>
            <a:endCxn id="17" idx="2"/>
          </p:cNvCxnSpPr>
          <p:nvPr/>
        </p:nvCxnSpPr>
        <p:spPr>
          <a:xfrm>
            <a:off x="6840860" y="4485070"/>
            <a:ext cx="88201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80D9364-09FB-D692-7987-30574016CDA1}"/>
              </a:ext>
            </a:extLst>
          </p:cNvPr>
          <p:cNvCxnSpPr>
            <a:cxnSpLocks/>
          </p:cNvCxnSpPr>
          <p:nvPr/>
        </p:nvCxnSpPr>
        <p:spPr>
          <a:xfrm flipH="1" flipV="1">
            <a:off x="5383534" y="2289288"/>
            <a:ext cx="1423989" cy="21850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14A0021-F705-7573-ACEA-094E6704B4D0}"/>
              </a:ext>
            </a:extLst>
          </p:cNvPr>
          <p:cNvCxnSpPr>
            <a:cxnSpLocks/>
            <a:endCxn id="16" idx="6"/>
          </p:cNvCxnSpPr>
          <p:nvPr/>
        </p:nvCxnSpPr>
        <p:spPr>
          <a:xfrm>
            <a:off x="2057400" y="2283141"/>
            <a:ext cx="337566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2450E9B-2E51-A886-5016-35DC075B32FC}"/>
              </a:ext>
            </a:extLst>
          </p:cNvPr>
          <p:cNvCxnSpPr>
            <a:cxnSpLocks/>
          </p:cNvCxnSpPr>
          <p:nvPr/>
        </p:nvCxnSpPr>
        <p:spPr>
          <a:xfrm>
            <a:off x="7755261" y="4474338"/>
            <a:ext cx="855339" cy="861457"/>
          </a:xfrm>
          <a:prstGeom prst="line">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4C5CDE0-A585-6032-10A9-07E7B7FA1EB4}"/>
              </a:ext>
            </a:extLst>
          </p:cNvPr>
          <p:cNvSpPr/>
          <p:nvPr/>
        </p:nvSpPr>
        <p:spPr>
          <a:xfrm>
            <a:off x="5334004" y="222075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A88EA778-00F5-53B7-0B4B-4DCCFAA42511}"/>
              </a:ext>
            </a:extLst>
          </p:cNvPr>
          <p:cNvSpPr/>
          <p:nvPr/>
        </p:nvSpPr>
        <p:spPr>
          <a:xfrm>
            <a:off x="7722873" y="4422681"/>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41936E1-2BC0-0035-9970-8892FEB74AFD}"/>
              </a:ext>
            </a:extLst>
          </p:cNvPr>
          <p:cNvSpPr/>
          <p:nvPr/>
        </p:nvSpPr>
        <p:spPr>
          <a:xfrm>
            <a:off x="1943099" y="2214842"/>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CFB1234-03E5-7BA2-1A0F-02C83B78A59D}"/>
              </a:ext>
            </a:extLst>
          </p:cNvPr>
          <p:cNvSpPr/>
          <p:nvPr/>
        </p:nvSpPr>
        <p:spPr>
          <a:xfrm>
            <a:off x="6743705" y="4422681"/>
            <a:ext cx="97155"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FF72554-4373-B7A1-3079-EE273B44D3C4}"/>
              </a:ext>
            </a:extLst>
          </p:cNvPr>
          <p:cNvSpPr/>
          <p:nvPr/>
        </p:nvSpPr>
        <p:spPr>
          <a:xfrm>
            <a:off x="1348739" y="1627820"/>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711A277-7065-EDFC-4FAB-75B0E41E9F71}"/>
              </a:ext>
            </a:extLst>
          </p:cNvPr>
          <p:cNvSpPr/>
          <p:nvPr/>
        </p:nvSpPr>
        <p:spPr>
          <a:xfrm>
            <a:off x="8295325" y="5015436"/>
            <a:ext cx="99061" cy="124777"/>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903E9C0-1545-D20F-2237-21EF197CBCB9}"/>
              </a:ext>
            </a:extLst>
          </p:cNvPr>
          <p:cNvSpPr txBox="1"/>
          <p:nvPr/>
        </p:nvSpPr>
        <p:spPr>
          <a:xfrm>
            <a:off x="8203887" y="4675691"/>
            <a:ext cx="281939" cy="369332"/>
          </a:xfrm>
          <a:prstGeom prst="rect">
            <a:avLst/>
          </a:prstGeom>
          <a:noFill/>
        </p:spPr>
        <p:txBody>
          <a:bodyPr wrap="square" rtlCol="0">
            <a:spAutoFit/>
          </a:bodyPr>
          <a:lstStyle/>
          <a:p>
            <a:r>
              <a:rPr lang="en-US" dirty="0">
                <a:solidFill>
                  <a:srgbClr val="FF0000"/>
                </a:solidFill>
              </a:rPr>
              <a:t>F</a:t>
            </a:r>
          </a:p>
        </p:txBody>
      </p:sp>
      <p:sp>
        <p:nvSpPr>
          <p:cNvPr id="23" name="TextBox 22">
            <a:extLst>
              <a:ext uri="{FF2B5EF4-FFF2-40B4-BE49-F238E27FC236}">
                <a16:creationId xmlns:a16="http://schemas.microsoft.com/office/drawing/2014/main" id="{9780F0C3-C4F6-85FC-A087-9AFAB954F45A}"/>
              </a:ext>
            </a:extLst>
          </p:cNvPr>
          <p:cNvSpPr txBox="1"/>
          <p:nvPr/>
        </p:nvSpPr>
        <p:spPr>
          <a:xfrm>
            <a:off x="7680964" y="4027521"/>
            <a:ext cx="281939" cy="369332"/>
          </a:xfrm>
          <a:prstGeom prst="rect">
            <a:avLst/>
          </a:prstGeom>
          <a:noFill/>
        </p:spPr>
        <p:txBody>
          <a:bodyPr wrap="square" rtlCol="0">
            <a:spAutoFit/>
          </a:bodyPr>
          <a:lstStyle/>
          <a:p>
            <a:pPr algn="ctr"/>
            <a:r>
              <a:rPr lang="en-US" dirty="0">
                <a:solidFill>
                  <a:srgbClr val="FF0000"/>
                </a:solidFill>
              </a:rPr>
              <a:t>E</a:t>
            </a:r>
          </a:p>
        </p:txBody>
      </p:sp>
      <p:sp>
        <p:nvSpPr>
          <p:cNvPr id="24" name="TextBox 23">
            <a:extLst>
              <a:ext uri="{FF2B5EF4-FFF2-40B4-BE49-F238E27FC236}">
                <a16:creationId xmlns:a16="http://schemas.microsoft.com/office/drawing/2014/main" id="{299C2409-B7FC-1D12-0B38-1416B7BE9BD8}"/>
              </a:ext>
            </a:extLst>
          </p:cNvPr>
          <p:cNvSpPr txBox="1"/>
          <p:nvPr/>
        </p:nvSpPr>
        <p:spPr>
          <a:xfrm>
            <a:off x="6673224" y="4549471"/>
            <a:ext cx="281939" cy="369332"/>
          </a:xfrm>
          <a:prstGeom prst="rect">
            <a:avLst/>
          </a:prstGeom>
          <a:noFill/>
        </p:spPr>
        <p:txBody>
          <a:bodyPr wrap="square" rtlCol="0">
            <a:spAutoFit/>
          </a:bodyPr>
          <a:lstStyle/>
          <a:p>
            <a:pPr algn="ctr"/>
            <a:r>
              <a:rPr lang="en-US" dirty="0">
                <a:solidFill>
                  <a:srgbClr val="FF0000"/>
                </a:solidFill>
              </a:rPr>
              <a:t>D</a:t>
            </a:r>
          </a:p>
        </p:txBody>
      </p:sp>
      <p:sp>
        <p:nvSpPr>
          <p:cNvPr id="25" name="TextBox 24">
            <a:extLst>
              <a:ext uri="{FF2B5EF4-FFF2-40B4-BE49-F238E27FC236}">
                <a16:creationId xmlns:a16="http://schemas.microsoft.com/office/drawing/2014/main" id="{2B78F2F5-1F24-674E-62E8-AB5B250E5AE8}"/>
              </a:ext>
            </a:extLst>
          </p:cNvPr>
          <p:cNvSpPr txBox="1"/>
          <p:nvPr/>
        </p:nvSpPr>
        <p:spPr>
          <a:xfrm>
            <a:off x="5281835" y="1863783"/>
            <a:ext cx="281939" cy="369332"/>
          </a:xfrm>
          <a:prstGeom prst="rect">
            <a:avLst/>
          </a:prstGeom>
          <a:noFill/>
        </p:spPr>
        <p:txBody>
          <a:bodyPr wrap="square" rtlCol="0">
            <a:spAutoFit/>
          </a:bodyPr>
          <a:lstStyle/>
          <a:p>
            <a:pPr algn="ctr"/>
            <a:r>
              <a:rPr lang="en-US" dirty="0">
                <a:solidFill>
                  <a:srgbClr val="FF0000"/>
                </a:solidFill>
              </a:rPr>
              <a:t>C</a:t>
            </a:r>
          </a:p>
        </p:txBody>
      </p:sp>
      <p:sp>
        <p:nvSpPr>
          <p:cNvPr id="26" name="TextBox 25">
            <a:extLst>
              <a:ext uri="{FF2B5EF4-FFF2-40B4-BE49-F238E27FC236}">
                <a16:creationId xmlns:a16="http://schemas.microsoft.com/office/drawing/2014/main" id="{137BDFAC-D46E-D4FF-D0C0-9BAD06EA90D1}"/>
              </a:ext>
            </a:extLst>
          </p:cNvPr>
          <p:cNvSpPr txBox="1"/>
          <p:nvPr/>
        </p:nvSpPr>
        <p:spPr>
          <a:xfrm>
            <a:off x="1878331" y="2369022"/>
            <a:ext cx="281939" cy="369332"/>
          </a:xfrm>
          <a:prstGeom prst="rect">
            <a:avLst/>
          </a:prstGeom>
          <a:noFill/>
        </p:spPr>
        <p:txBody>
          <a:bodyPr wrap="square" rtlCol="0">
            <a:spAutoFit/>
          </a:bodyPr>
          <a:lstStyle/>
          <a:p>
            <a:pPr algn="ctr"/>
            <a:r>
              <a:rPr lang="en-US" dirty="0">
                <a:solidFill>
                  <a:srgbClr val="FF0000"/>
                </a:solidFill>
              </a:rPr>
              <a:t>B</a:t>
            </a:r>
          </a:p>
        </p:txBody>
      </p:sp>
      <p:sp>
        <p:nvSpPr>
          <p:cNvPr id="27" name="TextBox 26">
            <a:extLst>
              <a:ext uri="{FF2B5EF4-FFF2-40B4-BE49-F238E27FC236}">
                <a16:creationId xmlns:a16="http://schemas.microsoft.com/office/drawing/2014/main" id="{70A8F7A8-CB84-5845-14A7-E1AEA843EF93}"/>
              </a:ext>
            </a:extLst>
          </p:cNvPr>
          <p:cNvSpPr txBox="1"/>
          <p:nvPr/>
        </p:nvSpPr>
        <p:spPr>
          <a:xfrm>
            <a:off x="1024892" y="1415879"/>
            <a:ext cx="281939" cy="369332"/>
          </a:xfrm>
          <a:prstGeom prst="rect">
            <a:avLst/>
          </a:prstGeom>
          <a:noFill/>
        </p:spPr>
        <p:txBody>
          <a:bodyPr wrap="square" rtlCol="0">
            <a:spAutoFit/>
          </a:bodyPr>
          <a:lstStyle/>
          <a:p>
            <a:pPr algn="ctr"/>
            <a:r>
              <a:rPr lang="en-US" dirty="0">
                <a:solidFill>
                  <a:srgbClr val="FF0000"/>
                </a:solidFill>
              </a:rPr>
              <a:t>A</a:t>
            </a:r>
          </a:p>
        </p:txBody>
      </p:sp>
      <p:graphicFrame>
        <p:nvGraphicFramePr>
          <p:cNvPr id="43" name="Table 42">
            <a:extLst>
              <a:ext uri="{FF2B5EF4-FFF2-40B4-BE49-F238E27FC236}">
                <a16:creationId xmlns:a16="http://schemas.microsoft.com/office/drawing/2014/main" id="{731B2584-9F8B-A32B-3416-55015DD723BC}"/>
              </a:ext>
            </a:extLst>
          </p:cNvPr>
          <p:cNvGraphicFramePr>
            <a:graphicFrameLocks noGrp="1"/>
          </p:cNvGraphicFramePr>
          <p:nvPr>
            <p:extLst>
              <p:ext uri="{D42A27DB-BD31-4B8C-83A1-F6EECF244321}">
                <p14:modId xmlns:p14="http://schemas.microsoft.com/office/powerpoint/2010/main" val="1478614037"/>
              </p:ext>
            </p:extLst>
          </p:nvPr>
        </p:nvGraphicFramePr>
        <p:xfrm>
          <a:off x="192404" y="4027521"/>
          <a:ext cx="6043621" cy="2722834"/>
        </p:xfrm>
        <a:graphic>
          <a:graphicData uri="http://schemas.openxmlformats.org/drawingml/2006/table">
            <a:tbl>
              <a:tblPr/>
              <a:tblGrid>
                <a:gridCol w="934912">
                  <a:extLst>
                    <a:ext uri="{9D8B030D-6E8A-4147-A177-3AD203B41FA5}">
                      <a16:colId xmlns:a16="http://schemas.microsoft.com/office/drawing/2014/main" val="1784075696"/>
                    </a:ext>
                  </a:extLst>
                </a:gridCol>
                <a:gridCol w="1065933">
                  <a:extLst>
                    <a:ext uri="{9D8B030D-6E8A-4147-A177-3AD203B41FA5}">
                      <a16:colId xmlns:a16="http://schemas.microsoft.com/office/drawing/2014/main" val="3122922890"/>
                    </a:ext>
                  </a:extLst>
                </a:gridCol>
                <a:gridCol w="1154761">
                  <a:extLst>
                    <a:ext uri="{9D8B030D-6E8A-4147-A177-3AD203B41FA5}">
                      <a16:colId xmlns:a16="http://schemas.microsoft.com/office/drawing/2014/main" val="571392443"/>
                    </a:ext>
                  </a:extLst>
                </a:gridCol>
                <a:gridCol w="1332416">
                  <a:extLst>
                    <a:ext uri="{9D8B030D-6E8A-4147-A177-3AD203B41FA5}">
                      <a16:colId xmlns:a16="http://schemas.microsoft.com/office/drawing/2014/main" val="694415894"/>
                    </a:ext>
                  </a:extLst>
                </a:gridCol>
                <a:gridCol w="1555599">
                  <a:extLst>
                    <a:ext uri="{9D8B030D-6E8A-4147-A177-3AD203B41FA5}">
                      <a16:colId xmlns:a16="http://schemas.microsoft.com/office/drawing/2014/main" val="58829555"/>
                    </a:ext>
                  </a:extLst>
                </a:gridCol>
              </a:tblGrid>
              <a:tr h="683104">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SEGMENT</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TEMP</a:t>
                      </a:r>
                      <a:br>
                        <a:rPr lang="en-US" sz="1200" kern="1400" dirty="0">
                          <a:ln>
                            <a:noFill/>
                          </a:ln>
                          <a:solidFill>
                            <a:srgbClr val="000000"/>
                          </a:solidFill>
                          <a:effectLst/>
                          <a:latin typeface="Times New Roman" panose="02020603050405020304" pitchFamily="18" charset="0"/>
                          <a:cs typeface="Times New Roman" panose="02020603050405020304" pitchFamily="18" charset="0"/>
                        </a:rPr>
                      </a:br>
                      <a:r>
                        <a:rPr lang="en-US" sz="1200" kern="1400" dirty="0">
                          <a:ln>
                            <a:noFill/>
                          </a:ln>
                          <a:solidFill>
                            <a:srgbClr val="000000"/>
                          </a:solidFill>
                          <a:effectLst/>
                          <a:latin typeface="Times New Roman" panose="02020603050405020304" pitchFamily="18" charset="0"/>
                          <a:cs typeface="Times New Roman" panose="02020603050405020304" pitchFamily="18" charset="0"/>
                        </a:rPr>
                        <a:t>CHANGE</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KINETIC ENERGY CHANGE</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POTENTIAL ENERGY CHANGE</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200" kern="1400" dirty="0">
                          <a:ln>
                            <a:noFill/>
                          </a:ln>
                          <a:solidFill>
                            <a:srgbClr val="000000"/>
                          </a:solidFill>
                          <a:effectLst/>
                          <a:latin typeface="Times New Roman" panose="02020603050405020304" pitchFamily="18" charset="0"/>
                          <a:cs typeface="Times New Roman" panose="02020603050405020304" pitchFamily="18" charset="0"/>
                        </a:rPr>
                        <a:t>PHASE OR </a:t>
                      </a:r>
                      <a:br>
                        <a:rPr lang="en-US" sz="1200" kern="1400" dirty="0">
                          <a:ln>
                            <a:noFill/>
                          </a:ln>
                          <a:solidFill>
                            <a:srgbClr val="000000"/>
                          </a:solidFill>
                          <a:effectLst/>
                          <a:latin typeface="Times New Roman" panose="02020603050405020304" pitchFamily="18" charset="0"/>
                          <a:cs typeface="Times New Roman" panose="02020603050405020304" pitchFamily="18" charset="0"/>
                        </a:rPr>
                      </a:br>
                      <a:r>
                        <a:rPr lang="en-US" sz="1200" kern="1400" dirty="0">
                          <a:ln>
                            <a:noFill/>
                          </a:ln>
                          <a:solidFill>
                            <a:srgbClr val="000000"/>
                          </a:solidFill>
                          <a:effectLst/>
                          <a:latin typeface="Times New Roman" panose="02020603050405020304" pitchFamily="18" charset="0"/>
                          <a:cs typeface="Times New Roman" panose="02020603050405020304" pitchFamily="18" charset="0"/>
                        </a:rPr>
                        <a:t>PHASES</a:t>
                      </a:r>
                      <a:br>
                        <a:rPr lang="en-US" sz="1200" kern="1400" dirty="0">
                          <a:ln>
                            <a:noFill/>
                          </a:ln>
                          <a:solidFill>
                            <a:srgbClr val="000000"/>
                          </a:solidFill>
                          <a:effectLst/>
                          <a:latin typeface="Times New Roman" panose="02020603050405020304" pitchFamily="18" charset="0"/>
                          <a:cs typeface="Times New Roman" panose="02020603050405020304" pitchFamily="18" charset="0"/>
                        </a:rPr>
                      </a:br>
                      <a:r>
                        <a:rPr lang="en-US" sz="1200" kern="1400" dirty="0">
                          <a:ln>
                            <a:noFill/>
                          </a:ln>
                          <a:solidFill>
                            <a:srgbClr val="000000"/>
                          </a:solidFill>
                          <a:effectLst/>
                          <a:latin typeface="Times New Roman" panose="02020603050405020304" pitchFamily="18" charset="0"/>
                          <a:cs typeface="Times New Roman" panose="02020603050405020304" pitchFamily="18" charset="0"/>
                        </a:rPr>
                        <a:t>PRESENT</a:t>
                      </a:r>
                      <a:endParaRPr lang="en-US" sz="1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7671457"/>
                  </a:ext>
                </a:extLst>
              </a:tr>
              <a:tr h="397377">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AB</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b="0" kern="1400" dirty="0">
                          <a:ln>
                            <a:noFill/>
                          </a:ln>
                          <a:solidFill>
                            <a:srgbClr val="0000CC"/>
                          </a:solidFill>
                          <a:effectLst/>
                          <a:latin typeface="Times New Roman" panose="02020603050405020304" pitchFamily="18" charset="0"/>
                          <a:cs typeface="Times New Roman" panose="02020603050405020304" pitchFamily="18" charset="0"/>
                        </a:rPr>
                        <a:t> DEC</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CC"/>
                          </a:solidFill>
                          <a:effectLst/>
                          <a:latin typeface="Times New Roman" panose="02020603050405020304" pitchFamily="18" charset="0"/>
                          <a:cs typeface="Times New Roman" panose="02020603050405020304" pitchFamily="18" charset="0"/>
                        </a:rPr>
                        <a:t>DEC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Gas</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621847"/>
                  </a:ext>
                </a:extLst>
              </a:tr>
              <a:tr h="397377">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BC</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steady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steady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FF0000"/>
                          </a:solidFill>
                          <a:effectLst/>
                          <a:latin typeface="Times New Roman" panose="02020603050405020304" pitchFamily="18" charset="0"/>
                          <a:cs typeface="Times New Roman" panose="02020603050405020304" pitchFamily="18" charset="0"/>
                        </a:rPr>
                        <a:t>DEC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 Gas → Liquid</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0176056"/>
                  </a:ext>
                </a:extLst>
              </a:tr>
              <a:tr h="397377">
                <a:tc>
                  <a:txBody>
                    <a:bodyPr/>
                    <a:lstStyle/>
                    <a:p>
                      <a:pPr marR="0" indent="0" algn="ctr" rtl="0">
                        <a:lnSpc>
                          <a:spcPct val="119000"/>
                        </a:lnSpc>
                        <a:spcBef>
                          <a:spcPts val="0"/>
                        </a:spcBef>
                        <a:spcAft>
                          <a:spcPts val="600"/>
                        </a:spcAft>
                      </a:pPr>
                      <a:r>
                        <a:rPr lang="en-US" sz="1600" kern="1400">
                          <a:ln>
                            <a:noFill/>
                          </a:ln>
                          <a:solidFill>
                            <a:srgbClr val="000000"/>
                          </a:solidFill>
                          <a:effectLst/>
                          <a:latin typeface="Times New Roman" panose="02020603050405020304" pitchFamily="18" charset="0"/>
                          <a:cs typeface="Times New Roman" panose="02020603050405020304" pitchFamily="18" charset="0"/>
                        </a:rPr>
                        <a:t>CD</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CC"/>
                          </a:solidFill>
                          <a:effectLst/>
                          <a:latin typeface="Times New Roman" panose="02020603050405020304" pitchFamily="18" charset="0"/>
                          <a:cs typeface="Times New Roman" panose="02020603050405020304" pitchFamily="18" charset="0"/>
                        </a:rPr>
                        <a:t>DEC</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CC"/>
                          </a:solidFill>
                          <a:effectLst/>
                          <a:latin typeface="Times New Roman" panose="02020603050405020304" pitchFamily="18" charset="0"/>
                          <a:cs typeface="Times New Roman" panose="02020603050405020304" pitchFamily="18" charset="0"/>
                        </a:rPr>
                        <a:t>DEC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Liquid</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0039199"/>
                  </a:ext>
                </a:extLst>
              </a:tr>
              <a:tr h="425999">
                <a:tc>
                  <a:txBody>
                    <a:bodyPr/>
                    <a:lstStyle/>
                    <a:p>
                      <a:pPr marR="0" indent="0" algn="ctr" rtl="0">
                        <a:lnSpc>
                          <a:spcPct val="119000"/>
                        </a:lnSpc>
                        <a:spcBef>
                          <a:spcPts val="0"/>
                        </a:spcBef>
                        <a:spcAft>
                          <a:spcPts val="600"/>
                        </a:spcAft>
                      </a:pPr>
                      <a:r>
                        <a:rPr lang="en-US" sz="1600" kern="1400">
                          <a:ln>
                            <a:noFill/>
                          </a:ln>
                          <a:solidFill>
                            <a:srgbClr val="000000"/>
                          </a:solidFill>
                          <a:effectLst/>
                          <a:latin typeface="Times New Roman" panose="02020603050405020304" pitchFamily="18" charset="0"/>
                          <a:cs typeface="Times New Roman" panose="02020603050405020304" pitchFamily="18" charset="0"/>
                        </a:rPr>
                        <a:t>DE</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 steady</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steady</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FF0000"/>
                          </a:solidFill>
                          <a:effectLst/>
                          <a:latin typeface="Times New Roman" panose="02020603050405020304" pitchFamily="18" charset="0"/>
                          <a:cs typeface="Times New Roman" panose="02020603050405020304" pitchFamily="18" charset="0"/>
                        </a:rPr>
                        <a:t>DEC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 Liquid → Solid</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579544"/>
                  </a:ext>
                </a:extLst>
              </a:tr>
              <a:tr h="397377">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EF</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CC"/>
                          </a:solidFill>
                          <a:effectLst/>
                          <a:latin typeface="Times New Roman" panose="02020603050405020304" pitchFamily="18" charset="0"/>
                          <a:cs typeface="Times New Roman" panose="02020603050405020304" pitchFamily="18" charset="0"/>
                        </a:rPr>
                        <a:t> DEC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b="0" kern="1400" dirty="0">
                          <a:ln>
                            <a:noFill/>
                          </a:ln>
                          <a:solidFill>
                            <a:srgbClr val="0000CC"/>
                          </a:solidFill>
                          <a:effectLst/>
                          <a:latin typeface="Times New Roman" panose="02020603050405020304" pitchFamily="18" charset="0"/>
                          <a:cs typeface="Times New Roman" panose="02020603050405020304" pitchFamily="18" charset="0"/>
                        </a:rPr>
                        <a:t>DEC </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b="0" kern="1400" dirty="0">
                          <a:ln>
                            <a:noFill/>
                          </a:ln>
                          <a:solidFill>
                            <a:srgbClr val="000000"/>
                          </a:solidFill>
                          <a:effectLst/>
                          <a:latin typeface="Times New Roman" panose="02020603050405020304" pitchFamily="18" charset="0"/>
                          <a:cs typeface="Times New Roman" panose="02020603050405020304" pitchFamily="18" charset="0"/>
                        </a:rPr>
                        <a:t>steady</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R="0" indent="0" algn="ctr" rtl="0">
                        <a:lnSpc>
                          <a:spcPct val="119000"/>
                        </a:lnSpc>
                        <a:spcBef>
                          <a:spcPts val="0"/>
                        </a:spcBef>
                        <a:spcAft>
                          <a:spcPts val="600"/>
                        </a:spcAft>
                      </a:pPr>
                      <a:r>
                        <a:rPr lang="en-US" sz="1600" kern="1400" dirty="0">
                          <a:ln>
                            <a:noFill/>
                          </a:ln>
                          <a:solidFill>
                            <a:srgbClr val="000000"/>
                          </a:solidFill>
                          <a:effectLst/>
                          <a:latin typeface="Times New Roman" panose="02020603050405020304" pitchFamily="18" charset="0"/>
                          <a:cs typeface="Times New Roman" panose="02020603050405020304" pitchFamily="18" charset="0"/>
                        </a:rPr>
                        <a:t> Solid</a:t>
                      </a:r>
                    </a:p>
                  </a:txBody>
                  <a:tcPr marL="36576" marR="36576" marT="36576" marB="36576"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6465784"/>
                  </a:ext>
                </a:extLst>
              </a:tr>
            </a:tbl>
          </a:graphicData>
        </a:graphic>
      </p:graphicFrame>
    </p:spTree>
    <p:extLst>
      <p:ext uri="{BB962C8B-B14F-4D97-AF65-F5344CB8AC3E}">
        <p14:creationId xmlns:p14="http://schemas.microsoft.com/office/powerpoint/2010/main" val="655254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035C8D-2CF3-4E1D-974C-FD936152A80A}"/>
              </a:ext>
            </a:extLst>
          </p:cNvPr>
          <p:cNvSpPr/>
          <p:nvPr/>
        </p:nvSpPr>
        <p:spPr>
          <a:xfrm>
            <a:off x="0" y="0"/>
            <a:ext cx="9144000" cy="433067"/>
          </a:xfrm>
          <a:prstGeom prst="rect">
            <a:avLst/>
          </a:prstGeom>
          <a:solidFill>
            <a:srgbClr val="0000CC"/>
          </a:solidFill>
        </p:spPr>
        <p:txBody>
          <a:bodyPr wrap="square">
            <a:spAutoFit/>
          </a:bodyPr>
          <a:lstStyle/>
          <a:p>
            <a:pPr>
              <a:lnSpc>
                <a:spcPct val="119000"/>
              </a:lnSpc>
              <a:spcBef>
                <a:spcPts val="0"/>
              </a:spcBef>
              <a:spcAft>
                <a:spcPts val="600"/>
              </a:spcAft>
            </a:pPr>
            <a:r>
              <a:rPr lang="en-US" sz="2000" kern="1400" dirty="0">
                <a:solidFill>
                  <a:schemeClr val="bg1"/>
                </a:solidFill>
                <a:latin typeface="Times New Roman" panose="02020603050405020304" pitchFamily="18" charset="0"/>
              </a:rPr>
              <a:t>30.  On one graph, draw the </a:t>
            </a:r>
            <a:r>
              <a:rPr lang="en-US" sz="2000" u="sng" kern="1400" dirty="0">
                <a:solidFill>
                  <a:schemeClr val="bg1"/>
                </a:solidFill>
                <a:latin typeface="Times New Roman" panose="02020603050405020304" pitchFamily="18" charset="0"/>
              </a:rPr>
              <a:t>heating curve for lead</a:t>
            </a:r>
            <a:r>
              <a:rPr lang="en-US" sz="2000" kern="1400" dirty="0">
                <a:solidFill>
                  <a:schemeClr val="bg1"/>
                </a:solidFill>
                <a:latin typeface="Times New Roman" panose="02020603050405020304" pitchFamily="18" charset="0"/>
              </a:rPr>
              <a:t> and the </a:t>
            </a:r>
            <a:r>
              <a:rPr lang="en-US" sz="2000" u="sng" kern="1400" dirty="0">
                <a:solidFill>
                  <a:schemeClr val="bg1"/>
                </a:solidFill>
                <a:latin typeface="Times New Roman" panose="02020603050405020304" pitchFamily="18" charset="0"/>
              </a:rPr>
              <a:t>cooling curve for bismuth</a:t>
            </a:r>
            <a:r>
              <a:rPr lang="en-US" sz="2000" kern="1400" dirty="0">
                <a:solidFill>
                  <a:schemeClr val="bg1"/>
                </a:solidFill>
                <a:latin typeface="Times New Roman" panose="02020603050405020304" pitchFamily="18" charset="0"/>
              </a:rPr>
              <a:t> (!)   </a:t>
            </a:r>
            <a:endParaRPr lang="en-US" sz="2000" kern="1400" dirty="0">
              <a:solidFill>
                <a:schemeClr val="bg1"/>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86A2C5BD-F635-4414-90AC-03C0879A0A52}"/>
              </a:ext>
            </a:extLst>
          </p:cNvPr>
          <p:cNvCxnSpPr/>
          <p:nvPr/>
        </p:nvCxnSpPr>
        <p:spPr>
          <a:xfrm>
            <a:off x="1524000" y="914400"/>
            <a:ext cx="0" cy="548640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F0AE1EFD-0EB0-4E06-B366-A848AF4E2E15}"/>
              </a:ext>
            </a:extLst>
          </p:cNvPr>
          <p:cNvCxnSpPr>
            <a:cxnSpLocks/>
          </p:cNvCxnSpPr>
          <p:nvPr/>
        </p:nvCxnSpPr>
        <p:spPr>
          <a:xfrm flipH="1">
            <a:off x="1524000" y="6400800"/>
            <a:ext cx="74676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48653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C6891-3AF1-A834-3CEE-34DF1C533C4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6065371-F770-C256-4886-CC10EBF49AD9}"/>
              </a:ext>
            </a:extLst>
          </p:cNvPr>
          <p:cNvSpPr/>
          <p:nvPr/>
        </p:nvSpPr>
        <p:spPr>
          <a:xfrm>
            <a:off x="0" y="0"/>
            <a:ext cx="9144000" cy="433067"/>
          </a:xfrm>
          <a:prstGeom prst="rect">
            <a:avLst/>
          </a:prstGeom>
          <a:solidFill>
            <a:srgbClr val="FFC5C5"/>
          </a:solidFill>
        </p:spPr>
        <p:txBody>
          <a:bodyPr wrap="square">
            <a:spAutoFit/>
          </a:bodyPr>
          <a:lstStyle/>
          <a:p>
            <a:pPr>
              <a:lnSpc>
                <a:spcPct val="119000"/>
              </a:lnSpc>
              <a:spcBef>
                <a:spcPts val="0"/>
              </a:spcBef>
              <a:spcAft>
                <a:spcPts val="600"/>
              </a:spcAft>
            </a:pPr>
            <a:r>
              <a:rPr lang="en-US" sz="2000" kern="1400" dirty="0">
                <a:solidFill>
                  <a:schemeClr val="tx1">
                    <a:lumMod val="95000"/>
                    <a:lumOff val="5000"/>
                  </a:schemeClr>
                </a:solidFill>
                <a:latin typeface="Times New Roman" panose="02020603050405020304" pitchFamily="18" charset="0"/>
              </a:rPr>
              <a:t>30.  Get your data on table S before you draw the graphs… </a:t>
            </a:r>
            <a:endParaRPr lang="en-US" sz="2000" kern="1400" dirty="0">
              <a:solidFill>
                <a:schemeClr val="tx1">
                  <a:lumMod val="95000"/>
                  <a:lumOff val="5000"/>
                </a:schemeClr>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9188BC97-E64F-EE16-FC99-9CFB9122ED56}"/>
              </a:ext>
            </a:extLst>
          </p:cNvPr>
          <p:cNvCxnSpPr/>
          <p:nvPr/>
        </p:nvCxnSpPr>
        <p:spPr>
          <a:xfrm>
            <a:off x="1524000" y="914400"/>
            <a:ext cx="0" cy="548640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7A34BB10-2EFA-7091-C52F-24E12CA700E6}"/>
              </a:ext>
            </a:extLst>
          </p:cNvPr>
          <p:cNvCxnSpPr>
            <a:cxnSpLocks/>
          </p:cNvCxnSpPr>
          <p:nvPr/>
        </p:nvCxnSpPr>
        <p:spPr>
          <a:xfrm flipH="1">
            <a:off x="1524000" y="6400800"/>
            <a:ext cx="7467600" cy="0"/>
          </a:xfrm>
          <a:prstGeom prst="line">
            <a:avLst/>
          </a:prstGeom>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A7AEB786-9812-41E7-81F1-6B4B0A47E453}"/>
              </a:ext>
            </a:extLst>
          </p:cNvPr>
          <p:cNvSpPr txBox="1"/>
          <p:nvPr/>
        </p:nvSpPr>
        <p:spPr>
          <a:xfrm>
            <a:off x="6592462" y="655330"/>
            <a:ext cx="2514593" cy="954107"/>
          </a:xfrm>
          <a:prstGeom prst="rect">
            <a:avLst/>
          </a:prstGeom>
          <a:noFill/>
        </p:spPr>
        <p:txBody>
          <a:bodyPr wrap="square" rtlCol="0">
            <a:spAutoFit/>
          </a:bodyPr>
          <a:lstStyle/>
          <a:p>
            <a:pPr algn="r"/>
            <a:r>
              <a:rPr lang="en-US" sz="2800" dirty="0">
                <a:solidFill>
                  <a:srgbClr val="FF0000"/>
                </a:solidFill>
                <a:latin typeface="Acme" panose="02000706050000020004" pitchFamily="2" charset="0"/>
                <a:cs typeface="Times New Roman" panose="02020603050405020304" pitchFamily="18" charset="0"/>
              </a:rPr>
              <a:t>LEAD  red</a:t>
            </a:r>
          </a:p>
          <a:p>
            <a:pPr algn="r"/>
            <a:r>
              <a:rPr lang="en-US" sz="2800" dirty="0">
                <a:solidFill>
                  <a:srgbClr val="0000FF"/>
                </a:solidFill>
                <a:latin typeface="Acme" panose="02000706050000020004" pitchFamily="2" charset="0"/>
              </a:rPr>
              <a:t>BISMUTH blue</a:t>
            </a:r>
          </a:p>
        </p:txBody>
      </p:sp>
      <p:cxnSp>
        <p:nvCxnSpPr>
          <p:cNvPr id="6" name="Straight Connector 5">
            <a:extLst>
              <a:ext uri="{FF2B5EF4-FFF2-40B4-BE49-F238E27FC236}">
                <a16:creationId xmlns:a16="http://schemas.microsoft.com/office/drawing/2014/main" id="{1E776AD6-561E-44E2-914F-87338C0FE88A}"/>
              </a:ext>
            </a:extLst>
          </p:cNvPr>
          <p:cNvCxnSpPr>
            <a:cxnSpLocks/>
          </p:cNvCxnSpPr>
          <p:nvPr/>
        </p:nvCxnSpPr>
        <p:spPr>
          <a:xfrm>
            <a:off x="1219200" y="5334000"/>
            <a:ext cx="304800"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A3AA3BFC-3A51-40CD-A6F3-04A6A6B746C2}"/>
              </a:ext>
            </a:extLst>
          </p:cNvPr>
          <p:cNvCxnSpPr>
            <a:cxnSpLocks/>
          </p:cNvCxnSpPr>
          <p:nvPr/>
        </p:nvCxnSpPr>
        <p:spPr>
          <a:xfrm flipH="1">
            <a:off x="1219200" y="4876800"/>
            <a:ext cx="304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C6A45385-7A14-405E-8636-6D4FFA40E564}"/>
              </a:ext>
            </a:extLst>
          </p:cNvPr>
          <p:cNvCxnSpPr>
            <a:cxnSpLocks/>
          </p:cNvCxnSpPr>
          <p:nvPr/>
        </p:nvCxnSpPr>
        <p:spPr>
          <a:xfrm>
            <a:off x="1219200" y="2514600"/>
            <a:ext cx="304800"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2C5D8492-0B8A-4CE7-BA94-DCD2913FD004}"/>
              </a:ext>
            </a:extLst>
          </p:cNvPr>
          <p:cNvCxnSpPr>
            <a:cxnSpLocks/>
          </p:cNvCxnSpPr>
          <p:nvPr/>
        </p:nvCxnSpPr>
        <p:spPr>
          <a:xfrm flipH="1">
            <a:off x="1219200" y="1600200"/>
            <a:ext cx="304800" cy="0"/>
          </a:xfrm>
          <a:prstGeom prst="line">
            <a:avLst/>
          </a:prstGeom>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282E6973-5493-43E2-BCE9-164015728943}"/>
              </a:ext>
            </a:extLst>
          </p:cNvPr>
          <p:cNvSpPr txBox="1"/>
          <p:nvPr/>
        </p:nvSpPr>
        <p:spPr>
          <a:xfrm>
            <a:off x="457200" y="4724400"/>
            <a:ext cx="761991" cy="815608"/>
          </a:xfrm>
          <a:prstGeom prst="rect">
            <a:avLst/>
          </a:prstGeom>
          <a:noFill/>
        </p:spPr>
        <p:txBody>
          <a:bodyPr wrap="square" rtlCol="0">
            <a:spAutoFit/>
          </a:bodyPr>
          <a:lstStyle/>
          <a:p>
            <a:pPr algn="r"/>
            <a:r>
              <a:rPr lang="en-US" dirty="0">
                <a:solidFill>
                  <a:srgbClr val="FF0000"/>
                </a:solidFill>
                <a:latin typeface="Times New Roman" panose="02020603050405020304" pitchFamily="18" charset="0"/>
                <a:cs typeface="Times New Roman" panose="02020603050405020304" pitchFamily="18" charset="0"/>
              </a:rPr>
              <a:t>600</a:t>
            </a:r>
          </a:p>
          <a:p>
            <a:pPr algn="r"/>
            <a:endParaRPr lang="en-US" sz="1100" dirty="0">
              <a:solidFill>
                <a:srgbClr val="FF0000"/>
              </a:solidFill>
              <a:latin typeface="Times New Roman" panose="02020603050405020304" pitchFamily="18" charset="0"/>
              <a:cs typeface="Times New Roman" panose="02020603050405020304" pitchFamily="18" charset="0"/>
            </a:endParaRPr>
          </a:p>
          <a:p>
            <a:pPr algn="r"/>
            <a:r>
              <a:rPr lang="en-US" dirty="0">
                <a:solidFill>
                  <a:srgbClr val="0000FF"/>
                </a:solidFill>
                <a:latin typeface="Times New Roman" panose="02020603050405020304" pitchFamily="18" charset="0"/>
                <a:cs typeface="Times New Roman" panose="02020603050405020304" pitchFamily="18" charset="0"/>
              </a:rPr>
              <a:t>544</a:t>
            </a:r>
          </a:p>
        </p:txBody>
      </p:sp>
      <p:sp>
        <p:nvSpPr>
          <p:cNvPr id="14" name="TextBox 13">
            <a:extLst>
              <a:ext uri="{FF2B5EF4-FFF2-40B4-BE49-F238E27FC236}">
                <a16:creationId xmlns:a16="http://schemas.microsoft.com/office/drawing/2014/main" id="{BDC774C3-D7B9-4DAA-8D7D-C9B9B1921F46}"/>
              </a:ext>
            </a:extLst>
          </p:cNvPr>
          <p:cNvSpPr txBox="1"/>
          <p:nvPr/>
        </p:nvSpPr>
        <p:spPr>
          <a:xfrm>
            <a:off x="228602" y="1425714"/>
            <a:ext cx="990589" cy="1308050"/>
          </a:xfrm>
          <a:prstGeom prst="rect">
            <a:avLst/>
          </a:prstGeom>
          <a:noFill/>
        </p:spPr>
        <p:txBody>
          <a:bodyPr wrap="square" rtlCol="0">
            <a:spAutoFit/>
          </a:bodyPr>
          <a:lstStyle/>
          <a:p>
            <a:pPr algn="r"/>
            <a:r>
              <a:rPr lang="en-US" dirty="0">
                <a:solidFill>
                  <a:srgbClr val="FF0000"/>
                </a:solidFill>
                <a:latin typeface="Times New Roman" panose="02020603050405020304" pitchFamily="18" charset="0"/>
                <a:cs typeface="Times New Roman" panose="02020603050405020304" pitchFamily="18" charset="0"/>
              </a:rPr>
              <a:t>2022</a:t>
            </a:r>
          </a:p>
          <a:p>
            <a:pPr algn="r"/>
            <a:endParaRPr lang="en-US" sz="1200" dirty="0">
              <a:solidFill>
                <a:srgbClr val="FF0000"/>
              </a:solidFill>
              <a:latin typeface="Times New Roman" panose="02020603050405020304" pitchFamily="18" charset="0"/>
              <a:cs typeface="Times New Roman" panose="02020603050405020304" pitchFamily="18" charset="0"/>
            </a:endParaRPr>
          </a:p>
          <a:p>
            <a:pPr algn="r"/>
            <a:endParaRPr lang="en-US" sz="800" dirty="0">
              <a:solidFill>
                <a:srgbClr val="FF0000"/>
              </a:solidFill>
              <a:latin typeface="Times New Roman" panose="02020603050405020304" pitchFamily="18" charset="0"/>
              <a:cs typeface="Times New Roman" panose="02020603050405020304" pitchFamily="18" charset="0"/>
            </a:endParaRPr>
          </a:p>
          <a:p>
            <a:pPr algn="r"/>
            <a:endParaRPr lang="en-US" sz="800" dirty="0">
              <a:solidFill>
                <a:srgbClr val="FF0000"/>
              </a:solidFill>
              <a:latin typeface="Times New Roman" panose="02020603050405020304" pitchFamily="18" charset="0"/>
              <a:cs typeface="Times New Roman" panose="02020603050405020304" pitchFamily="18" charset="0"/>
            </a:endParaRPr>
          </a:p>
          <a:p>
            <a:pPr algn="r"/>
            <a:endParaRPr lang="en-US" sz="800" dirty="0">
              <a:solidFill>
                <a:srgbClr val="FF0000"/>
              </a:solidFill>
              <a:latin typeface="Times New Roman" panose="02020603050405020304" pitchFamily="18" charset="0"/>
              <a:cs typeface="Times New Roman" panose="02020603050405020304" pitchFamily="18" charset="0"/>
            </a:endParaRPr>
          </a:p>
          <a:p>
            <a:pPr algn="r"/>
            <a:endParaRPr lang="en-US" sz="700" dirty="0">
              <a:solidFill>
                <a:srgbClr val="FF0000"/>
              </a:solidFill>
              <a:latin typeface="Times New Roman" panose="02020603050405020304" pitchFamily="18" charset="0"/>
              <a:cs typeface="Times New Roman" panose="02020603050405020304" pitchFamily="18" charset="0"/>
            </a:endParaRPr>
          </a:p>
          <a:p>
            <a:pPr algn="r"/>
            <a:r>
              <a:rPr lang="en-US" dirty="0">
                <a:solidFill>
                  <a:srgbClr val="0000FF"/>
                </a:solidFill>
                <a:latin typeface="Times New Roman" panose="02020603050405020304" pitchFamily="18" charset="0"/>
                <a:cs typeface="Times New Roman" panose="02020603050405020304" pitchFamily="18" charset="0"/>
              </a:rPr>
              <a:t>1837</a:t>
            </a:r>
          </a:p>
        </p:txBody>
      </p:sp>
    </p:spTree>
    <p:extLst>
      <p:ext uri="{BB962C8B-B14F-4D97-AF65-F5344CB8AC3E}">
        <p14:creationId xmlns:p14="http://schemas.microsoft.com/office/powerpoint/2010/main" val="396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79093-F3D3-5049-A81C-42BB41AB0A3B}"/>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776D742-588E-34D5-0FB8-DD107130DD07}"/>
              </a:ext>
            </a:extLst>
          </p:cNvPr>
          <p:cNvCxnSpPr/>
          <p:nvPr/>
        </p:nvCxnSpPr>
        <p:spPr>
          <a:xfrm>
            <a:off x="1524000" y="914400"/>
            <a:ext cx="0" cy="548640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81CCE225-A098-101E-6BD2-938A18E0C791}"/>
              </a:ext>
            </a:extLst>
          </p:cNvPr>
          <p:cNvCxnSpPr>
            <a:cxnSpLocks/>
          </p:cNvCxnSpPr>
          <p:nvPr/>
        </p:nvCxnSpPr>
        <p:spPr>
          <a:xfrm flipH="1">
            <a:off x="1524000" y="6400800"/>
            <a:ext cx="74676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DB4A42EC-FEDA-05DE-6C31-38F61DDB6D96}"/>
              </a:ext>
            </a:extLst>
          </p:cNvPr>
          <p:cNvCxnSpPr>
            <a:cxnSpLocks/>
          </p:cNvCxnSpPr>
          <p:nvPr/>
        </p:nvCxnSpPr>
        <p:spPr>
          <a:xfrm>
            <a:off x="1219200" y="5334000"/>
            <a:ext cx="304800"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ACE710F-4B34-F5DA-AF44-E57BC83CCEDC}"/>
              </a:ext>
            </a:extLst>
          </p:cNvPr>
          <p:cNvCxnSpPr>
            <a:cxnSpLocks/>
          </p:cNvCxnSpPr>
          <p:nvPr/>
        </p:nvCxnSpPr>
        <p:spPr>
          <a:xfrm flipH="1">
            <a:off x="1219200" y="4876800"/>
            <a:ext cx="304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9051814D-1D87-B794-0704-A81F9B1154B3}"/>
              </a:ext>
            </a:extLst>
          </p:cNvPr>
          <p:cNvCxnSpPr>
            <a:cxnSpLocks/>
          </p:cNvCxnSpPr>
          <p:nvPr/>
        </p:nvCxnSpPr>
        <p:spPr>
          <a:xfrm>
            <a:off x="1219200" y="2514600"/>
            <a:ext cx="304800"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85711000-2459-AAD0-6653-B713CD5CEBC1}"/>
              </a:ext>
            </a:extLst>
          </p:cNvPr>
          <p:cNvCxnSpPr>
            <a:cxnSpLocks/>
          </p:cNvCxnSpPr>
          <p:nvPr/>
        </p:nvCxnSpPr>
        <p:spPr>
          <a:xfrm flipH="1">
            <a:off x="1219200" y="1600200"/>
            <a:ext cx="304800" cy="0"/>
          </a:xfrm>
          <a:prstGeom prst="line">
            <a:avLst/>
          </a:prstGeom>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4D76E349-CA2C-720C-E5BD-D1F44EBFC069}"/>
              </a:ext>
            </a:extLst>
          </p:cNvPr>
          <p:cNvSpPr txBox="1"/>
          <p:nvPr/>
        </p:nvSpPr>
        <p:spPr>
          <a:xfrm>
            <a:off x="457200" y="4724400"/>
            <a:ext cx="761991" cy="815608"/>
          </a:xfrm>
          <a:prstGeom prst="rect">
            <a:avLst/>
          </a:prstGeom>
          <a:noFill/>
        </p:spPr>
        <p:txBody>
          <a:bodyPr wrap="square" rtlCol="0">
            <a:spAutoFit/>
          </a:bodyPr>
          <a:lstStyle/>
          <a:p>
            <a:pPr algn="r"/>
            <a:r>
              <a:rPr lang="en-US" dirty="0">
                <a:solidFill>
                  <a:srgbClr val="FF0000"/>
                </a:solidFill>
                <a:latin typeface="Times New Roman" panose="02020603050405020304" pitchFamily="18" charset="0"/>
                <a:cs typeface="Times New Roman" panose="02020603050405020304" pitchFamily="18" charset="0"/>
              </a:rPr>
              <a:t>600</a:t>
            </a:r>
          </a:p>
          <a:p>
            <a:pPr algn="r"/>
            <a:endParaRPr lang="en-US" sz="1100" dirty="0">
              <a:solidFill>
                <a:srgbClr val="FF0000"/>
              </a:solidFill>
              <a:latin typeface="Times New Roman" panose="02020603050405020304" pitchFamily="18" charset="0"/>
              <a:cs typeface="Times New Roman" panose="02020603050405020304" pitchFamily="18" charset="0"/>
            </a:endParaRPr>
          </a:p>
          <a:p>
            <a:pPr algn="r"/>
            <a:r>
              <a:rPr lang="en-US" dirty="0">
                <a:solidFill>
                  <a:srgbClr val="0000FF"/>
                </a:solidFill>
                <a:latin typeface="Times New Roman" panose="02020603050405020304" pitchFamily="18" charset="0"/>
                <a:cs typeface="Times New Roman" panose="02020603050405020304" pitchFamily="18" charset="0"/>
              </a:rPr>
              <a:t>544</a:t>
            </a:r>
          </a:p>
        </p:txBody>
      </p:sp>
      <p:sp>
        <p:nvSpPr>
          <p:cNvPr id="14" name="TextBox 13">
            <a:extLst>
              <a:ext uri="{FF2B5EF4-FFF2-40B4-BE49-F238E27FC236}">
                <a16:creationId xmlns:a16="http://schemas.microsoft.com/office/drawing/2014/main" id="{D8C850A9-5021-9E12-A8E7-0C9B1697CFD0}"/>
              </a:ext>
            </a:extLst>
          </p:cNvPr>
          <p:cNvSpPr txBox="1"/>
          <p:nvPr/>
        </p:nvSpPr>
        <p:spPr>
          <a:xfrm>
            <a:off x="228602" y="1425714"/>
            <a:ext cx="990589" cy="1308050"/>
          </a:xfrm>
          <a:prstGeom prst="rect">
            <a:avLst/>
          </a:prstGeom>
          <a:noFill/>
        </p:spPr>
        <p:txBody>
          <a:bodyPr wrap="square" rtlCol="0">
            <a:spAutoFit/>
          </a:bodyPr>
          <a:lstStyle/>
          <a:p>
            <a:pPr algn="r"/>
            <a:r>
              <a:rPr lang="en-US" dirty="0">
                <a:solidFill>
                  <a:srgbClr val="FF0000"/>
                </a:solidFill>
                <a:latin typeface="Times New Roman" panose="02020603050405020304" pitchFamily="18" charset="0"/>
                <a:cs typeface="Times New Roman" panose="02020603050405020304" pitchFamily="18" charset="0"/>
              </a:rPr>
              <a:t>2022</a:t>
            </a:r>
          </a:p>
          <a:p>
            <a:pPr algn="r"/>
            <a:endParaRPr lang="en-US" sz="1200" dirty="0">
              <a:solidFill>
                <a:srgbClr val="FF0000"/>
              </a:solidFill>
              <a:latin typeface="Times New Roman" panose="02020603050405020304" pitchFamily="18" charset="0"/>
              <a:cs typeface="Times New Roman" panose="02020603050405020304" pitchFamily="18" charset="0"/>
            </a:endParaRPr>
          </a:p>
          <a:p>
            <a:pPr algn="r"/>
            <a:endParaRPr lang="en-US" sz="800" dirty="0">
              <a:solidFill>
                <a:srgbClr val="FF0000"/>
              </a:solidFill>
              <a:latin typeface="Times New Roman" panose="02020603050405020304" pitchFamily="18" charset="0"/>
              <a:cs typeface="Times New Roman" panose="02020603050405020304" pitchFamily="18" charset="0"/>
            </a:endParaRPr>
          </a:p>
          <a:p>
            <a:pPr algn="r"/>
            <a:endParaRPr lang="en-US" sz="800" dirty="0">
              <a:solidFill>
                <a:srgbClr val="FF0000"/>
              </a:solidFill>
              <a:latin typeface="Times New Roman" panose="02020603050405020304" pitchFamily="18" charset="0"/>
              <a:cs typeface="Times New Roman" panose="02020603050405020304" pitchFamily="18" charset="0"/>
            </a:endParaRPr>
          </a:p>
          <a:p>
            <a:pPr algn="r"/>
            <a:endParaRPr lang="en-US" sz="800" dirty="0">
              <a:solidFill>
                <a:srgbClr val="FF0000"/>
              </a:solidFill>
              <a:latin typeface="Times New Roman" panose="02020603050405020304" pitchFamily="18" charset="0"/>
              <a:cs typeface="Times New Roman" panose="02020603050405020304" pitchFamily="18" charset="0"/>
            </a:endParaRPr>
          </a:p>
          <a:p>
            <a:pPr algn="r"/>
            <a:endParaRPr lang="en-US" sz="700" dirty="0">
              <a:solidFill>
                <a:srgbClr val="FF0000"/>
              </a:solidFill>
              <a:latin typeface="Times New Roman" panose="02020603050405020304" pitchFamily="18" charset="0"/>
              <a:cs typeface="Times New Roman" panose="02020603050405020304" pitchFamily="18" charset="0"/>
            </a:endParaRPr>
          </a:p>
          <a:p>
            <a:pPr algn="r"/>
            <a:r>
              <a:rPr lang="en-US" dirty="0">
                <a:solidFill>
                  <a:srgbClr val="0000FF"/>
                </a:solidFill>
                <a:latin typeface="Times New Roman" panose="02020603050405020304" pitchFamily="18" charset="0"/>
                <a:cs typeface="Times New Roman" panose="02020603050405020304" pitchFamily="18" charset="0"/>
              </a:rPr>
              <a:t>1837</a:t>
            </a:r>
          </a:p>
        </p:txBody>
      </p:sp>
      <p:cxnSp>
        <p:nvCxnSpPr>
          <p:cNvPr id="18" name="Straight Connector 17">
            <a:extLst>
              <a:ext uri="{FF2B5EF4-FFF2-40B4-BE49-F238E27FC236}">
                <a16:creationId xmlns:a16="http://schemas.microsoft.com/office/drawing/2014/main" id="{3B7011D9-3D02-4224-944E-A24BB5803E87}"/>
              </a:ext>
            </a:extLst>
          </p:cNvPr>
          <p:cNvCxnSpPr/>
          <p:nvPr/>
        </p:nvCxnSpPr>
        <p:spPr>
          <a:xfrm flipV="1">
            <a:off x="1524000" y="4876800"/>
            <a:ext cx="685800" cy="129540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3D51EF89-46E1-4671-8902-3597BE7D1289}"/>
              </a:ext>
            </a:extLst>
          </p:cNvPr>
          <p:cNvCxnSpPr/>
          <p:nvPr/>
        </p:nvCxnSpPr>
        <p:spPr>
          <a:xfrm>
            <a:off x="2209800" y="4876800"/>
            <a:ext cx="685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29EEE751-E7CF-47C0-9853-27CDACFD6D95}"/>
              </a:ext>
            </a:extLst>
          </p:cNvPr>
          <p:cNvSpPr/>
          <p:nvPr/>
        </p:nvSpPr>
        <p:spPr>
          <a:xfrm>
            <a:off x="2133600" y="4800600"/>
            <a:ext cx="152397" cy="15236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54A349F-E442-457B-9DA9-F000ED71BB80}"/>
              </a:ext>
            </a:extLst>
          </p:cNvPr>
          <p:cNvSpPr/>
          <p:nvPr/>
        </p:nvSpPr>
        <p:spPr>
          <a:xfrm>
            <a:off x="1447800" y="6086475"/>
            <a:ext cx="152397" cy="15236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62C0B47-BFBF-4A98-A275-B5570DC6A019}"/>
              </a:ext>
            </a:extLst>
          </p:cNvPr>
          <p:cNvSpPr/>
          <p:nvPr/>
        </p:nvSpPr>
        <p:spPr>
          <a:xfrm>
            <a:off x="2819399" y="4800600"/>
            <a:ext cx="152397" cy="15236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26B4F49A-4839-4290-B2A2-19C4EEC858F6}"/>
              </a:ext>
            </a:extLst>
          </p:cNvPr>
          <p:cNvCxnSpPr>
            <a:cxnSpLocks/>
          </p:cNvCxnSpPr>
          <p:nvPr/>
        </p:nvCxnSpPr>
        <p:spPr>
          <a:xfrm flipV="1">
            <a:off x="2895596" y="1600200"/>
            <a:ext cx="1676404" cy="3276584"/>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1ADDD941-0171-4F18-925B-FC705881F50A}"/>
              </a:ext>
            </a:extLst>
          </p:cNvPr>
          <p:cNvCxnSpPr>
            <a:cxnSpLocks/>
          </p:cNvCxnSpPr>
          <p:nvPr/>
        </p:nvCxnSpPr>
        <p:spPr>
          <a:xfrm>
            <a:off x="4572000" y="1600200"/>
            <a:ext cx="3276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FCB1F734-9129-4802-A5F7-78A797A76FCE}"/>
              </a:ext>
            </a:extLst>
          </p:cNvPr>
          <p:cNvSpPr/>
          <p:nvPr/>
        </p:nvSpPr>
        <p:spPr>
          <a:xfrm>
            <a:off x="4495800" y="1524000"/>
            <a:ext cx="152397" cy="15236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D66A5A6-5E76-43DF-931C-786237FC9B71}"/>
              </a:ext>
            </a:extLst>
          </p:cNvPr>
          <p:cNvSpPr/>
          <p:nvPr/>
        </p:nvSpPr>
        <p:spPr>
          <a:xfrm>
            <a:off x="7772403" y="1524000"/>
            <a:ext cx="152397" cy="15236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B2A996F2-4C51-47C0-8045-E7A794AA4390}"/>
              </a:ext>
            </a:extLst>
          </p:cNvPr>
          <p:cNvCxnSpPr>
            <a:cxnSpLocks/>
          </p:cNvCxnSpPr>
          <p:nvPr/>
        </p:nvCxnSpPr>
        <p:spPr>
          <a:xfrm flipV="1">
            <a:off x="7848600" y="762000"/>
            <a:ext cx="533400" cy="838184"/>
          </a:xfrm>
          <a:prstGeom prst="line">
            <a:avLst/>
          </a:prstGeom>
          <a:ln>
            <a:solidFill>
              <a:srgbClr val="FF0000"/>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35" name="Oval 34">
            <a:extLst>
              <a:ext uri="{FF2B5EF4-FFF2-40B4-BE49-F238E27FC236}">
                <a16:creationId xmlns:a16="http://schemas.microsoft.com/office/drawing/2014/main" id="{188342F9-DA90-4375-911F-7236E81E7709}"/>
              </a:ext>
            </a:extLst>
          </p:cNvPr>
          <p:cNvSpPr/>
          <p:nvPr/>
        </p:nvSpPr>
        <p:spPr>
          <a:xfrm>
            <a:off x="8115300" y="978549"/>
            <a:ext cx="152397" cy="15236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4DC83C5F-3CAC-408D-86E9-AC270EFA0580}"/>
              </a:ext>
            </a:extLst>
          </p:cNvPr>
          <p:cNvCxnSpPr>
            <a:cxnSpLocks/>
          </p:cNvCxnSpPr>
          <p:nvPr/>
        </p:nvCxnSpPr>
        <p:spPr>
          <a:xfrm>
            <a:off x="1523998" y="1905000"/>
            <a:ext cx="685799" cy="600671"/>
          </a:xfrm>
          <a:prstGeom prst="line">
            <a:avLst/>
          </a:prstGeom>
          <a:ln>
            <a:solidFill>
              <a:srgbClr val="0000FF"/>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B4A872AC-2AFB-4A5F-A5DA-175EE8264FE4}"/>
              </a:ext>
            </a:extLst>
          </p:cNvPr>
          <p:cNvCxnSpPr>
            <a:cxnSpLocks/>
          </p:cNvCxnSpPr>
          <p:nvPr/>
        </p:nvCxnSpPr>
        <p:spPr>
          <a:xfrm>
            <a:off x="2209800" y="2514600"/>
            <a:ext cx="3429000" cy="0"/>
          </a:xfrm>
          <a:prstGeom prst="line">
            <a:avLst/>
          </a:prstGeom>
          <a:ln>
            <a:solidFill>
              <a:srgbClr val="0000FF"/>
            </a:solidFill>
          </a:ln>
        </p:spPr>
        <p:style>
          <a:lnRef idx="1">
            <a:schemeClr val="dk1"/>
          </a:lnRef>
          <a:fillRef idx="0">
            <a:schemeClr val="dk1"/>
          </a:fillRef>
          <a:effectRef idx="0">
            <a:schemeClr val="dk1"/>
          </a:effectRef>
          <a:fontRef idx="minor">
            <a:schemeClr val="tx1"/>
          </a:fontRef>
        </p:style>
      </p:cxnSp>
      <p:sp>
        <p:nvSpPr>
          <p:cNvPr id="41" name="Oval 40">
            <a:extLst>
              <a:ext uri="{FF2B5EF4-FFF2-40B4-BE49-F238E27FC236}">
                <a16:creationId xmlns:a16="http://schemas.microsoft.com/office/drawing/2014/main" id="{DD17E4A5-E609-46AB-888F-320CA09C6D96}"/>
              </a:ext>
            </a:extLst>
          </p:cNvPr>
          <p:cNvSpPr/>
          <p:nvPr/>
        </p:nvSpPr>
        <p:spPr>
          <a:xfrm>
            <a:off x="2128838" y="2438400"/>
            <a:ext cx="152397" cy="1523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4DB0377E-D987-4164-BDC0-8399E629FBDB}"/>
              </a:ext>
            </a:extLst>
          </p:cNvPr>
          <p:cNvSpPr/>
          <p:nvPr/>
        </p:nvSpPr>
        <p:spPr>
          <a:xfrm>
            <a:off x="1447799" y="1842798"/>
            <a:ext cx="152397" cy="1523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FF"/>
              </a:solidFill>
            </a:endParaRPr>
          </a:p>
        </p:txBody>
      </p:sp>
      <p:cxnSp>
        <p:nvCxnSpPr>
          <p:cNvPr id="46" name="Straight Connector 45">
            <a:extLst>
              <a:ext uri="{FF2B5EF4-FFF2-40B4-BE49-F238E27FC236}">
                <a16:creationId xmlns:a16="http://schemas.microsoft.com/office/drawing/2014/main" id="{9F995A06-A511-44FB-9932-3BC036CBC786}"/>
              </a:ext>
            </a:extLst>
          </p:cNvPr>
          <p:cNvCxnSpPr/>
          <p:nvPr/>
        </p:nvCxnSpPr>
        <p:spPr>
          <a:xfrm>
            <a:off x="5638800" y="2514584"/>
            <a:ext cx="1828800" cy="2819416"/>
          </a:xfrm>
          <a:prstGeom prst="line">
            <a:avLst/>
          </a:prstGeom>
          <a:ln>
            <a:solidFill>
              <a:srgbClr val="0000FF"/>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738EA65E-AA39-4E08-9EC9-4490526F2E5E}"/>
              </a:ext>
            </a:extLst>
          </p:cNvPr>
          <p:cNvCxnSpPr/>
          <p:nvPr/>
        </p:nvCxnSpPr>
        <p:spPr>
          <a:xfrm>
            <a:off x="7449460" y="5334000"/>
            <a:ext cx="685800" cy="0"/>
          </a:xfrm>
          <a:prstGeom prst="line">
            <a:avLst/>
          </a:prstGeom>
          <a:ln>
            <a:solidFill>
              <a:srgbClr val="0000FF"/>
            </a:solidFill>
          </a:ln>
        </p:spPr>
        <p:style>
          <a:lnRef idx="1">
            <a:schemeClr val="dk1"/>
          </a:lnRef>
          <a:fillRef idx="0">
            <a:schemeClr val="dk1"/>
          </a:fillRef>
          <a:effectRef idx="0">
            <a:schemeClr val="dk1"/>
          </a:effectRef>
          <a:fontRef idx="minor">
            <a:schemeClr val="tx1"/>
          </a:fontRef>
        </p:style>
      </p:cxnSp>
      <p:sp>
        <p:nvSpPr>
          <p:cNvPr id="50" name="Oval 49">
            <a:extLst>
              <a:ext uri="{FF2B5EF4-FFF2-40B4-BE49-F238E27FC236}">
                <a16:creationId xmlns:a16="http://schemas.microsoft.com/office/drawing/2014/main" id="{83943F1B-C4F5-428D-BA55-F1A7EC4125A6}"/>
              </a:ext>
            </a:extLst>
          </p:cNvPr>
          <p:cNvSpPr/>
          <p:nvPr/>
        </p:nvSpPr>
        <p:spPr>
          <a:xfrm>
            <a:off x="5586407" y="2438446"/>
            <a:ext cx="152397" cy="1523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7543173A-1F63-4741-A2A5-CE190392FF12}"/>
              </a:ext>
            </a:extLst>
          </p:cNvPr>
          <p:cNvSpPr/>
          <p:nvPr/>
        </p:nvSpPr>
        <p:spPr>
          <a:xfrm>
            <a:off x="7391401" y="5276895"/>
            <a:ext cx="152397" cy="152368"/>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3" name="Straight Arrow Connector 52">
            <a:extLst>
              <a:ext uri="{FF2B5EF4-FFF2-40B4-BE49-F238E27FC236}">
                <a16:creationId xmlns:a16="http://schemas.microsoft.com/office/drawing/2014/main" id="{122DE58D-96B8-4A73-BA66-D5AE7D10B875}"/>
              </a:ext>
            </a:extLst>
          </p:cNvPr>
          <p:cNvCxnSpPr/>
          <p:nvPr/>
        </p:nvCxnSpPr>
        <p:spPr>
          <a:xfrm>
            <a:off x="8115300" y="5334000"/>
            <a:ext cx="647700" cy="885764"/>
          </a:xfrm>
          <a:prstGeom prst="straightConnector1">
            <a:avLst/>
          </a:prstGeom>
          <a:ln>
            <a:solidFill>
              <a:srgbClr val="0000FF"/>
            </a:solidFill>
            <a:tailEnd type="triangle"/>
          </a:ln>
        </p:spPr>
        <p:style>
          <a:lnRef idx="1">
            <a:schemeClr val="dk1"/>
          </a:lnRef>
          <a:fillRef idx="0">
            <a:schemeClr val="dk1"/>
          </a:fillRef>
          <a:effectRef idx="0">
            <a:schemeClr val="dk1"/>
          </a:effectRef>
          <a:fontRef idx="minor">
            <a:schemeClr val="tx1"/>
          </a:fontRef>
        </p:style>
      </p:cxnSp>
      <p:sp>
        <p:nvSpPr>
          <p:cNvPr id="54" name="Oval 53">
            <a:extLst>
              <a:ext uri="{FF2B5EF4-FFF2-40B4-BE49-F238E27FC236}">
                <a16:creationId xmlns:a16="http://schemas.microsoft.com/office/drawing/2014/main" id="{09EF21DE-7597-4178-9DA6-50BFD00FC0C1}"/>
              </a:ext>
            </a:extLst>
          </p:cNvPr>
          <p:cNvSpPr/>
          <p:nvPr/>
        </p:nvSpPr>
        <p:spPr>
          <a:xfrm>
            <a:off x="8077201" y="5276957"/>
            <a:ext cx="152397" cy="1523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E618FAB9-489A-4804-B094-22ED5FBBFCEF}"/>
              </a:ext>
            </a:extLst>
          </p:cNvPr>
          <p:cNvSpPr/>
          <p:nvPr/>
        </p:nvSpPr>
        <p:spPr>
          <a:xfrm>
            <a:off x="8448675" y="5829356"/>
            <a:ext cx="152397" cy="1523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Box 55">
            <a:extLst>
              <a:ext uri="{FF2B5EF4-FFF2-40B4-BE49-F238E27FC236}">
                <a16:creationId xmlns:a16="http://schemas.microsoft.com/office/drawing/2014/main" id="{1F49623A-E84B-4855-8296-06EDB83E4228}"/>
              </a:ext>
            </a:extLst>
          </p:cNvPr>
          <p:cNvSpPr txBox="1"/>
          <p:nvPr/>
        </p:nvSpPr>
        <p:spPr>
          <a:xfrm>
            <a:off x="1089658" y="6035098"/>
            <a:ext cx="281939" cy="369332"/>
          </a:xfrm>
          <a:prstGeom prst="rect">
            <a:avLst/>
          </a:prstGeom>
          <a:noFill/>
        </p:spPr>
        <p:txBody>
          <a:bodyPr wrap="square" rtlCol="0">
            <a:spAutoFit/>
          </a:bodyPr>
          <a:lstStyle/>
          <a:p>
            <a:pPr algn="ctr"/>
            <a:r>
              <a:rPr lang="en-US" dirty="0">
                <a:solidFill>
                  <a:srgbClr val="FF0000"/>
                </a:solidFill>
              </a:rPr>
              <a:t>A</a:t>
            </a:r>
          </a:p>
        </p:txBody>
      </p:sp>
      <p:sp>
        <p:nvSpPr>
          <p:cNvPr id="57" name="TextBox 56">
            <a:extLst>
              <a:ext uri="{FF2B5EF4-FFF2-40B4-BE49-F238E27FC236}">
                <a16:creationId xmlns:a16="http://schemas.microsoft.com/office/drawing/2014/main" id="{CC7C7FD3-4A12-4057-ABD6-4C53CEB58164}"/>
              </a:ext>
            </a:extLst>
          </p:cNvPr>
          <p:cNvSpPr txBox="1"/>
          <p:nvPr/>
        </p:nvSpPr>
        <p:spPr>
          <a:xfrm>
            <a:off x="2040252" y="4387334"/>
            <a:ext cx="281939" cy="369332"/>
          </a:xfrm>
          <a:prstGeom prst="rect">
            <a:avLst/>
          </a:prstGeom>
          <a:noFill/>
        </p:spPr>
        <p:txBody>
          <a:bodyPr wrap="square" rtlCol="0">
            <a:spAutoFit/>
          </a:bodyPr>
          <a:lstStyle/>
          <a:p>
            <a:pPr algn="ctr"/>
            <a:r>
              <a:rPr lang="en-US" dirty="0">
                <a:solidFill>
                  <a:srgbClr val="FF0000"/>
                </a:solidFill>
              </a:rPr>
              <a:t>B</a:t>
            </a:r>
          </a:p>
        </p:txBody>
      </p:sp>
      <p:sp>
        <p:nvSpPr>
          <p:cNvPr id="58" name="TextBox 57">
            <a:extLst>
              <a:ext uri="{FF2B5EF4-FFF2-40B4-BE49-F238E27FC236}">
                <a16:creationId xmlns:a16="http://schemas.microsoft.com/office/drawing/2014/main" id="{2FC0D023-24C5-4451-9987-56D64519AC01}"/>
              </a:ext>
            </a:extLst>
          </p:cNvPr>
          <p:cNvSpPr txBox="1"/>
          <p:nvPr/>
        </p:nvSpPr>
        <p:spPr>
          <a:xfrm>
            <a:off x="2868926" y="4907563"/>
            <a:ext cx="281939" cy="369332"/>
          </a:xfrm>
          <a:prstGeom prst="rect">
            <a:avLst/>
          </a:prstGeom>
          <a:noFill/>
        </p:spPr>
        <p:txBody>
          <a:bodyPr wrap="square" rtlCol="0">
            <a:spAutoFit/>
          </a:bodyPr>
          <a:lstStyle/>
          <a:p>
            <a:pPr algn="ctr"/>
            <a:r>
              <a:rPr lang="en-US" dirty="0">
                <a:solidFill>
                  <a:srgbClr val="FF0000"/>
                </a:solidFill>
              </a:rPr>
              <a:t>C</a:t>
            </a:r>
          </a:p>
        </p:txBody>
      </p:sp>
      <p:sp>
        <p:nvSpPr>
          <p:cNvPr id="59" name="TextBox 58">
            <a:extLst>
              <a:ext uri="{FF2B5EF4-FFF2-40B4-BE49-F238E27FC236}">
                <a16:creationId xmlns:a16="http://schemas.microsoft.com/office/drawing/2014/main" id="{286DA01A-7132-4D10-A4CC-28748DCC1E82}"/>
              </a:ext>
            </a:extLst>
          </p:cNvPr>
          <p:cNvSpPr txBox="1"/>
          <p:nvPr/>
        </p:nvSpPr>
        <p:spPr>
          <a:xfrm>
            <a:off x="4431028" y="1107030"/>
            <a:ext cx="281939" cy="369332"/>
          </a:xfrm>
          <a:prstGeom prst="rect">
            <a:avLst/>
          </a:prstGeom>
          <a:noFill/>
        </p:spPr>
        <p:txBody>
          <a:bodyPr wrap="square" rtlCol="0">
            <a:spAutoFit/>
          </a:bodyPr>
          <a:lstStyle/>
          <a:p>
            <a:pPr algn="ctr"/>
            <a:r>
              <a:rPr lang="en-US" dirty="0">
                <a:solidFill>
                  <a:srgbClr val="FF0000"/>
                </a:solidFill>
              </a:rPr>
              <a:t>D</a:t>
            </a:r>
          </a:p>
        </p:txBody>
      </p:sp>
      <p:sp>
        <p:nvSpPr>
          <p:cNvPr id="60" name="TextBox 59">
            <a:extLst>
              <a:ext uri="{FF2B5EF4-FFF2-40B4-BE49-F238E27FC236}">
                <a16:creationId xmlns:a16="http://schemas.microsoft.com/office/drawing/2014/main" id="{47D1CADE-5D29-4B7E-85E9-6D47C8AF4DBF}"/>
              </a:ext>
            </a:extLst>
          </p:cNvPr>
          <p:cNvSpPr txBox="1"/>
          <p:nvPr/>
        </p:nvSpPr>
        <p:spPr>
          <a:xfrm>
            <a:off x="7757635" y="1695048"/>
            <a:ext cx="281939" cy="369332"/>
          </a:xfrm>
          <a:prstGeom prst="rect">
            <a:avLst/>
          </a:prstGeom>
          <a:noFill/>
        </p:spPr>
        <p:txBody>
          <a:bodyPr wrap="square" rtlCol="0">
            <a:spAutoFit/>
          </a:bodyPr>
          <a:lstStyle/>
          <a:p>
            <a:pPr algn="ctr"/>
            <a:r>
              <a:rPr lang="en-US" dirty="0">
                <a:solidFill>
                  <a:srgbClr val="FF0000"/>
                </a:solidFill>
              </a:rPr>
              <a:t>E</a:t>
            </a:r>
          </a:p>
        </p:txBody>
      </p:sp>
      <p:sp>
        <p:nvSpPr>
          <p:cNvPr id="61" name="TextBox 60">
            <a:extLst>
              <a:ext uri="{FF2B5EF4-FFF2-40B4-BE49-F238E27FC236}">
                <a16:creationId xmlns:a16="http://schemas.microsoft.com/office/drawing/2014/main" id="{004B7244-F61E-4093-866B-3303A1491F02}"/>
              </a:ext>
            </a:extLst>
          </p:cNvPr>
          <p:cNvSpPr txBox="1"/>
          <p:nvPr/>
        </p:nvSpPr>
        <p:spPr>
          <a:xfrm>
            <a:off x="7833361" y="745100"/>
            <a:ext cx="281939" cy="369332"/>
          </a:xfrm>
          <a:prstGeom prst="rect">
            <a:avLst/>
          </a:prstGeom>
          <a:noFill/>
        </p:spPr>
        <p:txBody>
          <a:bodyPr wrap="square" rtlCol="0">
            <a:spAutoFit/>
          </a:bodyPr>
          <a:lstStyle/>
          <a:p>
            <a:pPr algn="ctr"/>
            <a:r>
              <a:rPr lang="en-US" dirty="0">
                <a:solidFill>
                  <a:srgbClr val="FF0000"/>
                </a:solidFill>
              </a:rPr>
              <a:t>F</a:t>
            </a:r>
          </a:p>
        </p:txBody>
      </p:sp>
      <p:sp>
        <p:nvSpPr>
          <p:cNvPr id="62" name="TextBox 61">
            <a:extLst>
              <a:ext uri="{FF2B5EF4-FFF2-40B4-BE49-F238E27FC236}">
                <a16:creationId xmlns:a16="http://schemas.microsoft.com/office/drawing/2014/main" id="{8A6B4BAC-2056-4437-A47F-BFBDF97ACE4A}"/>
              </a:ext>
            </a:extLst>
          </p:cNvPr>
          <p:cNvSpPr txBox="1"/>
          <p:nvPr/>
        </p:nvSpPr>
        <p:spPr>
          <a:xfrm>
            <a:off x="1104426" y="1803484"/>
            <a:ext cx="281939" cy="369332"/>
          </a:xfrm>
          <a:prstGeom prst="rect">
            <a:avLst/>
          </a:prstGeom>
          <a:noFill/>
        </p:spPr>
        <p:txBody>
          <a:bodyPr wrap="square" rtlCol="0">
            <a:spAutoFit/>
          </a:bodyPr>
          <a:lstStyle/>
          <a:p>
            <a:pPr algn="ctr"/>
            <a:r>
              <a:rPr lang="en-US" dirty="0">
                <a:solidFill>
                  <a:schemeClr val="tx1">
                    <a:lumMod val="95000"/>
                    <a:lumOff val="5000"/>
                  </a:schemeClr>
                </a:solidFill>
              </a:rPr>
              <a:t>A</a:t>
            </a:r>
          </a:p>
        </p:txBody>
      </p:sp>
      <p:sp>
        <p:nvSpPr>
          <p:cNvPr id="63" name="TextBox 62">
            <a:extLst>
              <a:ext uri="{FF2B5EF4-FFF2-40B4-BE49-F238E27FC236}">
                <a16:creationId xmlns:a16="http://schemas.microsoft.com/office/drawing/2014/main" id="{0BEDB651-E7C3-4DE1-A101-C3ED1E714273}"/>
              </a:ext>
            </a:extLst>
          </p:cNvPr>
          <p:cNvSpPr txBox="1"/>
          <p:nvPr/>
        </p:nvSpPr>
        <p:spPr>
          <a:xfrm>
            <a:off x="2074068" y="2666922"/>
            <a:ext cx="281939" cy="369332"/>
          </a:xfrm>
          <a:prstGeom prst="rect">
            <a:avLst/>
          </a:prstGeom>
          <a:noFill/>
        </p:spPr>
        <p:txBody>
          <a:bodyPr wrap="square" rtlCol="0">
            <a:spAutoFit/>
          </a:bodyPr>
          <a:lstStyle/>
          <a:p>
            <a:pPr algn="ctr"/>
            <a:r>
              <a:rPr lang="en-US" dirty="0">
                <a:solidFill>
                  <a:schemeClr val="tx1">
                    <a:lumMod val="95000"/>
                    <a:lumOff val="5000"/>
                  </a:schemeClr>
                </a:solidFill>
              </a:rPr>
              <a:t>B</a:t>
            </a:r>
          </a:p>
        </p:txBody>
      </p:sp>
      <p:sp>
        <p:nvSpPr>
          <p:cNvPr id="64" name="TextBox 63">
            <a:extLst>
              <a:ext uri="{FF2B5EF4-FFF2-40B4-BE49-F238E27FC236}">
                <a16:creationId xmlns:a16="http://schemas.microsoft.com/office/drawing/2014/main" id="{9E238333-464F-4B55-9E2C-DF301774E9F2}"/>
              </a:ext>
            </a:extLst>
          </p:cNvPr>
          <p:cNvSpPr txBox="1"/>
          <p:nvPr/>
        </p:nvSpPr>
        <p:spPr>
          <a:xfrm>
            <a:off x="5597834" y="2083034"/>
            <a:ext cx="281939" cy="369332"/>
          </a:xfrm>
          <a:prstGeom prst="rect">
            <a:avLst/>
          </a:prstGeom>
          <a:noFill/>
        </p:spPr>
        <p:txBody>
          <a:bodyPr wrap="square" rtlCol="0">
            <a:spAutoFit/>
          </a:bodyPr>
          <a:lstStyle/>
          <a:p>
            <a:pPr algn="ctr"/>
            <a:r>
              <a:rPr lang="en-US" dirty="0">
                <a:solidFill>
                  <a:schemeClr val="tx1">
                    <a:lumMod val="95000"/>
                    <a:lumOff val="5000"/>
                  </a:schemeClr>
                </a:solidFill>
              </a:rPr>
              <a:t>C</a:t>
            </a:r>
          </a:p>
        </p:txBody>
      </p:sp>
      <p:sp>
        <p:nvSpPr>
          <p:cNvPr id="65" name="TextBox 64">
            <a:extLst>
              <a:ext uri="{FF2B5EF4-FFF2-40B4-BE49-F238E27FC236}">
                <a16:creationId xmlns:a16="http://schemas.microsoft.com/office/drawing/2014/main" id="{F97D30BA-B824-4464-BDCE-B00D9FDA9E55}"/>
              </a:ext>
            </a:extLst>
          </p:cNvPr>
          <p:cNvSpPr txBox="1"/>
          <p:nvPr/>
        </p:nvSpPr>
        <p:spPr>
          <a:xfrm>
            <a:off x="7288531" y="5486306"/>
            <a:ext cx="281939" cy="369332"/>
          </a:xfrm>
          <a:prstGeom prst="rect">
            <a:avLst/>
          </a:prstGeom>
          <a:noFill/>
        </p:spPr>
        <p:txBody>
          <a:bodyPr wrap="square" rtlCol="0">
            <a:spAutoFit/>
          </a:bodyPr>
          <a:lstStyle/>
          <a:p>
            <a:pPr algn="ctr"/>
            <a:r>
              <a:rPr lang="en-US" dirty="0">
                <a:solidFill>
                  <a:schemeClr val="tx1">
                    <a:lumMod val="95000"/>
                    <a:lumOff val="5000"/>
                  </a:schemeClr>
                </a:solidFill>
              </a:rPr>
              <a:t>D</a:t>
            </a:r>
          </a:p>
        </p:txBody>
      </p:sp>
      <p:sp>
        <p:nvSpPr>
          <p:cNvPr id="66" name="TextBox 65">
            <a:extLst>
              <a:ext uri="{FF2B5EF4-FFF2-40B4-BE49-F238E27FC236}">
                <a16:creationId xmlns:a16="http://schemas.microsoft.com/office/drawing/2014/main" id="{2643EF82-97C3-4324-BA70-5E0E4A717CC2}"/>
              </a:ext>
            </a:extLst>
          </p:cNvPr>
          <p:cNvSpPr txBox="1"/>
          <p:nvPr/>
        </p:nvSpPr>
        <p:spPr>
          <a:xfrm>
            <a:off x="8012427" y="4907563"/>
            <a:ext cx="281939" cy="369332"/>
          </a:xfrm>
          <a:prstGeom prst="rect">
            <a:avLst/>
          </a:prstGeom>
          <a:noFill/>
        </p:spPr>
        <p:txBody>
          <a:bodyPr wrap="square" rtlCol="0">
            <a:spAutoFit/>
          </a:bodyPr>
          <a:lstStyle/>
          <a:p>
            <a:pPr algn="ctr"/>
            <a:r>
              <a:rPr lang="en-US" dirty="0">
                <a:solidFill>
                  <a:schemeClr val="tx1">
                    <a:lumMod val="95000"/>
                    <a:lumOff val="5000"/>
                  </a:schemeClr>
                </a:solidFill>
              </a:rPr>
              <a:t>E</a:t>
            </a:r>
          </a:p>
        </p:txBody>
      </p:sp>
      <p:sp>
        <p:nvSpPr>
          <p:cNvPr id="67" name="TextBox 66">
            <a:extLst>
              <a:ext uri="{FF2B5EF4-FFF2-40B4-BE49-F238E27FC236}">
                <a16:creationId xmlns:a16="http://schemas.microsoft.com/office/drawing/2014/main" id="{8EE4D024-73C0-4FB2-93B9-EDF37DCB9AF5}"/>
              </a:ext>
            </a:extLst>
          </p:cNvPr>
          <p:cNvSpPr txBox="1"/>
          <p:nvPr/>
        </p:nvSpPr>
        <p:spPr>
          <a:xfrm>
            <a:off x="8633458" y="5592216"/>
            <a:ext cx="281939" cy="369332"/>
          </a:xfrm>
          <a:prstGeom prst="rect">
            <a:avLst/>
          </a:prstGeom>
          <a:noFill/>
        </p:spPr>
        <p:txBody>
          <a:bodyPr wrap="square" rtlCol="0">
            <a:spAutoFit/>
          </a:bodyPr>
          <a:lstStyle/>
          <a:p>
            <a:pPr algn="ctr"/>
            <a:r>
              <a:rPr lang="en-US" dirty="0">
                <a:solidFill>
                  <a:schemeClr val="tx1">
                    <a:lumMod val="95000"/>
                    <a:lumOff val="5000"/>
                  </a:schemeClr>
                </a:solidFill>
              </a:rPr>
              <a:t>F</a:t>
            </a:r>
          </a:p>
        </p:txBody>
      </p:sp>
      <p:sp>
        <p:nvSpPr>
          <p:cNvPr id="8" name="TextBox 7">
            <a:extLst>
              <a:ext uri="{FF2B5EF4-FFF2-40B4-BE49-F238E27FC236}">
                <a16:creationId xmlns:a16="http://schemas.microsoft.com/office/drawing/2014/main" id="{765C60A9-CDCE-4F32-AFD8-05FA98C1D4E4}"/>
              </a:ext>
            </a:extLst>
          </p:cNvPr>
          <p:cNvSpPr txBox="1"/>
          <p:nvPr/>
        </p:nvSpPr>
        <p:spPr>
          <a:xfrm>
            <a:off x="1752600" y="6400800"/>
            <a:ext cx="7162797"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Heat added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000" dirty="0">
                <a:solidFill>
                  <a:srgbClr val="0000FF"/>
                </a:solidFill>
                <a:latin typeface="Times New Roman" panose="02020603050405020304" pitchFamily="18" charset="0"/>
                <a:cs typeface="Times New Roman" panose="02020603050405020304" pitchFamily="18" charset="0"/>
              </a:rPr>
              <a:t>or removed</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 constant rate →</a:t>
            </a:r>
          </a:p>
        </p:txBody>
      </p:sp>
      <p:sp>
        <p:nvSpPr>
          <p:cNvPr id="9" name="Rectangle 8">
            <a:extLst>
              <a:ext uri="{FF2B5EF4-FFF2-40B4-BE49-F238E27FC236}">
                <a16:creationId xmlns:a16="http://schemas.microsoft.com/office/drawing/2014/main" id="{82035C8D-2CF3-4E1D-974C-FD936152A80A}"/>
              </a:ext>
            </a:extLst>
          </p:cNvPr>
          <p:cNvSpPr/>
          <p:nvPr/>
        </p:nvSpPr>
        <p:spPr>
          <a:xfrm>
            <a:off x="0" y="7074"/>
            <a:ext cx="9144000" cy="728661"/>
          </a:xfrm>
          <a:prstGeom prst="rect">
            <a:avLst/>
          </a:prstGeom>
          <a:solidFill>
            <a:schemeClr val="tx1">
              <a:lumMod val="95000"/>
              <a:lumOff val="5000"/>
            </a:schemeClr>
          </a:solidFill>
        </p:spPr>
        <p:txBody>
          <a:bodyPr wrap="square">
            <a:spAutoFit/>
          </a:bodyPr>
          <a:lstStyle/>
          <a:p>
            <a:pPr>
              <a:lnSpc>
                <a:spcPct val="119000"/>
              </a:lnSpc>
              <a:spcBef>
                <a:spcPts val="0"/>
              </a:spcBef>
              <a:spcAft>
                <a:spcPts val="600"/>
              </a:spcAft>
            </a:pPr>
            <a:r>
              <a:rPr lang="en-US" kern="1400" dirty="0">
                <a:solidFill>
                  <a:schemeClr val="bg1"/>
                </a:solidFill>
                <a:latin typeface="Times New Roman" panose="02020603050405020304" pitchFamily="18" charset="0"/>
              </a:rPr>
              <a:t>The HOT phase change (the higher one) is ALWAYS LONGER than the COLD phase change.  ALWAYS.  </a:t>
            </a:r>
            <a:endParaRPr lang="en-US" kern="140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8D780872-F1FD-B02D-61A2-12BFFD51433A}"/>
              </a:ext>
            </a:extLst>
          </p:cNvPr>
          <p:cNvSpPr txBox="1"/>
          <p:nvPr/>
        </p:nvSpPr>
        <p:spPr>
          <a:xfrm>
            <a:off x="6480461" y="3512212"/>
            <a:ext cx="1974275" cy="646331"/>
          </a:xfrm>
          <a:prstGeom prst="rect">
            <a:avLst/>
          </a:prstGeom>
          <a:noFill/>
        </p:spPr>
        <p:txBody>
          <a:bodyPr wrap="square" rtlCol="0">
            <a:spAutoFit/>
          </a:bodyPr>
          <a:lstStyle/>
          <a:p>
            <a:r>
              <a:rPr lang="en-US" dirty="0">
                <a:solidFill>
                  <a:srgbClr val="0000FF"/>
                </a:solidFill>
              </a:rPr>
              <a:t>Bismuth </a:t>
            </a:r>
            <a:br>
              <a:rPr lang="en-US" dirty="0">
                <a:solidFill>
                  <a:srgbClr val="0000FF"/>
                </a:solidFill>
              </a:rPr>
            </a:br>
            <a:r>
              <a:rPr lang="en-US" dirty="0">
                <a:solidFill>
                  <a:srgbClr val="0000FF"/>
                </a:solidFill>
              </a:rPr>
              <a:t>  cooling curve</a:t>
            </a:r>
          </a:p>
        </p:txBody>
      </p:sp>
      <p:sp>
        <p:nvSpPr>
          <p:cNvPr id="15" name="TextBox 14">
            <a:extLst>
              <a:ext uri="{FF2B5EF4-FFF2-40B4-BE49-F238E27FC236}">
                <a16:creationId xmlns:a16="http://schemas.microsoft.com/office/drawing/2014/main" id="{8E8CAB38-4FC8-BD10-9F7D-257CB18800B9}"/>
              </a:ext>
            </a:extLst>
          </p:cNvPr>
          <p:cNvSpPr txBox="1"/>
          <p:nvPr/>
        </p:nvSpPr>
        <p:spPr>
          <a:xfrm>
            <a:off x="3276597" y="3790896"/>
            <a:ext cx="2590800" cy="646331"/>
          </a:xfrm>
          <a:prstGeom prst="rect">
            <a:avLst/>
          </a:prstGeom>
          <a:noFill/>
        </p:spPr>
        <p:txBody>
          <a:bodyPr wrap="square" rtlCol="0">
            <a:spAutoFit/>
          </a:bodyPr>
          <a:lstStyle/>
          <a:p>
            <a:r>
              <a:rPr lang="en-US" dirty="0">
                <a:solidFill>
                  <a:srgbClr val="FF0000"/>
                </a:solidFill>
              </a:rPr>
              <a:t>   Lead </a:t>
            </a:r>
            <a:br>
              <a:rPr lang="en-US" dirty="0">
                <a:solidFill>
                  <a:srgbClr val="FF0000"/>
                </a:solidFill>
              </a:rPr>
            </a:br>
            <a:r>
              <a:rPr lang="en-US" dirty="0">
                <a:solidFill>
                  <a:srgbClr val="FF0000"/>
                </a:solidFill>
              </a:rPr>
              <a:t>heating curve</a:t>
            </a:r>
          </a:p>
        </p:txBody>
      </p:sp>
    </p:spTree>
    <p:extLst>
      <p:ext uri="{BB962C8B-B14F-4D97-AF65-F5344CB8AC3E}">
        <p14:creationId xmlns:p14="http://schemas.microsoft.com/office/powerpoint/2010/main" val="210366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962C94-01CD-4F5C-9192-7B04BD2B8F99}"/>
              </a:ext>
            </a:extLst>
          </p:cNvPr>
          <p:cNvSpPr/>
          <p:nvPr/>
        </p:nvSpPr>
        <p:spPr>
          <a:xfrm>
            <a:off x="0" y="0"/>
            <a:ext cx="9144000" cy="1633139"/>
          </a:xfrm>
          <a:prstGeom prst="rect">
            <a:avLst/>
          </a:prstGeom>
        </p:spPr>
        <p:txBody>
          <a:bodyPr wrap="square">
            <a:spAutoFit/>
          </a:bodyPr>
          <a:lstStyle/>
          <a:p>
            <a:pPr>
              <a:lnSpc>
                <a:spcPct val="119000"/>
              </a:lnSpc>
              <a:spcBef>
                <a:spcPts val="0"/>
              </a:spcBef>
              <a:spcAft>
                <a:spcPts val="600"/>
              </a:spcAft>
            </a:pPr>
            <a:r>
              <a:rPr lang="en-US" sz="3400" b="1" kern="1400" dirty="0">
                <a:solidFill>
                  <a:srgbClr val="003399"/>
                </a:solidFill>
                <a:latin typeface="Times New Roman" panose="02020603050405020304" pitchFamily="18" charset="0"/>
                <a:cs typeface="Times New Roman" panose="02020603050405020304" pitchFamily="18" charset="0"/>
              </a:rPr>
              <a:t>The characteristics of solids, liquids and gases?</a:t>
            </a: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31. True or False, nearly every substance can be a solid, liquid or a gas?    </a:t>
            </a:r>
            <a:br>
              <a:rPr lang="en-US" sz="2400" kern="1400" dirty="0">
                <a:solidFill>
                  <a:srgbClr val="000000"/>
                </a:solidFill>
                <a:latin typeface="Times New Roman" panose="02020603050405020304" pitchFamily="18" charset="0"/>
                <a:cs typeface="Times New Roman" panose="02020603050405020304" pitchFamily="18" charset="0"/>
              </a:rPr>
            </a:br>
            <a:endParaRPr lang="en-US" sz="2400" kern="1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09420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962C94-01CD-4F5C-9192-7B04BD2B8F99}"/>
              </a:ext>
            </a:extLst>
          </p:cNvPr>
          <p:cNvSpPr/>
          <p:nvPr/>
        </p:nvSpPr>
        <p:spPr>
          <a:xfrm>
            <a:off x="0" y="0"/>
            <a:ext cx="9144000" cy="3367589"/>
          </a:xfrm>
          <a:prstGeom prst="rect">
            <a:avLst/>
          </a:prstGeom>
        </p:spPr>
        <p:txBody>
          <a:bodyPr wrap="square">
            <a:spAutoFit/>
          </a:bodyPr>
          <a:lstStyle/>
          <a:p>
            <a:pPr>
              <a:lnSpc>
                <a:spcPct val="119000"/>
              </a:lnSpc>
              <a:spcBef>
                <a:spcPts val="0"/>
              </a:spcBef>
              <a:spcAft>
                <a:spcPts val="600"/>
              </a:spcAft>
            </a:pPr>
            <a:r>
              <a:rPr lang="en-US" sz="3400" b="1" kern="1400" dirty="0">
                <a:solidFill>
                  <a:srgbClr val="003399"/>
                </a:solidFill>
                <a:latin typeface="Times New Roman" panose="02020603050405020304" pitchFamily="18" charset="0"/>
                <a:cs typeface="Times New Roman" panose="02020603050405020304" pitchFamily="18" charset="0"/>
              </a:rPr>
              <a:t>The characteristics of solids, liquids and gases?</a:t>
            </a: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31. </a:t>
            </a:r>
            <a:r>
              <a:rPr lang="en-US" sz="2400" kern="1400" dirty="0">
                <a:solidFill>
                  <a:srgbClr val="FF0000"/>
                </a:solidFill>
                <a:latin typeface="Times New Roman" panose="02020603050405020304" pitchFamily="18" charset="0"/>
                <a:cs typeface="Times New Roman" panose="02020603050405020304" pitchFamily="18" charset="0"/>
              </a:rPr>
              <a:t>True</a:t>
            </a:r>
            <a:r>
              <a:rPr lang="en-US" sz="2400" kern="1400" dirty="0">
                <a:solidFill>
                  <a:srgbClr val="000000"/>
                </a:solidFill>
                <a:latin typeface="Times New Roman" panose="02020603050405020304" pitchFamily="18" charset="0"/>
                <a:cs typeface="Times New Roman" panose="02020603050405020304" pitchFamily="18" charset="0"/>
              </a:rPr>
              <a:t> or False, nearly every substance can be a solid, liquid or a gas?    </a:t>
            </a:r>
            <a:br>
              <a:rPr lang="en-US" sz="2400" kern="1400" dirty="0">
                <a:solidFill>
                  <a:srgbClr val="000000"/>
                </a:solidFill>
                <a:latin typeface="Times New Roman" panose="02020603050405020304" pitchFamily="18" charset="0"/>
                <a:cs typeface="Times New Roman" panose="02020603050405020304" pitchFamily="18" charset="0"/>
              </a:rPr>
            </a:br>
            <a:endParaRPr lang="en-US" sz="2400"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32. An exceptions is </a:t>
            </a:r>
            <a:r>
              <a:rPr lang="en-US" sz="2400" u="sng" kern="1400" dirty="0">
                <a:solidFill>
                  <a:srgbClr val="000000"/>
                </a:solidFill>
                <a:latin typeface="Times New Roman" panose="02020603050405020304" pitchFamily="18" charset="0"/>
                <a:cs typeface="Times New Roman" panose="02020603050405020304" pitchFamily="18" charset="0"/>
              </a:rPr>
              <a:t>wood</a:t>
            </a:r>
            <a:r>
              <a:rPr lang="en-US" sz="2400" kern="1400" dirty="0">
                <a:solidFill>
                  <a:srgbClr val="000000"/>
                </a:solidFill>
                <a:latin typeface="Times New Roman" panose="02020603050405020304" pitchFamily="18" charset="0"/>
                <a:cs typeface="Times New Roman" panose="02020603050405020304" pitchFamily="18" charset="0"/>
              </a:rPr>
              <a:t>, which is a mixed solid, but combusts before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it melts.  All elements and </a:t>
            </a:r>
            <a:r>
              <a:rPr lang="en-US" sz="2400" i="1" kern="1400" dirty="0">
                <a:solidFill>
                  <a:srgbClr val="000000"/>
                </a:solidFill>
                <a:latin typeface="Times New Roman" panose="02020603050405020304" pitchFamily="18" charset="0"/>
                <a:cs typeface="Times New Roman" panose="02020603050405020304" pitchFamily="18" charset="0"/>
              </a:rPr>
              <a:t>nearly</a:t>
            </a:r>
            <a:r>
              <a:rPr lang="en-US" sz="2400" kern="1400" dirty="0">
                <a:solidFill>
                  <a:srgbClr val="000000"/>
                </a:solidFill>
                <a:latin typeface="Times New Roman" panose="02020603050405020304" pitchFamily="18" charset="0"/>
                <a:cs typeface="Times New Roman" panose="02020603050405020304" pitchFamily="18" charset="0"/>
              </a:rPr>
              <a:t> all compounds can be at any phase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with proper temperature and pressure</a:t>
            </a:r>
            <a:r>
              <a:rPr lang="en-US" kern="1400" dirty="0">
                <a:solidFill>
                  <a:srgbClr val="000000"/>
                </a:solidFill>
                <a:latin typeface="Times New Roman" panose="02020603050405020304" pitchFamily="18" charset="0"/>
                <a:cs typeface="Times New Roman" panose="02020603050405020304" pitchFamily="18" charset="0"/>
              </a:rPr>
              <a:t>.  </a:t>
            </a:r>
            <a:br>
              <a:rPr lang="en-US" kern="1400" dirty="0">
                <a:solidFill>
                  <a:srgbClr val="000000"/>
                </a:solidFill>
                <a:latin typeface="Times New Roman" panose="02020603050405020304" pitchFamily="18" charset="0"/>
                <a:cs typeface="Times New Roman" panose="02020603050405020304" pitchFamily="18" charset="0"/>
              </a:rPr>
            </a:br>
            <a:endParaRPr lang="en-US" kern="1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761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962C94-01CD-4F5C-9192-7B04BD2B8F99}"/>
              </a:ext>
            </a:extLst>
          </p:cNvPr>
          <p:cNvSpPr/>
          <p:nvPr/>
        </p:nvSpPr>
        <p:spPr>
          <a:xfrm>
            <a:off x="0" y="0"/>
            <a:ext cx="9144000" cy="4213654"/>
          </a:xfrm>
          <a:prstGeom prst="rect">
            <a:avLst/>
          </a:prstGeom>
        </p:spPr>
        <p:txBody>
          <a:bodyPr wrap="square">
            <a:spAutoFit/>
          </a:bodyPr>
          <a:lstStyle/>
          <a:p>
            <a:pPr>
              <a:lnSpc>
                <a:spcPct val="119000"/>
              </a:lnSpc>
              <a:spcBef>
                <a:spcPts val="0"/>
              </a:spcBef>
              <a:spcAft>
                <a:spcPts val="600"/>
              </a:spcAft>
            </a:pPr>
            <a:r>
              <a:rPr lang="en-US" sz="3400" b="1" kern="1400" dirty="0">
                <a:solidFill>
                  <a:srgbClr val="003399"/>
                </a:solidFill>
                <a:latin typeface="Times New Roman" panose="02020603050405020304" pitchFamily="18" charset="0"/>
                <a:cs typeface="Times New Roman" panose="02020603050405020304" pitchFamily="18" charset="0"/>
              </a:rPr>
              <a:t>The characteristics of solids, liquids and gases?</a:t>
            </a: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31. </a:t>
            </a:r>
            <a:r>
              <a:rPr lang="en-US" sz="2400" kern="1400" dirty="0">
                <a:solidFill>
                  <a:srgbClr val="FF0000"/>
                </a:solidFill>
                <a:latin typeface="Times New Roman" panose="02020603050405020304" pitchFamily="18" charset="0"/>
                <a:cs typeface="Times New Roman" panose="02020603050405020304" pitchFamily="18" charset="0"/>
              </a:rPr>
              <a:t>True</a:t>
            </a:r>
            <a:r>
              <a:rPr lang="en-US" sz="2400" kern="1400" dirty="0">
                <a:solidFill>
                  <a:srgbClr val="000000"/>
                </a:solidFill>
                <a:latin typeface="Times New Roman" panose="02020603050405020304" pitchFamily="18" charset="0"/>
                <a:cs typeface="Times New Roman" panose="02020603050405020304" pitchFamily="18" charset="0"/>
              </a:rPr>
              <a:t> or False, nearly every substance can be a solid, liquid or a gas?    </a:t>
            </a:r>
            <a:br>
              <a:rPr lang="en-US" sz="2400" kern="1400" dirty="0">
                <a:solidFill>
                  <a:srgbClr val="000000"/>
                </a:solidFill>
                <a:latin typeface="Times New Roman" panose="02020603050405020304" pitchFamily="18" charset="0"/>
                <a:cs typeface="Times New Roman" panose="02020603050405020304" pitchFamily="18" charset="0"/>
              </a:rPr>
            </a:br>
            <a:endParaRPr lang="en-US" sz="2400"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32.  An exceptions is </a:t>
            </a:r>
            <a:r>
              <a:rPr lang="en-US" sz="2400" u="sng" kern="1400" dirty="0">
                <a:solidFill>
                  <a:srgbClr val="000000"/>
                </a:solidFill>
                <a:latin typeface="Times New Roman" panose="02020603050405020304" pitchFamily="18" charset="0"/>
                <a:cs typeface="Times New Roman" panose="02020603050405020304" pitchFamily="18" charset="0"/>
              </a:rPr>
              <a:t>wood</a:t>
            </a:r>
            <a:r>
              <a:rPr lang="en-US" sz="2400" kern="1400" dirty="0">
                <a:solidFill>
                  <a:srgbClr val="000000"/>
                </a:solidFill>
                <a:latin typeface="Times New Roman" panose="02020603050405020304" pitchFamily="18" charset="0"/>
                <a:cs typeface="Times New Roman" panose="02020603050405020304" pitchFamily="18" charset="0"/>
              </a:rPr>
              <a:t>, which is a mixed solid, but combusts before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it melts.  All elements and </a:t>
            </a:r>
            <a:r>
              <a:rPr lang="en-US" sz="2400" i="1" kern="1400" dirty="0">
                <a:solidFill>
                  <a:srgbClr val="000000"/>
                </a:solidFill>
                <a:latin typeface="Times New Roman" panose="02020603050405020304" pitchFamily="18" charset="0"/>
                <a:cs typeface="Times New Roman" panose="02020603050405020304" pitchFamily="18" charset="0"/>
              </a:rPr>
              <a:t>nearly</a:t>
            </a:r>
            <a:r>
              <a:rPr lang="en-US" sz="2400" kern="1400" dirty="0">
                <a:solidFill>
                  <a:srgbClr val="000000"/>
                </a:solidFill>
                <a:latin typeface="Times New Roman" panose="02020603050405020304" pitchFamily="18" charset="0"/>
                <a:cs typeface="Times New Roman" panose="02020603050405020304" pitchFamily="18" charset="0"/>
              </a:rPr>
              <a:t> all compounds can be at any phase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with proper temperature and pressure. </a:t>
            </a:r>
            <a:br>
              <a:rPr lang="en-US" sz="2400" kern="1400" dirty="0">
                <a:solidFill>
                  <a:srgbClr val="000000"/>
                </a:solidFill>
                <a:latin typeface="Times New Roman" panose="02020603050405020304" pitchFamily="18" charset="0"/>
                <a:cs typeface="Times New Roman" panose="02020603050405020304" pitchFamily="18" charset="0"/>
              </a:rPr>
            </a:br>
            <a:endParaRPr lang="en-US"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33. Where do we find the element melting and boiling points? _______</a:t>
            </a:r>
            <a:br>
              <a:rPr lang="en-US" kern="1400" dirty="0">
                <a:solidFill>
                  <a:srgbClr val="000000"/>
                </a:solidFill>
                <a:latin typeface="Times New Roman" panose="02020603050405020304" pitchFamily="18" charset="0"/>
                <a:cs typeface="Times New Roman" panose="02020603050405020304" pitchFamily="18" charset="0"/>
              </a:rPr>
            </a:br>
            <a:endParaRPr lang="en-US" kern="1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7306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962C94-01CD-4F5C-9192-7B04BD2B8F99}"/>
              </a:ext>
            </a:extLst>
          </p:cNvPr>
          <p:cNvSpPr/>
          <p:nvPr/>
        </p:nvSpPr>
        <p:spPr>
          <a:xfrm>
            <a:off x="0" y="0"/>
            <a:ext cx="9144000" cy="4907434"/>
          </a:xfrm>
          <a:prstGeom prst="rect">
            <a:avLst/>
          </a:prstGeom>
        </p:spPr>
        <p:txBody>
          <a:bodyPr wrap="square">
            <a:spAutoFit/>
          </a:bodyPr>
          <a:lstStyle/>
          <a:p>
            <a:pPr>
              <a:lnSpc>
                <a:spcPct val="119000"/>
              </a:lnSpc>
              <a:spcBef>
                <a:spcPts val="0"/>
              </a:spcBef>
              <a:spcAft>
                <a:spcPts val="600"/>
              </a:spcAft>
            </a:pPr>
            <a:r>
              <a:rPr lang="en-US" sz="3400" b="1" kern="1400" dirty="0">
                <a:solidFill>
                  <a:srgbClr val="003399"/>
                </a:solidFill>
                <a:latin typeface="Times New Roman" panose="02020603050405020304" pitchFamily="18" charset="0"/>
                <a:cs typeface="Times New Roman" panose="02020603050405020304" pitchFamily="18" charset="0"/>
              </a:rPr>
              <a:t>The characteristics of solids, liquids and gases?</a:t>
            </a: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31. </a:t>
            </a:r>
            <a:r>
              <a:rPr lang="en-US" sz="2400" kern="1400" dirty="0">
                <a:solidFill>
                  <a:srgbClr val="FF0000"/>
                </a:solidFill>
                <a:latin typeface="Times New Roman" panose="02020603050405020304" pitchFamily="18" charset="0"/>
                <a:cs typeface="Times New Roman" panose="02020603050405020304" pitchFamily="18" charset="0"/>
              </a:rPr>
              <a:t>True</a:t>
            </a:r>
            <a:r>
              <a:rPr lang="en-US" sz="2400" kern="1400" dirty="0">
                <a:solidFill>
                  <a:srgbClr val="000000"/>
                </a:solidFill>
                <a:latin typeface="Times New Roman" panose="02020603050405020304" pitchFamily="18" charset="0"/>
                <a:cs typeface="Times New Roman" panose="02020603050405020304" pitchFamily="18" charset="0"/>
              </a:rPr>
              <a:t> or False, nearly every substance can be a solid, liquid or a gas?    </a:t>
            </a:r>
            <a:br>
              <a:rPr lang="en-US" sz="2400" kern="1400" dirty="0">
                <a:solidFill>
                  <a:srgbClr val="000000"/>
                </a:solidFill>
                <a:latin typeface="Times New Roman" panose="02020603050405020304" pitchFamily="18" charset="0"/>
                <a:cs typeface="Times New Roman" panose="02020603050405020304" pitchFamily="18" charset="0"/>
              </a:rPr>
            </a:br>
            <a:endParaRPr lang="en-US" sz="2400"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32.  An exceptions is </a:t>
            </a:r>
            <a:r>
              <a:rPr lang="en-US" sz="2400" u="sng" kern="1400" dirty="0">
                <a:solidFill>
                  <a:srgbClr val="000000"/>
                </a:solidFill>
                <a:latin typeface="Times New Roman" panose="02020603050405020304" pitchFamily="18" charset="0"/>
                <a:cs typeface="Times New Roman" panose="02020603050405020304" pitchFamily="18" charset="0"/>
              </a:rPr>
              <a:t>wood</a:t>
            </a:r>
            <a:r>
              <a:rPr lang="en-US" sz="2400" kern="1400" dirty="0">
                <a:solidFill>
                  <a:srgbClr val="000000"/>
                </a:solidFill>
                <a:latin typeface="Times New Roman" panose="02020603050405020304" pitchFamily="18" charset="0"/>
                <a:cs typeface="Times New Roman" panose="02020603050405020304" pitchFamily="18" charset="0"/>
              </a:rPr>
              <a:t>, which is a mixed solid, but combusts before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it melts.  All elements and </a:t>
            </a:r>
            <a:r>
              <a:rPr lang="en-US" sz="2400" i="1" kern="1400" dirty="0">
                <a:solidFill>
                  <a:srgbClr val="000000"/>
                </a:solidFill>
                <a:latin typeface="Times New Roman" panose="02020603050405020304" pitchFamily="18" charset="0"/>
                <a:cs typeface="Times New Roman" panose="02020603050405020304" pitchFamily="18" charset="0"/>
              </a:rPr>
              <a:t>nearly</a:t>
            </a:r>
            <a:r>
              <a:rPr lang="en-US" sz="2400" kern="1400" dirty="0">
                <a:solidFill>
                  <a:srgbClr val="000000"/>
                </a:solidFill>
                <a:latin typeface="Times New Roman" panose="02020603050405020304" pitchFamily="18" charset="0"/>
                <a:cs typeface="Times New Roman" panose="02020603050405020304" pitchFamily="18" charset="0"/>
              </a:rPr>
              <a:t> all compounds can be at any phase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with proper temperature and pressure. </a:t>
            </a:r>
            <a:endParaRPr lang="en-US"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endParaRPr lang="en-US"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33. Where do we find the element melting and boiling points? </a:t>
            </a:r>
            <a:r>
              <a:rPr lang="en-US" sz="2400" kern="1400" dirty="0">
                <a:solidFill>
                  <a:srgbClr val="FF0000"/>
                </a:solidFill>
                <a:latin typeface="Times New Roman" panose="02020603050405020304" pitchFamily="18" charset="0"/>
                <a:cs typeface="Times New Roman" panose="02020603050405020304" pitchFamily="18" charset="0"/>
              </a:rPr>
              <a:t>TABLE S</a:t>
            </a:r>
            <a:br>
              <a:rPr lang="en-US" sz="2400" kern="1400" dirty="0">
                <a:solidFill>
                  <a:srgbClr val="FF0000"/>
                </a:solidFill>
                <a:latin typeface="Times New Roman" panose="02020603050405020304" pitchFamily="18" charset="0"/>
                <a:cs typeface="Times New Roman" panose="02020603050405020304" pitchFamily="18" charset="0"/>
              </a:rPr>
            </a:br>
            <a:endParaRPr lang="en-US" sz="2400" kern="1400" dirty="0">
              <a:solidFill>
                <a:srgbClr val="FF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34.  Where do we find the element freezing and condensing points? ____</a:t>
            </a:r>
            <a:endParaRPr lang="en-US" kern="1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5032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962C94-01CD-4F5C-9192-7B04BD2B8F99}"/>
              </a:ext>
            </a:extLst>
          </p:cNvPr>
          <p:cNvSpPr/>
          <p:nvPr/>
        </p:nvSpPr>
        <p:spPr>
          <a:xfrm>
            <a:off x="0" y="0"/>
            <a:ext cx="9144000" cy="6850017"/>
          </a:xfrm>
          <a:prstGeom prst="rect">
            <a:avLst/>
          </a:prstGeom>
        </p:spPr>
        <p:txBody>
          <a:bodyPr wrap="square">
            <a:spAutoFit/>
          </a:bodyPr>
          <a:lstStyle/>
          <a:p>
            <a:pPr>
              <a:lnSpc>
                <a:spcPct val="119000"/>
              </a:lnSpc>
              <a:spcBef>
                <a:spcPts val="0"/>
              </a:spcBef>
              <a:spcAft>
                <a:spcPts val="600"/>
              </a:spcAft>
            </a:pPr>
            <a:r>
              <a:rPr lang="en-US" sz="3400" b="1" kern="1400" dirty="0">
                <a:solidFill>
                  <a:srgbClr val="003399"/>
                </a:solidFill>
                <a:latin typeface="Times New Roman" panose="02020603050405020304" pitchFamily="18" charset="0"/>
                <a:cs typeface="Times New Roman" panose="02020603050405020304" pitchFamily="18" charset="0"/>
              </a:rPr>
              <a:t>The characteristics of solids, liquids and gases?</a:t>
            </a: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31. </a:t>
            </a:r>
            <a:r>
              <a:rPr lang="en-US" sz="2400" kern="1400" dirty="0">
                <a:solidFill>
                  <a:srgbClr val="FF0000"/>
                </a:solidFill>
                <a:latin typeface="Times New Roman" panose="02020603050405020304" pitchFamily="18" charset="0"/>
                <a:cs typeface="Times New Roman" panose="02020603050405020304" pitchFamily="18" charset="0"/>
              </a:rPr>
              <a:t>True</a:t>
            </a:r>
            <a:r>
              <a:rPr lang="en-US" sz="2400" kern="1400" dirty="0">
                <a:solidFill>
                  <a:srgbClr val="000000"/>
                </a:solidFill>
                <a:latin typeface="Times New Roman" panose="02020603050405020304" pitchFamily="18" charset="0"/>
                <a:cs typeface="Times New Roman" panose="02020603050405020304" pitchFamily="18" charset="0"/>
              </a:rPr>
              <a:t> or False, nearly every substance can be a solid, liquid or a gas?    </a:t>
            </a:r>
            <a:br>
              <a:rPr lang="en-US" sz="2400" kern="1400" dirty="0">
                <a:solidFill>
                  <a:srgbClr val="000000"/>
                </a:solidFill>
                <a:latin typeface="Times New Roman" panose="02020603050405020304" pitchFamily="18" charset="0"/>
                <a:cs typeface="Times New Roman" panose="02020603050405020304" pitchFamily="18" charset="0"/>
              </a:rPr>
            </a:br>
            <a:endParaRPr lang="en-US" sz="2400"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32.  An exceptions is </a:t>
            </a:r>
            <a:r>
              <a:rPr lang="en-US" sz="2400" u="sng" kern="1400" dirty="0">
                <a:solidFill>
                  <a:srgbClr val="000000"/>
                </a:solidFill>
                <a:latin typeface="Times New Roman" panose="02020603050405020304" pitchFamily="18" charset="0"/>
                <a:cs typeface="Times New Roman" panose="02020603050405020304" pitchFamily="18" charset="0"/>
              </a:rPr>
              <a:t>wood</a:t>
            </a:r>
            <a:r>
              <a:rPr lang="en-US" sz="2400" kern="1400" dirty="0">
                <a:solidFill>
                  <a:srgbClr val="000000"/>
                </a:solidFill>
                <a:latin typeface="Times New Roman" panose="02020603050405020304" pitchFamily="18" charset="0"/>
                <a:cs typeface="Times New Roman" panose="02020603050405020304" pitchFamily="18" charset="0"/>
              </a:rPr>
              <a:t>, which is a mixed solid, but combusts before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it melts.  All elements and </a:t>
            </a:r>
            <a:r>
              <a:rPr lang="en-US" sz="2400" i="1" kern="1400" dirty="0">
                <a:solidFill>
                  <a:srgbClr val="000000"/>
                </a:solidFill>
                <a:latin typeface="Times New Roman" panose="02020603050405020304" pitchFamily="18" charset="0"/>
                <a:cs typeface="Times New Roman" panose="02020603050405020304" pitchFamily="18" charset="0"/>
              </a:rPr>
              <a:t>nearly</a:t>
            </a:r>
            <a:r>
              <a:rPr lang="en-US" sz="2400" kern="1400" dirty="0">
                <a:solidFill>
                  <a:srgbClr val="000000"/>
                </a:solidFill>
                <a:latin typeface="Times New Roman" panose="02020603050405020304" pitchFamily="18" charset="0"/>
                <a:cs typeface="Times New Roman" panose="02020603050405020304" pitchFamily="18" charset="0"/>
              </a:rPr>
              <a:t> all compounds can be at any phase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with proper temperature and pressure. </a:t>
            </a:r>
            <a:br>
              <a:rPr lang="en-US" sz="2400" kern="1400" dirty="0">
                <a:solidFill>
                  <a:srgbClr val="000000"/>
                </a:solidFill>
                <a:latin typeface="Times New Roman" panose="02020603050405020304" pitchFamily="18" charset="0"/>
                <a:cs typeface="Times New Roman" panose="02020603050405020304" pitchFamily="18" charset="0"/>
              </a:rPr>
            </a:br>
            <a:endParaRPr lang="en-US"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Bef>
                <a:spcPts val="0"/>
              </a:spcBef>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33. Where do we find the element melting and boiling points? </a:t>
            </a:r>
            <a:r>
              <a:rPr lang="en-US" sz="2400" kern="1400" dirty="0">
                <a:solidFill>
                  <a:srgbClr val="FF0000"/>
                </a:solidFill>
                <a:latin typeface="Times New Roman" panose="02020603050405020304" pitchFamily="18" charset="0"/>
                <a:cs typeface="Times New Roman" panose="02020603050405020304" pitchFamily="18" charset="0"/>
              </a:rPr>
              <a:t>TABLE S</a:t>
            </a:r>
            <a:br>
              <a:rPr lang="en-US" sz="2400" kern="1400" dirty="0">
                <a:solidFill>
                  <a:srgbClr val="FF0000"/>
                </a:solidFill>
                <a:latin typeface="Times New Roman" panose="02020603050405020304" pitchFamily="18" charset="0"/>
                <a:cs typeface="Times New Roman" panose="02020603050405020304" pitchFamily="18" charset="0"/>
              </a:rPr>
            </a:br>
            <a:endParaRPr lang="en-US" sz="2400" kern="1400" dirty="0">
              <a:solidFill>
                <a:srgbClr val="FF0000"/>
              </a:solidFill>
              <a:latin typeface="Times New Roman" panose="02020603050405020304" pitchFamily="18" charset="0"/>
              <a:cs typeface="Times New Roman" panose="02020603050405020304" pitchFamily="18" charset="0"/>
            </a:endParaRPr>
          </a:p>
          <a:p>
            <a:pPr marL="457200" indent="-457200">
              <a:lnSpc>
                <a:spcPct val="119000"/>
              </a:lnSpc>
              <a:spcBef>
                <a:spcPts val="0"/>
              </a:spcBef>
              <a:spcAft>
                <a:spcPts val="600"/>
              </a:spcAft>
              <a:buAutoNum type="arabicPeriod" startAt="34"/>
            </a:pPr>
            <a:r>
              <a:rPr lang="en-US" sz="2400" kern="1400" dirty="0">
                <a:solidFill>
                  <a:srgbClr val="000000"/>
                </a:solidFill>
                <a:latin typeface="Times New Roman" panose="02020603050405020304" pitchFamily="18" charset="0"/>
                <a:cs typeface="Times New Roman" panose="02020603050405020304" pitchFamily="18" charset="0"/>
              </a:rPr>
              <a:t>Where do we find the element freezing and condensing points?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FF0000"/>
                </a:solidFill>
                <a:latin typeface="Times New Roman" panose="02020603050405020304" pitchFamily="18" charset="0"/>
                <a:cs typeface="Times New Roman" panose="02020603050405020304" pitchFamily="18" charset="0"/>
              </a:rPr>
              <a:t>Table S!  </a:t>
            </a:r>
            <a:br>
              <a:rPr lang="en-US" sz="2400" kern="1400" dirty="0">
                <a:solidFill>
                  <a:srgbClr val="FF0000"/>
                </a:solidFill>
                <a:latin typeface="Times New Roman" panose="02020603050405020304" pitchFamily="18" charset="0"/>
                <a:cs typeface="Times New Roman" panose="02020603050405020304" pitchFamily="18" charset="0"/>
              </a:rPr>
            </a:br>
            <a:r>
              <a:rPr lang="en-US" sz="4400" kern="1400" dirty="0">
                <a:solidFill>
                  <a:srgbClr val="FF0000"/>
                </a:solidFill>
                <a:latin typeface="Times New Roman" panose="02020603050405020304" pitchFamily="18" charset="0"/>
                <a:cs typeface="Times New Roman" panose="02020603050405020304" pitchFamily="18" charset="0"/>
              </a:rPr>
              <a:t>Melting point = Freezing point.  </a:t>
            </a:r>
            <a:br>
              <a:rPr lang="en-US" sz="4400" kern="1400" dirty="0">
                <a:solidFill>
                  <a:srgbClr val="FF0000"/>
                </a:solidFill>
                <a:latin typeface="Times New Roman" panose="02020603050405020304" pitchFamily="18" charset="0"/>
                <a:cs typeface="Times New Roman" panose="02020603050405020304" pitchFamily="18" charset="0"/>
              </a:rPr>
            </a:br>
            <a:r>
              <a:rPr lang="en-US" sz="4400" kern="1400" dirty="0">
                <a:solidFill>
                  <a:srgbClr val="FF0000"/>
                </a:solidFill>
                <a:latin typeface="Times New Roman" panose="02020603050405020304" pitchFamily="18" charset="0"/>
                <a:cs typeface="Times New Roman" panose="02020603050405020304" pitchFamily="18" charset="0"/>
              </a:rPr>
              <a:t>Boiling point = Condensation point.  </a:t>
            </a:r>
            <a:endParaRPr lang="en-US" sz="2400" kern="1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4392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rol 1">
            <a:extLst>
              <a:ext uri="{FF2B5EF4-FFF2-40B4-BE49-F238E27FC236}">
                <a16:creationId xmlns:a16="http://schemas.microsoft.com/office/drawing/2014/main" id="{2B1796D3-772E-4953-87CA-19EC41FC2B40}"/>
              </a:ext>
            </a:extLst>
          </p:cNvPr>
          <p:cNvSpPr>
            <a:spLocks noChangeArrowheads="1" noChangeShapeType="1"/>
          </p:cNvSpPr>
          <p:nvPr/>
        </p:nvSpPr>
        <p:spPr bwMode="auto">
          <a:xfrm>
            <a:off x="1600200" y="5295900"/>
            <a:ext cx="6858000" cy="30956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graphicFrame>
        <p:nvGraphicFramePr>
          <p:cNvPr id="6" name="Table 5">
            <a:extLst>
              <a:ext uri="{FF2B5EF4-FFF2-40B4-BE49-F238E27FC236}">
                <a16:creationId xmlns:a16="http://schemas.microsoft.com/office/drawing/2014/main" id="{85696543-00CD-4F2A-8048-B6E7A1997364}"/>
              </a:ext>
            </a:extLst>
          </p:cNvPr>
          <p:cNvGraphicFramePr>
            <a:graphicFrameLocks noGrp="1"/>
          </p:cNvGraphicFramePr>
          <p:nvPr>
            <p:extLst>
              <p:ext uri="{D42A27DB-BD31-4B8C-83A1-F6EECF244321}">
                <p14:modId xmlns:p14="http://schemas.microsoft.com/office/powerpoint/2010/main" val="2257934928"/>
              </p:ext>
            </p:extLst>
          </p:nvPr>
        </p:nvGraphicFramePr>
        <p:xfrm>
          <a:off x="0" y="0"/>
          <a:ext cx="9143999" cy="6858001"/>
        </p:xfrm>
        <a:graphic>
          <a:graphicData uri="http://schemas.openxmlformats.org/drawingml/2006/table">
            <a:tbl>
              <a:tblPr/>
              <a:tblGrid>
                <a:gridCol w="859692">
                  <a:extLst>
                    <a:ext uri="{9D8B030D-6E8A-4147-A177-3AD203B41FA5}">
                      <a16:colId xmlns:a16="http://schemas.microsoft.com/office/drawing/2014/main" val="999450702"/>
                    </a:ext>
                  </a:extLst>
                </a:gridCol>
                <a:gridCol w="1414854">
                  <a:extLst>
                    <a:ext uri="{9D8B030D-6E8A-4147-A177-3AD203B41FA5}">
                      <a16:colId xmlns:a16="http://schemas.microsoft.com/office/drawing/2014/main" val="2121990888"/>
                    </a:ext>
                  </a:extLst>
                </a:gridCol>
                <a:gridCol w="1898311">
                  <a:extLst>
                    <a:ext uri="{9D8B030D-6E8A-4147-A177-3AD203B41FA5}">
                      <a16:colId xmlns:a16="http://schemas.microsoft.com/office/drawing/2014/main" val="1543032569"/>
                    </a:ext>
                  </a:extLst>
                </a:gridCol>
                <a:gridCol w="1845687">
                  <a:extLst>
                    <a:ext uri="{9D8B030D-6E8A-4147-A177-3AD203B41FA5}">
                      <a16:colId xmlns:a16="http://schemas.microsoft.com/office/drawing/2014/main" val="3163592444"/>
                    </a:ext>
                  </a:extLst>
                </a:gridCol>
                <a:gridCol w="1327917">
                  <a:extLst>
                    <a:ext uri="{9D8B030D-6E8A-4147-A177-3AD203B41FA5}">
                      <a16:colId xmlns:a16="http://schemas.microsoft.com/office/drawing/2014/main" val="2682753081"/>
                    </a:ext>
                  </a:extLst>
                </a:gridCol>
                <a:gridCol w="1797538">
                  <a:extLst>
                    <a:ext uri="{9D8B030D-6E8A-4147-A177-3AD203B41FA5}">
                      <a16:colId xmlns:a16="http://schemas.microsoft.com/office/drawing/2014/main" val="4113723955"/>
                    </a:ext>
                  </a:extLst>
                </a:gridCol>
              </a:tblGrid>
              <a:tr h="1451461">
                <a:tc>
                  <a:txBody>
                    <a:bodyPr/>
                    <a:lstStyle/>
                    <a:p>
                      <a:pPr marR="0" indent="0" algn="ctr" rtl="0">
                        <a:lnSpc>
                          <a:spcPct val="119000"/>
                        </a:lnSpc>
                        <a:spcBef>
                          <a:spcPts val="0"/>
                        </a:spcBef>
                        <a:spcAft>
                          <a:spcPts val="600"/>
                        </a:spcAft>
                      </a:pPr>
                      <a:r>
                        <a:rPr lang="en-US" sz="4000" kern="1400" dirty="0">
                          <a:ln>
                            <a:noFill/>
                          </a:ln>
                          <a:solidFill>
                            <a:srgbClr val="0000FF"/>
                          </a:solidFill>
                          <a:effectLst/>
                          <a:latin typeface="Times New Roman" panose="02020603050405020304" pitchFamily="18" charset="0"/>
                          <a:cs typeface="Times New Roman" panose="02020603050405020304" pitchFamily="18" charset="0"/>
                        </a:rPr>
                        <a:t>35</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Particle </a:t>
                      </a:r>
                      <a:br>
                        <a:rPr lang="en-US" sz="2000" kern="1400" dirty="0">
                          <a:ln>
                            <a:noFill/>
                          </a:ln>
                          <a:solidFill>
                            <a:srgbClr val="000000"/>
                          </a:solidFill>
                          <a:effectLst/>
                          <a:latin typeface="Times New Roman" panose="02020603050405020304" pitchFamily="18" charset="0"/>
                          <a:cs typeface="Times New Roman" panose="02020603050405020304" pitchFamily="18" charset="0"/>
                        </a:rPr>
                      </a:br>
                      <a:r>
                        <a:rPr lang="en-US" sz="2000" kern="1400" dirty="0">
                          <a:ln>
                            <a:noFill/>
                          </a:ln>
                          <a:solidFill>
                            <a:srgbClr val="000000"/>
                          </a:solidFill>
                          <a:effectLst/>
                          <a:latin typeface="Times New Roman" panose="02020603050405020304" pitchFamily="18" charset="0"/>
                          <a:cs typeface="Times New Roman" panose="02020603050405020304" pitchFamily="18" charset="0"/>
                        </a:rPr>
                        <a:t>Attraction</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Particle</a:t>
                      </a:r>
                      <a:br>
                        <a:rPr lang="en-US" sz="2000" kern="1400" dirty="0">
                          <a:ln>
                            <a:noFill/>
                          </a:ln>
                          <a:solidFill>
                            <a:srgbClr val="000000"/>
                          </a:solidFill>
                          <a:effectLst/>
                          <a:latin typeface="Times New Roman" panose="02020603050405020304" pitchFamily="18" charset="0"/>
                          <a:cs typeface="Times New Roman" panose="02020603050405020304" pitchFamily="18" charset="0"/>
                        </a:rPr>
                      </a:br>
                      <a:r>
                        <a:rPr lang="en-US" sz="2000" kern="1400" dirty="0">
                          <a:ln>
                            <a:noFill/>
                          </a:ln>
                          <a:solidFill>
                            <a:srgbClr val="000000"/>
                          </a:solidFill>
                          <a:effectLst/>
                          <a:latin typeface="Times New Roman" panose="02020603050405020304" pitchFamily="18" charset="0"/>
                          <a:cs typeface="Times New Roman" panose="02020603050405020304" pitchFamily="18" charset="0"/>
                        </a:rPr>
                        <a:t>Movement</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Particles </a:t>
                      </a:r>
                      <a:br>
                        <a:rPr lang="en-US" sz="2000" kern="1400" dirty="0">
                          <a:ln>
                            <a:noFill/>
                          </a:ln>
                          <a:solidFill>
                            <a:srgbClr val="000000"/>
                          </a:solidFill>
                          <a:effectLst/>
                          <a:latin typeface="Times New Roman" panose="02020603050405020304" pitchFamily="18" charset="0"/>
                          <a:cs typeface="Times New Roman" panose="02020603050405020304" pitchFamily="18" charset="0"/>
                        </a:rPr>
                      </a:br>
                      <a:r>
                        <a:rPr lang="en-US" sz="2000" kern="1400" dirty="0">
                          <a:ln>
                            <a:noFill/>
                          </a:ln>
                          <a:solidFill>
                            <a:srgbClr val="000000"/>
                          </a:solidFill>
                          <a:effectLst/>
                          <a:latin typeface="Times New Roman" panose="02020603050405020304" pitchFamily="18" charset="0"/>
                          <a:cs typeface="Times New Roman" panose="02020603050405020304" pitchFamily="18" charset="0"/>
                        </a:rPr>
                        <a:t>are...</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Relative</a:t>
                      </a:r>
                      <a:br>
                        <a:rPr lang="en-US" sz="2000" kern="1400" dirty="0">
                          <a:ln>
                            <a:noFill/>
                          </a:ln>
                          <a:solidFill>
                            <a:srgbClr val="000000"/>
                          </a:solidFill>
                          <a:effectLst/>
                          <a:latin typeface="Times New Roman" panose="02020603050405020304" pitchFamily="18" charset="0"/>
                          <a:cs typeface="Times New Roman" panose="02020603050405020304" pitchFamily="18" charset="0"/>
                        </a:rPr>
                      </a:br>
                      <a:r>
                        <a:rPr lang="en-US" sz="2000" kern="1400" dirty="0">
                          <a:ln>
                            <a:noFill/>
                          </a:ln>
                          <a:solidFill>
                            <a:srgbClr val="000000"/>
                          </a:solidFill>
                          <a:effectLst/>
                          <a:latin typeface="Times New Roman" panose="02020603050405020304" pitchFamily="18" charset="0"/>
                          <a:cs typeface="Times New Roman" panose="02020603050405020304" pitchFamily="18" charset="0"/>
                        </a:rPr>
                        <a:t>Density</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Compressibility</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8866551"/>
                  </a:ext>
                </a:extLst>
              </a:tr>
              <a:tr h="1657521">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cs typeface="Times New Roman" panose="02020603050405020304" pitchFamily="18" charset="0"/>
                        </a:rPr>
                        <a:t>Solid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extLst>
                  <a:ext uri="{0D108BD9-81ED-4DB2-BD59-A6C34878D82A}">
                    <a16:rowId xmlns:a16="http://schemas.microsoft.com/office/drawing/2014/main" val="3230781272"/>
                  </a:ext>
                </a:extLst>
              </a:tr>
              <a:tr h="1813573">
                <a:tc>
                  <a:txBody>
                    <a:bodyPr/>
                    <a:lstStyle/>
                    <a:p>
                      <a:pPr marR="0" indent="0" algn="ctr" rtl="0">
                        <a:lnSpc>
                          <a:spcPct val="119000"/>
                        </a:lnSpc>
                        <a:spcBef>
                          <a:spcPts val="0"/>
                        </a:spcBef>
                        <a:spcAft>
                          <a:spcPts val="600"/>
                        </a:spcAft>
                      </a:pPr>
                      <a:r>
                        <a:rPr lang="en-US" sz="20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Liquid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R="0" indent="0" algn="ctr" rtl="0">
                        <a:lnSpc>
                          <a:spcPct val="119000"/>
                        </a:lnSpc>
                        <a:spcBef>
                          <a:spcPts val="0"/>
                        </a:spcBef>
                        <a:spcAft>
                          <a:spcPts val="600"/>
                        </a:spcAft>
                      </a:pP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R="0" indent="0" algn="ctr" rtl="0">
                        <a:lnSpc>
                          <a:spcPct val="119000"/>
                        </a:lnSpc>
                        <a:spcBef>
                          <a:spcPts val="0"/>
                        </a:spcBef>
                        <a:spcAft>
                          <a:spcPts val="600"/>
                        </a:spcAft>
                      </a:pP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R="0" indent="0" algn="ctr" rtl="0">
                        <a:lnSpc>
                          <a:spcPct val="119000"/>
                        </a:lnSpc>
                        <a:spcBef>
                          <a:spcPts val="0"/>
                        </a:spcBef>
                        <a:spcAft>
                          <a:spcPts val="600"/>
                        </a:spcAft>
                      </a:pP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R="0" indent="0" algn="ctr" rtl="0">
                        <a:lnSpc>
                          <a:spcPct val="119000"/>
                        </a:lnSpc>
                        <a:spcBef>
                          <a:spcPts val="0"/>
                        </a:spcBef>
                        <a:spcAft>
                          <a:spcPts val="600"/>
                        </a:spcAft>
                      </a:pP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317060928"/>
                  </a:ext>
                </a:extLst>
              </a:tr>
              <a:tr h="1935446">
                <a:tc>
                  <a:txBody>
                    <a:bodyPr/>
                    <a:lstStyle/>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Gas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89824713"/>
                  </a:ext>
                </a:extLst>
              </a:tr>
            </a:tbl>
          </a:graphicData>
        </a:graphic>
      </p:graphicFrame>
    </p:spTree>
    <p:extLst>
      <p:ext uri="{BB962C8B-B14F-4D97-AF65-F5344CB8AC3E}">
        <p14:creationId xmlns:p14="http://schemas.microsoft.com/office/powerpoint/2010/main" val="20284046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D214D-5109-5D24-F2C4-CF4BEB215C4D}"/>
            </a:ext>
          </a:extLst>
        </p:cNvPr>
        <p:cNvGrpSpPr/>
        <p:nvPr/>
      </p:nvGrpSpPr>
      <p:grpSpPr>
        <a:xfrm>
          <a:off x="0" y="0"/>
          <a:ext cx="0" cy="0"/>
          <a:chOff x="0" y="0"/>
          <a:chExt cx="0" cy="0"/>
        </a:xfrm>
      </p:grpSpPr>
      <p:sp>
        <p:nvSpPr>
          <p:cNvPr id="3" name="Control 1">
            <a:extLst>
              <a:ext uri="{FF2B5EF4-FFF2-40B4-BE49-F238E27FC236}">
                <a16:creationId xmlns:a16="http://schemas.microsoft.com/office/drawing/2014/main" id="{AC820067-C83E-B1BB-7D77-AD908BD2A14E}"/>
              </a:ext>
            </a:extLst>
          </p:cNvPr>
          <p:cNvSpPr>
            <a:spLocks noChangeArrowheads="1" noChangeShapeType="1"/>
          </p:cNvSpPr>
          <p:nvPr/>
        </p:nvSpPr>
        <p:spPr bwMode="auto">
          <a:xfrm>
            <a:off x="1600200" y="5295900"/>
            <a:ext cx="6858000" cy="30956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graphicFrame>
        <p:nvGraphicFramePr>
          <p:cNvPr id="6" name="Table 5">
            <a:extLst>
              <a:ext uri="{FF2B5EF4-FFF2-40B4-BE49-F238E27FC236}">
                <a16:creationId xmlns:a16="http://schemas.microsoft.com/office/drawing/2014/main" id="{A2F4C320-71B2-F4C6-09D9-243C17239BB0}"/>
              </a:ext>
            </a:extLst>
          </p:cNvPr>
          <p:cNvGraphicFramePr>
            <a:graphicFrameLocks noGrp="1"/>
          </p:cNvGraphicFramePr>
          <p:nvPr/>
        </p:nvGraphicFramePr>
        <p:xfrm>
          <a:off x="0" y="0"/>
          <a:ext cx="9143999" cy="6858001"/>
        </p:xfrm>
        <a:graphic>
          <a:graphicData uri="http://schemas.openxmlformats.org/drawingml/2006/table">
            <a:tbl>
              <a:tblPr/>
              <a:tblGrid>
                <a:gridCol w="859692">
                  <a:extLst>
                    <a:ext uri="{9D8B030D-6E8A-4147-A177-3AD203B41FA5}">
                      <a16:colId xmlns:a16="http://schemas.microsoft.com/office/drawing/2014/main" val="999450702"/>
                    </a:ext>
                  </a:extLst>
                </a:gridCol>
                <a:gridCol w="1414854">
                  <a:extLst>
                    <a:ext uri="{9D8B030D-6E8A-4147-A177-3AD203B41FA5}">
                      <a16:colId xmlns:a16="http://schemas.microsoft.com/office/drawing/2014/main" val="2121990888"/>
                    </a:ext>
                  </a:extLst>
                </a:gridCol>
                <a:gridCol w="1898311">
                  <a:extLst>
                    <a:ext uri="{9D8B030D-6E8A-4147-A177-3AD203B41FA5}">
                      <a16:colId xmlns:a16="http://schemas.microsoft.com/office/drawing/2014/main" val="1543032569"/>
                    </a:ext>
                  </a:extLst>
                </a:gridCol>
                <a:gridCol w="1845687">
                  <a:extLst>
                    <a:ext uri="{9D8B030D-6E8A-4147-A177-3AD203B41FA5}">
                      <a16:colId xmlns:a16="http://schemas.microsoft.com/office/drawing/2014/main" val="3163592444"/>
                    </a:ext>
                  </a:extLst>
                </a:gridCol>
                <a:gridCol w="1327917">
                  <a:extLst>
                    <a:ext uri="{9D8B030D-6E8A-4147-A177-3AD203B41FA5}">
                      <a16:colId xmlns:a16="http://schemas.microsoft.com/office/drawing/2014/main" val="2682753081"/>
                    </a:ext>
                  </a:extLst>
                </a:gridCol>
                <a:gridCol w="1797538">
                  <a:extLst>
                    <a:ext uri="{9D8B030D-6E8A-4147-A177-3AD203B41FA5}">
                      <a16:colId xmlns:a16="http://schemas.microsoft.com/office/drawing/2014/main" val="4113723955"/>
                    </a:ext>
                  </a:extLst>
                </a:gridCol>
              </a:tblGrid>
              <a:tr h="1451461">
                <a:tc>
                  <a:txBody>
                    <a:bodyPr/>
                    <a:lstStyle/>
                    <a:p>
                      <a:pPr marR="0" indent="0" algn="ctr" rtl="0">
                        <a:lnSpc>
                          <a:spcPct val="119000"/>
                        </a:lnSpc>
                        <a:spcBef>
                          <a:spcPts val="0"/>
                        </a:spcBef>
                        <a:spcAft>
                          <a:spcPts val="600"/>
                        </a:spcAft>
                      </a:pPr>
                      <a:r>
                        <a:rPr lang="en-US" sz="4000" kern="1400" dirty="0">
                          <a:ln>
                            <a:noFill/>
                          </a:ln>
                          <a:solidFill>
                            <a:srgbClr val="0000FF"/>
                          </a:solidFill>
                          <a:effectLst/>
                          <a:latin typeface="Times New Roman" panose="02020603050405020304" pitchFamily="18" charset="0"/>
                          <a:cs typeface="Times New Roman" panose="02020603050405020304" pitchFamily="18" charset="0"/>
                        </a:rPr>
                        <a:t>35</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Particle </a:t>
                      </a:r>
                      <a:br>
                        <a:rPr lang="en-US" sz="2000" kern="1400" dirty="0">
                          <a:ln>
                            <a:noFill/>
                          </a:ln>
                          <a:solidFill>
                            <a:srgbClr val="000000"/>
                          </a:solidFill>
                          <a:effectLst/>
                          <a:latin typeface="Times New Roman" panose="02020603050405020304" pitchFamily="18" charset="0"/>
                          <a:cs typeface="Times New Roman" panose="02020603050405020304" pitchFamily="18" charset="0"/>
                        </a:rPr>
                      </a:br>
                      <a:r>
                        <a:rPr lang="en-US" sz="2000" kern="1400" dirty="0">
                          <a:ln>
                            <a:noFill/>
                          </a:ln>
                          <a:solidFill>
                            <a:srgbClr val="000000"/>
                          </a:solidFill>
                          <a:effectLst/>
                          <a:latin typeface="Times New Roman" panose="02020603050405020304" pitchFamily="18" charset="0"/>
                          <a:cs typeface="Times New Roman" panose="02020603050405020304" pitchFamily="18" charset="0"/>
                        </a:rPr>
                        <a:t>Attraction</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Particle</a:t>
                      </a:r>
                      <a:br>
                        <a:rPr lang="en-US" sz="2000" kern="1400" dirty="0">
                          <a:ln>
                            <a:noFill/>
                          </a:ln>
                          <a:solidFill>
                            <a:srgbClr val="000000"/>
                          </a:solidFill>
                          <a:effectLst/>
                          <a:latin typeface="Times New Roman" panose="02020603050405020304" pitchFamily="18" charset="0"/>
                          <a:cs typeface="Times New Roman" panose="02020603050405020304" pitchFamily="18" charset="0"/>
                        </a:rPr>
                      </a:br>
                      <a:r>
                        <a:rPr lang="en-US" sz="2000" kern="1400" dirty="0">
                          <a:ln>
                            <a:noFill/>
                          </a:ln>
                          <a:solidFill>
                            <a:srgbClr val="000000"/>
                          </a:solidFill>
                          <a:effectLst/>
                          <a:latin typeface="Times New Roman" panose="02020603050405020304" pitchFamily="18" charset="0"/>
                          <a:cs typeface="Times New Roman" panose="02020603050405020304" pitchFamily="18" charset="0"/>
                        </a:rPr>
                        <a:t>Movement</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Particles </a:t>
                      </a:r>
                      <a:br>
                        <a:rPr lang="en-US" sz="2000" kern="1400" dirty="0">
                          <a:ln>
                            <a:noFill/>
                          </a:ln>
                          <a:solidFill>
                            <a:srgbClr val="000000"/>
                          </a:solidFill>
                          <a:effectLst/>
                          <a:latin typeface="Times New Roman" panose="02020603050405020304" pitchFamily="18" charset="0"/>
                          <a:cs typeface="Times New Roman" panose="02020603050405020304" pitchFamily="18" charset="0"/>
                        </a:rPr>
                      </a:br>
                      <a:r>
                        <a:rPr lang="en-US" sz="2000" kern="1400" dirty="0">
                          <a:ln>
                            <a:noFill/>
                          </a:ln>
                          <a:solidFill>
                            <a:srgbClr val="000000"/>
                          </a:solidFill>
                          <a:effectLst/>
                          <a:latin typeface="Times New Roman" panose="02020603050405020304" pitchFamily="18" charset="0"/>
                          <a:cs typeface="Times New Roman" panose="02020603050405020304" pitchFamily="18" charset="0"/>
                        </a:rPr>
                        <a:t>are...</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Relative</a:t>
                      </a:r>
                      <a:br>
                        <a:rPr lang="en-US" sz="2000" kern="1400" dirty="0">
                          <a:ln>
                            <a:noFill/>
                          </a:ln>
                          <a:solidFill>
                            <a:srgbClr val="000000"/>
                          </a:solidFill>
                          <a:effectLst/>
                          <a:latin typeface="Times New Roman" panose="02020603050405020304" pitchFamily="18" charset="0"/>
                          <a:cs typeface="Times New Roman" panose="02020603050405020304" pitchFamily="18" charset="0"/>
                        </a:rPr>
                      </a:br>
                      <a:r>
                        <a:rPr lang="en-US" sz="2000" kern="1400" dirty="0">
                          <a:ln>
                            <a:noFill/>
                          </a:ln>
                          <a:solidFill>
                            <a:srgbClr val="000000"/>
                          </a:solidFill>
                          <a:effectLst/>
                          <a:latin typeface="Times New Roman" panose="02020603050405020304" pitchFamily="18" charset="0"/>
                          <a:cs typeface="Times New Roman" panose="02020603050405020304" pitchFamily="18" charset="0"/>
                        </a:rPr>
                        <a:t>Density</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cs typeface="Times New Roman" panose="02020603050405020304" pitchFamily="18" charset="0"/>
                        </a:rPr>
                        <a:t>Compressibility</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8866551"/>
                  </a:ext>
                </a:extLst>
              </a:tr>
              <a:tr h="1657521">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cs typeface="Times New Roman" panose="02020603050405020304" pitchFamily="18" charset="0"/>
                        </a:rPr>
                        <a:t>Solid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strong </a:t>
                      </a: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 almost none</a:t>
                      </a:r>
                      <a:br>
                        <a:rPr lang="en-US" sz="2000" kern="1400" dirty="0">
                          <a:ln>
                            <a:noFill/>
                          </a:ln>
                          <a:solidFill>
                            <a:srgbClr val="FF0000"/>
                          </a:solidFill>
                          <a:effectLst/>
                          <a:latin typeface="Times New Roman" panose="02020603050405020304" pitchFamily="18" charset="0"/>
                        </a:rPr>
                      </a:br>
                      <a:r>
                        <a:rPr lang="en-US" sz="2000" kern="1400" dirty="0">
                          <a:ln>
                            <a:noFill/>
                          </a:ln>
                          <a:solidFill>
                            <a:srgbClr val="FF0000"/>
                          </a:solidFill>
                          <a:effectLst/>
                          <a:latin typeface="Times New Roman" panose="02020603050405020304" pitchFamily="18" charset="0"/>
                        </a:rPr>
                        <a:t>just a </a:t>
                      </a:r>
                      <a:br>
                        <a:rPr lang="en-US" sz="2000" kern="1400" dirty="0">
                          <a:ln>
                            <a:noFill/>
                          </a:ln>
                          <a:solidFill>
                            <a:srgbClr val="FF0000"/>
                          </a:solidFill>
                          <a:effectLst/>
                          <a:latin typeface="Times New Roman" panose="02020603050405020304" pitchFamily="18" charset="0"/>
                        </a:rPr>
                      </a:br>
                      <a:r>
                        <a:rPr lang="en-US" sz="2000" kern="1400" dirty="0">
                          <a:ln>
                            <a:noFill/>
                          </a:ln>
                          <a:solidFill>
                            <a:srgbClr val="FF0000"/>
                          </a:solidFill>
                          <a:effectLst/>
                          <a:latin typeface="Times New Roman" panose="02020603050405020304" pitchFamily="18" charset="0"/>
                        </a:rPr>
                        <a:t>slight vibration</a:t>
                      </a: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 stuck</a:t>
                      </a:r>
                      <a:br>
                        <a:rPr lang="en-US" sz="2000" kern="1400" dirty="0">
                          <a:ln>
                            <a:noFill/>
                          </a:ln>
                          <a:solidFill>
                            <a:srgbClr val="FF0000"/>
                          </a:solidFill>
                          <a:effectLst/>
                          <a:latin typeface="Times New Roman" panose="02020603050405020304" pitchFamily="18" charset="0"/>
                        </a:rPr>
                      </a:br>
                      <a:r>
                        <a:rPr lang="en-US" sz="2000" kern="1400" dirty="0">
                          <a:ln>
                            <a:noFill/>
                          </a:ln>
                          <a:solidFill>
                            <a:srgbClr val="FF0000"/>
                          </a:solidFill>
                          <a:effectLst/>
                          <a:latin typeface="Times New Roman" panose="02020603050405020304" pitchFamily="18" charset="0"/>
                        </a:rPr>
                        <a:t> together</a:t>
                      </a: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usually </a:t>
                      </a:r>
                      <a:br>
                        <a:rPr lang="en-US" sz="2000" kern="1400" dirty="0">
                          <a:ln>
                            <a:noFill/>
                          </a:ln>
                          <a:solidFill>
                            <a:srgbClr val="FF0000"/>
                          </a:solidFill>
                          <a:effectLst/>
                          <a:latin typeface="Times New Roman" panose="02020603050405020304" pitchFamily="18" charset="0"/>
                        </a:rPr>
                      </a:br>
                      <a:r>
                        <a:rPr lang="en-US" sz="2000" kern="1400" dirty="0">
                          <a:ln>
                            <a:noFill/>
                          </a:ln>
                          <a:solidFill>
                            <a:srgbClr val="FF0000"/>
                          </a:solidFill>
                          <a:effectLst/>
                          <a:latin typeface="Times New Roman" panose="02020603050405020304" pitchFamily="18" charset="0"/>
                        </a:rPr>
                        <a:t>highest </a:t>
                      </a: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almost </a:t>
                      </a:r>
                      <a:br>
                        <a:rPr lang="en-US" sz="2000" kern="1400" dirty="0">
                          <a:ln>
                            <a:noFill/>
                          </a:ln>
                          <a:solidFill>
                            <a:srgbClr val="FF0000"/>
                          </a:solidFill>
                          <a:effectLst/>
                          <a:latin typeface="Times New Roman" panose="02020603050405020304" pitchFamily="18" charset="0"/>
                        </a:rPr>
                      </a:br>
                      <a:r>
                        <a:rPr lang="en-US" sz="2000" kern="1400" dirty="0">
                          <a:ln>
                            <a:noFill/>
                          </a:ln>
                          <a:solidFill>
                            <a:srgbClr val="FF0000"/>
                          </a:solidFill>
                          <a:effectLst/>
                          <a:latin typeface="Times New Roman" panose="02020603050405020304" pitchFamily="18" charset="0"/>
                        </a:rPr>
                        <a:t>zero</a:t>
                      </a: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F8E4"/>
                    </a:solidFill>
                  </a:tcPr>
                </a:tc>
                <a:extLst>
                  <a:ext uri="{0D108BD9-81ED-4DB2-BD59-A6C34878D82A}">
                    <a16:rowId xmlns:a16="http://schemas.microsoft.com/office/drawing/2014/main" val="3230781272"/>
                  </a:ext>
                </a:extLst>
              </a:tr>
              <a:tr h="1813573">
                <a:tc>
                  <a:txBody>
                    <a:bodyPr/>
                    <a:lstStyle/>
                    <a:p>
                      <a:pPr marR="0" indent="0" algn="ctr" rtl="0">
                        <a:lnSpc>
                          <a:spcPct val="119000"/>
                        </a:lnSpc>
                        <a:spcBef>
                          <a:spcPts val="0"/>
                        </a:spcBef>
                        <a:spcAft>
                          <a:spcPts val="600"/>
                        </a:spcAft>
                      </a:pPr>
                      <a:r>
                        <a:rPr lang="en-US" sz="20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Liquid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 pretty strong</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 particles flow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all over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each other</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 sticky</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but not stuck</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 usually medium</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000" kern="1400" dirty="0">
                          <a:ln>
                            <a:noFill/>
                          </a:ln>
                          <a:solidFill>
                            <a:srgbClr val="000000"/>
                          </a:solidFill>
                          <a:effectLst/>
                          <a:latin typeface="Times New Roman" panose="02020603050405020304" pitchFamily="18" charset="0"/>
                        </a:rPr>
                        <a:t> almost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zero</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317060928"/>
                  </a:ext>
                </a:extLst>
              </a:tr>
              <a:tr h="1935446">
                <a:tc>
                  <a:txBody>
                    <a:bodyPr/>
                    <a:lstStyle/>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Gas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rPr>
                        <a:t> weak, almost</a:t>
                      </a:r>
                      <a:br>
                        <a:rPr lang="en-US" sz="2000" kern="1400" dirty="0">
                          <a:ln>
                            <a:noFill/>
                          </a:ln>
                          <a:solidFill>
                            <a:srgbClr val="0000CC"/>
                          </a:solidFill>
                          <a:effectLst/>
                          <a:latin typeface="Times New Roman" panose="02020603050405020304" pitchFamily="18" charset="0"/>
                        </a:rPr>
                      </a:br>
                      <a:r>
                        <a:rPr lang="en-US" sz="2000" kern="1400" dirty="0">
                          <a:ln>
                            <a:noFill/>
                          </a:ln>
                          <a:solidFill>
                            <a:srgbClr val="0000CC"/>
                          </a:solidFill>
                          <a:effectLst/>
                          <a:latin typeface="Times New Roman" panose="02020603050405020304" pitchFamily="18" charset="0"/>
                        </a:rPr>
                        <a:t>nonexistent</a:t>
                      </a: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rPr>
                        <a:t> rapid, in </a:t>
                      </a:r>
                      <a:br>
                        <a:rPr lang="en-US" sz="2000" kern="1400" dirty="0">
                          <a:ln>
                            <a:noFill/>
                          </a:ln>
                          <a:solidFill>
                            <a:srgbClr val="0000CC"/>
                          </a:solidFill>
                          <a:effectLst/>
                          <a:latin typeface="Times New Roman" panose="02020603050405020304" pitchFamily="18" charset="0"/>
                        </a:rPr>
                      </a:br>
                      <a:r>
                        <a:rPr lang="en-US" sz="2000" kern="1400" dirty="0">
                          <a:ln>
                            <a:noFill/>
                          </a:ln>
                          <a:solidFill>
                            <a:srgbClr val="0000CC"/>
                          </a:solidFill>
                          <a:effectLst/>
                          <a:latin typeface="Times New Roman" panose="02020603050405020304" pitchFamily="18" charset="0"/>
                        </a:rPr>
                        <a:t>straight lines, with many collisions</a:t>
                      </a: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rPr>
                        <a:t>hardly ever touch except </a:t>
                      </a:r>
                      <a:br>
                        <a:rPr lang="en-US" sz="2000" kern="1400" dirty="0">
                          <a:ln>
                            <a:noFill/>
                          </a:ln>
                          <a:solidFill>
                            <a:srgbClr val="0000CC"/>
                          </a:solidFill>
                          <a:effectLst/>
                          <a:latin typeface="Times New Roman" panose="02020603050405020304" pitchFamily="18" charset="0"/>
                        </a:rPr>
                      </a:br>
                      <a:r>
                        <a:rPr lang="en-US" sz="2000" kern="1400" dirty="0">
                          <a:ln>
                            <a:noFill/>
                          </a:ln>
                          <a:solidFill>
                            <a:srgbClr val="0000CC"/>
                          </a:solidFill>
                          <a:effectLst/>
                          <a:latin typeface="Times New Roman" panose="02020603050405020304" pitchFamily="18" charset="0"/>
                        </a:rPr>
                        <a:t>to collide off </a:t>
                      </a:r>
                      <a:br>
                        <a:rPr lang="en-US" sz="2000" kern="1400" dirty="0">
                          <a:ln>
                            <a:noFill/>
                          </a:ln>
                          <a:solidFill>
                            <a:srgbClr val="0000CC"/>
                          </a:solidFill>
                          <a:effectLst/>
                          <a:latin typeface="Times New Roman" panose="02020603050405020304" pitchFamily="18" charset="0"/>
                        </a:rPr>
                      </a:br>
                      <a:r>
                        <a:rPr lang="en-US" sz="2000" kern="1400" dirty="0">
                          <a:ln>
                            <a:noFill/>
                          </a:ln>
                          <a:solidFill>
                            <a:srgbClr val="0000CC"/>
                          </a:solidFill>
                          <a:effectLst/>
                          <a:latin typeface="Times New Roman" panose="02020603050405020304" pitchFamily="18" charset="0"/>
                        </a:rPr>
                        <a:t>of each other </a:t>
                      </a: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rPr>
                        <a:t> always</a:t>
                      </a:r>
                      <a:br>
                        <a:rPr lang="en-US" sz="2000" kern="1400" dirty="0">
                          <a:ln>
                            <a:noFill/>
                          </a:ln>
                          <a:solidFill>
                            <a:srgbClr val="0000CC"/>
                          </a:solidFill>
                          <a:effectLst/>
                          <a:latin typeface="Times New Roman" panose="02020603050405020304" pitchFamily="18" charset="0"/>
                        </a:rPr>
                      </a:br>
                      <a:r>
                        <a:rPr lang="en-US" sz="2000" kern="1400" dirty="0">
                          <a:ln>
                            <a:noFill/>
                          </a:ln>
                          <a:solidFill>
                            <a:srgbClr val="0000CC"/>
                          </a:solidFill>
                          <a:effectLst/>
                          <a:latin typeface="Times New Roman" panose="02020603050405020304" pitchFamily="18" charset="0"/>
                        </a:rPr>
                        <a:t>lowest</a:t>
                      </a: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rPr>
                        <a:t> gases </a:t>
                      </a:r>
                      <a:br>
                        <a:rPr lang="en-US" sz="2000" kern="1400" dirty="0">
                          <a:ln>
                            <a:noFill/>
                          </a:ln>
                          <a:solidFill>
                            <a:srgbClr val="0000CC"/>
                          </a:solidFill>
                          <a:effectLst/>
                          <a:latin typeface="Times New Roman" panose="02020603050405020304" pitchFamily="18" charset="0"/>
                        </a:rPr>
                      </a:br>
                      <a:r>
                        <a:rPr lang="en-US" sz="2000" kern="1400" dirty="0">
                          <a:ln>
                            <a:noFill/>
                          </a:ln>
                          <a:solidFill>
                            <a:srgbClr val="0000CC"/>
                          </a:solidFill>
                          <a:effectLst/>
                          <a:latin typeface="Times New Roman" panose="02020603050405020304" pitchFamily="18" charset="0"/>
                        </a:rPr>
                        <a:t>compress </a:t>
                      </a:r>
                      <a:br>
                        <a:rPr lang="en-US" sz="2000" kern="1400" dirty="0">
                          <a:ln>
                            <a:noFill/>
                          </a:ln>
                          <a:solidFill>
                            <a:srgbClr val="0000CC"/>
                          </a:solidFill>
                          <a:effectLst/>
                          <a:latin typeface="Times New Roman" panose="02020603050405020304" pitchFamily="18" charset="0"/>
                        </a:rPr>
                      </a:br>
                      <a:r>
                        <a:rPr lang="en-US" sz="2000" kern="1400" dirty="0">
                          <a:ln>
                            <a:noFill/>
                          </a:ln>
                          <a:solidFill>
                            <a:srgbClr val="0000CC"/>
                          </a:solidFill>
                          <a:effectLst/>
                          <a:latin typeface="Times New Roman" panose="02020603050405020304" pitchFamily="18" charset="0"/>
                        </a:rPr>
                        <a:t>a lot!</a:t>
                      </a:r>
                      <a:endParaRPr lang="en-US" sz="2000" kern="1400" dirty="0">
                        <a:ln>
                          <a:noFill/>
                        </a:ln>
                        <a:solidFill>
                          <a:srgbClr val="0000CC"/>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89824713"/>
                  </a:ext>
                </a:extLst>
              </a:tr>
            </a:tbl>
          </a:graphicData>
        </a:graphic>
      </p:graphicFrame>
    </p:spTree>
    <p:extLst>
      <p:ext uri="{BB962C8B-B14F-4D97-AF65-F5344CB8AC3E}">
        <p14:creationId xmlns:p14="http://schemas.microsoft.com/office/powerpoint/2010/main" val="3398647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8165D197-C930-471A-9956-437A892E9873}"/>
              </a:ext>
            </a:extLst>
          </p:cNvPr>
          <p:cNvSpPr/>
          <p:nvPr/>
        </p:nvSpPr>
        <p:spPr>
          <a:xfrm>
            <a:off x="6522091" y="18669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Rounded Corners 47">
            <a:extLst>
              <a:ext uri="{FF2B5EF4-FFF2-40B4-BE49-F238E27FC236}">
                <a16:creationId xmlns:a16="http://schemas.microsoft.com/office/drawing/2014/main" id="{EF2D76E8-38DF-4A5C-8F6B-31EF76111685}"/>
              </a:ext>
            </a:extLst>
          </p:cNvPr>
          <p:cNvSpPr/>
          <p:nvPr/>
        </p:nvSpPr>
        <p:spPr>
          <a:xfrm>
            <a:off x="3479237" y="18288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id="{40C9BB80-8D1E-444D-9E58-30F786D9641F}"/>
              </a:ext>
            </a:extLst>
          </p:cNvPr>
          <p:cNvGraphicFramePr>
            <a:graphicFrameLocks noGrp="1"/>
          </p:cNvGraphicFramePr>
          <p:nvPr>
            <p:extLst>
              <p:ext uri="{D42A27DB-BD31-4B8C-83A1-F6EECF244321}">
                <p14:modId xmlns:p14="http://schemas.microsoft.com/office/powerpoint/2010/main" val="1678376107"/>
              </p:ext>
            </p:extLst>
          </p:nvPr>
        </p:nvGraphicFramePr>
        <p:xfrm>
          <a:off x="0" y="6230"/>
          <a:ext cx="9144000" cy="6851770"/>
        </p:xfrm>
        <a:graphic>
          <a:graphicData uri="http://schemas.openxmlformats.org/drawingml/2006/table">
            <a:tbl>
              <a:tblPr/>
              <a:tblGrid>
                <a:gridCol w="3048000">
                  <a:extLst>
                    <a:ext uri="{9D8B030D-6E8A-4147-A177-3AD203B41FA5}">
                      <a16:colId xmlns:a16="http://schemas.microsoft.com/office/drawing/2014/main" val="2081376768"/>
                    </a:ext>
                  </a:extLst>
                </a:gridCol>
                <a:gridCol w="3048000">
                  <a:extLst>
                    <a:ext uri="{9D8B030D-6E8A-4147-A177-3AD203B41FA5}">
                      <a16:colId xmlns:a16="http://schemas.microsoft.com/office/drawing/2014/main" val="1304069369"/>
                    </a:ext>
                  </a:extLst>
                </a:gridCol>
                <a:gridCol w="3048000">
                  <a:extLst>
                    <a:ext uri="{9D8B030D-6E8A-4147-A177-3AD203B41FA5}">
                      <a16:colId xmlns:a16="http://schemas.microsoft.com/office/drawing/2014/main" val="755363901"/>
                    </a:ext>
                  </a:extLst>
                </a:gridCol>
              </a:tblGrid>
              <a:tr h="881992">
                <a:tc gridSpan="3">
                  <a:txBody>
                    <a:bodyPr/>
                    <a:lstStyle/>
                    <a:p>
                      <a:pPr marR="0" indent="0" algn="l" rtl="0">
                        <a:lnSpc>
                          <a:spcPct val="119000"/>
                        </a:lnSpc>
                        <a:spcBef>
                          <a:spcPts val="0"/>
                        </a:spcBef>
                        <a:spcAft>
                          <a:spcPts val="600"/>
                        </a:spcAft>
                      </a:pPr>
                      <a:r>
                        <a:rPr lang="en-US" sz="2000" kern="1400" dirty="0">
                          <a:ln>
                            <a:noFill/>
                          </a:ln>
                          <a:solidFill>
                            <a:schemeClr val="bg1"/>
                          </a:solidFill>
                          <a:effectLst/>
                          <a:latin typeface="Times New Roman" panose="02020603050405020304" pitchFamily="18" charset="0"/>
                        </a:rPr>
                        <a:t>36.  Draw the particle diagrams of a solid, liquid and a gas in the boxes below.  </a:t>
                      </a:r>
                      <a:endParaRPr lang="en-US" sz="1400" kern="1400" dirty="0">
                        <a:ln>
                          <a:noFill/>
                        </a:ln>
                        <a:solidFill>
                          <a:schemeClr val="bg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217222"/>
                  </a:ext>
                </a:extLst>
              </a:tr>
              <a:tr h="5969778">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SOLID</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LIQUID</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GAS</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1501814"/>
                  </a:ext>
                </a:extLst>
              </a:tr>
            </a:tbl>
          </a:graphicData>
        </a:graphic>
      </p:graphicFrame>
      <p:sp>
        <p:nvSpPr>
          <p:cNvPr id="3" name="Control 1">
            <a:extLst>
              <a:ext uri="{FF2B5EF4-FFF2-40B4-BE49-F238E27FC236}">
                <a16:creationId xmlns:a16="http://schemas.microsoft.com/office/drawing/2014/main" id="{0416262E-F0C6-48FB-9E1C-29E687738546}"/>
              </a:ext>
            </a:extLst>
          </p:cNvPr>
          <p:cNvSpPr>
            <a:spLocks noChangeArrowheads="1" noChangeShapeType="1"/>
          </p:cNvSpPr>
          <p:nvPr/>
        </p:nvSpPr>
        <p:spPr bwMode="auto">
          <a:xfrm>
            <a:off x="1614488" y="9212263"/>
            <a:ext cx="6848475" cy="2835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5" name="Rectangle: Rounded Corners 4">
            <a:extLst>
              <a:ext uri="{FF2B5EF4-FFF2-40B4-BE49-F238E27FC236}">
                <a16:creationId xmlns:a16="http://schemas.microsoft.com/office/drawing/2014/main" id="{F57FA859-BBAD-465C-88FC-5A2FF3E60F8C}"/>
              </a:ext>
            </a:extLst>
          </p:cNvPr>
          <p:cNvSpPr/>
          <p:nvPr/>
        </p:nvSpPr>
        <p:spPr>
          <a:xfrm>
            <a:off x="381000" y="18288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956973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8165D197-C930-471A-9956-437A892E9873}"/>
              </a:ext>
            </a:extLst>
          </p:cNvPr>
          <p:cNvSpPr/>
          <p:nvPr/>
        </p:nvSpPr>
        <p:spPr>
          <a:xfrm>
            <a:off x="6522091" y="18669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Rounded Corners 47">
            <a:extLst>
              <a:ext uri="{FF2B5EF4-FFF2-40B4-BE49-F238E27FC236}">
                <a16:creationId xmlns:a16="http://schemas.microsoft.com/office/drawing/2014/main" id="{EF2D76E8-38DF-4A5C-8F6B-31EF76111685}"/>
              </a:ext>
            </a:extLst>
          </p:cNvPr>
          <p:cNvSpPr/>
          <p:nvPr/>
        </p:nvSpPr>
        <p:spPr>
          <a:xfrm>
            <a:off x="3479237" y="18288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id="{40C9BB80-8D1E-444D-9E58-30F786D9641F}"/>
              </a:ext>
            </a:extLst>
          </p:cNvPr>
          <p:cNvGraphicFramePr>
            <a:graphicFrameLocks noGrp="1"/>
          </p:cNvGraphicFramePr>
          <p:nvPr>
            <p:extLst>
              <p:ext uri="{D42A27DB-BD31-4B8C-83A1-F6EECF244321}">
                <p14:modId xmlns:p14="http://schemas.microsoft.com/office/powerpoint/2010/main" val="206598353"/>
              </p:ext>
            </p:extLst>
          </p:nvPr>
        </p:nvGraphicFramePr>
        <p:xfrm>
          <a:off x="0" y="6230"/>
          <a:ext cx="9144000" cy="6851770"/>
        </p:xfrm>
        <a:graphic>
          <a:graphicData uri="http://schemas.openxmlformats.org/drawingml/2006/table">
            <a:tbl>
              <a:tblPr/>
              <a:tblGrid>
                <a:gridCol w="3048000">
                  <a:extLst>
                    <a:ext uri="{9D8B030D-6E8A-4147-A177-3AD203B41FA5}">
                      <a16:colId xmlns:a16="http://schemas.microsoft.com/office/drawing/2014/main" val="2081376768"/>
                    </a:ext>
                  </a:extLst>
                </a:gridCol>
                <a:gridCol w="3048000">
                  <a:extLst>
                    <a:ext uri="{9D8B030D-6E8A-4147-A177-3AD203B41FA5}">
                      <a16:colId xmlns:a16="http://schemas.microsoft.com/office/drawing/2014/main" val="1304069369"/>
                    </a:ext>
                  </a:extLst>
                </a:gridCol>
                <a:gridCol w="3048000">
                  <a:extLst>
                    <a:ext uri="{9D8B030D-6E8A-4147-A177-3AD203B41FA5}">
                      <a16:colId xmlns:a16="http://schemas.microsoft.com/office/drawing/2014/main" val="755363901"/>
                    </a:ext>
                  </a:extLst>
                </a:gridCol>
              </a:tblGrid>
              <a:tr h="881992">
                <a:tc gridSpan="3">
                  <a:txBody>
                    <a:bodyPr/>
                    <a:lstStyle/>
                    <a:p>
                      <a:pPr marR="0" indent="0" algn="l" rtl="0">
                        <a:lnSpc>
                          <a:spcPct val="119000"/>
                        </a:lnSpc>
                        <a:spcBef>
                          <a:spcPts val="0"/>
                        </a:spcBef>
                        <a:spcAft>
                          <a:spcPts val="600"/>
                        </a:spcAft>
                      </a:pPr>
                      <a:r>
                        <a:rPr lang="en-US" sz="2000" kern="1400" dirty="0">
                          <a:ln>
                            <a:noFill/>
                          </a:ln>
                          <a:solidFill>
                            <a:schemeClr val="bg1"/>
                          </a:solidFill>
                          <a:effectLst/>
                          <a:latin typeface="Times New Roman" panose="02020603050405020304" pitchFamily="18" charset="0"/>
                        </a:rPr>
                        <a:t>36.  Draw the particle diagrams of a solid, liquid and a gas in the boxes below.  </a:t>
                      </a:r>
                      <a:endParaRPr lang="en-US" sz="1400" kern="1400" dirty="0">
                        <a:ln>
                          <a:noFill/>
                        </a:ln>
                        <a:solidFill>
                          <a:schemeClr val="bg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217222"/>
                  </a:ext>
                </a:extLst>
              </a:tr>
              <a:tr h="5969778">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SOLID</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LIQUID</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GAS</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1501814"/>
                  </a:ext>
                </a:extLst>
              </a:tr>
            </a:tbl>
          </a:graphicData>
        </a:graphic>
      </p:graphicFrame>
      <p:sp>
        <p:nvSpPr>
          <p:cNvPr id="3" name="Control 1">
            <a:extLst>
              <a:ext uri="{FF2B5EF4-FFF2-40B4-BE49-F238E27FC236}">
                <a16:creationId xmlns:a16="http://schemas.microsoft.com/office/drawing/2014/main" id="{0416262E-F0C6-48FB-9E1C-29E687738546}"/>
              </a:ext>
            </a:extLst>
          </p:cNvPr>
          <p:cNvSpPr>
            <a:spLocks noChangeArrowheads="1" noChangeShapeType="1"/>
          </p:cNvSpPr>
          <p:nvPr/>
        </p:nvSpPr>
        <p:spPr bwMode="auto">
          <a:xfrm>
            <a:off x="1614488" y="9212263"/>
            <a:ext cx="6848475" cy="2835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AutoShape 2" descr="Matter Class #4 Objective: Particle Diagrams for solids, liquids, gases,  atoms, molecules, compounds, and mixtures. Then finish up Lab # 5,6, and 7.  Lots. - ppt download">
            <a:extLst>
              <a:ext uri="{FF2B5EF4-FFF2-40B4-BE49-F238E27FC236}">
                <a16:creationId xmlns:a16="http://schemas.microsoft.com/office/drawing/2014/main" id="{D1EA1DD1-3D49-4863-9225-BB04AF9D4D8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Oval 10">
            <a:extLst>
              <a:ext uri="{FF2B5EF4-FFF2-40B4-BE49-F238E27FC236}">
                <a16:creationId xmlns:a16="http://schemas.microsoft.com/office/drawing/2014/main" id="{1F93376B-5455-44F7-942A-EE583499F9E5}"/>
              </a:ext>
            </a:extLst>
          </p:cNvPr>
          <p:cNvSpPr>
            <a:spLocks noChangeArrowheads="1"/>
          </p:cNvSpPr>
          <p:nvPr/>
        </p:nvSpPr>
        <p:spPr bwMode="auto">
          <a:xfrm>
            <a:off x="6903091" y="356966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2" name="Oval 11">
            <a:extLst>
              <a:ext uri="{FF2B5EF4-FFF2-40B4-BE49-F238E27FC236}">
                <a16:creationId xmlns:a16="http://schemas.microsoft.com/office/drawing/2014/main" id="{E39E294F-DCCF-4B26-AB45-2E2481D7DFCB}"/>
              </a:ext>
            </a:extLst>
          </p:cNvPr>
          <p:cNvSpPr>
            <a:spLocks noChangeArrowheads="1"/>
          </p:cNvSpPr>
          <p:nvPr/>
        </p:nvSpPr>
        <p:spPr bwMode="auto">
          <a:xfrm>
            <a:off x="8046091" y="402686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3" name="Oval 12">
            <a:extLst>
              <a:ext uri="{FF2B5EF4-FFF2-40B4-BE49-F238E27FC236}">
                <a16:creationId xmlns:a16="http://schemas.microsoft.com/office/drawing/2014/main" id="{14783403-93FA-40D3-82B7-A5C3D6DEDF82}"/>
              </a:ext>
            </a:extLst>
          </p:cNvPr>
          <p:cNvSpPr>
            <a:spLocks noChangeArrowheads="1"/>
          </p:cNvSpPr>
          <p:nvPr/>
        </p:nvSpPr>
        <p:spPr bwMode="auto">
          <a:xfrm>
            <a:off x="8198491" y="265526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4" name="Oval 13">
            <a:extLst>
              <a:ext uri="{FF2B5EF4-FFF2-40B4-BE49-F238E27FC236}">
                <a16:creationId xmlns:a16="http://schemas.microsoft.com/office/drawing/2014/main" id="{738F8290-6810-43A6-8724-FE2AE502E97E}"/>
              </a:ext>
            </a:extLst>
          </p:cNvPr>
          <p:cNvSpPr>
            <a:spLocks noChangeArrowheads="1"/>
          </p:cNvSpPr>
          <p:nvPr/>
        </p:nvSpPr>
        <p:spPr bwMode="auto">
          <a:xfrm>
            <a:off x="7436491" y="265526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5" name="Oval 14">
            <a:extLst>
              <a:ext uri="{FF2B5EF4-FFF2-40B4-BE49-F238E27FC236}">
                <a16:creationId xmlns:a16="http://schemas.microsoft.com/office/drawing/2014/main" id="{EE3A639D-AD41-461E-B242-375A0FB431A9}"/>
              </a:ext>
            </a:extLst>
          </p:cNvPr>
          <p:cNvSpPr>
            <a:spLocks noChangeArrowheads="1"/>
          </p:cNvSpPr>
          <p:nvPr/>
        </p:nvSpPr>
        <p:spPr bwMode="auto">
          <a:xfrm>
            <a:off x="8198491" y="19812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6" name="Oval 15">
            <a:extLst>
              <a:ext uri="{FF2B5EF4-FFF2-40B4-BE49-F238E27FC236}">
                <a16:creationId xmlns:a16="http://schemas.microsoft.com/office/drawing/2014/main" id="{479DD98D-150C-4735-9A0C-93DB1548EE49}"/>
              </a:ext>
            </a:extLst>
          </p:cNvPr>
          <p:cNvSpPr>
            <a:spLocks noChangeArrowheads="1"/>
          </p:cNvSpPr>
          <p:nvPr/>
        </p:nvSpPr>
        <p:spPr bwMode="auto">
          <a:xfrm>
            <a:off x="6934200" y="19812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7" name="Oval 16">
            <a:extLst>
              <a:ext uri="{FF2B5EF4-FFF2-40B4-BE49-F238E27FC236}">
                <a16:creationId xmlns:a16="http://schemas.microsoft.com/office/drawing/2014/main" id="{244D391D-AB15-4AA6-87AE-FCC955F270C4}"/>
              </a:ext>
            </a:extLst>
          </p:cNvPr>
          <p:cNvSpPr>
            <a:spLocks noChangeArrowheads="1"/>
          </p:cNvSpPr>
          <p:nvPr/>
        </p:nvSpPr>
        <p:spPr bwMode="auto">
          <a:xfrm>
            <a:off x="7239000" y="41148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8" name="Oval 17">
            <a:extLst>
              <a:ext uri="{FF2B5EF4-FFF2-40B4-BE49-F238E27FC236}">
                <a16:creationId xmlns:a16="http://schemas.microsoft.com/office/drawing/2014/main" id="{C2B6BB99-DD34-4463-A21E-4876E7A9BFA2}"/>
              </a:ext>
            </a:extLst>
          </p:cNvPr>
          <p:cNvSpPr>
            <a:spLocks noChangeArrowheads="1"/>
          </p:cNvSpPr>
          <p:nvPr/>
        </p:nvSpPr>
        <p:spPr bwMode="auto">
          <a:xfrm>
            <a:off x="4244235" y="3820058"/>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9" name="Oval 18">
            <a:extLst>
              <a:ext uri="{FF2B5EF4-FFF2-40B4-BE49-F238E27FC236}">
                <a16:creationId xmlns:a16="http://schemas.microsoft.com/office/drawing/2014/main" id="{19336C27-F7F7-4AA6-84BD-5CCCD0E505C6}"/>
              </a:ext>
            </a:extLst>
          </p:cNvPr>
          <p:cNvSpPr>
            <a:spLocks noChangeArrowheads="1"/>
          </p:cNvSpPr>
          <p:nvPr/>
        </p:nvSpPr>
        <p:spPr bwMode="auto">
          <a:xfrm>
            <a:off x="4549035" y="4185971"/>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0" name="Oval 19">
            <a:extLst>
              <a:ext uri="{FF2B5EF4-FFF2-40B4-BE49-F238E27FC236}">
                <a16:creationId xmlns:a16="http://schemas.microsoft.com/office/drawing/2014/main" id="{654E690B-2DFB-4C90-80DE-033EA0237BF5}"/>
              </a:ext>
            </a:extLst>
          </p:cNvPr>
          <p:cNvSpPr>
            <a:spLocks noChangeArrowheads="1"/>
          </p:cNvSpPr>
          <p:nvPr/>
        </p:nvSpPr>
        <p:spPr bwMode="auto">
          <a:xfrm>
            <a:off x="3950265" y="4185971"/>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1" name="Oval 20">
            <a:extLst>
              <a:ext uri="{FF2B5EF4-FFF2-40B4-BE49-F238E27FC236}">
                <a16:creationId xmlns:a16="http://schemas.microsoft.com/office/drawing/2014/main" id="{089F543F-026D-4C33-BF07-D956A49B5DC1}"/>
              </a:ext>
            </a:extLst>
          </p:cNvPr>
          <p:cNvSpPr>
            <a:spLocks noChangeArrowheads="1"/>
          </p:cNvSpPr>
          <p:nvPr/>
        </p:nvSpPr>
        <p:spPr bwMode="auto">
          <a:xfrm>
            <a:off x="3493065" y="4048658"/>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 name="Rectangle: Rounded Corners 4">
            <a:extLst>
              <a:ext uri="{FF2B5EF4-FFF2-40B4-BE49-F238E27FC236}">
                <a16:creationId xmlns:a16="http://schemas.microsoft.com/office/drawing/2014/main" id="{F57FA859-BBAD-465C-88FC-5A2FF3E60F8C}"/>
              </a:ext>
            </a:extLst>
          </p:cNvPr>
          <p:cNvSpPr/>
          <p:nvPr/>
        </p:nvSpPr>
        <p:spPr>
          <a:xfrm>
            <a:off x="381000" y="18288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F67A7F00-8F73-46E5-AE39-27AC797E6321}"/>
              </a:ext>
            </a:extLst>
          </p:cNvPr>
          <p:cNvSpPr>
            <a:spLocks noChangeArrowheads="1"/>
          </p:cNvSpPr>
          <p:nvPr/>
        </p:nvSpPr>
        <p:spPr bwMode="auto">
          <a:xfrm>
            <a:off x="1065418" y="3429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5" name="Oval 24">
            <a:extLst>
              <a:ext uri="{FF2B5EF4-FFF2-40B4-BE49-F238E27FC236}">
                <a16:creationId xmlns:a16="http://schemas.microsoft.com/office/drawing/2014/main" id="{A88D9605-7628-4EAF-AD5B-76E0931C119C}"/>
              </a:ext>
            </a:extLst>
          </p:cNvPr>
          <p:cNvSpPr>
            <a:spLocks noChangeArrowheads="1"/>
          </p:cNvSpPr>
          <p:nvPr/>
        </p:nvSpPr>
        <p:spPr bwMode="auto">
          <a:xfrm>
            <a:off x="5383163" y="38862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6" name="Oval 25">
            <a:extLst>
              <a:ext uri="{FF2B5EF4-FFF2-40B4-BE49-F238E27FC236}">
                <a16:creationId xmlns:a16="http://schemas.microsoft.com/office/drawing/2014/main" id="{B4FD8F83-E600-42A4-B2E7-CFBF938375A5}"/>
              </a:ext>
            </a:extLst>
          </p:cNvPr>
          <p:cNvSpPr>
            <a:spLocks noChangeArrowheads="1"/>
          </p:cNvSpPr>
          <p:nvPr/>
        </p:nvSpPr>
        <p:spPr bwMode="auto">
          <a:xfrm>
            <a:off x="5032198" y="4185971"/>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9" name="Oval 38">
            <a:extLst>
              <a:ext uri="{FF2B5EF4-FFF2-40B4-BE49-F238E27FC236}">
                <a16:creationId xmlns:a16="http://schemas.microsoft.com/office/drawing/2014/main" id="{CCCB4160-C002-4AA2-B2FF-A2F81C8555E0}"/>
              </a:ext>
            </a:extLst>
          </p:cNvPr>
          <p:cNvSpPr>
            <a:spLocks noChangeArrowheads="1"/>
          </p:cNvSpPr>
          <p:nvPr/>
        </p:nvSpPr>
        <p:spPr bwMode="auto">
          <a:xfrm>
            <a:off x="1751218" y="3810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0" name="Oval 39">
            <a:extLst>
              <a:ext uri="{FF2B5EF4-FFF2-40B4-BE49-F238E27FC236}">
                <a16:creationId xmlns:a16="http://schemas.microsoft.com/office/drawing/2014/main" id="{D4A09E1E-045B-42A8-9841-F178C960A9BB}"/>
              </a:ext>
            </a:extLst>
          </p:cNvPr>
          <p:cNvSpPr>
            <a:spLocks noChangeArrowheads="1"/>
          </p:cNvSpPr>
          <p:nvPr/>
        </p:nvSpPr>
        <p:spPr bwMode="auto">
          <a:xfrm>
            <a:off x="1294018" y="3810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 name="Oval 40">
            <a:extLst>
              <a:ext uri="{FF2B5EF4-FFF2-40B4-BE49-F238E27FC236}">
                <a16:creationId xmlns:a16="http://schemas.microsoft.com/office/drawing/2014/main" id="{311BBEFA-F5E6-4961-BDFA-B8CD85DB699E}"/>
              </a:ext>
            </a:extLst>
          </p:cNvPr>
          <p:cNvSpPr>
            <a:spLocks noChangeArrowheads="1"/>
          </p:cNvSpPr>
          <p:nvPr/>
        </p:nvSpPr>
        <p:spPr bwMode="auto">
          <a:xfrm>
            <a:off x="836818" y="3810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2" name="Oval 41">
            <a:extLst>
              <a:ext uri="{FF2B5EF4-FFF2-40B4-BE49-F238E27FC236}">
                <a16:creationId xmlns:a16="http://schemas.microsoft.com/office/drawing/2014/main" id="{578C6DE8-144C-442D-B6DE-E7F05BAF00A7}"/>
              </a:ext>
            </a:extLst>
          </p:cNvPr>
          <p:cNvSpPr>
            <a:spLocks noChangeArrowheads="1"/>
          </p:cNvSpPr>
          <p:nvPr/>
        </p:nvSpPr>
        <p:spPr bwMode="auto">
          <a:xfrm>
            <a:off x="1979818" y="4191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3" name="Oval 42">
            <a:extLst>
              <a:ext uri="{FF2B5EF4-FFF2-40B4-BE49-F238E27FC236}">
                <a16:creationId xmlns:a16="http://schemas.microsoft.com/office/drawing/2014/main" id="{371D2944-85BB-47E1-BB6C-D9164D156709}"/>
              </a:ext>
            </a:extLst>
          </p:cNvPr>
          <p:cNvSpPr>
            <a:spLocks noChangeArrowheads="1"/>
          </p:cNvSpPr>
          <p:nvPr/>
        </p:nvSpPr>
        <p:spPr bwMode="auto">
          <a:xfrm>
            <a:off x="1522618" y="4191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4" name="Oval 43">
            <a:extLst>
              <a:ext uri="{FF2B5EF4-FFF2-40B4-BE49-F238E27FC236}">
                <a16:creationId xmlns:a16="http://schemas.microsoft.com/office/drawing/2014/main" id="{7211BE4A-9F99-476F-87D1-D2C1C71A217C}"/>
              </a:ext>
            </a:extLst>
          </p:cNvPr>
          <p:cNvSpPr>
            <a:spLocks noChangeArrowheads="1"/>
          </p:cNvSpPr>
          <p:nvPr/>
        </p:nvSpPr>
        <p:spPr bwMode="auto">
          <a:xfrm>
            <a:off x="1065418" y="4191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5" name="Oval 44">
            <a:extLst>
              <a:ext uri="{FF2B5EF4-FFF2-40B4-BE49-F238E27FC236}">
                <a16:creationId xmlns:a16="http://schemas.microsoft.com/office/drawing/2014/main" id="{CDCA7BF4-138B-4338-9C8E-321429658107}"/>
              </a:ext>
            </a:extLst>
          </p:cNvPr>
          <p:cNvSpPr>
            <a:spLocks noChangeArrowheads="1"/>
          </p:cNvSpPr>
          <p:nvPr/>
        </p:nvSpPr>
        <p:spPr bwMode="auto">
          <a:xfrm>
            <a:off x="608218" y="4191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6" name="Oval 45">
            <a:extLst>
              <a:ext uri="{FF2B5EF4-FFF2-40B4-BE49-F238E27FC236}">
                <a16:creationId xmlns:a16="http://schemas.microsoft.com/office/drawing/2014/main" id="{6071B055-8F2C-4A8F-BE3B-6D6115CFBB8D}"/>
              </a:ext>
            </a:extLst>
          </p:cNvPr>
          <p:cNvSpPr>
            <a:spLocks noChangeArrowheads="1"/>
          </p:cNvSpPr>
          <p:nvPr/>
        </p:nvSpPr>
        <p:spPr bwMode="auto">
          <a:xfrm>
            <a:off x="1294018" y="3048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7" name="Oval 46">
            <a:extLst>
              <a:ext uri="{FF2B5EF4-FFF2-40B4-BE49-F238E27FC236}">
                <a16:creationId xmlns:a16="http://schemas.microsoft.com/office/drawing/2014/main" id="{29BC77CA-7C9A-4460-A64B-CEF686326B96}"/>
              </a:ext>
            </a:extLst>
          </p:cNvPr>
          <p:cNvSpPr>
            <a:spLocks noChangeArrowheads="1"/>
          </p:cNvSpPr>
          <p:nvPr/>
        </p:nvSpPr>
        <p:spPr bwMode="auto">
          <a:xfrm>
            <a:off x="1522618" y="3429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Tree>
    <p:extLst>
      <p:ext uri="{BB962C8B-B14F-4D97-AF65-F5344CB8AC3E}">
        <p14:creationId xmlns:p14="http://schemas.microsoft.com/office/powerpoint/2010/main" val="32540480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8165D197-C930-471A-9956-437A892E9873}"/>
              </a:ext>
            </a:extLst>
          </p:cNvPr>
          <p:cNvSpPr/>
          <p:nvPr/>
        </p:nvSpPr>
        <p:spPr>
          <a:xfrm>
            <a:off x="6522091" y="18669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Rounded Corners 47">
            <a:extLst>
              <a:ext uri="{FF2B5EF4-FFF2-40B4-BE49-F238E27FC236}">
                <a16:creationId xmlns:a16="http://schemas.microsoft.com/office/drawing/2014/main" id="{EF2D76E8-38DF-4A5C-8F6B-31EF76111685}"/>
              </a:ext>
            </a:extLst>
          </p:cNvPr>
          <p:cNvSpPr/>
          <p:nvPr/>
        </p:nvSpPr>
        <p:spPr>
          <a:xfrm>
            <a:off x="3479237" y="18288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id="{40C9BB80-8D1E-444D-9E58-30F786D9641F}"/>
              </a:ext>
            </a:extLst>
          </p:cNvPr>
          <p:cNvGraphicFramePr>
            <a:graphicFrameLocks noGrp="1"/>
          </p:cNvGraphicFramePr>
          <p:nvPr>
            <p:extLst>
              <p:ext uri="{D42A27DB-BD31-4B8C-83A1-F6EECF244321}">
                <p14:modId xmlns:p14="http://schemas.microsoft.com/office/powerpoint/2010/main" val="2596887075"/>
              </p:ext>
            </p:extLst>
          </p:nvPr>
        </p:nvGraphicFramePr>
        <p:xfrm>
          <a:off x="0" y="6230"/>
          <a:ext cx="9144000" cy="6851770"/>
        </p:xfrm>
        <a:graphic>
          <a:graphicData uri="http://schemas.openxmlformats.org/drawingml/2006/table">
            <a:tbl>
              <a:tblPr/>
              <a:tblGrid>
                <a:gridCol w="3048000">
                  <a:extLst>
                    <a:ext uri="{9D8B030D-6E8A-4147-A177-3AD203B41FA5}">
                      <a16:colId xmlns:a16="http://schemas.microsoft.com/office/drawing/2014/main" val="2081376768"/>
                    </a:ext>
                  </a:extLst>
                </a:gridCol>
                <a:gridCol w="3048000">
                  <a:extLst>
                    <a:ext uri="{9D8B030D-6E8A-4147-A177-3AD203B41FA5}">
                      <a16:colId xmlns:a16="http://schemas.microsoft.com/office/drawing/2014/main" val="1304069369"/>
                    </a:ext>
                  </a:extLst>
                </a:gridCol>
                <a:gridCol w="3048000">
                  <a:extLst>
                    <a:ext uri="{9D8B030D-6E8A-4147-A177-3AD203B41FA5}">
                      <a16:colId xmlns:a16="http://schemas.microsoft.com/office/drawing/2014/main" val="755363901"/>
                    </a:ext>
                  </a:extLst>
                </a:gridCol>
              </a:tblGrid>
              <a:tr h="881992">
                <a:tc gridSpan="3">
                  <a:txBody>
                    <a:bodyPr/>
                    <a:lstStyle/>
                    <a:p>
                      <a:pPr marR="0" indent="0" algn="l" rtl="0">
                        <a:lnSpc>
                          <a:spcPct val="119000"/>
                        </a:lnSpc>
                        <a:spcBef>
                          <a:spcPts val="0"/>
                        </a:spcBef>
                        <a:spcAft>
                          <a:spcPts val="600"/>
                        </a:spcAft>
                      </a:pPr>
                      <a:r>
                        <a:rPr lang="en-US" sz="2000" kern="1400" dirty="0">
                          <a:ln>
                            <a:noFill/>
                          </a:ln>
                          <a:solidFill>
                            <a:schemeClr val="bg1"/>
                          </a:solidFill>
                          <a:effectLst/>
                          <a:latin typeface="Times New Roman" panose="02020603050405020304" pitchFamily="18" charset="0"/>
                        </a:rPr>
                        <a:t>36.  Draw the particle diagrams of a solid, liquid and a gas in the boxes below.  </a:t>
                      </a:r>
                      <a:endParaRPr lang="en-US" sz="1400" kern="1400" dirty="0">
                        <a:ln>
                          <a:noFill/>
                        </a:ln>
                        <a:solidFill>
                          <a:schemeClr val="bg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217222"/>
                  </a:ext>
                </a:extLst>
              </a:tr>
              <a:tr h="5969778">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SOLID</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Particles are rigidly arranged, orderly, repetitively spaced.  They have a definite shape.</a:t>
                      </a:r>
                      <a:b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They DO NOT take shape </a:t>
                      </a:r>
                      <a:b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of container.  </a:t>
                      </a: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LIQUID</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1800" kern="1400" dirty="0">
                          <a:ln>
                            <a:noFill/>
                          </a:ln>
                          <a:solidFill>
                            <a:srgbClr val="FF0000"/>
                          </a:solidFill>
                          <a:effectLst/>
                          <a:latin typeface="Times New Roman" panose="02020603050405020304" pitchFamily="18" charset="0"/>
                          <a:cs typeface="Times New Roman" panose="02020603050405020304" pitchFamily="18" charset="0"/>
                        </a:rPr>
                        <a:t>Particles in constant motion </a:t>
                      </a:r>
                      <a:br>
                        <a:rPr lang="en-US" sz="1800" kern="1400" dirty="0">
                          <a:ln>
                            <a:noFill/>
                          </a:ln>
                          <a:solidFill>
                            <a:srgbClr val="FF0000"/>
                          </a:solidFill>
                          <a:effectLst/>
                          <a:latin typeface="Times New Roman" panose="02020603050405020304" pitchFamily="18" charset="0"/>
                          <a:cs typeface="Times New Roman" panose="02020603050405020304" pitchFamily="18" charset="0"/>
                        </a:rPr>
                      </a:br>
                      <a:r>
                        <a:rPr lang="en-US" sz="1800" kern="1400" dirty="0">
                          <a:ln>
                            <a:noFill/>
                          </a:ln>
                          <a:solidFill>
                            <a:srgbClr val="FF0000"/>
                          </a:solidFill>
                          <a:effectLst/>
                          <a:latin typeface="Times New Roman" panose="02020603050405020304" pitchFamily="18" charset="0"/>
                          <a:cs typeface="Times New Roman" panose="02020603050405020304" pitchFamily="18" charset="0"/>
                        </a:rPr>
                        <a:t>and touch each other.  </a:t>
                      </a:r>
                      <a:br>
                        <a:rPr lang="en-US" sz="1800" kern="1400" dirty="0">
                          <a:ln>
                            <a:noFill/>
                          </a:ln>
                          <a:solidFill>
                            <a:srgbClr val="FF0000"/>
                          </a:solidFill>
                          <a:effectLst/>
                          <a:latin typeface="Times New Roman" panose="02020603050405020304" pitchFamily="18" charset="0"/>
                          <a:cs typeface="Times New Roman" panose="02020603050405020304" pitchFamily="18" charset="0"/>
                        </a:rPr>
                      </a:br>
                      <a:r>
                        <a:rPr lang="en-US" sz="1800" kern="1400" dirty="0">
                          <a:ln>
                            <a:noFill/>
                          </a:ln>
                          <a:solidFill>
                            <a:srgbClr val="FF0000"/>
                          </a:solidFill>
                          <a:effectLst/>
                          <a:latin typeface="Times New Roman" panose="02020603050405020304" pitchFamily="18" charset="0"/>
                          <a:cs typeface="Times New Roman" panose="02020603050405020304" pitchFamily="18" charset="0"/>
                        </a:rPr>
                        <a:t>They do not have definite shape.  They TAKE </a:t>
                      </a:r>
                      <a:br>
                        <a:rPr lang="en-US" sz="1800" kern="1400" dirty="0">
                          <a:ln>
                            <a:noFill/>
                          </a:ln>
                          <a:solidFill>
                            <a:srgbClr val="FF0000"/>
                          </a:solidFill>
                          <a:effectLst/>
                          <a:latin typeface="Times New Roman" panose="02020603050405020304" pitchFamily="18" charset="0"/>
                          <a:cs typeface="Times New Roman" panose="02020603050405020304" pitchFamily="18" charset="0"/>
                        </a:rPr>
                      </a:br>
                      <a:r>
                        <a:rPr lang="en-US" sz="1800" kern="1400" dirty="0">
                          <a:ln>
                            <a:noFill/>
                          </a:ln>
                          <a:solidFill>
                            <a:srgbClr val="FF0000"/>
                          </a:solidFill>
                          <a:effectLst/>
                          <a:latin typeface="Times New Roman" panose="02020603050405020304" pitchFamily="18" charset="0"/>
                          <a:cs typeface="Times New Roman" panose="02020603050405020304" pitchFamily="18" charset="0"/>
                        </a:rPr>
                        <a:t>the shape of the container.</a:t>
                      </a: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2000" kern="1400" dirty="0">
                          <a:ln>
                            <a:noFill/>
                          </a:ln>
                          <a:solidFill>
                            <a:srgbClr val="0000CC"/>
                          </a:solidFill>
                          <a:effectLst/>
                          <a:latin typeface="Times New Roman" panose="02020603050405020304" pitchFamily="18" charset="0"/>
                          <a:cs typeface="Times New Roman" panose="02020603050405020304" pitchFamily="18" charset="0"/>
                        </a:rPr>
                        <a:t>GAS</a:t>
                      </a: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endParaRPr lang="en-US" sz="2000" kern="1400" dirty="0">
                        <a:ln>
                          <a:noFill/>
                        </a:ln>
                        <a:solidFill>
                          <a:srgbClr val="FF0000"/>
                        </a:solidFill>
                        <a:effectLst/>
                        <a:latin typeface="Times New Roman" panose="02020603050405020304" pitchFamily="18" charset="0"/>
                        <a:cs typeface="Times New Roman" panose="02020603050405020304" pitchFamily="18" charset="0"/>
                      </a:endParaRPr>
                    </a:p>
                    <a:p>
                      <a:pPr marR="0" indent="0" algn="ctr" rtl="0">
                        <a:lnSpc>
                          <a:spcPct val="119000"/>
                        </a:lnSpc>
                        <a:spcBef>
                          <a:spcPts val="0"/>
                        </a:spcBef>
                        <a:spcAft>
                          <a:spcPts val="60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Particles are in fast motion, </a:t>
                      </a:r>
                      <a:b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only touching when colliding.  They have no shape, </a:t>
                      </a:r>
                      <a:b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they FILL any container</a:t>
                      </a:r>
                      <a:b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they’re in. </a:t>
                      </a: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1501814"/>
                  </a:ext>
                </a:extLst>
              </a:tr>
            </a:tbl>
          </a:graphicData>
        </a:graphic>
      </p:graphicFrame>
      <p:sp>
        <p:nvSpPr>
          <p:cNvPr id="3" name="Control 1">
            <a:extLst>
              <a:ext uri="{FF2B5EF4-FFF2-40B4-BE49-F238E27FC236}">
                <a16:creationId xmlns:a16="http://schemas.microsoft.com/office/drawing/2014/main" id="{0416262E-F0C6-48FB-9E1C-29E687738546}"/>
              </a:ext>
            </a:extLst>
          </p:cNvPr>
          <p:cNvSpPr>
            <a:spLocks noChangeArrowheads="1" noChangeShapeType="1"/>
          </p:cNvSpPr>
          <p:nvPr/>
        </p:nvSpPr>
        <p:spPr bwMode="auto">
          <a:xfrm>
            <a:off x="1614488" y="9212263"/>
            <a:ext cx="6848475" cy="2835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AutoShape 2" descr="Matter Class #4 Objective: Particle Diagrams for solids, liquids, gases,  atoms, molecules, compounds, and mixtures. Then finish up Lab # 5,6, and 7.  Lots. - ppt download">
            <a:extLst>
              <a:ext uri="{FF2B5EF4-FFF2-40B4-BE49-F238E27FC236}">
                <a16:creationId xmlns:a16="http://schemas.microsoft.com/office/drawing/2014/main" id="{D1EA1DD1-3D49-4863-9225-BB04AF9D4D8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Oval 10">
            <a:extLst>
              <a:ext uri="{FF2B5EF4-FFF2-40B4-BE49-F238E27FC236}">
                <a16:creationId xmlns:a16="http://schemas.microsoft.com/office/drawing/2014/main" id="{1F93376B-5455-44F7-942A-EE583499F9E5}"/>
              </a:ext>
            </a:extLst>
          </p:cNvPr>
          <p:cNvSpPr>
            <a:spLocks noChangeArrowheads="1"/>
          </p:cNvSpPr>
          <p:nvPr/>
        </p:nvSpPr>
        <p:spPr bwMode="auto">
          <a:xfrm>
            <a:off x="6903091" y="356966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2" name="Oval 11">
            <a:extLst>
              <a:ext uri="{FF2B5EF4-FFF2-40B4-BE49-F238E27FC236}">
                <a16:creationId xmlns:a16="http://schemas.microsoft.com/office/drawing/2014/main" id="{E39E294F-DCCF-4B26-AB45-2E2481D7DFCB}"/>
              </a:ext>
            </a:extLst>
          </p:cNvPr>
          <p:cNvSpPr>
            <a:spLocks noChangeArrowheads="1"/>
          </p:cNvSpPr>
          <p:nvPr/>
        </p:nvSpPr>
        <p:spPr bwMode="auto">
          <a:xfrm>
            <a:off x="8046091" y="402686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3" name="Oval 12">
            <a:extLst>
              <a:ext uri="{FF2B5EF4-FFF2-40B4-BE49-F238E27FC236}">
                <a16:creationId xmlns:a16="http://schemas.microsoft.com/office/drawing/2014/main" id="{14783403-93FA-40D3-82B7-A5C3D6DEDF82}"/>
              </a:ext>
            </a:extLst>
          </p:cNvPr>
          <p:cNvSpPr>
            <a:spLocks noChangeArrowheads="1"/>
          </p:cNvSpPr>
          <p:nvPr/>
        </p:nvSpPr>
        <p:spPr bwMode="auto">
          <a:xfrm>
            <a:off x="8198491" y="265526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4" name="Oval 13">
            <a:extLst>
              <a:ext uri="{FF2B5EF4-FFF2-40B4-BE49-F238E27FC236}">
                <a16:creationId xmlns:a16="http://schemas.microsoft.com/office/drawing/2014/main" id="{738F8290-6810-43A6-8724-FE2AE502E97E}"/>
              </a:ext>
            </a:extLst>
          </p:cNvPr>
          <p:cNvSpPr>
            <a:spLocks noChangeArrowheads="1"/>
          </p:cNvSpPr>
          <p:nvPr/>
        </p:nvSpPr>
        <p:spPr bwMode="auto">
          <a:xfrm>
            <a:off x="7436491" y="265526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5" name="Oval 14">
            <a:extLst>
              <a:ext uri="{FF2B5EF4-FFF2-40B4-BE49-F238E27FC236}">
                <a16:creationId xmlns:a16="http://schemas.microsoft.com/office/drawing/2014/main" id="{EE3A639D-AD41-461E-B242-375A0FB431A9}"/>
              </a:ext>
            </a:extLst>
          </p:cNvPr>
          <p:cNvSpPr>
            <a:spLocks noChangeArrowheads="1"/>
          </p:cNvSpPr>
          <p:nvPr/>
        </p:nvSpPr>
        <p:spPr bwMode="auto">
          <a:xfrm>
            <a:off x="8198491" y="19812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6" name="Oval 15">
            <a:extLst>
              <a:ext uri="{FF2B5EF4-FFF2-40B4-BE49-F238E27FC236}">
                <a16:creationId xmlns:a16="http://schemas.microsoft.com/office/drawing/2014/main" id="{479DD98D-150C-4735-9A0C-93DB1548EE49}"/>
              </a:ext>
            </a:extLst>
          </p:cNvPr>
          <p:cNvSpPr>
            <a:spLocks noChangeArrowheads="1"/>
          </p:cNvSpPr>
          <p:nvPr/>
        </p:nvSpPr>
        <p:spPr bwMode="auto">
          <a:xfrm>
            <a:off x="6934200" y="19812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7" name="Oval 16">
            <a:extLst>
              <a:ext uri="{FF2B5EF4-FFF2-40B4-BE49-F238E27FC236}">
                <a16:creationId xmlns:a16="http://schemas.microsoft.com/office/drawing/2014/main" id="{244D391D-AB15-4AA6-87AE-FCC955F270C4}"/>
              </a:ext>
            </a:extLst>
          </p:cNvPr>
          <p:cNvSpPr>
            <a:spLocks noChangeArrowheads="1"/>
          </p:cNvSpPr>
          <p:nvPr/>
        </p:nvSpPr>
        <p:spPr bwMode="auto">
          <a:xfrm>
            <a:off x="7239000" y="41148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8" name="Oval 17">
            <a:extLst>
              <a:ext uri="{FF2B5EF4-FFF2-40B4-BE49-F238E27FC236}">
                <a16:creationId xmlns:a16="http://schemas.microsoft.com/office/drawing/2014/main" id="{C2B6BB99-DD34-4463-A21E-4876E7A9BFA2}"/>
              </a:ext>
            </a:extLst>
          </p:cNvPr>
          <p:cNvSpPr>
            <a:spLocks noChangeArrowheads="1"/>
          </p:cNvSpPr>
          <p:nvPr/>
        </p:nvSpPr>
        <p:spPr bwMode="auto">
          <a:xfrm>
            <a:off x="4244235" y="3820058"/>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9" name="Oval 18">
            <a:extLst>
              <a:ext uri="{FF2B5EF4-FFF2-40B4-BE49-F238E27FC236}">
                <a16:creationId xmlns:a16="http://schemas.microsoft.com/office/drawing/2014/main" id="{19336C27-F7F7-4AA6-84BD-5CCCD0E505C6}"/>
              </a:ext>
            </a:extLst>
          </p:cNvPr>
          <p:cNvSpPr>
            <a:spLocks noChangeArrowheads="1"/>
          </p:cNvSpPr>
          <p:nvPr/>
        </p:nvSpPr>
        <p:spPr bwMode="auto">
          <a:xfrm>
            <a:off x="4549035" y="4185971"/>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0" name="Oval 19">
            <a:extLst>
              <a:ext uri="{FF2B5EF4-FFF2-40B4-BE49-F238E27FC236}">
                <a16:creationId xmlns:a16="http://schemas.microsoft.com/office/drawing/2014/main" id="{654E690B-2DFB-4C90-80DE-033EA0237BF5}"/>
              </a:ext>
            </a:extLst>
          </p:cNvPr>
          <p:cNvSpPr>
            <a:spLocks noChangeArrowheads="1"/>
          </p:cNvSpPr>
          <p:nvPr/>
        </p:nvSpPr>
        <p:spPr bwMode="auto">
          <a:xfrm>
            <a:off x="3950265" y="4185971"/>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1" name="Oval 20">
            <a:extLst>
              <a:ext uri="{FF2B5EF4-FFF2-40B4-BE49-F238E27FC236}">
                <a16:creationId xmlns:a16="http://schemas.microsoft.com/office/drawing/2014/main" id="{089F543F-026D-4C33-BF07-D956A49B5DC1}"/>
              </a:ext>
            </a:extLst>
          </p:cNvPr>
          <p:cNvSpPr>
            <a:spLocks noChangeArrowheads="1"/>
          </p:cNvSpPr>
          <p:nvPr/>
        </p:nvSpPr>
        <p:spPr bwMode="auto">
          <a:xfrm>
            <a:off x="3493065" y="4048658"/>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 name="Rectangle: Rounded Corners 4">
            <a:extLst>
              <a:ext uri="{FF2B5EF4-FFF2-40B4-BE49-F238E27FC236}">
                <a16:creationId xmlns:a16="http://schemas.microsoft.com/office/drawing/2014/main" id="{F57FA859-BBAD-465C-88FC-5A2FF3E60F8C}"/>
              </a:ext>
            </a:extLst>
          </p:cNvPr>
          <p:cNvSpPr/>
          <p:nvPr/>
        </p:nvSpPr>
        <p:spPr>
          <a:xfrm>
            <a:off x="381000" y="1828800"/>
            <a:ext cx="2362200" cy="28194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F67A7F00-8F73-46E5-AE39-27AC797E6321}"/>
              </a:ext>
            </a:extLst>
          </p:cNvPr>
          <p:cNvSpPr>
            <a:spLocks noChangeArrowheads="1"/>
          </p:cNvSpPr>
          <p:nvPr/>
        </p:nvSpPr>
        <p:spPr bwMode="auto">
          <a:xfrm>
            <a:off x="1065418" y="3429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5" name="Oval 24">
            <a:extLst>
              <a:ext uri="{FF2B5EF4-FFF2-40B4-BE49-F238E27FC236}">
                <a16:creationId xmlns:a16="http://schemas.microsoft.com/office/drawing/2014/main" id="{A88D9605-7628-4EAF-AD5B-76E0931C119C}"/>
              </a:ext>
            </a:extLst>
          </p:cNvPr>
          <p:cNvSpPr>
            <a:spLocks noChangeArrowheads="1"/>
          </p:cNvSpPr>
          <p:nvPr/>
        </p:nvSpPr>
        <p:spPr bwMode="auto">
          <a:xfrm>
            <a:off x="5383163" y="38862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6" name="Oval 25">
            <a:extLst>
              <a:ext uri="{FF2B5EF4-FFF2-40B4-BE49-F238E27FC236}">
                <a16:creationId xmlns:a16="http://schemas.microsoft.com/office/drawing/2014/main" id="{B4FD8F83-E600-42A4-B2E7-CFBF938375A5}"/>
              </a:ext>
            </a:extLst>
          </p:cNvPr>
          <p:cNvSpPr>
            <a:spLocks noChangeArrowheads="1"/>
          </p:cNvSpPr>
          <p:nvPr/>
        </p:nvSpPr>
        <p:spPr bwMode="auto">
          <a:xfrm>
            <a:off x="5032198" y="4185971"/>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9" name="Oval 38">
            <a:extLst>
              <a:ext uri="{FF2B5EF4-FFF2-40B4-BE49-F238E27FC236}">
                <a16:creationId xmlns:a16="http://schemas.microsoft.com/office/drawing/2014/main" id="{CCCB4160-C002-4AA2-B2FF-A2F81C8555E0}"/>
              </a:ext>
            </a:extLst>
          </p:cNvPr>
          <p:cNvSpPr>
            <a:spLocks noChangeArrowheads="1"/>
          </p:cNvSpPr>
          <p:nvPr/>
        </p:nvSpPr>
        <p:spPr bwMode="auto">
          <a:xfrm>
            <a:off x="1751218" y="3810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0" name="Oval 39">
            <a:extLst>
              <a:ext uri="{FF2B5EF4-FFF2-40B4-BE49-F238E27FC236}">
                <a16:creationId xmlns:a16="http://schemas.microsoft.com/office/drawing/2014/main" id="{D4A09E1E-045B-42A8-9841-F178C960A9BB}"/>
              </a:ext>
            </a:extLst>
          </p:cNvPr>
          <p:cNvSpPr>
            <a:spLocks noChangeArrowheads="1"/>
          </p:cNvSpPr>
          <p:nvPr/>
        </p:nvSpPr>
        <p:spPr bwMode="auto">
          <a:xfrm>
            <a:off x="1294018" y="3810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 name="Oval 40">
            <a:extLst>
              <a:ext uri="{FF2B5EF4-FFF2-40B4-BE49-F238E27FC236}">
                <a16:creationId xmlns:a16="http://schemas.microsoft.com/office/drawing/2014/main" id="{311BBEFA-F5E6-4961-BDFA-B8CD85DB699E}"/>
              </a:ext>
            </a:extLst>
          </p:cNvPr>
          <p:cNvSpPr>
            <a:spLocks noChangeArrowheads="1"/>
          </p:cNvSpPr>
          <p:nvPr/>
        </p:nvSpPr>
        <p:spPr bwMode="auto">
          <a:xfrm>
            <a:off x="836818" y="3810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2" name="Oval 41">
            <a:extLst>
              <a:ext uri="{FF2B5EF4-FFF2-40B4-BE49-F238E27FC236}">
                <a16:creationId xmlns:a16="http://schemas.microsoft.com/office/drawing/2014/main" id="{578C6DE8-144C-442D-B6DE-E7F05BAF00A7}"/>
              </a:ext>
            </a:extLst>
          </p:cNvPr>
          <p:cNvSpPr>
            <a:spLocks noChangeArrowheads="1"/>
          </p:cNvSpPr>
          <p:nvPr/>
        </p:nvSpPr>
        <p:spPr bwMode="auto">
          <a:xfrm>
            <a:off x="1979818" y="4191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3" name="Oval 42">
            <a:extLst>
              <a:ext uri="{FF2B5EF4-FFF2-40B4-BE49-F238E27FC236}">
                <a16:creationId xmlns:a16="http://schemas.microsoft.com/office/drawing/2014/main" id="{371D2944-85BB-47E1-BB6C-D9164D156709}"/>
              </a:ext>
            </a:extLst>
          </p:cNvPr>
          <p:cNvSpPr>
            <a:spLocks noChangeArrowheads="1"/>
          </p:cNvSpPr>
          <p:nvPr/>
        </p:nvSpPr>
        <p:spPr bwMode="auto">
          <a:xfrm>
            <a:off x="1522618" y="4191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4" name="Oval 43">
            <a:extLst>
              <a:ext uri="{FF2B5EF4-FFF2-40B4-BE49-F238E27FC236}">
                <a16:creationId xmlns:a16="http://schemas.microsoft.com/office/drawing/2014/main" id="{7211BE4A-9F99-476F-87D1-D2C1C71A217C}"/>
              </a:ext>
            </a:extLst>
          </p:cNvPr>
          <p:cNvSpPr>
            <a:spLocks noChangeArrowheads="1"/>
          </p:cNvSpPr>
          <p:nvPr/>
        </p:nvSpPr>
        <p:spPr bwMode="auto">
          <a:xfrm>
            <a:off x="1065418" y="4191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5" name="Oval 44">
            <a:extLst>
              <a:ext uri="{FF2B5EF4-FFF2-40B4-BE49-F238E27FC236}">
                <a16:creationId xmlns:a16="http://schemas.microsoft.com/office/drawing/2014/main" id="{CDCA7BF4-138B-4338-9C8E-321429658107}"/>
              </a:ext>
            </a:extLst>
          </p:cNvPr>
          <p:cNvSpPr>
            <a:spLocks noChangeArrowheads="1"/>
          </p:cNvSpPr>
          <p:nvPr/>
        </p:nvSpPr>
        <p:spPr bwMode="auto">
          <a:xfrm>
            <a:off x="608218" y="4191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6" name="Oval 45">
            <a:extLst>
              <a:ext uri="{FF2B5EF4-FFF2-40B4-BE49-F238E27FC236}">
                <a16:creationId xmlns:a16="http://schemas.microsoft.com/office/drawing/2014/main" id="{6071B055-8F2C-4A8F-BE3B-6D6115CFBB8D}"/>
              </a:ext>
            </a:extLst>
          </p:cNvPr>
          <p:cNvSpPr>
            <a:spLocks noChangeArrowheads="1"/>
          </p:cNvSpPr>
          <p:nvPr/>
        </p:nvSpPr>
        <p:spPr bwMode="auto">
          <a:xfrm>
            <a:off x="1294018" y="3048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7" name="Oval 46">
            <a:extLst>
              <a:ext uri="{FF2B5EF4-FFF2-40B4-BE49-F238E27FC236}">
                <a16:creationId xmlns:a16="http://schemas.microsoft.com/office/drawing/2014/main" id="{29BC77CA-7C9A-4460-A64B-CEF686326B96}"/>
              </a:ext>
            </a:extLst>
          </p:cNvPr>
          <p:cNvSpPr>
            <a:spLocks noChangeArrowheads="1"/>
          </p:cNvSpPr>
          <p:nvPr/>
        </p:nvSpPr>
        <p:spPr bwMode="auto">
          <a:xfrm>
            <a:off x="1522618" y="34290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base" hangingPunct="1">
              <a:spcBef>
                <a:spcPct val="0"/>
              </a:spcBef>
              <a:spcAft>
                <a:spcPct val="0"/>
              </a:spcAft>
              <a:buFontTx/>
              <a:buNone/>
            </a:pPr>
            <a:endParaRPr lang="en-US" altLang="en-US" sz="1800" dirty="0">
              <a:solidFill>
                <a:srgbClr val="000000"/>
              </a:solidFill>
            </a:endParaRPr>
          </a:p>
        </p:txBody>
      </p:sp>
    </p:spTree>
    <p:extLst>
      <p:ext uri="{BB962C8B-B14F-4D97-AF65-F5344CB8AC3E}">
        <p14:creationId xmlns:p14="http://schemas.microsoft.com/office/powerpoint/2010/main" val="4093743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C3DF4C-7D04-4E8F-9B96-804D401FEFE2}"/>
              </a:ext>
            </a:extLst>
          </p:cNvPr>
          <p:cNvSpPr txBox="1"/>
          <p:nvPr/>
        </p:nvSpPr>
        <p:spPr>
          <a:xfrm>
            <a:off x="0" y="0"/>
            <a:ext cx="9144000" cy="661719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Phases Class #3 objective: Describing gas pressure </a:t>
            </a:r>
            <a:br>
              <a:rPr kumimoji="0" lang="en-US" sz="6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6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(or air pressure), what causes it and how does it change?   </a:t>
            </a:r>
            <a:br>
              <a:rPr kumimoji="0" lang="en-US" sz="6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#37 to #73 </a:t>
            </a:r>
            <a:br>
              <a:rPr kumimoji="0" lang="en-US" sz="44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br>
            <a:br>
              <a:rPr kumimoji="0" lang="en-US" sz="44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br>
            <a:r>
              <a:rPr kumimoji="0" lang="en-US" sz="48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We’ll start after a good story.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8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Pens down… </a:t>
            </a:r>
          </a:p>
        </p:txBody>
      </p:sp>
    </p:spTree>
    <p:extLst>
      <p:ext uri="{BB962C8B-B14F-4D97-AF65-F5344CB8AC3E}">
        <p14:creationId xmlns:p14="http://schemas.microsoft.com/office/powerpoint/2010/main" val="19835097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BF9D5D"/>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7D8895-43EF-0836-F613-9D604039F13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 uri="{28A0092B-C50C-407E-A947-70E740481C1C}">
                <a14:useLocalDpi xmlns:a14="http://schemas.microsoft.com/office/drawing/2010/main" val="0"/>
              </a:ext>
            </a:extLst>
          </a:blip>
          <a:srcRect l="8335" t="13334" r="7500" b="4623"/>
          <a:stretch/>
        </p:blipFill>
        <p:spPr bwMode="auto">
          <a:xfrm>
            <a:off x="0" y="0"/>
            <a:ext cx="91440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050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BF89CA-18FB-445D-8082-AFA4579D398C}"/>
              </a:ext>
            </a:extLst>
          </p:cNvPr>
          <p:cNvSpPr/>
          <p:nvPr/>
        </p:nvSpPr>
        <p:spPr>
          <a:xfrm>
            <a:off x="0" y="1"/>
            <a:ext cx="9144000" cy="6999417"/>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60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Gas Pressure  </a:t>
            </a:r>
            <a:r>
              <a:rPr kumimoji="0" lang="en-US" sz="6000" b="1" i="0" u="none" strike="noStrike" kern="1400" cap="none" spc="0" normalizeH="0" baseline="0" noProof="0" dirty="0">
                <a:ln>
                  <a:noFill/>
                </a:ln>
                <a:solidFill>
                  <a:srgbClr val="0000CC"/>
                </a:solidFill>
                <a:effectLst/>
                <a:uLnTx/>
                <a:uFillTx/>
                <a:latin typeface="Times New Roman" panose="02020603050405020304" pitchFamily="18" charset="0"/>
                <a:ea typeface="+mn-ea"/>
                <a:cs typeface="+mn-cs"/>
              </a:rPr>
              <a:t> </a:t>
            </a:r>
            <a:endParaRPr kumimoji="0" lang="en-US" sz="3600" b="1" i="0" u="none" strike="noStrike" kern="1400" cap="none" spc="0" normalizeH="0" baseline="0" noProof="0" dirty="0">
              <a:ln>
                <a:noFill/>
              </a:ln>
              <a:solidFill>
                <a:srgbClr val="0000CC"/>
              </a:solidFill>
              <a:effectLst/>
              <a:uLnTx/>
              <a:uFillTx/>
              <a:latin typeface="Calibri" panose="020F0502020204030204" pitchFamily="34" charset="0"/>
              <a:ea typeface="+mn-ea"/>
              <a:cs typeface="+mn-cs"/>
            </a:endParaRPr>
          </a:p>
          <a:p>
            <a:pPr marL="228600" marR="0" lvl="0" indent="-228600" algn="l" defTabSz="914400" rtl="0" eaLnBrk="1" fontAlgn="base" latinLnBrk="0" hangingPunct="1">
              <a:lnSpc>
                <a:spcPct val="119000"/>
              </a:lnSpc>
              <a:spcBef>
                <a:spcPts val="0"/>
              </a:spcBef>
              <a:spcAft>
                <a:spcPts val="600"/>
              </a:spcAft>
              <a:buClrTx/>
              <a:buSzTx/>
              <a:buFontTx/>
              <a:buNone/>
              <a:tabLst/>
              <a:defRPr/>
            </a:pPr>
            <a:endParaRPr kumimoji="0" lang="en-US" sz="1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228600" marR="0" lvl="0" indent="-228600" algn="l" defTabSz="914400" rtl="0" eaLnBrk="1" fontAlgn="base" latinLnBrk="0" hangingPunct="1">
              <a:lnSpc>
                <a:spcPct val="119000"/>
              </a:lnSpc>
              <a:spcBef>
                <a:spcPts val="0"/>
              </a:spcBef>
              <a:spcAft>
                <a:spcPts val="600"/>
              </a:spcAft>
              <a:buClrTx/>
              <a:buSzTx/>
              <a:buFontTx/>
              <a:buNone/>
              <a:tabLst/>
              <a:defRPr/>
            </a:pP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37.  Gas Pressure is caused by the </a:t>
            </a:r>
            <a:r>
              <a:rPr kumimoji="0" lang="en-US" sz="2400" b="1" i="0" u="sng" strike="noStrike" kern="1400" cap="none" spc="0" normalizeH="0" baseline="0" noProof="0" dirty="0">
                <a:ln>
                  <a:noFill/>
                </a:ln>
                <a:solidFill>
                  <a:srgbClr val="0000CC"/>
                </a:solidFill>
                <a:effectLst/>
                <a:uLnTx/>
                <a:uFillTx/>
                <a:latin typeface="Times New Roman" panose="02020603050405020304" pitchFamily="18" charset="0"/>
                <a:ea typeface="+mn-ea"/>
                <a:cs typeface="+mn-cs"/>
              </a:rPr>
              <a:t>COLLISIONS</a:t>
            </a: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of particles </a:t>
            </a:r>
            <a:b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with each other and the container walls that hold it.  </a:t>
            </a:r>
            <a:b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228600" marR="0" lvl="0" indent="-228600" algn="l" defTabSz="914400" rtl="0" eaLnBrk="1" fontAlgn="base" latinLnBrk="0" hangingPunct="1">
              <a:lnSpc>
                <a:spcPct val="119000"/>
              </a:lnSpc>
              <a:spcBef>
                <a:spcPts val="0"/>
              </a:spcBef>
              <a:spcAft>
                <a:spcPts val="600"/>
              </a:spcAft>
              <a:buClrTx/>
              <a:buSzTx/>
              <a:buFontTx/>
              <a:buNone/>
              <a:tabLst/>
              <a:defRPr/>
            </a:pP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38.  More collisions = </a:t>
            </a:r>
            <a:r>
              <a:rPr kumimoji="0" lang="en-US" sz="2400" b="1" u="sng" strike="noStrike" kern="14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higher</a:t>
            </a:r>
            <a:r>
              <a:rPr kumimoji="0" lang="en-US" sz="2400" b="0" strike="noStrike" kern="14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pressure</a:t>
            </a:r>
            <a:b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Stronger collisions = </a:t>
            </a:r>
            <a:r>
              <a:rPr kumimoji="0" lang="en-US" sz="2400" b="1" i="0" u="sng" strike="noStrike" kern="14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higher</a:t>
            </a: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pressure</a:t>
            </a:r>
          </a:p>
          <a:p>
            <a:pPr marL="228600" marR="0" lvl="0" indent="-228600" algn="l" defTabSz="914400" rtl="0" eaLnBrk="1" fontAlgn="base" latinLnBrk="0" hangingPunct="1">
              <a:lnSpc>
                <a:spcPct val="119000"/>
              </a:lnSpc>
              <a:spcBef>
                <a:spcPts val="0"/>
              </a:spcBef>
              <a:spcAft>
                <a:spcPts val="600"/>
              </a:spcAft>
              <a:buClrTx/>
              <a:buSzTx/>
              <a:buFontTx/>
              <a:buNone/>
              <a:tabLst/>
              <a:defRPr/>
            </a:pPr>
            <a:endPar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914400" rtl="0" eaLnBrk="1" fontAlgn="base" latinLnBrk="0" hangingPunct="1">
              <a:lnSpc>
                <a:spcPct val="119000"/>
              </a:lnSpc>
              <a:spcBef>
                <a:spcPts val="0"/>
              </a:spcBef>
              <a:spcAft>
                <a:spcPts val="600"/>
              </a:spcAft>
              <a:buClrTx/>
              <a:buSzTx/>
              <a:buFontTx/>
              <a:buAutoNum type="arabicPeriod" startAt="39"/>
              <a:tabLst/>
              <a:defRPr/>
            </a:pP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Hotter = higher kinetic energy</a:t>
            </a:r>
            <a:r>
              <a:rPr kumimoji="0" lang="en-US" sz="2400" b="1"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more and stronger collisions</a:t>
            </a:r>
            <a:b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914400" rtl="0" eaLnBrk="1" fontAlgn="base" latinLnBrk="0" hangingPunct="1">
              <a:lnSpc>
                <a:spcPct val="119000"/>
              </a:lnSpc>
              <a:spcBef>
                <a:spcPts val="0"/>
              </a:spcBef>
              <a:spcAft>
                <a:spcPts val="600"/>
              </a:spcAft>
              <a:buClrTx/>
              <a:buSzTx/>
              <a:buFontTx/>
              <a:buAutoNum type="arabicPeriod" startAt="39"/>
              <a:tabLst/>
              <a:defRPr/>
            </a:pP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Colder = lower kinetic energy</a:t>
            </a:r>
            <a:r>
              <a:rPr kumimoji="0" lang="en-US" sz="2400" b="1"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less and weaker collisions. </a:t>
            </a:r>
            <a:br>
              <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R="0" lvl="0" algn="ctr" defTabSz="914400" rtl="0" eaLnBrk="1" fontAlgn="base" latinLnBrk="0" hangingPunct="1">
              <a:lnSpc>
                <a:spcPct val="119000"/>
              </a:lnSpc>
              <a:spcBef>
                <a:spcPts val="0"/>
              </a:spcBef>
              <a:spcAft>
                <a:spcPts val="600"/>
              </a:spcAft>
              <a:buClrTx/>
              <a:buSzTx/>
              <a:tabLst/>
              <a:defRPr/>
            </a:pPr>
            <a:r>
              <a:rPr kumimoji="0" lang="en-US" sz="3100" b="1"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Hot ballons = happy kids    Cold balloons = sad kids  </a:t>
            </a:r>
            <a:endParaRPr kumimoji="0" lang="en-US" sz="3100" b="1" i="0" u="none" strike="noStrike" kern="1400" cap="none" spc="0" normalizeH="0" baseline="0" noProof="0" dirty="0">
              <a:ln>
                <a:noFill/>
              </a:ln>
              <a:solidFill>
                <a:srgbClr val="FF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815000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EB414F-1DE7-4168-90A1-46DA14275BD1}"/>
              </a:ext>
            </a:extLst>
          </p:cNvPr>
          <p:cNvSpPr/>
          <p:nvPr/>
        </p:nvSpPr>
        <p:spPr>
          <a:xfrm>
            <a:off x="0" y="21771"/>
            <a:ext cx="9144000" cy="6454587"/>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0000CC"/>
                </a:solidFill>
                <a:effectLst/>
                <a:uLnTx/>
                <a:uFillTx/>
                <a:latin typeface="Times New Roman" panose="02020603050405020304" pitchFamily="18" charset="0"/>
                <a:ea typeface="+mn-ea"/>
                <a:cs typeface="+mn-cs"/>
              </a:rPr>
              <a:t>Gas pressure is measured in four different units in chemistry.  Most are weirdo, but you will learn them all.  Take out table A.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41.  </a:t>
            </a: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Normal Pressure is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 atm or 1 atmosphere</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The WHOLE ATMOSPHERE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is pushing down on you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 atm = 101.3 kPa or 101.3 </a:t>
            </a:r>
            <a:r>
              <a:rPr kumimoji="0" lang="en-US" sz="3200" b="0" i="0" u="none" strike="noStrike" kern="14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kiloPascals</a:t>
            </a:r>
            <a:br>
              <a:rPr kumimoji="0" lang="en-US" sz="32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These are metric units, good for our math!</a:t>
            </a:r>
          </a:p>
          <a:p>
            <a:pPr marL="228600" marR="0" lvl="0" indent="-228600" algn="l" defTabSz="914400" rtl="0" eaLnBrk="1" fontAlgn="base" latinLnBrk="0" hangingPunct="1">
              <a:lnSpc>
                <a:spcPct val="119000"/>
              </a:lnSpc>
              <a:spcBef>
                <a:spcPts val="0"/>
              </a:spcBef>
              <a:spcAft>
                <a:spcPts val="600"/>
              </a:spcAft>
              <a:buClrTx/>
              <a:buSzTx/>
              <a:buFontTx/>
              <a:buNone/>
              <a:tabLst/>
              <a:defRPr/>
            </a:pPr>
            <a:endParaRPr kumimoji="0" lang="en-US" sz="12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0" name="Group 9">
            <a:extLst>
              <a:ext uri="{FF2B5EF4-FFF2-40B4-BE49-F238E27FC236}">
                <a16:creationId xmlns:a16="http://schemas.microsoft.com/office/drawing/2014/main" id="{B77163D3-E0C8-6B6A-E1AA-CF383069DCDD}"/>
              </a:ext>
            </a:extLst>
          </p:cNvPr>
          <p:cNvGrpSpPr/>
          <p:nvPr/>
        </p:nvGrpSpPr>
        <p:grpSpPr>
          <a:xfrm>
            <a:off x="6019800" y="2133600"/>
            <a:ext cx="2886075" cy="3352800"/>
            <a:chOff x="228600" y="3429000"/>
            <a:chExt cx="2886075" cy="3352800"/>
          </a:xfrm>
        </p:grpSpPr>
        <p:sp>
          <p:nvSpPr>
            <p:cNvPr id="3" name="AutoShape 2">
              <a:extLst>
                <a:ext uri="{FF2B5EF4-FFF2-40B4-BE49-F238E27FC236}">
                  <a16:creationId xmlns:a16="http://schemas.microsoft.com/office/drawing/2014/main" id="{59E25E96-021B-49D5-A921-5FEB878BFFA5}"/>
                </a:ext>
              </a:extLst>
            </p:cNvPr>
            <p:cNvSpPr>
              <a:spLocks noChangeArrowheads="1"/>
            </p:cNvSpPr>
            <p:nvPr/>
          </p:nvSpPr>
          <p:spPr bwMode="auto">
            <a:xfrm>
              <a:off x="228600" y="3429000"/>
              <a:ext cx="2886075" cy="3352800"/>
            </a:xfrm>
            <a:custGeom>
              <a:avLst/>
              <a:gdLst>
                <a:gd name="G0" fmla="+- 1648 0 0"/>
                <a:gd name="G1" fmla="+- 11657471 0 0"/>
                <a:gd name="G2" fmla="+- 0 0 11657471"/>
                <a:gd name="T0" fmla="*/ 0 256 1"/>
                <a:gd name="T1" fmla="*/ 180 256 1"/>
                <a:gd name="G3" fmla="+- 11657471 T0 T1"/>
                <a:gd name="T2" fmla="*/ 0 256 1"/>
                <a:gd name="T3" fmla="*/ 90 256 1"/>
                <a:gd name="G4" fmla="+- 11657471 T2 T3"/>
                <a:gd name="G5" fmla="*/ G4 2 1"/>
                <a:gd name="T4" fmla="*/ 90 256 1"/>
                <a:gd name="T5" fmla="*/ 0 256 1"/>
                <a:gd name="G6" fmla="+- 11657471 T4 T5"/>
                <a:gd name="G7" fmla="*/ G6 2 1"/>
                <a:gd name="G8" fmla="abs 1165747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648"/>
                <a:gd name="G18" fmla="*/ 1648 1 2"/>
                <a:gd name="G19" fmla="+- G18 5400 0"/>
                <a:gd name="G20" fmla="cos G19 11657471"/>
                <a:gd name="G21" fmla="sin G19 11657471"/>
                <a:gd name="G22" fmla="+- G20 10800 0"/>
                <a:gd name="G23" fmla="+- G21 10800 0"/>
                <a:gd name="G24" fmla="+- 10800 0 G20"/>
                <a:gd name="G25" fmla="+- 1648 10800 0"/>
                <a:gd name="G26" fmla="?: G9 G17 G25"/>
                <a:gd name="G27" fmla="?: G9 0 21600"/>
                <a:gd name="G28" fmla="cos 10800 11657471"/>
                <a:gd name="G29" fmla="sin 10800 11657471"/>
                <a:gd name="G30" fmla="sin 1648 11657471"/>
                <a:gd name="G31" fmla="+- G28 10800 0"/>
                <a:gd name="G32" fmla="+- G29 10800 0"/>
                <a:gd name="G33" fmla="+- G30 10800 0"/>
                <a:gd name="G34" fmla="?: G4 0 G31"/>
                <a:gd name="G35" fmla="?: 11657471 G34 0"/>
                <a:gd name="G36" fmla="?: G6 G35 G31"/>
                <a:gd name="G37" fmla="+- 21600 0 G36"/>
                <a:gd name="G38" fmla="?: G4 0 G33"/>
                <a:gd name="G39" fmla="?: 11657471 G38 G32"/>
                <a:gd name="G40" fmla="?: G6 G39 0"/>
                <a:gd name="G41" fmla="?: G4 G32 21600"/>
                <a:gd name="G42" fmla="?: G6 G41 G33"/>
                <a:gd name="T12" fmla="*/ 10800 w 21600"/>
                <a:gd name="T13" fmla="*/ 0 h 21600"/>
                <a:gd name="T14" fmla="*/ 4580 w 21600"/>
                <a:gd name="T15" fmla="*/ 11030 h 21600"/>
                <a:gd name="T16" fmla="*/ 10800 w 21600"/>
                <a:gd name="T17" fmla="*/ 9152 h 21600"/>
                <a:gd name="T18" fmla="*/ 17020 w 21600"/>
                <a:gd name="T19" fmla="*/ 1103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53" y="10860"/>
                  </a:moveTo>
                  <a:cubicBezTo>
                    <a:pt x="9152" y="10840"/>
                    <a:pt x="9152" y="10820"/>
                    <a:pt x="9152" y="10800"/>
                  </a:cubicBezTo>
                  <a:cubicBezTo>
                    <a:pt x="9152" y="9889"/>
                    <a:pt x="9889" y="9152"/>
                    <a:pt x="10800" y="9152"/>
                  </a:cubicBezTo>
                  <a:cubicBezTo>
                    <a:pt x="11710" y="9152"/>
                    <a:pt x="12448" y="9889"/>
                    <a:pt x="12448" y="10800"/>
                  </a:cubicBezTo>
                  <a:cubicBezTo>
                    <a:pt x="12447" y="10820"/>
                    <a:pt x="12447" y="10840"/>
                    <a:pt x="12446" y="10860"/>
                  </a:cubicBezTo>
                  <a:lnTo>
                    <a:pt x="21592" y="11199"/>
                  </a:lnTo>
                  <a:cubicBezTo>
                    <a:pt x="21597" y="11066"/>
                    <a:pt x="21600" y="10933"/>
                    <a:pt x="21600" y="10800"/>
                  </a:cubicBezTo>
                  <a:cubicBezTo>
                    <a:pt x="21600" y="4835"/>
                    <a:pt x="16764" y="0"/>
                    <a:pt x="10800" y="0"/>
                  </a:cubicBezTo>
                  <a:cubicBezTo>
                    <a:pt x="4835" y="0"/>
                    <a:pt x="0" y="4835"/>
                    <a:pt x="0" y="10800"/>
                  </a:cubicBezTo>
                  <a:cubicBezTo>
                    <a:pt x="0" y="10933"/>
                    <a:pt x="2" y="11066"/>
                    <a:pt x="7" y="11199"/>
                  </a:cubicBezTo>
                  <a:close/>
                </a:path>
              </a:pathLst>
            </a:custGeom>
            <a:solidFill>
              <a:srgbClr val="F3F3F3"/>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4" name="Picture 3" descr="Image result for stick man">
              <a:extLst>
                <a:ext uri="{FF2B5EF4-FFF2-40B4-BE49-F238E27FC236}">
                  <a16:creationId xmlns:a16="http://schemas.microsoft.com/office/drawing/2014/main" id="{AC8531A6-CB71-4811-AECB-618035E5BA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0932" y="5076825"/>
              <a:ext cx="35083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cxnSp>
          <p:nvCxnSpPr>
            <p:cNvPr id="6" name="AutoShape 4">
              <a:extLst>
                <a:ext uri="{FF2B5EF4-FFF2-40B4-BE49-F238E27FC236}">
                  <a16:creationId xmlns:a16="http://schemas.microsoft.com/office/drawing/2014/main" id="{D3CCA7E6-8AEE-4902-B308-C0294036D36E}"/>
                </a:ext>
              </a:extLst>
            </p:cNvPr>
            <p:cNvCxnSpPr>
              <a:cxnSpLocks noChangeShapeType="1"/>
            </p:cNvCxnSpPr>
            <p:nvPr/>
          </p:nvCxnSpPr>
          <p:spPr bwMode="auto">
            <a:xfrm>
              <a:off x="1615395" y="3657600"/>
              <a:ext cx="9525" cy="1362075"/>
            </a:xfrm>
            <a:prstGeom prst="straightConnector1">
              <a:avLst/>
            </a:prstGeom>
            <a:noFill/>
            <a:ln w="63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7" name="AutoShape 5">
              <a:extLst>
                <a:ext uri="{FF2B5EF4-FFF2-40B4-BE49-F238E27FC236}">
                  <a16:creationId xmlns:a16="http://schemas.microsoft.com/office/drawing/2014/main" id="{F1033D20-FC57-4B5E-A18B-BBA9A6F5F3EF}"/>
                </a:ext>
              </a:extLst>
            </p:cNvPr>
            <p:cNvCxnSpPr>
              <a:cxnSpLocks noChangeShapeType="1"/>
            </p:cNvCxnSpPr>
            <p:nvPr/>
          </p:nvCxnSpPr>
          <p:spPr bwMode="auto">
            <a:xfrm>
              <a:off x="939120" y="3876675"/>
              <a:ext cx="542925" cy="1171575"/>
            </a:xfrm>
            <a:prstGeom prst="straightConnector1">
              <a:avLst/>
            </a:prstGeom>
            <a:noFill/>
            <a:ln w="635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8" name="AutoShape 6">
              <a:extLst>
                <a:ext uri="{FF2B5EF4-FFF2-40B4-BE49-F238E27FC236}">
                  <a16:creationId xmlns:a16="http://schemas.microsoft.com/office/drawing/2014/main" id="{EECD9616-6AF5-4636-818A-F1543669B84C}"/>
                </a:ext>
              </a:extLst>
            </p:cNvPr>
            <p:cNvCxnSpPr>
              <a:cxnSpLocks noChangeShapeType="1"/>
            </p:cNvCxnSpPr>
            <p:nvPr/>
          </p:nvCxnSpPr>
          <p:spPr bwMode="auto">
            <a:xfrm flipH="1">
              <a:off x="1790020" y="4000500"/>
              <a:ext cx="733425" cy="1085850"/>
            </a:xfrm>
            <a:prstGeom prst="straightConnector1">
              <a:avLst/>
            </a:prstGeom>
            <a:noFill/>
            <a:ln w="635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9" name="Straight Connector 8">
              <a:extLst>
                <a:ext uri="{FF2B5EF4-FFF2-40B4-BE49-F238E27FC236}">
                  <a16:creationId xmlns:a16="http://schemas.microsoft.com/office/drawing/2014/main" id="{4467C6ED-9A01-4D0D-A80A-8448D9EBBCF7}"/>
                </a:ext>
              </a:extLst>
            </p:cNvPr>
            <p:cNvCxnSpPr/>
            <p:nvPr/>
          </p:nvCxnSpPr>
          <p:spPr>
            <a:xfrm>
              <a:off x="228600" y="5562600"/>
              <a:ext cx="2886075" cy="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314603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2232F-CFD4-33FA-385C-D346D6FF940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E7A9A2-B021-1984-423D-D3E5313EDEB6}"/>
              </a:ext>
            </a:extLst>
          </p:cNvPr>
          <p:cNvSpPr/>
          <p:nvPr/>
        </p:nvSpPr>
        <p:spPr>
          <a:xfrm>
            <a:off x="0" y="21771"/>
            <a:ext cx="9144000" cy="1096775"/>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6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 atm = 101.3 kPa</a:t>
            </a:r>
          </a:p>
        </p:txBody>
      </p:sp>
      <p:grpSp>
        <p:nvGrpSpPr>
          <p:cNvPr id="10" name="Group 9">
            <a:extLst>
              <a:ext uri="{FF2B5EF4-FFF2-40B4-BE49-F238E27FC236}">
                <a16:creationId xmlns:a16="http://schemas.microsoft.com/office/drawing/2014/main" id="{C9E28644-9DCD-96A2-F59D-3646EE835C72}"/>
              </a:ext>
            </a:extLst>
          </p:cNvPr>
          <p:cNvGrpSpPr/>
          <p:nvPr/>
        </p:nvGrpSpPr>
        <p:grpSpPr>
          <a:xfrm>
            <a:off x="6220284" y="76200"/>
            <a:ext cx="2886075" cy="3352800"/>
            <a:chOff x="228600" y="3429000"/>
            <a:chExt cx="2886075" cy="3352800"/>
          </a:xfrm>
        </p:grpSpPr>
        <p:sp>
          <p:nvSpPr>
            <p:cNvPr id="3" name="AutoShape 2">
              <a:extLst>
                <a:ext uri="{FF2B5EF4-FFF2-40B4-BE49-F238E27FC236}">
                  <a16:creationId xmlns:a16="http://schemas.microsoft.com/office/drawing/2014/main" id="{01A11951-5207-FD25-FF6B-5F325BB719D4}"/>
                </a:ext>
              </a:extLst>
            </p:cNvPr>
            <p:cNvSpPr>
              <a:spLocks noChangeArrowheads="1"/>
            </p:cNvSpPr>
            <p:nvPr/>
          </p:nvSpPr>
          <p:spPr bwMode="auto">
            <a:xfrm>
              <a:off x="228600" y="3429000"/>
              <a:ext cx="2886075" cy="3352800"/>
            </a:xfrm>
            <a:custGeom>
              <a:avLst/>
              <a:gdLst>
                <a:gd name="G0" fmla="+- 1648 0 0"/>
                <a:gd name="G1" fmla="+- 11657471 0 0"/>
                <a:gd name="G2" fmla="+- 0 0 11657471"/>
                <a:gd name="T0" fmla="*/ 0 256 1"/>
                <a:gd name="T1" fmla="*/ 180 256 1"/>
                <a:gd name="G3" fmla="+- 11657471 T0 T1"/>
                <a:gd name="T2" fmla="*/ 0 256 1"/>
                <a:gd name="T3" fmla="*/ 90 256 1"/>
                <a:gd name="G4" fmla="+- 11657471 T2 T3"/>
                <a:gd name="G5" fmla="*/ G4 2 1"/>
                <a:gd name="T4" fmla="*/ 90 256 1"/>
                <a:gd name="T5" fmla="*/ 0 256 1"/>
                <a:gd name="G6" fmla="+- 11657471 T4 T5"/>
                <a:gd name="G7" fmla="*/ G6 2 1"/>
                <a:gd name="G8" fmla="abs 11657471"/>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648"/>
                <a:gd name="G18" fmla="*/ 1648 1 2"/>
                <a:gd name="G19" fmla="+- G18 5400 0"/>
                <a:gd name="G20" fmla="cos G19 11657471"/>
                <a:gd name="G21" fmla="sin G19 11657471"/>
                <a:gd name="G22" fmla="+- G20 10800 0"/>
                <a:gd name="G23" fmla="+- G21 10800 0"/>
                <a:gd name="G24" fmla="+- 10800 0 G20"/>
                <a:gd name="G25" fmla="+- 1648 10800 0"/>
                <a:gd name="G26" fmla="?: G9 G17 G25"/>
                <a:gd name="G27" fmla="?: G9 0 21600"/>
                <a:gd name="G28" fmla="cos 10800 11657471"/>
                <a:gd name="G29" fmla="sin 10800 11657471"/>
                <a:gd name="G30" fmla="sin 1648 11657471"/>
                <a:gd name="G31" fmla="+- G28 10800 0"/>
                <a:gd name="G32" fmla="+- G29 10800 0"/>
                <a:gd name="G33" fmla="+- G30 10800 0"/>
                <a:gd name="G34" fmla="?: G4 0 G31"/>
                <a:gd name="G35" fmla="?: 11657471 G34 0"/>
                <a:gd name="G36" fmla="?: G6 G35 G31"/>
                <a:gd name="G37" fmla="+- 21600 0 G36"/>
                <a:gd name="G38" fmla="?: G4 0 G33"/>
                <a:gd name="G39" fmla="?: 11657471 G38 G32"/>
                <a:gd name="G40" fmla="?: G6 G39 0"/>
                <a:gd name="G41" fmla="?: G4 G32 21600"/>
                <a:gd name="G42" fmla="?: G6 G41 G33"/>
                <a:gd name="T12" fmla="*/ 10800 w 21600"/>
                <a:gd name="T13" fmla="*/ 0 h 21600"/>
                <a:gd name="T14" fmla="*/ 4580 w 21600"/>
                <a:gd name="T15" fmla="*/ 11030 h 21600"/>
                <a:gd name="T16" fmla="*/ 10800 w 21600"/>
                <a:gd name="T17" fmla="*/ 9152 h 21600"/>
                <a:gd name="T18" fmla="*/ 17020 w 21600"/>
                <a:gd name="T19" fmla="*/ 1103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9153" y="10860"/>
                  </a:moveTo>
                  <a:cubicBezTo>
                    <a:pt x="9152" y="10840"/>
                    <a:pt x="9152" y="10820"/>
                    <a:pt x="9152" y="10800"/>
                  </a:cubicBezTo>
                  <a:cubicBezTo>
                    <a:pt x="9152" y="9889"/>
                    <a:pt x="9889" y="9152"/>
                    <a:pt x="10800" y="9152"/>
                  </a:cubicBezTo>
                  <a:cubicBezTo>
                    <a:pt x="11710" y="9152"/>
                    <a:pt x="12448" y="9889"/>
                    <a:pt x="12448" y="10800"/>
                  </a:cubicBezTo>
                  <a:cubicBezTo>
                    <a:pt x="12447" y="10820"/>
                    <a:pt x="12447" y="10840"/>
                    <a:pt x="12446" y="10860"/>
                  </a:cubicBezTo>
                  <a:lnTo>
                    <a:pt x="21592" y="11199"/>
                  </a:lnTo>
                  <a:cubicBezTo>
                    <a:pt x="21597" y="11066"/>
                    <a:pt x="21600" y="10933"/>
                    <a:pt x="21600" y="10800"/>
                  </a:cubicBezTo>
                  <a:cubicBezTo>
                    <a:pt x="21600" y="4835"/>
                    <a:pt x="16764" y="0"/>
                    <a:pt x="10800" y="0"/>
                  </a:cubicBezTo>
                  <a:cubicBezTo>
                    <a:pt x="4835" y="0"/>
                    <a:pt x="0" y="4835"/>
                    <a:pt x="0" y="10800"/>
                  </a:cubicBezTo>
                  <a:cubicBezTo>
                    <a:pt x="0" y="10933"/>
                    <a:pt x="2" y="11066"/>
                    <a:pt x="7" y="11199"/>
                  </a:cubicBezTo>
                  <a:close/>
                </a:path>
              </a:pathLst>
            </a:custGeom>
            <a:solidFill>
              <a:srgbClr val="F3F3F3"/>
            </a:solidFill>
            <a:ln w="317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4" name="Picture 3" descr="Image result for stick man">
              <a:extLst>
                <a:ext uri="{FF2B5EF4-FFF2-40B4-BE49-F238E27FC236}">
                  <a16:creationId xmlns:a16="http://schemas.microsoft.com/office/drawing/2014/main" id="{D65A4E53-D3E8-CC64-0B33-04A92076907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0932" y="5076825"/>
              <a:ext cx="35083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cxnSp>
          <p:nvCxnSpPr>
            <p:cNvPr id="6" name="AutoShape 4">
              <a:extLst>
                <a:ext uri="{FF2B5EF4-FFF2-40B4-BE49-F238E27FC236}">
                  <a16:creationId xmlns:a16="http://schemas.microsoft.com/office/drawing/2014/main" id="{85CD641E-4D95-A782-B7F5-223EE70310EC}"/>
                </a:ext>
              </a:extLst>
            </p:cNvPr>
            <p:cNvCxnSpPr>
              <a:cxnSpLocks noChangeShapeType="1"/>
            </p:cNvCxnSpPr>
            <p:nvPr/>
          </p:nvCxnSpPr>
          <p:spPr bwMode="auto">
            <a:xfrm>
              <a:off x="1615395" y="3657600"/>
              <a:ext cx="9525" cy="1362075"/>
            </a:xfrm>
            <a:prstGeom prst="straightConnector1">
              <a:avLst/>
            </a:prstGeom>
            <a:noFill/>
            <a:ln w="63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7" name="AutoShape 5">
              <a:extLst>
                <a:ext uri="{FF2B5EF4-FFF2-40B4-BE49-F238E27FC236}">
                  <a16:creationId xmlns:a16="http://schemas.microsoft.com/office/drawing/2014/main" id="{77384127-BA6F-41DB-7DED-F28611C632E3}"/>
                </a:ext>
              </a:extLst>
            </p:cNvPr>
            <p:cNvCxnSpPr>
              <a:cxnSpLocks noChangeShapeType="1"/>
            </p:cNvCxnSpPr>
            <p:nvPr/>
          </p:nvCxnSpPr>
          <p:spPr bwMode="auto">
            <a:xfrm>
              <a:off x="939120" y="3876675"/>
              <a:ext cx="542925" cy="1171575"/>
            </a:xfrm>
            <a:prstGeom prst="straightConnector1">
              <a:avLst/>
            </a:prstGeom>
            <a:noFill/>
            <a:ln w="635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8" name="AutoShape 6">
              <a:extLst>
                <a:ext uri="{FF2B5EF4-FFF2-40B4-BE49-F238E27FC236}">
                  <a16:creationId xmlns:a16="http://schemas.microsoft.com/office/drawing/2014/main" id="{8568511C-2EB3-B008-DEA9-6DC4215AF0CA}"/>
                </a:ext>
              </a:extLst>
            </p:cNvPr>
            <p:cNvCxnSpPr>
              <a:cxnSpLocks noChangeShapeType="1"/>
            </p:cNvCxnSpPr>
            <p:nvPr/>
          </p:nvCxnSpPr>
          <p:spPr bwMode="auto">
            <a:xfrm flipH="1">
              <a:off x="1790020" y="4000500"/>
              <a:ext cx="733425" cy="1085850"/>
            </a:xfrm>
            <a:prstGeom prst="straightConnector1">
              <a:avLst/>
            </a:prstGeom>
            <a:noFill/>
            <a:ln w="635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9" name="Straight Connector 8">
              <a:extLst>
                <a:ext uri="{FF2B5EF4-FFF2-40B4-BE49-F238E27FC236}">
                  <a16:creationId xmlns:a16="http://schemas.microsoft.com/office/drawing/2014/main" id="{4C61336F-409A-1F37-9DBF-B3500A2B38FA}"/>
                </a:ext>
              </a:extLst>
            </p:cNvPr>
            <p:cNvCxnSpPr/>
            <p:nvPr/>
          </p:nvCxnSpPr>
          <p:spPr>
            <a:xfrm>
              <a:off x="228600" y="5562600"/>
              <a:ext cx="2886075" cy="0"/>
            </a:xfrm>
            <a:prstGeom prst="line">
              <a:avLst/>
            </a:prstGeom>
          </p:spPr>
          <p:style>
            <a:lnRef idx="1">
              <a:schemeClr val="dk1"/>
            </a:lnRef>
            <a:fillRef idx="0">
              <a:schemeClr val="dk1"/>
            </a:fillRef>
            <a:effectRef idx="0">
              <a:schemeClr val="dk1"/>
            </a:effectRef>
            <a:fontRef idx="minor">
              <a:schemeClr val="tx1"/>
            </a:fontRef>
          </p:style>
        </p:cxnSp>
      </p:grpSp>
      <p:sp>
        <p:nvSpPr>
          <p:cNvPr id="5" name="TextBox 4">
            <a:extLst>
              <a:ext uri="{FF2B5EF4-FFF2-40B4-BE49-F238E27FC236}">
                <a16:creationId xmlns:a16="http://schemas.microsoft.com/office/drawing/2014/main" id="{A0547956-0310-BA4D-BB13-10572ED54F88}"/>
              </a:ext>
            </a:extLst>
          </p:cNvPr>
          <p:cNvSpPr txBox="1"/>
          <p:nvPr/>
        </p:nvSpPr>
        <p:spPr>
          <a:xfrm>
            <a:off x="0" y="3048000"/>
            <a:ext cx="9106359" cy="310854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42.  In the USA &amp;England we use crazy English units.  For pressure they are </a:t>
            </a:r>
            <a:r>
              <a:rPr kumimoji="0" lang="en-US" sz="32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pounds per square inch</a:t>
            </a: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4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sz="4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1 atm = 101.3 kPa = </a:t>
            </a:r>
            <a:r>
              <a:rPr kumimoji="0" lang="en-US" sz="4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14.7 psi</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2" name="Straight Arrow Connector 11">
            <a:extLst>
              <a:ext uri="{FF2B5EF4-FFF2-40B4-BE49-F238E27FC236}">
                <a16:creationId xmlns:a16="http://schemas.microsoft.com/office/drawing/2014/main" id="{7FE8C233-CF60-DD73-DC3D-0B9EBC4A8497}"/>
              </a:ext>
            </a:extLst>
          </p:cNvPr>
          <p:cNvCxnSpPr>
            <a:cxnSpLocks/>
          </p:cNvCxnSpPr>
          <p:nvPr/>
        </p:nvCxnSpPr>
        <p:spPr>
          <a:xfrm>
            <a:off x="5486400" y="4034685"/>
            <a:ext cx="1143000" cy="1135171"/>
          </a:xfrm>
          <a:prstGeom prst="straightConnector1">
            <a:avLst/>
          </a:prstGeom>
          <a:ln w="57150">
            <a:solidFill>
              <a:srgbClr val="0000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01506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961275-95BD-4042-BC9D-DC6603F68D72}"/>
              </a:ext>
            </a:extLst>
          </p:cNvPr>
          <p:cNvSpPr txBox="1"/>
          <p:nvPr/>
        </p:nvSpPr>
        <p:spPr>
          <a:xfrm>
            <a:off x="0" y="0"/>
            <a:ext cx="9144000" cy="57861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43. Measuring pr</a:t>
            </a: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essure was originally figured out by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 guy named </a:t>
            </a:r>
            <a:r>
              <a:rPr kumimoji="0" lang="en-US" sz="3200" b="1" i="0" u="sng" strike="noStrike" kern="1400" cap="none" spc="0" normalizeH="0" baseline="0" noProof="0" dirty="0">
                <a:ln>
                  <a:noFill/>
                </a:ln>
                <a:solidFill>
                  <a:srgbClr val="FF0000"/>
                </a:solidFill>
                <a:effectLst/>
                <a:uLnTx/>
                <a:uFillTx/>
                <a:latin typeface="Times New Roman" panose="02020603050405020304" pitchFamily="18" charset="0"/>
                <a:ea typeface="+mn-ea"/>
                <a:cs typeface="+mn-cs"/>
              </a:rPr>
              <a:t>EVANGLISTA TORRICELLI</a:t>
            </a: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44.  He invented a device called the </a:t>
            </a:r>
            <a:r>
              <a:rPr kumimoji="0" lang="en-US" sz="3200" b="1" i="0" u="sng"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BAROMETER</a:t>
            </a: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It used mercury and a metric ruler.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He decided that “normal pressure”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was when the air pressure could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push mercury up a tube 760 mm.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a:extLst>
              <a:ext uri="{FF2B5EF4-FFF2-40B4-BE49-F238E27FC236}">
                <a16:creationId xmlns:a16="http://schemas.microsoft.com/office/drawing/2014/main" id="{7E1E3406-185F-478D-8DAB-767CFDB7F7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48400" y="2532174"/>
            <a:ext cx="2895600" cy="4325826"/>
          </a:xfrm>
          <a:prstGeom prst="rect">
            <a:avLst/>
          </a:prstGeom>
        </p:spPr>
      </p:pic>
    </p:spTree>
    <p:extLst>
      <p:ext uri="{BB962C8B-B14F-4D97-AF65-F5344CB8AC3E}">
        <p14:creationId xmlns:p14="http://schemas.microsoft.com/office/powerpoint/2010/main" val="12760762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7175" name="Picture 7">
            <a:extLst>
              <a:ext uri="{FF2B5EF4-FFF2-40B4-BE49-F238E27FC236}">
                <a16:creationId xmlns:a16="http://schemas.microsoft.com/office/drawing/2014/main" id="{F5179AC3-11C0-409C-83F5-14BC3FA568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046"/>
          <a:stretch/>
        </p:blipFill>
        <p:spPr bwMode="auto">
          <a:xfrm>
            <a:off x="76201" y="1120522"/>
            <a:ext cx="6095999" cy="543267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9" name="TextBox 8">
            <a:extLst>
              <a:ext uri="{FF2B5EF4-FFF2-40B4-BE49-F238E27FC236}">
                <a16:creationId xmlns:a16="http://schemas.microsoft.com/office/drawing/2014/main" id="{84DBECB5-DBF5-4BE6-A05C-42DFFFB517B4}"/>
              </a:ext>
            </a:extLst>
          </p:cNvPr>
          <p:cNvSpPr txBox="1"/>
          <p:nvPr/>
        </p:nvSpPr>
        <p:spPr>
          <a:xfrm>
            <a:off x="6252990" y="1122358"/>
            <a:ext cx="2895600" cy="489364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The higher the air pressure, the taller </a:t>
            </a:r>
            <a:b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the mercury rises.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Torricelli decided </a:t>
            </a:r>
            <a:b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that when the mercury reached exactly 760 mm, </a:t>
            </a:r>
            <a:b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it was a normal amount of pressure that was causing </a:t>
            </a:r>
            <a:b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this to happen. </a:t>
            </a:r>
          </a:p>
        </p:txBody>
      </p:sp>
      <p:sp>
        <p:nvSpPr>
          <p:cNvPr id="4" name="TextBox 3">
            <a:extLst>
              <a:ext uri="{FF2B5EF4-FFF2-40B4-BE49-F238E27FC236}">
                <a16:creationId xmlns:a16="http://schemas.microsoft.com/office/drawing/2014/main" id="{7DB3A46D-ED00-3A70-1DEB-C8F031966B2C}"/>
              </a:ext>
            </a:extLst>
          </p:cNvPr>
          <p:cNvSpPr txBox="1"/>
          <p:nvPr/>
        </p:nvSpPr>
        <p:spPr>
          <a:xfrm>
            <a:off x="0" y="152400"/>
            <a:ext cx="9144000" cy="769441"/>
          </a:xfrm>
          <a:prstGeom prst="rect">
            <a:avLst/>
          </a:prstGeom>
          <a:solidFill>
            <a:srgbClr val="FF0000"/>
          </a:solid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Congenial Black" panose="02000503040000020004" pitchFamily="2" charset="0"/>
                <a:ea typeface="+mn-ea"/>
                <a:cs typeface="+mn-cs"/>
              </a:rPr>
              <a:t>45.    Torricelli’s Barometer </a:t>
            </a:r>
          </a:p>
        </p:txBody>
      </p:sp>
    </p:spTree>
    <p:extLst>
      <p:ext uri="{BB962C8B-B14F-4D97-AF65-F5344CB8AC3E}">
        <p14:creationId xmlns:p14="http://schemas.microsoft.com/office/powerpoint/2010/main" val="1277424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chemistry reference table A">
            <a:extLst>
              <a:ext uri="{FF2B5EF4-FFF2-40B4-BE49-F238E27FC236}">
                <a16:creationId xmlns:a16="http://schemas.microsoft.com/office/drawing/2014/main" id="{FF8FE047-66DB-45BE-82F5-B1412D503D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1246" b="50000"/>
          <a:stretch/>
        </p:blipFill>
        <p:spPr bwMode="auto">
          <a:xfrm>
            <a:off x="3733800" y="2743200"/>
            <a:ext cx="523308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DEFEAE-049F-4612-B7A0-E03CB360AC3F}"/>
              </a:ext>
            </a:extLst>
          </p:cNvPr>
          <p:cNvSpPr txBox="1"/>
          <p:nvPr/>
        </p:nvSpPr>
        <p:spPr>
          <a:xfrm>
            <a:off x="0" y="0"/>
            <a:ext cx="9144000" cy="15696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Right now, take out your reference tables to page 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Under Table A, </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write this into your table </a:t>
            </a:r>
            <a:r>
              <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for safekeeping: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p:txBody>
      </p:sp>
      <p:sp>
        <p:nvSpPr>
          <p:cNvPr id="3" name="TextBox 2">
            <a:extLst>
              <a:ext uri="{FF2B5EF4-FFF2-40B4-BE49-F238E27FC236}">
                <a16:creationId xmlns:a16="http://schemas.microsoft.com/office/drawing/2014/main" id="{CED167FB-E64C-4E34-BAC3-557BACA73E70}"/>
              </a:ext>
            </a:extLst>
          </p:cNvPr>
          <p:cNvSpPr txBox="1"/>
          <p:nvPr/>
        </p:nvSpPr>
        <p:spPr>
          <a:xfrm>
            <a:off x="0" y="1630233"/>
            <a:ext cx="9144000" cy="1077218"/>
          </a:xfrm>
          <a:prstGeom prst="rect">
            <a:avLst/>
          </a:prstGeom>
          <a:solidFill>
            <a:srgbClr val="0000CC"/>
          </a:solid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1 atm = 101.3 kPa = 760 mm Hg = 14.7 psi</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4" name="Arrow: Bent 3">
            <a:extLst>
              <a:ext uri="{FF2B5EF4-FFF2-40B4-BE49-F238E27FC236}">
                <a16:creationId xmlns:a16="http://schemas.microsoft.com/office/drawing/2014/main" id="{6F1B5D35-FCE4-468A-A2AF-4B5E42893B4C}"/>
              </a:ext>
            </a:extLst>
          </p:cNvPr>
          <p:cNvSpPr/>
          <p:nvPr/>
        </p:nvSpPr>
        <p:spPr>
          <a:xfrm flipV="1">
            <a:off x="1600200" y="2667000"/>
            <a:ext cx="2413680" cy="2819400"/>
          </a:xfrm>
          <a:prstGeom prst="bentArrow">
            <a:avLst>
              <a:gd name="adj1" fmla="val 25000"/>
              <a:gd name="adj2" fmla="val 23795"/>
              <a:gd name="adj3" fmla="val 25000"/>
              <a:gd name="adj4" fmla="val 43750"/>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2693159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CF73C0-941A-1D16-1860-D9FB84B87530}"/>
              </a:ext>
            </a:extLst>
          </p:cNvPr>
          <p:cNvSpPr/>
          <p:nvPr/>
        </p:nvSpPr>
        <p:spPr>
          <a:xfrm>
            <a:off x="0" y="0"/>
            <a:ext cx="9144000" cy="3048399"/>
          </a:xfrm>
          <a:prstGeom prst="rect">
            <a:avLst/>
          </a:prstGeom>
        </p:spPr>
        <p:txBody>
          <a:bodyPr wrap="square">
            <a:spAutoFit/>
          </a:bodyPr>
          <a:lstStyle/>
          <a:p>
            <a:pPr marL="0" marR="0" lvl="0" indent="0" algn="ctr" defTabSz="914400" rtl="0" eaLnBrk="1" fontAlgn="base" latinLnBrk="0" hangingPunct="1">
              <a:lnSpc>
                <a:spcPct val="119000"/>
              </a:lnSpc>
              <a:spcBef>
                <a:spcPts val="0"/>
              </a:spcBef>
              <a:spcAft>
                <a:spcPts val="600"/>
              </a:spcAft>
              <a:buClrTx/>
              <a:buSzTx/>
              <a:buFontTx/>
              <a:buNone/>
              <a:tabLst/>
              <a:defRPr/>
            </a:pPr>
            <a:r>
              <a:rPr kumimoji="0" lang="en-US" sz="3600" b="0" i="0" u="none" strike="noStrike" kern="1400" cap="none" spc="0" normalizeH="0" baseline="0" noProof="0" dirty="0">
                <a:ln>
                  <a:noFill/>
                </a:ln>
                <a:solidFill>
                  <a:srgbClr val="000000"/>
                </a:solidFill>
                <a:effectLst/>
                <a:uLnTx/>
                <a:uFillTx/>
                <a:latin typeface="Congenial Black" panose="02000503040000020004" pitchFamily="2" charset="0"/>
                <a:ea typeface="+mn-ea"/>
                <a:cs typeface="+mn-cs"/>
              </a:rPr>
              <a:t>Air and Gas Pressure Conversion Math </a:t>
            </a:r>
            <a:r>
              <a:rPr kumimoji="0" lang="en-US" sz="3600" b="0" i="1" u="none" strike="noStrike" kern="1400" cap="none" spc="0" normalizeH="0" baseline="0" noProof="0" dirty="0">
                <a:ln>
                  <a:noFill/>
                </a:ln>
                <a:solidFill>
                  <a:srgbClr val="FF0000"/>
                </a:solidFill>
                <a:effectLst/>
                <a:uLnTx/>
                <a:uFillTx/>
                <a:latin typeface="Congenial Black" panose="02000503040000020004" pitchFamily="2" charset="0"/>
                <a:ea typeface="+mn-ea"/>
                <a:cs typeface="+mn-cs"/>
              </a:rPr>
              <a:t> </a:t>
            </a:r>
            <a:endParaRPr kumimoji="0" lang="en-US" sz="1800" b="0" i="0" u="none" strike="noStrike" kern="1400" cap="none" spc="0" normalizeH="0" baseline="0" noProof="0" dirty="0">
              <a:ln>
                <a:noFill/>
              </a:ln>
              <a:solidFill>
                <a:srgbClr val="FF0000"/>
              </a:solidFill>
              <a:effectLst/>
              <a:uLnTx/>
              <a:uFillTx/>
              <a:latin typeface="Congenial Black" panose="02000503040000020004" pitchFamily="2" charset="0"/>
              <a:ea typeface="+mn-ea"/>
              <a:cs typeface="+mn-cs"/>
            </a:endParaRPr>
          </a:p>
          <a:p>
            <a:pPr marR="0" lvl="0" algn="l" defTabSz="914400" rtl="0" eaLnBrk="1" fontAlgn="base" latinLnBrk="0" hangingPunct="1">
              <a:lnSpc>
                <a:spcPct val="119000"/>
              </a:lnSpc>
              <a:spcBef>
                <a:spcPts val="0"/>
              </a:spcBef>
              <a:spcAft>
                <a:spcPts val="600"/>
              </a:spcAft>
              <a:buClrTx/>
              <a:buSzTx/>
              <a:tabLst/>
              <a:defRPr/>
            </a:pP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On cold days the air pressure is slightly higher than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normal (cold air is a little more dense than warm air).  Today the air pressure registers 1.08 atm.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4000" b="0" i="0" u="none" strike="noStrike" kern="1400" cap="none" spc="0" normalizeH="0" baseline="0" noProof="0" dirty="0">
                <a:ln>
                  <a:noFill/>
                </a:ln>
                <a:solidFill>
                  <a:srgbClr val="0000FF"/>
                </a:solidFill>
                <a:effectLst/>
                <a:uLnTx/>
                <a:uFillTx/>
                <a:latin typeface="Times New Roman" panose="02020603050405020304" pitchFamily="18" charset="0"/>
                <a:ea typeface="+mn-ea"/>
                <a:cs typeface="+mn-cs"/>
              </a:rPr>
              <a:t>46.  Convert 1.08 atm into kilopascals. </a:t>
            </a:r>
            <a:endParaRPr kumimoji="0" lang="en-US" sz="1800" b="0" i="0" u="none" strike="noStrike" kern="1400" cap="none" spc="0" normalizeH="0" baseline="0" noProof="0" dirty="0">
              <a:ln>
                <a:noFill/>
              </a:ln>
              <a:solidFill>
                <a:srgbClr val="0000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25026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A4429-76A9-245C-B207-57F3635C2A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5F8D6B-2594-14CD-0653-E47222AB60EF}"/>
              </a:ext>
            </a:extLst>
          </p:cNvPr>
          <p:cNvSpPr txBox="1"/>
          <p:nvPr/>
        </p:nvSpPr>
        <p:spPr>
          <a:xfrm>
            <a:off x="0" y="3452870"/>
            <a:ext cx="9144000" cy="1077218"/>
          </a:xfrm>
          <a:prstGeom prst="rect">
            <a:avLst/>
          </a:prstGeom>
          <a:solidFill>
            <a:srgbClr val="0000CC"/>
          </a:solid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1 atm = 101.3 kPa = 760 mm Hg = 14.7 psi</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4" name="Text Box 4">
            <a:extLst>
              <a:ext uri="{FF2B5EF4-FFF2-40B4-BE49-F238E27FC236}">
                <a16:creationId xmlns:a16="http://schemas.microsoft.com/office/drawing/2014/main" id="{8AC7580A-5E20-4D43-9733-43533A08981C}"/>
              </a:ext>
            </a:extLst>
          </p:cNvPr>
          <p:cNvSpPr txBox="1">
            <a:spLocks noChangeArrowheads="1"/>
          </p:cNvSpPr>
          <p:nvPr/>
        </p:nvSpPr>
        <p:spPr bwMode="auto">
          <a:xfrm>
            <a:off x="533400" y="5581471"/>
            <a:ext cx="2133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t>1.08 atm</a:t>
            </a:r>
            <a:b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600" b="0" i="0" u="none" strike="noStrike" kern="1200" cap="none" spc="0" normalizeH="0" baseline="0" noProof="0" dirty="0">
                <a:ln>
                  <a:noFill/>
                </a:ln>
                <a:solidFill>
                  <a:srgbClr val="000000"/>
                </a:solidFill>
                <a:effectLst/>
                <a:uLnTx/>
                <a:uFillTx/>
                <a:latin typeface="Comic Sans MS" pitchFamily="66" charset="0"/>
                <a:ea typeface="+mn-ea"/>
                <a:cs typeface="+mn-cs"/>
              </a:rPr>
              <a:t>1</a:t>
            </a:r>
          </a:p>
        </p:txBody>
      </p:sp>
      <p:sp>
        <p:nvSpPr>
          <p:cNvPr id="5" name="Text Box 5">
            <a:extLst>
              <a:ext uri="{FF2B5EF4-FFF2-40B4-BE49-F238E27FC236}">
                <a16:creationId xmlns:a16="http://schemas.microsoft.com/office/drawing/2014/main" id="{921132C1-BC35-4047-9632-C864CE57EDA1}"/>
              </a:ext>
            </a:extLst>
          </p:cNvPr>
          <p:cNvSpPr txBox="1">
            <a:spLocks noChangeArrowheads="1"/>
          </p:cNvSpPr>
          <p:nvPr/>
        </p:nvSpPr>
        <p:spPr bwMode="auto">
          <a:xfrm>
            <a:off x="2895600" y="5581471"/>
            <a:ext cx="6248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X                     </a:t>
            </a:r>
            <a:r>
              <a:rPr kumimoji="0" lang="en-US" altLang="en-US" sz="3600" b="0" i="0" u="none" strike="noStrike" kern="1200" cap="none" spc="0" normalizeH="0" baseline="0" noProof="0" dirty="0">
                <a:ln>
                  <a:noFill/>
                </a:ln>
                <a:solidFill>
                  <a:srgbClr val="000000"/>
                </a:solidFill>
                <a:effectLst/>
                <a:uLnTx/>
                <a:uFillTx/>
                <a:latin typeface="Comic Sans MS" pitchFamily="66" charset="0"/>
                <a:ea typeface="+mn-ea"/>
                <a:cs typeface="+mn-cs"/>
              </a:rPr>
              <a:t>=</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a:t>
            </a:r>
            <a:r>
              <a:rPr kumimoji="0" lang="en-US" altLang="en-US" sz="4000" b="0" i="0" u="none" strike="noStrike" kern="1200" cap="none" spc="0" normalizeH="0" baseline="0" noProof="0" dirty="0">
                <a:ln>
                  <a:noFill/>
                </a:ln>
                <a:solidFill>
                  <a:srgbClr val="FF0000"/>
                </a:solidFill>
                <a:effectLst/>
                <a:uLnTx/>
                <a:uFillTx/>
                <a:latin typeface="Comic Sans MS" pitchFamily="66" charset="0"/>
                <a:ea typeface="+mn-ea"/>
                <a:cs typeface="+mn-cs"/>
              </a:rPr>
              <a:t>109 kPa </a:t>
            </a:r>
          </a:p>
        </p:txBody>
      </p:sp>
      <p:sp>
        <p:nvSpPr>
          <p:cNvPr id="6" name="Text Box 6">
            <a:extLst>
              <a:ext uri="{FF2B5EF4-FFF2-40B4-BE49-F238E27FC236}">
                <a16:creationId xmlns:a16="http://schemas.microsoft.com/office/drawing/2014/main" id="{7EBA4CFD-88ED-4B93-A6DE-F61B0CEDE3EE}"/>
              </a:ext>
            </a:extLst>
          </p:cNvPr>
          <p:cNvSpPr txBox="1">
            <a:spLocks noChangeArrowheads="1"/>
          </p:cNvSpPr>
          <p:nvPr/>
        </p:nvSpPr>
        <p:spPr bwMode="auto">
          <a:xfrm>
            <a:off x="3314700" y="5581471"/>
            <a:ext cx="2209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t>101.3 kPa</a:t>
            </a:r>
            <a:b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600" b="0" i="0" u="none" strike="noStrike" kern="1200" cap="none" spc="0" normalizeH="0" baseline="0" noProof="0" dirty="0">
                <a:ln>
                  <a:noFill/>
                </a:ln>
                <a:solidFill>
                  <a:srgbClr val="000000"/>
                </a:solidFill>
                <a:effectLst/>
                <a:uLnTx/>
                <a:uFillTx/>
                <a:latin typeface="Comic Sans MS" pitchFamily="66" charset="0"/>
                <a:ea typeface="+mn-ea"/>
                <a:cs typeface="+mn-cs"/>
              </a:rPr>
              <a:t>1 atm</a:t>
            </a:r>
            <a:endParaRPr kumimoji="0" lang="en-US" altLang="en-US" sz="2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 name="Line 7">
            <a:extLst>
              <a:ext uri="{FF2B5EF4-FFF2-40B4-BE49-F238E27FC236}">
                <a16:creationId xmlns:a16="http://schemas.microsoft.com/office/drawing/2014/main" id="{72DEA90E-272A-491C-800B-B8D853B0636A}"/>
              </a:ext>
            </a:extLst>
          </p:cNvPr>
          <p:cNvSpPr>
            <a:spLocks noChangeShapeType="1"/>
          </p:cNvSpPr>
          <p:nvPr/>
        </p:nvSpPr>
        <p:spPr bwMode="auto">
          <a:xfrm flipV="1">
            <a:off x="1778000" y="5772197"/>
            <a:ext cx="685800" cy="1524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Line 7">
            <a:extLst>
              <a:ext uri="{FF2B5EF4-FFF2-40B4-BE49-F238E27FC236}">
                <a16:creationId xmlns:a16="http://schemas.microsoft.com/office/drawing/2014/main" id="{9237BB2A-05A4-47B8-B361-B911553BAFE7}"/>
              </a:ext>
            </a:extLst>
          </p:cNvPr>
          <p:cNvSpPr>
            <a:spLocks noChangeShapeType="1"/>
          </p:cNvSpPr>
          <p:nvPr/>
        </p:nvSpPr>
        <p:spPr bwMode="auto">
          <a:xfrm flipV="1">
            <a:off x="4343400" y="6457359"/>
            <a:ext cx="685800" cy="1524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 name="Oval 8">
            <a:extLst>
              <a:ext uri="{FF2B5EF4-FFF2-40B4-BE49-F238E27FC236}">
                <a16:creationId xmlns:a16="http://schemas.microsoft.com/office/drawing/2014/main" id="{D910725E-6A5E-6281-49DC-CACAEB30589A}"/>
              </a:ext>
            </a:extLst>
          </p:cNvPr>
          <p:cNvSpPr/>
          <p:nvPr/>
        </p:nvSpPr>
        <p:spPr>
          <a:xfrm>
            <a:off x="0" y="3239125"/>
            <a:ext cx="4038600" cy="169827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1" name="Straight Arrow Connector 10">
            <a:extLst>
              <a:ext uri="{FF2B5EF4-FFF2-40B4-BE49-F238E27FC236}">
                <a16:creationId xmlns:a16="http://schemas.microsoft.com/office/drawing/2014/main" id="{898AC0E3-8679-9AA7-3539-828DD75C3277}"/>
              </a:ext>
            </a:extLst>
          </p:cNvPr>
          <p:cNvCxnSpPr>
            <a:cxnSpLocks/>
          </p:cNvCxnSpPr>
          <p:nvPr/>
        </p:nvCxnSpPr>
        <p:spPr>
          <a:xfrm>
            <a:off x="3314700" y="4724400"/>
            <a:ext cx="647700" cy="70788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80CC74B-D98A-A338-8707-C1D46C33E943}"/>
              </a:ext>
            </a:extLst>
          </p:cNvPr>
          <p:cNvSpPr/>
          <p:nvPr/>
        </p:nvSpPr>
        <p:spPr>
          <a:xfrm>
            <a:off x="3266042" y="4679273"/>
            <a:ext cx="152400" cy="18925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23B90013-DCB5-4C9D-313E-CF42DF9F7978}"/>
              </a:ext>
            </a:extLst>
          </p:cNvPr>
          <p:cNvSpPr/>
          <p:nvPr/>
        </p:nvSpPr>
        <p:spPr>
          <a:xfrm>
            <a:off x="0" y="0"/>
            <a:ext cx="9144000" cy="3048399"/>
          </a:xfrm>
          <a:prstGeom prst="rect">
            <a:avLst/>
          </a:prstGeom>
        </p:spPr>
        <p:txBody>
          <a:bodyPr wrap="square">
            <a:spAutoFit/>
          </a:bodyPr>
          <a:lstStyle/>
          <a:p>
            <a:pPr marL="0" marR="0" lvl="0" indent="0" algn="ctr" defTabSz="914400" rtl="0" eaLnBrk="1" fontAlgn="base" latinLnBrk="0" hangingPunct="1">
              <a:lnSpc>
                <a:spcPct val="119000"/>
              </a:lnSpc>
              <a:spcBef>
                <a:spcPts val="0"/>
              </a:spcBef>
              <a:spcAft>
                <a:spcPts val="600"/>
              </a:spcAft>
              <a:buClrTx/>
              <a:buSzTx/>
              <a:buFontTx/>
              <a:buNone/>
              <a:tabLst/>
              <a:defRPr/>
            </a:pPr>
            <a:r>
              <a:rPr kumimoji="0" lang="en-US" sz="3600" b="0" i="0" u="none" strike="noStrike" kern="1400" cap="none" spc="0" normalizeH="0" baseline="0" noProof="0" dirty="0">
                <a:ln>
                  <a:noFill/>
                </a:ln>
                <a:solidFill>
                  <a:srgbClr val="000000"/>
                </a:solidFill>
                <a:effectLst/>
                <a:uLnTx/>
                <a:uFillTx/>
                <a:latin typeface="Congenial Black" panose="02000503040000020004" pitchFamily="2" charset="0"/>
                <a:ea typeface="+mn-ea"/>
                <a:cs typeface="+mn-cs"/>
              </a:rPr>
              <a:t>Air and Gas Pressure Conversion Math </a:t>
            </a:r>
            <a:r>
              <a:rPr kumimoji="0" lang="en-US" sz="3600" b="0" i="1" u="none" strike="noStrike" kern="1400" cap="none" spc="0" normalizeH="0" baseline="0" noProof="0" dirty="0">
                <a:ln>
                  <a:noFill/>
                </a:ln>
                <a:solidFill>
                  <a:srgbClr val="FF0000"/>
                </a:solidFill>
                <a:effectLst/>
                <a:uLnTx/>
                <a:uFillTx/>
                <a:latin typeface="Congenial Black" panose="02000503040000020004" pitchFamily="2" charset="0"/>
                <a:ea typeface="+mn-ea"/>
                <a:cs typeface="+mn-cs"/>
              </a:rPr>
              <a:t> </a:t>
            </a:r>
            <a:endParaRPr kumimoji="0" lang="en-US" sz="1800" b="0" i="0" u="none" strike="noStrike" kern="1400" cap="none" spc="0" normalizeH="0" baseline="0" noProof="0" dirty="0">
              <a:ln>
                <a:noFill/>
              </a:ln>
              <a:solidFill>
                <a:srgbClr val="FF0000"/>
              </a:solidFill>
              <a:effectLst/>
              <a:uLnTx/>
              <a:uFillTx/>
              <a:latin typeface="Congenial Black" panose="02000503040000020004" pitchFamily="2" charset="0"/>
              <a:ea typeface="+mn-ea"/>
              <a:cs typeface="+mn-cs"/>
            </a:endParaRP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On cold days the air pressure is slightly higher than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normal (cold air is a little more dense than warm air).  Today the air pressure registers 1.08 atm.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4000" b="0" i="0" u="none" strike="noStrike" kern="1400" cap="none" spc="0" normalizeH="0" baseline="0" noProof="0" dirty="0">
                <a:ln>
                  <a:noFill/>
                </a:ln>
                <a:solidFill>
                  <a:srgbClr val="0000FF"/>
                </a:solidFill>
                <a:effectLst/>
                <a:uLnTx/>
                <a:uFillTx/>
                <a:latin typeface="Times New Roman" panose="02020603050405020304" pitchFamily="18" charset="0"/>
                <a:ea typeface="+mn-ea"/>
                <a:cs typeface="+mn-cs"/>
              </a:rPr>
              <a:t>46.  Convert 1.08 atm into kilopascals. </a:t>
            </a:r>
            <a:endParaRPr kumimoji="0" lang="en-US" sz="1800" b="0" i="0" u="none" strike="noStrike" kern="1400" cap="none" spc="0" normalizeH="0" baseline="0" noProof="0" dirty="0">
              <a:ln>
                <a:noFill/>
              </a:ln>
              <a:solidFill>
                <a:srgbClr val="0000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790862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D114EB-E5CF-4408-A3E7-D909B84ED10D}"/>
              </a:ext>
            </a:extLst>
          </p:cNvPr>
          <p:cNvSpPr txBox="1"/>
          <p:nvPr/>
        </p:nvSpPr>
        <p:spPr>
          <a:xfrm>
            <a:off x="0" y="0"/>
            <a:ext cx="9144000" cy="384720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Time out.  </a:t>
            </a:r>
            <a:b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It’s time for 2 demos to PROVE that gases are REAL and that gases exert pressure.  Proof came from a UE 4</a:t>
            </a:r>
            <a:r>
              <a:rPr kumimoji="0" 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grade student.  </a:t>
            </a:r>
            <a:endPar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You should do both demos at home, tonight, for your family.  </a:t>
            </a:r>
          </a:p>
        </p:txBody>
      </p:sp>
      <p:pic>
        <p:nvPicPr>
          <p:cNvPr id="13314" name="Picture 2" descr="Image result for full glass of water">
            <a:extLst>
              <a:ext uri="{FF2B5EF4-FFF2-40B4-BE49-F238E27FC236}">
                <a16:creationId xmlns:a16="http://schemas.microsoft.com/office/drawing/2014/main" id="{EE315B2C-47DE-4629-8763-A7D9CEC54A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938052"/>
            <a:ext cx="28448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result for like magic">
            <a:extLst>
              <a:ext uri="{FF2B5EF4-FFF2-40B4-BE49-F238E27FC236}">
                <a16:creationId xmlns:a16="http://schemas.microsoft.com/office/drawing/2014/main" id="{2D57D0C8-E8BF-446A-BF23-75E47C4F67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0800" y="4648200"/>
            <a:ext cx="4648200"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372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14B490-6984-4A50-9296-2797800A4809}"/>
              </a:ext>
            </a:extLst>
          </p:cNvPr>
          <p:cNvSpPr/>
          <p:nvPr/>
        </p:nvSpPr>
        <p:spPr>
          <a:xfrm>
            <a:off x="0" y="0"/>
            <a:ext cx="8610600" cy="1583319"/>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Time back in!</a:t>
            </a: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40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47.  Convert 145 kPa into atmospheres. </a:t>
            </a:r>
            <a:endParaRPr kumimoji="0" lang="en-US" sz="12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604454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D5693-6A5B-AE26-DF4D-6B20A5AA8A5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BF97FC9-4569-554F-525E-CE9D1415971C}"/>
              </a:ext>
            </a:extLst>
          </p:cNvPr>
          <p:cNvSpPr/>
          <p:nvPr/>
        </p:nvSpPr>
        <p:spPr>
          <a:xfrm>
            <a:off x="0" y="0"/>
            <a:ext cx="8610600" cy="1583319"/>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a:t>
            </a:r>
            <a:r>
              <a:rPr kumimoji="0" 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Time back in!</a:t>
            </a: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40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47.  Convert 145 kPa into atmospheres. </a:t>
            </a:r>
            <a:endParaRPr kumimoji="0" lang="en-US" sz="12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69B09629-9206-D151-A4ED-BC34D78C5BC5}"/>
              </a:ext>
            </a:extLst>
          </p:cNvPr>
          <p:cNvSpPr txBox="1"/>
          <p:nvPr/>
        </p:nvSpPr>
        <p:spPr>
          <a:xfrm>
            <a:off x="-27542" y="1981200"/>
            <a:ext cx="9144000" cy="1077218"/>
          </a:xfrm>
          <a:prstGeom prst="rect">
            <a:avLst/>
          </a:prstGeom>
          <a:solidFill>
            <a:srgbClr val="0000CC"/>
          </a:solid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1 atm = 101.3 kPa = 760 mm Hg = 14.7 psi</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4" name="Oval 3">
            <a:extLst>
              <a:ext uri="{FF2B5EF4-FFF2-40B4-BE49-F238E27FC236}">
                <a16:creationId xmlns:a16="http://schemas.microsoft.com/office/drawing/2014/main" id="{B02A792D-5CCF-48D9-73B9-A523CC2540C6}"/>
              </a:ext>
            </a:extLst>
          </p:cNvPr>
          <p:cNvSpPr/>
          <p:nvPr/>
        </p:nvSpPr>
        <p:spPr>
          <a:xfrm>
            <a:off x="-27542" y="1767455"/>
            <a:ext cx="4038600" cy="169827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5" name="Straight Arrow Connector 4">
            <a:extLst>
              <a:ext uri="{FF2B5EF4-FFF2-40B4-BE49-F238E27FC236}">
                <a16:creationId xmlns:a16="http://schemas.microsoft.com/office/drawing/2014/main" id="{57443720-48F1-1A36-167C-B13D32AC974A}"/>
              </a:ext>
            </a:extLst>
          </p:cNvPr>
          <p:cNvCxnSpPr>
            <a:cxnSpLocks/>
          </p:cNvCxnSpPr>
          <p:nvPr/>
        </p:nvCxnSpPr>
        <p:spPr>
          <a:xfrm>
            <a:off x="3276600" y="3292264"/>
            <a:ext cx="609600" cy="88745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 Box 4">
            <a:extLst>
              <a:ext uri="{FF2B5EF4-FFF2-40B4-BE49-F238E27FC236}">
                <a16:creationId xmlns:a16="http://schemas.microsoft.com/office/drawing/2014/main" id="{59A9419C-1B94-47B2-9597-D9396AC00F21}"/>
              </a:ext>
            </a:extLst>
          </p:cNvPr>
          <p:cNvSpPr txBox="1">
            <a:spLocks noChangeArrowheads="1"/>
          </p:cNvSpPr>
          <p:nvPr/>
        </p:nvSpPr>
        <p:spPr bwMode="auto">
          <a:xfrm>
            <a:off x="381000" y="4179716"/>
            <a:ext cx="1828800" cy="120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sng" strike="noStrike" kern="1200" cap="none" spc="0" normalizeH="0" baseline="0" noProof="0">
                <a:ln>
                  <a:noFill/>
                </a:ln>
                <a:solidFill>
                  <a:srgbClr val="000000"/>
                </a:solidFill>
                <a:effectLst/>
                <a:uLnTx/>
                <a:uFillTx/>
                <a:latin typeface="Comic Sans MS" pitchFamily="66" charset="0"/>
                <a:ea typeface="+mn-ea"/>
                <a:cs typeface="+mn-cs"/>
              </a:rPr>
              <a:t>145 kPa</a:t>
            </a:r>
            <a:br>
              <a:rPr kumimoji="0" lang="en-US" altLang="en-US" sz="3600" b="0" i="0" u="sng" strike="noStrike" kern="1200" cap="none" spc="0" normalizeH="0" baseline="0" noProof="0">
                <a:ln>
                  <a:noFill/>
                </a:ln>
                <a:solidFill>
                  <a:srgbClr val="000000"/>
                </a:solidFill>
                <a:effectLst/>
                <a:uLnTx/>
                <a:uFillTx/>
                <a:latin typeface="Comic Sans MS" pitchFamily="66" charset="0"/>
                <a:ea typeface="+mn-ea"/>
                <a:cs typeface="+mn-cs"/>
              </a:rPr>
            </a:br>
            <a:r>
              <a:rPr kumimoji="0" lang="en-US" altLang="en-US" sz="3600" b="0" i="0" u="none" strike="noStrike" kern="1200" cap="none" spc="0" normalizeH="0" baseline="0" noProof="0">
                <a:ln>
                  <a:noFill/>
                </a:ln>
                <a:solidFill>
                  <a:srgbClr val="000000"/>
                </a:solidFill>
                <a:effectLst/>
                <a:uLnTx/>
                <a:uFillTx/>
                <a:latin typeface="Comic Sans MS" pitchFamily="66" charset="0"/>
                <a:ea typeface="+mn-ea"/>
                <a:cs typeface="+mn-cs"/>
              </a:rPr>
              <a:t>1</a:t>
            </a:r>
          </a:p>
        </p:txBody>
      </p:sp>
      <p:sp>
        <p:nvSpPr>
          <p:cNvPr id="7" name="Text Box 5">
            <a:extLst>
              <a:ext uri="{FF2B5EF4-FFF2-40B4-BE49-F238E27FC236}">
                <a16:creationId xmlns:a16="http://schemas.microsoft.com/office/drawing/2014/main" id="{38372CB0-6981-4F45-8D1D-D89035955025}"/>
              </a:ext>
            </a:extLst>
          </p:cNvPr>
          <p:cNvSpPr txBox="1">
            <a:spLocks noChangeArrowheads="1"/>
          </p:cNvSpPr>
          <p:nvPr/>
        </p:nvSpPr>
        <p:spPr bwMode="auto">
          <a:xfrm>
            <a:off x="2667000" y="4179716"/>
            <a:ext cx="62484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Comic Sans MS" pitchFamily="66" charset="0"/>
                <a:ea typeface="+mn-ea"/>
                <a:cs typeface="+mn-cs"/>
              </a:rPr>
              <a:t>X                     </a:t>
            </a:r>
            <a:r>
              <a:rPr kumimoji="0" lang="en-US" altLang="en-US" sz="3600" b="0" i="0" u="none" strike="noStrike" kern="1200" cap="none" spc="0" normalizeH="0" baseline="0" noProof="0">
                <a:ln>
                  <a:noFill/>
                </a:ln>
                <a:solidFill>
                  <a:srgbClr val="000000"/>
                </a:solidFill>
                <a:effectLst/>
                <a:uLnTx/>
                <a:uFillTx/>
                <a:latin typeface="Comic Sans MS" pitchFamily="66" charset="0"/>
                <a:ea typeface="+mn-ea"/>
                <a:cs typeface="+mn-cs"/>
              </a:rPr>
              <a:t>=</a:t>
            </a:r>
            <a:r>
              <a:rPr kumimoji="0" lang="en-US" altLang="en-US" sz="3200" b="0" i="0" u="none" strike="noStrike" kern="1200" cap="none" spc="0" normalizeH="0" baseline="0" noProof="0">
                <a:ln>
                  <a:noFill/>
                </a:ln>
                <a:solidFill>
                  <a:srgbClr val="000000"/>
                </a:solidFill>
                <a:effectLst/>
                <a:uLnTx/>
                <a:uFillTx/>
                <a:latin typeface="Comic Sans MS" pitchFamily="66" charset="0"/>
                <a:ea typeface="+mn-ea"/>
                <a:cs typeface="+mn-cs"/>
              </a:rPr>
              <a:t>   </a:t>
            </a:r>
            <a:r>
              <a:rPr kumimoji="0" lang="en-US" altLang="en-US" sz="4000" b="0" i="0" u="none" strike="noStrike" kern="1200" cap="none" spc="0" normalizeH="0" baseline="0" noProof="0">
                <a:ln>
                  <a:noFill/>
                </a:ln>
                <a:solidFill>
                  <a:srgbClr val="FF0000"/>
                </a:solidFill>
                <a:effectLst/>
                <a:uLnTx/>
                <a:uFillTx/>
                <a:latin typeface="Comic Sans MS" pitchFamily="66" charset="0"/>
                <a:ea typeface="+mn-ea"/>
                <a:cs typeface="+mn-cs"/>
              </a:rPr>
              <a:t>1.43 atm  </a:t>
            </a:r>
          </a:p>
        </p:txBody>
      </p:sp>
      <p:sp>
        <p:nvSpPr>
          <p:cNvPr id="8" name="Text Box 6">
            <a:extLst>
              <a:ext uri="{FF2B5EF4-FFF2-40B4-BE49-F238E27FC236}">
                <a16:creationId xmlns:a16="http://schemas.microsoft.com/office/drawing/2014/main" id="{DF260DBD-12D3-4B60-B4CE-1079B1826BBA}"/>
              </a:ext>
            </a:extLst>
          </p:cNvPr>
          <p:cNvSpPr txBox="1">
            <a:spLocks noChangeArrowheads="1"/>
          </p:cNvSpPr>
          <p:nvPr/>
        </p:nvSpPr>
        <p:spPr bwMode="auto">
          <a:xfrm>
            <a:off x="3086100" y="4179716"/>
            <a:ext cx="2209800" cy="120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t>1 </a:t>
            </a:r>
            <a:r>
              <a:rPr kumimoji="0" lang="en-US" altLang="en-US" sz="3600" b="0" i="0" u="sng" strike="noStrike" kern="1200" cap="none" spc="0" normalizeH="0" baseline="0" noProof="0" dirty="0" err="1">
                <a:ln>
                  <a:noFill/>
                </a:ln>
                <a:solidFill>
                  <a:srgbClr val="000000"/>
                </a:solidFill>
                <a:effectLst/>
                <a:uLnTx/>
                <a:uFillTx/>
                <a:latin typeface="Comic Sans MS" pitchFamily="66" charset="0"/>
                <a:ea typeface="+mn-ea"/>
                <a:cs typeface="+mn-cs"/>
              </a:rPr>
              <a:t>atm</a:t>
            </a:r>
            <a:b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600" b="0" i="0" u="none" strike="noStrike" kern="1200" cap="none" spc="0" normalizeH="0" baseline="0" noProof="0" dirty="0">
                <a:ln>
                  <a:noFill/>
                </a:ln>
                <a:solidFill>
                  <a:srgbClr val="000000"/>
                </a:solidFill>
                <a:effectLst/>
                <a:uLnTx/>
                <a:uFillTx/>
                <a:latin typeface="Comic Sans MS" pitchFamily="66" charset="0"/>
                <a:ea typeface="+mn-ea"/>
                <a:cs typeface="+mn-cs"/>
              </a:rPr>
              <a:t>101.3 kPa</a:t>
            </a:r>
            <a:endParaRPr kumimoji="0" lang="en-US" altLang="en-US" sz="2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 name="Oval 9">
            <a:extLst>
              <a:ext uri="{FF2B5EF4-FFF2-40B4-BE49-F238E27FC236}">
                <a16:creationId xmlns:a16="http://schemas.microsoft.com/office/drawing/2014/main" id="{22482231-82A2-3484-45CE-4B4A69668778}"/>
              </a:ext>
            </a:extLst>
          </p:cNvPr>
          <p:cNvSpPr/>
          <p:nvPr/>
        </p:nvSpPr>
        <p:spPr>
          <a:xfrm>
            <a:off x="3200400" y="3177534"/>
            <a:ext cx="152400" cy="18925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0046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544B89-E9DF-4671-BD95-A3AA5C4FB2A5}"/>
              </a:ext>
            </a:extLst>
          </p:cNvPr>
          <p:cNvSpPr/>
          <p:nvPr/>
        </p:nvSpPr>
        <p:spPr>
          <a:xfrm>
            <a:off x="0" y="0"/>
            <a:ext cx="8991564" cy="910186"/>
          </a:xfrm>
          <a:prstGeom prst="rect">
            <a:avLst/>
          </a:prstGeom>
        </p:spPr>
        <p:txBody>
          <a:bodyPr wrap="non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4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48.  Convert 905 mm Hg into kPa.  </a:t>
            </a:r>
            <a:endParaRPr kumimoji="0" lang="en-US" sz="36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329696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BDE69-CD2B-755F-9B3B-CE66BD4E40C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D536F7E-9F1A-2FFE-34F4-702D3ACA2EA0}"/>
              </a:ext>
            </a:extLst>
          </p:cNvPr>
          <p:cNvSpPr/>
          <p:nvPr/>
        </p:nvSpPr>
        <p:spPr>
          <a:xfrm>
            <a:off x="0" y="7233"/>
            <a:ext cx="8991564" cy="910186"/>
          </a:xfrm>
          <a:prstGeom prst="rect">
            <a:avLst/>
          </a:prstGeom>
        </p:spPr>
        <p:txBody>
          <a:bodyPr wrap="non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4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48.  Convert 905 mm Hg into kPa.  </a:t>
            </a:r>
            <a:endParaRPr kumimoji="0" lang="en-US" sz="36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1D89E858-8DF3-3077-A509-87C02B3DBBA0}"/>
              </a:ext>
            </a:extLst>
          </p:cNvPr>
          <p:cNvSpPr txBox="1"/>
          <p:nvPr/>
        </p:nvSpPr>
        <p:spPr>
          <a:xfrm>
            <a:off x="0" y="1447800"/>
            <a:ext cx="9144000" cy="1077218"/>
          </a:xfrm>
          <a:prstGeom prst="rect">
            <a:avLst/>
          </a:prstGeom>
          <a:solidFill>
            <a:srgbClr val="0000CC"/>
          </a:solid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1 atm = 101.3 kPa = 760 mm Hg = 14.7 psi</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4" name="Oval 3">
            <a:extLst>
              <a:ext uri="{FF2B5EF4-FFF2-40B4-BE49-F238E27FC236}">
                <a16:creationId xmlns:a16="http://schemas.microsoft.com/office/drawing/2014/main" id="{34F7178B-687C-CD6E-063C-FD691C34789C}"/>
              </a:ext>
            </a:extLst>
          </p:cNvPr>
          <p:cNvSpPr/>
          <p:nvPr/>
        </p:nvSpPr>
        <p:spPr>
          <a:xfrm>
            <a:off x="4191000" y="1198461"/>
            <a:ext cx="2819400" cy="169827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5" name="Straight Arrow Connector 4">
            <a:extLst>
              <a:ext uri="{FF2B5EF4-FFF2-40B4-BE49-F238E27FC236}">
                <a16:creationId xmlns:a16="http://schemas.microsoft.com/office/drawing/2014/main" id="{7F35305C-B055-0AAA-D046-C72D8E7A4EC3}"/>
              </a:ext>
            </a:extLst>
          </p:cNvPr>
          <p:cNvCxnSpPr>
            <a:cxnSpLocks/>
          </p:cNvCxnSpPr>
          <p:nvPr/>
        </p:nvCxnSpPr>
        <p:spPr>
          <a:xfrm>
            <a:off x="3886200" y="3450226"/>
            <a:ext cx="342899" cy="119374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 Box 4">
            <a:extLst>
              <a:ext uri="{FF2B5EF4-FFF2-40B4-BE49-F238E27FC236}">
                <a16:creationId xmlns:a16="http://schemas.microsoft.com/office/drawing/2014/main" id="{D52897B2-A067-D407-9A71-9E94D886275A}"/>
              </a:ext>
            </a:extLst>
          </p:cNvPr>
          <p:cNvSpPr txBox="1">
            <a:spLocks noChangeArrowheads="1"/>
          </p:cNvSpPr>
          <p:nvPr/>
        </p:nvSpPr>
        <p:spPr bwMode="auto">
          <a:xfrm>
            <a:off x="76200" y="4702175"/>
            <a:ext cx="2667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t>905 mm Hg</a:t>
            </a:r>
            <a:b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600" b="0" i="0" u="none" strike="noStrike" kern="1200" cap="none" spc="0" normalizeH="0" baseline="0" noProof="0" dirty="0">
                <a:ln>
                  <a:noFill/>
                </a:ln>
                <a:solidFill>
                  <a:srgbClr val="000000"/>
                </a:solidFill>
                <a:effectLst/>
                <a:uLnTx/>
                <a:uFillTx/>
                <a:latin typeface="Comic Sans MS" pitchFamily="66" charset="0"/>
                <a:ea typeface="+mn-ea"/>
                <a:cs typeface="+mn-cs"/>
              </a:rPr>
              <a:t>1</a:t>
            </a:r>
          </a:p>
        </p:txBody>
      </p:sp>
      <p:sp>
        <p:nvSpPr>
          <p:cNvPr id="7" name="Text Box 5">
            <a:extLst>
              <a:ext uri="{FF2B5EF4-FFF2-40B4-BE49-F238E27FC236}">
                <a16:creationId xmlns:a16="http://schemas.microsoft.com/office/drawing/2014/main" id="{9FA5515C-642C-855D-122E-04F2CEA2595C}"/>
              </a:ext>
            </a:extLst>
          </p:cNvPr>
          <p:cNvSpPr txBox="1">
            <a:spLocks noChangeArrowheads="1"/>
          </p:cNvSpPr>
          <p:nvPr/>
        </p:nvSpPr>
        <p:spPr bwMode="auto">
          <a:xfrm>
            <a:off x="2743200" y="4702175"/>
            <a:ext cx="6248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X                        </a:t>
            </a:r>
            <a:r>
              <a:rPr kumimoji="0" lang="en-US" altLang="en-US" sz="3600" b="0" i="0" u="none" strike="noStrike" kern="1200" cap="none" spc="0" normalizeH="0" baseline="0" noProof="0" dirty="0">
                <a:ln>
                  <a:noFill/>
                </a:ln>
                <a:solidFill>
                  <a:srgbClr val="000000"/>
                </a:solidFill>
                <a:effectLst/>
                <a:uLnTx/>
                <a:uFillTx/>
                <a:latin typeface="Comic Sans MS" pitchFamily="66" charset="0"/>
                <a:ea typeface="+mn-ea"/>
                <a:cs typeface="+mn-cs"/>
              </a:rPr>
              <a:t>=</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a:t>
            </a:r>
            <a:r>
              <a:rPr kumimoji="0" lang="en-US" altLang="en-US" sz="4000" b="0" i="0" u="none" strike="noStrike" kern="1200" cap="none" spc="0" normalizeH="0" baseline="0" noProof="0" dirty="0">
                <a:ln>
                  <a:noFill/>
                </a:ln>
                <a:solidFill>
                  <a:srgbClr val="FF0000"/>
                </a:solidFill>
                <a:effectLst/>
                <a:uLnTx/>
                <a:uFillTx/>
                <a:latin typeface="Comic Sans MS" pitchFamily="66" charset="0"/>
                <a:ea typeface="+mn-ea"/>
                <a:cs typeface="+mn-cs"/>
              </a:rPr>
              <a:t>121 kPa </a:t>
            </a:r>
          </a:p>
        </p:txBody>
      </p:sp>
      <p:sp>
        <p:nvSpPr>
          <p:cNvPr id="8" name="Text Box 6">
            <a:extLst>
              <a:ext uri="{FF2B5EF4-FFF2-40B4-BE49-F238E27FC236}">
                <a16:creationId xmlns:a16="http://schemas.microsoft.com/office/drawing/2014/main" id="{77252023-829D-1EC8-5E17-B098CDB99911}"/>
              </a:ext>
            </a:extLst>
          </p:cNvPr>
          <p:cNvSpPr txBox="1">
            <a:spLocks noChangeArrowheads="1"/>
          </p:cNvSpPr>
          <p:nvPr/>
        </p:nvSpPr>
        <p:spPr bwMode="auto">
          <a:xfrm>
            <a:off x="3162300" y="4702175"/>
            <a:ext cx="28194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sng" strike="noStrike" kern="1200" cap="none" spc="0" normalizeH="0" baseline="0" noProof="0" dirty="0">
                <a:ln>
                  <a:noFill/>
                </a:ln>
                <a:solidFill>
                  <a:srgbClr val="000000"/>
                </a:solidFill>
                <a:effectLst/>
                <a:uLnTx/>
                <a:uFillTx/>
                <a:latin typeface="Comic Sans MS" pitchFamily="66" charset="0"/>
                <a:ea typeface="+mn-ea"/>
                <a:cs typeface="+mn-cs"/>
              </a:rPr>
              <a:t>101.3 </a:t>
            </a:r>
            <a:r>
              <a:rPr lang="en-US" altLang="en-US" sz="3600" u="sng" dirty="0">
                <a:solidFill>
                  <a:srgbClr val="000000"/>
                </a:solidFill>
                <a:latin typeface="Comic Sans MS" pitchFamily="66" charset="0"/>
              </a:rPr>
              <a:t>kPa</a:t>
            </a:r>
            <a:br>
              <a:rPr lang="en-US" altLang="en-US" sz="3600" u="sng" dirty="0">
                <a:solidFill>
                  <a:srgbClr val="000000"/>
                </a:solidFill>
                <a:latin typeface="Comic Sans MS" pitchFamily="66" charset="0"/>
              </a:rPr>
            </a:br>
            <a:r>
              <a:rPr lang="en-US" altLang="en-US" sz="3600" dirty="0">
                <a:solidFill>
                  <a:srgbClr val="000000"/>
                </a:solidFill>
                <a:latin typeface="Comic Sans MS" pitchFamily="66" charset="0"/>
              </a:rPr>
              <a:t>760 mm Hg</a:t>
            </a:r>
            <a:endParaRPr kumimoji="0" lang="en-US" altLang="en-US" sz="2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1" name="Oval 10">
            <a:extLst>
              <a:ext uri="{FF2B5EF4-FFF2-40B4-BE49-F238E27FC236}">
                <a16:creationId xmlns:a16="http://schemas.microsoft.com/office/drawing/2014/main" id="{C6A07F56-F0E5-901B-57C9-D84FEB64CF3B}"/>
              </a:ext>
            </a:extLst>
          </p:cNvPr>
          <p:cNvSpPr/>
          <p:nvPr/>
        </p:nvSpPr>
        <p:spPr>
          <a:xfrm>
            <a:off x="1770482" y="1422934"/>
            <a:ext cx="2268115" cy="120173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Arc 12">
            <a:extLst>
              <a:ext uri="{FF2B5EF4-FFF2-40B4-BE49-F238E27FC236}">
                <a16:creationId xmlns:a16="http://schemas.microsoft.com/office/drawing/2014/main" id="{257129D6-20E7-AD7F-72F7-2A976817DF14}"/>
              </a:ext>
            </a:extLst>
          </p:cNvPr>
          <p:cNvSpPr/>
          <p:nvPr/>
        </p:nvSpPr>
        <p:spPr>
          <a:xfrm flipH="1" flipV="1">
            <a:off x="2743199" y="2063682"/>
            <a:ext cx="2057398" cy="1444750"/>
          </a:xfrm>
          <a:prstGeom prst="arc">
            <a:avLst>
              <a:gd name="adj1" fmla="val 10701588"/>
              <a:gd name="adj2" fmla="val 555163"/>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Arial"/>
              <a:ea typeface="+mn-ea"/>
              <a:cs typeface="+mn-cs"/>
            </a:endParaRPr>
          </a:p>
        </p:txBody>
      </p:sp>
      <p:sp>
        <p:nvSpPr>
          <p:cNvPr id="15" name="Oval 14">
            <a:extLst>
              <a:ext uri="{FF2B5EF4-FFF2-40B4-BE49-F238E27FC236}">
                <a16:creationId xmlns:a16="http://schemas.microsoft.com/office/drawing/2014/main" id="{6F2ED898-4AED-4407-A9DB-9AFA4FEED167}"/>
              </a:ext>
            </a:extLst>
          </p:cNvPr>
          <p:cNvSpPr/>
          <p:nvPr/>
        </p:nvSpPr>
        <p:spPr>
          <a:xfrm>
            <a:off x="3783328" y="3419746"/>
            <a:ext cx="228600" cy="18925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597879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0872A5-4421-4C16-8204-00635645F876}"/>
              </a:ext>
            </a:extLst>
          </p:cNvPr>
          <p:cNvSpPr/>
          <p:nvPr/>
        </p:nvSpPr>
        <p:spPr>
          <a:xfrm>
            <a:off x="0" y="4618"/>
            <a:ext cx="9144000" cy="1365054"/>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3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49.  Convert 31.0 kPa (pressure on Mr. Everest) </a:t>
            </a:r>
            <a:br>
              <a:rPr kumimoji="0" lang="en-US" sz="3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3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into atmospheres.</a:t>
            </a:r>
            <a:endParaRPr kumimoji="0" lang="en-US" sz="24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160019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BC765-7A98-A123-9D9D-E9A8602B5A4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E45E77-F82B-E2F0-851A-7A820BBD2B2A}"/>
              </a:ext>
            </a:extLst>
          </p:cNvPr>
          <p:cNvSpPr/>
          <p:nvPr/>
        </p:nvSpPr>
        <p:spPr>
          <a:xfrm>
            <a:off x="0" y="-25563"/>
            <a:ext cx="9144000" cy="1365054"/>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3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49.  Convert 31.0 kPa (pressure on Mr. Everest) </a:t>
            </a:r>
            <a:br>
              <a:rPr kumimoji="0" lang="en-US" sz="3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3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into atmospheres.</a:t>
            </a:r>
            <a:endParaRPr kumimoji="0" lang="en-US" sz="24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2FC8BA6E-0A07-F47F-D26A-54AE7925AD68}"/>
              </a:ext>
            </a:extLst>
          </p:cNvPr>
          <p:cNvSpPr txBox="1"/>
          <p:nvPr/>
        </p:nvSpPr>
        <p:spPr>
          <a:xfrm>
            <a:off x="11935" y="2209800"/>
            <a:ext cx="9144000" cy="1077218"/>
          </a:xfrm>
          <a:prstGeom prst="rect">
            <a:avLst/>
          </a:prstGeom>
          <a:solidFill>
            <a:srgbClr val="0000CC"/>
          </a:solid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1 atm = 101.3 kPa = 760 mm Hg = 14.7 psi</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6" name="Oval 5">
            <a:extLst>
              <a:ext uri="{FF2B5EF4-FFF2-40B4-BE49-F238E27FC236}">
                <a16:creationId xmlns:a16="http://schemas.microsoft.com/office/drawing/2014/main" id="{0C40A01D-CFC3-51A0-1B0D-79619740118A}"/>
              </a:ext>
            </a:extLst>
          </p:cNvPr>
          <p:cNvSpPr/>
          <p:nvPr/>
        </p:nvSpPr>
        <p:spPr>
          <a:xfrm>
            <a:off x="11934" y="2063947"/>
            <a:ext cx="4102865" cy="136505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1B7AAECB-677C-41A4-890D-A138FBDC6AF3}"/>
              </a:ext>
            </a:extLst>
          </p:cNvPr>
          <p:cNvSpPr txBox="1">
            <a:spLocks noChangeArrowheads="1"/>
          </p:cNvSpPr>
          <p:nvPr/>
        </p:nvSpPr>
        <p:spPr bwMode="auto">
          <a:xfrm>
            <a:off x="11934" y="4343400"/>
            <a:ext cx="25146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sng"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31.0 kPa</a:t>
            </a:r>
            <a:br>
              <a:rPr kumimoji="0" lang="en-US" altLang="en-US" sz="4400" b="0" i="0" u="sng"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11" name="TextBox 10">
            <a:extLst>
              <a:ext uri="{FF2B5EF4-FFF2-40B4-BE49-F238E27FC236}">
                <a16:creationId xmlns:a16="http://schemas.microsoft.com/office/drawing/2014/main" id="{319DF4D9-C45A-4F84-9EDB-03AFC9BD2169}"/>
              </a:ext>
            </a:extLst>
          </p:cNvPr>
          <p:cNvSpPr txBox="1">
            <a:spLocks noChangeArrowheads="1"/>
          </p:cNvSpPr>
          <p:nvPr/>
        </p:nvSpPr>
        <p:spPr bwMode="auto">
          <a:xfrm>
            <a:off x="2412234" y="4343400"/>
            <a:ext cx="114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7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X</a:t>
            </a:r>
          </a:p>
        </p:txBody>
      </p:sp>
      <p:sp>
        <p:nvSpPr>
          <p:cNvPr id="12" name="TextBox 11">
            <a:extLst>
              <a:ext uri="{FF2B5EF4-FFF2-40B4-BE49-F238E27FC236}">
                <a16:creationId xmlns:a16="http://schemas.microsoft.com/office/drawing/2014/main" id="{5E832D69-1362-4E84-A6CD-B6ECBC688AD6}"/>
              </a:ext>
            </a:extLst>
          </p:cNvPr>
          <p:cNvSpPr txBox="1">
            <a:spLocks noChangeArrowheads="1"/>
          </p:cNvSpPr>
          <p:nvPr/>
        </p:nvSpPr>
        <p:spPr bwMode="auto">
          <a:xfrm>
            <a:off x="3479034" y="4343063"/>
            <a:ext cx="27051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sng"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1 atm</a:t>
            </a:r>
            <a:br>
              <a:rPr kumimoji="0" lang="en-US" altLang="en-US" sz="4400" b="0" i="0" u="sng"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101.3 kPa</a:t>
            </a:r>
          </a:p>
        </p:txBody>
      </p:sp>
      <p:sp>
        <p:nvSpPr>
          <p:cNvPr id="13" name="TextBox 12">
            <a:extLst>
              <a:ext uri="{FF2B5EF4-FFF2-40B4-BE49-F238E27FC236}">
                <a16:creationId xmlns:a16="http://schemas.microsoft.com/office/drawing/2014/main" id="{B4B8EBD6-1E9F-48AF-8890-7E5F9AEBB66B}"/>
              </a:ext>
            </a:extLst>
          </p:cNvPr>
          <p:cNvSpPr txBox="1">
            <a:spLocks noChangeArrowheads="1"/>
          </p:cNvSpPr>
          <p:nvPr/>
        </p:nvSpPr>
        <p:spPr bwMode="auto">
          <a:xfrm>
            <a:off x="5993634" y="4343063"/>
            <a:ext cx="914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7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p>
        </p:txBody>
      </p:sp>
      <p:cxnSp>
        <p:nvCxnSpPr>
          <p:cNvPr id="14" name="Straight Connector 13">
            <a:extLst>
              <a:ext uri="{FF2B5EF4-FFF2-40B4-BE49-F238E27FC236}">
                <a16:creationId xmlns:a16="http://schemas.microsoft.com/office/drawing/2014/main" id="{059C5E28-F500-92EC-0314-85AB0E0AD45F}"/>
              </a:ext>
            </a:extLst>
          </p:cNvPr>
          <p:cNvCxnSpPr/>
          <p:nvPr/>
        </p:nvCxnSpPr>
        <p:spPr>
          <a:xfrm flipH="1">
            <a:off x="1345434" y="4427259"/>
            <a:ext cx="1181100" cy="457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41256B-B2C4-B491-F354-E876403BB738}"/>
              </a:ext>
            </a:extLst>
          </p:cNvPr>
          <p:cNvCxnSpPr/>
          <p:nvPr/>
        </p:nvCxnSpPr>
        <p:spPr>
          <a:xfrm flipH="1">
            <a:off x="5041134" y="5209213"/>
            <a:ext cx="1181100" cy="457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580C587-FBA9-56AD-556A-9FEE5187DA21}"/>
              </a:ext>
            </a:extLst>
          </p:cNvPr>
          <p:cNvSpPr txBox="1">
            <a:spLocks noChangeArrowheads="1"/>
          </p:cNvSpPr>
          <p:nvPr/>
        </p:nvSpPr>
        <p:spPr bwMode="auto">
          <a:xfrm>
            <a:off x="6713837" y="4579659"/>
            <a:ext cx="2590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0.306 atm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 SF</a:t>
            </a:r>
          </a:p>
        </p:txBody>
      </p:sp>
      <p:cxnSp>
        <p:nvCxnSpPr>
          <p:cNvPr id="17" name="Straight Arrow Connector 16">
            <a:extLst>
              <a:ext uri="{FF2B5EF4-FFF2-40B4-BE49-F238E27FC236}">
                <a16:creationId xmlns:a16="http://schemas.microsoft.com/office/drawing/2014/main" id="{2B7C5E99-7C6A-1836-D57D-BD4829642B64}"/>
              </a:ext>
            </a:extLst>
          </p:cNvPr>
          <p:cNvCxnSpPr>
            <a:cxnSpLocks/>
            <a:stCxn id="6" idx="5"/>
          </p:cNvCxnSpPr>
          <p:nvPr/>
        </p:nvCxnSpPr>
        <p:spPr>
          <a:xfrm>
            <a:off x="3513948" y="3229093"/>
            <a:ext cx="1172351" cy="119816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8A766D83-42BF-E1E9-5E2B-383785DC7BB2}"/>
              </a:ext>
            </a:extLst>
          </p:cNvPr>
          <p:cNvSpPr/>
          <p:nvPr/>
        </p:nvSpPr>
        <p:spPr>
          <a:xfrm>
            <a:off x="3437748" y="3132143"/>
            <a:ext cx="152400" cy="18925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0462275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FD867A-3E98-4BB0-A261-BB7E19890099}"/>
              </a:ext>
            </a:extLst>
          </p:cNvPr>
          <p:cNvSpPr/>
          <p:nvPr/>
        </p:nvSpPr>
        <p:spPr>
          <a:xfrm>
            <a:off x="0" y="0"/>
            <a:ext cx="8915400" cy="1223605"/>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50.  Convert the high pressure of 2.68 atm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into pounds per square inch.  </a:t>
            </a:r>
            <a:endParaRPr kumimoji="0" lang="en-US" sz="20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709881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1B440-5AB7-584C-CD9E-66E5D52C0E9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6076B07-4735-D42A-B1D7-7EBF96571A1D}"/>
              </a:ext>
            </a:extLst>
          </p:cNvPr>
          <p:cNvSpPr/>
          <p:nvPr/>
        </p:nvSpPr>
        <p:spPr>
          <a:xfrm>
            <a:off x="0" y="0"/>
            <a:ext cx="8915400" cy="1223605"/>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50.  Convert the high pressure of 2.68 atm </a:t>
            </a:r>
            <a:b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br>
            <a:r>
              <a:rPr kumimoji="0" lang="en-US" sz="32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into pounds per square inch.  </a:t>
            </a:r>
            <a:endParaRPr kumimoji="0" lang="en-US" sz="20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05AEDA76-BE35-007F-D9F8-35D0AB49DC4B}"/>
              </a:ext>
            </a:extLst>
          </p:cNvPr>
          <p:cNvSpPr txBox="1"/>
          <p:nvPr/>
        </p:nvSpPr>
        <p:spPr>
          <a:xfrm>
            <a:off x="6427" y="1604855"/>
            <a:ext cx="9144000" cy="1077218"/>
          </a:xfrm>
          <a:prstGeom prst="rect">
            <a:avLst/>
          </a:prstGeom>
          <a:solidFill>
            <a:srgbClr val="0000CC"/>
          </a:solid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1 atm = 101.3 kPa = 760 mm Hg = 14.7 psi</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7" name="Oval 6">
            <a:extLst>
              <a:ext uri="{FF2B5EF4-FFF2-40B4-BE49-F238E27FC236}">
                <a16:creationId xmlns:a16="http://schemas.microsoft.com/office/drawing/2014/main" id="{BE568536-C016-0145-1989-280AEA68BA0F}"/>
              </a:ext>
            </a:extLst>
          </p:cNvPr>
          <p:cNvSpPr/>
          <p:nvPr/>
        </p:nvSpPr>
        <p:spPr>
          <a:xfrm>
            <a:off x="7315199" y="1371600"/>
            <a:ext cx="1795749" cy="169827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8" name="Straight Arrow Connector 7">
            <a:extLst>
              <a:ext uri="{FF2B5EF4-FFF2-40B4-BE49-F238E27FC236}">
                <a16:creationId xmlns:a16="http://schemas.microsoft.com/office/drawing/2014/main" id="{918B82DE-35BD-D08E-D813-A18DB9285940}"/>
              </a:ext>
            </a:extLst>
          </p:cNvPr>
          <p:cNvCxnSpPr>
            <a:cxnSpLocks/>
            <a:endCxn id="15" idx="0"/>
          </p:cNvCxnSpPr>
          <p:nvPr/>
        </p:nvCxnSpPr>
        <p:spPr>
          <a:xfrm>
            <a:off x="4968738" y="3357455"/>
            <a:ext cx="130824" cy="128509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5CD5A97F-FF76-C5BF-89D2-9181344C8818}"/>
              </a:ext>
            </a:extLst>
          </p:cNvPr>
          <p:cNvSpPr/>
          <p:nvPr/>
        </p:nvSpPr>
        <p:spPr>
          <a:xfrm>
            <a:off x="6427" y="1622316"/>
            <a:ext cx="1447800" cy="120173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BE2EB2F8-6676-C69E-7E65-8F14992BF2BD}"/>
              </a:ext>
            </a:extLst>
          </p:cNvPr>
          <p:cNvSpPr/>
          <p:nvPr/>
        </p:nvSpPr>
        <p:spPr>
          <a:xfrm>
            <a:off x="4892538" y="3255798"/>
            <a:ext cx="152400" cy="18925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TextBox 12">
            <a:extLst>
              <a:ext uri="{FF2B5EF4-FFF2-40B4-BE49-F238E27FC236}">
                <a16:creationId xmlns:a16="http://schemas.microsoft.com/office/drawing/2014/main" id="{FCB875B7-AD9B-4AA6-9AD9-4A26F00ABA1F}"/>
              </a:ext>
            </a:extLst>
          </p:cNvPr>
          <p:cNvSpPr txBox="1">
            <a:spLocks noChangeArrowheads="1"/>
          </p:cNvSpPr>
          <p:nvPr/>
        </p:nvSpPr>
        <p:spPr bwMode="auto">
          <a:xfrm>
            <a:off x="146560" y="4642546"/>
            <a:ext cx="28194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2.68 atm</a:t>
            </a:r>
            <a:br>
              <a:rPr kumimoji="0" lang="en-US" altLang="en-US" sz="44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14" name="TextBox 13">
            <a:extLst>
              <a:ext uri="{FF2B5EF4-FFF2-40B4-BE49-F238E27FC236}">
                <a16:creationId xmlns:a16="http://schemas.microsoft.com/office/drawing/2014/main" id="{AF6BDCB8-C6A8-433C-8E46-E56E9CAAB76E}"/>
              </a:ext>
            </a:extLst>
          </p:cNvPr>
          <p:cNvSpPr txBox="1">
            <a:spLocks noChangeArrowheads="1"/>
          </p:cNvSpPr>
          <p:nvPr/>
        </p:nvSpPr>
        <p:spPr bwMode="auto">
          <a:xfrm>
            <a:off x="2737360" y="4642546"/>
            <a:ext cx="114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7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X</a:t>
            </a:r>
          </a:p>
        </p:txBody>
      </p:sp>
      <p:sp>
        <p:nvSpPr>
          <p:cNvPr id="15" name="TextBox 14">
            <a:extLst>
              <a:ext uri="{FF2B5EF4-FFF2-40B4-BE49-F238E27FC236}">
                <a16:creationId xmlns:a16="http://schemas.microsoft.com/office/drawing/2014/main" id="{738C3C8E-CE9F-4864-B619-1D79BF3B6899}"/>
              </a:ext>
            </a:extLst>
          </p:cNvPr>
          <p:cNvSpPr txBox="1">
            <a:spLocks noChangeArrowheads="1"/>
          </p:cNvSpPr>
          <p:nvPr/>
        </p:nvSpPr>
        <p:spPr bwMode="auto">
          <a:xfrm>
            <a:off x="3689862" y="4642546"/>
            <a:ext cx="2819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14.7 psi</a:t>
            </a:r>
            <a:br>
              <a:rPr kumimoji="0" lang="en-US" altLang="en-US" sz="44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 atm</a:t>
            </a:r>
          </a:p>
        </p:txBody>
      </p:sp>
      <p:sp>
        <p:nvSpPr>
          <p:cNvPr id="16" name="TextBox 15">
            <a:extLst>
              <a:ext uri="{FF2B5EF4-FFF2-40B4-BE49-F238E27FC236}">
                <a16:creationId xmlns:a16="http://schemas.microsoft.com/office/drawing/2014/main" id="{DEBF3929-4D4D-411D-81F0-3B260562E850}"/>
              </a:ext>
            </a:extLst>
          </p:cNvPr>
          <p:cNvSpPr txBox="1">
            <a:spLocks noChangeArrowheads="1"/>
          </p:cNvSpPr>
          <p:nvPr/>
        </p:nvSpPr>
        <p:spPr bwMode="auto">
          <a:xfrm>
            <a:off x="6013960" y="4661596"/>
            <a:ext cx="1143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7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endParaRPr kumimoji="0" lang="en-US" altLang="en-US" sz="7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53DEE7A3-2C66-45B7-8BDC-716FF0BDBAA8}"/>
              </a:ext>
            </a:extLst>
          </p:cNvPr>
          <p:cNvCxnSpPr/>
          <p:nvPr/>
        </p:nvCxnSpPr>
        <p:spPr>
          <a:xfrm flipH="1">
            <a:off x="1822960" y="4661596"/>
            <a:ext cx="914400" cy="581025"/>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98BDC990-EE64-48BC-9370-3A7E7EF4C371}"/>
              </a:ext>
            </a:extLst>
          </p:cNvPr>
          <p:cNvCxnSpPr/>
          <p:nvPr/>
        </p:nvCxnSpPr>
        <p:spPr>
          <a:xfrm flipH="1">
            <a:off x="4909062" y="5507734"/>
            <a:ext cx="914400" cy="581025"/>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FEBEFB15-4085-499F-A594-1E34BA410664}"/>
              </a:ext>
            </a:extLst>
          </p:cNvPr>
          <p:cNvSpPr txBox="1"/>
          <p:nvPr/>
        </p:nvSpPr>
        <p:spPr>
          <a:xfrm>
            <a:off x="6977348" y="4850963"/>
            <a:ext cx="2133600" cy="76944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39.4 psi</a:t>
            </a:r>
            <a:endParaRPr kumimoji="0" 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cxnSp>
        <p:nvCxnSpPr>
          <p:cNvPr id="21" name="Straight Connector 20">
            <a:extLst>
              <a:ext uri="{FF2B5EF4-FFF2-40B4-BE49-F238E27FC236}">
                <a16:creationId xmlns:a16="http://schemas.microsoft.com/office/drawing/2014/main" id="{55F6E6BC-0545-C48A-86BE-50FC3B943B4C}"/>
              </a:ext>
            </a:extLst>
          </p:cNvPr>
          <p:cNvCxnSpPr>
            <a:stCxn id="9" idx="5"/>
          </p:cNvCxnSpPr>
          <p:nvPr/>
        </p:nvCxnSpPr>
        <p:spPr>
          <a:xfrm>
            <a:off x="1242202" y="2648064"/>
            <a:ext cx="3726536" cy="70939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6503029-6EA9-033A-D6FB-A4C9633D4C62}"/>
              </a:ext>
            </a:extLst>
          </p:cNvPr>
          <p:cNvCxnSpPr>
            <a:cxnSpLocks/>
          </p:cNvCxnSpPr>
          <p:nvPr/>
        </p:nvCxnSpPr>
        <p:spPr>
          <a:xfrm flipV="1">
            <a:off x="4892538" y="2697112"/>
            <a:ext cx="2575062" cy="65331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062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D8AB82"/>
        </a:solidFill>
        <a:effectLst/>
      </p:bgPr>
    </p:bg>
    <p:spTree>
      <p:nvGrpSpPr>
        <p:cNvPr id="1" name="">
          <a:extLst>
            <a:ext uri="{FF2B5EF4-FFF2-40B4-BE49-F238E27FC236}">
              <a16:creationId xmlns:a16="http://schemas.microsoft.com/office/drawing/2014/main" id="{720D0ECC-A8C3-5158-81A8-CAC2DFCB351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F307111-3AD0-55CC-8E28-44CA543DD546}"/>
              </a:ext>
            </a:extLst>
          </p:cNvPr>
          <p:cNvSpPr/>
          <p:nvPr/>
        </p:nvSpPr>
        <p:spPr>
          <a:xfrm>
            <a:off x="0" y="29183"/>
            <a:ext cx="5333079" cy="2718758"/>
          </a:xfrm>
          <a:prstGeom prst="rect">
            <a:avLst/>
          </a:prstGeom>
          <a:noFill/>
        </p:spPr>
        <p:txBody>
          <a:bodyPr wrap="square">
            <a:spAutoFit/>
          </a:bodyPr>
          <a:lstStyle/>
          <a:p>
            <a:pPr marL="228600" marR="0" lvl="0" indent="-228600" algn="l" defTabSz="914400" rtl="0" eaLnBrk="1" fontAlgn="base" latinLnBrk="0" hangingPunct="1">
              <a:lnSpc>
                <a:spcPct val="119000"/>
              </a:lnSpc>
              <a:spcBef>
                <a:spcPts val="0"/>
              </a:spcBef>
              <a:spcAft>
                <a:spcPts val="600"/>
              </a:spcAft>
              <a:buClrTx/>
              <a:buSzTx/>
              <a:buFontTx/>
              <a:buNone/>
              <a:tabLst/>
              <a:defRPr/>
            </a:pPr>
            <a: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51. The maximum pressure in </a:t>
            </a:r>
            <a: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t> </a:t>
            </a:r>
            <a:b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br>
            <a: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t>    </a:t>
            </a:r>
            <a: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an NBA basketball is</a:t>
            </a:r>
            <a:b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8.50 psi.  Convert 8.50 psi </a:t>
            </a:r>
            <a:b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br>
            <a: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t>    </a:t>
            </a:r>
            <a: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into mm of Hg.  </a:t>
            </a:r>
          </a:p>
          <a:p>
            <a:pPr marL="0" marR="0" lvl="0" indent="0" algn="l" defTabSz="914400" rtl="0" eaLnBrk="1" fontAlgn="base" latinLnBrk="0" hangingPunct="1">
              <a:lnSpc>
                <a:spcPct val="119000"/>
              </a:lnSpc>
              <a:spcBef>
                <a:spcPts val="0"/>
              </a:spcBef>
              <a:spcAft>
                <a:spcPts val="600"/>
              </a:spcAft>
              <a:buClrTx/>
              <a:buSzTx/>
              <a:buFontTx/>
              <a:buNone/>
              <a:tabLst/>
              <a:defRPr/>
            </a:pPr>
            <a:endParaRPr kumimoji="0" lang="en-US" sz="12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TextBox 3">
            <a:extLst>
              <a:ext uri="{FF2B5EF4-FFF2-40B4-BE49-F238E27FC236}">
                <a16:creationId xmlns:a16="http://schemas.microsoft.com/office/drawing/2014/main" id="{209825FB-B586-44BE-E457-343D9D36A955}"/>
              </a:ext>
            </a:extLst>
          </p:cNvPr>
          <p:cNvSpPr txBox="1"/>
          <p:nvPr/>
        </p:nvSpPr>
        <p:spPr>
          <a:xfrm>
            <a:off x="5715000" y="152400"/>
            <a:ext cx="3276600" cy="2862322"/>
          </a:xfrm>
          <a:prstGeom prst="rect">
            <a:avLst/>
          </a:prstGeom>
          <a:solidFill>
            <a:schemeClr val="tx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1026" name="Picture 2" descr="What Is Giannis Antetokounmpo's Ethnicity? Tracing the Bucks Star's Cross  Continental Roots - EssentiallySports">
            <a:extLst>
              <a:ext uri="{FF2B5EF4-FFF2-40B4-BE49-F238E27FC236}">
                <a16:creationId xmlns:a16="http://schemas.microsoft.com/office/drawing/2014/main" id="{25A227C4-5714-77ED-9C61-42F32DA686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3411" y="295053"/>
            <a:ext cx="3039778" cy="2183574"/>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409358B-A359-F180-36BF-25A84588666E}"/>
              </a:ext>
            </a:extLst>
          </p:cNvPr>
          <p:cNvSpPr txBox="1"/>
          <p:nvPr/>
        </p:nvSpPr>
        <p:spPr>
          <a:xfrm>
            <a:off x="5845852" y="2556174"/>
            <a:ext cx="3039778" cy="381000"/>
          </a:xfrm>
          <a:prstGeom prst="rect">
            <a:avLst/>
          </a:prstGeom>
          <a:solidFill>
            <a:schemeClr val="tx1"/>
          </a:solidFill>
        </p:spPr>
        <p:txBody>
          <a:bodyPr wrap="square" rtlCol="0">
            <a:spAutoFit/>
          </a:bodyPr>
          <a:lstStyle/>
          <a:p>
            <a:pPr algn="ctr"/>
            <a:r>
              <a:rPr lang="en-US" b="1" dirty="0">
                <a:solidFill>
                  <a:schemeClr val="bg1"/>
                </a:solidFill>
              </a:rPr>
              <a:t>Giannis Antetokounmpo</a:t>
            </a:r>
          </a:p>
        </p:txBody>
      </p:sp>
    </p:spTree>
    <p:extLst>
      <p:ext uri="{BB962C8B-B14F-4D97-AF65-F5344CB8AC3E}">
        <p14:creationId xmlns:p14="http://schemas.microsoft.com/office/powerpoint/2010/main" val="9616717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D8AB82"/>
        </a:solidFill>
        <a:effectLst/>
      </p:bgPr>
    </p:bg>
    <p:spTree>
      <p:nvGrpSpPr>
        <p:cNvPr id="1" name="">
          <a:extLst>
            <a:ext uri="{FF2B5EF4-FFF2-40B4-BE49-F238E27FC236}">
              <a16:creationId xmlns:a16="http://schemas.microsoft.com/office/drawing/2014/main" id="{51FF7D05-8905-3C14-E601-DFA7DED1814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D1C950F-8D8C-BD46-2714-2C46458E753E}"/>
              </a:ext>
            </a:extLst>
          </p:cNvPr>
          <p:cNvSpPr txBox="1"/>
          <p:nvPr/>
        </p:nvSpPr>
        <p:spPr>
          <a:xfrm>
            <a:off x="0" y="3701696"/>
            <a:ext cx="9144000" cy="1077218"/>
          </a:xfrm>
          <a:prstGeom prst="rect">
            <a:avLst/>
          </a:prstGeom>
          <a:solidFill>
            <a:srgbClr val="0000CC"/>
          </a:solid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1 atm = 101.3 kPa = 760 mm Hg = 14.7 psi</a:t>
            </a:r>
            <a:br>
              <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4" name="Oval 3">
            <a:extLst>
              <a:ext uri="{FF2B5EF4-FFF2-40B4-BE49-F238E27FC236}">
                <a16:creationId xmlns:a16="http://schemas.microsoft.com/office/drawing/2014/main" id="{51187A19-79B7-62F6-49CA-AC8AF1826948}"/>
              </a:ext>
            </a:extLst>
          </p:cNvPr>
          <p:cNvSpPr/>
          <p:nvPr/>
        </p:nvSpPr>
        <p:spPr>
          <a:xfrm>
            <a:off x="4318529" y="3446271"/>
            <a:ext cx="4886897" cy="163055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Oval 6">
            <a:extLst>
              <a:ext uri="{FF2B5EF4-FFF2-40B4-BE49-F238E27FC236}">
                <a16:creationId xmlns:a16="http://schemas.microsoft.com/office/drawing/2014/main" id="{620B9E9E-F3D1-E561-4731-33CEFE2542C8}"/>
              </a:ext>
            </a:extLst>
          </p:cNvPr>
          <p:cNvSpPr/>
          <p:nvPr/>
        </p:nvSpPr>
        <p:spPr>
          <a:xfrm>
            <a:off x="4608343" y="4617468"/>
            <a:ext cx="152400" cy="18925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DC67B9AA-8CBB-414C-BFAB-A2807398A92E}"/>
              </a:ext>
            </a:extLst>
          </p:cNvPr>
          <p:cNvSpPr txBox="1">
            <a:spLocks noChangeArrowheads="1"/>
          </p:cNvSpPr>
          <p:nvPr/>
        </p:nvSpPr>
        <p:spPr bwMode="auto">
          <a:xfrm>
            <a:off x="30296" y="5569803"/>
            <a:ext cx="1905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sng" strike="noStrike" kern="1200" cap="none" spc="0" normalizeH="0" baseline="0" noProof="0" dirty="0">
                <a:ln>
                  <a:noFill/>
                </a:ln>
                <a:solidFill>
                  <a:srgbClr val="000000"/>
                </a:solidFill>
                <a:effectLst/>
                <a:uLnTx/>
                <a:uFillTx/>
                <a:latin typeface="Arial" charset="0"/>
                <a:ea typeface="+mn-ea"/>
                <a:cs typeface="+mn-cs"/>
              </a:rPr>
              <a:t>8.50 psi</a:t>
            </a:r>
            <a:br>
              <a:rPr kumimoji="0" lang="en-US" altLang="en-US" sz="2400" b="0" i="0" u="sng" strike="noStrike" kern="1200" cap="none" spc="0" normalizeH="0" baseline="0" noProof="0" dirty="0">
                <a:ln>
                  <a:noFill/>
                </a:ln>
                <a:solidFill>
                  <a:srgbClr val="000000"/>
                </a:solidFill>
                <a:effectLst/>
                <a:uLnTx/>
                <a:uFillTx/>
                <a:latin typeface="Arial" charset="0"/>
                <a:ea typeface="+mn-ea"/>
                <a:cs typeface="+mn-cs"/>
              </a:rPr>
            </a:br>
            <a:r>
              <a:rPr kumimoji="0" lang="en-US" altLang="en-US" sz="2400" b="0" i="0" u="none" strike="noStrike" kern="1200" cap="none" spc="0" normalizeH="0" baseline="0" noProof="0" dirty="0">
                <a:ln>
                  <a:noFill/>
                </a:ln>
                <a:solidFill>
                  <a:srgbClr val="000000"/>
                </a:solidFill>
                <a:effectLst/>
                <a:uLnTx/>
                <a:uFillTx/>
                <a:latin typeface="Arial" charset="0"/>
                <a:ea typeface="+mn-ea"/>
                <a:cs typeface="+mn-cs"/>
              </a:rPr>
              <a:t>1</a:t>
            </a:r>
          </a:p>
        </p:txBody>
      </p:sp>
      <p:sp>
        <p:nvSpPr>
          <p:cNvPr id="11" name="TextBox 10">
            <a:extLst>
              <a:ext uri="{FF2B5EF4-FFF2-40B4-BE49-F238E27FC236}">
                <a16:creationId xmlns:a16="http://schemas.microsoft.com/office/drawing/2014/main" id="{84A41369-BB80-4916-94E4-1F06CF607888}"/>
              </a:ext>
            </a:extLst>
          </p:cNvPr>
          <p:cNvSpPr txBox="1">
            <a:spLocks noChangeArrowheads="1"/>
          </p:cNvSpPr>
          <p:nvPr/>
        </p:nvSpPr>
        <p:spPr bwMode="auto">
          <a:xfrm>
            <a:off x="1575209" y="5605411"/>
            <a:ext cx="6655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lumMod val="95000"/>
                    <a:lumOff val="5000"/>
                  </a:srgbClr>
                </a:solidFill>
                <a:effectLst/>
                <a:uLnTx/>
                <a:uFillTx/>
                <a:latin typeface="Arial" charset="0"/>
                <a:ea typeface="+mn-ea"/>
                <a:cs typeface="+mn-cs"/>
              </a:rPr>
              <a:t>X</a:t>
            </a:r>
          </a:p>
        </p:txBody>
      </p:sp>
      <p:sp>
        <p:nvSpPr>
          <p:cNvPr id="12" name="TextBox 11">
            <a:extLst>
              <a:ext uri="{FF2B5EF4-FFF2-40B4-BE49-F238E27FC236}">
                <a16:creationId xmlns:a16="http://schemas.microsoft.com/office/drawing/2014/main" id="{D58AE590-5220-49BD-8EE5-04E217C359DB}"/>
              </a:ext>
            </a:extLst>
          </p:cNvPr>
          <p:cNvSpPr txBox="1">
            <a:spLocks noChangeArrowheads="1"/>
          </p:cNvSpPr>
          <p:nvPr/>
        </p:nvSpPr>
        <p:spPr bwMode="auto">
          <a:xfrm>
            <a:off x="2134915" y="5569802"/>
            <a:ext cx="1905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sng" strike="noStrike" kern="1200" cap="none" spc="0" normalizeH="0" baseline="0" noProof="0" dirty="0">
                <a:ln>
                  <a:noFill/>
                </a:ln>
                <a:solidFill>
                  <a:srgbClr val="000000"/>
                </a:solidFill>
                <a:effectLst/>
                <a:uLnTx/>
                <a:uFillTx/>
                <a:latin typeface="Arial" charset="0"/>
                <a:ea typeface="+mn-ea"/>
                <a:cs typeface="+mn-cs"/>
              </a:rPr>
              <a:t>760 mm Hg</a:t>
            </a:r>
            <a:br>
              <a:rPr kumimoji="0" lang="en-US" altLang="en-US" sz="2400" b="0" i="0" u="sng" strike="noStrike" kern="1200" cap="none" spc="0" normalizeH="0" baseline="0" noProof="0" dirty="0">
                <a:ln>
                  <a:noFill/>
                </a:ln>
                <a:solidFill>
                  <a:srgbClr val="000000"/>
                </a:solidFill>
                <a:effectLst/>
                <a:uLnTx/>
                <a:uFillTx/>
                <a:latin typeface="Arial" charset="0"/>
                <a:ea typeface="+mn-ea"/>
                <a:cs typeface="+mn-cs"/>
              </a:rPr>
            </a:br>
            <a:r>
              <a:rPr kumimoji="0" lang="en-US" altLang="en-US" sz="2400" b="0" i="0" u="none" strike="noStrike" kern="1200" cap="none" spc="0" normalizeH="0" baseline="0" noProof="0" dirty="0">
                <a:ln>
                  <a:noFill/>
                </a:ln>
                <a:solidFill>
                  <a:srgbClr val="000000"/>
                </a:solidFill>
                <a:effectLst/>
                <a:uLnTx/>
                <a:uFillTx/>
                <a:latin typeface="Arial" charset="0"/>
                <a:ea typeface="+mn-ea"/>
                <a:cs typeface="+mn-cs"/>
              </a:rPr>
              <a:t>14.7 psi</a:t>
            </a:r>
          </a:p>
        </p:txBody>
      </p:sp>
      <p:sp>
        <p:nvSpPr>
          <p:cNvPr id="13" name="TextBox 12">
            <a:extLst>
              <a:ext uri="{FF2B5EF4-FFF2-40B4-BE49-F238E27FC236}">
                <a16:creationId xmlns:a16="http://schemas.microsoft.com/office/drawing/2014/main" id="{F11B8D32-3A7B-4BC5-895C-3C9C9F88BD3F}"/>
              </a:ext>
            </a:extLst>
          </p:cNvPr>
          <p:cNvSpPr txBox="1">
            <a:spLocks noChangeArrowheads="1"/>
          </p:cNvSpPr>
          <p:nvPr/>
        </p:nvSpPr>
        <p:spPr bwMode="auto">
          <a:xfrm>
            <a:off x="3617743" y="5569802"/>
            <a:ext cx="1143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0000">
                    <a:lumMod val="95000"/>
                    <a:lumOff val="5000"/>
                  </a:srgbClr>
                </a:solidFill>
                <a:effectLst/>
                <a:uLnTx/>
                <a:uFillTx/>
                <a:latin typeface="Arial" charset="0"/>
                <a:ea typeface="+mn-ea"/>
                <a:cs typeface="+mn-cs"/>
              </a:rPr>
              <a:t>=</a:t>
            </a:r>
          </a:p>
        </p:txBody>
      </p:sp>
      <p:cxnSp>
        <p:nvCxnSpPr>
          <p:cNvPr id="14" name="Straight Connector 13">
            <a:extLst>
              <a:ext uri="{FF2B5EF4-FFF2-40B4-BE49-F238E27FC236}">
                <a16:creationId xmlns:a16="http://schemas.microsoft.com/office/drawing/2014/main" id="{DAE1D7D7-6036-4C9E-8ADE-96762A5890B8}"/>
              </a:ext>
            </a:extLst>
          </p:cNvPr>
          <p:cNvCxnSpPr>
            <a:cxnSpLocks/>
          </p:cNvCxnSpPr>
          <p:nvPr/>
        </p:nvCxnSpPr>
        <p:spPr>
          <a:xfrm flipH="1">
            <a:off x="1137914" y="5694838"/>
            <a:ext cx="404588" cy="2220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C04FD19-8C09-453A-97E5-CC82207C33A3}"/>
              </a:ext>
            </a:extLst>
          </p:cNvPr>
          <p:cNvSpPr txBox="1"/>
          <p:nvPr/>
        </p:nvSpPr>
        <p:spPr>
          <a:xfrm>
            <a:off x="4493079" y="5620605"/>
            <a:ext cx="68580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6460</a:t>
            </a: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14.7</a:t>
            </a:r>
          </a:p>
        </p:txBody>
      </p:sp>
      <p:sp>
        <p:nvSpPr>
          <p:cNvPr id="18" name="TextBox 17">
            <a:extLst>
              <a:ext uri="{FF2B5EF4-FFF2-40B4-BE49-F238E27FC236}">
                <a16:creationId xmlns:a16="http://schemas.microsoft.com/office/drawing/2014/main" id="{F835B136-4590-467F-B8DB-5E38D24948DD}"/>
              </a:ext>
            </a:extLst>
          </p:cNvPr>
          <p:cNvSpPr txBox="1">
            <a:spLocks noChangeArrowheads="1"/>
          </p:cNvSpPr>
          <p:nvPr/>
        </p:nvSpPr>
        <p:spPr bwMode="auto">
          <a:xfrm>
            <a:off x="4861365" y="5514622"/>
            <a:ext cx="420551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0000">
                    <a:lumMod val="95000"/>
                    <a:lumOff val="5000"/>
                  </a:srgbClr>
                </a:solidFill>
                <a:effectLst/>
                <a:uLnTx/>
                <a:uFillTx/>
                <a:latin typeface="Arial" charset="0"/>
                <a:ea typeface="+mn-ea"/>
                <a:cs typeface="+mn-cs"/>
              </a:rPr>
              <a:t>  </a:t>
            </a:r>
            <a:r>
              <a:rPr kumimoji="0" lang="en-US" altLang="en-US" sz="4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439 mm Hg</a:t>
            </a:r>
          </a:p>
        </p:txBody>
      </p:sp>
      <p:cxnSp>
        <p:nvCxnSpPr>
          <p:cNvPr id="20" name="Straight Connector 19">
            <a:extLst>
              <a:ext uri="{FF2B5EF4-FFF2-40B4-BE49-F238E27FC236}">
                <a16:creationId xmlns:a16="http://schemas.microsoft.com/office/drawing/2014/main" id="{6E1C6650-D11C-5750-9B9E-AFDAC6272D84}"/>
              </a:ext>
            </a:extLst>
          </p:cNvPr>
          <p:cNvCxnSpPr>
            <a:cxnSpLocks/>
          </p:cNvCxnSpPr>
          <p:nvPr/>
        </p:nvCxnSpPr>
        <p:spPr>
          <a:xfrm flipH="1">
            <a:off x="3277915" y="6079160"/>
            <a:ext cx="404588" cy="2220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AF80AA-F2F1-E05E-B13C-D115680A8BBD}"/>
              </a:ext>
            </a:extLst>
          </p:cNvPr>
          <p:cNvSpPr/>
          <p:nvPr/>
        </p:nvSpPr>
        <p:spPr>
          <a:xfrm>
            <a:off x="0" y="29183"/>
            <a:ext cx="5333079" cy="2718758"/>
          </a:xfrm>
          <a:prstGeom prst="rect">
            <a:avLst/>
          </a:prstGeom>
          <a:noFill/>
        </p:spPr>
        <p:txBody>
          <a:bodyPr wrap="square">
            <a:spAutoFit/>
          </a:bodyPr>
          <a:lstStyle/>
          <a:p>
            <a:pPr marL="228600" marR="0" lvl="0" indent="-228600" algn="l" defTabSz="914400" rtl="0" eaLnBrk="1" fontAlgn="base" latinLnBrk="0" hangingPunct="1">
              <a:lnSpc>
                <a:spcPct val="119000"/>
              </a:lnSpc>
              <a:spcBef>
                <a:spcPts val="0"/>
              </a:spcBef>
              <a:spcAft>
                <a:spcPts val="600"/>
              </a:spcAft>
              <a:buClrTx/>
              <a:buSzTx/>
              <a:buFontTx/>
              <a:buNone/>
              <a:tabLst/>
              <a:defRPr/>
            </a:pPr>
            <a: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51. The maximum pressure in </a:t>
            </a:r>
            <a: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t> </a:t>
            </a:r>
            <a:b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br>
            <a: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t>    </a:t>
            </a:r>
            <a: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an NBA basketball is</a:t>
            </a:r>
            <a:b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8.50 psi.  Convert 8.50 psi </a:t>
            </a:r>
            <a:b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br>
            <a:r>
              <a:rPr lang="en-US" sz="3200" kern="1400" dirty="0">
                <a:solidFill>
                  <a:srgbClr val="000000">
                    <a:lumMod val="95000"/>
                    <a:lumOff val="5000"/>
                  </a:srgbClr>
                </a:solidFill>
                <a:latin typeface="Times New Roman" panose="02020603050405020304" pitchFamily="18" charset="0"/>
                <a:cs typeface="Times New Roman" panose="02020603050405020304" pitchFamily="18" charset="0"/>
              </a:rPr>
              <a:t>    </a:t>
            </a:r>
            <a:r>
              <a:rPr kumimoji="0" lang="en-US" sz="3200" b="0" i="0" u="none" strike="noStrike" kern="14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into mm of Hg.  </a:t>
            </a:r>
          </a:p>
          <a:p>
            <a:pPr marL="0" marR="0" lvl="0" indent="0" algn="l" defTabSz="914400" rtl="0" eaLnBrk="1" fontAlgn="base" latinLnBrk="0" hangingPunct="1">
              <a:lnSpc>
                <a:spcPct val="119000"/>
              </a:lnSpc>
              <a:spcBef>
                <a:spcPts val="0"/>
              </a:spcBef>
              <a:spcAft>
                <a:spcPts val="600"/>
              </a:spcAft>
              <a:buClrTx/>
              <a:buSzTx/>
              <a:buFontTx/>
              <a:buNone/>
              <a:tabLst/>
              <a:defRPr/>
            </a:pPr>
            <a:endParaRPr kumimoji="0" lang="en-US" sz="1200" b="0" i="0" u="none" strike="noStrike" kern="14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extBox 1">
            <a:extLst>
              <a:ext uri="{FF2B5EF4-FFF2-40B4-BE49-F238E27FC236}">
                <a16:creationId xmlns:a16="http://schemas.microsoft.com/office/drawing/2014/main" id="{49FFFBB9-DE98-C274-7130-B77918646230}"/>
              </a:ext>
            </a:extLst>
          </p:cNvPr>
          <p:cNvSpPr txBox="1"/>
          <p:nvPr/>
        </p:nvSpPr>
        <p:spPr>
          <a:xfrm>
            <a:off x="5715000" y="152400"/>
            <a:ext cx="3276600" cy="2862322"/>
          </a:xfrm>
          <a:prstGeom prst="rect">
            <a:avLst/>
          </a:prstGeom>
          <a:solidFill>
            <a:schemeClr val="tx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8" name="Picture 2" descr="What Is Giannis Antetokounmpo's Ethnicity? Tracing the Bucks Star's Cross  Continental Roots - EssentiallySports">
            <a:extLst>
              <a:ext uri="{FF2B5EF4-FFF2-40B4-BE49-F238E27FC236}">
                <a16:creationId xmlns:a16="http://schemas.microsoft.com/office/drawing/2014/main" id="{EE9DD985-DAF6-15AD-8AEF-384928F4BA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3411" y="295053"/>
            <a:ext cx="3039778" cy="2183574"/>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0BCCD67-32E1-3FC3-39DA-EFF70710551B}"/>
              </a:ext>
            </a:extLst>
          </p:cNvPr>
          <p:cNvSpPr txBox="1"/>
          <p:nvPr/>
        </p:nvSpPr>
        <p:spPr>
          <a:xfrm>
            <a:off x="5845852" y="2556174"/>
            <a:ext cx="3039778" cy="381000"/>
          </a:xfrm>
          <a:prstGeom prst="rect">
            <a:avLst/>
          </a:prstGeom>
          <a:solidFill>
            <a:schemeClr val="tx1"/>
          </a:solidFill>
        </p:spPr>
        <p:txBody>
          <a:bodyPr wrap="square" rtlCol="0">
            <a:spAutoFit/>
          </a:bodyPr>
          <a:lstStyle/>
          <a:p>
            <a:pPr algn="ctr"/>
            <a:r>
              <a:rPr lang="en-US" b="1" dirty="0">
                <a:solidFill>
                  <a:schemeClr val="bg1"/>
                </a:solidFill>
              </a:rPr>
              <a:t>Giannis Antetokounmpo</a:t>
            </a:r>
          </a:p>
        </p:txBody>
      </p:sp>
      <p:cxnSp>
        <p:nvCxnSpPr>
          <p:cNvPr id="5" name="Straight Arrow Connector 4">
            <a:extLst>
              <a:ext uri="{FF2B5EF4-FFF2-40B4-BE49-F238E27FC236}">
                <a16:creationId xmlns:a16="http://schemas.microsoft.com/office/drawing/2014/main" id="{DC43CAA9-1E45-9AE4-F1FB-B9BFE9C29431}"/>
              </a:ext>
            </a:extLst>
          </p:cNvPr>
          <p:cNvCxnSpPr>
            <a:cxnSpLocks/>
          </p:cNvCxnSpPr>
          <p:nvPr/>
        </p:nvCxnSpPr>
        <p:spPr>
          <a:xfrm flipH="1">
            <a:off x="3617743" y="4712097"/>
            <a:ext cx="1072985" cy="80252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04964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DE280F-CA14-4357-A4EE-46CF0D28E30E}"/>
              </a:ext>
            </a:extLst>
          </p:cNvPr>
          <p:cNvSpPr/>
          <p:nvPr/>
        </p:nvSpPr>
        <p:spPr>
          <a:xfrm>
            <a:off x="0" y="1"/>
            <a:ext cx="9144000" cy="5043432"/>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4400" b="0" i="0" u="none" strike="noStrike" kern="1400" cap="none" spc="0" normalizeH="0" baseline="0" noProof="0" dirty="0">
                <a:ln>
                  <a:noFill/>
                </a:ln>
                <a:solidFill>
                  <a:srgbClr val="FF0000"/>
                </a:solidFill>
                <a:effectLst/>
                <a:uLnTx/>
                <a:uFillTx/>
                <a:latin typeface="Acme" panose="02000706050000020004" pitchFamily="2" charset="0"/>
                <a:cs typeface="Cavolini" panose="03000502040302020204" pitchFamily="66" charset="0"/>
              </a:rPr>
              <a:t>52.  A </a:t>
            </a:r>
            <a:r>
              <a:rPr kumimoji="0" lang="en-US" sz="4400" b="0" i="0" u="sng" strike="noStrike" kern="1400" cap="none" spc="0" normalizeH="0" baseline="0" noProof="0" dirty="0">
                <a:ln>
                  <a:noFill/>
                </a:ln>
                <a:solidFill>
                  <a:srgbClr val="FF0000"/>
                </a:solidFill>
                <a:effectLst/>
                <a:uLnTx/>
                <a:uFillTx/>
                <a:latin typeface="Acme" panose="02000706050000020004" pitchFamily="2" charset="0"/>
                <a:cs typeface="Cavolini" panose="03000502040302020204" pitchFamily="66" charset="0"/>
              </a:rPr>
              <a:t>PHASE diagram</a:t>
            </a:r>
            <a:r>
              <a:rPr kumimoji="0" lang="en-US" sz="4400" b="0" i="0" u="none" strike="noStrike" kern="1400" cap="none" spc="0" normalizeH="0" baseline="0" noProof="0" dirty="0">
                <a:ln>
                  <a:noFill/>
                </a:ln>
                <a:solidFill>
                  <a:srgbClr val="FF0000"/>
                </a:solidFill>
                <a:effectLst/>
                <a:uLnTx/>
                <a:uFillTx/>
                <a:latin typeface="Acme" panose="02000706050000020004" pitchFamily="2" charset="0"/>
                <a:cs typeface="Cavolini" panose="03000502040302020204" pitchFamily="66" charset="0"/>
              </a:rPr>
              <a:t> shows the phases</a:t>
            </a:r>
            <a:br>
              <a:rPr kumimoji="0" lang="en-US" sz="4400" b="0" i="0" u="none" strike="noStrike" kern="1400" cap="none" spc="0" normalizeH="0" baseline="0" noProof="0" dirty="0">
                <a:ln>
                  <a:noFill/>
                </a:ln>
                <a:solidFill>
                  <a:srgbClr val="FF0000"/>
                </a:solidFill>
                <a:effectLst/>
                <a:uLnTx/>
                <a:uFillTx/>
                <a:latin typeface="Acme" panose="02000706050000020004" pitchFamily="2" charset="0"/>
                <a:cs typeface="Cavolini" panose="03000502040302020204" pitchFamily="66" charset="0"/>
              </a:rPr>
            </a:br>
            <a:r>
              <a:rPr kumimoji="0" lang="en-US" sz="4400" b="0" i="0" u="none" strike="noStrike" kern="1400" cap="none" spc="0" normalizeH="0" baseline="0" noProof="0" dirty="0">
                <a:ln>
                  <a:noFill/>
                </a:ln>
                <a:solidFill>
                  <a:srgbClr val="FF0000"/>
                </a:solidFill>
                <a:effectLst/>
                <a:uLnTx/>
                <a:uFillTx/>
                <a:latin typeface="Acme" panose="02000706050000020004" pitchFamily="2" charset="0"/>
                <a:cs typeface="Cavolini" panose="03000502040302020204" pitchFamily="66" charset="0"/>
              </a:rPr>
              <a:t>          of a substance at a variety of </a:t>
            </a:r>
            <a:br>
              <a:rPr kumimoji="0" lang="en-US" sz="4400" b="0" i="0" u="none" strike="noStrike" kern="1400" cap="none" spc="0" normalizeH="0" baseline="0" noProof="0" dirty="0">
                <a:ln>
                  <a:noFill/>
                </a:ln>
                <a:solidFill>
                  <a:srgbClr val="FF0000"/>
                </a:solidFill>
                <a:effectLst/>
                <a:uLnTx/>
                <a:uFillTx/>
                <a:latin typeface="Acme" panose="02000706050000020004" pitchFamily="2" charset="0"/>
                <a:cs typeface="Cavolini" panose="03000502040302020204" pitchFamily="66" charset="0"/>
              </a:rPr>
            </a:br>
            <a:r>
              <a:rPr kumimoji="0" lang="en-US" sz="4400" b="0" i="0" u="none" strike="noStrike" kern="1400" cap="none" spc="0" normalizeH="0" baseline="0" noProof="0" dirty="0">
                <a:ln>
                  <a:noFill/>
                </a:ln>
                <a:solidFill>
                  <a:srgbClr val="FF0000"/>
                </a:solidFill>
                <a:effectLst/>
                <a:uLnTx/>
                <a:uFillTx/>
                <a:latin typeface="Acme" panose="02000706050000020004" pitchFamily="2" charset="0"/>
                <a:cs typeface="Cavolini" panose="03000502040302020204" pitchFamily="66" charset="0"/>
              </a:rPr>
              <a:t>          temperatures and pressures. </a:t>
            </a:r>
          </a:p>
          <a:p>
            <a:pPr marL="0" marR="0" lvl="0" indent="0" algn="l" defTabSz="914400" rtl="0" eaLnBrk="1" fontAlgn="base" latinLnBrk="0" hangingPunct="1">
              <a:lnSpc>
                <a:spcPct val="119000"/>
              </a:lnSpc>
              <a:spcBef>
                <a:spcPts val="0"/>
              </a:spcBef>
              <a:spcAft>
                <a:spcPts val="600"/>
              </a:spcAft>
              <a:buClrTx/>
              <a:buSzTx/>
              <a:buFontTx/>
              <a:buNone/>
              <a:tabLst/>
              <a:defRPr/>
            </a:pPr>
            <a:endParaRPr kumimoji="0" lang="en-US" sz="44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4400" b="0" i="0" u="none" strike="noStrike" kern="1400" cap="none" spc="0" normalizeH="0" baseline="0" noProof="0" dirty="0">
                <a:ln>
                  <a:noFill/>
                </a:ln>
                <a:solidFill>
                  <a:srgbClr val="000000">
                    <a:lumMod val="95000"/>
                    <a:lumOff val="5000"/>
                  </a:srgbClr>
                </a:solidFill>
                <a:effectLst/>
                <a:uLnTx/>
                <a:uFillTx/>
                <a:latin typeface="Acme" panose="02000706050000020004" pitchFamily="2" charset="0"/>
                <a:cs typeface="Cavolini" panose="03000502040302020204" pitchFamily="66" charset="0"/>
              </a:rPr>
              <a:t>Every substance has one, let’s look at</a:t>
            </a:r>
            <a:r>
              <a:rPr lang="en-US" sz="4400" kern="1400" dirty="0">
                <a:solidFill>
                  <a:srgbClr val="000000">
                    <a:lumMod val="95000"/>
                    <a:lumOff val="5000"/>
                  </a:srgbClr>
                </a:solidFill>
                <a:latin typeface="Acme" panose="02000706050000020004" pitchFamily="2" charset="0"/>
                <a:cs typeface="Cavolini" panose="03000502040302020204" pitchFamily="66" charset="0"/>
              </a:rPr>
              <a:t> the</a:t>
            </a:r>
            <a:br>
              <a:rPr lang="en-US" sz="4400" kern="1400" dirty="0">
                <a:solidFill>
                  <a:srgbClr val="000000">
                    <a:lumMod val="95000"/>
                    <a:lumOff val="5000"/>
                  </a:srgbClr>
                </a:solidFill>
                <a:latin typeface="Acme" panose="02000706050000020004" pitchFamily="2" charset="0"/>
                <a:cs typeface="Cavolini" panose="03000502040302020204" pitchFamily="66" charset="0"/>
              </a:rPr>
            </a:br>
            <a:r>
              <a:rPr lang="en-US" sz="4400" kern="1400" dirty="0">
                <a:solidFill>
                  <a:srgbClr val="000000">
                    <a:lumMod val="95000"/>
                    <a:lumOff val="5000"/>
                  </a:srgbClr>
                </a:solidFill>
                <a:latin typeface="Acme" panose="02000706050000020004" pitchFamily="2" charset="0"/>
                <a:cs typeface="Cavolini" panose="03000502040302020204" pitchFamily="66" charset="0"/>
              </a:rPr>
              <a:t>            </a:t>
            </a:r>
            <a:r>
              <a:rPr kumimoji="0" lang="en-US" sz="4400" b="0" i="0" u="none" strike="noStrike" kern="1400" cap="none" spc="0" normalizeH="0" baseline="0" noProof="0" dirty="0">
                <a:ln>
                  <a:noFill/>
                </a:ln>
                <a:solidFill>
                  <a:srgbClr val="000000">
                    <a:lumMod val="95000"/>
                    <a:lumOff val="5000"/>
                  </a:srgbClr>
                </a:solidFill>
                <a:effectLst/>
                <a:uLnTx/>
                <a:uFillTx/>
                <a:latin typeface="Acme" panose="02000706050000020004" pitchFamily="2" charset="0"/>
                <a:cs typeface="Cavolini" panose="03000502040302020204" pitchFamily="66" charset="0"/>
              </a:rPr>
              <a:t> </a:t>
            </a:r>
            <a:r>
              <a:rPr kumimoji="0" lang="en-US" sz="4400" b="0" i="0" u="sng" strike="noStrike" kern="1400" cap="none" spc="0" normalizeH="0" baseline="0" noProof="0" dirty="0">
                <a:ln>
                  <a:noFill/>
                </a:ln>
                <a:solidFill>
                  <a:srgbClr val="000000">
                    <a:lumMod val="95000"/>
                    <a:lumOff val="5000"/>
                  </a:srgbClr>
                </a:solidFill>
                <a:effectLst/>
                <a:uLnTx/>
                <a:uFillTx/>
                <a:latin typeface="Acme" panose="02000706050000020004" pitchFamily="2" charset="0"/>
                <a:cs typeface="Cavolini" panose="03000502040302020204" pitchFamily="66" charset="0"/>
              </a:rPr>
              <a:t>PHASE DIAGRAM OF WATER</a:t>
            </a:r>
            <a:r>
              <a:rPr kumimoji="0" lang="en-US" sz="1800" b="0" i="0" u="none" strike="noStrike" kern="1400" cap="none" spc="0" normalizeH="0" baseline="0" noProof="0" dirty="0">
                <a:ln>
                  <a:noFill/>
                </a:ln>
                <a:solidFill>
                  <a:srgbClr val="000000">
                    <a:lumMod val="95000"/>
                    <a:lumOff val="5000"/>
                  </a:srgbClr>
                </a:solidFill>
                <a:effectLst/>
                <a:uLnTx/>
                <a:uFillTx/>
                <a:latin typeface="Acme" panose="02000706050000020004" pitchFamily="2" charset="0"/>
                <a:cs typeface="Cavolini" panose="03000502040302020204" pitchFamily="66" charset="0"/>
              </a:rPr>
              <a:t>     </a:t>
            </a:r>
            <a:r>
              <a:rPr kumimoji="0" lang="en-US" sz="2800" b="0" i="0" u="none" strike="noStrike" kern="1400" cap="none" spc="0" normalizeH="0" baseline="0" noProof="0" dirty="0">
                <a:ln>
                  <a:noFill/>
                </a:ln>
                <a:solidFill>
                  <a:srgbClr val="000000">
                    <a:lumMod val="95000"/>
                    <a:lumOff val="5000"/>
                  </a:srgbClr>
                </a:solidFill>
                <a:effectLst/>
                <a:uLnTx/>
                <a:uFillTx/>
                <a:latin typeface="Acme" panose="02000706050000020004" pitchFamily="2" charset="0"/>
                <a:cs typeface="Cavolini" panose="03000502040302020204" pitchFamily="66" charset="0"/>
              </a:rPr>
              <a:t>  </a:t>
            </a:r>
            <a:endParaRPr kumimoji="0" lang="en-US" sz="1200" b="0" i="0" u="none" strike="noStrike" kern="1400" cap="none" spc="0" normalizeH="0" baseline="0" noProof="0" dirty="0">
              <a:ln>
                <a:noFill/>
              </a:ln>
              <a:solidFill>
                <a:srgbClr val="000000">
                  <a:lumMod val="95000"/>
                  <a:lumOff val="5000"/>
                </a:srgbClr>
              </a:solidFill>
              <a:effectLst/>
              <a:uLnTx/>
              <a:uFillTx/>
              <a:latin typeface="Acme" panose="02000706050000020004" pitchFamily="2" charset="0"/>
            </a:endParaRPr>
          </a:p>
        </p:txBody>
      </p:sp>
    </p:spTree>
    <p:extLst>
      <p:ext uri="{BB962C8B-B14F-4D97-AF65-F5344CB8AC3E}">
        <p14:creationId xmlns:p14="http://schemas.microsoft.com/office/powerpoint/2010/main" val="42549924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B5BFA-3A9C-D839-D0D4-FD2EE54D7B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3F7D69-0D31-BAEB-D493-CF4A181A8596}"/>
              </a:ext>
            </a:extLst>
          </p:cNvPr>
          <p:cNvSpPr/>
          <p:nvPr/>
        </p:nvSpPr>
        <p:spPr>
          <a:xfrm>
            <a:off x="0" y="1"/>
            <a:ext cx="9144000" cy="575735"/>
          </a:xfrm>
          <a:prstGeom prst="rect">
            <a:avLst/>
          </a:prstGeom>
          <a:noFill/>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339933"/>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phase diagram for water</a:t>
            </a:r>
            <a:endPar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endParaRPr>
          </a:p>
        </p:txBody>
      </p:sp>
      <p:grpSp>
        <p:nvGrpSpPr>
          <p:cNvPr id="34" name="Group 33">
            <a:extLst>
              <a:ext uri="{FF2B5EF4-FFF2-40B4-BE49-F238E27FC236}">
                <a16:creationId xmlns:a16="http://schemas.microsoft.com/office/drawing/2014/main" id="{DCDD5142-AD7E-3E1E-96A5-4AEA3011DB2D}"/>
              </a:ext>
            </a:extLst>
          </p:cNvPr>
          <p:cNvGrpSpPr/>
          <p:nvPr/>
        </p:nvGrpSpPr>
        <p:grpSpPr>
          <a:xfrm>
            <a:off x="294281" y="685800"/>
            <a:ext cx="6726778" cy="4771060"/>
            <a:chOff x="149059" y="1461686"/>
            <a:chExt cx="6948200" cy="4771060"/>
          </a:xfrm>
        </p:grpSpPr>
        <p:sp>
          <p:nvSpPr>
            <p:cNvPr id="14" name="Rectangle 13">
              <a:extLst>
                <a:ext uri="{FF2B5EF4-FFF2-40B4-BE49-F238E27FC236}">
                  <a16:creationId xmlns:a16="http://schemas.microsoft.com/office/drawing/2014/main" id="{5FB6F9EB-E6B8-4769-9063-69600C0B3614}"/>
                </a:ext>
              </a:extLst>
            </p:cNvPr>
            <p:cNvSpPr>
              <a:spLocks noChangeArrowheads="1"/>
            </p:cNvSpPr>
            <p:nvPr/>
          </p:nvSpPr>
          <p:spPr bwMode="auto">
            <a:xfrm>
              <a:off x="1182234" y="1471211"/>
              <a:ext cx="5895975" cy="415290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5" name="AutoShape 3">
              <a:extLst>
                <a:ext uri="{FF2B5EF4-FFF2-40B4-BE49-F238E27FC236}">
                  <a16:creationId xmlns:a16="http://schemas.microsoft.com/office/drawing/2014/main" id="{3D965EEE-AEE7-47C4-87C8-0BBDE32E0C5F}"/>
                </a:ext>
              </a:extLst>
            </p:cNvPr>
            <p:cNvCxnSpPr>
              <a:cxnSpLocks noChangeShapeType="1"/>
            </p:cNvCxnSpPr>
            <p:nvPr/>
          </p:nvCxnSpPr>
          <p:spPr bwMode="auto">
            <a:xfrm>
              <a:off x="1706109" y="1461686"/>
              <a:ext cx="762000" cy="382905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7" name="Arc 4">
              <a:extLst>
                <a:ext uri="{FF2B5EF4-FFF2-40B4-BE49-F238E27FC236}">
                  <a16:creationId xmlns:a16="http://schemas.microsoft.com/office/drawing/2014/main" id="{9F6484D4-C85B-4A7C-A5E2-B45314F24921}"/>
                </a:ext>
              </a:extLst>
            </p:cNvPr>
            <p:cNvSpPr>
              <a:spLocks/>
            </p:cNvSpPr>
            <p:nvPr/>
          </p:nvSpPr>
          <p:spPr bwMode="auto">
            <a:xfrm flipV="1">
              <a:off x="486909" y="1852211"/>
              <a:ext cx="5781675" cy="3640137"/>
            </a:xfrm>
            <a:custGeom>
              <a:avLst/>
              <a:gdLst>
                <a:gd name="G0" fmla="+- 0 0 0"/>
                <a:gd name="G1" fmla="+- 21438 0 0"/>
                <a:gd name="G2" fmla="+- 21600 0 0"/>
                <a:gd name="T0" fmla="*/ 2640 w 21600"/>
                <a:gd name="T1" fmla="*/ 0 h 21438"/>
                <a:gd name="T2" fmla="*/ 21600 w 21600"/>
                <a:gd name="T3" fmla="*/ 21338 h 21438"/>
                <a:gd name="T4" fmla="*/ 0 w 21600"/>
                <a:gd name="T5" fmla="*/ 21438 h 21438"/>
              </a:gdLst>
              <a:ahLst/>
              <a:cxnLst>
                <a:cxn ang="0">
                  <a:pos x="T0" y="T1"/>
                </a:cxn>
                <a:cxn ang="0">
                  <a:pos x="T2" y="T3"/>
                </a:cxn>
                <a:cxn ang="0">
                  <a:pos x="T4" y="T5"/>
                </a:cxn>
              </a:cxnLst>
              <a:rect l="0" t="0" r="r" b="b"/>
              <a:pathLst>
                <a:path w="21600" h="21438" fill="none" extrusionOk="0">
                  <a:moveTo>
                    <a:pt x="2640" y="-1"/>
                  </a:moveTo>
                  <a:cubicBezTo>
                    <a:pt x="13428" y="1328"/>
                    <a:pt x="21549" y="10467"/>
                    <a:pt x="21599" y="21338"/>
                  </a:cubicBezTo>
                </a:path>
                <a:path w="21600" h="21438" stroke="0" extrusionOk="0">
                  <a:moveTo>
                    <a:pt x="2640" y="-1"/>
                  </a:moveTo>
                  <a:cubicBezTo>
                    <a:pt x="13428" y="1328"/>
                    <a:pt x="21549" y="10467"/>
                    <a:pt x="21599" y="21338"/>
                  </a:cubicBezTo>
                  <a:lnTo>
                    <a:pt x="0" y="21438"/>
                  </a:lnTo>
                  <a:close/>
                </a:path>
              </a:pathLst>
            </a:custGeom>
            <a:noFill/>
            <a:ln w="25400">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8" name="AutoShape 5">
              <a:extLst>
                <a:ext uri="{FF2B5EF4-FFF2-40B4-BE49-F238E27FC236}">
                  <a16:creationId xmlns:a16="http://schemas.microsoft.com/office/drawing/2014/main" id="{5C168402-F868-4138-8519-4D8B23947D49}"/>
                </a:ext>
              </a:extLst>
            </p:cNvPr>
            <p:cNvCxnSpPr>
              <a:cxnSpLocks noChangeShapeType="1"/>
            </p:cNvCxnSpPr>
            <p:nvPr/>
          </p:nvCxnSpPr>
          <p:spPr bwMode="auto">
            <a:xfrm flipV="1">
              <a:off x="1029834" y="3566711"/>
              <a:ext cx="6067425" cy="4762"/>
            </a:xfrm>
            <a:prstGeom prst="straightConnector1">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9" name="Oval 6">
              <a:extLst>
                <a:ext uri="{FF2B5EF4-FFF2-40B4-BE49-F238E27FC236}">
                  <a16:creationId xmlns:a16="http://schemas.microsoft.com/office/drawing/2014/main" id="{8E102AA7-3878-420D-ABDE-1D72A71FC5A9}"/>
                </a:ext>
              </a:extLst>
            </p:cNvPr>
            <p:cNvSpPr>
              <a:spLocks noChangeArrowheads="1"/>
            </p:cNvSpPr>
            <p:nvPr/>
          </p:nvSpPr>
          <p:spPr bwMode="auto">
            <a:xfrm>
              <a:off x="206805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 name="Oval 7">
              <a:extLst>
                <a:ext uri="{FF2B5EF4-FFF2-40B4-BE49-F238E27FC236}">
                  <a16:creationId xmlns:a16="http://schemas.microsoft.com/office/drawing/2014/main" id="{99413BA3-7D91-4ED3-9C0A-D725CD679839}"/>
                </a:ext>
              </a:extLst>
            </p:cNvPr>
            <p:cNvSpPr>
              <a:spLocks noChangeArrowheads="1"/>
            </p:cNvSpPr>
            <p:nvPr/>
          </p:nvSpPr>
          <p:spPr bwMode="auto">
            <a:xfrm>
              <a:off x="2417309" y="52431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Oval 8">
              <a:extLst>
                <a:ext uri="{FF2B5EF4-FFF2-40B4-BE49-F238E27FC236}">
                  <a16:creationId xmlns:a16="http://schemas.microsoft.com/office/drawing/2014/main" id="{67D2E785-0A53-4B17-96FE-10A9FFBEA778}"/>
                </a:ext>
              </a:extLst>
            </p:cNvPr>
            <p:cNvSpPr>
              <a:spLocks noChangeArrowheads="1"/>
            </p:cNvSpPr>
            <p:nvPr/>
          </p:nvSpPr>
          <p:spPr bwMode="auto">
            <a:xfrm>
              <a:off x="555420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2" name="Oval 9">
              <a:extLst>
                <a:ext uri="{FF2B5EF4-FFF2-40B4-BE49-F238E27FC236}">
                  <a16:creationId xmlns:a16="http://schemas.microsoft.com/office/drawing/2014/main" id="{99779848-E84C-45B8-A411-D22568653344}"/>
                </a:ext>
              </a:extLst>
            </p:cNvPr>
            <p:cNvSpPr>
              <a:spLocks noChangeArrowheads="1"/>
            </p:cNvSpPr>
            <p:nvPr/>
          </p:nvSpPr>
          <p:spPr bwMode="auto">
            <a:xfrm>
              <a:off x="6217784" y="18522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3" name="Text Box 10">
              <a:extLst>
                <a:ext uri="{FF2B5EF4-FFF2-40B4-BE49-F238E27FC236}">
                  <a16:creationId xmlns:a16="http://schemas.microsoft.com/office/drawing/2014/main" id="{81AE1210-703E-4BA6-A30E-F87F7B163754}"/>
                </a:ext>
              </a:extLst>
            </p:cNvPr>
            <p:cNvSpPr txBox="1">
              <a:spLocks noChangeArrowheads="1"/>
            </p:cNvSpPr>
            <p:nvPr/>
          </p:nvSpPr>
          <p:spPr bwMode="auto">
            <a:xfrm>
              <a:off x="5657397" y="3654023"/>
              <a:ext cx="201612"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CC"/>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sp>
          <p:nvSpPr>
            <p:cNvPr id="24" name="Text Box 11">
              <a:extLst>
                <a:ext uri="{FF2B5EF4-FFF2-40B4-BE49-F238E27FC236}">
                  <a16:creationId xmlns:a16="http://schemas.microsoft.com/office/drawing/2014/main" id="{96C928C6-B283-447F-A9A7-E7AADC6A7C33}"/>
                </a:ext>
              </a:extLst>
            </p:cNvPr>
            <p:cNvSpPr txBox="1">
              <a:spLocks noChangeArrowheads="1"/>
            </p:cNvSpPr>
            <p:nvPr/>
          </p:nvSpPr>
          <p:spPr bwMode="auto">
            <a:xfrm>
              <a:off x="2199822" y="3241273"/>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1</a:t>
              </a:r>
              <a:endParaRPr kumimoji="0" lang="en-US" alt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5" name="Text Box 12">
              <a:extLst>
                <a:ext uri="{FF2B5EF4-FFF2-40B4-BE49-F238E27FC236}">
                  <a16:creationId xmlns:a16="http://schemas.microsoft.com/office/drawing/2014/main" id="{FBAC57E0-E2B6-4116-9C98-6E8B5F796E42}"/>
                </a:ext>
              </a:extLst>
            </p:cNvPr>
            <p:cNvSpPr txBox="1">
              <a:spLocks noChangeArrowheads="1"/>
            </p:cNvSpPr>
            <p:nvPr/>
          </p:nvSpPr>
          <p:spPr bwMode="auto">
            <a:xfrm>
              <a:off x="2125209" y="500498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 name="Text Box 13">
              <a:extLst>
                <a:ext uri="{FF2B5EF4-FFF2-40B4-BE49-F238E27FC236}">
                  <a16:creationId xmlns:a16="http://schemas.microsoft.com/office/drawing/2014/main" id="{8547A18D-1B5F-414E-BF36-F168437D5342}"/>
                </a:ext>
              </a:extLst>
            </p:cNvPr>
            <p:cNvSpPr txBox="1">
              <a:spLocks noChangeArrowheads="1"/>
            </p:cNvSpPr>
            <p:nvPr/>
          </p:nvSpPr>
          <p:spPr bwMode="auto">
            <a:xfrm>
              <a:off x="5935209" y="170933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7" name="AutoShape 14">
              <a:extLst>
                <a:ext uri="{FF2B5EF4-FFF2-40B4-BE49-F238E27FC236}">
                  <a16:creationId xmlns:a16="http://schemas.microsoft.com/office/drawing/2014/main" id="{D984D04E-A0A5-46B5-9B19-2D8BCCCFDA4D}"/>
                </a:ext>
              </a:extLst>
            </p:cNvPr>
            <p:cNvCxnSpPr>
              <a:cxnSpLocks noChangeShapeType="1"/>
            </p:cNvCxnSpPr>
            <p:nvPr/>
          </p:nvCxnSpPr>
          <p:spPr bwMode="auto">
            <a:xfrm>
              <a:off x="2114097" y="5617761"/>
              <a:ext cx="1587" cy="171450"/>
            </a:xfrm>
            <a:prstGeom prst="straightConnector1">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8" name="AutoShape 15">
              <a:extLst>
                <a:ext uri="{FF2B5EF4-FFF2-40B4-BE49-F238E27FC236}">
                  <a16:creationId xmlns:a16="http://schemas.microsoft.com/office/drawing/2014/main" id="{6BB77FC7-6251-42FE-A576-7765AE68492D}"/>
                </a:ext>
              </a:extLst>
            </p:cNvPr>
            <p:cNvCxnSpPr>
              <a:cxnSpLocks noChangeShapeType="1"/>
            </p:cNvCxnSpPr>
            <p:nvPr/>
          </p:nvCxnSpPr>
          <p:spPr bwMode="auto">
            <a:xfrm>
              <a:off x="5635172" y="5617761"/>
              <a:ext cx="1587" cy="168275"/>
            </a:xfrm>
            <a:prstGeom prst="straightConnector1">
              <a:avLst/>
            </a:prstGeom>
            <a:noFill/>
            <a:ln w="317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30" name="TextBox 29">
              <a:extLst>
                <a:ext uri="{FF2B5EF4-FFF2-40B4-BE49-F238E27FC236}">
                  <a16:creationId xmlns:a16="http://schemas.microsoft.com/office/drawing/2014/main" id="{CBC9AA14-18BD-408E-9487-700EF614BA40}"/>
                </a:ext>
              </a:extLst>
            </p:cNvPr>
            <p:cNvSpPr txBox="1"/>
            <p:nvPr/>
          </p:nvSpPr>
          <p:spPr>
            <a:xfrm>
              <a:off x="149059" y="3384492"/>
              <a:ext cx="1084263"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101.3</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kPa</a:t>
              </a:r>
            </a:p>
          </p:txBody>
        </p:sp>
        <p:sp>
          <p:nvSpPr>
            <p:cNvPr id="31" name="TextBox 30">
              <a:extLst>
                <a:ext uri="{FF2B5EF4-FFF2-40B4-BE49-F238E27FC236}">
                  <a16:creationId xmlns:a16="http://schemas.microsoft.com/office/drawing/2014/main" id="{13067B9C-AD27-4683-BABA-93983E463347}"/>
                </a:ext>
              </a:extLst>
            </p:cNvPr>
            <p:cNvSpPr txBox="1"/>
            <p:nvPr/>
          </p:nvSpPr>
          <p:spPr>
            <a:xfrm>
              <a:off x="1946646" y="5709526"/>
              <a:ext cx="94132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0°C</a:t>
              </a:r>
            </a:p>
          </p:txBody>
        </p:sp>
        <p:sp>
          <p:nvSpPr>
            <p:cNvPr id="32" name="TextBox 31">
              <a:extLst>
                <a:ext uri="{FF2B5EF4-FFF2-40B4-BE49-F238E27FC236}">
                  <a16:creationId xmlns:a16="http://schemas.microsoft.com/office/drawing/2014/main" id="{3A7D9C83-1645-495B-9ABC-69212FF783D4}"/>
                </a:ext>
              </a:extLst>
            </p:cNvPr>
            <p:cNvSpPr txBox="1"/>
            <p:nvPr/>
          </p:nvSpPr>
          <p:spPr>
            <a:xfrm>
              <a:off x="5287711" y="5709526"/>
              <a:ext cx="149819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100°C</a:t>
              </a:r>
            </a:p>
          </p:txBody>
        </p:sp>
        <p:sp>
          <p:nvSpPr>
            <p:cNvPr id="33" name="TextBox 32">
              <a:extLst>
                <a:ext uri="{FF2B5EF4-FFF2-40B4-BE49-F238E27FC236}">
                  <a16:creationId xmlns:a16="http://schemas.microsoft.com/office/drawing/2014/main" id="{73DCB56E-C976-400D-8C78-BDD3DB89BCAD}"/>
                </a:ext>
              </a:extLst>
            </p:cNvPr>
            <p:cNvSpPr txBox="1"/>
            <p:nvPr/>
          </p:nvSpPr>
          <p:spPr>
            <a:xfrm>
              <a:off x="2827981" y="5751814"/>
              <a:ext cx="228600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Temperature</a:t>
              </a:r>
            </a:p>
          </p:txBody>
        </p:sp>
      </p:grpSp>
      <p:sp>
        <p:nvSpPr>
          <p:cNvPr id="35" name="TextBox 34">
            <a:extLst>
              <a:ext uri="{FF2B5EF4-FFF2-40B4-BE49-F238E27FC236}">
                <a16:creationId xmlns:a16="http://schemas.microsoft.com/office/drawing/2014/main" id="{CA67007B-B748-A29A-074A-A5FFEF8F8144}"/>
              </a:ext>
            </a:extLst>
          </p:cNvPr>
          <p:cNvSpPr txBox="1"/>
          <p:nvPr/>
        </p:nvSpPr>
        <p:spPr>
          <a:xfrm>
            <a:off x="163644" y="1513552"/>
            <a:ext cx="333717" cy="25545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U</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p>
        </p:txBody>
      </p:sp>
      <p:sp>
        <p:nvSpPr>
          <p:cNvPr id="36" name="TextBox 35">
            <a:extLst>
              <a:ext uri="{FF2B5EF4-FFF2-40B4-BE49-F238E27FC236}">
                <a16:creationId xmlns:a16="http://schemas.microsoft.com/office/drawing/2014/main" id="{5B3EB6AD-AA04-4EDD-A6F2-318E536F3D75}"/>
              </a:ext>
            </a:extLst>
          </p:cNvPr>
          <p:cNvSpPr txBox="1"/>
          <p:nvPr/>
        </p:nvSpPr>
        <p:spPr>
          <a:xfrm>
            <a:off x="7263999" y="1371600"/>
            <a:ext cx="1707121" cy="5016758"/>
          </a:xfrm>
          <a:prstGeom prst="rect">
            <a:avLst/>
          </a:prstGeom>
          <a:solidFill>
            <a:schemeClr val="tx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53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The dotted line is NORMAL PRESSURE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You live your whole life very close to that line.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That’s normal and good for </a:t>
            </a:r>
            <a:br>
              <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your health.  </a:t>
            </a:r>
          </a:p>
        </p:txBody>
      </p:sp>
    </p:spTree>
    <p:extLst>
      <p:ext uri="{BB962C8B-B14F-4D97-AF65-F5344CB8AC3E}">
        <p14:creationId xmlns:p14="http://schemas.microsoft.com/office/powerpoint/2010/main" val="30649715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0F3A5-CC4C-1C92-BC2B-42C243B833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E58787-CA96-356F-196E-49519A41C9D0}"/>
              </a:ext>
            </a:extLst>
          </p:cNvPr>
          <p:cNvSpPr/>
          <p:nvPr/>
        </p:nvSpPr>
        <p:spPr>
          <a:xfrm>
            <a:off x="0" y="1"/>
            <a:ext cx="9144000" cy="575735"/>
          </a:xfrm>
          <a:prstGeom prst="rect">
            <a:avLst/>
          </a:prstGeom>
          <a:noFill/>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339933"/>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phase diagram for water</a:t>
            </a:r>
            <a:endPar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endParaRPr>
          </a:p>
        </p:txBody>
      </p:sp>
      <p:grpSp>
        <p:nvGrpSpPr>
          <p:cNvPr id="34" name="Group 33">
            <a:extLst>
              <a:ext uri="{FF2B5EF4-FFF2-40B4-BE49-F238E27FC236}">
                <a16:creationId xmlns:a16="http://schemas.microsoft.com/office/drawing/2014/main" id="{ADBB6D4D-FC69-9B31-98BE-6BBA46726400}"/>
              </a:ext>
            </a:extLst>
          </p:cNvPr>
          <p:cNvGrpSpPr/>
          <p:nvPr/>
        </p:nvGrpSpPr>
        <p:grpSpPr>
          <a:xfrm>
            <a:off x="294281" y="685800"/>
            <a:ext cx="6726778" cy="4771060"/>
            <a:chOff x="149059" y="1461686"/>
            <a:chExt cx="6948200" cy="4771060"/>
          </a:xfrm>
        </p:grpSpPr>
        <p:sp>
          <p:nvSpPr>
            <p:cNvPr id="14" name="Rectangle 13">
              <a:extLst>
                <a:ext uri="{FF2B5EF4-FFF2-40B4-BE49-F238E27FC236}">
                  <a16:creationId xmlns:a16="http://schemas.microsoft.com/office/drawing/2014/main" id="{11700260-CDAF-2A94-99F9-D4C9C088540E}"/>
                </a:ext>
              </a:extLst>
            </p:cNvPr>
            <p:cNvSpPr>
              <a:spLocks noChangeArrowheads="1"/>
            </p:cNvSpPr>
            <p:nvPr/>
          </p:nvSpPr>
          <p:spPr bwMode="auto">
            <a:xfrm>
              <a:off x="1182234" y="1471211"/>
              <a:ext cx="5895975" cy="415290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5" name="AutoShape 3">
              <a:extLst>
                <a:ext uri="{FF2B5EF4-FFF2-40B4-BE49-F238E27FC236}">
                  <a16:creationId xmlns:a16="http://schemas.microsoft.com/office/drawing/2014/main" id="{5420A964-6E98-8237-896B-46409058A567}"/>
                </a:ext>
              </a:extLst>
            </p:cNvPr>
            <p:cNvCxnSpPr>
              <a:cxnSpLocks noChangeShapeType="1"/>
            </p:cNvCxnSpPr>
            <p:nvPr/>
          </p:nvCxnSpPr>
          <p:spPr bwMode="auto">
            <a:xfrm>
              <a:off x="1706109" y="1461686"/>
              <a:ext cx="762000" cy="382905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7" name="Arc 4">
              <a:extLst>
                <a:ext uri="{FF2B5EF4-FFF2-40B4-BE49-F238E27FC236}">
                  <a16:creationId xmlns:a16="http://schemas.microsoft.com/office/drawing/2014/main" id="{DCA980F7-051D-3DC7-ACCC-468DD54CAF5A}"/>
                </a:ext>
              </a:extLst>
            </p:cNvPr>
            <p:cNvSpPr>
              <a:spLocks/>
            </p:cNvSpPr>
            <p:nvPr/>
          </p:nvSpPr>
          <p:spPr bwMode="auto">
            <a:xfrm flipV="1">
              <a:off x="486909" y="1852211"/>
              <a:ext cx="5781675" cy="3640137"/>
            </a:xfrm>
            <a:custGeom>
              <a:avLst/>
              <a:gdLst>
                <a:gd name="G0" fmla="+- 0 0 0"/>
                <a:gd name="G1" fmla="+- 21438 0 0"/>
                <a:gd name="G2" fmla="+- 21600 0 0"/>
                <a:gd name="T0" fmla="*/ 2640 w 21600"/>
                <a:gd name="T1" fmla="*/ 0 h 21438"/>
                <a:gd name="T2" fmla="*/ 21600 w 21600"/>
                <a:gd name="T3" fmla="*/ 21338 h 21438"/>
                <a:gd name="T4" fmla="*/ 0 w 21600"/>
                <a:gd name="T5" fmla="*/ 21438 h 21438"/>
              </a:gdLst>
              <a:ahLst/>
              <a:cxnLst>
                <a:cxn ang="0">
                  <a:pos x="T0" y="T1"/>
                </a:cxn>
                <a:cxn ang="0">
                  <a:pos x="T2" y="T3"/>
                </a:cxn>
                <a:cxn ang="0">
                  <a:pos x="T4" y="T5"/>
                </a:cxn>
              </a:cxnLst>
              <a:rect l="0" t="0" r="r" b="b"/>
              <a:pathLst>
                <a:path w="21600" h="21438" fill="none" extrusionOk="0">
                  <a:moveTo>
                    <a:pt x="2640" y="-1"/>
                  </a:moveTo>
                  <a:cubicBezTo>
                    <a:pt x="13428" y="1328"/>
                    <a:pt x="21549" y="10467"/>
                    <a:pt x="21599" y="21338"/>
                  </a:cubicBezTo>
                </a:path>
                <a:path w="21600" h="21438" stroke="0" extrusionOk="0">
                  <a:moveTo>
                    <a:pt x="2640" y="-1"/>
                  </a:moveTo>
                  <a:cubicBezTo>
                    <a:pt x="13428" y="1328"/>
                    <a:pt x="21549" y="10467"/>
                    <a:pt x="21599" y="21338"/>
                  </a:cubicBezTo>
                  <a:lnTo>
                    <a:pt x="0" y="21438"/>
                  </a:lnTo>
                  <a:close/>
                </a:path>
              </a:pathLst>
            </a:custGeom>
            <a:noFill/>
            <a:ln w="25400">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8" name="AutoShape 5">
              <a:extLst>
                <a:ext uri="{FF2B5EF4-FFF2-40B4-BE49-F238E27FC236}">
                  <a16:creationId xmlns:a16="http://schemas.microsoft.com/office/drawing/2014/main" id="{01420614-578B-1F89-23D8-517D3CB4C6C8}"/>
                </a:ext>
              </a:extLst>
            </p:cNvPr>
            <p:cNvCxnSpPr>
              <a:cxnSpLocks noChangeShapeType="1"/>
            </p:cNvCxnSpPr>
            <p:nvPr/>
          </p:nvCxnSpPr>
          <p:spPr bwMode="auto">
            <a:xfrm flipV="1">
              <a:off x="1029834" y="3566711"/>
              <a:ext cx="6067425" cy="4762"/>
            </a:xfrm>
            <a:prstGeom prst="straightConnector1">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9" name="Oval 6">
              <a:extLst>
                <a:ext uri="{FF2B5EF4-FFF2-40B4-BE49-F238E27FC236}">
                  <a16:creationId xmlns:a16="http://schemas.microsoft.com/office/drawing/2014/main" id="{3AD73863-F660-5618-4A9D-96CD7DADE153}"/>
                </a:ext>
              </a:extLst>
            </p:cNvPr>
            <p:cNvSpPr>
              <a:spLocks noChangeArrowheads="1"/>
            </p:cNvSpPr>
            <p:nvPr/>
          </p:nvSpPr>
          <p:spPr bwMode="auto">
            <a:xfrm>
              <a:off x="206805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 name="Oval 7">
              <a:extLst>
                <a:ext uri="{FF2B5EF4-FFF2-40B4-BE49-F238E27FC236}">
                  <a16:creationId xmlns:a16="http://schemas.microsoft.com/office/drawing/2014/main" id="{C8C851C7-C228-7B38-2B66-1AC7FB9AE8CC}"/>
                </a:ext>
              </a:extLst>
            </p:cNvPr>
            <p:cNvSpPr>
              <a:spLocks noChangeArrowheads="1"/>
            </p:cNvSpPr>
            <p:nvPr/>
          </p:nvSpPr>
          <p:spPr bwMode="auto">
            <a:xfrm>
              <a:off x="2417309" y="52431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Oval 8">
              <a:extLst>
                <a:ext uri="{FF2B5EF4-FFF2-40B4-BE49-F238E27FC236}">
                  <a16:creationId xmlns:a16="http://schemas.microsoft.com/office/drawing/2014/main" id="{A03719FE-4125-E279-7E70-52B2C771E348}"/>
                </a:ext>
              </a:extLst>
            </p:cNvPr>
            <p:cNvSpPr>
              <a:spLocks noChangeArrowheads="1"/>
            </p:cNvSpPr>
            <p:nvPr/>
          </p:nvSpPr>
          <p:spPr bwMode="auto">
            <a:xfrm>
              <a:off x="555420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2" name="Oval 9">
              <a:extLst>
                <a:ext uri="{FF2B5EF4-FFF2-40B4-BE49-F238E27FC236}">
                  <a16:creationId xmlns:a16="http://schemas.microsoft.com/office/drawing/2014/main" id="{9441C513-94E5-CE15-EECB-67796A5697EA}"/>
                </a:ext>
              </a:extLst>
            </p:cNvPr>
            <p:cNvSpPr>
              <a:spLocks noChangeArrowheads="1"/>
            </p:cNvSpPr>
            <p:nvPr/>
          </p:nvSpPr>
          <p:spPr bwMode="auto">
            <a:xfrm>
              <a:off x="6217784" y="18522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3" name="Text Box 10">
              <a:extLst>
                <a:ext uri="{FF2B5EF4-FFF2-40B4-BE49-F238E27FC236}">
                  <a16:creationId xmlns:a16="http://schemas.microsoft.com/office/drawing/2014/main" id="{DD3F395A-F35B-E391-DD3B-813914AA2D4A}"/>
                </a:ext>
              </a:extLst>
            </p:cNvPr>
            <p:cNvSpPr txBox="1">
              <a:spLocks noChangeArrowheads="1"/>
            </p:cNvSpPr>
            <p:nvPr/>
          </p:nvSpPr>
          <p:spPr bwMode="auto">
            <a:xfrm>
              <a:off x="5657397" y="3654023"/>
              <a:ext cx="201612"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CC"/>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sp>
          <p:nvSpPr>
            <p:cNvPr id="24" name="Text Box 11">
              <a:extLst>
                <a:ext uri="{FF2B5EF4-FFF2-40B4-BE49-F238E27FC236}">
                  <a16:creationId xmlns:a16="http://schemas.microsoft.com/office/drawing/2014/main" id="{CC6E7C84-66EB-17C4-EEAC-8001218861DF}"/>
                </a:ext>
              </a:extLst>
            </p:cNvPr>
            <p:cNvSpPr txBox="1">
              <a:spLocks noChangeArrowheads="1"/>
            </p:cNvSpPr>
            <p:nvPr/>
          </p:nvSpPr>
          <p:spPr bwMode="auto">
            <a:xfrm>
              <a:off x="2199822" y="3241273"/>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1</a:t>
              </a:r>
              <a:endParaRPr kumimoji="0" lang="en-US" alt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5" name="Text Box 12">
              <a:extLst>
                <a:ext uri="{FF2B5EF4-FFF2-40B4-BE49-F238E27FC236}">
                  <a16:creationId xmlns:a16="http://schemas.microsoft.com/office/drawing/2014/main" id="{9AFBDE79-27CC-50E6-F2EE-8F705C8056BA}"/>
                </a:ext>
              </a:extLst>
            </p:cNvPr>
            <p:cNvSpPr txBox="1">
              <a:spLocks noChangeArrowheads="1"/>
            </p:cNvSpPr>
            <p:nvPr/>
          </p:nvSpPr>
          <p:spPr bwMode="auto">
            <a:xfrm>
              <a:off x="2125209" y="500498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 name="Text Box 13">
              <a:extLst>
                <a:ext uri="{FF2B5EF4-FFF2-40B4-BE49-F238E27FC236}">
                  <a16:creationId xmlns:a16="http://schemas.microsoft.com/office/drawing/2014/main" id="{FB9C531D-C743-7AD6-FE78-7FFA079183A1}"/>
                </a:ext>
              </a:extLst>
            </p:cNvPr>
            <p:cNvSpPr txBox="1">
              <a:spLocks noChangeArrowheads="1"/>
            </p:cNvSpPr>
            <p:nvPr/>
          </p:nvSpPr>
          <p:spPr bwMode="auto">
            <a:xfrm>
              <a:off x="5935209" y="170933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7" name="AutoShape 14">
              <a:extLst>
                <a:ext uri="{FF2B5EF4-FFF2-40B4-BE49-F238E27FC236}">
                  <a16:creationId xmlns:a16="http://schemas.microsoft.com/office/drawing/2014/main" id="{25F3D4C5-E98F-6C08-1ABE-632555990A59}"/>
                </a:ext>
              </a:extLst>
            </p:cNvPr>
            <p:cNvCxnSpPr>
              <a:cxnSpLocks noChangeShapeType="1"/>
            </p:cNvCxnSpPr>
            <p:nvPr/>
          </p:nvCxnSpPr>
          <p:spPr bwMode="auto">
            <a:xfrm>
              <a:off x="2114097" y="5617761"/>
              <a:ext cx="1587" cy="171450"/>
            </a:xfrm>
            <a:prstGeom prst="straightConnector1">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8" name="AutoShape 15">
              <a:extLst>
                <a:ext uri="{FF2B5EF4-FFF2-40B4-BE49-F238E27FC236}">
                  <a16:creationId xmlns:a16="http://schemas.microsoft.com/office/drawing/2014/main" id="{66EAA307-1CBE-FCD5-4EBD-163C15129021}"/>
                </a:ext>
              </a:extLst>
            </p:cNvPr>
            <p:cNvCxnSpPr>
              <a:cxnSpLocks noChangeShapeType="1"/>
            </p:cNvCxnSpPr>
            <p:nvPr/>
          </p:nvCxnSpPr>
          <p:spPr bwMode="auto">
            <a:xfrm>
              <a:off x="5635172" y="5617761"/>
              <a:ext cx="1587" cy="168275"/>
            </a:xfrm>
            <a:prstGeom prst="straightConnector1">
              <a:avLst/>
            </a:prstGeom>
            <a:noFill/>
            <a:ln w="317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30" name="TextBox 29">
              <a:extLst>
                <a:ext uri="{FF2B5EF4-FFF2-40B4-BE49-F238E27FC236}">
                  <a16:creationId xmlns:a16="http://schemas.microsoft.com/office/drawing/2014/main" id="{E7DD146A-BBEE-D220-0EB2-D7E28589FC43}"/>
                </a:ext>
              </a:extLst>
            </p:cNvPr>
            <p:cNvSpPr txBox="1"/>
            <p:nvPr/>
          </p:nvSpPr>
          <p:spPr>
            <a:xfrm>
              <a:off x="149059" y="3384492"/>
              <a:ext cx="1084263"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101.3</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kPa</a:t>
              </a:r>
            </a:p>
          </p:txBody>
        </p:sp>
        <p:sp>
          <p:nvSpPr>
            <p:cNvPr id="31" name="TextBox 30">
              <a:extLst>
                <a:ext uri="{FF2B5EF4-FFF2-40B4-BE49-F238E27FC236}">
                  <a16:creationId xmlns:a16="http://schemas.microsoft.com/office/drawing/2014/main" id="{31591807-DAC4-BF65-ACAC-3A1C80B56721}"/>
                </a:ext>
              </a:extLst>
            </p:cNvPr>
            <p:cNvSpPr txBox="1"/>
            <p:nvPr/>
          </p:nvSpPr>
          <p:spPr>
            <a:xfrm>
              <a:off x="1946646" y="5709526"/>
              <a:ext cx="94132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0°C</a:t>
              </a:r>
            </a:p>
          </p:txBody>
        </p:sp>
        <p:sp>
          <p:nvSpPr>
            <p:cNvPr id="32" name="TextBox 31">
              <a:extLst>
                <a:ext uri="{FF2B5EF4-FFF2-40B4-BE49-F238E27FC236}">
                  <a16:creationId xmlns:a16="http://schemas.microsoft.com/office/drawing/2014/main" id="{535B82ED-AF1A-B133-58A3-0AD835BC5671}"/>
                </a:ext>
              </a:extLst>
            </p:cNvPr>
            <p:cNvSpPr txBox="1"/>
            <p:nvPr/>
          </p:nvSpPr>
          <p:spPr>
            <a:xfrm>
              <a:off x="5287711" y="5709526"/>
              <a:ext cx="149819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100°C</a:t>
              </a:r>
            </a:p>
          </p:txBody>
        </p:sp>
        <p:sp>
          <p:nvSpPr>
            <p:cNvPr id="33" name="TextBox 32">
              <a:extLst>
                <a:ext uri="{FF2B5EF4-FFF2-40B4-BE49-F238E27FC236}">
                  <a16:creationId xmlns:a16="http://schemas.microsoft.com/office/drawing/2014/main" id="{6235A27E-59D8-DC81-59D9-0FA4746BDF40}"/>
                </a:ext>
              </a:extLst>
            </p:cNvPr>
            <p:cNvSpPr txBox="1"/>
            <p:nvPr/>
          </p:nvSpPr>
          <p:spPr>
            <a:xfrm>
              <a:off x="2827981" y="5751814"/>
              <a:ext cx="228600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Temperature</a:t>
              </a:r>
            </a:p>
          </p:txBody>
        </p:sp>
      </p:grpSp>
      <p:sp>
        <p:nvSpPr>
          <p:cNvPr id="35" name="TextBox 34">
            <a:extLst>
              <a:ext uri="{FF2B5EF4-FFF2-40B4-BE49-F238E27FC236}">
                <a16:creationId xmlns:a16="http://schemas.microsoft.com/office/drawing/2014/main" id="{033C720D-4E7B-3F38-5DA3-6E2CCD574B03}"/>
              </a:ext>
            </a:extLst>
          </p:cNvPr>
          <p:cNvSpPr txBox="1"/>
          <p:nvPr/>
        </p:nvSpPr>
        <p:spPr>
          <a:xfrm>
            <a:off x="163644" y="1513552"/>
            <a:ext cx="333717" cy="25545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U</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p>
        </p:txBody>
      </p:sp>
      <p:sp>
        <p:nvSpPr>
          <p:cNvPr id="36" name="TextBox 35">
            <a:extLst>
              <a:ext uri="{FF2B5EF4-FFF2-40B4-BE49-F238E27FC236}">
                <a16:creationId xmlns:a16="http://schemas.microsoft.com/office/drawing/2014/main" id="{0ED238A0-9283-3D35-5CD4-2D8177840BF4}"/>
              </a:ext>
            </a:extLst>
          </p:cNvPr>
          <p:cNvSpPr txBox="1"/>
          <p:nvPr/>
        </p:nvSpPr>
        <p:spPr>
          <a:xfrm>
            <a:off x="7322762" y="1012199"/>
            <a:ext cx="1707121" cy="532453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54.  #1 is the </a:t>
            </a:r>
            <a:r>
              <a:rPr kumimoji="0" 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NORMAL FREEZING POINT FOR WATER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55.  #2 is the </a:t>
            </a:r>
            <a:r>
              <a:rPr kumimoji="0" lang="en-US" sz="20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NORMAL BOILING POINT FOR WATER</a:t>
            </a:r>
            <a:br>
              <a:rPr kumimoji="0" lang="en-US" sz="20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br>
              <a:rPr kumimoji="0" lang="en-US" sz="20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br>
              <a:rPr kumimoji="0" lang="en-US" sz="20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2000" b="1"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Normal pressure makes it “normal”</a:t>
            </a:r>
          </a:p>
        </p:txBody>
      </p:sp>
    </p:spTree>
    <p:extLst>
      <p:ext uri="{BB962C8B-B14F-4D97-AF65-F5344CB8AC3E}">
        <p14:creationId xmlns:p14="http://schemas.microsoft.com/office/powerpoint/2010/main" val="34386659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66EC0-6960-A7AA-C7F3-5AB547CB01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C5AAECA-C483-A85F-A1BB-47CAEE602271}"/>
              </a:ext>
            </a:extLst>
          </p:cNvPr>
          <p:cNvSpPr/>
          <p:nvPr/>
        </p:nvSpPr>
        <p:spPr>
          <a:xfrm>
            <a:off x="0" y="1"/>
            <a:ext cx="9144000" cy="575735"/>
          </a:xfrm>
          <a:prstGeom prst="rect">
            <a:avLst/>
          </a:prstGeom>
          <a:noFill/>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339933"/>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phase diagram for water</a:t>
            </a:r>
            <a:endPar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endParaRPr>
          </a:p>
        </p:txBody>
      </p:sp>
      <p:grpSp>
        <p:nvGrpSpPr>
          <p:cNvPr id="34" name="Group 33">
            <a:extLst>
              <a:ext uri="{FF2B5EF4-FFF2-40B4-BE49-F238E27FC236}">
                <a16:creationId xmlns:a16="http://schemas.microsoft.com/office/drawing/2014/main" id="{7A2B0499-C197-6281-54F6-3968B892C240}"/>
              </a:ext>
            </a:extLst>
          </p:cNvPr>
          <p:cNvGrpSpPr/>
          <p:nvPr/>
        </p:nvGrpSpPr>
        <p:grpSpPr>
          <a:xfrm>
            <a:off x="294281" y="685800"/>
            <a:ext cx="6726778" cy="4771060"/>
            <a:chOff x="149059" y="1461686"/>
            <a:chExt cx="6948200" cy="4771060"/>
          </a:xfrm>
        </p:grpSpPr>
        <p:sp>
          <p:nvSpPr>
            <p:cNvPr id="14" name="Rectangle 13">
              <a:extLst>
                <a:ext uri="{FF2B5EF4-FFF2-40B4-BE49-F238E27FC236}">
                  <a16:creationId xmlns:a16="http://schemas.microsoft.com/office/drawing/2014/main" id="{E280DB62-7A37-457B-D9FC-A83E64CF3937}"/>
                </a:ext>
              </a:extLst>
            </p:cNvPr>
            <p:cNvSpPr>
              <a:spLocks noChangeArrowheads="1"/>
            </p:cNvSpPr>
            <p:nvPr/>
          </p:nvSpPr>
          <p:spPr bwMode="auto">
            <a:xfrm>
              <a:off x="1182234" y="1471211"/>
              <a:ext cx="5895975" cy="415290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5" name="AutoShape 3">
              <a:extLst>
                <a:ext uri="{FF2B5EF4-FFF2-40B4-BE49-F238E27FC236}">
                  <a16:creationId xmlns:a16="http://schemas.microsoft.com/office/drawing/2014/main" id="{7809432B-FEE4-D6DF-FEDA-3E36FB4F1DF0}"/>
                </a:ext>
              </a:extLst>
            </p:cNvPr>
            <p:cNvCxnSpPr>
              <a:cxnSpLocks noChangeShapeType="1"/>
            </p:cNvCxnSpPr>
            <p:nvPr/>
          </p:nvCxnSpPr>
          <p:spPr bwMode="auto">
            <a:xfrm>
              <a:off x="1706109" y="1461686"/>
              <a:ext cx="762000" cy="382905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7" name="Arc 4">
              <a:extLst>
                <a:ext uri="{FF2B5EF4-FFF2-40B4-BE49-F238E27FC236}">
                  <a16:creationId xmlns:a16="http://schemas.microsoft.com/office/drawing/2014/main" id="{352D6815-E979-AE6D-F4C1-AEE9B4CF6254}"/>
                </a:ext>
              </a:extLst>
            </p:cNvPr>
            <p:cNvSpPr>
              <a:spLocks/>
            </p:cNvSpPr>
            <p:nvPr/>
          </p:nvSpPr>
          <p:spPr bwMode="auto">
            <a:xfrm flipV="1">
              <a:off x="486909" y="1852211"/>
              <a:ext cx="5781675" cy="3640137"/>
            </a:xfrm>
            <a:custGeom>
              <a:avLst/>
              <a:gdLst>
                <a:gd name="G0" fmla="+- 0 0 0"/>
                <a:gd name="G1" fmla="+- 21438 0 0"/>
                <a:gd name="G2" fmla="+- 21600 0 0"/>
                <a:gd name="T0" fmla="*/ 2640 w 21600"/>
                <a:gd name="T1" fmla="*/ 0 h 21438"/>
                <a:gd name="T2" fmla="*/ 21600 w 21600"/>
                <a:gd name="T3" fmla="*/ 21338 h 21438"/>
                <a:gd name="T4" fmla="*/ 0 w 21600"/>
                <a:gd name="T5" fmla="*/ 21438 h 21438"/>
              </a:gdLst>
              <a:ahLst/>
              <a:cxnLst>
                <a:cxn ang="0">
                  <a:pos x="T0" y="T1"/>
                </a:cxn>
                <a:cxn ang="0">
                  <a:pos x="T2" y="T3"/>
                </a:cxn>
                <a:cxn ang="0">
                  <a:pos x="T4" y="T5"/>
                </a:cxn>
              </a:cxnLst>
              <a:rect l="0" t="0" r="r" b="b"/>
              <a:pathLst>
                <a:path w="21600" h="21438" fill="none" extrusionOk="0">
                  <a:moveTo>
                    <a:pt x="2640" y="-1"/>
                  </a:moveTo>
                  <a:cubicBezTo>
                    <a:pt x="13428" y="1328"/>
                    <a:pt x="21549" y="10467"/>
                    <a:pt x="21599" y="21338"/>
                  </a:cubicBezTo>
                </a:path>
                <a:path w="21600" h="21438" stroke="0" extrusionOk="0">
                  <a:moveTo>
                    <a:pt x="2640" y="-1"/>
                  </a:moveTo>
                  <a:cubicBezTo>
                    <a:pt x="13428" y="1328"/>
                    <a:pt x="21549" y="10467"/>
                    <a:pt x="21599" y="21338"/>
                  </a:cubicBezTo>
                  <a:lnTo>
                    <a:pt x="0" y="21438"/>
                  </a:lnTo>
                  <a:close/>
                </a:path>
              </a:pathLst>
            </a:custGeom>
            <a:noFill/>
            <a:ln w="25400">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8" name="AutoShape 5">
              <a:extLst>
                <a:ext uri="{FF2B5EF4-FFF2-40B4-BE49-F238E27FC236}">
                  <a16:creationId xmlns:a16="http://schemas.microsoft.com/office/drawing/2014/main" id="{7387DF5E-7B08-1651-3366-1C9B9F91AA29}"/>
                </a:ext>
              </a:extLst>
            </p:cNvPr>
            <p:cNvCxnSpPr>
              <a:cxnSpLocks noChangeShapeType="1"/>
            </p:cNvCxnSpPr>
            <p:nvPr/>
          </p:nvCxnSpPr>
          <p:spPr bwMode="auto">
            <a:xfrm flipV="1">
              <a:off x="1029834" y="3566711"/>
              <a:ext cx="6067425" cy="4762"/>
            </a:xfrm>
            <a:prstGeom prst="straightConnector1">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9" name="Oval 6">
              <a:extLst>
                <a:ext uri="{FF2B5EF4-FFF2-40B4-BE49-F238E27FC236}">
                  <a16:creationId xmlns:a16="http://schemas.microsoft.com/office/drawing/2014/main" id="{C60D42C3-81A1-4798-31D6-85A09C7CA652}"/>
                </a:ext>
              </a:extLst>
            </p:cNvPr>
            <p:cNvSpPr>
              <a:spLocks noChangeArrowheads="1"/>
            </p:cNvSpPr>
            <p:nvPr/>
          </p:nvSpPr>
          <p:spPr bwMode="auto">
            <a:xfrm>
              <a:off x="206805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 name="Oval 7">
              <a:extLst>
                <a:ext uri="{FF2B5EF4-FFF2-40B4-BE49-F238E27FC236}">
                  <a16:creationId xmlns:a16="http://schemas.microsoft.com/office/drawing/2014/main" id="{934CCE74-4B9F-DC6F-B837-408269E293D2}"/>
                </a:ext>
              </a:extLst>
            </p:cNvPr>
            <p:cNvSpPr>
              <a:spLocks noChangeArrowheads="1"/>
            </p:cNvSpPr>
            <p:nvPr/>
          </p:nvSpPr>
          <p:spPr bwMode="auto">
            <a:xfrm>
              <a:off x="2417309" y="52431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Oval 8">
              <a:extLst>
                <a:ext uri="{FF2B5EF4-FFF2-40B4-BE49-F238E27FC236}">
                  <a16:creationId xmlns:a16="http://schemas.microsoft.com/office/drawing/2014/main" id="{8411FEA1-0E07-FE27-F336-A6E5EB392669}"/>
                </a:ext>
              </a:extLst>
            </p:cNvPr>
            <p:cNvSpPr>
              <a:spLocks noChangeArrowheads="1"/>
            </p:cNvSpPr>
            <p:nvPr/>
          </p:nvSpPr>
          <p:spPr bwMode="auto">
            <a:xfrm>
              <a:off x="555420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2" name="Oval 9">
              <a:extLst>
                <a:ext uri="{FF2B5EF4-FFF2-40B4-BE49-F238E27FC236}">
                  <a16:creationId xmlns:a16="http://schemas.microsoft.com/office/drawing/2014/main" id="{3768A45B-A771-78AC-5B48-AE2749368C90}"/>
                </a:ext>
              </a:extLst>
            </p:cNvPr>
            <p:cNvSpPr>
              <a:spLocks noChangeArrowheads="1"/>
            </p:cNvSpPr>
            <p:nvPr/>
          </p:nvSpPr>
          <p:spPr bwMode="auto">
            <a:xfrm>
              <a:off x="6217784" y="18522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3" name="Text Box 10">
              <a:extLst>
                <a:ext uri="{FF2B5EF4-FFF2-40B4-BE49-F238E27FC236}">
                  <a16:creationId xmlns:a16="http://schemas.microsoft.com/office/drawing/2014/main" id="{004024F9-F147-A5F7-15EE-739D7F2DE67B}"/>
                </a:ext>
              </a:extLst>
            </p:cNvPr>
            <p:cNvSpPr txBox="1">
              <a:spLocks noChangeArrowheads="1"/>
            </p:cNvSpPr>
            <p:nvPr/>
          </p:nvSpPr>
          <p:spPr bwMode="auto">
            <a:xfrm>
              <a:off x="5657397" y="3654023"/>
              <a:ext cx="201612"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
          <p:nvSpPr>
            <p:cNvPr id="24" name="Text Box 11">
              <a:extLst>
                <a:ext uri="{FF2B5EF4-FFF2-40B4-BE49-F238E27FC236}">
                  <a16:creationId xmlns:a16="http://schemas.microsoft.com/office/drawing/2014/main" id="{F1D7875C-E594-9393-DB91-256FFA502E6E}"/>
                </a:ext>
              </a:extLst>
            </p:cNvPr>
            <p:cNvSpPr txBox="1">
              <a:spLocks noChangeArrowheads="1"/>
            </p:cNvSpPr>
            <p:nvPr/>
          </p:nvSpPr>
          <p:spPr bwMode="auto">
            <a:xfrm>
              <a:off x="2199822" y="3241273"/>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mn-cs"/>
                </a:rPr>
                <a:t>1</a:t>
              </a: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
          <p:nvSpPr>
            <p:cNvPr id="25" name="Text Box 12">
              <a:extLst>
                <a:ext uri="{FF2B5EF4-FFF2-40B4-BE49-F238E27FC236}">
                  <a16:creationId xmlns:a16="http://schemas.microsoft.com/office/drawing/2014/main" id="{88BE679F-4407-473C-0F5D-3060FC540343}"/>
                </a:ext>
              </a:extLst>
            </p:cNvPr>
            <p:cNvSpPr txBox="1">
              <a:spLocks noChangeArrowheads="1"/>
            </p:cNvSpPr>
            <p:nvPr/>
          </p:nvSpPr>
          <p:spPr bwMode="auto">
            <a:xfrm>
              <a:off x="2125209" y="500498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6" name="Text Box 13">
              <a:extLst>
                <a:ext uri="{FF2B5EF4-FFF2-40B4-BE49-F238E27FC236}">
                  <a16:creationId xmlns:a16="http://schemas.microsoft.com/office/drawing/2014/main" id="{A79F39C7-99F7-AD2B-0D8E-B87BA8C49FEE}"/>
                </a:ext>
              </a:extLst>
            </p:cNvPr>
            <p:cNvSpPr txBox="1">
              <a:spLocks noChangeArrowheads="1"/>
            </p:cNvSpPr>
            <p:nvPr/>
          </p:nvSpPr>
          <p:spPr bwMode="auto">
            <a:xfrm>
              <a:off x="5935209" y="170933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CC"/>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cxnSp>
          <p:nvCxnSpPr>
            <p:cNvPr id="27" name="AutoShape 14">
              <a:extLst>
                <a:ext uri="{FF2B5EF4-FFF2-40B4-BE49-F238E27FC236}">
                  <a16:creationId xmlns:a16="http://schemas.microsoft.com/office/drawing/2014/main" id="{2B6F14DC-A10E-4FDB-431A-ECC66AE049F1}"/>
                </a:ext>
              </a:extLst>
            </p:cNvPr>
            <p:cNvCxnSpPr>
              <a:cxnSpLocks noChangeShapeType="1"/>
            </p:cNvCxnSpPr>
            <p:nvPr/>
          </p:nvCxnSpPr>
          <p:spPr bwMode="auto">
            <a:xfrm>
              <a:off x="2114097" y="5617761"/>
              <a:ext cx="1587" cy="171450"/>
            </a:xfrm>
            <a:prstGeom prst="straightConnector1">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8" name="AutoShape 15">
              <a:extLst>
                <a:ext uri="{FF2B5EF4-FFF2-40B4-BE49-F238E27FC236}">
                  <a16:creationId xmlns:a16="http://schemas.microsoft.com/office/drawing/2014/main" id="{420F41AD-BCA1-752D-C344-D02FF3586894}"/>
                </a:ext>
              </a:extLst>
            </p:cNvPr>
            <p:cNvCxnSpPr>
              <a:cxnSpLocks noChangeShapeType="1"/>
            </p:cNvCxnSpPr>
            <p:nvPr/>
          </p:nvCxnSpPr>
          <p:spPr bwMode="auto">
            <a:xfrm>
              <a:off x="5635172" y="5617761"/>
              <a:ext cx="1587" cy="168275"/>
            </a:xfrm>
            <a:prstGeom prst="straightConnector1">
              <a:avLst/>
            </a:prstGeom>
            <a:noFill/>
            <a:ln w="317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30" name="TextBox 29">
              <a:extLst>
                <a:ext uri="{FF2B5EF4-FFF2-40B4-BE49-F238E27FC236}">
                  <a16:creationId xmlns:a16="http://schemas.microsoft.com/office/drawing/2014/main" id="{8C496BBA-A676-166C-56BE-DD15CA870D68}"/>
                </a:ext>
              </a:extLst>
            </p:cNvPr>
            <p:cNvSpPr txBox="1"/>
            <p:nvPr/>
          </p:nvSpPr>
          <p:spPr>
            <a:xfrm>
              <a:off x="149059" y="3384492"/>
              <a:ext cx="1084263"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101.3</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kPa</a:t>
              </a:r>
            </a:p>
          </p:txBody>
        </p:sp>
        <p:sp>
          <p:nvSpPr>
            <p:cNvPr id="31" name="TextBox 30">
              <a:extLst>
                <a:ext uri="{FF2B5EF4-FFF2-40B4-BE49-F238E27FC236}">
                  <a16:creationId xmlns:a16="http://schemas.microsoft.com/office/drawing/2014/main" id="{A070C4AC-CF07-1548-8197-BEA7EDF47EBC}"/>
                </a:ext>
              </a:extLst>
            </p:cNvPr>
            <p:cNvSpPr txBox="1"/>
            <p:nvPr/>
          </p:nvSpPr>
          <p:spPr>
            <a:xfrm>
              <a:off x="1946646" y="5709526"/>
              <a:ext cx="94132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0°C</a:t>
              </a:r>
            </a:p>
          </p:txBody>
        </p:sp>
        <p:sp>
          <p:nvSpPr>
            <p:cNvPr id="32" name="TextBox 31">
              <a:extLst>
                <a:ext uri="{FF2B5EF4-FFF2-40B4-BE49-F238E27FC236}">
                  <a16:creationId xmlns:a16="http://schemas.microsoft.com/office/drawing/2014/main" id="{FBDD725A-67EF-53D9-7232-7B7C649F8043}"/>
                </a:ext>
              </a:extLst>
            </p:cNvPr>
            <p:cNvSpPr txBox="1"/>
            <p:nvPr/>
          </p:nvSpPr>
          <p:spPr>
            <a:xfrm>
              <a:off x="5287711" y="5709526"/>
              <a:ext cx="149819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100°C</a:t>
              </a:r>
            </a:p>
          </p:txBody>
        </p:sp>
        <p:sp>
          <p:nvSpPr>
            <p:cNvPr id="33" name="TextBox 32">
              <a:extLst>
                <a:ext uri="{FF2B5EF4-FFF2-40B4-BE49-F238E27FC236}">
                  <a16:creationId xmlns:a16="http://schemas.microsoft.com/office/drawing/2014/main" id="{162809BD-F5A7-F9A3-B686-0C450EB0E441}"/>
                </a:ext>
              </a:extLst>
            </p:cNvPr>
            <p:cNvSpPr txBox="1"/>
            <p:nvPr/>
          </p:nvSpPr>
          <p:spPr>
            <a:xfrm>
              <a:off x="2827981" y="5751814"/>
              <a:ext cx="228600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Temperature</a:t>
              </a:r>
            </a:p>
          </p:txBody>
        </p:sp>
      </p:grpSp>
      <p:sp>
        <p:nvSpPr>
          <p:cNvPr id="35" name="TextBox 34">
            <a:extLst>
              <a:ext uri="{FF2B5EF4-FFF2-40B4-BE49-F238E27FC236}">
                <a16:creationId xmlns:a16="http://schemas.microsoft.com/office/drawing/2014/main" id="{93416A44-047B-6978-4289-014A1EEF1F0E}"/>
              </a:ext>
            </a:extLst>
          </p:cNvPr>
          <p:cNvSpPr txBox="1"/>
          <p:nvPr/>
        </p:nvSpPr>
        <p:spPr>
          <a:xfrm>
            <a:off x="163644" y="1513552"/>
            <a:ext cx="333717" cy="25545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U</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p>
        </p:txBody>
      </p:sp>
      <p:sp>
        <p:nvSpPr>
          <p:cNvPr id="3" name="TextBox 2">
            <a:extLst>
              <a:ext uri="{FF2B5EF4-FFF2-40B4-BE49-F238E27FC236}">
                <a16:creationId xmlns:a16="http://schemas.microsoft.com/office/drawing/2014/main" id="{5B3EB6AD-AA04-4EDD-A6F2-318E536F3D75}"/>
              </a:ext>
            </a:extLst>
          </p:cNvPr>
          <p:cNvSpPr txBox="1"/>
          <p:nvPr/>
        </p:nvSpPr>
        <p:spPr>
          <a:xfrm>
            <a:off x="6991873" y="863677"/>
            <a:ext cx="2211600" cy="450892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56.  # 3 is the</a:t>
            </a:r>
            <a:b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TRIPLE POINT. </a:t>
            </a:r>
            <a:br>
              <a:rPr kumimoji="0" 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All 3 phases and all 6 phase changes occur at the same time at this point.  </a:t>
            </a: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endPar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57.  # 4 is the</a:t>
            </a:r>
            <a:b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19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CRITICAL POINT</a:t>
            </a:r>
            <a:br>
              <a:rPr kumimoji="0" lang="en-US" sz="20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200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this point you  can’t tell the difference between gas or liquid.  </a:t>
            </a:r>
          </a:p>
        </p:txBody>
      </p:sp>
    </p:spTree>
    <p:extLst>
      <p:ext uri="{BB962C8B-B14F-4D97-AF65-F5344CB8AC3E}">
        <p14:creationId xmlns:p14="http://schemas.microsoft.com/office/powerpoint/2010/main" val="33901974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162EE-6921-F3F8-B279-9630E1B8F1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9C472D2-C796-68E0-ECEE-1D82BCB265BF}"/>
              </a:ext>
            </a:extLst>
          </p:cNvPr>
          <p:cNvSpPr/>
          <p:nvPr/>
        </p:nvSpPr>
        <p:spPr>
          <a:xfrm>
            <a:off x="0" y="1"/>
            <a:ext cx="9144000" cy="575735"/>
          </a:xfrm>
          <a:prstGeom prst="rect">
            <a:avLst/>
          </a:prstGeom>
          <a:noFill/>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339933"/>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phase diagram for water</a:t>
            </a:r>
            <a:endPar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endParaRPr>
          </a:p>
        </p:txBody>
      </p:sp>
      <p:grpSp>
        <p:nvGrpSpPr>
          <p:cNvPr id="34" name="Group 33">
            <a:extLst>
              <a:ext uri="{FF2B5EF4-FFF2-40B4-BE49-F238E27FC236}">
                <a16:creationId xmlns:a16="http://schemas.microsoft.com/office/drawing/2014/main" id="{5F2E37E4-E979-AEFE-125A-7B48737F5B64}"/>
              </a:ext>
            </a:extLst>
          </p:cNvPr>
          <p:cNvGrpSpPr/>
          <p:nvPr/>
        </p:nvGrpSpPr>
        <p:grpSpPr>
          <a:xfrm>
            <a:off x="294281" y="685800"/>
            <a:ext cx="6726778" cy="4771060"/>
            <a:chOff x="149059" y="1461686"/>
            <a:chExt cx="6948200" cy="4771060"/>
          </a:xfrm>
        </p:grpSpPr>
        <p:sp>
          <p:nvSpPr>
            <p:cNvPr id="14" name="Rectangle 13">
              <a:extLst>
                <a:ext uri="{FF2B5EF4-FFF2-40B4-BE49-F238E27FC236}">
                  <a16:creationId xmlns:a16="http://schemas.microsoft.com/office/drawing/2014/main" id="{BE53AC63-D67F-A63C-5039-2F29BB28348A}"/>
                </a:ext>
              </a:extLst>
            </p:cNvPr>
            <p:cNvSpPr>
              <a:spLocks noChangeArrowheads="1"/>
            </p:cNvSpPr>
            <p:nvPr/>
          </p:nvSpPr>
          <p:spPr bwMode="auto">
            <a:xfrm>
              <a:off x="1182234" y="1471211"/>
              <a:ext cx="5895975" cy="415290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5" name="AutoShape 3">
              <a:extLst>
                <a:ext uri="{FF2B5EF4-FFF2-40B4-BE49-F238E27FC236}">
                  <a16:creationId xmlns:a16="http://schemas.microsoft.com/office/drawing/2014/main" id="{90AE6A43-C184-645C-7153-35DAFF14F0AD}"/>
                </a:ext>
              </a:extLst>
            </p:cNvPr>
            <p:cNvCxnSpPr>
              <a:cxnSpLocks noChangeShapeType="1"/>
            </p:cNvCxnSpPr>
            <p:nvPr/>
          </p:nvCxnSpPr>
          <p:spPr bwMode="auto">
            <a:xfrm>
              <a:off x="1706109" y="1461686"/>
              <a:ext cx="762000" cy="382905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7" name="Arc 4">
              <a:extLst>
                <a:ext uri="{FF2B5EF4-FFF2-40B4-BE49-F238E27FC236}">
                  <a16:creationId xmlns:a16="http://schemas.microsoft.com/office/drawing/2014/main" id="{EE6265D6-215B-C752-AA8D-F43CF0A9802E}"/>
                </a:ext>
              </a:extLst>
            </p:cNvPr>
            <p:cNvSpPr>
              <a:spLocks/>
            </p:cNvSpPr>
            <p:nvPr/>
          </p:nvSpPr>
          <p:spPr bwMode="auto">
            <a:xfrm flipV="1">
              <a:off x="486909" y="1852211"/>
              <a:ext cx="5781675" cy="3640137"/>
            </a:xfrm>
            <a:custGeom>
              <a:avLst/>
              <a:gdLst>
                <a:gd name="G0" fmla="+- 0 0 0"/>
                <a:gd name="G1" fmla="+- 21438 0 0"/>
                <a:gd name="G2" fmla="+- 21600 0 0"/>
                <a:gd name="T0" fmla="*/ 2640 w 21600"/>
                <a:gd name="T1" fmla="*/ 0 h 21438"/>
                <a:gd name="T2" fmla="*/ 21600 w 21600"/>
                <a:gd name="T3" fmla="*/ 21338 h 21438"/>
                <a:gd name="T4" fmla="*/ 0 w 21600"/>
                <a:gd name="T5" fmla="*/ 21438 h 21438"/>
              </a:gdLst>
              <a:ahLst/>
              <a:cxnLst>
                <a:cxn ang="0">
                  <a:pos x="T0" y="T1"/>
                </a:cxn>
                <a:cxn ang="0">
                  <a:pos x="T2" y="T3"/>
                </a:cxn>
                <a:cxn ang="0">
                  <a:pos x="T4" y="T5"/>
                </a:cxn>
              </a:cxnLst>
              <a:rect l="0" t="0" r="r" b="b"/>
              <a:pathLst>
                <a:path w="21600" h="21438" fill="none" extrusionOk="0">
                  <a:moveTo>
                    <a:pt x="2640" y="-1"/>
                  </a:moveTo>
                  <a:cubicBezTo>
                    <a:pt x="13428" y="1328"/>
                    <a:pt x="21549" y="10467"/>
                    <a:pt x="21599" y="21338"/>
                  </a:cubicBezTo>
                </a:path>
                <a:path w="21600" h="21438" stroke="0" extrusionOk="0">
                  <a:moveTo>
                    <a:pt x="2640" y="-1"/>
                  </a:moveTo>
                  <a:cubicBezTo>
                    <a:pt x="13428" y="1328"/>
                    <a:pt x="21549" y="10467"/>
                    <a:pt x="21599" y="21338"/>
                  </a:cubicBezTo>
                  <a:lnTo>
                    <a:pt x="0" y="21438"/>
                  </a:lnTo>
                  <a:close/>
                </a:path>
              </a:pathLst>
            </a:custGeom>
            <a:noFill/>
            <a:ln w="25400">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8" name="AutoShape 5">
              <a:extLst>
                <a:ext uri="{FF2B5EF4-FFF2-40B4-BE49-F238E27FC236}">
                  <a16:creationId xmlns:a16="http://schemas.microsoft.com/office/drawing/2014/main" id="{FA2A1925-7FB0-09A4-DE29-4750B18A0357}"/>
                </a:ext>
              </a:extLst>
            </p:cNvPr>
            <p:cNvCxnSpPr>
              <a:cxnSpLocks noChangeShapeType="1"/>
            </p:cNvCxnSpPr>
            <p:nvPr/>
          </p:nvCxnSpPr>
          <p:spPr bwMode="auto">
            <a:xfrm flipV="1">
              <a:off x="1029834" y="3566711"/>
              <a:ext cx="6067425" cy="4762"/>
            </a:xfrm>
            <a:prstGeom prst="straightConnector1">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9" name="Oval 6">
              <a:extLst>
                <a:ext uri="{FF2B5EF4-FFF2-40B4-BE49-F238E27FC236}">
                  <a16:creationId xmlns:a16="http://schemas.microsoft.com/office/drawing/2014/main" id="{C11B02F2-8772-77FD-A34A-331881AE71EF}"/>
                </a:ext>
              </a:extLst>
            </p:cNvPr>
            <p:cNvSpPr>
              <a:spLocks noChangeArrowheads="1"/>
            </p:cNvSpPr>
            <p:nvPr/>
          </p:nvSpPr>
          <p:spPr bwMode="auto">
            <a:xfrm>
              <a:off x="206805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 name="Oval 7">
              <a:extLst>
                <a:ext uri="{FF2B5EF4-FFF2-40B4-BE49-F238E27FC236}">
                  <a16:creationId xmlns:a16="http://schemas.microsoft.com/office/drawing/2014/main" id="{523E118F-EC90-DD6F-BF5D-1D734D7F804F}"/>
                </a:ext>
              </a:extLst>
            </p:cNvPr>
            <p:cNvSpPr>
              <a:spLocks noChangeArrowheads="1"/>
            </p:cNvSpPr>
            <p:nvPr/>
          </p:nvSpPr>
          <p:spPr bwMode="auto">
            <a:xfrm>
              <a:off x="2417309" y="52431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Oval 8">
              <a:extLst>
                <a:ext uri="{FF2B5EF4-FFF2-40B4-BE49-F238E27FC236}">
                  <a16:creationId xmlns:a16="http://schemas.microsoft.com/office/drawing/2014/main" id="{F65519E0-C559-3C75-D63F-3D35AAF1F1C1}"/>
                </a:ext>
              </a:extLst>
            </p:cNvPr>
            <p:cNvSpPr>
              <a:spLocks noChangeArrowheads="1"/>
            </p:cNvSpPr>
            <p:nvPr/>
          </p:nvSpPr>
          <p:spPr bwMode="auto">
            <a:xfrm>
              <a:off x="555420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2" name="Oval 9">
              <a:extLst>
                <a:ext uri="{FF2B5EF4-FFF2-40B4-BE49-F238E27FC236}">
                  <a16:creationId xmlns:a16="http://schemas.microsoft.com/office/drawing/2014/main" id="{ED35F420-7C16-5B46-BC31-F02B4866045C}"/>
                </a:ext>
              </a:extLst>
            </p:cNvPr>
            <p:cNvSpPr>
              <a:spLocks noChangeArrowheads="1"/>
            </p:cNvSpPr>
            <p:nvPr/>
          </p:nvSpPr>
          <p:spPr bwMode="auto">
            <a:xfrm>
              <a:off x="6217784" y="18522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3" name="Text Box 10">
              <a:extLst>
                <a:ext uri="{FF2B5EF4-FFF2-40B4-BE49-F238E27FC236}">
                  <a16:creationId xmlns:a16="http://schemas.microsoft.com/office/drawing/2014/main" id="{E58FB958-7957-4EAE-B619-FD3C04925C3A}"/>
                </a:ext>
              </a:extLst>
            </p:cNvPr>
            <p:cNvSpPr txBox="1">
              <a:spLocks noChangeArrowheads="1"/>
            </p:cNvSpPr>
            <p:nvPr/>
          </p:nvSpPr>
          <p:spPr bwMode="auto">
            <a:xfrm>
              <a:off x="5657397" y="3654023"/>
              <a:ext cx="201612"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
          <p:nvSpPr>
            <p:cNvPr id="24" name="Text Box 11">
              <a:extLst>
                <a:ext uri="{FF2B5EF4-FFF2-40B4-BE49-F238E27FC236}">
                  <a16:creationId xmlns:a16="http://schemas.microsoft.com/office/drawing/2014/main" id="{C80D3789-8382-3660-BB9F-F1638F61678F}"/>
                </a:ext>
              </a:extLst>
            </p:cNvPr>
            <p:cNvSpPr txBox="1">
              <a:spLocks noChangeArrowheads="1"/>
            </p:cNvSpPr>
            <p:nvPr/>
          </p:nvSpPr>
          <p:spPr bwMode="auto">
            <a:xfrm>
              <a:off x="2199822" y="3241273"/>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mn-cs"/>
                </a:rPr>
                <a:t>1</a:t>
              </a: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
          <p:nvSpPr>
            <p:cNvPr id="25" name="Text Box 12">
              <a:extLst>
                <a:ext uri="{FF2B5EF4-FFF2-40B4-BE49-F238E27FC236}">
                  <a16:creationId xmlns:a16="http://schemas.microsoft.com/office/drawing/2014/main" id="{99F94DA5-8251-AD16-D583-7CE928797843}"/>
                </a:ext>
              </a:extLst>
            </p:cNvPr>
            <p:cNvSpPr txBox="1">
              <a:spLocks noChangeArrowheads="1"/>
            </p:cNvSpPr>
            <p:nvPr/>
          </p:nvSpPr>
          <p:spPr bwMode="auto">
            <a:xfrm>
              <a:off x="2125209" y="500498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6" name="Text Box 13">
              <a:extLst>
                <a:ext uri="{FF2B5EF4-FFF2-40B4-BE49-F238E27FC236}">
                  <a16:creationId xmlns:a16="http://schemas.microsoft.com/office/drawing/2014/main" id="{08432C66-A036-3A25-698E-6E1A62108F45}"/>
                </a:ext>
              </a:extLst>
            </p:cNvPr>
            <p:cNvSpPr txBox="1">
              <a:spLocks noChangeArrowheads="1"/>
            </p:cNvSpPr>
            <p:nvPr/>
          </p:nvSpPr>
          <p:spPr bwMode="auto">
            <a:xfrm>
              <a:off x="5935209" y="170933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CC"/>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cxnSp>
          <p:nvCxnSpPr>
            <p:cNvPr id="27" name="AutoShape 14">
              <a:extLst>
                <a:ext uri="{FF2B5EF4-FFF2-40B4-BE49-F238E27FC236}">
                  <a16:creationId xmlns:a16="http://schemas.microsoft.com/office/drawing/2014/main" id="{28DA899D-7530-C547-8DF9-D082DF2F8271}"/>
                </a:ext>
              </a:extLst>
            </p:cNvPr>
            <p:cNvCxnSpPr>
              <a:cxnSpLocks noChangeShapeType="1"/>
            </p:cNvCxnSpPr>
            <p:nvPr/>
          </p:nvCxnSpPr>
          <p:spPr bwMode="auto">
            <a:xfrm>
              <a:off x="2114097" y="5617761"/>
              <a:ext cx="1587" cy="171450"/>
            </a:xfrm>
            <a:prstGeom prst="straightConnector1">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8" name="AutoShape 15">
              <a:extLst>
                <a:ext uri="{FF2B5EF4-FFF2-40B4-BE49-F238E27FC236}">
                  <a16:creationId xmlns:a16="http://schemas.microsoft.com/office/drawing/2014/main" id="{2DD9695F-BCFE-8479-4F4F-D6CBE473A88E}"/>
                </a:ext>
              </a:extLst>
            </p:cNvPr>
            <p:cNvCxnSpPr>
              <a:cxnSpLocks noChangeShapeType="1"/>
            </p:cNvCxnSpPr>
            <p:nvPr/>
          </p:nvCxnSpPr>
          <p:spPr bwMode="auto">
            <a:xfrm>
              <a:off x="5635172" y="5617761"/>
              <a:ext cx="1587" cy="168275"/>
            </a:xfrm>
            <a:prstGeom prst="straightConnector1">
              <a:avLst/>
            </a:prstGeom>
            <a:noFill/>
            <a:ln w="317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30" name="TextBox 29">
              <a:extLst>
                <a:ext uri="{FF2B5EF4-FFF2-40B4-BE49-F238E27FC236}">
                  <a16:creationId xmlns:a16="http://schemas.microsoft.com/office/drawing/2014/main" id="{C9EA99B3-79AD-2EBE-7845-9E515016C742}"/>
                </a:ext>
              </a:extLst>
            </p:cNvPr>
            <p:cNvSpPr txBox="1"/>
            <p:nvPr/>
          </p:nvSpPr>
          <p:spPr>
            <a:xfrm>
              <a:off x="149059" y="3384492"/>
              <a:ext cx="1084263"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101.3</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kPa</a:t>
              </a:r>
            </a:p>
          </p:txBody>
        </p:sp>
        <p:sp>
          <p:nvSpPr>
            <p:cNvPr id="31" name="TextBox 30">
              <a:extLst>
                <a:ext uri="{FF2B5EF4-FFF2-40B4-BE49-F238E27FC236}">
                  <a16:creationId xmlns:a16="http://schemas.microsoft.com/office/drawing/2014/main" id="{3A37A80B-6487-66A9-7A50-FF0D47D108B5}"/>
                </a:ext>
              </a:extLst>
            </p:cNvPr>
            <p:cNvSpPr txBox="1"/>
            <p:nvPr/>
          </p:nvSpPr>
          <p:spPr>
            <a:xfrm>
              <a:off x="1946646" y="5709526"/>
              <a:ext cx="94132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0°C</a:t>
              </a:r>
            </a:p>
          </p:txBody>
        </p:sp>
        <p:sp>
          <p:nvSpPr>
            <p:cNvPr id="32" name="TextBox 31">
              <a:extLst>
                <a:ext uri="{FF2B5EF4-FFF2-40B4-BE49-F238E27FC236}">
                  <a16:creationId xmlns:a16="http://schemas.microsoft.com/office/drawing/2014/main" id="{CA024194-7B69-3F07-4BF4-C065ADA8C48C}"/>
                </a:ext>
              </a:extLst>
            </p:cNvPr>
            <p:cNvSpPr txBox="1"/>
            <p:nvPr/>
          </p:nvSpPr>
          <p:spPr>
            <a:xfrm>
              <a:off x="5287711" y="5709526"/>
              <a:ext cx="149819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100°C</a:t>
              </a:r>
            </a:p>
          </p:txBody>
        </p:sp>
        <p:sp>
          <p:nvSpPr>
            <p:cNvPr id="33" name="TextBox 32">
              <a:extLst>
                <a:ext uri="{FF2B5EF4-FFF2-40B4-BE49-F238E27FC236}">
                  <a16:creationId xmlns:a16="http://schemas.microsoft.com/office/drawing/2014/main" id="{156F6CFF-6E7E-7A94-F899-418D32645496}"/>
                </a:ext>
              </a:extLst>
            </p:cNvPr>
            <p:cNvSpPr txBox="1"/>
            <p:nvPr/>
          </p:nvSpPr>
          <p:spPr>
            <a:xfrm>
              <a:off x="2827981" y="5751814"/>
              <a:ext cx="228600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Temperature</a:t>
              </a:r>
            </a:p>
          </p:txBody>
        </p:sp>
      </p:grpSp>
      <p:sp>
        <p:nvSpPr>
          <p:cNvPr id="35" name="TextBox 34">
            <a:extLst>
              <a:ext uri="{FF2B5EF4-FFF2-40B4-BE49-F238E27FC236}">
                <a16:creationId xmlns:a16="http://schemas.microsoft.com/office/drawing/2014/main" id="{B98DA488-5AF0-F4BE-28F7-52EDEF3A0AC2}"/>
              </a:ext>
            </a:extLst>
          </p:cNvPr>
          <p:cNvSpPr txBox="1"/>
          <p:nvPr/>
        </p:nvSpPr>
        <p:spPr>
          <a:xfrm>
            <a:off x="163644" y="1513552"/>
            <a:ext cx="333717" cy="25545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U</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p>
        </p:txBody>
      </p:sp>
      <p:sp>
        <p:nvSpPr>
          <p:cNvPr id="4" name="TextBox 3">
            <a:extLst>
              <a:ext uri="{FF2B5EF4-FFF2-40B4-BE49-F238E27FC236}">
                <a16:creationId xmlns:a16="http://schemas.microsoft.com/office/drawing/2014/main" id="{69BC74E1-878E-2FED-9808-25F546197DAE}"/>
              </a:ext>
            </a:extLst>
          </p:cNvPr>
          <p:cNvSpPr txBox="1"/>
          <p:nvPr/>
        </p:nvSpPr>
        <p:spPr>
          <a:xfrm>
            <a:off x="0" y="5456860"/>
            <a:ext cx="9139392" cy="1015663"/>
          </a:xfrm>
          <a:prstGeom prst="rect">
            <a:avLst/>
          </a:prstGeom>
          <a:solidFill>
            <a:srgbClr val="FFFF00"/>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58.  Triple point for water is at </a:t>
            </a:r>
            <a:r>
              <a:rPr kumimoji="0" lang="en-US" sz="2000" b="1" i="0" u="none" strike="noStrike" kern="1200" cap="none" spc="0" normalizeH="0" baseline="0" noProof="0" dirty="0">
                <a:ln>
                  <a:noFill/>
                </a:ln>
                <a:solidFill>
                  <a:srgbClr val="040C28"/>
                </a:solidFill>
                <a:effectLst/>
                <a:uLnTx/>
                <a:uFillTx/>
                <a:latin typeface="Times New Roman" panose="02020603050405020304" pitchFamily="18" charset="0"/>
                <a:ea typeface="+mn-ea"/>
                <a:cs typeface="Times New Roman" panose="02020603050405020304" pitchFamily="18" charset="0"/>
              </a:rPr>
              <a:t>273.16 K or 0.01°C, and about 4.58 kPa</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40C28"/>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40C28"/>
                </a:solidFill>
                <a:effectLst/>
                <a:uLnTx/>
                <a:uFillTx/>
                <a:latin typeface="Times New Roman" panose="02020603050405020304" pitchFamily="18" charset="0"/>
                <a:ea typeface="+mn-ea"/>
                <a:cs typeface="Times New Roman" panose="02020603050405020304" pitchFamily="18" charset="0"/>
              </a:rPr>
              <a:t>Critical point (VERY out of scale) is at 374°C (!) and about 22,080 kPa (!)   </a:t>
            </a:r>
            <a:endParaRPr kumimoji="0" 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444816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C02C6-4B98-4124-0198-AE308640C1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BA416D-22C0-B496-A0D7-1FE76C50BF94}"/>
              </a:ext>
            </a:extLst>
          </p:cNvPr>
          <p:cNvSpPr/>
          <p:nvPr/>
        </p:nvSpPr>
        <p:spPr>
          <a:xfrm>
            <a:off x="0" y="1"/>
            <a:ext cx="9144000" cy="575735"/>
          </a:xfrm>
          <a:prstGeom prst="rect">
            <a:avLst/>
          </a:prstGeom>
          <a:noFill/>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339933"/>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phase diagram for water</a:t>
            </a:r>
            <a:endPar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endParaRPr>
          </a:p>
        </p:txBody>
      </p:sp>
      <p:grpSp>
        <p:nvGrpSpPr>
          <p:cNvPr id="34" name="Group 33">
            <a:extLst>
              <a:ext uri="{FF2B5EF4-FFF2-40B4-BE49-F238E27FC236}">
                <a16:creationId xmlns:a16="http://schemas.microsoft.com/office/drawing/2014/main" id="{507B6814-C5B1-A3AE-D79E-9846C5FEF28C}"/>
              </a:ext>
            </a:extLst>
          </p:cNvPr>
          <p:cNvGrpSpPr/>
          <p:nvPr/>
        </p:nvGrpSpPr>
        <p:grpSpPr>
          <a:xfrm>
            <a:off x="294281" y="685800"/>
            <a:ext cx="6726778" cy="4771060"/>
            <a:chOff x="149059" y="1461686"/>
            <a:chExt cx="6948200" cy="4771060"/>
          </a:xfrm>
        </p:grpSpPr>
        <p:sp>
          <p:nvSpPr>
            <p:cNvPr id="14" name="Rectangle 13">
              <a:extLst>
                <a:ext uri="{FF2B5EF4-FFF2-40B4-BE49-F238E27FC236}">
                  <a16:creationId xmlns:a16="http://schemas.microsoft.com/office/drawing/2014/main" id="{611E9500-A3B4-A029-58E6-E18E43058AD2}"/>
                </a:ext>
              </a:extLst>
            </p:cNvPr>
            <p:cNvSpPr>
              <a:spLocks noChangeArrowheads="1"/>
            </p:cNvSpPr>
            <p:nvPr/>
          </p:nvSpPr>
          <p:spPr bwMode="auto">
            <a:xfrm>
              <a:off x="1182234" y="1471211"/>
              <a:ext cx="5895975" cy="415290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5" name="AutoShape 3">
              <a:extLst>
                <a:ext uri="{FF2B5EF4-FFF2-40B4-BE49-F238E27FC236}">
                  <a16:creationId xmlns:a16="http://schemas.microsoft.com/office/drawing/2014/main" id="{FFF51C16-7C3B-F5D7-7326-01A67756E63A}"/>
                </a:ext>
              </a:extLst>
            </p:cNvPr>
            <p:cNvCxnSpPr>
              <a:cxnSpLocks noChangeShapeType="1"/>
            </p:cNvCxnSpPr>
            <p:nvPr/>
          </p:nvCxnSpPr>
          <p:spPr bwMode="auto">
            <a:xfrm>
              <a:off x="1706109" y="1461686"/>
              <a:ext cx="762000" cy="3829050"/>
            </a:xfrm>
            <a:prstGeom prst="straightConnector1">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7" name="Arc 4">
              <a:extLst>
                <a:ext uri="{FF2B5EF4-FFF2-40B4-BE49-F238E27FC236}">
                  <a16:creationId xmlns:a16="http://schemas.microsoft.com/office/drawing/2014/main" id="{F4BB3F54-693A-FD89-A379-4CE74CADA597}"/>
                </a:ext>
              </a:extLst>
            </p:cNvPr>
            <p:cNvSpPr>
              <a:spLocks/>
            </p:cNvSpPr>
            <p:nvPr/>
          </p:nvSpPr>
          <p:spPr bwMode="auto">
            <a:xfrm flipV="1">
              <a:off x="486909" y="1852211"/>
              <a:ext cx="5781675" cy="3640137"/>
            </a:xfrm>
            <a:custGeom>
              <a:avLst/>
              <a:gdLst>
                <a:gd name="G0" fmla="+- 0 0 0"/>
                <a:gd name="G1" fmla="+- 21438 0 0"/>
                <a:gd name="G2" fmla="+- 21600 0 0"/>
                <a:gd name="T0" fmla="*/ 2640 w 21600"/>
                <a:gd name="T1" fmla="*/ 0 h 21438"/>
                <a:gd name="T2" fmla="*/ 21600 w 21600"/>
                <a:gd name="T3" fmla="*/ 21338 h 21438"/>
                <a:gd name="T4" fmla="*/ 0 w 21600"/>
                <a:gd name="T5" fmla="*/ 21438 h 21438"/>
              </a:gdLst>
              <a:ahLst/>
              <a:cxnLst>
                <a:cxn ang="0">
                  <a:pos x="T0" y="T1"/>
                </a:cxn>
                <a:cxn ang="0">
                  <a:pos x="T2" y="T3"/>
                </a:cxn>
                <a:cxn ang="0">
                  <a:pos x="T4" y="T5"/>
                </a:cxn>
              </a:cxnLst>
              <a:rect l="0" t="0" r="r" b="b"/>
              <a:pathLst>
                <a:path w="21600" h="21438" fill="none" extrusionOk="0">
                  <a:moveTo>
                    <a:pt x="2640" y="-1"/>
                  </a:moveTo>
                  <a:cubicBezTo>
                    <a:pt x="13428" y="1328"/>
                    <a:pt x="21549" y="10467"/>
                    <a:pt x="21599" y="21338"/>
                  </a:cubicBezTo>
                </a:path>
                <a:path w="21600" h="21438" stroke="0" extrusionOk="0">
                  <a:moveTo>
                    <a:pt x="2640" y="-1"/>
                  </a:moveTo>
                  <a:cubicBezTo>
                    <a:pt x="13428" y="1328"/>
                    <a:pt x="21549" y="10467"/>
                    <a:pt x="21599" y="21338"/>
                  </a:cubicBezTo>
                  <a:lnTo>
                    <a:pt x="0" y="21438"/>
                  </a:lnTo>
                  <a:close/>
                </a:path>
              </a:pathLst>
            </a:custGeom>
            <a:noFill/>
            <a:ln w="25400">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8" name="AutoShape 5">
              <a:extLst>
                <a:ext uri="{FF2B5EF4-FFF2-40B4-BE49-F238E27FC236}">
                  <a16:creationId xmlns:a16="http://schemas.microsoft.com/office/drawing/2014/main" id="{A0C584FB-134B-5654-DBEE-45EF3D9A9DCE}"/>
                </a:ext>
              </a:extLst>
            </p:cNvPr>
            <p:cNvCxnSpPr>
              <a:cxnSpLocks noChangeShapeType="1"/>
            </p:cNvCxnSpPr>
            <p:nvPr/>
          </p:nvCxnSpPr>
          <p:spPr bwMode="auto">
            <a:xfrm flipV="1">
              <a:off x="1029834" y="3566711"/>
              <a:ext cx="6067425" cy="4762"/>
            </a:xfrm>
            <a:prstGeom prst="straightConnector1">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9" name="Oval 6">
              <a:extLst>
                <a:ext uri="{FF2B5EF4-FFF2-40B4-BE49-F238E27FC236}">
                  <a16:creationId xmlns:a16="http://schemas.microsoft.com/office/drawing/2014/main" id="{5438DC2E-5A20-8D2E-13DF-701439BD4F38}"/>
                </a:ext>
              </a:extLst>
            </p:cNvPr>
            <p:cNvSpPr>
              <a:spLocks noChangeArrowheads="1"/>
            </p:cNvSpPr>
            <p:nvPr/>
          </p:nvSpPr>
          <p:spPr bwMode="auto">
            <a:xfrm>
              <a:off x="206805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 name="Oval 7">
              <a:extLst>
                <a:ext uri="{FF2B5EF4-FFF2-40B4-BE49-F238E27FC236}">
                  <a16:creationId xmlns:a16="http://schemas.microsoft.com/office/drawing/2014/main" id="{F54E877C-2566-67A2-D0BF-ABEF6E34B1D3}"/>
                </a:ext>
              </a:extLst>
            </p:cNvPr>
            <p:cNvSpPr>
              <a:spLocks noChangeArrowheads="1"/>
            </p:cNvSpPr>
            <p:nvPr/>
          </p:nvSpPr>
          <p:spPr bwMode="auto">
            <a:xfrm>
              <a:off x="2417309" y="52431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Oval 8">
              <a:extLst>
                <a:ext uri="{FF2B5EF4-FFF2-40B4-BE49-F238E27FC236}">
                  <a16:creationId xmlns:a16="http://schemas.microsoft.com/office/drawing/2014/main" id="{62CA4A7D-33BC-0B87-C933-C76B96408790}"/>
                </a:ext>
              </a:extLst>
            </p:cNvPr>
            <p:cNvSpPr>
              <a:spLocks noChangeArrowheads="1"/>
            </p:cNvSpPr>
            <p:nvPr/>
          </p:nvSpPr>
          <p:spPr bwMode="auto">
            <a:xfrm>
              <a:off x="555420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2" name="Oval 9">
              <a:extLst>
                <a:ext uri="{FF2B5EF4-FFF2-40B4-BE49-F238E27FC236}">
                  <a16:creationId xmlns:a16="http://schemas.microsoft.com/office/drawing/2014/main" id="{3F12722D-24B8-B814-78D7-FAEA9EC6A20A}"/>
                </a:ext>
              </a:extLst>
            </p:cNvPr>
            <p:cNvSpPr>
              <a:spLocks noChangeArrowheads="1"/>
            </p:cNvSpPr>
            <p:nvPr/>
          </p:nvSpPr>
          <p:spPr bwMode="auto">
            <a:xfrm>
              <a:off x="6217784" y="18522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3" name="Text Box 10">
              <a:extLst>
                <a:ext uri="{FF2B5EF4-FFF2-40B4-BE49-F238E27FC236}">
                  <a16:creationId xmlns:a16="http://schemas.microsoft.com/office/drawing/2014/main" id="{0B93F1F7-9090-39FB-276E-A4FF7233F6BE}"/>
                </a:ext>
              </a:extLst>
            </p:cNvPr>
            <p:cNvSpPr txBox="1">
              <a:spLocks noChangeArrowheads="1"/>
            </p:cNvSpPr>
            <p:nvPr/>
          </p:nvSpPr>
          <p:spPr bwMode="auto">
            <a:xfrm>
              <a:off x="5657397" y="3654023"/>
              <a:ext cx="201612"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
          <p:nvSpPr>
            <p:cNvPr id="24" name="Text Box 11">
              <a:extLst>
                <a:ext uri="{FF2B5EF4-FFF2-40B4-BE49-F238E27FC236}">
                  <a16:creationId xmlns:a16="http://schemas.microsoft.com/office/drawing/2014/main" id="{7EEA7676-053A-2AF3-645F-D775731AF549}"/>
                </a:ext>
              </a:extLst>
            </p:cNvPr>
            <p:cNvSpPr txBox="1">
              <a:spLocks noChangeArrowheads="1"/>
            </p:cNvSpPr>
            <p:nvPr/>
          </p:nvSpPr>
          <p:spPr bwMode="auto">
            <a:xfrm>
              <a:off x="2199822" y="3241273"/>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mn-cs"/>
                </a:rPr>
                <a:t>1</a:t>
              </a: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
          <p:nvSpPr>
            <p:cNvPr id="25" name="Text Box 12">
              <a:extLst>
                <a:ext uri="{FF2B5EF4-FFF2-40B4-BE49-F238E27FC236}">
                  <a16:creationId xmlns:a16="http://schemas.microsoft.com/office/drawing/2014/main" id="{E647E816-2F8C-375F-8D9A-8C45AA3A749F}"/>
                </a:ext>
              </a:extLst>
            </p:cNvPr>
            <p:cNvSpPr txBox="1">
              <a:spLocks noChangeArrowheads="1"/>
            </p:cNvSpPr>
            <p:nvPr/>
          </p:nvSpPr>
          <p:spPr bwMode="auto">
            <a:xfrm>
              <a:off x="2125209" y="500498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6" name="Text Box 13">
              <a:extLst>
                <a:ext uri="{FF2B5EF4-FFF2-40B4-BE49-F238E27FC236}">
                  <a16:creationId xmlns:a16="http://schemas.microsoft.com/office/drawing/2014/main" id="{24183BB9-F59E-AE64-1B19-B48472AC0836}"/>
                </a:ext>
              </a:extLst>
            </p:cNvPr>
            <p:cNvSpPr txBox="1">
              <a:spLocks noChangeArrowheads="1"/>
            </p:cNvSpPr>
            <p:nvPr/>
          </p:nvSpPr>
          <p:spPr bwMode="auto">
            <a:xfrm>
              <a:off x="5935209" y="170933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CC"/>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cxnSp>
          <p:nvCxnSpPr>
            <p:cNvPr id="27" name="AutoShape 14">
              <a:extLst>
                <a:ext uri="{FF2B5EF4-FFF2-40B4-BE49-F238E27FC236}">
                  <a16:creationId xmlns:a16="http://schemas.microsoft.com/office/drawing/2014/main" id="{DF1C10A4-0322-E50C-93A6-C12FF13958FB}"/>
                </a:ext>
              </a:extLst>
            </p:cNvPr>
            <p:cNvCxnSpPr>
              <a:cxnSpLocks noChangeShapeType="1"/>
            </p:cNvCxnSpPr>
            <p:nvPr/>
          </p:nvCxnSpPr>
          <p:spPr bwMode="auto">
            <a:xfrm>
              <a:off x="2114097" y="5617761"/>
              <a:ext cx="1587" cy="171450"/>
            </a:xfrm>
            <a:prstGeom prst="straightConnector1">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8" name="AutoShape 15">
              <a:extLst>
                <a:ext uri="{FF2B5EF4-FFF2-40B4-BE49-F238E27FC236}">
                  <a16:creationId xmlns:a16="http://schemas.microsoft.com/office/drawing/2014/main" id="{355E1630-4140-5B51-4565-5FE8274C05F0}"/>
                </a:ext>
              </a:extLst>
            </p:cNvPr>
            <p:cNvCxnSpPr>
              <a:cxnSpLocks noChangeShapeType="1"/>
            </p:cNvCxnSpPr>
            <p:nvPr/>
          </p:nvCxnSpPr>
          <p:spPr bwMode="auto">
            <a:xfrm>
              <a:off x="5635172" y="5617761"/>
              <a:ext cx="1587" cy="168275"/>
            </a:xfrm>
            <a:prstGeom prst="straightConnector1">
              <a:avLst/>
            </a:prstGeom>
            <a:noFill/>
            <a:ln w="317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30" name="TextBox 29">
              <a:extLst>
                <a:ext uri="{FF2B5EF4-FFF2-40B4-BE49-F238E27FC236}">
                  <a16:creationId xmlns:a16="http://schemas.microsoft.com/office/drawing/2014/main" id="{0E28B052-6BA5-8F87-2C67-20EF3AD03640}"/>
                </a:ext>
              </a:extLst>
            </p:cNvPr>
            <p:cNvSpPr txBox="1"/>
            <p:nvPr/>
          </p:nvSpPr>
          <p:spPr>
            <a:xfrm>
              <a:off x="149059" y="3384492"/>
              <a:ext cx="1084263"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101.3</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kPa</a:t>
              </a:r>
            </a:p>
          </p:txBody>
        </p:sp>
        <p:sp>
          <p:nvSpPr>
            <p:cNvPr id="31" name="TextBox 30">
              <a:extLst>
                <a:ext uri="{FF2B5EF4-FFF2-40B4-BE49-F238E27FC236}">
                  <a16:creationId xmlns:a16="http://schemas.microsoft.com/office/drawing/2014/main" id="{F6A64452-C5F9-730C-9047-FAB84B02477E}"/>
                </a:ext>
              </a:extLst>
            </p:cNvPr>
            <p:cNvSpPr txBox="1"/>
            <p:nvPr/>
          </p:nvSpPr>
          <p:spPr>
            <a:xfrm>
              <a:off x="1946646" y="5709526"/>
              <a:ext cx="94132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0°C</a:t>
              </a:r>
            </a:p>
          </p:txBody>
        </p:sp>
        <p:sp>
          <p:nvSpPr>
            <p:cNvPr id="32" name="TextBox 31">
              <a:extLst>
                <a:ext uri="{FF2B5EF4-FFF2-40B4-BE49-F238E27FC236}">
                  <a16:creationId xmlns:a16="http://schemas.microsoft.com/office/drawing/2014/main" id="{1819E143-202D-696C-B6EC-B3F55DCB1EBA}"/>
                </a:ext>
              </a:extLst>
            </p:cNvPr>
            <p:cNvSpPr txBox="1"/>
            <p:nvPr/>
          </p:nvSpPr>
          <p:spPr>
            <a:xfrm>
              <a:off x="5287711" y="5709526"/>
              <a:ext cx="149819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100°C</a:t>
              </a:r>
            </a:p>
          </p:txBody>
        </p:sp>
        <p:sp>
          <p:nvSpPr>
            <p:cNvPr id="33" name="TextBox 32">
              <a:extLst>
                <a:ext uri="{FF2B5EF4-FFF2-40B4-BE49-F238E27FC236}">
                  <a16:creationId xmlns:a16="http://schemas.microsoft.com/office/drawing/2014/main" id="{C8755EB3-3978-C880-AA43-702BC6315568}"/>
                </a:ext>
              </a:extLst>
            </p:cNvPr>
            <p:cNvSpPr txBox="1"/>
            <p:nvPr/>
          </p:nvSpPr>
          <p:spPr>
            <a:xfrm>
              <a:off x="2827981" y="5751814"/>
              <a:ext cx="228600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Temperature</a:t>
              </a:r>
            </a:p>
          </p:txBody>
        </p:sp>
      </p:grpSp>
      <p:sp>
        <p:nvSpPr>
          <p:cNvPr id="35" name="TextBox 34">
            <a:extLst>
              <a:ext uri="{FF2B5EF4-FFF2-40B4-BE49-F238E27FC236}">
                <a16:creationId xmlns:a16="http://schemas.microsoft.com/office/drawing/2014/main" id="{A90E0456-A61B-24B9-56FA-7CF082490B4A}"/>
              </a:ext>
            </a:extLst>
          </p:cNvPr>
          <p:cNvSpPr txBox="1"/>
          <p:nvPr/>
        </p:nvSpPr>
        <p:spPr>
          <a:xfrm>
            <a:off x="163644" y="1513552"/>
            <a:ext cx="333717" cy="25545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U</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p>
        </p:txBody>
      </p:sp>
      <p:sp>
        <p:nvSpPr>
          <p:cNvPr id="4" name="TextBox 3">
            <a:extLst>
              <a:ext uri="{FF2B5EF4-FFF2-40B4-BE49-F238E27FC236}">
                <a16:creationId xmlns:a16="http://schemas.microsoft.com/office/drawing/2014/main" id="{6220DD07-96CB-7287-EB86-C6E0106E63A9}"/>
              </a:ext>
            </a:extLst>
          </p:cNvPr>
          <p:cNvSpPr txBox="1"/>
          <p:nvPr/>
        </p:nvSpPr>
        <p:spPr>
          <a:xfrm>
            <a:off x="0" y="5675323"/>
            <a:ext cx="9139392" cy="1184940"/>
          </a:xfrm>
          <a:prstGeom prst="rect">
            <a:avLst/>
          </a:prstGeom>
          <a:solidFill>
            <a:schemeClr val="bg1">
              <a:lumMod val="95000"/>
            </a:schemeClr>
          </a:solid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59.  The slanted line is ALL the melting &amp; freezing points for H</a:t>
            </a:r>
            <a:r>
              <a:rPr kumimoji="0" lang="en-US" sz="2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 at</a:t>
            </a:r>
            <a:b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many different pressures.  </a:t>
            </a:r>
            <a:r>
              <a:rPr kumimoji="0" lang="en-US" sz="23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Water normally freezes/melts at 0°C, </a:t>
            </a:r>
            <a:br>
              <a:rPr kumimoji="0" lang="en-US" sz="23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3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but at other pressures, this temperature changes.  </a:t>
            </a:r>
          </a:p>
        </p:txBody>
      </p:sp>
    </p:spTree>
    <p:extLst>
      <p:ext uri="{BB962C8B-B14F-4D97-AF65-F5344CB8AC3E}">
        <p14:creationId xmlns:p14="http://schemas.microsoft.com/office/powerpoint/2010/main" val="18758713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20C9C-3446-2D82-A6AD-511DBAC0E3A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AF3B83D-95EE-10A3-F8DB-7961D456FE56}"/>
              </a:ext>
            </a:extLst>
          </p:cNvPr>
          <p:cNvSpPr/>
          <p:nvPr/>
        </p:nvSpPr>
        <p:spPr>
          <a:xfrm>
            <a:off x="0" y="1"/>
            <a:ext cx="9144000" cy="575735"/>
          </a:xfrm>
          <a:prstGeom prst="rect">
            <a:avLst/>
          </a:prstGeom>
          <a:noFill/>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339933"/>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phase diagram for water</a:t>
            </a:r>
            <a:endPar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endParaRPr>
          </a:p>
        </p:txBody>
      </p:sp>
      <p:grpSp>
        <p:nvGrpSpPr>
          <p:cNvPr id="34" name="Group 33">
            <a:extLst>
              <a:ext uri="{FF2B5EF4-FFF2-40B4-BE49-F238E27FC236}">
                <a16:creationId xmlns:a16="http://schemas.microsoft.com/office/drawing/2014/main" id="{2A60E0AD-30F3-2C60-972A-442BB7798F64}"/>
              </a:ext>
            </a:extLst>
          </p:cNvPr>
          <p:cNvGrpSpPr/>
          <p:nvPr/>
        </p:nvGrpSpPr>
        <p:grpSpPr>
          <a:xfrm>
            <a:off x="294281" y="685800"/>
            <a:ext cx="6726778" cy="4771060"/>
            <a:chOff x="149059" y="1461686"/>
            <a:chExt cx="6948200" cy="4771060"/>
          </a:xfrm>
        </p:grpSpPr>
        <p:sp>
          <p:nvSpPr>
            <p:cNvPr id="14" name="Rectangle 13">
              <a:extLst>
                <a:ext uri="{FF2B5EF4-FFF2-40B4-BE49-F238E27FC236}">
                  <a16:creationId xmlns:a16="http://schemas.microsoft.com/office/drawing/2014/main" id="{C9794731-BF3E-34D9-6618-12A74B74F354}"/>
                </a:ext>
              </a:extLst>
            </p:cNvPr>
            <p:cNvSpPr>
              <a:spLocks noChangeArrowheads="1"/>
            </p:cNvSpPr>
            <p:nvPr/>
          </p:nvSpPr>
          <p:spPr bwMode="auto">
            <a:xfrm>
              <a:off x="1182234" y="1471211"/>
              <a:ext cx="5895975" cy="415290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5" name="AutoShape 3">
              <a:extLst>
                <a:ext uri="{FF2B5EF4-FFF2-40B4-BE49-F238E27FC236}">
                  <a16:creationId xmlns:a16="http://schemas.microsoft.com/office/drawing/2014/main" id="{01F04CD2-E1F6-EE5F-A8BD-6AA0381063AA}"/>
                </a:ext>
              </a:extLst>
            </p:cNvPr>
            <p:cNvCxnSpPr>
              <a:cxnSpLocks noChangeShapeType="1"/>
            </p:cNvCxnSpPr>
            <p:nvPr/>
          </p:nvCxnSpPr>
          <p:spPr bwMode="auto">
            <a:xfrm>
              <a:off x="1706109" y="1461686"/>
              <a:ext cx="762000" cy="3829050"/>
            </a:xfrm>
            <a:prstGeom prst="straightConnector1">
              <a:avLst/>
            </a:prstGeom>
            <a:noFill/>
            <a:ln w="28575">
              <a:solidFill>
                <a:schemeClr val="tx1">
                  <a:lumMod val="95000"/>
                  <a:lumOff val="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7" name="Arc 4">
              <a:extLst>
                <a:ext uri="{FF2B5EF4-FFF2-40B4-BE49-F238E27FC236}">
                  <a16:creationId xmlns:a16="http://schemas.microsoft.com/office/drawing/2014/main" id="{3D4E9767-427E-F465-0CB3-C914A5A0E18B}"/>
                </a:ext>
              </a:extLst>
            </p:cNvPr>
            <p:cNvSpPr>
              <a:spLocks/>
            </p:cNvSpPr>
            <p:nvPr/>
          </p:nvSpPr>
          <p:spPr bwMode="auto">
            <a:xfrm flipV="1">
              <a:off x="486909" y="1852211"/>
              <a:ext cx="5781675" cy="3640137"/>
            </a:xfrm>
            <a:custGeom>
              <a:avLst/>
              <a:gdLst>
                <a:gd name="G0" fmla="+- 0 0 0"/>
                <a:gd name="G1" fmla="+- 21438 0 0"/>
                <a:gd name="G2" fmla="+- 21600 0 0"/>
                <a:gd name="T0" fmla="*/ 2640 w 21600"/>
                <a:gd name="T1" fmla="*/ 0 h 21438"/>
                <a:gd name="T2" fmla="*/ 21600 w 21600"/>
                <a:gd name="T3" fmla="*/ 21338 h 21438"/>
                <a:gd name="T4" fmla="*/ 0 w 21600"/>
                <a:gd name="T5" fmla="*/ 21438 h 21438"/>
              </a:gdLst>
              <a:ahLst/>
              <a:cxnLst>
                <a:cxn ang="0">
                  <a:pos x="T0" y="T1"/>
                </a:cxn>
                <a:cxn ang="0">
                  <a:pos x="T2" y="T3"/>
                </a:cxn>
                <a:cxn ang="0">
                  <a:pos x="T4" y="T5"/>
                </a:cxn>
              </a:cxnLst>
              <a:rect l="0" t="0" r="r" b="b"/>
              <a:pathLst>
                <a:path w="21600" h="21438" fill="none" extrusionOk="0">
                  <a:moveTo>
                    <a:pt x="2640" y="-1"/>
                  </a:moveTo>
                  <a:cubicBezTo>
                    <a:pt x="13428" y="1328"/>
                    <a:pt x="21549" y="10467"/>
                    <a:pt x="21599" y="21338"/>
                  </a:cubicBezTo>
                </a:path>
                <a:path w="21600" h="21438" stroke="0" extrusionOk="0">
                  <a:moveTo>
                    <a:pt x="2640" y="-1"/>
                  </a:moveTo>
                  <a:cubicBezTo>
                    <a:pt x="13428" y="1328"/>
                    <a:pt x="21549" y="10467"/>
                    <a:pt x="21599" y="21338"/>
                  </a:cubicBezTo>
                  <a:lnTo>
                    <a:pt x="0" y="21438"/>
                  </a:lnTo>
                  <a:close/>
                </a:path>
              </a:pathLst>
            </a:custGeom>
            <a:noFill/>
            <a:ln w="25400">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8" name="AutoShape 5">
              <a:extLst>
                <a:ext uri="{FF2B5EF4-FFF2-40B4-BE49-F238E27FC236}">
                  <a16:creationId xmlns:a16="http://schemas.microsoft.com/office/drawing/2014/main" id="{8B514F1F-0B8B-5286-0300-8D9253F0B085}"/>
                </a:ext>
              </a:extLst>
            </p:cNvPr>
            <p:cNvCxnSpPr>
              <a:cxnSpLocks noChangeShapeType="1"/>
            </p:cNvCxnSpPr>
            <p:nvPr/>
          </p:nvCxnSpPr>
          <p:spPr bwMode="auto">
            <a:xfrm flipV="1">
              <a:off x="1029834" y="3566711"/>
              <a:ext cx="6067425" cy="4762"/>
            </a:xfrm>
            <a:prstGeom prst="straightConnector1">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9" name="Oval 6">
              <a:extLst>
                <a:ext uri="{FF2B5EF4-FFF2-40B4-BE49-F238E27FC236}">
                  <a16:creationId xmlns:a16="http://schemas.microsoft.com/office/drawing/2014/main" id="{0487B72B-8FCA-9C6F-A9D4-AB37EE0320CC}"/>
                </a:ext>
              </a:extLst>
            </p:cNvPr>
            <p:cNvSpPr>
              <a:spLocks noChangeArrowheads="1"/>
            </p:cNvSpPr>
            <p:nvPr/>
          </p:nvSpPr>
          <p:spPr bwMode="auto">
            <a:xfrm>
              <a:off x="206805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 name="Oval 7">
              <a:extLst>
                <a:ext uri="{FF2B5EF4-FFF2-40B4-BE49-F238E27FC236}">
                  <a16:creationId xmlns:a16="http://schemas.microsoft.com/office/drawing/2014/main" id="{D0889025-5EF6-207D-5F56-9C07866B184B}"/>
                </a:ext>
              </a:extLst>
            </p:cNvPr>
            <p:cNvSpPr>
              <a:spLocks noChangeArrowheads="1"/>
            </p:cNvSpPr>
            <p:nvPr/>
          </p:nvSpPr>
          <p:spPr bwMode="auto">
            <a:xfrm>
              <a:off x="2417309" y="52431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Oval 8">
              <a:extLst>
                <a:ext uri="{FF2B5EF4-FFF2-40B4-BE49-F238E27FC236}">
                  <a16:creationId xmlns:a16="http://schemas.microsoft.com/office/drawing/2014/main" id="{4DDC86B9-D018-A930-9815-CA5F82B6AF9F}"/>
                </a:ext>
              </a:extLst>
            </p:cNvPr>
            <p:cNvSpPr>
              <a:spLocks noChangeArrowheads="1"/>
            </p:cNvSpPr>
            <p:nvPr/>
          </p:nvSpPr>
          <p:spPr bwMode="auto">
            <a:xfrm>
              <a:off x="5554209" y="3519086"/>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2" name="Oval 9">
              <a:extLst>
                <a:ext uri="{FF2B5EF4-FFF2-40B4-BE49-F238E27FC236}">
                  <a16:creationId xmlns:a16="http://schemas.microsoft.com/office/drawing/2014/main" id="{9679FAA7-9CEE-8962-F642-5C19A7614E03}"/>
                </a:ext>
              </a:extLst>
            </p:cNvPr>
            <p:cNvSpPr>
              <a:spLocks noChangeArrowheads="1"/>
            </p:cNvSpPr>
            <p:nvPr/>
          </p:nvSpPr>
          <p:spPr bwMode="auto">
            <a:xfrm>
              <a:off x="6217784" y="18522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3" name="Text Box 10">
              <a:extLst>
                <a:ext uri="{FF2B5EF4-FFF2-40B4-BE49-F238E27FC236}">
                  <a16:creationId xmlns:a16="http://schemas.microsoft.com/office/drawing/2014/main" id="{9CEE15DF-676B-E111-645C-2C1BCA85B221}"/>
                </a:ext>
              </a:extLst>
            </p:cNvPr>
            <p:cNvSpPr txBox="1">
              <a:spLocks noChangeArrowheads="1"/>
            </p:cNvSpPr>
            <p:nvPr/>
          </p:nvSpPr>
          <p:spPr bwMode="auto">
            <a:xfrm>
              <a:off x="5657397" y="3654023"/>
              <a:ext cx="201612"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
          <p:nvSpPr>
            <p:cNvPr id="24" name="Text Box 11">
              <a:extLst>
                <a:ext uri="{FF2B5EF4-FFF2-40B4-BE49-F238E27FC236}">
                  <a16:creationId xmlns:a16="http://schemas.microsoft.com/office/drawing/2014/main" id="{F9527E83-8085-D05E-096C-3BEC63EC43D2}"/>
                </a:ext>
              </a:extLst>
            </p:cNvPr>
            <p:cNvSpPr txBox="1">
              <a:spLocks noChangeArrowheads="1"/>
            </p:cNvSpPr>
            <p:nvPr/>
          </p:nvSpPr>
          <p:spPr bwMode="auto">
            <a:xfrm>
              <a:off x="2199822" y="3241273"/>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mn-cs"/>
                </a:rPr>
                <a:t>1</a:t>
              </a: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mn-cs"/>
              </a:endParaRPr>
            </a:p>
          </p:txBody>
        </p:sp>
        <p:sp>
          <p:nvSpPr>
            <p:cNvPr id="25" name="Text Box 12">
              <a:extLst>
                <a:ext uri="{FF2B5EF4-FFF2-40B4-BE49-F238E27FC236}">
                  <a16:creationId xmlns:a16="http://schemas.microsoft.com/office/drawing/2014/main" id="{12C25125-754E-94E6-D542-2921FEB9BCF2}"/>
                </a:ext>
              </a:extLst>
            </p:cNvPr>
            <p:cNvSpPr txBox="1">
              <a:spLocks noChangeArrowheads="1"/>
            </p:cNvSpPr>
            <p:nvPr/>
          </p:nvSpPr>
          <p:spPr bwMode="auto">
            <a:xfrm>
              <a:off x="2125209" y="500498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6" name="Text Box 13">
              <a:extLst>
                <a:ext uri="{FF2B5EF4-FFF2-40B4-BE49-F238E27FC236}">
                  <a16:creationId xmlns:a16="http://schemas.microsoft.com/office/drawing/2014/main" id="{E92EB16A-FFC2-6BC5-DC99-B01118F780E1}"/>
                </a:ext>
              </a:extLst>
            </p:cNvPr>
            <p:cNvSpPr txBox="1">
              <a:spLocks noChangeArrowheads="1"/>
            </p:cNvSpPr>
            <p:nvPr/>
          </p:nvSpPr>
          <p:spPr bwMode="auto">
            <a:xfrm>
              <a:off x="5935209" y="170933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CC"/>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cxnSp>
          <p:nvCxnSpPr>
            <p:cNvPr id="27" name="AutoShape 14">
              <a:extLst>
                <a:ext uri="{FF2B5EF4-FFF2-40B4-BE49-F238E27FC236}">
                  <a16:creationId xmlns:a16="http://schemas.microsoft.com/office/drawing/2014/main" id="{640F551C-3965-2BDB-0FCA-2ECE7C25D521}"/>
                </a:ext>
              </a:extLst>
            </p:cNvPr>
            <p:cNvCxnSpPr>
              <a:cxnSpLocks noChangeShapeType="1"/>
            </p:cNvCxnSpPr>
            <p:nvPr/>
          </p:nvCxnSpPr>
          <p:spPr bwMode="auto">
            <a:xfrm>
              <a:off x="2114097" y="5617761"/>
              <a:ext cx="1587" cy="171450"/>
            </a:xfrm>
            <a:prstGeom prst="straightConnector1">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8" name="AutoShape 15">
              <a:extLst>
                <a:ext uri="{FF2B5EF4-FFF2-40B4-BE49-F238E27FC236}">
                  <a16:creationId xmlns:a16="http://schemas.microsoft.com/office/drawing/2014/main" id="{C60EE630-64F1-67A7-EF1D-4B802BC1F856}"/>
                </a:ext>
              </a:extLst>
            </p:cNvPr>
            <p:cNvCxnSpPr>
              <a:cxnSpLocks noChangeShapeType="1"/>
            </p:cNvCxnSpPr>
            <p:nvPr/>
          </p:nvCxnSpPr>
          <p:spPr bwMode="auto">
            <a:xfrm>
              <a:off x="5635172" y="5617761"/>
              <a:ext cx="1587" cy="168275"/>
            </a:xfrm>
            <a:prstGeom prst="straightConnector1">
              <a:avLst/>
            </a:prstGeom>
            <a:noFill/>
            <a:ln w="317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30" name="TextBox 29">
              <a:extLst>
                <a:ext uri="{FF2B5EF4-FFF2-40B4-BE49-F238E27FC236}">
                  <a16:creationId xmlns:a16="http://schemas.microsoft.com/office/drawing/2014/main" id="{1DE53809-F029-B648-E889-04AA82BCD41A}"/>
                </a:ext>
              </a:extLst>
            </p:cNvPr>
            <p:cNvSpPr txBox="1"/>
            <p:nvPr/>
          </p:nvSpPr>
          <p:spPr>
            <a:xfrm>
              <a:off x="149059" y="3384492"/>
              <a:ext cx="1084263"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101.3</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kPa</a:t>
              </a:r>
            </a:p>
          </p:txBody>
        </p:sp>
        <p:sp>
          <p:nvSpPr>
            <p:cNvPr id="31" name="TextBox 30">
              <a:extLst>
                <a:ext uri="{FF2B5EF4-FFF2-40B4-BE49-F238E27FC236}">
                  <a16:creationId xmlns:a16="http://schemas.microsoft.com/office/drawing/2014/main" id="{4FA0BFFE-ADC0-1389-0820-81AB3E1A61F0}"/>
                </a:ext>
              </a:extLst>
            </p:cNvPr>
            <p:cNvSpPr txBox="1"/>
            <p:nvPr/>
          </p:nvSpPr>
          <p:spPr>
            <a:xfrm>
              <a:off x="1946646" y="5709526"/>
              <a:ext cx="94132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0°C</a:t>
              </a:r>
            </a:p>
          </p:txBody>
        </p:sp>
        <p:sp>
          <p:nvSpPr>
            <p:cNvPr id="32" name="TextBox 31">
              <a:extLst>
                <a:ext uri="{FF2B5EF4-FFF2-40B4-BE49-F238E27FC236}">
                  <a16:creationId xmlns:a16="http://schemas.microsoft.com/office/drawing/2014/main" id="{560E3518-6C5C-EDD8-481B-AC5C5F7E2B13}"/>
                </a:ext>
              </a:extLst>
            </p:cNvPr>
            <p:cNvSpPr txBox="1"/>
            <p:nvPr/>
          </p:nvSpPr>
          <p:spPr>
            <a:xfrm>
              <a:off x="5287711" y="5709526"/>
              <a:ext cx="149819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100°C</a:t>
              </a:r>
            </a:p>
          </p:txBody>
        </p:sp>
        <p:sp>
          <p:nvSpPr>
            <p:cNvPr id="33" name="TextBox 32">
              <a:extLst>
                <a:ext uri="{FF2B5EF4-FFF2-40B4-BE49-F238E27FC236}">
                  <a16:creationId xmlns:a16="http://schemas.microsoft.com/office/drawing/2014/main" id="{90EDE576-B33D-FA92-80FA-FB3A8E6222D5}"/>
                </a:ext>
              </a:extLst>
            </p:cNvPr>
            <p:cNvSpPr txBox="1"/>
            <p:nvPr/>
          </p:nvSpPr>
          <p:spPr>
            <a:xfrm>
              <a:off x="2827981" y="5751814"/>
              <a:ext cx="228600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Temperature</a:t>
              </a:r>
            </a:p>
          </p:txBody>
        </p:sp>
      </p:grpSp>
      <p:sp>
        <p:nvSpPr>
          <p:cNvPr id="35" name="TextBox 34">
            <a:extLst>
              <a:ext uri="{FF2B5EF4-FFF2-40B4-BE49-F238E27FC236}">
                <a16:creationId xmlns:a16="http://schemas.microsoft.com/office/drawing/2014/main" id="{42105B44-DDB7-E92C-7673-A339FF36A70A}"/>
              </a:ext>
            </a:extLst>
          </p:cNvPr>
          <p:cNvSpPr txBox="1"/>
          <p:nvPr/>
        </p:nvSpPr>
        <p:spPr>
          <a:xfrm>
            <a:off x="163644" y="1513552"/>
            <a:ext cx="333717" cy="25545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U</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p>
        </p:txBody>
      </p:sp>
      <p:sp>
        <p:nvSpPr>
          <p:cNvPr id="4" name="TextBox 3">
            <a:extLst>
              <a:ext uri="{FF2B5EF4-FFF2-40B4-BE49-F238E27FC236}">
                <a16:creationId xmlns:a16="http://schemas.microsoft.com/office/drawing/2014/main" id="{EB9925AA-30DA-0177-18F5-53E4C0220769}"/>
              </a:ext>
            </a:extLst>
          </p:cNvPr>
          <p:cNvSpPr txBox="1"/>
          <p:nvPr/>
        </p:nvSpPr>
        <p:spPr>
          <a:xfrm>
            <a:off x="0" y="5675323"/>
            <a:ext cx="9139392" cy="1200329"/>
          </a:xfrm>
          <a:prstGeom prst="rect">
            <a:avLst/>
          </a:prstGeom>
          <a:solidFill>
            <a:schemeClr val="accent1"/>
          </a:solid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60.  From point 3 </a:t>
            </a:r>
            <a:r>
              <a:rPr kumimoji="0" lang="en-US" sz="2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a:t>
            </a:r>
            <a:r>
              <a:rPr kumimoji="0" lang="en-US" sz="2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4 are ALL the boiling/condensing points for H</a:t>
            </a:r>
            <a:r>
              <a:rPr kumimoji="0" lang="en-US" sz="24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2</a:t>
            </a:r>
            <a:r>
              <a:rPr kumimoji="0" lang="en-US" sz="2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O.</a:t>
            </a: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Normally water boils at 100°C, but if you change the pressure </a:t>
            </a:r>
            <a:br>
              <a:rPr kumimoji="0" lang="en-US" sz="2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from “normal”, that changes this phase change temperature.  </a:t>
            </a:r>
            <a:endParaRPr kumimoji="0" lang="en-US" sz="23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p:txBody>
      </p:sp>
      <p:sp>
        <p:nvSpPr>
          <p:cNvPr id="3" name="Arrow: Right 2">
            <a:extLst>
              <a:ext uri="{FF2B5EF4-FFF2-40B4-BE49-F238E27FC236}">
                <a16:creationId xmlns:a16="http://schemas.microsoft.com/office/drawing/2014/main" id="{44577EC0-6A5E-D4C0-DD1C-81454BDA6C33}"/>
              </a:ext>
            </a:extLst>
          </p:cNvPr>
          <p:cNvSpPr/>
          <p:nvPr/>
        </p:nvSpPr>
        <p:spPr>
          <a:xfrm rot="4249653">
            <a:off x="2396734" y="3989222"/>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Arrow: Right 4">
            <a:extLst>
              <a:ext uri="{FF2B5EF4-FFF2-40B4-BE49-F238E27FC236}">
                <a16:creationId xmlns:a16="http://schemas.microsoft.com/office/drawing/2014/main" id="{DF2BD7AE-0418-BFA4-9223-545692307083}"/>
              </a:ext>
            </a:extLst>
          </p:cNvPr>
          <p:cNvSpPr/>
          <p:nvPr/>
        </p:nvSpPr>
        <p:spPr>
          <a:xfrm rot="3862807">
            <a:off x="2919758" y="3792512"/>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Arrow: Right 5">
            <a:extLst>
              <a:ext uri="{FF2B5EF4-FFF2-40B4-BE49-F238E27FC236}">
                <a16:creationId xmlns:a16="http://schemas.microsoft.com/office/drawing/2014/main" id="{63D9E663-7136-2AB3-E2C5-689CA74B6BA1}"/>
              </a:ext>
            </a:extLst>
          </p:cNvPr>
          <p:cNvSpPr/>
          <p:nvPr/>
        </p:nvSpPr>
        <p:spPr>
          <a:xfrm rot="3930910">
            <a:off x="3447193" y="3568410"/>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Arrow: Right 6">
            <a:extLst>
              <a:ext uri="{FF2B5EF4-FFF2-40B4-BE49-F238E27FC236}">
                <a16:creationId xmlns:a16="http://schemas.microsoft.com/office/drawing/2014/main" id="{DC36F669-AF35-31BF-5728-8E03A730FA78}"/>
              </a:ext>
            </a:extLst>
          </p:cNvPr>
          <p:cNvSpPr/>
          <p:nvPr/>
        </p:nvSpPr>
        <p:spPr>
          <a:xfrm rot="3615100">
            <a:off x="3964443" y="3344856"/>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Arrow: Right 7">
            <a:extLst>
              <a:ext uri="{FF2B5EF4-FFF2-40B4-BE49-F238E27FC236}">
                <a16:creationId xmlns:a16="http://schemas.microsoft.com/office/drawing/2014/main" id="{B8407F77-793E-20FF-7667-A08D8CA3752A}"/>
              </a:ext>
            </a:extLst>
          </p:cNvPr>
          <p:cNvSpPr/>
          <p:nvPr/>
        </p:nvSpPr>
        <p:spPr>
          <a:xfrm rot="3156651">
            <a:off x="4436319" y="3011417"/>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Arrow: Right 8">
            <a:extLst>
              <a:ext uri="{FF2B5EF4-FFF2-40B4-BE49-F238E27FC236}">
                <a16:creationId xmlns:a16="http://schemas.microsoft.com/office/drawing/2014/main" id="{4BD089AA-92D5-4D49-5A56-C544875D14AD}"/>
              </a:ext>
            </a:extLst>
          </p:cNvPr>
          <p:cNvSpPr/>
          <p:nvPr/>
        </p:nvSpPr>
        <p:spPr>
          <a:xfrm rot="2640376">
            <a:off x="4851560" y="2609051"/>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 name="Arrow: Right 9">
            <a:extLst>
              <a:ext uri="{FF2B5EF4-FFF2-40B4-BE49-F238E27FC236}">
                <a16:creationId xmlns:a16="http://schemas.microsoft.com/office/drawing/2014/main" id="{0505C1F5-819D-2545-2981-DC6977E0346E}"/>
              </a:ext>
            </a:extLst>
          </p:cNvPr>
          <p:cNvSpPr/>
          <p:nvPr/>
        </p:nvSpPr>
        <p:spPr>
          <a:xfrm rot="2305925">
            <a:off x="5208461" y="2176132"/>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Arrow: Right 10">
            <a:extLst>
              <a:ext uri="{FF2B5EF4-FFF2-40B4-BE49-F238E27FC236}">
                <a16:creationId xmlns:a16="http://schemas.microsoft.com/office/drawing/2014/main" id="{7DD29306-73CA-92C8-9FEA-1927068F0CA7}"/>
              </a:ext>
            </a:extLst>
          </p:cNvPr>
          <p:cNvSpPr/>
          <p:nvPr/>
        </p:nvSpPr>
        <p:spPr>
          <a:xfrm rot="2003626">
            <a:off x="5466505" y="1722195"/>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Arrow: Right 11">
            <a:extLst>
              <a:ext uri="{FF2B5EF4-FFF2-40B4-BE49-F238E27FC236}">
                <a16:creationId xmlns:a16="http://schemas.microsoft.com/office/drawing/2014/main" id="{7C2FF9E0-E5D2-DC15-2283-08C2F7EB7393}"/>
              </a:ext>
            </a:extLst>
          </p:cNvPr>
          <p:cNvSpPr/>
          <p:nvPr/>
        </p:nvSpPr>
        <p:spPr>
          <a:xfrm rot="1319622">
            <a:off x="5615580" y="1167945"/>
            <a:ext cx="533400" cy="325448"/>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5765159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ACD1E-92FE-1B48-D44A-65755AE88F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0629BCF-ADAD-2DB2-6B00-741424712CB4}"/>
              </a:ext>
            </a:extLst>
          </p:cNvPr>
          <p:cNvSpPr/>
          <p:nvPr/>
        </p:nvSpPr>
        <p:spPr>
          <a:xfrm>
            <a:off x="0" y="1"/>
            <a:ext cx="9144000" cy="575735"/>
          </a:xfrm>
          <a:prstGeom prst="rect">
            <a:avLst/>
          </a:prstGeom>
          <a:noFill/>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339933"/>
                </a:solidFill>
                <a:effectLst/>
                <a:uLnTx/>
                <a:uFillTx/>
                <a:latin typeface="Cavolini" panose="03000502040302020204" pitchFamily="66" charset="0"/>
                <a:ea typeface="+mn-ea"/>
                <a:cs typeface="Cavolini" panose="03000502040302020204" pitchFamily="66" charset="0"/>
              </a:rPr>
              <a:t> </a:t>
            </a:r>
            <a:r>
              <a:rPr kumimoji="0" lang="en-US" sz="2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phase diagram for water</a:t>
            </a:r>
            <a:endParaRPr kumimoji="0" lang="en-US" sz="1800" b="0" i="0" u="none" strike="noStrike" kern="14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endParaRPr>
          </a:p>
        </p:txBody>
      </p:sp>
      <p:grpSp>
        <p:nvGrpSpPr>
          <p:cNvPr id="34" name="Group 33">
            <a:extLst>
              <a:ext uri="{FF2B5EF4-FFF2-40B4-BE49-F238E27FC236}">
                <a16:creationId xmlns:a16="http://schemas.microsoft.com/office/drawing/2014/main" id="{BC1D251E-7489-E744-B7F4-B260F7546523}"/>
              </a:ext>
            </a:extLst>
          </p:cNvPr>
          <p:cNvGrpSpPr/>
          <p:nvPr/>
        </p:nvGrpSpPr>
        <p:grpSpPr>
          <a:xfrm>
            <a:off x="294281" y="685800"/>
            <a:ext cx="6726778" cy="4771060"/>
            <a:chOff x="149059" y="1461686"/>
            <a:chExt cx="6948200" cy="4771060"/>
          </a:xfrm>
        </p:grpSpPr>
        <p:sp>
          <p:nvSpPr>
            <p:cNvPr id="14" name="Rectangle 13">
              <a:extLst>
                <a:ext uri="{FF2B5EF4-FFF2-40B4-BE49-F238E27FC236}">
                  <a16:creationId xmlns:a16="http://schemas.microsoft.com/office/drawing/2014/main" id="{16AC78CB-115E-DAB2-890C-A177D77211AC}"/>
                </a:ext>
              </a:extLst>
            </p:cNvPr>
            <p:cNvSpPr>
              <a:spLocks noChangeArrowheads="1"/>
            </p:cNvSpPr>
            <p:nvPr/>
          </p:nvSpPr>
          <p:spPr bwMode="auto">
            <a:xfrm>
              <a:off x="1182234" y="1471211"/>
              <a:ext cx="5895975" cy="415290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15" name="AutoShape 3">
              <a:extLst>
                <a:ext uri="{FF2B5EF4-FFF2-40B4-BE49-F238E27FC236}">
                  <a16:creationId xmlns:a16="http://schemas.microsoft.com/office/drawing/2014/main" id="{C56FE7B0-FBF3-3B16-598C-026643839092}"/>
                </a:ext>
              </a:extLst>
            </p:cNvPr>
            <p:cNvCxnSpPr>
              <a:cxnSpLocks noChangeShapeType="1"/>
            </p:cNvCxnSpPr>
            <p:nvPr/>
          </p:nvCxnSpPr>
          <p:spPr bwMode="auto">
            <a:xfrm>
              <a:off x="1706109" y="1461686"/>
              <a:ext cx="762000" cy="382905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17" name="Arc 4">
              <a:extLst>
                <a:ext uri="{FF2B5EF4-FFF2-40B4-BE49-F238E27FC236}">
                  <a16:creationId xmlns:a16="http://schemas.microsoft.com/office/drawing/2014/main" id="{3C17976D-ABD6-1DBD-B607-8BDBB0197814}"/>
                </a:ext>
              </a:extLst>
            </p:cNvPr>
            <p:cNvSpPr>
              <a:spLocks/>
            </p:cNvSpPr>
            <p:nvPr/>
          </p:nvSpPr>
          <p:spPr bwMode="auto">
            <a:xfrm flipV="1">
              <a:off x="486909" y="1852211"/>
              <a:ext cx="5781675" cy="3640137"/>
            </a:xfrm>
            <a:custGeom>
              <a:avLst/>
              <a:gdLst>
                <a:gd name="G0" fmla="+- 0 0 0"/>
                <a:gd name="G1" fmla="+- 21438 0 0"/>
                <a:gd name="G2" fmla="+- 21600 0 0"/>
                <a:gd name="T0" fmla="*/ 2640 w 21600"/>
                <a:gd name="T1" fmla="*/ 0 h 21438"/>
                <a:gd name="T2" fmla="*/ 21600 w 21600"/>
                <a:gd name="T3" fmla="*/ 21338 h 21438"/>
                <a:gd name="T4" fmla="*/ 0 w 21600"/>
                <a:gd name="T5" fmla="*/ 21438 h 21438"/>
              </a:gdLst>
              <a:ahLst/>
              <a:cxnLst>
                <a:cxn ang="0">
                  <a:pos x="T0" y="T1"/>
                </a:cxn>
                <a:cxn ang="0">
                  <a:pos x="T2" y="T3"/>
                </a:cxn>
                <a:cxn ang="0">
                  <a:pos x="T4" y="T5"/>
                </a:cxn>
              </a:cxnLst>
              <a:rect l="0" t="0" r="r" b="b"/>
              <a:pathLst>
                <a:path w="21600" h="21438" fill="none" extrusionOk="0">
                  <a:moveTo>
                    <a:pt x="2640" y="-1"/>
                  </a:moveTo>
                  <a:cubicBezTo>
                    <a:pt x="13428" y="1328"/>
                    <a:pt x="21549" y="10467"/>
                    <a:pt x="21599" y="21338"/>
                  </a:cubicBezTo>
                </a:path>
                <a:path w="21600" h="21438" stroke="0" extrusionOk="0">
                  <a:moveTo>
                    <a:pt x="2640" y="-1"/>
                  </a:moveTo>
                  <a:cubicBezTo>
                    <a:pt x="13428" y="1328"/>
                    <a:pt x="21549" y="10467"/>
                    <a:pt x="21599" y="21338"/>
                  </a:cubicBezTo>
                  <a:lnTo>
                    <a:pt x="0" y="21438"/>
                  </a:lnTo>
                  <a:close/>
                </a:path>
              </a:pathLst>
            </a:custGeom>
            <a:noFill/>
            <a:ln w="25400">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8" name="AutoShape 5">
              <a:extLst>
                <a:ext uri="{FF2B5EF4-FFF2-40B4-BE49-F238E27FC236}">
                  <a16:creationId xmlns:a16="http://schemas.microsoft.com/office/drawing/2014/main" id="{62B51C4D-346C-48DB-716B-21BB006DCF6E}"/>
                </a:ext>
              </a:extLst>
            </p:cNvPr>
            <p:cNvCxnSpPr>
              <a:cxnSpLocks noChangeShapeType="1"/>
            </p:cNvCxnSpPr>
            <p:nvPr/>
          </p:nvCxnSpPr>
          <p:spPr bwMode="auto">
            <a:xfrm flipV="1">
              <a:off x="1029834" y="3566711"/>
              <a:ext cx="6067425" cy="4762"/>
            </a:xfrm>
            <a:prstGeom prst="straightConnector1">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20" name="Oval 7">
              <a:extLst>
                <a:ext uri="{FF2B5EF4-FFF2-40B4-BE49-F238E27FC236}">
                  <a16:creationId xmlns:a16="http://schemas.microsoft.com/office/drawing/2014/main" id="{9E498052-4B26-0667-A800-7C6F7F44CD9F}"/>
                </a:ext>
              </a:extLst>
            </p:cNvPr>
            <p:cNvSpPr>
              <a:spLocks noChangeArrowheads="1"/>
            </p:cNvSpPr>
            <p:nvPr/>
          </p:nvSpPr>
          <p:spPr bwMode="auto">
            <a:xfrm>
              <a:off x="2417309" y="52431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2" name="Oval 9">
              <a:extLst>
                <a:ext uri="{FF2B5EF4-FFF2-40B4-BE49-F238E27FC236}">
                  <a16:creationId xmlns:a16="http://schemas.microsoft.com/office/drawing/2014/main" id="{35578550-C82B-4625-C9EE-DF458AF2E546}"/>
                </a:ext>
              </a:extLst>
            </p:cNvPr>
            <p:cNvSpPr>
              <a:spLocks noChangeArrowheads="1"/>
            </p:cNvSpPr>
            <p:nvPr/>
          </p:nvSpPr>
          <p:spPr bwMode="auto">
            <a:xfrm>
              <a:off x="6217784" y="1852211"/>
              <a:ext cx="103188" cy="95250"/>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6" name="Text Box 13">
              <a:extLst>
                <a:ext uri="{FF2B5EF4-FFF2-40B4-BE49-F238E27FC236}">
                  <a16:creationId xmlns:a16="http://schemas.microsoft.com/office/drawing/2014/main" id="{A4ADA533-B0A5-164C-9B8B-3EC98BC0A79E}"/>
                </a:ext>
              </a:extLst>
            </p:cNvPr>
            <p:cNvSpPr txBox="1">
              <a:spLocks noChangeArrowheads="1"/>
            </p:cNvSpPr>
            <p:nvPr/>
          </p:nvSpPr>
          <p:spPr bwMode="auto">
            <a:xfrm>
              <a:off x="5935209" y="1709336"/>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CC"/>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cxnSp>
          <p:nvCxnSpPr>
            <p:cNvPr id="27" name="AutoShape 14">
              <a:extLst>
                <a:ext uri="{FF2B5EF4-FFF2-40B4-BE49-F238E27FC236}">
                  <a16:creationId xmlns:a16="http://schemas.microsoft.com/office/drawing/2014/main" id="{75252D80-A80A-CDA8-8EEA-8E8A812C1D8A}"/>
                </a:ext>
              </a:extLst>
            </p:cNvPr>
            <p:cNvCxnSpPr>
              <a:cxnSpLocks noChangeShapeType="1"/>
            </p:cNvCxnSpPr>
            <p:nvPr/>
          </p:nvCxnSpPr>
          <p:spPr bwMode="auto">
            <a:xfrm>
              <a:off x="2114097" y="5617761"/>
              <a:ext cx="1587" cy="171450"/>
            </a:xfrm>
            <a:prstGeom prst="straightConnector1">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8" name="AutoShape 15">
              <a:extLst>
                <a:ext uri="{FF2B5EF4-FFF2-40B4-BE49-F238E27FC236}">
                  <a16:creationId xmlns:a16="http://schemas.microsoft.com/office/drawing/2014/main" id="{C9B76E52-2E58-C32F-36B2-DB9E38CE876E}"/>
                </a:ext>
              </a:extLst>
            </p:cNvPr>
            <p:cNvCxnSpPr>
              <a:cxnSpLocks noChangeShapeType="1"/>
            </p:cNvCxnSpPr>
            <p:nvPr/>
          </p:nvCxnSpPr>
          <p:spPr bwMode="auto">
            <a:xfrm>
              <a:off x="5635172" y="5617761"/>
              <a:ext cx="1587" cy="168275"/>
            </a:xfrm>
            <a:prstGeom prst="straightConnector1">
              <a:avLst/>
            </a:prstGeom>
            <a:noFill/>
            <a:ln w="317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30" name="TextBox 29">
              <a:extLst>
                <a:ext uri="{FF2B5EF4-FFF2-40B4-BE49-F238E27FC236}">
                  <a16:creationId xmlns:a16="http://schemas.microsoft.com/office/drawing/2014/main" id="{F162ED3F-18CC-6001-B5F8-2BEF83D116E7}"/>
                </a:ext>
              </a:extLst>
            </p:cNvPr>
            <p:cNvSpPr txBox="1"/>
            <p:nvPr/>
          </p:nvSpPr>
          <p:spPr>
            <a:xfrm>
              <a:off x="149059" y="3384492"/>
              <a:ext cx="1084263"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101.3</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kPa</a:t>
              </a:r>
            </a:p>
          </p:txBody>
        </p:sp>
        <p:sp>
          <p:nvSpPr>
            <p:cNvPr id="31" name="TextBox 30">
              <a:extLst>
                <a:ext uri="{FF2B5EF4-FFF2-40B4-BE49-F238E27FC236}">
                  <a16:creationId xmlns:a16="http://schemas.microsoft.com/office/drawing/2014/main" id="{6EAB3444-F0CB-0744-4445-4C7E073376C1}"/>
                </a:ext>
              </a:extLst>
            </p:cNvPr>
            <p:cNvSpPr txBox="1"/>
            <p:nvPr/>
          </p:nvSpPr>
          <p:spPr>
            <a:xfrm>
              <a:off x="1946646" y="5709526"/>
              <a:ext cx="94132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0°C</a:t>
              </a:r>
            </a:p>
          </p:txBody>
        </p:sp>
        <p:sp>
          <p:nvSpPr>
            <p:cNvPr id="32" name="TextBox 31">
              <a:extLst>
                <a:ext uri="{FF2B5EF4-FFF2-40B4-BE49-F238E27FC236}">
                  <a16:creationId xmlns:a16="http://schemas.microsoft.com/office/drawing/2014/main" id="{B3CAF1FA-F7AA-8B58-1E6B-EF19B31339AC}"/>
                </a:ext>
              </a:extLst>
            </p:cNvPr>
            <p:cNvSpPr txBox="1"/>
            <p:nvPr/>
          </p:nvSpPr>
          <p:spPr>
            <a:xfrm>
              <a:off x="5287711" y="5709526"/>
              <a:ext cx="1498196"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100°C</a:t>
              </a:r>
            </a:p>
          </p:txBody>
        </p:sp>
        <p:sp>
          <p:nvSpPr>
            <p:cNvPr id="33" name="TextBox 32">
              <a:extLst>
                <a:ext uri="{FF2B5EF4-FFF2-40B4-BE49-F238E27FC236}">
                  <a16:creationId xmlns:a16="http://schemas.microsoft.com/office/drawing/2014/main" id="{551A4B5E-C1B0-0629-952A-2140C5344719}"/>
                </a:ext>
              </a:extLst>
            </p:cNvPr>
            <p:cNvSpPr txBox="1"/>
            <p:nvPr/>
          </p:nvSpPr>
          <p:spPr>
            <a:xfrm>
              <a:off x="2827981" y="5751814"/>
              <a:ext cx="228600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Temperature</a:t>
              </a:r>
            </a:p>
          </p:txBody>
        </p:sp>
      </p:grpSp>
      <p:sp>
        <p:nvSpPr>
          <p:cNvPr id="35" name="TextBox 34">
            <a:extLst>
              <a:ext uri="{FF2B5EF4-FFF2-40B4-BE49-F238E27FC236}">
                <a16:creationId xmlns:a16="http://schemas.microsoft.com/office/drawing/2014/main" id="{CC3B777D-E34F-5041-EB76-2E0A13D635C9}"/>
              </a:ext>
            </a:extLst>
          </p:cNvPr>
          <p:cNvSpPr txBox="1"/>
          <p:nvPr/>
        </p:nvSpPr>
        <p:spPr>
          <a:xfrm>
            <a:off x="163644" y="1513552"/>
            <a:ext cx="333717" cy="25545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S</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U</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p>
        </p:txBody>
      </p:sp>
      <p:sp>
        <p:nvSpPr>
          <p:cNvPr id="4" name="TextBox 3">
            <a:extLst>
              <a:ext uri="{FF2B5EF4-FFF2-40B4-BE49-F238E27FC236}">
                <a16:creationId xmlns:a16="http://schemas.microsoft.com/office/drawing/2014/main" id="{34CBC143-29E2-07E4-55A8-D553C08041C4}"/>
              </a:ext>
            </a:extLst>
          </p:cNvPr>
          <p:cNvSpPr txBox="1"/>
          <p:nvPr/>
        </p:nvSpPr>
        <p:spPr>
          <a:xfrm>
            <a:off x="0" y="5470177"/>
            <a:ext cx="9139392" cy="1384995"/>
          </a:xfrm>
          <a:prstGeom prst="rect">
            <a:avLst/>
          </a:prstGeom>
          <a:solidFill>
            <a:srgbClr val="92D050"/>
          </a:solid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sz="2800" dirty="0">
                <a:solidFill>
                  <a:srgbClr val="000000"/>
                </a:solidFill>
                <a:latin typeface="Times New Roman" panose="02020603050405020304" pitchFamily="18" charset="0"/>
                <a:cs typeface="Times New Roman" panose="02020603050405020304" pitchFamily="18" charset="0"/>
              </a:rPr>
              <a:t>61.  </a:t>
            </a:r>
            <a:r>
              <a:rPr kumimoji="0" lang="en-US" sz="280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Copy in the 6 phase changes onto your phase diagram.  </a:t>
            </a:r>
            <a:br>
              <a:rPr kumimoji="0" lang="en-US" sz="280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Water can sublime &amp; deposit, but only in the bottom left</a:t>
            </a:r>
            <a:br>
              <a:rPr kumimoji="0" lang="en-US" sz="280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corner of this graph.</a:t>
            </a:r>
          </a:p>
        </p:txBody>
      </p:sp>
      <p:sp>
        <p:nvSpPr>
          <p:cNvPr id="12" name="Text Box 13">
            <a:extLst>
              <a:ext uri="{FF2B5EF4-FFF2-40B4-BE49-F238E27FC236}">
                <a16:creationId xmlns:a16="http://schemas.microsoft.com/office/drawing/2014/main" id="{8547A18D-1B5F-414E-BF36-F168437D5342}"/>
              </a:ext>
            </a:extLst>
          </p:cNvPr>
          <p:cNvSpPr txBox="1">
            <a:spLocks noChangeArrowheads="1"/>
          </p:cNvSpPr>
          <p:nvPr/>
        </p:nvSpPr>
        <p:spPr bwMode="auto">
          <a:xfrm>
            <a:off x="4999796" y="2421765"/>
            <a:ext cx="203200" cy="28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9231" name="AutoShape 15">
            <a:extLst>
              <a:ext uri="{FF2B5EF4-FFF2-40B4-BE49-F238E27FC236}">
                <a16:creationId xmlns:a16="http://schemas.microsoft.com/office/drawing/2014/main" id="{6BB77FC7-6251-42FE-A576-7765AE68492D}"/>
              </a:ext>
            </a:extLst>
          </p:cNvPr>
          <p:cNvCxnSpPr>
            <a:cxnSpLocks noChangeShapeType="1"/>
          </p:cNvCxnSpPr>
          <p:nvPr/>
        </p:nvCxnSpPr>
        <p:spPr bwMode="auto">
          <a:xfrm>
            <a:off x="5624513" y="5617761"/>
            <a:ext cx="1587" cy="168275"/>
          </a:xfrm>
          <a:prstGeom prst="straightConnector1">
            <a:avLst/>
          </a:prstGeom>
          <a:noFill/>
          <a:ln w="317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3" name="Straight Arrow Connector 2">
            <a:extLst>
              <a:ext uri="{FF2B5EF4-FFF2-40B4-BE49-F238E27FC236}">
                <a16:creationId xmlns:a16="http://schemas.microsoft.com/office/drawing/2014/main" id="{AEEF8B63-0904-9F33-8FAB-9AADB0653C06}"/>
              </a:ext>
            </a:extLst>
          </p:cNvPr>
          <p:cNvCxnSpPr/>
          <p:nvPr/>
        </p:nvCxnSpPr>
        <p:spPr>
          <a:xfrm flipV="1">
            <a:off x="1770980" y="2804589"/>
            <a:ext cx="1371600" cy="304800"/>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5" name="Straight Arrow Connector 4">
            <a:extLst>
              <a:ext uri="{FF2B5EF4-FFF2-40B4-BE49-F238E27FC236}">
                <a16:creationId xmlns:a16="http://schemas.microsoft.com/office/drawing/2014/main" id="{66B27503-BD07-D61A-A675-D6C10A0B57FB}"/>
              </a:ext>
            </a:extLst>
          </p:cNvPr>
          <p:cNvCxnSpPr>
            <a:cxnSpLocks/>
          </p:cNvCxnSpPr>
          <p:nvPr/>
        </p:nvCxnSpPr>
        <p:spPr>
          <a:xfrm flipH="1">
            <a:off x="1621659" y="2679607"/>
            <a:ext cx="1371600" cy="304800"/>
          </a:xfrm>
          <a:prstGeom prst="straightConnector1">
            <a:avLst/>
          </a:prstGeom>
          <a:ln>
            <a:solidFill>
              <a:srgbClr val="003399"/>
            </a:solidFill>
            <a:tailEnd type="triangle"/>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4063F8C1-4165-D750-4279-04649E80E1C3}"/>
              </a:ext>
            </a:extLst>
          </p:cNvPr>
          <p:cNvSpPr txBox="1"/>
          <p:nvPr/>
        </p:nvSpPr>
        <p:spPr>
          <a:xfrm rot="20833225">
            <a:off x="1726029" y="2435206"/>
            <a:ext cx="1371600"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3399"/>
                </a:solidFill>
                <a:effectLst/>
                <a:uLnTx/>
                <a:uFillTx/>
                <a:latin typeface="Arial" charset="0"/>
                <a:ea typeface="+mn-ea"/>
                <a:cs typeface="+mn-cs"/>
              </a:rPr>
              <a:t>freezing</a:t>
            </a:r>
          </a:p>
        </p:txBody>
      </p:sp>
      <p:sp>
        <p:nvSpPr>
          <p:cNvPr id="7" name="TextBox 6">
            <a:extLst>
              <a:ext uri="{FF2B5EF4-FFF2-40B4-BE49-F238E27FC236}">
                <a16:creationId xmlns:a16="http://schemas.microsoft.com/office/drawing/2014/main" id="{400C4B06-2F8D-FB02-35A9-B489ECF1BDC3}"/>
              </a:ext>
            </a:extLst>
          </p:cNvPr>
          <p:cNvSpPr txBox="1"/>
          <p:nvPr/>
        </p:nvSpPr>
        <p:spPr>
          <a:xfrm rot="20833225">
            <a:off x="1972546" y="3029451"/>
            <a:ext cx="1371600"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charset="0"/>
                <a:ea typeface="+mn-ea"/>
                <a:cs typeface="+mn-cs"/>
              </a:rPr>
              <a:t>melting</a:t>
            </a:r>
          </a:p>
        </p:txBody>
      </p:sp>
      <p:cxnSp>
        <p:nvCxnSpPr>
          <p:cNvPr id="29" name="Straight Arrow Connector 28">
            <a:extLst>
              <a:ext uri="{FF2B5EF4-FFF2-40B4-BE49-F238E27FC236}">
                <a16:creationId xmlns:a16="http://schemas.microsoft.com/office/drawing/2014/main" id="{6A50C568-1799-06E7-8D00-706BD24230D0}"/>
              </a:ext>
            </a:extLst>
          </p:cNvPr>
          <p:cNvCxnSpPr>
            <a:cxnSpLocks/>
          </p:cNvCxnSpPr>
          <p:nvPr/>
        </p:nvCxnSpPr>
        <p:spPr>
          <a:xfrm>
            <a:off x="4862988" y="2744918"/>
            <a:ext cx="999022" cy="581248"/>
          </a:xfrm>
          <a:prstGeom prst="straightConnector1">
            <a:avLst/>
          </a:prstGeom>
          <a:ln>
            <a:solidFill>
              <a:schemeClr val="accent6">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9F0083A2-8ED5-B7D4-E509-E4D4A5B92FFA}"/>
              </a:ext>
            </a:extLst>
          </p:cNvPr>
          <p:cNvCxnSpPr>
            <a:cxnSpLocks/>
          </p:cNvCxnSpPr>
          <p:nvPr/>
        </p:nvCxnSpPr>
        <p:spPr>
          <a:xfrm flipH="1" flipV="1">
            <a:off x="4899427" y="2580916"/>
            <a:ext cx="969303" cy="588793"/>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5DEE2CB8-E5A7-A670-9569-E5DC44EE14BE}"/>
              </a:ext>
            </a:extLst>
          </p:cNvPr>
          <p:cNvSpPr txBox="1"/>
          <p:nvPr/>
        </p:nvSpPr>
        <p:spPr>
          <a:xfrm rot="1690679">
            <a:off x="4923695" y="2530048"/>
            <a:ext cx="1371600" cy="36933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Arial" charset="0"/>
                <a:ea typeface="+mn-ea"/>
                <a:cs typeface="+mn-cs"/>
              </a:rPr>
              <a:t>condensing</a:t>
            </a:r>
          </a:p>
        </p:txBody>
      </p:sp>
      <p:sp>
        <p:nvSpPr>
          <p:cNvPr id="10" name="TextBox 9">
            <a:extLst>
              <a:ext uri="{FF2B5EF4-FFF2-40B4-BE49-F238E27FC236}">
                <a16:creationId xmlns:a16="http://schemas.microsoft.com/office/drawing/2014/main" id="{398B0AA7-D113-6F90-E27D-1BDA0F875CDA}"/>
              </a:ext>
            </a:extLst>
          </p:cNvPr>
          <p:cNvSpPr txBox="1"/>
          <p:nvPr/>
        </p:nvSpPr>
        <p:spPr>
          <a:xfrm rot="1845054">
            <a:off x="4591739" y="3036518"/>
            <a:ext cx="1354875" cy="369332"/>
          </a:xfrm>
          <a:prstGeom prst="rect">
            <a:avLst/>
          </a:prstGeom>
          <a:solidFill>
            <a:schemeClr val="bg1"/>
          </a:solid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2D2D8A">
                    <a:lumMod val="50000"/>
                  </a:srgbClr>
                </a:solidFill>
                <a:effectLst/>
                <a:uLnTx/>
                <a:uFillTx/>
                <a:latin typeface="Arial" charset="0"/>
                <a:ea typeface="+mn-ea"/>
                <a:cs typeface="+mn-cs"/>
              </a:rPr>
              <a:t>vaporizing</a:t>
            </a:r>
          </a:p>
        </p:txBody>
      </p:sp>
      <p:cxnSp>
        <p:nvCxnSpPr>
          <p:cNvPr id="38" name="Straight Arrow Connector 37">
            <a:extLst>
              <a:ext uri="{FF2B5EF4-FFF2-40B4-BE49-F238E27FC236}">
                <a16:creationId xmlns:a16="http://schemas.microsoft.com/office/drawing/2014/main" id="{C5E1BEDB-B3D5-9BC8-80F1-3831F3B04875}"/>
              </a:ext>
            </a:extLst>
          </p:cNvPr>
          <p:cNvCxnSpPr>
            <a:cxnSpLocks/>
          </p:cNvCxnSpPr>
          <p:nvPr/>
        </p:nvCxnSpPr>
        <p:spPr>
          <a:xfrm>
            <a:off x="2015189" y="4038062"/>
            <a:ext cx="260740" cy="653454"/>
          </a:xfrm>
          <a:prstGeom prst="straightConnector1">
            <a:avLst/>
          </a:prstGeom>
          <a:ln>
            <a:solidFill>
              <a:srgbClr val="003399"/>
            </a:solidFill>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D9EC1E4A-F871-064E-5E07-C36F1C217943}"/>
              </a:ext>
            </a:extLst>
          </p:cNvPr>
          <p:cNvCxnSpPr>
            <a:cxnSpLocks/>
          </p:cNvCxnSpPr>
          <p:nvPr/>
        </p:nvCxnSpPr>
        <p:spPr>
          <a:xfrm flipH="1" flipV="1">
            <a:off x="1800788" y="4043249"/>
            <a:ext cx="265875" cy="682124"/>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34F3F800-1CBE-C6A9-D312-9F6E51F63E01}"/>
              </a:ext>
            </a:extLst>
          </p:cNvPr>
          <p:cNvSpPr txBox="1"/>
          <p:nvPr/>
        </p:nvSpPr>
        <p:spPr>
          <a:xfrm rot="20833225">
            <a:off x="1793180" y="4720338"/>
            <a:ext cx="1008069" cy="276999"/>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399"/>
                </a:solidFill>
                <a:effectLst/>
                <a:uLnTx/>
                <a:uFillTx/>
                <a:latin typeface="Arial" charset="0"/>
                <a:ea typeface="+mn-ea"/>
                <a:cs typeface="+mn-cs"/>
              </a:rPr>
              <a:t>sublimation</a:t>
            </a:r>
          </a:p>
        </p:txBody>
      </p:sp>
      <p:sp>
        <p:nvSpPr>
          <p:cNvPr id="40" name="TextBox 39">
            <a:extLst>
              <a:ext uri="{FF2B5EF4-FFF2-40B4-BE49-F238E27FC236}">
                <a16:creationId xmlns:a16="http://schemas.microsoft.com/office/drawing/2014/main" id="{887D1A5E-0375-0B68-62D7-0B8331C5D1AA}"/>
              </a:ext>
            </a:extLst>
          </p:cNvPr>
          <p:cNvSpPr txBox="1"/>
          <p:nvPr/>
        </p:nvSpPr>
        <p:spPr>
          <a:xfrm rot="20833225">
            <a:off x="1341014" y="3700829"/>
            <a:ext cx="1119714" cy="307777"/>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B050"/>
                </a:solidFill>
                <a:effectLst/>
                <a:uLnTx/>
                <a:uFillTx/>
                <a:latin typeface="Arial" charset="0"/>
                <a:ea typeface="+mn-ea"/>
                <a:cs typeface="+mn-cs"/>
              </a:rPr>
              <a:t>deposition</a:t>
            </a:r>
          </a:p>
        </p:txBody>
      </p:sp>
    </p:spTree>
    <p:extLst>
      <p:ext uri="{BB962C8B-B14F-4D97-AF65-F5344CB8AC3E}">
        <p14:creationId xmlns:p14="http://schemas.microsoft.com/office/powerpoint/2010/main" val="39072076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d4060ea-25c6-46a4-bdf1-bdc1400b7928_1">
            <a:extLst>
              <a:ext uri="{FF2B5EF4-FFF2-40B4-BE49-F238E27FC236}">
                <a16:creationId xmlns:a16="http://schemas.microsoft.com/office/drawing/2014/main" id="{9E0ADA51-BD34-432D-A7DD-03233174D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3107" y="2438400"/>
            <a:ext cx="2266493" cy="2266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 name="TextBox 2">
            <a:extLst>
              <a:ext uri="{FF2B5EF4-FFF2-40B4-BE49-F238E27FC236}">
                <a16:creationId xmlns:a16="http://schemas.microsoft.com/office/drawing/2014/main" id="{68C4F849-BBEE-490C-8A50-65A1C6D21A05}"/>
              </a:ext>
            </a:extLst>
          </p:cNvPr>
          <p:cNvSpPr txBox="1"/>
          <p:nvPr/>
        </p:nvSpPr>
        <p:spPr>
          <a:xfrm>
            <a:off x="0" y="-27542"/>
            <a:ext cx="9144000" cy="661719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63.  These 3 containers are examples of </a:t>
            </a: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CLOSED</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systems.  </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Heating them up could cause an </a:t>
            </a:r>
            <a:r>
              <a:rPr kumimoji="0" 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EXPLOSION </a:t>
            </a: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due to the increasing </a:t>
            </a:r>
            <a:r>
              <a:rPr kumimoji="0" 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VAPOR</a:t>
            </a: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pressure.  </a:t>
            </a: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Time for a story </a:t>
            </a:r>
            <a:br>
              <a:rPr kumimoji="0" lang="en-US" sz="4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4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from 1972  </a:t>
            </a:r>
            <a:r>
              <a:rPr kumimoji="0" lang="en-US" sz="4800" b="0" i="0" u="none" strike="noStrike" kern="1200" cap="none" spc="0" normalizeH="0" baseline="0" noProof="0" dirty="0">
                <a:ln>
                  <a:noFill/>
                </a:ln>
                <a:solidFill>
                  <a:srgbClr val="0000CC"/>
                </a:solidFill>
                <a:effectLst/>
                <a:uLnTx/>
                <a:uFillTx/>
                <a:latin typeface="Wingdings" panose="05000000000000000000" pitchFamily="2" charset="2"/>
                <a:ea typeface="+mn-ea"/>
                <a:cs typeface="Times New Roman" panose="02020603050405020304" pitchFamily="18" charset="0"/>
              </a:rPr>
              <a:t>J</a:t>
            </a:r>
          </a:p>
        </p:txBody>
      </p:sp>
      <p:pic>
        <p:nvPicPr>
          <p:cNvPr id="10243" name="Picture 3" descr="Image result for water in a glass bottle">
            <a:extLst>
              <a:ext uri="{FF2B5EF4-FFF2-40B4-BE49-F238E27FC236}">
                <a16:creationId xmlns:a16="http://schemas.microsoft.com/office/drawing/2014/main" id="{B6032EF5-2732-4D8E-83C0-E47B5CE5C1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888" r="28333"/>
          <a:stretch>
            <a:fillRect/>
          </a:stretch>
        </p:blipFill>
        <p:spPr bwMode="auto">
          <a:xfrm>
            <a:off x="4800600" y="2286000"/>
            <a:ext cx="2362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5" name="Picture 4" descr="A close up of a bottle&#10;&#10;Description automatically generated">
            <a:extLst>
              <a:ext uri="{FF2B5EF4-FFF2-40B4-BE49-F238E27FC236}">
                <a16:creationId xmlns:a16="http://schemas.microsoft.com/office/drawing/2014/main" id="{483E4235-A1A2-B0DB-2E51-AB1833FDE428}"/>
              </a:ext>
            </a:extLst>
          </p:cNvPr>
          <p:cNvPicPr>
            <a:picLocks noChangeAspect="1"/>
          </p:cNvPicPr>
          <p:nvPr/>
        </p:nvPicPr>
        <p:blipFill>
          <a:blip r:embed="rId4">
            <a:extLst>
              <a:ext uri="{28A0092B-C50C-407E-A947-70E740481C1C}">
                <a14:useLocalDpi xmlns:a14="http://schemas.microsoft.com/office/drawing/2010/main" val="0"/>
              </a:ext>
            </a:extLst>
          </a:blip>
          <a:srcRect l="32901"/>
          <a:stretch/>
        </p:blipFill>
        <p:spPr>
          <a:xfrm>
            <a:off x="7162800" y="2776515"/>
            <a:ext cx="1771666" cy="3107884"/>
          </a:xfrm>
          <a:prstGeom prst="rect">
            <a:avLst/>
          </a:prstGeom>
        </p:spPr>
      </p:pic>
      <p:sp>
        <p:nvSpPr>
          <p:cNvPr id="6" name="TextBox 5">
            <a:extLst>
              <a:ext uri="{FF2B5EF4-FFF2-40B4-BE49-F238E27FC236}">
                <a16:creationId xmlns:a16="http://schemas.microsoft.com/office/drawing/2014/main" id="{41824B4A-3D05-37B8-2EC2-78F2C7B07585}"/>
              </a:ext>
            </a:extLst>
          </p:cNvPr>
          <p:cNvSpPr txBox="1"/>
          <p:nvPr/>
        </p:nvSpPr>
        <p:spPr>
          <a:xfrm>
            <a:off x="0" y="1284331"/>
            <a:ext cx="9144000" cy="830997"/>
          </a:xfrm>
          <a:prstGeom prst="rect">
            <a:avLst/>
          </a:prstGeom>
          <a:solidFill>
            <a:srgbClr val="FFFF00"/>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highlight>
                  <a:srgbClr val="FFFF00"/>
                </a:highlight>
                <a:uLnTx/>
                <a:uFillTx/>
                <a:latin typeface="Times New Roman" panose="02020603050405020304" pitchFamily="18" charset="0"/>
                <a:ea typeface="+mn-ea"/>
                <a:cs typeface="Times New Roman" panose="02020603050405020304" pitchFamily="18" charset="0"/>
              </a:rPr>
              <a:t>Vapor pressure is the extra pressure caused by the evaporating liquid inside of a closed system like a can or bottle, or a corked flask!</a:t>
            </a:r>
          </a:p>
        </p:txBody>
      </p:sp>
    </p:spTree>
    <p:extLst>
      <p:ext uri="{BB962C8B-B14F-4D97-AF65-F5344CB8AC3E}">
        <p14:creationId xmlns:p14="http://schemas.microsoft.com/office/powerpoint/2010/main" val="28951539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FBFFDE31-22F2-4254-B90E-E9E5BF812D80}"/>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2524699" y="-16669"/>
            <a:ext cx="6629400" cy="54695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extBox 1">
            <a:extLst>
              <a:ext uri="{FF2B5EF4-FFF2-40B4-BE49-F238E27FC236}">
                <a16:creationId xmlns:a16="http://schemas.microsoft.com/office/drawing/2014/main" id="{F8D5C93B-FB7C-8DE5-16ED-13AAD96BF254}"/>
              </a:ext>
            </a:extLst>
          </p:cNvPr>
          <p:cNvSpPr txBox="1"/>
          <p:nvPr/>
        </p:nvSpPr>
        <p:spPr>
          <a:xfrm>
            <a:off x="3429000" y="533400"/>
            <a:ext cx="1676400" cy="369332"/>
          </a:xfrm>
          <a:prstGeom prst="rect">
            <a:avLst/>
          </a:prstGeom>
          <a:solidFill>
            <a:schemeClr val="bg1"/>
          </a:solidFill>
          <a:ln>
            <a:solidFill>
              <a:schemeClr val="tx1"/>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mn-cs"/>
              </a:rPr>
              <a:t>Table H</a:t>
            </a:r>
          </a:p>
        </p:txBody>
      </p:sp>
      <p:sp>
        <p:nvSpPr>
          <p:cNvPr id="3" name="TextBox 2">
            <a:extLst>
              <a:ext uri="{FF2B5EF4-FFF2-40B4-BE49-F238E27FC236}">
                <a16:creationId xmlns:a16="http://schemas.microsoft.com/office/drawing/2014/main" id="{6A02C7FF-7A68-2856-236D-0815F66D4CA7}"/>
              </a:ext>
            </a:extLst>
          </p:cNvPr>
          <p:cNvSpPr txBox="1"/>
          <p:nvPr/>
        </p:nvSpPr>
        <p:spPr>
          <a:xfrm>
            <a:off x="0" y="304800"/>
            <a:ext cx="2524699" cy="452431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64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If you warm up a sealed can of beans </a:t>
            </a:r>
            <a:b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to 25°C, how much vapor pressure is added to the inside </a:t>
            </a:r>
            <a:b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of this can by the water inside it?</a:t>
            </a: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Arial" charset="0"/>
                <a:ea typeface="+mn-ea"/>
                <a:cs typeface="+mn-cs"/>
              </a:rPr>
            </a:br>
            <a:br>
              <a:rPr kumimoji="0" lang="en-US" sz="1800" b="0" i="0" u="none" strike="noStrike" kern="1200" cap="none" spc="0" normalizeH="0" baseline="0" noProof="0" dirty="0">
                <a:ln>
                  <a:noFill/>
                </a:ln>
                <a:solidFill>
                  <a:srgbClr val="000000"/>
                </a:solidFill>
                <a:effectLst/>
                <a:uLnTx/>
                <a:uFillTx/>
                <a:latin typeface="Arial" charset="0"/>
                <a:ea typeface="+mn-ea"/>
                <a:cs typeface="+mn-cs"/>
              </a:rPr>
            </a:br>
            <a:r>
              <a:rPr kumimoji="0" lang="en-US" sz="1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Only about 4 kPa, hardly enough to make any difference!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Arrow: Up 4">
            <a:extLst>
              <a:ext uri="{FF2B5EF4-FFF2-40B4-BE49-F238E27FC236}">
                <a16:creationId xmlns:a16="http://schemas.microsoft.com/office/drawing/2014/main" id="{FADF87A9-BE63-C0D3-1FF3-17036DB70CCC}"/>
              </a:ext>
            </a:extLst>
          </p:cNvPr>
          <p:cNvSpPr/>
          <p:nvPr/>
        </p:nvSpPr>
        <p:spPr>
          <a:xfrm rot="1497149">
            <a:off x="4194791" y="4809104"/>
            <a:ext cx="144819" cy="472311"/>
          </a:xfrm>
          <a:prstGeom prst="upArrow">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9107756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01E84-7045-DDA8-FD2B-4373DEA69BBD}"/>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F0CB04D3-883E-B5F2-CEBE-D08B7D5F92EE}"/>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2524699" y="-16669"/>
            <a:ext cx="6629400" cy="54695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extBox 1">
            <a:extLst>
              <a:ext uri="{FF2B5EF4-FFF2-40B4-BE49-F238E27FC236}">
                <a16:creationId xmlns:a16="http://schemas.microsoft.com/office/drawing/2014/main" id="{E2FF8172-168F-4C59-27F3-35AB33DA51A7}"/>
              </a:ext>
            </a:extLst>
          </p:cNvPr>
          <p:cNvSpPr txBox="1"/>
          <p:nvPr/>
        </p:nvSpPr>
        <p:spPr>
          <a:xfrm>
            <a:off x="3429000" y="533400"/>
            <a:ext cx="1676400" cy="369332"/>
          </a:xfrm>
          <a:prstGeom prst="rect">
            <a:avLst/>
          </a:prstGeom>
          <a:solidFill>
            <a:schemeClr val="bg1"/>
          </a:solidFill>
          <a:ln>
            <a:solidFill>
              <a:schemeClr val="tx1"/>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mn-cs"/>
              </a:rPr>
              <a:t>Table H</a:t>
            </a:r>
          </a:p>
        </p:txBody>
      </p:sp>
      <p:sp>
        <p:nvSpPr>
          <p:cNvPr id="3" name="TextBox 2">
            <a:extLst>
              <a:ext uri="{FF2B5EF4-FFF2-40B4-BE49-F238E27FC236}">
                <a16:creationId xmlns:a16="http://schemas.microsoft.com/office/drawing/2014/main" id="{1614C075-2ACF-BE5A-CD13-81AD0841B4A3}"/>
              </a:ext>
            </a:extLst>
          </p:cNvPr>
          <p:cNvSpPr txBox="1"/>
          <p:nvPr/>
        </p:nvSpPr>
        <p:spPr>
          <a:xfrm>
            <a:off x="0" y="304800"/>
            <a:ext cx="2524699" cy="452431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65</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2000" dirty="0">
              <a:solidFill>
                <a:srgbClr val="FF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If you warm up a sealed can of beans </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to 80°C, how much vapor pressure is added to the inside </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of this can by the water inside it?</a:t>
            </a: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1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sz="1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About 43 kPa, it’s starting to push hard from the inside out.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Arrow: Up 4">
            <a:extLst>
              <a:ext uri="{FF2B5EF4-FFF2-40B4-BE49-F238E27FC236}">
                <a16:creationId xmlns:a16="http://schemas.microsoft.com/office/drawing/2014/main" id="{8FB2BA57-D3AB-5CD5-1EBA-56A509FAB3E1}"/>
              </a:ext>
            </a:extLst>
          </p:cNvPr>
          <p:cNvSpPr/>
          <p:nvPr/>
        </p:nvSpPr>
        <p:spPr>
          <a:xfrm rot="1497149">
            <a:off x="6649717" y="3894704"/>
            <a:ext cx="144819" cy="47231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5141668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48B4F-DB3C-A657-CE18-89D7B18A1369}"/>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8362450F-170A-50B1-009F-9565C3946377}"/>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2524699" y="-16669"/>
            <a:ext cx="6629400" cy="54695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extBox 1">
            <a:extLst>
              <a:ext uri="{FF2B5EF4-FFF2-40B4-BE49-F238E27FC236}">
                <a16:creationId xmlns:a16="http://schemas.microsoft.com/office/drawing/2014/main" id="{1BAFEA0F-02BD-103C-643C-F3BD67E4E261}"/>
              </a:ext>
            </a:extLst>
          </p:cNvPr>
          <p:cNvSpPr txBox="1"/>
          <p:nvPr/>
        </p:nvSpPr>
        <p:spPr>
          <a:xfrm>
            <a:off x="3429000" y="533400"/>
            <a:ext cx="1676400" cy="369332"/>
          </a:xfrm>
          <a:prstGeom prst="rect">
            <a:avLst/>
          </a:prstGeom>
          <a:solidFill>
            <a:schemeClr val="bg1"/>
          </a:solidFill>
          <a:ln>
            <a:solidFill>
              <a:schemeClr val="tx1"/>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mn-cs"/>
              </a:rPr>
              <a:t>Table H</a:t>
            </a:r>
          </a:p>
        </p:txBody>
      </p:sp>
      <p:sp>
        <p:nvSpPr>
          <p:cNvPr id="3" name="TextBox 2">
            <a:extLst>
              <a:ext uri="{FF2B5EF4-FFF2-40B4-BE49-F238E27FC236}">
                <a16:creationId xmlns:a16="http://schemas.microsoft.com/office/drawing/2014/main" id="{877C64DC-646B-3F28-F616-2C41FA952721}"/>
              </a:ext>
            </a:extLst>
          </p:cNvPr>
          <p:cNvSpPr txBox="1"/>
          <p:nvPr/>
        </p:nvSpPr>
        <p:spPr>
          <a:xfrm>
            <a:off x="0" y="304800"/>
            <a:ext cx="2524699" cy="424731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66</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2000" dirty="0">
              <a:solidFill>
                <a:srgbClr val="0066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If you warm up a sealed can of beans </a:t>
            </a:r>
            <a:b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to 95°C, how much vapor pressure is added to the inside </a:t>
            </a:r>
            <a:b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of this can by the water inside it?</a:t>
            </a: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1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br>
              <a:rPr kumimoji="0" lang="en-US" sz="1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About 82 kPa.</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It might explode!</a:t>
            </a: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Arrow: Up 4">
            <a:extLst>
              <a:ext uri="{FF2B5EF4-FFF2-40B4-BE49-F238E27FC236}">
                <a16:creationId xmlns:a16="http://schemas.microsoft.com/office/drawing/2014/main" id="{BC0DDE81-72BD-0B82-C5C5-1E6B345F19B8}"/>
              </a:ext>
            </a:extLst>
          </p:cNvPr>
          <p:cNvSpPr/>
          <p:nvPr/>
        </p:nvSpPr>
        <p:spPr>
          <a:xfrm rot="1497149">
            <a:off x="7331867" y="2985827"/>
            <a:ext cx="144819" cy="472311"/>
          </a:xfrm>
          <a:prstGeom prst="upArrow">
            <a:avLst/>
          </a:prstGeom>
          <a:solidFill>
            <a:srgbClr val="006600"/>
          </a:solidFill>
          <a:ln>
            <a:solidFill>
              <a:srgbClr val="00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380350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43EA6-906D-8536-F967-167037E148D3}"/>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E0F8D4F3-6A4E-072F-B33E-94C0E4A755A0}"/>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2524699" y="-16669"/>
            <a:ext cx="6629400" cy="54695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extBox 1">
            <a:extLst>
              <a:ext uri="{FF2B5EF4-FFF2-40B4-BE49-F238E27FC236}">
                <a16:creationId xmlns:a16="http://schemas.microsoft.com/office/drawing/2014/main" id="{B966DF6F-3000-362F-6344-4A8A826C19D2}"/>
              </a:ext>
            </a:extLst>
          </p:cNvPr>
          <p:cNvSpPr txBox="1"/>
          <p:nvPr/>
        </p:nvSpPr>
        <p:spPr>
          <a:xfrm>
            <a:off x="3429000" y="533400"/>
            <a:ext cx="1676400" cy="369332"/>
          </a:xfrm>
          <a:prstGeom prst="rect">
            <a:avLst/>
          </a:prstGeom>
          <a:solidFill>
            <a:schemeClr val="bg1"/>
          </a:solidFill>
          <a:ln>
            <a:solidFill>
              <a:schemeClr val="tx1"/>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mn-cs"/>
              </a:rPr>
              <a:t>Table H</a:t>
            </a:r>
          </a:p>
        </p:txBody>
      </p:sp>
      <p:sp>
        <p:nvSpPr>
          <p:cNvPr id="4" name="TextBox 3">
            <a:extLst>
              <a:ext uri="{FF2B5EF4-FFF2-40B4-BE49-F238E27FC236}">
                <a16:creationId xmlns:a16="http://schemas.microsoft.com/office/drawing/2014/main" id="{D634128D-752C-807A-7736-148EE9425D8F}"/>
              </a:ext>
            </a:extLst>
          </p:cNvPr>
          <p:cNvSpPr txBox="1"/>
          <p:nvPr/>
        </p:nvSpPr>
        <p:spPr>
          <a:xfrm>
            <a:off x="0" y="0"/>
            <a:ext cx="2819400" cy="621708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67</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2000" dirty="0">
              <a:solidFill>
                <a:srgbClr val="000000">
                  <a:lumMod val="95000"/>
                  <a:lumOff val="5000"/>
                </a:srgb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What is the vapor pressure of….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Propanone at 45°C?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Ethanoic acid at 90°C?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Water at 105°C?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Ethanol at 90°C?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26433940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974A6-6A1B-575E-CD30-452DB1F61C05}"/>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268713F2-CFBA-C355-CB55-53C28D365151}"/>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2524699" y="-16669"/>
            <a:ext cx="6629400" cy="54695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extBox 1">
            <a:extLst>
              <a:ext uri="{FF2B5EF4-FFF2-40B4-BE49-F238E27FC236}">
                <a16:creationId xmlns:a16="http://schemas.microsoft.com/office/drawing/2014/main" id="{ED9F2073-23A5-5D89-E3D3-08601B8A3930}"/>
              </a:ext>
            </a:extLst>
          </p:cNvPr>
          <p:cNvSpPr txBox="1"/>
          <p:nvPr/>
        </p:nvSpPr>
        <p:spPr>
          <a:xfrm>
            <a:off x="3429000" y="533400"/>
            <a:ext cx="1676400" cy="369332"/>
          </a:xfrm>
          <a:prstGeom prst="rect">
            <a:avLst/>
          </a:prstGeom>
          <a:solidFill>
            <a:schemeClr val="bg1"/>
          </a:solidFill>
          <a:ln>
            <a:solidFill>
              <a:schemeClr val="tx1"/>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mn-cs"/>
              </a:rPr>
              <a:t>Table H</a:t>
            </a:r>
          </a:p>
        </p:txBody>
      </p:sp>
      <p:sp>
        <p:nvSpPr>
          <p:cNvPr id="3" name="TextBox 2">
            <a:extLst>
              <a:ext uri="{FF2B5EF4-FFF2-40B4-BE49-F238E27FC236}">
                <a16:creationId xmlns:a16="http://schemas.microsoft.com/office/drawing/2014/main" id="{7A76E068-A1A2-7B5B-F82A-53D4A289D910}"/>
              </a:ext>
            </a:extLst>
          </p:cNvPr>
          <p:cNvSpPr txBox="1"/>
          <p:nvPr/>
        </p:nvSpPr>
        <p:spPr>
          <a:xfrm>
            <a:off x="0" y="0"/>
            <a:ext cx="2819400" cy="621708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67</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2000" dirty="0">
              <a:solidFill>
                <a:srgbClr val="000000">
                  <a:lumMod val="95000"/>
                  <a:lumOff val="5000"/>
                </a:srgb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What is the vapor pressure of….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Propanone at 45°C?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70 kPa</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Ethanoic acid at 90°C?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40 kPa</a:t>
            </a: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Water at 105°C?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120 kPa</a:t>
            </a: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Ethanol at 90°C?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70 kPa</a:t>
            </a:r>
          </a:p>
        </p:txBody>
      </p:sp>
      <p:sp>
        <p:nvSpPr>
          <p:cNvPr id="5" name="Arrow: Up 4">
            <a:extLst>
              <a:ext uri="{FF2B5EF4-FFF2-40B4-BE49-F238E27FC236}">
                <a16:creationId xmlns:a16="http://schemas.microsoft.com/office/drawing/2014/main" id="{340CBC82-EBC4-9C1C-4B87-3064AC13682F}"/>
              </a:ext>
            </a:extLst>
          </p:cNvPr>
          <p:cNvSpPr/>
          <p:nvPr/>
        </p:nvSpPr>
        <p:spPr>
          <a:xfrm rot="8323961">
            <a:off x="5005586" y="2776438"/>
            <a:ext cx="144819" cy="472311"/>
          </a:xfrm>
          <a:prstGeom prst="upArrow">
            <a:avLst/>
          </a:prstGeom>
          <a:solidFill>
            <a:srgbClr val="006600"/>
          </a:solidFill>
          <a:ln>
            <a:solidFill>
              <a:srgbClr val="00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Arrow: Up 3">
            <a:extLst>
              <a:ext uri="{FF2B5EF4-FFF2-40B4-BE49-F238E27FC236}">
                <a16:creationId xmlns:a16="http://schemas.microsoft.com/office/drawing/2014/main" id="{8645F848-059A-5DB7-76A9-58D1C99E236F}"/>
              </a:ext>
            </a:extLst>
          </p:cNvPr>
          <p:cNvSpPr/>
          <p:nvPr/>
        </p:nvSpPr>
        <p:spPr>
          <a:xfrm rot="18502986">
            <a:off x="7494260" y="3992021"/>
            <a:ext cx="144819" cy="47231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Arrow: Up 5">
            <a:extLst>
              <a:ext uri="{FF2B5EF4-FFF2-40B4-BE49-F238E27FC236}">
                <a16:creationId xmlns:a16="http://schemas.microsoft.com/office/drawing/2014/main" id="{1A8F82F3-F693-88E1-6953-3735929FA42A}"/>
              </a:ext>
            </a:extLst>
          </p:cNvPr>
          <p:cNvSpPr/>
          <p:nvPr/>
        </p:nvSpPr>
        <p:spPr>
          <a:xfrm rot="8854091">
            <a:off x="7735355" y="1678400"/>
            <a:ext cx="144819" cy="472311"/>
          </a:xfrm>
          <a:prstGeom prst="upArrow">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Arrow: Up 6">
            <a:extLst>
              <a:ext uri="{FF2B5EF4-FFF2-40B4-BE49-F238E27FC236}">
                <a16:creationId xmlns:a16="http://schemas.microsoft.com/office/drawing/2014/main" id="{EDF9BEA9-9818-45A7-E40A-1EABB70DEE7F}"/>
              </a:ext>
            </a:extLst>
          </p:cNvPr>
          <p:cNvSpPr/>
          <p:nvPr/>
        </p:nvSpPr>
        <p:spPr>
          <a:xfrm rot="8854091">
            <a:off x="7307519" y="2529140"/>
            <a:ext cx="144819" cy="472311"/>
          </a:xfrm>
          <a:prstGeom prst="up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2838085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0872E-264B-056E-5AF6-49A9DC07C903}"/>
            </a:ext>
          </a:extLst>
        </p:cNvPr>
        <p:cNvGrpSpPr/>
        <p:nvPr/>
      </p:nvGrpSpPr>
      <p:grpSpPr>
        <a:xfrm>
          <a:off x="0" y="0"/>
          <a:ext cx="0" cy="0"/>
          <a:chOff x="0" y="0"/>
          <a:chExt cx="0" cy="0"/>
        </a:xfrm>
      </p:grpSpPr>
      <p:pic>
        <p:nvPicPr>
          <p:cNvPr id="3" name="Picture 3" descr="Image result for water in a glass bottle">
            <a:extLst>
              <a:ext uri="{FF2B5EF4-FFF2-40B4-BE49-F238E27FC236}">
                <a16:creationId xmlns:a16="http://schemas.microsoft.com/office/drawing/2014/main" id="{B0226ADE-B901-C1D9-8E78-F750833735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888" r="28333"/>
          <a:stretch>
            <a:fillRect/>
          </a:stretch>
        </p:blipFill>
        <p:spPr bwMode="auto">
          <a:xfrm>
            <a:off x="6705600" y="1371600"/>
            <a:ext cx="24384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 name="Rectangle 1">
            <a:extLst>
              <a:ext uri="{FF2B5EF4-FFF2-40B4-BE49-F238E27FC236}">
                <a16:creationId xmlns:a16="http://schemas.microsoft.com/office/drawing/2014/main" id="{5602493F-F516-69ED-F3E5-582FBCEFB258}"/>
              </a:ext>
            </a:extLst>
          </p:cNvPr>
          <p:cNvSpPr/>
          <p:nvPr/>
        </p:nvSpPr>
        <p:spPr>
          <a:xfrm>
            <a:off x="-18144" y="0"/>
            <a:ext cx="9162143" cy="4949560"/>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If you close up a bottle of water and let it sit in the room, which is at 25°C, the water warms up and evaporates a bit. </a:t>
            </a:r>
          </a:p>
          <a:p>
            <a:pPr marL="0" marR="0" lvl="0" indent="0" algn="l" defTabSz="914400" rtl="0" eaLnBrk="1" fontAlgn="base" latinLnBrk="0" hangingPunct="1">
              <a:lnSpc>
                <a:spcPct val="119000"/>
              </a:lnSpc>
              <a:spcBef>
                <a:spcPts val="0"/>
              </a:spcBef>
              <a:spcAft>
                <a:spcPts val="600"/>
              </a:spcAft>
              <a:buClrTx/>
              <a:buSzTx/>
              <a:buFontTx/>
              <a:buNone/>
              <a:tabLst/>
              <a:defRPr/>
            </a:pPr>
            <a:b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68.  How much pressure is in the top </a:t>
            </a:r>
            <a:b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of the bottle when you start?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1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69.  How much is in it after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 water warms up to 25°C?</a:t>
            </a:r>
          </a:p>
          <a:p>
            <a:pPr marL="0" marR="0" lvl="0" indent="0" algn="l" defTabSz="914400" rtl="0" eaLnBrk="1" fontAlgn="base" latinLnBrk="0" hangingPunct="1">
              <a:lnSpc>
                <a:spcPct val="119000"/>
              </a:lnSpc>
              <a:spcBef>
                <a:spcPts val="0"/>
              </a:spcBef>
              <a:spcAft>
                <a:spcPts val="600"/>
              </a:spcAft>
              <a:buClrTx/>
              <a:buSzTx/>
              <a:buFontTx/>
              <a:buNone/>
              <a:tabLst/>
              <a:defRPr/>
            </a:pPr>
            <a:endParaRPr kumimoji="0" lang="en-US" sz="1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id="{9664E4C5-04C4-5407-7AA4-94ED3EBDC1F0}"/>
              </a:ext>
            </a:extLst>
          </p:cNvPr>
          <p:cNvCxnSpPr>
            <a:cxnSpLocks/>
          </p:cNvCxnSpPr>
          <p:nvPr/>
        </p:nvCxnSpPr>
        <p:spPr>
          <a:xfrm>
            <a:off x="4191000" y="2426905"/>
            <a:ext cx="3429000" cy="24009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1714B74-FC9B-0D57-05A4-BE4FB354C711}"/>
              </a:ext>
            </a:extLst>
          </p:cNvPr>
          <p:cNvCxnSpPr>
            <a:cxnSpLocks/>
          </p:cNvCxnSpPr>
          <p:nvPr/>
        </p:nvCxnSpPr>
        <p:spPr>
          <a:xfrm flipV="1">
            <a:off x="4267200" y="2819400"/>
            <a:ext cx="3657600" cy="1295400"/>
          </a:xfrm>
          <a:prstGeom prst="straightConnector1">
            <a:avLst/>
          </a:prstGeom>
          <a:ln w="381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706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A12D2-8D0C-41FB-19C1-D3F0D4B6E3E2}"/>
            </a:ext>
          </a:extLst>
        </p:cNvPr>
        <p:cNvGrpSpPr/>
        <p:nvPr/>
      </p:nvGrpSpPr>
      <p:grpSpPr>
        <a:xfrm>
          <a:off x="0" y="0"/>
          <a:ext cx="0" cy="0"/>
          <a:chOff x="0" y="0"/>
          <a:chExt cx="0" cy="0"/>
        </a:xfrm>
      </p:grpSpPr>
      <p:pic>
        <p:nvPicPr>
          <p:cNvPr id="3" name="Picture 3" descr="Image result for water in a glass bottle">
            <a:extLst>
              <a:ext uri="{FF2B5EF4-FFF2-40B4-BE49-F238E27FC236}">
                <a16:creationId xmlns:a16="http://schemas.microsoft.com/office/drawing/2014/main" id="{A90E3AD5-F465-3606-6648-30BC077BE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888" r="28333"/>
          <a:stretch>
            <a:fillRect/>
          </a:stretch>
        </p:blipFill>
        <p:spPr bwMode="auto">
          <a:xfrm>
            <a:off x="6705600" y="1371600"/>
            <a:ext cx="24384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 name="Rectangle 1">
            <a:extLst>
              <a:ext uri="{FF2B5EF4-FFF2-40B4-BE49-F238E27FC236}">
                <a16:creationId xmlns:a16="http://schemas.microsoft.com/office/drawing/2014/main" id="{77302765-46F3-A4AC-6283-412DA3BF0B1A}"/>
              </a:ext>
            </a:extLst>
          </p:cNvPr>
          <p:cNvSpPr/>
          <p:nvPr/>
        </p:nvSpPr>
        <p:spPr>
          <a:xfrm>
            <a:off x="-18144" y="0"/>
            <a:ext cx="9162143" cy="6622839"/>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If you close up a bottle of water and let it sit in the room, which is at 25°C, the water warms up and evaporates a bit. </a:t>
            </a:r>
          </a:p>
          <a:p>
            <a:pPr marL="0" marR="0" lvl="0" indent="0" algn="l" defTabSz="914400" rtl="0" eaLnBrk="1" fontAlgn="base" latinLnBrk="0" hangingPunct="1">
              <a:lnSpc>
                <a:spcPct val="119000"/>
              </a:lnSpc>
              <a:spcBef>
                <a:spcPts val="0"/>
              </a:spcBef>
              <a:spcAft>
                <a:spcPts val="600"/>
              </a:spcAft>
              <a:buClrTx/>
              <a:buSzTx/>
              <a:buFontTx/>
              <a:buNone/>
              <a:tabLst/>
              <a:defRPr/>
            </a:pPr>
            <a:b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68.  How much pressure is in the top </a:t>
            </a:r>
            <a:b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of the bottle when you start?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1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69.  How much is in it after </a:t>
            </a:r>
            <a:b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 water warms up to 25°C?</a:t>
            </a:r>
          </a:p>
          <a:p>
            <a:pPr marL="0" marR="0" lvl="0" indent="0" algn="l" defTabSz="914400" rtl="0" eaLnBrk="1" fontAlgn="base" latinLnBrk="0" hangingPunct="1">
              <a:lnSpc>
                <a:spcPct val="119000"/>
              </a:lnSpc>
              <a:spcBef>
                <a:spcPts val="0"/>
              </a:spcBef>
              <a:spcAft>
                <a:spcPts val="600"/>
              </a:spcAft>
              <a:buClrTx/>
              <a:buSzTx/>
              <a:buFontTx/>
              <a:buNone/>
              <a:tabLst/>
              <a:defRPr/>
            </a:pPr>
            <a:endParaRPr kumimoji="0" lang="en-US" sz="1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19000"/>
              </a:lnSpc>
              <a:spcBef>
                <a:spcPts val="0"/>
              </a:spcBef>
              <a:spcAft>
                <a:spcPts val="600"/>
              </a:spcAft>
              <a:buClrTx/>
              <a:buSzTx/>
              <a:buFontTx/>
              <a:buNone/>
              <a:tabLst/>
              <a:defRPr/>
            </a:pPr>
            <a:r>
              <a:rPr lang="en-US" sz="2800" kern="1400" dirty="0">
                <a:solidFill>
                  <a:srgbClr val="0000CC"/>
                </a:solidFill>
                <a:latin typeface="Times New Roman" panose="02020603050405020304" pitchFamily="18" charset="0"/>
                <a:cs typeface="Times New Roman" panose="02020603050405020304" pitchFamily="18" charset="0"/>
              </a:rPr>
              <a:t>This m</a:t>
            </a:r>
            <a:r>
              <a:rPr kumimoji="0" lang="en-US" sz="2800" b="0" i="0" u="none" strike="noStrike" kern="14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akes</a:t>
            </a:r>
            <a:r>
              <a:rPr kumimoji="0" lang="en-US" sz="2800" b="0" i="0" u="none" strike="noStrike" kern="14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almost no difference.  </a:t>
            </a: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Vapor pressure is the extra pressure caused by </a:t>
            </a:r>
            <a:br>
              <a:rPr kumimoji="0" lang="en-US" sz="2800" b="0" i="0" u="none" strike="noStrike" kern="14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4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evaporating liquid in a close system (like a bottle).  </a:t>
            </a:r>
            <a:r>
              <a:rPr kumimoji="0" lang="en-US" sz="800" b="0" i="0" u="none" strike="noStrike" kern="14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endParaRPr kumimoji="0" lang="en-US" sz="1000" b="0" i="0" u="none" strike="noStrike" kern="1400" cap="none" spc="0" normalizeH="0" baseline="0" noProof="0" dirty="0">
              <a:ln>
                <a:noFill/>
              </a:ln>
              <a:solidFill>
                <a:srgbClr val="0000CC"/>
              </a:solidFill>
              <a:effectLst/>
              <a:uLnTx/>
              <a:uFillTx/>
              <a:latin typeface="Calibri" panose="020F0502020204030204" pitchFamily="34" charset="0"/>
              <a:ea typeface="+mn-ea"/>
              <a:cs typeface="+mn-cs"/>
            </a:endParaRPr>
          </a:p>
        </p:txBody>
      </p:sp>
      <p:cxnSp>
        <p:nvCxnSpPr>
          <p:cNvPr id="5" name="Straight Arrow Connector 4">
            <a:extLst>
              <a:ext uri="{FF2B5EF4-FFF2-40B4-BE49-F238E27FC236}">
                <a16:creationId xmlns:a16="http://schemas.microsoft.com/office/drawing/2014/main" id="{1FAD646E-6032-11F1-C05B-C44D76AEA088}"/>
              </a:ext>
            </a:extLst>
          </p:cNvPr>
          <p:cNvCxnSpPr>
            <a:cxnSpLocks/>
          </p:cNvCxnSpPr>
          <p:nvPr/>
        </p:nvCxnSpPr>
        <p:spPr>
          <a:xfrm>
            <a:off x="4191000" y="2426905"/>
            <a:ext cx="3429000" cy="24009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5BC2257-284B-8E4D-4CB4-73F55D317833}"/>
              </a:ext>
            </a:extLst>
          </p:cNvPr>
          <p:cNvCxnSpPr>
            <a:cxnSpLocks/>
          </p:cNvCxnSpPr>
          <p:nvPr/>
        </p:nvCxnSpPr>
        <p:spPr>
          <a:xfrm flipV="1">
            <a:off x="4267200" y="2819400"/>
            <a:ext cx="3657600" cy="1295400"/>
          </a:xfrm>
          <a:prstGeom prst="straightConnector1">
            <a:avLst/>
          </a:prstGeom>
          <a:ln w="381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F5620A9-0FB8-5E55-4FBA-BB9D307B6583}"/>
              </a:ext>
            </a:extLst>
          </p:cNvPr>
          <p:cNvSpPr txBox="1"/>
          <p:nvPr/>
        </p:nvSpPr>
        <p:spPr>
          <a:xfrm rot="243139">
            <a:off x="5072617" y="2056744"/>
            <a:ext cx="16764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101.3 kPa</a:t>
            </a:r>
          </a:p>
        </p:txBody>
      </p:sp>
      <p:sp>
        <p:nvSpPr>
          <p:cNvPr id="6" name="TextBox 5">
            <a:extLst>
              <a:ext uri="{FF2B5EF4-FFF2-40B4-BE49-F238E27FC236}">
                <a16:creationId xmlns:a16="http://schemas.microsoft.com/office/drawing/2014/main" id="{FBDE19AF-3FD4-9E5C-187B-F0CDA956A1D3}"/>
              </a:ext>
            </a:extLst>
          </p:cNvPr>
          <p:cNvSpPr txBox="1"/>
          <p:nvPr/>
        </p:nvSpPr>
        <p:spPr>
          <a:xfrm rot="20433138">
            <a:off x="4434378" y="3084521"/>
            <a:ext cx="2893072" cy="95410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101.3 kPa + 3 kPa</a:t>
            </a:r>
            <a:br>
              <a:rPr kumimoji="0" lang="en-US" sz="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104 kPa</a:t>
            </a:r>
          </a:p>
        </p:txBody>
      </p:sp>
    </p:spTree>
    <p:extLst>
      <p:ext uri="{BB962C8B-B14F-4D97-AF65-F5344CB8AC3E}">
        <p14:creationId xmlns:p14="http://schemas.microsoft.com/office/powerpoint/2010/main" val="39188074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CBFD-82AD-67FE-1344-198817EAB4DE}"/>
            </a:ext>
          </a:extLst>
        </p:cNvPr>
        <p:cNvGrpSpPr/>
        <p:nvPr/>
      </p:nvGrpSpPr>
      <p:grpSpPr>
        <a:xfrm>
          <a:off x="0" y="0"/>
          <a:ext cx="0" cy="0"/>
          <a:chOff x="0" y="0"/>
          <a:chExt cx="0" cy="0"/>
        </a:xfrm>
      </p:grpSpPr>
      <p:pic>
        <p:nvPicPr>
          <p:cNvPr id="3" name="Picture 3" descr="Image result for water in a glass bottle">
            <a:extLst>
              <a:ext uri="{FF2B5EF4-FFF2-40B4-BE49-F238E27FC236}">
                <a16:creationId xmlns:a16="http://schemas.microsoft.com/office/drawing/2014/main" id="{008BA246-893A-B948-F0C7-FCB7A98D40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888" r="28333"/>
          <a:stretch>
            <a:fillRect/>
          </a:stretch>
        </p:blipFill>
        <p:spPr bwMode="auto">
          <a:xfrm>
            <a:off x="6705600" y="1371600"/>
            <a:ext cx="24384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 name="Rectangle 1">
            <a:extLst>
              <a:ext uri="{FF2B5EF4-FFF2-40B4-BE49-F238E27FC236}">
                <a16:creationId xmlns:a16="http://schemas.microsoft.com/office/drawing/2014/main" id="{B0ED2212-6C3C-875E-8051-16D5ED27E796}"/>
              </a:ext>
            </a:extLst>
          </p:cNvPr>
          <p:cNvSpPr/>
          <p:nvPr/>
        </p:nvSpPr>
        <p:spPr>
          <a:xfrm>
            <a:off x="-18144" y="0"/>
            <a:ext cx="9162143" cy="4620432"/>
          </a:xfrm>
          <a:prstGeom prst="rect">
            <a:avLst/>
          </a:prstGeom>
        </p:spPr>
        <p:txBody>
          <a:bodyPr wrap="square">
            <a:spAutoFit/>
          </a:bodyPr>
          <a:lstStyle/>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70.  What if the bottle is heated up to 90°C? </a:t>
            </a:r>
          </a:p>
          <a:p>
            <a:pPr marL="0" marR="0" lvl="0" indent="0" algn="l" defTabSz="914400" rtl="0" eaLnBrk="1" fontAlgn="base" latinLnBrk="0" hangingPunct="1">
              <a:lnSpc>
                <a:spcPct val="119000"/>
              </a:lnSpc>
              <a:spcBef>
                <a:spcPts val="0"/>
              </a:spcBef>
              <a:spcAft>
                <a:spcPts val="600"/>
              </a:spcAft>
              <a:buClrTx/>
              <a:buSzTx/>
              <a:buFontTx/>
              <a:buNone/>
              <a:tabLst/>
              <a:defRPr/>
            </a:pPr>
            <a:b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Pressure changes from 101.3 kPa </a:t>
            </a:r>
          </a:p>
          <a:p>
            <a:pPr marL="0" marR="0" lvl="0" indent="0" algn="l" defTabSz="914400" rtl="0" eaLnBrk="1" fontAlgn="base" latinLnBrk="0" hangingPunct="1">
              <a:lnSpc>
                <a:spcPct val="119000"/>
              </a:lnSpc>
              <a:spcBef>
                <a:spcPts val="0"/>
              </a:spcBef>
              <a:spcAft>
                <a:spcPts val="600"/>
              </a:spcAft>
              <a:buClrTx/>
              <a:buSzTx/>
              <a:buFontTx/>
              <a:buNone/>
              <a:tabLst/>
              <a:defRPr/>
            </a:pPr>
            <a:endPar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To 101.3 kPa + 70 kPa = 171 kPa !!</a:t>
            </a:r>
          </a:p>
          <a:p>
            <a:pPr marL="0" marR="0" lvl="0" indent="0" algn="l" defTabSz="914400" rtl="0" eaLnBrk="1" fontAlgn="base" latinLnBrk="0" hangingPunct="1">
              <a:lnSpc>
                <a:spcPct val="119000"/>
              </a:lnSpc>
              <a:spcBef>
                <a:spcPts val="0"/>
              </a:spcBef>
              <a:spcAft>
                <a:spcPts val="600"/>
              </a:spcAft>
              <a:buClrTx/>
              <a:buSzTx/>
              <a:buFontTx/>
              <a:buNone/>
              <a:tabLst/>
              <a:defRPr/>
            </a:pPr>
            <a:endPar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19000"/>
              </a:lnSpc>
              <a:spcBef>
                <a:spcPts val="0"/>
              </a:spcBef>
              <a:spcAft>
                <a:spcPts val="600"/>
              </a:spcAft>
              <a:buClrTx/>
              <a:buSzTx/>
              <a:buFontTx/>
              <a:buNone/>
              <a:tabLst/>
              <a:defRPr/>
            </a:pPr>
            <a:endPar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19000"/>
              </a:lnSpc>
              <a:spcBef>
                <a:spcPts val="0"/>
              </a:spcBef>
              <a:spcAft>
                <a:spcPts val="600"/>
              </a:spcAft>
              <a:buClrTx/>
              <a:buSzTx/>
              <a:buFontTx/>
              <a:buNone/>
              <a:tabLst/>
              <a:defRPr/>
            </a:pPr>
            <a:r>
              <a:rPr kumimoji="0" lang="en-US" sz="2800" b="0" i="0" u="none" strike="noStrike" kern="14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(think:  Boom!)  </a:t>
            </a:r>
            <a:endParaRPr kumimoji="0" lang="en-US" sz="1000" b="0" i="0" u="none" strike="noStrike" kern="1400" cap="none" spc="0" normalizeH="0" baseline="0" noProof="0" dirty="0">
              <a:ln>
                <a:noFill/>
              </a:ln>
              <a:solidFill>
                <a:srgbClr val="0000CC"/>
              </a:solidFill>
              <a:effectLst/>
              <a:uLnTx/>
              <a:uFillTx/>
              <a:latin typeface="Calibri" panose="020F0502020204030204" pitchFamily="34" charset="0"/>
              <a:ea typeface="+mn-ea"/>
              <a:cs typeface="+mn-cs"/>
            </a:endParaRPr>
          </a:p>
        </p:txBody>
      </p:sp>
      <p:cxnSp>
        <p:nvCxnSpPr>
          <p:cNvPr id="5" name="Straight Arrow Connector 4">
            <a:extLst>
              <a:ext uri="{FF2B5EF4-FFF2-40B4-BE49-F238E27FC236}">
                <a16:creationId xmlns:a16="http://schemas.microsoft.com/office/drawing/2014/main" id="{3A920C5E-5E7F-95C6-35FA-2C71C563AE42}"/>
              </a:ext>
            </a:extLst>
          </p:cNvPr>
          <p:cNvCxnSpPr>
            <a:cxnSpLocks/>
          </p:cNvCxnSpPr>
          <p:nvPr/>
        </p:nvCxnSpPr>
        <p:spPr>
          <a:xfrm>
            <a:off x="4953000" y="1524000"/>
            <a:ext cx="2743200" cy="111454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41442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erlenmeyer flask drawing">
            <a:extLst>
              <a:ext uri="{FF2B5EF4-FFF2-40B4-BE49-F238E27FC236}">
                <a16:creationId xmlns:a16="http://schemas.microsoft.com/office/drawing/2014/main" id="{BCBAAC74-8FE1-4502-AE54-D5345CC2CD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81969" y="258586"/>
            <a:ext cx="1104900" cy="173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1267" name="Picture 3" descr="Image result for erlenmeyer flask drawing">
            <a:extLst>
              <a:ext uri="{FF2B5EF4-FFF2-40B4-BE49-F238E27FC236}">
                <a16:creationId xmlns:a16="http://schemas.microsoft.com/office/drawing/2014/main" id="{5788BB0D-5905-4B25-AD22-F67B0948C14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258586"/>
            <a:ext cx="1103313" cy="173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1268" name="Picture 4" descr="Image result for erlenmeyer flask drawing">
            <a:extLst>
              <a:ext uri="{FF2B5EF4-FFF2-40B4-BE49-F238E27FC236}">
                <a16:creationId xmlns:a16="http://schemas.microsoft.com/office/drawing/2014/main" id="{088587A3-D3BD-486E-BFB7-43507CEDA17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0313" y="258586"/>
            <a:ext cx="1106487" cy="173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4" name="Freeform: Shape 3">
            <a:extLst>
              <a:ext uri="{FF2B5EF4-FFF2-40B4-BE49-F238E27FC236}">
                <a16:creationId xmlns:a16="http://schemas.microsoft.com/office/drawing/2014/main" id="{BE4C6114-7E6B-4B18-B89C-DA5E4AD58E7B}"/>
              </a:ext>
            </a:extLst>
          </p:cNvPr>
          <p:cNvSpPr/>
          <p:nvPr/>
        </p:nvSpPr>
        <p:spPr>
          <a:xfrm>
            <a:off x="3213051" y="1408843"/>
            <a:ext cx="841829" cy="101600"/>
          </a:xfrm>
          <a:custGeom>
            <a:avLst/>
            <a:gdLst>
              <a:gd name="connsiteX0" fmla="*/ 0 w 841829"/>
              <a:gd name="connsiteY0" fmla="*/ 0 h 101600"/>
              <a:gd name="connsiteX1" fmla="*/ 72572 w 841829"/>
              <a:gd name="connsiteY1" fmla="*/ 29029 h 101600"/>
              <a:gd name="connsiteX2" fmla="*/ 101600 w 841829"/>
              <a:gd name="connsiteY2" fmla="*/ 72572 h 101600"/>
              <a:gd name="connsiteX3" fmla="*/ 217714 w 841829"/>
              <a:gd name="connsiteY3" fmla="*/ 58057 h 101600"/>
              <a:gd name="connsiteX4" fmla="*/ 304800 w 841829"/>
              <a:gd name="connsiteY4" fmla="*/ 29029 h 101600"/>
              <a:gd name="connsiteX5" fmla="*/ 464457 w 841829"/>
              <a:gd name="connsiteY5" fmla="*/ 72572 h 101600"/>
              <a:gd name="connsiteX6" fmla="*/ 522514 w 841829"/>
              <a:gd name="connsiteY6" fmla="*/ 101600 h 101600"/>
              <a:gd name="connsiteX7" fmla="*/ 754743 w 841829"/>
              <a:gd name="connsiteY7" fmla="*/ 87086 h 101600"/>
              <a:gd name="connsiteX8" fmla="*/ 841829 w 841829"/>
              <a:gd name="connsiteY8" fmla="*/ 43543 h 101600"/>
              <a:gd name="connsiteX9" fmla="*/ 841829 w 841829"/>
              <a:gd name="connsiteY9" fmla="*/ 29029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1829" h="101600">
                <a:moveTo>
                  <a:pt x="0" y="0"/>
                </a:moveTo>
                <a:cubicBezTo>
                  <a:pt x="24191" y="9676"/>
                  <a:pt x="51371" y="13885"/>
                  <a:pt x="72572" y="29029"/>
                </a:cubicBezTo>
                <a:cubicBezTo>
                  <a:pt x="86767" y="39168"/>
                  <a:pt x="84495" y="69151"/>
                  <a:pt x="101600" y="72572"/>
                </a:cubicBezTo>
                <a:cubicBezTo>
                  <a:pt x="139848" y="80222"/>
                  <a:pt x="179009" y="62895"/>
                  <a:pt x="217714" y="58057"/>
                </a:cubicBezTo>
                <a:cubicBezTo>
                  <a:pt x="246743" y="48381"/>
                  <a:pt x="274795" y="23028"/>
                  <a:pt x="304800" y="29029"/>
                </a:cubicBezTo>
                <a:cubicBezTo>
                  <a:pt x="357892" y="39647"/>
                  <a:pt x="415346" y="48017"/>
                  <a:pt x="464457" y="72572"/>
                </a:cubicBezTo>
                <a:lnTo>
                  <a:pt x="522514" y="101600"/>
                </a:lnTo>
                <a:cubicBezTo>
                  <a:pt x="599924" y="96762"/>
                  <a:pt x="677608" y="95205"/>
                  <a:pt x="754743" y="87086"/>
                </a:cubicBezTo>
                <a:cubicBezTo>
                  <a:pt x="781131" y="84308"/>
                  <a:pt x="823984" y="61388"/>
                  <a:pt x="841829" y="43543"/>
                </a:cubicBezTo>
                <a:lnTo>
                  <a:pt x="841829" y="29029"/>
                </a:lnTo>
              </a:path>
            </a:pathLst>
          </a:cu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 name="Freeform: Shape 7">
            <a:extLst>
              <a:ext uri="{FF2B5EF4-FFF2-40B4-BE49-F238E27FC236}">
                <a16:creationId xmlns:a16="http://schemas.microsoft.com/office/drawing/2014/main" id="{6CAB43DA-EB4D-49DB-9183-D78387D186B8}"/>
              </a:ext>
            </a:extLst>
          </p:cNvPr>
          <p:cNvSpPr/>
          <p:nvPr/>
        </p:nvSpPr>
        <p:spPr>
          <a:xfrm>
            <a:off x="5560785" y="1408843"/>
            <a:ext cx="841829" cy="101600"/>
          </a:xfrm>
          <a:custGeom>
            <a:avLst/>
            <a:gdLst>
              <a:gd name="connsiteX0" fmla="*/ 0 w 841829"/>
              <a:gd name="connsiteY0" fmla="*/ 0 h 101600"/>
              <a:gd name="connsiteX1" fmla="*/ 72572 w 841829"/>
              <a:gd name="connsiteY1" fmla="*/ 29029 h 101600"/>
              <a:gd name="connsiteX2" fmla="*/ 101600 w 841829"/>
              <a:gd name="connsiteY2" fmla="*/ 72572 h 101600"/>
              <a:gd name="connsiteX3" fmla="*/ 217714 w 841829"/>
              <a:gd name="connsiteY3" fmla="*/ 58057 h 101600"/>
              <a:gd name="connsiteX4" fmla="*/ 304800 w 841829"/>
              <a:gd name="connsiteY4" fmla="*/ 29029 h 101600"/>
              <a:gd name="connsiteX5" fmla="*/ 464457 w 841829"/>
              <a:gd name="connsiteY5" fmla="*/ 72572 h 101600"/>
              <a:gd name="connsiteX6" fmla="*/ 522514 w 841829"/>
              <a:gd name="connsiteY6" fmla="*/ 101600 h 101600"/>
              <a:gd name="connsiteX7" fmla="*/ 754743 w 841829"/>
              <a:gd name="connsiteY7" fmla="*/ 87086 h 101600"/>
              <a:gd name="connsiteX8" fmla="*/ 841829 w 841829"/>
              <a:gd name="connsiteY8" fmla="*/ 43543 h 101600"/>
              <a:gd name="connsiteX9" fmla="*/ 841829 w 841829"/>
              <a:gd name="connsiteY9" fmla="*/ 29029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1829" h="101600">
                <a:moveTo>
                  <a:pt x="0" y="0"/>
                </a:moveTo>
                <a:cubicBezTo>
                  <a:pt x="24191" y="9676"/>
                  <a:pt x="51371" y="13885"/>
                  <a:pt x="72572" y="29029"/>
                </a:cubicBezTo>
                <a:cubicBezTo>
                  <a:pt x="86767" y="39168"/>
                  <a:pt x="84495" y="69151"/>
                  <a:pt x="101600" y="72572"/>
                </a:cubicBezTo>
                <a:cubicBezTo>
                  <a:pt x="139848" y="80222"/>
                  <a:pt x="179009" y="62895"/>
                  <a:pt x="217714" y="58057"/>
                </a:cubicBezTo>
                <a:cubicBezTo>
                  <a:pt x="246743" y="48381"/>
                  <a:pt x="274795" y="23028"/>
                  <a:pt x="304800" y="29029"/>
                </a:cubicBezTo>
                <a:cubicBezTo>
                  <a:pt x="357892" y="39647"/>
                  <a:pt x="415346" y="48017"/>
                  <a:pt x="464457" y="72572"/>
                </a:cubicBezTo>
                <a:lnTo>
                  <a:pt x="522514" y="101600"/>
                </a:lnTo>
                <a:cubicBezTo>
                  <a:pt x="599924" y="96762"/>
                  <a:pt x="677608" y="95205"/>
                  <a:pt x="754743" y="87086"/>
                </a:cubicBezTo>
                <a:cubicBezTo>
                  <a:pt x="781131" y="84308"/>
                  <a:pt x="823984" y="61388"/>
                  <a:pt x="841829" y="43543"/>
                </a:cubicBezTo>
                <a:lnTo>
                  <a:pt x="841829" y="29029"/>
                </a:lnTo>
              </a:path>
            </a:pathLst>
          </a:cu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 name="Freeform: Shape 8">
            <a:extLst>
              <a:ext uri="{FF2B5EF4-FFF2-40B4-BE49-F238E27FC236}">
                <a16:creationId xmlns:a16="http://schemas.microsoft.com/office/drawing/2014/main" id="{947E3611-9161-4FAA-A6C1-DB460AA839A9}"/>
              </a:ext>
            </a:extLst>
          </p:cNvPr>
          <p:cNvSpPr/>
          <p:nvPr/>
        </p:nvSpPr>
        <p:spPr>
          <a:xfrm>
            <a:off x="7709807" y="1459643"/>
            <a:ext cx="841829" cy="101600"/>
          </a:xfrm>
          <a:custGeom>
            <a:avLst/>
            <a:gdLst>
              <a:gd name="connsiteX0" fmla="*/ 0 w 841829"/>
              <a:gd name="connsiteY0" fmla="*/ 0 h 101600"/>
              <a:gd name="connsiteX1" fmla="*/ 72572 w 841829"/>
              <a:gd name="connsiteY1" fmla="*/ 29029 h 101600"/>
              <a:gd name="connsiteX2" fmla="*/ 101600 w 841829"/>
              <a:gd name="connsiteY2" fmla="*/ 72572 h 101600"/>
              <a:gd name="connsiteX3" fmla="*/ 217714 w 841829"/>
              <a:gd name="connsiteY3" fmla="*/ 58057 h 101600"/>
              <a:gd name="connsiteX4" fmla="*/ 304800 w 841829"/>
              <a:gd name="connsiteY4" fmla="*/ 29029 h 101600"/>
              <a:gd name="connsiteX5" fmla="*/ 464457 w 841829"/>
              <a:gd name="connsiteY5" fmla="*/ 72572 h 101600"/>
              <a:gd name="connsiteX6" fmla="*/ 522514 w 841829"/>
              <a:gd name="connsiteY6" fmla="*/ 101600 h 101600"/>
              <a:gd name="connsiteX7" fmla="*/ 754743 w 841829"/>
              <a:gd name="connsiteY7" fmla="*/ 87086 h 101600"/>
              <a:gd name="connsiteX8" fmla="*/ 841829 w 841829"/>
              <a:gd name="connsiteY8" fmla="*/ 43543 h 101600"/>
              <a:gd name="connsiteX9" fmla="*/ 841829 w 841829"/>
              <a:gd name="connsiteY9" fmla="*/ 29029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1829" h="101600">
                <a:moveTo>
                  <a:pt x="0" y="0"/>
                </a:moveTo>
                <a:cubicBezTo>
                  <a:pt x="24191" y="9676"/>
                  <a:pt x="51371" y="13885"/>
                  <a:pt x="72572" y="29029"/>
                </a:cubicBezTo>
                <a:cubicBezTo>
                  <a:pt x="86767" y="39168"/>
                  <a:pt x="84495" y="69151"/>
                  <a:pt x="101600" y="72572"/>
                </a:cubicBezTo>
                <a:cubicBezTo>
                  <a:pt x="139848" y="80222"/>
                  <a:pt x="179009" y="62895"/>
                  <a:pt x="217714" y="58057"/>
                </a:cubicBezTo>
                <a:cubicBezTo>
                  <a:pt x="246743" y="48381"/>
                  <a:pt x="274795" y="23028"/>
                  <a:pt x="304800" y="29029"/>
                </a:cubicBezTo>
                <a:cubicBezTo>
                  <a:pt x="357892" y="39647"/>
                  <a:pt x="415346" y="48017"/>
                  <a:pt x="464457" y="72572"/>
                </a:cubicBezTo>
                <a:lnTo>
                  <a:pt x="522514" y="101600"/>
                </a:lnTo>
                <a:cubicBezTo>
                  <a:pt x="599924" y="96762"/>
                  <a:pt x="677608" y="95205"/>
                  <a:pt x="754743" y="87086"/>
                </a:cubicBezTo>
                <a:cubicBezTo>
                  <a:pt x="781131" y="84308"/>
                  <a:pt x="823984" y="61388"/>
                  <a:pt x="841829" y="43543"/>
                </a:cubicBezTo>
                <a:lnTo>
                  <a:pt x="841829" y="29029"/>
                </a:lnTo>
              </a:path>
            </a:pathLst>
          </a:cu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aphicFrame>
        <p:nvGraphicFramePr>
          <p:cNvPr id="6" name="Table 5">
            <a:extLst>
              <a:ext uri="{FF2B5EF4-FFF2-40B4-BE49-F238E27FC236}">
                <a16:creationId xmlns:a16="http://schemas.microsoft.com/office/drawing/2014/main" id="{E4DA850A-836F-4CE5-A973-5FBE1BFBA8BA}"/>
              </a:ext>
            </a:extLst>
          </p:cNvPr>
          <p:cNvGraphicFramePr>
            <a:graphicFrameLocks noGrp="1"/>
          </p:cNvGraphicFramePr>
          <p:nvPr>
            <p:extLst>
              <p:ext uri="{D42A27DB-BD31-4B8C-83A1-F6EECF244321}">
                <p14:modId xmlns:p14="http://schemas.microsoft.com/office/powerpoint/2010/main" val="3242613161"/>
              </p:ext>
            </p:extLst>
          </p:nvPr>
        </p:nvGraphicFramePr>
        <p:xfrm>
          <a:off x="0" y="2138942"/>
          <a:ext cx="9144001" cy="3957058"/>
        </p:xfrm>
        <a:graphic>
          <a:graphicData uri="http://schemas.openxmlformats.org/drawingml/2006/table">
            <a:tbl>
              <a:tblPr firstRow="1" bandRow="1">
                <a:tableStyleId>{5C22544A-7EE6-4342-B048-85BDC9FD1C3A}</a:tableStyleId>
              </a:tblPr>
              <a:tblGrid>
                <a:gridCol w="802229">
                  <a:extLst>
                    <a:ext uri="{9D8B030D-6E8A-4147-A177-3AD203B41FA5}">
                      <a16:colId xmlns:a16="http://schemas.microsoft.com/office/drawing/2014/main" val="1182196729"/>
                    </a:ext>
                  </a:extLst>
                </a:gridCol>
                <a:gridCol w="1600437">
                  <a:extLst>
                    <a:ext uri="{9D8B030D-6E8A-4147-A177-3AD203B41FA5}">
                      <a16:colId xmlns:a16="http://schemas.microsoft.com/office/drawing/2014/main" val="2966813618"/>
                    </a:ext>
                  </a:extLst>
                </a:gridCol>
                <a:gridCol w="2275540">
                  <a:extLst>
                    <a:ext uri="{9D8B030D-6E8A-4147-A177-3AD203B41FA5}">
                      <a16:colId xmlns:a16="http://schemas.microsoft.com/office/drawing/2014/main" val="1228139299"/>
                    </a:ext>
                  </a:extLst>
                </a:gridCol>
                <a:gridCol w="2472890">
                  <a:extLst>
                    <a:ext uri="{9D8B030D-6E8A-4147-A177-3AD203B41FA5}">
                      <a16:colId xmlns:a16="http://schemas.microsoft.com/office/drawing/2014/main" val="512461453"/>
                    </a:ext>
                  </a:extLst>
                </a:gridCol>
                <a:gridCol w="1992905">
                  <a:extLst>
                    <a:ext uri="{9D8B030D-6E8A-4147-A177-3AD203B41FA5}">
                      <a16:colId xmlns:a16="http://schemas.microsoft.com/office/drawing/2014/main" val="841286698"/>
                    </a:ext>
                  </a:extLst>
                </a:gridCol>
              </a:tblGrid>
              <a:tr h="1153612">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Temp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Ethanol</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VP in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Ethanoic Acid</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VP in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Propanone</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VP in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8576799"/>
                  </a:ext>
                </a:extLst>
              </a:tr>
              <a:tr h="934482">
                <a:tc>
                  <a:txBody>
                    <a:bodyPr/>
                    <a:lstStyle/>
                    <a:p>
                      <a:pPr algn="ctr"/>
                      <a:r>
                        <a:rPr lang="en-US" sz="1800" b="0" i="1" dirty="0">
                          <a:solidFill>
                            <a:schemeClr val="tx1">
                              <a:lumMod val="95000"/>
                              <a:lumOff val="5000"/>
                            </a:schemeClr>
                          </a:solidFill>
                          <a:latin typeface="Times New Roman" panose="02020603050405020304" pitchFamily="18" charset="0"/>
                          <a:cs typeface="Times New Roman" panose="02020603050405020304" pitchFamily="18" charset="0"/>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a-DK" sz="2400" b="0" dirty="0">
                          <a:solidFill>
                            <a:schemeClr val="tx1">
                              <a:lumMod val="95000"/>
                              <a:lumOff val="5000"/>
                            </a:schemeClr>
                          </a:solidFill>
                          <a:latin typeface="Times New Roman" panose="02020603050405020304" pitchFamily="18" charset="0"/>
                          <a:cs typeface="Times New Roman" panose="02020603050405020304" pitchFamily="18" charset="0"/>
                        </a:rPr>
                        <a:t>25°C</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3672703"/>
                  </a:ext>
                </a:extLst>
              </a:tr>
              <a:tr h="934482">
                <a:tc>
                  <a:txBody>
                    <a:bodyPr/>
                    <a:lstStyle/>
                    <a:p>
                      <a:pPr algn="ctr"/>
                      <a:r>
                        <a:rPr lang="en-US" sz="1800" b="0" i="1" dirty="0">
                          <a:solidFill>
                            <a:schemeClr val="tx1">
                              <a:lumMod val="95000"/>
                              <a:lumOff val="5000"/>
                            </a:schemeClr>
                          </a:solidFill>
                          <a:latin typeface="Times New Roman" panose="02020603050405020304" pitchFamily="18" charset="0"/>
                          <a:cs typeface="Times New Roman" panose="02020603050405020304" pitchFamily="18" charset="0"/>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a-DK" sz="2400" b="0" dirty="0">
                          <a:solidFill>
                            <a:schemeClr val="tx1">
                              <a:lumMod val="95000"/>
                              <a:lumOff val="5000"/>
                            </a:schemeClr>
                          </a:solidFill>
                          <a:latin typeface="Times New Roman" panose="02020603050405020304" pitchFamily="18" charset="0"/>
                          <a:cs typeface="Times New Roman" panose="02020603050405020304" pitchFamily="18" charset="0"/>
                        </a:rPr>
                        <a:t>45°C</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2929098"/>
                  </a:ext>
                </a:extLst>
              </a:tr>
              <a:tr h="934482">
                <a:tc>
                  <a:txBody>
                    <a:bodyPr/>
                    <a:lstStyle/>
                    <a:p>
                      <a:pPr algn="ctr"/>
                      <a:r>
                        <a:rPr lang="en-US" sz="1800" b="0" i="1" dirty="0">
                          <a:solidFill>
                            <a:schemeClr val="tx1">
                              <a:lumMod val="95000"/>
                              <a:lumOff val="5000"/>
                            </a:schemeClr>
                          </a:solidFill>
                          <a:latin typeface="Times New Roman" panose="02020603050405020304" pitchFamily="18" charset="0"/>
                          <a:cs typeface="Times New Roman" panose="02020603050405020304" pitchFamily="18" charset="0"/>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a-DK" sz="2400" b="0" dirty="0">
                          <a:solidFill>
                            <a:schemeClr val="tx1">
                              <a:lumMod val="95000"/>
                              <a:lumOff val="5000"/>
                            </a:schemeClr>
                          </a:solidFill>
                          <a:latin typeface="Times New Roman" panose="02020603050405020304" pitchFamily="18" charset="0"/>
                          <a:cs typeface="Times New Roman" panose="02020603050405020304" pitchFamily="18" charset="0"/>
                        </a:rPr>
                        <a:t>75°C </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6632472"/>
                  </a:ext>
                </a:extLst>
              </a:tr>
            </a:tbl>
          </a:graphicData>
        </a:graphic>
      </p:graphicFrame>
      <p:sp>
        <p:nvSpPr>
          <p:cNvPr id="5" name="TextBox 4">
            <a:extLst>
              <a:ext uri="{FF2B5EF4-FFF2-40B4-BE49-F238E27FC236}">
                <a16:creationId xmlns:a16="http://schemas.microsoft.com/office/drawing/2014/main" id="{F819A2C9-3136-3E6C-F8C4-7B635FB82518}"/>
              </a:ext>
            </a:extLst>
          </p:cNvPr>
          <p:cNvSpPr txBox="1"/>
          <p:nvPr/>
        </p:nvSpPr>
        <p:spPr>
          <a:xfrm>
            <a:off x="0" y="0"/>
            <a:ext cx="2946805" cy="1477328"/>
          </a:xfrm>
          <a:prstGeom prst="rect">
            <a:avLst/>
          </a:prstGeom>
          <a:solidFill>
            <a:schemeClr val="bg1">
              <a:lumMod val="85000"/>
            </a:schemeClr>
          </a:solidFill>
        </p:spPr>
        <p:txBody>
          <a:bodyPr wrap="square" rtlCol="0">
            <a:spAutoFit/>
          </a:bodyPr>
          <a:lstStyle/>
          <a:p>
            <a:pPr marL="0" marR="0" indent="0" algn="ctr"/>
            <a:r>
              <a:rPr lang="en-US" sz="1800" kern="1200" dirty="0">
                <a:ln>
                  <a:noFill/>
                </a:ln>
                <a:solidFill>
                  <a:srgbClr val="000000"/>
                </a:solidFill>
                <a:effectLst/>
                <a:latin typeface="Times New Roman" panose="02020603050405020304" pitchFamily="18" charset="0"/>
              </a:rPr>
              <a:t>3 corked bottles </a:t>
            </a:r>
            <a:br>
              <a:rPr lang="en-US" sz="1800" kern="1200" dirty="0">
                <a:ln>
                  <a:noFill/>
                </a:ln>
                <a:solidFill>
                  <a:srgbClr val="000000"/>
                </a:solidFill>
                <a:effectLst/>
                <a:latin typeface="Times New Roman" panose="02020603050405020304" pitchFamily="18" charset="0"/>
              </a:rPr>
            </a:br>
            <a:r>
              <a:rPr lang="en-US" sz="1800" kern="1200" dirty="0">
                <a:ln>
                  <a:noFill/>
                </a:ln>
                <a:solidFill>
                  <a:srgbClr val="000000"/>
                </a:solidFill>
                <a:effectLst/>
                <a:latin typeface="Times New Roman" panose="02020603050405020304" pitchFamily="18" charset="0"/>
              </a:rPr>
              <a:t>with equal volumes</a:t>
            </a:r>
            <a:br>
              <a:rPr lang="en-US" sz="1800" kern="1200" dirty="0">
                <a:ln>
                  <a:noFill/>
                </a:ln>
                <a:solidFill>
                  <a:srgbClr val="000000"/>
                </a:solidFill>
                <a:effectLst/>
                <a:latin typeface="Times New Roman" panose="02020603050405020304" pitchFamily="18" charset="0"/>
              </a:rPr>
            </a:br>
            <a:r>
              <a:rPr lang="en-US" sz="1800" kern="1200" dirty="0">
                <a:ln>
                  <a:noFill/>
                </a:ln>
                <a:solidFill>
                  <a:srgbClr val="000000"/>
                </a:solidFill>
                <a:effectLst/>
                <a:latin typeface="Times New Roman" panose="02020603050405020304" pitchFamily="18" charset="0"/>
              </a:rPr>
              <a:t>of different liquids.   </a:t>
            </a:r>
            <a:br>
              <a:rPr lang="en-US" sz="1800" kern="1200" dirty="0">
                <a:ln>
                  <a:noFill/>
                </a:ln>
                <a:solidFill>
                  <a:srgbClr val="000000"/>
                </a:solidFill>
                <a:effectLst/>
                <a:latin typeface="Times New Roman" panose="02020603050405020304" pitchFamily="18" charset="0"/>
              </a:rPr>
            </a:br>
            <a:r>
              <a:rPr lang="en-US" sz="1800" kern="1200" dirty="0">
                <a:ln>
                  <a:noFill/>
                </a:ln>
                <a:solidFill>
                  <a:srgbClr val="000000"/>
                </a:solidFill>
                <a:effectLst/>
                <a:latin typeface="Times New Roman" panose="02020603050405020304" pitchFamily="18" charset="0"/>
              </a:rPr>
              <a:t>What happens as we </a:t>
            </a:r>
            <a:br>
              <a:rPr lang="en-US" sz="1800" kern="1200" dirty="0">
                <a:ln>
                  <a:noFill/>
                </a:ln>
                <a:solidFill>
                  <a:srgbClr val="000000"/>
                </a:solidFill>
                <a:effectLst/>
                <a:latin typeface="Times New Roman" panose="02020603050405020304" pitchFamily="18" charset="0"/>
              </a:rPr>
            </a:br>
            <a:r>
              <a:rPr lang="en-US" sz="1800" kern="1200" dirty="0">
                <a:ln>
                  <a:noFill/>
                </a:ln>
                <a:solidFill>
                  <a:srgbClr val="000000"/>
                </a:solidFill>
                <a:effectLst/>
                <a:latin typeface="Times New Roman" panose="02020603050405020304" pitchFamily="18" charset="0"/>
              </a:rPr>
              <a:t>heat them slowly.</a:t>
            </a:r>
            <a:endParaRPr lang="en-US" sz="1800" kern="1400" dirty="0">
              <a:ln>
                <a:noFill/>
              </a:ln>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17708123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2361F-108A-8A18-C975-C3688974E88B}"/>
            </a:ext>
          </a:extLst>
        </p:cNvPr>
        <p:cNvGrpSpPr/>
        <p:nvPr/>
      </p:nvGrpSpPr>
      <p:grpSpPr>
        <a:xfrm>
          <a:off x="0" y="0"/>
          <a:ext cx="0" cy="0"/>
          <a:chOff x="0" y="0"/>
          <a:chExt cx="0" cy="0"/>
        </a:xfrm>
      </p:grpSpPr>
      <p:pic>
        <p:nvPicPr>
          <p:cNvPr id="11266" name="Picture 2" descr="Image result for erlenmeyer flask drawing">
            <a:extLst>
              <a:ext uri="{FF2B5EF4-FFF2-40B4-BE49-F238E27FC236}">
                <a16:creationId xmlns:a16="http://schemas.microsoft.com/office/drawing/2014/main" id="{6F91844F-55FF-7DE6-2776-C82FF57DC1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81969" y="258586"/>
            <a:ext cx="1104900" cy="173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1267" name="Picture 3" descr="Image result for erlenmeyer flask drawing">
            <a:extLst>
              <a:ext uri="{FF2B5EF4-FFF2-40B4-BE49-F238E27FC236}">
                <a16:creationId xmlns:a16="http://schemas.microsoft.com/office/drawing/2014/main" id="{19E9EB47-BA31-63C6-C9B3-0C1F33D889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258586"/>
            <a:ext cx="1103313" cy="173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1268" name="Picture 4" descr="Image result for erlenmeyer flask drawing">
            <a:extLst>
              <a:ext uri="{FF2B5EF4-FFF2-40B4-BE49-F238E27FC236}">
                <a16:creationId xmlns:a16="http://schemas.microsoft.com/office/drawing/2014/main" id="{84BDC213-2B1D-CF33-6519-FFC172EE13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0313" y="258586"/>
            <a:ext cx="1106487" cy="173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4" name="Freeform: Shape 3">
            <a:extLst>
              <a:ext uri="{FF2B5EF4-FFF2-40B4-BE49-F238E27FC236}">
                <a16:creationId xmlns:a16="http://schemas.microsoft.com/office/drawing/2014/main" id="{7EA3E731-5BAA-9855-A5EA-D8ED1FBEF1C7}"/>
              </a:ext>
            </a:extLst>
          </p:cNvPr>
          <p:cNvSpPr/>
          <p:nvPr/>
        </p:nvSpPr>
        <p:spPr>
          <a:xfrm>
            <a:off x="3213051" y="1408843"/>
            <a:ext cx="841829" cy="101600"/>
          </a:xfrm>
          <a:custGeom>
            <a:avLst/>
            <a:gdLst>
              <a:gd name="connsiteX0" fmla="*/ 0 w 841829"/>
              <a:gd name="connsiteY0" fmla="*/ 0 h 101600"/>
              <a:gd name="connsiteX1" fmla="*/ 72572 w 841829"/>
              <a:gd name="connsiteY1" fmla="*/ 29029 h 101600"/>
              <a:gd name="connsiteX2" fmla="*/ 101600 w 841829"/>
              <a:gd name="connsiteY2" fmla="*/ 72572 h 101600"/>
              <a:gd name="connsiteX3" fmla="*/ 217714 w 841829"/>
              <a:gd name="connsiteY3" fmla="*/ 58057 h 101600"/>
              <a:gd name="connsiteX4" fmla="*/ 304800 w 841829"/>
              <a:gd name="connsiteY4" fmla="*/ 29029 h 101600"/>
              <a:gd name="connsiteX5" fmla="*/ 464457 w 841829"/>
              <a:gd name="connsiteY5" fmla="*/ 72572 h 101600"/>
              <a:gd name="connsiteX6" fmla="*/ 522514 w 841829"/>
              <a:gd name="connsiteY6" fmla="*/ 101600 h 101600"/>
              <a:gd name="connsiteX7" fmla="*/ 754743 w 841829"/>
              <a:gd name="connsiteY7" fmla="*/ 87086 h 101600"/>
              <a:gd name="connsiteX8" fmla="*/ 841829 w 841829"/>
              <a:gd name="connsiteY8" fmla="*/ 43543 h 101600"/>
              <a:gd name="connsiteX9" fmla="*/ 841829 w 841829"/>
              <a:gd name="connsiteY9" fmla="*/ 29029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1829" h="101600">
                <a:moveTo>
                  <a:pt x="0" y="0"/>
                </a:moveTo>
                <a:cubicBezTo>
                  <a:pt x="24191" y="9676"/>
                  <a:pt x="51371" y="13885"/>
                  <a:pt x="72572" y="29029"/>
                </a:cubicBezTo>
                <a:cubicBezTo>
                  <a:pt x="86767" y="39168"/>
                  <a:pt x="84495" y="69151"/>
                  <a:pt x="101600" y="72572"/>
                </a:cubicBezTo>
                <a:cubicBezTo>
                  <a:pt x="139848" y="80222"/>
                  <a:pt x="179009" y="62895"/>
                  <a:pt x="217714" y="58057"/>
                </a:cubicBezTo>
                <a:cubicBezTo>
                  <a:pt x="246743" y="48381"/>
                  <a:pt x="274795" y="23028"/>
                  <a:pt x="304800" y="29029"/>
                </a:cubicBezTo>
                <a:cubicBezTo>
                  <a:pt x="357892" y="39647"/>
                  <a:pt x="415346" y="48017"/>
                  <a:pt x="464457" y="72572"/>
                </a:cubicBezTo>
                <a:lnTo>
                  <a:pt x="522514" y="101600"/>
                </a:lnTo>
                <a:cubicBezTo>
                  <a:pt x="599924" y="96762"/>
                  <a:pt x="677608" y="95205"/>
                  <a:pt x="754743" y="87086"/>
                </a:cubicBezTo>
                <a:cubicBezTo>
                  <a:pt x="781131" y="84308"/>
                  <a:pt x="823984" y="61388"/>
                  <a:pt x="841829" y="43543"/>
                </a:cubicBezTo>
                <a:lnTo>
                  <a:pt x="841829" y="29029"/>
                </a:lnTo>
              </a:path>
            </a:pathLst>
          </a:cu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 name="Freeform: Shape 7">
            <a:extLst>
              <a:ext uri="{FF2B5EF4-FFF2-40B4-BE49-F238E27FC236}">
                <a16:creationId xmlns:a16="http://schemas.microsoft.com/office/drawing/2014/main" id="{3CAF9F63-94BA-A7A3-5990-9D6E656B9BDD}"/>
              </a:ext>
            </a:extLst>
          </p:cNvPr>
          <p:cNvSpPr/>
          <p:nvPr/>
        </p:nvSpPr>
        <p:spPr>
          <a:xfrm>
            <a:off x="5560785" y="1408843"/>
            <a:ext cx="841829" cy="101600"/>
          </a:xfrm>
          <a:custGeom>
            <a:avLst/>
            <a:gdLst>
              <a:gd name="connsiteX0" fmla="*/ 0 w 841829"/>
              <a:gd name="connsiteY0" fmla="*/ 0 h 101600"/>
              <a:gd name="connsiteX1" fmla="*/ 72572 w 841829"/>
              <a:gd name="connsiteY1" fmla="*/ 29029 h 101600"/>
              <a:gd name="connsiteX2" fmla="*/ 101600 w 841829"/>
              <a:gd name="connsiteY2" fmla="*/ 72572 h 101600"/>
              <a:gd name="connsiteX3" fmla="*/ 217714 w 841829"/>
              <a:gd name="connsiteY3" fmla="*/ 58057 h 101600"/>
              <a:gd name="connsiteX4" fmla="*/ 304800 w 841829"/>
              <a:gd name="connsiteY4" fmla="*/ 29029 h 101600"/>
              <a:gd name="connsiteX5" fmla="*/ 464457 w 841829"/>
              <a:gd name="connsiteY5" fmla="*/ 72572 h 101600"/>
              <a:gd name="connsiteX6" fmla="*/ 522514 w 841829"/>
              <a:gd name="connsiteY6" fmla="*/ 101600 h 101600"/>
              <a:gd name="connsiteX7" fmla="*/ 754743 w 841829"/>
              <a:gd name="connsiteY7" fmla="*/ 87086 h 101600"/>
              <a:gd name="connsiteX8" fmla="*/ 841829 w 841829"/>
              <a:gd name="connsiteY8" fmla="*/ 43543 h 101600"/>
              <a:gd name="connsiteX9" fmla="*/ 841829 w 841829"/>
              <a:gd name="connsiteY9" fmla="*/ 29029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1829" h="101600">
                <a:moveTo>
                  <a:pt x="0" y="0"/>
                </a:moveTo>
                <a:cubicBezTo>
                  <a:pt x="24191" y="9676"/>
                  <a:pt x="51371" y="13885"/>
                  <a:pt x="72572" y="29029"/>
                </a:cubicBezTo>
                <a:cubicBezTo>
                  <a:pt x="86767" y="39168"/>
                  <a:pt x="84495" y="69151"/>
                  <a:pt x="101600" y="72572"/>
                </a:cubicBezTo>
                <a:cubicBezTo>
                  <a:pt x="139848" y="80222"/>
                  <a:pt x="179009" y="62895"/>
                  <a:pt x="217714" y="58057"/>
                </a:cubicBezTo>
                <a:cubicBezTo>
                  <a:pt x="246743" y="48381"/>
                  <a:pt x="274795" y="23028"/>
                  <a:pt x="304800" y="29029"/>
                </a:cubicBezTo>
                <a:cubicBezTo>
                  <a:pt x="357892" y="39647"/>
                  <a:pt x="415346" y="48017"/>
                  <a:pt x="464457" y="72572"/>
                </a:cubicBezTo>
                <a:lnTo>
                  <a:pt x="522514" y="101600"/>
                </a:lnTo>
                <a:cubicBezTo>
                  <a:pt x="599924" y="96762"/>
                  <a:pt x="677608" y="95205"/>
                  <a:pt x="754743" y="87086"/>
                </a:cubicBezTo>
                <a:cubicBezTo>
                  <a:pt x="781131" y="84308"/>
                  <a:pt x="823984" y="61388"/>
                  <a:pt x="841829" y="43543"/>
                </a:cubicBezTo>
                <a:lnTo>
                  <a:pt x="841829" y="29029"/>
                </a:lnTo>
              </a:path>
            </a:pathLst>
          </a:cu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 name="Freeform: Shape 8">
            <a:extLst>
              <a:ext uri="{FF2B5EF4-FFF2-40B4-BE49-F238E27FC236}">
                <a16:creationId xmlns:a16="http://schemas.microsoft.com/office/drawing/2014/main" id="{F0F38AB1-A691-A661-59E4-E1A2DD81EB6A}"/>
              </a:ext>
            </a:extLst>
          </p:cNvPr>
          <p:cNvSpPr/>
          <p:nvPr/>
        </p:nvSpPr>
        <p:spPr>
          <a:xfrm>
            <a:off x="7709807" y="1459643"/>
            <a:ext cx="841829" cy="101600"/>
          </a:xfrm>
          <a:custGeom>
            <a:avLst/>
            <a:gdLst>
              <a:gd name="connsiteX0" fmla="*/ 0 w 841829"/>
              <a:gd name="connsiteY0" fmla="*/ 0 h 101600"/>
              <a:gd name="connsiteX1" fmla="*/ 72572 w 841829"/>
              <a:gd name="connsiteY1" fmla="*/ 29029 h 101600"/>
              <a:gd name="connsiteX2" fmla="*/ 101600 w 841829"/>
              <a:gd name="connsiteY2" fmla="*/ 72572 h 101600"/>
              <a:gd name="connsiteX3" fmla="*/ 217714 w 841829"/>
              <a:gd name="connsiteY3" fmla="*/ 58057 h 101600"/>
              <a:gd name="connsiteX4" fmla="*/ 304800 w 841829"/>
              <a:gd name="connsiteY4" fmla="*/ 29029 h 101600"/>
              <a:gd name="connsiteX5" fmla="*/ 464457 w 841829"/>
              <a:gd name="connsiteY5" fmla="*/ 72572 h 101600"/>
              <a:gd name="connsiteX6" fmla="*/ 522514 w 841829"/>
              <a:gd name="connsiteY6" fmla="*/ 101600 h 101600"/>
              <a:gd name="connsiteX7" fmla="*/ 754743 w 841829"/>
              <a:gd name="connsiteY7" fmla="*/ 87086 h 101600"/>
              <a:gd name="connsiteX8" fmla="*/ 841829 w 841829"/>
              <a:gd name="connsiteY8" fmla="*/ 43543 h 101600"/>
              <a:gd name="connsiteX9" fmla="*/ 841829 w 841829"/>
              <a:gd name="connsiteY9" fmla="*/ 29029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1829" h="101600">
                <a:moveTo>
                  <a:pt x="0" y="0"/>
                </a:moveTo>
                <a:cubicBezTo>
                  <a:pt x="24191" y="9676"/>
                  <a:pt x="51371" y="13885"/>
                  <a:pt x="72572" y="29029"/>
                </a:cubicBezTo>
                <a:cubicBezTo>
                  <a:pt x="86767" y="39168"/>
                  <a:pt x="84495" y="69151"/>
                  <a:pt x="101600" y="72572"/>
                </a:cubicBezTo>
                <a:cubicBezTo>
                  <a:pt x="139848" y="80222"/>
                  <a:pt x="179009" y="62895"/>
                  <a:pt x="217714" y="58057"/>
                </a:cubicBezTo>
                <a:cubicBezTo>
                  <a:pt x="246743" y="48381"/>
                  <a:pt x="274795" y="23028"/>
                  <a:pt x="304800" y="29029"/>
                </a:cubicBezTo>
                <a:cubicBezTo>
                  <a:pt x="357892" y="39647"/>
                  <a:pt x="415346" y="48017"/>
                  <a:pt x="464457" y="72572"/>
                </a:cubicBezTo>
                <a:lnTo>
                  <a:pt x="522514" y="101600"/>
                </a:lnTo>
                <a:cubicBezTo>
                  <a:pt x="599924" y="96762"/>
                  <a:pt x="677608" y="95205"/>
                  <a:pt x="754743" y="87086"/>
                </a:cubicBezTo>
                <a:cubicBezTo>
                  <a:pt x="781131" y="84308"/>
                  <a:pt x="823984" y="61388"/>
                  <a:pt x="841829" y="43543"/>
                </a:cubicBezTo>
                <a:lnTo>
                  <a:pt x="841829" y="29029"/>
                </a:lnTo>
              </a:path>
            </a:pathLst>
          </a:cu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aphicFrame>
        <p:nvGraphicFramePr>
          <p:cNvPr id="6" name="Table 5">
            <a:extLst>
              <a:ext uri="{FF2B5EF4-FFF2-40B4-BE49-F238E27FC236}">
                <a16:creationId xmlns:a16="http://schemas.microsoft.com/office/drawing/2014/main" id="{24AF7FE7-5889-A680-34C3-A79054FA8A30}"/>
              </a:ext>
            </a:extLst>
          </p:cNvPr>
          <p:cNvGraphicFramePr>
            <a:graphicFrameLocks noGrp="1"/>
          </p:cNvGraphicFramePr>
          <p:nvPr>
            <p:extLst>
              <p:ext uri="{D42A27DB-BD31-4B8C-83A1-F6EECF244321}">
                <p14:modId xmlns:p14="http://schemas.microsoft.com/office/powerpoint/2010/main" val="3872066294"/>
              </p:ext>
            </p:extLst>
          </p:nvPr>
        </p:nvGraphicFramePr>
        <p:xfrm>
          <a:off x="0" y="2138942"/>
          <a:ext cx="9144001" cy="3957058"/>
        </p:xfrm>
        <a:graphic>
          <a:graphicData uri="http://schemas.openxmlformats.org/drawingml/2006/table">
            <a:tbl>
              <a:tblPr firstRow="1" bandRow="1">
                <a:tableStyleId>{5C22544A-7EE6-4342-B048-85BDC9FD1C3A}</a:tableStyleId>
              </a:tblPr>
              <a:tblGrid>
                <a:gridCol w="802229">
                  <a:extLst>
                    <a:ext uri="{9D8B030D-6E8A-4147-A177-3AD203B41FA5}">
                      <a16:colId xmlns:a16="http://schemas.microsoft.com/office/drawing/2014/main" val="1182196729"/>
                    </a:ext>
                  </a:extLst>
                </a:gridCol>
                <a:gridCol w="1600437">
                  <a:extLst>
                    <a:ext uri="{9D8B030D-6E8A-4147-A177-3AD203B41FA5}">
                      <a16:colId xmlns:a16="http://schemas.microsoft.com/office/drawing/2014/main" val="2966813618"/>
                    </a:ext>
                  </a:extLst>
                </a:gridCol>
                <a:gridCol w="2275540">
                  <a:extLst>
                    <a:ext uri="{9D8B030D-6E8A-4147-A177-3AD203B41FA5}">
                      <a16:colId xmlns:a16="http://schemas.microsoft.com/office/drawing/2014/main" val="1228139299"/>
                    </a:ext>
                  </a:extLst>
                </a:gridCol>
                <a:gridCol w="2472890">
                  <a:extLst>
                    <a:ext uri="{9D8B030D-6E8A-4147-A177-3AD203B41FA5}">
                      <a16:colId xmlns:a16="http://schemas.microsoft.com/office/drawing/2014/main" val="512461453"/>
                    </a:ext>
                  </a:extLst>
                </a:gridCol>
                <a:gridCol w="1992905">
                  <a:extLst>
                    <a:ext uri="{9D8B030D-6E8A-4147-A177-3AD203B41FA5}">
                      <a16:colId xmlns:a16="http://schemas.microsoft.com/office/drawing/2014/main" val="841286698"/>
                    </a:ext>
                  </a:extLst>
                </a:gridCol>
              </a:tblGrid>
              <a:tr h="1153612">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Temp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Ethanol</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VP in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Ethanoic Acid</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VP in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Propanone</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VP in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8576799"/>
                  </a:ext>
                </a:extLst>
              </a:tr>
              <a:tr h="934482">
                <a:tc>
                  <a:txBody>
                    <a:bodyPr/>
                    <a:lstStyle/>
                    <a:p>
                      <a:pPr algn="ctr"/>
                      <a:r>
                        <a:rPr lang="en-US" sz="1800" b="0" i="1" dirty="0">
                          <a:solidFill>
                            <a:schemeClr val="tx1">
                              <a:lumMod val="95000"/>
                              <a:lumOff val="5000"/>
                            </a:schemeClr>
                          </a:solidFill>
                          <a:latin typeface="Times New Roman" panose="02020603050405020304" pitchFamily="18" charset="0"/>
                          <a:cs typeface="Times New Roman" panose="02020603050405020304" pitchFamily="18" charset="0"/>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a-DK" sz="2400" b="0" dirty="0">
                          <a:solidFill>
                            <a:schemeClr val="tx1">
                              <a:lumMod val="95000"/>
                              <a:lumOff val="5000"/>
                            </a:schemeClr>
                          </a:solidFill>
                          <a:latin typeface="Times New Roman" panose="02020603050405020304" pitchFamily="18" charset="0"/>
                          <a:cs typeface="Times New Roman" panose="02020603050405020304" pitchFamily="18" charset="0"/>
                        </a:rPr>
                        <a:t>25°C</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8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0000CC"/>
                          </a:solidFill>
                          <a:latin typeface="Times New Roman" panose="02020603050405020304" pitchFamily="18" charset="0"/>
                          <a:cs typeface="Times New Roman" panose="02020603050405020304" pitchFamily="18" charset="0"/>
                        </a:rPr>
                        <a:t>3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31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3672703"/>
                  </a:ext>
                </a:extLst>
              </a:tr>
              <a:tr h="934482">
                <a:tc>
                  <a:txBody>
                    <a:bodyPr/>
                    <a:lstStyle/>
                    <a:p>
                      <a:pPr algn="ctr"/>
                      <a:r>
                        <a:rPr lang="en-US" sz="1800" b="0" i="1" dirty="0">
                          <a:solidFill>
                            <a:schemeClr val="tx1">
                              <a:lumMod val="95000"/>
                              <a:lumOff val="5000"/>
                            </a:schemeClr>
                          </a:solidFill>
                          <a:latin typeface="Times New Roman" panose="02020603050405020304" pitchFamily="18" charset="0"/>
                          <a:cs typeface="Times New Roman" panose="02020603050405020304" pitchFamily="18" charset="0"/>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a-DK" sz="2400" b="0" dirty="0">
                          <a:solidFill>
                            <a:schemeClr val="tx1">
                              <a:lumMod val="95000"/>
                              <a:lumOff val="5000"/>
                            </a:schemeClr>
                          </a:solidFill>
                          <a:latin typeface="Times New Roman" panose="02020603050405020304" pitchFamily="18" charset="0"/>
                          <a:cs typeface="Times New Roman" panose="02020603050405020304" pitchFamily="18" charset="0"/>
                        </a:rPr>
                        <a:t>45°C</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22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0000CC"/>
                          </a:solidFill>
                          <a:latin typeface="Times New Roman" panose="02020603050405020304" pitchFamily="18" charset="0"/>
                          <a:cs typeface="Times New Roman" panose="02020603050405020304" pitchFamily="18" charset="0"/>
                        </a:rPr>
                        <a:t>6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70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2929098"/>
                  </a:ext>
                </a:extLst>
              </a:tr>
              <a:tr h="934482">
                <a:tc>
                  <a:txBody>
                    <a:bodyPr/>
                    <a:lstStyle/>
                    <a:p>
                      <a:pPr algn="ctr"/>
                      <a:r>
                        <a:rPr lang="en-US" sz="1800" b="0" i="1" dirty="0">
                          <a:solidFill>
                            <a:schemeClr val="tx1">
                              <a:lumMod val="95000"/>
                              <a:lumOff val="5000"/>
                            </a:schemeClr>
                          </a:solidFill>
                          <a:latin typeface="Times New Roman" panose="02020603050405020304" pitchFamily="18" charset="0"/>
                          <a:cs typeface="Times New Roman" panose="02020603050405020304" pitchFamily="18" charset="0"/>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a-DK" sz="2400" b="0" dirty="0">
                          <a:solidFill>
                            <a:schemeClr val="tx1">
                              <a:lumMod val="95000"/>
                              <a:lumOff val="5000"/>
                            </a:schemeClr>
                          </a:solidFill>
                          <a:latin typeface="Times New Roman" panose="02020603050405020304" pitchFamily="18" charset="0"/>
                          <a:cs typeface="Times New Roman" panose="02020603050405020304" pitchFamily="18" charset="0"/>
                        </a:rPr>
                        <a:t>75°C </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88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0000CC"/>
                          </a:solidFill>
                          <a:latin typeface="Times New Roman" panose="02020603050405020304" pitchFamily="18" charset="0"/>
                          <a:cs typeface="Times New Roman" panose="02020603050405020304" pitchFamily="18" charset="0"/>
                        </a:rPr>
                        <a:t>23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180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6632472"/>
                  </a:ext>
                </a:extLst>
              </a:tr>
            </a:tbl>
          </a:graphicData>
        </a:graphic>
      </p:graphicFrame>
      <p:sp>
        <p:nvSpPr>
          <p:cNvPr id="2" name="TextBox 1">
            <a:extLst>
              <a:ext uri="{FF2B5EF4-FFF2-40B4-BE49-F238E27FC236}">
                <a16:creationId xmlns:a16="http://schemas.microsoft.com/office/drawing/2014/main" id="{3F14041B-14C5-54C2-C3DE-4EA581535D57}"/>
              </a:ext>
            </a:extLst>
          </p:cNvPr>
          <p:cNvSpPr txBox="1"/>
          <p:nvPr/>
        </p:nvSpPr>
        <p:spPr>
          <a:xfrm>
            <a:off x="0" y="6248400"/>
            <a:ext cx="9144000" cy="461665"/>
          </a:xfrm>
          <a:prstGeom prst="rect">
            <a:avLst/>
          </a:prstGeom>
          <a:solidFill>
            <a:schemeClr val="bg1">
              <a:lumMod val="95000"/>
            </a:schemeClr>
          </a:solid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Congenial" panose="02000503040000020004" pitchFamily="2" charset="0"/>
                <a:ea typeface="+mn-ea"/>
                <a:cs typeface="+mn-cs"/>
              </a:rPr>
              <a:t>The propanone bottle will EXPLODE first.  </a:t>
            </a:r>
          </a:p>
        </p:txBody>
      </p:sp>
      <p:sp>
        <p:nvSpPr>
          <p:cNvPr id="5" name="TextBox 4">
            <a:extLst>
              <a:ext uri="{FF2B5EF4-FFF2-40B4-BE49-F238E27FC236}">
                <a16:creationId xmlns:a16="http://schemas.microsoft.com/office/drawing/2014/main" id="{207D2D7A-3D59-9B53-8344-5F9A0376FC2B}"/>
              </a:ext>
            </a:extLst>
          </p:cNvPr>
          <p:cNvSpPr txBox="1"/>
          <p:nvPr/>
        </p:nvSpPr>
        <p:spPr>
          <a:xfrm>
            <a:off x="0" y="0"/>
            <a:ext cx="2946805" cy="1477328"/>
          </a:xfrm>
          <a:prstGeom prst="rect">
            <a:avLst/>
          </a:prstGeom>
          <a:solidFill>
            <a:schemeClr val="bg1">
              <a:lumMod val="85000"/>
            </a:schemeClr>
          </a:solidFill>
        </p:spPr>
        <p:txBody>
          <a:bodyPr wrap="square" rtlCol="0">
            <a:spAutoFit/>
          </a:bodyPr>
          <a:lstStyle/>
          <a:p>
            <a:pPr marL="0" marR="0" indent="0" algn="ctr"/>
            <a:r>
              <a:rPr lang="en-US" sz="1800" kern="1200" dirty="0">
                <a:ln>
                  <a:noFill/>
                </a:ln>
                <a:solidFill>
                  <a:srgbClr val="000000"/>
                </a:solidFill>
                <a:effectLst/>
                <a:latin typeface="Times New Roman" panose="02020603050405020304" pitchFamily="18" charset="0"/>
              </a:rPr>
              <a:t>3 corked bottles </a:t>
            </a:r>
            <a:br>
              <a:rPr lang="en-US" sz="1800" kern="1200" dirty="0">
                <a:ln>
                  <a:noFill/>
                </a:ln>
                <a:solidFill>
                  <a:srgbClr val="000000"/>
                </a:solidFill>
                <a:effectLst/>
                <a:latin typeface="Times New Roman" panose="02020603050405020304" pitchFamily="18" charset="0"/>
              </a:rPr>
            </a:br>
            <a:r>
              <a:rPr lang="en-US" sz="1800" kern="1200" dirty="0">
                <a:ln>
                  <a:noFill/>
                </a:ln>
                <a:solidFill>
                  <a:srgbClr val="000000"/>
                </a:solidFill>
                <a:effectLst/>
                <a:latin typeface="Times New Roman" panose="02020603050405020304" pitchFamily="18" charset="0"/>
              </a:rPr>
              <a:t>with equal volumes</a:t>
            </a:r>
            <a:br>
              <a:rPr lang="en-US" sz="1800" kern="1200" dirty="0">
                <a:ln>
                  <a:noFill/>
                </a:ln>
                <a:solidFill>
                  <a:srgbClr val="000000"/>
                </a:solidFill>
                <a:effectLst/>
                <a:latin typeface="Times New Roman" panose="02020603050405020304" pitchFamily="18" charset="0"/>
              </a:rPr>
            </a:br>
            <a:r>
              <a:rPr lang="en-US" sz="1800" kern="1200" dirty="0">
                <a:ln>
                  <a:noFill/>
                </a:ln>
                <a:solidFill>
                  <a:srgbClr val="000000"/>
                </a:solidFill>
                <a:effectLst/>
                <a:latin typeface="Times New Roman" panose="02020603050405020304" pitchFamily="18" charset="0"/>
              </a:rPr>
              <a:t>of different liquids.   </a:t>
            </a:r>
            <a:br>
              <a:rPr lang="en-US" sz="1800" kern="1200" dirty="0">
                <a:ln>
                  <a:noFill/>
                </a:ln>
                <a:solidFill>
                  <a:srgbClr val="000000"/>
                </a:solidFill>
                <a:effectLst/>
                <a:latin typeface="Times New Roman" panose="02020603050405020304" pitchFamily="18" charset="0"/>
              </a:rPr>
            </a:br>
            <a:r>
              <a:rPr lang="en-US" sz="1800" kern="1200" dirty="0">
                <a:ln>
                  <a:noFill/>
                </a:ln>
                <a:solidFill>
                  <a:srgbClr val="000000"/>
                </a:solidFill>
                <a:effectLst/>
                <a:latin typeface="Times New Roman" panose="02020603050405020304" pitchFamily="18" charset="0"/>
              </a:rPr>
              <a:t>What happens as we </a:t>
            </a:r>
            <a:br>
              <a:rPr lang="en-US" sz="1800" kern="1200" dirty="0">
                <a:ln>
                  <a:noFill/>
                </a:ln>
                <a:solidFill>
                  <a:srgbClr val="000000"/>
                </a:solidFill>
                <a:effectLst/>
                <a:latin typeface="Times New Roman" panose="02020603050405020304" pitchFamily="18" charset="0"/>
              </a:rPr>
            </a:br>
            <a:r>
              <a:rPr lang="en-US" sz="1800" kern="1200" dirty="0">
                <a:ln>
                  <a:noFill/>
                </a:ln>
                <a:solidFill>
                  <a:srgbClr val="000000"/>
                </a:solidFill>
                <a:effectLst/>
                <a:latin typeface="Times New Roman" panose="02020603050405020304" pitchFamily="18" charset="0"/>
              </a:rPr>
              <a:t>heat them slowly.</a:t>
            </a:r>
            <a:endParaRPr lang="en-US" sz="1800" kern="1400" dirty="0">
              <a:ln>
                <a:noFill/>
              </a:ln>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28425081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0C7DCC-F307-48C8-B357-BC684D3E3A0C}"/>
              </a:ext>
            </a:extLst>
          </p:cNvPr>
          <p:cNvSpPr txBox="1"/>
          <p:nvPr/>
        </p:nvSpPr>
        <p:spPr>
          <a:xfrm>
            <a:off x="0" y="0"/>
            <a:ext cx="8686800" cy="1846659"/>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Phases class #4</a:t>
            </a:r>
          </a:p>
          <a:p>
            <a:endParaRPr lang="en-US" sz="4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735188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0C7DCC-F307-48C8-B357-BC684D3E3A0C}"/>
              </a:ext>
            </a:extLst>
          </p:cNvPr>
          <p:cNvSpPr txBox="1"/>
          <p:nvPr/>
        </p:nvSpPr>
        <p:spPr>
          <a:xfrm>
            <a:off x="0" y="0"/>
            <a:ext cx="9144000" cy="5570756"/>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Table H tells us 3 different things…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74.  </a:t>
            </a:r>
            <a:r>
              <a:rPr lang="en-US" sz="2400" u="sng" dirty="0">
                <a:latin typeface="Times New Roman" panose="02020603050405020304" pitchFamily="18" charset="0"/>
                <a:cs typeface="Times New Roman" panose="02020603050405020304" pitchFamily="18" charset="0"/>
              </a:rPr>
              <a:t>Tells us the vapor pressure</a:t>
            </a:r>
            <a:r>
              <a:rPr lang="en-US" sz="2400" dirty="0">
                <a:latin typeface="Times New Roman" panose="02020603050405020304" pitchFamily="18" charset="0"/>
                <a:cs typeface="Times New Roman" panose="02020603050405020304" pitchFamily="18" charset="0"/>
              </a:rPr>
              <a:t> of 4 liquids, at many pressures.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Vapor pressure is the extra pressure inside of a closed system,</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caused by the evaporation of a liquid.  </a:t>
            </a: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a:solidFill>
                  <a:srgbClr val="0000CC"/>
                </a:solidFill>
                <a:latin typeface="Times New Roman" panose="02020603050405020304" pitchFamily="18" charset="0"/>
                <a:cs typeface="Times New Roman" panose="02020603050405020304" pitchFamily="18" charset="0"/>
              </a:rPr>
              <a:t>Some liquids evaporate easier (higher VP, weaker IMF)</a:t>
            </a:r>
            <a:br>
              <a:rPr lang="en-US" sz="2400" dirty="0">
                <a:solidFill>
                  <a:srgbClr val="0000CC"/>
                </a:solidFill>
                <a:latin typeface="Times New Roman" panose="02020603050405020304" pitchFamily="18" charset="0"/>
                <a:cs typeface="Times New Roman" panose="02020603050405020304" pitchFamily="18" charset="0"/>
              </a:rPr>
            </a:br>
            <a:r>
              <a:rPr lang="en-US" sz="2400" dirty="0">
                <a:solidFill>
                  <a:srgbClr val="0000CC"/>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Some liquids evaporate worse (lower VP, stronger IMF).  </a:t>
            </a:r>
          </a:p>
          <a:p>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75.  </a:t>
            </a:r>
            <a:r>
              <a:rPr lang="en-US" sz="2400" u="sng" dirty="0">
                <a:solidFill>
                  <a:schemeClr val="tx1">
                    <a:lumMod val="95000"/>
                    <a:lumOff val="5000"/>
                  </a:schemeClr>
                </a:solidFill>
                <a:latin typeface="Times New Roman" panose="02020603050405020304" pitchFamily="18" charset="0"/>
                <a:cs typeface="Times New Roman" panose="02020603050405020304" pitchFamily="18" charset="0"/>
              </a:rPr>
              <a:t>Tells us the boiling points</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of 4 liquids, at many pressures.</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76.  </a:t>
            </a:r>
            <a:r>
              <a:rPr lang="en-US" sz="2400" u="sng" dirty="0">
                <a:solidFill>
                  <a:schemeClr val="tx1">
                    <a:lumMod val="95000"/>
                    <a:lumOff val="5000"/>
                  </a:schemeClr>
                </a:solidFill>
                <a:latin typeface="Times New Roman" panose="02020603050405020304" pitchFamily="18" charset="0"/>
                <a:cs typeface="Times New Roman" panose="02020603050405020304" pitchFamily="18" charset="0"/>
              </a:rPr>
              <a:t>Tells us what phase (liquid or gas)</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these substances are,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any pressure/temperature point on the graph.    </a:t>
            </a:r>
          </a:p>
        </p:txBody>
      </p:sp>
    </p:spTree>
    <p:extLst>
      <p:ext uri="{BB962C8B-B14F-4D97-AF65-F5344CB8AC3E}">
        <p14:creationId xmlns:p14="http://schemas.microsoft.com/office/powerpoint/2010/main" val="18491495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FBFFDE31-22F2-4254-B90E-E9E5BF812D80}"/>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4098925" y="381000"/>
            <a:ext cx="5045075" cy="41624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Oval 3">
            <a:extLst>
              <a:ext uri="{FF2B5EF4-FFF2-40B4-BE49-F238E27FC236}">
                <a16:creationId xmlns:a16="http://schemas.microsoft.com/office/drawing/2014/main" id="{E46C40D9-177D-489E-A70C-71B8D26236F2}"/>
              </a:ext>
            </a:extLst>
          </p:cNvPr>
          <p:cNvSpPr>
            <a:spLocks noChangeArrowheads="1"/>
          </p:cNvSpPr>
          <p:nvPr/>
        </p:nvSpPr>
        <p:spPr bwMode="auto">
          <a:xfrm>
            <a:off x="7978775" y="2230438"/>
            <a:ext cx="236538"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3" name="Text Box 4">
            <a:extLst>
              <a:ext uri="{FF2B5EF4-FFF2-40B4-BE49-F238E27FC236}">
                <a16:creationId xmlns:a16="http://schemas.microsoft.com/office/drawing/2014/main" id="{A06C6219-6AC1-4A80-AF17-D1C21C4DDC7A}"/>
              </a:ext>
            </a:extLst>
          </p:cNvPr>
          <p:cNvSpPr txBox="1">
            <a:spLocks noChangeArrowheads="1"/>
          </p:cNvSpPr>
          <p:nvPr/>
        </p:nvSpPr>
        <p:spPr bwMode="auto">
          <a:xfrm>
            <a:off x="8020050" y="2235200"/>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Oval 5">
            <a:extLst>
              <a:ext uri="{FF2B5EF4-FFF2-40B4-BE49-F238E27FC236}">
                <a16:creationId xmlns:a16="http://schemas.microsoft.com/office/drawing/2014/main" id="{860CAFCF-D359-4AC8-A301-6906C0CEB4FA}"/>
              </a:ext>
            </a:extLst>
          </p:cNvPr>
          <p:cNvSpPr>
            <a:spLocks noChangeArrowheads="1"/>
          </p:cNvSpPr>
          <p:nvPr/>
        </p:nvSpPr>
        <p:spPr bwMode="auto">
          <a:xfrm>
            <a:off x="6437313" y="2230438"/>
            <a:ext cx="236537"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5" name="Text Box 6">
            <a:extLst>
              <a:ext uri="{FF2B5EF4-FFF2-40B4-BE49-F238E27FC236}">
                <a16:creationId xmlns:a16="http://schemas.microsoft.com/office/drawing/2014/main" id="{C5550674-0797-4D8C-9E84-D283A5FA6DB8}"/>
              </a:ext>
            </a:extLst>
          </p:cNvPr>
          <p:cNvSpPr txBox="1">
            <a:spLocks noChangeArrowheads="1"/>
          </p:cNvSpPr>
          <p:nvPr/>
        </p:nvSpPr>
        <p:spPr bwMode="auto">
          <a:xfrm>
            <a:off x="6478588" y="223520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Oval 7">
            <a:extLst>
              <a:ext uri="{FF2B5EF4-FFF2-40B4-BE49-F238E27FC236}">
                <a16:creationId xmlns:a16="http://schemas.microsoft.com/office/drawing/2014/main" id="{B7AB3FCB-3CB5-451E-84C2-A806F593E7CF}"/>
              </a:ext>
            </a:extLst>
          </p:cNvPr>
          <p:cNvSpPr>
            <a:spLocks noChangeArrowheads="1"/>
          </p:cNvSpPr>
          <p:nvPr/>
        </p:nvSpPr>
        <p:spPr bwMode="auto">
          <a:xfrm>
            <a:off x="8636000" y="2230438"/>
            <a:ext cx="236538"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Text Box 8">
            <a:extLst>
              <a:ext uri="{FF2B5EF4-FFF2-40B4-BE49-F238E27FC236}">
                <a16:creationId xmlns:a16="http://schemas.microsoft.com/office/drawing/2014/main" id="{BD61C2B6-0C9C-4F13-B0B3-21EFE79D0C02}"/>
              </a:ext>
            </a:extLst>
          </p:cNvPr>
          <p:cNvSpPr txBox="1">
            <a:spLocks noChangeArrowheads="1"/>
          </p:cNvSpPr>
          <p:nvPr/>
        </p:nvSpPr>
        <p:spPr bwMode="auto">
          <a:xfrm>
            <a:off x="8677275" y="2235200"/>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Oval 9">
            <a:extLst>
              <a:ext uri="{FF2B5EF4-FFF2-40B4-BE49-F238E27FC236}">
                <a16:creationId xmlns:a16="http://schemas.microsoft.com/office/drawing/2014/main" id="{5532657B-E8E9-40ED-9BC8-0F01E9CCEC6C}"/>
              </a:ext>
            </a:extLst>
          </p:cNvPr>
          <p:cNvSpPr>
            <a:spLocks noChangeArrowheads="1"/>
          </p:cNvSpPr>
          <p:nvPr/>
        </p:nvSpPr>
        <p:spPr bwMode="auto">
          <a:xfrm>
            <a:off x="7797800" y="2573338"/>
            <a:ext cx="234950"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9" name="Text Box 10">
            <a:extLst>
              <a:ext uri="{FF2B5EF4-FFF2-40B4-BE49-F238E27FC236}">
                <a16:creationId xmlns:a16="http://schemas.microsoft.com/office/drawing/2014/main" id="{C186851D-4547-4584-B908-D9A37FF3B8E3}"/>
              </a:ext>
            </a:extLst>
          </p:cNvPr>
          <p:cNvSpPr txBox="1">
            <a:spLocks noChangeArrowheads="1"/>
          </p:cNvSpPr>
          <p:nvPr/>
        </p:nvSpPr>
        <p:spPr bwMode="auto">
          <a:xfrm>
            <a:off x="7837488" y="257810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Oval 11">
            <a:extLst>
              <a:ext uri="{FF2B5EF4-FFF2-40B4-BE49-F238E27FC236}">
                <a16:creationId xmlns:a16="http://schemas.microsoft.com/office/drawing/2014/main" id="{387B18E8-1479-476A-803F-4B9531577353}"/>
              </a:ext>
            </a:extLst>
          </p:cNvPr>
          <p:cNvSpPr>
            <a:spLocks noChangeArrowheads="1"/>
          </p:cNvSpPr>
          <p:nvPr/>
        </p:nvSpPr>
        <p:spPr bwMode="auto">
          <a:xfrm>
            <a:off x="8269288" y="1571625"/>
            <a:ext cx="236537" cy="230188"/>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1" name="Text Box 12">
            <a:extLst>
              <a:ext uri="{FF2B5EF4-FFF2-40B4-BE49-F238E27FC236}">
                <a16:creationId xmlns:a16="http://schemas.microsoft.com/office/drawing/2014/main" id="{337B0843-6601-418D-8BCF-8A5D3311D1F2}"/>
              </a:ext>
            </a:extLst>
          </p:cNvPr>
          <p:cNvSpPr txBox="1">
            <a:spLocks noChangeArrowheads="1"/>
          </p:cNvSpPr>
          <p:nvPr/>
        </p:nvSpPr>
        <p:spPr bwMode="auto">
          <a:xfrm>
            <a:off x="8310563" y="157480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Oval 13">
            <a:extLst>
              <a:ext uri="{FF2B5EF4-FFF2-40B4-BE49-F238E27FC236}">
                <a16:creationId xmlns:a16="http://schemas.microsoft.com/office/drawing/2014/main" id="{6F88450F-10A0-4D98-9137-4DB363130079}"/>
              </a:ext>
            </a:extLst>
          </p:cNvPr>
          <p:cNvSpPr>
            <a:spLocks noChangeArrowheads="1"/>
          </p:cNvSpPr>
          <p:nvPr/>
        </p:nvSpPr>
        <p:spPr bwMode="auto">
          <a:xfrm>
            <a:off x="6931025" y="3459163"/>
            <a:ext cx="236538"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3" name="Text Box 14">
            <a:extLst>
              <a:ext uri="{FF2B5EF4-FFF2-40B4-BE49-F238E27FC236}">
                <a16:creationId xmlns:a16="http://schemas.microsoft.com/office/drawing/2014/main" id="{646B0815-9928-4BEF-A831-621059FEBD3B}"/>
              </a:ext>
            </a:extLst>
          </p:cNvPr>
          <p:cNvSpPr txBox="1">
            <a:spLocks noChangeArrowheads="1"/>
          </p:cNvSpPr>
          <p:nvPr/>
        </p:nvSpPr>
        <p:spPr bwMode="auto">
          <a:xfrm>
            <a:off x="6970713" y="3463925"/>
            <a:ext cx="168275"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54B9A807-1284-4E2E-857A-12C60E79AB03}"/>
              </a:ext>
            </a:extLst>
          </p:cNvPr>
          <p:cNvSpPr/>
          <p:nvPr/>
        </p:nvSpPr>
        <p:spPr>
          <a:xfrm>
            <a:off x="0" y="0"/>
            <a:ext cx="6858000" cy="6637971"/>
          </a:xfrm>
          <a:prstGeom prst="rect">
            <a:avLst/>
          </a:prstGeom>
        </p:spPr>
        <p:txBody>
          <a:bodyPr wrap="square">
            <a:spAutoFit/>
          </a:bodyPr>
          <a:lstStyle/>
          <a:p>
            <a:pPr>
              <a:lnSpc>
                <a:spcPct val="119000"/>
              </a:lnSpc>
              <a:spcBef>
                <a:spcPts val="0"/>
              </a:spcBef>
              <a:spcAft>
                <a:spcPts val="600"/>
              </a:spcAft>
            </a:pPr>
            <a:r>
              <a:rPr lang="en-US" kern="1400" dirty="0">
                <a:solidFill>
                  <a:srgbClr val="000000"/>
                </a:solidFill>
                <a:latin typeface="Times New Roman" panose="02020603050405020304" pitchFamily="18" charset="0"/>
              </a:rPr>
              <a:t>Let’s look at table H again </a:t>
            </a:r>
            <a:endParaRPr lang="en-US" sz="1200" kern="1400" dirty="0">
              <a:solidFill>
                <a:srgbClr val="000000"/>
              </a:solidFill>
              <a:latin typeface="Calibri" panose="020F0502020204030204" pitchFamily="34" charset="0"/>
            </a:endParaRPr>
          </a:p>
          <a:p>
            <a:pPr>
              <a:lnSpc>
                <a:spcPct val="119000"/>
              </a:lnSpc>
              <a:spcBef>
                <a:spcPts val="0"/>
              </a:spcBef>
              <a:spcAft>
                <a:spcPts val="600"/>
              </a:spcAft>
            </a:pPr>
            <a:r>
              <a:rPr lang="en-US" kern="1400" dirty="0">
                <a:solidFill>
                  <a:srgbClr val="000000"/>
                </a:solidFill>
                <a:latin typeface="Times New Roman" panose="02020603050405020304" pitchFamily="18" charset="0"/>
              </a:rPr>
              <a:t>77.  Point 1 is called</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78. Point 2 is called the </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79.  Point 3 is called the</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80.  Point 4 is called the</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81.  Point 5 is called  </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82.  Point 6 is called the</a:t>
            </a:r>
            <a:br>
              <a:rPr lang="en-US" kern="1400" dirty="0">
                <a:solidFill>
                  <a:srgbClr val="000000"/>
                </a:solidFill>
                <a:latin typeface="Times New Roman" panose="02020603050405020304" pitchFamily="18" charset="0"/>
              </a:rPr>
            </a:br>
            <a:endParaRPr lang="en-US" sz="1200" kern="1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6788471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FBFFDE31-22F2-4254-B90E-E9E5BF812D80}"/>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4098925" y="381000"/>
            <a:ext cx="5045075" cy="41624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Oval 3">
            <a:extLst>
              <a:ext uri="{FF2B5EF4-FFF2-40B4-BE49-F238E27FC236}">
                <a16:creationId xmlns:a16="http://schemas.microsoft.com/office/drawing/2014/main" id="{E46C40D9-177D-489E-A70C-71B8D26236F2}"/>
              </a:ext>
            </a:extLst>
          </p:cNvPr>
          <p:cNvSpPr>
            <a:spLocks noChangeArrowheads="1"/>
          </p:cNvSpPr>
          <p:nvPr/>
        </p:nvSpPr>
        <p:spPr bwMode="auto">
          <a:xfrm>
            <a:off x="7978775" y="2230438"/>
            <a:ext cx="236538"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3" name="Text Box 4">
            <a:extLst>
              <a:ext uri="{FF2B5EF4-FFF2-40B4-BE49-F238E27FC236}">
                <a16:creationId xmlns:a16="http://schemas.microsoft.com/office/drawing/2014/main" id="{A06C6219-6AC1-4A80-AF17-D1C21C4DDC7A}"/>
              </a:ext>
            </a:extLst>
          </p:cNvPr>
          <p:cNvSpPr txBox="1">
            <a:spLocks noChangeArrowheads="1"/>
          </p:cNvSpPr>
          <p:nvPr/>
        </p:nvSpPr>
        <p:spPr bwMode="auto">
          <a:xfrm>
            <a:off x="8020050" y="2235200"/>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Oval 5">
            <a:extLst>
              <a:ext uri="{FF2B5EF4-FFF2-40B4-BE49-F238E27FC236}">
                <a16:creationId xmlns:a16="http://schemas.microsoft.com/office/drawing/2014/main" id="{860CAFCF-D359-4AC8-A301-6906C0CEB4FA}"/>
              </a:ext>
            </a:extLst>
          </p:cNvPr>
          <p:cNvSpPr>
            <a:spLocks noChangeArrowheads="1"/>
          </p:cNvSpPr>
          <p:nvPr/>
        </p:nvSpPr>
        <p:spPr bwMode="auto">
          <a:xfrm>
            <a:off x="6437313" y="2230438"/>
            <a:ext cx="236537"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5" name="Text Box 6">
            <a:extLst>
              <a:ext uri="{FF2B5EF4-FFF2-40B4-BE49-F238E27FC236}">
                <a16:creationId xmlns:a16="http://schemas.microsoft.com/office/drawing/2014/main" id="{C5550674-0797-4D8C-9E84-D283A5FA6DB8}"/>
              </a:ext>
            </a:extLst>
          </p:cNvPr>
          <p:cNvSpPr txBox="1">
            <a:spLocks noChangeArrowheads="1"/>
          </p:cNvSpPr>
          <p:nvPr/>
        </p:nvSpPr>
        <p:spPr bwMode="auto">
          <a:xfrm>
            <a:off x="6478588" y="223520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Oval 7">
            <a:extLst>
              <a:ext uri="{FF2B5EF4-FFF2-40B4-BE49-F238E27FC236}">
                <a16:creationId xmlns:a16="http://schemas.microsoft.com/office/drawing/2014/main" id="{B7AB3FCB-3CB5-451E-84C2-A806F593E7CF}"/>
              </a:ext>
            </a:extLst>
          </p:cNvPr>
          <p:cNvSpPr>
            <a:spLocks noChangeArrowheads="1"/>
          </p:cNvSpPr>
          <p:nvPr/>
        </p:nvSpPr>
        <p:spPr bwMode="auto">
          <a:xfrm>
            <a:off x="8636000" y="2230438"/>
            <a:ext cx="236538"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Text Box 8">
            <a:extLst>
              <a:ext uri="{FF2B5EF4-FFF2-40B4-BE49-F238E27FC236}">
                <a16:creationId xmlns:a16="http://schemas.microsoft.com/office/drawing/2014/main" id="{BD61C2B6-0C9C-4F13-B0B3-21EFE79D0C02}"/>
              </a:ext>
            </a:extLst>
          </p:cNvPr>
          <p:cNvSpPr txBox="1">
            <a:spLocks noChangeArrowheads="1"/>
          </p:cNvSpPr>
          <p:nvPr/>
        </p:nvSpPr>
        <p:spPr bwMode="auto">
          <a:xfrm>
            <a:off x="8677275" y="2235200"/>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Oval 9">
            <a:extLst>
              <a:ext uri="{FF2B5EF4-FFF2-40B4-BE49-F238E27FC236}">
                <a16:creationId xmlns:a16="http://schemas.microsoft.com/office/drawing/2014/main" id="{5532657B-E8E9-40ED-9BC8-0F01E9CCEC6C}"/>
              </a:ext>
            </a:extLst>
          </p:cNvPr>
          <p:cNvSpPr>
            <a:spLocks noChangeArrowheads="1"/>
          </p:cNvSpPr>
          <p:nvPr/>
        </p:nvSpPr>
        <p:spPr bwMode="auto">
          <a:xfrm>
            <a:off x="7797800" y="2573338"/>
            <a:ext cx="234950"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9" name="Text Box 10">
            <a:extLst>
              <a:ext uri="{FF2B5EF4-FFF2-40B4-BE49-F238E27FC236}">
                <a16:creationId xmlns:a16="http://schemas.microsoft.com/office/drawing/2014/main" id="{C186851D-4547-4584-B908-D9A37FF3B8E3}"/>
              </a:ext>
            </a:extLst>
          </p:cNvPr>
          <p:cNvSpPr txBox="1">
            <a:spLocks noChangeArrowheads="1"/>
          </p:cNvSpPr>
          <p:nvPr/>
        </p:nvSpPr>
        <p:spPr bwMode="auto">
          <a:xfrm>
            <a:off x="7837488" y="257810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Oval 11">
            <a:extLst>
              <a:ext uri="{FF2B5EF4-FFF2-40B4-BE49-F238E27FC236}">
                <a16:creationId xmlns:a16="http://schemas.microsoft.com/office/drawing/2014/main" id="{387B18E8-1479-476A-803F-4B9531577353}"/>
              </a:ext>
            </a:extLst>
          </p:cNvPr>
          <p:cNvSpPr>
            <a:spLocks noChangeArrowheads="1"/>
          </p:cNvSpPr>
          <p:nvPr/>
        </p:nvSpPr>
        <p:spPr bwMode="auto">
          <a:xfrm>
            <a:off x="8269288" y="1571625"/>
            <a:ext cx="236537" cy="230188"/>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1" name="Text Box 12">
            <a:extLst>
              <a:ext uri="{FF2B5EF4-FFF2-40B4-BE49-F238E27FC236}">
                <a16:creationId xmlns:a16="http://schemas.microsoft.com/office/drawing/2014/main" id="{337B0843-6601-418D-8BCF-8A5D3311D1F2}"/>
              </a:ext>
            </a:extLst>
          </p:cNvPr>
          <p:cNvSpPr txBox="1">
            <a:spLocks noChangeArrowheads="1"/>
          </p:cNvSpPr>
          <p:nvPr/>
        </p:nvSpPr>
        <p:spPr bwMode="auto">
          <a:xfrm>
            <a:off x="8310563" y="157480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Oval 13">
            <a:extLst>
              <a:ext uri="{FF2B5EF4-FFF2-40B4-BE49-F238E27FC236}">
                <a16:creationId xmlns:a16="http://schemas.microsoft.com/office/drawing/2014/main" id="{6F88450F-10A0-4D98-9137-4DB363130079}"/>
              </a:ext>
            </a:extLst>
          </p:cNvPr>
          <p:cNvSpPr>
            <a:spLocks noChangeArrowheads="1"/>
          </p:cNvSpPr>
          <p:nvPr/>
        </p:nvSpPr>
        <p:spPr bwMode="auto">
          <a:xfrm>
            <a:off x="6931025" y="3459163"/>
            <a:ext cx="236538"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3" name="Text Box 14">
            <a:extLst>
              <a:ext uri="{FF2B5EF4-FFF2-40B4-BE49-F238E27FC236}">
                <a16:creationId xmlns:a16="http://schemas.microsoft.com/office/drawing/2014/main" id="{646B0815-9928-4BEF-A831-621059FEBD3B}"/>
              </a:ext>
            </a:extLst>
          </p:cNvPr>
          <p:cNvSpPr txBox="1">
            <a:spLocks noChangeArrowheads="1"/>
          </p:cNvSpPr>
          <p:nvPr/>
        </p:nvSpPr>
        <p:spPr bwMode="auto">
          <a:xfrm>
            <a:off x="6970713" y="3463925"/>
            <a:ext cx="168275"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54B9A807-1284-4E2E-857A-12C60E79AB03}"/>
              </a:ext>
            </a:extLst>
          </p:cNvPr>
          <p:cNvSpPr/>
          <p:nvPr/>
        </p:nvSpPr>
        <p:spPr>
          <a:xfrm>
            <a:off x="0" y="0"/>
            <a:ext cx="9144000" cy="6404189"/>
          </a:xfrm>
          <a:prstGeom prst="rect">
            <a:avLst/>
          </a:prstGeom>
        </p:spPr>
        <p:txBody>
          <a:bodyPr wrap="square">
            <a:spAutoFit/>
          </a:bodyPr>
          <a:lstStyle/>
          <a:p>
            <a:pPr>
              <a:lnSpc>
                <a:spcPct val="119000"/>
              </a:lnSpc>
              <a:spcBef>
                <a:spcPts val="0"/>
              </a:spcBef>
              <a:spcAft>
                <a:spcPts val="600"/>
              </a:spcAft>
            </a:pPr>
            <a:r>
              <a:rPr lang="en-US" kern="1400" dirty="0">
                <a:solidFill>
                  <a:srgbClr val="000000"/>
                </a:solidFill>
                <a:latin typeface="Times New Roman" panose="02020603050405020304" pitchFamily="18" charset="0"/>
              </a:rPr>
              <a:t>Let’s look at table H again </a:t>
            </a:r>
            <a:endParaRPr lang="en-US" sz="1200" kern="1400" dirty="0">
              <a:solidFill>
                <a:srgbClr val="000000"/>
              </a:solidFill>
              <a:latin typeface="Calibri" panose="020F0502020204030204" pitchFamily="34" charset="0"/>
            </a:endParaRPr>
          </a:p>
          <a:p>
            <a:pPr>
              <a:lnSpc>
                <a:spcPct val="119000"/>
              </a:lnSpc>
              <a:spcBef>
                <a:spcPts val="0"/>
              </a:spcBef>
              <a:spcAft>
                <a:spcPts val="600"/>
              </a:spcAft>
            </a:pPr>
            <a:r>
              <a:rPr lang="en-US" kern="1400" dirty="0">
                <a:solidFill>
                  <a:srgbClr val="000000"/>
                </a:solidFill>
                <a:latin typeface="Times New Roman" panose="02020603050405020304" pitchFamily="18" charset="0"/>
              </a:rPr>
              <a:t>77.  Point 1 is called</a:t>
            </a: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        </a:t>
            </a:r>
            <a:r>
              <a:rPr lang="en-US" b="1" kern="1400" dirty="0">
                <a:solidFill>
                  <a:srgbClr val="FF0000"/>
                </a:solidFill>
                <a:latin typeface="Times New Roman" panose="02020603050405020304" pitchFamily="18" charset="0"/>
              </a:rPr>
              <a:t>normal boiling point of water</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78. Point 2 is called the </a:t>
            </a: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      </a:t>
            </a:r>
            <a:r>
              <a:rPr lang="en-US" b="1" kern="1400" dirty="0">
                <a:solidFill>
                  <a:srgbClr val="FF0000"/>
                </a:solidFill>
                <a:latin typeface="Times New Roman" panose="02020603050405020304" pitchFamily="18" charset="0"/>
              </a:rPr>
              <a:t>normal boiling point of propanone</a:t>
            </a:r>
            <a:br>
              <a:rPr lang="en-US" kern="1400" dirty="0">
                <a:solidFill>
                  <a:srgbClr val="000000"/>
                </a:solidFill>
                <a:latin typeface="Times New Roman" panose="02020603050405020304" pitchFamily="18" charset="0"/>
              </a:rPr>
            </a:br>
            <a:r>
              <a:rPr lang="en-US" kern="1400" dirty="0">
                <a:solidFill>
                  <a:srgbClr val="0000CC"/>
                </a:solidFill>
                <a:latin typeface="Times New Roman" panose="02020603050405020304" pitchFamily="18" charset="0"/>
              </a:rPr>
              <a:t>       (water is in the liquid phase here)</a:t>
            </a:r>
            <a:br>
              <a:rPr lang="en-US" kern="1400" dirty="0">
                <a:solidFill>
                  <a:srgbClr val="0000CC"/>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79.  Point 3 is called the</a:t>
            </a: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       </a:t>
            </a:r>
            <a:r>
              <a:rPr lang="en-US" b="1" kern="1400" dirty="0">
                <a:solidFill>
                  <a:srgbClr val="FF0000"/>
                </a:solidFill>
                <a:latin typeface="Times New Roman" panose="02020603050405020304" pitchFamily="18" charset="0"/>
              </a:rPr>
              <a:t>normal boiling point of ethanoic acid</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80.  Point 4 is called the</a:t>
            </a: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       </a:t>
            </a:r>
            <a:r>
              <a:rPr lang="en-US" b="1" kern="1400" dirty="0">
                <a:solidFill>
                  <a:srgbClr val="FF0000"/>
                </a:solidFill>
                <a:latin typeface="Times New Roman" panose="02020603050405020304" pitchFamily="18" charset="0"/>
              </a:rPr>
              <a:t>a lower boiling point of water</a:t>
            </a:r>
            <a:br>
              <a:rPr lang="en-US" b="1" kern="1400" dirty="0">
                <a:solidFill>
                  <a:srgbClr val="FF0000"/>
                </a:solidFill>
                <a:latin typeface="Times New Roman" panose="02020603050405020304" pitchFamily="18" charset="0"/>
              </a:rPr>
            </a:br>
            <a:r>
              <a:rPr lang="en-US" b="1" kern="1400" dirty="0">
                <a:solidFill>
                  <a:srgbClr val="FF0000"/>
                </a:solidFill>
                <a:latin typeface="Times New Roman" panose="02020603050405020304" pitchFamily="18" charset="0"/>
              </a:rPr>
              <a:t>       at a lower pressure than normal</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81.  Point 5 is called </a:t>
            </a:r>
            <a:r>
              <a:rPr lang="en-US" b="1" kern="1400" dirty="0">
                <a:solidFill>
                  <a:srgbClr val="FF0000"/>
                </a:solidFill>
                <a:latin typeface="Times New Roman" panose="02020603050405020304" pitchFamily="18" charset="0"/>
              </a:rPr>
              <a:t>a higher boiling point of water where there is high pressure.  </a:t>
            </a: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br>
              <a:rPr lang="en-US" kern="1400" dirty="0">
                <a:solidFill>
                  <a:srgbClr val="000000"/>
                </a:solidFill>
                <a:latin typeface="Times New Roman" panose="02020603050405020304" pitchFamily="18" charset="0"/>
              </a:rPr>
            </a:br>
            <a:r>
              <a:rPr lang="en-US" kern="1400" dirty="0">
                <a:solidFill>
                  <a:srgbClr val="000000"/>
                </a:solidFill>
                <a:latin typeface="Times New Roman" panose="02020603050405020304" pitchFamily="18" charset="0"/>
              </a:rPr>
              <a:t>82.  Point 6 is called the </a:t>
            </a:r>
            <a:r>
              <a:rPr lang="en-US" b="1" kern="1400" dirty="0">
                <a:solidFill>
                  <a:srgbClr val="FF0000"/>
                </a:solidFill>
                <a:latin typeface="Times New Roman" panose="02020603050405020304" pitchFamily="18" charset="0"/>
              </a:rPr>
              <a:t>a boiling point of water when air pressure is very low.  </a:t>
            </a:r>
            <a:endParaRPr lang="en-US" sz="1200" kern="1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8756862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E4549C-D3CF-47C9-831C-7583F984B320}"/>
              </a:ext>
            </a:extLst>
          </p:cNvPr>
          <p:cNvSpPr/>
          <p:nvPr/>
        </p:nvSpPr>
        <p:spPr>
          <a:xfrm>
            <a:off x="0" y="22079"/>
            <a:ext cx="9144000" cy="5425203"/>
          </a:xfrm>
          <a:prstGeom prst="rect">
            <a:avLst/>
          </a:prstGeom>
        </p:spPr>
        <p:txBody>
          <a:bodyPr wrap="square">
            <a:spAutoFit/>
          </a:bodyPr>
          <a:lstStyle/>
          <a:p>
            <a:pPr>
              <a:lnSpc>
                <a:spcPct val="119000"/>
              </a:lnSpc>
              <a:spcBef>
                <a:spcPts val="0"/>
              </a:spcBef>
              <a:spcAft>
                <a:spcPts val="600"/>
              </a:spcAft>
            </a:pPr>
            <a:r>
              <a:rPr lang="en-US" sz="2000" kern="1400" dirty="0">
                <a:solidFill>
                  <a:srgbClr val="000000"/>
                </a:solidFill>
                <a:latin typeface="Times New Roman" panose="02020603050405020304" pitchFamily="18" charset="0"/>
                <a:cs typeface="Times New Roman" panose="02020603050405020304" pitchFamily="18" charset="0"/>
              </a:rPr>
              <a:t>83.  What is the boiling point of</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ethanol at 60 kPa?  </a:t>
            </a:r>
            <a:br>
              <a:rPr lang="en-US" sz="2000" kern="1400" dirty="0">
                <a:solidFill>
                  <a:srgbClr val="000000"/>
                </a:solidFill>
                <a:latin typeface="Times New Roman" panose="02020603050405020304" pitchFamily="18" charset="0"/>
                <a:cs typeface="Times New Roman" panose="02020603050405020304" pitchFamily="18" charset="0"/>
              </a:rPr>
            </a:br>
            <a:endParaRPr lang="en-US" sz="20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0"/>
              </a:spcBef>
              <a:spcAft>
                <a:spcPts val="600"/>
              </a:spcAft>
            </a:pPr>
            <a:r>
              <a:rPr lang="en-US" sz="2000" kern="1400" dirty="0">
                <a:solidFill>
                  <a:srgbClr val="000000"/>
                </a:solidFill>
                <a:latin typeface="Times New Roman" panose="02020603050405020304" pitchFamily="18" charset="0"/>
                <a:cs typeface="Times New Roman" panose="02020603050405020304" pitchFamily="18" charset="0"/>
              </a:rPr>
              <a:t>84.  What is the boiling point of </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propanone at 70 kPa?  </a:t>
            </a:r>
            <a:br>
              <a:rPr lang="en-US" sz="2000" kern="1400" dirty="0">
                <a:solidFill>
                  <a:srgbClr val="000000"/>
                </a:solidFill>
                <a:latin typeface="Times New Roman" panose="02020603050405020304" pitchFamily="18" charset="0"/>
                <a:cs typeface="Times New Roman" panose="02020603050405020304" pitchFamily="18" charset="0"/>
              </a:rPr>
            </a:br>
            <a:endParaRPr lang="en-US" sz="20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0"/>
              </a:spcBef>
              <a:spcAft>
                <a:spcPts val="600"/>
              </a:spcAft>
            </a:pPr>
            <a:r>
              <a:rPr lang="en-US" sz="2000" kern="1400" dirty="0">
                <a:solidFill>
                  <a:srgbClr val="000000"/>
                </a:solidFill>
                <a:latin typeface="Times New Roman" panose="02020603050405020304" pitchFamily="18" charset="0"/>
                <a:cs typeface="Times New Roman" panose="02020603050405020304" pitchFamily="18" charset="0"/>
              </a:rPr>
              <a:t>85.  What is the boiling point of </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ethanol at 150 kPa?  </a:t>
            </a:r>
            <a:br>
              <a:rPr lang="en-US" sz="2000" kern="1400" dirty="0">
                <a:solidFill>
                  <a:srgbClr val="000000"/>
                </a:solidFill>
                <a:latin typeface="Times New Roman" panose="02020603050405020304" pitchFamily="18" charset="0"/>
                <a:cs typeface="Times New Roman" panose="02020603050405020304" pitchFamily="18" charset="0"/>
              </a:rPr>
            </a:br>
            <a:endParaRPr lang="en-US" sz="20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0"/>
              </a:spcBef>
              <a:spcAft>
                <a:spcPts val="600"/>
              </a:spcAft>
            </a:pPr>
            <a:r>
              <a:rPr lang="en-US" sz="2000" kern="1400" dirty="0">
                <a:solidFill>
                  <a:srgbClr val="000000"/>
                </a:solidFill>
                <a:latin typeface="Times New Roman" panose="02020603050405020304" pitchFamily="18" charset="0"/>
                <a:cs typeface="Times New Roman" panose="02020603050405020304" pitchFamily="18" charset="0"/>
              </a:rPr>
              <a:t>86.   What is the boiling point of </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water at 180 kPa?  </a:t>
            </a:r>
            <a:br>
              <a:rPr lang="en-US" sz="2000" kern="1400" dirty="0">
                <a:solidFill>
                  <a:srgbClr val="000000"/>
                </a:solidFill>
                <a:latin typeface="Times New Roman" panose="02020603050405020304" pitchFamily="18" charset="0"/>
                <a:cs typeface="Times New Roman" panose="02020603050405020304" pitchFamily="18" charset="0"/>
              </a:rPr>
            </a:b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87.  What is the boiling point of </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ethanol at 30 kPa?  </a:t>
            </a:r>
            <a:endParaRPr lang="en-US" sz="1200" kern="1400" dirty="0">
              <a:solidFill>
                <a:srgbClr val="000000"/>
              </a:solidFill>
              <a:latin typeface="Calibri" panose="020F0502020204030204" pitchFamily="34" charset="0"/>
            </a:endParaRPr>
          </a:p>
        </p:txBody>
      </p:sp>
      <p:pic>
        <p:nvPicPr>
          <p:cNvPr id="3" name="Picture 2">
            <a:extLst>
              <a:ext uri="{FF2B5EF4-FFF2-40B4-BE49-F238E27FC236}">
                <a16:creationId xmlns:a16="http://schemas.microsoft.com/office/drawing/2014/main" id="{D32B2EB7-84F8-45C9-F7F4-E40F22AF4870}"/>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4098925" y="381000"/>
            <a:ext cx="5045075" cy="41624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3168278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10947-C1CE-F458-009E-D324A26EF1E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CECAB44-1485-E431-0149-7D992215C4C7}"/>
              </a:ext>
            </a:extLst>
          </p:cNvPr>
          <p:cNvSpPr/>
          <p:nvPr/>
        </p:nvSpPr>
        <p:spPr>
          <a:xfrm>
            <a:off x="0" y="22079"/>
            <a:ext cx="9144000" cy="5425203"/>
          </a:xfrm>
          <a:prstGeom prst="rect">
            <a:avLst/>
          </a:prstGeom>
        </p:spPr>
        <p:txBody>
          <a:bodyPr wrap="square">
            <a:spAutoFit/>
          </a:bodyPr>
          <a:lstStyle/>
          <a:p>
            <a:pPr>
              <a:lnSpc>
                <a:spcPct val="119000"/>
              </a:lnSpc>
              <a:spcBef>
                <a:spcPts val="0"/>
              </a:spcBef>
              <a:spcAft>
                <a:spcPts val="600"/>
              </a:spcAft>
            </a:pPr>
            <a:r>
              <a:rPr lang="en-US" sz="2000" kern="1400" dirty="0">
                <a:solidFill>
                  <a:srgbClr val="000000"/>
                </a:solidFill>
                <a:latin typeface="Times New Roman" panose="02020603050405020304" pitchFamily="18" charset="0"/>
                <a:cs typeface="Times New Roman" panose="02020603050405020304" pitchFamily="18" charset="0"/>
              </a:rPr>
              <a:t>83.  What is the boiling point of</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ethanol at 60 kPa?   </a:t>
            </a:r>
            <a:r>
              <a:rPr lang="en-US" sz="2000" kern="1400" dirty="0">
                <a:solidFill>
                  <a:srgbClr val="FF0000"/>
                </a:solidFill>
                <a:latin typeface="Times New Roman" panose="02020603050405020304" pitchFamily="18" charset="0"/>
                <a:cs typeface="Times New Roman" panose="02020603050405020304" pitchFamily="18" charset="0"/>
              </a:rPr>
              <a:t>65°C</a:t>
            </a:r>
            <a:br>
              <a:rPr lang="en-US" sz="2000" kern="1400" dirty="0">
                <a:solidFill>
                  <a:srgbClr val="000000"/>
                </a:solidFill>
                <a:latin typeface="Times New Roman" panose="02020603050405020304" pitchFamily="18" charset="0"/>
                <a:cs typeface="Times New Roman" panose="02020603050405020304" pitchFamily="18" charset="0"/>
              </a:rPr>
            </a:br>
            <a:endParaRPr lang="en-US" sz="20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0"/>
              </a:spcBef>
              <a:spcAft>
                <a:spcPts val="600"/>
              </a:spcAft>
            </a:pPr>
            <a:r>
              <a:rPr lang="en-US" sz="2000" kern="1400" dirty="0">
                <a:solidFill>
                  <a:srgbClr val="000000"/>
                </a:solidFill>
                <a:latin typeface="Times New Roman" panose="02020603050405020304" pitchFamily="18" charset="0"/>
                <a:cs typeface="Times New Roman" panose="02020603050405020304" pitchFamily="18" charset="0"/>
              </a:rPr>
              <a:t>84.  What is the boiling point of </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propanone at 70 kPa?    </a:t>
            </a:r>
            <a:r>
              <a:rPr lang="en-US" sz="2000" kern="1400" dirty="0">
                <a:solidFill>
                  <a:srgbClr val="FF0000"/>
                </a:solidFill>
                <a:latin typeface="Times New Roman" panose="02020603050405020304" pitchFamily="18" charset="0"/>
                <a:cs typeface="Times New Roman" panose="02020603050405020304" pitchFamily="18" charset="0"/>
              </a:rPr>
              <a:t>45°C</a:t>
            </a:r>
            <a:br>
              <a:rPr lang="en-US" sz="2000" kern="1400" dirty="0">
                <a:solidFill>
                  <a:srgbClr val="000000"/>
                </a:solidFill>
                <a:latin typeface="Times New Roman" panose="02020603050405020304" pitchFamily="18" charset="0"/>
                <a:cs typeface="Times New Roman" panose="02020603050405020304" pitchFamily="18" charset="0"/>
              </a:rPr>
            </a:br>
            <a:endParaRPr lang="en-US" sz="20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0"/>
              </a:spcBef>
              <a:spcAft>
                <a:spcPts val="600"/>
              </a:spcAft>
            </a:pPr>
            <a:r>
              <a:rPr lang="en-US" sz="2000" kern="1400" dirty="0">
                <a:solidFill>
                  <a:srgbClr val="000000"/>
                </a:solidFill>
                <a:latin typeface="Times New Roman" panose="02020603050405020304" pitchFamily="18" charset="0"/>
                <a:cs typeface="Times New Roman" panose="02020603050405020304" pitchFamily="18" charset="0"/>
              </a:rPr>
              <a:t>85.  What is the boiling point of </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ethanol at 150 kPa?   </a:t>
            </a:r>
            <a:r>
              <a:rPr lang="en-US" sz="2000" kern="1400" dirty="0">
                <a:solidFill>
                  <a:srgbClr val="FF0000"/>
                </a:solidFill>
                <a:latin typeface="Times New Roman" panose="02020603050405020304" pitchFamily="18" charset="0"/>
                <a:cs typeface="Times New Roman" panose="02020603050405020304" pitchFamily="18" charset="0"/>
              </a:rPr>
              <a:t>90°C</a:t>
            </a:r>
            <a:br>
              <a:rPr lang="en-US" sz="2000" kern="1400" dirty="0">
                <a:solidFill>
                  <a:srgbClr val="000000"/>
                </a:solidFill>
                <a:latin typeface="Times New Roman" panose="02020603050405020304" pitchFamily="18" charset="0"/>
                <a:cs typeface="Times New Roman" panose="02020603050405020304" pitchFamily="18" charset="0"/>
              </a:rPr>
            </a:br>
            <a:endParaRPr lang="en-US" sz="20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0"/>
              </a:spcBef>
              <a:spcAft>
                <a:spcPts val="600"/>
              </a:spcAft>
            </a:pPr>
            <a:r>
              <a:rPr lang="en-US" sz="2000" kern="1400" dirty="0">
                <a:solidFill>
                  <a:srgbClr val="000000"/>
                </a:solidFill>
                <a:latin typeface="Times New Roman" panose="02020603050405020304" pitchFamily="18" charset="0"/>
                <a:cs typeface="Times New Roman" panose="02020603050405020304" pitchFamily="18" charset="0"/>
              </a:rPr>
              <a:t>86.   What is the boiling point of </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water at 180 kPa?   </a:t>
            </a:r>
            <a:r>
              <a:rPr lang="en-US" sz="2000" kern="1400" dirty="0">
                <a:solidFill>
                  <a:srgbClr val="FF0000"/>
                </a:solidFill>
                <a:latin typeface="Times New Roman" panose="02020603050405020304" pitchFamily="18" charset="0"/>
                <a:cs typeface="Times New Roman" panose="02020603050405020304" pitchFamily="18" charset="0"/>
              </a:rPr>
              <a:t>115°C</a:t>
            </a:r>
            <a:br>
              <a:rPr lang="en-US" sz="2000" kern="1400" dirty="0">
                <a:solidFill>
                  <a:srgbClr val="000000"/>
                </a:solidFill>
                <a:latin typeface="Times New Roman" panose="02020603050405020304" pitchFamily="18" charset="0"/>
                <a:cs typeface="Times New Roman" panose="02020603050405020304" pitchFamily="18" charset="0"/>
              </a:rPr>
            </a:b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87.  What is the boiling point of </a:t>
            </a:r>
            <a:br>
              <a:rPr lang="en-US" sz="2000" kern="1400" dirty="0">
                <a:solidFill>
                  <a:srgbClr val="000000"/>
                </a:solidFill>
                <a:latin typeface="Times New Roman" panose="02020603050405020304" pitchFamily="18" charset="0"/>
                <a:cs typeface="Times New Roman" panose="02020603050405020304" pitchFamily="18" charset="0"/>
              </a:rPr>
            </a:br>
            <a:r>
              <a:rPr lang="en-US" sz="2000" kern="1400" dirty="0">
                <a:solidFill>
                  <a:srgbClr val="000000"/>
                </a:solidFill>
                <a:latin typeface="Times New Roman" panose="02020603050405020304" pitchFamily="18" charset="0"/>
                <a:cs typeface="Times New Roman" panose="02020603050405020304" pitchFamily="18" charset="0"/>
              </a:rPr>
              <a:t>       ethanol at 30 kPa?    </a:t>
            </a:r>
            <a:r>
              <a:rPr lang="en-US" sz="2000" kern="1400" dirty="0">
                <a:solidFill>
                  <a:srgbClr val="FF0000"/>
                </a:solidFill>
                <a:latin typeface="Times New Roman" panose="02020603050405020304" pitchFamily="18" charset="0"/>
                <a:cs typeface="Times New Roman" panose="02020603050405020304" pitchFamily="18" charset="0"/>
              </a:rPr>
              <a:t>50°C</a:t>
            </a:r>
            <a:endParaRPr lang="en-US" sz="1200" kern="1400" dirty="0">
              <a:solidFill>
                <a:srgbClr val="FF0000"/>
              </a:solidFill>
              <a:latin typeface="Calibri" panose="020F0502020204030204" pitchFamily="34" charset="0"/>
            </a:endParaRPr>
          </a:p>
        </p:txBody>
      </p:sp>
      <p:pic>
        <p:nvPicPr>
          <p:cNvPr id="3" name="Picture 2">
            <a:extLst>
              <a:ext uri="{FF2B5EF4-FFF2-40B4-BE49-F238E27FC236}">
                <a16:creationId xmlns:a16="http://schemas.microsoft.com/office/drawing/2014/main" id="{E770A838-FEAA-09A7-7C6D-901D5556E3AB}"/>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4098925" y="381000"/>
            <a:ext cx="5045075" cy="41624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2812096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A90BAB-A49F-8279-C6E9-E63356B90DA0}"/>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1" y="20782"/>
            <a:ext cx="4724400" cy="389785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aphicFrame>
        <p:nvGraphicFramePr>
          <p:cNvPr id="6" name="Table 5">
            <a:extLst>
              <a:ext uri="{FF2B5EF4-FFF2-40B4-BE49-F238E27FC236}">
                <a16:creationId xmlns:a16="http://schemas.microsoft.com/office/drawing/2014/main" id="{E35665BC-D634-64A8-0FA9-34BE0CE47ECE}"/>
              </a:ext>
            </a:extLst>
          </p:cNvPr>
          <p:cNvGraphicFramePr>
            <a:graphicFrameLocks noGrp="1"/>
          </p:cNvGraphicFramePr>
          <p:nvPr>
            <p:extLst>
              <p:ext uri="{D42A27DB-BD31-4B8C-83A1-F6EECF244321}">
                <p14:modId xmlns:p14="http://schemas.microsoft.com/office/powerpoint/2010/main" val="4143108764"/>
              </p:ext>
            </p:extLst>
          </p:nvPr>
        </p:nvGraphicFramePr>
        <p:xfrm>
          <a:off x="-1" y="3944128"/>
          <a:ext cx="9144000" cy="2893086"/>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812099409"/>
                    </a:ext>
                  </a:extLst>
                </a:gridCol>
                <a:gridCol w="2286000">
                  <a:extLst>
                    <a:ext uri="{9D8B030D-6E8A-4147-A177-3AD203B41FA5}">
                      <a16:colId xmlns:a16="http://schemas.microsoft.com/office/drawing/2014/main" val="1062513656"/>
                    </a:ext>
                  </a:extLst>
                </a:gridCol>
                <a:gridCol w="2286000">
                  <a:extLst>
                    <a:ext uri="{9D8B030D-6E8A-4147-A177-3AD203B41FA5}">
                      <a16:colId xmlns:a16="http://schemas.microsoft.com/office/drawing/2014/main" val="1434049443"/>
                    </a:ext>
                  </a:extLst>
                </a:gridCol>
                <a:gridCol w="2286000">
                  <a:extLst>
                    <a:ext uri="{9D8B030D-6E8A-4147-A177-3AD203B41FA5}">
                      <a16:colId xmlns:a16="http://schemas.microsoft.com/office/drawing/2014/main" val="3206262721"/>
                    </a:ext>
                  </a:extLst>
                </a:gridCol>
              </a:tblGrid>
              <a:tr h="482181">
                <a:tc>
                  <a:txBody>
                    <a:bodyPr/>
                    <a:lstStyle/>
                    <a:p>
                      <a:pPr algn="ctr"/>
                      <a:r>
                        <a:rPr lang="en-US" sz="2400" b="0" dirty="0">
                          <a:solidFill>
                            <a:schemeClr val="tx1">
                              <a:lumMod val="95000"/>
                              <a:lumOff val="5000"/>
                            </a:schemeClr>
                          </a:solidFill>
                          <a:latin typeface="Abadi Extra Light" panose="020F0502020204030204" pitchFamily="34" charset="0"/>
                        </a:rPr>
                        <a:t>Pressure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Temperature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This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is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2746898"/>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80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50°C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1875209"/>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110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95°C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5131644"/>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110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95°C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5582585"/>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110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95°C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1091299"/>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120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60°C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Propanone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1904163"/>
                  </a:ext>
                </a:extLst>
              </a:tr>
            </a:tbl>
          </a:graphicData>
        </a:graphic>
      </p:graphicFrame>
      <p:sp>
        <p:nvSpPr>
          <p:cNvPr id="7" name="Oval 6">
            <a:extLst>
              <a:ext uri="{FF2B5EF4-FFF2-40B4-BE49-F238E27FC236}">
                <a16:creationId xmlns:a16="http://schemas.microsoft.com/office/drawing/2014/main" id="{257F9543-02D7-9B75-CD4B-F0EA322069EE}"/>
              </a:ext>
            </a:extLst>
          </p:cNvPr>
          <p:cNvSpPr/>
          <p:nvPr/>
        </p:nvSpPr>
        <p:spPr>
          <a:xfrm>
            <a:off x="5829300" y="838200"/>
            <a:ext cx="2895600" cy="2743200"/>
          </a:xfrm>
          <a:prstGeom prst="ellipse">
            <a:avLst/>
          </a:prstGeom>
          <a:solidFill>
            <a:srgbClr val="9FCFFF"/>
          </a:solidFill>
          <a:ln w="76200">
            <a:solidFill>
              <a:srgbClr val="FFFF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02BD82B-682B-9EFF-C2D1-3A577773C8BC}"/>
              </a:ext>
            </a:extLst>
          </p:cNvPr>
          <p:cNvSpPr txBox="1"/>
          <p:nvPr/>
        </p:nvSpPr>
        <p:spPr>
          <a:xfrm rot="478899">
            <a:off x="6253339" y="1240305"/>
            <a:ext cx="2218210" cy="1938992"/>
          </a:xfrm>
          <a:prstGeom prst="rect">
            <a:avLst/>
          </a:prstGeom>
          <a:noFill/>
        </p:spPr>
        <p:txBody>
          <a:bodyPr wrap="square" rtlCol="0">
            <a:spAutoFit/>
          </a:bodyPr>
          <a:lstStyle/>
          <a:p>
            <a:pPr algn="ctr"/>
            <a:r>
              <a:rPr lang="en-US" sz="4000" dirty="0">
                <a:latin typeface="Acme" panose="02000706050000020004" pitchFamily="2" charset="0"/>
              </a:rPr>
              <a:t>Fill in this chart…</a:t>
            </a:r>
          </a:p>
          <a:p>
            <a:pPr algn="ctr"/>
            <a:r>
              <a:rPr lang="en-US" sz="4000" dirty="0">
                <a:latin typeface="Acme" panose="02000706050000020004" pitchFamily="2" charset="0"/>
              </a:rPr>
              <a:t>88 </a:t>
            </a:r>
          </a:p>
        </p:txBody>
      </p:sp>
    </p:spTree>
    <p:extLst>
      <p:ext uri="{BB962C8B-B14F-4D97-AF65-F5344CB8AC3E}">
        <p14:creationId xmlns:p14="http://schemas.microsoft.com/office/powerpoint/2010/main" val="36987688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90364-0F3E-221F-458D-9A8D91B26B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9E9CC37-660E-F938-A7EC-F9FF9F9CFF4C}"/>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1" y="20782"/>
            <a:ext cx="4724400" cy="389785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aphicFrame>
        <p:nvGraphicFramePr>
          <p:cNvPr id="6" name="Table 5">
            <a:extLst>
              <a:ext uri="{FF2B5EF4-FFF2-40B4-BE49-F238E27FC236}">
                <a16:creationId xmlns:a16="http://schemas.microsoft.com/office/drawing/2014/main" id="{DD7833EE-D32F-ECFE-CE08-56802C6CDDD9}"/>
              </a:ext>
            </a:extLst>
          </p:cNvPr>
          <p:cNvGraphicFramePr>
            <a:graphicFrameLocks noGrp="1"/>
          </p:cNvGraphicFramePr>
          <p:nvPr>
            <p:extLst>
              <p:ext uri="{D42A27DB-BD31-4B8C-83A1-F6EECF244321}">
                <p14:modId xmlns:p14="http://schemas.microsoft.com/office/powerpoint/2010/main" val="3203829334"/>
              </p:ext>
            </p:extLst>
          </p:nvPr>
        </p:nvGraphicFramePr>
        <p:xfrm>
          <a:off x="-1" y="3944128"/>
          <a:ext cx="9144000" cy="2893086"/>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812099409"/>
                    </a:ext>
                  </a:extLst>
                </a:gridCol>
                <a:gridCol w="2286000">
                  <a:extLst>
                    <a:ext uri="{9D8B030D-6E8A-4147-A177-3AD203B41FA5}">
                      <a16:colId xmlns:a16="http://schemas.microsoft.com/office/drawing/2014/main" val="1062513656"/>
                    </a:ext>
                  </a:extLst>
                </a:gridCol>
                <a:gridCol w="2286000">
                  <a:extLst>
                    <a:ext uri="{9D8B030D-6E8A-4147-A177-3AD203B41FA5}">
                      <a16:colId xmlns:a16="http://schemas.microsoft.com/office/drawing/2014/main" val="1434049443"/>
                    </a:ext>
                  </a:extLst>
                </a:gridCol>
                <a:gridCol w="2286000">
                  <a:extLst>
                    <a:ext uri="{9D8B030D-6E8A-4147-A177-3AD203B41FA5}">
                      <a16:colId xmlns:a16="http://schemas.microsoft.com/office/drawing/2014/main" val="3206262721"/>
                    </a:ext>
                  </a:extLst>
                </a:gridCol>
              </a:tblGrid>
              <a:tr h="482181">
                <a:tc>
                  <a:txBody>
                    <a:bodyPr/>
                    <a:lstStyle/>
                    <a:p>
                      <a:pPr algn="ctr"/>
                      <a:r>
                        <a:rPr lang="en-US" sz="2400" b="0" dirty="0">
                          <a:solidFill>
                            <a:schemeClr val="tx1">
                              <a:lumMod val="95000"/>
                              <a:lumOff val="5000"/>
                            </a:schemeClr>
                          </a:solidFill>
                          <a:latin typeface="Abadi Extra Light" panose="020F0502020204030204" pitchFamily="34" charset="0"/>
                        </a:rPr>
                        <a:t>Pressure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Temperature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This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is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2746898"/>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80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50°C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1875209"/>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110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95°C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0000FF"/>
                          </a:solidFill>
                          <a:latin typeface="Abadi Extra Light" panose="020F0502020204030204" pitchFamily="34"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5131644"/>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110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95°C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0000FF"/>
                          </a:solidFill>
                          <a:latin typeface="Abadi Extra Light" panose="020F0502020204030204" pitchFamily="34"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5582585"/>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110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95°C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0000FF"/>
                          </a:solidFill>
                          <a:latin typeface="Abadi Extra Light" panose="020F0502020204030204" pitchFamily="34"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1091299"/>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120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60°C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Propanone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0000FF"/>
                          </a:solidFill>
                          <a:latin typeface="Abadi Extra Light" panose="020F0502020204030204" pitchFamily="34"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1904163"/>
                  </a:ext>
                </a:extLst>
              </a:tr>
            </a:tbl>
          </a:graphicData>
        </a:graphic>
      </p:graphicFrame>
      <p:sp>
        <p:nvSpPr>
          <p:cNvPr id="7" name="Oval 6">
            <a:extLst>
              <a:ext uri="{FF2B5EF4-FFF2-40B4-BE49-F238E27FC236}">
                <a16:creationId xmlns:a16="http://schemas.microsoft.com/office/drawing/2014/main" id="{2BAC0606-94DE-C9D5-E4E6-ABC8E71572CA}"/>
              </a:ext>
            </a:extLst>
          </p:cNvPr>
          <p:cNvSpPr/>
          <p:nvPr/>
        </p:nvSpPr>
        <p:spPr>
          <a:xfrm>
            <a:off x="5829300" y="838200"/>
            <a:ext cx="2895600" cy="2743200"/>
          </a:xfrm>
          <a:prstGeom prst="ellipse">
            <a:avLst/>
          </a:prstGeom>
          <a:solidFill>
            <a:srgbClr val="9FCFFF"/>
          </a:solidFill>
          <a:ln w="76200">
            <a:solidFill>
              <a:srgbClr val="FFFF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3627409-7CC6-9D17-47FA-C7934ECCF428}"/>
              </a:ext>
            </a:extLst>
          </p:cNvPr>
          <p:cNvSpPr txBox="1"/>
          <p:nvPr/>
        </p:nvSpPr>
        <p:spPr>
          <a:xfrm rot="478899">
            <a:off x="6253339" y="1240305"/>
            <a:ext cx="2218210" cy="1938992"/>
          </a:xfrm>
          <a:prstGeom prst="rect">
            <a:avLst/>
          </a:prstGeom>
          <a:noFill/>
        </p:spPr>
        <p:txBody>
          <a:bodyPr wrap="square" rtlCol="0">
            <a:spAutoFit/>
          </a:bodyPr>
          <a:lstStyle/>
          <a:p>
            <a:pPr algn="ctr"/>
            <a:r>
              <a:rPr lang="en-US" sz="4000" dirty="0">
                <a:latin typeface="Acme" panose="02000706050000020004" pitchFamily="2" charset="0"/>
              </a:rPr>
              <a:t>Fill in this chart…</a:t>
            </a:r>
          </a:p>
          <a:p>
            <a:pPr algn="ctr"/>
            <a:r>
              <a:rPr lang="en-US" sz="4000" dirty="0">
                <a:latin typeface="Acme" panose="02000706050000020004" pitchFamily="2" charset="0"/>
              </a:rPr>
              <a:t>88 </a:t>
            </a:r>
          </a:p>
        </p:txBody>
      </p:sp>
    </p:spTree>
    <p:extLst>
      <p:ext uri="{BB962C8B-B14F-4D97-AF65-F5344CB8AC3E}">
        <p14:creationId xmlns:p14="http://schemas.microsoft.com/office/powerpoint/2010/main" val="22018132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5EC8-4E8E-AB24-195B-99A9F2A5504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1B3422C-E722-2524-7D02-A1D47C03942D}"/>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1" y="20782"/>
            <a:ext cx="4724400" cy="389785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aphicFrame>
        <p:nvGraphicFramePr>
          <p:cNvPr id="6" name="Table 5">
            <a:extLst>
              <a:ext uri="{FF2B5EF4-FFF2-40B4-BE49-F238E27FC236}">
                <a16:creationId xmlns:a16="http://schemas.microsoft.com/office/drawing/2014/main" id="{C6C0B1DC-C30A-88B1-5C24-F716A854C514}"/>
              </a:ext>
            </a:extLst>
          </p:cNvPr>
          <p:cNvGraphicFramePr>
            <a:graphicFrameLocks noGrp="1"/>
          </p:cNvGraphicFramePr>
          <p:nvPr>
            <p:extLst>
              <p:ext uri="{D42A27DB-BD31-4B8C-83A1-F6EECF244321}">
                <p14:modId xmlns:p14="http://schemas.microsoft.com/office/powerpoint/2010/main" val="4231967368"/>
              </p:ext>
            </p:extLst>
          </p:nvPr>
        </p:nvGraphicFramePr>
        <p:xfrm>
          <a:off x="-1" y="3944128"/>
          <a:ext cx="9144000" cy="2893086"/>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812099409"/>
                    </a:ext>
                  </a:extLst>
                </a:gridCol>
                <a:gridCol w="2286000">
                  <a:extLst>
                    <a:ext uri="{9D8B030D-6E8A-4147-A177-3AD203B41FA5}">
                      <a16:colId xmlns:a16="http://schemas.microsoft.com/office/drawing/2014/main" val="1062513656"/>
                    </a:ext>
                  </a:extLst>
                </a:gridCol>
                <a:gridCol w="2286000">
                  <a:extLst>
                    <a:ext uri="{9D8B030D-6E8A-4147-A177-3AD203B41FA5}">
                      <a16:colId xmlns:a16="http://schemas.microsoft.com/office/drawing/2014/main" val="1434049443"/>
                    </a:ext>
                  </a:extLst>
                </a:gridCol>
                <a:gridCol w="2286000">
                  <a:extLst>
                    <a:ext uri="{9D8B030D-6E8A-4147-A177-3AD203B41FA5}">
                      <a16:colId xmlns:a16="http://schemas.microsoft.com/office/drawing/2014/main" val="3206262721"/>
                    </a:ext>
                  </a:extLst>
                </a:gridCol>
              </a:tblGrid>
              <a:tr h="482181">
                <a:tc>
                  <a:txBody>
                    <a:bodyPr/>
                    <a:lstStyle/>
                    <a:p>
                      <a:pPr algn="ctr"/>
                      <a:r>
                        <a:rPr lang="en-US" sz="2400" b="0" dirty="0">
                          <a:solidFill>
                            <a:schemeClr val="tx1">
                              <a:lumMod val="95000"/>
                              <a:lumOff val="5000"/>
                            </a:schemeClr>
                          </a:solidFill>
                          <a:latin typeface="Abadi Extra Light" panose="020F0502020204030204" pitchFamily="34" charset="0"/>
                        </a:rPr>
                        <a:t>Pressure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Temperature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This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is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2746898"/>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130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65°C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Propanone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1875209"/>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40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90°C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1" dirty="0">
                        <a:solidFill>
                          <a:srgbClr val="0000FF"/>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5131644"/>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190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115°C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1" dirty="0">
                        <a:solidFill>
                          <a:srgbClr val="0000FF"/>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5582585"/>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101.3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56°C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1" dirty="0">
                        <a:solidFill>
                          <a:srgbClr val="0000FF"/>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1091299"/>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20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10°C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ALL FOUR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1" dirty="0">
                        <a:solidFill>
                          <a:srgbClr val="0000FF"/>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1904163"/>
                  </a:ext>
                </a:extLst>
              </a:tr>
            </a:tbl>
          </a:graphicData>
        </a:graphic>
      </p:graphicFrame>
      <p:sp>
        <p:nvSpPr>
          <p:cNvPr id="7" name="Oval 6">
            <a:extLst>
              <a:ext uri="{FF2B5EF4-FFF2-40B4-BE49-F238E27FC236}">
                <a16:creationId xmlns:a16="http://schemas.microsoft.com/office/drawing/2014/main" id="{B6E8BFA6-A598-AE34-686C-A1F80BC636BE}"/>
              </a:ext>
            </a:extLst>
          </p:cNvPr>
          <p:cNvSpPr/>
          <p:nvPr/>
        </p:nvSpPr>
        <p:spPr>
          <a:xfrm>
            <a:off x="5829300" y="838200"/>
            <a:ext cx="2895600" cy="2743200"/>
          </a:xfrm>
          <a:prstGeom prst="ellipse">
            <a:avLst/>
          </a:prstGeom>
          <a:solidFill>
            <a:srgbClr val="FFC5C5"/>
          </a:solidFill>
          <a:ln w="76200">
            <a:solidFill>
              <a:srgbClr val="FFFF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47700BD8-C6B2-88E5-C4FC-35CA911881F0}"/>
              </a:ext>
            </a:extLst>
          </p:cNvPr>
          <p:cNvSpPr txBox="1"/>
          <p:nvPr/>
        </p:nvSpPr>
        <p:spPr>
          <a:xfrm rot="478899">
            <a:off x="6253339" y="1240305"/>
            <a:ext cx="2218210" cy="1938992"/>
          </a:xfrm>
          <a:prstGeom prst="rect">
            <a:avLst/>
          </a:prstGeom>
          <a:noFill/>
        </p:spPr>
        <p:txBody>
          <a:bodyPr wrap="square" rtlCol="0">
            <a:spAutoFit/>
          </a:bodyPr>
          <a:lstStyle/>
          <a:p>
            <a:pPr algn="ctr"/>
            <a:r>
              <a:rPr lang="en-US" sz="4000" dirty="0">
                <a:latin typeface="Acme" panose="02000706050000020004" pitchFamily="2" charset="0"/>
              </a:rPr>
              <a:t>Fill in this chart…</a:t>
            </a:r>
          </a:p>
          <a:p>
            <a:pPr algn="ctr"/>
            <a:r>
              <a:rPr lang="en-US" sz="4000" dirty="0">
                <a:latin typeface="Acme" panose="02000706050000020004" pitchFamily="2" charset="0"/>
              </a:rPr>
              <a:t>89 </a:t>
            </a:r>
          </a:p>
        </p:txBody>
      </p:sp>
    </p:spTree>
    <p:extLst>
      <p:ext uri="{BB962C8B-B14F-4D97-AF65-F5344CB8AC3E}">
        <p14:creationId xmlns:p14="http://schemas.microsoft.com/office/powerpoint/2010/main" val="38828432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4A509-8F23-3B93-983A-0FA5D72276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7D1E70D-6B5B-0CA2-815B-3B702DCE050D}"/>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1" y="20782"/>
            <a:ext cx="4724400" cy="389785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aphicFrame>
        <p:nvGraphicFramePr>
          <p:cNvPr id="6" name="Table 5">
            <a:extLst>
              <a:ext uri="{FF2B5EF4-FFF2-40B4-BE49-F238E27FC236}">
                <a16:creationId xmlns:a16="http://schemas.microsoft.com/office/drawing/2014/main" id="{5885F13C-D11E-CED6-C69A-81E01797EB6F}"/>
              </a:ext>
            </a:extLst>
          </p:cNvPr>
          <p:cNvGraphicFramePr>
            <a:graphicFrameLocks noGrp="1"/>
          </p:cNvGraphicFramePr>
          <p:nvPr>
            <p:extLst>
              <p:ext uri="{D42A27DB-BD31-4B8C-83A1-F6EECF244321}">
                <p14:modId xmlns:p14="http://schemas.microsoft.com/office/powerpoint/2010/main" val="3458346958"/>
              </p:ext>
            </p:extLst>
          </p:nvPr>
        </p:nvGraphicFramePr>
        <p:xfrm>
          <a:off x="-1" y="3944128"/>
          <a:ext cx="9144000" cy="2893086"/>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812099409"/>
                    </a:ext>
                  </a:extLst>
                </a:gridCol>
                <a:gridCol w="2286000">
                  <a:extLst>
                    <a:ext uri="{9D8B030D-6E8A-4147-A177-3AD203B41FA5}">
                      <a16:colId xmlns:a16="http://schemas.microsoft.com/office/drawing/2014/main" val="1062513656"/>
                    </a:ext>
                  </a:extLst>
                </a:gridCol>
                <a:gridCol w="2286000">
                  <a:extLst>
                    <a:ext uri="{9D8B030D-6E8A-4147-A177-3AD203B41FA5}">
                      <a16:colId xmlns:a16="http://schemas.microsoft.com/office/drawing/2014/main" val="1434049443"/>
                    </a:ext>
                  </a:extLst>
                </a:gridCol>
                <a:gridCol w="2286000">
                  <a:extLst>
                    <a:ext uri="{9D8B030D-6E8A-4147-A177-3AD203B41FA5}">
                      <a16:colId xmlns:a16="http://schemas.microsoft.com/office/drawing/2014/main" val="3206262721"/>
                    </a:ext>
                  </a:extLst>
                </a:gridCol>
              </a:tblGrid>
              <a:tr h="482181">
                <a:tc>
                  <a:txBody>
                    <a:bodyPr/>
                    <a:lstStyle/>
                    <a:p>
                      <a:pPr algn="ctr"/>
                      <a:r>
                        <a:rPr lang="en-US" sz="2400" b="0" dirty="0">
                          <a:solidFill>
                            <a:schemeClr val="tx1">
                              <a:lumMod val="95000"/>
                              <a:lumOff val="5000"/>
                            </a:schemeClr>
                          </a:solidFill>
                          <a:latin typeface="Abadi Extra Light" panose="020F0502020204030204" pitchFamily="34" charset="0"/>
                        </a:rPr>
                        <a:t>Pressure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Temperature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This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is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2746898"/>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130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65°C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Propanone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FF0000"/>
                          </a:solidFill>
                          <a:latin typeface="Abadi Extra Light" panose="020F0502020204030204" pitchFamily="34"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1875209"/>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40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90°C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FF0000"/>
                          </a:solidFill>
                          <a:latin typeface="Abadi Extra Light" panose="020F0502020204030204" pitchFamily="34" charset="0"/>
                        </a:rPr>
                        <a:t>Liquid + Gas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5131644"/>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190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115°C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FF0000"/>
                          </a:solidFill>
                          <a:latin typeface="Abadi Extra Light" panose="020F0502020204030204" pitchFamily="34"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5582585"/>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101.3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56°C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a:solidFill>
                            <a:srgbClr val="FF0000"/>
                          </a:solidFill>
                          <a:latin typeface="Abadi Extra Light" panose="020F0502020204030204" pitchFamily="34" charset="0"/>
                        </a:rPr>
                        <a:t>Liquid</a:t>
                      </a:r>
                      <a:endParaRPr lang="en-US" sz="2400" b="1" dirty="0">
                        <a:solidFill>
                          <a:srgbClr val="FF0000"/>
                        </a:solidFill>
                        <a:latin typeface="Abadi Extra Light"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1091299"/>
                  </a:ext>
                </a:extLst>
              </a:tr>
              <a:tr h="482181">
                <a:tc>
                  <a:txBody>
                    <a:bodyPr/>
                    <a:lstStyle/>
                    <a:p>
                      <a:pPr algn="ctr"/>
                      <a:r>
                        <a:rPr lang="en-US" sz="2400" b="0" dirty="0">
                          <a:solidFill>
                            <a:schemeClr val="tx1">
                              <a:lumMod val="95000"/>
                              <a:lumOff val="5000"/>
                            </a:schemeClr>
                          </a:solidFill>
                          <a:latin typeface="Abadi Extra Light" panose="020F0502020204030204" pitchFamily="34" charset="0"/>
                        </a:rPr>
                        <a:t>20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10°C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Abadi Extra Light" panose="020F0502020204030204" pitchFamily="34" charset="0"/>
                        </a:rPr>
                        <a:t>ALL FOUR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rgbClr val="FF0000"/>
                          </a:solidFill>
                          <a:latin typeface="Abadi Extra Light" panose="020F0502020204030204" pitchFamily="34"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1904163"/>
                  </a:ext>
                </a:extLst>
              </a:tr>
            </a:tbl>
          </a:graphicData>
        </a:graphic>
      </p:graphicFrame>
      <p:sp>
        <p:nvSpPr>
          <p:cNvPr id="7" name="Oval 6">
            <a:extLst>
              <a:ext uri="{FF2B5EF4-FFF2-40B4-BE49-F238E27FC236}">
                <a16:creationId xmlns:a16="http://schemas.microsoft.com/office/drawing/2014/main" id="{FA9CC81B-578E-51F7-E1FD-5105DD48CF9A}"/>
              </a:ext>
            </a:extLst>
          </p:cNvPr>
          <p:cNvSpPr/>
          <p:nvPr/>
        </p:nvSpPr>
        <p:spPr>
          <a:xfrm>
            <a:off x="5829300" y="838200"/>
            <a:ext cx="2895600" cy="2743200"/>
          </a:xfrm>
          <a:prstGeom prst="ellipse">
            <a:avLst/>
          </a:prstGeom>
          <a:solidFill>
            <a:srgbClr val="FFC5C5"/>
          </a:solidFill>
          <a:ln w="76200">
            <a:solidFill>
              <a:srgbClr val="FFFF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792D89E-8694-E110-63C8-C30ECE51CC46}"/>
              </a:ext>
            </a:extLst>
          </p:cNvPr>
          <p:cNvSpPr txBox="1"/>
          <p:nvPr/>
        </p:nvSpPr>
        <p:spPr>
          <a:xfrm rot="478899">
            <a:off x="6253339" y="1240305"/>
            <a:ext cx="2218210" cy="1938992"/>
          </a:xfrm>
          <a:prstGeom prst="rect">
            <a:avLst/>
          </a:prstGeom>
          <a:noFill/>
        </p:spPr>
        <p:txBody>
          <a:bodyPr wrap="square" rtlCol="0">
            <a:spAutoFit/>
          </a:bodyPr>
          <a:lstStyle/>
          <a:p>
            <a:pPr algn="ctr"/>
            <a:r>
              <a:rPr lang="en-US" sz="4000" dirty="0">
                <a:latin typeface="Acme" panose="02000706050000020004" pitchFamily="2" charset="0"/>
              </a:rPr>
              <a:t>Fill in this chart…</a:t>
            </a:r>
          </a:p>
          <a:p>
            <a:pPr algn="ctr"/>
            <a:r>
              <a:rPr lang="en-US" sz="4000" dirty="0">
                <a:latin typeface="Acme" panose="02000706050000020004" pitchFamily="2" charset="0"/>
              </a:rPr>
              <a:t>89 </a:t>
            </a:r>
          </a:p>
        </p:txBody>
      </p:sp>
    </p:spTree>
    <p:extLst>
      <p:ext uri="{BB962C8B-B14F-4D97-AF65-F5344CB8AC3E}">
        <p14:creationId xmlns:p14="http://schemas.microsoft.com/office/powerpoint/2010/main" val="9634035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B51E604B-045E-4F86-83B6-49CAF7D72E5E}"/>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4097337" y="152400"/>
            <a:ext cx="5046663" cy="41624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Oval 3">
            <a:extLst>
              <a:ext uri="{FF2B5EF4-FFF2-40B4-BE49-F238E27FC236}">
                <a16:creationId xmlns:a16="http://schemas.microsoft.com/office/drawing/2014/main" id="{D5B81DF2-460F-43E7-9AF6-358570ACFD7E}"/>
              </a:ext>
            </a:extLst>
          </p:cNvPr>
          <p:cNvSpPr>
            <a:spLocks noChangeArrowheads="1"/>
          </p:cNvSpPr>
          <p:nvPr/>
        </p:nvSpPr>
        <p:spPr bwMode="auto">
          <a:xfrm>
            <a:off x="5965825" y="2284413"/>
            <a:ext cx="234950" cy="231775"/>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3" name="Text Box 4">
            <a:extLst>
              <a:ext uri="{FF2B5EF4-FFF2-40B4-BE49-F238E27FC236}">
                <a16:creationId xmlns:a16="http://schemas.microsoft.com/office/drawing/2014/main" id="{8DB0030A-1E6C-402C-9654-3E20A4724C3A}"/>
              </a:ext>
            </a:extLst>
          </p:cNvPr>
          <p:cNvSpPr txBox="1">
            <a:spLocks noChangeArrowheads="1"/>
          </p:cNvSpPr>
          <p:nvPr/>
        </p:nvSpPr>
        <p:spPr bwMode="auto">
          <a:xfrm>
            <a:off x="6005512" y="2289175"/>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FF0000"/>
                </a:solidFill>
                <a:effectLst/>
                <a:latin typeface="Calibri" panose="020F0502020204030204" pitchFamily="34" charset="0"/>
              </a:rPr>
              <a:t>1</a:t>
            </a:r>
            <a:endParaRPr kumimoji="0" lang="en-US" altLang="en-US" sz="1800" b="0" i="0" u="none" strike="noStrike" cap="none" normalizeH="0" baseline="0" dirty="0">
              <a:ln>
                <a:noFill/>
              </a:ln>
              <a:solidFill>
                <a:srgbClr val="FF0000"/>
              </a:solidFill>
              <a:effectLst/>
              <a:latin typeface="Arial" panose="020B0604020202020204" pitchFamily="34" charset="0"/>
            </a:endParaRPr>
          </a:p>
        </p:txBody>
      </p:sp>
      <p:sp>
        <p:nvSpPr>
          <p:cNvPr id="4" name="Oval 5">
            <a:extLst>
              <a:ext uri="{FF2B5EF4-FFF2-40B4-BE49-F238E27FC236}">
                <a16:creationId xmlns:a16="http://schemas.microsoft.com/office/drawing/2014/main" id="{D2CCF6B9-BC66-4114-86FF-E157AD175C70}"/>
              </a:ext>
            </a:extLst>
          </p:cNvPr>
          <p:cNvSpPr>
            <a:spLocks noChangeArrowheads="1"/>
          </p:cNvSpPr>
          <p:nvPr/>
        </p:nvSpPr>
        <p:spPr bwMode="auto">
          <a:xfrm>
            <a:off x="7165975" y="1336675"/>
            <a:ext cx="234950" cy="231775"/>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5" name="Text Box 6">
            <a:extLst>
              <a:ext uri="{FF2B5EF4-FFF2-40B4-BE49-F238E27FC236}">
                <a16:creationId xmlns:a16="http://schemas.microsoft.com/office/drawing/2014/main" id="{F964DDDB-D13F-42F5-A3A1-67CE986C43C7}"/>
              </a:ext>
            </a:extLst>
          </p:cNvPr>
          <p:cNvSpPr txBox="1">
            <a:spLocks noChangeArrowheads="1"/>
          </p:cNvSpPr>
          <p:nvPr/>
        </p:nvSpPr>
        <p:spPr bwMode="auto">
          <a:xfrm>
            <a:off x="7205662" y="1341438"/>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Oval 7">
            <a:extLst>
              <a:ext uri="{FF2B5EF4-FFF2-40B4-BE49-F238E27FC236}">
                <a16:creationId xmlns:a16="http://schemas.microsoft.com/office/drawing/2014/main" id="{C4FE9280-0001-4F95-BACE-DB0C651236E9}"/>
              </a:ext>
            </a:extLst>
          </p:cNvPr>
          <p:cNvSpPr>
            <a:spLocks noChangeArrowheads="1"/>
          </p:cNvSpPr>
          <p:nvPr/>
        </p:nvSpPr>
        <p:spPr bwMode="auto">
          <a:xfrm>
            <a:off x="7889875" y="2619375"/>
            <a:ext cx="234950" cy="230188"/>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Text Box 8">
            <a:extLst>
              <a:ext uri="{FF2B5EF4-FFF2-40B4-BE49-F238E27FC236}">
                <a16:creationId xmlns:a16="http://schemas.microsoft.com/office/drawing/2014/main" id="{96C0AAA8-BB89-46CF-8DDB-6CD1E27162B3}"/>
              </a:ext>
            </a:extLst>
          </p:cNvPr>
          <p:cNvSpPr txBox="1">
            <a:spLocks noChangeArrowheads="1"/>
          </p:cNvSpPr>
          <p:nvPr/>
        </p:nvSpPr>
        <p:spPr bwMode="auto">
          <a:xfrm>
            <a:off x="7929562" y="2622550"/>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Oval 9">
            <a:extLst>
              <a:ext uri="{FF2B5EF4-FFF2-40B4-BE49-F238E27FC236}">
                <a16:creationId xmlns:a16="http://schemas.microsoft.com/office/drawing/2014/main" id="{B4938607-59E7-4076-A5F4-5C71B2D2A496}"/>
              </a:ext>
            </a:extLst>
          </p:cNvPr>
          <p:cNvSpPr>
            <a:spLocks noChangeArrowheads="1"/>
          </p:cNvSpPr>
          <p:nvPr/>
        </p:nvSpPr>
        <p:spPr bwMode="auto">
          <a:xfrm>
            <a:off x="7681912" y="1706563"/>
            <a:ext cx="236538"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9" name="Text Box 10">
            <a:extLst>
              <a:ext uri="{FF2B5EF4-FFF2-40B4-BE49-F238E27FC236}">
                <a16:creationId xmlns:a16="http://schemas.microsoft.com/office/drawing/2014/main" id="{E6844B27-B2ED-4F9C-9968-375ABA9FC9C8}"/>
              </a:ext>
            </a:extLst>
          </p:cNvPr>
          <p:cNvSpPr txBox="1">
            <a:spLocks noChangeArrowheads="1"/>
          </p:cNvSpPr>
          <p:nvPr/>
        </p:nvSpPr>
        <p:spPr bwMode="auto">
          <a:xfrm>
            <a:off x="7723187" y="1711325"/>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Oval 11">
            <a:extLst>
              <a:ext uri="{FF2B5EF4-FFF2-40B4-BE49-F238E27FC236}">
                <a16:creationId xmlns:a16="http://schemas.microsoft.com/office/drawing/2014/main" id="{B7A873B0-584E-45A8-B24A-1332B9802987}"/>
              </a:ext>
            </a:extLst>
          </p:cNvPr>
          <p:cNvSpPr>
            <a:spLocks noChangeArrowheads="1"/>
          </p:cNvSpPr>
          <p:nvPr/>
        </p:nvSpPr>
        <p:spPr bwMode="auto">
          <a:xfrm>
            <a:off x="8267700" y="1341438"/>
            <a:ext cx="236537" cy="231775"/>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1" name="Text Box 12">
            <a:extLst>
              <a:ext uri="{FF2B5EF4-FFF2-40B4-BE49-F238E27FC236}">
                <a16:creationId xmlns:a16="http://schemas.microsoft.com/office/drawing/2014/main" id="{1A71CDF1-5C59-42AA-8714-01EEA63835B1}"/>
              </a:ext>
            </a:extLst>
          </p:cNvPr>
          <p:cNvSpPr txBox="1">
            <a:spLocks noChangeArrowheads="1"/>
          </p:cNvSpPr>
          <p:nvPr/>
        </p:nvSpPr>
        <p:spPr bwMode="auto">
          <a:xfrm>
            <a:off x="8308975" y="134620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Oval 13">
            <a:extLst>
              <a:ext uri="{FF2B5EF4-FFF2-40B4-BE49-F238E27FC236}">
                <a16:creationId xmlns:a16="http://schemas.microsoft.com/office/drawing/2014/main" id="{CB3A0A18-5F6A-4B13-A21F-CB13EE86825E}"/>
              </a:ext>
            </a:extLst>
          </p:cNvPr>
          <p:cNvSpPr>
            <a:spLocks noChangeArrowheads="1"/>
          </p:cNvSpPr>
          <p:nvPr/>
        </p:nvSpPr>
        <p:spPr bwMode="auto">
          <a:xfrm>
            <a:off x="7400925" y="3455988"/>
            <a:ext cx="236537" cy="231775"/>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3" name="Text Box 14">
            <a:extLst>
              <a:ext uri="{FF2B5EF4-FFF2-40B4-BE49-F238E27FC236}">
                <a16:creationId xmlns:a16="http://schemas.microsoft.com/office/drawing/2014/main" id="{A6CE95A4-A543-4034-9583-1506571F92A6}"/>
              </a:ext>
            </a:extLst>
          </p:cNvPr>
          <p:cNvSpPr txBox="1">
            <a:spLocks noChangeArrowheads="1"/>
          </p:cNvSpPr>
          <p:nvPr/>
        </p:nvSpPr>
        <p:spPr bwMode="auto">
          <a:xfrm>
            <a:off x="7442200" y="346075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6" name="Table 15">
            <a:extLst>
              <a:ext uri="{FF2B5EF4-FFF2-40B4-BE49-F238E27FC236}">
                <a16:creationId xmlns:a16="http://schemas.microsoft.com/office/drawing/2014/main" id="{57743E96-2B81-4313-71A3-EA9D2D52A61A}"/>
              </a:ext>
            </a:extLst>
          </p:cNvPr>
          <p:cNvGraphicFramePr>
            <a:graphicFrameLocks noGrp="1"/>
          </p:cNvGraphicFramePr>
          <p:nvPr>
            <p:extLst>
              <p:ext uri="{D42A27DB-BD31-4B8C-83A1-F6EECF244321}">
                <p14:modId xmlns:p14="http://schemas.microsoft.com/office/powerpoint/2010/main" val="1264978907"/>
              </p:ext>
            </p:extLst>
          </p:nvPr>
        </p:nvGraphicFramePr>
        <p:xfrm>
          <a:off x="0" y="0"/>
          <a:ext cx="4139045" cy="6770587"/>
        </p:xfrm>
        <a:graphic>
          <a:graphicData uri="http://schemas.openxmlformats.org/drawingml/2006/table">
            <a:tbl>
              <a:tblPr firstRow="1" bandRow="1">
                <a:tableStyleId>{5C22544A-7EE6-4342-B048-85BDC9FD1C3A}</a:tableStyleId>
              </a:tblPr>
              <a:tblGrid>
                <a:gridCol w="746895">
                  <a:extLst>
                    <a:ext uri="{9D8B030D-6E8A-4147-A177-3AD203B41FA5}">
                      <a16:colId xmlns:a16="http://schemas.microsoft.com/office/drawing/2014/main" val="2229362704"/>
                    </a:ext>
                  </a:extLst>
                </a:gridCol>
                <a:gridCol w="1717860">
                  <a:extLst>
                    <a:ext uri="{9D8B030D-6E8A-4147-A177-3AD203B41FA5}">
                      <a16:colId xmlns:a16="http://schemas.microsoft.com/office/drawing/2014/main" val="3946483172"/>
                    </a:ext>
                  </a:extLst>
                </a:gridCol>
                <a:gridCol w="1674290">
                  <a:extLst>
                    <a:ext uri="{9D8B030D-6E8A-4147-A177-3AD203B41FA5}">
                      <a16:colId xmlns:a16="http://schemas.microsoft.com/office/drawing/2014/main" val="868634448"/>
                    </a:ext>
                  </a:extLst>
                </a:gridCol>
              </a:tblGrid>
              <a:tr h="636052">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What phase is…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dirty="0">
                        <a:solidFill>
                          <a:schemeClr val="tx1">
                            <a:lumMod val="95000"/>
                            <a:lumOff val="5000"/>
                          </a:schemeClr>
                        </a:solidFill>
                        <a:latin typeface="Abadi Extra Light" panose="020B02040201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9133133"/>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CFF"/>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propanone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CFF"/>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CFF"/>
                    </a:solidFill>
                  </a:tcPr>
                </a:tc>
                <a:extLst>
                  <a:ext uri="{0D108BD9-81ED-4DB2-BD59-A6C34878D82A}">
                    <a16:rowId xmlns:a16="http://schemas.microsoft.com/office/drawing/2014/main" val="199239464"/>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propanone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875354335"/>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652396009"/>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41443732"/>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4158116001"/>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221365024"/>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765301198"/>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570389939"/>
                  </a:ext>
                </a:extLst>
              </a:tr>
              <a:tr h="8177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3311894262"/>
                  </a:ext>
                </a:extLst>
              </a:tr>
              <a:tr h="590303">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all 4 compounds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174246667"/>
                  </a:ext>
                </a:extLst>
              </a:tr>
            </a:tbl>
          </a:graphicData>
        </a:graphic>
      </p:graphicFrame>
      <p:sp>
        <p:nvSpPr>
          <p:cNvPr id="17" name="Oval 16">
            <a:extLst>
              <a:ext uri="{FF2B5EF4-FFF2-40B4-BE49-F238E27FC236}">
                <a16:creationId xmlns:a16="http://schemas.microsoft.com/office/drawing/2014/main" id="{167E7360-3695-D43F-25A8-1A34393DC838}"/>
              </a:ext>
            </a:extLst>
          </p:cNvPr>
          <p:cNvSpPr/>
          <p:nvPr/>
        </p:nvSpPr>
        <p:spPr>
          <a:xfrm>
            <a:off x="5715000" y="4403725"/>
            <a:ext cx="2409825" cy="2378075"/>
          </a:xfrm>
          <a:prstGeom prst="ellipse">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w="5715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25BA7E1-311C-E6F5-7CDA-D3362FF611AA}"/>
              </a:ext>
            </a:extLst>
          </p:cNvPr>
          <p:cNvSpPr txBox="1"/>
          <p:nvPr/>
        </p:nvSpPr>
        <p:spPr>
          <a:xfrm rot="482870">
            <a:off x="5878952" y="4421139"/>
            <a:ext cx="2138362" cy="2308324"/>
          </a:xfrm>
          <a:prstGeom prst="rect">
            <a:avLst/>
          </a:prstGeom>
          <a:noFill/>
        </p:spPr>
        <p:txBody>
          <a:bodyPr wrap="square" rtlCol="0">
            <a:spAutoFit/>
          </a:bodyPr>
          <a:lstStyle/>
          <a:p>
            <a:pPr algn="ctr"/>
            <a:r>
              <a:rPr lang="en-US" sz="3600" dirty="0">
                <a:latin typeface="Acme" panose="02000706050000020004" pitchFamily="2" charset="0"/>
              </a:rPr>
              <a:t>Gas or</a:t>
            </a:r>
          </a:p>
          <a:p>
            <a:pPr algn="ctr"/>
            <a:r>
              <a:rPr lang="en-US" sz="3600" dirty="0">
                <a:latin typeface="Acme" panose="02000706050000020004" pitchFamily="2" charset="0"/>
              </a:rPr>
              <a:t>Liquid</a:t>
            </a:r>
          </a:p>
          <a:p>
            <a:pPr algn="ctr"/>
            <a:r>
              <a:rPr lang="en-US" sz="3600" dirty="0">
                <a:latin typeface="Acme" panose="02000706050000020004" pitchFamily="2" charset="0"/>
              </a:rPr>
              <a:t>or both ?</a:t>
            </a:r>
          </a:p>
          <a:p>
            <a:pPr algn="ctr"/>
            <a:r>
              <a:rPr lang="en-US" sz="3600" dirty="0">
                <a:latin typeface="Acme" panose="02000706050000020004" pitchFamily="2" charset="0"/>
              </a:rPr>
              <a:t>90</a:t>
            </a:r>
          </a:p>
        </p:txBody>
      </p:sp>
    </p:spTree>
    <p:extLst>
      <p:ext uri="{BB962C8B-B14F-4D97-AF65-F5344CB8AC3E}">
        <p14:creationId xmlns:p14="http://schemas.microsoft.com/office/powerpoint/2010/main" val="40652029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44B9-ADAC-A7B1-4366-B833C6938970}"/>
            </a:ext>
          </a:extLst>
        </p:cNvPr>
        <p:cNvGrpSpPr/>
        <p:nvPr/>
      </p:nvGrpSpPr>
      <p:grpSpPr>
        <a:xfrm>
          <a:off x="0" y="0"/>
          <a:ext cx="0" cy="0"/>
          <a:chOff x="0" y="0"/>
          <a:chExt cx="0" cy="0"/>
        </a:xfrm>
      </p:grpSpPr>
      <p:pic>
        <p:nvPicPr>
          <p:cNvPr id="23554" name="Picture 2">
            <a:extLst>
              <a:ext uri="{FF2B5EF4-FFF2-40B4-BE49-F238E27FC236}">
                <a16:creationId xmlns:a16="http://schemas.microsoft.com/office/drawing/2014/main" id="{5BC059C1-3245-7C9E-434E-4725361E3F52}"/>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4097337" y="152400"/>
            <a:ext cx="5046663" cy="41624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Oval 3">
            <a:extLst>
              <a:ext uri="{FF2B5EF4-FFF2-40B4-BE49-F238E27FC236}">
                <a16:creationId xmlns:a16="http://schemas.microsoft.com/office/drawing/2014/main" id="{245025C0-60CA-4F36-31EC-4AFB575B9993}"/>
              </a:ext>
            </a:extLst>
          </p:cNvPr>
          <p:cNvSpPr>
            <a:spLocks noChangeArrowheads="1"/>
          </p:cNvSpPr>
          <p:nvPr/>
        </p:nvSpPr>
        <p:spPr bwMode="auto">
          <a:xfrm>
            <a:off x="5965825" y="2284413"/>
            <a:ext cx="234950" cy="231775"/>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3" name="Text Box 4">
            <a:extLst>
              <a:ext uri="{FF2B5EF4-FFF2-40B4-BE49-F238E27FC236}">
                <a16:creationId xmlns:a16="http://schemas.microsoft.com/office/drawing/2014/main" id="{737F4D97-B3C8-7DBF-7E7D-6904A87339EB}"/>
              </a:ext>
            </a:extLst>
          </p:cNvPr>
          <p:cNvSpPr txBox="1">
            <a:spLocks noChangeArrowheads="1"/>
          </p:cNvSpPr>
          <p:nvPr/>
        </p:nvSpPr>
        <p:spPr bwMode="auto">
          <a:xfrm>
            <a:off x="6005512" y="2289175"/>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FF0000"/>
                </a:solidFill>
                <a:effectLst/>
                <a:latin typeface="Calibri" panose="020F0502020204030204" pitchFamily="34" charset="0"/>
              </a:rPr>
              <a:t>1</a:t>
            </a:r>
            <a:endParaRPr kumimoji="0" lang="en-US" altLang="en-US" sz="1800" b="0" i="0" u="none" strike="noStrike" cap="none" normalizeH="0" baseline="0" dirty="0">
              <a:ln>
                <a:noFill/>
              </a:ln>
              <a:solidFill>
                <a:srgbClr val="FF0000"/>
              </a:solidFill>
              <a:effectLst/>
              <a:latin typeface="Arial" panose="020B0604020202020204" pitchFamily="34" charset="0"/>
            </a:endParaRPr>
          </a:p>
        </p:txBody>
      </p:sp>
      <p:sp>
        <p:nvSpPr>
          <p:cNvPr id="4" name="Oval 5">
            <a:extLst>
              <a:ext uri="{FF2B5EF4-FFF2-40B4-BE49-F238E27FC236}">
                <a16:creationId xmlns:a16="http://schemas.microsoft.com/office/drawing/2014/main" id="{42B3B317-DFCB-9036-710E-9565AFD940A2}"/>
              </a:ext>
            </a:extLst>
          </p:cNvPr>
          <p:cNvSpPr>
            <a:spLocks noChangeArrowheads="1"/>
          </p:cNvSpPr>
          <p:nvPr/>
        </p:nvSpPr>
        <p:spPr bwMode="auto">
          <a:xfrm>
            <a:off x="7165975" y="1336675"/>
            <a:ext cx="234950" cy="231775"/>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5" name="Text Box 6">
            <a:extLst>
              <a:ext uri="{FF2B5EF4-FFF2-40B4-BE49-F238E27FC236}">
                <a16:creationId xmlns:a16="http://schemas.microsoft.com/office/drawing/2014/main" id="{7461091B-A474-052C-CD15-1DCFE3CF6F88}"/>
              </a:ext>
            </a:extLst>
          </p:cNvPr>
          <p:cNvSpPr txBox="1">
            <a:spLocks noChangeArrowheads="1"/>
          </p:cNvSpPr>
          <p:nvPr/>
        </p:nvSpPr>
        <p:spPr bwMode="auto">
          <a:xfrm>
            <a:off x="7205662" y="1341438"/>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Oval 7">
            <a:extLst>
              <a:ext uri="{FF2B5EF4-FFF2-40B4-BE49-F238E27FC236}">
                <a16:creationId xmlns:a16="http://schemas.microsoft.com/office/drawing/2014/main" id="{F9088F20-8FA0-7C4F-648F-6736C6F27711}"/>
              </a:ext>
            </a:extLst>
          </p:cNvPr>
          <p:cNvSpPr>
            <a:spLocks noChangeArrowheads="1"/>
          </p:cNvSpPr>
          <p:nvPr/>
        </p:nvSpPr>
        <p:spPr bwMode="auto">
          <a:xfrm>
            <a:off x="7889875" y="2619375"/>
            <a:ext cx="234950" cy="230188"/>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Text Box 8">
            <a:extLst>
              <a:ext uri="{FF2B5EF4-FFF2-40B4-BE49-F238E27FC236}">
                <a16:creationId xmlns:a16="http://schemas.microsoft.com/office/drawing/2014/main" id="{2F7D6670-22BD-73CF-6347-0B3F7A16DB6D}"/>
              </a:ext>
            </a:extLst>
          </p:cNvPr>
          <p:cNvSpPr txBox="1">
            <a:spLocks noChangeArrowheads="1"/>
          </p:cNvSpPr>
          <p:nvPr/>
        </p:nvSpPr>
        <p:spPr bwMode="auto">
          <a:xfrm>
            <a:off x="7929562" y="2622550"/>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Oval 9">
            <a:extLst>
              <a:ext uri="{FF2B5EF4-FFF2-40B4-BE49-F238E27FC236}">
                <a16:creationId xmlns:a16="http://schemas.microsoft.com/office/drawing/2014/main" id="{A61DABE3-E0E2-64AB-A6A9-3EA786BC131B}"/>
              </a:ext>
            </a:extLst>
          </p:cNvPr>
          <p:cNvSpPr>
            <a:spLocks noChangeArrowheads="1"/>
          </p:cNvSpPr>
          <p:nvPr/>
        </p:nvSpPr>
        <p:spPr bwMode="auto">
          <a:xfrm>
            <a:off x="7681912" y="1706563"/>
            <a:ext cx="236538" cy="230187"/>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9" name="Text Box 10">
            <a:extLst>
              <a:ext uri="{FF2B5EF4-FFF2-40B4-BE49-F238E27FC236}">
                <a16:creationId xmlns:a16="http://schemas.microsoft.com/office/drawing/2014/main" id="{99B59C1B-F9A0-14DF-B855-99F539B013D4}"/>
              </a:ext>
            </a:extLst>
          </p:cNvPr>
          <p:cNvSpPr txBox="1">
            <a:spLocks noChangeArrowheads="1"/>
          </p:cNvSpPr>
          <p:nvPr/>
        </p:nvSpPr>
        <p:spPr bwMode="auto">
          <a:xfrm>
            <a:off x="7723187" y="1711325"/>
            <a:ext cx="166688"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Oval 11">
            <a:extLst>
              <a:ext uri="{FF2B5EF4-FFF2-40B4-BE49-F238E27FC236}">
                <a16:creationId xmlns:a16="http://schemas.microsoft.com/office/drawing/2014/main" id="{A31D1895-C92C-A120-92D3-905C50CE77BC}"/>
              </a:ext>
            </a:extLst>
          </p:cNvPr>
          <p:cNvSpPr>
            <a:spLocks noChangeArrowheads="1"/>
          </p:cNvSpPr>
          <p:nvPr/>
        </p:nvSpPr>
        <p:spPr bwMode="auto">
          <a:xfrm>
            <a:off x="8267700" y="1341438"/>
            <a:ext cx="236537" cy="231775"/>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1" name="Text Box 12">
            <a:extLst>
              <a:ext uri="{FF2B5EF4-FFF2-40B4-BE49-F238E27FC236}">
                <a16:creationId xmlns:a16="http://schemas.microsoft.com/office/drawing/2014/main" id="{45DB6AC4-F0B0-963B-2D48-178C1AA3A13E}"/>
              </a:ext>
            </a:extLst>
          </p:cNvPr>
          <p:cNvSpPr txBox="1">
            <a:spLocks noChangeArrowheads="1"/>
          </p:cNvSpPr>
          <p:nvPr/>
        </p:nvSpPr>
        <p:spPr bwMode="auto">
          <a:xfrm>
            <a:off x="8308975" y="134620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Oval 13">
            <a:extLst>
              <a:ext uri="{FF2B5EF4-FFF2-40B4-BE49-F238E27FC236}">
                <a16:creationId xmlns:a16="http://schemas.microsoft.com/office/drawing/2014/main" id="{2E56E764-A73C-8ED1-02CE-AFF1C90C779D}"/>
              </a:ext>
            </a:extLst>
          </p:cNvPr>
          <p:cNvSpPr>
            <a:spLocks noChangeArrowheads="1"/>
          </p:cNvSpPr>
          <p:nvPr/>
        </p:nvSpPr>
        <p:spPr bwMode="auto">
          <a:xfrm>
            <a:off x="7400925" y="3455988"/>
            <a:ext cx="236537" cy="231775"/>
          </a:xfrm>
          <a:prstGeom prst="ellipse">
            <a:avLst/>
          </a:prstGeom>
          <a:solidFill>
            <a:srgbClr val="FFFFFF"/>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3" name="Text Box 14">
            <a:extLst>
              <a:ext uri="{FF2B5EF4-FFF2-40B4-BE49-F238E27FC236}">
                <a16:creationId xmlns:a16="http://schemas.microsoft.com/office/drawing/2014/main" id="{3314FDB6-1A50-5688-0F04-A73FCF8E2F0B}"/>
              </a:ext>
            </a:extLst>
          </p:cNvPr>
          <p:cNvSpPr txBox="1">
            <a:spLocks noChangeArrowheads="1"/>
          </p:cNvSpPr>
          <p:nvPr/>
        </p:nvSpPr>
        <p:spPr bwMode="auto">
          <a:xfrm>
            <a:off x="7442200" y="3460750"/>
            <a:ext cx="166687" cy="2000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5" name="Table 14">
            <a:extLst>
              <a:ext uri="{FF2B5EF4-FFF2-40B4-BE49-F238E27FC236}">
                <a16:creationId xmlns:a16="http://schemas.microsoft.com/office/drawing/2014/main" id="{67D72E6C-36E3-5229-6CB0-8FD450064198}"/>
              </a:ext>
            </a:extLst>
          </p:cNvPr>
          <p:cNvGraphicFramePr>
            <a:graphicFrameLocks noGrp="1"/>
          </p:cNvGraphicFramePr>
          <p:nvPr>
            <p:extLst>
              <p:ext uri="{D42A27DB-BD31-4B8C-83A1-F6EECF244321}">
                <p14:modId xmlns:p14="http://schemas.microsoft.com/office/powerpoint/2010/main" val="259462042"/>
              </p:ext>
            </p:extLst>
          </p:nvPr>
        </p:nvGraphicFramePr>
        <p:xfrm>
          <a:off x="0" y="0"/>
          <a:ext cx="4139045" cy="6857998"/>
        </p:xfrm>
        <a:graphic>
          <a:graphicData uri="http://schemas.openxmlformats.org/drawingml/2006/table">
            <a:tbl>
              <a:tblPr firstRow="1" bandRow="1">
                <a:tableStyleId>{5C22544A-7EE6-4342-B048-85BDC9FD1C3A}</a:tableStyleId>
              </a:tblPr>
              <a:tblGrid>
                <a:gridCol w="746895">
                  <a:extLst>
                    <a:ext uri="{9D8B030D-6E8A-4147-A177-3AD203B41FA5}">
                      <a16:colId xmlns:a16="http://schemas.microsoft.com/office/drawing/2014/main" val="2229362704"/>
                    </a:ext>
                  </a:extLst>
                </a:gridCol>
                <a:gridCol w="1717860">
                  <a:extLst>
                    <a:ext uri="{9D8B030D-6E8A-4147-A177-3AD203B41FA5}">
                      <a16:colId xmlns:a16="http://schemas.microsoft.com/office/drawing/2014/main" val="3946483172"/>
                    </a:ext>
                  </a:extLst>
                </a:gridCol>
                <a:gridCol w="1674290">
                  <a:extLst>
                    <a:ext uri="{9D8B030D-6E8A-4147-A177-3AD203B41FA5}">
                      <a16:colId xmlns:a16="http://schemas.microsoft.com/office/drawing/2014/main" val="868634448"/>
                    </a:ext>
                  </a:extLst>
                </a:gridCol>
              </a:tblGrid>
              <a:tr h="644647">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What phase is…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dirty="0">
                        <a:solidFill>
                          <a:schemeClr val="tx1">
                            <a:lumMod val="95000"/>
                            <a:lumOff val="5000"/>
                          </a:schemeClr>
                        </a:solidFill>
                        <a:latin typeface="Abadi Extra Light" panose="020B02040201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9133133"/>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CFF"/>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propanone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CFF"/>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CFF"/>
                    </a:solidFill>
                  </a:tcPr>
                </a:tc>
                <a:extLst>
                  <a:ext uri="{0D108BD9-81ED-4DB2-BD59-A6C34878D82A}">
                    <a16:rowId xmlns:a16="http://schemas.microsoft.com/office/drawing/2014/main" val="199239464"/>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propanone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875354335"/>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652396009"/>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41443732"/>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4158116001"/>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221365024"/>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765301198"/>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570389939"/>
                  </a:ext>
                </a:extLst>
              </a:tr>
              <a:tr h="828831">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gas and 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3311894262"/>
                  </a:ext>
                </a:extLst>
              </a:tr>
              <a:tr h="598280">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all 4 compounds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33CC"/>
                          </a:solidFill>
                          <a:latin typeface="Times New Roman" panose="02020603050405020304" pitchFamily="18" charset="0"/>
                          <a:cs typeface="Times New Roman" panose="02020603050405020304" pitchFamily="18" charset="0"/>
                        </a:rPr>
                        <a:t>all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174246667"/>
                  </a:ext>
                </a:extLst>
              </a:tr>
            </a:tbl>
          </a:graphicData>
        </a:graphic>
      </p:graphicFrame>
      <p:pic>
        <p:nvPicPr>
          <p:cNvPr id="1026" name="Picture 2" descr="Smiley - Wikipedia">
            <a:extLst>
              <a:ext uri="{FF2B5EF4-FFF2-40B4-BE49-F238E27FC236}">
                <a16:creationId xmlns:a16="http://schemas.microsoft.com/office/drawing/2014/main" id="{7B5759F8-1C7F-DBBD-F277-C33C6E2A54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39274">
            <a:off x="5632451" y="4356100"/>
            <a:ext cx="2285999" cy="2285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2465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WordArt 4"/>
          <p:cNvSpPr>
            <a:spLocks noChangeArrowheads="1" noChangeShapeType="1" noTextEdit="1"/>
          </p:cNvSpPr>
          <p:nvPr/>
        </p:nvSpPr>
        <p:spPr bwMode="auto">
          <a:xfrm>
            <a:off x="381000" y="381000"/>
            <a:ext cx="8229600" cy="106680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0" cap="none" spc="0" normalizeH="0" baseline="0" noProof="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uLnTx/>
                <a:uFillTx/>
                <a:latin typeface="Arial Black"/>
                <a:ea typeface="+mn-ea"/>
                <a:cs typeface="+mn-cs"/>
              </a:rPr>
              <a:t>Kinetic Molecular Theory</a:t>
            </a:r>
          </a:p>
        </p:txBody>
      </p:sp>
      <p:sp>
        <p:nvSpPr>
          <p:cNvPr id="3077" name="Text Box 5"/>
          <p:cNvSpPr txBox="1">
            <a:spLocks noChangeArrowheads="1"/>
          </p:cNvSpPr>
          <p:nvPr/>
        </p:nvSpPr>
        <p:spPr bwMode="auto">
          <a:xfrm>
            <a:off x="0" y="1752600"/>
            <a:ext cx="91440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This theory explains how gases “work”.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How do gases exist as gases?</a:t>
            </a:r>
            <a:endParaRPr lang="en-US" altLang="en-US" sz="320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How they stay gases?</a:t>
            </a:r>
            <a:endParaRPr lang="en-US" altLang="en-US" sz="320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How the particles of gas act (atoms or molecules)? </a:t>
            </a:r>
          </a:p>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sz="3200" dirty="0">
                <a:solidFill>
                  <a:srgbClr val="000000"/>
                </a:solidFill>
                <a:latin typeface="Times New Roman" panose="02020603050405020304" pitchFamily="18" charset="0"/>
                <a:cs typeface="Times New Roman" panose="02020603050405020304" pitchFamily="18" charset="0"/>
              </a:rPr>
              <a:t>H</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ow should we understand gases in our minds</a:t>
            </a:r>
            <a:r>
              <a:rPr lang="en-US" altLang="en-US" sz="3200" dirty="0">
                <a:solidFill>
                  <a:srgbClr val="000000"/>
                </a:solidFill>
                <a:latin typeface="Times New Roman" panose="02020603050405020304" pitchFamily="18" charset="0"/>
                <a:cs typeface="Times New Roman" panose="02020603050405020304" pitchFamily="18" charset="0"/>
              </a:rPr>
              <a:t>?</a:t>
            </a:r>
            <a:endPar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62674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C93FA28A-CDA6-42BF-A403-6AFDE3C5F180}"/>
              </a:ext>
            </a:extLst>
          </p:cNvPr>
          <p:cNvSpPr txBox="1">
            <a:spLocks noChangeArrowheads="1"/>
          </p:cNvSpPr>
          <p:nvPr/>
        </p:nvSpPr>
        <p:spPr bwMode="auto">
          <a:xfrm>
            <a:off x="0" y="0"/>
            <a:ext cx="9144000" cy="577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en-US" altLang="en-US" sz="3600" b="1" dirty="0">
                <a:solidFill>
                  <a:srgbClr val="339933"/>
                </a:solidFill>
                <a:latin typeface="Times New Roman" panose="02020603050405020304" pitchFamily="18" charset="0"/>
                <a:cs typeface="Times New Roman" panose="02020603050405020304" pitchFamily="18" charset="0"/>
              </a:rPr>
              <a:t>97.  The KMT states  </a:t>
            </a:r>
          </a:p>
          <a:p>
            <a:pPr marL="0" marR="0" indent="0" algn="l"/>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5400" dirty="0">
                <a:solidFill>
                  <a:srgbClr val="000000"/>
                </a:solidFill>
                <a:latin typeface="Times New Roman" panose="02020603050405020304" pitchFamily="18" charset="0"/>
                <a:cs typeface="Times New Roman" panose="02020603050405020304" pitchFamily="18" charset="0"/>
              </a:rPr>
              <a:t>A. </a:t>
            </a:r>
            <a:r>
              <a:rPr lang="en-US" sz="5400" kern="1400" dirty="0">
                <a:ln>
                  <a:noFill/>
                </a:ln>
                <a:solidFill>
                  <a:srgbClr val="000000"/>
                </a:solidFill>
                <a:effectLst/>
                <a:latin typeface="Times New Roman" panose="02020603050405020304" pitchFamily="18" charset="0"/>
              </a:rPr>
              <a:t>Gases </a:t>
            </a:r>
            <a:r>
              <a:rPr lang="en-US" sz="5400" kern="1200" dirty="0">
                <a:ln>
                  <a:noFill/>
                </a:ln>
                <a:solidFill>
                  <a:srgbClr val="000000"/>
                </a:solidFill>
                <a:effectLst/>
                <a:latin typeface="Times New Roman" panose="02020603050405020304" pitchFamily="18" charset="0"/>
              </a:rPr>
              <a:t>are in random, constant, straight-line motion</a:t>
            </a:r>
            <a:endParaRPr lang="en-US" sz="5400" kern="1400" dirty="0">
              <a:ln>
                <a:noFill/>
              </a:ln>
              <a:solidFill>
                <a:srgbClr val="000000"/>
              </a:solidFill>
              <a:effectLst/>
              <a:latin typeface="Times New Roman" panose="02020603050405020304" pitchFamily="18" charset="0"/>
            </a:endParaRPr>
          </a:p>
          <a:p>
            <a:pPr marL="0" marR="0" indent="0" algn="l"/>
            <a:r>
              <a:rPr lang="en-US" sz="5400" kern="1400" dirty="0">
                <a:ln>
                  <a:noFill/>
                </a:ln>
                <a:solidFill>
                  <a:srgbClr val="000000"/>
                </a:solidFill>
                <a:effectLst/>
                <a:latin typeface="Times New Roman" panose="02020603050405020304" pitchFamily="18" charset="0"/>
              </a:rPr>
              <a:t> </a:t>
            </a:r>
          </a:p>
          <a:p>
            <a:pPr marL="0" indent="0">
              <a:spcBef>
                <a:spcPct val="50000"/>
              </a:spcBef>
            </a:pPr>
            <a:r>
              <a:rPr lang="en-US" altLang="en-US" sz="5400" dirty="0">
                <a:solidFill>
                  <a:srgbClr val="FF0000"/>
                </a:solidFill>
                <a:latin typeface="Times New Roman" panose="02020603050405020304" pitchFamily="18" charset="0"/>
                <a:cs typeface="Times New Roman" panose="02020603050405020304" pitchFamily="18" charset="0"/>
              </a:rPr>
              <a:t>This means the particles do not hover, stop, or do loop de loops.  </a:t>
            </a:r>
            <a:endParaRPr lang="en-US" altLang="en-US" sz="54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28000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C0D5-8DBF-4795-B59F-C3BC1B1724A9}"/>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3AAF09AE-AB01-E95D-318C-EC14A1F6031C}"/>
              </a:ext>
            </a:extLst>
          </p:cNvPr>
          <p:cNvSpPr txBox="1">
            <a:spLocks noChangeArrowheads="1"/>
          </p:cNvSpPr>
          <p:nvPr/>
        </p:nvSpPr>
        <p:spPr bwMode="auto">
          <a:xfrm>
            <a:off x="0" y="0"/>
            <a:ext cx="9144000" cy="510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pPr>
            <a:r>
              <a:rPr lang="en-US" altLang="en-US" sz="3600" b="1" dirty="0">
                <a:solidFill>
                  <a:srgbClr val="339933"/>
                </a:solidFill>
                <a:latin typeface="Times New Roman" panose="02020603050405020304" pitchFamily="18" charset="0"/>
                <a:cs typeface="Times New Roman" panose="02020603050405020304" pitchFamily="18" charset="0"/>
              </a:rPr>
              <a:t>97.  The KMT states  </a:t>
            </a:r>
          </a:p>
          <a:p>
            <a:pPr marL="0" marR="0" indent="0" algn="l"/>
            <a:r>
              <a:rPr lang="en-US" sz="1800" kern="1400" dirty="0">
                <a:ln>
                  <a:noFill/>
                </a:ln>
                <a:solidFill>
                  <a:srgbClr val="000000"/>
                </a:solidFill>
                <a:effectLst/>
                <a:latin typeface="Times New Roman" panose="02020603050405020304" pitchFamily="18" charset="0"/>
              </a:rPr>
              <a:t> </a:t>
            </a:r>
            <a:br>
              <a:rPr lang="en-US" sz="1800" kern="1400" dirty="0">
                <a:ln>
                  <a:noFill/>
                </a:ln>
                <a:solidFill>
                  <a:srgbClr val="000000"/>
                </a:solidFill>
                <a:effectLst/>
                <a:latin typeface="Times New Roman" panose="02020603050405020304" pitchFamily="18" charset="0"/>
              </a:rPr>
            </a:br>
            <a:r>
              <a:rPr lang="en-US" altLang="en-US" sz="5400" dirty="0">
                <a:solidFill>
                  <a:srgbClr val="000000"/>
                </a:solidFill>
                <a:latin typeface="Times New Roman" panose="02020603050405020304" pitchFamily="18" charset="0"/>
                <a:cs typeface="Times New Roman" panose="02020603050405020304" pitchFamily="18" charset="0"/>
              </a:rPr>
              <a:t>B. </a:t>
            </a:r>
            <a:r>
              <a:rPr lang="en-US" sz="5400" kern="1200" dirty="0">
                <a:ln>
                  <a:noFill/>
                </a:ln>
                <a:solidFill>
                  <a:srgbClr val="000000"/>
                </a:solidFill>
                <a:effectLst/>
                <a:latin typeface="Times New Roman" panose="02020603050405020304" pitchFamily="18" charset="0"/>
              </a:rPr>
              <a:t>Gases are separated by great distances relative to their size</a:t>
            </a:r>
            <a:br>
              <a:rPr lang="en-US" sz="5400" kern="1200" dirty="0">
                <a:ln>
                  <a:noFill/>
                </a:ln>
                <a:solidFill>
                  <a:srgbClr val="000000"/>
                </a:solidFill>
                <a:effectLst/>
                <a:latin typeface="Times New Roman" panose="02020603050405020304" pitchFamily="18" charset="0"/>
              </a:rPr>
            </a:br>
            <a:r>
              <a:rPr lang="en-US" sz="3200" kern="1200" dirty="0">
                <a:ln>
                  <a:noFill/>
                </a:ln>
                <a:solidFill>
                  <a:srgbClr val="000000"/>
                </a:solidFill>
                <a:effectLst/>
                <a:latin typeface="Times New Roman" panose="02020603050405020304" pitchFamily="18" charset="0"/>
              </a:rPr>
              <a:t> </a:t>
            </a:r>
            <a:br>
              <a:rPr lang="en-US" sz="5400" kern="1200" dirty="0">
                <a:ln>
                  <a:noFill/>
                </a:ln>
                <a:solidFill>
                  <a:srgbClr val="000000"/>
                </a:solidFill>
                <a:effectLst/>
                <a:latin typeface="Times New Roman" panose="02020603050405020304" pitchFamily="18" charset="0"/>
              </a:rPr>
            </a:br>
            <a:r>
              <a:rPr lang="en-US" sz="4400" kern="1200" dirty="0">
                <a:ln>
                  <a:noFill/>
                </a:ln>
                <a:solidFill>
                  <a:srgbClr val="FF0000"/>
                </a:solidFill>
                <a:effectLst/>
                <a:latin typeface="Times New Roman" panose="02020603050405020304" pitchFamily="18" charset="0"/>
              </a:rPr>
              <a:t>This means th</a:t>
            </a:r>
            <a:r>
              <a:rPr lang="en-US" sz="4400" dirty="0">
                <a:solidFill>
                  <a:srgbClr val="FF0000"/>
                </a:solidFill>
                <a:latin typeface="Times New Roman" panose="02020603050405020304" pitchFamily="18" charset="0"/>
              </a:rPr>
              <a:t>at the particles are super far apart.  This causes very low density compared to liquids or solids.   </a:t>
            </a:r>
            <a:endParaRPr lang="en-US" altLang="en-US" sz="54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41656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79126E0-04BC-4FF0-9D5C-5E90B6E499C8}"/>
              </a:ext>
            </a:extLst>
          </p:cNvPr>
          <p:cNvSpPr txBox="1">
            <a:spLocks noChangeArrowheads="1"/>
          </p:cNvSpPr>
          <p:nvPr/>
        </p:nvSpPr>
        <p:spPr bwMode="auto">
          <a:xfrm>
            <a:off x="0" y="0"/>
            <a:ext cx="914400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marL="0" marR="0" indent="0" algn="l"/>
            <a:r>
              <a:rPr lang="en-US" altLang="en-US" sz="5400" dirty="0">
                <a:solidFill>
                  <a:srgbClr val="000000"/>
                </a:solidFill>
                <a:latin typeface="Times New Roman" panose="02020603050405020304" pitchFamily="18" charset="0"/>
                <a:cs typeface="Times New Roman" panose="02020603050405020304" pitchFamily="18" charset="0"/>
              </a:rPr>
              <a:t>C. </a:t>
            </a:r>
            <a:r>
              <a:rPr lang="en-US" sz="5400" kern="1200" dirty="0">
                <a:ln>
                  <a:noFill/>
                </a:ln>
                <a:solidFill>
                  <a:srgbClr val="000000"/>
                </a:solidFill>
                <a:effectLst/>
                <a:latin typeface="Times New Roman" panose="02020603050405020304" pitchFamily="18" charset="0"/>
              </a:rPr>
              <a:t>The volume of the gas </a:t>
            </a:r>
            <a:br>
              <a:rPr lang="en-US" sz="5400" kern="1200" dirty="0">
                <a:ln>
                  <a:noFill/>
                </a:ln>
                <a:solidFill>
                  <a:srgbClr val="000000"/>
                </a:solidFill>
                <a:effectLst/>
                <a:latin typeface="Times New Roman" panose="02020603050405020304" pitchFamily="18" charset="0"/>
              </a:rPr>
            </a:br>
            <a:r>
              <a:rPr lang="en-US" sz="5400" kern="1200" dirty="0">
                <a:ln>
                  <a:noFill/>
                </a:ln>
                <a:solidFill>
                  <a:srgbClr val="000000"/>
                </a:solidFill>
                <a:effectLst/>
                <a:latin typeface="Times New Roman" panose="02020603050405020304" pitchFamily="18" charset="0"/>
              </a:rPr>
              <a:t>     particles is considered </a:t>
            </a:r>
            <a:br>
              <a:rPr lang="en-US" sz="5400" kern="1200" dirty="0">
                <a:ln>
                  <a:noFill/>
                </a:ln>
                <a:solidFill>
                  <a:srgbClr val="000000"/>
                </a:solidFill>
                <a:effectLst/>
                <a:latin typeface="Times New Roman" panose="02020603050405020304" pitchFamily="18" charset="0"/>
              </a:rPr>
            </a:br>
            <a:r>
              <a:rPr lang="en-US" sz="5400" kern="1200" dirty="0">
                <a:ln>
                  <a:noFill/>
                </a:ln>
                <a:solidFill>
                  <a:srgbClr val="000000"/>
                </a:solidFill>
                <a:effectLst/>
                <a:latin typeface="Times New Roman" panose="02020603050405020304" pitchFamily="18" charset="0"/>
              </a:rPr>
              <a:t>     negligible.</a:t>
            </a:r>
            <a:br>
              <a:rPr lang="en-US" sz="5400" kern="1200" dirty="0">
                <a:ln>
                  <a:noFill/>
                </a:ln>
                <a:solidFill>
                  <a:srgbClr val="000000"/>
                </a:solidFill>
                <a:effectLst/>
                <a:latin typeface="Times New Roman" panose="02020603050405020304" pitchFamily="18" charset="0"/>
              </a:rPr>
            </a:br>
            <a:br>
              <a:rPr lang="en-US" sz="5400" kern="1200" dirty="0">
                <a:ln>
                  <a:noFill/>
                </a:ln>
                <a:solidFill>
                  <a:srgbClr val="000000"/>
                </a:solidFill>
                <a:effectLst/>
                <a:latin typeface="Times New Roman" panose="02020603050405020304" pitchFamily="18" charset="0"/>
              </a:rPr>
            </a:br>
            <a:r>
              <a:rPr lang="en-US" sz="5400" kern="1200" dirty="0">
                <a:ln>
                  <a:noFill/>
                </a:ln>
                <a:solidFill>
                  <a:srgbClr val="FF0000"/>
                </a:solidFill>
                <a:effectLst/>
                <a:latin typeface="Times New Roman" panose="02020603050405020304" pitchFamily="18" charset="0"/>
              </a:rPr>
              <a:t>Compared to the space the </a:t>
            </a:r>
            <a:r>
              <a:rPr lang="en-US" sz="5400" dirty="0">
                <a:solidFill>
                  <a:srgbClr val="FF0000"/>
                </a:solidFill>
                <a:latin typeface="Times New Roman" panose="02020603050405020304" pitchFamily="18" charset="0"/>
              </a:rPr>
              <a:t>whole </a:t>
            </a:r>
            <a:r>
              <a:rPr lang="en-US" sz="5400" kern="1200" dirty="0">
                <a:ln>
                  <a:noFill/>
                </a:ln>
                <a:solidFill>
                  <a:srgbClr val="FF0000"/>
                </a:solidFill>
                <a:effectLst/>
                <a:latin typeface="Times New Roman" panose="02020603050405020304" pitchFamily="18" charset="0"/>
              </a:rPr>
              <a:t>gas takes up the space that the particles would take up is less than 1% of that.  </a:t>
            </a:r>
            <a:endParaRPr lang="en-US" altLang="en-US" sz="5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93116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79BC2-DFF7-80BB-930D-1EA85D6A9B4D}"/>
            </a:ext>
          </a:extLst>
        </p:cNvPr>
        <p:cNvGrpSpPr/>
        <p:nvPr/>
      </p:nvGrpSpPr>
      <p:grpSpPr>
        <a:xfrm>
          <a:off x="0" y="0"/>
          <a:ext cx="0" cy="0"/>
          <a:chOff x="0" y="0"/>
          <a:chExt cx="0" cy="0"/>
        </a:xfrm>
      </p:grpSpPr>
      <p:sp>
        <p:nvSpPr>
          <p:cNvPr id="2" name="Text Box 2">
            <a:extLst>
              <a:ext uri="{FF2B5EF4-FFF2-40B4-BE49-F238E27FC236}">
                <a16:creationId xmlns:a16="http://schemas.microsoft.com/office/drawing/2014/main" id="{4C60336A-058D-C468-C3C7-C9047925AEF9}"/>
              </a:ext>
            </a:extLst>
          </p:cNvPr>
          <p:cNvSpPr txBox="1">
            <a:spLocks noChangeArrowheads="1"/>
          </p:cNvSpPr>
          <p:nvPr/>
        </p:nvSpPr>
        <p:spPr bwMode="auto">
          <a:xfrm>
            <a:off x="0" y="0"/>
            <a:ext cx="9144000"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marL="0" marR="0" indent="0" algn="l"/>
            <a:r>
              <a:rPr lang="en-US" altLang="en-US" sz="5400" dirty="0">
                <a:solidFill>
                  <a:srgbClr val="000000"/>
                </a:solidFill>
                <a:latin typeface="Times New Roman" panose="02020603050405020304" pitchFamily="18" charset="0"/>
                <a:cs typeface="Times New Roman" panose="02020603050405020304" pitchFamily="18" charset="0"/>
              </a:rPr>
              <a:t>D. </a:t>
            </a:r>
            <a:r>
              <a:rPr lang="en-US" sz="5400" kern="1200" dirty="0">
                <a:ln>
                  <a:noFill/>
                </a:ln>
                <a:solidFill>
                  <a:srgbClr val="000000"/>
                </a:solidFill>
                <a:effectLst/>
                <a:latin typeface="Times New Roman" panose="02020603050405020304" pitchFamily="18" charset="0"/>
              </a:rPr>
              <a:t>Gases have no attractive</a:t>
            </a:r>
            <a:br>
              <a:rPr lang="en-US" sz="5400" kern="1200" dirty="0">
                <a:ln>
                  <a:noFill/>
                </a:ln>
                <a:solidFill>
                  <a:srgbClr val="000000"/>
                </a:solidFill>
                <a:effectLst/>
                <a:latin typeface="Times New Roman" panose="02020603050405020304" pitchFamily="18" charset="0"/>
              </a:rPr>
            </a:br>
            <a:r>
              <a:rPr lang="en-US" sz="5400" kern="1200" dirty="0">
                <a:ln>
                  <a:noFill/>
                </a:ln>
                <a:solidFill>
                  <a:srgbClr val="000000"/>
                </a:solidFill>
                <a:effectLst/>
                <a:latin typeface="Times New Roman" panose="02020603050405020304" pitchFamily="18" charset="0"/>
              </a:rPr>
              <a:t>     forces between them.  </a:t>
            </a:r>
            <a:br>
              <a:rPr lang="en-US" sz="5400" kern="1200" dirty="0">
                <a:ln>
                  <a:noFill/>
                </a:ln>
                <a:solidFill>
                  <a:srgbClr val="000000"/>
                </a:solidFill>
                <a:effectLst/>
                <a:latin typeface="Times New Roman" panose="02020603050405020304" pitchFamily="18" charset="0"/>
              </a:rPr>
            </a:br>
            <a:r>
              <a:rPr lang="en-US" sz="5400" kern="1200" dirty="0">
                <a:ln>
                  <a:noFill/>
                </a:ln>
                <a:solidFill>
                  <a:srgbClr val="000000"/>
                </a:solidFill>
                <a:effectLst/>
                <a:latin typeface="Times New Roman" panose="02020603050405020304" pitchFamily="18" charset="0"/>
              </a:rPr>
              <a:t>     (nor repulsive)</a:t>
            </a:r>
            <a:endParaRPr lang="en-US" sz="5400" kern="1400" dirty="0">
              <a:ln>
                <a:noFill/>
              </a:ln>
              <a:solidFill>
                <a:srgbClr val="000000"/>
              </a:solidFill>
              <a:effectLst/>
              <a:latin typeface="Times New Roman" panose="02020603050405020304" pitchFamily="18" charset="0"/>
            </a:endParaRPr>
          </a:p>
          <a:p>
            <a:pPr marL="0" marR="0" indent="0" algn="l"/>
            <a:r>
              <a:rPr lang="en-US" sz="5400" kern="1400" dirty="0">
                <a:ln>
                  <a:noFill/>
                </a:ln>
                <a:solidFill>
                  <a:srgbClr val="000000"/>
                </a:solidFill>
                <a:effectLst/>
                <a:latin typeface="Times New Roman" panose="02020603050405020304" pitchFamily="18" charset="0"/>
              </a:rPr>
              <a:t> </a:t>
            </a:r>
          </a:p>
          <a:p>
            <a:pPr marL="0" marR="0" indent="0" algn="l"/>
            <a:r>
              <a:rPr lang="en-US" sz="5400" kern="1400" dirty="0">
                <a:solidFill>
                  <a:srgbClr val="FF0000"/>
                </a:solidFill>
                <a:latin typeface="Times New Roman" panose="02020603050405020304" pitchFamily="18" charset="0"/>
              </a:rPr>
              <a:t>They seem to act this way,</a:t>
            </a:r>
            <a:br>
              <a:rPr lang="en-US" sz="5400" kern="1400" dirty="0">
                <a:solidFill>
                  <a:srgbClr val="FF0000"/>
                </a:solidFill>
                <a:latin typeface="Times New Roman" panose="02020603050405020304" pitchFamily="18" charset="0"/>
              </a:rPr>
            </a:br>
            <a:r>
              <a:rPr lang="en-US" sz="5400" kern="1400" dirty="0">
                <a:solidFill>
                  <a:srgbClr val="FF0000"/>
                </a:solidFill>
                <a:latin typeface="Times New Roman" panose="02020603050405020304" pitchFamily="18" charset="0"/>
              </a:rPr>
              <a:t>but there is attraction and repulsion between gas particles.  </a:t>
            </a:r>
            <a:endParaRPr lang="en-US" alt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07711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EBE86203-86B3-4CCB-A27F-8331118C9248}"/>
              </a:ext>
            </a:extLst>
          </p:cNvPr>
          <p:cNvSpPr txBox="1">
            <a:spLocks noChangeArrowheads="1"/>
          </p:cNvSpPr>
          <p:nvPr/>
        </p:nvSpPr>
        <p:spPr bwMode="auto">
          <a:xfrm>
            <a:off x="-28852" y="0"/>
            <a:ext cx="914400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marL="0" marR="0" indent="0" algn="l"/>
            <a:r>
              <a:rPr lang="en-US" altLang="en-US" sz="5400" dirty="0">
                <a:solidFill>
                  <a:srgbClr val="000000"/>
                </a:solidFill>
                <a:latin typeface="Times New Roman" panose="02020603050405020304" pitchFamily="18" charset="0"/>
                <a:cs typeface="Times New Roman" panose="02020603050405020304" pitchFamily="18" charset="0"/>
              </a:rPr>
              <a:t>E. </a:t>
            </a:r>
            <a:r>
              <a:rPr lang="en-US" sz="5400" kern="1200" dirty="0">
                <a:ln>
                  <a:noFill/>
                </a:ln>
                <a:solidFill>
                  <a:srgbClr val="000000"/>
                </a:solidFill>
                <a:effectLst/>
                <a:latin typeface="Times New Roman" panose="02020603050405020304" pitchFamily="18" charset="0"/>
              </a:rPr>
              <a:t>Gases have collisions that may result in a transfer of energy between gas particles, but the total energy of the system remains constant. </a:t>
            </a:r>
            <a:br>
              <a:rPr lang="en-US" sz="5400" kern="1200" dirty="0">
                <a:ln>
                  <a:noFill/>
                </a:ln>
                <a:solidFill>
                  <a:srgbClr val="000000"/>
                </a:solidFill>
                <a:effectLst/>
                <a:latin typeface="Times New Roman" panose="02020603050405020304" pitchFamily="18" charset="0"/>
              </a:rPr>
            </a:br>
            <a:br>
              <a:rPr lang="en-US" sz="5400" kern="1200" dirty="0">
                <a:ln>
                  <a:noFill/>
                </a:ln>
                <a:solidFill>
                  <a:srgbClr val="000000"/>
                </a:solidFill>
                <a:effectLst/>
                <a:latin typeface="Times New Roman" panose="02020603050405020304" pitchFamily="18" charset="0"/>
              </a:rPr>
            </a:br>
            <a:r>
              <a:rPr lang="en-US" sz="5400" kern="1200" dirty="0">
                <a:ln>
                  <a:noFill/>
                </a:ln>
                <a:solidFill>
                  <a:srgbClr val="FF0000"/>
                </a:solidFill>
                <a:effectLst/>
                <a:latin typeface="Times New Roman" panose="02020603050405020304" pitchFamily="18" charset="0"/>
              </a:rPr>
              <a:t>That means these collisions are elastic (but they are not)</a:t>
            </a:r>
            <a:r>
              <a:rPr lang="en-US" sz="1800" kern="1400" dirty="0">
                <a:ln>
                  <a:noFill/>
                </a:ln>
                <a:solidFill>
                  <a:srgbClr val="FF0000"/>
                </a:solidFill>
                <a:effectLst/>
                <a:latin typeface="Times New Roman" panose="02020603050405020304" pitchFamily="18" charset="0"/>
              </a:rPr>
              <a:t> </a:t>
            </a:r>
          </a:p>
        </p:txBody>
      </p:sp>
    </p:spTree>
    <p:extLst>
      <p:ext uri="{BB962C8B-B14F-4D97-AF65-F5344CB8AC3E}">
        <p14:creationId xmlns:p14="http://schemas.microsoft.com/office/powerpoint/2010/main" val="31703119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28D1A-46B9-6654-4F16-38D03B2CD618}"/>
            </a:ext>
          </a:extLst>
        </p:cNvPr>
        <p:cNvGrpSpPr/>
        <p:nvPr/>
      </p:nvGrpSpPr>
      <p:grpSpPr>
        <a:xfrm>
          <a:off x="0" y="0"/>
          <a:ext cx="0" cy="0"/>
          <a:chOff x="0" y="0"/>
          <a:chExt cx="0" cy="0"/>
        </a:xfrm>
      </p:grpSpPr>
      <p:sp>
        <p:nvSpPr>
          <p:cNvPr id="2" name="Text Box 2">
            <a:extLst>
              <a:ext uri="{FF2B5EF4-FFF2-40B4-BE49-F238E27FC236}">
                <a16:creationId xmlns:a16="http://schemas.microsoft.com/office/drawing/2014/main" id="{1B18786A-43F5-2757-65DF-23D3B7FE0DC1}"/>
              </a:ext>
            </a:extLst>
          </p:cNvPr>
          <p:cNvSpPr txBox="1">
            <a:spLocks noChangeArrowheads="1"/>
          </p:cNvSpPr>
          <p:nvPr/>
        </p:nvSpPr>
        <p:spPr bwMode="auto">
          <a:xfrm>
            <a:off x="0" y="0"/>
            <a:ext cx="9115148" cy="677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marL="0" indent="0">
              <a:spcBef>
                <a:spcPct val="50000"/>
              </a:spcBef>
            </a:pPr>
            <a:r>
              <a:rPr lang="en-US" altLang="en-US" sz="2800" dirty="0">
                <a:solidFill>
                  <a:srgbClr val="FF0000"/>
                </a:solidFill>
                <a:latin typeface="Times New Roman" panose="02020603050405020304" pitchFamily="18" charset="0"/>
                <a:cs typeface="Times New Roman" panose="02020603050405020304" pitchFamily="18" charset="0"/>
              </a:rPr>
              <a:t>What does this mean?</a:t>
            </a:r>
          </a:p>
          <a:p>
            <a:pPr marL="0" indent="0">
              <a:spcBef>
                <a:spcPct val="50000"/>
              </a:spcBef>
            </a:pPr>
            <a:r>
              <a:rPr lang="en-US" altLang="en-US" sz="2800" dirty="0">
                <a:solidFill>
                  <a:srgbClr val="000000"/>
                </a:solidFill>
                <a:latin typeface="Times New Roman" panose="02020603050405020304" pitchFamily="18" charset="0"/>
                <a:cs typeface="Times New Roman" panose="02020603050405020304" pitchFamily="18" charset="0"/>
              </a:rPr>
              <a:t>Gases are real and made up of atoms and molecules.  </a:t>
            </a:r>
          </a:p>
          <a:p>
            <a:pPr marL="0" indent="0">
              <a:spcBef>
                <a:spcPct val="50000"/>
              </a:spcBef>
            </a:pPr>
            <a:r>
              <a:rPr lang="en-US" altLang="en-US" sz="2800" dirty="0">
                <a:solidFill>
                  <a:srgbClr val="000000"/>
                </a:solidFill>
                <a:latin typeface="Times New Roman" panose="02020603050405020304" pitchFamily="18" charset="0"/>
                <a:cs typeface="Times New Roman" panose="02020603050405020304" pitchFamily="18" charset="0"/>
              </a:rPr>
              <a:t>When these particles collide with each other and the sides of containers, pressure is exerted.  More collisions = higher pressure.</a:t>
            </a:r>
          </a:p>
          <a:p>
            <a:pPr marL="0" indent="0">
              <a:spcBef>
                <a:spcPct val="50000"/>
              </a:spcBef>
            </a:pPr>
            <a:r>
              <a:rPr lang="en-US" altLang="en-US" sz="2800" dirty="0">
                <a:solidFill>
                  <a:srgbClr val="000000"/>
                </a:solidFill>
                <a:latin typeface="Times New Roman" panose="02020603050405020304" pitchFamily="18" charset="0"/>
                <a:cs typeface="Times New Roman" panose="02020603050405020304" pitchFamily="18" charset="0"/>
              </a:rPr>
              <a:t>Collisions of course result in the loss of energy.  Not a lot, but this loss should cause gases to turn to liquids over time as they run out of energy.  They don’t because (really) the Sun comes out and rewarms the Earth every day.  And we turn on the heat in our buildings too.  </a:t>
            </a:r>
          </a:p>
          <a:p>
            <a:pPr marL="0" indent="0">
              <a:spcBef>
                <a:spcPct val="50000"/>
              </a:spcBef>
            </a:pPr>
            <a:r>
              <a:rPr lang="en-US" altLang="en-US" sz="2800" dirty="0">
                <a:solidFill>
                  <a:srgbClr val="000000"/>
                </a:solidFill>
                <a:latin typeface="Times New Roman" panose="02020603050405020304" pitchFamily="18" charset="0"/>
                <a:cs typeface="Times New Roman" panose="02020603050405020304" pitchFamily="18" charset="0"/>
              </a:rPr>
              <a:t>Gases are mostly empty space; particle size is insignificant.</a:t>
            </a:r>
          </a:p>
          <a:p>
            <a:pPr marL="0" indent="0">
              <a:spcBef>
                <a:spcPct val="50000"/>
              </a:spcBef>
            </a:pPr>
            <a:r>
              <a:rPr lang="en-US" altLang="en-US" sz="2800" dirty="0">
                <a:solidFill>
                  <a:srgbClr val="000000"/>
                </a:solidFill>
                <a:latin typeface="Times New Roman" panose="02020603050405020304" pitchFamily="18" charset="0"/>
                <a:cs typeface="Times New Roman" panose="02020603050405020304" pitchFamily="18" charset="0"/>
              </a:rPr>
              <a:t>Gases usually stay gases, but the theory talks about perfection and real gases are not perfect.  </a:t>
            </a:r>
          </a:p>
        </p:txBody>
      </p:sp>
    </p:spTree>
    <p:extLst>
      <p:ext uri="{BB962C8B-B14F-4D97-AF65-F5344CB8AC3E}">
        <p14:creationId xmlns:p14="http://schemas.microsoft.com/office/powerpoint/2010/main" val="1795081712"/>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1961</TotalTime>
  <Words>5463</Words>
  <Application>Microsoft Office PowerPoint</Application>
  <PresentationFormat>On-screen Show (4:3)</PresentationFormat>
  <Paragraphs>995</Paragraphs>
  <Slides>104</Slides>
  <Notes>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104</vt:i4>
      </vt:variant>
    </vt:vector>
  </HeadingPairs>
  <TitlesOfParts>
    <vt:vector size="117" baseType="lpstr">
      <vt:lpstr>Abadi Extra Light</vt:lpstr>
      <vt:lpstr>Acme</vt:lpstr>
      <vt:lpstr>Arial</vt:lpstr>
      <vt:lpstr>Arial Black</vt:lpstr>
      <vt:lpstr>Calibri</vt:lpstr>
      <vt:lpstr>Cavolini</vt:lpstr>
      <vt:lpstr>Comic Sans MS</vt:lpstr>
      <vt:lpstr>Congenial</vt:lpstr>
      <vt:lpstr>Congenial Black</vt:lpstr>
      <vt:lpstr>Times New Roman</vt:lpstr>
      <vt:lpstr>Wingdings</vt:lpstr>
      <vt:lpstr>Default Design</vt:lpstr>
      <vt:lpstr>1_Default Design</vt:lpstr>
      <vt:lpstr>Objective: Introduction to phases chemistry, how substances change phase from solid, to liquid to gas.     Today:  # 1 through 27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  Intro to phases chemistry</dc:title>
  <dc:creator>charlie b</dc:creator>
  <cp:lastModifiedBy>ARBUISO, CHARLES B</cp:lastModifiedBy>
  <cp:revision>251</cp:revision>
  <dcterms:created xsi:type="dcterms:W3CDTF">2011-12-14T20:18:14Z</dcterms:created>
  <dcterms:modified xsi:type="dcterms:W3CDTF">2026-01-16T22:55:24Z</dcterms:modified>
</cp:coreProperties>
</file>